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8" r:id="rId6"/>
    <p:sldId id="268" r:id="rId7"/>
    <p:sldId id="266" r:id="rId8"/>
    <p:sldId id="265" r:id="rId9"/>
    <p:sldId id="269" r:id="rId10"/>
    <p:sldId id="270" r:id="rId11"/>
    <p:sldId id="259" r:id="rId12"/>
    <p:sldId id="267" r:id="rId13"/>
  </p:sldIdLst>
  <p:sldSz cx="18288000" cy="10287000"/>
  <p:notesSz cx="6858000" cy="9144000"/>
  <p:embeddedFontLst>
    <p:embeddedFont>
      <p:font typeface="Canva Sans" panose="020B0604020202020204" charset="0"/>
      <p:regular r:id="rId14"/>
    </p:embeddedFont>
    <p:embeddedFont>
      <p:font typeface="Canva Sans Bold" panose="020B0604020202020204" charset="0"/>
      <p:regular r:id="rId15"/>
    </p:embeddedFont>
    <p:embeddedFont>
      <p:font typeface="Canva Sans Italics" panose="020B0604020202020204" charset="0"/>
      <p:regular r:id="rId16"/>
    </p:embeddedFont>
    <p:embeddedFont>
      <p:font typeface="Telegraf" panose="020B0604020202020204" charset="0"/>
      <p:regular r:id="rId17"/>
    </p:embeddedFont>
    <p:embeddedFont>
      <p:font typeface="Telegraf Bold" panose="020B0604020202020204" charset="0"/>
      <p:regular r:id="rId18"/>
    </p:embeddedFont>
    <p:embeddedFont>
      <p:font typeface="Telegraf Medium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EC680F-4EC5-45EB-B553-9F2B9D28E8A4}" v="2" dt="2025-02-03T15:50:17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Beaven" userId="8631301e-36de-433d-a74b-3fb4e3f36d7f" providerId="ADAL" clId="{93EC680F-4EC5-45EB-B553-9F2B9D28E8A4}"/>
    <pc:docChg chg="undo redo custSel addSld delSld modSld">
      <pc:chgData name="Michael Beaven" userId="8631301e-36de-433d-a74b-3fb4e3f36d7f" providerId="ADAL" clId="{93EC680F-4EC5-45EB-B553-9F2B9D28E8A4}" dt="2025-02-03T16:14:51.423" v="1107" actId="20577"/>
      <pc:docMkLst>
        <pc:docMk/>
      </pc:docMkLst>
      <pc:sldChg chg="del">
        <pc:chgData name="Michael Beaven" userId="8631301e-36de-433d-a74b-3fb4e3f36d7f" providerId="ADAL" clId="{93EC680F-4EC5-45EB-B553-9F2B9D28E8A4}" dt="2025-02-03T15:23:25.328" v="0" actId="2696"/>
        <pc:sldMkLst>
          <pc:docMk/>
          <pc:sldMk cId="0" sldId="257"/>
        </pc:sldMkLst>
      </pc:sldChg>
      <pc:sldChg chg="modSp mod">
        <pc:chgData name="Michael Beaven" userId="8631301e-36de-433d-a74b-3fb4e3f36d7f" providerId="ADAL" clId="{93EC680F-4EC5-45EB-B553-9F2B9D28E8A4}" dt="2025-02-03T15:54:22.696" v="808" actId="6549"/>
        <pc:sldMkLst>
          <pc:docMk/>
          <pc:sldMk cId="0" sldId="265"/>
        </pc:sldMkLst>
        <pc:spChg chg="mod">
          <ac:chgData name="Michael Beaven" userId="8631301e-36de-433d-a74b-3fb4e3f36d7f" providerId="ADAL" clId="{93EC680F-4EC5-45EB-B553-9F2B9D28E8A4}" dt="2025-02-03T15:27:46.727" v="246" actId="255"/>
          <ac:spMkLst>
            <pc:docMk/>
            <pc:sldMk cId="0" sldId="265"/>
            <ac:spMk id="3" creationId="{00000000-0000-0000-0000-000000000000}"/>
          </ac:spMkLst>
        </pc:spChg>
        <pc:spChg chg="mod">
          <ac:chgData name="Michael Beaven" userId="8631301e-36de-433d-a74b-3fb4e3f36d7f" providerId="ADAL" clId="{93EC680F-4EC5-45EB-B553-9F2B9D28E8A4}" dt="2025-02-03T15:54:22.696" v="808" actId="6549"/>
          <ac:spMkLst>
            <pc:docMk/>
            <pc:sldMk cId="0" sldId="265"/>
            <ac:spMk id="4" creationId="{00000000-0000-0000-0000-000000000000}"/>
          </ac:spMkLst>
        </pc:spChg>
      </pc:sldChg>
      <pc:sldChg chg="modSp mod">
        <pc:chgData name="Michael Beaven" userId="8631301e-36de-433d-a74b-3fb4e3f36d7f" providerId="ADAL" clId="{93EC680F-4EC5-45EB-B553-9F2B9D28E8A4}" dt="2025-02-03T15:50:33.043" v="632" actId="2711"/>
        <pc:sldMkLst>
          <pc:docMk/>
          <pc:sldMk cId="0" sldId="266"/>
        </pc:sldMkLst>
        <pc:spChg chg="mod">
          <ac:chgData name="Michael Beaven" userId="8631301e-36de-433d-a74b-3fb4e3f36d7f" providerId="ADAL" clId="{93EC680F-4EC5-45EB-B553-9F2B9D28E8A4}" dt="2025-02-03T15:50:33.043" v="632" actId="2711"/>
          <ac:spMkLst>
            <pc:docMk/>
            <pc:sldMk cId="0" sldId="266"/>
            <ac:spMk id="5" creationId="{00000000-0000-0000-0000-000000000000}"/>
          </ac:spMkLst>
        </pc:spChg>
      </pc:sldChg>
      <pc:sldChg chg="modSp mod">
        <pc:chgData name="Michael Beaven" userId="8631301e-36de-433d-a74b-3fb4e3f36d7f" providerId="ADAL" clId="{93EC680F-4EC5-45EB-B553-9F2B9D28E8A4}" dt="2025-02-03T15:28:10.295" v="249" actId="14100"/>
        <pc:sldMkLst>
          <pc:docMk/>
          <pc:sldMk cId="2778560254" sldId="269"/>
        </pc:sldMkLst>
        <pc:spChg chg="mod">
          <ac:chgData name="Michael Beaven" userId="8631301e-36de-433d-a74b-3fb4e3f36d7f" providerId="ADAL" clId="{93EC680F-4EC5-45EB-B553-9F2B9D28E8A4}" dt="2025-02-03T15:28:10.295" v="249" actId="14100"/>
          <ac:spMkLst>
            <pc:docMk/>
            <pc:sldMk cId="2778560254" sldId="269"/>
            <ac:spMk id="5" creationId="{01E1F711-AEC8-EAA6-0A51-5A42F520B581}"/>
          </ac:spMkLst>
        </pc:spChg>
      </pc:sldChg>
      <pc:sldChg chg="modSp add mod">
        <pc:chgData name="Michael Beaven" userId="8631301e-36de-433d-a74b-3fb4e3f36d7f" providerId="ADAL" clId="{93EC680F-4EC5-45EB-B553-9F2B9D28E8A4}" dt="2025-02-03T16:14:51.423" v="1107" actId="20577"/>
        <pc:sldMkLst>
          <pc:docMk/>
          <pc:sldMk cId="2268676633" sldId="270"/>
        </pc:sldMkLst>
        <pc:spChg chg="mod">
          <ac:chgData name="Michael Beaven" userId="8631301e-36de-433d-a74b-3fb4e3f36d7f" providerId="ADAL" clId="{93EC680F-4EC5-45EB-B553-9F2B9D28E8A4}" dt="2025-02-03T16:14:51.423" v="1107" actId="20577"/>
          <ac:spMkLst>
            <pc:docMk/>
            <pc:sldMk cId="2268676633" sldId="270"/>
            <ac:spMk id="4" creationId="{84BA4955-D516-D6D4-7A77-210D8A2CFE25}"/>
          </ac:spMkLst>
        </pc:spChg>
        <pc:spChg chg="mod">
          <ac:chgData name="Michael Beaven" userId="8631301e-36de-433d-a74b-3fb4e3f36d7f" providerId="ADAL" clId="{93EC680F-4EC5-45EB-B553-9F2B9D28E8A4}" dt="2025-02-03T15:51:55.978" v="665" actId="20577"/>
          <ac:spMkLst>
            <pc:docMk/>
            <pc:sldMk cId="2268676633" sldId="270"/>
            <ac:spMk id="5" creationId="{E70BBF87-9CDA-684C-B664-EF6A1DBA544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legislation.gov.uk/ukpga/2015/7/part/6/crossheading/the-community-electricity-right" TargetMode="Externa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u.ac.uk/helena-kennedy-centre-international-justice/research-and-projects/all-projects/in-broad-dayligh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aveenergy.coop/" TargetMode="External"/><Relationship Id="rId3" Type="http://schemas.openxmlformats.org/officeDocument/2006/relationships/hyperlink" Target="https://communityenergysouth.org/" TargetMode="External"/><Relationship Id="rId7" Type="http://schemas.openxmlformats.org/officeDocument/2006/relationships/hyperlink" Target="https://www.cse.org.uk/" TargetMode="External"/><Relationship Id="rId2" Type="http://schemas.openxmlformats.org/officeDocument/2006/relationships/hyperlink" Target="https://readinghydro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s://readingenergy.coop/" TargetMode="External"/><Relationship Id="rId4" Type="http://schemas.openxmlformats.org/officeDocument/2006/relationships/hyperlink" Target="https://communityenergyengland.org/" TargetMode="External"/><Relationship Id="rId9" Type="http://schemas.openxmlformats.org/officeDocument/2006/relationships/hyperlink" Target="https://www.ourcommunityenterprise.co.uk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maidenergy.coop" TargetMode="External"/><Relationship Id="rId3" Type="http://schemas.openxmlformats.org/officeDocument/2006/relationships/image" Target="../media/image6.svg"/><Relationship Id="rId7" Type="http://schemas.openxmlformats.org/officeDocument/2006/relationships/hyperlink" Target="mailto:Michael@oce.org.u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hyperlink" Target="http://www.maidenergy.coo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9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953238"/>
            <a:ext cx="14933425" cy="3279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89"/>
              </a:lnSpc>
            </a:pPr>
            <a:r>
              <a:rPr lang="en-US" sz="12689" b="1" spc="-634" dirty="0">
                <a:solidFill>
                  <a:srgbClr val="EBE8DA"/>
                </a:solidFill>
                <a:latin typeface="Telegraf Bold"/>
                <a:ea typeface="Telegraf Bold"/>
                <a:cs typeface="Telegraf Bold"/>
                <a:sym typeface="Telegraf Bold"/>
              </a:rPr>
              <a:t>FUTURE DIRECTIONS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027766" y="8468963"/>
            <a:ext cx="4187808" cy="1215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99"/>
              </a:lnSpc>
              <a:spcBef>
                <a:spcPct val="0"/>
              </a:spcBef>
            </a:pPr>
            <a:r>
              <a:rPr lang="en-US" sz="3499" i="1" spc="-174" dirty="0">
                <a:solidFill>
                  <a:srgbClr val="EBE8DA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Michael Beaven</a:t>
            </a:r>
          </a:p>
          <a:p>
            <a:pPr algn="r">
              <a:lnSpc>
                <a:spcPts val="4899"/>
              </a:lnSpc>
              <a:spcBef>
                <a:spcPct val="0"/>
              </a:spcBef>
            </a:pPr>
            <a:r>
              <a:rPr lang="en-US" sz="3499" i="1" spc="-174" dirty="0">
                <a:solidFill>
                  <a:srgbClr val="EBE8DA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Director, MaidEnergy </a:t>
            </a:r>
          </a:p>
        </p:txBody>
      </p:sp>
      <p:sp>
        <p:nvSpPr>
          <p:cNvPr id="4" name="Freeform 4"/>
          <p:cNvSpPr/>
          <p:nvPr/>
        </p:nvSpPr>
        <p:spPr>
          <a:xfrm>
            <a:off x="15193764" y="0"/>
            <a:ext cx="3094236" cy="2111816"/>
          </a:xfrm>
          <a:custGeom>
            <a:avLst/>
            <a:gdLst/>
            <a:ahLst/>
            <a:cxnLst/>
            <a:rect l="l" t="t" r="r" b="b"/>
            <a:pathLst>
              <a:path w="3094236" h="2111816">
                <a:moveTo>
                  <a:pt x="0" y="0"/>
                </a:moveTo>
                <a:lnTo>
                  <a:pt x="3094236" y="0"/>
                </a:lnTo>
                <a:lnTo>
                  <a:pt x="3094236" y="2111816"/>
                </a:lnTo>
                <a:lnTo>
                  <a:pt x="0" y="21118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9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93764" y="8166901"/>
            <a:ext cx="3094236" cy="2111816"/>
          </a:xfrm>
          <a:custGeom>
            <a:avLst/>
            <a:gdLst/>
            <a:ahLst/>
            <a:cxnLst/>
            <a:rect l="l" t="t" r="r" b="b"/>
            <a:pathLst>
              <a:path w="3094236" h="2111816">
                <a:moveTo>
                  <a:pt x="0" y="0"/>
                </a:moveTo>
                <a:lnTo>
                  <a:pt x="3094236" y="0"/>
                </a:lnTo>
                <a:lnTo>
                  <a:pt x="3094236" y="2111816"/>
                </a:lnTo>
                <a:lnTo>
                  <a:pt x="0" y="21118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990600" y="4040210"/>
            <a:ext cx="15087600" cy="3898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n-US" sz="3200" b="1" dirty="0">
                <a:solidFill>
                  <a:srgbClr val="EBE8DA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Community Energy: distributed energy supply and use, community originated and owned, </a:t>
            </a:r>
            <a:r>
              <a:rPr lang="en-US" sz="3200" b="1" dirty="0" err="1">
                <a:solidFill>
                  <a:srgbClr val="EBE8DA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prioritises</a:t>
            </a:r>
            <a:r>
              <a:rPr lang="en-US" sz="3200" b="1" dirty="0">
                <a:solidFill>
                  <a:srgbClr val="EBE8DA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 community benefit over profit, democratic businesses</a:t>
            </a:r>
          </a:p>
          <a:p>
            <a:pPr>
              <a:lnSpc>
                <a:spcPts val="3839"/>
              </a:lnSpc>
            </a:pPr>
            <a:endParaRPr lang="en-US" sz="3200" b="1" dirty="0">
              <a:solidFill>
                <a:srgbClr val="EBE8DA"/>
              </a:solidFill>
              <a:latin typeface="Canva Sans" panose="020B0604020202020204" charset="0"/>
              <a:ea typeface="Canva Sans Bold"/>
              <a:cs typeface="Canva Sans Bold"/>
              <a:sym typeface="Canva Sans Bold"/>
            </a:endParaRPr>
          </a:p>
          <a:p>
            <a:pPr>
              <a:lnSpc>
                <a:spcPts val="3839"/>
              </a:lnSpc>
            </a:pPr>
            <a:r>
              <a:rPr lang="en-US" sz="3200" b="1" dirty="0">
                <a:solidFill>
                  <a:srgbClr val="EBE8DA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Growing sector -  c600 organisations, 70,000 members, 398MW capacity energy generation, 796 </a:t>
            </a:r>
            <a:r>
              <a:rPr lang="en-US" sz="3200" b="1" dirty="0" err="1">
                <a:solidFill>
                  <a:srgbClr val="EBE8DA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fte</a:t>
            </a:r>
            <a:r>
              <a:rPr lang="en-US" sz="3200" b="1" dirty="0">
                <a:solidFill>
                  <a:srgbClr val="EBE8DA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, £225m investment since 2017</a:t>
            </a:r>
          </a:p>
          <a:p>
            <a:pPr>
              <a:lnSpc>
                <a:spcPts val="3839"/>
              </a:lnSpc>
            </a:pPr>
            <a:endParaRPr lang="en-US" sz="3200" b="1" dirty="0">
              <a:solidFill>
                <a:srgbClr val="EBE8DA"/>
              </a:solidFill>
              <a:latin typeface="Canva Sans" panose="020B0604020202020204" charset="0"/>
              <a:ea typeface="Canva Sans Bold"/>
              <a:cs typeface="Canva Sans Bold"/>
              <a:sym typeface="Canva Sans Bold"/>
            </a:endParaRPr>
          </a:p>
          <a:p>
            <a:pPr>
              <a:lnSpc>
                <a:spcPts val="3839"/>
              </a:lnSpc>
            </a:pPr>
            <a:r>
              <a:rPr lang="en-US" sz="3200" b="1" dirty="0">
                <a:solidFill>
                  <a:srgbClr val="EBE8DA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Wide range of activity – renewable energy generation, energy advice, low carbon heat, energy efficiency, smart local energy systems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124200" y="1104900"/>
            <a:ext cx="12344400" cy="2582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999"/>
              </a:lnSpc>
            </a:pPr>
            <a:r>
              <a:rPr lang="en-US" sz="9999" b="1" spc="-499" dirty="0">
                <a:solidFill>
                  <a:srgbClr val="EBE8DA"/>
                </a:solidFill>
                <a:latin typeface="Telegraf Bold"/>
                <a:ea typeface="Telegraf Bold"/>
                <a:cs typeface="Telegraf Bold"/>
                <a:sym typeface="Telegraf Bold"/>
              </a:rPr>
              <a:t>Introduction  to community energy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909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C9899D-F4FC-11FB-DAFA-E45DA9C64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D243CFC-8E43-2BD0-FB74-AFD12B0B2479}"/>
              </a:ext>
            </a:extLst>
          </p:cNvPr>
          <p:cNvSpPr/>
          <p:nvPr/>
        </p:nvSpPr>
        <p:spPr>
          <a:xfrm>
            <a:off x="15193764" y="8166901"/>
            <a:ext cx="3094236" cy="2111816"/>
          </a:xfrm>
          <a:custGeom>
            <a:avLst/>
            <a:gdLst/>
            <a:ahLst/>
            <a:cxnLst/>
            <a:rect l="l" t="t" r="r" b="b"/>
            <a:pathLst>
              <a:path w="3094236" h="2111816">
                <a:moveTo>
                  <a:pt x="0" y="0"/>
                </a:moveTo>
                <a:lnTo>
                  <a:pt x="3094236" y="0"/>
                </a:lnTo>
                <a:lnTo>
                  <a:pt x="3094236" y="2111816"/>
                </a:lnTo>
                <a:lnTo>
                  <a:pt x="0" y="21118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756CA6-9484-F61A-6F64-97A65233C628}"/>
              </a:ext>
            </a:extLst>
          </p:cNvPr>
          <p:cNvSpPr txBox="1"/>
          <p:nvPr/>
        </p:nvSpPr>
        <p:spPr>
          <a:xfrm>
            <a:off x="990600" y="4040210"/>
            <a:ext cx="14706600" cy="4873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39"/>
              </a:lnSpc>
            </a:pPr>
            <a:r>
              <a:rPr lang="en-US" sz="3200" dirty="0">
                <a:solidFill>
                  <a:srgbClr val="EBE8DA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Community Benefit Society – established 2011, volunteer led, first staff members funded through National Lottery Community Fund, Climate Action Fund round 4 Energy</a:t>
            </a:r>
          </a:p>
          <a:p>
            <a:pPr algn="just">
              <a:lnSpc>
                <a:spcPts val="3839"/>
              </a:lnSpc>
            </a:pPr>
            <a:endParaRPr lang="en-US" sz="3200" dirty="0">
              <a:solidFill>
                <a:srgbClr val="EBE8DA"/>
              </a:solidFill>
              <a:latin typeface="Canva Sans" panose="020B0604020202020204" charset="0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839"/>
              </a:lnSpc>
            </a:pPr>
            <a:r>
              <a:rPr lang="en-US" sz="3200" dirty="0">
                <a:solidFill>
                  <a:srgbClr val="EBE8DA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Installed and owns 15 solar arrays and 1 GSHP on 8 community buildings, supplying low-cost power and heat to sites, funded by £0.8m investment from the community</a:t>
            </a:r>
          </a:p>
          <a:p>
            <a:pPr algn="just">
              <a:lnSpc>
                <a:spcPts val="3839"/>
              </a:lnSpc>
            </a:pPr>
            <a:endParaRPr lang="en-US" sz="3200" dirty="0">
              <a:solidFill>
                <a:srgbClr val="EBE8DA"/>
              </a:solidFill>
              <a:latin typeface="Canva Sans" panose="020B0604020202020204" charset="0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839"/>
              </a:lnSpc>
            </a:pPr>
            <a:r>
              <a:rPr lang="en-US" sz="3200" dirty="0">
                <a:solidFill>
                  <a:srgbClr val="EBE8DA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Training ground for green economy – 5 current Directors all now working in low carbon businesses, staff on apprenticeships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1AE5777-4A45-E521-2789-D18D36D5A180}"/>
              </a:ext>
            </a:extLst>
          </p:cNvPr>
          <p:cNvSpPr txBox="1"/>
          <p:nvPr/>
        </p:nvSpPr>
        <p:spPr>
          <a:xfrm>
            <a:off x="3124200" y="1104900"/>
            <a:ext cx="12344400" cy="1300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999"/>
              </a:lnSpc>
            </a:pPr>
            <a:r>
              <a:rPr lang="en-US" sz="9999" b="1" spc="-499" dirty="0">
                <a:solidFill>
                  <a:srgbClr val="EBE8DA"/>
                </a:solidFill>
                <a:latin typeface="Telegraf Bold"/>
                <a:ea typeface="Telegraf Bold"/>
                <a:cs typeface="Telegraf Bold"/>
                <a:sym typeface="Telegraf Bold"/>
              </a:rPr>
              <a:t>About MaidEnergy</a:t>
            </a:r>
          </a:p>
        </p:txBody>
      </p:sp>
    </p:spTree>
    <p:extLst>
      <p:ext uri="{BB962C8B-B14F-4D97-AF65-F5344CB8AC3E}">
        <p14:creationId xmlns:p14="http://schemas.microsoft.com/office/powerpoint/2010/main" val="1987316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9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953000" y="1028700"/>
            <a:ext cx="0" cy="822960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3094236" cy="2111816"/>
          </a:xfrm>
          <a:custGeom>
            <a:avLst/>
            <a:gdLst/>
            <a:ahLst/>
            <a:cxnLst/>
            <a:rect l="l" t="t" r="r" b="b"/>
            <a:pathLst>
              <a:path w="3094236" h="2111816">
                <a:moveTo>
                  <a:pt x="0" y="0"/>
                </a:moveTo>
                <a:lnTo>
                  <a:pt x="3094236" y="0"/>
                </a:lnTo>
                <a:lnTo>
                  <a:pt x="3094236" y="2111816"/>
                </a:lnTo>
                <a:lnTo>
                  <a:pt x="0" y="21118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658642" y="3782902"/>
            <a:ext cx="2913357" cy="1817798"/>
          </a:xfrm>
          <a:custGeom>
            <a:avLst/>
            <a:gdLst/>
            <a:ahLst/>
            <a:cxnLst/>
            <a:rect l="l" t="t" r="r" b="b"/>
            <a:pathLst>
              <a:path w="4928586" h="3711980">
                <a:moveTo>
                  <a:pt x="0" y="0"/>
                </a:moveTo>
                <a:lnTo>
                  <a:pt x="4928587" y="0"/>
                </a:lnTo>
                <a:lnTo>
                  <a:pt x="4928587" y="3711980"/>
                </a:lnTo>
                <a:lnTo>
                  <a:pt x="0" y="37119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5638800" y="2781300"/>
            <a:ext cx="11530394" cy="6309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200" dirty="0">
                <a:solidFill>
                  <a:srgbClr val="EBE8DA"/>
                </a:solidFill>
                <a:latin typeface="Canva Sans"/>
                <a:ea typeface="Canva Sans"/>
                <a:cs typeface="Canva Sans"/>
                <a:sym typeface="Canva Sans"/>
              </a:rPr>
              <a:t>Current community owned  251MW solar PV. 133MW wind, 13MW hydro. 0.25MW AD</a:t>
            </a:r>
          </a:p>
          <a:p>
            <a:pPr>
              <a:lnSpc>
                <a:spcPts val="4479"/>
              </a:lnSpc>
            </a:pPr>
            <a:endParaRPr lang="en-US" sz="3200" dirty="0">
              <a:solidFill>
                <a:srgbClr val="EBE8DA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>
              <a:lnSpc>
                <a:spcPts val="4479"/>
              </a:lnSpc>
            </a:pPr>
            <a:r>
              <a:rPr lang="en-US" sz="3200" dirty="0">
                <a:solidFill>
                  <a:srgbClr val="EBE8DA"/>
                </a:solidFill>
                <a:latin typeface="Canva Sans"/>
                <a:ea typeface="Canva Sans"/>
                <a:cs typeface="Canva Sans"/>
                <a:sym typeface="Canva Sans"/>
              </a:rPr>
              <a:t>Planned further 15MW roof-top + 78 MW ground solar, 92MW  wind, 3MW hydro, 21 MW storage / heat / other </a:t>
            </a:r>
          </a:p>
          <a:p>
            <a:pPr>
              <a:lnSpc>
                <a:spcPts val="4479"/>
              </a:lnSpc>
            </a:pPr>
            <a:endParaRPr lang="en-US" sz="3200" dirty="0">
              <a:solidFill>
                <a:srgbClr val="EBE8DA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>
              <a:lnSpc>
                <a:spcPts val="4479"/>
              </a:lnSpc>
            </a:pPr>
            <a:r>
              <a:rPr lang="en-US" sz="3200" dirty="0">
                <a:solidFill>
                  <a:srgbClr val="EBE8DA"/>
                </a:solidFill>
                <a:latin typeface="Canva Sans"/>
                <a:ea typeface="Canva Sans"/>
                <a:cs typeface="Canva Sans"/>
                <a:sym typeface="Canva Sans"/>
              </a:rPr>
              <a:t>Local ownership of large-scale renewable assets </a:t>
            </a:r>
            <a:r>
              <a:rPr lang="en-GB" sz="3200" dirty="0">
                <a:solidFill>
                  <a:schemeClr val="bg2"/>
                </a:solidFill>
                <a:latin typeface="Canva Sans" panose="020B0604020202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 law</a:t>
            </a:r>
            <a:r>
              <a:rPr lang="en-GB" sz="3200" dirty="0">
                <a:solidFill>
                  <a:schemeClr val="bg2"/>
                </a:solidFill>
                <a:latin typeface="Canva Sans" panose="020B0604020202020204" charset="0"/>
              </a:rPr>
              <a:t>, </a:t>
            </a:r>
            <a:r>
              <a:rPr lang="en-US" sz="3200" dirty="0">
                <a:solidFill>
                  <a:srgbClr val="EBE8DA"/>
                </a:solidFill>
                <a:latin typeface="Canva Sans"/>
                <a:ea typeface="Canva Sans"/>
                <a:cs typeface="Canva Sans"/>
                <a:sym typeface="Canva Sans"/>
              </a:rPr>
              <a:t> but never implemented; Community right to supply </a:t>
            </a:r>
          </a:p>
          <a:p>
            <a:pPr>
              <a:lnSpc>
                <a:spcPts val="4479"/>
              </a:lnSpc>
            </a:pPr>
            <a:endParaRPr lang="en-US" sz="3200" dirty="0">
              <a:solidFill>
                <a:srgbClr val="EBE8DA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>
              <a:lnSpc>
                <a:spcPts val="4479"/>
              </a:lnSpc>
            </a:pPr>
            <a:r>
              <a:rPr lang="en-US" sz="3200" dirty="0">
                <a:solidFill>
                  <a:srgbClr val="EBE8DA"/>
                </a:solidFill>
                <a:latin typeface="Canva Sans"/>
                <a:ea typeface="Canva Sans"/>
                <a:cs typeface="Canva Sans"/>
                <a:sym typeface="Canva Sans"/>
              </a:rPr>
              <a:t>Investigating low carbon heat networks coupled with community owned energy generation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638800" y="809625"/>
            <a:ext cx="11661809" cy="1263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 b="1" dirty="0">
                <a:solidFill>
                  <a:srgbClr val="EBE8DA"/>
                </a:solidFill>
                <a:latin typeface="Telegraf Bold"/>
                <a:ea typeface="Telegraf Bold"/>
                <a:cs typeface="Telegraf Bold"/>
                <a:sym typeface="Telegraf Bold"/>
              </a:rPr>
              <a:t>Distributed generation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9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20400" y="4000500"/>
            <a:ext cx="7075757" cy="4475416"/>
          </a:xfrm>
          <a:custGeom>
            <a:avLst/>
            <a:gdLst/>
            <a:ahLst/>
            <a:cxnLst/>
            <a:rect l="l" t="t" r="r" b="b"/>
            <a:pathLst>
              <a:path w="7075757" h="4475416">
                <a:moveTo>
                  <a:pt x="0" y="0"/>
                </a:moveTo>
                <a:lnTo>
                  <a:pt x="7075757" y="0"/>
                </a:lnTo>
                <a:lnTo>
                  <a:pt x="7075757" y="4475417"/>
                </a:lnTo>
                <a:lnTo>
                  <a:pt x="0" y="44754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28700" y="842477"/>
            <a:ext cx="15201900" cy="1436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12380"/>
              </a:lnSpc>
              <a:spcBef>
                <a:spcPct val="0"/>
              </a:spcBef>
            </a:pPr>
            <a:r>
              <a:rPr lang="en-US" sz="7200" b="1" spc="-619" dirty="0">
                <a:solidFill>
                  <a:srgbClr val="EBE8DA"/>
                </a:solidFill>
                <a:latin typeface="Telegraf Bold"/>
                <a:ea typeface="Telegraf Bold"/>
                <a:cs typeface="Telegraf Bold"/>
                <a:sym typeface="Telegraf Bold"/>
              </a:rPr>
              <a:t>Cutting Energy Use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91843" y="2454199"/>
            <a:ext cx="11038157" cy="796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3200" dirty="0">
                <a:solidFill>
                  <a:schemeClr val="bg2"/>
                </a:solidFill>
                <a:latin typeface="Canva Sans"/>
                <a:ea typeface="Canva Sans"/>
                <a:cs typeface="Canva Sans"/>
                <a:sym typeface="Canva Sans"/>
              </a:rPr>
              <a:t>Variety of approaches –retrofit of buildings and managing energy demand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endParaRPr lang="en-US" sz="3200" dirty="0">
              <a:solidFill>
                <a:schemeClr val="bg2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3200" dirty="0">
                <a:solidFill>
                  <a:schemeClr val="bg2"/>
                </a:solidFill>
                <a:latin typeface="Canva Sans"/>
                <a:ea typeface="Canva Sans"/>
                <a:cs typeface="Canva Sans"/>
                <a:sym typeface="Canva Sans"/>
              </a:rPr>
              <a:t>Retrofit – supporting residential users to make changes (People Powered Retrofit, SaveEnergy CBS, Draughtbusters), co-investment matching grant funding (</a:t>
            </a:r>
            <a:r>
              <a:rPr lang="en-US" sz="3200" dirty="0" err="1">
                <a:solidFill>
                  <a:schemeClr val="bg2"/>
                </a:solidFill>
                <a:latin typeface="Canva Sans"/>
                <a:ea typeface="Canva Sans"/>
                <a:cs typeface="Canva Sans"/>
                <a:sym typeface="Canva Sans"/>
              </a:rPr>
              <a:t>Tollesbury</a:t>
            </a:r>
            <a:r>
              <a:rPr lang="en-US" sz="3200" dirty="0">
                <a:solidFill>
                  <a:schemeClr val="bg2"/>
                </a:solidFill>
                <a:latin typeface="Canva Sans"/>
                <a:ea typeface="Canva Sans"/>
                <a:cs typeface="Canva Sans"/>
                <a:sym typeface="Canva Sans"/>
              </a:rPr>
              <a:t> Climate Partnership) community scale retrofit / decarbonisation (Rossendale Valley Energy)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3200" dirty="0">
                <a:solidFill>
                  <a:schemeClr val="bg2"/>
                </a:solidFill>
                <a:latin typeface="Canva Sans"/>
                <a:ea typeface="Canva Sans"/>
                <a:cs typeface="Canva Sans"/>
                <a:sym typeface="Canva Sans"/>
              </a:rPr>
              <a:t>Innovation of approach – </a:t>
            </a:r>
            <a:r>
              <a:rPr lang="en-US" sz="3200" dirty="0" err="1">
                <a:solidFill>
                  <a:schemeClr val="bg2"/>
                </a:solidFill>
                <a:latin typeface="Canva Sans"/>
                <a:ea typeface="Canva Sans"/>
                <a:cs typeface="Canva Sans"/>
                <a:sym typeface="Canva Sans"/>
              </a:rPr>
              <a:t>eg</a:t>
            </a:r>
            <a:r>
              <a:rPr lang="en-US" sz="3200" dirty="0">
                <a:solidFill>
                  <a:schemeClr val="bg2"/>
                </a:solidFill>
                <a:latin typeface="Canva Sans"/>
                <a:ea typeface="Canva Sans"/>
                <a:cs typeface="Canva Sans"/>
                <a:sym typeface="Canva Sans"/>
              </a:rPr>
              <a:t> combine loft insulation with volunteers clearing loft &amp; trades boarding it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endParaRPr lang="en-US" sz="3200" dirty="0">
              <a:solidFill>
                <a:schemeClr val="bg2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3200" dirty="0">
                <a:solidFill>
                  <a:schemeClr val="bg2"/>
                </a:solidFill>
                <a:latin typeface="Canva Sans"/>
                <a:ea typeface="Canva Sans"/>
                <a:cs typeface="Canva Sans"/>
                <a:sym typeface="Canva Sans"/>
              </a:rPr>
              <a:t>Managing energy demand – energy advice services, flexibility services (Low Carbon Hub, Bath &amp; West CE), planning electrification of heat at community scale (</a:t>
            </a:r>
            <a:r>
              <a:rPr lang="en-US" sz="3200" dirty="0" err="1">
                <a:solidFill>
                  <a:schemeClr val="bg2"/>
                </a:solidFill>
                <a:latin typeface="Canva Sans"/>
                <a:ea typeface="Canva Sans"/>
                <a:cs typeface="Canva Sans"/>
                <a:sym typeface="Canva Sans"/>
              </a:rPr>
              <a:t>Communiheat</a:t>
            </a:r>
            <a:r>
              <a:rPr lang="en-US" sz="3200" dirty="0">
                <a:solidFill>
                  <a:schemeClr val="bg2"/>
                </a:solidFill>
                <a:latin typeface="Canva Sans"/>
                <a:ea typeface="Canva Sans"/>
                <a:cs typeface="Canva Sans"/>
                <a:sym typeface="Canva Sans"/>
              </a:rPr>
              <a:t>)</a:t>
            </a:r>
            <a:endParaRPr lang="en-US" sz="2799" dirty="0">
              <a:solidFill>
                <a:srgbClr val="242526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919"/>
              </a:lnSpc>
              <a:spcBef>
                <a:spcPct val="0"/>
              </a:spcBef>
            </a:pPr>
            <a:endParaRPr lang="en-US" sz="2799" dirty="0">
              <a:solidFill>
                <a:srgbClr val="242526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909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AC833F-6440-DB24-2FC8-57109A720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6AF9A68-4B8A-5E9D-B628-0B3F34C120D1}"/>
              </a:ext>
            </a:extLst>
          </p:cNvPr>
          <p:cNvSpPr/>
          <p:nvPr/>
        </p:nvSpPr>
        <p:spPr>
          <a:xfrm>
            <a:off x="15193764" y="8166901"/>
            <a:ext cx="3094236" cy="2111816"/>
          </a:xfrm>
          <a:custGeom>
            <a:avLst/>
            <a:gdLst/>
            <a:ahLst/>
            <a:cxnLst/>
            <a:rect l="l" t="t" r="r" b="b"/>
            <a:pathLst>
              <a:path w="3094236" h="2111816">
                <a:moveTo>
                  <a:pt x="0" y="0"/>
                </a:moveTo>
                <a:lnTo>
                  <a:pt x="3094236" y="0"/>
                </a:lnTo>
                <a:lnTo>
                  <a:pt x="3094236" y="2111816"/>
                </a:lnTo>
                <a:lnTo>
                  <a:pt x="0" y="21118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25A4DC1-A1C8-9462-E293-31B9B4DD8746}"/>
              </a:ext>
            </a:extLst>
          </p:cNvPr>
          <p:cNvSpPr txBox="1"/>
          <p:nvPr/>
        </p:nvSpPr>
        <p:spPr>
          <a:xfrm>
            <a:off x="990600" y="4040210"/>
            <a:ext cx="14706600" cy="3898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39"/>
              </a:lnSpc>
            </a:pPr>
            <a:r>
              <a:rPr lang="en-US" sz="3200" b="1" dirty="0">
                <a:solidFill>
                  <a:srgbClr val="EBE8DA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Community originated and volunteer led can </a:t>
            </a:r>
            <a:r>
              <a:rPr lang="en-US" sz="3200" b="1" dirty="0" err="1">
                <a:solidFill>
                  <a:srgbClr val="EBE8DA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favour</a:t>
            </a:r>
            <a:r>
              <a:rPr lang="en-US" sz="3200" b="1" dirty="0">
                <a:solidFill>
                  <a:srgbClr val="EBE8DA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 areas with high social capital over greatest need, people with higher level qualifications</a:t>
            </a:r>
          </a:p>
          <a:p>
            <a:pPr algn="just">
              <a:lnSpc>
                <a:spcPts val="3839"/>
              </a:lnSpc>
            </a:pPr>
            <a:endParaRPr lang="en-US" sz="3200" b="1" dirty="0">
              <a:solidFill>
                <a:srgbClr val="EBE8DA"/>
              </a:solidFill>
              <a:latin typeface="Canva Sans" panose="020B0604020202020204" charset="0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839"/>
              </a:lnSpc>
            </a:pPr>
            <a:r>
              <a:rPr lang="en-US" sz="3200" b="1" dirty="0">
                <a:solidFill>
                  <a:srgbClr val="EBE8DA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Easier to generate interest to build new capacity rather than improve operation of existing</a:t>
            </a:r>
          </a:p>
          <a:p>
            <a:pPr algn="just">
              <a:lnSpc>
                <a:spcPts val="3839"/>
              </a:lnSpc>
            </a:pPr>
            <a:endParaRPr lang="en-US" sz="3200" b="1" dirty="0">
              <a:solidFill>
                <a:srgbClr val="EBE8DA"/>
              </a:solidFill>
              <a:latin typeface="Canva Sans" panose="020B0604020202020204" charset="0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839"/>
              </a:lnSpc>
            </a:pPr>
            <a:r>
              <a:rPr lang="en-US" sz="3200" b="1" dirty="0">
                <a:solidFill>
                  <a:srgbClr val="EBE8DA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Lack of capacity – fits and starts, hard to share knowledge and learn from others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1E1F711-AEC8-EAA6-0A51-5A42F520B581}"/>
              </a:ext>
            </a:extLst>
          </p:cNvPr>
          <p:cNvSpPr txBox="1"/>
          <p:nvPr/>
        </p:nvSpPr>
        <p:spPr>
          <a:xfrm>
            <a:off x="1219200" y="1056908"/>
            <a:ext cx="14325600" cy="1205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999"/>
              </a:lnSpc>
            </a:pPr>
            <a:r>
              <a:rPr lang="en-US" sz="7200" b="1" spc="-499" dirty="0">
                <a:solidFill>
                  <a:srgbClr val="EBE8DA"/>
                </a:solidFill>
                <a:latin typeface="Telegraf Bold"/>
                <a:ea typeface="Telegraf Bold"/>
                <a:cs typeface="Telegraf Bold"/>
                <a:sym typeface="Telegraf Bold"/>
              </a:rPr>
              <a:t>Challenges for community energy</a:t>
            </a:r>
          </a:p>
        </p:txBody>
      </p:sp>
    </p:spTree>
    <p:extLst>
      <p:ext uri="{BB962C8B-B14F-4D97-AF65-F5344CB8AC3E}">
        <p14:creationId xmlns:p14="http://schemas.microsoft.com/office/powerpoint/2010/main" val="2778560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909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CD701A-7917-B1BC-0B42-5BD947BE0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0D2CB2E-77E6-433E-DDE6-7647D902AF3D}"/>
              </a:ext>
            </a:extLst>
          </p:cNvPr>
          <p:cNvSpPr/>
          <p:nvPr/>
        </p:nvSpPr>
        <p:spPr>
          <a:xfrm>
            <a:off x="15193764" y="8166901"/>
            <a:ext cx="3094236" cy="2111816"/>
          </a:xfrm>
          <a:custGeom>
            <a:avLst/>
            <a:gdLst/>
            <a:ahLst/>
            <a:cxnLst/>
            <a:rect l="l" t="t" r="r" b="b"/>
            <a:pathLst>
              <a:path w="3094236" h="2111816">
                <a:moveTo>
                  <a:pt x="0" y="0"/>
                </a:moveTo>
                <a:lnTo>
                  <a:pt x="3094236" y="0"/>
                </a:lnTo>
                <a:lnTo>
                  <a:pt x="3094236" y="2111816"/>
                </a:lnTo>
                <a:lnTo>
                  <a:pt x="0" y="21118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4BA4955-D516-D6D4-7A77-210D8A2CFE25}"/>
              </a:ext>
            </a:extLst>
          </p:cNvPr>
          <p:cNvSpPr txBox="1"/>
          <p:nvPr/>
        </p:nvSpPr>
        <p:spPr>
          <a:xfrm>
            <a:off x="990600" y="4040210"/>
            <a:ext cx="14706600" cy="4873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n-US" sz="3200" b="1" dirty="0">
                <a:solidFill>
                  <a:srgbClr val="EBE8DA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Ethical issues of solar PV </a:t>
            </a:r>
            <a:r>
              <a:rPr lang="en-US" sz="3200" b="1" dirty="0">
                <a:solidFill>
                  <a:schemeClr val="bg2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- </a:t>
            </a:r>
            <a:r>
              <a:rPr lang="en-GB" sz="320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Uyghur Forced Labour in the Solar Supply Chain</a:t>
            </a:r>
            <a:r>
              <a:rPr lang="en-GB" sz="3200" dirty="0">
                <a:solidFill>
                  <a:schemeClr val="bg2"/>
                </a:solidFill>
              </a:rPr>
              <a:t>, </a:t>
            </a:r>
            <a:r>
              <a:rPr lang="en-GB" sz="3200" dirty="0">
                <a:solidFill>
                  <a:schemeClr val="bg2"/>
                </a:solidFill>
                <a:latin typeface="Canva Sans" panose="020B0604020202020204" charset="0"/>
              </a:rPr>
              <a:t>variance in embodied carbon, difficulty of tracing supply chain</a:t>
            </a:r>
          </a:p>
          <a:p>
            <a:pPr algn="just">
              <a:lnSpc>
                <a:spcPts val="3839"/>
              </a:lnSpc>
            </a:pPr>
            <a:endParaRPr lang="en-US" sz="3200" b="1" dirty="0">
              <a:solidFill>
                <a:schemeClr val="bg2"/>
              </a:solidFill>
              <a:latin typeface="Canva Sans" panose="020B0604020202020204" charset="0"/>
              <a:ea typeface="Canva Sans Bold"/>
              <a:cs typeface="Canva Sans Bold"/>
              <a:sym typeface="Canva Sans Bold"/>
            </a:endParaRPr>
          </a:p>
          <a:p>
            <a:pPr>
              <a:lnSpc>
                <a:spcPts val="3839"/>
              </a:lnSpc>
            </a:pPr>
            <a:r>
              <a:rPr lang="en-US" sz="3200" b="1" dirty="0">
                <a:solidFill>
                  <a:srgbClr val="EBE8DA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Fossil fuel industry followed tobacco misinformation playbook, risk that other incumbents who lose out follow same pattern (gas networks &amp; heat pumps?)</a:t>
            </a:r>
          </a:p>
          <a:p>
            <a:pPr algn="just">
              <a:lnSpc>
                <a:spcPts val="3839"/>
              </a:lnSpc>
            </a:pPr>
            <a:endParaRPr lang="en-US" sz="3200" b="1" dirty="0">
              <a:solidFill>
                <a:srgbClr val="EBE8DA"/>
              </a:solidFill>
              <a:latin typeface="Canva Sans" panose="020B0604020202020204" charset="0"/>
              <a:ea typeface="Canva Sans Bold"/>
              <a:cs typeface="Canva Sans Bold"/>
              <a:sym typeface="Canva Sans Bold"/>
            </a:endParaRPr>
          </a:p>
          <a:p>
            <a:pPr>
              <a:lnSpc>
                <a:spcPts val="3839"/>
              </a:lnSpc>
            </a:pPr>
            <a:r>
              <a:rPr lang="en-US" sz="3200" b="1" dirty="0">
                <a:solidFill>
                  <a:srgbClr val="EBE8DA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Can community energy help with communication &amp; investment? –  mistrust of government,  finances constrained, </a:t>
            </a:r>
            <a:r>
              <a:rPr lang="en-US" sz="3200" b="1">
                <a:solidFill>
                  <a:srgbClr val="EBE8DA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fear that private </a:t>
            </a:r>
            <a:r>
              <a:rPr lang="en-US" sz="3200" b="1" dirty="0">
                <a:solidFill>
                  <a:srgbClr val="EBE8DA"/>
                </a:solidFill>
                <a:latin typeface="Canva Sans" panose="020B0604020202020204" charset="0"/>
                <a:ea typeface="Canva Sans Bold"/>
                <a:cs typeface="Canva Sans Bold"/>
                <a:sym typeface="Canva Sans Bold"/>
              </a:rPr>
              <a:t>sector extracting profit rather than providing best solution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70BBF87-9CDA-684C-B664-EF6A1DBA5443}"/>
              </a:ext>
            </a:extLst>
          </p:cNvPr>
          <p:cNvSpPr txBox="1"/>
          <p:nvPr/>
        </p:nvSpPr>
        <p:spPr>
          <a:xfrm>
            <a:off x="1219200" y="1056908"/>
            <a:ext cx="14325600" cy="1205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999"/>
              </a:lnSpc>
            </a:pPr>
            <a:r>
              <a:rPr lang="en-US" sz="7200" b="1" spc="-499" dirty="0">
                <a:solidFill>
                  <a:srgbClr val="EBE8DA"/>
                </a:solidFill>
                <a:latin typeface="Telegraf Bold"/>
                <a:ea typeface="Telegraf Bold"/>
                <a:cs typeface="Telegraf Bold"/>
                <a:sym typeface="Telegraf Bold"/>
              </a:rPr>
              <a:t>Issues to think about?</a:t>
            </a:r>
          </a:p>
        </p:txBody>
      </p:sp>
    </p:spTree>
    <p:extLst>
      <p:ext uri="{BB962C8B-B14F-4D97-AF65-F5344CB8AC3E}">
        <p14:creationId xmlns:p14="http://schemas.microsoft.com/office/powerpoint/2010/main" val="226867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9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09650"/>
            <a:ext cx="16312760" cy="0"/>
          </a:xfrm>
          <a:prstGeom prst="line">
            <a:avLst/>
          </a:prstGeom>
          <a:ln w="9525" cap="flat">
            <a:solidFill>
              <a:srgbClr val="FF66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 flipV="1">
            <a:off x="1028700" y="4033858"/>
            <a:ext cx="10739158" cy="0"/>
          </a:xfrm>
          <a:prstGeom prst="line">
            <a:avLst/>
          </a:prstGeom>
          <a:ln w="9525" cap="flat">
            <a:solidFill>
              <a:srgbClr val="FF66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4038601" y="7982001"/>
            <a:ext cx="13302860" cy="1040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000"/>
              </a:lnSpc>
            </a:pPr>
            <a:r>
              <a:rPr lang="en-US" sz="8000" b="1" spc="-400" dirty="0">
                <a:solidFill>
                  <a:srgbClr val="EBE8DA"/>
                </a:solidFill>
                <a:latin typeface="Telegraf Bold"/>
                <a:ea typeface="Telegraf Bold"/>
                <a:cs typeface="Telegraf Bold"/>
                <a:sym typeface="Telegraf Bold"/>
              </a:rPr>
              <a:t>Community energy locally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215710"/>
            <a:ext cx="6065106" cy="2004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GB" sz="4000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Reading Hydro – Generating renewable electricity from the power of the Thames</a:t>
            </a:r>
            <a:endParaRPr lang="en-US" sz="3800" b="1" spc="-190" dirty="0">
              <a:solidFill>
                <a:schemeClr val="bg2"/>
              </a:solidFill>
              <a:latin typeface="Telegraf Medium"/>
              <a:ea typeface="Telegraf Medium"/>
              <a:cs typeface="Telegraf Medium"/>
              <a:sym typeface="Telegraf Medium"/>
            </a:endParaRPr>
          </a:p>
        </p:txBody>
      </p:sp>
      <p:sp>
        <p:nvSpPr>
          <p:cNvPr id="10" name="TextBox 10"/>
          <p:cNvSpPr txBox="1"/>
          <p:nvPr/>
        </p:nvSpPr>
        <p:spPr>
          <a:xfrm flipH="1">
            <a:off x="8911777" y="1661452"/>
            <a:ext cx="7318821" cy="6451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GB" sz="400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 Energy South</a:t>
            </a:r>
            <a:endParaRPr lang="en-US" sz="3800" b="1" spc="-190" dirty="0">
              <a:solidFill>
                <a:schemeClr val="bg2"/>
              </a:solidFill>
              <a:latin typeface="Telegraf Medium"/>
              <a:ea typeface="Telegraf Medium"/>
              <a:cs typeface="Telegraf Medium"/>
              <a:sym typeface="Telegraf Medium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1610419"/>
            <a:ext cx="6667500" cy="2004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GB" sz="4000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Voice of the Community Energy Sector | Community Energy England</a:t>
            </a:r>
            <a:endParaRPr lang="en-US" sz="3800" b="1" spc="-190" dirty="0">
              <a:solidFill>
                <a:schemeClr val="bg2"/>
              </a:solidFill>
              <a:latin typeface="Telegraf Medium"/>
              <a:ea typeface="Telegraf Medium"/>
              <a:cs typeface="Telegraf Medium"/>
              <a:sym typeface="Telegraf Medium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911777" y="4509581"/>
            <a:ext cx="7852223" cy="6451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GB" sz="4000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Reading Community Energy Society</a:t>
            </a:r>
            <a:endParaRPr lang="en-US" sz="3800" b="1" spc="-190" dirty="0">
              <a:solidFill>
                <a:schemeClr val="bg2"/>
              </a:solidFill>
              <a:latin typeface="Telegraf Medium"/>
              <a:ea typeface="Telegraf Medium"/>
              <a:cs typeface="Telegraf Medium"/>
              <a:sym typeface="Telegraf Medium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0" y="8175184"/>
            <a:ext cx="3094236" cy="2111816"/>
          </a:xfrm>
          <a:custGeom>
            <a:avLst/>
            <a:gdLst/>
            <a:ahLst/>
            <a:cxnLst/>
            <a:rect l="l" t="t" r="r" b="b"/>
            <a:pathLst>
              <a:path w="3094236" h="2111816">
                <a:moveTo>
                  <a:pt x="0" y="0"/>
                </a:moveTo>
                <a:lnTo>
                  <a:pt x="3094236" y="0"/>
                </a:lnTo>
                <a:lnTo>
                  <a:pt x="3094236" y="2111816"/>
                </a:lnTo>
                <a:lnTo>
                  <a:pt x="0" y="21118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1BE3F7-F72C-8018-893F-FB2234534284}"/>
              </a:ext>
            </a:extLst>
          </p:cNvPr>
          <p:cNvSpPr txBox="1"/>
          <p:nvPr/>
        </p:nvSpPr>
        <p:spPr>
          <a:xfrm>
            <a:off x="8229600" y="2628902"/>
            <a:ext cx="7162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Centre for Sustainable Energy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DA155957-5EF5-61B1-DE4A-F7F309830548}"/>
              </a:ext>
            </a:extLst>
          </p:cNvPr>
          <p:cNvSpPr txBox="1"/>
          <p:nvPr/>
        </p:nvSpPr>
        <p:spPr>
          <a:xfrm rot="10800000" flipV="1">
            <a:off x="8234418" y="5336220"/>
            <a:ext cx="8506657" cy="6451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20"/>
              </a:lnSpc>
              <a:spcBef>
                <a:spcPct val="0"/>
              </a:spcBef>
            </a:pPr>
            <a:r>
              <a:rPr lang="en-GB" sz="4000" dirty="0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SaveEnergy</a:t>
            </a:r>
            <a:endParaRPr lang="en-US" sz="3800" b="1" spc="-190" dirty="0">
              <a:solidFill>
                <a:schemeClr val="bg2"/>
              </a:solidFill>
              <a:latin typeface="Telegraf Medium"/>
              <a:ea typeface="Telegraf Medium"/>
              <a:cs typeface="Telegraf Medium"/>
              <a:sym typeface="Telegraf Medium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058766-8CBA-9A9D-6D40-17453CE06C64}"/>
              </a:ext>
            </a:extLst>
          </p:cNvPr>
          <p:cNvSpPr txBox="1"/>
          <p:nvPr/>
        </p:nvSpPr>
        <p:spPr>
          <a:xfrm rot="10800000" flipV="1">
            <a:off x="7696198" y="6440010"/>
            <a:ext cx="7239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bg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 Community Enterprise</a:t>
            </a:r>
            <a:endParaRPr lang="en-GB" sz="4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9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14400" y="533401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>
            <a:off x="15193764" y="8202392"/>
            <a:ext cx="3094236" cy="2111816"/>
          </a:xfrm>
          <a:custGeom>
            <a:avLst/>
            <a:gdLst/>
            <a:ahLst/>
            <a:cxnLst/>
            <a:rect l="l" t="t" r="r" b="b"/>
            <a:pathLst>
              <a:path w="3094236" h="2111816">
                <a:moveTo>
                  <a:pt x="0" y="0"/>
                </a:moveTo>
                <a:lnTo>
                  <a:pt x="3094236" y="0"/>
                </a:lnTo>
                <a:lnTo>
                  <a:pt x="3094236" y="2111816"/>
                </a:lnTo>
                <a:lnTo>
                  <a:pt x="0" y="21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698214" y="1408112"/>
            <a:ext cx="4520139" cy="4114800"/>
          </a:xfrm>
          <a:custGeom>
            <a:avLst/>
            <a:gdLst/>
            <a:ahLst/>
            <a:cxnLst/>
            <a:rect l="l" t="t" r="r" b="b"/>
            <a:pathLst>
              <a:path w="4520139" h="4114800">
                <a:moveTo>
                  <a:pt x="0" y="0"/>
                </a:moveTo>
                <a:lnTo>
                  <a:pt x="4520139" y="0"/>
                </a:lnTo>
                <a:lnTo>
                  <a:pt x="45201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680244" y="4602163"/>
            <a:ext cx="2924512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062"/>
              </a:lnSpc>
            </a:pPr>
            <a:r>
              <a:rPr lang="en-US" sz="3692" b="1" spc="-184" dirty="0">
                <a:solidFill>
                  <a:srgbClr val="24252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Further Information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5800" y="6728471"/>
            <a:ext cx="4272483" cy="2150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dirty="0">
                <a:solidFill>
                  <a:srgbClr val="242526"/>
                </a:solidFill>
                <a:latin typeface="Canva Sans"/>
                <a:ea typeface="Canva Sans"/>
                <a:cs typeface="Canva Sans"/>
                <a:sym typeface="Canva Sans"/>
              </a:rPr>
              <a:t>Michael Beaven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242526"/>
                </a:solidFill>
                <a:latin typeface="Canva Sans"/>
                <a:ea typeface="Canva Sans"/>
                <a:cs typeface="Canva Sans"/>
                <a:sym typeface="Canva Sans"/>
                <a:hlinkClick r:id="rId7"/>
              </a:rPr>
              <a:t>Michael@oce.org.uk</a:t>
            </a:r>
            <a:endParaRPr lang="en-US" sz="2400" dirty="0">
              <a:solidFill>
                <a:srgbClr val="242526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242526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242526"/>
                </a:solidFill>
                <a:latin typeface="Canva Sans"/>
                <a:ea typeface="Canva Sans"/>
                <a:cs typeface="Canva Sans"/>
                <a:sym typeface="Canva Sans"/>
                <a:hlinkClick r:id="rId8"/>
              </a:rPr>
              <a:t>info@maidenergy.coop</a:t>
            </a:r>
            <a:endParaRPr lang="en-US" sz="2400" dirty="0">
              <a:solidFill>
                <a:srgbClr val="242526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242526"/>
                </a:solidFill>
                <a:latin typeface="Canva Sans"/>
                <a:ea typeface="Canva Sans"/>
                <a:cs typeface="Canva Sans"/>
                <a:sym typeface="Canva Sans"/>
                <a:hlinkClick r:id="rId9"/>
              </a:rPr>
              <a:t>www.maidenergy.coop</a:t>
            </a:r>
            <a:r>
              <a:rPr lang="en-US" sz="2400" dirty="0">
                <a:solidFill>
                  <a:srgbClr val="242526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722372" y="4602163"/>
            <a:ext cx="6885384" cy="92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EBE8DA"/>
                </a:solidFill>
                <a:latin typeface="Telegraf"/>
                <a:ea typeface="Telegraf"/>
                <a:cs typeface="Telegraf"/>
                <a:sym typeface="Telegraf"/>
              </a:rPr>
              <a:t>Thank you for listening!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b16febee3cf49b5b56fd577d32b4a30 xmlns="794108da-02ec-49c9-b386-1d07cbc132a4">
      <Terms xmlns="http://schemas.microsoft.com/office/infopath/2007/PartnerControls"/>
    </bb16febee3cf49b5b56fd577d32b4a30>
    <Document_x0020_type xmlns="794108da-02ec-49c9-b386-1d07cbc132a4" xsi:nil="true"/>
    <Funder xmlns="794108da-02ec-49c9-b386-1d07cbc132a4" xsi:nil="true"/>
    <lcf76f155ced4ddcb4097134ff3c332f xmlns="794108da-02ec-49c9-b386-1d07cbc132a4">
      <Terms xmlns="http://schemas.microsoft.com/office/infopath/2007/PartnerControls"/>
    </lcf76f155ced4ddcb4097134ff3c332f>
    <TaxCatchAll xmlns="bc68c0b4-d566-45be-9363-35a7e596b19a" xsi:nil="true"/>
    <Project xmlns="794108da-02ec-49c9-b386-1d07cbc132a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69DAC46101554089EC8DD8062688DB" ma:contentTypeVersion="25" ma:contentTypeDescription="Create a new document." ma:contentTypeScope="" ma:versionID="e954755ea281a23b5fb7519cee63e934">
  <xsd:schema xmlns:xsd="http://www.w3.org/2001/XMLSchema" xmlns:xs="http://www.w3.org/2001/XMLSchema" xmlns:p="http://schemas.microsoft.com/office/2006/metadata/properties" xmlns:ns2="bc68c0b4-d566-45be-9363-35a7e596b19a" xmlns:ns3="794108da-02ec-49c9-b386-1d07cbc132a4" targetNamespace="http://schemas.microsoft.com/office/2006/metadata/properties" ma:root="true" ma:fieldsID="6ca0f73887ed1c87d94c8f32a9f97e24" ns2:_="" ns3:_="">
    <xsd:import namespace="bc68c0b4-d566-45be-9363-35a7e596b19a"/>
    <xsd:import namespace="794108da-02ec-49c9-b386-1d07cbc132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Funder" minOccurs="0"/>
                <xsd:element ref="ns3:Document_x0020_type" minOccurs="0"/>
                <xsd:element ref="ns3:Project" minOccurs="0"/>
                <xsd:element ref="ns3:bb16febee3cf49b5b56fd577d32b4a30" minOccurs="0"/>
                <xsd:element ref="ns2:TaxCatchAll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8c0b4-d566-45be-9363-35a7e596b1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e73edf2-31fe-43b3-8e6d-3e2bb6db6dc5}" ma:internalName="TaxCatchAll" ma:showField="CatchAllData" ma:web="bc68c0b4-d566-45be-9363-35a7e596b1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4108da-02ec-49c9-b386-1d07cbc132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Funder" ma:index="18" nillable="true" ma:displayName="Funder" ma:format="Dropdown" ma:internalName="Funder">
      <xsd:simpleType>
        <xsd:union memberTypes="dms:Text">
          <xsd:simpleType>
            <xsd:restriction base="dms:Choice">
              <xsd:enumeration value="(blank)"/>
              <xsd:enumeration value="Allchurches Trust"/>
              <xsd:enumeration value="Arts Council"/>
              <xsd:enumeration value="Awards for All"/>
              <xsd:enumeration value="BCF"/>
              <xsd:enumeration value="BCF - Comic Relief"/>
              <xsd:enumeration value="Berkley Foundation"/>
              <xsd:enumeration value="Bernard Sunley"/>
              <xsd:enumeration value="Blagrave Trust"/>
              <xsd:enumeration value="Bright Ideas"/>
              <xsd:enumeration value="Building Connection Fund"/>
              <xsd:enumeration value="BUPA"/>
              <xsd:enumeration value="CAF"/>
              <xsd:enumeration value="Careers &amp; Enterprise Fund"/>
              <xsd:enumeration value="CCG Funding"/>
              <xsd:enumeration value="CDF"/>
              <xsd:enumeration value="Celebrate"/>
              <xsd:enumeration value="Character Education Fund"/>
              <xsd:enumeration value="Children in Need"/>
              <xsd:enumeration value="Community Asset Transfer"/>
              <xsd:enumeration value="community share offer"/>
              <xsd:enumeration value="Cookham Rock the Moor fund"/>
              <xsd:enumeration value="Co-op community fund"/>
              <xsd:enumeration value="Covenant Fund"/>
              <xsd:enumeration value="CSAF"/>
              <xsd:enumeration value="DfE"/>
              <xsd:enumeration value="DfT"/>
              <xsd:enumeration value="DHSC"/>
              <xsd:enumeration value="EAFRD"/>
              <xsd:enumeration value="Englefield Trust"/>
              <xsd:enumeration value="ERDF"/>
              <xsd:enumeration value="Football Foundation"/>
              <xsd:enumeration value="Garfield Weston"/>
              <xsd:enumeration value="GSK Impact Awards"/>
              <xsd:enumeration value="Hampshire CC"/>
              <xsd:enumeration value="Heathrow Communities Together"/>
              <xsd:enumeration value="Heathrow Community Fund"/>
              <xsd:enumeration value="Henry Smith"/>
              <xsd:enumeration value="HLF"/>
              <xsd:enumeration value="HMRC"/>
              <xsd:enumeration value="Home Office"/>
              <xsd:enumeration value="Home Office / MHCLG"/>
              <xsd:enumeration value="Homes England"/>
              <xsd:enumeration value="Improvement Fund"/>
              <xsd:enumeration value="Lankelly Chase"/>
              <xsd:enumeration value="Litter Innovation Fund"/>
              <xsd:enumeration value="Lloyds Foundation"/>
              <xsd:enumeration value="Local Delivery Pilots"/>
              <xsd:enumeration value="Local Sustainability Fund"/>
              <xsd:enumeration value="Lords Taverners"/>
              <xsd:enumeration value="Louis Baylis Trust"/>
              <xsd:enumeration value="Magna Carta 800th Trust"/>
              <xsd:enumeration value="MHCLG"/>
              <xsd:enumeration value="Mobbs Memorial Trust"/>
              <xsd:enumeration value="MOD"/>
              <xsd:enumeration value="More than a Pub"/>
              <xsd:enumeration value="MYTLC"/>
              <xsd:enumeration value="Our Heritage"/>
              <xsd:enumeration value="Peoples Health Trust"/>
              <xsd:enumeration value="Peoples Postcode Trust"/>
              <xsd:enumeration value="Power to Change"/>
              <xsd:enumeration value="Prince Philip Trust"/>
              <xsd:enumeration value="RBWM Capital"/>
              <xsd:enumeration value="RBWM Social Enterprise Fund"/>
              <xsd:enumeration value="Reaching Communities"/>
              <xsd:enumeration value="Reading BC"/>
              <xsd:enumeration value="Royal British Legion"/>
              <xsd:enumeration value="Shanly"/>
              <xsd:enumeration value="Skills and Opportunities Fund"/>
              <xsd:enumeration value="Slough BC"/>
              <xsd:enumeration value="Spoor Merry Rixman"/>
              <xsd:enumeration value="Sport England"/>
              <xsd:enumeration value="Sports England small grants"/>
              <xsd:enumeration value="Tesco Bags of Help"/>
              <xsd:enumeration value="Thames Valley Housing"/>
              <xsd:enumeration value="Tudor Trust"/>
              <xsd:enumeration value="TV Housing"/>
              <xsd:enumeration value="Veolia"/>
              <xsd:enumeration value="West Berks DC"/>
              <xsd:enumeration value="WMCT"/>
            </xsd:restriction>
          </xsd:simpleType>
        </xsd:union>
      </xsd:simpleType>
    </xsd:element>
    <xsd:element name="Document_x0020_type" ma:index="19" nillable="true" ma:displayName="Document type" ma:format="Dropdown" ma:internalName="Document_x0020_type">
      <xsd:simpleType>
        <xsd:restriction base="dms:Choice">
          <xsd:enumeration value="Accounts"/>
          <xsd:enumeration value="Agenda"/>
          <xsd:enumeration value="Application form"/>
          <xsd:enumeration value="Briefing paper"/>
          <xsd:enumeration value="Budget"/>
          <xsd:enumeration value="Business Plan"/>
          <xsd:enumeration value="Communication"/>
          <xsd:enumeration value="Contact List"/>
          <xsd:enumeration value="Contract"/>
          <xsd:enumeration value="Evaluation"/>
          <xsd:enumeration value="Financial Report"/>
          <xsd:enumeration value="Forecast"/>
          <xsd:enumeration value="Guidelines"/>
          <xsd:enumeration value="Handbook"/>
          <xsd:enumeration value="Image"/>
          <xsd:enumeration value="Invoice"/>
          <xsd:enumeration value="Logo"/>
          <xsd:enumeration value="Marketing Plan"/>
          <xsd:enumeration value="Meeting Minutes"/>
          <xsd:enumeration value="Official communication"/>
          <xsd:enumeration value="Org Chart"/>
          <xsd:enumeration value="Other"/>
          <xsd:enumeration value="Policy"/>
          <xsd:enumeration value="Presentation"/>
          <xsd:enumeration value="Pricing"/>
          <xsd:enumeration value="Process"/>
          <xsd:enumeration value="Progress Report"/>
          <xsd:enumeration value="Proposal"/>
          <xsd:enumeration value="Quote"/>
          <xsd:enumeration value="Report"/>
          <xsd:enumeration value="Research report"/>
          <xsd:enumeration value="Risk Register"/>
          <xsd:enumeration value="Schedule"/>
          <xsd:enumeration value="SLA (Service Level Agreement)"/>
          <xsd:enumeration value="Statistics"/>
          <xsd:enumeration value="Status Report"/>
          <xsd:enumeration value="Strategy"/>
          <xsd:enumeration value="Submitted application"/>
          <xsd:enumeration value="Survey"/>
          <xsd:enumeration value="Survey Result"/>
          <xsd:enumeration value="Training Plan"/>
          <xsd:enumeration value="Video"/>
          <xsd:enumeration value="Workflow"/>
          <xsd:enumeration value="Working Document"/>
        </xsd:restriction>
      </xsd:simpleType>
    </xsd:element>
    <xsd:element name="Project" ma:index="20" nillable="true" ma:displayName="Project" ma:description="Activity" ma:format="Dropdown" ma:internalName="Project">
      <xsd:simpleType>
        <xsd:union memberTypes="dms:Text">
          <xsd:simpleType>
            <xsd:restriction base="dms:Choice">
              <xsd:enumeration value="Choice 1"/>
              <xsd:enumeration value="Choice 2"/>
              <xsd:enumeration value="Choice 3"/>
            </xsd:restriction>
          </xsd:simpleType>
        </xsd:union>
      </xsd:simpleType>
    </xsd:element>
    <xsd:element name="bb16febee3cf49b5b56fd577d32b4a30" ma:index="22" nillable="true" ma:taxonomy="true" ma:internalName="bb16febee3cf49b5b56fd577d32b4a30" ma:taxonomyFieldName="Client" ma:displayName="Client" ma:default="" ma:fieldId="{bb16febe-e3cf-49b5-b56f-d577d32b4a30}" ma:sspId="a293dd3d-3fea-4c4f-9ae5-8c94ec6c32b2" ma:termSetId="9b86ce13-9ff3-4bca-ae72-9ff0bf577e8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a293dd3d-3fea-4c4f-9ae5-8c94ec6c3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FFDF34-E526-4196-A5E1-76666B5714EF}">
  <ds:schemaRefs>
    <ds:schemaRef ds:uri="http://schemas.microsoft.com/office/2006/metadata/properties"/>
    <ds:schemaRef ds:uri="http://schemas.microsoft.com/office/infopath/2007/PartnerControls"/>
    <ds:schemaRef ds:uri="794108da-02ec-49c9-b386-1d07cbc132a4"/>
    <ds:schemaRef ds:uri="bc68c0b4-d566-45be-9363-35a7e596b19a"/>
  </ds:schemaRefs>
</ds:datastoreItem>
</file>

<file path=customXml/itemProps2.xml><?xml version="1.0" encoding="utf-8"?>
<ds:datastoreItem xmlns:ds="http://schemas.openxmlformats.org/officeDocument/2006/customXml" ds:itemID="{09DDA5F7-54B0-44DF-B5BF-6408DEB29A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7758DE-7E0F-40BD-8276-09D3548A35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68c0b4-d566-45be-9363-35a7e596b19a"/>
    <ds:schemaRef ds:uri="794108da-02ec-49c9-b386-1d07cbc132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526</Words>
  <Application>Microsoft Office PowerPoint</Application>
  <PresentationFormat>Custom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Telegraf Bold</vt:lpstr>
      <vt:lpstr>Arial</vt:lpstr>
      <vt:lpstr>Canva Sans</vt:lpstr>
      <vt:lpstr>Canva Sans Bold</vt:lpstr>
      <vt:lpstr>Canva Sans Italics</vt:lpstr>
      <vt:lpstr>Calibri</vt:lpstr>
      <vt:lpstr>Telegraf Medium</vt:lpstr>
      <vt:lpstr>Telegraf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Green and White Modern Editorial Geometric Typography Sustainable Renewable Energy Pitch Deck Presentation</dc:title>
  <cp:lastModifiedBy>Michael Beaven</cp:lastModifiedBy>
  <cp:revision>4</cp:revision>
  <dcterms:created xsi:type="dcterms:W3CDTF">2006-08-16T00:00:00Z</dcterms:created>
  <dcterms:modified xsi:type="dcterms:W3CDTF">2025-02-03T16:15:00Z</dcterms:modified>
  <dc:identifier>DAGdYloVjpM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0x010100DD69DAC46101554089EC8DD8062688DB</vt:lpwstr>
  </property>
  <property fmtid="{D5CDD505-2E9C-101B-9397-08002B2CF9AE}" pid="3" name="MediaServiceImageTags">
    <vt:lpwstr/>
  </property>
  <property fmtid="{D5CDD505-2E9C-101B-9397-08002B2CF9AE}" pid="4" name="Client">
    <vt:lpwstr/>
  </property>
</Properties>
</file>