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0" name="Shape 90"/>
          <p:cNvSpPr/>
          <p:nvPr>
            <p:ph type="sldImg"/>
          </p:nvPr>
        </p:nvSpPr>
        <p:spPr>
          <a:xfrm>
            <a:off x="1143000" y="685800"/>
            <a:ext cx="4572000" cy="3429000"/>
          </a:xfrm>
          <a:prstGeom prst="rect">
            <a:avLst/>
          </a:prstGeom>
        </p:spPr>
        <p:txBody>
          <a:bodyPr/>
          <a:lstStyle/>
          <a:p>
            <a:pPr/>
          </a:p>
        </p:txBody>
      </p:sp>
      <p:sp>
        <p:nvSpPr>
          <p:cNvPr id="91" name="Shape 9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Body Level One…"/>
          <p:cNvSpPr txBox="1"/>
          <p:nvPr>
            <p:ph type="body" sz="half" idx="1"/>
          </p:nvPr>
        </p:nvSpPr>
        <p:spPr>
          <a:xfrm>
            <a:off x="838200" y="3602037"/>
            <a:ext cx="6736492" cy="2489844"/>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 name="Title Text"/>
          <p:cNvSpPr txBox="1"/>
          <p:nvPr>
            <p:ph type="title"/>
          </p:nvPr>
        </p:nvSpPr>
        <p:spPr>
          <a:xfrm>
            <a:off x="838200" y="1238247"/>
            <a:ext cx="7057768" cy="1325564"/>
          </a:xfrm>
          <a:prstGeom prst="rect">
            <a:avLst/>
          </a:prstGeom>
        </p:spPr>
        <p:txBody>
          <a:bodyPr/>
          <a:lstStyle/>
          <a:p>
            <a:pPr/>
            <a:r>
              <a:t>Title Text</a:t>
            </a:r>
          </a:p>
        </p:txBody>
      </p:sp>
      <p:sp>
        <p:nvSpPr>
          <p:cNvPr id="20" name="Body Level One…"/>
          <p:cNvSpPr txBox="1"/>
          <p:nvPr>
            <p:ph type="body" sz="half" idx="1"/>
          </p:nvPr>
        </p:nvSpPr>
        <p:spPr>
          <a:xfrm>
            <a:off x="838200" y="2743199"/>
            <a:ext cx="7057768" cy="34337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 name="Title Text"/>
          <p:cNvSpPr txBox="1"/>
          <p:nvPr>
            <p:ph type="title"/>
          </p:nvPr>
        </p:nvSpPr>
        <p:spPr>
          <a:xfrm>
            <a:off x="831850" y="1709738"/>
            <a:ext cx="7113545" cy="2852737"/>
          </a:xfrm>
          <a:prstGeom prst="rect">
            <a:avLst/>
          </a:prstGeom>
        </p:spPr>
        <p:txBody>
          <a:bodyPr anchor="b"/>
          <a:lstStyle>
            <a:lvl1pPr>
              <a:defRPr sz="6000"/>
            </a:lvl1pPr>
          </a:lstStyle>
          <a:p>
            <a:pPr/>
            <a:r>
              <a:t>Title Text</a:t>
            </a:r>
          </a:p>
        </p:txBody>
      </p:sp>
      <p:sp>
        <p:nvSpPr>
          <p:cNvPr id="29" name="Body Level One…"/>
          <p:cNvSpPr txBox="1"/>
          <p:nvPr>
            <p:ph type="body" sz="quarter" idx="1"/>
          </p:nvPr>
        </p:nvSpPr>
        <p:spPr>
          <a:xfrm>
            <a:off x="831850" y="4589462"/>
            <a:ext cx="7113545"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 name="Title Text"/>
          <p:cNvSpPr txBox="1"/>
          <p:nvPr>
            <p:ph type="title"/>
          </p:nvPr>
        </p:nvSpPr>
        <p:spPr>
          <a:xfrm>
            <a:off x="838200" y="1238247"/>
            <a:ext cx="7057768" cy="1325564"/>
          </a:xfrm>
          <a:prstGeom prst="rect">
            <a:avLst/>
          </a:prstGeom>
        </p:spPr>
        <p:txBody>
          <a:bodyPr/>
          <a:lstStyle/>
          <a:p>
            <a:pPr/>
            <a:r>
              <a:t>Title Text</a:t>
            </a:r>
          </a:p>
        </p:txBody>
      </p:sp>
      <p:sp>
        <p:nvSpPr>
          <p:cNvPr id="38" name="Body Level One…"/>
          <p:cNvSpPr txBox="1"/>
          <p:nvPr>
            <p:ph type="body" sz="quarter" idx="1"/>
          </p:nvPr>
        </p:nvSpPr>
        <p:spPr>
          <a:xfrm>
            <a:off x="838200" y="2743197"/>
            <a:ext cx="3420765" cy="343376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 name="Title Text"/>
          <p:cNvSpPr txBox="1"/>
          <p:nvPr>
            <p:ph type="title"/>
          </p:nvPr>
        </p:nvSpPr>
        <p:spPr>
          <a:xfrm>
            <a:off x="839787" y="1257299"/>
            <a:ext cx="7124615" cy="1325564"/>
          </a:xfrm>
          <a:prstGeom prst="rect">
            <a:avLst/>
          </a:prstGeom>
        </p:spPr>
        <p:txBody>
          <a:bodyPr/>
          <a:lstStyle/>
          <a:p>
            <a:pPr/>
            <a:r>
              <a:t>Title Text</a:t>
            </a:r>
          </a:p>
        </p:txBody>
      </p:sp>
      <p:sp>
        <p:nvSpPr>
          <p:cNvPr id="47" name="Body Level One…"/>
          <p:cNvSpPr txBox="1"/>
          <p:nvPr>
            <p:ph type="body" sz="quarter" idx="1"/>
          </p:nvPr>
        </p:nvSpPr>
        <p:spPr>
          <a:xfrm>
            <a:off x="839788" y="2761177"/>
            <a:ext cx="3410937"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8" name="Text Placeholder 4"/>
          <p:cNvSpPr/>
          <p:nvPr>
            <p:ph type="body" sz="quarter" idx="21"/>
          </p:nvPr>
        </p:nvSpPr>
        <p:spPr>
          <a:xfrm>
            <a:off x="4553465" y="2761176"/>
            <a:ext cx="3410937" cy="823912"/>
          </a:xfrm>
          <a:prstGeom prst="rect">
            <a:avLst/>
          </a:prstGeom>
        </p:spPr>
        <p:txBody>
          <a:bodyPr anchor="b"/>
          <a:lstStyle/>
          <a:p>
            <a:pPr marL="0" indent="0">
              <a:buSzTx/>
              <a:buFontTx/>
              <a:buNone/>
              <a:defRPr b="1" sz="2400"/>
            </a:pP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Title Text"/>
          <p:cNvSpPr txBox="1"/>
          <p:nvPr>
            <p:ph type="title"/>
          </p:nvPr>
        </p:nvSpPr>
        <p:spPr>
          <a:xfrm>
            <a:off x="838200" y="1238247"/>
            <a:ext cx="7057768" cy="1325564"/>
          </a:xfrm>
          <a:prstGeom prst="rect">
            <a:avLst/>
          </a:prstGeom>
        </p:spPr>
        <p:txBody>
          <a:bodyPr/>
          <a:lstStyle/>
          <a:p>
            <a:pPr/>
            <a:r>
              <a:t>Title Text</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1" name="Title Text"/>
          <p:cNvSpPr txBox="1"/>
          <p:nvPr>
            <p:ph type="title"/>
          </p:nvPr>
        </p:nvSpPr>
        <p:spPr>
          <a:xfrm>
            <a:off x="839787" y="1309687"/>
            <a:ext cx="3509321" cy="1600201"/>
          </a:xfrm>
          <a:prstGeom prst="rect">
            <a:avLst/>
          </a:prstGeom>
        </p:spPr>
        <p:txBody>
          <a:bodyPr anchor="b"/>
          <a:lstStyle>
            <a:lvl1pPr>
              <a:defRPr sz="3200"/>
            </a:lvl1pPr>
          </a:lstStyle>
          <a:p>
            <a:pPr/>
            <a:r>
              <a:t>Title Text</a:t>
            </a:r>
          </a:p>
        </p:txBody>
      </p:sp>
      <p:sp>
        <p:nvSpPr>
          <p:cNvPr id="72" name="Body Level One…"/>
          <p:cNvSpPr txBox="1"/>
          <p:nvPr>
            <p:ph type="body" sz="half" idx="1"/>
          </p:nvPr>
        </p:nvSpPr>
        <p:spPr>
          <a:xfrm>
            <a:off x="4485502" y="1309687"/>
            <a:ext cx="350932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3" name="Text Placeholder 3"/>
          <p:cNvSpPr/>
          <p:nvPr>
            <p:ph type="body" sz="quarter" idx="21"/>
          </p:nvPr>
        </p:nvSpPr>
        <p:spPr>
          <a:xfrm>
            <a:off x="839788" y="2909886"/>
            <a:ext cx="3509319" cy="3273426"/>
          </a:xfrm>
          <a:prstGeom prst="rect">
            <a:avLst/>
          </a:prstGeom>
        </p:spPr>
        <p:txBody>
          <a:bodyPr/>
          <a:lstStyle/>
          <a:p>
            <a:pPr marL="0" indent="0">
              <a:buSzTx/>
              <a:buFontTx/>
              <a:buNone/>
              <a:defRPr sz="1600"/>
            </a:pP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1" name="Title Text"/>
          <p:cNvSpPr txBox="1"/>
          <p:nvPr>
            <p:ph type="title"/>
          </p:nvPr>
        </p:nvSpPr>
        <p:spPr>
          <a:xfrm>
            <a:off x="839788" y="1217740"/>
            <a:ext cx="3509791" cy="1600201"/>
          </a:xfrm>
          <a:prstGeom prst="rect">
            <a:avLst/>
          </a:prstGeom>
        </p:spPr>
        <p:txBody>
          <a:bodyPr anchor="b"/>
          <a:lstStyle>
            <a:lvl1pPr>
              <a:defRPr sz="3200"/>
            </a:lvl1pPr>
          </a:lstStyle>
          <a:p>
            <a:pPr/>
            <a:r>
              <a:t>Title Text</a:t>
            </a:r>
          </a:p>
        </p:txBody>
      </p:sp>
      <p:sp>
        <p:nvSpPr>
          <p:cNvPr id="82" name="Picture Placeholder 2"/>
          <p:cNvSpPr/>
          <p:nvPr>
            <p:ph type="pic" sz="quarter" idx="21"/>
          </p:nvPr>
        </p:nvSpPr>
        <p:spPr>
          <a:xfrm>
            <a:off x="4528280" y="1260388"/>
            <a:ext cx="3509791" cy="4600662"/>
          </a:xfrm>
          <a:prstGeom prst="rect">
            <a:avLst/>
          </a:prstGeom>
        </p:spPr>
        <p:txBody>
          <a:bodyPr lIns="91439" rIns="91439">
            <a:noAutofit/>
          </a:bodyPr>
          <a:lstStyle/>
          <a:p>
            <a:pPr/>
          </a:p>
        </p:txBody>
      </p:sp>
      <p:sp>
        <p:nvSpPr>
          <p:cNvPr id="83" name="Body Level One…"/>
          <p:cNvSpPr txBox="1"/>
          <p:nvPr>
            <p:ph type="body" sz="quarter" idx="1"/>
          </p:nvPr>
        </p:nvSpPr>
        <p:spPr>
          <a:xfrm>
            <a:off x="839788" y="2817940"/>
            <a:ext cx="3509791" cy="304311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3C4C3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3C4C31"/>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3C4C31"/>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3C4C31"/>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3C4C31"/>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3C4C31"/>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3C4C31"/>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3C4C31"/>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3C4C31"/>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3C4C31"/>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3C4C31"/>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3C4C31"/>
          </a:solidFill>
          <a:uFillTx/>
          <a:latin typeface="+mj-lt"/>
          <a:ea typeface="+mj-ea"/>
          <a:cs typeface="+mj-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3C4C31"/>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3C4C31"/>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3C4C31"/>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3C4C31"/>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3C4C31"/>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3C4C31"/>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3C4C31"/>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Subtitle 1"/>
          <p:cNvSpPr txBox="1"/>
          <p:nvPr>
            <p:ph type="subTitle" sz="half" idx="1"/>
          </p:nvPr>
        </p:nvSpPr>
        <p:spPr>
          <a:xfrm>
            <a:off x="667264" y="3805880"/>
            <a:ext cx="6586150" cy="2681417"/>
          </a:xfrm>
          <a:prstGeom prst="rect">
            <a:avLst/>
          </a:prstGeom>
        </p:spPr>
        <p:txBody>
          <a:bodyPr/>
          <a:lstStyle/>
          <a:p>
            <a:pPr>
              <a:lnSpc>
                <a:spcPct val="81000"/>
              </a:lnSpc>
              <a:defRPr b="1"/>
            </a:pPr>
            <a:r>
              <a:t>Aims: </a:t>
            </a:r>
          </a:p>
          <a:p>
            <a:pPr>
              <a:lnSpc>
                <a:spcPct val="81000"/>
              </a:lnSpc>
            </a:pPr>
            <a:r>
              <a:t>To examine the relationship between humans and nature</a:t>
            </a:r>
          </a:p>
          <a:p>
            <a:pPr>
              <a:lnSpc>
                <a:spcPct val="81000"/>
              </a:lnSpc>
            </a:pPr>
            <a:r>
              <a:t>To consider how humans and animals might interlink</a:t>
            </a:r>
          </a:p>
          <a:p>
            <a:pPr>
              <a:lnSpc>
                <a:spcPct val="81000"/>
              </a:lnSpc>
            </a:pPr>
            <a:r>
              <a:t>To create a piece of creative writing using empathy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5" name="Content Placeholder 3" descr="Content Placeholder 3"/>
          <p:cNvPicPr>
            <a:picLocks noChangeAspect="1"/>
          </p:cNvPicPr>
          <p:nvPr/>
        </p:nvPicPr>
        <p:blipFill>
          <a:blip r:embed="rId2">
            <a:extLst/>
          </a:blip>
          <a:stretch>
            <a:fillRect/>
          </a:stretch>
        </p:blipFill>
        <p:spPr>
          <a:xfrm>
            <a:off x="7482723" y="-375245"/>
            <a:ext cx="3962401" cy="7418963"/>
          </a:xfrm>
          <a:prstGeom prst="rect">
            <a:avLst/>
          </a:prstGeom>
          <a:ln w="12700">
            <a:miter lim="400000"/>
          </a:ln>
        </p:spPr>
      </p:pic>
      <p:sp>
        <p:nvSpPr>
          <p:cNvPr id="96" name="TextBox 5"/>
          <p:cNvSpPr txBox="1"/>
          <p:nvPr/>
        </p:nvSpPr>
        <p:spPr>
          <a:xfrm>
            <a:off x="693742" y="2656703"/>
            <a:ext cx="5957901" cy="202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3200">
                <a:solidFill>
                  <a:srgbClr val="3C4C31"/>
                </a:solidFill>
              </a:defRPr>
            </a:pPr>
            <a:r>
              <a:t>Look at the image of a sculpture titled </a:t>
            </a:r>
            <a:r>
              <a:rPr i="1"/>
              <a:t>Eustache Jerk Dupree, the Icarus Man of Ponchatoula, </a:t>
            </a:r>
            <a:r>
              <a:t>by Eleanor Crook.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extBox 5"/>
          <p:cNvSpPr txBox="1"/>
          <p:nvPr/>
        </p:nvSpPr>
        <p:spPr>
          <a:xfrm>
            <a:off x="674674" y="1467342"/>
            <a:ext cx="7094013"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400">
                <a:solidFill>
                  <a:srgbClr val="3C4C31"/>
                </a:solidFill>
              </a:defRPr>
            </a:pPr>
            <a:r>
              <a:t>Look at the image of a sculpture titled </a:t>
            </a:r>
            <a:r>
              <a:rPr i="1"/>
              <a:t>Eustache Jerk Dupree, the Icarus Man of Ponchatoula.</a:t>
            </a:r>
          </a:p>
        </p:txBody>
      </p:sp>
      <p:sp>
        <p:nvSpPr>
          <p:cNvPr id="99" name="TextBox 2"/>
          <p:cNvSpPr txBox="1"/>
          <p:nvPr/>
        </p:nvSpPr>
        <p:spPr>
          <a:xfrm>
            <a:off x="695674" y="2645997"/>
            <a:ext cx="7052014" cy="3776976"/>
          </a:xfrm>
          <a:prstGeom prst="rect">
            <a:avLst/>
          </a:prstGeom>
          <a:solidFill>
            <a:srgbClr val="64735B"/>
          </a:solidFill>
          <a:ln w="12700">
            <a:miter lim="400000"/>
          </a:ln>
          <a:extLst>
            <a:ext uri="{C572A759-6A51-4108-AA02-DFA0A04FC94B}">
              <ma14:wrappingTextBoxFlag xmlns:ma14="http://schemas.microsoft.com/office/mac/drawingml/2011/main" val="1"/>
            </a:ext>
          </a:extLst>
        </p:spPr>
        <p:txBody>
          <a:bodyPr lIns="269999" tIns="269999" rIns="269999" bIns="269999">
            <a:spAutoFit/>
          </a:bodyPr>
          <a:lstStyle/>
          <a:p>
            <a:pPr>
              <a:spcBef>
                <a:spcPts val="600"/>
              </a:spcBef>
              <a:defRPr b="1" sz="2400">
                <a:solidFill>
                  <a:srgbClr val="F7F7F0"/>
                </a:solidFill>
              </a:defRPr>
            </a:pPr>
            <a:r>
              <a:t>Task: </a:t>
            </a:r>
          </a:p>
          <a:p>
            <a:pPr>
              <a:spcBef>
                <a:spcPts val="600"/>
              </a:spcBef>
              <a:defRPr sz="2400">
                <a:solidFill>
                  <a:srgbClr val="F7F7F0"/>
                </a:solidFill>
              </a:defRPr>
            </a:pPr>
            <a:r>
              <a:t>Talk to the person next to you. Discuss:</a:t>
            </a:r>
          </a:p>
          <a:p>
            <a:pPr lvl="1" marL="742950" indent="-285750">
              <a:lnSpc>
                <a:spcPct val="116000"/>
              </a:lnSpc>
              <a:spcBef>
                <a:spcPts val="600"/>
              </a:spcBef>
              <a:buSzPct val="100000"/>
              <a:buFont typeface="Arial"/>
              <a:buChar char="•"/>
              <a:defRPr sz="2000">
                <a:solidFill>
                  <a:srgbClr val="F7F7F0"/>
                </a:solidFill>
              </a:defRPr>
            </a:pPr>
            <a:r>
              <a:t>What features can you identify in the sculpture?</a:t>
            </a:r>
          </a:p>
          <a:p>
            <a:pPr lvl="1" marL="742950" indent="-285750">
              <a:lnSpc>
                <a:spcPct val="116000"/>
              </a:lnSpc>
              <a:spcBef>
                <a:spcPts val="600"/>
              </a:spcBef>
              <a:buSzPct val="100000"/>
              <a:buFont typeface="Arial"/>
              <a:buChar char="•"/>
              <a:defRPr sz="2000">
                <a:solidFill>
                  <a:srgbClr val="F7F7F0"/>
                </a:solidFill>
              </a:defRPr>
            </a:pPr>
            <a:r>
              <a:t>What do you see?</a:t>
            </a:r>
          </a:p>
          <a:p>
            <a:pPr lvl="1" marL="742950" indent="-285750">
              <a:lnSpc>
                <a:spcPct val="116000"/>
              </a:lnSpc>
              <a:spcBef>
                <a:spcPts val="600"/>
              </a:spcBef>
              <a:buSzPct val="100000"/>
              <a:buFont typeface="Arial"/>
              <a:buChar char="•"/>
              <a:defRPr sz="2000">
                <a:solidFill>
                  <a:srgbClr val="F7F7F0"/>
                </a:solidFill>
              </a:defRPr>
            </a:pPr>
            <a:r>
              <a:t>How does this sculpture make you feel? </a:t>
            </a:r>
          </a:p>
          <a:p>
            <a:pPr lvl="2">
              <a:lnSpc>
                <a:spcPct val="116000"/>
              </a:lnSpc>
              <a:spcBef>
                <a:spcPts val="600"/>
              </a:spcBef>
              <a:defRPr>
                <a:solidFill>
                  <a:srgbClr val="F7F7F0"/>
                </a:solidFill>
              </a:defRPr>
            </a:pPr>
            <a:r>
              <a:t>Happy? Sad? Disgusted? Entertained?</a:t>
            </a:r>
          </a:p>
          <a:p>
            <a:pPr>
              <a:lnSpc>
                <a:spcPct val="116000"/>
              </a:lnSpc>
              <a:spcBef>
                <a:spcPts val="600"/>
              </a:spcBef>
              <a:defRPr sz="2000">
                <a:solidFill>
                  <a:srgbClr val="F7F7F0"/>
                </a:solidFill>
              </a:defRPr>
            </a:pPr>
            <a:r>
              <a:t>As you talk, make a mind-map of your discussion in your books; we will add to it as we share our ideas as a class.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extBox 5"/>
          <p:cNvSpPr txBox="1"/>
          <p:nvPr/>
        </p:nvSpPr>
        <p:spPr>
          <a:xfrm>
            <a:off x="727400" y="1843087"/>
            <a:ext cx="6093560" cy="415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spcBef>
                <a:spcPts val="600"/>
              </a:spcBef>
              <a:defRPr i="1" sz="2400">
                <a:solidFill>
                  <a:srgbClr val="3C4C31"/>
                </a:solidFill>
              </a:defRPr>
            </a:pPr>
            <a:r>
              <a:t>Eustache Jerk Dupree, the Icarus Man of Ponchatoula </a:t>
            </a:r>
            <a:r>
              <a:rPr i="0"/>
              <a:t>is a model of someone who is half man, half chicken. </a:t>
            </a:r>
            <a:endParaRPr i="0"/>
          </a:p>
          <a:p>
            <a:pPr algn="just">
              <a:spcBef>
                <a:spcPts val="600"/>
              </a:spcBef>
              <a:defRPr sz="2400">
                <a:solidFill>
                  <a:srgbClr val="3C4C31"/>
                </a:solidFill>
              </a:defRPr>
            </a:pPr>
          </a:p>
          <a:p>
            <a:pPr algn="just">
              <a:spcBef>
                <a:spcPts val="600"/>
              </a:spcBef>
              <a:defRPr sz="2400">
                <a:solidFill>
                  <a:srgbClr val="3C4C31"/>
                </a:solidFill>
              </a:defRPr>
            </a:pPr>
            <a:r>
              <a:t>Do you see the sculpture as being more </a:t>
            </a:r>
            <a:r>
              <a:rPr i="1"/>
              <a:t>human</a:t>
            </a:r>
            <a:r>
              <a:t>, or more </a:t>
            </a:r>
            <a:r>
              <a:rPr i="1"/>
              <a:t>animal</a:t>
            </a:r>
            <a:r>
              <a:t>? </a:t>
            </a:r>
          </a:p>
          <a:p>
            <a:pPr algn="just">
              <a:spcBef>
                <a:spcPts val="600"/>
              </a:spcBef>
              <a:defRPr sz="2400">
                <a:solidFill>
                  <a:srgbClr val="3C4C31"/>
                </a:solidFill>
              </a:defRPr>
            </a:pPr>
          </a:p>
          <a:p>
            <a:pPr algn="just">
              <a:spcBef>
                <a:spcPts val="600"/>
              </a:spcBef>
              <a:defRPr b="1" sz="2400">
                <a:solidFill>
                  <a:srgbClr val="3C4C31"/>
                </a:solidFill>
              </a:defRPr>
            </a:pPr>
            <a:r>
              <a:t>Discuss with your partner and add your ideas to your mind-map.</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extBox 5"/>
          <p:cNvSpPr txBox="1"/>
          <p:nvPr/>
        </p:nvSpPr>
        <p:spPr>
          <a:xfrm>
            <a:off x="694450" y="1451308"/>
            <a:ext cx="6958088" cy="51023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16000"/>
              </a:lnSpc>
              <a:spcBef>
                <a:spcPts val="800"/>
              </a:spcBef>
              <a:defRPr sz="2000">
                <a:solidFill>
                  <a:srgbClr val="3C4C31"/>
                </a:solidFill>
              </a:defRPr>
            </a:pPr>
            <a:r>
              <a:t>Its title is inspired by the story of</a:t>
            </a:r>
            <a:r>
              <a:rPr b="1"/>
              <a:t> Icarus, </a:t>
            </a:r>
            <a:r>
              <a:t>a figure of </a:t>
            </a:r>
            <a:r>
              <a:rPr b="1"/>
              <a:t>Ancient Greek myth</a:t>
            </a:r>
            <a:r>
              <a:t>; the story goes that Icarus and his father Daedalus tried to escape from where they were being held prisoner. They tried to do this by making wings from wax and feathers to fly away. Daedalus managed to escape to Sicily (in Italy), flying on his wings successfully. Icarus, however, flew too near the Sun and his wings melted; he fell into the sea and died.</a:t>
            </a:r>
            <a:br/>
          </a:p>
          <a:p>
            <a:pPr marL="457200" indent="-457200">
              <a:spcBef>
                <a:spcPts val="600"/>
              </a:spcBef>
              <a:buSzPct val="100000"/>
              <a:buAutoNum type="arabicPeriod" startAt="1"/>
              <a:defRPr sz="2200">
                <a:solidFill>
                  <a:srgbClr val="3C4C31"/>
                </a:solidFill>
              </a:defRPr>
            </a:pPr>
            <a:r>
              <a:t>Has this story changed how you feel about the sculpture?  </a:t>
            </a:r>
          </a:p>
          <a:p>
            <a:pPr marL="457200" indent="-457200">
              <a:spcBef>
                <a:spcPts val="600"/>
              </a:spcBef>
              <a:buSzPct val="100000"/>
              <a:buAutoNum type="arabicPeriod" startAt="1"/>
              <a:defRPr sz="2200">
                <a:solidFill>
                  <a:srgbClr val="3C4C31"/>
                </a:solidFill>
              </a:defRPr>
            </a:pPr>
            <a:r>
              <a:t>Why might the artist have used both human and animal features in this piece of art, when referencing the story of Icarus?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Content Placeholder 2"/>
          <p:cNvSpPr txBox="1"/>
          <p:nvPr>
            <p:ph type="body" sz="half" idx="1"/>
          </p:nvPr>
        </p:nvSpPr>
        <p:spPr>
          <a:xfrm>
            <a:off x="636357" y="1359243"/>
            <a:ext cx="5060110" cy="3929449"/>
          </a:xfrm>
          <a:prstGeom prst="rect">
            <a:avLst/>
          </a:prstGeom>
        </p:spPr>
        <p:txBody>
          <a:bodyPr/>
          <a:lstStyle/>
          <a:p>
            <a:pPr marL="0" indent="0">
              <a:buSzTx/>
              <a:buNone/>
              <a:defRPr sz="2000"/>
            </a:pPr>
            <a:r>
              <a:t>Around the world there are many museums that contain </a:t>
            </a:r>
            <a:r>
              <a:rPr i="1"/>
              <a:t>specimens, </a:t>
            </a:r>
            <a:r>
              <a:t>for research and display purposes</a:t>
            </a:r>
            <a:r>
              <a:rPr i="1"/>
              <a:t>.</a:t>
            </a:r>
            <a:endParaRPr i="1"/>
          </a:p>
          <a:p>
            <a:pPr marL="0" indent="0">
              <a:buSzTx/>
              <a:buNone/>
              <a:defRPr sz="2000"/>
            </a:pPr>
            <a:r>
              <a:t>Some art critics argue that </a:t>
            </a:r>
            <a:r>
              <a:rPr i="1"/>
              <a:t>Eustache Jerk Dupree, the Icarus Man of Ponchatoula </a:t>
            </a:r>
            <a:r>
              <a:t>looks like a specimen, kept in a museum.</a:t>
            </a:r>
          </a:p>
          <a:p>
            <a:pPr marL="0" indent="0">
              <a:buSzTx/>
              <a:buNone/>
              <a:defRPr b="1" sz="2000"/>
            </a:pPr>
            <a:r>
              <a:t>Task: </a:t>
            </a:r>
            <a:r>
              <a:rPr b="0"/>
              <a:t>Create a label/description of the life of </a:t>
            </a:r>
            <a:r>
              <a:rPr b="0" i="1"/>
              <a:t>Eustache Jerk Dupree, the Icarus Man of Ponchatoula </a:t>
            </a:r>
            <a:r>
              <a:rPr b="0"/>
              <a:t>as if he were to be displayed as a specimen in a museum. </a:t>
            </a:r>
            <a:endParaRPr b="0"/>
          </a:p>
          <a:p>
            <a:pPr marL="0" indent="0">
              <a:buSzTx/>
              <a:buNone/>
              <a:defRPr sz="1600"/>
            </a:pPr>
            <a:r>
              <a:t>What do you imagine his life was like? Is he more animal, or more human? What do you think about him?</a:t>
            </a:r>
          </a:p>
        </p:txBody>
      </p:sp>
      <p:pic>
        <p:nvPicPr>
          <p:cNvPr id="106" name="Picture 2" descr="Picture 2"/>
          <p:cNvPicPr>
            <a:picLocks noChangeAspect="1"/>
          </p:cNvPicPr>
          <p:nvPr/>
        </p:nvPicPr>
        <p:blipFill>
          <a:blip r:embed="rId2">
            <a:extLst/>
          </a:blip>
          <a:srcRect l="6111" t="0" r="34685" b="0"/>
          <a:stretch>
            <a:fillRect/>
          </a:stretch>
        </p:blipFill>
        <p:spPr>
          <a:xfrm>
            <a:off x="5898291" y="1359243"/>
            <a:ext cx="2949148" cy="3728219"/>
          </a:xfrm>
          <a:prstGeom prst="rect">
            <a:avLst/>
          </a:prstGeom>
          <a:ln w="12700">
            <a:miter lim="400000"/>
          </a:ln>
        </p:spPr>
      </p:pic>
      <p:sp>
        <p:nvSpPr>
          <p:cNvPr id="107" name="TextBox 6"/>
          <p:cNvSpPr txBox="1"/>
          <p:nvPr/>
        </p:nvSpPr>
        <p:spPr>
          <a:xfrm>
            <a:off x="685786" y="5387545"/>
            <a:ext cx="7259609" cy="1302001"/>
          </a:xfrm>
          <a:prstGeom prst="rect">
            <a:avLst/>
          </a:prstGeom>
          <a:solidFill>
            <a:srgbClr val="64735B"/>
          </a:solidFill>
          <a:ln w="12700">
            <a:miter lim="400000"/>
          </a:ln>
          <a:extLst>
            <a:ext uri="{C572A759-6A51-4108-AA02-DFA0A04FC94B}">
              <ma14:wrappingTextBoxFlag xmlns:ma14="http://schemas.microsoft.com/office/mac/drawingml/2011/main" val="1"/>
            </a:ext>
          </a:extLst>
        </p:spPr>
        <p:txBody>
          <a:bodyPr lIns="269999" tIns="269999" rIns="269999" bIns="269999">
            <a:spAutoFit/>
          </a:bodyPr>
          <a:lstStyle/>
          <a:p>
            <a:pPr>
              <a:defRPr b="1" sz="1700">
                <a:solidFill>
                  <a:srgbClr val="F7F7F0"/>
                </a:solidFill>
              </a:defRPr>
            </a:pPr>
            <a:r>
              <a:t>Key term: </a:t>
            </a:r>
            <a:r>
              <a:rPr b="0" i="1"/>
              <a:t>Specimen</a:t>
            </a:r>
            <a:r>
              <a:rPr b="0"/>
              <a:t> - an individual animal, plant, etc. used as an example of its species or as a unique item for scientific study or display.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extBox 5"/>
          <p:cNvSpPr txBox="1"/>
          <p:nvPr/>
        </p:nvSpPr>
        <p:spPr>
          <a:xfrm>
            <a:off x="677973" y="1626375"/>
            <a:ext cx="7073422" cy="41849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16000"/>
              </a:lnSpc>
              <a:spcBef>
                <a:spcPts val="600"/>
              </a:spcBef>
              <a:defRPr sz="2400">
                <a:solidFill>
                  <a:srgbClr val="3C4C31"/>
                </a:solidFill>
              </a:defRPr>
            </a:pPr>
            <a:r>
              <a:t>Find someone in the room that you have not yet spoken to this lesson. </a:t>
            </a:r>
          </a:p>
          <a:p>
            <a:pPr>
              <a:lnSpc>
                <a:spcPct val="116000"/>
              </a:lnSpc>
              <a:spcBef>
                <a:spcPts val="600"/>
              </a:spcBef>
              <a:defRPr sz="2000">
                <a:solidFill>
                  <a:srgbClr val="3C4C31"/>
                </a:solidFill>
              </a:defRPr>
            </a:pPr>
          </a:p>
          <a:p>
            <a:pPr>
              <a:lnSpc>
                <a:spcPct val="116000"/>
              </a:lnSpc>
              <a:spcBef>
                <a:spcPts val="600"/>
              </a:spcBef>
              <a:defRPr b="1" sz="2400">
                <a:solidFill>
                  <a:srgbClr val="3C4C31"/>
                </a:solidFill>
              </a:defRPr>
            </a:pPr>
            <a:r>
              <a:t>Discuss with them the sculpture we have looked at today, answering these questions:</a:t>
            </a:r>
          </a:p>
          <a:p>
            <a:pPr marL="285750" indent="-285750">
              <a:lnSpc>
                <a:spcPct val="116000"/>
              </a:lnSpc>
              <a:spcBef>
                <a:spcPts val="600"/>
              </a:spcBef>
              <a:buSzPct val="100000"/>
              <a:buFont typeface="Arial"/>
              <a:buChar char="•"/>
              <a:defRPr sz="2400">
                <a:solidFill>
                  <a:srgbClr val="3C4C31"/>
                </a:solidFill>
              </a:defRPr>
            </a:pPr>
            <a:r>
              <a:t>Is he a monster? Or is he a man? </a:t>
            </a:r>
          </a:p>
          <a:p>
            <a:pPr marL="285750" indent="-285750">
              <a:lnSpc>
                <a:spcPct val="116000"/>
              </a:lnSpc>
              <a:spcBef>
                <a:spcPts val="600"/>
              </a:spcBef>
              <a:buSzPct val="100000"/>
              <a:buFont typeface="Arial"/>
              <a:buChar char="•"/>
              <a:defRPr sz="2400">
                <a:solidFill>
                  <a:srgbClr val="3C4C31"/>
                </a:solidFill>
              </a:defRPr>
            </a:pPr>
            <a:r>
              <a:t>What do you think his life was like; would he have been happy? </a:t>
            </a:r>
          </a:p>
          <a:p>
            <a:pPr marL="285750" indent="-285750">
              <a:spcBef>
                <a:spcPts val="600"/>
              </a:spcBef>
              <a:buSzPct val="100000"/>
              <a:buFont typeface="Arial"/>
              <a:buChar char="•"/>
              <a:defRPr sz="2400">
                <a:solidFill>
                  <a:srgbClr val="3C4C31"/>
                </a:solidFill>
              </a:defRPr>
            </a:pPr>
            <a:r>
              <a:t>If you met him, what might you think of him?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