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70" r:id="rId3"/>
    <p:sldId id="278" r:id="rId4"/>
    <p:sldId id="273" r:id="rId5"/>
    <p:sldId id="274" r:id="rId6"/>
    <p:sldId id="267" r:id="rId7"/>
    <p:sldId id="268" r:id="rId8"/>
    <p:sldId id="271" r:id="rId9"/>
    <p:sldId id="272" r:id="rId10"/>
    <p:sldId id="259" r:id="rId11"/>
    <p:sldId id="269" r:id="rId12"/>
    <p:sldId id="260" r:id="rId13"/>
    <p:sldId id="261" r:id="rId14"/>
    <p:sldId id="280" r:id="rId15"/>
    <p:sldId id="281" r:id="rId16"/>
    <p:sldId id="282" r:id="rId17"/>
    <p:sldId id="283" r:id="rId18"/>
    <p:sldId id="277" r:id="rId19"/>
    <p:sldId id="279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461"/>
    <p:restoredTop sz="94705"/>
  </p:normalViewPr>
  <p:slideViewPr>
    <p:cSldViewPr snapToGrid="0" snapToObjects="1">
      <p:cViewPr varScale="1">
        <p:scale>
          <a:sx n="37" d="100"/>
          <a:sy n="37" d="100"/>
        </p:scale>
        <p:origin x="224" y="7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CBE630-AEE7-B040-AA89-171F0B8A6891}" type="datetimeFigureOut">
              <a:rPr lang="en-US" smtClean="0"/>
              <a:t>9/4/18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501574-2E31-2B4B-B34B-E4C16B9719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983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501574-2E31-2B4B-B34B-E4C16B9719C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2638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F8D6F-5E19-AE47-AACE-71CDC9E6EB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4D11D0-09D4-2B4B-8369-81B033DA92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AFD7FD-A34F-4B46-91F4-228E868F7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18473-240C-DF44-89F2-2E2EA08F2B3D}" type="datetimeFigureOut">
              <a:rPr lang="en-US" smtClean="0"/>
              <a:t>9/4/18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82B48A-3D58-424A-BA15-4098518A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78BF33-F1B7-2442-94DC-B507D8A4E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43591-174D-D64B-845B-F3B865D63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155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71844-8F0D-054F-93ED-2532BC3E3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2082CB-3491-AA4F-94DB-6957188996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EBAE84-6A32-D140-BC27-F88F3D9AE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18473-240C-DF44-89F2-2E2EA08F2B3D}" type="datetimeFigureOut">
              <a:rPr lang="en-US" smtClean="0"/>
              <a:t>9/4/18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4FE2A8-8C40-394B-991C-433FE90A8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623FD6-EDAB-F14B-951D-6667F246B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43591-174D-D64B-845B-F3B865D63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1978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A01665-BF1A-7B40-821F-8680F62111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37C7D5-4F00-2249-A1DE-1622190858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DC6B99-F301-2643-8F49-4FCE9F343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18473-240C-DF44-89F2-2E2EA08F2B3D}" type="datetimeFigureOut">
              <a:rPr lang="en-US" smtClean="0"/>
              <a:t>9/4/18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E5B4D2-37A7-FD43-BD31-B9348BD0F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D12EA0-8468-5542-A413-809438C74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43591-174D-D64B-845B-F3B865D63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234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81899-8CC9-284F-8E78-3A9CFA47A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964025-CA13-7841-A724-10D2DA6A2D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556B35-2941-2745-BC9A-8155B4B96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18473-240C-DF44-89F2-2E2EA08F2B3D}" type="datetimeFigureOut">
              <a:rPr lang="en-US" smtClean="0"/>
              <a:t>9/4/18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05CBD4-E0C0-E642-A631-278A63B83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180C0C-F427-7A4A-BC6C-F0A2A6A6A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43591-174D-D64B-845B-F3B865D63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717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339CC-9B9B-FA4A-81B8-F418A16E8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9BCC2E-A8B5-5C4F-BE3C-88E5E01B86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98C4EC-57ED-E041-91F5-FC80A372FA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18473-240C-DF44-89F2-2E2EA08F2B3D}" type="datetimeFigureOut">
              <a:rPr lang="en-US" smtClean="0"/>
              <a:t>9/4/18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18B647-7281-B242-B868-80C644892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97A5B8-4721-4C4C-9226-18575E8CE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43591-174D-D64B-845B-F3B865D63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603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2C3D1-92D8-0144-9E82-375EAE303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14EC00-A367-E147-BA66-81AF0A05D4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82F2A1-B915-7044-B148-061C73DA19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E840A2-D7CE-624D-82BF-592FAEA67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18473-240C-DF44-89F2-2E2EA08F2B3D}" type="datetimeFigureOut">
              <a:rPr lang="en-US" smtClean="0"/>
              <a:t>9/4/18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B85CC1-A0B0-3546-BB3C-2F09F918F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7CBB0C-3888-1142-A254-45F1E0B8E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43591-174D-D64B-845B-F3B865D63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108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9B68D-6E12-C343-9691-7C286BEFF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23B998-B33D-C74A-A2A2-EB2B723F45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CBB549-E781-324F-A096-911CF9E740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D03E63-65C9-E04E-ABDC-5DFDBA36D5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774898-5D3C-4E42-8041-26F67E5BD8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087B85-A2C6-4347-9ADC-2A6810B97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18473-240C-DF44-89F2-2E2EA08F2B3D}" type="datetimeFigureOut">
              <a:rPr lang="en-US" smtClean="0"/>
              <a:t>9/4/18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734EB2-06DD-AA4A-8126-8B3D226B1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B45971-56E2-D048-BDB2-9CF94E72F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43591-174D-D64B-845B-F3B865D63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531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E989AD-7023-A34B-BC41-2B4B2A869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AA0D47-A403-C247-B734-89081DDA3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18473-240C-DF44-89F2-2E2EA08F2B3D}" type="datetimeFigureOut">
              <a:rPr lang="en-US" smtClean="0"/>
              <a:t>9/4/18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C8B30F-C9C8-0A44-A7F2-2A9C1CE2B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393D3F-C0B5-D942-B442-D8F51E9D7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43591-174D-D64B-845B-F3B865D63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141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921669-770E-2244-B449-B29325C8E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18473-240C-DF44-89F2-2E2EA08F2B3D}" type="datetimeFigureOut">
              <a:rPr lang="en-US" smtClean="0"/>
              <a:t>9/4/18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0DD666-F065-9342-802B-D6682BFB1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490754-6EEE-4642-A900-55D88C4DC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43591-174D-D64B-845B-F3B865D63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7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28DF2-EBB8-8447-9E6C-D0C459160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333D19-1F76-FC44-A60F-045CCECB88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DD807F-E388-1941-8F93-115DC51F33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408EA8-B09C-EF4A-B9E2-FC929AF6A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18473-240C-DF44-89F2-2E2EA08F2B3D}" type="datetimeFigureOut">
              <a:rPr lang="en-US" smtClean="0"/>
              <a:t>9/4/18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CF5B5F-F9B6-8A40-987F-50355AE02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64BC7A-1671-1148-BAA4-2B0ECF698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43591-174D-D64B-845B-F3B865D63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167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27165-77C7-EF4A-8EDC-057F5727F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3E46C74-1781-F747-ABA8-5B8A3CEF8C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BE765D-6C3C-D645-BF47-2D25C59A63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03AC8A-D21F-4346-BF41-B934CEC43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18473-240C-DF44-89F2-2E2EA08F2B3D}" type="datetimeFigureOut">
              <a:rPr lang="en-US" smtClean="0"/>
              <a:t>9/4/18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2AC01F-CFD1-6B44-8E29-0452BBDDE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E4E05F-62EA-5E45-B356-98F69C96C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43591-174D-D64B-845B-F3B865D63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1363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2788D2-3E1B-D149-84F5-5918D704B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A27EFB-234E-E745-BCE6-F7DEE6F471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D85B2D-BDB3-1843-B091-34A0EA4360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418473-240C-DF44-89F2-2E2EA08F2B3D}" type="datetimeFigureOut">
              <a:rPr lang="en-US" smtClean="0"/>
              <a:t>9/4/18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7D3CF2-C1F2-AA41-8761-32AD93A431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D7B238-DAAA-8B4F-8164-A6A53DE53F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143591-174D-D64B-845B-F3B865D63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780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4.emf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1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tiff"/><Relationship Id="rId5" Type="http://schemas.openxmlformats.org/officeDocument/2006/relationships/image" Target="../media/image20.tiff"/><Relationship Id="rId4" Type="http://schemas.openxmlformats.org/officeDocument/2006/relationships/image" Target="../media/image19.tif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RESULTS_multipleModels1/index.html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code.metoffice.gov.uk/trac/jules/wiki/FluxnetandLbaSites" TargetMode="External"/><Relationship Id="rId2" Type="http://schemas.openxmlformats.org/officeDocument/2006/relationships/hyperlink" Target="https://code.metoffice.gov.uk/trac/jules/wiki/AgmipMaizeEt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D865D-7E5C-834A-AF66-2748964378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501" y="1724528"/>
            <a:ext cx="10995103" cy="1163638"/>
          </a:xfrm>
          <a:solidFill>
            <a:schemeClr val="accent2"/>
          </a:solidFill>
        </p:spPr>
        <p:txBody>
          <a:bodyPr>
            <a:normAutofit/>
          </a:bodyPr>
          <a:lstStyle/>
          <a:p>
            <a:r>
              <a:rPr lang="en-US" sz="3600" b="1" dirty="0"/>
              <a:t>Simulating Global and Local Land Surface Processes </a:t>
            </a:r>
            <a:br>
              <a:rPr lang="en-US" sz="3600" b="1" dirty="0"/>
            </a:br>
            <a:r>
              <a:rPr lang="en-US" sz="3600" b="1" dirty="0"/>
              <a:t>with JULES on the CEDA JASMIN Super-data-cluster</a:t>
            </a:r>
            <a:endParaRPr lang="en-US" sz="3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6A777B-66A4-5F44-B643-E931C3CB35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211746"/>
            <a:ext cx="12191999" cy="1476002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Patrick C. McGuire (</a:t>
            </a:r>
            <a:r>
              <a:rPr lang="en-US" i="1" dirty="0"/>
              <a:t>U. Reading, NCAS</a:t>
            </a:r>
            <a:r>
              <a:rPr lang="en-US" dirty="0"/>
              <a:t>), Pier Luigi </a:t>
            </a:r>
            <a:r>
              <a:rPr lang="en-US" dirty="0" err="1"/>
              <a:t>Vidale</a:t>
            </a:r>
            <a:r>
              <a:rPr lang="en-US" dirty="0"/>
              <a:t> (</a:t>
            </a:r>
            <a:r>
              <a:rPr lang="en-US" i="1" dirty="0"/>
              <a:t>U. Reading, NCAS</a:t>
            </a:r>
            <a:r>
              <a:rPr lang="en-US" dirty="0"/>
              <a:t>), </a:t>
            </a:r>
            <a:br>
              <a:rPr lang="en-US" dirty="0"/>
            </a:br>
            <a:r>
              <a:rPr lang="en-US" dirty="0"/>
              <a:t>Eleanor Blythe (</a:t>
            </a:r>
            <a:r>
              <a:rPr lang="en-US" i="1" dirty="0"/>
              <a:t>CEH</a:t>
            </a:r>
            <a:r>
              <a:rPr lang="en-US" dirty="0"/>
              <a:t>), Carolina Duran Rojas (</a:t>
            </a:r>
            <a:r>
              <a:rPr lang="en-US" i="1" dirty="0"/>
              <a:t>U. Exeter</a:t>
            </a:r>
            <a:r>
              <a:rPr lang="en-US" dirty="0"/>
              <a:t>), Anna B. Harper (</a:t>
            </a:r>
            <a:r>
              <a:rPr lang="en-US" i="1" dirty="0"/>
              <a:t>U. Exeter</a:t>
            </a:r>
            <a:r>
              <a:rPr lang="en-US" dirty="0"/>
              <a:t>), </a:t>
            </a:r>
            <a:br>
              <a:rPr lang="en-US" dirty="0"/>
            </a:br>
            <a:r>
              <a:rPr lang="en-US" dirty="0"/>
              <a:t>Grenville M.S. Lister (</a:t>
            </a:r>
            <a:r>
              <a:rPr lang="en-US" i="1" dirty="0"/>
              <a:t>U. Reading, NCAS</a:t>
            </a:r>
            <a:r>
              <a:rPr lang="en-US" dirty="0"/>
              <a:t>), Toby Marthews (</a:t>
            </a:r>
            <a:r>
              <a:rPr lang="en-US" i="1" dirty="0"/>
              <a:t>CEH</a:t>
            </a:r>
            <a:r>
              <a:rPr lang="en-US" dirty="0"/>
              <a:t>), Alberto Martinez-de la Torre (</a:t>
            </a:r>
            <a:r>
              <a:rPr lang="en-US" i="1" dirty="0"/>
              <a:t>CEH</a:t>
            </a:r>
            <a:r>
              <a:rPr lang="en-US" dirty="0"/>
              <a:t>), </a:t>
            </a:r>
            <a:br>
              <a:rPr lang="en-US" dirty="0"/>
            </a:br>
            <a:r>
              <a:rPr lang="en-US" dirty="0"/>
              <a:t>Omar V. Müller (</a:t>
            </a:r>
            <a:r>
              <a:rPr lang="en-US" i="1" dirty="0"/>
              <a:t>U. Reading, U. Nacional del </a:t>
            </a:r>
            <a:r>
              <a:rPr lang="en-US" i="1" dirty="0" err="1"/>
              <a:t>Litoral</a:t>
            </a:r>
            <a:r>
              <a:rPr lang="en-US" dirty="0"/>
              <a:t>), Eddy Robertson (</a:t>
            </a:r>
            <a:r>
              <a:rPr lang="en-US" i="1" dirty="0"/>
              <a:t>Met Office</a:t>
            </a:r>
            <a:r>
              <a:rPr lang="en-US" dirty="0"/>
              <a:t>), Anne </a:t>
            </a:r>
            <a:r>
              <a:rPr lang="en-US" dirty="0" err="1"/>
              <a:t>Verhoef</a:t>
            </a:r>
            <a:r>
              <a:rPr lang="en-US" dirty="0"/>
              <a:t> (</a:t>
            </a:r>
            <a:r>
              <a:rPr lang="en-US" i="1" dirty="0"/>
              <a:t>U. Reading</a:t>
            </a:r>
            <a:r>
              <a:rPr lang="en-US" dirty="0"/>
              <a:t>), </a:t>
            </a:r>
            <a:br>
              <a:rPr lang="en-US" dirty="0"/>
            </a:br>
            <a:r>
              <a:rPr lang="en-US" dirty="0"/>
              <a:t>Charles J. R. Williams (</a:t>
            </a:r>
            <a:r>
              <a:rPr lang="en-US" i="1" dirty="0"/>
              <a:t>formerly U. Reading, now U. Bristol</a:t>
            </a:r>
            <a:r>
              <a:rPr lang="en-US" dirty="0"/>
              <a:t>)</a:t>
            </a:r>
            <a:r>
              <a:rPr lang="en-US" i="1" dirty="0"/>
              <a:t>, </a:t>
            </a:r>
            <a:r>
              <a:rPr lang="en-US" dirty="0"/>
              <a:t>Karina E. Williams (</a:t>
            </a:r>
            <a:r>
              <a:rPr lang="en-US" i="1" dirty="0"/>
              <a:t>Met Office</a:t>
            </a:r>
            <a:r>
              <a:rPr lang="en-US" dirty="0"/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53FC07-3642-474C-9938-3E46AD6A45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930" y="6077413"/>
            <a:ext cx="2916989" cy="6975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1AB0E5-57B2-294F-BED1-E616338A6D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1" y="6110867"/>
            <a:ext cx="1989005" cy="6889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EC7D4C7-74AE-3945-B44C-B75677D310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904" y="6099717"/>
            <a:ext cx="1844634" cy="7582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E78B03-861F-774D-838D-0AC156CBA2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8896" y="6010507"/>
            <a:ext cx="3750048" cy="8474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919E72-070D-214E-827E-E70EF3E11C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9649" y="5820936"/>
            <a:ext cx="1037063" cy="10370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7521FA7-605D-B845-B129-5AA78F6B46E0}"/>
              </a:ext>
            </a:extLst>
          </p:cNvPr>
          <p:cNvSpPr txBox="1"/>
          <p:nvPr/>
        </p:nvSpPr>
        <p:spPr>
          <a:xfrm>
            <a:off x="4665306" y="4739951"/>
            <a:ext cx="1642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29 August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4894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321E078-C7A0-D64C-8BE1-62097036E2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9" y="1792172"/>
            <a:ext cx="5801784" cy="4351338"/>
          </a:xfr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0210529B-50AA-3D4E-9DF3-5AD512752E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893" y="1788454"/>
            <a:ext cx="5801784" cy="435133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B52B371-296B-A440-8217-3F240A608B9F}"/>
              </a:ext>
            </a:extLst>
          </p:cNvPr>
          <p:cNvSpPr/>
          <p:nvPr/>
        </p:nvSpPr>
        <p:spPr>
          <a:xfrm>
            <a:off x="6186267" y="1805827"/>
            <a:ext cx="46590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JULES-modeled soil moisture anomaly (Jan.’93)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8BF2DC-2531-F94F-89FE-DF5B2C797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173" y="1750741"/>
            <a:ext cx="5964046" cy="508659"/>
          </a:xfrm>
        </p:spPr>
        <p:txBody>
          <a:bodyPr>
            <a:noAutofit/>
          </a:bodyPr>
          <a:lstStyle/>
          <a:p>
            <a:r>
              <a:rPr lang="en-US" sz="1800" b="1" dirty="0">
                <a:latin typeface="+mn-lt"/>
                <a:ea typeface="+mn-ea"/>
                <a:cs typeface="+mn-cs"/>
              </a:rPr>
              <a:t>JULES-modeled global soil moisture (Jan. 1993)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69393B-EB09-DC4C-8579-09413889EFC7}"/>
              </a:ext>
            </a:extLst>
          </p:cNvPr>
          <p:cNvSpPr txBox="1"/>
          <p:nvPr/>
        </p:nvSpPr>
        <p:spPr>
          <a:xfrm>
            <a:off x="6194322" y="5766620"/>
            <a:ext cx="48384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hydrological drought index is defined here as </a:t>
            </a:r>
          </a:p>
          <a:p>
            <a:r>
              <a:rPr lang="en-US" dirty="0"/>
              <a:t>the monthly anomaly of soil moisture relative </a:t>
            </a:r>
          </a:p>
          <a:p>
            <a:r>
              <a:rPr lang="en-US" dirty="0"/>
              <a:t>to the annual climatology over 1979-2012.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AEE669-AB55-6144-BA8B-6E1C0DC53C40}"/>
              </a:ext>
            </a:extLst>
          </p:cNvPr>
          <p:cNvSpPr txBox="1"/>
          <p:nvPr/>
        </p:nvSpPr>
        <p:spPr>
          <a:xfrm>
            <a:off x="8738298" y="1091982"/>
            <a:ext cx="3453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a.k.a., a hydrological drought index</a:t>
            </a:r>
            <a:endParaRPr lang="en-US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FB53E09-2F61-B841-88F2-75D02E4296ED}"/>
              </a:ext>
            </a:extLst>
          </p:cNvPr>
          <p:cNvCxnSpPr/>
          <p:nvPr/>
        </p:nvCxnSpPr>
        <p:spPr>
          <a:xfrm flipH="1">
            <a:off x="9013371" y="1455576"/>
            <a:ext cx="485192" cy="33590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C3FC367-6600-D54D-8E71-70FD34A9AA0E}"/>
              </a:ext>
            </a:extLst>
          </p:cNvPr>
          <p:cNvCxnSpPr/>
          <p:nvPr/>
        </p:nvCxnSpPr>
        <p:spPr>
          <a:xfrm>
            <a:off x="7744408" y="2127380"/>
            <a:ext cx="210871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56556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mc_GL1979-2012_v2.mp4">
            <a:hlinkClick r:id="" action="ppaction://media"/>
            <a:extLst>
              <a:ext uri="{FF2B5EF4-FFF2-40B4-BE49-F238E27FC236}">
                <a16:creationId xmlns:a16="http://schemas.microsoft.com/office/drawing/2014/main" id="{6FD7C6CF-A032-484C-BBA9-6DAA7E729B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0818" y="1884554"/>
            <a:ext cx="5352585" cy="4014439"/>
          </a:xfrm>
          <a:prstGeom prst="rect">
            <a:avLst/>
          </a:prstGeom>
        </p:spPr>
      </p:pic>
      <p:pic>
        <p:nvPicPr>
          <p:cNvPr id="11" name="smc_anom_GL1979-2012_v2b.mp4">
            <a:hlinkClick r:id="" action="ppaction://media"/>
            <a:extLst>
              <a:ext uri="{FF2B5EF4-FFF2-40B4-BE49-F238E27FC236}">
                <a16:creationId xmlns:a16="http://schemas.microsoft.com/office/drawing/2014/main" id="{945D0CEA-9C8A-ED42-A448-69509D1F6BE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51396" y="1859464"/>
            <a:ext cx="5400907" cy="405068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B52B371-296B-A440-8217-3F240A608B9F}"/>
              </a:ext>
            </a:extLst>
          </p:cNvPr>
          <p:cNvSpPr/>
          <p:nvPr/>
        </p:nvSpPr>
        <p:spPr>
          <a:xfrm>
            <a:off x="6308930" y="1872734"/>
            <a:ext cx="50142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JULES-modeled soil moisture anomaly (1979-2012)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8BF2DC-2531-F94F-89FE-DF5B2C797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320" y="1795345"/>
            <a:ext cx="5964046" cy="508659"/>
          </a:xfrm>
        </p:spPr>
        <p:txBody>
          <a:bodyPr>
            <a:noAutofit/>
          </a:bodyPr>
          <a:lstStyle/>
          <a:p>
            <a:r>
              <a:rPr lang="en-US" sz="1800" b="1" dirty="0">
                <a:latin typeface="+mn-lt"/>
                <a:ea typeface="+mn-ea"/>
                <a:cs typeface="+mn-cs"/>
              </a:rPr>
              <a:t>JULES-modeled global soil moisture (1979-2012)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A8E0D37-EE93-324C-BF13-550265BAFC2A}"/>
              </a:ext>
            </a:extLst>
          </p:cNvPr>
          <p:cNvSpPr txBox="1"/>
          <p:nvPr/>
        </p:nvSpPr>
        <p:spPr>
          <a:xfrm>
            <a:off x="400050" y="614362"/>
            <a:ext cx="1248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Animations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5110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08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704FDCB-7911-4B4B-B218-585104061B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96" y="1937137"/>
            <a:ext cx="5801784" cy="4351338"/>
          </a:xfr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D7863D1B-A05B-4C49-ACC2-F1EBD481EE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3440" y="1922268"/>
            <a:ext cx="5801784" cy="435133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5BEA364-D7FE-BB44-AC53-D5BF2015D9DD}"/>
              </a:ext>
            </a:extLst>
          </p:cNvPr>
          <p:cNvSpPr/>
          <p:nvPr/>
        </p:nvSpPr>
        <p:spPr>
          <a:xfrm>
            <a:off x="1007148" y="1816978"/>
            <a:ext cx="545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Zoom-in to N. America: Modeled soil moisture (Jan’93)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B30C0BD-9644-9C45-AA81-3267FE546341}"/>
              </a:ext>
            </a:extLst>
          </p:cNvPr>
          <p:cNvSpPr/>
          <p:nvPr/>
        </p:nvSpPr>
        <p:spPr>
          <a:xfrm>
            <a:off x="6626540" y="1794676"/>
            <a:ext cx="53638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Zoom-in to N. America: Modeled SM anomaly (Jan’93)</a:t>
            </a:r>
          </a:p>
        </p:txBody>
      </p:sp>
      <p:sp>
        <p:nvSpPr>
          <p:cNvPr id="12" name="Donut 11">
            <a:extLst>
              <a:ext uri="{FF2B5EF4-FFF2-40B4-BE49-F238E27FC236}">
                <a16:creationId xmlns:a16="http://schemas.microsoft.com/office/drawing/2014/main" id="{CDE2A6E8-E6D1-2542-917D-B912D7E90C57}"/>
              </a:ext>
            </a:extLst>
          </p:cNvPr>
          <p:cNvSpPr/>
          <p:nvPr/>
        </p:nvSpPr>
        <p:spPr>
          <a:xfrm>
            <a:off x="8658808" y="3582955"/>
            <a:ext cx="466531" cy="485192"/>
          </a:xfrm>
          <a:prstGeom prst="donut">
            <a:avLst>
              <a:gd name="adj" fmla="val 8805"/>
            </a:avLst>
          </a:prstGeom>
          <a:solidFill>
            <a:srgbClr val="FF0000"/>
          </a:solidFill>
          <a:ln w="3175">
            <a:solidFill>
              <a:schemeClr val="accent1">
                <a:shade val="50000"/>
                <a:alpha val="5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045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39671-A66D-E94A-91FA-1991EB60B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073" y="836341"/>
            <a:ext cx="9922727" cy="854347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/>
              <a:t>Examples of JULES-modeled SM time-series (1979-2012)</a:t>
            </a:r>
            <a:endParaRPr lang="en-US" sz="32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5F69385-0060-844C-BA72-58C7998301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9407"/>
            <a:ext cx="5801784" cy="4351338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167C7F4-2527-4F43-8A6F-E6BD95297866}"/>
              </a:ext>
            </a:extLst>
          </p:cNvPr>
          <p:cNvSpPr txBox="1"/>
          <p:nvPr/>
        </p:nvSpPr>
        <p:spPr>
          <a:xfrm>
            <a:off x="190522" y="6107497"/>
            <a:ext cx="51106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modeled soil-moisture anomaly in Jan. 1993 in Tucson, Arizona matches observed flooding then. </a:t>
            </a:r>
          </a:p>
          <a:p>
            <a:endParaRPr lang="en-US" dirty="0"/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BE0B29CD-64EA-5C4B-AA11-5632C129F7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882" y="1524683"/>
            <a:ext cx="58017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6359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D890E-1EFD-334A-8774-03310B82B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060311" cy="1325563"/>
          </a:xfrm>
        </p:spPr>
        <p:txBody>
          <a:bodyPr>
            <a:normAutofit/>
          </a:bodyPr>
          <a:lstStyle/>
          <a:p>
            <a:r>
              <a:rPr lang="en-US" b="1" dirty="0"/>
              <a:t>ILAMB on JASMIN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5F28F19-08AA-D140-B7DE-33A5671FDE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87342" y="53400"/>
            <a:ext cx="6272849" cy="6804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2D3E3B-C083-3848-BE3C-F9B084AA30B6}"/>
              </a:ext>
            </a:extLst>
          </p:cNvPr>
          <p:cNvSpPr txBox="1"/>
          <p:nvPr/>
        </p:nvSpPr>
        <p:spPr>
          <a:xfrm>
            <a:off x="358815" y="1759351"/>
            <a:ext cx="54632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porting work of Carolina Duran Rojas (U. Exeter), Eddy Robertson (Met Office), Alan Iwi (CEDA) </a:t>
            </a:r>
            <a:r>
              <a:rPr lang="en-US" i="1" dirty="0"/>
              <a:t>et 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Rose/</a:t>
            </a:r>
            <a:r>
              <a:rPr lang="en-US" dirty="0" err="1"/>
              <a:t>Cylc</a:t>
            </a:r>
            <a:r>
              <a:rPr lang="en-US" dirty="0"/>
              <a:t> suite u-ba284</a:t>
            </a:r>
            <a:br>
              <a:rPr lang="en-US" dirty="0"/>
            </a:br>
            <a:r>
              <a:rPr lang="en-US" dirty="0"/>
              <a:t>(my modified copy is u-ba590)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Here, we compare the global model u-aw650 to the ILAMB benchmark observations.</a:t>
            </a:r>
          </a:p>
        </p:txBody>
      </p:sp>
    </p:spTree>
    <p:extLst>
      <p:ext uri="{BB962C8B-B14F-4D97-AF65-F5344CB8AC3E}">
        <p14:creationId xmlns:p14="http://schemas.microsoft.com/office/powerpoint/2010/main" val="37007035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D890E-1EFD-334A-8774-03310B82B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90460"/>
            <a:ext cx="6060311" cy="1325563"/>
          </a:xfrm>
        </p:spPr>
        <p:txBody>
          <a:bodyPr>
            <a:normAutofit/>
          </a:bodyPr>
          <a:lstStyle/>
          <a:p>
            <a:r>
              <a:rPr lang="en-US" b="1" dirty="0"/>
              <a:t>ILAMB on JASMIN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9411D9B-A601-9C4C-8D63-E87D9E99F4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938504"/>
            <a:ext cx="6462970" cy="2661223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E77F144-64C9-0048-9845-CBB64C456500}"/>
              </a:ext>
            </a:extLst>
          </p:cNvPr>
          <p:cNvGrpSpPr/>
          <p:nvPr/>
        </p:nvGrpSpPr>
        <p:grpSpPr>
          <a:xfrm>
            <a:off x="6153920" y="914402"/>
            <a:ext cx="6489493" cy="2739965"/>
            <a:chOff x="6153920" y="833377"/>
            <a:chExt cx="6489493" cy="273996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F5DAD46-DD3B-FE4C-893C-7FD0C4BB85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53920" y="833377"/>
              <a:ext cx="6489493" cy="2672144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6A32AA7-C53A-8A40-A3AB-5FAF413E24AB}"/>
                </a:ext>
              </a:extLst>
            </p:cNvPr>
            <p:cNvSpPr/>
            <p:nvPr/>
          </p:nvSpPr>
          <p:spPr>
            <a:xfrm>
              <a:off x="6420537" y="922740"/>
              <a:ext cx="439838" cy="26506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654C78C-87CF-A741-A713-4D6E87301D00}"/>
              </a:ext>
            </a:extLst>
          </p:cNvPr>
          <p:cNvGrpSpPr/>
          <p:nvPr/>
        </p:nvGrpSpPr>
        <p:grpSpPr>
          <a:xfrm>
            <a:off x="138896" y="960698"/>
            <a:ext cx="578735" cy="2650602"/>
            <a:chOff x="138896" y="960698"/>
            <a:chExt cx="578735" cy="265060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977778A-2D22-5F46-A308-CD1EF8B9EF3E}"/>
                </a:ext>
              </a:extLst>
            </p:cNvPr>
            <p:cNvSpPr/>
            <p:nvPr/>
          </p:nvSpPr>
          <p:spPr>
            <a:xfrm>
              <a:off x="277793" y="960698"/>
              <a:ext cx="439838" cy="26506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0434C37-C12C-A449-8EA7-4038708674C7}"/>
                </a:ext>
              </a:extLst>
            </p:cNvPr>
            <p:cNvSpPr/>
            <p:nvPr/>
          </p:nvSpPr>
          <p:spPr>
            <a:xfrm>
              <a:off x="138896" y="960698"/>
              <a:ext cx="439838" cy="26506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D5AA8F95-7700-6946-848E-72085CE1A77E}"/>
              </a:ext>
            </a:extLst>
          </p:cNvPr>
          <p:cNvSpPr txBox="1"/>
          <p:nvPr/>
        </p:nvSpPr>
        <p:spPr>
          <a:xfrm>
            <a:off x="1805650" y="613458"/>
            <a:ext cx="2971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BENCHMARK MEAN (MODIS)</a:t>
            </a:r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FDD9F75-1534-A144-A374-D2F1C29B1A11}"/>
              </a:ext>
            </a:extLst>
          </p:cNvPr>
          <p:cNvSpPr/>
          <p:nvPr/>
        </p:nvSpPr>
        <p:spPr>
          <a:xfrm>
            <a:off x="7757249" y="582157"/>
            <a:ext cx="36942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333333"/>
                </a:solidFill>
                <a:latin typeface="Arial" panose="020B0604020202020204" pitchFamily="34" charset="0"/>
              </a:rPr>
              <a:t>MODEL MEAN (JULES u-aw650)</a:t>
            </a:r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A17265F-8B2C-5545-B70A-0D489BEF66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4546756" y="2045174"/>
            <a:ext cx="3622875" cy="59739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DED479C-97A0-6542-B674-AF4701A62F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417" y="4249119"/>
            <a:ext cx="6335853" cy="260888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9034340-69E9-F940-9995-9A8F339D8A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8588" y="6257081"/>
            <a:ext cx="4086249" cy="600919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51898EF5-53A2-584B-A0FD-DAB6EB07F41C}"/>
              </a:ext>
            </a:extLst>
          </p:cNvPr>
          <p:cNvSpPr/>
          <p:nvPr/>
        </p:nvSpPr>
        <p:spPr>
          <a:xfrm>
            <a:off x="2799555" y="3869367"/>
            <a:ext cx="7360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333333"/>
                </a:solidFill>
                <a:latin typeface="Arial" panose="020B0604020202020204" pitchFamily="34" charset="0"/>
              </a:rPr>
              <a:t>BIAS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1D28D36-FB14-E44F-9F7A-52C060284715}"/>
              </a:ext>
            </a:extLst>
          </p:cNvPr>
          <p:cNvSpPr/>
          <p:nvPr/>
        </p:nvSpPr>
        <p:spPr>
          <a:xfrm>
            <a:off x="3769488" y="312516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rgbClr val="333333"/>
                </a:solidFill>
                <a:latin typeface="Arial" panose="020B0604020202020204" pitchFamily="34" charset="0"/>
              </a:rPr>
              <a:t>Evapotranspiration (time-averaged) 2000-2013</a:t>
            </a:r>
            <a:endParaRPr lang="en-US" b="1" i="0" u="none" strike="noStrike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78629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F2D3E3B-C083-3848-BE3C-F9B084AA30B6}"/>
              </a:ext>
            </a:extLst>
          </p:cNvPr>
          <p:cNvSpPr txBox="1"/>
          <p:nvPr/>
        </p:nvSpPr>
        <p:spPr>
          <a:xfrm>
            <a:off x="358815" y="1759351"/>
            <a:ext cx="546325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ILAMB porting work of Carolina Duran Rojas (U. Exeter), Eddy Robertson (Met Office), Alan Iwi (CEDA) </a:t>
            </a:r>
            <a:r>
              <a:rPr lang="en-US" i="1" dirty="0"/>
              <a:t>et 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Based on ILAMB Rose/</a:t>
            </a:r>
            <a:r>
              <a:rPr lang="en-US" dirty="0" err="1"/>
              <a:t>Cylc</a:t>
            </a:r>
            <a:r>
              <a:rPr lang="en-US" dirty="0"/>
              <a:t> suite u-ba284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Here, we compare 4 global JULES models (variants of u-as052) to the ILAMB benchmark observations.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suites were</a:t>
            </a:r>
          </a:p>
          <a:p>
            <a:r>
              <a:rPr lang="en-US" dirty="0"/>
              <a:t>       SPIN UP    SOIL	              </a:t>
            </a:r>
            <a:r>
              <a:rPr lang="en-US"/>
              <a:t>JULES GLOBAL     </a:t>
            </a:r>
            <a:r>
              <a:rPr lang="en-US" dirty="0"/>
              <a:t>ILAMB</a:t>
            </a:r>
          </a:p>
          <a:p>
            <a:r>
              <a:rPr lang="en-US" dirty="0"/>
              <a:t>       35 </a:t>
            </a:r>
            <a:r>
              <a:rPr lang="en-US" dirty="0" err="1"/>
              <a:t>yrs</a:t>
            </a:r>
            <a:r>
              <a:rPr lang="en-US" dirty="0"/>
              <a:t>        BC, old min       u-as052B           u-ba594D</a:t>
            </a:r>
          </a:p>
          <a:p>
            <a:r>
              <a:rPr lang="en-US" dirty="0"/>
              <a:t>       100            VG, old min      u-av764              u-ba599</a:t>
            </a:r>
          </a:p>
          <a:p>
            <a:r>
              <a:rPr lang="en-US" dirty="0"/>
              <a:t>       100            BC, old min       u-av768              u-ba600</a:t>
            </a:r>
          </a:p>
          <a:p>
            <a:r>
              <a:rPr lang="en-US" dirty="0"/>
              <a:t>       100            BC, new min     u-aw198             u-ba601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suite that combined the 4 ILAMB suites together is u-ba597, and this made the plot shown on the right.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But we only have a few of the variables right now.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AB11D7-77EF-1445-A5B4-0D3475C700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4524" y="0"/>
            <a:ext cx="60588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36D890E-1EFD-334A-8774-03310B82B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777942" cy="1325563"/>
          </a:xfrm>
        </p:spPr>
        <p:txBody>
          <a:bodyPr>
            <a:normAutofit/>
          </a:bodyPr>
          <a:lstStyle/>
          <a:p>
            <a:r>
              <a:rPr lang="en-US" b="1" dirty="0"/>
              <a:t>ILAMB on JASMIN</a:t>
            </a:r>
            <a:br>
              <a:rPr lang="en-US" b="1" dirty="0"/>
            </a:br>
            <a:r>
              <a:rPr lang="en-US" b="1" dirty="0"/>
              <a:t>(comparing 4 JULES models)</a:t>
            </a:r>
          </a:p>
        </p:txBody>
      </p:sp>
    </p:spTree>
    <p:extLst>
      <p:ext uri="{BB962C8B-B14F-4D97-AF65-F5344CB8AC3E}">
        <p14:creationId xmlns:p14="http://schemas.microsoft.com/office/powerpoint/2010/main" val="10779391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D890E-1EFD-334A-8774-03310B82B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90460"/>
            <a:ext cx="6060311" cy="1325563"/>
          </a:xfrm>
        </p:spPr>
        <p:txBody>
          <a:bodyPr>
            <a:normAutofit/>
          </a:bodyPr>
          <a:lstStyle/>
          <a:p>
            <a:r>
              <a:rPr lang="en-US" b="1" dirty="0"/>
              <a:t>ILAMB on JASMIN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654C78C-87CF-A741-A713-4D6E87301D00}"/>
              </a:ext>
            </a:extLst>
          </p:cNvPr>
          <p:cNvGrpSpPr/>
          <p:nvPr/>
        </p:nvGrpSpPr>
        <p:grpSpPr>
          <a:xfrm>
            <a:off x="138896" y="960698"/>
            <a:ext cx="578735" cy="2650602"/>
            <a:chOff x="138896" y="960698"/>
            <a:chExt cx="578735" cy="265060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977778A-2D22-5F46-A308-CD1EF8B9EF3E}"/>
                </a:ext>
              </a:extLst>
            </p:cNvPr>
            <p:cNvSpPr/>
            <p:nvPr/>
          </p:nvSpPr>
          <p:spPr>
            <a:xfrm>
              <a:off x="277793" y="960698"/>
              <a:ext cx="439838" cy="26506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0434C37-C12C-A449-8EA7-4038708674C7}"/>
                </a:ext>
              </a:extLst>
            </p:cNvPr>
            <p:cNvSpPr/>
            <p:nvPr/>
          </p:nvSpPr>
          <p:spPr>
            <a:xfrm>
              <a:off x="138896" y="960698"/>
              <a:ext cx="439838" cy="26506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FAFA75DD-05C9-9445-9D50-BF3A39DA7556}"/>
              </a:ext>
            </a:extLst>
          </p:cNvPr>
          <p:cNvSpPr/>
          <p:nvPr/>
        </p:nvSpPr>
        <p:spPr>
          <a:xfrm>
            <a:off x="2272496" y="2330331"/>
            <a:ext cx="77164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RESULTS_multipleModels1/index.html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14859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7E276-EE16-A844-AF5E-88484FF09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ACKNOWLEDGEMENTS: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023266-2DA3-4848-9A85-F4C7B23F9D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en-US" dirty="0"/>
              <a:t>PCM acknowledges </a:t>
            </a:r>
          </a:p>
          <a:p>
            <a:pPr algn="just"/>
            <a:r>
              <a:rPr lang="en-US" dirty="0"/>
              <a:t>financial support from the University of Reading for completing the work described here,</a:t>
            </a:r>
          </a:p>
          <a:p>
            <a:pPr algn="just"/>
            <a:r>
              <a:rPr lang="en-US" dirty="0"/>
              <a:t>as well as intellectual support from NCAS Computational Modelling Services (CMS). </a:t>
            </a:r>
          </a:p>
          <a:p>
            <a:pPr marL="0" indent="0" algn="just">
              <a:buNone/>
            </a:pPr>
            <a:r>
              <a:rPr lang="en-US" dirty="0"/>
              <a:t>This work used eddy covariance data acquired and shared by the FLUXNET community, including these networks: </a:t>
            </a:r>
            <a:r>
              <a:rPr lang="en-US" dirty="0" err="1"/>
              <a:t>AmeriFlux</a:t>
            </a:r>
            <a:r>
              <a:rPr lang="en-US" dirty="0"/>
              <a:t>, </a:t>
            </a:r>
            <a:r>
              <a:rPr lang="en-US" dirty="0" err="1"/>
              <a:t>AfriFlux</a:t>
            </a:r>
            <a:r>
              <a:rPr lang="en-US" dirty="0"/>
              <a:t>, </a:t>
            </a:r>
            <a:r>
              <a:rPr lang="en-US" dirty="0" err="1"/>
              <a:t>AsiaFlux</a:t>
            </a:r>
            <a:r>
              <a:rPr lang="en-US" dirty="0"/>
              <a:t>, </a:t>
            </a:r>
            <a:r>
              <a:rPr lang="en-US" dirty="0" err="1"/>
              <a:t>CarboAfrica</a:t>
            </a:r>
            <a:r>
              <a:rPr lang="en-US" dirty="0"/>
              <a:t>, </a:t>
            </a:r>
            <a:r>
              <a:rPr lang="en-US" dirty="0" err="1"/>
              <a:t>CarboEuropeIP</a:t>
            </a:r>
            <a:r>
              <a:rPr lang="en-US" dirty="0"/>
              <a:t>, </a:t>
            </a:r>
            <a:r>
              <a:rPr lang="en-US" dirty="0" err="1"/>
              <a:t>CarboItaly</a:t>
            </a:r>
            <a:r>
              <a:rPr lang="en-US" dirty="0"/>
              <a:t>, </a:t>
            </a:r>
            <a:r>
              <a:rPr lang="en-US" dirty="0" err="1"/>
              <a:t>CarboMont</a:t>
            </a:r>
            <a:r>
              <a:rPr lang="en-US" dirty="0"/>
              <a:t>, </a:t>
            </a:r>
            <a:r>
              <a:rPr lang="en-US" dirty="0" err="1"/>
              <a:t>ChinaFlux</a:t>
            </a:r>
            <a:r>
              <a:rPr lang="en-US" dirty="0"/>
              <a:t>, </a:t>
            </a:r>
            <a:r>
              <a:rPr lang="en-US" dirty="0" err="1"/>
              <a:t>Fluxnet</a:t>
            </a:r>
            <a:r>
              <a:rPr lang="en-US" dirty="0"/>
              <a:t>-Canada, </a:t>
            </a:r>
            <a:r>
              <a:rPr lang="en-US" dirty="0" err="1"/>
              <a:t>GreenGrass</a:t>
            </a:r>
            <a:r>
              <a:rPr lang="en-US" dirty="0"/>
              <a:t>, ICOS, </a:t>
            </a:r>
            <a:r>
              <a:rPr lang="en-US" dirty="0" err="1"/>
              <a:t>KoFlux</a:t>
            </a:r>
            <a:r>
              <a:rPr lang="en-US" dirty="0"/>
              <a:t>, LBA, NECC, </a:t>
            </a:r>
            <a:r>
              <a:rPr lang="en-US" dirty="0" err="1"/>
              <a:t>OzFlux</a:t>
            </a:r>
            <a:r>
              <a:rPr lang="en-US" dirty="0"/>
              <a:t>-TERN, TCOS-Siberia, and USCCC. The ERA-Interim reanalysis data are provided by ECMWF and processed by LSCE. The FLUXNET eddy covariance data processing and harmonization was carried out by the European Fluxes Database Cluster, </a:t>
            </a:r>
            <a:r>
              <a:rPr lang="en-US" dirty="0" err="1"/>
              <a:t>AmeriFlux</a:t>
            </a:r>
            <a:r>
              <a:rPr lang="en-US" dirty="0"/>
              <a:t> Management Project, and </a:t>
            </a:r>
            <a:r>
              <a:rPr lang="en-US" dirty="0" err="1"/>
              <a:t>Fluxdata</a:t>
            </a:r>
            <a:r>
              <a:rPr lang="en-US" dirty="0"/>
              <a:t> project of FLUXNET, with the support of CDIAC and ICOS Ecosystem Thematic Center, and the </a:t>
            </a:r>
            <a:r>
              <a:rPr lang="en-US" dirty="0" err="1"/>
              <a:t>OzFlux</a:t>
            </a:r>
            <a:r>
              <a:rPr lang="en-US" dirty="0"/>
              <a:t>, </a:t>
            </a:r>
            <a:r>
              <a:rPr lang="en-US" dirty="0" err="1"/>
              <a:t>ChinaFlux</a:t>
            </a:r>
            <a:r>
              <a:rPr lang="en-US" dirty="0"/>
              <a:t> and </a:t>
            </a:r>
            <a:r>
              <a:rPr lang="en-US" dirty="0" err="1"/>
              <a:t>AsiaFlux</a:t>
            </a:r>
            <a:r>
              <a:rPr lang="en-US" dirty="0"/>
              <a:t> offices. 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4229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F0E52-C7F9-284E-ACF8-77A090CC5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REFERENCES: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7FE791-7D85-8D4C-A291-D10A7BFCC8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just"/>
            <a:r>
              <a:rPr lang="en-US" dirty="0"/>
              <a:t>Best </a:t>
            </a:r>
            <a:r>
              <a:rPr lang="en-US" i="1" dirty="0"/>
              <a:t>et al.</a:t>
            </a:r>
            <a:r>
              <a:rPr lang="en-US" dirty="0"/>
              <a:t>, </a:t>
            </a:r>
            <a:r>
              <a:rPr lang="it-IT" i="1" dirty="0" err="1"/>
              <a:t>Geosci</a:t>
            </a:r>
            <a:r>
              <a:rPr lang="it-IT" i="1" dirty="0"/>
              <a:t>. Model </a:t>
            </a:r>
            <a:r>
              <a:rPr lang="it-IT" i="1" dirty="0" err="1"/>
              <a:t>Dev</a:t>
            </a:r>
            <a:r>
              <a:rPr lang="it-IT" i="1" dirty="0"/>
              <a:t>.</a:t>
            </a:r>
            <a:r>
              <a:rPr lang="it-IT" dirty="0"/>
              <a:t>, 4, 677–699, 2011</a:t>
            </a:r>
          </a:p>
          <a:p>
            <a:pPr algn="just"/>
            <a:r>
              <a:rPr lang="en-US" dirty="0"/>
              <a:t>Clark </a:t>
            </a:r>
            <a:r>
              <a:rPr lang="en-US" i="1" dirty="0"/>
              <a:t>et al.</a:t>
            </a:r>
            <a:r>
              <a:rPr lang="en-US" dirty="0"/>
              <a:t>, </a:t>
            </a:r>
            <a:r>
              <a:rPr lang="it-IT" i="1" dirty="0" err="1"/>
              <a:t>Geosci</a:t>
            </a:r>
            <a:r>
              <a:rPr lang="it-IT" i="1" dirty="0"/>
              <a:t>. Model </a:t>
            </a:r>
            <a:r>
              <a:rPr lang="it-IT" i="1" dirty="0" err="1"/>
              <a:t>Dev</a:t>
            </a:r>
            <a:r>
              <a:rPr lang="it-IT" i="1" dirty="0"/>
              <a:t>.</a:t>
            </a:r>
            <a:r>
              <a:rPr lang="it-IT" dirty="0"/>
              <a:t>, 4, 701-722, 2011</a:t>
            </a:r>
          </a:p>
          <a:p>
            <a:pPr algn="just"/>
            <a:r>
              <a:rPr lang="it-IT" dirty="0"/>
              <a:t>Harper </a:t>
            </a:r>
            <a:r>
              <a:rPr lang="it-IT" i="1" dirty="0"/>
              <a:t>et al.</a:t>
            </a:r>
            <a:r>
              <a:rPr lang="it-IT" dirty="0"/>
              <a:t>, </a:t>
            </a:r>
            <a:r>
              <a:rPr lang="it-IT" i="1" dirty="0" err="1"/>
              <a:t>Geosci</a:t>
            </a:r>
            <a:r>
              <a:rPr lang="it-IT" i="1" dirty="0"/>
              <a:t>. Model </a:t>
            </a:r>
            <a:r>
              <a:rPr lang="it-IT" i="1" dirty="0" err="1"/>
              <a:t>Dev</a:t>
            </a:r>
            <a:r>
              <a:rPr lang="it-IT" i="1" dirty="0"/>
              <a:t>.</a:t>
            </a:r>
            <a:r>
              <a:rPr lang="it-IT" dirty="0"/>
              <a:t>, 9, 2415–2440, 2016 </a:t>
            </a:r>
          </a:p>
          <a:p>
            <a:pPr algn="just"/>
            <a:r>
              <a:rPr lang="it-IT" dirty="0" err="1"/>
              <a:t>Schellekens</a:t>
            </a:r>
            <a:r>
              <a:rPr lang="it-IT" dirty="0"/>
              <a:t>, Martinez de la Torre, </a:t>
            </a:r>
            <a:r>
              <a:rPr lang="it-IT" i="1" dirty="0"/>
              <a:t>et al.</a:t>
            </a:r>
            <a:r>
              <a:rPr lang="it-IT" dirty="0"/>
              <a:t>, </a:t>
            </a:r>
            <a:r>
              <a:rPr lang="en-US" i="1" dirty="0"/>
              <a:t>Earth Syst. Sci. Data</a:t>
            </a:r>
            <a:r>
              <a:rPr lang="en-US" dirty="0"/>
              <a:t>, 9, 389–413, 2017 </a:t>
            </a:r>
          </a:p>
          <a:p>
            <a:pPr algn="just"/>
            <a:r>
              <a:rPr lang="en-US" dirty="0" err="1"/>
              <a:t>Vidale</a:t>
            </a:r>
            <a:r>
              <a:rPr lang="en-US" dirty="0"/>
              <a:t> </a:t>
            </a:r>
            <a:r>
              <a:rPr lang="en-US" i="1" dirty="0"/>
              <a:t>et al.</a:t>
            </a:r>
            <a:r>
              <a:rPr lang="en-US" dirty="0"/>
              <a:t>, </a:t>
            </a:r>
            <a:r>
              <a:rPr lang="en-US" i="1" dirty="0"/>
              <a:t>unpublished</a:t>
            </a:r>
            <a:endParaRPr lang="en-US" dirty="0"/>
          </a:p>
          <a:p>
            <a:pPr algn="just"/>
            <a:r>
              <a:rPr lang="en-US" dirty="0" err="1"/>
              <a:t>Weedon</a:t>
            </a:r>
            <a:r>
              <a:rPr lang="en-US" i="1" dirty="0"/>
              <a:t> et al., </a:t>
            </a:r>
            <a:r>
              <a:rPr lang="nb-NO" i="1" dirty="0"/>
              <a:t>Water Resources Res.</a:t>
            </a:r>
            <a:r>
              <a:rPr lang="nb-NO" dirty="0"/>
              <a:t>, 50, 7505–7514, 2014</a:t>
            </a:r>
            <a:endParaRPr lang="it-IT" i="1" dirty="0"/>
          </a:p>
          <a:p>
            <a:pPr algn="just"/>
            <a:r>
              <a:rPr lang="it-IT" dirty="0"/>
              <a:t>Williams </a:t>
            </a:r>
            <a:r>
              <a:rPr lang="it-IT" i="1" dirty="0"/>
              <a:t>et al.</a:t>
            </a:r>
            <a:r>
              <a:rPr lang="it-IT" dirty="0"/>
              <a:t>, </a:t>
            </a:r>
            <a:r>
              <a:rPr lang="it-IT" i="1" dirty="0" err="1"/>
              <a:t>Geosci</a:t>
            </a:r>
            <a:r>
              <a:rPr lang="it-IT" i="1" dirty="0"/>
              <a:t>. Model </a:t>
            </a:r>
            <a:r>
              <a:rPr lang="it-IT" i="1" dirty="0" err="1"/>
              <a:t>Dev</a:t>
            </a:r>
            <a:r>
              <a:rPr lang="it-IT" i="1" dirty="0"/>
              <a:t>.,</a:t>
            </a:r>
            <a:r>
              <a:rPr lang="it-IT" dirty="0"/>
              <a:t> 10, 1291–1320, 2017 </a:t>
            </a:r>
          </a:p>
          <a:p>
            <a:r>
              <a:rPr lang="it-IT" dirty="0"/>
              <a:t>u-ac763: </a:t>
            </a:r>
            <a:r>
              <a:rPr lang="it-IT" dirty="0">
                <a:hlinkClick r:id="rId2"/>
              </a:rPr>
              <a:t>https://code.metoffice.gov.uk/trac/jules/wiki/AgmipMaizeEt</a:t>
            </a:r>
            <a:endParaRPr lang="it-IT" dirty="0"/>
          </a:p>
          <a:p>
            <a:r>
              <a:rPr lang="it-IT" dirty="0"/>
              <a:t>u-al752: </a:t>
            </a:r>
            <a:r>
              <a:rPr lang="it-IT" dirty="0">
                <a:hlinkClick r:id="rId3"/>
              </a:rPr>
              <a:t>https://code.metoffice.gov.uk/trac/jules/wiki/FluxnetandLbaSites</a:t>
            </a:r>
            <a:endParaRPr lang="it-IT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16012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F3342-D449-B640-B850-7ECB64520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Abstract: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830508-BCAE-1D4F-84A9-C8DCD79C9B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476" y="1339489"/>
            <a:ext cx="10515600" cy="435133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/>
              <a:t>We have ported several examples of the JULES land-surface model to Rose/</a:t>
            </a:r>
            <a:r>
              <a:rPr lang="en-US" dirty="0" err="1"/>
              <a:t>Cylc</a:t>
            </a:r>
            <a:r>
              <a:rPr lang="en-US" dirty="0"/>
              <a:t> suites on the CEDA JASMIN super-data-cluster, for centralization purposes. </a:t>
            </a:r>
          </a:p>
          <a:p>
            <a:r>
              <a:rPr lang="en-US" dirty="0"/>
              <a:t>The first case is a FLUXNET suite to model the fluxes at 29 different point sites (distributed globally), from the </a:t>
            </a:r>
            <a:r>
              <a:rPr lang="en-US" dirty="0" err="1"/>
              <a:t>MONSooN</a:t>
            </a:r>
            <a:r>
              <a:rPr lang="en-US" dirty="0"/>
              <a:t> supercomputer. </a:t>
            </a:r>
          </a:p>
          <a:p>
            <a:pPr lvl="1"/>
            <a:r>
              <a:rPr lang="en-US" dirty="0"/>
              <a:t>An online tutorial has been developed that uses this FLUXNET/JULES suite as an example, for getting new JASMIN+JULES users (primarily at the University of Reading) up to speed on running JULES on JASMIN with Rose/</a:t>
            </a:r>
            <a:r>
              <a:rPr lang="en-US" dirty="0" err="1"/>
              <a:t>Cylc</a:t>
            </a:r>
            <a:r>
              <a:rPr lang="en-US" dirty="0"/>
              <a:t>.</a:t>
            </a:r>
          </a:p>
          <a:p>
            <a:r>
              <a:rPr lang="en-US" dirty="0"/>
              <a:t>The second case is a suite to model maize evapotranspiration, also from </a:t>
            </a:r>
            <a:r>
              <a:rPr lang="en-US" dirty="0" err="1"/>
              <a:t>MONSooN</a:t>
            </a:r>
            <a:r>
              <a:rPr lang="en-US" dirty="0"/>
              <a:t>. </a:t>
            </a:r>
            <a:br>
              <a:rPr lang="en-US" dirty="0"/>
            </a:br>
            <a:r>
              <a:rPr lang="en-US" i="1" dirty="0"/>
              <a:t>We don’t discuss this further here, but it is based in part on the work of K. Williams et al. (2017).</a:t>
            </a:r>
            <a:endParaRPr lang="en-US" dirty="0"/>
          </a:p>
          <a:p>
            <a:r>
              <a:rPr lang="en-US" dirty="0"/>
              <a:t>The third case is a suite to model land-surface processes globally, from the University of Reading's JASMIN cluster, wherein we ‘</a:t>
            </a:r>
            <a:r>
              <a:rPr lang="en-US" dirty="0" err="1"/>
              <a:t>robustified</a:t>
            </a:r>
            <a:r>
              <a:rPr lang="en-US" dirty="0"/>
              <a:t>’ (</a:t>
            </a:r>
            <a:r>
              <a:rPr lang="en-US" dirty="0" err="1"/>
              <a:t>i.e</a:t>
            </a:r>
            <a:r>
              <a:rPr lang="en-US" dirty="0"/>
              <a:t>, we made less crash-prone) another global JULES model configuration already on CEDA JASMIN.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Furthermore, some of us have also recently ported ILAMB and associated JULES-for-ILAMB preprocessing to a Rose/</a:t>
            </a:r>
            <a:r>
              <a:rPr lang="en-US" dirty="0" err="1"/>
              <a:t>Cylc</a:t>
            </a:r>
            <a:r>
              <a:rPr lang="en-US" dirty="0"/>
              <a:t> suite on CEDA JASMIN. And we have begun using this ILAMB suite there to compare several global models (from the third case above) to the ILAMB benchmarks.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04853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4B1476-ADB8-F045-9C0B-3374D5CFA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BACKGROUND: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BE197A-ABFD-884C-92A9-177342A85F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just"/>
            <a:r>
              <a:rPr lang="en-US" dirty="0"/>
              <a:t>JULES (the Joint UK Land Environment Simulator) is a land-surface modeling framework that can work either as a standalone program (as used here) or within the Met Office Unified Model (UM) system (Best </a:t>
            </a:r>
            <a:r>
              <a:rPr lang="en-US" i="1" dirty="0"/>
              <a:t>et al. </a:t>
            </a:r>
            <a:r>
              <a:rPr lang="en-US" dirty="0"/>
              <a:t>2011, Clark </a:t>
            </a:r>
            <a:r>
              <a:rPr lang="en-US" i="1" dirty="0"/>
              <a:t>et al. </a:t>
            </a:r>
            <a:r>
              <a:rPr lang="en-US" dirty="0"/>
              <a:t>2011).            </a:t>
            </a:r>
          </a:p>
          <a:p>
            <a:pPr algn="just"/>
            <a:r>
              <a:rPr lang="en-US" dirty="0"/>
              <a:t>JULES has been deployed on numerous different platforms, ranging from personal computers to supercomputers. </a:t>
            </a:r>
          </a:p>
          <a:p>
            <a:pPr algn="just"/>
            <a:r>
              <a:rPr lang="en-US" dirty="0"/>
              <a:t>Access to the Met Office’s </a:t>
            </a:r>
            <a:r>
              <a:rPr lang="en-US" dirty="0" err="1"/>
              <a:t>MONSooN</a:t>
            </a:r>
            <a:r>
              <a:rPr lang="en-US" dirty="0"/>
              <a:t> supercomputer is restricted by passkey distribution, making the CEDA JASMIN super-data-cluster the more logical choice for more widespread JULES deployment. </a:t>
            </a:r>
          </a:p>
          <a:p>
            <a:pPr algn="just"/>
            <a:r>
              <a:rPr lang="en-US" dirty="0"/>
              <a:t>Centralization of JULES research efforts from personal computers and departmental servers to CEDA JASMIN will make management of computational resources and technical education of JULES users more straightforward.</a:t>
            </a:r>
          </a:p>
          <a:p>
            <a:pPr algn="just"/>
            <a:r>
              <a:rPr lang="en-US" dirty="0"/>
              <a:t>Rose/</a:t>
            </a:r>
            <a:r>
              <a:rPr lang="en-US" dirty="0" err="1"/>
              <a:t>Cylc</a:t>
            </a:r>
            <a:r>
              <a:rPr lang="en-US" dirty="0"/>
              <a:t> suites are a tool for sharing model configurations between users to facilitate the reproducibility of experiments and cross-institution collaboration.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21984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EC256-B70B-4646-AFFC-942BFD045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JULES Models for FLUXNET sites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C05A83-2726-1045-A8E0-C6EBF6F7C1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FLUXNET2015 is a networked effort to record data from 212 sites around the world of the gas and energy fluxes between the biosphere and the atmosphere, as well as associated meteorological variables.</a:t>
            </a:r>
          </a:p>
          <a:p>
            <a:r>
              <a:rPr lang="en-US" dirty="0"/>
              <a:t>JULES has been used by Harper </a:t>
            </a:r>
            <a:r>
              <a:rPr lang="en-US" i="1" dirty="0"/>
              <a:t>et al.</a:t>
            </a:r>
            <a:r>
              <a:rPr lang="en-US" dirty="0"/>
              <a:t> (2016) to model the land-surface processes at a subset of these FLUXNET2015 sites, in order to compare with the observed data at the sites. </a:t>
            </a:r>
          </a:p>
          <a:p>
            <a:r>
              <a:rPr lang="en-US" dirty="0"/>
              <a:t>One purpose of this work is to study the discrepancies so that the modeling can be improved.</a:t>
            </a:r>
          </a:p>
        </p:txBody>
      </p:sp>
    </p:spTree>
    <p:extLst>
      <p:ext uri="{BB962C8B-B14F-4D97-AF65-F5344CB8AC3E}">
        <p14:creationId xmlns:p14="http://schemas.microsoft.com/office/powerpoint/2010/main" val="37330316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1C5F9-7700-CC48-B8E6-8A4214CEC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Methods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DFABE3-1A6B-5045-AE57-ECFF617FE7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Rose/</a:t>
            </a:r>
            <a:r>
              <a:rPr lang="en-US" dirty="0" err="1"/>
              <a:t>Cylc</a:t>
            </a:r>
            <a:r>
              <a:rPr lang="en-US" dirty="0"/>
              <a:t> suite that is the latest version for doing this JULES modeling on the </a:t>
            </a:r>
            <a:r>
              <a:rPr lang="en-US" dirty="0" err="1"/>
              <a:t>MONSooN</a:t>
            </a:r>
            <a:r>
              <a:rPr lang="en-US" dirty="0"/>
              <a:t> supercomputer is u-al752, which was developed as part of the soil moisture stress on vegetation JPEG. </a:t>
            </a:r>
          </a:p>
          <a:p>
            <a:r>
              <a:rPr lang="en-US" dirty="0"/>
              <a:t>We have ported u-al752 so that it works on the CEDA JASMIN super-data-cluster. </a:t>
            </a:r>
          </a:p>
          <a:p>
            <a:r>
              <a:rPr lang="en-US" dirty="0"/>
              <a:t>The Python post-processing of the NETCDF JULES output is embedded in the suite, and examples are shown below for some of the FLUXNET2015 sites. </a:t>
            </a:r>
          </a:p>
          <a:p>
            <a:r>
              <a:rPr lang="en-US" dirty="0"/>
              <a:t>The solid lines are monthly averages, whereas the thin lines are the daily data. </a:t>
            </a:r>
          </a:p>
        </p:txBody>
      </p:sp>
    </p:spTree>
    <p:extLst>
      <p:ext uri="{BB962C8B-B14F-4D97-AF65-F5344CB8AC3E}">
        <p14:creationId xmlns:p14="http://schemas.microsoft.com/office/powerpoint/2010/main" val="40934498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1332D-6D38-5946-8459-E173E6A8E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JULES-modeled FLUXNET2015 soil moisture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586EB81-0B06-E14E-8D24-069D4729B5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717" y="1825625"/>
            <a:ext cx="8666565" cy="4351338"/>
          </a:xfrm>
        </p:spPr>
      </p:pic>
    </p:spTree>
    <p:extLst>
      <p:ext uri="{BB962C8B-B14F-4D97-AF65-F5344CB8AC3E}">
        <p14:creationId xmlns:p14="http://schemas.microsoft.com/office/powerpoint/2010/main" val="30878689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7F4FD1-815B-424F-B99E-8317585BA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200" b="1" dirty="0"/>
              <a:t>FLUXNET2015 GPP (JULES model compared to </a:t>
            </a:r>
            <a:r>
              <a:rPr lang="en-US" sz="3200" b="1" dirty="0">
                <a:solidFill>
                  <a:srgbClr val="0000FF"/>
                </a:solidFill>
              </a:rPr>
              <a:t>observation</a:t>
            </a:r>
            <a:r>
              <a:rPr lang="en-US" sz="3200" b="1" dirty="0"/>
              <a:t>)</a:t>
            </a:r>
            <a:endParaRPr lang="en-US" sz="32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1903B98-C21B-914C-B35A-ECB3AA1117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662" y="1825625"/>
            <a:ext cx="8702676" cy="4351338"/>
          </a:xfrm>
        </p:spPr>
      </p:pic>
    </p:spTree>
    <p:extLst>
      <p:ext uri="{BB962C8B-B14F-4D97-AF65-F5344CB8AC3E}">
        <p14:creationId xmlns:p14="http://schemas.microsoft.com/office/powerpoint/2010/main" val="8775378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0D102-6B9B-4343-A8B0-A5F1318B5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Global JULES Model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31A8FA-54A4-154F-BCD8-965147BE49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We have ’</a:t>
            </a:r>
            <a:r>
              <a:rPr lang="en-US" dirty="0" err="1"/>
              <a:t>robustified</a:t>
            </a:r>
            <a:r>
              <a:rPr lang="en-US" dirty="0"/>
              <a:t>’ a global JULES model focusing on hydrology (</a:t>
            </a:r>
            <a:r>
              <a:rPr lang="it-IT" dirty="0" err="1"/>
              <a:t>Schellekens</a:t>
            </a:r>
            <a:r>
              <a:rPr lang="it-IT" dirty="0"/>
              <a:t>, Martinez de la Torre, </a:t>
            </a:r>
            <a:r>
              <a:rPr lang="it-IT" i="1" dirty="0"/>
              <a:t>et al.</a:t>
            </a:r>
            <a:r>
              <a:rPr lang="it-IT" dirty="0"/>
              <a:t>, 2017</a:t>
            </a:r>
            <a:r>
              <a:rPr lang="en-US" dirty="0"/>
              <a:t>) that was already working on CEDA JASMIN. </a:t>
            </a:r>
          </a:p>
          <a:p>
            <a:r>
              <a:rPr lang="en-US" dirty="0"/>
              <a:t>A different global JULES model focusing on vegetation (</a:t>
            </a:r>
            <a:r>
              <a:rPr lang="en-US" dirty="0" err="1"/>
              <a:t>Vidale</a:t>
            </a:r>
            <a:r>
              <a:rPr lang="en-US" dirty="0"/>
              <a:t> </a:t>
            </a:r>
            <a:r>
              <a:rPr lang="en-US" i="1" dirty="0"/>
              <a:t>et al.</a:t>
            </a:r>
            <a:r>
              <a:rPr lang="en-US" dirty="0"/>
              <a:t>, </a:t>
            </a:r>
            <a:r>
              <a:rPr lang="en-US" i="1" dirty="0"/>
              <a:t>unpublished</a:t>
            </a:r>
            <a:r>
              <a:rPr lang="en-US" dirty="0"/>
              <a:t>) was then substituted in this JULES template, to make the plots below. </a:t>
            </a:r>
          </a:p>
        </p:txBody>
      </p:sp>
    </p:spTree>
    <p:extLst>
      <p:ext uri="{BB962C8B-B14F-4D97-AF65-F5344CB8AC3E}">
        <p14:creationId xmlns:p14="http://schemas.microsoft.com/office/powerpoint/2010/main" val="10679619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7927F-0C9F-D14A-890F-170EE735B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Methods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261DD6-A05D-B741-A7B0-ACA0464455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b="1" dirty="0"/>
              <a:t> </a:t>
            </a:r>
            <a:r>
              <a:rPr lang="en-US" dirty="0"/>
              <a:t>The original Rose/</a:t>
            </a:r>
            <a:r>
              <a:rPr lang="en-US" dirty="0" err="1"/>
              <a:t>Cylc</a:t>
            </a:r>
            <a:r>
              <a:rPr lang="en-US" dirty="0"/>
              <a:t> global hydrology suite was u-ah574, and our ‘</a:t>
            </a:r>
            <a:r>
              <a:rPr lang="en-US" dirty="0" err="1"/>
              <a:t>robustifying</a:t>
            </a:r>
            <a:r>
              <a:rPr lang="en-US" dirty="0"/>
              <a:t>’ efforts prevent frequent crashes by ensuring that the JULES executable was compiled on the same type of processor on which it is run. </a:t>
            </a:r>
          </a:p>
          <a:p>
            <a:pPr lvl="1"/>
            <a:r>
              <a:rPr lang="en-US" dirty="0"/>
              <a:t>This is important in the heterogeneous architecture of CEDA JASMIN with different machines having different processor types. </a:t>
            </a:r>
          </a:p>
          <a:p>
            <a:pPr lvl="1"/>
            <a:r>
              <a:rPr lang="en-US" dirty="0"/>
              <a:t>This suite uses the eartH2Observe driving data and the SPDM branch of JULES version 4.7. </a:t>
            </a:r>
          </a:p>
          <a:p>
            <a:pPr lvl="1"/>
            <a:r>
              <a:rPr lang="en-US" dirty="0"/>
              <a:t>The </a:t>
            </a:r>
            <a:r>
              <a:rPr lang="en-US" dirty="0" err="1"/>
              <a:t>robustified</a:t>
            </a:r>
            <a:r>
              <a:rPr lang="en-US" dirty="0"/>
              <a:t> version for CEDA JASMIN is Rose/</a:t>
            </a:r>
            <a:r>
              <a:rPr lang="en-US" dirty="0" err="1"/>
              <a:t>Cylc</a:t>
            </a:r>
            <a:r>
              <a:rPr lang="en-US" dirty="0"/>
              <a:t> suite u-aq929, which was also upgraded to JULES 4.9.</a:t>
            </a:r>
          </a:p>
          <a:p>
            <a:r>
              <a:rPr lang="en-US" dirty="0"/>
              <a:t>Furthermore, we used u-aq929 as a template for porting another global model (focusing on vegetation, </a:t>
            </a:r>
            <a:r>
              <a:rPr lang="en-US" dirty="0" err="1"/>
              <a:t>Vidale</a:t>
            </a:r>
            <a:r>
              <a:rPr lang="en-US" dirty="0"/>
              <a:t> </a:t>
            </a:r>
            <a:r>
              <a:rPr lang="en-US" i="1" dirty="0"/>
              <a:t>et al., unpublished</a:t>
            </a:r>
            <a:r>
              <a:rPr lang="en-US" dirty="0"/>
              <a:t>) from the departmental computer cluster of the Department of Meteorology at the University of Reading to CEDA JASMIN. </a:t>
            </a:r>
          </a:p>
          <a:p>
            <a:pPr lvl="1"/>
            <a:r>
              <a:rPr lang="en-US" dirty="0"/>
              <a:t>This model uses the WFDEI (GPCC) driving data (</a:t>
            </a:r>
            <a:r>
              <a:rPr lang="en-US" dirty="0" err="1"/>
              <a:t>Weedon</a:t>
            </a:r>
            <a:r>
              <a:rPr lang="en-US" dirty="0"/>
              <a:t> </a:t>
            </a:r>
            <a:r>
              <a:rPr lang="en-US" i="1" dirty="0"/>
              <a:t>et al.</a:t>
            </a:r>
            <a:r>
              <a:rPr lang="en-US" dirty="0"/>
              <a:t> 2014) and was upgraded from JULES 4.4 to JULES 4.9. </a:t>
            </a:r>
          </a:p>
          <a:p>
            <a:pPr lvl="1"/>
            <a:r>
              <a:rPr lang="en-US" dirty="0"/>
              <a:t>Custom Python post-processing was developed and is shown in the plots below, as well as in the computer-based animations below. </a:t>
            </a:r>
          </a:p>
          <a:p>
            <a:pPr lvl="1"/>
            <a:r>
              <a:rPr lang="en-US" dirty="0"/>
              <a:t>The Rose/</a:t>
            </a:r>
            <a:r>
              <a:rPr lang="en-US" dirty="0" err="1"/>
              <a:t>Cylc</a:t>
            </a:r>
            <a:r>
              <a:rPr lang="en-US" dirty="0"/>
              <a:t> suite for this model is u-as052.</a:t>
            </a:r>
          </a:p>
        </p:txBody>
      </p:sp>
    </p:spTree>
    <p:extLst>
      <p:ext uri="{BB962C8B-B14F-4D97-AF65-F5344CB8AC3E}">
        <p14:creationId xmlns:p14="http://schemas.microsoft.com/office/powerpoint/2010/main" val="7730574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368</TotalTime>
  <Words>1215</Words>
  <Application>Microsoft Macintosh PowerPoint</Application>
  <PresentationFormat>Widescreen</PresentationFormat>
  <Paragraphs>92</Paragraphs>
  <Slides>19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Simulating Global and Local Land Surface Processes  with JULES on the CEDA JASMIN Super-data-cluster</vt:lpstr>
      <vt:lpstr>Abstract:</vt:lpstr>
      <vt:lpstr>BACKGROUND:</vt:lpstr>
      <vt:lpstr>JULES Models for FLUXNET sites</vt:lpstr>
      <vt:lpstr>Methods</vt:lpstr>
      <vt:lpstr>JULES-modeled FLUXNET2015 soil moisture</vt:lpstr>
      <vt:lpstr>FLUXNET2015 GPP (JULES model compared to observation)</vt:lpstr>
      <vt:lpstr>Global JULES Model</vt:lpstr>
      <vt:lpstr>Methods</vt:lpstr>
      <vt:lpstr>JULES-modeled global soil moisture (Jan. 1993)</vt:lpstr>
      <vt:lpstr>JULES-modeled global soil moisture (1979-2012)</vt:lpstr>
      <vt:lpstr>PowerPoint Presentation</vt:lpstr>
      <vt:lpstr>Examples of JULES-modeled SM time-series (1979-2012)</vt:lpstr>
      <vt:lpstr>ILAMB on JASMIN</vt:lpstr>
      <vt:lpstr>ILAMB on JASMIN</vt:lpstr>
      <vt:lpstr>ILAMB on JASMIN (comparing 4 JULES models)</vt:lpstr>
      <vt:lpstr>ILAMB on JASMIN</vt:lpstr>
      <vt:lpstr>ACKNOWLEDGEMENTS:</vt:lpstr>
      <vt:lpstr>REFERENCES:</vt:lpstr>
    </vt:vector>
  </TitlesOfParts>
  <Company/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Patrick McGuire</dc:creator>
  <cp:lastModifiedBy>Patrick McGuire</cp:lastModifiedBy>
  <cp:revision>29</cp:revision>
  <dcterms:created xsi:type="dcterms:W3CDTF">2018-02-16T10:01:28Z</dcterms:created>
  <dcterms:modified xsi:type="dcterms:W3CDTF">2018-09-04T10:47:27Z</dcterms:modified>
</cp:coreProperties>
</file>