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58" r:id="rId4"/>
    <p:sldId id="259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5"/>
    <p:restoredTop sz="93056"/>
  </p:normalViewPr>
  <p:slideViewPr>
    <p:cSldViewPr snapToGrid="0" snapToObjects="1">
      <p:cViewPr varScale="1">
        <p:scale>
          <a:sx n="104" d="100"/>
          <a:sy n="104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28197-F22C-0446-A4AC-E4E7DE7A29A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81B3E-2BEE-724B-AE60-3FD94C829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81B3E-2BEE-724B-AE60-3FD94C8296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C839-21D4-0F4D-BB6F-21FA2111D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6E7F1-CEB9-2948-A21F-FEF66264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2145-DDCD-8049-937A-87879056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0B6E1-2B53-3949-8D59-E3D530B4E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8F69D-E2B2-2F42-BDA7-B207FC78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2BF1-7496-2547-927C-CD5F1C539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94F12-751B-6F4A-8503-9629F3E45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52207-0005-544C-83B8-CF40E87E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FAABD-F838-9F42-8FBB-597B86F5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BFFA-3CA8-164B-8ACF-3BA7FD68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629BE-79EE-F44E-80E6-C287D8C5B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03D8B-CF2C-4740-A8BD-368B45FBA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9A9CE-6DF7-1B41-A73D-1BE1D8B9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F4E9-FA63-0D49-92FF-C8561332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B02C8-4711-1242-9A68-FA110CDF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A4AA-9FEB-7C48-8E13-5CD999FB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6E52-CCF3-8B40-974C-28C4A63C1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59FA8-EDF7-7F49-8000-4562C0F5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8326-6D2A-9845-A502-B11CAC91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CDCC4-A88D-E744-BDB4-81E9D625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A3D3-A410-C04D-B54D-F59EA050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554E-AC75-0240-95B4-96A37A186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77E6-0E0C-FC43-A8EB-4E8F0167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66949-87A3-F544-9FAF-F7EBFFE5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BAA1-A11F-D341-9B91-42B1B994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04F1-5F81-F842-AE0D-B8AB3337A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C45C-5626-DE4F-BB0B-8E55A6DF5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CC3-BC20-1F4F-8F82-9A2E4FE99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77404-B0B3-1942-8A41-D1E693EC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2901A-4020-8D4B-88DC-5A2878B5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28BB1-2977-3F45-B1B0-31E46AB4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29C4-402A-2A49-A071-66110953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D860-D879-3F46-AF76-4B2263F89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01366-B75B-F146-9E6C-F7E063530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38FAB-EDB3-AD45-8864-2C01AD457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F6F88-EFF2-E342-9335-C87A6D79E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6179F-FA91-3A4F-8570-07D78491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C12DF-D6B3-884A-B6E3-47F076D4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8EE3E-061A-AD49-87D1-8EEFF667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332E-BBEE-3A47-A916-18905191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D6E74-40EB-9A48-9C17-02DB03BA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0DA1-1C07-B04D-A3B1-7D95877E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B6E66-BA56-8A41-B27A-A622D8FB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0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46AA9-3CE3-FA4F-A29E-2F112BF0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4A5CF-2F27-ED49-BFDD-394524F9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AFBC6-FD2A-A04A-A440-5DC98ED6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869B-F8F6-8F4C-AACC-DCBEF5D0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8E62-1B5D-1E47-BAFE-F7B569FB6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CC4CB-2C75-A740-9367-A5AEE9C81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DB131-3244-FE45-BE68-75B7179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96582-409B-6541-A76C-E4F65964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6946F-11D1-164F-9492-C15EF423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5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1C24-9849-F246-A875-8B096669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87A11-68D0-D74F-9564-E3DF32D9D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A4BDF-C0F7-B846-939B-250C90BF0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46CCD-1F36-1F45-B641-BE713801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FA4C7-8B06-DE48-B4CF-37EAD674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90FE9-B8D6-FE49-8CEC-549BD569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8C0D3-982A-DB4C-9A62-88AE99CB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4D8EC-A5BB-7F42-B332-12EDEFBF5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4758-5414-B241-9D4A-C98B76169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5AF1-A1F8-3340-854F-5C6C012B1887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820F0-38BD-9748-88C1-472215971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3456B-8E40-624F-832C-275BC4B90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BA46-C69C-D94F-B8C9-862465FA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9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4DA-6A51-6845-A1AF-F91D3B617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JULES global modeling and  benchmarking with ILAMB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4E40F-C752-254A-99DD-B9283547D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3577325"/>
            <a:ext cx="10668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Patrick McGuire (U. Reading), Pier Luigi </a:t>
            </a:r>
            <a:r>
              <a:rPr lang="en-US" dirty="0" err="1"/>
              <a:t>Vidale</a:t>
            </a:r>
            <a:r>
              <a:rPr lang="en-US" dirty="0"/>
              <a:t> (U. Reading),</a:t>
            </a:r>
          </a:p>
          <a:p>
            <a:r>
              <a:rPr lang="en-US" dirty="0"/>
              <a:t>Doug Clark (CEH), Carolina Duran Rojas (U. Exeter), Grenville Lister (U. Reading), Toby Marthews (CEH), </a:t>
            </a:r>
          </a:p>
          <a:p>
            <a:r>
              <a:rPr lang="en-US" dirty="0"/>
              <a:t>Alberto Martinez de la Torre (CEH), Lina Mercado (U. Exeter), Omar Muller (U. Reading), Rebecca Oliver (CEH),</a:t>
            </a:r>
          </a:p>
          <a:p>
            <a:r>
              <a:rPr lang="en-US" dirty="0"/>
              <a:t> Eddy Robertson (Met Office), Charlie Williams (U. Bristol, formerly U. Reading)</a:t>
            </a:r>
          </a:p>
          <a:p>
            <a:r>
              <a:rPr lang="en-US" dirty="0"/>
              <a:t>5 November 2018</a:t>
            </a:r>
          </a:p>
        </p:txBody>
      </p:sp>
    </p:spTree>
    <p:extLst>
      <p:ext uri="{BB962C8B-B14F-4D97-AF65-F5344CB8AC3E}">
        <p14:creationId xmlns:p14="http://schemas.microsoft.com/office/powerpoint/2010/main" val="8733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2D83-E022-9F4A-A2B1-37306863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previous LSP talk (Spring 2018) for more details of the global modeling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6BEA-72EF-1B4F-86FE-B4B6A06A2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that talk, we described how we got the global model for JULES working robustly on CEDA JASMIN</a:t>
            </a:r>
          </a:p>
          <a:p>
            <a:r>
              <a:rPr lang="en-US" dirty="0"/>
              <a:t>In this talk, we describe:</a:t>
            </a:r>
          </a:p>
          <a:p>
            <a:pPr lvl="1"/>
            <a:r>
              <a:rPr lang="en-US" dirty="0"/>
              <a:t>Addition of the </a:t>
            </a:r>
            <a:r>
              <a:rPr lang="en-US" dirty="0" err="1"/>
              <a:t>Medlyn</a:t>
            </a:r>
            <a:r>
              <a:rPr lang="en-US" dirty="0"/>
              <a:t> conductance model to JULES 5.2</a:t>
            </a:r>
          </a:p>
          <a:p>
            <a:pPr lvl="1"/>
            <a:r>
              <a:rPr lang="en-US" dirty="0"/>
              <a:t>Development of the ILAMB tool on CEDA JASMIN for benchmarking the (</a:t>
            </a:r>
            <a:r>
              <a:rPr lang="en-US" dirty="0" err="1"/>
              <a:t>Medlyn</a:t>
            </a:r>
            <a:r>
              <a:rPr lang="en-US" dirty="0"/>
              <a:t>) JULES models.</a:t>
            </a:r>
          </a:p>
        </p:txBody>
      </p:sp>
    </p:spTree>
    <p:extLst>
      <p:ext uri="{BB962C8B-B14F-4D97-AF65-F5344CB8AC3E}">
        <p14:creationId xmlns:p14="http://schemas.microsoft.com/office/powerpoint/2010/main" val="221820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B8B801-8035-CA4C-95DA-4CD28E7FB1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807" y="0"/>
            <a:ext cx="8099052" cy="664793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73B233-3E03-9142-8C98-4945EA464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75" y="199253"/>
            <a:ext cx="5846815" cy="308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5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3E54-5349-BB43-817A-09D7C8F62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9EA71C-2553-8045-8B8B-23E9269F0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8900" y="2417055"/>
            <a:ext cx="4483100" cy="43053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97C656-D5C4-8749-B542-71C277A72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0"/>
            <a:ext cx="4648200" cy="2362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52476D-6A30-384B-949F-FFBEC0F5E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303603" cy="3311611"/>
          </a:xfrm>
          <a:prstGeom prst="rect">
            <a:avLst/>
          </a:prstGeom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E10473DC-B82D-B545-9948-AB9634154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28459"/>
            <a:ext cx="4814672" cy="29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24F7698-8A52-A845-B05F-8E0ED9FE84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342" y="3597533"/>
            <a:ext cx="2988582" cy="16664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E94A33A-710F-9244-B588-0BFBB4A7FF9A}"/>
              </a:ext>
            </a:extLst>
          </p:cNvPr>
          <p:cNvSpPr txBox="1"/>
          <p:nvPr/>
        </p:nvSpPr>
        <p:spPr>
          <a:xfrm>
            <a:off x="5461688" y="5860530"/>
            <a:ext cx="214065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E=transpiration</a:t>
            </a:r>
          </a:p>
          <a:p>
            <a:r>
              <a:rPr lang="en-US" sz="1200" dirty="0"/>
              <a:t>A=leaf photosynthesis</a:t>
            </a:r>
          </a:p>
          <a:p>
            <a:r>
              <a:rPr lang="en-US" sz="1200" dirty="0"/>
              <a:t>D=water vapor pressure deficit</a:t>
            </a:r>
          </a:p>
        </p:txBody>
      </p:sp>
    </p:spTree>
    <p:extLst>
      <p:ext uri="{BB962C8B-B14F-4D97-AF65-F5344CB8AC3E}">
        <p14:creationId xmlns:p14="http://schemas.microsoft.com/office/powerpoint/2010/main" val="423574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7B3A-8FB6-A941-8BE0-5D37F9EE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Medlyn</a:t>
            </a:r>
            <a:r>
              <a:rPr lang="en-US" dirty="0"/>
              <a:t>-conductance branch of JULES:</a:t>
            </a:r>
            <a:br>
              <a:rPr lang="en-US" dirty="0"/>
            </a:br>
            <a:r>
              <a:rPr lang="en-US" dirty="0"/>
              <a:t>Excerpt from leaf_limits_mod.F90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E276-F890-DD42-BEBE-8ACF58134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9571"/>
            <a:ext cx="12060195" cy="541543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solidFill>
                  <a:srgbClr val="00B050"/>
                </a:solidFill>
              </a:rPr>
              <a:t>Broadleaf tree, Needleleaf tree, C3 grass, C4 grass, Shrub </a:t>
            </a:r>
            <a:r>
              <a:rPr lang="en-US" dirty="0">
                <a:solidFill>
                  <a:srgbClr val="FF0000"/>
                </a:solidFill>
              </a:rPr>
              <a:t>! For the 5 PFTs: ft = plant functional type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dqcrit</a:t>
            </a:r>
            <a:r>
              <a:rPr lang="en-US" dirty="0">
                <a:solidFill>
                  <a:srgbClr val="00B050"/>
                </a:solidFill>
              </a:rPr>
              <a:t>                    0.090,                 0.060,      0.100,      0.075,  0.100. </a:t>
            </a:r>
            <a:r>
              <a:rPr lang="en-US" dirty="0"/>
              <a:t>).  </a:t>
            </a:r>
            <a:r>
              <a:rPr lang="en-US" dirty="0">
                <a:solidFill>
                  <a:srgbClr val="FF0000"/>
                </a:solidFill>
              </a:rPr>
              <a:t>! </a:t>
            </a:r>
            <a:r>
              <a:rPr lang="en-US" dirty="0" err="1">
                <a:solidFill>
                  <a:srgbClr val="FF0000"/>
                </a:solidFill>
              </a:rPr>
              <a:t>dq</a:t>
            </a:r>
            <a:r>
              <a:rPr lang="en-US" dirty="0">
                <a:solidFill>
                  <a:srgbClr val="FF0000"/>
                </a:solidFill>
              </a:rPr>
              <a:t> = PFT-dependent critical humidity deficit at the leaf surface.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f0                          0.875,                 0.875,      0.900,      0.800,  0.900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c3                          1,                        1,              1,              0,          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g1_stomata         3.99,                   2.22,        5.56,        1.10,    2.24</a:t>
            </a:r>
          </a:p>
          <a:p>
            <a:pPr marL="0" indent="0">
              <a:buNone/>
            </a:pPr>
            <a:r>
              <a:rPr lang="en-US" dirty="0"/>
              <a:t>DO j = 1,veg_pts     l = </a:t>
            </a:r>
            <a:r>
              <a:rPr lang="en-US" dirty="0" err="1"/>
              <a:t>veg_index</a:t>
            </a:r>
            <a:r>
              <a:rPr lang="en-US" dirty="0"/>
              <a:t>(j)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! </a:t>
            </a:r>
            <a:r>
              <a:rPr lang="en-US" dirty="0" err="1">
                <a:solidFill>
                  <a:srgbClr val="FF0000"/>
                </a:solidFill>
              </a:rPr>
              <a:t>ccp</a:t>
            </a:r>
            <a:r>
              <a:rPr lang="en-US" dirty="0">
                <a:solidFill>
                  <a:srgbClr val="FF0000"/>
                </a:solidFill>
              </a:rPr>
              <a:t> = internal CO2 partial pressure at which photosynthesis balances respiration (“photorespiration compensation point”) ; </a:t>
            </a:r>
            <a:r>
              <a:rPr lang="en-US" dirty="0" err="1">
                <a:solidFill>
                  <a:srgbClr val="FF0000"/>
                </a:solidFill>
              </a:rPr>
              <a:t>oa</a:t>
            </a:r>
            <a:r>
              <a:rPr lang="en-US" dirty="0">
                <a:solidFill>
                  <a:srgbClr val="FF0000"/>
                </a:solidFill>
              </a:rPr>
              <a:t> = partial pressure of atmospheric oxygen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</a:t>
            </a:r>
            <a:r>
              <a:rPr lang="en-US" dirty="0" err="1"/>
              <a:t>ccp</a:t>
            </a:r>
            <a:r>
              <a:rPr lang="en-US" dirty="0"/>
              <a:t>(l) = 0.5 * </a:t>
            </a:r>
            <a:r>
              <a:rPr lang="en-US" dirty="0" err="1"/>
              <a:t>oa</a:t>
            </a:r>
            <a:r>
              <a:rPr lang="en-US" dirty="0"/>
              <a:t>(l) / tau(l) * REAL(c3(ft)) </a:t>
            </a:r>
            <a:r>
              <a:rPr lang="en-US" dirty="0">
                <a:solidFill>
                  <a:srgbClr val="FF0000"/>
                </a:solidFill>
              </a:rPr>
              <a:t>! tau is the Rubisco specificity for CO2 </a:t>
            </a:r>
            <a:r>
              <a:rPr lang="en-US" dirty="0" err="1">
                <a:solidFill>
                  <a:srgbClr val="FF0000"/>
                </a:solidFill>
              </a:rPr>
              <a:t>rel</a:t>
            </a:r>
            <a:r>
              <a:rPr lang="en-US" dirty="0">
                <a:solidFill>
                  <a:srgbClr val="FF0000"/>
                </a:solidFill>
              </a:rPr>
              <a:t> to O2. The </a:t>
            </a:r>
            <a:r>
              <a:rPr lang="en-US" dirty="0" err="1">
                <a:solidFill>
                  <a:srgbClr val="FF0000"/>
                </a:solidFill>
              </a:rPr>
              <a:t>nums</a:t>
            </a:r>
            <a:r>
              <a:rPr lang="en-US" dirty="0">
                <a:solidFill>
                  <a:srgbClr val="FF0000"/>
                </a:solidFill>
              </a:rPr>
              <a:t> in this equation are from Cox, HCTN 24, " Veg Model", </a:t>
            </a:r>
            <a:r>
              <a:rPr lang="en-US" dirty="0" err="1">
                <a:solidFill>
                  <a:srgbClr val="FF0000"/>
                </a:solidFill>
              </a:rPr>
              <a:t>eq</a:t>
            </a:r>
            <a:r>
              <a:rPr lang="en-US" dirty="0">
                <a:solidFill>
                  <a:srgbClr val="FF0000"/>
                </a:solidFill>
              </a:rPr>
              <a:t> 53.;: tau = 2600*(q10=0.57)^(0.1(T(</a:t>
            </a:r>
            <a:r>
              <a:rPr lang="en-US" dirty="0" err="1">
                <a:solidFill>
                  <a:srgbClr val="FF0000"/>
                </a:solidFill>
              </a:rPr>
              <a:t>Cels</a:t>
            </a:r>
            <a:r>
              <a:rPr lang="en-US" dirty="0">
                <a:solidFill>
                  <a:srgbClr val="FF0000"/>
                </a:solidFill>
              </a:rPr>
              <a:t>)-25))</a:t>
            </a:r>
          </a:p>
          <a:p>
            <a:pPr marL="0" indent="0">
              <a:buNone/>
            </a:pPr>
            <a:r>
              <a:rPr lang="en-US" dirty="0"/>
              <a:t>   IF ( </a:t>
            </a:r>
            <a:r>
              <a:rPr lang="en-US" dirty="0" err="1"/>
              <a:t>stomata_model</a:t>
            </a:r>
            <a:r>
              <a:rPr lang="en-US" dirty="0"/>
              <a:t> == </a:t>
            </a:r>
            <a:r>
              <a:rPr lang="en-US" b="1" dirty="0" err="1"/>
              <a:t>stomata_jacobs</a:t>
            </a:r>
            <a:r>
              <a:rPr lang="en-US" b="1" dirty="0"/>
              <a:t> </a:t>
            </a:r>
            <a:r>
              <a:rPr lang="en-US" dirty="0"/>
              <a:t>) THEN  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! Calculate the internal CO2 pressure (Jacobs, 1994), as in the original JULES model; see Eqn.9 of Best et al. (2011), doi:10.5194/gmd-4-677-2011</a:t>
            </a:r>
          </a:p>
          <a:p>
            <a:pPr marL="0" indent="0">
              <a:buNone/>
            </a:pPr>
            <a:r>
              <a:rPr lang="en-US" dirty="0"/>
              <a:t>    ci(l) = (ca(l) - </a:t>
            </a:r>
            <a:r>
              <a:rPr lang="en-US" dirty="0" err="1"/>
              <a:t>ccp</a:t>
            </a:r>
            <a:r>
              <a:rPr lang="en-US" dirty="0"/>
              <a:t>(l)) * </a:t>
            </a:r>
            <a:r>
              <a:rPr lang="en-US" dirty="0">
                <a:solidFill>
                  <a:srgbClr val="00B050"/>
                </a:solidFill>
              </a:rPr>
              <a:t>f0</a:t>
            </a:r>
            <a:r>
              <a:rPr lang="en-US" dirty="0"/>
              <a:t>(ft) * (1.0 - </a:t>
            </a:r>
            <a:r>
              <a:rPr lang="en-US" dirty="0" err="1"/>
              <a:t>dq</a:t>
            </a:r>
            <a:r>
              <a:rPr lang="en-US" dirty="0"/>
              <a:t>(l) / </a:t>
            </a:r>
            <a:r>
              <a:rPr lang="en-US" dirty="0" err="1">
                <a:solidFill>
                  <a:srgbClr val="00B050"/>
                </a:solidFill>
              </a:rPr>
              <a:t>dqcrit</a:t>
            </a:r>
            <a:r>
              <a:rPr lang="en-US" dirty="0"/>
              <a:t>(ft)) + </a:t>
            </a:r>
            <a:r>
              <a:rPr lang="en-US" dirty="0" err="1"/>
              <a:t>ccp</a:t>
            </a:r>
            <a:r>
              <a:rPr lang="en-US" dirty="0"/>
              <a:t>(l)   </a:t>
            </a:r>
            <a:r>
              <a:rPr lang="en-US" dirty="0">
                <a:solidFill>
                  <a:srgbClr val="FF0000"/>
                </a:solidFill>
              </a:rPr>
              <a:t>! </a:t>
            </a:r>
            <a:r>
              <a:rPr lang="en-US" dirty="0" err="1">
                <a:solidFill>
                  <a:srgbClr val="FF0000"/>
                </a:solidFill>
              </a:rPr>
              <a:t>dq</a:t>
            </a:r>
            <a:r>
              <a:rPr lang="en-US" dirty="0">
                <a:solidFill>
                  <a:srgbClr val="FF0000"/>
                </a:solidFill>
              </a:rPr>
              <a:t> = humidity deficit at the leaf surface.  </a:t>
            </a:r>
          </a:p>
          <a:p>
            <a:pPr marL="0" indent="0">
              <a:buNone/>
            </a:pPr>
            <a:r>
              <a:rPr lang="en-US" dirty="0"/>
              <a:t>    IF (</a:t>
            </a:r>
            <a:r>
              <a:rPr lang="en-US" dirty="0" err="1"/>
              <a:t>fsmc</a:t>
            </a:r>
            <a:r>
              <a:rPr lang="en-US" dirty="0"/>
              <a:t>(l) == 0.0 .OR. </a:t>
            </a:r>
            <a:r>
              <a:rPr lang="en-US" dirty="0" err="1"/>
              <a:t>dq</a:t>
            </a:r>
            <a:r>
              <a:rPr lang="en-US" dirty="0"/>
              <a:t>(l) &gt;= </a:t>
            </a:r>
            <a:r>
              <a:rPr lang="en-US" dirty="0" err="1"/>
              <a:t>dqcrit</a:t>
            </a:r>
            <a:r>
              <a:rPr lang="en-US" dirty="0"/>
              <a:t>(ft) .OR. </a:t>
            </a:r>
            <a:r>
              <a:rPr lang="en-US" dirty="0" err="1"/>
              <a:t>apar</a:t>
            </a:r>
            <a:r>
              <a:rPr lang="en-US" dirty="0"/>
              <a:t>(l) == 0.0) THEN </a:t>
            </a:r>
            <a:r>
              <a:rPr lang="en-US" dirty="0" err="1"/>
              <a:t>l_open</a:t>
            </a:r>
            <a:r>
              <a:rPr lang="en-US" dirty="0"/>
              <a:t>(l) = .TRUE</a:t>
            </a:r>
            <a:r>
              <a:rPr lang="en-US" dirty="0">
                <a:solidFill>
                  <a:srgbClr val="FF0000"/>
                </a:solidFill>
              </a:rPr>
              <a:t>.  ! </a:t>
            </a:r>
            <a:r>
              <a:rPr lang="en-US" dirty="0" err="1">
                <a:solidFill>
                  <a:srgbClr val="FF0000"/>
                </a:solidFill>
              </a:rPr>
              <a:t>fsmc</a:t>
            </a:r>
            <a:r>
              <a:rPr lang="en-US" dirty="0">
                <a:solidFill>
                  <a:srgbClr val="FF0000"/>
                </a:solidFill>
              </a:rPr>
              <a:t> = soil moisture availability factor = beta ;  </a:t>
            </a:r>
            <a:r>
              <a:rPr lang="en-US" dirty="0" err="1">
                <a:solidFill>
                  <a:srgbClr val="FF0000"/>
                </a:solidFill>
              </a:rPr>
              <a:t>apar</a:t>
            </a:r>
            <a:r>
              <a:rPr lang="en-US" dirty="0">
                <a:solidFill>
                  <a:srgbClr val="FF0000"/>
                </a:solidFill>
              </a:rPr>
              <a:t> = absorbed PAR (Photosynthetically active radiation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   ELSE      </a:t>
            </a:r>
            <a:r>
              <a:rPr lang="en-US" dirty="0" err="1"/>
              <a:t>l_open</a:t>
            </a:r>
            <a:r>
              <a:rPr lang="en-US" dirty="0"/>
              <a:t>(l) = .FALSE.   END IF</a:t>
            </a:r>
            <a:r>
              <a:rPr lang="en-US" dirty="0">
                <a:solidFill>
                  <a:srgbClr val="FF0000"/>
                </a:solidFill>
              </a:rPr>
              <a:t>.   ! FALSE means the stomata is OPEN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ELSE ! </a:t>
            </a:r>
            <a:r>
              <a:rPr lang="en-US" dirty="0" err="1"/>
              <a:t>stomata_model</a:t>
            </a:r>
            <a:r>
              <a:rPr lang="en-US" dirty="0"/>
              <a:t> == </a:t>
            </a:r>
            <a:r>
              <a:rPr lang="en-US" b="1" dirty="0" err="1"/>
              <a:t>stomata_medlyn</a:t>
            </a:r>
            <a:r>
              <a:rPr lang="en-US" dirty="0"/>
              <a:t>  </a:t>
            </a:r>
            <a:r>
              <a:rPr lang="en-US" dirty="0">
                <a:solidFill>
                  <a:srgbClr val="FF0000"/>
                </a:solidFill>
              </a:rPr>
              <a:t>  ! Calculate the internal CO2 pressure.</a:t>
            </a:r>
          </a:p>
          <a:p>
            <a:pPr marL="0" indent="0">
              <a:buNone/>
            </a:pPr>
            <a:r>
              <a:rPr lang="en-US" dirty="0"/>
              <a:t>   </a:t>
            </a:r>
            <a:r>
              <a:rPr lang="en-US" dirty="0">
                <a:solidFill>
                  <a:srgbClr val="FF0000"/>
                </a:solidFill>
              </a:rPr>
              <a:t> ! This is Eqn.13 of </a:t>
            </a:r>
            <a:r>
              <a:rPr lang="en-US" dirty="0" err="1">
                <a:solidFill>
                  <a:srgbClr val="FF0000"/>
                </a:solidFill>
              </a:rPr>
              <a:t>Medlyn</a:t>
            </a:r>
            <a:r>
              <a:rPr lang="en-US" dirty="0">
                <a:solidFill>
                  <a:srgbClr val="FF0000"/>
                </a:solidFill>
              </a:rPr>
              <a:t> et al. (2012),   </a:t>
            </a:r>
            <a:r>
              <a:rPr lang="en-US" dirty="0" err="1">
                <a:solidFill>
                  <a:srgbClr val="FF0000"/>
                </a:solidFill>
              </a:rPr>
              <a:t>doi</a:t>
            </a:r>
            <a:r>
              <a:rPr lang="en-US" dirty="0">
                <a:solidFill>
                  <a:srgbClr val="FF0000"/>
                </a:solidFill>
              </a:rPr>
              <a:t>: 10.1111/j.1365-2486.2012.02790.x, also converting specific humidity to </a:t>
            </a:r>
            <a:r>
              <a:rPr lang="en-US" dirty="0" err="1">
                <a:solidFill>
                  <a:srgbClr val="FF0000"/>
                </a:solidFill>
              </a:rPr>
              <a:t>vapour</a:t>
            </a:r>
            <a:r>
              <a:rPr lang="en-US" dirty="0">
                <a:solidFill>
                  <a:srgbClr val="FF0000"/>
                </a:solidFill>
              </a:rPr>
              <a:t> pressure.</a:t>
            </a:r>
          </a:p>
          <a:p>
            <a:pPr marL="0" indent="0">
              <a:buNone/>
            </a:pPr>
            <a:r>
              <a:rPr lang="en-US" dirty="0"/>
              <a:t>    ci(l) = ca(l) * </a:t>
            </a:r>
            <a:r>
              <a:rPr lang="en-US" dirty="0">
                <a:solidFill>
                  <a:srgbClr val="00B050"/>
                </a:solidFill>
              </a:rPr>
              <a:t>g1_stomata</a:t>
            </a:r>
            <a:r>
              <a:rPr lang="en-US" dirty="0"/>
              <a:t>(ft) / </a:t>
            </a:r>
            <a:r>
              <a:rPr lang="en-US" dirty="0">
                <a:solidFill>
                  <a:srgbClr val="00B050"/>
                </a:solidFill>
              </a:rPr>
              <a:t>( g1_stomata</a:t>
            </a:r>
            <a:r>
              <a:rPr lang="en-US" dirty="0"/>
              <a:t>(ft) +  ( </a:t>
            </a:r>
            <a:r>
              <a:rPr lang="en-US" dirty="0" err="1"/>
              <a:t>dq</a:t>
            </a:r>
            <a:r>
              <a:rPr lang="en-US" dirty="0"/>
              <a:t>(l) * </a:t>
            </a:r>
            <a:r>
              <a:rPr lang="en-US" dirty="0" err="1"/>
              <a:t>pstar</a:t>
            </a:r>
            <a:r>
              <a:rPr lang="en-US" dirty="0"/>
              <a:t>(l) / ( </a:t>
            </a:r>
            <a:r>
              <a:rPr lang="en-US" dirty="0" err="1"/>
              <a:t>repsilon</a:t>
            </a:r>
            <a:r>
              <a:rPr lang="en-US" dirty="0"/>
              <a:t> * 1.0e3 ) )**0.5 )</a:t>
            </a:r>
          </a:p>
          <a:p>
            <a:pPr marL="0" indent="0">
              <a:buNone/>
            </a:pPr>
            <a:r>
              <a:rPr lang="en-US" dirty="0"/>
              <a:t>    IF (</a:t>
            </a:r>
            <a:r>
              <a:rPr lang="en-US" dirty="0" err="1"/>
              <a:t>fsmc</a:t>
            </a:r>
            <a:r>
              <a:rPr lang="en-US" dirty="0"/>
              <a:t>(l) == 0.0 .OR. </a:t>
            </a:r>
            <a:r>
              <a:rPr lang="en-US" dirty="0" err="1"/>
              <a:t>apar</a:t>
            </a:r>
            <a:r>
              <a:rPr lang="en-US" dirty="0"/>
              <a:t>(l) == 0.0) THEN    </a:t>
            </a:r>
            <a:r>
              <a:rPr lang="en-US" dirty="0" err="1"/>
              <a:t>l_open</a:t>
            </a:r>
            <a:r>
              <a:rPr lang="en-US" dirty="0"/>
              <a:t>(l) = .TRUE. </a:t>
            </a:r>
            <a:r>
              <a:rPr lang="en-US" dirty="0">
                <a:solidFill>
                  <a:srgbClr val="FF0000"/>
                </a:solidFill>
              </a:rPr>
              <a:t>! Flag where the stomata are closed TRUE means the stomata is CLOSED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  ELSE      </a:t>
            </a:r>
            <a:r>
              <a:rPr lang="en-US" dirty="0" err="1"/>
              <a:t>l_open</a:t>
            </a:r>
            <a:r>
              <a:rPr lang="en-US" dirty="0"/>
              <a:t>(l) = .FALSE. END IF</a:t>
            </a:r>
          </a:p>
          <a:p>
            <a:pPr marL="0" indent="0">
              <a:buNone/>
            </a:pPr>
            <a:r>
              <a:rPr lang="en-US" dirty="0"/>
              <a:t>  END IF </a:t>
            </a:r>
            <a:r>
              <a:rPr lang="en-US" dirty="0">
                <a:solidFill>
                  <a:srgbClr val="FF0000"/>
                </a:solidFill>
              </a:rPr>
              <a:t> !  </a:t>
            </a:r>
            <a:r>
              <a:rPr lang="en-US" dirty="0" err="1">
                <a:solidFill>
                  <a:srgbClr val="FF0000"/>
                </a:solidFill>
              </a:rPr>
              <a:t>stomata_model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END DO</a:t>
            </a:r>
          </a:p>
        </p:txBody>
      </p:sp>
    </p:spTree>
    <p:extLst>
      <p:ext uri="{BB962C8B-B14F-4D97-AF65-F5344CB8AC3E}">
        <p14:creationId xmlns:p14="http://schemas.microsoft.com/office/powerpoint/2010/main" val="76942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422A8-13DA-744F-BCF0-89412557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5097762"/>
            <a:ext cx="1170184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See ILAMB web pages presented here (interactively) for our JULES models (with the </a:t>
            </a:r>
            <a:r>
              <a:rPr lang="en-US" dirty="0" err="1"/>
              <a:t>Medlyn</a:t>
            </a:r>
            <a:r>
              <a:rPr lang="en-US" dirty="0"/>
              <a:t> stomatal conductance)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29158B-B5EE-8A48-8641-422423986759}"/>
              </a:ext>
            </a:extLst>
          </p:cNvPr>
          <p:cNvSpPr txBox="1"/>
          <p:nvPr/>
        </p:nvSpPr>
        <p:spPr>
          <a:xfrm>
            <a:off x="135925" y="395416"/>
            <a:ext cx="590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ILAMB is the International Land Model Benchmarking project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0128A2-1C84-6E4D-AA37-EA8A3F3B2157}"/>
              </a:ext>
            </a:extLst>
          </p:cNvPr>
          <p:cNvSpPr/>
          <p:nvPr/>
        </p:nvSpPr>
        <p:spPr>
          <a:xfrm>
            <a:off x="218304" y="920226"/>
            <a:ext cx="5861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</a:rPr>
              <a:t>ilamb.org</a:t>
            </a:r>
            <a:r>
              <a:rPr lang="en-US" dirty="0">
                <a:solidFill>
                  <a:srgbClr val="666666"/>
                </a:solidFill>
                <a:latin typeface="Arial" panose="020B0604020202020204" pitchFamily="34" charset="0"/>
              </a:rPr>
              <a:t>: “</a:t>
            </a: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The goals of ILAMB are to:</a:t>
            </a:r>
          </a:p>
          <a:p>
            <a:pPr lvl="1" algn="just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develop internationally accepted benchmarks for land model performance,</a:t>
            </a:r>
          </a:p>
          <a:p>
            <a:pPr lvl="1" algn="just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promote the use of these benchmarks by the international community for model </a:t>
            </a:r>
            <a:r>
              <a:rPr lang="en-US" b="0" i="0" u="none" strike="noStrike" dirty="0" err="1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intercomparison</a:t>
            </a: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lvl="1" algn="just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strengthen linkages between experimental, remote sensing, and climate modeling communities in the design of new model tests and new measurement programs, and</a:t>
            </a:r>
          </a:p>
          <a:p>
            <a:pPr lvl="1" algn="just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support the design and development of a new, open source, benchmarking software system for use by the international community.”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B8B7A6-CF1E-D944-8038-5C2CEF885313}"/>
              </a:ext>
            </a:extLst>
          </p:cNvPr>
          <p:cNvSpPr txBox="1"/>
          <p:nvPr/>
        </p:nvSpPr>
        <p:spPr>
          <a:xfrm>
            <a:off x="6264876" y="370703"/>
            <a:ext cx="5815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One of the (gridded) benchmarks is the GBAF benchmark, which is the Global Biosphere Atmosphere Fluxes dataset. This GBAF dataset is derived from FLUXNET-’Model Tree Ensemble’ dataset originally from monthly estimates of global biosphere-atmosphere fluxes from Biogeochemistry group at Max Planck Institute in Jena, Germany. The Model Tree Ensemble is a machine-learning algorithm to do the interpolation/extrapolation from the FLUXNET sites. Citations: Jung et al. 2010, Jung, Reichstein &amp; </a:t>
            </a:r>
            <a:r>
              <a:rPr lang="en-US" dirty="0" err="1"/>
              <a:t>Bondeau</a:t>
            </a:r>
            <a:r>
              <a:rPr lang="en-US" dirty="0"/>
              <a:t> 2009.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 have integrated the monthly-averaged ESA-CCI soil moisture data set into ILAMB. This was provided by Alberto Martinez de la Torre (CEH). We binned the data from 0.25 degrees to 0.5 degrees. </a:t>
            </a:r>
          </a:p>
        </p:txBody>
      </p:sp>
    </p:spTree>
    <p:extLst>
      <p:ext uri="{BB962C8B-B14F-4D97-AF65-F5344CB8AC3E}">
        <p14:creationId xmlns:p14="http://schemas.microsoft.com/office/powerpoint/2010/main" val="377352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540</Words>
  <Application>Microsoft Macintosh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JULES global modeling and  benchmarking with ILAMB </vt:lpstr>
      <vt:lpstr>See previous LSP talk (Spring 2018) for more details of the global modeling work</vt:lpstr>
      <vt:lpstr>PowerPoint Presentation</vt:lpstr>
      <vt:lpstr>PowerPoint Presentation</vt:lpstr>
      <vt:lpstr>Medlyn-conductance branch of JULES: Excerpt from leaf_limits_mod.F90</vt:lpstr>
      <vt:lpstr>See ILAMB web pages presented here (interactively) for our JULES models (with the Medlyn stomatal conductance)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McGuire</dc:creator>
  <cp:lastModifiedBy>Patrick McGuire</cp:lastModifiedBy>
  <cp:revision>21</cp:revision>
  <dcterms:created xsi:type="dcterms:W3CDTF">2018-11-04T16:30:51Z</dcterms:created>
  <dcterms:modified xsi:type="dcterms:W3CDTF">2018-11-04T20:38:24Z</dcterms:modified>
</cp:coreProperties>
</file>