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30275213" cy="42803763"/>
  <p:notesSz cx="6858000" cy="9144000"/>
  <p:defaultTextStyle>
    <a:defPPr>
      <a:defRPr lang="en-US"/>
    </a:defPPr>
    <a:lvl1pPr marL="0" algn="l" defTabSz="3507730" rtl="0" eaLnBrk="1" latinLnBrk="0" hangingPunct="1">
      <a:defRPr sz="6905" kern="1200">
        <a:solidFill>
          <a:schemeClr val="tx1"/>
        </a:solidFill>
        <a:latin typeface="+mn-lt"/>
        <a:ea typeface="+mn-ea"/>
        <a:cs typeface="+mn-cs"/>
      </a:defRPr>
    </a:lvl1pPr>
    <a:lvl2pPr marL="1753865" algn="l" defTabSz="3507730" rtl="0" eaLnBrk="1" latinLnBrk="0" hangingPunct="1">
      <a:defRPr sz="6905" kern="1200">
        <a:solidFill>
          <a:schemeClr val="tx1"/>
        </a:solidFill>
        <a:latin typeface="+mn-lt"/>
        <a:ea typeface="+mn-ea"/>
        <a:cs typeface="+mn-cs"/>
      </a:defRPr>
    </a:lvl2pPr>
    <a:lvl3pPr marL="3507730" algn="l" defTabSz="3507730" rtl="0" eaLnBrk="1" latinLnBrk="0" hangingPunct="1">
      <a:defRPr sz="6905" kern="1200">
        <a:solidFill>
          <a:schemeClr val="tx1"/>
        </a:solidFill>
        <a:latin typeface="+mn-lt"/>
        <a:ea typeface="+mn-ea"/>
        <a:cs typeface="+mn-cs"/>
      </a:defRPr>
    </a:lvl3pPr>
    <a:lvl4pPr marL="5261595" algn="l" defTabSz="3507730" rtl="0" eaLnBrk="1" latinLnBrk="0" hangingPunct="1">
      <a:defRPr sz="6905" kern="1200">
        <a:solidFill>
          <a:schemeClr val="tx1"/>
        </a:solidFill>
        <a:latin typeface="+mn-lt"/>
        <a:ea typeface="+mn-ea"/>
        <a:cs typeface="+mn-cs"/>
      </a:defRPr>
    </a:lvl4pPr>
    <a:lvl5pPr marL="7015460" algn="l" defTabSz="3507730" rtl="0" eaLnBrk="1" latinLnBrk="0" hangingPunct="1">
      <a:defRPr sz="6905" kern="1200">
        <a:solidFill>
          <a:schemeClr val="tx1"/>
        </a:solidFill>
        <a:latin typeface="+mn-lt"/>
        <a:ea typeface="+mn-ea"/>
        <a:cs typeface="+mn-cs"/>
      </a:defRPr>
    </a:lvl5pPr>
    <a:lvl6pPr marL="8769325" algn="l" defTabSz="3507730" rtl="0" eaLnBrk="1" latinLnBrk="0" hangingPunct="1">
      <a:defRPr sz="6905" kern="1200">
        <a:solidFill>
          <a:schemeClr val="tx1"/>
        </a:solidFill>
        <a:latin typeface="+mn-lt"/>
        <a:ea typeface="+mn-ea"/>
        <a:cs typeface="+mn-cs"/>
      </a:defRPr>
    </a:lvl6pPr>
    <a:lvl7pPr marL="10523190" algn="l" defTabSz="3507730" rtl="0" eaLnBrk="1" latinLnBrk="0" hangingPunct="1">
      <a:defRPr sz="6905" kern="1200">
        <a:solidFill>
          <a:schemeClr val="tx1"/>
        </a:solidFill>
        <a:latin typeface="+mn-lt"/>
        <a:ea typeface="+mn-ea"/>
        <a:cs typeface="+mn-cs"/>
      </a:defRPr>
    </a:lvl7pPr>
    <a:lvl8pPr marL="12277054" algn="l" defTabSz="3507730" rtl="0" eaLnBrk="1" latinLnBrk="0" hangingPunct="1">
      <a:defRPr sz="6905" kern="1200">
        <a:solidFill>
          <a:schemeClr val="tx1"/>
        </a:solidFill>
        <a:latin typeface="+mn-lt"/>
        <a:ea typeface="+mn-ea"/>
        <a:cs typeface="+mn-cs"/>
      </a:defRPr>
    </a:lvl8pPr>
    <a:lvl9pPr marL="14030919" algn="l" defTabSz="3507730" rtl="0" eaLnBrk="1" latinLnBrk="0" hangingPunct="1">
      <a:defRPr sz="690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1" userDrawn="1">
          <p15:clr>
            <a:srgbClr val="A4A3A4"/>
          </p15:clr>
        </p15:guide>
        <p15:guide id="2" pos="953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9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87"/>
    <p:restoredTop sz="94721"/>
  </p:normalViewPr>
  <p:slideViewPr>
    <p:cSldViewPr snapToGrid="0" snapToObjects="1">
      <p:cViewPr>
        <p:scale>
          <a:sx n="100" d="100"/>
          <a:sy n="100" d="100"/>
        </p:scale>
        <p:origin x="144" y="-19832"/>
      </p:cViewPr>
      <p:guideLst>
        <p:guide orient="horz" pos="13481"/>
        <p:guide pos="95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US" smtClean="0"/>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7A7085-2030-9149-B5CE-EB85E4B7DECF}" type="datetimeFigureOut">
              <a:rPr lang="en-US" smtClean="0"/>
              <a:t>1/29/18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F7047-A63F-7E4F-A714-08065F2037C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7A7085-2030-9149-B5CE-EB85E4B7DECF}" type="datetimeFigureOut">
              <a:rPr lang="en-US" smtClean="0"/>
              <a:t>1/29/18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F7047-A63F-7E4F-A714-08065F2037C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7A7085-2030-9149-B5CE-EB85E4B7DECF}" type="datetimeFigureOut">
              <a:rPr lang="en-US" smtClean="0"/>
              <a:t>1/29/18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F7047-A63F-7E4F-A714-08065F2037C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7A7085-2030-9149-B5CE-EB85E4B7DECF}" type="datetimeFigureOut">
              <a:rPr lang="en-US" smtClean="0"/>
              <a:t>1/29/18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F7047-A63F-7E4F-A714-08065F2037C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US" smtClean="0"/>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7A7085-2030-9149-B5CE-EB85E4B7DECF}" type="datetimeFigureOut">
              <a:rPr lang="en-US" smtClean="0"/>
              <a:t>1/29/18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F7047-A63F-7E4F-A714-08065F2037C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7A7085-2030-9149-B5CE-EB85E4B7DECF}" type="datetimeFigureOut">
              <a:rPr lang="en-US" smtClean="0"/>
              <a:t>1/29/18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2F7047-A63F-7E4F-A714-08065F2037C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smtClean="0"/>
              <a:t>Click to 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smtClean="0"/>
              <a:t>Click to 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37A7085-2030-9149-B5CE-EB85E4B7DECF}" type="datetimeFigureOut">
              <a:rPr lang="en-US" smtClean="0"/>
              <a:t>1/29/18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2F7047-A63F-7E4F-A714-08065F2037C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37A7085-2030-9149-B5CE-EB85E4B7DECF}" type="datetimeFigureOut">
              <a:rPr lang="en-US" smtClean="0"/>
              <a:t>1/29/18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2F7047-A63F-7E4F-A714-08065F2037C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7A7085-2030-9149-B5CE-EB85E4B7DECF}" type="datetimeFigureOut">
              <a:rPr lang="en-US" smtClean="0"/>
              <a:t>1/29/18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2F7047-A63F-7E4F-A714-08065F2037C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smtClean="0"/>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7A7085-2030-9149-B5CE-EB85E4B7DECF}" type="datetimeFigureOut">
              <a:rPr lang="en-US" smtClean="0"/>
              <a:t>1/29/18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2F7047-A63F-7E4F-A714-08065F2037C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7A7085-2030-9149-B5CE-EB85E4B7DECF}" type="datetimeFigureOut">
              <a:rPr lang="en-US" smtClean="0"/>
              <a:t>1/29/18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2F7047-A63F-7E4F-A714-08065F2037C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637A7085-2030-9149-B5CE-EB85E4B7DECF}" type="datetimeFigureOut">
              <a:rPr lang="en-US" smtClean="0"/>
              <a:t>1/29/18</a:t>
            </a:fld>
            <a:endParaRPr 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9B2F7047-A63F-7E4F-A714-08065F2037C4}" type="slidenum">
              <a:rPr lang="en-US" smtClean="0"/>
              <a:t>‹#›</a:t>
            </a:fld>
            <a:endParaRPr lang="en-US"/>
          </a:p>
        </p:txBody>
      </p:sp>
    </p:spTree>
    <p:extLst>
      <p:ext uri="{BB962C8B-B14F-4D97-AF65-F5344CB8AC3E}">
        <p14:creationId xmlns:p14="http://schemas.microsoft.com/office/powerpoint/2010/main" val="12122473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8.emf"/><Relationship Id="rId20" Type="http://schemas.openxmlformats.org/officeDocument/2006/relationships/image" Target="../media/image17.gif"/><Relationship Id="rId10" Type="http://schemas.openxmlformats.org/officeDocument/2006/relationships/image" Target="../media/image9.emf"/><Relationship Id="rId11" Type="http://schemas.openxmlformats.org/officeDocument/2006/relationships/image" Target="../media/image10.emf"/><Relationship Id="rId12" Type="http://schemas.openxmlformats.org/officeDocument/2006/relationships/image" Target="../media/image11.emf"/><Relationship Id="rId13" Type="http://schemas.openxmlformats.org/officeDocument/2006/relationships/image" Target="../media/image12.emf"/><Relationship Id="rId14" Type="http://schemas.openxmlformats.org/officeDocument/2006/relationships/hyperlink" Target="https://code.metoffice.gov.uk/trac/jules/wiki/AgmipMaizeEt" TargetMode="External"/><Relationship Id="rId15" Type="http://schemas.openxmlformats.org/officeDocument/2006/relationships/hyperlink" Target="https://code.metoffice.gov.uk/trac/jules/wiki/FluxnetandLbaSites" TargetMode="External"/><Relationship Id="rId16" Type="http://schemas.openxmlformats.org/officeDocument/2006/relationships/image" Target="../media/image13.gif"/><Relationship Id="rId17" Type="http://schemas.openxmlformats.org/officeDocument/2006/relationships/image" Target="../media/image14.png"/><Relationship Id="rId18" Type="http://schemas.openxmlformats.org/officeDocument/2006/relationships/image" Target="../media/image15.jpg"/><Relationship Id="rId19" Type="http://schemas.openxmlformats.org/officeDocument/2006/relationships/image" Target="../media/image16.emf"/><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 name="Group 111"/>
          <p:cNvGrpSpPr/>
          <p:nvPr/>
        </p:nvGrpSpPr>
        <p:grpSpPr>
          <a:xfrm>
            <a:off x="8668830" y="23544829"/>
            <a:ext cx="14192331" cy="5486400"/>
            <a:chOff x="9058414" y="22792365"/>
            <a:chExt cx="14192331" cy="5486400"/>
          </a:xfrm>
        </p:grpSpPr>
        <p:pic>
          <p:nvPicPr>
            <p:cNvPr id="113" name="Picture 1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35545" y="22792365"/>
              <a:ext cx="7315200" cy="5486400"/>
            </a:xfrm>
            <a:prstGeom prst="rect">
              <a:avLst/>
            </a:prstGeom>
          </p:spPr>
        </p:pic>
        <p:grpSp>
          <p:nvGrpSpPr>
            <p:cNvPr id="114" name="Group 113"/>
            <p:cNvGrpSpPr/>
            <p:nvPr/>
          </p:nvGrpSpPr>
          <p:grpSpPr>
            <a:xfrm>
              <a:off x="9058414" y="22838913"/>
              <a:ext cx="6717234" cy="5217740"/>
              <a:chOff x="8738426" y="22734470"/>
              <a:chExt cx="6993827" cy="5402515"/>
            </a:xfrm>
          </p:grpSpPr>
          <p:pic>
            <p:nvPicPr>
              <p:cNvPr id="118" name="Picture 1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8426" y="22891615"/>
                <a:ext cx="6993827" cy="5245370"/>
              </a:xfrm>
              <a:prstGeom prst="rect">
                <a:avLst/>
              </a:prstGeom>
            </p:spPr>
          </p:pic>
          <p:sp>
            <p:nvSpPr>
              <p:cNvPr id="119" name="TextBox 118"/>
              <p:cNvSpPr txBox="1"/>
              <p:nvPr/>
            </p:nvSpPr>
            <p:spPr>
              <a:xfrm>
                <a:off x="9694514" y="22734470"/>
                <a:ext cx="6022803" cy="461665"/>
              </a:xfrm>
              <a:prstGeom prst="rect">
                <a:avLst/>
              </a:prstGeom>
              <a:noFill/>
            </p:spPr>
            <p:txBody>
              <a:bodyPr wrap="none" rtlCol="0">
                <a:spAutoFit/>
              </a:bodyPr>
              <a:lstStyle/>
              <a:p>
                <a:r>
                  <a:rPr lang="en-US" sz="2400" b="1" dirty="0" smtClean="0"/>
                  <a:t>Zoom-in to N. America: Modeled SM anomaly</a:t>
                </a:r>
                <a:endParaRPr lang="en-US" sz="2400" b="1" dirty="0"/>
              </a:p>
            </p:txBody>
          </p:sp>
          <p:sp>
            <p:nvSpPr>
              <p:cNvPr id="120" name="Frame 119"/>
              <p:cNvSpPr/>
              <p:nvPr/>
            </p:nvSpPr>
            <p:spPr>
              <a:xfrm>
                <a:off x="9969500" y="23365845"/>
                <a:ext cx="4787900" cy="3012055"/>
              </a:xfrm>
              <a:prstGeom prst="frame">
                <a:avLst>
                  <a:gd name="adj1" fmla="val 2618"/>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5" name="Group 114"/>
            <p:cNvGrpSpPr/>
            <p:nvPr/>
          </p:nvGrpSpPr>
          <p:grpSpPr>
            <a:xfrm>
              <a:off x="12476574" y="25248599"/>
              <a:ext cx="5173471" cy="710201"/>
              <a:chOff x="12476574" y="25248599"/>
              <a:chExt cx="5173471" cy="710201"/>
            </a:xfrm>
          </p:grpSpPr>
          <p:cxnSp>
            <p:nvCxnSpPr>
              <p:cNvPr id="116" name="Elbow Connector 115"/>
              <p:cNvCxnSpPr/>
              <p:nvPr/>
            </p:nvCxnSpPr>
            <p:spPr>
              <a:xfrm>
                <a:off x="12476574" y="25248599"/>
                <a:ext cx="3830226" cy="312366"/>
              </a:xfrm>
              <a:prstGeom prst="bentConnector3">
                <a:avLst>
                  <a:gd name="adj1" fmla="val 76526"/>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7" name="Elbow Connector 116"/>
              <p:cNvCxnSpPr/>
              <p:nvPr/>
            </p:nvCxnSpPr>
            <p:spPr>
              <a:xfrm>
                <a:off x="16560800" y="25560965"/>
                <a:ext cx="1089245" cy="397835"/>
              </a:xfrm>
              <a:prstGeom prst="bentConnector3">
                <a:avLst>
                  <a:gd name="adj1" fmla="val 100136"/>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56" name="Group 55"/>
          <p:cNvGrpSpPr/>
          <p:nvPr/>
        </p:nvGrpSpPr>
        <p:grpSpPr>
          <a:xfrm>
            <a:off x="15073722" y="17500192"/>
            <a:ext cx="7787439" cy="5923995"/>
            <a:chOff x="15466817" y="16746835"/>
            <a:chExt cx="7787439" cy="5923995"/>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39056" y="17184430"/>
              <a:ext cx="7315200" cy="5486400"/>
            </a:xfrm>
            <a:prstGeom prst="rect">
              <a:avLst/>
            </a:prstGeom>
          </p:spPr>
        </p:pic>
        <p:sp>
          <p:nvSpPr>
            <p:cNvPr id="49" name="TextBox 48"/>
            <p:cNvSpPr txBox="1"/>
            <p:nvPr/>
          </p:nvSpPr>
          <p:spPr>
            <a:xfrm>
              <a:off x="15466817" y="16746835"/>
              <a:ext cx="7255256" cy="461665"/>
            </a:xfrm>
            <a:prstGeom prst="rect">
              <a:avLst/>
            </a:prstGeom>
            <a:noFill/>
          </p:spPr>
          <p:txBody>
            <a:bodyPr wrap="none" rtlCol="0">
              <a:spAutoFit/>
            </a:bodyPr>
            <a:lstStyle/>
            <a:p>
              <a:r>
                <a:rPr lang="en-US" sz="2400" b="1" dirty="0" smtClean="0"/>
                <a:t>Examples of JULES-modeled SM time-series (1979-2012)</a:t>
              </a:r>
              <a:endParaRPr lang="en-US" sz="2400" b="1" dirty="0"/>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9364" y="23632272"/>
            <a:ext cx="6993827" cy="5245370"/>
          </a:xfrm>
          <a:prstGeom prst="rect">
            <a:avLst/>
          </a:prstGeom>
        </p:spPr>
      </p:pic>
      <p:sp>
        <p:nvSpPr>
          <p:cNvPr id="31" name="Frame 30"/>
          <p:cNvSpPr/>
          <p:nvPr/>
        </p:nvSpPr>
        <p:spPr>
          <a:xfrm>
            <a:off x="9552372" y="24131902"/>
            <a:ext cx="4787900" cy="3012055"/>
          </a:xfrm>
          <a:prstGeom prst="frame">
            <a:avLst>
              <a:gd name="adj1" fmla="val 2618"/>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2270641" y="762000"/>
            <a:ext cx="25733931" cy="2400007"/>
          </a:xfrm>
        </p:spPr>
        <p:txBody>
          <a:bodyPr>
            <a:normAutofit/>
          </a:bodyPr>
          <a:lstStyle/>
          <a:p>
            <a:r>
              <a:rPr lang="en-US" sz="8000" b="1" dirty="0"/>
              <a:t>Simulating Global and Local Land Surface Processes with JULES on the CEDA JASMIN Super-data-cluster</a:t>
            </a:r>
          </a:p>
        </p:txBody>
      </p:sp>
      <p:sp>
        <p:nvSpPr>
          <p:cNvPr id="3" name="Subtitle 2"/>
          <p:cNvSpPr>
            <a:spLocks noGrp="1"/>
          </p:cNvSpPr>
          <p:nvPr>
            <p:ph type="subTitle" idx="1"/>
          </p:nvPr>
        </p:nvSpPr>
        <p:spPr>
          <a:xfrm>
            <a:off x="2163328" y="3202009"/>
            <a:ext cx="25841244" cy="2324393"/>
          </a:xfrm>
        </p:spPr>
        <p:txBody>
          <a:bodyPr>
            <a:normAutofit/>
          </a:bodyPr>
          <a:lstStyle/>
          <a:p>
            <a:r>
              <a:rPr lang="en-US" sz="3600" dirty="0"/>
              <a:t>Patrick C. McGuire (U. </a:t>
            </a:r>
            <a:r>
              <a:rPr lang="en-US" sz="3600" dirty="0" smtClean="0"/>
              <a:t>Reading, NCAS, </a:t>
            </a:r>
            <a:r>
              <a:rPr lang="en-US" sz="3600" dirty="0" err="1" smtClean="0"/>
              <a:t>P.McGuire@reading.ac.uk</a:t>
            </a:r>
            <a:r>
              <a:rPr lang="en-US" sz="3600" dirty="0" smtClean="0"/>
              <a:t>), </a:t>
            </a:r>
            <a:r>
              <a:rPr lang="en-US" sz="3600" dirty="0"/>
              <a:t>Pier Luigi </a:t>
            </a:r>
            <a:r>
              <a:rPr lang="en-US" sz="3600" dirty="0" err="1"/>
              <a:t>Vidale</a:t>
            </a:r>
            <a:r>
              <a:rPr lang="en-US" sz="3600" dirty="0"/>
              <a:t> (U. </a:t>
            </a:r>
            <a:r>
              <a:rPr lang="en-US" sz="3600" dirty="0" smtClean="0"/>
              <a:t>Reading, NCAS), </a:t>
            </a:r>
            <a:r>
              <a:rPr lang="en-US" sz="3600" dirty="0"/>
              <a:t>Anna B. Harper (U. Exeter), </a:t>
            </a:r>
            <a:br>
              <a:rPr lang="en-US" sz="3600" dirty="0"/>
            </a:br>
            <a:r>
              <a:rPr lang="en-US" sz="3600" dirty="0" smtClean="0"/>
              <a:t>Grenville </a:t>
            </a:r>
            <a:r>
              <a:rPr lang="en-US" sz="3600" dirty="0"/>
              <a:t>M.S. Lister (U. </a:t>
            </a:r>
            <a:r>
              <a:rPr lang="en-US" sz="3600" dirty="0" smtClean="0"/>
              <a:t>Reading, NCAS), </a:t>
            </a:r>
            <a:r>
              <a:rPr lang="en-US" sz="3600" dirty="0"/>
              <a:t>Alberto Martinez-de la Torre (CEH</a:t>
            </a:r>
            <a:r>
              <a:rPr lang="en-US" sz="3600" dirty="0" smtClean="0"/>
              <a:t>), Anne </a:t>
            </a:r>
            <a:r>
              <a:rPr lang="en-US" sz="3600" dirty="0" err="1"/>
              <a:t>Verhoef</a:t>
            </a:r>
            <a:r>
              <a:rPr lang="en-US" sz="3600" dirty="0"/>
              <a:t> (U. Reading), Karina E. Williams (Met Office)</a:t>
            </a:r>
          </a:p>
        </p:txBody>
      </p:sp>
      <p:grpSp>
        <p:nvGrpSpPr>
          <p:cNvPr id="28" name="Group 27"/>
          <p:cNvGrpSpPr/>
          <p:nvPr/>
        </p:nvGrpSpPr>
        <p:grpSpPr>
          <a:xfrm>
            <a:off x="1877546" y="18038057"/>
            <a:ext cx="7315200" cy="5486400"/>
            <a:chOff x="2270641" y="17284700"/>
            <a:chExt cx="7315200" cy="5486400"/>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0641" y="17284700"/>
              <a:ext cx="7315200" cy="5486400"/>
            </a:xfrm>
            <a:prstGeom prst="rect">
              <a:avLst/>
            </a:prstGeom>
          </p:spPr>
        </p:pic>
        <p:sp>
          <p:nvSpPr>
            <p:cNvPr id="10" name="TextBox 9"/>
            <p:cNvSpPr txBox="1"/>
            <p:nvPr/>
          </p:nvSpPr>
          <p:spPr>
            <a:xfrm>
              <a:off x="3012984" y="17500330"/>
              <a:ext cx="6223000" cy="461665"/>
            </a:xfrm>
            <a:prstGeom prst="rect">
              <a:avLst/>
            </a:prstGeom>
            <a:noFill/>
          </p:spPr>
          <p:txBody>
            <a:bodyPr wrap="square" rtlCol="0">
              <a:spAutoFit/>
            </a:bodyPr>
            <a:lstStyle/>
            <a:p>
              <a:r>
                <a:rPr lang="en-US" sz="2400" b="1" dirty="0" smtClean="0"/>
                <a:t>JULES-modeled global soil moisture (Jan. 1993)</a:t>
              </a:r>
              <a:endParaRPr lang="en-US" sz="2400" b="1" dirty="0"/>
            </a:p>
          </p:txBody>
        </p:sp>
        <p:sp>
          <p:nvSpPr>
            <p:cNvPr id="14" name="Frame 13"/>
            <p:cNvSpPr/>
            <p:nvPr/>
          </p:nvSpPr>
          <p:spPr>
            <a:xfrm>
              <a:off x="3302000" y="18225595"/>
              <a:ext cx="1993901" cy="1230805"/>
            </a:xfrm>
            <a:prstGeom prst="frame">
              <a:avLst>
                <a:gd name="adj1" fmla="val 2618"/>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 name="Group 22"/>
          <p:cNvGrpSpPr/>
          <p:nvPr/>
        </p:nvGrpSpPr>
        <p:grpSpPr>
          <a:xfrm>
            <a:off x="1877546" y="23384757"/>
            <a:ext cx="7315200" cy="5486400"/>
            <a:chOff x="2270641" y="22631400"/>
            <a:chExt cx="7315200" cy="5486400"/>
          </a:xfrm>
        </p:grpSpPr>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70641" y="22631400"/>
              <a:ext cx="7315200" cy="5486400"/>
            </a:xfrm>
            <a:prstGeom prst="rect">
              <a:avLst/>
            </a:prstGeom>
          </p:spPr>
        </p:pic>
        <p:sp>
          <p:nvSpPr>
            <p:cNvPr id="13" name="TextBox 12"/>
            <p:cNvSpPr txBox="1"/>
            <p:nvPr/>
          </p:nvSpPr>
          <p:spPr>
            <a:xfrm>
              <a:off x="2876280" y="22811162"/>
              <a:ext cx="6223000" cy="461665"/>
            </a:xfrm>
            <a:prstGeom prst="rect">
              <a:avLst/>
            </a:prstGeom>
            <a:noFill/>
          </p:spPr>
          <p:txBody>
            <a:bodyPr wrap="square" rtlCol="0">
              <a:spAutoFit/>
            </a:bodyPr>
            <a:lstStyle/>
            <a:p>
              <a:r>
                <a:rPr lang="en-US" sz="2400" b="1" dirty="0" smtClean="0"/>
                <a:t>JULES-modeled soil moisture anomaly (Jan.’93)</a:t>
              </a:r>
              <a:endParaRPr lang="en-US" sz="2400" b="1" dirty="0"/>
            </a:p>
          </p:txBody>
        </p:sp>
        <p:sp>
          <p:nvSpPr>
            <p:cNvPr id="16" name="Frame 15"/>
            <p:cNvSpPr/>
            <p:nvPr/>
          </p:nvSpPr>
          <p:spPr>
            <a:xfrm>
              <a:off x="3301999" y="23572295"/>
              <a:ext cx="1993901" cy="1230805"/>
            </a:xfrm>
            <a:prstGeom prst="frame">
              <a:avLst>
                <a:gd name="adj1" fmla="val 2618"/>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 name="Group 23"/>
          <p:cNvGrpSpPr/>
          <p:nvPr/>
        </p:nvGrpSpPr>
        <p:grpSpPr>
          <a:xfrm>
            <a:off x="1893906" y="23391242"/>
            <a:ext cx="7315200" cy="5486400"/>
            <a:chOff x="2270641" y="22631400"/>
            <a:chExt cx="7315200" cy="5486400"/>
          </a:xfrm>
        </p:grpSpPr>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70641" y="22631400"/>
              <a:ext cx="7315200" cy="5486400"/>
            </a:xfrm>
            <a:prstGeom prst="rect">
              <a:avLst/>
            </a:prstGeom>
          </p:spPr>
        </p:pic>
        <p:sp>
          <p:nvSpPr>
            <p:cNvPr id="26" name="TextBox 25"/>
            <p:cNvSpPr txBox="1"/>
            <p:nvPr/>
          </p:nvSpPr>
          <p:spPr>
            <a:xfrm>
              <a:off x="2876280" y="22811162"/>
              <a:ext cx="6223000" cy="461665"/>
            </a:xfrm>
            <a:prstGeom prst="rect">
              <a:avLst/>
            </a:prstGeom>
            <a:noFill/>
          </p:spPr>
          <p:txBody>
            <a:bodyPr wrap="square" rtlCol="0">
              <a:spAutoFit/>
            </a:bodyPr>
            <a:lstStyle/>
            <a:p>
              <a:r>
                <a:rPr lang="en-US" sz="2400" b="1" dirty="0" smtClean="0"/>
                <a:t>JULES-modeled soil moisture anomaly (Jan.’93)</a:t>
              </a:r>
              <a:endParaRPr lang="en-US" sz="2400" b="1" dirty="0"/>
            </a:p>
          </p:txBody>
        </p:sp>
        <p:sp>
          <p:nvSpPr>
            <p:cNvPr id="27" name="Frame 26"/>
            <p:cNvSpPr/>
            <p:nvPr/>
          </p:nvSpPr>
          <p:spPr>
            <a:xfrm>
              <a:off x="3301999" y="23572295"/>
              <a:ext cx="1993901" cy="1230805"/>
            </a:xfrm>
            <a:prstGeom prst="frame">
              <a:avLst>
                <a:gd name="adj1" fmla="val 2618"/>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2" name="Group 121"/>
          <p:cNvGrpSpPr/>
          <p:nvPr/>
        </p:nvGrpSpPr>
        <p:grpSpPr>
          <a:xfrm>
            <a:off x="8665319" y="18249815"/>
            <a:ext cx="14192331" cy="10782307"/>
            <a:chOff x="9058414" y="17496458"/>
            <a:chExt cx="14192331" cy="10782307"/>
          </a:xfrm>
        </p:grpSpPr>
        <p:grpSp>
          <p:nvGrpSpPr>
            <p:cNvPr id="111" name="Group 110"/>
            <p:cNvGrpSpPr/>
            <p:nvPr/>
          </p:nvGrpSpPr>
          <p:grpSpPr>
            <a:xfrm>
              <a:off x="9058414" y="22792365"/>
              <a:ext cx="14192331" cy="5486400"/>
              <a:chOff x="9058414" y="22792365"/>
              <a:chExt cx="14192331" cy="548640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35545" y="22792365"/>
                <a:ext cx="7315200" cy="5486400"/>
              </a:xfrm>
              <a:prstGeom prst="rect">
                <a:avLst/>
              </a:prstGeom>
            </p:spPr>
          </p:pic>
          <p:grpSp>
            <p:nvGrpSpPr>
              <p:cNvPr id="32" name="Group 31"/>
              <p:cNvGrpSpPr/>
              <p:nvPr/>
            </p:nvGrpSpPr>
            <p:grpSpPr>
              <a:xfrm>
                <a:off x="9058414" y="22838913"/>
                <a:ext cx="6717234" cy="5217740"/>
                <a:chOff x="8738426" y="22734470"/>
                <a:chExt cx="6993827" cy="5402515"/>
              </a:xfrm>
            </p:grpSpPr>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8426" y="22891615"/>
                  <a:ext cx="6993827" cy="5245370"/>
                </a:xfrm>
                <a:prstGeom prst="rect">
                  <a:avLst/>
                </a:prstGeom>
              </p:spPr>
            </p:pic>
            <p:sp>
              <p:nvSpPr>
                <p:cNvPr id="12" name="TextBox 11"/>
                <p:cNvSpPr txBox="1"/>
                <p:nvPr/>
              </p:nvSpPr>
              <p:spPr>
                <a:xfrm>
                  <a:off x="9694514" y="22734470"/>
                  <a:ext cx="6022803" cy="461665"/>
                </a:xfrm>
                <a:prstGeom prst="rect">
                  <a:avLst/>
                </a:prstGeom>
                <a:noFill/>
              </p:spPr>
              <p:txBody>
                <a:bodyPr wrap="none" rtlCol="0">
                  <a:spAutoFit/>
                </a:bodyPr>
                <a:lstStyle/>
                <a:p>
                  <a:r>
                    <a:rPr lang="en-US" sz="2400" b="1" dirty="0" smtClean="0"/>
                    <a:t>Zoom-in to N. America: Modeled SM anomaly</a:t>
                  </a:r>
                  <a:endParaRPr lang="en-US" sz="2400" b="1" dirty="0"/>
                </a:p>
              </p:txBody>
            </p:sp>
            <p:sp>
              <p:nvSpPr>
                <p:cNvPr id="17" name="Frame 16"/>
                <p:cNvSpPr/>
                <p:nvPr/>
              </p:nvSpPr>
              <p:spPr>
                <a:xfrm>
                  <a:off x="9969501" y="23365845"/>
                  <a:ext cx="4741616" cy="3012055"/>
                </a:xfrm>
                <a:prstGeom prst="frame">
                  <a:avLst>
                    <a:gd name="adj1" fmla="val 2618"/>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0" name="Group 109"/>
              <p:cNvGrpSpPr/>
              <p:nvPr/>
            </p:nvGrpSpPr>
            <p:grpSpPr>
              <a:xfrm>
                <a:off x="12476574" y="25248599"/>
                <a:ext cx="6712521" cy="934744"/>
                <a:chOff x="12476574" y="25248599"/>
                <a:chExt cx="6712521" cy="934744"/>
              </a:xfrm>
            </p:grpSpPr>
            <p:cxnSp>
              <p:nvCxnSpPr>
                <p:cNvPr id="81" name="Elbow Connector 80"/>
                <p:cNvCxnSpPr/>
                <p:nvPr/>
              </p:nvCxnSpPr>
              <p:spPr>
                <a:xfrm>
                  <a:off x="12476574" y="25248599"/>
                  <a:ext cx="3830226" cy="312366"/>
                </a:xfrm>
                <a:prstGeom prst="bentConnector3">
                  <a:avLst>
                    <a:gd name="adj1" fmla="val 76526"/>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Elbow Connector 94"/>
                <p:cNvCxnSpPr/>
                <p:nvPr/>
              </p:nvCxnSpPr>
              <p:spPr>
                <a:xfrm>
                  <a:off x="16560800" y="25560965"/>
                  <a:ext cx="2628295" cy="622378"/>
                </a:xfrm>
                <a:prstGeom prst="bentConnector3">
                  <a:avLst>
                    <a:gd name="adj1" fmla="val 99770"/>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121" name="Group 120"/>
            <p:cNvGrpSpPr/>
            <p:nvPr/>
          </p:nvGrpSpPr>
          <p:grpSpPr>
            <a:xfrm>
              <a:off x="9094118" y="17496458"/>
              <a:ext cx="10133077" cy="6126637"/>
              <a:chOff x="9094118" y="17496458"/>
              <a:chExt cx="10133077" cy="6126637"/>
            </a:xfrm>
          </p:grpSpPr>
          <p:grpSp>
            <p:nvGrpSpPr>
              <p:cNvPr id="29" name="Group 28"/>
              <p:cNvGrpSpPr/>
              <p:nvPr/>
            </p:nvGrpSpPr>
            <p:grpSpPr>
              <a:xfrm>
                <a:off x="9094118" y="17496458"/>
                <a:ext cx="6803328" cy="5201706"/>
                <a:chOff x="8817672" y="17422112"/>
                <a:chExt cx="7054251" cy="5414453"/>
              </a:xfrm>
            </p:grpSpPr>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17672" y="17525729"/>
                  <a:ext cx="7054251" cy="5310836"/>
                </a:xfrm>
                <a:prstGeom prst="rect">
                  <a:avLst/>
                </a:prstGeom>
              </p:spPr>
            </p:pic>
            <p:sp>
              <p:nvSpPr>
                <p:cNvPr id="18" name="Frame 17"/>
                <p:cNvSpPr/>
                <p:nvPr/>
              </p:nvSpPr>
              <p:spPr>
                <a:xfrm>
                  <a:off x="10017034" y="18039155"/>
                  <a:ext cx="4829266" cy="3023525"/>
                </a:xfrm>
                <a:prstGeom prst="frame">
                  <a:avLst>
                    <a:gd name="adj1" fmla="val 2618"/>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9755866" y="17422112"/>
                  <a:ext cx="6084936" cy="461665"/>
                </a:xfrm>
                <a:prstGeom prst="rect">
                  <a:avLst/>
                </a:prstGeom>
                <a:noFill/>
              </p:spPr>
              <p:txBody>
                <a:bodyPr wrap="none" rtlCol="0">
                  <a:spAutoFit/>
                </a:bodyPr>
                <a:lstStyle/>
                <a:p>
                  <a:r>
                    <a:rPr lang="en-US" sz="2400" b="1" dirty="0" smtClean="0"/>
                    <a:t>Zoom-in to N. America: Modeled soil moisture</a:t>
                  </a:r>
                  <a:endParaRPr lang="en-US" sz="2400" b="1" dirty="0"/>
                </a:p>
              </p:txBody>
            </p:sp>
          </p:grpSp>
          <p:grpSp>
            <p:nvGrpSpPr>
              <p:cNvPr id="70" name="Group 69"/>
              <p:cNvGrpSpPr/>
              <p:nvPr/>
            </p:nvGrpSpPr>
            <p:grpSpPr>
              <a:xfrm>
                <a:off x="12546995" y="19858743"/>
                <a:ext cx="6680200" cy="3764352"/>
                <a:chOff x="12546995" y="19858743"/>
                <a:chExt cx="6680200" cy="3764352"/>
              </a:xfrm>
            </p:grpSpPr>
            <p:cxnSp>
              <p:nvCxnSpPr>
                <p:cNvPr id="69" name="Straight Arrow Connector 68"/>
                <p:cNvCxnSpPr/>
                <p:nvPr/>
              </p:nvCxnSpPr>
              <p:spPr>
                <a:xfrm flipH="1">
                  <a:off x="19186745" y="23059143"/>
                  <a:ext cx="2350" cy="563952"/>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Elbow Connector 60"/>
                <p:cNvCxnSpPr/>
                <p:nvPr/>
              </p:nvCxnSpPr>
              <p:spPr>
                <a:xfrm>
                  <a:off x="12546995" y="19858743"/>
                  <a:ext cx="6680200" cy="2806700"/>
                </a:xfrm>
                <a:prstGeom prst="bentConnector3">
                  <a:avLst>
                    <a:gd name="adj1" fmla="val 43156"/>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grpSp>
      </p:grpSp>
      <p:sp>
        <p:nvSpPr>
          <p:cNvPr id="123" name="TextBox 122"/>
          <p:cNvSpPr txBox="1"/>
          <p:nvPr/>
        </p:nvSpPr>
        <p:spPr>
          <a:xfrm>
            <a:off x="1790613" y="6133836"/>
            <a:ext cx="10292865" cy="5632311"/>
          </a:xfrm>
          <a:prstGeom prst="rect">
            <a:avLst/>
          </a:prstGeom>
          <a:solidFill>
            <a:schemeClr val="bg2"/>
          </a:solidFill>
          <a:ln w="50800">
            <a:solidFill>
              <a:schemeClr val="accent2"/>
            </a:solidFill>
          </a:ln>
        </p:spPr>
        <p:txBody>
          <a:bodyPr wrap="square" rtlCol="0">
            <a:spAutoFit/>
          </a:bodyPr>
          <a:lstStyle/>
          <a:p>
            <a:pPr algn="just"/>
            <a:r>
              <a:rPr lang="en-US" sz="2400" b="1" dirty="0" smtClean="0"/>
              <a:t>ABSTRACT:</a:t>
            </a:r>
          </a:p>
          <a:p>
            <a:pPr algn="just"/>
            <a:r>
              <a:rPr lang="en-US" sz="2400" dirty="0"/>
              <a:t>   We have ported several </a:t>
            </a:r>
            <a:r>
              <a:rPr lang="en-US" sz="2400" dirty="0" smtClean="0"/>
              <a:t>examples </a:t>
            </a:r>
            <a:r>
              <a:rPr lang="en-US" sz="2400" dirty="0"/>
              <a:t>of </a:t>
            </a:r>
            <a:r>
              <a:rPr lang="en-US" sz="2400" dirty="0" smtClean="0"/>
              <a:t>the JULES land-surface model </a:t>
            </a:r>
            <a:r>
              <a:rPr lang="en-US" sz="2400" dirty="0"/>
              <a:t>to </a:t>
            </a:r>
            <a:r>
              <a:rPr lang="en-US" sz="2400" dirty="0" smtClean="0"/>
              <a:t>Rose/</a:t>
            </a:r>
            <a:r>
              <a:rPr lang="en-US" sz="2400" dirty="0" err="1" smtClean="0"/>
              <a:t>Cylc</a:t>
            </a:r>
            <a:r>
              <a:rPr lang="en-US" sz="2400" dirty="0" smtClean="0"/>
              <a:t> </a:t>
            </a:r>
            <a:r>
              <a:rPr lang="en-US" sz="2400" dirty="0"/>
              <a:t>suites on the CEDA JASMIN </a:t>
            </a:r>
            <a:r>
              <a:rPr lang="en-US" sz="2400" dirty="0" smtClean="0"/>
              <a:t>super-data-cluster, </a:t>
            </a:r>
            <a:r>
              <a:rPr lang="en-US" sz="2400" dirty="0"/>
              <a:t>for </a:t>
            </a:r>
            <a:r>
              <a:rPr lang="en-US" sz="2400" dirty="0" smtClean="0"/>
              <a:t>centralization purposes. </a:t>
            </a:r>
            <a:r>
              <a:rPr lang="en-US" sz="2400" dirty="0"/>
              <a:t>The first case is a FLUXNET suite to model the fluxes </a:t>
            </a:r>
            <a:r>
              <a:rPr lang="en-US" sz="2400" dirty="0" smtClean="0"/>
              <a:t>at several different point sites (distributed globally), </a:t>
            </a:r>
            <a:r>
              <a:rPr lang="en-US" sz="2400" dirty="0"/>
              <a:t>from the </a:t>
            </a:r>
            <a:r>
              <a:rPr lang="en-US" sz="2400" dirty="0" err="1"/>
              <a:t>MONSooN</a:t>
            </a:r>
            <a:r>
              <a:rPr lang="en-US" sz="2400" dirty="0"/>
              <a:t> </a:t>
            </a:r>
            <a:r>
              <a:rPr lang="en-US" sz="2400" dirty="0" smtClean="0"/>
              <a:t>supercomputer. </a:t>
            </a:r>
            <a:r>
              <a:rPr lang="en-US" sz="2400" dirty="0"/>
              <a:t>The second case is a suite to model maize evapotranspiration, also from </a:t>
            </a:r>
            <a:r>
              <a:rPr lang="en-US" sz="2400" dirty="0" err="1"/>
              <a:t>MONSooN</a:t>
            </a:r>
            <a:r>
              <a:rPr lang="en-US" sz="2400" dirty="0"/>
              <a:t>. The third case is a suite to model land-surface processes globally, from the University of Reading's JASMIN cluster, wherein we ‘</a:t>
            </a:r>
            <a:r>
              <a:rPr lang="en-US" sz="2400" dirty="0" err="1"/>
              <a:t>robustified</a:t>
            </a:r>
            <a:r>
              <a:rPr lang="en-US" sz="2400" dirty="0"/>
              <a:t>’ </a:t>
            </a:r>
            <a:r>
              <a:rPr lang="en-US" sz="2400" dirty="0" smtClean="0"/>
              <a:t>(</a:t>
            </a:r>
            <a:r>
              <a:rPr lang="en-US" sz="2400" dirty="0" err="1" smtClean="0"/>
              <a:t>i.e</a:t>
            </a:r>
            <a:r>
              <a:rPr lang="en-US" sz="2400" dirty="0" smtClean="0"/>
              <a:t>, </a:t>
            </a:r>
            <a:r>
              <a:rPr lang="en-US" sz="2400" dirty="0" smtClean="0"/>
              <a:t>we made less crash-prone) </a:t>
            </a:r>
            <a:r>
              <a:rPr lang="en-US" sz="2400" dirty="0" smtClean="0"/>
              <a:t>another </a:t>
            </a:r>
            <a:r>
              <a:rPr lang="en-US" sz="2400" dirty="0"/>
              <a:t>global JULES model </a:t>
            </a:r>
            <a:r>
              <a:rPr lang="en-US" sz="2400" dirty="0" smtClean="0"/>
              <a:t>configuration already </a:t>
            </a:r>
            <a:r>
              <a:rPr lang="en-US" sz="2400" dirty="0"/>
              <a:t>on CEDA JASMIN. </a:t>
            </a:r>
          </a:p>
          <a:p>
            <a:pPr algn="just"/>
            <a:r>
              <a:rPr lang="en-US" sz="2400" dirty="0" smtClean="0"/>
              <a:t>    Plots, animations, </a:t>
            </a:r>
            <a:r>
              <a:rPr lang="en-US" sz="2400" dirty="0"/>
              <a:t>and time-series of such prognostic variables as soil </a:t>
            </a:r>
            <a:r>
              <a:rPr lang="en-US" sz="2400" dirty="0" smtClean="0"/>
              <a:t>moisture (SM), GPP</a:t>
            </a:r>
            <a:r>
              <a:rPr lang="en-US" sz="2400" dirty="0"/>
              <a:t>, and a 'hydrological drought index' </a:t>
            </a:r>
            <a:r>
              <a:rPr lang="en-US" sz="2400" dirty="0" smtClean="0"/>
              <a:t>are </a:t>
            </a:r>
            <a:r>
              <a:rPr lang="en-US" sz="2400" dirty="0"/>
              <a:t>displayed and discussed</a:t>
            </a:r>
            <a:r>
              <a:rPr lang="en-US" sz="2400" dirty="0" smtClean="0"/>
              <a:t>. The hydrological drought index is defined here as the monthly anomaly of soil moisture relative to </a:t>
            </a:r>
            <a:r>
              <a:rPr lang="en-US" sz="2400" dirty="0" smtClean="0"/>
              <a:t>the annual climatology over </a:t>
            </a:r>
            <a:r>
              <a:rPr lang="en-US" sz="2400" dirty="0" smtClean="0"/>
              <a:t>1979-2012. The presenter also has animations of some of the prognostic variables available on his tablet computer. </a:t>
            </a:r>
            <a:endParaRPr lang="en-US" sz="2400" dirty="0"/>
          </a:p>
        </p:txBody>
      </p:sp>
      <p:pic>
        <p:nvPicPr>
          <p:cNvPr id="124" name="Picture 1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856934" y="6868831"/>
            <a:ext cx="9417246" cy="4708623"/>
          </a:xfrm>
          <a:prstGeom prst="rect">
            <a:avLst/>
          </a:prstGeom>
        </p:spPr>
      </p:pic>
      <p:pic>
        <p:nvPicPr>
          <p:cNvPr id="125" name="Picture 12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831501" y="11896048"/>
            <a:ext cx="9418899" cy="4709450"/>
          </a:xfrm>
          <a:prstGeom prst="rect">
            <a:avLst/>
          </a:prstGeom>
        </p:spPr>
      </p:pic>
      <p:pic>
        <p:nvPicPr>
          <p:cNvPr id="126" name="Picture 1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71795" y="30738949"/>
            <a:ext cx="10920306" cy="3640102"/>
          </a:xfrm>
          <a:prstGeom prst="rect">
            <a:avLst/>
          </a:prstGeom>
        </p:spPr>
      </p:pic>
      <p:pic>
        <p:nvPicPr>
          <p:cNvPr id="127" name="Picture 1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331477" y="30759113"/>
            <a:ext cx="10836624" cy="3612208"/>
          </a:xfrm>
          <a:prstGeom prst="rect">
            <a:avLst/>
          </a:prstGeom>
        </p:spPr>
      </p:pic>
      <p:pic>
        <p:nvPicPr>
          <p:cNvPr id="128" name="Picture 12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91547" y="34733303"/>
            <a:ext cx="10825953" cy="3608651"/>
          </a:xfrm>
          <a:prstGeom prst="rect">
            <a:avLst/>
          </a:prstGeom>
        </p:spPr>
      </p:pic>
      <p:pic>
        <p:nvPicPr>
          <p:cNvPr id="129" name="Picture 12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056957" y="34704511"/>
            <a:ext cx="3648395" cy="3648395"/>
          </a:xfrm>
          <a:prstGeom prst="rect">
            <a:avLst/>
          </a:prstGeom>
        </p:spPr>
      </p:pic>
      <p:sp>
        <p:nvSpPr>
          <p:cNvPr id="130" name="Frame 129"/>
          <p:cNvSpPr/>
          <p:nvPr/>
        </p:nvSpPr>
        <p:spPr>
          <a:xfrm>
            <a:off x="12284538" y="6068759"/>
            <a:ext cx="15925710" cy="10786077"/>
          </a:xfrm>
          <a:prstGeom prst="frame">
            <a:avLst>
              <a:gd name="adj1" fmla="val 336"/>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1" name="Frame 130"/>
          <p:cNvSpPr/>
          <p:nvPr/>
        </p:nvSpPr>
        <p:spPr>
          <a:xfrm>
            <a:off x="1877546" y="17162008"/>
            <a:ext cx="26332702" cy="12118945"/>
          </a:xfrm>
          <a:prstGeom prst="frame">
            <a:avLst>
              <a:gd name="adj1" fmla="val 336"/>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2" name="Frame 131"/>
          <p:cNvSpPr/>
          <p:nvPr/>
        </p:nvSpPr>
        <p:spPr>
          <a:xfrm>
            <a:off x="1841367" y="29956810"/>
            <a:ext cx="26323646" cy="8536945"/>
          </a:xfrm>
          <a:prstGeom prst="frame">
            <a:avLst>
              <a:gd name="adj1" fmla="val 336"/>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3" name="Frame 132"/>
          <p:cNvSpPr/>
          <p:nvPr/>
        </p:nvSpPr>
        <p:spPr>
          <a:xfrm>
            <a:off x="1734878" y="641358"/>
            <a:ext cx="26475370" cy="4830730"/>
          </a:xfrm>
          <a:prstGeom prst="frame">
            <a:avLst>
              <a:gd name="adj1" fmla="val 767"/>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4" name="TextBox 133"/>
          <p:cNvSpPr txBox="1"/>
          <p:nvPr/>
        </p:nvSpPr>
        <p:spPr>
          <a:xfrm>
            <a:off x="2598657" y="17138545"/>
            <a:ext cx="13059265" cy="1154932"/>
          </a:xfrm>
          <a:prstGeom prst="rect">
            <a:avLst/>
          </a:prstGeom>
          <a:noFill/>
        </p:spPr>
        <p:txBody>
          <a:bodyPr wrap="square" rtlCol="0">
            <a:spAutoFit/>
          </a:bodyPr>
          <a:lstStyle/>
          <a:p>
            <a:r>
              <a:rPr lang="en-US" b="1" smtClean="0"/>
              <a:t>Outputs of Global </a:t>
            </a:r>
            <a:r>
              <a:rPr lang="en-US" b="1" dirty="0" smtClean="0"/>
              <a:t>JULES Model</a:t>
            </a:r>
            <a:endParaRPr lang="en-US" b="1" dirty="0"/>
          </a:p>
        </p:txBody>
      </p:sp>
      <p:sp>
        <p:nvSpPr>
          <p:cNvPr id="136" name="TextBox 135"/>
          <p:cNvSpPr txBox="1"/>
          <p:nvPr/>
        </p:nvSpPr>
        <p:spPr>
          <a:xfrm>
            <a:off x="1790612" y="12089390"/>
            <a:ext cx="10292865" cy="4555093"/>
          </a:xfrm>
          <a:prstGeom prst="rect">
            <a:avLst/>
          </a:prstGeom>
          <a:solidFill>
            <a:schemeClr val="bg2"/>
          </a:solidFill>
          <a:ln w="50800">
            <a:solidFill>
              <a:schemeClr val="accent2"/>
            </a:solidFill>
          </a:ln>
        </p:spPr>
        <p:txBody>
          <a:bodyPr wrap="square" rtlCol="0">
            <a:spAutoFit/>
          </a:bodyPr>
          <a:lstStyle/>
          <a:p>
            <a:pPr algn="just"/>
            <a:r>
              <a:rPr lang="en-US" sz="2400" b="1" dirty="0" smtClean="0"/>
              <a:t>BACKGROUND:</a:t>
            </a:r>
          </a:p>
          <a:p>
            <a:pPr algn="just"/>
            <a:r>
              <a:rPr lang="en-US" sz="2400" b="1" dirty="0" smtClean="0"/>
              <a:t>     </a:t>
            </a:r>
            <a:r>
              <a:rPr lang="en-US" sz="2200" dirty="0" smtClean="0"/>
              <a:t>JULES (the </a:t>
            </a:r>
            <a:r>
              <a:rPr lang="en-US" sz="2200" dirty="0"/>
              <a:t>Joint UK Land Environment Simulator</a:t>
            </a:r>
            <a:r>
              <a:rPr lang="en-US" sz="2200" dirty="0" smtClean="0"/>
              <a:t>) is a land-surface modeling framework that can work either as a standalone program (as used here) or within the Met Office Unified Model (UM) system (Best </a:t>
            </a:r>
            <a:r>
              <a:rPr lang="en-US" sz="2200" i="1" dirty="0" smtClean="0"/>
              <a:t>et al. </a:t>
            </a:r>
            <a:r>
              <a:rPr lang="en-US" sz="2200" dirty="0" smtClean="0"/>
              <a:t>2011, Clark </a:t>
            </a:r>
            <a:r>
              <a:rPr lang="en-US" sz="2200" i="1" dirty="0" smtClean="0"/>
              <a:t>et al. </a:t>
            </a:r>
            <a:r>
              <a:rPr lang="en-US" sz="2200" dirty="0" smtClean="0"/>
              <a:t>2011).            </a:t>
            </a:r>
          </a:p>
          <a:p>
            <a:pPr algn="just"/>
            <a:r>
              <a:rPr lang="en-US" sz="2200" dirty="0"/>
              <a:t> </a:t>
            </a:r>
            <a:r>
              <a:rPr lang="en-US" sz="2200" dirty="0" smtClean="0"/>
              <a:t>    JULES has been deployed on numerous different platforms, ranging from personal computers to supercomputers. Access to the Met Office’s </a:t>
            </a:r>
            <a:r>
              <a:rPr lang="en-US" sz="2200" dirty="0" err="1" smtClean="0"/>
              <a:t>MONSooN</a:t>
            </a:r>
            <a:r>
              <a:rPr lang="en-US" sz="2200" dirty="0" smtClean="0"/>
              <a:t> supercomputer is restricted by passkey distribution, making the CEDA JASMIN super-data-cluster the more logical choice for more widespread JULES deployment. Centralization of JULES research efforts from personal computers and departmental servers to CEDA JASMIN will make management of computational resources and technical education of JULES users more straightforward.</a:t>
            </a:r>
          </a:p>
          <a:p>
            <a:pPr algn="just"/>
            <a:r>
              <a:rPr lang="en-US" sz="2200" dirty="0"/>
              <a:t> </a:t>
            </a:r>
            <a:r>
              <a:rPr lang="en-US" sz="2200" dirty="0" smtClean="0"/>
              <a:t>    Rose/</a:t>
            </a:r>
            <a:r>
              <a:rPr lang="en-US" sz="2200" dirty="0" err="1" smtClean="0"/>
              <a:t>Cylc</a:t>
            </a:r>
            <a:r>
              <a:rPr lang="en-US" sz="2200" dirty="0" smtClean="0"/>
              <a:t> </a:t>
            </a:r>
            <a:r>
              <a:rPr lang="en-US" sz="2200" dirty="0"/>
              <a:t>suites are a tool for sharing model configurations between users to facilitate the reproducibility of experiments and cross-institution </a:t>
            </a:r>
            <a:r>
              <a:rPr lang="en-US" sz="2200" dirty="0" smtClean="0"/>
              <a:t>collaboration.</a:t>
            </a:r>
          </a:p>
        </p:txBody>
      </p:sp>
      <p:sp>
        <p:nvSpPr>
          <p:cNvPr id="138" name="TextBox 137"/>
          <p:cNvSpPr txBox="1"/>
          <p:nvPr/>
        </p:nvSpPr>
        <p:spPr>
          <a:xfrm>
            <a:off x="22685225" y="6224720"/>
            <a:ext cx="5353907" cy="10156627"/>
          </a:xfrm>
          <a:prstGeom prst="rect">
            <a:avLst/>
          </a:prstGeom>
          <a:solidFill>
            <a:schemeClr val="bg2"/>
          </a:solidFill>
        </p:spPr>
        <p:txBody>
          <a:bodyPr wrap="square" rtlCol="0">
            <a:spAutoFit/>
          </a:bodyPr>
          <a:lstStyle/>
          <a:p>
            <a:pPr algn="ctr"/>
            <a:r>
              <a:rPr lang="en-US" sz="4800" b="1" dirty="0" smtClean="0"/>
              <a:t>JULES Models for FLUXNET sites</a:t>
            </a:r>
          </a:p>
          <a:p>
            <a:r>
              <a:rPr lang="en-US" sz="2200" dirty="0" smtClean="0"/>
              <a:t>      FLUXNET2015 </a:t>
            </a:r>
            <a:r>
              <a:rPr lang="en-US" sz="2200" dirty="0" smtClean="0"/>
              <a:t>is a networked effort to record data from 212 sites around the world of the gas and energy fluxes between the biosphere and the atmosphere, as well as associated meteorological variables. JULES has been used by Harper </a:t>
            </a:r>
            <a:r>
              <a:rPr lang="en-US" sz="2200" i="1" dirty="0" smtClean="0"/>
              <a:t>et al.</a:t>
            </a:r>
            <a:r>
              <a:rPr lang="en-US" sz="2200" dirty="0" smtClean="0"/>
              <a:t> (2016) to model the land-surface processes at a subset of these FLUXNET2015 sites, in order to compare with the observed data at the sites. </a:t>
            </a:r>
            <a:r>
              <a:rPr lang="en-US" sz="2200" dirty="0"/>
              <a:t> </a:t>
            </a:r>
            <a:r>
              <a:rPr lang="en-US" sz="2200" dirty="0" smtClean="0"/>
              <a:t>     One </a:t>
            </a:r>
            <a:r>
              <a:rPr lang="en-US" sz="2200" dirty="0"/>
              <a:t>purpose of this work is to study the discrepancies so that the modeling can be improved</a:t>
            </a:r>
            <a:r>
              <a:rPr lang="en-US" sz="2200" dirty="0" smtClean="0"/>
              <a:t>.</a:t>
            </a:r>
            <a:endParaRPr lang="en-US" sz="2200" dirty="0" smtClean="0"/>
          </a:p>
          <a:p>
            <a:pPr algn="ctr"/>
            <a:r>
              <a:rPr lang="en-US" sz="2800" b="1" dirty="0" smtClean="0"/>
              <a:t>Methods</a:t>
            </a:r>
            <a:endParaRPr lang="en-US" sz="2800" b="1" dirty="0"/>
          </a:p>
          <a:p>
            <a:r>
              <a:rPr lang="en-US" sz="2000" dirty="0" smtClean="0"/>
              <a:t>       The </a:t>
            </a:r>
            <a:r>
              <a:rPr lang="en-US" sz="2000" dirty="0" smtClean="0"/>
              <a:t>Rose/</a:t>
            </a:r>
            <a:r>
              <a:rPr lang="en-US" sz="2000" dirty="0" err="1" smtClean="0"/>
              <a:t>Cylc</a:t>
            </a:r>
            <a:r>
              <a:rPr lang="en-US" sz="2000" dirty="0" smtClean="0"/>
              <a:t> suite that is the latest version for doing this JULES modeling on the </a:t>
            </a:r>
            <a:r>
              <a:rPr lang="en-US" sz="2000" dirty="0" err="1" smtClean="0"/>
              <a:t>MONSooN</a:t>
            </a:r>
            <a:r>
              <a:rPr lang="en-US" sz="2000" dirty="0" smtClean="0"/>
              <a:t> supercomputer is u-at414 (copy of u-al752, </a:t>
            </a:r>
            <a:r>
              <a:rPr lang="en-US" sz="2000" dirty="0"/>
              <a:t>which was developed as part of the soil moisture stress on vegetation JPEG</a:t>
            </a:r>
            <a:r>
              <a:rPr lang="en-US" sz="2000" dirty="0" smtClean="0"/>
              <a:t>). We have ported u-at414 so that it works on the CEDA JASMIN super-data-cluster, and its suite number is u-at416. The Python post-processing of the NETCDF JULES output is embedded in the suite, and examples are shown to the left for some of the FLUXNET2015 sites. </a:t>
            </a:r>
            <a:r>
              <a:rPr lang="en-US" sz="2000" dirty="0"/>
              <a:t>The solid lines are monthly averages, whereas the thin lines are the daily data. </a:t>
            </a:r>
            <a:endParaRPr lang="en-US" sz="2000" dirty="0"/>
          </a:p>
        </p:txBody>
      </p:sp>
      <p:sp>
        <p:nvSpPr>
          <p:cNvPr id="139" name="TextBox 138"/>
          <p:cNvSpPr txBox="1"/>
          <p:nvPr/>
        </p:nvSpPr>
        <p:spPr>
          <a:xfrm>
            <a:off x="24358601" y="30121811"/>
            <a:ext cx="3606800" cy="8186857"/>
          </a:xfrm>
          <a:prstGeom prst="rect">
            <a:avLst/>
          </a:prstGeom>
          <a:solidFill>
            <a:schemeClr val="bg2"/>
          </a:solidFill>
        </p:spPr>
        <p:txBody>
          <a:bodyPr wrap="square" rtlCol="0">
            <a:spAutoFit/>
          </a:bodyPr>
          <a:lstStyle/>
          <a:p>
            <a:pPr algn="ctr"/>
            <a:r>
              <a:rPr lang="en-US" sz="3400" b="1" dirty="0" smtClean="0"/>
              <a:t>JULES Model of </a:t>
            </a:r>
            <a:r>
              <a:rPr lang="en-US" sz="3400" b="1" dirty="0" err="1" smtClean="0"/>
              <a:t>AgMIP</a:t>
            </a:r>
            <a:r>
              <a:rPr lang="en-US" sz="3400" b="1" dirty="0" smtClean="0"/>
              <a:t> Maize Evapotranspiration</a:t>
            </a:r>
          </a:p>
          <a:p>
            <a:r>
              <a:rPr lang="en-US" sz="2200" dirty="0" smtClean="0"/>
              <a:t>JULES has </a:t>
            </a:r>
            <a:r>
              <a:rPr lang="en-US" sz="2200" dirty="0" smtClean="0"/>
              <a:t>been used </a:t>
            </a:r>
            <a:r>
              <a:rPr lang="en-GB" sz="2200" dirty="0" smtClean="0"/>
              <a:t>to </a:t>
            </a:r>
            <a:r>
              <a:rPr lang="en-GB" sz="2200" dirty="0" smtClean="0"/>
              <a:t>model maize </a:t>
            </a:r>
            <a:r>
              <a:rPr lang="en-GB" sz="2200" dirty="0" err="1" smtClean="0"/>
              <a:t>evapotran-spiration</a:t>
            </a:r>
            <a:r>
              <a:rPr lang="en-GB" sz="2200" dirty="0" smtClean="0"/>
              <a:t> </a:t>
            </a:r>
            <a:r>
              <a:rPr lang="en-GB" sz="2200" dirty="0" smtClean="0"/>
              <a:t>within </a:t>
            </a:r>
            <a:r>
              <a:rPr lang="en-GB" sz="2200" dirty="0" err="1" smtClean="0"/>
              <a:t>AgMIP</a:t>
            </a:r>
            <a:r>
              <a:rPr lang="en-US" sz="2200" dirty="0" smtClean="0"/>
              <a:t> (the </a:t>
            </a:r>
            <a:r>
              <a:rPr lang="en-US" sz="2200" dirty="0" err="1" smtClean="0"/>
              <a:t>A</a:t>
            </a:r>
            <a:r>
              <a:rPr lang="en-US" sz="2200" dirty="0" err="1"/>
              <a:t>G</a:t>
            </a:r>
            <a:r>
              <a:rPr lang="en-US" sz="2200" dirty="0" err="1" smtClean="0"/>
              <a:t>ricultural</a:t>
            </a:r>
            <a:r>
              <a:rPr lang="en-US" sz="2200" dirty="0" smtClean="0"/>
              <a:t> </a:t>
            </a:r>
            <a:r>
              <a:rPr lang="en-US" sz="2200" dirty="0"/>
              <a:t>M</a:t>
            </a:r>
            <a:r>
              <a:rPr lang="en-US" sz="2200" dirty="0" smtClean="0"/>
              <a:t>odel </a:t>
            </a:r>
            <a:r>
              <a:rPr lang="en-US" sz="2200" dirty="0" err="1"/>
              <a:t>I</a:t>
            </a:r>
            <a:r>
              <a:rPr lang="en-US" sz="2200" dirty="0" err="1" smtClean="0"/>
              <a:t>ntercomparison</a:t>
            </a:r>
            <a:r>
              <a:rPr lang="en-US" sz="2200" dirty="0" smtClean="0"/>
              <a:t> </a:t>
            </a:r>
            <a:r>
              <a:rPr lang="en-US" sz="2200" dirty="0"/>
              <a:t>and </a:t>
            </a:r>
            <a:r>
              <a:rPr lang="en-US" sz="2200" dirty="0" smtClean="0"/>
              <a:t>Improvement Project) </a:t>
            </a:r>
            <a:br>
              <a:rPr lang="en-US" sz="2200" dirty="0" smtClean="0"/>
            </a:br>
            <a:r>
              <a:rPr lang="en-US" sz="2200" dirty="0" smtClean="0"/>
              <a:t>(</a:t>
            </a:r>
            <a:r>
              <a:rPr lang="en-US" sz="2200" dirty="0" err="1" smtClean="0"/>
              <a:t>Rosenzweig</a:t>
            </a:r>
            <a:r>
              <a:rPr lang="en-US" sz="2200" dirty="0" smtClean="0"/>
              <a:t> </a:t>
            </a:r>
            <a:r>
              <a:rPr lang="en-US" sz="2200" i="1" dirty="0" smtClean="0"/>
              <a:t>et al.</a:t>
            </a:r>
            <a:r>
              <a:rPr lang="en-US" sz="2200" dirty="0" smtClean="0"/>
              <a:t> 2013).</a:t>
            </a:r>
            <a:r>
              <a:rPr lang="en-US" sz="2200" dirty="0"/>
              <a:t> </a:t>
            </a:r>
            <a:endParaRPr lang="en-US" sz="2200" dirty="0" smtClean="0"/>
          </a:p>
          <a:p>
            <a:endParaRPr lang="en-US" sz="2200" dirty="0" smtClean="0"/>
          </a:p>
          <a:p>
            <a:pPr algn="ctr"/>
            <a:r>
              <a:rPr lang="en-US" sz="2800" b="1" dirty="0" smtClean="0"/>
              <a:t>Methods</a:t>
            </a:r>
            <a:endParaRPr lang="en-US" sz="2800" b="1" dirty="0" smtClean="0"/>
          </a:p>
          <a:p>
            <a:r>
              <a:rPr lang="en-US" sz="2000" dirty="0" smtClean="0"/>
              <a:t>The original Rose/</a:t>
            </a:r>
            <a:r>
              <a:rPr lang="en-US" sz="2000" dirty="0" err="1" smtClean="0"/>
              <a:t>Cylc</a:t>
            </a:r>
            <a:r>
              <a:rPr lang="en-US" sz="2000" dirty="0" smtClean="0"/>
              <a:t> suite on </a:t>
            </a:r>
            <a:r>
              <a:rPr lang="en-US" sz="2000" dirty="0" err="1"/>
              <a:t>MONSooN</a:t>
            </a:r>
            <a:r>
              <a:rPr lang="en-US" sz="2000" dirty="0"/>
              <a:t> </a:t>
            </a:r>
            <a:r>
              <a:rPr lang="en-US" sz="2000" dirty="0" smtClean="0"/>
              <a:t>was </a:t>
            </a:r>
            <a:r>
              <a:rPr lang="mr-IN" sz="2000" dirty="0" smtClean="0"/>
              <a:t>u-ac763</a:t>
            </a:r>
            <a:r>
              <a:rPr lang="en-GB" sz="2000" dirty="0" smtClean="0"/>
              <a:t>. </a:t>
            </a:r>
            <a:r>
              <a:rPr lang="en-US" sz="2000" dirty="0" smtClean="0"/>
              <a:t>This </a:t>
            </a:r>
            <a:r>
              <a:rPr lang="en-US" sz="2000" dirty="0" smtClean="0"/>
              <a:t>uses the JULES Crop </a:t>
            </a:r>
            <a:r>
              <a:rPr lang="en-US" sz="2000" dirty="0" err="1" smtClean="0"/>
              <a:t>paramet-rization</a:t>
            </a:r>
            <a:r>
              <a:rPr lang="en-US" sz="2000" dirty="0" smtClean="0"/>
              <a:t> </a:t>
            </a:r>
            <a:r>
              <a:rPr lang="en-US" sz="2000" dirty="0" smtClean="0"/>
              <a:t>of Osborne </a:t>
            </a:r>
            <a:r>
              <a:rPr lang="en-US" sz="2000" i="1" dirty="0" smtClean="0"/>
              <a:t>et al. </a:t>
            </a:r>
            <a:r>
              <a:rPr lang="en-US" sz="2000" dirty="0" smtClean="0"/>
              <a:t>(2015), with tuned </a:t>
            </a:r>
            <a:r>
              <a:rPr lang="en-US" sz="2000" dirty="0"/>
              <a:t>maize parameters from Williams </a:t>
            </a:r>
            <a:r>
              <a:rPr lang="en-US" sz="2000" i="1" dirty="0"/>
              <a:t>et al.</a:t>
            </a:r>
            <a:r>
              <a:rPr lang="en-US" sz="2000" dirty="0"/>
              <a:t> (2017</a:t>
            </a:r>
            <a:r>
              <a:rPr lang="en-US" sz="2000" dirty="0" smtClean="0"/>
              <a:t>). The Python post-processing is embedded within the suite. The newly ported Rose/</a:t>
            </a:r>
            <a:r>
              <a:rPr lang="en-US" sz="2000" dirty="0" err="1" smtClean="0"/>
              <a:t>Cylc</a:t>
            </a:r>
            <a:r>
              <a:rPr lang="en-US" sz="2000" dirty="0" smtClean="0"/>
              <a:t> suite that works on CEDA JASMIN is </a:t>
            </a:r>
            <a:r>
              <a:rPr lang="en-US" sz="2000" dirty="0" smtClean="0"/>
              <a:t/>
            </a:r>
            <a:br>
              <a:rPr lang="en-US" sz="2000" dirty="0" smtClean="0"/>
            </a:br>
            <a:r>
              <a:rPr lang="en-US" sz="2000" dirty="0" smtClean="0"/>
              <a:t>u-aq202</a:t>
            </a:r>
            <a:r>
              <a:rPr lang="en-US" sz="2000" dirty="0" smtClean="0"/>
              <a:t>.</a:t>
            </a:r>
            <a:endParaRPr lang="en-US" sz="2000" dirty="0"/>
          </a:p>
        </p:txBody>
      </p:sp>
      <p:sp>
        <p:nvSpPr>
          <p:cNvPr id="142" name="TextBox 141"/>
          <p:cNvSpPr txBox="1"/>
          <p:nvPr/>
        </p:nvSpPr>
        <p:spPr>
          <a:xfrm>
            <a:off x="1854115" y="38769923"/>
            <a:ext cx="10647682" cy="3816429"/>
          </a:xfrm>
          <a:prstGeom prst="rect">
            <a:avLst/>
          </a:prstGeom>
          <a:solidFill>
            <a:schemeClr val="bg2"/>
          </a:solidFill>
          <a:ln w="50800">
            <a:solidFill>
              <a:schemeClr val="accent2"/>
            </a:solidFill>
          </a:ln>
        </p:spPr>
        <p:txBody>
          <a:bodyPr wrap="square" rtlCol="0">
            <a:spAutoFit/>
          </a:bodyPr>
          <a:lstStyle/>
          <a:p>
            <a:pPr algn="just"/>
            <a:r>
              <a:rPr lang="en-US" sz="2200" b="1" dirty="0" smtClean="0"/>
              <a:t>ACKNOWLEDGEMENTS:</a:t>
            </a:r>
          </a:p>
          <a:p>
            <a:pPr algn="just"/>
            <a:r>
              <a:rPr lang="en-US" sz="2200" b="1" dirty="0"/>
              <a:t> </a:t>
            </a:r>
            <a:r>
              <a:rPr lang="en-US" sz="2200" b="1" dirty="0" smtClean="0"/>
              <a:t>  </a:t>
            </a:r>
            <a:r>
              <a:rPr lang="en-US" sz="2200" dirty="0" smtClean="0"/>
              <a:t>PCM acknowledges financial support from the University of Reading for completing the work described here, as well as intellectual support from NCAS Computational Modelling Services (CMS). </a:t>
            </a:r>
            <a:r>
              <a:rPr lang="en-US" sz="2200" dirty="0"/>
              <a:t>This work used eddy covariance data acquired and shared by the FLUXNET community, including these networks: </a:t>
            </a:r>
            <a:r>
              <a:rPr lang="en-US" sz="2200" dirty="0" err="1"/>
              <a:t>AmeriFlux</a:t>
            </a:r>
            <a:r>
              <a:rPr lang="en-US" sz="2200" dirty="0"/>
              <a:t>, </a:t>
            </a:r>
            <a:r>
              <a:rPr lang="en-US" sz="2200" dirty="0" err="1"/>
              <a:t>AfriFlux</a:t>
            </a:r>
            <a:r>
              <a:rPr lang="en-US" sz="2200" dirty="0"/>
              <a:t>, </a:t>
            </a:r>
            <a:r>
              <a:rPr lang="en-US" sz="2200" dirty="0" err="1"/>
              <a:t>AsiaFlux</a:t>
            </a:r>
            <a:r>
              <a:rPr lang="en-US" sz="2200" dirty="0"/>
              <a:t>, </a:t>
            </a:r>
            <a:r>
              <a:rPr lang="en-US" sz="2200" dirty="0" err="1"/>
              <a:t>CarboAfrica</a:t>
            </a:r>
            <a:r>
              <a:rPr lang="en-US" sz="2200" dirty="0"/>
              <a:t>, </a:t>
            </a:r>
            <a:r>
              <a:rPr lang="en-US" sz="2200" dirty="0" err="1"/>
              <a:t>CarboEuropeIP</a:t>
            </a:r>
            <a:r>
              <a:rPr lang="en-US" sz="2200" dirty="0"/>
              <a:t>, </a:t>
            </a:r>
            <a:r>
              <a:rPr lang="en-US" sz="2200" dirty="0" err="1"/>
              <a:t>CarboItaly</a:t>
            </a:r>
            <a:r>
              <a:rPr lang="en-US" sz="2200" dirty="0"/>
              <a:t>, </a:t>
            </a:r>
            <a:r>
              <a:rPr lang="en-US" sz="2200" dirty="0" err="1"/>
              <a:t>CarboMont</a:t>
            </a:r>
            <a:r>
              <a:rPr lang="en-US" sz="2200" dirty="0"/>
              <a:t>, </a:t>
            </a:r>
            <a:r>
              <a:rPr lang="en-US" sz="2200" dirty="0" err="1"/>
              <a:t>ChinaFlux</a:t>
            </a:r>
            <a:r>
              <a:rPr lang="en-US" sz="2200" dirty="0"/>
              <a:t>, </a:t>
            </a:r>
            <a:r>
              <a:rPr lang="en-US" sz="2200" dirty="0" err="1"/>
              <a:t>Fluxnet</a:t>
            </a:r>
            <a:r>
              <a:rPr lang="en-US" sz="2200" dirty="0"/>
              <a:t>-Canada, </a:t>
            </a:r>
            <a:r>
              <a:rPr lang="en-US" sz="2200" dirty="0" err="1"/>
              <a:t>GreenGrass</a:t>
            </a:r>
            <a:r>
              <a:rPr lang="en-US" sz="2200" dirty="0"/>
              <a:t>, ICOS, </a:t>
            </a:r>
            <a:r>
              <a:rPr lang="en-US" sz="2200" dirty="0" err="1"/>
              <a:t>KoFlux</a:t>
            </a:r>
            <a:r>
              <a:rPr lang="en-US" sz="2200" dirty="0"/>
              <a:t>, LBA, NECC, </a:t>
            </a:r>
            <a:r>
              <a:rPr lang="en-US" sz="2200" dirty="0" err="1"/>
              <a:t>OzFlux</a:t>
            </a:r>
            <a:r>
              <a:rPr lang="en-US" sz="2200" dirty="0"/>
              <a:t>-TERN, TCOS-Siberia, and USCCC. The ERA-Interim reanalysis data are provided by ECMWF and processed by LSCE. The FLUXNET eddy covariance data processing and harmonization was carried out by the European Fluxes Database Cluster, </a:t>
            </a:r>
            <a:r>
              <a:rPr lang="en-US" sz="2200" dirty="0" err="1"/>
              <a:t>AmeriFlux</a:t>
            </a:r>
            <a:r>
              <a:rPr lang="en-US" sz="2200" dirty="0"/>
              <a:t> Management Project, and </a:t>
            </a:r>
            <a:r>
              <a:rPr lang="en-US" sz="2200" dirty="0" err="1"/>
              <a:t>Fluxdata</a:t>
            </a:r>
            <a:r>
              <a:rPr lang="en-US" sz="2200" dirty="0"/>
              <a:t> project of FLUXNET, with the support of CDIAC and ICOS Ecosystem Thematic Center, and the </a:t>
            </a:r>
            <a:r>
              <a:rPr lang="en-US" sz="2200" dirty="0" err="1"/>
              <a:t>OzFlux</a:t>
            </a:r>
            <a:r>
              <a:rPr lang="en-US" sz="2200" dirty="0"/>
              <a:t>, </a:t>
            </a:r>
            <a:r>
              <a:rPr lang="en-US" sz="2200" dirty="0" err="1"/>
              <a:t>ChinaFlux</a:t>
            </a:r>
            <a:r>
              <a:rPr lang="en-US" sz="2200" dirty="0"/>
              <a:t> and </a:t>
            </a:r>
            <a:r>
              <a:rPr lang="en-US" sz="2200" dirty="0" err="1"/>
              <a:t>AsiaFlux</a:t>
            </a:r>
            <a:r>
              <a:rPr lang="en-US" sz="2200" dirty="0"/>
              <a:t> offices. </a:t>
            </a:r>
            <a:endParaRPr lang="en-US" sz="2200" dirty="0">
              <a:solidFill>
                <a:srgbClr val="FF0000"/>
              </a:solidFill>
            </a:endParaRPr>
          </a:p>
        </p:txBody>
      </p:sp>
      <p:sp>
        <p:nvSpPr>
          <p:cNvPr id="143" name="TextBox 142"/>
          <p:cNvSpPr txBox="1"/>
          <p:nvPr/>
        </p:nvSpPr>
        <p:spPr>
          <a:xfrm>
            <a:off x="14152716" y="38760416"/>
            <a:ext cx="10292865" cy="3847207"/>
          </a:xfrm>
          <a:prstGeom prst="rect">
            <a:avLst/>
          </a:prstGeom>
          <a:solidFill>
            <a:schemeClr val="bg2"/>
          </a:solidFill>
          <a:ln w="50800">
            <a:solidFill>
              <a:schemeClr val="accent2"/>
            </a:solidFill>
          </a:ln>
        </p:spPr>
        <p:txBody>
          <a:bodyPr wrap="square" rtlCol="0">
            <a:spAutoFit/>
          </a:bodyPr>
          <a:lstStyle/>
          <a:p>
            <a:pPr algn="just"/>
            <a:r>
              <a:rPr lang="en-US" sz="2400" b="1" dirty="0" smtClean="0"/>
              <a:t>REFERENCES:</a:t>
            </a:r>
          </a:p>
          <a:p>
            <a:pPr algn="just"/>
            <a:r>
              <a:rPr lang="en-US" sz="2000" dirty="0" smtClean="0"/>
              <a:t>Best </a:t>
            </a:r>
            <a:r>
              <a:rPr lang="en-US" sz="2000" i="1" dirty="0" smtClean="0"/>
              <a:t>et al.</a:t>
            </a:r>
            <a:r>
              <a:rPr lang="en-US" sz="2000" dirty="0" smtClean="0"/>
              <a:t>, </a:t>
            </a:r>
            <a:r>
              <a:rPr lang="it-IT" sz="2000" i="1" dirty="0" err="1" smtClean="0"/>
              <a:t>Geosci</a:t>
            </a:r>
            <a:r>
              <a:rPr lang="it-IT" sz="2000" i="1" dirty="0" smtClean="0"/>
              <a:t>. Model </a:t>
            </a:r>
            <a:r>
              <a:rPr lang="it-IT" sz="2000" i="1" dirty="0" err="1" smtClean="0"/>
              <a:t>Dev</a:t>
            </a:r>
            <a:r>
              <a:rPr lang="it-IT" sz="2000" i="1" dirty="0" smtClean="0"/>
              <a:t>.</a:t>
            </a:r>
            <a:r>
              <a:rPr lang="it-IT" sz="2000" dirty="0" smtClean="0"/>
              <a:t>, 4, 677–699, 2011</a:t>
            </a:r>
          </a:p>
          <a:p>
            <a:pPr algn="just"/>
            <a:r>
              <a:rPr lang="en-US" sz="2000" dirty="0" smtClean="0"/>
              <a:t>Clark </a:t>
            </a:r>
            <a:r>
              <a:rPr lang="en-US" sz="2000" i="1" dirty="0" smtClean="0"/>
              <a:t>et al.</a:t>
            </a:r>
            <a:r>
              <a:rPr lang="en-US" sz="2000" dirty="0" smtClean="0"/>
              <a:t>, </a:t>
            </a:r>
            <a:r>
              <a:rPr lang="it-IT" sz="2000" i="1" dirty="0" err="1"/>
              <a:t>Geosci</a:t>
            </a:r>
            <a:r>
              <a:rPr lang="it-IT" sz="2000" i="1" dirty="0"/>
              <a:t>. Model </a:t>
            </a:r>
            <a:r>
              <a:rPr lang="it-IT" sz="2000" i="1" dirty="0" err="1"/>
              <a:t>Dev</a:t>
            </a:r>
            <a:r>
              <a:rPr lang="it-IT" sz="2000" i="1" dirty="0"/>
              <a:t>.</a:t>
            </a:r>
            <a:r>
              <a:rPr lang="it-IT" sz="2000" dirty="0"/>
              <a:t>, 4, </a:t>
            </a:r>
            <a:r>
              <a:rPr lang="it-IT" sz="2000" dirty="0" smtClean="0"/>
              <a:t>701-722, 2011</a:t>
            </a:r>
          </a:p>
          <a:p>
            <a:pPr algn="just"/>
            <a:r>
              <a:rPr lang="it-IT" sz="2000" dirty="0" smtClean="0"/>
              <a:t>Harper </a:t>
            </a:r>
            <a:r>
              <a:rPr lang="it-IT" sz="2000" i="1" dirty="0" smtClean="0"/>
              <a:t>et al.</a:t>
            </a:r>
            <a:r>
              <a:rPr lang="it-IT" sz="2000" dirty="0" smtClean="0"/>
              <a:t>, </a:t>
            </a:r>
            <a:r>
              <a:rPr lang="it-IT" sz="2000" i="1" dirty="0" err="1" smtClean="0"/>
              <a:t>Geosci</a:t>
            </a:r>
            <a:r>
              <a:rPr lang="it-IT" sz="2000" i="1" dirty="0"/>
              <a:t>. Model </a:t>
            </a:r>
            <a:r>
              <a:rPr lang="it-IT" sz="2000" i="1" dirty="0" err="1"/>
              <a:t>Dev</a:t>
            </a:r>
            <a:r>
              <a:rPr lang="it-IT" sz="2000" i="1" dirty="0"/>
              <a:t>.</a:t>
            </a:r>
            <a:r>
              <a:rPr lang="it-IT" sz="2000" dirty="0"/>
              <a:t>, 9, 2415–2440, 2016 </a:t>
            </a:r>
            <a:endParaRPr lang="it-IT" sz="2000" dirty="0" smtClean="0"/>
          </a:p>
          <a:p>
            <a:pPr algn="just"/>
            <a:r>
              <a:rPr lang="it-IT" sz="2000" dirty="0" smtClean="0"/>
              <a:t>Osborne </a:t>
            </a:r>
            <a:r>
              <a:rPr lang="it-IT" sz="2000" i="1" dirty="0" smtClean="0"/>
              <a:t>et al.</a:t>
            </a:r>
            <a:r>
              <a:rPr lang="it-IT" sz="2000" dirty="0" smtClean="0"/>
              <a:t>, </a:t>
            </a:r>
            <a:r>
              <a:rPr lang="it-IT" sz="2000" i="1" dirty="0" err="1"/>
              <a:t>Geosci</a:t>
            </a:r>
            <a:r>
              <a:rPr lang="it-IT" sz="2000" i="1" dirty="0"/>
              <a:t>. Model </a:t>
            </a:r>
            <a:r>
              <a:rPr lang="it-IT" sz="2000" i="1" dirty="0" err="1"/>
              <a:t>Dev</a:t>
            </a:r>
            <a:r>
              <a:rPr lang="it-IT" sz="2000" i="1" dirty="0"/>
              <a:t>., </a:t>
            </a:r>
            <a:r>
              <a:rPr lang="it-IT" sz="2000" dirty="0"/>
              <a:t>8, </a:t>
            </a:r>
            <a:r>
              <a:rPr lang="it-IT" sz="2000" dirty="0" smtClean="0"/>
              <a:t>1139–1155, 2015 </a:t>
            </a:r>
          </a:p>
          <a:p>
            <a:pPr algn="just"/>
            <a:r>
              <a:rPr lang="it-IT" sz="2000" dirty="0" err="1" smtClean="0"/>
              <a:t>Rosenzweig</a:t>
            </a:r>
            <a:r>
              <a:rPr lang="it-IT" sz="2000" dirty="0" smtClean="0"/>
              <a:t> </a:t>
            </a:r>
            <a:r>
              <a:rPr lang="it-IT" sz="2000" i="1" dirty="0" smtClean="0"/>
              <a:t>et al.</a:t>
            </a:r>
            <a:r>
              <a:rPr lang="it-IT" sz="2000" dirty="0" smtClean="0"/>
              <a:t>, </a:t>
            </a:r>
            <a:r>
              <a:rPr lang="it-IT" sz="2000" i="1" dirty="0" err="1" smtClean="0"/>
              <a:t>Agricultural</a:t>
            </a:r>
            <a:r>
              <a:rPr lang="it-IT" sz="2000" i="1" dirty="0" smtClean="0"/>
              <a:t> </a:t>
            </a:r>
            <a:r>
              <a:rPr lang="it-IT" sz="2000" i="1" dirty="0"/>
              <a:t>and </a:t>
            </a:r>
            <a:r>
              <a:rPr lang="it-IT" sz="2000" i="1" dirty="0" err="1"/>
              <a:t>Forest</a:t>
            </a:r>
            <a:r>
              <a:rPr lang="it-IT" sz="2000" i="1" dirty="0"/>
              <a:t> </a:t>
            </a:r>
            <a:r>
              <a:rPr lang="it-IT" sz="2000" i="1" dirty="0" err="1" smtClean="0"/>
              <a:t>Meteorology</a:t>
            </a:r>
            <a:r>
              <a:rPr lang="it-IT" sz="2000" dirty="0" smtClean="0"/>
              <a:t>, 170, 166-182, 2013</a:t>
            </a:r>
          </a:p>
          <a:p>
            <a:pPr algn="just"/>
            <a:r>
              <a:rPr lang="it-IT" sz="2000" dirty="0" err="1" smtClean="0"/>
              <a:t>Schellekens</a:t>
            </a:r>
            <a:r>
              <a:rPr lang="it-IT" sz="2000" dirty="0" smtClean="0"/>
              <a:t>, Martinez de la Torre, </a:t>
            </a:r>
            <a:r>
              <a:rPr lang="it-IT" sz="2000" i="1" dirty="0" smtClean="0"/>
              <a:t>et al.</a:t>
            </a:r>
            <a:r>
              <a:rPr lang="it-IT" sz="2000" dirty="0" smtClean="0"/>
              <a:t>, </a:t>
            </a:r>
            <a:r>
              <a:rPr lang="en-US" sz="2000" i="1" dirty="0" smtClean="0"/>
              <a:t>Earth Syst. Sci. Data</a:t>
            </a:r>
            <a:r>
              <a:rPr lang="en-US" sz="2000" dirty="0" smtClean="0"/>
              <a:t>, 9, 389–413, 2017 </a:t>
            </a:r>
          </a:p>
          <a:p>
            <a:pPr algn="just"/>
            <a:r>
              <a:rPr lang="en-US" sz="2000" dirty="0" err="1" smtClean="0"/>
              <a:t>Vidale</a:t>
            </a:r>
            <a:r>
              <a:rPr lang="en-US" sz="2000" dirty="0" smtClean="0"/>
              <a:t> </a:t>
            </a:r>
            <a:r>
              <a:rPr lang="en-US" sz="2000" i="1" dirty="0" smtClean="0"/>
              <a:t>et al.</a:t>
            </a:r>
            <a:r>
              <a:rPr lang="en-US" sz="2000" dirty="0" smtClean="0"/>
              <a:t>, </a:t>
            </a:r>
            <a:r>
              <a:rPr lang="en-US" sz="2000" i="1" dirty="0" smtClean="0"/>
              <a:t>unpublished</a:t>
            </a:r>
            <a:endParaRPr lang="en-US" sz="2000" dirty="0" smtClean="0"/>
          </a:p>
          <a:p>
            <a:pPr algn="just"/>
            <a:r>
              <a:rPr lang="en-US" sz="2000" dirty="0" err="1" smtClean="0"/>
              <a:t>Weedon</a:t>
            </a:r>
            <a:r>
              <a:rPr lang="en-US" sz="2000" i="1" dirty="0" smtClean="0"/>
              <a:t> et al., </a:t>
            </a:r>
            <a:r>
              <a:rPr lang="nb-NO" sz="2000" i="1" dirty="0"/>
              <a:t>Water </a:t>
            </a:r>
            <a:r>
              <a:rPr lang="nb-NO" sz="2000" i="1" dirty="0" smtClean="0"/>
              <a:t>Resources Res</a:t>
            </a:r>
            <a:r>
              <a:rPr lang="nb-NO" sz="2000" i="1" dirty="0"/>
              <a:t>.</a:t>
            </a:r>
            <a:r>
              <a:rPr lang="nb-NO" sz="2000" dirty="0"/>
              <a:t>, 50, </a:t>
            </a:r>
            <a:r>
              <a:rPr lang="nb-NO" sz="2000" dirty="0" smtClean="0"/>
              <a:t>7505–7514, 2014</a:t>
            </a:r>
            <a:endParaRPr lang="it-IT" sz="2000" i="1" dirty="0" smtClean="0"/>
          </a:p>
          <a:p>
            <a:pPr algn="just"/>
            <a:r>
              <a:rPr lang="it-IT" sz="2000" dirty="0" smtClean="0"/>
              <a:t>Williams </a:t>
            </a:r>
            <a:r>
              <a:rPr lang="it-IT" sz="2000" i="1" dirty="0" smtClean="0"/>
              <a:t>et al.</a:t>
            </a:r>
            <a:r>
              <a:rPr lang="it-IT" sz="2000" dirty="0" smtClean="0"/>
              <a:t>, </a:t>
            </a:r>
            <a:r>
              <a:rPr lang="it-IT" sz="2000" i="1" dirty="0" err="1" smtClean="0"/>
              <a:t>Geosci</a:t>
            </a:r>
            <a:r>
              <a:rPr lang="it-IT" sz="2000" i="1" dirty="0"/>
              <a:t>. Model </a:t>
            </a:r>
            <a:r>
              <a:rPr lang="it-IT" sz="2000" i="1" dirty="0" err="1"/>
              <a:t>Dev</a:t>
            </a:r>
            <a:r>
              <a:rPr lang="it-IT" sz="2000" i="1" dirty="0"/>
              <a:t>.,</a:t>
            </a:r>
            <a:r>
              <a:rPr lang="it-IT" sz="2000" dirty="0"/>
              <a:t> 10, 1291–1320, 2017 </a:t>
            </a:r>
            <a:endParaRPr lang="it-IT" sz="2000" dirty="0" smtClean="0"/>
          </a:p>
          <a:p>
            <a:r>
              <a:rPr lang="it-IT" sz="2000" dirty="0"/>
              <a:t>u-ac763: </a:t>
            </a:r>
            <a:r>
              <a:rPr lang="it-IT" sz="2000" dirty="0">
                <a:hlinkClick r:id="rId14"/>
              </a:rPr>
              <a:t>https://code.metoffice.gov.uk/trac/jules/wiki/AgmipMaizeEt</a:t>
            </a:r>
            <a:endParaRPr lang="it-IT" sz="2000" dirty="0"/>
          </a:p>
          <a:p>
            <a:r>
              <a:rPr lang="it-IT" sz="2000" dirty="0"/>
              <a:t>u-al752: </a:t>
            </a:r>
            <a:r>
              <a:rPr lang="it-IT" sz="2000" dirty="0">
                <a:hlinkClick r:id="rId15"/>
              </a:rPr>
              <a:t>https://</a:t>
            </a:r>
            <a:r>
              <a:rPr lang="it-IT" sz="2000" dirty="0" smtClean="0">
                <a:hlinkClick r:id="rId15"/>
              </a:rPr>
              <a:t>code.metoffice.gov.uk/trac/jules/wiki/FluxnetandLbaSites</a:t>
            </a:r>
            <a:endParaRPr lang="it-IT" sz="2000" dirty="0"/>
          </a:p>
        </p:txBody>
      </p:sp>
      <p:sp>
        <p:nvSpPr>
          <p:cNvPr id="145" name="TextBox 144"/>
          <p:cNvSpPr txBox="1"/>
          <p:nvPr/>
        </p:nvSpPr>
        <p:spPr>
          <a:xfrm>
            <a:off x="22280301" y="17304927"/>
            <a:ext cx="5862899" cy="11726287"/>
          </a:xfrm>
          <a:prstGeom prst="rect">
            <a:avLst/>
          </a:prstGeom>
          <a:solidFill>
            <a:schemeClr val="bg2"/>
          </a:solidFill>
        </p:spPr>
        <p:txBody>
          <a:bodyPr wrap="square" rtlCol="0">
            <a:spAutoFit/>
          </a:bodyPr>
          <a:lstStyle/>
          <a:p>
            <a:pPr algn="ctr"/>
            <a:r>
              <a:rPr lang="en-US" sz="4800" b="1" dirty="0" smtClean="0"/>
              <a:t>Global JULES Model</a:t>
            </a:r>
          </a:p>
          <a:p>
            <a:r>
              <a:rPr lang="en-US" sz="2200" dirty="0" smtClean="0"/>
              <a:t>      We have ’</a:t>
            </a:r>
            <a:r>
              <a:rPr lang="en-US" sz="2200" dirty="0" err="1" smtClean="0"/>
              <a:t>robustified</a:t>
            </a:r>
            <a:r>
              <a:rPr lang="en-US" sz="2200" dirty="0" smtClean="0"/>
              <a:t>’ a global JULES model focusing on hydrology (</a:t>
            </a:r>
            <a:r>
              <a:rPr lang="it-IT" sz="2200" dirty="0" err="1" smtClean="0"/>
              <a:t>Schellekens</a:t>
            </a:r>
            <a:r>
              <a:rPr lang="it-IT" sz="2200" dirty="0" smtClean="0"/>
              <a:t>, Martinez de la Torre, </a:t>
            </a:r>
            <a:r>
              <a:rPr lang="it-IT" sz="2200" i="1" dirty="0" smtClean="0"/>
              <a:t>et al.</a:t>
            </a:r>
            <a:r>
              <a:rPr lang="it-IT" sz="2200" dirty="0" smtClean="0"/>
              <a:t>, 2017</a:t>
            </a:r>
            <a:r>
              <a:rPr lang="en-US" sz="2200" dirty="0" smtClean="0"/>
              <a:t>) that was already working on CEDA </a:t>
            </a:r>
            <a:r>
              <a:rPr lang="en-US" sz="2200" dirty="0" smtClean="0"/>
              <a:t>JASMIN. A different global JULES model focusing on vegetation (</a:t>
            </a:r>
            <a:r>
              <a:rPr lang="en-US" sz="2200" dirty="0" err="1" smtClean="0"/>
              <a:t>Vidale</a:t>
            </a:r>
            <a:r>
              <a:rPr lang="en-US" sz="2200" dirty="0" smtClean="0"/>
              <a:t> </a:t>
            </a:r>
            <a:r>
              <a:rPr lang="en-US" sz="2200" i="1" dirty="0" smtClean="0"/>
              <a:t>et al.</a:t>
            </a:r>
            <a:r>
              <a:rPr lang="en-US" sz="2200" dirty="0" smtClean="0"/>
              <a:t>, </a:t>
            </a:r>
            <a:r>
              <a:rPr lang="en-US" sz="2200" i="1" dirty="0" smtClean="0"/>
              <a:t>unpublished</a:t>
            </a:r>
            <a:r>
              <a:rPr lang="en-US" sz="2200" dirty="0" smtClean="0"/>
              <a:t>) was then substituted in this JULES template, to make the plots on the left. The modeled soil-moisture anomaly in the plots on the left in Jan. 1993 in Tucson, Arizona matches observed flooding then. </a:t>
            </a:r>
          </a:p>
          <a:p>
            <a:pPr algn="ctr"/>
            <a:r>
              <a:rPr lang="en-US" sz="2800" b="1" dirty="0" smtClean="0"/>
              <a:t>Methods</a:t>
            </a:r>
          </a:p>
          <a:p>
            <a:r>
              <a:rPr lang="en-US" sz="2000" b="1" dirty="0"/>
              <a:t> </a:t>
            </a:r>
            <a:r>
              <a:rPr lang="en-US" sz="2000" b="1" dirty="0" smtClean="0"/>
              <a:t>      </a:t>
            </a:r>
            <a:r>
              <a:rPr lang="en-US" sz="2000" dirty="0" smtClean="0"/>
              <a:t>The original Rose/</a:t>
            </a:r>
            <a:r>
              <a:rPr lang="en-US" sz="2000" dirty="0" err="1" smtClean="0"/>
              <a:t>Cylc</a:t>
            </a:r>
            <a:r>
              <a:rPr lang="en-US" sz="2000" dirty="0" smtClean="0"/>
              <a:t> global hydrology suite was u-ah574, and our ‘</a:t>
            </a:r>
            <a:r>
              <a:rPr lang="en-US" sz="2000" dirty="0" err="1" smtClean="0"/>
              <a:t>robustifying</a:t>
            </a:r>
            <a:r>
              <a:rPr lang="en-US" sz="2000" dirty="0" smtClean="0"/>
              <a:t>’ efforts prevent </a:t>
            </a:r>
            <a:r>
              <a:rPr lang="en-US" sz="2000" dirty="0"/>
              <a:t>frequent crashes by ensuring that the JULES executable was compiled on the same type of processor on which it is </a:t>
            </a:r>
            <a:r>
              <a:rPr lang="en-US" sz="2000" dirty="0" smtClean="0"/>
              <a:t>run. This </a:t>
            </a:r>
            <a:r>
              <a:rPr lang="en-US" sz="2000" dirty="0"/>
              <a:t>is important in the heterogeneous architecture of CEDA JASMIN with different machines having different processor types.  This suite uses the eartH2Observe driving data and the SPDM branch of JULES version 4.7. The </a:t>
            </a:r>
            <a:r>
              <a:rPr lang="en-US" sz="2000" dirty="0" err="1"/>
              <a:t>robustified</a:t>
            </a:r>
            <a:r>
              <a:rPr lang="en-US" sz="2000" dirty="0"/>
              <a:t> version for CEDA JASMIN is Rose/</a:t>
            </a:r>
            <a:r>
              <a:rPr lang="en-US" sz="2000" dirty="0" err="1"/>
              <a:t>Cylc</a:t>
            </a:r>
            <a:r>
              <a:rPr lang="en-US" sz="2000" dirty="0"/>
              <a:t> suite </a:t>
            </a:r>
            <a:r>
              <a:rPr lang="en-US" sz="2000" dirty="0" smtClean="0"/>
              <a:t>u-aq929</a:t>
            </a:r>
            <a:r>
              <a:rPr lang="en-US" sz="2000" dirty="0"/>
              <a:t>, which was also upgraded to JULES 4.9</a:t>
            </a:r>
            <a:r>
              <a:rPr lang="en-US" sz="2000" dirty="0" smtClean="0"/>
              <a:t>.</a:t>
            </a:r>
          </a:p>
          <a:p>
            <a:r>
              <a:rPr lang="en-US" sz="2000" dirty="0"/>
              <a:t> </a:t>
            </a:r>
            <a:r>
              <a:rPr lang="en-US" sz="2000" dirty="0" smtClean="0"/>
              <a:t>     Furthermore</a:t>
            </a:r>
            <a:r>
              <a:rPr lang="en-US" sz="2000" dirty="0"/>
              <a:t>, we used u-aq929 as a template for porting another global model (focusing on </a:t>
            </a:r>
            <a:r>
              <a:rPr lang="en-US" sz="2000" dirty="0" smtClean="0"/>
              <a:t>vegetation, </a:t>
            </a:r>
            <a:r>
              <a:rPr lang="en-US" sz="2000" dirty="0" err="1" smtClean="0"/>
              <a:t>Vidale</a:t>
            </a:r>
            <a:r>
              <a:rPr lang="en-US" sz="2000" dirty="0" smtClean="0"/>
              <a:t> </a:t>
            </a:r>
            <a:r>
              <a:rPr lang="en-US" sz="2000" i="1" dirty="0" smtClean="0"/>
              <a:t>et al., unpublished</a:t>
            </a:r>
            <a:r>
              <a:rPr lang="en-US" sz="2000" dirty="0" smtClean="0"/>
              <a:t>) </a:t>
            </a:r>
            <a:r>
              <a:rPr lang="en-US" sz="2000" dirty="0"/>
              <a:t>from the departmental computer cluster of the Department of Meteorology at the University of Reading to CEDA JASMIN. This model uses the WFDEI (GPCC) driving data (</a:t>
            </a:r>
            <a:r>
              <a:rPr lang="en-US" sz="2000" dirty="0" err="1"/>
              <a:t>Weedon</a:t>
            </a:r>
            <a:r>
              <a:rPr lang="en-US" sz="2000" dirty="0"/>
              <a:t> </a:t>
            </a:r>
            <a:r>
              <a:rPr lang="en-US" sz="2000" i="1" dirty="0"/>
              <a:t>et al.</a:t>
            </a:r>
            <a:r>
              <a:rPr lang="en-US" sz="2000" dirty="0"/>
              <a:t> 2014) and was upgraded from JULES 4.4 to JULES 4.9. Custom Python post-processing was developed and is shown in the plots to the left, as well as in computer-based animations</a:t>
            </a:r>
            <a:r>
              <a:rPr lang="en-US" sz="2000" dirty="0" smtClean="0"/>
              <a:t>. </a:t>
            </a:r>
            <a:r>
              <a:rPr lang="en-US" sz="2000" dirty="0"/>
              <a:t>The Rose/</a:t>
            </a:r>
            <a:r>
              <a:rPr lang="en-US" sz="2000" dirty="0" err="1"/>
              <a:t>Cylc</a:t>
            </a:r>
            <a:r>
              <a:rPr lang="en-US" sz="2000" dirty="0"/>
              <a:t> suite for this model is </a:t>
            </a:r>
            <a:r>
              <a:rPr lang="en-US" sz="2000" dirty="0" smtClean="0"/>
              <a:t/>
            </a:r>
            <a:br>
              <a:rPr lang="en-US" sz="2000" dirty="0" smtClean="0"/>
            </a:br>
            <a:r>
              <a:rPr lang="en-US" sz="2000" dirty="0" smtClean="0"/>
              <a:t>u-as052</a:t>
            </a:r>
            <a:r>
              <a:rPr lang="en-US" sz="2000" dirty="0"/>
              <a:t>.</a:t>
            </a:r>
          </a:p>
          <a:p>
            <a:endParaRPr lang="en-US" sz="2000" dirty="0" smtClean="0"/>
          </a:p>
        </p:txBody>
      </p:sp>
      <p:sp>
        <p:nvSpPr>
          <p:cNvPr id="146" name="TextBox 145"/>
          <p:cNvSpPr txBox="1"/>
          <p:nvPr/>
        </p:nvSpPr>
        <p:spPr>
          <a:xfrm>
            <a:off x="5998319" y="30144858"/>
            <a:ext cx="3082181" cy="461665"/>
          </a:xfrm>
          <a:prstGeom prst="rect">
            <a:avLst/>
          </a:prstGeom>
          <a:noFill/>
        </p:spPr>
        <p:txBody>
          <a:bodyPr wrap="square" rtlCol="0">
            <a:spAutoFit/>
          </a:bodyPr>
          <a:lstStyle/>
          <a:p>
            <a:r>
              <a:rPr lang="en-US" sz="2400" b="1" dirty="0" smtClean="0"/>
              <a:t>Modeled Soil Moisture</a:t>
            </a:r>
            <a:endParaRPr lang="en-US" sz="2400" b="1" dirty="0"/>
          </a:p>
        </p:txBody>
      </p:sp>
      <p:sp>
        <p:nvSpPr>
          <p:cNvPr id="147" name="TextBox 146"/>
          <p:cNvSpPr txBox="1"/>
          <p:nvPr/>
        </p:nvSpPr>
        <p:spPr>
          <a:xfrm>
            <a:off x="4335139" y="34242846"/>
            <a:ext cx="7606826" cy="461665"/>
          </a:xfrm>
          <a:prstGeom prst="rect">
            <a:avLst/>
          </a:prstGeom>
          <a:noFill/>
        </p:spPr>
        <p:txBody>
          <a:bodyPr wrap="square" rtlCol="0">
            <a:spAutoFit/>
          </a:bodyPr>
          <a:lstStyle/>
          <a:p>
            <a:r>
              <a:rPr lang="en-US" sz="2400" b="1" dirty="0" smtClean="0"/>
              <a:t>Maize Leaf Area Index (</a:t>
            </a:r>
            <a:r>
              <a:rPr lang="en-US" sz="2400" b="1" smtClean="0"/>
              <a:t>Observations and JULES Model) </a:t>
            </a:r>
            <a:endParaRPr lang="en-US" sz="2400" b="1" dirty="0" smtClean="0"/>
          </a:p>
        </p:txBody>
      </p:sp>
      <p:sp>
        <p:nvSpPr>
          <p:cNvPr id="148" name="TextBox 147"/>
          <p:cNvSpPr txBox="1"/>
          <p:nvPr/>
        </p:nvSpPr>
        <p:spPr>
          <a:xfrm>
            <a:off x="16531933" y="30165108"/>
            <a:ext cx="5131068" cy="461665"/>
          </a:xfrm>
          <a:prstGeom prst="rect">
            <a:avLst/>
          </a:prstGeom>
          <a:noFill/>
        </p:spPr>
        <p:txBody>
          <a:bodyPr wrap="square" rtlCol="0">
            <a:spAutoFit/>
          </a:bodyPr>
          <a:lstStyle/>
          <a:p>
            <a:r>
              <a:rPr lang="en-US" sz="2400" b="1" dirty="0" smtClean="0"/>
              <a:t>Modeled </a:t>
            </a:r>
            <a:r>
              <a:rPr lang="en-US" sz="2400" b="1" smtClean="0"/>
              <a:t>Net Primary Production</a:t>
            </a:r>
            <a:endParaRPr lang="en-US" sz="2400" b="1" dirty="0"/>
          </a:p>
        </p:txBody>
      </p:sp>
      <p:sp>
        <p:nvSpPr>
          <p:cNvPr id="149" name="TextBox 148"/>
          <p:cNvSpPr txBox="1"/>
          <p:nvPr/>
        </p:nvSpPr>
        <p:spPr>
          <a:xfrm>
            <a:off x="16507853" y="34332829"/>
            <a:ext cx="5555393" cy="461665"/>
          </a:xfrm>
          <a:prstGeom prst="rect">
            <a:avLst/>
          </a:prstGeom>
          <a:noFill/>
        </p:spPr>
        <p:txBody>
          <a:bodyPr wrap="square" rtlCol="0">
            <a:spAutoFit/>
          </a:bodyPr>
          <a:lstStyle/>
          <a:p>
            <a:r>
              <a:rPr lang="en-US" sz="2400" b="1" dirty="0" smtClean="0"/>
              <a:t>Maize Biomass (Model vs. Observations)</a:t>
            </a:r>
            <a:endParaRPr lang="en-US" sz="2400" b="1" dirty="0"/>
          </a:p>
        </p:txBody>
      </p:sp>
      <p:pic>
        <p:nvPicPr>
          <p:cNvPr id="150" name="Picture 14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423885" y="4531086"/>
            <a:ext cx="3469403" cy="829640"/>
          </a:xfrm>
          <a:prstGeom prst="rect">
            <a:avLst/>
          </a:prstGeom>
        </p:spPr>
      </p:pic>
      <p:pic>
        <p:nvPicPr>
          <p:cNvPr id="151" name="Picture 15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893906" y="4571779"/>
            <a:ext cx="2317272" cy="802684"/>
          </a:xfrm>
          <a:prstGeom prst="rect">
            <a:avLst/>
          </a:prstGeom>
        </p:spPr>
      </p:pic>
      <p:pic>
        <p:nvPicPr>
          <p:cNvPr id="152" name="Picture 15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4095366" y="4520979"/>
            <a:ext cx="2149943" cy="883788"/>
          </a:xfrm>
          <a:prstGeom prst="rect">
            <a:avLst/>
          </a:prstGeom>
        </p:spPr>
      </p:pic>
      <p:pic>
        <p:nvPicPr>
          <p:cNvPr id="153" name="Picture 15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9354515" y="4437157"/>
            <a:ext cx="4032771" cy="911387"/>
          </a:xfrm>
          <a:prstGeom prst="rect">
            <a:avLst/>
          </a:prstGeom>
        </p:spPr>
      </p:pic>
      <p:pic>
        <p:nvPicPr>
          <p:cNvPr id="154" name="Picture 153"/>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6835960" y="4247659"/>
            <a:ext cx="1184961" cy="1184961"/>
          </a:xfrm>
          <a:prstGeom prst="rect">
            <a:avLst/>
          </a:prstGeom>
        </p:spPr>
      </p:pic>
      <p:cxnSp>
        <p:nvCxnSpPr>
          <p:cNvPr id="33" name="Straight Connector 32"/>
          <p:cNvCxnSpPr/>
          <p:nvPr/>
        </p:nvCxnSpPr>
        <p:spPr>
          <a:xfrm>
            <a:off x="18808700" y="23406100"/>
            <a:ext cx="0" cy="2159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14811889" y="6315687"/>
            <a:ext cx="6223000" cy="461665"/>
          </a:xfrm>
          <a:prstGeom prst="rect">
            <a:avLst/>
          </a:prstGeom>
          <a:noFill/>
        </p:spPr>
        <p:txBody>
          <a:bodyPr wrap="square" rtlCol="0">
            <a:spAutoFit/>
          </a:bodyPr>
          <a:lstStyle/>
          <a:p>
            <a:r>
              <a:rPr lang="en-US" sz="2400" b="1" dirty="0" smtClean="0"/>
              <a:t>JULES-modeled FLUXNET2015 </a:t>
            </a:r>
            <a:r>
              <a:rPr lang="en-US" sz="2400" b="1" smtClean="0"/>
              <a:t>soil moisture</a:t>
            </a:r>
            <a:endParaRPr lang="en-US" sz="2400" b="1" dirty="0"/>
          </a:p>
        </p:txBody>
      </p:sp>
      <p:sp>
        <p:nvSpPr>
          <p:cNvPr id="90" name="TextBox 89"/>
          <p:cNvSpPr txBox="1"/>
          <p:nvPr/>
        </p:nvSpPr>
        <p:spPr>
          <a:xfrm>
            <a:off x="13970000" y="11471887"/>
            <a:ext cx="7747000" cy="461665"/>
          </a:xfrm>
          <a:prstGeom prst="rect">
            <a:avLst/>
          </a:prstGeom>
          <a:noFill/>
        </p:spPr>
        <p:txBody>
          <a:bodyPr wrap="square" rtlCol="0">
            <a:spAutoFit/>
          </a:bodyPr>
          <a:lstStyle/>
          <a:p>
            <a:r>
              <a:rPr lang="en-US" sz="2400" b="1" dirty="0" smtClean="0"/>
              <a:t>FLUXNET2015 GPP (JULES model compared to </a:t>
            </a:r>
            <a:r>
              <a:rPr lang="en-US" sz="2400" b="1" dirty="0" smtClean="0">
                <a:solidFill>
                  <a:srgbClr val="0000FF"/>
                </a:solidFill>
              </a:rPr>
              <a:t>observation</a:t>
            </a:r>
            <a:r>
              <a:rPr lang="en-US" sz="2400" b="1" dirty="0" smtClean="0"/>
              <a:t>)</a:t>
            </a:r>
            <a:endParaRPr lang="en-US" sz="2400" b="1" dirty="0"/>
          </a:p>
        </p:txBody>
      </p:sp>
    </p:spTree>
    <p:extLst>
      <p:ext uri="{BB962C8B-B14F-4D97-AF65-F5344CB8AC3E}">
        <p14:creationId xmlns:p14="http://schemas.microsoft.com/office/powerpoint/2010/main" val="1547313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2035</TotalTime>
  <Words>1064</Words>
  <Application>Microsoft Macintosh PowerPoint</Application>
  <PresentationFormat>Custom</PresentationFormat>
  <Paragraphs>51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Calibri Light</vt:lpstr>
      <vt:lpstr>Mangal</vt:lpstr>
      <vt:lpstr>Arial</vt:lpstr>
      <vt:lpstr>Office Theme</vt:lpstr>
      <vt:lpstr>Simulating Global and Local Land Surface Processes with JULES on the CEDA JASMIN Super-data-cluster</vt:lpstr>
    </vt:vector>
  </TitlesOfParts>
  <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Simulating Global and Local Land Surface Processes with JULES on the CEDA JASMIN Super-data-cluster</dc:title>
  <dc:creator>Patrick McGuire</dc:creator>
  <cp:lastModifiedBy>Patrick McGuire</cp:lastModifiedBy>
  <cp:revision>57</cp:revision>
  <cp:lastPrinted>2018-01-29T16:11:35Z</cp:lastPrinted>
  <dcterms:created xsi:type="dcterms:W3CDTF">2018-01-23T19:33:57Z</dcterms:created>
  <dcterms:modified xsi:type="dcterms:W3CDTF">2018-01-29T16:25:48Z</dcterms:modified>
</cp:coreProperties>
</file>