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0" r:id="rId3"/>
    <p:sldId id="278" r:id="rId4"/>
    <p:sldId id="273" r:id="rId5"/>
    <p:sldId id="274" r:id="rId6"/>
    <p:sldId id="267" r:id="rId7"/>
    <p:sldId id="268" r:id="rId8"/>
    <p:sldId id="271" r:id="rId9"/>
    <p:sldId id="272" r:id="rId10"/>
    <p:sldId id="259" r:id="rId11"/>
    <p:sldId id="269" r:id="rId12"/>
    <p:sldId id="260" r:id="rId13"/>
    <p:sldId id="261" r:id="rId14"/>
    <p:sldId id="262" r:id="rId15"/>
    <p:sldId id="275" r:id="rId16"/>
    <p:sldId id="276" r:id="rId17"/>
    <p:sldId id="264" r:id="rId18"/>
    <p:sldId id="263" r:id="rId19"/>
    <p:sldId id="265" r:id="rId20"/>
    <p:sldId id="266" r:id="rId21"/>
    <p:sldId id="277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53"/>
    <p:restoredTop sz="94705"/>
  </p:normalViewPr>
  <p:slideViewPr>
    <p:cSldViewPr snapToGrid="0" snapToObjects="1">
      <p:cViewPr>
        <p:scale>
          <a:sx n="55" d="100"/>
          <a:sy n="55" d="100"/>
        </p:scale>
        <p:origin x="1448" y="1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BE630-AEE7-B040-AA89-171F0B8A6891}" type="datetimeFigureOut">
              <a:rPr lang="en-US" smtClean="0"/>
              <a:t>2/16/18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01574-2E31-2B4B-B34B-E4C16B971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8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01574-2E31-2B4B-B34B-E4C16B9719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6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8D6F-5E19-AE47-AACE-71CDC9E6E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D11D0-09D4-2B4B-8369-81B033DA9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FD7FD-A34F-4B46-91F4-228E868F7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2/16/18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2B48A-3D58-424A-BA15-4098518A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8BF33-F1B7-2442-94DC-B507D8A4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1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1844-8F0D-054F-93ED-2532BC3E3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082CB-3491-AA4F-94DB-695718899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BAE84-6A32-D140-BC27-F88F3D9AE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2/16/18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FE2A8-8C40-394B-991C-433FE90A8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3FD6-EDAB-F14B-951D-6667F246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97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01665-BF1A-7B40-821F-8680F62111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7C7D5-4F00-2249-A1DE-162219085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C6B99-F301-2643-8F49-4FCE9F343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2/16/18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5B4D2-37A7-FD43-BD31-B9348BD0F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12EA0-8468-5542-A413-809438C7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3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81899-8CC9-284F-8E78-3A9CFA47A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64025-CA13-7841-A724-10D2DA6A2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56B35-2941-2745-BC9A-8155B4B9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2/16/18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5CBD4-E0C0-E642-A631-278A63B8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80C0C-F427-7A4A-BC6C-F0A2A6A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1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39CC-9B9B-FA4A-81B8-F418A16E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BCC2E-A8B5-5C4F-BE3C-88E5E01B8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C4EC-57ED-E041-91F5-FC80A372F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2/16/18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8B647-7281-B242-B868-80C64489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7A5B8-4721-4C4C-9226-18575E8C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0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2C3D1-92D8-0144-9E82-375EAE30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4EC00-A367-E147-BA66-81AF0A05D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2F2A1-B915-7044-B148-061C73DA1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840A2-D7CE-624D-82BF-592FAEA6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2/16/18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85CC1-A0B0-3546-BB3C-2F09F918F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CBB0C-3888-1142-A254-45F1E0B8E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0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9B68D-6E12-C343-9691-7C286BEF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3B998-B33D-C74A-A2A2-EB2B723F4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BB549-E781-324F-A096-911CF9E74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D03E63-65C9-E04E-ABDC-5DFDBA36D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74898-5D3C-4E42-8041-26F67E5BD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087B85-A2C6-4347-9ADC-2A6810B97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2/16/18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734EB2-06DD-AA4A-8126-8B3D226B1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45971-56E2-D048-BDB2-9CF94E72F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31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989AD-7023-A34B-BC41-2B4B2A86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A0D47-A403-C247-B734-89081DDA3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2/16/18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8B30F-C9C8-0A44-A7F2-2A9C1CE2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93D3F-C0B5-D942-B442-D8F51E9D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4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921669-770E-2244-B449-B29325C8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2/16/18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DD666-F065-9342-802B-D6682BFB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90754-6EEE-4642-A900-55D88C4D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8DF2-EBB8-8447-9E6C-D0C45916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33D19-1F76-FC44-A60F-045CCECB8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D807F-E388-1941-8F93-115DC51F3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08EA8-B09C-EF4A-B9E2-FC929AF6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2/16/18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F5B5F-F9B6-8A40-987F-50355AE02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4BC7A-1671-1148-BAA4-2B0ECF698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6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27165-77C7-EF4A-8EDC-057F5727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E46C74-1781-F747-ABA8-5B8A3CEF8C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E765D-6C3C-D645-BF47-2D25C59A6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3AC8A-D21F-4346-BF41-B934CEC4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2/16/18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AC01F-CFD1-6B44-8E29-0452BBDDE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4E05F-62EA-5E45-B356-98F69C96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3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2788D2-3E1B-D149-84F5-5918D704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27EFB-234E-E745-BCE6-F7DEE6F47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85B2D-BDB3-1843-B091-34A0EA436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18473-240C-DF44-89F2-2E2EA08F2B3D}" type="datetimeFigureOut">
              <a:rPr lang="en-US" smtClean="0"/>
              <a:t>2/16/18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D3CF2-C1F2-AA41-8761-32AD93A43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7B238-DAAA-8B4F-8164-A6A53DE53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(null)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(null)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(null)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(null)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metoffice.gov.uk/trac/jules/wiki/FluxnetandLbaSites" TargetMode="External"/><Relationship Id="rId2" Type="http://schemas.openxmlformats.org/officeDocument/2006/relationships/hyperlink" Target="https://code.metoffice.gov.uk/trac/jules/wiki/AgmipMaizeE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D865D-7E5C-834A-AF66-274896437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501" y="1724528"/>
            <a:ext cx="10995103" cy="11636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3600" b="1" dirty="0"/>
              <a:t>Simulating Global and Local Land Surface Processes </a:t>
            </a:r>
            <a:br>
              <a:rPr lang="en-US" sz="3600" b="1" dirty="0"/>
            </a:br>
            <a:r>
              <a:rPr lang="en-US" sz="3600" b="1" dirty="0"/>
              <a:t>with JULES on the CEDA JASMIN Super-data-cluster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6A777B-66A4-5F44-B643-E931C3CB3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211745"/>
            <a:ext cx="12191999" cy="1103777"/>
          </a:xfrm>
        </p:spPr>
        <p:txBody>
          <a:bodyPr/>
          <a:lstStyle/>
          <a:p>
            <a:r>
              <a:rPr lang="en-US" dirty="0"/>
              <a:t>Patrick C. McGuire (U. Reading, NCAS), Pier Luigi </a:t>
            </a:r>
            <a:r>
              <a:rPr lang="en-US" dirty="0" err="1"/>
              <a:t>Vidale</a:t>
            </a:r>
            <a:r>
              <a:rPr lang="en-US" dirty="0"/>
              <a:t> (U. Reading, NCAS), </a:t>
            </a:r>
            <a:br>
              <a:rPr lang="en-US" dirty="0"/>
            </a:br>
            <a:r>
              <a:rPr lang="en-US" dirty="0"/>
              <a:t>Anna B. Harper (U. Exeter), Grenville M.S. Lister (U. Reading, NCAS), </a:t>
            </a:r>
            <a:br>
              <a:rPr lang="en-US" dirty="0"/>
            </a:br>
            <a:r>
              <a:rPr lang="en-US" dirty="0"/>
              <a:t>Alberto Martinez-de la Torre (CEH), Anne </a:t>
            </a:r>
            <a:r>
              <a:rPr lang="en-US" dirty="0" err="1"/>
              <a:t>Verhoef</a:t>
            </a:r>
            <a:r>
              <a:rPr lang="en-US" dirty="0"/>
              <a:t> (U. Reading), Karina E. Williams (Met Office)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3FC07-3642-474C-9938-3E46AD6A4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930" y="6077413"/>
            <a:ext cx="2916989" cy="697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1AB0E5-57B2-294F-BED1-E616338A6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" y="6110867"/>
            <a:ext cx="1989005" cy="688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C7D4C7-74AE-3945-B44C-B75677D31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04" y="6099717"/>
            <a:ext cx="1844634" cy="758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78B03-861F-774D-838D-0AC156CBA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96" y="6010507"/>
            <a:ext cx="3750048" cy="847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19E72-070D-214E-827E-E70EF3E11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649" y="5820936"/>
            <a:ext cx="1037063" cy="10370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521FA7-605D-B845-B129-5AA78F6B46E0}"/>
              </a:ext>
            </a:extLst>
          </p:cNvPr>
          <p:cNvSpPr txBox="1"/>
          <p:nvPr/>
        </p:nvSpPr>
        <p:spPr>
          <a:xfrm>
            <a:off x="4665306" y="4739951"/>
            <a:ext cx="183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16 February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489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21E078-C7A0-D64C-8BE1-62097036E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1792172"/>
            <a:ext cx="5801784" cy="435133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210529B-50AA-3D4E-9DF3-5AD512752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893" y="1788454"/>
            <a:ext cx="5801784" cy="43513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52B371-296B-A440-8217-3F240A608B9F}"/>
              </a:ext>
            </a:extLst>
          </p:cNvPr>
          <p:cNvSpPr/>
          <p:nvPr/>
        </p:nvSpPr>
        <p:spPr>
          <a:xfrm>
            <a:off x="6186267" y="1805827"/>
            <a:ext cx="4659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JULES-modeled soil moisture anomaly (Jan.’93)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BF2DC-2531-F94F-89FE-DF5B2C797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3" y="1750741"/>
            <a:ext cx="5964046" cy="508659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+mn-lt"/>
                <a:ea typeface="+mn-ea"/>
                <a:cs typeface="+mn-cs"/>
              </a:rPr>
              <a:t>JULES-modeled global soil moisture (Jan. 1993)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69393B-EB09-DC4C-8579-09413889EFC7}"/>
              </a:ext>
            </a:extLst>
          </p:cNvPr>
          <p:cNvSpPr txBox="1"/>
          <p:nvPr/>
        </p:nvSpPr>
        <p:spPr>
          <a:xfrm>
            <a:off x="6194322" y="5766620"/>
            <a:ext cx="4838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hydrological drought index is defined here as </a:t>
            </a:r>
          </a:p>
          <a:p>
            <a:r>
              <a:rPr lang="en-US" dirty="0"/>
              <a:t>the monthly anomaly of soil moisture relative </a:t>
            </a:r>
          </a:p>
          <a:p>
            <a:r>
              <a:rPr lang="en-US" dirty="0"/>
              <a:t>to the annual climatology over 1979-2012.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EE669-AB55-6144-BA8B-6E1C0DC53C40}"/>
              </a:ext>
            </a:extLst>
          </p:cNvPr>
          <p:cNvSpPr txBox="1"/>
          <p:nvPr/>
        </p:nvSpPr>
        <p:spPr>
          <a:xfrm>
            <a:off x="8738298" y="1091982"/>
            <a:ext cx="345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a.k.a., a hydrological drought index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B53E09-2F61-B841-88F2-75D02E4296ED}"/>
              </a:ext>
            </a:extLst>
          </p:cNvPr>
          <p:cNvCxnSpPr/>
          <p:nvPr/>
        </p:nvCxnSpPr>
        <p:spPr>
          <a:xfrm flipH="1">
            <a:off x="9013371" y="1455576"/>
            <a:ext cx="485192" cy="3359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3FC367-6600-D54D-8E71-70FD34A9AA0E}"/>
              </a:ext>
            </a:extLst>
          </p:cNvPr>
          <p:cNvCxnSpPr/>
          <p:nvPr/>
        </p:nvCxnSpPr>
        <p:spPr>
          <a:xfrm>
            <a:off x="7744408" y="2127380"/>
            <a:ext cx="21087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655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mc_GL1979-2012_v2.mp4">
            <a:hlinkClick r:id="" action="ppaction://media"/>
            <a:extLst>
              <a:ext uri="{FF2B5EF4-FFF2-40B4-BE49-F238E27FC236}">
                <a16:creationId xmlns:a16="http://schemas.microsoft.com/office/drawing/2014/main" id="{6FD7C6CF-A032-484C-BBA9-6DAA7E729B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818" y="1884554"/>
            <a:ext cx="5352585" cy="4014439"/>
          </a:xfrm>
          <a:prstGeom prst="rect">
            <a:avLst/>
          </a:prstGeom>
        </p:spPr>
      </p:pic>
      <p:pic>
        <p:nvPicPr>
          <p:cNvPr id="11" name="smc_anom_GL1979-2012_v2b.mp4">
            <a:hlinkClick r:id="" action="ppaction://media"/>
            <a:extLst>
              <a:ext uri="{FF2B5EF4-FFF2-40B4-BE49-F238E27FC236}">
                <a16:creationId xmlns:a16="http://schemas.microsoft.com/office/drawing/2014/main" id="{945D0CEA-9C8A-ED42-A448-69509D1F6B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1396" y="1859464"/>
            <a:ext cx="5400907" cy="4050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52B371-296B-A440-8217-3F240A608B9F}"/>
              </a:ext>
            </a:extLst>
          </p:cNvPr>
          <p:cNvSpPr/>
          <p:nvPr/>
        </p:nvSpPr>
        <p:spPr>
          <a:xfrm>
            <a:off x="6308930" y="1872734"/>
            <a:ext cx="5014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JULES-modeled soil moisture anomaly (1979-2012)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BF2DC-2531-F94F-89FE-DF5B2C797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20" y="1795345"/>
            <a:ext cx="5964046" cy="508659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+mn-lt"/>
                <a:ea typeface="+mn-ea"/>
                <a:cs typeface="+mn-cs"/>
              </a:rPr>
              <a:t>JULES-modeled global soil moisture (1979-2012)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8E0D37-EE93-324C-BF13-550265BAFC2A}"/>
              </a:ext>
            </a:extLst>
          </p:cNvPr>
          <p:cNvSpPr txBox="1"/>
          <p:nvPr/>
        </p:nvSpPr>
        <p:spPr>
          <a:xfrm>
            <a:off x="400050" y="614362"/>
            <a:ext cx="1248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Animations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1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04FDCB-7911-4B4B-B218-585104061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6" y="1937137"/>
            <a:ext cx="5801784" cy="435133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7863D1B-A05B-4C49-ACC2-F1EBD481E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440" y="1922268"/>
            <a:ext cx="5801784" cy="43513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BEA364-D7FE-BB44-AC53-D5BF2015D9DD}"/>
              </a:ext>
            </a:extLst>
          </p:cNvPr>
          <p:cNvSpPr/>
          <p:nvPr/>
        </p:nvSpPr>
        <p:spPr>
          <a:xfrm>
            <a:off x="1007148" y="1816978"/>
            <a:ext cx="545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Zoom-in to N. America: Modeled soil moisture (Jan’93)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30C0BD-9644-9C45-AA81-3267FE546341}"/>
              </a:ext>
            </a:extLst>
          </p:cNvPr>
          <p:cNvSpPr/>
          <p:nvPr/>
        </p:nvSpPr>
        <p:spPr>
          <a:xfrm>
            <a:off x="6626540" y="1794676"/>
            <a:ext cx="5363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Zoom-in to N. America: Modeled SM anomaly (Jan’93)</a:t>
            </a: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CDE2A6E8-E6D1-2542-917D-B912D7E90C57}"/>
              </a:ext>
            </a:extLst>
          </p:cNvPr>
          <p:cNvSpPr/>
          <p:nvPr/>
        </p:nvSpPr>
        <p:spPr>
          <a:xfrm>
            <a:off x="8658808" y="3582955"/>
            <a:ext cx="466531" cy="485192"/>
          </a:xfrm>
          <a:prstGeom prst="donut">
            <a:avLst>
              <a:gd name="adj" fmla="val 8805"/>
            </a:avLst>
          </a:prstGeom>
          <a:solidFill>
            <a:srgbClr val="FF0000"/>
          </a:solidFill>
          <a:ln w="3175"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4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39671-A66D-E94A-91FA-1991EB60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073" y="836341"/>
            <a:ext cx="9922727" cy="85434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Example of JULES-modeled SM time-series (1979-2012)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F69385-0060-844C-BA72-58C799830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67C7F4-2527-4F43-8A6F-E6BD95297866}"/>
              </a:ext>
            </a:extLst>
          </p:cNvPr>
          <p:cNvSpPr txBox="1"/>
          <p:nvPr/>
        </p:nvSpPr>
        <p:spPr>
          <a:xfrm>
            <a:off x="1683655" y="6211669"/>
            <a:ext cx="996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modeled soil-moisture anomaly in Jan. 1993 in Tucson, Arizona matches observed flooding then.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635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1AFBD4-FA8A-F74A-A706-5874F23E4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5F17F36-AF0F-FB47-AE96-E8019E97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98" y="6216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Example of JULES-modeled SM time-series (1979-2012)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54071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09BB5-1E32-8242-A146-6A1AAE3AC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JULES Model of </a:t>
            </a:r>
            <a:r>
              <a:rPr lang="en-US" sz="3200" b="1" dirty="0" err="1"/>
              <a:t>AgMIP</a:t>
            </a:r>
            <a:r>
              <a:rPr lang="en-US" sz="3200" b="1" dirty="0"/>
              <a:t> Maize Evapotranspiration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294DF-1F62-4248-8955-25534ABC7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JULES has been used </a:t>
            </a:r>
            <a:r>
              <a:rPr lang="en-GB" dirty="0"/>
              <a:t>to model maize evapotranspiration within </a:t>
            </a:r>
            <a:r>
              <a:rPr lang="en-GB" dirty="0" err="1"/>
              <a:t>AgMIP</a:t>
            </a:r>
            <a:r>
              <a:rPr lang="en-US" dirty="0"/>
              <a:t> (the </a:t>
            </a:r>
            <a:r>
              <a:rPr lang="en-US" dirty="0" err="1"/>
              <a:t>AGricultural</a:t>
            </a:r>
            <a:r>
              <a:rPr lang="en-US" dirty="0"/>
              <a:t> Model </a:t>
            </a:r>
            <a:r>
              <a:rPr lang="en-US" dirty="0" err="1"/>
              <a:t>Intercomparison</a:t>
            </a:r>
            <a:r>
              <a:rPr lang="en-US" dirty="0"/>
              <a:t> and Improvement Project) (</a:t>
            </a:r>
            <a:r>
              <a:rPr lang="en-US" dirty="0" err="1"/>
              <a:t>Rosenzweig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 2013).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734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6AF56-9876-5D48-8D91-93AF232D7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Methods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3FCDD-FA4F-464B-B0BC-31317B3F4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original Rose/</a:t>
            </a:r>
            <a:r>
              <a:rPr lang="en-US" dirty="0" err="1"/>
              <a:t>Cylc</a:t>
            </a:r>
            <a:r>
              <a:rPr lang="en-US" dirty="0"/>
              <a:t> suite on </a:t>
            </a:r>
            <a:r>
              <a:rPr lang="en-US" dirty="0" err="1"/>
              <a:t>MONSooN</a:t>
            </a:r>
            <a:r>
              <a:rPr lang="en-US" dirty="0"/>
              <a:t> was </a:t>
            </a:r>
            <a:r>
              <a:rPr lang="mr-IN" dirty="0"/>
              <a:t>u-ac763</a:t>
            </a:r>
            <a:r>
              <a:rPr lang="en-GB" dirty="0"/>
              <a:t>. </a:t>
            </a:r>
          </a:p>
          <a:p>
            <a:r>
              <a:rPr lang="en-US" dirty="0"/>
              <a:t>This uses the JULES Crop parametrization of Osborne </a:t>
            </a:r>
            <a:r>
              <a:rPr lang="en-US" i="1" dirty="0"/>
              <a:t>et al. </a:t>
            </a:r>
            <a:r>
              <a:rPr lang="en-US" dirty="0"/>
              <a:t>(2015), with tuned maize parameters from Williams </a:t>
            </a:r>
            <a:r>
              <a:rPr lang="en-US" i="1" dirty="0"/>
              <a:t>et al.</a:t>
            </a:r>
            <a:r>
              <a:rPr lang="en-US" dirty="0"/>
              <a:t> (2017). </a:t>
            </a:r>
          </a:p>
          <a:p>
            <a:r>
              <a:rPr lang="en-US" dirty="0"/>
              <a:t>The Python post-processing is embedded within the suite. </a:t>
            </a:r>
          </a:p>
          <a:p>
            <a:r>
              <a:rPr lang="en-US" dirty="0"/>
              <a:t>The newly ported Rose/</a:t>
            </a:r>
            <a:r>
              <a:rPr lang="en-US" dirty="0" err="1"/>
              <a:t>Cylc</a:t>
            </a:r>
            <a:r>
              <a:rPr lang="en-US" dirty="0"/>
              <a:t> suite that works on CEDA JASMIN is </a:t>
            </a:r>
            <a:br>
              <a:rPr lang="en-US" dirty="0"/>
            </a:br>
            <a:r>
              <a:rPr lang="en-US" dirty="0"/>
              <a:t>u-aq202.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82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A42A-AEDC-CB49-A897-872D1D93E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Modeled Soil Moisture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6F43DE-5C74-FF4B-A651-BAE71A7C5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8694"/>
            <a:ext cx="10515600" cy="3505200"/>
          </a:xfrm>
        </p:spPr>
      </p:pic>
    </p:spTree>
    <p:extLst>
      <p:ext uri="{BB962C8B-B14F-4D97-AF65-F5344CB8AC3E}">
        <p14:creationId xmlns:p14="http://schemas.microsoft.com/office/powerpoint/2010/main" val="2356021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FCBF-EFCE-D84A-9B44-3EC977B9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Maize Leaf Area Index (Observations and JULES Model) 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EAFB44-3D6E-034D-8BD9-5038B1748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8694"/>
            <a:ext cx="10515600" cy="3505200"/>
          </a:xfrm>
        </p:spPr>
      </p:pic>
    </p:spTree>
    <p:extLst>
      <p:ext uri="{BB962C8B-B14F-4D97-AF65-F5344CB8AC3E}">
        <p14:creationId xmlns:p14="http://schemas.microsoft.com/office/powerpoint/2010/main" val="28914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00C56-2F3B-0D4A-A010-7E733CFC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Modeled Net Primary Production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7E211B-E0F0-5F41-8E9A-7AA64D9CB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8694"/>
            <a:ext cx="10515600" cy="3505200"/>
          </a:xfrm>
        </p:spPr>
      </p:pic>
    </p:spTree>
    <p:extLst>
      <p:ext uri="{BB962C8B-B14F-4D97-AF65-F5344CB8AC3E}">
        <p14:creationId xmlns:p14="http://schemas.microsoft.com/office/powerpoint/2010/main" val="2450562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F3342-D449-B640-B850-7ECB64520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Abstract: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30508-BCAE-1D4F-84A9-C8DCD79C9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We have ported several examples of the JULES land-surface model to Rose/</a:t>
            </a:r>
            <a:r>
              <a:rPr lang="en-US" dirty="0" err="1"/>
              <a:t>Cylc</a:t>
            </a:r>
            <a:r>
              <a:rPr lang="en-US" dirty="0"/>
              <a:t> suites on the CEDA JASMIN super-data-cluster, for centralization purposes. </a:t>
            </a:r>
          </a:p>
          <a:p>
            <a:r>
              <a:rPr lang="en-US" dirty="0"/>
              <a:t>The first case is a FLUXNET suite to model the fluxes at several different point sites (distributed globally), from the </a:t>
            </a:r>
            <a:r>
              <a:rPr lang="en-US" dirty="0" err="1"/>
              <a:t>MONSooN</a:t>
            </a:r>
            <a:r>
              <a:rPr lang="en-US" dirty="0"/>
              <a:t> supercomputer. </a:t>
            </a:r>
          </a:p>
          <a:p>
            <a:r>
              <a:rPr lang="en-US" dirty="0"/>
              <a:t>The second case is a suite to model maize evapotranspiration, also from </a:t>
            </a:r>
            <a:r>
              <a:rPr lang="en-US" dirty="0" err="1"/>
              <a:t>MONSooN</a:t>
            </a:r>
            <a:r>
              <a:rPr lang="en-US" dirty="0"/>
              <a:t>. </a:t>
            </a:r>
          </a:p>
          <a:p>
            <a:r>
              <a:rPr lang="en-US" dirty="0"/>
              <a:t>The third case is a suite to model land-surface processes globally, from the University of Reading's JASMIN cluster, wherein we ‘</a:t>
            </a:r>
            <a:r>
              <a:rPr lang="en-US" dirty="0" err="1"/>
              <a:t>robustified</a:t>
            </a:r>
            <a:r>
              <a:rPr lang="en-US" dirty="0"/>
              <a:t>’ (</a:t>
            </a:r>
            <a:r>
              <a:rPr lang="en-US" dirty="0" err="1"/>
              <a:t>i.e</a:t>
            </a:r>
            <a:r>
              <a:rPr lang="en-US" dirty="0"/>
              <a:t>, we made less crash-prone) another global JULES model configuration already on CEDA JASMIN.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85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1224A-CD44-524F-B0EB-DF03D75DD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Maize Biomass (Model vs. Observations)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443A44-DE18-B646-B5DE-1E0EB87CC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4156798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7E276-EE16-A844-AF5E-88484FF09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ACKNOWLEDGEMENTS: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23266-2DA3-4848-9A85-F4C7B23F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dirty="0"/>
              <a:t>PCM acknowledges </a:t>
            </a:r>
          </a:p>
          <a:p>
            <a:pPr algn="just"/>
            <a:r>
              <a:rPr lang="en-US" dirty="0"/>
              <a:t>financial support from the University of Reading for completing the work described here,</a:t>
            </a:r>
          </a:p>
          <a:p>
            <a:pPr algn="just"/>
            <a:r>
              <a:rPr lang="en-US" dirty="0"/>
              <a:t>as well as intellectual support from NCAS Computational Modelling Services (CMS). </a:t>
            </a:r>
          </a:p>
          <a:p>
            <a:pPr marL="0" indent="0" algn="just">
              <a:buNone/>
            </a:pPr>
            <a:r>
              <a:rPr lang="en-US" dirty="0"/>
              <a:t>This work used eddy covariance data acquired and shared by the FLUXNET community, including these networks: </a:t>
            </a:r>
            <a:r>
              <a:rPr lang="en-US" dirty="0" err="1"/>
              <a:t>AmeriFlux</a:t>
            </a:r>
            <a:r>
              <a:rPr lang="en-US" dirty="0"/>
              <a:t>, </a:t>
            </a:r>
            <a:r>
              <a:rPr lang="en-US" dirty="0" err="1"/>
              <a:t>AfriFlux</a:t>
            </a:r>
            <a:r>
              <a:rPr lang="en-US" dirty="0"/>
              <a:t>, </a:t>
            </a:r>
            <a:r>
              <a:rPr lang="en-US" dirty="0" err="1"/>
              <a:t>AsiaFlux</a:t>
            </a:r>
            <a:r>
              <a:rPr lang="en-US" dirty="0"/>
              <a:t>, </a:t>
            </a:r>
            <a:r>
              <a:rPr lang="en-US" dirty="0" err="1"/>
              <a:t>CarboAfrica</a:t>
            </a:r>
            <a:r>
              <a:rPr lang="en-US" dirty="0"/>
              <a:t>, </a:t>
            </a:r>
            <a:r>
              <a:rPr lang="en-US" dirty="0" err="1"/>
              <a:t>CarboEuropeIP</a:t>
            </a:r>
            <a:r>
              <a:rPr lang="en-US" dirty="0"/>
              <a:t>, </a:t>
            </a:r>
            <a:r>
              <a:rPr lang="en-US" dirty="0" err="1"/>
              <a:t>CarboItaly</a:t>
            </a:r>
            <a:r>
              <a:rPr lang="en-US" dirty="0"/>
              <a:t>, </a:t>
            </a:r>
            <a:r>
              <a:rPr lang="en-US" dirty="0" err="1"/>
              <a:t>CarboMont</a:t>
            </a:r>
            <a:r>
              <a:rPr lang="en-US" dirty="0"/>
              <a:t>, </a:t>
            </a:r>
            <a:r>
              <a:rPr lang="en-US" dirty="0" err="1"/>
              <a:t>ChinaFlux</a:t>
            </a:r>
            <a:r>
              <a:rPr lang="en-US" dirty="0"/>
              <a:t>, </a:t>
            </a:r>
            <a:r>
              <a:rPr lang="en-US" dirty="0" err="1"/>
              <a:t>Fluxnet</a:t>
            </a:r>
            <a:r>
              <a:rPr lang="en-US" dirty="0"/>
              <a:t>-Canada, </a:t>
            </a:r>
            <a:r>
              <a:rPr lang="en-US" dirty="0" err="1"/>
              <a:t>GreenGrass</a:t>
            </a:r>
            <a:r>
              <a:rPr lang="en-US" dirty="0"/>
              <a:t>, ICOS, </a:t>
            </a:r>
            <a:r>
              <a:rPr lang="en-US" dirty="0" err="1"/>
              <a:t>KoFlux</a:t>
            </a:r>
            <a:r>
              <a:rPr lang="en-US" dirty="0"/>
              <a:t>, LBA, NECC, </a:t>
            </a:r>
            <a:r>
              <a:rPr lang="en-US" dirty="0" err="1"/>
              <a:t>OzFlux</a:t>
            </a:r>
            <a:r>
              <a:rPr lang="en-US" dirty="0"/>
              <a:t>-TERN, TCOS-Siberia, and USCCC. The ERA-Interim reanalysis data are provided by ECMWF and processed by LSCE. The FLUXNET eddy covariance data processing and harmonization was carried out by the European Fluxes Database Cluster, </a:t>
            </a:r>
            <a:r>
              <a:rPr lang="en-US" dirty="0" err="1"/>
              <a:t>AmeriFlux</a:t>
            </a:r>
            <a:r>
              <a:rPr lang="en-US" dirty="0"/>
              <a:t> Management Project, and </a:t>
            </a:r>
            <a:r>
              <a:rPr lang="en-US" dirty="0" err="1"/>
              <a:t>Fluxdata</a:t>
            </a:r>
            <a:r>
              <a:rPr lang="en-US" dirty="0"/>
              <a:t> project of FLUXNET, with the support of CDIAC and ICOS Ecosystem Thematic Center, and the </a:t>
            </a:r>
            <a:r>
              <a:rPr lang="en-US" dirty="0" err="1"/>
              <a:t>OzFlux</a:t>
            </a:r>
            <a:r>
              <a:rPr lang="en-US" dirty="0"/>
              <a:t>, </a:t>
            </a:r>
            <a:r>
              <a:rPr lang="en-US" dirty="0" err="1"/>
              <a:t>ChinaFlux</a:t>
            </a:r>
            <a:r>
              <a:rPr lang="en-US" dirty="0"/>
              <a:t> and </a:t>
            </a:r>
            <a:r>
              <a:rPr lang="en-US" dirty="0" err="1"/>
              <a:t>AsiaFlux</a:t>
            </a:r>
            <a:r>
              <a:rPr lang="en-US" dirty="0"/>
              <a:t> offices.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22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0E52-C7F9-284E-ACF8-77A090CC5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FE791-7D85-8D4C-A291-D10A7BFCC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dirty="0"/>
              <a:t>Best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it-IT" i="1" dirty="0" err="1"/>
              <a:t>Geosci</a:t>
            </a:r>
            <a:r>
              <a:rPr lang="it-IT" i="1" dirty="0"/>
              <a:t>. Model </a:t>
            </a:r>
            <a:r>
              <a:rPr lang="it-IT" i="1" dirty="0" err="1"/>
              <a:t>Dev</a:t>
            </a:r>
            <a:r>
              <a:rPr lang="it-IT" i="1" dirty="0"/>
              <a:t>.</a:t>
            </a:r>
            <a:r>
              <a:rPr lang="it-IT" dirty="0"/>
              <a:t>, 4, 677–699, 2011</a:t>
            </a:r>
          </a:p>
          <a:p>
            <a:pPr algn="just"/>
            <a:r>
              <a:rPr lang="en-US" dirty="0"/>
              <a:t>Clark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it-IT" i="1" dirty="0" err="1"/>
              <a:t>Geosci</a:t>
            </a:r>
            <a:r>
              <a:rPr lang="it-IT" i="1" dirty="0"/>
              <a:t>. Model </a:t>
            </a:r>
            <a:r>
              <a:rPr lang="it-IT" i="1" dirty="0" err="1"/>
              <a:t>Dev</a:t>
            </a:r>
            <a:r>
              <a:rPr lang="it-IT" i="1" dirty="0"/>
              <a:t>.</a:t>
            </a:r>
            <a:r>
              <a:rPr lang="it-IT" dirty="0"/>
              <a:t>, 4, 701-722, 2011</a:t>
            </a:r>
          </a:p>
          <a:p>
            <a:pPr algn="just"/>
            <a:r>
              <a:rPr lang="it-IT" dirty="0"/>
              <a:t>Harper </a:t>
            </a:r>
            <a:r>
              <a:rPr lang="it-IT" i="1" dirty="0"/>
              <a:t>et al.</a:t>
            </a:r>
            <a:r>
              <a:rPr lang="it-IT" dirty="0"/>
              <a:t>, </a:t>
            </a:r>
            <a:r>
              <a:rPr lang="it-IT" i="1" dirty="0" err="1"/>
              <a:t>Geosci</a:t>
            </a:r>
            <a:r>
              <a:rPr lang="it-IT" i="1" dirty="0"/>
              <a:t>. Model </a:t>
            </a:r>
            <a:r>
              <a:rPr lang="it-IT" i="1" dirty="0" err="1"/>
              <a:t>Dev</a:t>
            </a:r>
            <a:r>
              <a:rPr lang="it-IT" i="1" dirty="0"/>
              <a:t>.</a:t>
            </a:r>
            <a:r>
              <a:rPr lang="it-IT" dirty="0"/>
              <a:t>, 9, 2415–2440, 2016 </a:t>
            </a:r>
          </a:p>
          <a:p>
            <a:pPr algn="just"/>
            <a:r>
              <a:rPr lang="it-IT" dirty="0"/>
              <a:t>Osborne </a:t>
            </a:r>
            <a:r>
              <a:rPr lang="it-IT" i="1" dirty="0"/>
              <a:t>et al.</a:t>
            </a:r>
            <a:r>
              <a:rPr lang="it-IT" dirty="0"/>
              <a:t>, </a:t>
            </a:r>
            <a:r>
              <a:rPr lang="it-IT" i="1" dirty="0" err="1"/>
              <a:t>Geosci</a:t>
            </a:r>
            <a:r>
              <a:rPr lang="it-IT" i="1" dirty="0"/>
              <a:t>. Model </a:t>
            </a:r>
            <a:r>
              <a:rPr lang="it-IT" i="1" dirty="0" err="1"/>
              <a:t>Dev</a:t>
            </a:r>
            <a:r>
              <a:rPr lang="it-IT" i="1" dirty="0"/>
              <a:t>., </a:t>
            </a:r>
            <a:r>
              <a:rPr lang="it-IT" dirty="0"/>
              <a:t>8, 1139–1155, 2015 </a:t>
            </a:r>
          </a:p>
          <a:p>
            <a:pPr algn="just"/>
            <a:r>
              <a:rPr lang="it-IT" dirty="0" err="1"/>
              <a:t>Rosenzweig</a:t>
            </a:r>
            <a:r>
              <a:rPr lang="it-IT" dirty="0"/>
              <a:t> </a:t>
            </a:r>
            <a:r>
              <a:rPr lang="it-IT" i="1" dirty="0"/>
              <a:t>et al.</a:t>
            </a:r>
            <a:r>
              <a:rPr lang="it-IT" dirty="0"/>
              <a:t>, </a:t>
            </a:r>
            <a:r>
              <a:rPr lang="it-IT" i="1" dirty="0" err="1"/>
              <a:t>Agricultural</a:t>
            </a:r>
            <a:r>
              <a:rPr lang="it-IT" i="1" dirty="0"/>
              <a:t> and </a:t>
            </a:r>
            <a:r>
              <a:rPr lang="it-IT" i="1" dirty="0" err="1"/>
              <a:t>Forest</a:t>
            </a:r>
            <a:r>
              <a:rPr lang="it-IT" i="1" dirty="0"/>
              <a:t> </a:t>
            </a:r>
            <a:r>
              <a:rPr lang="it-IT" i="1" dirty="0" err="1"/>
              <a:t>Meteorology</a:t>
            </a:r>
            <a:r>
              <a:rPr lang="it-IT" dirty="0"/>
              <a:t>, 170, 166-182, 2013</a:t>
            </a:r>
          </a:p>
          <a:p>
            <a:pPr algn="just"/>
            <a:r>
              <a:rPr lang="it-IT" dirty="0" err="1"/>
              <a:t>Schellekens</a:t>
            </a:r>
            <a:r>
              <a:rPr lang="it-IT" dirty="0"/>
              <a:t>, Martinez de la Torre, </a:t>
            </a:r>
            <a:r>
              <a:rPr lang="it-IT" i="1" dirty="0"/>
              <a:t>et al.</a:t>
            </a:r>
            <a:r>
              <a:rPr lang="it-IT" dirty="0"/>
              <a:t>, </a:t>
            </a:r>
            <a:r>
              <a:rPr lang="en-US" i="1" dirty="0"/>
              <a:t>Earth Syst. Sci. Data</a:t>
            </a:r>
            <a:r>
              <a:rPr lang="en-US" dirty="0"/>
              <a:t>, 9, 389–413, 2017 </a:t>
            </a:r>
          </a:p>
          <a:p>
            <a:pPr algn="just"/>
            <a:r>
              <a:rPr lang="en-US" dirty="0" err="1"/>
              <a:t>Vidale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unpublished</a:t>
            </a:r>
            <a:endParaRPr lang="en-US" dirty="0"/>
          </a:p>
          <a:p>
            <a:pPr algn="just"/>
            <a:r>
              <a:rPr lang="en-US" dirty="0" err="1"/>
              <a:t>Weedon</a:t>
            </a:r>
            <a:r>
              <a:rPr lang="en-US" i="1" dirty="0"/>
              <a:t> et al., </a:t>
            </a:r>
            <a:r>
              <a:rPr lang="nb-NO" i="1" dirty="0"/>
              <a:t>Water Resources Res.</a:t>
            </a:r>
            <a:r>
              <a:rPr lang="nb-NO" dirty="0"/>
              <a:t>, 50, 7505–7514, 2014</a:t>
            </a:r>
            <a:endParaRPr lang="it-IT" i="1" dirty="0"/>
          </a:p>
          <a:p>
            <a:pPr algn="just"/>
            <a:r>
              <a:rPr lang="it-IT" dirty="0"/>
              <a:t>Williams </a:t>
            </a:r>
            <a:r>
              <a:rPr lang="it-IT" i="1" dirty="0"/>
              <a:t>et al.</a:t>
            </a:r>
            <a:r>
              <a:rPr lang="it-IT" dirty="0"/>
              <a:t>, </a:t>
            </a:r>
            <a:r>
              <a:rPr lang="it-IT" i="1" dirty="0" err="1"/>
              <a:t>Geosci</a:t>
            </a:r>
            <a:r>
              <a:rPr lang="it-IT" i="1" dirty="0"/>
              <a:t>. Model </a:t>
            </a:r>
            <a:r>
              <a:rPr lang="it-IT" i="1" dirty="0" err="1"/>
              <a:t>Dev</a:t>
            </a:r>
            <a:r>
              <a:rPr lang="it-IT" i="1" dirty="0"/>
              <a:t>.,</a:t>
            </a:r>
            <a:r>
              <a:rPr lang="it-IT" dirty="0"/>
              <a:t> 10, 1291–1320, 2017 </a:t>
            </a:r>
          </a:p>
          <a:p>
            <a:r>
              <a:rPr lang="it-IT" dirty="0"/>
              <a:t>u-ac763: </a:t>
            </a:r>
            <a:r>
              <a:rPr lang="it-IT" dirty="0">
                <a:hlinkClick r:id="rId2"/>
              </a:rPr>
              <a:t>https://code.metoffice.gov.uk/trac/jules/wiki/AgmipMaizeEt</a:t>
            </a:r>
            <a:endParaRPr lang="it-IT" dirty="0"/>
          </a:p>
          <a:p>
            <a:r>
              <a:rPr lang="it-IT" dirty="0"/>
              <a:t>u-al752: </a:t>
            </a:r>
            <a:r>
              <a:rPr lang="it-IT" dirty="0">
                <a:hlinkClick r:id="rId3"/>
              </a:rPr>
              <a:t>https://code.metoffice.gov.uk/trac/jules/wiki/FluxnetandLbaSites</a:t>
            </a:r>
            <a:endParaRPr lang="it-I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601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B1476-ADB8-F045-9C0B-3374D5CF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E197A-ABFD-884C-92A9-177342A85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dirty="0"/>
              <a:t>JULES (the Joint UK Land Environment Simulator) is a land-surface modeling framework that can work either as a standalone program (as used here) or within the Met Office Unified Model (UM) system (Best </a:t>
            </a:r>
            <a:r>
              <a:rPr lang="en-US" i="1" dirty="0"/>
              <a:t>et al. </a:t>
            </a:r>
            <a:r>
              <a:rPr lang="en-US" dirty="0"/>
              <a:t>2011, Clark </a:t>
            </a:r>
            <a:r>
              <a:rPr lang="en-US" i="1" dirty="0"/>
              <a:t>et al. </a:t>
            </a:r>
            <a:r>
              <a:rPr lang="en-US" dirty="0"/>
              <a:t>2011).            </a:t>
            </a:r>
          </a:p>
          <a:p>
            <a:pPr algn="just"/>
            <a:r>
              <a:rPr lang="en-US" dirty="0"/>
              <a:t>JULES has been deployed on numerous different platforms, ranging from personal computers to supercomputers. </a:t>
            </a:r>
          </a:p>
          <a:p>
            <a:pPr algn="just"/>
            <a:r>
              <a:rPr lang="en-US" dirty="0"/>
              <a:t>Access to the Met Office’s </a:t>
            </a:r>
            <a:r>
              <a:rPr lang="en-US" dirty="0" err="1"/>
              <a:t>MONSooN</a:t>
            </a:r>
            <a:r>
              <a:rPr lang="en-US" dirty="0"/>
              <a:t> supercomputer is restricted by passkey distribution, making the CEDA JASMIN super-data-cluster the more logical choice for more widespread JULES deployment. </a:t>
            </a:r>
          </a:p>
          <a:p>
            <a:pPr algn="just"/>
            <a:r>
              <a:rPr lang="en-US" dirty="0"/>
              <a:t>Centralization of JULES research efforts from personal computers and departmental servers to CEDA JASMIN will make management of computational resources and technical education of JULES users more straightforward.</a:t>
            </a:r>
          </a:p>
          <a:p>
            <a:pPr algn="just"/>
            <a:r>
              <a:rPr lang="en-US" dirty="0"/>
              <a:t>Rose/</a:t>
            </a:r>
            <a:r>
              <a:rPr lang="en-US" dirty="0" err="1"/>
              <a:t>Cylc</a:t>
            </a:r>
            <a:r>
              <a:rPr lang="en-US" dirty="0"/>
              <a:t> suites are a tool for sharing model configurations between users to facilitate the reproducibility of experiments and cross-institution collaboration.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198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EC256-B70B-4646-AFFC-942BFD04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JULES Models for FLUXNET sites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05A83-2726-1045-A8E0-C6EBF6F7C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FLUXNET2015 is a networked effort to record data from 212 sites around the world of the gas and energy fluxes between the biosphere and the atmosphere, as well as associated meteorological variables.</a:t>
            </a:r>
          </a:p>
          <a:p>
            <a:r>
              <a:rPr lang="en-US" dirty="0"/>
              <a:t>JULES has been used by Harper </a:t>
            </a:r>
            <a:r>
              <a:rPr lang="en-US" i="1" dirty="0"/>
              <a:t>et al.</a:t>
            </a:r>
            <a:r>
              <a:rPr lang="en-US" dirty="0"/>
              <a:t> (2016) to model the land-surface processes at a subset of these FLUXNET2015 sites, in order to compare with the observed data at the sites. </a:t>
            </a:r>
          </a:p>
          <a:p>
            <a:r>
              <a:rPr lang="en-US" dirty="0"/>
              <a:t>One purpose of this work is to study the discrepancies so that the modeling can be improved.</a:t>
            </a:r>
          </a:p>
        </p:txBody>
      </p:sp>
    </p:spTree>
    <p:extLst>
      <p:ext uri="{BB962C8B-B14F-4D97-AF65-F5344CB8AC3E}">
        <p14:creationId xmlns:p14="http://schemas.microsoft.com/office/powerpoint/2010/main" val="3733031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C5F9-7700-CC48-B8E6-8A4214CEC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Methods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FABE3-1A6B-5045-AE57-ECFF617FE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The Rose/</a:t>
            </a:r>
            <a:r>
              <a:rPr lang="en-US" dirty="0" err="1"/>
              <a:t>Cylc</a:t>
            </a:r>
            <a:r>
              <a:rPr lang="en-US" dirty="0"/>
              <a:t> suite that is the latest version for doing this JULES modeling on the </a:t>
            </a:r>
            <a:r>
              <a:rPr lang="en-US" dirty="0" err="1"/>
              <a:t>MONSooN</a:t>
            </a:r>
            <a:r>
              <a:rPr lang="en-US" dirty="0"/>
              <a:t> supercomputer is u-at414 (copy of u-al752, which was developed as part of the soil moisture stress on vegetation JPEG). </a:t>
            </a:r>
          </a:p>
          <a:p>
            <a:r>
              <a:rPr lang="en-US" dirty="0"/>
              <a:t>We have ported u-at414 so that it works on the CEDA JASMIN super-data-cluster, and its suite number is u-at416. </a:t>
            </a:r>
          </a:p>
          <a:p>
            <a:r>
              <a:rPr lang="en-US" dirty="0"/>
              <a:t>The Python post-processing of the NETCDF JULES output is embedded in the suite, and examples are shown below for some of the FLUXNET2015 sites. </a:t>
            </a:r>
          </a:p>
          <a:p>
            <a:r>
              <a:rPr lang="en-US" dirty="0"/>
              <a:t>The solid lines are monthly averages, whereas the thin lines are the daily data. </a:t>
            </a:r>
          </a:p>
        </p:txBody>
      </p:sp>
    </p:spTree>
    <p:extLst>
      <p:ext uri="{BB962C8B-B14F-4D97-AF65-F5344CB8AC3E}">
        <p14:creationId xmlns:p14="http://schemas.microsoft.com/office/powerpoint/2010/main" val="4093449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332D-6D38-5946-8459-E173E6A8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JULES-modeled FLUXNET2015 soil moisture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86EB81-0B06-E14E-8D24-069D4729B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17" y="1825625"/>
            <a:ext cx="8666565" cy="4351338"/>
          </a:xfrm>
        </p:spPr>
      </p:pic>
    </p:spTree>
    <p:extLst>
      <p:ext uri="{BB962C8B-B14F-4D97-AF65-F5344CB8AC3E}">
        <p14:creationId xmlns:p14="http://schemas.microsoft.com/office/powerpoint/2010/main" val="3087868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F4FD1-815B-424F-B99E-8317585BA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/>
              <a:t>FLUXNET2015 GPP (JULES model compared to </a:t>
            </a:r>
            <a:r>
              <a:rPr lang="en-US" sz="3200" b="1" dirty="0">
                <a:solidFill>
                  <a:srgbClr val="0000FF"/>
                </a:solidFill>
              </a:rPr>
              <a:t>observation</a:t>
            </a:r>
            <a:r>
              <a:rPr lang="en-US" sz="3200" b="1" dirty="0"/>
              <a:t>)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903B98-C21B-914C-B35A-ECB3AA111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877537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0D102-6B9B-4343-A8B0-A5F1318B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Global JULES Model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1A8FA-54A4-154F-BCD8-965147BE4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We have ’</a:t>
            </a:r>
            <a:r>
              <a:rPr lang="en-US" dirty="0" err="1"/>
              <a:t>robustified</a:t>
            </a:r>
            <a:r>
              <a:rPr lang="en-US" dirty="0"/>
              <a:t>’ a global JULES model focusing on hydrology (</a:t>
            </a:r>
            <a:r>
              <a:rPr lang="it-IT" dirty="0" err="1"/>
              <a:t>Schellekens</a:t>
            </a:r>
            <a:r>
              <a:rPr lang="it-IT" dirty="0"/>
              <a:t>, Martinez de la Torre, </a:t>
            </a:r>
            <a:r>
              <a:rPr lang="it-IT" i="1" dirty="0"/>
              <a:t>et al.</a:t>
            </a:r>
            <a:r>
              <a:rPr lang="it-IT" dirty="0"/>
              <a:t>, 2017</a:t>
            </a:r>
            <a:r>
              <a:rPr lang="en-US" dirty="0"/>
              <a:t>) that was already working on CEDA JASMIN. </a:t>
            </a:r>
          </a:p>
          <a:p>
            <a:r>
              <a:rPr lang="en-US" dirty="0"/>
              <a:t>A different global JULES model focusing on vegetation (</a:t>
            </a:r>
            <a:r>
              <a:rPr lang="en-US" dirty="0" err="1"/>
              <a:t>Vidale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unpublished</a:t>
            </a:r>
            <a:r>
              <a:rPr lang="en-US" dirty="0"/>
              <a:t>) was then substituted in this JULES template, to make the plots below. </a:t>
            </a:r>
          </a:p>
        </p:txBody>
      </p:sp>
    </p:spTree>
    <p:extLst>
      <p:ext uri="{BB962C8B-B14F-4D97-AF65-F5344CB8AC3E}">
        <p14:creationId xmlns:p14="http://schemas.microsoft.com/office/powerpoint/2010/main" val="1067961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7927F-0C9F-D14A-890F-170EE735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Methods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61DD6-A05D-B741-A7B0-ACA046445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 </a:t>
            </a:r>
            <a:r>
              <a:rPr lang="en-US" dirty="0"/>
              <a:t>The original Rose/</a:t>
            </a:r>
            <a:r>
              <a:rPr lang="en-US" dirty="0" err="1"/>
              <a:t>Cylc</a:t>
            </a:r>
            <a:r>
              <a:rPr lang="en-US" dirty="0"/>
              <a:t> global hydrology suite was u-ah574, and our ‘</a:t>
            </a:r>
            <a:r>
              <a:rPr lang="en-US" dirty="0" err="1"/>
              <a:t>robustifying</a:t>
            </a:r>
            <a:r>
              <a:rPr lang="en-US" dirty="0"/>
              <a:t>’ efforts prevent frequent crashes by ensuring that the JULES executable was compiled on the same type of processor on which it is run. </a:t>
            </a:r>
          </a:p>
          <a:p>
            <a:pPr lvl="1"/>
            <a:r>
              <a:rPr lang="en-US" dirty="0"/>
              <a:t>This is important in the heterogeneous architecture of CEDA JASMIN with different machines having different processor types. </a:t>
            </a:r>
          </a:p>
          <a:p>
            <a:pPr lvl="1"/>
            <a:r>
              <a:rPr lang="en-US" dirty="0"/>
              <a:t>This suite uses the eartH2Observe driving data and the SPDM branch of JULES version 4.7. 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robustified</a:t>
            </a:r>
            <a:r>
              <a:rPr lang="en-US" dirty="0"/>
              <a:t> version for CEDA JASMIN is Rose/</a:t>
            </a:r>
            <a:r>
              <a:rPr lang="en-US" dirty="0" err="1"/>
              <a:t>Cylc</a:t>
            </a:r>
            <a:r>
              <a:rPr lang="en-US" dirty="0"/>
              <a:t> suite u-aq929, which was also upgraded to JULES 4.9.</a:t>
            </a:r>
          </a:p>
          <a:p>
            <a:r>
              <a:rPr lang="en-US" dirty="0"/>
              <a:t>Furthermore, we used u-aq929 as a template for porting another global model (focusing on vegetation, </a:t>
            </a:r>
            <a:r>
              <a:rPr lang="en-US" dirty="0" err="1"/>
              <a:t>Vidale</a:t>
            </a:r>
            <a:r>
              <a:rPr lang="en-US" dirty="0"/>
              <a:t> </a:t>
            </a:r>
            <a:r>
              <a:rPr lang="en-US" i="1" dirty="0"/>
              <a:t>et al., unpublished</a:t>
            </a:r>
            <a:r>
              <a:rPr lang="en-US" dirty="0"/>
              <a:t>) from the departmental computer cluster of the Department of Meteorology at the University of Reading to CEDA JASMIN. </a:t>
            </a:r>
          </a:p>
          <a:p>
            <a:pPr lvl="1"/>
            <a:r>
              <a:rPr lang="en-US" dirty="0"/>
              <a:t>This model uses the WFDEI (GPCC) driving data (</a:t>
            </a:r>
            <a:r>
              <a:rPr lang="en-US" dirty="0" err="1"/>
              <a:t>Weedon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 2014) and was upgraded from JULES 4.4 to JULES 4.9. </a:t>
            </a:r>
          </a:p>
          <a:p>
            <a:pPr lvl="1"/>
            <a:r>
              <a:rPr lang="en-US" dirty="0"/>
              <a:t>Custom Python post-processing was developed and is shown in the plots below, as well as in the computer-based animations below. </a:t>
            </a:r>
          </a:p>
          <a:p>
            <a:pPr lvl="1"/>
            <a:r>
              <a:rPr lang="en-US" dirty="0"/>
              <a:t>The Rose/</a:t>
            </a:r>
            <a:r>
              <a:rPr lang="en-US" dirty="0" err="1"/>
              <a:t>Cylc</a:t>
            </a:r>
            <a:r>
              <a:rPr lang="en-US" dirty="0"/>
              <a:t> suite for this model is u-as052.</a:t>
            </a:r>
          </a:p>
        </p:txBody>
      </p:sp>
    </p:spTree>
    <p:extLst>
      <p:ext uri="{BB962C8B-B14F-4D97-AF65-F5344CB8AC3E}">
        <p14:creationId xmlns:p14="http://schemas.microsoft.com/office/powerpoint/2010/main" val="773057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1261</Words>
  <Application>Microsoft Macintosh PowerPoint</Application>
  <PresentationFormat>Widescreen</PresentationFormat>
  <Paragraphs>80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Mangal</vt:lpstr>
      <vt:lpstr>Office Theme</vt:lpstr>
      <vt:lpstr>Simulating Global and Local Land Surface Processes  with JULES on the CEDA JASMIN Super-data-cluster</vt:lpstr>
      <vt:lpstr>Abstract:</vt:lpstr>
      <vt:lpstr>BACKGROUND:</vt:lpstr>
      <vt:lpstr>JULES Models for FLUXNET sites</vt:lpstr>
      <vt:lpstr>Methods</vt:lpstr>
      <vt:lpstr>JULES-modeled FLUXNET2015 soil moisture</vt:lpstr>
      <vt:lpstr>FLUXNET2015 GPP (JULES model compared to observation)</vt:lpstr>
      <vt:lpstr>Global JULES Model</vt:lpstr>
      <vt:lpstr>Methods</vt:lpstr>
      <vt:lpstr>JULES-modeled global soil moisture (Jan. 1993)</vt:lpstr>
      <vt:lpstr>JULES-modeled global soil moisture (1979-2012)</vt:lpstr>
      <vt:lpstr>PowerPoint Presentation</vt:lpstr>
      <vt:lpstr>Example of JULES-modeled SM time-series (1979-2012)</vt:lpstr>
      <vt:lpstr>Example of JULES-modeled SM time-series (1979-2012)</vt:lpstr>
      <vt:lpstr>JULES Model of AgMIP Maize Evapotranspiration</vt:lpstr>
      <vt:lpstr>Methods</vt:lpstr>
      <vt:lpstr>Modeled Soil Moisture</vt:lpstr>
      <vt:lpstr>Maize Leaf Area Index (Observations and JULES Model) </vt:lpstr>
      <vt:lpstr>Modeled Net Primary Production</vt:lpstr>
      <vt:lpstr>Maize Biomass (Model vs. Observations)</vt:lpstr>
      <vt:lpstr>ACKNOWLEDGEMENTS:</vt:lpstr>
      <vt:lpstr>REFERENCES: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McGuire</dc:creator>
  <cp:lastModifiedBy>Patrick McGuire</cp:lastModifiedBy>
  <cp:revision>15</cp:revision>
  <dcterms:created xsi:type="dcterms:W3CDTF">2018-02-16T10:01:28Z</dcterms:created>
  <dcterms:modified xsi:type="dcterms:W3CDTF">2018-02-16T13:53:06Z</dcterms:modified>
</cp:coreProperties>
</file>