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3"/>
  </p:notesMasterIdLst>
  <p:sldIdLst>
    <p:sldId id="256" r:id="rId2"/>
    <p:sldId id="263" r:id="rId3"/>
    <p:sldId id="260" r:id="rId4"/>
    <p:sldId id="262" r:id="rId5"/>
    <p:sldId id="257" r:id="rId6"/>
    <p:sldId id="258" r:id="rId7"/>
    <p:sldId id="264" r:id="rId8"/>
    <p:sldId id="265" r:id="rId9"/>
    <p:sldId id="266" r:id="rId10"/>
    <p:sldId id="267" r:id="rId11"/>
    <p:sldId id="268" r:id="rId12"/>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4B0A9-FC25-DF56-72B5-9C19E78A42B4}" v="4" dt="2023-05-16T15:18:46.499"/>
    <p1510:client id="{0C4F6DBB-FB99-44A6-B4C9-D4F1E6C90128}" v="7" dt="2023-08-10T13:32:39.386"/>
    <p1510:client id="{59AF1807-CF93-42FB-8A66-32E60FFEA45F}" v="46" dt="2023-08-10T13:51:2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1922" autoAdjust="0"/>
  </p:normalViewPr>
  <p:slideViewPr>
    <p:cSldViewPr snapToGrid="0">
      <p:cViewPr varScale="1">
        <p:scale>
          <a:sx n="89" d="100"/>
          <a:sy n="89" d="100"/>
        </p:scale>
        <p:origin x="123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0D6683E8-8DFA-49DB-A9EF-1191EBE59F4E}" type="datetimeFigureOut">
              <a:rPr lang="en-GB" smtClean="0"/>
              <a:t>05/10/2023</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AD8A6E2-6F16-4971-A799-CC1834A3BCC6}" type="slidenum">
              <a:rPr lang="en-GB" smtClean="0"/>
              <a:t>‹#›</a:t>
            </a:fld>
            <a:endParaRPr lang="en-GB"/>
          </a:p>
        </p:txBody>
      </p:sp>
    </p:spTree>
    <p:extLst>
      <p:ext uri="{BB962C8B-B14F-4D97-AF65-F5344CB8AC3E}">
        <p14:creationId xmlns:p14="http://schemas.microsoft.com/office/powerpoint/2010/main" val="108173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for a brief (e.g. 30 minutes) training for staff – or longer if you add discussion points. </a:t>
            </a:r>
          </a:p>
        </p:txBody>
      </p:sp>
      <p:sp>
        <p:nvSpPr>
          <p:cNvPr id="4" name="Slide Number Placeholder 3"/>
          <p:cNvSpPr>
            <a:spLocks noGrp="1"/>
          </p:cNvSpPr>
          <p:nvPr>
            <p:ph type="sldNum" sz="quarter" idx="5"/>
          </p:nvPr>
        </p:nvSpPr>
        <p:spPr/>
        <p:txBody>
          <a:bodyPr/>
          <a:lstStyle/>
          <a:p>
            <a:fld id="{FAD8A6E2-6F16-4971-A799-CC1834A3BCC6}" type="slidenum">
              <a:rPr lang="en-GB" smtClean="0"/>
              <a:t>1</a:t>
            </a:fld>
            <a:endParaRPr lang="en-GB"/>
          </a:p>
        </p:txBody>
      </p:sp>
    </p:spTree>
    <p:extLst>
      <p:ext uri="{BB962C8B-B14F-4D97-AF65-F5344CB8AC3E}">
        <p14:creationId xmlns:p14="http://schemas.microsoft.com/office/powerpoint/2010/main" val="320500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 times – e.g. some schools found that sports areas were dominated by boys, so swapped the balls for softer ones, girls then felt safer. </a:t>
            </a:r>
          </a:p>
          <a:p>
            <a:endParaRPr lang="en-GB" dirty="0"/>
          </a:p>
          <a:p>
            <a:r>
              <a:rPr lang="en-GB" dirty="0"/>
              <a:t>Costumes can be pointlessly gendered – do angels need to wear dresses? You could really upset Daily Mail readers and have “Wise People”. </a:t>
            </a:r>
          </a:p>
          <a:p>
            <a:endParaRPr lang="en-GB" dirty="0"/>
          </a:p>
        </p:txBody>
      </p:sp>
      <p:sp>
        <p:nvSpPr>
          <p:cNvPr id="4" name="Slide Number Placeholder 3"/>
          <p:cNvSpPr>
            <a:spLocks noGrp="1"/>
          </p:cNvSpPr>
          <p:nvPr>
            <p:ph type="sldNum" sz="quarter" idx="5"/>
          </p:nvPr>
        </p:nvSpPr>
        <p:spPr/>
        <p:txBody>
          <a:bodyPr/>
          <a:lstStyle/>
          <a:p>
            <a:fld id="{FAD8A6E2-6F16-4971-A799-CC1834A3BCC6}" type="slidenum">
              <a:rPr lang="en-GB" smtClean="0"/>
              <a:t>10</a:t>
            </a:fld>
            <a:endParaRPr lang="en-GB"/>
          </a:p>
        </p:txBody>
      </p:sp>
    </p:spTree>
    <p:extLst>
      <p:ext uri="{BB962C8B-B14F-4D97-AF65-F5344CB8AC3E}">
        <p14:creationId xmlns:p14="http://schemas.microsoft.com/office/powerpoint/2010/main" val="117513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separate document for framework, and edit to fit your school. The text in bold is words I think could be especially appropriate to use with children at that age. The text in the red box is what changes most between year groups, lots of the good practice for gender and relationships is the same for all ages.</a:t>
            </a:r>
          </a:p>
          <a:p>
            <a:endParaRPr lang="en-GB" dirty="0"/>
          </a:p>
          <a:p>
            <a:r>
              <a:rPr lang="en-GB" dirty="0"/>
              <a:t>Here, you need to give teachers time to look at their own PSHE (and other, if you have time) planning and make any changes needed. I would recommend at least half an hour to look at planning, plus some time to digest the language and check in with you if there is anything they </a:t>
            </a:r>
            <a:r>
              <a:rPr lang="en-GB"/>
              <a:t>are uncomfortable with. </a:t>
            </a:r>
            <a:endParaRPr lang="en-GB" dirty="0"/>
          </a:p>
        </p:txBody>
      </p:sp>
      <p:sp>
        <p:nvSpPr>
          <p:cNvPr id="4" name="Slide Number Placeholder 3"/>
          <p:cNvSpPr>
            <a:spLocks noGrp="1"/>
          </p:cNvSpPr>
          <p:nvPr>
            <p:ph type="sldNum" sz="quarter" idx="5"/>
          </p:nvPr>
        </p:nvSpPr>
        <p:spPr/>
        <p:txBody>
          <a:bodyPr/>
          <a:lstStyle/>
          <a:p>
            <a:fld id="{FAD8A6E2-6F16-4971-A799-CC1834A3BCC6}" type="slidenum">
              <a:rPr lang="en-GB" smtClean="0"/>
              <a:t>11</a:t>
            </a:fld>
            <a:endParaRPr lang="en-GB"/>
          </a:p>
        </p:txBody>
      </p:sp>
    </p:spTree>
    <p:extLst>
      <p:ext uri="{BB962C8B-B14F-4D97-AF65-F5344CB8AC3E}">
        <p14:creationId xmlns:p14="http://schemas.microsoft.com/office/powerpoint/2010/main" val="213910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statistics should highlight to people why it is worth any potential “hassle” from having uncomfortable conversations. Taken from various sources, mostly Stonewall.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percentages might seem small – but it suggests at least one child in each cohort (2 form entry primary school) will eventually identify as LGB, and teachers are likely to teach someone who will identify as trans. They will almost certainly teach children who are classmates of trans children – will they be a bully or an 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best thing we can do to minimise bullying is teach about LGBT issues. </a:t>
            </a:r>
          </a:p>
        </p:txBody>
      </p:sp>
      <p:sp>
        <p:nvSpPr>
          <p:cNvPr id="4" name="Slide Number Placeholder 3"/>
          <p:cNvSpPr>
            <a:spLocks noGrp="1"/>
          </p:cNvSpPr>
          <p:nvPr>
            <p:ph type="sldNum" sz="quarter" idx="5"/>
          </p:nvPr>
        </p:nvSpPr>
        <p:spPr/>
        <p:txBody>
          <a:bodyPr/>
          <a:lstStyle/>
          <a:p>
            <a:fld id="{FAD8A6E2-6F16-4971-A799-CC1834A3BCC6}" type="slidenum">
              <a:rPr lang="en-GB" smtClean="0"/>
              <a:t>2</a:t>
            </a:fld>
            <a:endParaRPr lang="en-GB"/>
          </a:p>
        </p:txBody>
      </p:sp>
    </p:spTree>
    <p:extLst>
      <p:ext uri="{BB962C8B-B14F-4D97-AF65-F5344CB8AC3E}">
        <p14:creationId xmlns:p14="http://schemas.microsoft.com/office/powerpoint/2010/main" val="348725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Address any misconceptions about language. People can feel uneasy about “queer” even though it is a reclaimed word e.g. queer politics, queer spaces, queer academics. Some staff at my school didn’t know what intersex meant.</a:t>
            </a:r>
          </a:p>
          <a:p>
            <a:r>
              <a:rPr lang="en-GB" dirty="0"/>
              <a:t>You may wish to add other terms, and clarify that the appropriate language to use with children will vary by age/ understanding/ situation.</a:t>
            </a:r>
          </a:p>
          <a:p>
            <a:endParaRPr lang="en-GB" dirty="0"/>
          </a:p>
          <a:p>
            <a:r>
              <a:rPr lang="en-GB" dirty="0"/>
              <a:t>Optional talking points: </a:t>
            </a:r>
          </a:p>
          <a:p>
            <a:r>
              <a:rPr lang="en-GB" dirty="0"/>
              <a:t>-Show the words without the definitions or definitions without the words – can they fill in the blanks?</a:t>
            </a:r>
          </a:p>
          <a:p>
            <a:r>
              <a:rPr lang="en-GB" dirty="0"/>
              <a:t>-Give staff the opportunity to challenge or add any words</a:t>
            </a:r>
          </a:p>
        </p:txBody>
      </p:sp>
      <p:sp>
        <p:nvSpPr>
          <p:cNvPr id="4" name="Slide Number Placeholder 3"/>
          <p:cNvSpPr>
            <a:spLocks noGrp="1"/>
          </p:cNvSpPr>
          <p:nvPr>
            <p:ph type="sldNum" sz="quarter" idx="5"/>
          </p:nvPr>
        </p:nvSpPr>
        <p:spPr/>
        <p:txBody>
          <a:bodyPr/>
          <a:lstStyle/>
          <a:p>
            <a:fld id="{FAD8A6E2-6F16-4971-A799-CC1834A3BCC6}" type="slidenum">
              <a:rPr lang="en-GB" smtClean="0"/>
              <a:t>3</a:t>
            </a:fld>
            <a:endParaRPr lang="en-GB"/>
          </a:p>
        </p:txBody>
      </p:sp>
    </p:spTree>
    <p:extLst>
      <p:ext uri="{BB962C8B-B14F-4D97-AF65-F5344CB8AC3E}">
        <p14:creationId xmlns:p14="http://schemas.microsoft.com/office/powerpoint/2010/main" val="275030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DfE guidance is vague at best. From what I can tell, primary schools are not required to teach LGBT content explicitly but are encouraged to (no real guidance what that means).  Acknowledge teachers don’t want to say the wrong thing / upset parents/ get in trouble.</a:t>
            </a:r>
          </a:p>
          <a:p>
            <a:endParaRPr lang="en-GB" dirty="0"/>
          </a:p>
          <a:p>
            <a:r>
              <a:rPr lang="en-GB" dirty="0"/>
              <a:t>Equalities Act is probably most useful here.</a:t>
            </a:r>
          </a:p>
        </p:txBody>
      </p:sp>
      <p:sp>
        <p:nvSpPr>
          <p:cNvPr id="4" name="Slide Number Placeholder 3"/>
          <p:cNvSpPr>
            <a:spLocks noGrp="1"/>
          </p:cNvSpPr>
          <p:nvPr>
            <p:ph type="sldNum" sz="quarter" idx="5"/>
          </p:nvPr>
        </p:nvSpPr>
        <p:spPr/>
        <p:txBody>
          <a:bodyPr/>
          <a:lstStyle/>
          <a:p>
            <a:fld id="{FAD8A6E2-6F16-4971-A799-CC1834A3BCC6}" type="slidenum">
              <a:rPr lang="en-GB" smtClean="0"/>
              <a:t>4</a:t>
            </a:fld>
            <a:endParaRPr lang="en-GB"/>
          </a:p>
        </p:txBody>
      </p:sp>
    </p:spTree>
    <p:extLst>
      <p:ext uri="{BB962C8B-B14F-4D97-AF65-F5344CB8AC3E}">
        <p14:creationId xmlns:p14="http://schemas.microsoft.com/office/powerpoint/2010/main" val="208668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various research – Some NEU/NUT. </a:t>
            </a:r>
          </a:p>
          <a:p>
            <a:endParaRPr lang="en-GB" dirty="0"/>
          </a:p>
          <a:p>
            <a:r>
              <a:rPr lang="en-GB" dirty="0"/>
              <a:t>Children become more, not less, stereotypical as they get older. Boys tend to avoid anything pink – in the research there was a boy called Sam who “couldn’t” ride a bike because the only one left was pink. Generally parents and teachers are more accepting of Tomboys than “sissy” boys. This is worrying when you consider where it places femininity in the hierarchy.</a:t>
            </a:r>
          </a:p>
          <a:p>
            <a:endParaRPr lang="en-GB" dirty="0"/>
          </a:p>
          <a:p>
            <a:r>
              <a:rPr lang="en-GB" dirty="0"/>
              <a:t>Stereotype threat is where people feel at risk of conforming to someone else’s stereotype (</a:t>
            </a:r>
            <a:r>
              <a:rPr lang="en-GB" b="1" dirty="0"/>
              <a:t>even if they don’t believe the stereotype themselves</a:t>
            </a:r>
            <a:r>
              <a:rPr lang="en-GB" b="0" dirty="0"/>
              <a:t>), and that in itself effects their outcomes. E.g. African American runners ran less quickly when they were told they were being tested on strategic thinking skills as well as agility. The same has been found in children, e.g. girls do less well on maths tests after being told that boys tend to be better on that test, even though they argued against the stereotype. Implication is that we need to be careful and purposeful when discussing stereotypes with children.</a:t>
            </a:r>
          </a:p>
          <a:p>
            <a:endParaRPr lang="en-GB" b="0" dirty="0"/>
          </a:p>
          <a:p>
            <a:r>
              <a:rPr lang="en-GB" b="0" dirty="0"/>
              <a:t>Optional discussion point: Who do you give most attention to in your class? Evidence shows teachers give more attention to boys, even when there are fewer of them. </a:t>
            </a:r>
            <a:endParaRPr lang="en-GB" dirty="0"/>
          </a:p>
        </p:txBody>
      </p:sp>
      <p:sp>
        <p:nvSpPr>
          <p:cNvPr id="4" name="Slide Number Placeholder 3"/>
          <p:cNvSpPr>
            <a:spLocks noGrp="1"/>
          </p:cNvSpPr>
          <p:nvPr>
            <p:ph type="sldNum" sz="quarter" idx="5"/>
          </p:nvPr>
        </p:nvSpPr>
        <p:spPr/>
        <p:txBody>
          <a:bodyPr/>
          <a:lstStyle/>
          <a:p>
            <a:fld id="{FAD8A6E2-6F16-4971-A799-CC1834A3BCC6}" type="slidenum">
              <a:rPr lang="en-GB" smtClean="0"/>
              <a:t>5</a:t>
            </a:fld>
            <a:endParaRPr lang="en-GB"/>
          </a:p>
        </p:txBody>
      </p:sp>
    </p:spTree>
    <p:extLst>
      <p:ext uri="{BB962C8B-B14F-4D97-AF65-F5344CB8AC3E}">
        <p14:creationId xmlns:p14="http://schemas.microsoft.com/office/powerpoint/2010/main" val="210180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an academic head start, women are still paid about 18% less. </a:t>
            </a:r>
          </a:p>
          <a:p>
            <a:r>
              <a:rPr lang="en-GB" dirty="0"/>
              <a:t>You could discuss gender and attainment in your own school context here.</a:t>
            </a:r>
          </a:p>
          <a:p>
            <a:endParaRPr lang="en-GB" dirty="0"/>
          </a:p>
          <a:p>
            <a:r>
              <a:rPr lang="en-GB" dirty="0"/>
              <a:t>Interestingly, gender identity is a better predictor of motivation across the curriculum than biological sex – this suggests there is more work to be done undoing stereotypes than in narrowing the curriculum to appeal to what we think boys intrinsically like. </a:t>
            </a:r>
          </a:p>
        </p:txBody>
      </p:sp>
      <p:sp>
        <p:nvSpPr>
          <p:cNvPr id="4" name="Slide Number Placeholder 3"/>
          <p:cNvSpPr>
            <a:spLocks noGrp="1"/>
          </p:cNvSpPr>
          <p:nvPr>
            <p:ph type="sldNum" sz="quarter" idx="5"/>
          </p:nvPr>
        </p:nvSpPr>
        <p:spPr/>
        <p:txBody>
          <a:bodyPr/>
          <a:lstStyle/>
          <a:p>
            <a:fld id="{FAD8A6E2-6F16-4971-A799-CC1834A3BCC6}" type="slidenum">
              <a:rPr lang="en-GB" smtClean="0"/>
              <a:t>6</a:t>
            </a:fld>
            <a:endParaRPr lang="en-GB"/>
          </a:p>
        </p:txBody>
      </p:sp>
    </p:spTree>
    <p:extLst>
      <p:ext uri="{BB962C8B-B14F-4D97-AF65-F5344CB8AC3E}">
        <p14:creationId xmlns:p14="http://schemas.microsoft.com/office/powerpoint/2010/main" val="298871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non-stereotypical behaviour such as “My son’s favourite doll is…”</a:t>
            </a:r>
          </a:p>
          <a:p>
            <a:endParaRPr lang="en-GB" dirty="0"/>
          </a:p>
          <a:p>
            <a:r>
              <a:rPr lang="en-GB" dirty="0"/>
              <a:t>“Male” and “female bodies” is a subtle shift away from “girls’ bodies” and “boys’ bodies” – which most PSHE schemes use. It’s a completely inoffensive way to plant the seed that your body isn’t the only thing that makes you a “girl” or a “boy”. Remember, it’s not accurate to say that girls have vulvas/ boys have penises. Alternatively you can use “most”. </a:t>
            </a:r>
          </a:p>
        </p:txBody>
      </p:sp>
      <p:sp>
        <p:nvSpPr>
          <p:cNvPr id="4" name="Slide Number Placeholder 3"/>
          <p:cNvSpPr>
            <a:spLocks noGrp="1"/>
          </p:cNvSpPr>
          <p:nvPr>
            <p:ph type="sldNum" sz="quarter" idx="5"/>
          </p:nvPr>
        </p:nvSpPr>
        <p:spPr/>
        <p:txBody>
          <a:bodyPr/>
          <a:lstStyle/>
          <a:p>
            <a:fld id="{FAD8A6E2-6F16-4971-A799-CC1834A3BCC6}" type="slidenum">
              <a:rPr lang="en-GB" smtClean="0"/>
              <a:t>7</a:t>
            </a:fld>
            <a:endParaRPr lang="en-GB"/>
          </a:p>
        </p:txBody>
      </p:sp>
    </p:spTree>
    <p:extLst>
      <p:ext uri="{BB962C8B-B14F-4D97-AF65-F5344CB8AC3E}">
        <p14:creationId xmlns:p14="http://schemas.microsoft.com/office/powerpoint/2010/main" val="386843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schools take a therapeutic/ educational approach to behaviour management, need to do the same with problematic comments/ language.</a:t>
            </a:r>
          </a:p>
          <a:p>
            <a:endParaRPr lang="en-GB" dirty="0"/>
          </a:p>
          <a:p>
            <a:r>
              <a:rPr lang="en-GB" dirty="0"/>
              <a:t>Optional activity: Write a different scenario card for each table of staff, with a fictional scenario of a child using homophobic, transphobic or sexist language. On tables, discuss how you would deal with this educationally and then feed back.</a:t>
            </a:r>
          </a:p>
          <a:p>
            <a:endParaRPr lang="en-GB" dirty="0"/>
          </a:p>
          <a:p>
            <a:r>
              <a:rPr lang="en-GB" dirty="0"/>
              <a:t>Talk to SLT in your school about procedures for if a child comes out at school. It is not inherently a safeguarding issue and the child’s right to privacy should be taken seriously. I feel that staff do need a clear policy here. </a:t>
            </a:r>
          </a:p>
        </p:txBody>
      </p:sp>
      <p:sp>
        <p:nvSpPr>
          <p:cNvPr id="4" name="Slide Number Placeholder 3"/>
          <p:cNvSpPr>
            <a:spLocks noGrp="1"/>
          </p:cNvSpPr>
          <p:nvPr>
            <p:ph type="sldNum" sz="quarter" idx="5"/>
          </p:nvPr>
        </p:nvSpPr>
        <p:spPr/>
        <p:txBody>
          <a:bodyPr/>
          <a:lstStyle/>
          <a:p>
            <a:fld id="{FAD8A6E2-6F16-4971-A799-CC1834A3BCC6}" type="slidenum">
              <a:rPr lang="en-GB" smtClean="0"/>
              <a:t>8</a:t>
            </a:fld>
            <a:endParaRPr lang="en-GB"/>
          </a:p>
        </p:txBody>
      </p:sp>
    </p:spTree>
    <p:extLst>
      <p:ext uri="{BB962C8B-B14F-4D97-AF65-F5344CB8AC3E}">
        <p14:creationId xmlns:p14="http://schemas.microsoft.com/office/powerpoint/2010/main" val="350156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It is not enough to have role models in the curriculum; children need to be taught about barriers and how to overcome them.</a:t>
            </a:r>
          </a:p>
          <a:p>
            <a:r>
              <a:rPr lang="en-GB" i="0" dirty="0"/>
              <a:t>E.g. Tom Daley in PE, Alan Turing in Computing, Frida Kahlo in art. </a:t>
            </a:r>
          </a:p>
          <a:p>
            <a:endParaRPr lang="en-GB" i="0" dirty="0"/>
          </a:p>
          <a:p>
            <a:r>
              <a:rPr lang="en-GB" i="0" dirty="0"/>
              <a:t>Explicit inclusion: explicitly talking about LGBT issues as lesson content</a:t>
            </a:r>
          </a:p>
          <a:p>
            <a:r>
              <a:rPr lang="en-GB" i="0" dirty="0"/>
              <a:t>Implicit inclusion: e.g. maths questions like “Steve’s Dads both gave him £5…”</a:t>
            </a:r>
          </a:p>
          <a:p>
            <a:endParaRPr lang="en-GB" i="0" dirty="0"/>
          </a:p>
          <a:p>
            <a:r>
              <a:rPr lang="en-GB" i="0" dirty="0"/>
              <a:t>These three books were chosen to match a “castles” topic in Year 1 to show that there should be diversity across the curriculum in all years. You may wish to change the books to fit one of your topics.</a:t>
            </a:r>
          </a:p>
        </p:txBody>
      </p:sp>
      <p:sp>
        <p:nvSpPr>
          <p:cNvPr id="4" name="Slide Number Placeholder 3"/>
          <p:cNvSpPr>
            <a:spLocks noGrp="1"/>
          </p:cNvSpPr>
          <p:nvPr>
            <p:ph type="sldNum" sz="quarter" idx="5"/>
          </p:nvPr>
        </p:nvSpPr>
        <p:spPr/>
        <p:txBody>
          <a:bodyPr/>
          <a:lstStyle/>
          <a:p>
            <a:fld id="{FAD8A6E2-6F16-4971-A799-CC1834A3BCC6}" type="slidenum">
              <a:rPr lang="en-GB" smtClean="0"/>
              <a:t>9</a:t>
            </a:fld>
            <a:endParaRPr lang="en-GB"/>
          </a:p>
        </p:txBody>
      </p:sp>
    </p:spTree>
    <p:extLst>
      <p:ext uri="{BB962C8B-B14F-4D97-AF65-F5344CB8AC3E}">
        <p14:creationId xmlns:p14="http://schemas.microsoft.com/office/powerpoint/2010/main" val="798408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32AD5B5-08B6-4077-8F07-089FE53F0DB3}"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433EF-4A8A-4DC6-90C0-7D9CEDC112EE}"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02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D5B5-08B6-4077-8F07-089FE53F0DB3}"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407303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D5B5-08B6-4077-8F07-089FE53F0DB3}"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433EF-4A8A-4DC6-90C0-7D9CEDC112EE}"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18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D5B5-08B6-4077-8F07-089FE53F0DB3}"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239335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AD5B5-08B6-4077-8F07-089FE53F0DB3}"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433EF-4A8A-4DC6-90C0-7D9CEDC112EE}"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684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AD5B5-08B6-4077-8F07-089FE53F0DB3}"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73630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AD5B5-08B6-4077-8F07-089FE53F0DB3}"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28169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AD5B5-08B6-4077-8F07-089FE53F0DB3}"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79230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AD5B5-08B6-4077-8F07-089FE53F0DB3}"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69799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AD5B5-08B6-4077-8F07-089FE53F0DB3}"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433EF-4A8A-4DC6-90C0-7D9CEDC112EE}" type="slidenum">
              <a:rPr lang="en-GB" smtClean="0"/>
              <a:t>‹#›</a:t>
            </a:fld>
            <a:endParaRPr lang="en-GB"/>
          </a:p>
        </p:txBody>
      </p:sp>
    </p:spTree>
    <p:extLst>
      <p:ext uri="{BB962C8B-B14F-4D97-AF65-F5344CB8AC3E}">
        <p14:creationId xmlns:p14="http://schemas.microsoft.com/office/powerpoint/2010/main" val="4712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D5B5-08B6-4077-8F07-089FE53F0DB3}"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433EF-4A8A-4DC6-90C0-7D9CEDC112E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2AD5B5-08B6-4077-8F07-089FE53F0DB3}" type="datetimeFigureOut">
              <a:rPr lang="en-GB" smtClean="0"/>
              <a:t>05/10/2023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A0433EF-4A8A-4DC6-90C0-7D9CEDC112EE}"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47076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ns.gov.uk/peoplepopulationandcommunity/culturalidentity/sexuality/bulletins/sexualidentityuk/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214A-6E2B-C66B-4CBC-6D31B2DD20F6}"/>
              </a:ext>
            </a:extLst>
          </p:cNvPr>
          <p:cNvSpPr>
            <a:spLocks noGrp="1"/>
          </p:cNvSpPr>
          <p:nvPr>
            <p:ph type="ctrTitle"/>
          </p:nvPr>
        </p:nvSpPr>
        <p:spPr/>
        <p:txBody>
          <a:bodyPr/>
          <a:lstStyle/>
          <a:p>
            <a:r>
              <a:rPr lang="en-GB" dirty="0"/>
              <a:t>LGBTQ+ and Gender</a:t>
            </a:r>
          </a:p>
        </p:txBody>
      </p:sp>
      <p:sp>
        <p:nvSpPr>
          <p:cNvPr id="3" name="Subtitle 2">
            <a:extLst>
              <a:ext uri="{FF2B5EF4-FFF2-40B4-BE49-F238E27FC236}">
                <a16:creationId xmlns:a16="http://schemas.microsoft.com/office/drawing/2014/main" id="{AD4824BC-052E-C577-0D69-B20D6B761BF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8254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97C7-365C-D828-5D15-B298BA25B4FE}"/>
              </a:ext>
            </a:extLst>
          </p:cNvPr>
          <p:cNvSpPr>
            <a:spLocks noGrp="1"/>
          </p:cNvSpPr>
          <p:nvPr>
            <p:ph type="title"/>
          </p:nvPr>
        </p:nvSpPr>
        <p:spPr/>
        <p:txBody>
          <a:bodyPr/>
          <a:lstStyle/>
          <a:p>
            <a:r>
              <a:rPr lang="en-GB" dirty="0"/>
              <a:t>Actions: Other</a:t>
            </a:r>
          </a:p>
        </p:txBody>
      </p:sp>
      <p:sp>
        <p:nvSpPr>
          <p:cNvPr id="3" name="Content Placeholder 2">
            <a:extLst>
              <a:ext uri="{FF2B5EF4-FFF2-40B4-BE49-F238E27FC236}">
                <a16:creationId xmlns:a16="http://schemas.microsoft.com/office/drawing/2014/main" id="{D22FDB99-04FC-F065-915F-56BB911042E2}"/>
              </a:ext>
            </a:extLst>
          </p:cNvPr>
          <p:cNvSpPr>
            <a:spLocks noGrp="1"/>
          </p:cNvSpPr>
          <p:nvPr>
            <p:ph idx="1"/>
          </p:nvPr>
        </p:nvSpPr>
        <p:spPr/>
        <p:txBody>
          <a:bodyPr/>
          <a:lstStyle/>
          <a:p>
            <a:pPr>
              <a:buFont typeface="Wingdings" panose="05000000000000000000" pitchFamily="2" charset="2"/>
              <a:buChar char="v"/>
            </a:pPr>
            <a:r>
              <a:rPr lang="en-GB" dirty="0"/>
              <a:t>Activities and play:</a:t>
            </a:r>
          </a:p>
          <a:p>
            <a:pPr lvl="1">
              <a:buFont typeface="Wingdings" panose="05000000000000000000" pitchFamily="2" charset="2"/>
              <a:buChar char="v"/>
            </a:pPr>
            <a:r>
              <a:rPr lang="en-GB" dirty="0"/>
              <a:t>In independent learning and at break times encourage all children to take part in all activities.</a:t>
            </a:r>
          </a:p>
          <a:p>
            <a:pPr lvl="1">
              <a:buFont typeface="Wingdings" panose="05000000000000000000" pitchFamily="2" charset="2"/>
              <a:buChar char="v"/>
            </a:pPr>
            <a:r>
              <a:rPr lang="en-GB" dirty="0"/>
              <a:t>Consider changes you can make to areas that are dominated by one gender.</a:t>
            </a:r>
          </a:p>
          <a:p>
            <a:pPr>
              <a:buFont typeface="Wingdings" panose="05000000000000000000" pitchFamily="2" charset="2"/>
              <a:buChar char="v"/>
            </a:pPr>
            <a:r>
              <a:rPr lang="en-GB" dirty="0"/>
              <a:t>Special events:</a:t>
            </a:r>
          </a:p>
          <a:p>
            <a:pPr lvl="1">
              <a:buFont typeface="Wingdings" panose="05000000000000000000" pitchFamily="2" charset="2"/>
              <a:buChar char="v"/>
            </a:pPr>
            <a:r>
              <a:rPr lang="en-GB" dirty="0"/>
              <a:t>Never give out gendered rewards/ presents. </a:t>
            </a:r>
          </a:p>
          <a:p>
            <a:pPr lvl="1">
              <a:buFont typeface="Wingdings" panose="05000000000000000000" pitchFamily="2" charset="2"/>
              <a:buChar char="v"/>
            </a:pPr>
            <a:r>
              <a:rPr lang="en-GB" dirty="0"/>
              <a:t>Consider costumes.</a:t>
            </a:r>
          </a:p>
          <a:p>
            <a:pPr lvl="1">
              <a:buFont typeface="Wingdings" panose="05000000000000000000" pitchFamily="2" charset="2"/>
              <a:buChar char="v"/>
            </a:pPr>
            <a:r>
              <a:rPr lang="en-GB" dirty="0"/>
              <a:t>If you have any children using different facilities in school, plan for this during trips.</a:t>
            </a:r>
          </a:p>
          <a:p>
            <a:pPr lvl="1">
              <a:buFont typeface="Wingdings" panose="05000000000000000000" pitchFamily="2" charset="2"/>
              <a:buChar char="v"/>
            </a:pPr>
            <a:endParaRPr lang="en-GB" dirty="0"/>
          </a:p>
          <a:p>
            <a:pPr>
              <a:buFont typeface="Wingdings" panose="05000000000000000000" pitchFamily="2" charset="2"/>
              <a:buChar char="v"/>
            </a:pPr>
            <a:r>
              <a:rPr lang="en-GB" dirty="0"/>
              <a:t>Whole-school approach</a:t>
            </a:r>
          </a:p>
          <a:p>
            <a:pPr lvl="1">
              <a:buFont typeface="Wingdings" panose="05000000000000000000" pitchFamily="2" charset="2"/>
              <a:buChar char="v"/>
            </a:pPr>
            <a:r>
              <a:rPr lang="en-GB" dirty="0"/>
              <a:t>We are looking at policies, handbook, facilities.</a:t>
            </a:r>
          </a:p>
          <a:p>
            <a:pPr lvl="1">
              <a:buFont typeface="Wingdings" panose="05000000000000000000" pitchFamily="2" charset="2"/>
              <a:buChar char="v"/>
            </a:pPr>
            <a:r>
              <a:rPr lang="en-GB" dirty="0"/>
              <a:t>Gently correct colleagues.</a:t>
            </a:r>
          </a:p>
          <a:p>
            <a:pPr lvl="1">
              <a:buFont typeface="Wingdings" panose="05000000000000000000" pitchFamily="2" charset="2"/>
              <a:buChar char="v"/>
            </a:pPr>
            <a:endParaRPr lang="en-GB" dirty="0"/>
          </a:p>
        </p:txBody>
      </p:sp>
    </p:spTree>
    <p:extLst>
      <p:ext uri="{BB962C8B-B14F-4D97-AF65-F5344CB8AC3E}">
        <p14:creationId xmlns:p14="http://schemas.microsoft.com/office/powerpoint/2010/main" val="273518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AB7B-DFD1-6C79-AED0-228634C2B650}"/>
              </a:ext>
            </a:extLst>
          </p:cNvPr>
          <p:cNvSpPr>
            <a:spLocks noGrp="1"/>
          </p:cNvSpPr>
          <p:nvPr>
            <p:ph type="title"/>
          </p:nvPr>
        </p:nvSpPr>
        <p:spPr>
          <a:xfrm>
            <a:off x="828185" y="465473"/>
            <a:ext cx="9720072" cy="1499616"/>
          </a:xfrm>
        </p:spPr>
        <p:txBody>
          <a:bodyPr/>
          <a:lstStyle/>
          <a:p>
            <a:r>
              <a:rPr lang="en-GB" dirty="0"/>
              <a:t>Framework</a:t>
            </a:r>
          </a:p>
        </p:txBody>
      </p:sp>
      <p:pic>
        <p:nvPicPr>
          <p:cNvPr id="5" name="Content Placeholder 4">
            <a:extLst>
              <a:ext uri="{FF2B5EF4-FFF2-40B4-BE49-F238E27FC236}">
                <a16:creationId xmlns:a16="http://schemas.microsoft.com/office/drawing/2014/main" id="{A20190FF-9667-2676-A9FF-D6F349AFF84F}"/>
              </a:ext>
            </a:extLst>
          </p:cNvPr>
          <p:cNvPicPr>
            <a:picLocks noGrp="1" noChangeAspect="1"/>
          </p:cNvPicPr>
          <p:nvPr>
            <p:ph idx="1"/>
          </p:nvPr>
        </p:nvPicPr>
        <p:blipFill>
          <a:blip r:embed="rId3"/>
          <a:stretch>
            <a:fillRect/>
          </a:stretch>
        </p:blipFill>
        <p:spPr>
          <a:xfrm>
            <a:off x="1214628" y="1709057"/>
            <a:ext cx="7270786" cy="4937192"/>
          </a:xfrm>
        </p:spPr>
      </p:pic>
      <p:sp>
        <p:nvSpPr>
          <p:cNvPr id="6" name="Rectangle 5">
            <a:extLst>
              <a:ext uri="{FF2B5EF4-FFF2-40B4-BE49-F238E27FC236}">
                <a16:creationId xmlns:a16="http://schemas.microsoft.com/office/drawing/2014/main" id="{F3252AA9-4167-0834-E178-D4550A0CF05F}"/>
              </a:ext>
            </a:extLst>
          </p:cNvPr>
          <p:cNvSpPr/>
          <p:nvPr/>
        </p:nvSpPr>
        <p:spPr>
          <a:xfrm>
            <a:off x="4778829" y="5540829"/>
            <a:ext cx="3603171" cy="653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996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212E-C058-4FF3-F94D-2A4D2D9BA7D0}"/>
              </a:ext>
            </a:extLst>
          </p:cNvPr>
          <p:cNvSpPr>
            <a:spLocks noGrp="1"/>
          </p:cNvSpPr>
          <p:nvPr>
            <p:ph type="title"/>
          </p:nvPr>
        </p:nvSpPr>
        <p:spPr/>
        <p:txBody>
          <a:bodyPr/>
          <a:lstStyle/>
          <a:p>
            <a:r>
              <a:rPr lang="en-GB" dirty="0"/>
              <a:t>LGBTQ+ STATS</a:t>
            </a:r>
          </a:p>
        </p:txBody>
      </p:sp>
      <p:sp>
        <p:nvSpPr>
          <p:cNvPr id="3" name="Content Placeholder 2">
            <a:extLst>
              <a:ext uri="{FF2B5EF4-FFF2-40B4-BE49-F238E27FC236}">
                <a16:creationId xmlns:a16="http://schemas.microsoft.com/office/drawing/2014/main" id="{6D938845-C000-1DDA-9CA8-DE576D50D132}"/>
              </a:ext>
            </a:extLst>
          </p:cNvPr>
          <p:cNvSpPr>
            <a:spLocks noGrp="1"/>
          </p:cNvSpPr>
          <p:nvPr>
            <p:ph idx="1"/>
          </p:nvPr>
        </p:nvSpPr>
        <p:spPr>
          <a:xfrm>
            <a:off x="1024128" y="1970314"/>
            <a:ext cx="9720073" cy="4339046"/>
          </a:xfrm>
        </p:spPr>
        <p:txBody>
          <a:bodyPr vert="horz" lIns="45720" tIns="45720" rIns="45720" bIns="45720" rtlCol="0" anchor="t">
            <a:normAutofit fontScale="92500" lnSpcReduction="10000"/>
          </a:bodyPr>
          <a:lstStyle/>
          <a:p>
            <a:r>
              <a:rPr lang="en-GB" dirty="0"/>
              <a:t>An estimated 3.1% of the UK population aged 16 years and over identified as lesbian, gay or bisexual (LGB) in 2020, an increase from 2.7% in 2019 and almost double the percentage </a:t>
            </a:r>
            <a:r>
              <a:rPr lang="en-GB"/>
              <a:t>from 2014 (1.6%). (</a:t>
            </a:r>
            <a:r>
              <a:rPr lang="en-GB">
                <a:hlinkClick r:id="rId3"/>
              </a:rPr>
              <a:t>Sexual orientation, UK - Office for National Statistics ons.gov.uk</a:t>
            </a:r>
            <a:r>
              <a:rPr lang="en-GB"/>
              <a:t>)</a:t>
            </a:r>
            <a:endParaRPr lang="en-GB" dirty="0"/>
          </a:p>
          <a:p>
            <a:pPr>
              <a:buFont typeface="Wingdings" panose="05000000000000000000" pitchFamily="2" charset="2"/>
              <a:buChar char="Ø"/>
            </a:pPr>
            <a:r>
              <a:rPr lang="en-GB" dirty="0"/>
              <a:t>Over half of young LGB don’t feel they have an adult to talk to at school. 3/5ths have no one at home.</a:t>
            </a:r>
          </a:p>
          <a:p>
            <a:pPr>
              <a:buFont typeface="Wingdings" panose="05000000000000000000" pitchFamily="2" charset="2"/>
              <a:buChar char="Ø"/>
            </a:pPr>
            <a:r>
              <a:rPr lang="en-GB" dirty="0"/>
              <a:t>About half are bullied on grounds of being LGBTQ+. </a:t>
            </a:r>
          </a:p>
          <a:p>
            <a:pPr lvl="1">
              <a:buFont typeface="Wingdings" panose="05000000000000000000" pitchFamily="2" charset="2"/>
              <a:buChar char="Ø"/>
            </a:pPr>
            <a:r>
              <a:rPr lang="en-GB" dirty="0"/>
              <a:t>Bullying is less likely when LGBT issues have been taught in school.</a:t>
            </a:r>
          </a:p>
          <a:p>
            <a:pPr marL="0" indent="0">
              <a:buNone/>
            </a:pPr>
            <a:endParaRPr lang="en-GB" dirty="0"/>
          </a:p>
          <a:p>
            <a:pPr marL="0" indent="0">
              <a:buNone/>
            </a:pPr>
            <a:r>
              <a:rPr lang="en-GB" dirty="0"/>
              <a:t>Trans people are 0.3-0.8% of the UK population.</a:t>
            </a:r>
          </a:p>
          <a:p>
            <a:pPr>
              <a:buFont typeface="Wingdings" panose="05000000000000000000" pitchFamily="2" charset="2"/>
              <a:buChar char="Ø"/>
            </a:pPr>
            <a:r>
              <a:rPr lang="en-GB" dirty="0"/>
              <a:t>64% bullied, almost half of trans pupils in the UK have attempted suicide. </a:t>
            </a:r>
          </a:p>
          <a:p>
            <a:pPr>
              <a:buFont typeface="Wingdings" panose="05000000000000000000" pitchFamily="2" charset="2"/>
              <a:buChar char="Ø"/>
            </a:pPr>
            <a:r>
              <a:rPr lang="en-GB" dirty="0"/>
              <a:t>77% of LGBTQ+ pupils have never learned about transgenderism in school.</a:t>
            </a:r>
          </a:p>
          <a:p>
            <a:pPr>
              <a:buFont typeface="Wingdings" panose="05000000000000000000" pitchFamily="2" charset="2"/>
              <a:buChar char="Ø"/>
            </a:pPr>
            <a:r>
              <a:rPr lang="en-GB" dirty="0"/>
              <a:t>1/3 can’t use preferred name in school, 3/5 can’t use preferred toilets.</a:t>
            </a:r>
          </a:p>
        </p:txBody>
      </p:sp>
    </p:spTree>
    <p:extLst>
      <p:ext uri="{BB962C8B-B14F-4D97-AF65-F5344CB8AC3E}">
        <p14:creationId xmlns:p14="http://schemas.microsoft.com/office/powerpoint/2010/main" val="142085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5E6C-C81D-96AD-FB39-9575049E4F2C}"/>
              </a:ext>
            </a:extLst>
          </p:cNvPr>
          <p:cNvSpPr>
            <a:spLocks noGrp="1"/>
          </p:cNvSpPr>
          <p:nvPr>
            <p:ph type="title"/>
          </p:nvPr>
        </p:nvSpPr>
        <p:spPr/>
        <p:txBody>
          <a:bodyPr/>
          <a:lstStyle/>
          <a:p>
            <a:r>
              <a:rPr lang="en-GB" dirty="0"/>
              <a:t>Definitions</a:t>
            </a:r>
          </a:p>
        </p:txBody>
      </p:sp>
      <p:sp>
        <p:nvSpPr>
          <p:cNvPr id="3" name="Content Placeholder 2">
            <a:extLst>
              <a:ext uri="{FF2B5EF4-FFF2-40B4-BE49-F238E27FC236}">
                <a16:creationId xmlns:a16="http://schemas.microsoft.com/office/drawing/2014/main" id="{3361FD65-F69A-5DF9-3E85-F7820E09FAA0}"/>
              </a:ext>
            </a:extLst>
          </p:cNvPr>
          <p:cNvSpPr>
            <a:spLocks noGrp="1"/>
          </p:cNvSpPr>
          <p:nvPr>
            <p:ph idx="1"/>
          </p:nvPr>
        </p:nvSpPr>
        <p:spPr>
          <a:xfrm>
            <a:off x="4702630" y="585216"/>
            <a:ext cx="7326084" cy="5756801"/>
          </a:xfrm>
        </p:spPr>
        <p:txBody>
          <a:bodyPr vert="horz" lIns="45720" tIns="45720" rIns="45720" bIns="45720" rtlCol="0" anchor="t">
            <a:normAutofit lnSpcReduction="10000"/>
          </a:bodyPr>
          <a:lstStyle/>
          <a:p>
            <a:pPr>
              <a:buFont typeface="Wingdings" panose="05000000000000000000" pitchFamily="2" charset="2"/>
              <a:buChar char="v"/>
            </a:pPr>
            <a:r>
              <a:rPr lang="en-GB" b="1" dirty="0"/>
              <a:t>Sex</a:t>
            </a:r>
            <a:r>
              <a:rPr lang="en-GB" dirty="0"/>
              <a:t> is assigned at birth, based on genitals/genetics, binary.   	</a:t>
            </a:r>
            <a:r>
              <a:rPr lang="en-GB" b="1" dirty="0"/>
              <a:t>Gender</a:t>
            </a:r>
            <a:r>
              <a:rPr lang="en-GB" dirty="0"/>
              <a:t> is socially constructed and a spectrum. </a:t>
            </a:r>
          </a:p>
          <a:p>
            <a:pPr>
              <a:buFont typeface="Wingdings" panose="05000000000000000000" pitchFamily="2" charset="2"/>
              <a:buChar char="v"/>
            </a:pPr>
            <a:r>
              <a:rPr lang="en-GB" b="1" dirty="0"/>
              <a:t>Gender stereotypes </a:t>
            </a:r>
            <a:r>
              <a:rPr lang="en-GB" dirty="0"/>
              <a:t>= generalised preconceptions we have about the attributes that people have, or should have, based on their gender. </a:t>
            </a:r>
          </a:p>
          <a:p>
            <a:pPr marL="0" indent="0">
              <a:buNone/>
            </a:pPr>
            <a:endParaRPr lang="en-GB" dirty="0"/>
          </a:p>
          <a:p>
            <a:pPr>
              <a:buFont typeface="Wingdings" panose="05000000000000000000" pitchFamily="2" charset="2"/>
              <a:buChar char="v"/>
            </a:pPr>
            <a:r>
              <a:rPr lang="en-GB" b="1" dirty="0"/>
              <a:t>Transgender/trans </a:t>
            </a:r>
            <a:r>
              <a:rPr lang="en-GB" dirty="0"/>
              <a:t>= Gender identity is different from sex assigned at birth.                                               	</a:t>
            </a:r>
            <a:r>
              <a:rPr lang="en-GB" b="1" dirty="0"/>
              <a:t>Cisgender/cis </a:t>
            </a:r>
            <a:r>
              <a:rPr lang="en-GB" dirty="0"/>
              <a:t>= Gender identity matches assigned sex.</a:t>
            </a:r>
          </a:p>
          <a:p>
            <a:pPr>
              <a:buFont typeface="Wingdings" panose="05000000000000000000" pitchFamily="2" charset="2"/>
              <a:buChar char="v"/>
            </a:pPr>
            <a:r>
              <a:rPr lang="en-GB" b="1" dirty="0"/>
              <a:t>Non-binary</a:t>
            </a:r>
            <a:r>
              <a:rPr lang="en-GB" dirty="0"/>
              <a:t> = Gender isn’t strictly male or female. </a:t>
            </a:r>
          </a:p>
          <a:p>
            <a:pPr marL="0" indent="0">
              <a:buNone/>
            </a:pPr>
            <a:endParaRPr lang="en-GB" dirty="0"/>
          </a:p>
          <a:p>
            <a:pPr>
              <a:buFont typeface="Wingdings" panose="05000000000000000000" pitchFamily="2" charset="2"/>
              <a:buChar char="v"/>
            </a:pPr>
            <a:r>
              <a:rPr lang="en-GB" b="1" dirty="0"/>
              <a:t>LGBTQ+ </a:t>
            </a:r>
            <a:r>
              <a:rPr lang="en-GB" dirty="0"/>
              <a:t>= Lesbian, gay, transgender, bisexual, queer/questioning plus (to include everyone else such as intersex, asexual etc)</a:t>
            </a:r>
            <a:endParaRPr lang="en-GB" b="1" dirty="0"/>
          </a:p>
          <a:p>
            <a:pPr>
              <a:buFont typeface="Wingdings" panose="05000000000000000000" pitchFamily="2" charset="2"/>
              <a:buChar char="v"/>
            </a:pPr>
            <a:r>
              <a:rPr lang="en-GB" b="1" dirty="0"/>
              <a:t>Queer</a:t>
            </a:r>
            <a:r>
              <a:rPr lang="en-GB" dirty="0"/>
              <a:t> = reclaimed word, umbrella term.</a:t>
            </a:r>
            <a:endParaRPr lang="en-GB" b="1" dirty="0"/>
          </a:p>
          <a:p>
            <a:pPr>
              <a:buFont typeface="Wingdings" panose="05000000000000000000" pitchFamily="2" charset="2"/>
              <a:buChar char="v"/>
            </a:pPr>
            <a:endParaRPr lang="en-GB" dirty="0"/>
          </a:p>
          <a:p>
            <a:pPr>
              <a:buFont typeface="Wingdings" panose="05000000000000000000" pitchFamily="2" charset="2"/>
              <a:buChar char="v"/>
            </a:pPr>
            <a:endParaRPr lang="en-GB" dirty="0"/>
          </a:p>
          <a:p>
            <a:pPr>
              <a:buFont typeface="Wingdings" panose="05000000000000000000" pitchFamily="2" charset="2"/>
              <a:buChar char="v"/>
            </a:pPr>
            <a:endParaRPr lang="en-GB" dirty="0"/>
          </a:p>
        </p:txBody>
      </p:sp>
      <p:pic>
        <p:nvPicPr>
          <p:cNvPr id="2050" name="Picture 2" descr="Genderless gingerbread figures are a thing now | Lists | News | The ...">
            <a:extLst>
              <a:ext uri="{FF2B5EF4-FFF2-40B4-BE49-F238E27FC236}">
                <a16:creationId xmlns:a16="http://schemas.microsoft.com/office/drawing/2014/main" id="{153B6873-B9A8-CC69-50FE-CDC8AF415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1" y="2471057"/>
            <a:ext cx="3608161" cy="36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5308-DC62-0A2E-7CD7-6A9179C10E7A}"/>
              </a:ext>
            </a:extLst>
          </p:cNvPr>
          <p:cNvSpPr>
            <a:spLocks noGrp="1"/>
          </p:cNvSpPr>
          <p:nvPr>
            <p:ph type="title"/>
          </p:nvPr>
        </p:nvSpPr>
        <p:spPr/>
        <p:txBody>
          <a:bodyPr/>
          <a:lstStyle/>
          <a:p>
            <a:r>
              <a:rPr lang="en-GB" dirty="0"/>
              <a:t>DFE Guidance</a:t>
            </a:r>
          </a:p>
        </p:txBody>
      </p:sp>
      <p:sp>
        <p:nvSpPr>
          <p:cNvPr id="3" name="Content Placeholder 2">
            <a:extLst>
              <a:ext uri="{FF2B5EF4-FFF2-40B4-BE49-F238E27FC236}">
                <a16:creationId xmlns:a16="http://schemas.microsoft.com/office/drawing/2014/main" id="{EB4D8E94-E511-9E2D-35D2-F963D5E7C2FC}"/>
              </a:ext>
            </a:extLst>
          </p:cNvPr>
          <p:cNvSpPr>
            <a:spLocks noGrp="1"/>
          </p:cNvSpPr>
          <p:nvPr>
            <p:ph idx="1"/>
          </p:nvPr>
        </p:nvSpPr>
        <p:spPr/>
        <p:txBody>
          <a:bodyPr/>
          <a:lstStyle/>
          <a:p>
            <a:r>
              <a:rPr lang="en-GB" dirty="0"/>
              <a:t>Statutory relationships guidance: friendships, families, respecting differences, being safe. </a:t>
            </a:r>
          </a:p>
          <a:p>
            <a:r>
              <a:rPr lang="en-GB" dirty="0"/>
              <a:t>Primary schools are strongly encouraged, and enabled, to teach about LGBTQ+ but don’t have to. </a:t>
            </a:r>
          </a:p>
          <a:p>
            <a:endParaRPr lang="en-GB" dirty="0"/>
          </a:p>
          <a:p>
            <a:r>
              <a:rPr lang="en-GB" dirty="0"/>
              <a:t>Equality Act 2010: Schools have a duty to eliminate discrimination and advance equality of opportunity. Sex, sexual orientation and gender reassignment are protected characteristics. </a:t>
            </a:r>
          </a:p>
        </p:txBody>
      </p:sp>
    </p:spTree>
    <p:extLst>
      <p:ext uri="{BB962C8B-B14F-4D97-AF65-F5344CB8AC3E}">
        <p14:creationId xmlns:p14="http://schemas.microsoft.com/office/powerpoint/2010/main" val="414520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0EC-B2AE-1BC1-2207-57063611A26E}"/>
              </a:ext>
            </a:extLst>
          </p:cNvPr>
          <p:cNvSpPr>
            <a:spLocks noGrp="1"/>
          </p:cNvSpPr>
          <p:nvPr>
            <p:ph type="title"/>
          </p:nvPr>
        </p:nvSpPr>
        <p:spPr/>
        <p:txBody>
          <a:bodyPr/>
          <a:lstStyle/>
          <a:p>
            <a:r>
              <a:rPr lang="en-GB" dirty="0"/>
              <a:t>Gender Stereotypes in Children</a:t>
            </a:r>
          </a:p>
        </p:txBody>
      </p:sp>
      <p:sp>
        <p:nvSpPr>
          <p:cNvPr id="3" name="Content Placeholder 2">
            <a:extLst>
              <a:ext uri="{FF2B5EF4-FFF2-40B4-BE49-F238E27FC236}">
                <a16:creationId xmlns:a16="http://schemas.microsoft.com/office/drawing/2014/main" id="{3DD29F90-46B1-4936-D3FD-9798FADE16FD}"/>
              </a:ext>
            </a:extLst>
          </p:cNvPr>
          <p:cNvSpPr>
            <a:spLocks noGrp="1"/>
          </p:cNvSpPr>
          <p:nvPr>
            <p:ph idx="1"/>
          </p:nvPr>
        </p:nvSpPr>
        <p:spPr>
          <a:xfrm>
            <a:off x="805543" y="2084832"/>
            <a:ext cx="7162800" cy="4224528"/>
          </a:xfrm>
        </p:spPr>
        <p:txBody>
          <a:bodyPr>
            <a:normAutofit/>
          </a:bodyPr>
          <a:lstStyle/>
          <a:p>
            <a:pPr>
              <a:buFont typeface="Wingdings" panose="05000000000000000000" pitchFamily="2" charset="2"/>
              <a:buChar char="v"/>
            </a:pPr>
            <a:r>
              <a:rPr lang="en-GB" dirty="0"/>
              <a:t>From the age of 3, most children know if they are a girl or a boy and begin to categorise behaviour by gender. </a:t>
            </a:r>
          </a:p>
          <a:p>
            <a:pPr>
              <a:buFont typeface="Wingdings" panose="05000000000000000000" pitchFamily="2" charset="2"/>
              <a:buChar char="v"/>
            </a:pPr>
            <a:r>
              <a:rPr lang="en-GB" dirty="0"/>
              <a:t>Behaviour is least stereotypical in nurseries and progressively more stereotypical as children get older. </a:t>
            </a:r>
          </a:p>
          <a:p>
            <a:pPr>
              <a:buFont typeface="Wingdings" panose="05000000000000000000" pitchFamily="2" charset="2"/>
              <a:buChar char="v"/>
            </a:pPr>
            <a:r>
              <a:rPr lang="en-GB" dirty="0"/>
              <a:t>Boys tend to be more stereotypical than girls.</a:t>
            </a:r>
          </a:p>
          <a:p>
            <a:pPr>
              <a:buFont typeface="Wingdings" panose="05000000000000000000" pitchFamily="2" charset="2"/>
              <a:buChar char="v"/>
            </a:pPr>
            <a:r>
              <a:rPr lang="en-GB" dirty="0"/>
              <a:t>Children make gendered assumptions and use “girl” as an insult.</a:t>
            </a:r>
          </a:p>
          <a:p>
            <a:pPr>
              <a:buFont typeface="Wingdings" panose="05000000000000000000" pitchFamily="2" charset="2"/>
              <a:buChar char="v"/>
            </a:pPr>
            <a:r>
              <a:rPr lang="en-GB" dirty="0"/>
              <a:t>Teachers give more attention to boys, and use gendered ways of addressing pupils. </a:t>
            </a:r>
          </a:p>
          <a:p>
            <a:pPr>
              <a:buFont typeface="Wingdings" panose="05000000000000000000" pitchFamily="2" charset="2"/>
              <a:buChar char="v"/>
            </a:pPr>
            <a:r>
              <a:rPr lang="en-GB" dirty="0"/>
              <a:t>Stereotype threat.</a:t>
            </a:r>
          </a:p>
          <a:p>
            <a:pPr marL="0" indent="0">
              <a:buNone/>
            </a:pPr>
            <a:endParaRPr lang="en-GB" dirty="0"/>
          </a:p>
        </p:txBody>
      </p:sp>
      <p:pic>
        <p:nvPicPr>
          <p:cNvPr id="1030" name="Picture 6" descr="Image result for pink bike">
            <a:extLst>
              <a:ext uri="{FF2B5EF4-FFF2-40B4-BE49-F238E27FC236}">
                <a16:creationId xmlns:a16="http://schemas.microsoft.com/office/drawing/2014/main" id="{E3D74899-6E2B-7583-5D70-9C4D3BCD9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299" y="585216"/>
            <a:ext cx="34956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african american runners">
            <a:extLst>
              <a:ext uri="{FF2B5EF4-FFF2-40B4-BE49-F238E27FC236}">
                <a16:creationId xmlns:a16="http://schemas.microsoft.com/office/drawing/2014/main" id="{18B4AECD-B29C-0AF5-FA0A-1E719A8B2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299" y="4008663"/>
            <a:ext cx="2955471" cy="225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8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E15A-C8E8-5237-BBCF-AB6205D839D7}"/>
              </a:ext>
            </a:extLst>
          </p:cNvPr>
          <p:cNvSpPr>
            <a:spLocks noGrp="1"/>
          </p:cNvSpPr>
          <p:nvPr>
            <p:ph type="title"/>
          </p:nvPr>
        </p:nvSpPr>
        <p:spPr/>
        <p:txBody>
          <a:bodyPr/>
          <a:lstStyle/>
          <a:p>
            <a:r>
              <a:rPr lang="en-GB" dirty="0"/>
              <a:t>Gender and Attainment</a:t>
            </a:r>
          </a:p>
        </p:txBody>
      </p:sp>
      <p:sp>
        <p:nvSpPr>
          <p:cNvPr id="3" name="Content Placeholder 2">
            <a:extLst>
              <a:ext uri="{FF2B5EF4-FFF2-40B4-BE49-F238E27FC236}">
                <a16:creationId xmlns:a16="http://schemas.microsoft.com/office/drawing/2014/main" id="{376F97AE-3F3F-2DD2-DF9F-B03E12D8C349}"/>
              </a:ext>
            </a:extLst>
          </p:cNvPr>
          <p:cNvSpPr>
            <a:spLocks noGrp="1"/>
          </p:cNvSpPr>
          <p:nvPr>
            <p:ph idx="1"/>
          </p:nvPr>
        </p:nvSpPr>
        <p:spPr/>
        <p:txBody>
          <a:bodyPr/>
          <a:lstStyle/>
          <a:p>
            <a:pPr>
              <a:buFont typeface="Wingdings" panose="05000000000000000000" pitchFamily="2" charset="2"/>
              <a:buChar char="v"/>
            </a:pPr>
            <a:r>
              <a:rPr lang="en-GB" dirty="0"/>
              <a:t>Debates around gender in education tend to focus on boys’ underachievement</a:t>
            </a:r>
          </a:p>
          <a:p>
            <a:pPr lvl="1">
              <a:buFont typeface="Wingdings" panose="05000000000000000000" pitchFamily="2" charset="2"/>
              <a:buChar char="v"/>
            </a:pPr>
            <a:r>
              <a:rPr lang="en-GB" dirty="0"/>
              <a:t>True, bigger difference in “girl dominated” subjects than “boy dominated” subjects.</a:t>
            </a:r>
          </a:p>
          <a:p>
            <a:pPr lvl="1">
              <a:buFont typeface="Wingdings" panose="05000000000000000000" pitchFamily="2" charset="2"/>
              <a:buChar char="v"/>
            </a:pPr>
            <a:r>
              <a:rPr lang="en-GB" dirty="0"/>
              <a:t>Doesn’t translate to real world.</a:t>
            </a:r>
          </a:p>
          <a:p>
            <a:pPr lvl="1">
              <a:buFont typeface="Wingdings" panose="05000000000000000000" pitchFamily="2" charset="2"/>
              <a:buChar char="v"/>
            </a:pPr>
            <a:endParaRPr lang="en-GB" dirty="0"/>
          </a:p>
          <a:p>
            <a:pPr>
              <a:buFont typeface="Wingdings" panose="05000000000000000000" pitchFamily="2" charset="2"/>
              <a:buChar char="v"/>
            </a:pPr>
            <a:r>
              <a:rPr lang="en-GB" dirty="0"/>
              <a:t>Some myth busting:</a:t>
            </a:r>
          </a:p>
          <a:p>
            <a:pPr lvl="1">
              <a:buFont typeface="Wingdings" panose="05000000000000000000" pitchFamily="2" charset="2"/>
              <a:buChar char="v"/>
            </a:pPr>
            <a:r>
              <a:rPr lang="en-GB" dirty="0"/>
              <a:t>No evidence that “boy-friendly” curriculums or different learning styles work</a:t>
            </a:r>
          </a:p>
          <a:p>
            <a:pPr lvl="1">
              <a:buFont typeface="Wingdings" panose="05000000000000000000" pitchFamily="2" charset="2"/>
              <a:buChar char="v"/>
            </a:pPr>
            <a:r>
              <a:rPr lang="en-GB" dirty="0"/>
              <a:t>Little evidence of neurological differences</a:t>
            </a:r>
          </a:p>
          <a:p>
            <a:pPr lvl="1">
              <a:buFont typeface="Wingdings" panose="05000000000000000000" pitchFamily="2" charset="2"/>
              <a:buChar char="v"/>
            </a:pPr>
            <a:r>
              <a:rPr lang="en-GB" dirty="0"/>
              <a:t>Gender identity is a better predictor than sex</a:t>
            </a:r>
          </a:p>
          <a:p>
            <a:pPr marL="128016" lvl="1" indent="0">
              <a:buNone/>
            </a:pPr>
            <a:endParaRPr lang="en-GB" dirty="0"/>
          </a:p>
          <a:p>
            <a:pPr>
              <a:buFont typeface="Wingdings" panose="05000000000000000000" pitchFamily="2" charset="2"/>
              <a:buChar char="v"/>
            </a:pPr>
            <a:endParaRPr lang="en-GB" dirty="0"/>
          </a:p>
          <a:p>
            <a:pPr>
              <a:buFont typeface="Wingdings" panose="05000000000000000000" pitchFamily="2" charset="2"/>
              <a:buChar char="v"/>
            </a:pPr>
            <a:endParaRPr lang="en-GB" dirty="0"/>
          </a:p>
        </p:txBody>
      </p:sp>
    </p:spTree>
    <p:extLst>
      <p:ext uri="{BB962C8B-B14F-4D97-AF65-F5344CB8AC3E}">
        <p14:creationId xmlns:p14="http://schemas.microsoft.com/office/powerpoint/2010/main" val="262011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456A-2027-2D1A-B04F-F36F160EB63A}"/>
              </a:ext>
            </a:extLst>
          </p:cNvPr>
          <p:cNvSpPr>
            <a:spLocks noGrp="1"/>
          </p:cNvSpPr>
          <p:nvPr>
            <p:ph type="title"/>
          </p:nvPr>
        </p:nvSpPr>
        <p:spPr/>
        <p:txBody>
          <a:bodyPr/>
          <a:lstStyle/>
          <a:p>
            <a:r>
              <a:rPr lang="en-GB" dirty="0"/>
              <a:t>Actions: Language</a:t>
            </a:r>
          </a:p>
        </p:txBody>
      </p:sp>
      <p:sp>
        <p:nvSpPr>
          <p:cNvPr id="3" name="Content Placeholder 2">
            <a:extLst>
              <a:ext uri="{FF2B5EF4-FFF2-40B4-BE49-F238E27FC236}">
                <a16:creationId xmlns:a16="http://schemas.microsoft.com/office/drawing/2014/main" id="{E1524759-2A4E-9007-2532-8BE4C8A0C7D0}"/>
              </a:ext>
            </a:extLst>
          </p:cNvPr>
          <p:cNvSpPr>
            <a:spLocks noGrp="1"/>
          </p:cNvSpPr>
          <p:nvPr>
            <p:ph idx="1"/>
          </p:nvPr>
        </p:nvSpPr>
        <p:spPr>
          <a:xfrm>
            <a:off x="1024128" y="1981200"/>
            <a:ext cx="9720073" cy="4328160"/>
          </a:xfrm>
        </p:spPr>
        <p:txBody>
          <a:bodyPr>
            <a:normAutofit fontScale="92500"/>
          </a:bodyPr>
          <a:lstStyle/>
          <a:p>
            <a:pPr>
              <a:lnSpc>
                <a:spcPct val="107000"/>
              </a:lnSpc>
              <a:spcAft>
                <a:spcPts val="800"/>
              </a:spcAft>
              <a:buFont typeface="Wingdings" panose="05000000000000000000" pitchFamily="2" charset="2"/>
              <a:buChar char="v"/>
            </a:pPr>
            <a:r>
              <a:rPr lang="en-GB" dirty="0"/>
              <a:t>Be careful with gendered language around school: </a:t>
            </a:r>
          </a:p>
          <a:p>
            <a:pPr lvl="1">
              <a:lnSpc>
                <a:spcPct val="107000"/>
              </a:lnSpc>
              <a:spcAft>
                <a:spcPts val="800"/>
              </a:spcAft>
              <a:buFont typeface="Wingdings" panose="05000000000000000000" pitchFamily="2" charset="2"/>
              <a:buChar char="v"/>
            </a:pPr>
            <a:r>
              <a:rPr lang="en-GB" dirty="0"/>
              <a:t>Girls and boys </a:t>
            </a:r>
            <a:r>
              <a:rPr lang="en-GB" dirty="0">
                <a:sym typeface="Wingdings" panose="05000000000000000000" pitchFamily="2" charset="2"/>
              </a:rPr>
              <a:t></a:t>
            </a:r>
            <a:r>
              <a:rPr lang="en-GB" dirty="0"/>
              <a:t> children</a:t>
            </a:r>
          </a:p>
          <a:p>
            <a:pPr lvl="1">
              <a:lnSpc>
                <a:spcPct val="107000"/>
              </a:lnSpc>
              <a:spcAft>
                <a:spcPts val="800"/>
              </a:spcAft>
              <a:buFont typeface="Wingdings" panose="05000000000000000000" pitchFamily="2" charset="2"/>
              <a:buChar char="v"/>
            </a:pPr>
            <a:r>
              <a:rPr lang="en-GB" dirty="0"/>
              <a:t> Mums and Dads </a:t>
            </a:r>
            <a:r>
              <a:rPr lang="en-GB" dirty="0">
                <a:sym typeface="Wingdings" panose="05000000000000000000" pitchFamily="2" charset="2"/>
              </a:rPr>
              <a:t></a:t>
            </a:r>
            <a:r>
              <a:rPr lang="en-GB" dirty="0"/>
              <a:t> families</a:t>
            </a:r>
          </a:p>
          <a:p>
            <a:pPr lvl="1">
              <a:lnSpc>
                <a:spcPct val="107000"/>
              </a:lnSpc>
              <a:spcAft>
                <a:spcPts val="800"/>
              </a:spcAft>
              <a:buFont typeface="Wingdings" panose="05000000000000000000" pitchFamily="2" charset="2"/>
              <a:buChar char="v"/>
            </a:pPr>
            <a:r>
              <a:rPr lang="en-GB" dirty="0"/>
              <a:t>postman </a:t>
            </a:r>
            <a:r>
              <a:rPr lang="en-GB" dirty="0">
                <a:sym typeface="Wingdings" panose="05000000000000000000" pitchFamily="2" charset="2"/>
              </a:rPr>
              <a:t></a:t>
            </a:r>
            <a:r>
              <a:rPr lang="en-GB" dirty="0"/>
              <a:t> postal worker. </a:t>
            </a:r>
          </a:p>
          <a:p>
            <a:pPr>
              <a:lnSpc>
                <a:spcPct val="107000"/>
              </a:lnSpc>
              <a:spcAft>
                <a:spcPts val="800"/>
              </a:spcAft>
              <a:buFont typeface="Wingdings" panose="05000000000000000000" pitchFamily="2" charset="2"/>
              <a:buChar char="v"/>
            </a:pPr>
            <a:r>
              <a:rPr lang="en-GB" dirty="0"/>
              <a:t>Use names when addressing children, or be consistent with terms. When asking for helpers, ask for “strong girls” or “helpful boys”.</a:t>
            </a:r>
          </a:p>
          <a:p>
            <a:pPr>
              <a:lnSpc>
                <a:spcPct val="107000"/>
              </a:lnSpc>
              <a:spcAft>
                <a:spcPts val="800"/>
              </a:spcAft>
              <a:buFont typeface="Wingdings" panose="05000000000000000000" pitchFamily="2" charset="2"/>
              <a:buChar char="v"/>
            </a:pPr>
            <a:r>
              <a:rPr lang="en-GB" dirty="0"/>
              <a:t>Model non-stereotypical behaviour.</a:t>
            </a:r>
          </a:p>
          <a:p>
            <a:pPr>
              <a:lnSpc>
                <a:spcPct val="107000"/>
              </a:lnSpc>
              <a:spcAft>
                <a:spcPts val="800"/>
              </a:spcAft>
              <a:buFont typeface="Wingdings" panose="05000000000000000000" pitchFamily="2" charset="2"/>
              <a:buChar char="v"/>
            </a:pPr>
            <a:r>
              <a:rPr lang="en-GB" dirty="0"/>
              <a:t>During sex education topics, use “male bodies” and “female bodies” rather than girls’ or boys’ bodies.  Use the word “most” when talking about bodies, e.g. “most girls get periods”.</a:t>
            </a:r>
          </a:p>
          <a:p>
            <a:endParaRPr lang="en-GB" dirty="0"/>
          </a:p>
        </p:txBody>
      </p:sp>
    </p:spTree>
    <p:extLst>
      <p:ext uri="{BB962C8B-B14F-4D97-AF65-F5344CB8AC3E}">
        <p14:creationId xmlns:p14="http://schemas.microsoft.com/office/powerpoint/2010/main" val="33651133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F971-41D6-E26C-261C-3A0AF80802C3}"/>
              </a:ext>
            </a:extLst>
          </p:cNvPr>
          <p:cNvSpPr>
            <a:spLocks noGrp="1"/>
          </p:cNvSpPr>
          <p:nvPr>
            <p:ph type="title"/>
          </p:nvPr>
        </p:nvSpPr>
        <p:spPr/>
        <p:txBody>
          <a:bodyPr/>
          <a:lstStyle/>
          <a:p>
            <a:r>
              <a:rPr lang="en-GB" dirty="0"/>
              <a:t>Actions: Dealing with Incidents</a:t>
            </a:r>
          </a:p>
        </p:txBody>
      </p:sp>
      <p:sp>
        <p:nvSpPr>
          <p:cNvPr id="3" name="Content Placeholder 2">
            <a:extLst>
              <a:ext uri="{FF2B5EF4-FFF2-40B4-BE49-F238E27FC236}">
                <a16:creationId xmlns:a16="http://schemas.microsoft.com/office/drawing/2014/main" id="{125984F0-48D5-688D-2DC8-0E80045557C8}"/>
              </a:ext>
            </a:extLst>
          </p:cNvPr>
          <p:cNvSpPr>
            <a:spLocks noGrp="1"/>
          </p:cNvSpPr>
          <p:nvPr>
            <p:ph idx="1"/>
          </p:nvPr>
        </p:nvSpPr>
        <p:spPr>
          <a:xfrm>
            <a:off x="1024128" y="2286000"/>
            <a:ext cx="10471186" cy="4023360"/>
          </a:xfrm>
        </p:spPr>
        <p:txBody>
          <a:bodyPr>
            <a:normAutofit/>
          </a:bodyPr>
          <a:lstStyle/>
          <a:p>
            <a:pPr>
              <a:buFont typeface="Wingdings" panose="05000000000000000000" pitchFamily="2" charset="2"/>
              <a:buChar char="v"/>
            </a:pPr>
            <a:r>
              <a:rPr lang="en-GB" dirty="0"/>
              <a:t>Always challenge sexist assumptions and problematic comments in an educational way. </a:t>
            </a:r>
          </a:p>
          <a:p>
            <a:pPr>
              <a:buFont typeface="Wingdings" panose="05000000000000000000" pitchFamily="2" charset="2"/>
              <a:buChar char="v"/>
            </a:pPr>
            <a:r>
              <a:rPr lang="en-GB" dirty="0"/>
              <a:t>Discuss and question.</a:t>
            </a:r>
          </a:p>
          <a:p>
            <a:pPr>
              <a:buFont typeface="Wingdings" panose="05000000000000000000" pitchFamily="2" charset="2"/>
              <a:buChar char="v"/>
            </a:pPr>
            <a:r>
              <a:rPr lang="en-GB" dirty="0"/>
              <a:t>Explain </a:t>
            </a:r>
            <a:r>
              <a:rPr lang="en-GB" i="1" dirty="0"/>
              <a:t>why</a:t>
            </a:r>
            <a:r>
              <a:rPr lang="en-GB" dirty="0"/>
              <a:t> it is wrong.</a:t>
            </a:r>
          </a:p>
          <a:p>
            <a:pPr>
              <a:buFont typeface="Wingdings" panose="05000000000000000000" pitchFamily="2" charset="2"/>
              <a:buChar char="v"/>
            </a:pPr>
            <a:endParaRPr lang="en-GB" dirty="0"/>
          </a:p>
          <a:p>
            <a:pPr>
              <a:buFont typeface="Wingdings" panose="05000000000000000000" pitchFamily="2" charset="2"/>
              <a:buChar char="v"/>
            </a:pPr>
            <a:r>
              <a:rPr lang="en-GB" dirty="0"/>
              <a:t>If a child “comes out” in school:</a:t>
            </a:r>
          </a:p>
          <a:p>
            <a:pPr lvl="1">
              <a:buFont typeface="Wingdings" panose="05000000000000000000" pitchFamily="2" charset="2"/>
              <a:buChar char="ü"/>
            </a:pPr>
            <a:r>
              <a:rPr lang="en-GB" dirty="0"/>
              <a:t>Listen to them.</a:t>
            </a:r>
          </a:p>
          <a:p>
            <a:pPr lvl="1">
              <a:buFont typeface="Wingdings" panose="05000000000000000000" pitchFamily="2" charset="2"/>
              <a:buChar char="ü"/>
            </a:pPr>
            <a:r>
              <a:rPr lang="en-GB" dirty="0"/>
              <a:t>Don’t promise confidentiality.</a:t>
            </a:r>
          </a:p>
          <a:p>
            <a:pPr lvl="1">
              <a:buFont typeface="Wingdings" panose="05000000000000000000" pitchFamily="2" charset="2"/>
              <a:buChar char="ü"/>
            </a:pPr>
            <a:r>
              <a:rPr lang="en-GB" dirty="0"/>
              <a:t>Don’t speak to family without the child’s permission.</a:t>
            </a:r>
          </a:p>
          <a:p>
            <a:pPr lvl="1">
              <a:buFont typeface="Wingdings" panose="05000000000000000000" pitchFamily="2" charset="2"/>
              <a:buChar char="ü"/>
            </a:pPr>
            <a:r>
              <a:rPr lang="en-GB" dirty="0"/>
              <a:t>Record on CPOMs – under “cause for concern”.</a:t>
            </a:r>
          </a:p>
          <a:p>
            <a:pPr marL="0" indent="0">
              <a:buNone/>
            </a:pPr>
            <a:endParaRPr lang="en-GB" dirty="0"/>
          </a:p>
        </p:txBody>
      </p:sp>
      <p:sp>
        <p:nvSpPr>
          <p:cNvPr id="4" name="TextBox 3">
            <a:extLst>
              <a:ext uri="{FF2B5EF4-FFF2-40B4-BE49-F238E27FC236}">
                <a16:creationId xmlns:a16="http://schemas.microsoft.com/office/drawing/2014/main" id="{F353F62C-4B89-68A5-AF45-7EF651A69E96}"/>
              </a:ext>
            </a:extLst>
          </p:cNvPr>
          <p:cNvSpPr txBox="1"/>
          <p:nvPr/>
        </p:nvSpPr>
        <p:spPr>
          <a:xfrm>
            <a:off x="9296400" y="2819399"/>
            <a:ext cx="2590800" cy="1754326"/>
          </a:xfrm>
          <a:prstGeom prst="rect">
            <a:avLst/>
          </a:prstGeom>
          <a:noFill/>
        </p:spPr>
        <p:txBody>
          <a:bodyPr wrap="square" rtlCol="0">
            <a:spAutoFit/>
          </a:bodyPr>
          <a:lstStyle/>
          <a:p>
            <a:pPr marL="0" indent="0">
              <a:buNone/>
            </a:pPr>
            <a:r>
              <a:rPr lang="en-GB" dirty="0">
                <a:solidFill>
                  <a:schemeClr val="accent6"/>
                </a:solidFill>
              </a:rPr>
              <a:t>Why do you think that?</a:t>
            </a:r>
          </a:p>
          <a:p>
            <a:pPr marL="0" indent="0">
              <a:buNone/>
            </a:pPr>
            <a:r>
              <a:rPr lang="en-GB" dirty="0">
                <a:solidFill>
                  <a:schemeClr val="accent6"/>
                </a:solidFill>
              </a:rPr>
              <a:t>Is that always true?</a:t>
            </a:r>
          </a:p>
          <a:p>
            <a:pPr marL="0" indent="0">
              <a:buNone/>
            </a:pPr>
            <a:r>
              <a:rPr lang="en-GB" dirty="0">
                <a:solidFill>
                  <a:schemeClr val="accent6"/>
                </a:solidFill>
              </a:rPr>
              <a:t>What about…?</a:t>
            </a:r>
          </a:p>
          <a:p>
            <a:pPr marL="0" indent="0">
              <a:buNone/>
            </a:pPr>
            <a:r>
              <a:rPr lang="en-GB" dirty="0">
                <a:solidFill>
                  <a:schemeClr val="accent6"/>
                </a:solidFill>
              </a:rPr>
              <a:t>How could that comment effect others?</a:t>
            </a:r>
          </a:p>
          <a:p>
            <a:endParaRPr lang="en-GB" dirty="0"/>
          </a:p>
        </p:txBody>
      </p:sp>
    </p:spTree>
    <p:extLst>
      <p:ext uri="{BB962C8B-B14F-4D97-AF65-F5344CB8AC3E}">
        <p14:creationId xmlns:p14="http://schemas.microsoft.com/office/powerpoint/2010/main" val="221163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D287-3118-2B9A-59B1-A1454D80BB57}"/>
              </a:ext>
            </a:extLst>
          </p:cNvPr>
          <p:cNvSpPr>
            <a:spLocks noGrp="1"/>
          </p:cNvSpPr>
          <p:nvPr>
            <p:ph type="title"/>
          </p:nvPr>
        </p:nvSpPr>
        <p:spPr/>
        <p:txBody>
          <a:bodyPr/>
          <a:lstStyle/>
          <a:p>
            <a:r>
              <a:rPr lang="en-GB" dirty="0"/>
              <a:t>Actions: Curriculum</a:t>
            </a:r>
          </a:p>
        </p:txBody>
      </p:sp>
      <p:sp>
        <p:nvSpPr>
          <p:cNvPr id="3" name="Content Placeholder 2">
            <a:extLst>
              <a:ext uri="{FF2B5EF4-FFF2-40B4-BE49-F238E27FC236}">
                <a16:creationId xmlns:a16="http://schemas.microsoft.com/office/drawing/2014/main" id="{8457BA47-DA62-1326-301C-12A9BC4642B7}"/>
              </a:ext>
            </a:extLst>
          </p:cNvPr>
          <p:cNvSpPr>
            <a:spLocks noGrp="1"/>
          </p:cNvSpPr>
          <p:nvPr>
            <p:ph idx="1"/>
          </p:nvPr>
        </p:nvSpPr>
        <p:spPr>
          <a:xfrm>
            <a:off x="1024128" y="1883229"/>
            <a:ext cx="8098101" cy="4023360"/>
          </a:xfrm>
        </p:spPr>
        <p:txBody>
          <a:bodyPr vert="horz" lIns="45720" tIns="45720" rIns="45720" bIns="45720" rtlCol="0" anchor="t">
            <a:normAutofit/>
          </a:bodyPr>
          <a:lstStyle/>
          <a:p>
            <a:pPr>
              <a:buFont typeface="Wingdings" panose="05000000000000000000" pitchFamily="2" charset="2"/>
              <a:buChar char="v"/>
            </a:pPr>
            <a:r>
              <a:rPr lang="en-GB" dirty="0"/>
              <a:t>Integrate LGBTQ+ content across the curriculum as well as in lessons about relationships, avoid stand-alone lessons.</a:t>
            </a:r>
          </a:p>
          <a:p>
            <a:pPr>
              <a:buFont typeface="Wingdings" panose="05000000000000000000" pitchFamily="2" charset="2"/>
              <a:buChar char="v"/>
            </a:pPr>
            <a:r>
              <a:rPr lang="en-GB" dirty="0"/>
              <a:t>Introduce good role models across the curriculum, and always explicitly talk about the barriers they faced and how they overcame them.</a:t>
            </a:r>
          </a:p>
          <a:p>
            <a:pPr>
              <a:buFont typeface="Wingdings" panose="05000000000000000000" pitchFamily="2" charset="2"/>
              <a:buChar char="v"/>
            </a:pPr>
            <a:r>
              <a:rPr lang="en-GB" dirty="0"/>
              <a:t>Implicit and explicit inclusion.</a:t>
            </a:r>
          </a:p>
          <a:p>
            <a:pPr>
              <a:buFont typeface="Wingdings" panose="05000000000000000000" pitchFamily="2" charset="2"/>
              <a:buChar char="v"/>
            </a:pPr>
            <a:r>
              <a:rPr lang="en-GB" dirty="0"/>
              <a:t>Use books as a scaffold, and draw attention to how stereotypes are reinforced as well as challenged. </a:t>
            </a:r>
          </a:p>
        </p:txBody>
      </p:sp>
      <p:pic>
        <p:nvPicPr>
          <p:cNvPr id="4098" name="Picture 2" descr="The Paper Bag Princess: (Annikin)">
            <a:extLst>
              <a:ext uri="{FF2B5EF4-FFF2-40B4-BE49-F238E27FC236}">
                <a16:creationId xmlns:a16="http://schemas.microsoft.com/office/drawing/2014/main" id="{6F85CCE0-8380-BDC5-B272-65CCF8DDB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380" y="253781"/>
            <a:ext cx="2136321" cy="21407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ing and king">
            <a:extLst>
              <a:ext uri="{FF2B5EF4-FFF2-40B4-BE49-F238E27FC236}">
                <a16:creationId xmlns:a16="http://schemas.microsoft.com/office/drawing/2014/main" id="{20965529-F3F4-F8EB-668B-C1B7C483F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2380" y="2402862"/>
            <a:ext cx="21145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04A4119-FC0E-43B9-76E2-500F1943F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2380" y="4642598"/>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03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0</TotalTime>
  <Words>1963</Words>
  <Application>Microsoft Office PowerPoint</Application>
  <PresentationFormat>Widescreen</PresentationFormat>
  <Paragraphs>141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Tw Cen MT</vt:lpstr>
      <vt:lpstr>Tw Cen MT Condensed</vt:lpstr>
      <vt:lpstr>Wingdings</vt:lpstr>
      <vt:lpstr>Wingdings 3</vt:lpstr>
      <vt:lpstr>Integral</vt:lpstr>
      <vt:lpstr>LGBTQ+ and Gender</vt:lpstr>
      <vt:lpstr>LGBTQ+ STATS</vt:lpstr>
      <vt:lpstr>Definitions</vt:lpstr>
      <vt:lpstr>DFE Guidance</vt:lpstr>
      <vt:lpstr>Gender Stereotypes in Children</vt:lpstr>
      <vt:lpstr>Gender and Attainment</vt:lpstr>
      <vt:lpstr>Actions: Language</vt:lpstr>
      <vt:lpstr>Actions: Dealing with Incidents</vt:lpstr>
      <vt:lpstr>Actions: Curriculum</vt:lpstr>
      <vt:lpstr>Actions: Other</vt:lpstr>
      <vt:lpstr>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Hart</dc:creator>
  <cp:lastModifiedBy>Richard Harris</cp:lastModifiedBy>
  <cp:revision>43</cp:revision>
  <cp:lastPrinted>2023-04-17T16:38:01Z</cp:lastPrinted>
  <dcterms:created xsi:type="dcterms:W3CDTF">2023-04-08T08:06:10Z</dcterms:created>
  <dcterms:modified xsi:type="dcterms:W3CDTF">2023-10-05T13:51:13Z</dcterms:modified>
</cp:coreProperties>
</file>