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72" r:id="rId11"/>
    <p:sldId id="265" r:id="rId12"/>
    <p:sldId id="275" r:id="rId13"/>
    <p:sldId id="273" r:id="rId14"/>
    <p:sldId id="279" r:id="rId15"/>
    <p:sldId id="280" r:id="rId16"/>
    <p:sldId id="281" r:id="rId17"/>
    <p:sldId id="283" r:id="rId18"/>
    <p:sldId id="282" r:id="rId19"/>
    <p:sldId id="287" r:id="rId20"/>
    <p:sldId id="288" r:id="rId21"/>
    <p:sldId id="289" r:id="rId22"/>
    <p:sldId id="266" r:id="rId23"/>
    <p:sldId id="267" r:id="rId24"/>
    <p:sldId id="270" r:id="rId25"/>
    <p:sldId id="284" r:id="rId26"/>
    <p:sldId id="286" r:id="rId27"/>
    <p:sldId id="285" r:id="rId28"/>
    <p:sldId id="268" r:id="rId29"/>
    <p:sldId id="277" r:id="rId30"/>
    <p:sldId id="274"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DF0"/>
    <a:srgbClr val="005493"/>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2603"/>
  </p:normalViewPr>
  <p:slideViewPr>
    <p:cSldViewPr snapToGrid="0" snapToObjects="1">
      <p:cViewPr varScale="1">
        <p:scale>
          <a:sx n="91" d="100"/>
          <a:sy n="91" d="100"/>
        </p:scale>
        <p:origin x="224" y="456"/>
      </p:cViewPr>
      <p:guideLst/>
    </p:cSldViewPr>
  </p:slideViewPr>
  <p:outlineViewPr>
    <p:cViewPr>
      <p:scale>
        <a:sx n="33" d="100"/>
        <a:sy n="33" d="100"/>
      </p:scale>
      <p:origin x="0" y="-1336"/>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04393-AFDD-B14C-B388-4F00FEBF5950}" type="datetimeFigureOut">
              <a:rPr lang="en-US" smtClean="0"/>
              <a:t>5/12/25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008EA-239F-3F45-80AB-67970B64C749}" type="slidenum">
              <a:rPr lang="en-US" smtClean="0"/>
              <a:t>‹#›</a:t>
            </a:fld>
            <a:endParaRPr lang="en-US"/>
          </a:p>
        </p:txBody>
      </p:sp>
    </p:spTree>
    <p:extLst>
      <p:ext uri="{BB962C8B-B14F-4D97-AF65-F5344CB8AC3E}">
        <p14:creationId xmlns:p14="http://schemas.microsoft.com/office/powerpoint/2010/main" val="178143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 hour</a:t>
            </a:r>
          </a:p>
        </p:txBody>
      </p:sp>
      <p:sp>
        <p:nvSpPr>
          <p:cNvPr id="4" name="Slide Number Placeholder 3"/>
          <p:cNvSpPr>
            <a:spLocks noGrp="1"/>
          </p:cNvSpPr>
          <p:nvPr>
            <p:ph type="sldNum" sz="quarter" idx="5"/>
          </p:nvPr>
        </p:nvSpPr>
        <p:spPr/>
        <p:txBody>
          <a:bodyPr/>
          <a:lstStyle/>
          <a:p>
            <a:fld id="{515008EA-239F-3F45-80AB-67970B64C749}" type="slidenum">
              <a:rPr lang="en-US" smtClean="0"/>
              <a:t>1</a:t>
            </a:fld>
            <a:endParaRPr lang="en-US"/>
          </a:p>
        </p:txBody>
      </p:sp>
    </p:spTree>
    <p:extLst>
      <p:ext uri="{BB962C8B-B14F-4D97-AF65-F5344CB8AC3E}">
        <p14:creationId xmlns:p14="http://schemas.microsoft.com/office/powerpoint/2010/main" val="155286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20</a:t>
            </a:fld>
            <a:endParaRPr lang="en-US"/>
          </a:p>
        </p:txBody>
      </p:sp>
    </p:spTree>
    <p:extLst>
      <p:ext uri="{BB962C8B-B14F-4D97-AF65-F5344CB8AC3E}">
        <p14:creationId xmlns:p14="http://schemas.microsoft.com/office/powerpoint/2010/main" val="418726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21</a:t>
            </a:fld>
            <a:endParaRPr lang="en-US"/>
          </a:p>
        </p:txBody>
      </p:sp>
    </p:spTree>
    <p:extLst>
      <p:ext uri="{BB962C8B-B14F-4D97-AF65-F5344CB8AC3E}">
        <p14:creationId xmlns:p14="http://schemas.microsoft.com/office/powerpoint/2010/main" val="261940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2</a:t>
            </a:fld>
            <a:endParaRPr lang="en-US"/>
          </a:p>
        </p:txBody>
      </p:sp>
    </p:spTree>
    <p:extLst>
      <p:ext uri="{BB962C8B-B14F-4D97-AF65-F5344CB8AC3E}">
        <p14:creationId xmlns:p14="http://schemas.microsoft.com/office/powerpoint/2010/main" val="73799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3</a:t>
            </a:fld>
            <a:endParaRPr lang="en-US"/>
          </a:p>
        </p:txBody>
      </p:sp>
    </p:spTree>
    <p:extLst>
      <p:ext uri="{BB962C8B-B14F-4D97-AF65-F5344CB8AC3E}">
        <p14:creationId xmlns:p14="http://schemas.microsoft.com/office/powerpoint/2010/main" val="415607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Introduce time I notation</a:t>
                </a:r>
              </a:p>
              <a:p>
                <a:endParaRPr lang="en-US" dirty="0"/>
              </a:p>
              <a:p>
                <a:pPr marL="0" indent="0">
                  <a:buNone/>
                </a:pPr>
                <a:r>
                  <a:rPr lang="en-US" dirty="0"/>
                  <a:t>Removed </a:t>
                </a:r>
                <a:endParaRPr lang="en-GB" sz="1200" b="0" dirty="0"/>
              </a:p>
              <a:p>
                <a:pPr marL="0" indent="0">
                  <a:buNone/>
                </a:pPr>
                <a:r>
                  <a:rPr lang="en-US" sz="1200" dirty="0"/>
                  <a:t>	The analysis error covariance matrix: </a:t>
                </a:r>
                <a14:m>
                  <m:oMath xmlns:m="http://schemas.openxmlformats.org/officeDocument/2006/math">
                    <m:sSubSup>
                      <m:sSubSupPr>
                        <m:ctrlPr>
                          <a:rPr lang="en-US" sz="1200" i="1" smtClean="0">
                            <a:latin typeface="Cambria Math" panose="02040503050406030204" pitchFamily="18" charset="0"/>
                          </a:rPr>
                        </m:ctrlPr>
                      </m:sSubSupPr>
                      <m:e>
                        <m:r>
                          <a:rPr lang="en-GB" sz="1200" b="1" i="0" smtClean="0">
                            <a:latin typeface="Cambria Math" panose="02040503050406030204" pitchFamily="18" charset="0"/>
                          </a:rPr>
                          <m:t>𝐏</m:t>
                        </m:r>
                      </m:e>
                      <m:sub>
                        <m:r>
                          <m:rPr>
                            <m:sty m:val="p"/>
                          </m:rPr>
                          <a:rPr lang="en-GB" sz="1200" b="0" i="0" smtClean="0">
                            <a:latin typeface="Cambria Math" panose="02040503050406030204" pitchFamily="18" charset="0"/>
                          </a:rPr>
                          <m:t>a</m:t>
                        </m:r>
                      </m:sub>
                      <m:sup>
                        <m:r>
                          <a:rPr lang="en-GB" sz="1200" b="0" i="1" smtClean="0">
                            <a:latin typeface="Cambria Math" panose="02040503050406030204" pitchFamily="18" charset="0"/>
                          </a:rPr>
                          <m:t>𝑖</m:t>
                        </m:r>
                      </m:sup>
                    </m:sSubSup>
                    <m:r>
                      <a:rPr lang="en-GB" sz="1200" b="0" i="1" smtClean="0">
                        <a:latin typeface="Cambria Math" panose="02040503050406030204" pitchFamily="18" charset="0"/>
                      </a:rPr>
                      <m:t>=(</m:t>
                    </m:r>
                    <m:r>
                      <a:rPr lang="en-GB" sz="1200" b="1" i="0" smtClean="0">
                        <a:latin typeface="Cambria Math" panose="02040503050406030204" pitchFamily="18" charset="0"/>
                      </a:rPr>
                      <m:t>𝐈</m:t>
                    </m:r>
                    <m:r>
                      <a:rPr lang="en-GB" sz="1200" b="0" i="1" smtClean="0">
                        <a:latin typeface="Cambria Math" panose="02040503050406030204" pitchFamily="18" charset="0"/>
                      </a:rPr>
                      <m:t>−</m:t>
                    </m:r>
                    <m:sSup>
                      <m:sSupPr>
                        <m:ctrlPr>
                          <a:rPr lang="en-GB" sz="1200" i="1">
                            <a:latin typeface="Cambria Math" panose="02040503050406030204" pitchFamily="18" charset="0"/>
                          </a:rPr>
                        </m:ctrlPr>
                      </m:sSupPr>
                      <m:e>
                        <m:r>
                          <a:rPr lang="en-GB" sz="1200" b="1" i="0">
                            <a:latin typeface="Cambria Math" panose="02040503050406030204" pitchFamily="18" charset="0"/>
                          </a:rPr>
                          <m:t>𝐊</m:t>
                        </m:r>
                      </m:e>
                      <m:sup>
                        <m:r>
                          <a:rPr lang="en-GB" sz="1200" i="1">
                            <a:latin typeface="Cambria Math" panose="02040503050406030204" pitchFamily="18" charset="0"/>
                          </a:rPr>
                          <m:t>𝑖</m:t>
                        </m:r>
                      </m:sup>
                    </m:sSup>
                    <m:sSup>
                      <m:sSupPr>
                        <m:ctrlPr>
                          <a:rPr lang="en-GB" sz="1200" i="1">
                            <a:latin typeface="Cambria Math" panose="02040503050406030204" pitchFamily="18" charset="0"/>
                          </a:rPr>
                        </m:ctrlPr>
                      </m:sSupPr>
                      <m:e>
                        <m:r>
                          <a:rPr lang="en-GB" sz="1200" b="1" i="0">
                            <a:latin typeface="Cambria Math" panose="02040503050406030204" pitchFamily="18" charset="0"/>
                          </a:rPr>
                          <m:t>𝐇</m:t>
                        </m:r>
                      </m:e>
                      <m:sup>
                        <m:r>
                          <a:rPr lang="en-GB" sz="1200" i="1">
                            <a:latin typeface="Cambria Math" panose="02040503050406030204" pitchFamily="18" charset="0"/>
                          </a:rPr>
                          <m:t>𝑖</m:t>
                        </m:r>
                      </m:sup>
                    </m:sSup>
                    <m:r>
                      <a:rPr lang="en-GB" sz="1200" b="0" i="1" smtClean="0">
                        <a:latin typeface="Cambria Math" panose="02040503050406030204" pitchFamily="18" charset="0"/>
                      </a:rPr>
                      <m:t>)</m:t>
                    </m:r>
                  </m:oMath>
                </a14:m>
                <a:r>
                  <a:rPr lang="en-GB" sz="1200" dirty="0"/>
                  <a:t> </a:t>
                </a:r>
                <a14:m>
                  <m:oMath xmlns:m="http://schemas.openxmlformats.org/officeDocument/2006/math">
                    <m:sSubSup>
                      <m:sSubSupPr>
                        <m:ctrlPr>
                          <a:rPr lang="en-GB" sz="1200" i="1">
                            <a:latin typeface="Cambria Math" panose="02040503050406030204" pitchFamily="18" charset="0"/>
                          </a:rPr>
                        </m:ctrlPr>
                      </m:sSubSupPr>
                      <m:e>
                        <m:r>
                          <a:rPr lang="en-GB" sz="1200" b="1" i="0">
                            <a:latin typeface="Cambria Math" panose="02040503050406030204" pitchFamily="18" charset="0"/>
                          </a:rPr>
                          <m:t>𝐁</m:t>
                        </m:r>
                      </m:e>
                      <m:sub/>
                      <m:sup>
                        <m:r>
                          <a:rPr lang="en-GB" sz="1200" i="1">
                            <a:latin typeface="Cambria Math" panose="02040503050406030204" pitchFamily="18" charset="0"/>
                          </a:rPr>
                          <m:t>𝑖</m:t>
                        </m:r>
                      </m:sup>
                    </m:sSubSup>
                  </m:oMath>
                </a14:m>
                <a:endParaRPr lang="en-US" dirty="0"/>
              </a:p>
            </p:txBody>
          </p:sp>
        </mc:Choice>
        <mc:Fallback xmlns="">
          <p:sp>
            <p:nvSpPr>
              <p:cNvPr id="3" name="Notes Placeholder 2"/>
              <p:cNvSpPr>
                <a:spLocks noGrp="1"/>
              </p:cNvSpPr>
              <p:nvPr>
                <p:ph type="body" idx="1"/>
              </p:nvPr>
            </p:nvSpPr>
            <p:spPr/>
            <p:txBody>
              <a:bodyPr/>
              <a:lstStyle/>
              <a:p>
                <a:r>
                  <a:rPr lang="en-US" dirty="0"/>
                  <a:t>Introduce time I notation</a:t>
                </a:r>
              </a:p>
              <a:p>
                <a:endParaRPr lang="en-US" dirty="0"/>
              </a:p>
              <a:p>
                <a:pPr marL="0" indent="0">
                  <a:buNone/>
                </a:pPr>
                <a:r>
                  <a:rPr lang="en-US" dirty="0"/>
                  <a:t>Removed </a:t>
                </a:r>
                <a:endParaRPr lang="en-GB" sz="1200" b="0" dirty="0"/>
              </a:p>
              <a:p>
                <a:pPr marL="0" indent="0">
                  <a:buNone/>
                </a:pPr>
                <a:r>
                  <a:rPr lang="en-US" sz="1200" dirty="0"/>
                  <a:t>	The analysis error covariance matrix: </a:t>
                </a:r>
                <a:r>
                  <a:rPr lang="en-GB" sz="1200" b="1" i="0">
                    <a:latin typeface="Cambria Math" panose="02040503050406030204" pitchFamily="18" charset="0"/>
                  </a:rPr>
                  <a:t>𝐏</a:t>
                </a:r>
                <a:r>
                  <a:rPr lang="en-US" sz="1200" b="1" i="0">
                    <a:latin typeface="Cambria Math" panose="02040503050406030204" pitchFamily="18" charset="0"/>
                  </a:rPr>
                  <a:t>_</a:t>
                </a:r>
                <a:r>
                  <a:rPr lang="en-GB" sz="1200" b="0" i="0">
                    <a:latin typeface="Cambria Math" panose="02040503050406030204" pitchFamily="18" charset="0"/>
                  </a:rPr>
                  <a:t>a^𝑖=(</a:t>
                </a:r>
                <a:r>
                  <a:rPr lang="en-GB" sz="1200" b="1" i="0">
                    <a:latin typeface="Cambria Math" panose="02040503050406030204" pitchFamily="18" charset="0"/>
                  </a:rPr>
                  <a:t>𝐈</a:t>
                </a:r>
                <a:r>
                  <a:rPr lang="en-GB" sz="1200" b="0" i="0">
                    <a:latin typeface="Cambria Math" panose="02040503050406030204" pitchFamily="18" charset="0"/>
                  </a:rPr>
                  <a:t>−</a:t>
                </a:r>
                <a:r>
                  <a:rPr lang="en-GB" sz="1200" b="1" i="0">
                    <a:latin typeface="Cambria Math" panose="02040503050406030204" pitchFamily="18" charset="0"/>
                  </a:rPr>
                  <a:t>𝐊^</a:t>
                </a:r>
                <a:r>
                  <a:rPr lang="en-GB" sz="1200" i="0">
                    <a:latin typeface="Cambria Math" panose="02040503050406030204" pitchFamily="18" charset="0"/>
                  </a:rPr>
                  <a:t>𝑖 </a:t>
                </a:r>
                <a:r>
                  <a:rPr lang="en-GB" sz="1200" b="1" i="0">
                    <a:latin typeface="Cambria Math" panose="02040503050406030204" pitchFamily="18" charset="0"/>
                  </a:rPr>
                  <a:t>𝐇^</a:t>
                </a:r>
                <a:r>
                  <a:rPr lang="en-GB" sz="1200" i="0">
                    <a:latin typeface="Cambria Math" panose="02040503050406030204" pitchFamily="18" charset="0"/>
                  </a:rPr>
                  <a:t>𝑖</a:t>
                </a:r>
                <a:r>
                  <a:rPr lang="en-GB" sz="1200" b="0" i="0">
                    <a:latin typeface="Cambria Math" panose="02040503050406030204" pitchFamily="18" charset="0"/>
                  </a:rPr>
                  <a:t>)</a:t>
                </a:r>
                <a:r>
                  <a:rPr lang="en-GB" sz="1200" dirty="0"/>
                  <a:t> </a:t>
                </a:r>
                <a:r>
                  <a:rPr lang="en-GB" sz="1200" b="1" i="0">
                    <a:latin typeface="Cambria Math" panose="02040503050406030204" pitchFamily="18" charset="0"/>
                  </a:rPr>
                  <a:t>𝐁_^</a:t>
                </a:r>
                <a:r>
                  <a:rPr lang="en-GB" sz="1200" i="0">
                    <a:latin typeface="Cambria Math" panose="02040503050406030204" pitchFamily="18" charset="0"/>
                  </a:rPr>
                  <a:t>𝑖</a:t>
                </a:r>
                <a:endParaRPr lang="en-US" dirty="0"/>
              </a:p>
            </p:txBody>
          </p:sp>
        </mc:Fallback>
      </mc:AlternateContent>
      <p:sp>
        <p:nvSpPr>
          <p:cNvPr id="4" name="Slide Number Placeholder 3"/>
          <p:cNvSpPr>
            <a:spLocks noGrp="1"/>
          </p:cNvSpPr>
          <p:nvPr>
            <p:ph type="sldNum" sz="quarter" idx="5"/>
          </p:nvPr>
        </p:nvSpPr>
        <p:spPr/>
        <p:txBody>
          <a:bodyPr/>
          <a:lstStyle/>
          <a:p>
            <a:fld id="{515008EA-239F-3F45-80AB-67970B64C749}" type="slidenum">
              <a:rPr lang="en-US" smtClean="0"/>
              <a:t>4</a:t>
            </a:fld>
            <a:endParaRPr lang="en-US"/>
          </a:p>
        </p:txBody>
      </p:sp>
    </p:spTree>
    <p:extLst>
      <p:ext uri="{BB962C8B-B14F-4D97-AF65-F5344CB8AC3E}">
        <p14:creationId xmlns:p14="http://schemas.microsoft.com/office/powerpoint/2010/main" val="135623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8</a:t>
            </a:fld>
            <a:endParaRPr lang="en-US"/>
          </a:p>
        </p:txBody>
      </p:sp>
    </p:spTree>
    <p:extLst>
      <p:ext uri="{BB962C8B-B14F-4D97-AF65-F5344CB8AC3E}">
        <p14:creationId xmlns:p14="http://schemas.microsoft.com/office/powerpoint/2010/main" val="189350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a control (e.g. a higher resolution member) rather than the mean</a:t>
            </a:r>
          </a:p>
        </p:txBody>
      </p:sp>
      <p:sp>
        <p:nvSpPr>
          <p:cNvPr id="4" name="Slide Number Placeholder 3"/>
          <p:cNvSpPr>
            <a:spLocks noGrp="1"/>
          </p:cNvSpPr>
          <p:nvPr>
            <p:ph type="sldNum" sz="quarter" idx="5"/>
          </p:nvPr>
        </p:nvSpPr>
        <p:spPr/>
        <p:txBody>
          <a:bodyPr/>
          <a:lstStyle/>
          <a:p>
            <a:fld id="{515008EA-239F-3F45-80AB-67970B64C749}" type="slidenum">
              <a:rPr lang="en-US" smtClean="0"/>
              <a:t>16</a:t>
            </a:fld>
            <a:endParaRPr lang="en-US"/>
          </a:p>
        </p:txBody>
      </p:sp>
    </p:spTree>
    <p:extLst>
      <p:ext uri="{BB962C8B-B14F-4D97-AF65-F5344CB8AC3E}">
        <p14:creationId xmlns:p14="http://schemas.microsoft.com/office/powerpoint/2010/main" val="298000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17</a:t>
            </a:fld>
            <a:endParaRPr lang="en-US"/>
          </a:p>
        </p:txBody>
      </p:sp>
    </p:spTree>
    <p:extLst>
      <p:ext uri="{BB962C8B-B14F-4D97-AF65-F5344CB8AC3E}">
        <p14:creationId xmlns:p14="http://schemas.microsoft.com/office/powerpoint/2010/main" val="308586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18</a:t>
            </a:fld>
            <a:endParaRPr lang="en-US"/>
          </a:p>
        </p:txBody>
      </p:sp>
    </p:spTree>
    <p:extLst>
      <p:ext uri="{BB962C8B-B14F-4D97-AF65-F5344CB8AC3E}">
        <p14:creationId xmlns:p14="http://schemas.microsoft.com/office/powerpoint/2010/main" val="390481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008EA-239F-3F45-80AB-67970B64C749}" type="slidenum">
              <a:rPr lang="en-US" smtClean="0"/>
              <a:t>19</a:t>
            </a:fld>
            <a:endParaRPr lang="en-US"/>
          </a:p>
        </p:txBody>
      </p:sp>
    </p:spTree>
    <p:extLst>
      <p:ext uri="{BB962C8B-B14F-4D97-AF65-F5344CB8AC3E}">
        <p14:creationId xmlns:p14="http://schemas.microsoft.com/office/powerpoint/2010/main" val="324689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A4CD-066E-6C48-9D51-0DF335843F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C94EC0C-A6FA-D04E-B343-28843D760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4118F4A-3DD5-E349-A702-453ECE654F08}"/>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898A6F00-EDD2-8E41-AE85-636A94F33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9739-E898-DA49-BAA7-438445DE3947}"/>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256762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1BB1-4B02-8246-84CC-4FAD154096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6AED2EB-7238-5342-BE57-078F5C9C79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EEC49D-9FE6-3C44-8121-50896E149F70}"/>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56598460-12C6-0E4F-A013-4F63FCB6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C4C9E-737F-3842-A398-1960B5F24555}"/>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281759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28C400-EEAB-C74B-80DA-B17F90EE59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50DE28-86C2-7242-B16B-22879E79C2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A43AFF-C8EA-014A-BC3C-460F2BFFE20F}"/>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807A086F-5DEC-274A-87DD-EB17F23B3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C455D-501C-DC4C-AA77-B8EFFE3AB44D}"/>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247789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C9F9-7FE7-C14C-A4DA-6490174889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27790C-D0FA-7445-B3B6-3C1A7AADBE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39CA73-DBBD-AD49-895E-A8D7C24BE077}"/>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B4606C27-60B0-124F-A846-27D7DE370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169CD-84B1-BF42-839F-DF42532CEAE5}"/>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117223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7B75-CF15-8243-B441-79D3667273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4F47E8-E7CF-004B-8D9E-DCE459EE22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8FDA9E-BFC2-844F-97C6-11AFE9DFEA17}"/>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E1A89872-6BF5-304F-A360-D9006DC7F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F7D58-080C-1346-820E-A9813BBD79E3}"/>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206074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FA54-8557-0F46-BC5A-1490E086C5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41FFE3-8933-414E-8297-F6C2834BAF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3C48A86-C5FB-0D45-A4BC-71B2613257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CC927C4-5211-454F-85FE-0BC54038EC44}"/>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6" name="Footer Placeholder 5">
            <a:extLst>
              <a:ext uri="{FF2B5EF4-FFF2-40B4-BE49-F238E27FC236}">
                <a16:creationId xmlns:a16="http://schemas.microsoft.com/office/drawing/2014/main" id="{C85505AD-B8A7-5E46-BB73-357DB869C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6B88E-6590-C44F-A6D8-7F8A6266987F}"/>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161234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AE9B-2F59-8041-BE4B-52A33923E0E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FA0BA2-031B-604F-B6E6-DE28F8C47D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5B03E0-71D4-2748-9DD0-CFE8848C3E3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4D39829-AD62-854E-AE39-A41FF02A1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31B4F7-5316-BC45-A85F-1584561932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77CC974-BA0D-7045-8B22-240E08F65FD4}"/>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8" name="Footer Placeholder 7">
            <a:extLst>
              <a:ext uri="{FF2B5EF4-FFF2-40B4-BE49-F238E27FC236}">
                <a16:creationId xmlns:a16="http://schemas.microsoft.com/office/drawing/2014/main" id="{DE14539F-754F-B64E-B7A8-73AA668CD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133D9F-2E74-914F-9329-DCB07A776E67}"/>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428437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F676-1841-F243-AAB0-FFB630C24D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C8A1883-87A3-7742-AEC4-435433707740}"/>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4" name="Footer Placeholder 3">
            <a:extLst>
              <a:ext uri="{FF2B5EF4-FFF2-40B4-BE49-F238E27FC236}">
                <a16:creationId xmlns:a16="http://schemas.microsoft.com/office/drawing/2014/main" id="{29A0BCBC-D78F-A74E-9BFE-28E595FA07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5AFEC3-71AB-024C-88A9-F5AB27F35217}"/>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320819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BB4B59-3311-984E-8B71-6ADF7D6D82C2}"/>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3" name="Footer Placeholder 2">
            <a:extLst>
              <a:ext uri="{FF2B5EF4-FFF2-40B4-BE49-F238E27FC236}">
                <a16:creationId xmlns:a16="http://schemas.microsoft.com/office/drawing/2014/main" id="{5141F935-D666-EB4D-8ABF-61CF68CDEA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378C4B-DE18-EF4A-904A-A5DAD2FE1164}"/>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332646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0CB-B7FA-AA45-92D5-4AEC7D2596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87C217-8CDC-3C45-B9D8-239AD7534F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53428F-2CCA-B448-85D9-9CE79F1AE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15C42F-232B-EC4D-99B3-83110E8A38A5}"/>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6" name="Footer Placeholder 5">
            <a:extLst>
              <a:ext uri="{FF2B5EF4-FFF2-40B4-BE49-F238E27FC236}">
                <a16:creationId xmlns:a16="http://schemas.microsoft.com/office/drawing/2014/main" id="{D63DEB3C-457A-BE4B-95C6-2D7883AD9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18319-425D-C444-A63C-78FD2F8AD62B}"/>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364185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296E-1282-9D41-9D3F-D5FE7BA612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EEBD557-FFFD-4244-B513-DD283ED76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734E01-0CF3-B947-A981-997A683D2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F7DD7F-183B-D646-95C6-85BDD919A42A}"/>
              </a:ext>
            </a:extLst>
          </p:cNvPr>
          <p:cNvSpPr>
            <a:spLocks noGrp="1"/>
          </p:cNvSpPr>
          <p:nvPr>
            <p:ph type="dt" sz="half" idx="10"/>
          </p:nvPr>
        </p:nvSpPr>
        <p:spPr/>
        <p:txBody>
          <a:bodyPr/>
          <a:lstStyle/>
          <a:p>
            <a:fld id="{4760352F-DBA7-AB45-8653-6694735E6C28}" type="datetimeFigureOut">
              <a:rPr lang="en-US" smtClean="0"/>
              <a:t>5/12/25</a:t>
            </a:fld>
            <a:endParaRPr lang="en-US"/>
          </a:p>
        </p:txBody>
      </p:sp>
      <p:sp>
        <p:nvSpPr>
          <p:cNvPr id="6" name="Footer Placeholder 5">
            <a:extLst>
              <a:ext uri="{FF2B5EF4-FFF2-40B4-BE49-F238E27FC236}">
                <a16:creationId xmlns:a16="http://schemas.microsoft.com/office/drawing/2014/main" id="{158C2C58-E635-284D-A8C7-0C31D64FA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D6E47-7573-A744-B09A-D1BD935D6EA7}"/>
              </a:ext>
            </a:extLst>
          </p:cNvPr>
          <p:cNvSpPr>
            <a:spLocks noGrp="1"/>
          </p:cNvSpPr>
          <p:nvPr>
            <p:ph type="sldNum" sz="quarter" idx="12"/>
          </p:nvPr>
        </p:nvSpPr>
        <p:spPr/>
        <p:txBody>
          <a:bodyPr/>
          <a:lstStyle/>
          <a:p>
            <a:fld id="{8C775CB6-E841-6E4D-808D-D4DD66606A76}" type="slidenum">
              <a:rPr lang="en-US" smtClean="0"/>
              <a:t>‹#›</a:t>
            </a:fld>
            <a:endParaRPr lang="en-US"/>
          </a:p>
        </p:txBody>
      </p:sp>
    </p:spTree>
    <p:extLst>
      <p:ext uri="{BB962C8B-B14F-4D97-AF65-F5344CB8AC3E}">
        <p14:creationId xmlns:p14="http://schemas.microsoft.com/office/powerpoint/2010/main" val="193879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7FEE46-E822-1742-8181-4F904A2A9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DBBE8C-1F5D-D24D-9327-6B8242EBC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62F9B6-FA50-E24F-8A7E-80734F946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0352F-DBA7-AB45-8653-6694735E6C28}" type="datetimeFigureOut">
              <a:rPr lang="en-US" smtClean="0"/>
              <a:t>5/12/25</a:t>
            </a:fld>
            <a:endParaRPr lang="en-US"/>
          </a:p>
        </p:txBody>
      </p:sp>
      <p:sp>
        <p:nvSpPr>
          <p:cNvPr id="5" name="Footer Placeholder 4">
            <a:extLst>
              <a:ext uri="{FF2B5EF4-FFF2-40B4-BE49-F238E27FC236}">
                <a16:creationId xmlns:a16="http://schemas.microsoft.com/office/drawing/2014/main" id="{84643390-70D9-C542-9F10-6A27C09FF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B6FE27-A3FA-4A4E-8018-41607E768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75CB6-E841-6E4D-808D-D4DD66606A76}" type="slidenum">
              <a:rPr lang="en-US" smtClean="0"/>
              <a:t>‹#›</a:t>
            </a:fld>
            <a:endParaRPr lang="en-US"/>
          </a:p>
        </p:txBody>
      </p:sp>
    </p:spTree>
    <p:extLst>
      <p:ext uri="{BB962C8B-B14F-4D97-AF65-F5344CB8AC3E}">
        <p14:creationId xmlns:p14="http://schemas.microsoft.com/office/powerpoint/2010/main" val="2852664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Multi-coloured toy blocks">
            <a:extLst>
              <a:ext uri="{FF2B5EF4-FFF2-40B4-BE49-F238E27FC236}">
                <a16:creationId xmlns:a16="http://schemas.microsoft.com/office/drawing/2014/main" id="{50BB8037-E898-D091-3F0D-AEFF16B0E37F}"/>
              </a:ext>
            </a:extLst>
          </p:cNvPr>
          <p:cNvPicPr>
            <a:picLocks noChangeAspect="1"/>
          </p:cNvPicPr>
          <p:nvPr/>
        </p:nvPicPr>
        <p:blipFill>
          <a:blip r:embed="rId3"/>
          <a:stretch>
            <a:fillRect/>
          </a:stretch>
        </p:blipFill>
        <p:spPr>
          <a:xfrm rot="10800000">
            <a:off x="4419600" y="1681451"/>
            <a:ext cx="7772400" cy="5176539"/>
          </a:xfrm>
          <a:prstGeom prst="rect">
            <a:avLst/>
          </a:prstGeom>
        </p:spPr>
      </p:pic>
      <p:pic>
        <p:nvPicPr>
          <p:cNvPr id="9" name="Picture 8" descr="Diagram&#10;&#10;Description automatically generated">
            <a:extLst>
              <a:ext uri="{FF2B5EF4-FFF2-40B4-BE49-F238E27FC236}">
                <a16:creationId xmlns:a16="http://schemas.microsoft.com/office/drawing/2014/main" id="{F21216D2-8381-B44A-8447-8F5D7E8FE489}"/>
              </a:ext>
            </a:extLst>
          </p:cNvPr>
          <p:cNvPicPr>
            <a:picLocks noChangeAspect="1"/>
          </p:cNvPicPr>
          <p:nvPr/>
        </p:nvPicPr>
        <p:blipFill rotWithShape="1">
          <a:blip r:embed="rId4"/>
          <a:srcRect t="11067"/>
          <a:stretch/>
        </p:blipFill>
        <p:spPr>
          <a:xfrm>
            <a:off x="20" y="10"/>
            <a:ext cx="6095980" cy="3428990"/>
          </a:xfrm>
          <a:prstGeom prst="rect">
            <a:avLst/>
          </a:prstGeom>
        </p:spPr>
      </p:pic>
      <p:pic>
        <p:nvPicPr>
          <p:cNvPr id="7" name="Picture 6" descr="Diagram&#10;&#10;Description automatically generated">
            <a:extLst>
              <a:ext uri="{FF2B5EF4-FFF2-40B4-BE49-F238E27FC236}">
                <a16:creationId xmlns:a16="http://schemas.microsoft.com/office/drawing/2014/main" id="{C6FAEEA6-3EC8-5D4F-B2BA-10B4B24BEDA6}"/>
              </a:ext>
            </a:extLst>
          </p:cNvPr>
          <p:cNvPicPr>
            <a:picLocks noChangeAspect="1"/>
          </p:cNvPicPr>
          <p:nvPr/>
        </p:nvPicPr>
        <p:blipFill rotWithShape="1">
          <a:blip r:embed="rId5"/>
          <a:srcRect t="8585" b="8082"/>
          <a:stretch/>
        </p:blipFill>
        <p:spPr>
          <a:xfrm>
            <a:off x="6096000" y="10"/>
            <a:ext cx="6096000" cy="3428990"/>
          </a:xfrm>
          <a:prstGeom prst="rect">
            <a:avLst/>
          </a:prstGeom>
        </p:spPr>
      </p:pic>
      <p:pic>
        <p:nvPicPr>
          <p:cNvPr id="8" name="Picture 7" descr="Diagram&#10;&#10;Description automatically generated">
            <a:extLst>
              <a:ext uri="{FF2B5EF4-FFF2-40B4-BE49-F238E27FC236}">
                <a16:creationId xmlns:a16="http://schemas.microsoft.com/office/drawing/2014/main" id="{026BD960-D32F-FD42-9106-24D298B25AF3}"/>
              </a:ext>
            </a:extLst>
          </p:cNvPr>
          <p:cNvPicPr>
            <a:picLocks noChangeAspect="1"/>
          </p:cNvPicPr>
          <p:nvPr/>
        </p:nvPicPr>
        <p:blipFill rotWithShape="1">
          <a:blip r:embed="rId5"/>
          <a:srcRect b="16667"/>
          <a:stretch/>
        </p:blipFill>
        <p:spPr>
          <a:xfrm>
            <a:off x="20" y="3429000"/>
            <a:ext cx="6095980" cy="342900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1CB2B84B-E0FE-4944-9A8D-28C1F4F90AB4}"/>
              </a:ext>
            </a:extLst>
          </p:cNvPr>
          <p:cNvSpPr>
            <a:spLocks noGrp="1"/>
          </p:cNvSpPr>
          <p:nvPr>
            <p:ph type="subTitle" idx="1"/>
          </p:nvPr>
        </p:nvSpPr>
        <p:spPr>
          <a:xfrm>
            <a:off x="4745528" y="4201466"/>
            <a:ext cx="2700944" cy="659993"/>
          </a:xfrm>
          <a:noFill/>
        </p:spPr>
        <p:txBody>
          <a:bodyPr>
            <a:normAutofit/>
          </a:bodyPr>
          <a:lstStyle/>
          <a:p>
            <a:r>
              <a:rPr lang="en-US" sz="1600">
                <a:solidFill>
                  <a:srgbClr val="080808"/>
                </a:solidFill>
              </a:rPr>
              <a:t>Alison Fowler</a:t>
            </a:r>
          </a:p>
        </p:txBody>
      </p:sp>
      <p:sp>
        <p:nvSpPr>
          <p:cNvPr id="2" name="Title 1">
            <a:extLst>
              <a:ext uri="{FF2B5EF4-FFF2-40B4-BE49-F238E27FC236}">
                <a16:creationId xmlns:a16="http://schemas.microsoft.com/office/drawing/2014/main" id="{6E1DD163-04F4-9F42-9F63-E835ED90E096}"/>
              </a:ext>
            </a:extLst>
          </p:cNvPr>
          <p:cNvSpPr>
            <a:spLocks noGrp="1"/>
          </p:cNvSpPr>
          <p:nvPr>
            <p:ph type="ctrTitle"/>
          </p:nvPr>
        </p:nvSpPr>
        <p:spPr>
          <a:xfrm>
            <a:off x="4286858" y="2761554"/>
            <a:ext cx="3618284" cy="1345720"/>
          </a:xfrm>
          <a:noFill/>
        </p:spPr>
        <p:txBody>
          <a:bodyPr anchor="ctr">
            <a:normAutofit/>
          </a:bodyPr>
          <a:lstStyle/>
          <a:p>
            <a:r>
              <a:rPr lang="en-US" sz="2800" dirty="0">
                <a:solidFill>
                  <a:srgbClr val="080808"/>
                </a:solidFill>
              </a:rPr>
              <a:t>Building blocks of Data assimilation</a:t>
            </a:r>
          </a:p>
        </p:txBody>
      </p:sp>
      <p:sp>
        <p:nvSpPr>
          <p:cNvPr id="4" name="Footer Placeholder 3">
            <a:extLst>
              <a:ext uri="{FF2B5EF4-FFF2-40B4-BE49-F238E27FC236}">
                <a16:creationId xmlns:a16="http://schemas.microsoft.com/office/drawing/2014/main" id="{B90269A1-1D47-E64E-8C7B-35087824C55D}"/>
              </a:ext>
            </a:extLst>
          </p:cNvPr>
          <p:cNvSpPr>
            <a:spLocks noGrp="1"/>
          </p:cNvSpPr>
          <p:nvPr>
            <p:ph type="ftr" sz="quarter" idx="11"/>
          </p:nvPr>
        </p:nvSpPr>
        <p:spPr>
          <a:xfrm>
            <a:off x="3546334" y="6331642"/>
            <a:ext cx="5099331" cy="561945"/>
          </a:xfrm>
          <a:solidFill>
            <a:schemeClr val="bg1"/>
          </a:solidFill>
        </p:spPr>
        <p:txBody>
          <a:bodyPr/>
          <a:lstStyle/>
          <a:p>
            <a:r>
              <a:rPr lang="en-US" sz="1600" dirty="0">
                <a:solidFill>
                  <a:schemeClr val="tx1"/>
                </a:solidFill>
              </a:rPr>
              <a:t>DA training course 9-13 June 2025, University of Reading</a:t>
            </a:r>
          </a:p>
        </p:txBody>
      </p:sp>
    </p:spTree>
    <p:extLst>
      <p:ext uri="{BB962C8B-B14F-4D97-AF65-F5344CB8AC3E}">
        <p14:creationId xmlns:p14="http://schemas.microsoft.com/office/powerpoint/2010/main" val="482377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14DC-049C-3549-B312-49E4F0F5301D}"/>
              </a:ext>
            </a:extLst>
          </p:cNvPr>
          <p:cNvSpPr>
            <a:spLocks noGrp="1"/>
          </p:cNvSpPr>
          <p:nvPr>
            <p:ph type="title"/>
          </p:nvPr>
        </p:nvSpPr>
        <p:spPr/>
        <p:txBody>
          <a:bodyPr/>
          <a:lstStyle/>
          <a:p>
            <a:r>
              <a:rPr lang="en-US" dirty="0"/>
              <a:t>The B matrix- example of a single observation experiment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8F25B9-34B1-2E49-9A2A-3D6C033F5407}"/>
                  </a:ext>
                </a:extLst>
              </p:cNvPr>
              <p:cNvSpPr>
                <a:spLocks noGrp="1"/>
              </p:cNvSpPr>
              <p:nvPr>
                <p:ph idx="1"/>
              </p:nvPr>
            </p:nvSpPr>
            <p:spPr>
              <a:xfrm>
                <a:off x="838200" y="1825625"/>
                <a:ext cx="3990230" cy="4351338"/>
              </a:xfrm>
            </p:spPr>
            <p:txBody>
              <a:bodyPr>
                <a:normAutofit/>
              </a:bodyPr>
              <a:lstStyle/>
              <a:p>
                <a:pPr marL="0" indent="0">
                  <a:buNone/>
                </a:pPr>
                <a:r>
                  <a:rPr lang="en-US" sz="2000" dirty="0"/>
                  <a:t>Let a single observation observe the </a:t>
                </a:r>
                <a:r>
                  <a:rPr lang="en-US" sz="2000" i="1" dirty="0" err="1">
                    <a:latin typeface="Times New Roman" panose="02020603050405020304" pitchFamily="18" charset="0"/>
                    <a:cs typeface="Times New Roman" panose="02020603050405020304" pitchFamily="18" charset="0"/>
                  </a:rPr>
                  <a:t>i</a:t>
                </a:r>
                <a:r>
                  <a:rPr lang="en-US" sz="2000" baseline="30000" dirty="0" err="1"/>
                  <a:t>th</a:t>
                </a:r>
                <a:r>
                  <a:rPr lang="en-US" sz="2000" dirty="0"/>
                  <a:t> state variable such that </a:t>
                </a:r>
                <a:endParaRPr lang="en-GB" sz="2000" b="0" i="1" dirty="0">
                  <a:latin typeface="Cambria Math" panose="02040503050406030204" pitchFamily="18" charset="0"/>
                </a:endParaRPr>
              </a:p>
              <a:p>
                <a:pPr marL="0" indent="0" algn="ctr">
                  <a:buNone/>
                </a:pPr>
                <a14:m>
                  <m:oMath xmlns:m="http://schemas.openxmlformats.org/officeDocument/2006/math">
                    <m:r>
                      <a:rPr lang="en-GB" sz="2000" b="1" i="0" smtClean="0">
                        <a:latin typeface="Cambria Math" panose="02040503050406030204" pitchFamily="18" charset="0"/>
                      </a:rPr>
                      <m:t>𝐇</m:t>
                    </m:r>
                    <m:r>
                      <a:rPr lang="en-GB" sz="2000" b="0" i="1" smtClean="0">
                        <a:latin typeface="Cambria Math" panose="02040503050406030204" pitchFamily="18" charset="0"/>
                      </a:rPr>
                      <m:t>=</m:t>
                    </m:r>
                    <m:d>
                      <m:dPr>
                        <m:ctrlPr>
                          <a:rPr lang="en-GB" sz="2000" b="0" i="1" smtClean="0">
                            <a:latin typeface="Cambria Math" panose="02040503050406030204" pitchFamily="18" charset="0"/>
                          </a:rPr>
                        </m:ctrlPr>
                      </m:dPr>
                      <m:e>
                        <m:m>
                          <m:mPr>
                            <m:mcs>
                              <m:mc>
                                <m:mcPr>
                                  <m:count m:val="3"/>
                                  <m:mcJc m:val="center"/>
                                </m:mcPr>
                              </m:mc>
                            </m:mcs>
                            <m:ctrlPr>
                              <a:rPr lang="en-GB" sz="2000" b="0" i="1" smtClean="0">
                                <a:latin typeface="Cambria Math" panose="02040503050406030204" pitchFamily="18" charset="0"/>
                              </a:rPr>
                            </m:ctrlPr>
                          </m:mPr>
                          <m:mr>
                            <m:e>
                              <m:m>
                                <m:mPr>
                                  <m:mcs>
                                    <m:mc>
                                      <m:mcPr>
                                        <m:count m:val="2"/>
                                        <m:mcJc m:val="center"/>
                                      </m:mcPr>
                                    </m:mc>
                                  </m:mcs>
                                  <m:ctrlPr>
                                    <a:rPr lang="en-GB" sz="2000" b="0" i="1" smtClean="0">
                                      <a:latin typeface="Cambria Math" panose="02040503050406030204" pitchFamily="18" charset="0"/>
                                    </a:rPr>
                                  </m:ctrlPr>
                                </m:mPr>
                                <m:mr>
                                  <m:e>
                                    <m:r>
                                      <m:rPr>
                                        <m:brk m:alnAt="7"/>
                                      </m:rPr>
                                      <a:rPr lang="en-GB" sz="2000" b="0" i="1" smtClean="0">
                                        <a:latin typeface="Cambria Math" panose="02040503050406030204" pitchFamily="18" charset="0"/>
                                      </a:rPr>
                                      <m:t>0</m:t>
                                    </m:r>
                                  </m:e>
                                  <m:e>
                                    <m:r>
                                      <a:rPr lang="en-GB" sz="2000" b="0" i="1" smtClean="0">
                                        <a:latin typeface="Cambria Math" panose="02040503050406030204" pitchFamily="18" charset="0"/>
                                      </a:rPr>
                                      <m:t>…</m:t>
                                    </m:r>
                                  </m:e>
                                </m:mr>
                              </m:m>
                            </m:e>
                            <m:e>
                              <m:r>
                                <a:rPr lang="en-GB" sz="2000" b="0" i="1" smtClean="0">
                                  <a:latin typeface="Cambria Math" panose="02040503050406030204" pitchFamily="18" charset="0"/>
                                </a:rPr>
                                <m:t>1</m:t>
                              </m:r>
                            </m:e>
                            <m:e>
                              <m:m>
                                <m:mPr>
                                  <m:mcs>
                                    <m:mc>
                                      <m:mcPr>
                                        <m:count m:val="2"/>
                                        <m:mcJc m:val="center"/>
                                      </m:mcPr>
                                    </m:mc>
                                  </m:mcs>
                                  <m:ctrlPr>
                                    <a:rPr lang="en-GB" sz="2000" b="0" i="1" smtClean="0">
                                      <a:latin typeface="Cambria Math" panose="02040503050406030204" pitchFamily="18" charset="0"/>
                                    </a:rPr>
                                  </m:ctrlPr>
                                </m:mPr>
                                <m:mr>
                                  <m:e>
                                    <m:r>
                                      <m:rPr>
                                        <m:brk m:alnAt="7"/>
                                      </m:rPr>
                                      <a:rPr lang="en-GB" sz="2000" b="0" i="1" smtClean="0">
                                        <a:latin typeface="Cambria Math" panose="02040503050406030204" pitchFamily="18" charset="0"/>
                                      </a:rPr>
                                      <m:t>⋯</m:t>
                                    </m:r>
                                  </m:e>
                                  <m:e>
                                    <m:r>
                                      <a:rPr lang="en-GB" sz="2000" b="0" i="1" smtClean="0">
                                        <a:latin typeface="Cambria Math" panose="02040503050406030204" pitchFamily="18" charset="0"/>
                                      </a:rPr>
                                      <m:t>0</m:t>
                                    </m:r>
                                  </m:e>
                                </m:mr>
                              </m:m>
                            </m:e>
                          </m:mr>
                        </m:m>
                      </m:e>
                    </m:d>
                  </m:oMath>
                </a14:m>
                <a:r>
                  <a:rPr lang="en-US" sz="2000" dirty="0"/>
                  <a:t>, </a:t>
                </a:r>
                <a:endParaRPr lang="en-GB" sz="2000" b="0" i="1" dirty="0">
                  <a:latin typeface="Cambria Math" panose="02040503050406030204" pitchFamily="18" charset="0"/>
                </a:endParaRPr>
              </a:p>
              <a:p>
                <a:pPr marL="0" indent="0" algn="ctr">
                  <a:buNone/>
                </a:pPr>
                <a14:m>
                  <m:oMath xmlns:m="http://schemas.openxmlformats.org/officeDocument/2006/math">
                    <m:r>
                      <a:rPr lang="en-GB" sz="2000" b="1" i="0" smtClean="0">
                        <a:latin typeface="Cambria Math" panose="02040503050406030204" pitchFamily="18" charset="0"/>
                      </a:rPr>
                      <m:t>𝐑</m:t>
                    </m:r>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𝜎</m:t>
                        </m:r>
                      </m:e>
                      <m:sub>
                        <m:r>
                          <a:rPr lang="en-GB" sz="2000" b="0" i="1" smtClean="0">
                            <a:latin typeface="Cambria Math" panose="02040503050406030204" pitchFamily="18" charset="0"/>
                          </a:rPr>
                          <m:t>𝑜</m:t>
                        </m:r>
                      </m:sub>
                      <m:sup>
                        <m:r>
                          <a:rPr lang="en-GB" sz="2000" b="0" i="1" smtClean="0">
                            <a:latin typeface="Cambria Math" panose="02040503050406030204" pitchFamily="18" charset="0"/>
                          </a:rPr>
                          <m:t>2</m:t>
                        </m:r>
                      </m:sup>
                    </m:sSubSup>
                  </m:oMath>
                </a14:m>
                <a:r>
                  <a:rPr lang="en-US" sz="2000" dirty="0"/>
                  <a:t> and </a:t>
                </a:r>
                <a14:m>
                  <m:oMath xmlns:m="http://schemas.openxmlformats.org/officeDocument/2006/math">
                    <m:r>
                      <a:rPr lang="en-GB" sz="2000" b="1" i="0" smtClean="0">
                        <a:latin typeface="Cambria Math" panose="02040503050406030204" pitchFamily="18" charset="0"/>
                      </a:rPr>
                      <m:t>𝐇𝐁</m:t>
                    </m:r>
                    <m:sSup>
                      <m:sSupPr>
                        <m:ctrlPr>
                          <a:rPr lang="en-GB" sz="2000" b="1" i="1" smtClean="0">
                            <a:latin typeface="Cambria Math" panose="02040503050406030204" pitchFamily="18" charset="0"/>
                          </a:rPr>
                        </m:ctrlPr>
                      </m:sSupPr>
                      <m:e>
                        <m:r>
                          <a:rPr lang="en-GB" sz="2000" b="1" i="0" smtClean="0">
                            <a:latin typeface="Cambria Math" panose="02040503050406030204" pitchFamily="18" charset="0"/>
                          </a:rPr>
                          <m:t>𝐇</m:t>
                        </m:r>
                      </m:e>
                      <m:sup>
                        <m:r>
                          <m:rPr>
                            <m:sty m:val="p"/>
                          </m:rPr>
                          <a:rPr lang="en-GB" sz="2000" b="0" i="0" smtClean="0">
                            <a:latin typeface="Cambria Math" panose="02040503050406030204" pitchFamily="18" charset="0"/>
                          </a:rPr>
                          <m:t>T</m:t>
                        </m:r>
                      </m:sup>
                    </m:sSup>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𝐵</m:t>
                        </m:r>
                      </m:e>
                      <m:sub>
                        <m:r>
                          <a:rPr lang="en-GB" sz="2000" b="0" i="1" smtClean="0">
                            <a:latin typeface="Cambria Math" panose="02040503050406030204" pitchFamily="18" charset="0"/>
                          </a:rPr>
                          <m:t>𝑖𝑖</m:t>
                        </m:r>
                      </m:sub>
                    </m:sSub>
                  </m:oMath>
                </a14:m>
                <a:r>
                  <a:rPr lang="en-US" sz="2000" dirty="0"/>
                  <a:t>. </a:t>
                </a:r>
              </a:p>
              <a:p>
                <a:pPr marL="0" indent="0">
                  <a:buNone/>
                </a:pPr>
                <a:r>
                  <a:rPr lang="en-US" sz="2000" dirty="0"/>
                  <a:t>Then </a:t>
                </a:r>
                <a14:m>
                  <m:oMath xmlns:m="http://schemas.openxmlformats.org/officeDocument/2006/math">
                    <m:sSubSup>
                      <m:sSubSupPr>
                        <m:ctrlPr>
                          <a:rPr lang="en-US" sz="2000" i="1">
                            <a:latin typeface="Cambria Math" panose="02040503050406030204" pitchFamily="18" charset="0"/>
                          </a:rPr>
                        </m:ctrlPr>
                      </m:sSubSupPr>
                      <m:e>
                        <m:r>
                          <a:rPr lang="en-GB" sz="2000" b="1">
                            <a:latin typeface="Cambria Math" panose="02040503050406030204" pitchFamily="18" charset="0"/>
                          </a:rPr>
                          <m:t>𝐱</m:t>
                        </m:r>
                      </m:e>
                      <m:sub>
                        <m:r>
                          <m:rPr>
                            <m:sty m:val="p"/>
                          </m:rPr>
                          <a:rPr lang="en-GB" sz="2000" i="0">
                            <a:latin typeface="Cambria Math" panose="02040503050406030204" pitchFamily="18" charset="0"/>
                          </a:rPr>
                          <m:t>a</m:t>
                        </m:r>
                      </m:sub>
                      <m:sup/>
                    </m:sSubSup>
                    <m:r>
                      <a:rPr lang="en-GB" sz="2000" i="1">
                        <a:latin typeface="Cambria Math" panose="02040503050406030204" pitchFamily="18" charset="0"/>
                      </a:rPr>
                      <m:t>=</m:t>
                    </m:r>
                    <m:sSubSup>
                      <m:sSubSupPr>
                        <m:ctrlPr>
                          <a:rPr lang="en-GB" sz="2000" i="1">
                            <a:latin typeface="Cambria Math" panose="02040503050406030204" pitchFamily="18" charset="0"/>
                          </a:rPr>
                        </m:ctrlPr>
                      </m:sSubSupPr>
                      <m:e>
                        <m:r>
                          <a:rPr lang="en-GB" sz="2000" b="1" i="1">
                            <a:latin typeface="Cambria Math" panose="02040503050406030204" pitchFamily="18" charset="0"/>
                          </a:rPr>
                          <m:t>𝒙</m:t>
                        </m:r>
                      </m:e>
                      <m:sub>
                        <m:r>
                          <m:rPr>
                            <m:sty m:val="p"/>
                          </m:rPr>
                          <a:rPr lang="en-GB" sz="2000" i="0">
                            <a:latin typeface="Cambria Math" panose="02040503050406030204" pitchFamily="18" charset="0"/>
                          </a:rPr>
                          <m:t>b</m:t>
                        </m:r>
                      </m:sub>
                      <m:sup/>
                    </m:sSubSup>
                    <m:r>
                      <a:rPr lang="en-GB" sz="2000" i="1">
                        <a:latin typeface="Cambria Math" panose="02040503050406030204" pitchFamily="18" charset="0"/>
                      </a:rPr>
                      <m:t>+</m:t>
                    </m:r>
                    <m:d>
                      <m:dPr>
                        <m:ctrlPr>
                          <a:rPr lang="en-GB" sz="2000" i="1" smtClean="0">
                            <a:latin typeface="Cambria Math" panose="02040503050406030204" pitchFamily="18" charset="0"/>
                          </a:rPr>
                        </m:ctrlPr>
                      </m:dPr>
                      <m:e>
                        <m:m>
                          <m:mPr>
                            <m:mcs>
                              <m:mc>
                                <m:mcPr>
                                  <m:count m:val="1"/>
                                  <m:mcJc m:val="center"/>
                                </m:mcPr>
                              </m:mc>
                            </m:mcs>
                            <m:ctrlPr>
                              <a:rPr lang="en-GB" sz="2000" i="1" smtClean="0">
                                <a:latin typeface="Cambria Math" panose="02040503050406030204" pitchFamily="18" charset="0"/>
                              </a:rPr>
                            </m:ctrlPr>
                          </m:mPr>
                          <m:mr>
                            <m:e>
                              <m:m>
                                <m:mPr>
                                  <m:mcs>
                                    <m:mc>
                                      <m:mcPr>
                                        <m:count m:val="1"/>
                                        <m:mcJc m:val="center"/>
                                      </m:mcPr>
                                    </m:mc>
                                  </m:mcs>
                                  <m:ctrlPr>
                                    <a:rPr lang="en-GB" sz="2000" i="1" smtClean="0">
                                      <a:latin typeface="Cambria Math" panose="02040503050406030204" pitchFamily="18" charset="0"/>
                                    </a:rPr>
                                  </m:ctrlPr>
                                </m:mPr>
                                <m:mr>
                                  <m:e>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𝐵</m:t>
                                        </m:r>
                                      </m:e>
                                      <m:sub>
                                        <m:r>
                                          <a:rPr lang="en-GB" sz="2000" b="0" i="1" smtClean="0">
                                            <a:latin typeface="Cambria Math" panose="02040503050406030204" pitchFamily="18" charset="0"/>
                                          </a:rPr>
                                          <m:t>1</m:t>
                                        </m:r>
                                        <m:r>
                                          <a:rPr lang="en-GB" sz="2000" b="0" i="1" smtClean="0">
                                            <a:latin typeface="Cambria Math" panose="02040503050406030204" pitchFamily="18" charset="0"/>
                                          </a:rPr>
                                          <m:t>𝑖</m:t>
                                        </m:r>
                                      </m:sub>
                                    </m:sSub>
                                  </m:e>
                                </m:mr>
                                <m:mr>
                                  <m:e>
                                    <m:r>
                                      <a:rPr lang="en-GB" sz="2000" i="1" smtClean="0">
                                        <a:latin typeface="Cambria Math" panose="02040503050406030204" pitchFamily="18" charset="0"/>
                                      </a:rPr>
                                      <m:t>⋮</m:t>
                                    </m:r>
                                  </m:e>
                                </m:mr>
                              </m:m>
                            </m:e>
                          </m:mr>
                          <m:mr>
                            <m:e>
                              <m:sSub>
                                <m:sSubPr>
                                  <m:ctrlPr>
                                    <a:rPr lang="en-GB" sz="2000" i="1">
                                      <a:latin typeface="Cambria Math" panose="02040503050406030204" pitchFamily="18" charset="0"/>
                                    </a:rPr>
                                  </m:ctrlPr>
                                </m:sSubPr>
                                <m:e>
                                  <m:r>
                                    <a:rPr lang="en-GB" sz="2000" i="1">
                                      <a:latin typeface="Cambria Math" panose="02040503050406030204" pitchFamily="18" charset="0"/>
                                    </a:rPr>
                                    <m:t>𝐵</m:t>
                                  </m:r>
                                </m:e>
                                <m:sub>
                                  <m:r>
                                    <a:rPr lang="en-GB" sz="2000" i="1">
                                      <a:latin typeface="Cambria Math" panose="02040503050406030204" pitchFamily="18" charset="0"/>
                                    </a:rPr>
                                    <m:t>𝑖𝑖</m:t>
                                  </m:r>
                                </m:sub>
                              </m:sSub>
                            </m:e>
                          </m:mr>
                          <m:mr>
                            <m:e>
                              <m:m>
                                <m:mPr>
                                  <m:mcs>
                                    <m:mc>
                                      <m:mcPr>
                                        <m:count m:val="1"/>
                                        <m:mcJc m:val="center"/>
                                      </m:mcPr>
                                    </m:mc>
                                  </m:mcs>
                                  <m:ctrlPr>
                                    <a:rPr lang="en-GB" sz="2000" i="1" smtClean="0">
                                      <a:latin typeface="Cambria Math" panose="02040503050406030204" pitchFamily="18" charset="0"/>
                                    </a:rPr>
                                  </m:ctrlPr>
                                </m:mPr>
                                <m:mr>
                                  <m:e>
                                    <m:r>
                                      <m:rPr>
                                        <m:brk m:alnAt="7"/>
                                      </m:rPr>
                                      <a:rPr lang="en-GB" sz="2000" i="1" smtClean="0">
                                        <a:latin typeface="Cambria Math" panose="02040503050406030204" pitchFamily="18" charset="0"/>
                                      </a:rPr>
                                      <m:t>⋮</m:t>
                                    </m:r>
                                  </m:e>
                                </m:mr>
                                <m:mr>
                                  <m:e>
                                    <m:sSub>
                                      <m:sSubPr>
                                        <m:ctrlPr>
                                          <a:rPr lang="en-GB" sz="2000" i="1">
                                            <a:latin typeface="Cambria Math" panose="02040503050406030204" pitchFamily="18" charset="0"/>
                                          </a:rPr>
                                        </m:ctrlPr>
                                      </m:sSubPr>
                                      <m:e>
                                        <m:r>
                                          <a:rPr lang="en-GB" sz="2000" i="1">
                                            <a:latin typeface="Cambria Math" panose="02040503050406030204" pitchFamily="18" charset="0"/>
                                          </a:rPr>
                                          <m:t>𝐵</m:t>
                                        </m:r>
                                      </m:e>
                                      <m:sub>
                                        <m:r>
                                          <a:rPr lang="en-GB" sz="2000" b="0" i="1" smtClean="0">
                                            <a:latin typeface="Cambria Math" panose="02040503050406030204" pitchFamily="18" charset="0"/>
                                          </a:rPr>
                                          <m:t>𝑛𝑖</m:t>
                                        </m:r>
                                      </m:sub>
                                    </m:sSub>
                                  </m:e>
                                </m:mr>
                              </m:m>
                            </m:e>
                          </m:mr>
                        </m:m>
                      </m:e>
                    </m:d>
                    <m:f>
                      <m:fPr>
                        <m:ctrlPr>
                          <a:rPr lang="en-GB" sz="2000" i="1" smtClean="0">
                            <a:latin typeface="Cambria Math" panose="02040503050406030204" pitchFamily="18" charset="0"/>
                          </a:rPr>
                        </m:ctrlPr>
                      </m:fPr>
                      <m:num>
                        <m:r>
                          <a:rPr lang="en-GB" sz="2000" b="0" i="1" smtClean="0">
                            <a:latin typeface="Cambria Math" panose="02040503050406030204" pitchFamily="18" charset="0"/>
                          </a:rPr>
                          <m:t>𝑦</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𝑥</m:t>
                            </m:r>
                          </m:e>
                          <m:sub>
                            <m:r>
                              <a:rPr lang="en-GB" sz="2000" b="0" i="1" smtClean="0">
                                <a:latin typeface="Cambria Math" panose="02040503050406030204" pitchFamily="18" charset="0"/>
                              </a:rPr>
                              <m:t>𝑏𝑖</m:t>
                            </m:r>
                          </m:sub>
                        </m:sSub>
                      </m:num>
                      <m:den>
                        <m:sSubSup>
                          <m:sSubSupPr>
                            <m:ctrlPr>
                              <a:rPr lang="en-GB" sz="2000" i="1">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𝜎</m:t>
                            </m:r>
                          </m:e>
                          <m:sub>
                            <m:r>
                              <a:rPr lang="en-GB" sz="2000" i="1">
                                <a:latin typeface="Cambria Math" panose="02040503050406030204" pitchFamily="18" charset="0"/>
                              </a:rPr>
                              <m:t>𝑜</m:t>
                            </m:r>
                          </m:sub>
                          <m:sup>
                            <m:r>
                              <a:rPr lang="en-GB" sz="2000" i="1">
                                <a:latin typeface="Cambria Math" panose="02040503050406030204" pitchFamily="18" charset="0"/>
                              </a:rPr>
                              <m:t>2</m:t>
                            </m:r>
                          </m:sup>
                        </m:sSubSup>
                        <m:r>
                          <a:rPr lang="en-GB" sz="2000" b="0" i="1" smtClean="0">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𝐵</m:t>
                            </m:r>
                          </m:e>
                          <m:sub>
                            <m:r>
                              <a:rPr lang="en-GB" sz="2000" i="1">
                                <a:latin typeface="Cambria Math" panose="02040503050406030204" pitchFamily="18" charset="0"/>
                              </a:rPr>
                              <m:t>𝑖𝑖</m:t>
                            </m:r>
                          </m:sub>
                        </m:sSub>
                      </m:den>
                    </m:f>
                  </m:oMath>
                </a14:m>
                <a:r>
                  <a:rPr lang="en-US" sz="2000" dirty="0"/>
                  <a:t>.</a:t>
                </a:r>
              </a:p>
            </p:txBody>
          </p:sp>
        </mc:Choice>
        <mc:Fallback xmlns="">
          <p:sp>
            <p:nvSpPr>
              <p:cNvPr id="3" name="Content Placeholder 2">
                <a:extLst>
                  <a:ext uri="{FF2B5EF4-FFF2-40B4-BE49-F238E27FC236}">
                    <a16:creationId xmlns:a16="http://schemas.microsoft.com/office/drawing/2014/main" id="{948F25B9-34B1-2E49-9A2A-3D6C033F5407}"/>
                  </a:ext>
                </a:extLst>
              </p:cNvPr>
              <p:cNvSpPr>
                <a:spLocks noGrp="1" noRot="1" noChangeAspect="1" noMove="1" noResize="1" noEditPoints="1" noAdjustHandles="1" noChangeArrowheads="1" noChangeShapeType="1" noTextEdit="1"/>
              </p:cNvSpPr>
              <p:nvPr>
                <p:ph idx="1"/>
              </p:nvPr>
            </p:nvSpPr>
            <p:spPr>
              <a:xfrm>
                <a:off x="838200" y="1825625"/>
                <a:ext cx="3990230" cy="4351338"/>
              </a:xfrm>
              <a:blipFill>
                <a:blip r:embed="rId2"/>
                <a:stretch>
                  <a:fillRect l="-1905" t="-1453" r="-635"/>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37525478-2FF7-BB40-A04E-4034C163755B}"/>
              </a:ext>
            </a:extLst>
          </p:cNvPr>
          <p:cNvGrpSpPr/>
          <p:nvPr/>
        </p:nvGrpSpPr>
        <p:grpSpPr>
          <a:xfrm>
            <a:off x="5008429" y="1110131"/>
            <a:ext cx="6495840" cy="5540400"/>
            <a:chOff x="5008429" y="952475"/>
            <a:chExt cx="6495840" cy="5540400"/>
          </a:xfrm>
        </p:grpSpPr>
        <p:pic>
          <p:nvPicPr>
            <p:cNvPr id="4" name="Picture 3">
              <a:extLst>
                <a:ext uri="{FF2B5EF4-FFF2-40B4-BE49-F238E27FC236}">
                  <a16:creationId xmlns:a16="http://schemas.microsoft.com/office/drawing/2014/main" id="{0D9DA5F6-412C-D642-B2BA-471BEE6AADFA}"/>
                </a:ext>
              </a:extLst>
            </p:cNvPr>
            <p:cNvPicPr/>
            <p:nvPr/>
          </p:nvPicPr>
          <p:blipFill>
            <a:blip r:embed="rId3"/>
            <a:stretch/>
          </p:blipFill>
          <p:spPr>
            <a:xfrm>
              <a:off x="5054869" y="952475"/>
              <a:ext cx="3209400" cy="2228400"/>
            </a:xfrm>
            <a:prstGeom prst="rect">
              <a:avLst/>
            </a:prstGeom>
            <a:ln>
              <a:noFill/>
            </a:ln>
          </p:spPr>
        </p:pic>
        <p:pic>
          <p:nvPicPr>
            <p:cNvPr id="5" name="Picture 4">
              <a:extLst>
                <a:ext uri="{FF2B5EF4-FFF2-40B4-BE49-F238E27FC236}">
                  <a16:creationId xmlns:a16="http://schemas.microsoft.com/office/drawing/2014/main" id="{ED82ADC4-1F89-2D4E-A94E-851EFD6B0741}"/>
                </a:ext>
              </a:extLst>
            </p:cNvPr>
            <p:cNvPicPr/>
            <p:nvPr/>
          </p:nvPicPr>
          <p:blipFill>
            <a:blip r:embed="rId4"/>
            <a:stretch/>
          </p:blipFill>
          <p:spPr>
            <a:xfrm>
              <a:off x="8264269" y="971555"/>
              <a:ext cx="3190680" cy="2209320"/>
            </a:xfrm>
            <a:prstGeom prst="rect">
              <a:avLst/>
            </a:prstGeom>
            <a:ln>
              <a:noFill/>
            </a:ln>
          </p:spPr>
        </p:pic>
        <p:grpSp>
          <p:nvGrpSpPr>
            <p:cNvPr id="21" name="Group 20">
              <a:extLst>
                <a:ext uri="{FF2B5EF4-FFF2-40B4-BE49-F238E27FC236}">
                  <a16:creationId xmlns:a16="http://schemas.microsoft.com/office/drawing/2014/main" id="{2B821A34-B342-8247-A854-3D23CB4BE299}"/>
                </a:ext>
              </a:extLst>
            </p:cNvPr>
            <p:cNvGrpSpPr/>
            <p:nvPr/>
          </p:nvGrpSpPr>
          <p:grpSpPr>
            <a:xfrm>
              <a:off x="5008429" y="2208875"/>
              <a:ext cx="6495840" cy="4284000"/>
              <a:chOff x="5008429" y="2208875"/>
              <a:chExt cx="6495840" cy="4284000"/>
            </a:xfrm>
          </p:grpSpPr>
          <p:pic>
            <p:nvPicPr>
              <p:cNvPr id="6" name="Picture 5">
                <a:extLst>
                  <a:ext uri="{FF2B5EF4-FFF2-40B4-BE49-F238E27FC236}">
                    <a16:creationId xmlns:a16="http://schemas.microsoft.com/office/drawing/2014/main" id="{9E814A68-6139-0041-AE87-0764B43CD70A}"/>
                  </a:ext>
                </a:extLst>
              </p:cNvPr>
              <p:cNvPicPr/>
              <p:nvPr/>
            </p:nvPicPr>
            <p:blipFill>
              <a:blip r:embed="rId5"/>
              <a:stretch/>
            </p:blipFill>
            <p:spPr>
              <a:xfrm>
                <a:off x="5008429" y="3669395"/>
                <a:ext cx="6495840" cy="2247480"/>
              </a:xfrm>
              <a:prstGeom prst="rect">
                <a:avLst/>
              </a:prstGeom>
              <a:ln>
                <a:noFill/>
              </a:ln>
            </p:spPr>
          </p:pic>
          <p:sp>
            <p:nvSpPr>
              <p:cNvPr id="9" name="CustomShape 3">
                <a:extLst>
                  <a:ext uri="{FF2B5EF4-FFF2-40B4-BE49-F238E27FC236}">
                    <a16:creationId xmlns:a16="http://schemas.microsoft.com/office/drawing/2014/main" id="{A3AB4A6F-5B6A-6B4E-A0E0-59370FDAF74A}"/>
                  </a:ext>
                </a:extLst>
              </p:cNvPr>
              <p:cNvSpPr/>
              <p:nvPr/>
            </p:nvSpPr>
            <p:spPr>
              <a:xfrm>
                <a:off x="5420269" y="3648875"/>
                <a:ext cx="288000" cy="2160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a:lstStyle/>
              <a:p>
                <a:endParaRPr lang="en-US"/>
              </a:p>
            </p:txBody>
          </p:sp>
          <p:sp>
            <p:nvSpPr>
              <p:cNvPr id="10" name="CustomShape 4">
                <a:extLst>
                  <a:ext uri="{FF2B5EF4-FFF2-40B4-BE49-F238E27FC236}">
                    <a16:creationId xmlns:a16="http://schemas.microsoft.com/office/drawing/2014/main" id="{3A019C0B-9B74-674B-BA1C-3DC29AB0DE30}"/>
                  </a:ext>
                </a:extLst>
              </p:cNvPr>
              <p:cNvSpPr/>
              <p:nvPr/>
            </p:nvSpPr>
            <p:spPr>
              <a:xfrm>
                <a:off x="8660269" y="3684875"/>
                <a:ext cx="288000" cy="21600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a:lstStyle/>
              <a:p>
                <a:endParaRPr lang="en-US"/>
              </a:p>
            </p:txBody>
          </p:sp>
          <p:sp>
            <p:nvSpPr>
              <p:cNvPr id="11" name="TextShape 5">
                <a:extLst>
                  <a:ext uri="{FF2B5EF4-FFF2-40B4-BE49-F238E27FC236}">
                    <a16:creationId xmlns:a16="http://schemas.microsoft.com/office/drawing/2014/main" id="{604DE120-A5D8-8243-86FB-187FC2B76889}"/>
                  </a:ext>
                </a:extLst>
              </p:cNvPr>
              <p:cNvSpPr txBox="1"/>
              <p:nvPr/>
            </p:nvSpPr>
            <p:spPr>
              <a:xfrm>
                <a:off x="5613589" y="3250715"/>
                <a:ext cx="5674680" cy="290160"/>
              </a:xfrm>
              <a:prstGeom prst="rect">
                <a:avLst/>
              </a:prstGeom>
              <a:noFill/>
              <a:ln>
                <a:noFill/>
              </a:ln>
            </p:spPr>
            <p:txBody>
              <a:bodyPr lIns="90000" tIns="45000" rIns="90000" bIns="45000"/>
              <a:lstStyle/>
              <a:p>
                <a:r>
                  <a:rPr lang="en-GB" sz="1400" b="0" strike="noStrike" spc="-1">
                    <a:solidFill>
                      <a:srgbClr val="FF0000"/>
                    </a:solidFill>
                    <a:uFill>
                      <a:solidFill>
                        <a:srgbClr val="FFFFFF"/>
                      </a:solidFill>
                    </a:uFill>
                    <a:latin typeface="Arial"/>
                  </a:rPr>
                  <a:t>Structure function </a:t>
                </a:r>
                <a:r>
                  <a:rPr lang="en-GB" sz="1400" b="0" i="1" strike="noStrike" spc="-1">
                    <a:solidFill>
                      <a:srgbClr val="FF0000"/>
                    </a:solidFill>
                    <a:uFill>
                      <a:solidFill>
                        <a:srgbClr val="FFFFFF"/>
                      </a:solidFill>
                    </a:uFill>
                    <a:latin typeface="Arial"/>
                  </a:rPr>
                  <a:t>i</a:t>
                </a:r>
                <a:r>
                  <a:rPr lang="en-GB" sz="1400" b="0" strike="noStrike" spc="-1">
                    <a:solidFill>
                      <a:srgbClr val="FF0000"/>
                    </a:solidFill>
                    <a:uFill>
                      <a:solidFill>
                        <a:srgbClr val="FFFFFF"/>
                      </a:solidFill>
                    </a:uFill>
                    <a:latin typeface="Arial"/>
                  </a:rPr>
                  <a:t> (in this case </a:t>
                </a:r>
                <a:r>
                  <a:rPr lang="en-GB" sz="1400" b="0" i="1" strike="noStrike" spc="-1">
                    <a:solidFill>
                      <a:srgbClr val="FF0000"/>
                    </a:solidFill>
                    <a:uFill>
                      <a:solidFill>
                        <a:srgbClr val="FFFFFF"/>
                      </a:solidFill>
                    </a:uFill>
                    <a:latin typeface="Arial"/>
                  </a:rPr>
                  <a:t>i</a:t>
                </a:r>
                <a:r>
                  <a:rPr lang="en-GB" sz="1400" b="0" strike="noStrike" spc="-1">
                    <a:solidFill>
                      <a:srgbClr val="FF0000"/>
                    </a:solidFill>
                    <a:uFill>
                      <a:solidFill>
                        <a:srgbClr val="FFFFFF"/>
                      </a:solidFill>
                    </a:uFill>
                    <a:latin typeface="Arial"/>
                  </a:rPr>
                  <a:t> is the pressure field at this position) </a:t>
                </a:r>
                <a:endParaRPr lang="en-GB" sz="1800" b="0" strike="noStrike" spc="-1">
                  <a:solidFill>
                    <a:srgbClr val="000000"/>
                  </a:solidFill>
                  <a:uFill>
                    <a:solidFill>
                      <a:srgbClr val="FFFFFF"/>
                    </a:solidFill>
                  </a:uFill>
                  <a:latin typeface="Arial"/>
                </a:endParaRPr>
              </a:p>
            </p:txBody>
          </p:sp>
          <p:sp>
            <p:nvSpPr>
              <p:cNvPr id="12" name="Line 6">
                <a:extLst>
                  <a:ext uri="{FF2B5EF4-FFF2-40B4-BE49-F238E27FC236}">
                    <a16:creationId xmlns:a16="http://schemas.microsoft.com/office/drawing/2014/main" id="{F2261295-2E33-1944-8497-0FEC8574F61E}"/>
                  </a:ext>
                </a:extLst>
              </p:cNvPr>
              <p:cNvSpPr/>
              <p:nvPr/>
            </p:nvSpPr>
            <p:spPr>
              <a:xfrm flipH="1" flipV="1">
                <a:off x="6860269" y="2208875"/>
                <a:ext cx="3420000" cy="1080000"/>
              </a:xfrm>
              <a:prstGeom prst="line">
                <a:avLst/>
              </a:prstGeom>
              <a:ln w="1080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3" name="Line 7">
                <a:extLst>
                  <a:ext uri="{FF2B5EF4-FFF2-40B4-BE49-F238E27FC236}">
                    <a16:creationId xmlns:a16="http://schemas.microsoft.com/office/drawing/2014/main" id="{98D10C2E-5361-0B4C-95A8-D59FC7B7CBEA}"/>
                  </a:ext>
                </a:extLst>
              </p:cNvPr>
              <p:cNvSpPr/>
              <p:nvPr/>
            </p:nvSpPr>
            <p:spPr>
              <a:xfrm flipH="1" flipV="1">
                <a:off x="10100269" y="2208875"/>
                <a:ext cx="216000" cy="1044000"/>
              </a:xfrm>
              <a:prstGeom prst="line">
                <a:avLst/>
              </a:prstGeom>
              <a:ln w="1080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 name="Line 8">
                <a:extLst>
                  <a:ext uri="{FF2B5EF4-FFF2-40B4-BE49-F238E27FC236}">
                    <a16:creationId xmlns:a16="http://schemas.microsoft.com/office/drawing/2014/main" id="{FADD2CE4-C9B0-EE46-9BBB-A371F80732B7}"/>
                  </a:ext>
                </a:extLst>
              </p:cNvPr>
              <p:cNvSpPr/>
              <p:nvPr/>
            </p:nvSpPr>
            <p:spPr>
              <a:xfrm flipH="1">
                <a:off x="6860269" y="3504875"/>
                <a:ext cx="3348000" cy="1368000"/>
              </a:xfrm>
              <a:prstGeom prst="line">
                <a:avLst/>
              </a:prstGeom>
              <a:ln w="1080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5" name="Line 9">
                <a:extLst>
                  <a:ext uri="{FF2B5EF4-FFF2-40B4-BE49-F238E27FC236}">
                    <a16:creationId xmlns:a16="http://schemas.microsoft.com/office/drawing/2014/main" id="{F009313A-C1BF-614D-A8CF-567786E470F0}"/>
                  </a:ext>
                </a:extLst>
              </p:cNvPr>
              <p:cNvSpPr/>
              <p:nvPr/>
            </p:nvSpPr>
            <p:spPr>
              <a:xfrm flipH="1">
                <a:off x="10064269" y="3504875"/>
                <a:ext cx="216000" cy="1404000"/>
              </a:xfrm>
              <a:prstGeom prst="line">
                <a:avLst/>
              </a:prstGeom>
              <a:ln w="1080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6" name="Line 10">
                <a:extLst>
                  <a:ext uri="{FF2B5EF4-FFF2-40B4-BE49-F238E27FC236}">
                    <a16:creationId xmlns:a16="http://schemas.microsoft.com/office/drawing/2014/main" id="{078D9DFE-6A21-B748-B32A-E402F8312C46}"/>
                  </a:ext>
                </a:extLst>
              </p:cNvPr>
              <p:cNvSpPr/>
              <p:nvPr/>
            </p:nvSpPr>
            <p:spPr>
              <a:xfrm>
                <a:off x="6608269" y="4656875"/>
                <a:ext cx="540000" cy="0"/>
              </a:xfrm>
              <a:prstGeom prst="line">
                <a:avLst/>
              </a:prstGeom>
              <a:ln w="14400">
                <a:solidFill>
                  <a:srgbClr val="0000FF"/>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7" name="Line 11">
                <a:extLst>
                  <a:ext uri="{FF2B5EF4-FFF2-40B4-BE49-F238E27FC236}">
                    <a16:creationId xmlns:a16="http://schemas.microsoft.com/office/drawing/2014/main" id="{AFD512AB-2E5C-3949-A22E-E565F01A86B2}"/>
                  </a:ext>
                </a:extLst>
              </p:cNvPr>
              <p:cNvSpPr/>
              <p:nvPr/>
            </p:nvSpPr>
            <p:spPr>
              <a:xfrm flipH="1">
                <a:off x="6536269" y="5052875"/>
                <a:ext cx="540000" cy="0"/>
              </a:xfrm>
              <a:prstGeom prst="line">
                <a:avLst/>
              </a:prstGeom>
              <a:ln w="14400">
                <a:solidFill>
                  <a:srgbClr val="0000FF"/>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8" name="Line 12">
                <a:extLst>
                  <a:ext uri="{FF2B5EF4-FFF2-40B4-BE49-F238E27FC236}">
                    <a16:creationId xmlns:a16="http://schemas.microsoft.com/office/drawing/2014/main" id="{8216F86D-52D4-7846-BD17-A3790F149F04}"/>
                  </a:ext>
                </a:extLst>
              </p:cNvPr>
              <p:cNvSpPr/>
              <p:nvPr/>
            </p:nvSpPr>
            <p:spPr>
              <a:xfrm flipV="1">
                <a:off x="9884269" y="4548875"/>
                <a:ext cx="0" cy="540000"/>
              </a:xfrm>
              <a:prstGeom prst="line">
                <a:avLst/>
              </a:prstGeom>
              <a:ln w="14400">
                <a:solidFill>
                  <a:srgbClr val="0000FF"/>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9" name="Line 13">
                <a:extLst>
                  <a:ext uri="{FF2B5EF4-FFF2-40B4-BE49-F238E27FC236}">
                    <a16:creationId xmlns:a16="http://schemas.microsoft.com/office/drawing/2014/main" id="{8FFE16F7-EFBA-814D-B07F-A9380E581818}"/>
                  </a:ext>
                </a:extLst>
              </p:cNvPr>
              <p:cNvSpPr/>
              <p:nvPr/>
            </p:nvSpPr>
            <p:spPr>
              <a:xfrm>
                <a:off x="10280269" y="4620875"/>
                <a:ext cx="0" cy="540000"/>
              </a:xfrm>
              <a:prstGeom prst="line">
                <a:avLst/>
              </a:prstGeom>
              <a:ln w="14400">
                <a:solidFill>
                  <a:srgbClr val="0000FF"/>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0" name="TextShape 14">
                <a:extLst>
                  <a:ext uri="{FF2B5EF4-FFF2-40B4-BE49-F238E27FC236}">
                    <a16:creationId xmlns:a16="http://schemas.microsoft.com/office/drawing/2014/main" id="{C8165F45-41F5-8340-9A74-E3B13C9B8DA6}"/>
                  </a:ext>
                </a:extLst>
              </p:cNvPr>
              <p:cNvSpPr txBox="1"/>
              <p:nvPr/>
            </p:nvSpPr>
            <p:spPr>
              <a:xfrm>
                <a:off x="5456269" y="5930915"/>
                <a:ext cx="5498280" cy="561960"/>
              </a:xfrm>
              <a:prstGeom prst="rect">
                <a:avLst/>
              </a:prstGeom>
              <a:noFill/>
              <a:ln w="72000">
                <a:noFill/>
              </a:ln>
            </p:spPr>
            <p:txBody>
              <a:bodyPr lIns="126000" tIns="81000" rIns="126000" bIns="81000"/>
              <a:lstStyle/>
              <a:p>
                <a:r>
                  <a:rPr lang="en-GB" sz="1400" b="0" strike="noStrike" spc="-1" dirty="0">
                    <a:solidFill>
                      <a:srgbClr val="0000FF"/>
                    </a:solidFill>
                    <a:uFill>
                      <a:solidFill>
                        <a:srgbClr val="FFFFFF"/>
                      </a:solidFill>
                    </a:uFill>
                    <a:latin typeface="Arial"/>
                  </a:rPr>
                  <a:t>In this case the wind part of the structure function is in geostrophic</a:t>
                </a:r>
                <a:endParaRPr lang="en-GB" sz="1800" b="0" strike="noStrike" spc="-1" dirty="0">
                  <a:solidFill>
                    <a:srgbClr val="000000"/>
                  </a:solidFill>
                  <a:uFill>
                    <a:solidFill>
                      <a:srgbClr val="FFFFFF"/>
                    </a:solidFill>
                  </a:uFill>
                  <a:latin typeface="Arial"/>
                </a:endParaRPr>
              </a:p>
              <a:p>
                <a:pPr algn="ctr"/>
                <a:r>
                  <a:rPr lang="en-GB" sz="1400" b="0" strike="noStrike" spc="-1" dirty="0">
                    <a:solidFill>
                      <a:srgbClr val="0000FF"/>
                    </a:solidFill>
                    <a:uFill>
                      <a:solidFill>
                        <a:srgbClr val="FFFFFF"/>
                      </a:solidFill>
                    </a:uFill>
                    <a:latin typeface="Arial"/>
                  </a:rPr>
                  <a:t>balance with the pressure</a:t>
                </a:r>
                <a:endParaRPr lang="en-GB" sz="1800" b="0" strike="noStrike" spc="-1" dirty="0">
                  <a:solidFill>
                    <a:srgbClr val="000000"/>
                  </a:solidFill>
                  <a:uFill>
                    <a:solidFill>
                      <a:srgbClr val="FFFFFF"/>
                    </a:solidFill>
                  </a:uFill>
                  <a:latin typeface="Arial"/>
                </a:endParaRPr>
              </a:p>
            </p:txBody>
          </p:sp>
        </p:grpSp>
      </p:grpSp>
      <p:sp>
        <p:nvSpPr>
          <p:cNvPr id="23" name="Oval 22">
            <a:extLst>
              <a:ext uri="{FF2B5EF4-FFF2-40B4-BE49-F238E27FC236}">
                <a16:creationId xmlns:a16="http://schemas.microsoft.com/office/drawing/2014/main" id="{11BE89D0-A850-4C49-8D14-1AAAD34E59D6}"/>
              </a:ext>
            </a:extLst>
          </p:cNvPr>
          <p:cNvSpPr/>
          <p:nvPr/>
        </p:nvSpPr>
        <p:spPr>
          <a:xfrm>
            <a:off x="2766449" y="3152741"/>
            <a:ext cx="767442" cy="1622160"/>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132745-7C39-3C44-87CC-275D623C6538}"/>
              </a:ext>
            </a:extLst>
          </p:cNvPr>
          <p:cNvSpPr/>
          <p:nvPr/>
        </p:nvSpPr>
        <p:spPr>
          <a:xfrm>
            <a:off x="3533892" y="3669395"/>
            <a:ext cx="767442" cy="657675"/>
          </a:xfrm>
          <a:prstGeom prst="ellipse">
            <a:avLst/>
          </a:prstGeom>
          <a:solidFill>
            <a:schemeClr val="accent6">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E6180F7-589D-B64F-9334-292330A23004}"/>
                  </a:ext>
                </a:extLst>
              </p:cNvPr>
              <p:cNvSpPr txBox="1"/>
              <p:nvPr/>
            </p:nvSpPr>
            <p:spPr>
              <a:xfrm>
                <a:off x="2568504" y="4872875"/>
                <a:ext cx="2334165" cy="4591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0" smtClean="0">
                          <a:solidFill>
                            <a:schemeClr val="accent1"/>
                          </a:solidFill>
                          <a:latin typeface="Cambria Math" panose="02040503050406030204" pitchFamily="18" charset="0"/>
                        </a:rPr>
                        <m:t>𝐁</m:t>
                      </m:r>
                      <m:sSup>
                        <m:sSupPr>
                          <m:ctrlPr>
                            <a:rPr lang="en-GB" b="0" i="1" smtClean="0">
                              <a:solidFill>
                                <a:schemeClr val="accent1"/>
                              </a:solidFill>
                              <a:latin typeface="Cambria Math" panose="02040503050406030204" pitchFamily="18" charset="0"/>
                            </a:rPr>
                          </m:ctrlPr>
                        </m:sSupPr>
                        <m:e>
                          <m:r>
                            <a:rPr lang="en-GB" b="1" i="0" smtClean="0">
                              <a:solidFill>
                                <a:schemeClr val="accent1"/>
                              </a:solidFill>
                              <a:latin typeface="Cambria Math" panose="02040503050406030204" pitchFamily="18" charset="0"/>
                            </a:rPr>
                            <m:t>𝐇</m:t>
                          </m:r>
                        </m:e>
                        <m:sup>
                          <m:r>
                            <m:rPr>
                              <m:sty m:val="p"/>
                            </m:rPr>
                            <a:rPr lang="en-GB" b="0" i="0" smtClean="0">
                              <a:solidFill>
                                <a:schemeClr val="accent1"/>
                              </a:solidFill>
                              <a:latin typeface="Cambria Math" panose="02040503050406030204" pitchFamily="18" charset="0"/>
                            </a:rPr>
                            <m:t>T</m:t>
                          </m:r>
                        </m:sup>
                      </m:sSup>
                      <m:sSup>
                        <m:sSupPr>
                          <m:ctrlPr>
                            <a:rPr lang="en-GB" b="0" i="1" smtClean="0">
                              <a:solidFill>
                                <a:schemeClr val="accent6"/>
                              </a:solidFill>
                              <a:latin typeface="Cambria Math" panose="02040503050406030204" pitchFamily="18" charset="0"/>
                            </a:rPr>
                          </m:ctrlPr>
                        </m:sSupPr>
                        <m:e>
                          <m:d>
                            <m:dPr>
                              <m:ctrlPr>
                                <a:rPr lang="en-GB" b="0" i="1" smtClean="0">
                                  <a:solidFill>
                                    <a:schemeClr val="accent6"/>
                                  </a:solidFill>
                                  <a:latin typeface="Cambria Math" panose="02040503050406030204" pitchFamily="18" charset="0"/>
                                </a:rPr>
                              </m:ctrlPr>
                            </m:dPr>
                            <m:e>
                              <m:r>
                                <a:rPr lang="en-GB" b="1">
                                  <a:solidFill>
                                    <a:schemeClr val="accent6"/>
                                  </a:solidFill>
                                  <a:latin typeface="Cambria Math" panose="02040503050406030204" pitchFamily="18" charset="0"/>
                                </a:rPr>
                                <m:t>𝐇𝐁</m:t>
                              </m:r>
                              <m:sSup>
                                <m:sSupPr>
                                  <m:ctrlPr>
                                    <a:rPr lang="en-GB" b="1" i="1">
                                      <a:solidFill>
                                        <a:schemeClr val="accent6"/>
                                      </a:solidFill>
                                      <a:latin typeface="Cambria Math" panose="02040503050406030204" pitchFamily="18" charset="0"/>
                                    </a:rPr>
                                  </m:ctrlPr>
                                </m:sSupPr>
                                <m:e>
                                  <m:r>
                                    <a:rPr lang="en-GB" b="1">
                                      <a:solidFill>
                                        <a:schemeClr val="accent6"/>
                                      </a:solidFill>
                                      <a:latin typeface="Cambria Math" panose="02040503050406030204" pitchFamily="18" charset="0"/>
                                    </a:rPr>
                                    <m:t>𝐇</m:t>
                                  </m:r>
                                </m:e>
                                <m:sup>
                                  <m:r>
                                    <m:rPr>
                                      <m:sty m:val="p"/>
                                    </m:rPr>
                                    <a:rPr lang="en-GB">
                                      <a:solidFill>
                                        <a:schemeClr val="accent6"/>
                                      </a:solidFill>
                                      <a:latin typeface="Cambria Math" panose="02040503050406030204" pitchFamily="18" charset="0"/>
                                    </a:rPr>
                                    <m:t>T</m:t>
                                  </m:r>
                                </m:sup>
                              </m:sSup>
                              <m:r>
                                <a:rPr lang="en-GB" b="0" i="1" smtClean="0">
                                  <a:solidFill>
                                    <a:schemeClr val="accent6"/>
                                  </a:solidFill>
                                  <a:latin typeface="Cambria Math" panose="02040503050406030204" pitchFamily="18" charset="0"/>
                                </a:rPr>
                                <m:t>+</m:t>
                              </m:r>
                              <m:r>
                                <a:rPr lang="en-GB" b="1">
                                  <a:solidFill>
                                    <a:schemeClr val="accent6"/>
                                  </a:solidFill>
                                  <a:latin typeface="Cambria Math" panose="02040503050406030204" pitchFamily="18" charset="0"/>
                                </a:rPr>
                                <m:t>𝐑</m:t>
                              </m:r>
                            </m:e>
                          </m:d>
                        </m:e>
                        <m:sup>
                          <m:r>
                            <a:rPr lang="en-GB" b="0" i="1" smtClean="0">
                              <a:solidFill>
                                <a:schemeClr val="accent6"/>
                              </a:solidFill>
                              <a:latin typeface="Cambria Math" panose="02040503050406030204" pitchFamily="18" charset="0"/>
                            </a:rPr>
                            <m:t>−1</m:t>
                          </m:r>
                        </m:sup>
                      </m:sSup>
                      <m:r>
                        <a:rPr lang="en-GB" b="0" i="1" smtClean="0">
                          <a:solidFill>
                            <a:schemeClr val="accent6"/>
                          </a:solidFill>
                          <a:latin typeface="Cambria Math" panose="02040503050406030204" pitchFamily="18" charset="0"/>
                        </a:rPr>
                        <m:t>𝑑</m:t>
                      </m:r>
                    </m:oMath>
                  </m:oMathPara>
                </a14:m>
                <a:endParaRPr lang="en-US" dirty="0">
                  <a:solidFill>
                    <a:schemeClr val="accent1"/>
                  </a:solidFill>
                </a:endParaRPr>
              </a:p>
            </p:txBody>
          </p:sp>
        </mc:Choice>
        <mc:Fallback xmlns="">
          <p:sp>
            <p:nvSpPr>
              <p:cNvPr id="26" name="TextBox 25">
                <a:extLst>
                  <a:ext uri="{FF2B5EF4-FFF2-40B4-BE49-F238E27FC236}">
                    <a16:creationId xmlns:a16="http://schemas.microsoft.com/office/drawing/2014/main" id="{FE6180F7-589D-B64F-9334-292330A23004}"/>
                  </a:ext>
                </a:extLst>
              </p:cNvPr>
              <p:cNvSpPr txBox="1">
                <a:spLocks noRot="1" noChangeAspect="1" noMove="1" noResize="1" noEditPoints="1" noAdjustHandles="1" noChangeArrowheads="1" noChangeShapeType="1" noTextEdit="1"/>
              </p:cNvSpPr>
              <p:nvPr/>
            </p:nvSpPr>
            <p:spPr>
              <a:xfrm>
                <a:off x="2568504" y="4872875"/>
                <a:ext cx="2334165" cy="459100"/>
              </a:xfrm>
              <a:prstGeom prst="rect">
                <a:avLst/>
              </a:prstGeom>
              <a:blipFill>
                <a:blip r:embed="rId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D8F3172-5A5D-BC4B-829F-CD146AA2EE0D}"/>
              </a:ext>
            </a:extLst>
          </p:cNvPr>
          <p:cNvSpPr txBox="1"/>
          <p:nvPr/>
        </p:nvSpPr>
        <p:spPr>
          <a:xfrm>
            <a:off x="9535886" y="6522140"/>
            <a:ext cx="2620013" cy="307777"/>
          </a:xfrm>
          <a:prstGeom prst="rect">
            <a:avLst/>
          </a:prstGeom>
          <a:noFill/>
        </p:spPr>
        <p:txBody>
          <a:bodyPr wrap="none" rtlCol="0">
            <a:spAutoFit/>
          </a:bodyPr>
          <a:lstStyle/>
          <a:p>
            <a:r>
              <a:rPr lang="en-US" sz="1400" dirty="0"/>
              <a:t>Figure supplied by Ross Bannister</a:t>
            </a:r>
          </a:p>
        </p:txBody>
      </p:sp>
      <p:grpSp>
        <p:nvGrpSpPr>
          <p:cNvPr id="25" name="Group 24">
            <a:extLst>
              <a:ext uri="{FF2B5EF4-FFF2-40B4-BE49-F238E27FC236}">
                <a16:creationId xmlns:a16="http://schemas.microsoft.com/office/drawing/2014/main" id="{B495E37E-0B5C-8040-9943-5AA376CD9D4C}"/>
              </a:ext>
            </a:extLst>
          </p:cNvPr>
          <p:cNvGrpSpPr/>
          <p:nvPr/>
        </p:nvGrpSpPr>
        <p:grpSpPr>
          <a:xfrm>
            <a:off x="2708277" y="5224510"/>
            <a:ext cx="1646644" cy="714030"/>
            <a:chOff x="2929957" y="5224510"/>
            <a:chExt cx="1646644" cy="714030"/>
          </a:xfrm>
        </p:grpSpPr>
        <p:sp>
          <p:nvSpPr>
            <p:cNvPr id="7" name="Left Brace 6">
              <a:extLst>
                <a:ext uri="{FF2B5EF4-FFF2-40B4-BE49-F238E27FC236}">
                  <a16:creationId xmlns:a16="http://schemas.microsoft.com/office/drawing/2014/main" id="{1F7B4203-FC70-7F48-B7CB-CFA3DC4271DC}"/>
                </a:ext>
              </a:extLst>
            </p:cNvPr>
            <p:cNvSpPr/>
            <p:nvPr/>
          </p:nvSpPr>
          <p:spPr>
            <a:xfrm rot="16200000">
              <a:off x="3560202" y="4594265"/>
              <a:ext cx="386153" cy="16466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A9CA2E4-BD10-8643-8128-5A66D2AC97BC}"/>
                </a:ext>
              </a:extLst>
            </p:cNvPr>
            <p:cNvSpPr txBox="1"/>
            <p:nvPr/>
          </p:nvSpPr>
          <p:spPr>
            <a:xfrm>
              <a:off x="3589704" y="5569208"/>
              <a:ext cx="330540" cy="369332"/>
            </a:xfrm>
            <a:prstGeom prst="rect">
              <a:avLst/>
            </a:prstGeom>
            <a:noFill/>
          </p:spPr>
          <p:txBody>
            <a:bodyPr wrap="none" rtlCol="0">
              <a:spAutoFit/>
            </a:bodyPr>
            <a:lstStyle/>
            <a:p>
              <a:r>
                <a:rPr lang="en-US" b="1" dirty="0">
                  <a:latin typeface="Cambria Math" panose="02040503050406030204" pitchFamily="18" charset="0"/>
                  <a:ea typeface="Cambria Math" panose="02040503050406030204" pitchFamily="18" charset="0"/>
                </a:rPr>
                <a:t>K</a:t>
              </a:r>
            </a:p>
          </p:txBody>
        </p:sp>
      </p:grpSp>
    </p:spTree>
    <p:extLst>
      <p:ext uri="{BB962C8B-B14F-4D97-AF65-F5344CB8AC3E}">
        <p14:creationId xmlns:p14="http://schemas.microsoft.com/office/powerpoint/2010/main" val="16521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3BD9-7DAC-A04D-A650-ED81FBA97FAF}"/>
              </a:ext>
            </a:extLst>
          </p:cNvPr>
          <p:cNvSpPr>
            <a:spLocks noGrp="1"/>
          </p:cNvSpPr>
          <p:nvPr>
            <p:ph type="title"/>
          </p:nvPr>
        </p:nvSpPr>
        <p:spPr/>
        <p:txBody>
          <a:bodyPr/>
          <a:lstStyle/>
          <a:p>
            <a:r>
              <a:rPr lang="en-US" dirty="0"/>
              <a:t>The B matrix</a:t>
            </a:r>
          </a:p>
        </p:txBody>
      </p:sp>
      <p:sp>
        <p:nvSpPr>
          <p:cNvPr id="3" name="Content Placeholder 2">
            <a:extLst>
              <a:ext uri="{FF2B5EF4-FFF2-40B4-BE49-F238E27FC236}">
                <a16:creationId xmlns:a16="http://schemas.microsoft.com/office/drawing/2014/main" id="{228A70D7-FDCE-9F49-AA41-1DB6B170A0D3}"/>
              </a:ext>
            </a:extLst>
          </p:cNvPr>
          <p:cNvSpPr>
            <a:spLocks noGrp="1"/>
          </p:cNvSpPr>
          <p:nvPr>
            <p:ph idx="1"/>
          </p:nvPr>
        </p:nvSpPr>
        <p:spPr/>
        <p:txBody>
          <a:bodyPr>
            <a:normAutofit/>
          </a:bodyPr>
          <a:lstStyle/>
          <a:p>
            <a:pPr marL="0" indent="0">
              <a:buNone/>
            </a:pPr>
            <a:r>
              <a:rPr lang="en-US" sz="2000" dirty="0">
                <a:cs typeface="Times New Roman" panose="02020603050405020304" pitchFamily="18" charset="0"/>
              </a:rPr>
              <a:t>Due to its size, </a:t>
            </a:r>
            <a:r>
              <a:rPr lang="en-US" sz="2000" b="1" dirty="0">
                <a:latin typeface="Times New Roman" panose="02020603050405020304" pitchFamily="18" charset="0"/>
                <a:cs typeface="Times New Roman" panose="02020603050405020304" pitchFamily="18" charset="0"/>
              </a:rPr>
              <a:t>B </a:t>
            </a:r>
            <a:r>
              <a:rPr lang="en-US" sz="2000" dirty="0">
                <a:cs typeface="Times New Roman" panose="02020603050405020304" pitchFamily="18" charset="0"/>
              </a:rPr>
              <a:t>can rarely be represented explicitly.</a:t>
            </a:r>
          </a:p>
          <a:p>
            <a:pPr marL="0" indent="0">
              <a:buNone/>
            </a:pPr>
            <a:r>
              <a:rPr lang="en-US" sz="2000" b="1" dirty="0">
                <a:latin typeface="Times New Roman" panose="02020603050405020304" pitchFamily="18" charset="0"/>
                <a:cs typeface="Times New Roman" panose="02020603050405020304" pitchFamily="18" charset="0"/>
              </a:rPr>
              <a:t>B</a:t>
            </a:r>
            <a:r>
              <a:rPr lang="en-US" sz="2000" dirty="0"/>
              <a:t> can be simplified by enforcing balance relationships, the modelling of the spatial correlations, and making assumptions about how it changes in time. In this way the number of parameters needed to describe </a:t>
            </a:r>
            <a:r>
              <a:rPr lang="en-US" sz="2000" b="1" dirty="0">
                <a:latin typeface="Cambria Math" panose="02040503050406030204" pitchFamily="18" charset="0"/>
                <a:ea typeface="Cambria Math" panose="02040503050406030204" pitchFamily="18" charset="0"/>
                <a:cs typeface="Times New Roman" panose="02020603050405020304" pitchFamily="18" charset="0"/>
              </a:rPr>
              <a:t>B</a:t>
            </a:r>
            <a:r>
              <a:rPr lang="en-US" sz="2000" dirty="0"/>
              <a:t> is reduced.</a:t>
            </a:r>
          </a:p>
          <a:p>
            <a:pPr marL="0" indent="0">
              <a:buNone/>
            </a:pPr>
            <a:r>
              <a:rPr lang="en-US" sz="2000" dirty="0"/>
              <a:t>For example (See Bannister 2008b for a comprehensive review)</a:t>
            </a:r>
          </a:p>
          <a:p>
            <a:pPr lvl="1"/>
            <a:r>
              <a:rPr lang="en-US" sz="2000" dirty="0"/>
              <a:t>‘Inverse Laplacians’</a:t>
            </a:r>
          </a:p>
          <a:p>
            <a:pPr lvl="1"/>
            <a:r>
              <a:rPr lang="en-US" sz="2000" dirty="0"/>
              <a:t>Diffusion operators (commonly used in the ocean)</a:t>
            </a:r>
          </a:p>
          <a:p>
            <a:pPr lvl="1"/>
            <a:r>
              <a:rPr lang="en-US" sz="2000" dirty="0"/>
              <a:t>Recursive filters</a:t>
            </a:r>
          </a:p>
          <a:p>
            <a:pPr lvl="1"/>
            <a:r>
              <a:rPr lang="en-US" sz="2000" dirty="0"/>
              <a:t>Spectral and wavelet methods</a:t>
            </a:r>
          </a:p>
          <a:p>
            <a:pPr lvl="1"/>
            <a:r>
              <a:rPr lang="en-US" sz="2000" dirty="0">
                <a:solidFill>
                  <a:schemeClr val="accent2"/>
                </a:solidFill>
              </a:rPr>
              <a:t>Exploitation of physics (e.g. geostrophic balance)</a:t>
            </a:r>
          </a:p>
          <a:p>
            <a:pPr lvl="1"/>
            <a:r>
              <a:rPr lang="en-US" sz="2000" dirty="0">
                <a:solidFill>
                  <a:schemeClr val="accent2"/>
                </a:solidFill>
              </a:rPr>
              <a:t>Control variable transforms (transform to a space where B is simpler e.g. diagonal)</a:t>
            </a:r>
          </a:p>
        </p:txBody>
      </p:sp>
    </p:spTree>
    <p:extLst>
      <p:ext uri="{BB962C8B-B14F-4D97-AF65-F5344CB8AC3E}">
        <p14:creationId xmlns:p14="http://schemas.microsoft.com/office/powerpoint/2010/main" val="18750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561C-EA6D-3B42-93EF-38E868878E76}"/>
              </a:ext>
            </a:extLst>
          </p:cNvPr>
          <p:cNvSpPr>
            <a:spLocks noGrp="1"/>
          </p:cNvSpPr>
          <p:nvPr>
            <p:ph type="title"/>
          </p:nvPr>
        </p:nvSpPr>
        <p:spPr/>
        <p:txBody>
          <a:bodyPr/>
          <a:lstStyle/>
          <a:p>
            <a:r>
              <a:rPr lang="en-US" dirty="0"/>
              <a:t>Control variable transform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9203D0-4747-D141-85C3-43409880333F}"/>
                  </a:ext>
                </a:extLst>
              </p:cNvPr>
              <p:cNvSpPr>
                <a:spLocks noGrp="1"/>
              </p:cNvSpPr>
              <p:nvPr>
                <p:ph idx="1"/>
              </p:nvPr>
            </p:nvSpPr>
            <p:spPr/>
            <p:txBody>
              <a:bodyPr>
                <a:normAutofit/>
              </a:bodyPr>
              <a:lstStyle/>
              <a:p>
                <a:pPr marL="0" indent="0">
                  <a:buNone/>
                </a:pPr>
                <a:r>
                  <a:rPr lang="en-US" sz="2000" dirty="0">
                    <a:ea typeface="Cambria Math" panose="02040503050406030204" pitchFamily="18" charset="0"/>
                  </a:rPr>
                  <a:t>Define a transform matrix </a:t>
                </a:r>
                <a:r>
                  <a:rPr lang="en-US" sz="2000" b="1" dirty="0">
                    <a:latin typeface="Times New Roman" panose="02020603050405020304" pitchFamily="18" charset="0"/>
                    <a:ea typeface="Cambria Math" panose="02040503050406030204" pitchFamily="18" charset="0"/>
                    <a:cs typeface="Times New Roman" panose="02020603050405020304" pitchFamily="18" charset="0"/>
                  </a:rPr>
                  <a:t>U</a:t>
                </a:r>
                <a:r>
                  <a:rPr lang="en-US" sz="2000" dirty="0">
                    <a:ea typeface="Cambria Math" panose="02040503050406030204" pitchFamily="18" charset="0"/>
                  </a:rPr>
                  <a:t> such that </a:t>
                </a:r>
                <a14:m>
                  <m:oMath xmlns:m="http://schemas.openxmlformats.org/officeDocument/2006/math">
                    <m:r>
                      <a:rPr lang="en-GB" sz="2000" b="1" i="0" smtClean="0">
                        <a:latin typeface="Cambria Math" panose="02040503050406030204" pitchFamily="18" charset="0"/>
                        <a:ea typeface="Cambria Math" panose="02040503050406030204" pitchFamily="18" charset="0"/>
                      </a:rPr>
                      <m:t>𝐔</m:t>
                    </m:r>
                    <m:sSup>
                      <m:sSupPr>
                        <m:ctrlPr>
                          <a:rPr lang="en-GB" sz="2000" b="0" i="1" smtClean="0">
                            <a:latin typeface="Cambria Math" panose="02040503050406030204" pitchFamily="18" charset="0"/>
                            <a:ea typeface="Cambria Math" panose="02040503050406030204" pitchFamily="18" charset="0"/>
                          </a:rPr>
                        </m:ctrlPr>
                      </m:sSupPr>
                      <m:e>
                        <m:r>
                          <a:rPr lang="en-GB" sz="2000" b="1" i="0" smtClean="0">
                            <a:latin typeface="Cambria Math" panose="02040503050406030204" pitchFamily="18" charset="0"/>
                            <a:ea typeface="Cambria Math" panose="02040503050406030204" pitchFamily="18" charset="0"/>
                          </a:rPr>
                          <m:t>𝐔</m:t>
                        </m:r>
                      </m:e>
                      <m:sup>
                        <m:r>
                          <m:rPr>
                            <m:sty m:val="p"/>
                          </m:rPr>
                          <a:rPr lang="en-GB" sz="2000" b="0" i="0" smtClean="0">
                            <a:latin typeface="Cambria Math" panose="02040503050406030204" pitchFamily="18" charset="0"/>
                            <a:ea typeface="Cambria Math" panose="02040503050406030204" pitchFamily="18" charset="0"/>
                          </a:rPr>
                          <m:t>T</m:t>
                        </m:r>
                      </m:sup>
                    </m:sSup>
                    <m:r>
                      <a:rPr lang="en-GB" sz="2000" b="0" i="1" smtClean="0">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𝐁</m:t>
                    </m:r>
                  </m:oMath>
                </a14:m>
                <a:r>
                  <a:rPr lang="en-US" sz="2000" dirty="0">
                    <a:ea typeface="Cambria Math" panose="02040503050406030204" pitchFamily="18" charset="0"/>
                  </a:rPr>
                  <a:t>. The idea is then to perform the assimilation for the variable </a:t>
                </a:r>
                <a14:m>
                  <m:oMath xmlns:m="http://schemas.openxmlformats.org/officeDocument/2006/math">
                    <m:r>
                      <a:rPr lang="en-GB" sz="2000" i="1">
                        <a:latin typeface="Cambria Math" panose="02040503050406030204" pitchFamily="18" charset="0"/>
                        <a:ea typeface="Cambria Math" panose="02040503050406030204" pitchFamily="18" charset="0"/>
                      </a:rPr>
                      <m:t>𝛿</m:t>
                    </m:r>
                    <m:r>
                      <a:rPr lang="en-GB" sz="2000" b="1" i="0">
                        <a:latin typeface="Cambria Math" panose="02040503050406030204" pitchFamily="18" charset="0"/>
                        <a:ea typeface="Cambria Math" panose="02040503050406030204" pitchFamily="18" charset="0"/>
                      </a:rPr>
                      <m:t>𝐯</m:t>
                    </m:r>
                  </m:oMath>
                </a14:m>
                <a:r>
                  <a:rPr lang="en-US" sz="2000" dirty="0">
                    <a:ea typeface="Cambria Math" panose="02040503050406030204" pitchFamily="18" charset="0"/>
                  </a:rPr>
                  <a:t> instead of </a:t>
                </a:r>
                <a14:m>
                  <m:oMath xmlns:m="http://schemas.openxmlformats.org/officeDocument/2006/math">
                    <m:r>
                      <a:rPr lang="en-US" sz="2000" i="1">
                        <a:latin typeface="Cambria Math" panose="02040503050406030204" pitchFamily="18" charset="0"/>
                        <a:ea typeface="Cambria Math" panose="02040503050406030204" pitchFamily="18" charset="0"/>
                      </a:rPr>
                      <m:t>𝛿</m:t>
                    </m:r>
                    <m:r>
                      <a:rPr lang="en-GB" sz="2000" b="1">
                        <a:latin typeface="Cambria Math" panose="02040503050406030204" pitchFamily="18" charset="0"/>
                        <a:ea typeface="Cambria Math" panose="02040503050406030204" pitchFamily="18" charset="0"/>
                      </a:rPr>
                      <m:t>𝐱</m:t>
                    </m:r>
                    <m:r>
                      <a:rPr lang="en-GB" sz="2000" b="1" i="1">
                        <a:latin typeface="Cambria Math" panose="02040503050406030204" pitchFamily="18" charset="0"/>
                        <a:ea typeface="Cambria Math" panose="02040503050406030204" pitchFamily="18" charset="0"/>
                      </a:rPr>
                      <m:t> </m:t>
                    </m:r>
                  </m:oMath>
                </a14:m>
                <a:r>
                  <a:rPr lang="en-US" sz="2000" dirty="0">
                    <a:ea typeface="Cambria Math" panose="02040503050406030204" pitchFamily="18" charset="0"/>
                  </a:rPr>
                  <a:t>, where </a:t>
                </a:r>
                <a14:m>
                  <m:oMath xmlns:m="http://schemas.openxmlformats.org/officeDocument/2006/math">
                    <m:r>
                      <a:rPr lang="en-US" sz="2000" i="1" smtClean="0">
                        <a:latin typeface="Cambria Math" panose="02040503050406030204" pitchFamily="18" charset="0"/>
                        <a:ea typeface="Cambria Math" panose="02040503050406030204" pitchFamily="18" charset="0"/>
                      </a:rPr>
                      <m:t>𝛿</m:t>
                    </m:r>
                    <m:r>
                      <a:rPr lang="en-GB" sz="2000" b="1" i="0" smtClean="0">
                        <a:latin typeface="Cambria Math" panose="02040503050406030204" pitchFamily="18" charset="0"/>
                        <a:ea typeface="Cambria Math" panose="02040503050406030204" pitchFamily="18" charset="0"/>
                      </a:rPr>
                      <m:t>𝐱</m:t>
                    </m:r>
                    <m:r>
                      <a:rPr lang="en-GB" sz="2000" b="0" i="1" smtClean="0">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𝐔</m:t>
                    </m:r>
                    <m:r>
                      <a:rPr lang="en-GB" sz="2000" b="0" i="1" smtClean="0">
                        <a:latin typeface="Cambria Math" panose="02040503050406030204" pitchFamily="18" charset="0"/>
                        <a:ea typeface="Cambria Math" panose="02040503050406030204" pitchFamily="18" charset="0"/>
                      </a:rPr>
                      <m:t>𝛿</m:t>
                    </m:r>
                    <m:r>
                      <a:rPr lang="en-GB" sz="2000" b="1" i="0" smtClean="0">
                        <a:latin typeface="Cambria Math" panose="02040503050406030204" pitchFamily="18" charset="0"/>
                        <a:ea typeface="Cambria Math" panose="02040503050406030204" pitchFamily="18" charset="0"/>
                      </a:rPr>
                      <m:t>𝐯</m:t>
                    </m:r>
                  </m:oMath>
                </a14:m>
                <a:r>
                  <a:rPr lang="en-US" sz="2000" dirty="0"/>
                  <a:t>. The error covariances for </a:t>
                </a:r>
                <a14:m>
                  <m:oMath xmlns:m="http://schemas.openxmlformats.org/officeDocument/2006/math">
                    <m:r>
                      <a:rPr lang="en-GB" sz="2000" i="1">
                        <a:latin typeface="Cambria Math" panose="02040503050406030204" pitchFamily="18" charset="0"/>
                        <a:ea typeface="Cambria Math" panose="02040503050406030204" pitchFamily="18" charset="0"/>
                      </a:rPr>
                      <m:t>𝛿</m:t>
                    </m:r>
                    <m:r>
                      <a:rPr lang="en-GB" sz="2000" b="1" i="0">
                        <a:latin typeface="Cambria Math" panose="02040503050406030204" pitchFamily="18" charset="0"/>
                        <a:ea typeface="Cambria Math" panose="02040503050406030204" pitchFamily="18" charset="0"/>
                      </a:rPr>
                      <m:t>𝐯</m:t>
                    </m:r>
                  </m:oMath>
                </a14:m>
                <a:r>
                  <a:rPr lang="en-US" sz="2000" dirty="0"/>
                  <a:t> will, by definition, be the identity, greatly simplifying the DA algorithms. After the analysis for </a:t>
                </a:r>
                <a14:m>
                  <m:oMath xmlns:m="http://schemas.openxmlformats.org/officeDocument/2006/math">
                    <m:r>
                      <a:rPr lang="en-GB" sz="2000" i="1">
                        <a:latin typeface="Cambria Math" panose="02040503050406030204" pitchFamily="18" charset="0"/>
                        <a:ea typeface="Cambria Math" panose="02040503050406030204" pitchFamily="18" charset="0"/>
                      </a:rPr>
                      <m:t>𝛿</m:t>
                    </m:r>
                    <m:r>
                      <a:rPr lang="en-GB" sz="2000" b="1" i="0">
                        <a:latin typeface="Cambria Math" panose="02040503050406030204" pitchFamily="18" charset="0"/>
                        <a:ea typeface="Cambria Math" panose="02040503050406030204" pitchFamily="18" charset="0"/>
                      </a:rPr>
                      <m:t>𝐯</m:t>
                    </m:r>
                  </m:oMath>
                </a14:m>
                <a:r>
                  <a:rPr lang="en-US" sz="2000" dirty="0"/>
                  <a:t> is found it can be transformed back to the space of the modelled variables and the analysis updates will implicitly account for the covariances of the original </a:t>
                </a:r>
                <a:r>
                  <a:rPr lang="en-US" sz="2000" b="1" dirty="0"/>
                  <a:t>B</a:t>
                </a:r>
                <a:r>
                  <a:rPr lang="en-US" sz="2000" dirty="0"/>
                  <a:t>.</a:t>
                </a:r>
              </a:p>
              <a:p>
                <a:pPr marL="0" indent="0">
                  <a:buNone/>
                </a:pPr>
                <a:r>
                  <a:rPr lang="en-US" sz="2000" dirty="0"/>
                  <a:t>Example, modelling hydrostatic balance:</a:t>
                </a:r>
              </a:p>
              <a:p>
                <a:pPr lvl="1"/>
                <a:r>
                  <a:rPr lang="en-US" sz="1600" dirty="0"/>
                  <a:t>Let </a:t>
                </a:r>
                <a14:m>
                  <m:oMath xmlns:m="http://schemas.openxmlformats.org/officeDocument/2006/math">
                    <m:r>
                      <a:rPr lang="en-US" sz="1600" i="1">
                        <a:latin typeface="Cambria Math" panose="02040503050406030204" pitchFamily="18" charset="0"/>
                        <a:ea typeface="Cambria Math" panose="02040503050406030204" pitchFamily="18" charset="0"/>
                      </a:rPr>
                      <m:t>𝛿</m:t>
                    </m:r>
                    <m:r>
                      <a:rPr lang="en-GB" sz="1600" b="1" i="0">
                        <a:latin typeface="Cambria Math" panose="02040503050406030204" pitchFamily="18" charset="0"/>
                        <a:ea typeface="Cambria Math" panose="02040503050406030204" pitchFamily="18" charset="0"/>
                      </a:rPr>
                      <m:t>𝐱</m:t>
                    </m:r>
                    <m:r>
                      <a:rPr lang="en-GB" sz="1600" b="0" i="1" smtClean="0">
                        <a:latin typeface="Cambria Math" panose="02040503050406030204" pitchFamily="18" charset="0"/>
                        <a:ea typeface="Cambria Math" panose="02040503050406030204" pitchFamily="18" charset="0"/>
                      </a:rPr>
                      <m:t>=</m:t>
                    </m:r>
                    <m:d>
                      <m:dPr>
                        <m:ctrlPr>
                          <a:rPr lang="en-GB" sz="1600" b="0" i="1" smtClean="0">
                            <a:latin typeface="Cambria Math" panose="02040503050406030204" pitchFamily="18" charset="0"/>
                            <a:ea typeface="Cambria Math" panose="02040503050406030204" pitchFamily="18" charset="0"/>
                          </a:rPr>
                        </m:ctrlPr>
                      </m:dPr>
                      <m:e>
                        <m:m>
                          <m:mPr>
                            <m:mcs>
                              <m:mc>
                                <m:mcPr>
                                  <m:count m:val="1"/>
                                  <m:mcJc m:val="center"/>
                                </m:mcPr>
                              </m:mc>
                            </m:mcs>
                            <m:ctrlPr>
                              <a:rPr lang="en-GB" sz="1600" b="0" i="1" smtClean="0">
                                <a:latin typeface="Cambria Math" panose="02040503050406030204" pitchFamily="18" charset="0"/>
                                <a:ea typeface="Cambria Math" panose="02040503050406030204" pitchFamily="18" charset="0"/>
                              </a:rPr>
                            </m:ctrlPr>
                          </m:mPr>
                          <m:mr>
                            <m:e>
                              <m:r>
                                <m:rPr>
                                  <m:brk m:alnAt="7"/>
                                </m:rPr>
                                <a:rPr lang="en-GB" sz="1600" b="0" i="1" smtClean="0">
                                  <a:latin typeface="Cambria Math" panose="02040503050406030204" pitchFamily="18" charset="0"/>
                                  <a:ea typeface="Cambria Math" panose="02040503050406030204" pitchFamily="18" charset="0"/>
                                </a:rPr>
                                <m:t>𝛿</m:t>
                              </m:r>
                              <m:d>
                                <m:dPr>
                                  <m:begChr m:val="⟨"/>
                                  <m:endChr m:val="⟩"/>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𝑇</m:t>
                                  </m:r>
                                </m:e>
                              </m:d>
                            </m:e>
                          </m:mr>
                          <m:mr>
                            <m:e>
                              <m:r>
                                <a:rPr lang="en-GB" sz="1600" b="0" i="1" smtClean="0">
                                  <a:latin typeface="Cambria Math" panose="02040503050406030204" pitchFamily="18" charset="0"/>
                                  <a:ea typeface="Cambria Math" panose="02040503050406030204" pitchFamily="18" charset="0"/>
                                </a:rPr>
                                <m:t>𝛿</m:t>
                              </m:r>
                              <m:r>
                                <m:rPr>
                                  <m:sty m:val="p"/>
                                </m:rPr>
                                <a:rPr lang="el-GR" sz="1600" b="0" i="1" smtClean="0">
                                  <a:latin typeface="Cambria Math" panose="02040503050406030204" pitchFamily="18" charset="0"/>
                                  <a:ea typeface="Cambria Math" panose="02040503050406030204" pitchFamily="18" charset="0"/>
                                </a:rPr>
                                <m:t>Δ</m:t>
                              </m:r>
                              <m:r>
                                <a:rPr lang="en-GB" sz="1600" b="0" i="1" smtClean="0">
                                  <a:latin typeface="Cambria Math" panose="02040503050406030204" pitchFamily="18" charset="0"/>
                                  <a:ea typeface="Cambria Math" panose="02040503050406030204" pitchFamily="18" charset="0"/>
                                </a:rPr>
                                <m:t>𝑧</m:t>
                              </m:r>
                            </m:e>
                          </m:mr>
                        </m:m>
                      </m:e>
                    </m:d>
                  </m:oMath>
                </a14:m>
                <a:r>
                  <a:rPr lang="en-US" sz="1600" dirty="0"/>
                  <a:t> be our model variables that we wish to update. </a:t>
                </a:r>
              </a:p>
              <a:p>
                <a:pPr lvl="1"/>
                <a:r>
                  <a:rPr lang="en-US" sz="1600" dirty="0"/>
                  <a:t>Split </a:t>
                </a:r>
                <a14:m>
                  <m:oMath xmlns:m="http://schemas.openxmlformats.org/officeDocument/2006/math">
                    <m:r>
                      <a:rPr lang="en-GB" sz="1600" i="1">
                        <a:latin typeface="Cambria Math" panose="02040503050406030204" pitchFamily="18" charset="0"/>
                        <a:ea typeface="Cambria Math" panose="02040503050406030204" pitchFamily="18" charset="0"/>
                      </a:rPr>
                      <m:t>𝛿</m:t>
                    </m:r>
                    <m:r>
                      <m:rPr>
                        <m:sty m:val="p"/>
                      </m:rPr>
                      <a:rPr lang="el-GR" sz="1600" i="1">
                        <a:latin typeface="Cambria Math" panose="02040503050406030204" pitchFamily="18" charset="0"/>
                        <a:ea typeface="Cambria Math" panose="02040503050406030204" pitchFamily="18" charset="0"/>
                      </a:rPr>
                      <m:t>Δ</m:t>
                    </m:r>
                    <m:r>
                      <a:rPr lang="en-GB" sz="1600" i="1">
                        <a:latin typeface="Cambria Math" panose="02040503050406030204" pitchFamily="18" charset="0"/>
                        <a:ea typeface="Cambria Math" panose="02040503050406030204" pitchFamily="18" charset="0"/>
                      </a:rPr>
                      <m:t>𝑧</m:t>
                    </m:r>
                  </m:oMath>
                </a14:m>
                <a:r>
                  <a:rPr lang="en-US" sz="1600" dirty="0"/>
                  <a:t> into a part balanced with the mean temperature (</a:t>
                </a:r>
                <a14:m>
                  <m:oMath xmlns:m="http://schemas.openxmlformats.org/officeDocument/2006/math">
                    <m:r>
                      <m:rPr>
                        <m:sty m:val="p"/>
                      </m:rPr>
                      <a:rPr lang="en-GB" sz="1600" b="0" i="0" smtClean="0">
                        <a:latin typeface="Cambria Math" panose="02040503050406030204" pitchFamily="18" charset="0"/>
                        <a:ea typeface="Cambria Math" panose="02040503050406030204" pitchFamily="18" charset="0"/>
                      </a:rPr>
                      <m:t>L</m:t>
                    </m:r>
                    <m:r>
                      <m:rPr>
                        <m:brk m:alnAt="7"/>
                      </m:rPr>
                      <a:rPr lang="en-GB" sz="1600" i="1">
                        <a:latin typeface="Cambria Math" panose="02040503050406030204" pitchFamily="18" charset="0"/>
                        <a:ea typeface="Cambria Math" panose="02040503050406030204" pitchFamily="18" charset="0"/>
                      </a:rPr>
                      <m:t>𝛿</m:t>
                    </m:r>
                    <m:d>
                      <m:dPr>
                        <m:begChr m:val="⟨"/>
                        <m:endChr m:val="⟩"/>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𝑇</m:t>
                        </m:r>
                      </m:e>
                    </m:d>
                  </m:oMath>
                </a14:m>
                <a:r>
                  <a:rPr lang="en-US" sz="1600" dirty="0"/>
                  <a:t>) and an unbalanced part (</a:t>
                </a:r>
                <a14:m>
                  <m:oMath xmlns:m="http://schemas.openxmlformats.org/officeDocument/2006/math">
                    <m:r>
                      <a:rPr lang="en-GB" sz="1600" i="1">
                        <a:latin typeface="Cambria Math" panose="02040503050406030204" pitchFamily="18" charset="0"/>
                        <a:ea typeface="Cambria Math" panose="02040503050406030204" pitchFamily="18" charset="0"/>
                      </a:rPr>
                      <m:t>𝛿</m:t>
                    </m:r>
                    <m:r>
                      <m:rPr>
                        <m:sty m:val="p"/>
                      </m:rPr>
                      <a:rPr lang="el-GR" sz="1600" i="1">
                        <a:latin typeface="Cambria Math" panose="02040503050406030204" pitchFamily="18" charset="0"/>
                        <a:ea typeface="Cambria Math" panose="02040503050406030204" pitchFamily="18" charset="0"/>
                      </a:rPr>
                      <m:t>Δ</m:t>
                    </m:r>
                    <m:sSub>
                      <m:sSubPr>
                        <m:ctrlPr>
                          <a:rPr lang="el-GR"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𝑧</m:t>
                        </m:r>
                      </m:e>
                      <m:sub>
                        <m:r>
                          <a:rPr lang="en-GB" sz="1600" b="0" i="1" smtClean="0">
                            <a:latin typeface="Cambria Math" panose="02040503050406030204" pitchFamily="18" charset="0"/>
                            <a:ea typeface="Cambria Math" panose="02040503050406030204" pitchFamily="18" charset="0"/>
                          </a:rPr>
                          <m:t>𝑢𝑛𝑏𝑎𝑙</m:t>
                        </m:r>
                      </m:sub>
                    </m:sSub>
                  </m:oMath>
                </a14:m>
                <a:r>
                  <a:rPr lang="en-US" sz="1600" dirty="0"/>
                  <a:t>), where </a:t>
                </a:r>
                <a14:m>
                  <m:oMath xmlns:m="http://schemas.openxmlformats.org/officeDocument/2006/math">
                    <m:r>
                      <a:rPr lang="en-GB" sz="1600" b="0" i="1" smtClean="0">
                        <a:latin typeface="Cambria Math" panose="02040503050406030204" pitchFamily="18" charset="0"/>
                      </a:rPr>
                      <m:t>𝐿</m:t>
                    </m:r>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𝑅</m:t>
                        </m:r>
                      </m:num>
                      <m:den>
                        <m:r>
                          <a:rPr lang="en-GB" sz="1600" b="0" i="1" smtClean="0">
                            <a:latin typeface="Cambria Math" panose="02040503050406030204" pitchFamily="18" charset="0"/>
                          </a:rPr>
                          <m:t>10</m:t>
                        </m:r>
                        <m:r>
                          <a:rPr lang="en-GB" sz="1600" b="0" i="1" smtClean="0">
                            <a:latin typeface="Cambria Math" panose="02040503050406030204" pitchFamily="18" charset="0"/>
                          </a:rPr>
                          <m:t>𝑔</m:t>
                        </m:r>
                      </m:den>
                    </m:f>
                    <m:r>
                      <a:rPr lang="en-GB" sz="1600" b="0" i="1" smtClean="0">
                        <a:latin typeface="Cambria Math" panose="02040503050406030204" pitchFamily="18" charset="0"/>
                      </a:rPr>
                      <m:t>𝑙𝑛</m:t>
                    </m:r>
                  </m:oMath>
                </a14:m>
                <a:r>
                  <a:rPr lang="el-GR" sz="1600" dirty="0">
                    <a:ea typeface="Cambria Math" panose="02040503050406030204" pitchFamily="18" charset="0"/>
                  </a:rPr>
                  <a:t> </a:t>
                </a:r>
                <a14:m>
                  <m:oMath xmlns:m="http://schemas.openxmlformats.org/officeDocument/2006/math">
                    <m:f>
                      <m:fPr>
                        <m:ctrlPr>
                          <a:rPr lang="el-GR" sz="1600" i="1" dirty="0" smtClean="0">
                            <a:latin typeface="Cambria Math" panose="02040503050406030204" pitchFamily="18" charset="0"/>
                            <a:ea typeface="Cambria Math" panose="02040503050406030204" pitchFamily="18" charset="0"/>
                          </a:rPr>
                        </m:ctrlPr>
                      </m:fPr>
                      <m:num>
                        <m:sSub>
                          <m:sSubPr>
                            <m:ctrlPr>
                              <a:rPr lang="el-GR" sz="1600" i="1" dirty="0" smtClean="0">
                                <a:latin typeface="Cambria Math" panose="02040503050406030204" pitchFamily="18" charset="0"/>
                                <a:ea typeface="Cambria Math" panose="02040503050406030204" pitchFamily="18" charset="0"/>
                              </a:rPr>
                            </m:ctrlPr>
                          </m:sSubPr>
                          <m:e>
                            <m:r>
                              <a:rPr lang="en-GB" sz="1600" b="0" i="1" dirty="0" smtClean="0">
                                <a:latin typeface="Cambria Math" panose="02040503050406030204" pitchFamily="18" charset="0"/>
                                <a:ea typeface="Cambria Math" panose="02040503050406030204" pitchFamily="18" charset="0"/>
                              </a:rPr>
                              <m:t>𝑧</m:t>
                            </m:r>
                          </m:e>
                          <m:sub>
                            <m:r>
                              <a:rPr lang="en-GB" sz="1600" b="0" i="1" dirty="0" smtClean="0">
                                <a:latin typeface="Cambria Math" panose="02040503050406030204" pitchFamily="18" charset="0"/>
                                <a:ea typeface="Cambria Math" panose="02040503050406030204" pitchFamily="18" charset="0"/>
                              </a:rPr>
                              <m:t>𝑖</m:t>
                            </m:r>
                          </m:sub>
                        </m:sSub>
                      </m:num>
                      <m:den>
                        <m:sSub>
                          <m:sSubPr>
                            <m:ctrlPr>
                              <a:rPr lang="el-GR" sz="1600" i="1" dirty="0">
                                <a:latin typeface="Cambria Math" panose="02040503050406030204" pitchFamily="18" charset="0"/>
                                <a:ea typeface="Cambria Math" panose="02040503050406030204" pitchFamily="18" charset="0"/>
                              </a:rPr>
                            </m:ctrlPr>
                          </m:sSubPr>
                          <m:e>
                            <m:r>
                              <a:rPr lang="en-GB" sz="1600" i="1" dirty="0">
                                <a:latin typeface="Cambria Math" panose="02040503050406030204" pitchFamily="18" charset="0"/>
                                <a:ea typeface="Cambria Math" panose="02040503050406030204" pitchFamily="18" charset="0"/>
                              </a:rPr>
                              <m:t>𝑧</m:t>
                            </m:r>
                          </m:e>
                          <m:sub>
                            <m:r>
                              <a:rPr lang="en-GB" sz="1600" i="1" dirty="0">
                                <a:latin typeface="Cambria Math" panose="02040503050406030204" pitchFamily="18" charset="0"/>
                                <a:ea typeface="Cambria Math" panose="02040503050406030204" pitchFamily="18" charset="0"/>
                              </a:rPr>
                              <m:t>𝑖</m:t>
                            </m:r>
                            <m:r>
                              <a:rPr lang="en-GB" sz="1600" b="0" i="1" dirty="0" smtClean="0">
                                <a:latin typeface="Cambria Math" panose="02040503050406030204" pitchFamily="18" charset="0"/>
                                <a:ea typeface="Cambria Math" panose="02040503050406030204" pitchFamily="18" charset="0"/>
                              </a:rPr>
                              <m:t>−1</m:t>
                            </m:r>
                          </m:sub>
                        </m:sSub>
                      </m:den>
                    </m:f>
                  </m:oMath>
                </a14:m>
                <a:r>
                  <a:rPr lang="en-US" sz="1600" dirty="0"/>
                  <a:t>.</a:t>
                </a:r>
              </a:p>
              <a:p>
                <a:pPr lvl="1"/>
                <a:r>
                  <a:rPr lang="en-GB" sz="1600" dirty="0">
                    <a:ea typeface="Cambria Math" panose="02040503050406030204" pitchFamily="18" charset="0"/>
                  </a:rPr>
                  <a:t>Define our control variables as </a:t>
                </a:r>
                <a14:m>
                  <m:oMath xmlns:m="http://schemas.openxmlformats.org/officeDocument/2006/math">
                    <m:r>
                      <a:rPr lang="en-GB" sz="1600" i="1">
                        <a:latin typeface="Cambria Math" panose="02040503050406030204" pitchFamily="18" charset="0"/>
                        <a:ea typeface="Cambria Math" panose="02040503050406030204" pitchFamily="18" charset="0"/>
                      </a:rPr>
                      <m:t>𝛿</m:t>
                    </m:r>
                    <m:r>
                      <a:rPr lang="en-GB" sz="1600" b="1" i="1">
                        <a:latin typeface="Cambria Math" panose="02040503050406030204" pitchFamily="18" charset="0"/>
                        <a:ea typeface="Cambria Math" panose="02040503050406030204" pitchFamily="18" charset="0"/>
                      </a:rPr>
                      <m:t>𝒗</m:t>
                    </m:r>
                  </m:oMath>
                </a14:m>
                <a:r>
                  <a:rPr lang="en-US" sz="1600" dirty="0"/>
                  <a:t>=</a:t>
                </a:r>
                <a:r>
                  <a:rPr lang="en-GB" sz="1600" dirty="0">
                    <a:ea typeface="Cambria Math" panose="02040503050406030204" pitchFamily="18" charset="0"/>
                  </a:rPr>
                  <a:t> </a:t>
                </a:r>
                <a14:m>
                  <m:oMath xmlns:m="http://schemas.openxmlformats.org/officeDocument/2006/math">
                    <m:d>
                      <m:dPr>
                        <m:ctrlPr>
                          <a:rPr lang="en-GB" sz="1600" i="1">
                            <a:latin typeface="Cambria Math" panose="02040503050406030204" pitchFamily="18" charset="0"/>
                            <a:ea typeface="Cambria Math" panose="02040503050406030204" pitchFamily="18" charset="0"/>
                          </a:rPr>
                        </m:ctrlPr>
                      </m:dPr>
                      <m:e>
                        <m:m>
                          <m:mPr>
                            <m:mcs>
                              <m:mc>
                                <m:mcPr>
                                  <m:count m:val="1"/>
                                  <m:mcJc m:val="center"/>
                                </m:mcPr>
                              </m:mc>
                            </m:mcs>
                            <m:ctrlPr>
                              <a:rPr lang="en-GB" sz="1600" i="1">
                                <a:latin typeface="Cambria Math" panose="02040503050406030204" pitchFamily="18" charset="0"/>
                                <a:ea typeface="Cambria Math" panose="02040503050406030204" pitchFamily="18" charset="0"/>
                              </a:rPr>
                            </m:ctrlPr>
                          </m:mPr>
                          <m:mr>
                            <m:e>
                              <m:r>
                                <m:rPr>
                                  <m:brk m:alnAt="7"/>
                                </m:rPr>
                                <a:rPr lang="en-GB" sz="1600" i="1">
                                  <a:latin typeface="Cambria Math" panose="02040503050406030204" pitchFamily="18" charset="0"/>
                                  <a:ea typeface="Cambria Math" panose="02040503050406030204" pitchFamily="18" charset="0"/>
                                </a:rPr>
                                <m:t>𝛿</m:t>
                              </m:r>
                              <m:sSub>
                                <m:sSubPr>
                                  <m:ctrlPr>
                                    <a:rPr lang="el-GR" sz="1600" i="1">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𝑣</m:t>
                                  </m:r>
                                </m:e>
                                <m:sub>
                                  <m:r>
                                    <a:rPr lang="en-GB" sz="1600" i="1">
                                      <a:latin typeface="Cambria Math" panose="02040503050406030204" pitchFamily="18" charset="0"/>
                                      <a:ea typeface="Cambria Math" panose="02040503050406030204" pitchFamily="18" charset="0"/>
                                    </a:rPr>
                                    <m:t>𝑏𝑎𝑙</m:t>
                                  </m:r>
                                </m:sub>
                              </m:sSub>
                            </m:e>
                          </m:mr>
                          <m:mr>
                            <m:e>
                              <m:r>
                                <a:rPr lang="en-GB" sz="1600" i="1">
                                  <a:latin typeface="Cambria Math" panose="02040503050406030204" pitchFamily="18" charset="0"/>
                                  <a:ea typeface="Cambria Math" panose="02040503050406030204" pitchFamily="18" charset="0"/>
                                </a:rPr>
                                <m:t>𝛿</m:t>
                              </m:r>
                              <m:sSub>
                                <m:sSubPr>
                                  <m:ctrlPr>
                                    <a:rPr lang="el-GR"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𝑣</m:t>
                                  </m:r>
                                </m:e>
                                <m:sub>
                                  <m:r>
                                    <a:rPr lang="en-GB" sz="1600" i="1">
                                      <a:latin typeface="Cambria Math" panose="02040503050406030204" pitchFamily="18" charset="0"/>
                                      <a:ea typeface="Cambria Math" panose="02040503050406030204" pitchFamily="18" charset="0"/>
                                    </a:rPr>
                                    <m:t>𝑢𝑛𝑏𝑎𝑙</m:t>
                                  </m:r>
                                </m:sub>
                              </m:sSub>
                            </m:e>
                          </m:mr>
                        </m:m>
                      </m:e>
                    </m:d>
                  </m:oMath>
                </a14:m>
                <a:r>
                  <a:rPr lang="en-US" sz="1600" dirty="0"/>
                  <a:t> with </a:t>
                </a:r>
                <a14:m>
                  <m:oMath xmlns:m="http://schemas.openxmlformats.org/officeDocument/2006/math">
                    <m:d>
                      <m:dPr>
                        <m:ctrlPr>
                          <a:rPr lang="en-GB" sz="1600" i="1">
                            <a:latin typeface="Cambria Math" panose="02040503050406030204" pitchFamily="18" charset="0"/>
                            <a:ea typeface="Cambria Math" panose="02040503050406030204" pitchFamily="18" charset="0"/>
                          </a:rPr>
                        </m:ctrlPr>
                      </m:dPr>
                      <m:e>
                        <m:m>
                          <m:mPr>
                            <m:mcs>
                              <m:mc>
                                <m:mcPr>
                                  <m:count m:val="1"/>
                                  <m:mcJc m:val="center"/>
                                </m:mcPr>
                              </m:mc>
                            </m:mcs>
                            <m:ctrlPr>
                              <a:rPr lang="en-GB" sz="1600" i="1">
                                <a:latin typeface="Cambria Math" panose="02040503050406030204" pitchFamily="18" charset="0"/>
                                <a:ea typeface="Cambria Math" panose="02040503050406030204" pitchFamily="18" charset="0"/>
                              </a:rPr>
                            </m:ctrlPr>
                          </m:mPr>
                          <m:mr>
                            <m:e>
                              <m:r>
                                <m:rPr>
                                  <m:brk m:alnAt="7"/>
                                </m:rPr>
                                <a:rPr lang="en-GB" sz="1600" i="1">
                                  <a:latin typeface="Cambria Math" panose="02040503050406030204" pitchFamily="18" charset="0"/>
                                  <a:ea typeface="Cambria Math" panose="02040503050406030204" pitchFamily="18" charset="0"/>
                                </a:rPr>
                                <m:t>𝛿</m:t>
                              </m:r>
                              <m:d>
                                <m:dPr>
                                  <m:begChr m:val="⟨"/>
                                  <m:endChr m:val="⟩"/>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𝑇</m:t>
                                  </m:r>
                                </m:e>
                              </m:d>
                            </m:e>
                          </m:mr>
                          <m:mr>
                            <m:e>
                              <m:r>
                                <a:rPr lang="en-GB" sz="1600" i="1">
                                  <a:latin typeface="Cambria Math" panose="02040503050406030204" pitchFamily="18" charset="0"/>
                                  <a:ea typeface="Cambria Math" panose="02040503050406030204" pitchFamily="18" charset="0"/>
                                </a:rPr>
                                <m:t>𝛿</m:t>
                              </m:r>
                              <m:r>
                                <m:rPr>
                                  <m:sty m:val="p"/>
                                </m:rPr>
                                <a:rPr lang="el-GR" sz="1600" i="1">
                                  <a:latin typeface="Cambria Math" panose="02040503050406030204" pitchFamily="18" charset="0"/>
                                  <a:ea typeface="Cambria Math" panose="02040503050406030204" pitchFamily="18" charset="0"/>
                                </a:rPr>
                                <m:t>Δ</m:t>
                              </m:r>
                              <m:r>
                                <a:rPr lang="en-GB" sz="1600" i="1">
                                  <a:latin typeface="Cambria Math" panose="02040503050406030204" pitchFamily="18" charset="0"/>
                                  <a:ea typeface="Cambria Math" panose="02040503050406030204" pitchFamily="18" charset="0"/>
                                </a:rPr>
                                <m:t>𝑧</m:t>
                              </m:r>
                            </m:e>
                          </m:mr>
                        </m:m>
                      </m:e>
                    </m:d>
                    <m:r>
                      <a:rPr lang="en-GB" sz="1600" b="0" i="0" smtClean="0">
                        <a:latin typeface="Cambria Math" panose="02040503050406030204" pitchFamily="18" charset="0"/>
                        <a:ea typeface="Cambria Math" panose="02040503050406030204" pitchFamily="18" charset="0"/>
                      </a:rPr>
                      <m:t>=</m:t>
                    </m:r>
                    <m:d>
                      <m:dPr>
                        <m:ctrlPr>
                          <a:rPr lang="en-GB" sz="16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ea typeface="Cambria Math" panose="02040503050406030204" pitchFamily="18" charset="0"/>
                              </a:rPr>
                            </m:ctrlPr>
                          </m:mPr>
                          <m:mr>
                            <m:e>
                              <m:r>
                                <m:rPr>
                                  <m:brk m:alnAt="7"/>
                                </m:rPr>
                                <a:rPr lang="en-GB" sz="1600" b="0" i="1" smtClean="0">
                                  <a:latin typeface="Cambria Math" panose="02040503050406030204" pitchFamily="18" charset="0"/>
                                  <a:ea typeface="Cambria Math" panose="02040503050406030204" pitchFamily="18" charset="0"/>
                                </a:rPr>
                                <m:t>1</m:t>
                              </m:r>
                            </m:e>
                            <m:e>
                              <m:r>
                                <a:rPr lang="en-GB" sz="1600" b="0" i="1" smtClean="0">
                                  <a:latin typeface="Cambria Math" panose="02040503050406030204" pitchFamily="18" charset="0"/>
                                  <a:ea typeface="Cambria Math" panose="02040503050406030204" pitchFamily="18" charset="0"/>
                                </a:rPr>
                                <m:t>0</m:t>
                              </m:r>
                            </m:e>
                          </m:mr>
                          <m:mr>
                            <m:e>
                              <m:r>
                                <a:rPr lang="en-GB" sz="1600" b="0" i="1" smtClean="0">
                                  <a:latin typeface="Cambria Math" panose="02040503050406030204" pitchFamily="18" charset="0"/>
                                  <a:ea typeface="Cambria Math" panose="02040503050406030204" pitchFamily="18" charset="0"/>
                                </a:rPr>
                                <m:t>𝐿</m:t>
                              </m:r>
                            </m:e>
                            <m:e>
                              <m:r>
                                <a:rPr lang="en-GB" sz="1600" b="0" i="1" smtClean="0">
                                  <a:latin typeface="Cambria Math" panose="02040503050406030204" pitchFamily="18" charset="0"/>
                                  <a:ea typeface="Cambria Math" panose="02040503050406030204" pitchFamily="18" charset="0"/>
                                </a:rPr>
                                <m:t>1</m:t>
                              </m:r>
                            </m:e>
                          </m:mr>
                        </m:m>
                      </m:e>
                    </m:d>
                    <m:d>
                      <m:dPr>
                        <m:ctrlPr>
                          <a:rPr lang="en-GB" sz="16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ea typeface="Cambria Math" panose="02040503050406030204" pitchFamily="18" charset="0"/>
                              </a:rPr>
                            </m:ctrlPr>
                          </m:mPr>
                          <m:mr>
                            <m:e>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ea typeface="Cambria Math" panose="02040503050406030204" pitchFamily="18" charset="0"/>
                                    </a:rPr>
                                    <m:t>𝑏𝑎𝑙</m:t>
                                  </m:r>
                                </m:sub>
                              </m:sSub>
                            </m:e>
                            <m:e>
                              <m:r>
                                <a:rPr lang="en-GB" sz="1600" b="0" i="1" smtClean="0">
                                  <a:latin typeface="Cambria Math" panose="02040503050406030204" pitchFamily="18" charset="0"/>
                                  <a:ea typeface="Cambria Math" panose="02040503050406030204" pitchFamily="18" charset="0"/>
                                </a:rPr>
                                <m:t>0</m:t>
                              </m:r>
                            </m:e>
                          </m:mr>
                          <m:mr>
                            <m:e>
                              <m:r>
                                <a:rPr lang="en-GB" sz="1600" b="0" i="1" smtClean="0">
                                  <a:latin typeface="Cambria Math" panose="02040503050406030204" pitchFamily="18" charset="0"/>
                                  <a:ea typeface="Cambria Math" panose="02040503050406030204" pitchFamily="18" charset="0"/>
                                </a:rPr>
                                <m:t>0</m:t>
                              </m:r>
                            </m:e>
                            <m:e>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ea typeface="Cambria Math" panose="02040503050406030204" pitchFamily="18" charset="0"/>
                                    </a:rPr>
                                    <m:t>𝑢𝑛</m:t>
                                  </m:r>
                                  <m:r>
                                    <a:rPr lang="en-GB" sz="1600" i="1">
                                      <a:latin typeface="Cambria Math" panose="02040503050406030204" pitchFamily="18" charset="0"/>
                                      <a:ea typeface="Cambria Math" panose="02040503050406030204" pitchFamily="18" charset="0"/>
                                    </a:rPr>
                                    <m:t>𝑏𝑎𝑙</m:t>
                                  </m:r>
                                </m:sub>
                              </m:sSub>
                            </m:e>
                          </m:mr>
                        </m:m>
                      </m:e>
                    </m:d>
                  </m:oMath>
                </a14:m>
                <a:r>
                  <a:rPr lang="en-US" sz="1600" dirty="0"/>
                  <a:t> </a:t>
                </a:r>
                <a14:m>
                  <m:oMath xmlns:m="http://schemas.openxmlformats.org/officeDocument/2006/math">
                    <m:d>
                      <m:dPr>
                        <m:ctrlPr>
                          <a:rPr lang="en-GB" sz="1600" i="1">
                            <a:latin typeface="Cambria Math" panose="02040503050406030204" pitchFamily="18" charset="0"/>
                            <a:ea typeface="Cambria Math" panose="02040503050406030204" pitchFamily="18" charset="0"/>
                          </a:rPr>
                        </m:ctrlPr>
                      </m:dPr>
                      <m:e>
                        <m:m>
                          <m:mPr>
                            <m:mcs>
                              <m:mc>
                                <m:mcPr>
                                  <m:count m:val="1"/>
                                  <m:mcJc m:val="center"/>
                                </m:mcPr>
                              </m:mc>
                            </m:mcs>
                            <m:ctrlPr>
                              <a:rPr lang="en-GB" sz="1600" i="1">
                                <a:latin typeface="Cambria Math" panose="02040503050406030204" pitchFamily="18" charset="0"/>
                                <a:ea typeface="Cambria Math" panose="02040503050406030204" pitchFamily="18" charset="0"/>
                              </a:rPr>
                            </m:ctrlPr>
                          </m:mPr>
                          <m:mr>
                            <m:e>
                              <m:r>
                                <m:rPr>
                                  <m:brk m:alnAt="7"/>
                                </m:rPr>
                                <a:rPr lang="en-GB" sz="1600" i="1">
                                  <a:latin typeface="Cambria Math" panose="02040503050406030204" pitchFamily="18" charset="0"/>
                                  <a:ea typeface="Cambria Math" panose="02040503050406030204" pitchFamily="18" charset="0"/>
                                </a:rPr>
                                <m:t>𝛿</m:t>
                              </m:r>
                              <m:sSub>
                                <m:sSubPr>
                                  <m:ctrlPr>
                                    <a:rPr lang="el-GR"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𝑣</m:t>
                                  </m:r>
                                </m:e>
                                <m:sub>
                                  <m:r>
                                    <a:rPr lang="en-GB" sz="1600" i="1">
                                      <a:latin typeface="Cambria Math" panose="02040503050406030204" pitchFamily="18" charset="0"/>
                                      <a:ea typeface="Cambria Math" panose="02040503050406030204" pitchFamily="18" charset="0"/>
                                    </a:rPr>
                                    <m:t>𝑏𝑎𝑙</m:t>
                                  </m:r>
                                </m:sub>
                              </m:sSub>
                            </m:e>
                          </m:mr>
                          <m:mr>
                            <m:e>
                              <m:r>
                                <a:rPr lang="en-GB" sz="1600" i="1">
                                  <a:latin typeface="Cambria Math" panose="02040503050406030204" pitchFamily="18" charset="0"/>
                                  <a:ea typeface="Cambria Math" panose="02040503050406030204" pitchFamily="18" charset="0"/>
                                </a:rPr>
                                <m:t>𝛿</m:t>
                              </m:r>
                              <m:sSub>
                                <m:sSubPr>
                                  <m:ctrlPr>
                                    <a:rPr lang="el-GR"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𝑣</m:t>
                                  </m:r>
                                </m:e>
                                <m:sub>
                                  <m:r>
                                    <a:rPr lang="en-GB" sz="1600" i="1">
                                      <a:latin typeface="Cambria Math" panose="02040503050406030204" pitchFamily="18" charset="0"/>
                                      <a:ea typeface="Cambria Math" panose="02040503050406030204" pitchFamily="18" charset="0"/>
                                    </a:rPr>
                                    <m:t>𝑢𝑛𝑏𝑎𝑙</m:t>
                                  </m:r>
                                </m:sub>
                              </m:sSub>
                            </m:e>
                          </m:mr>
                        </m:m>
                      </m:e>
                    </m:d>
                  </m:oMath>
                </a14:m>
                <a:endParaRPr lang="en-US" sz="1600" dirty="0"/>
              </a:p>
              <a:p>
                <a:pPr lvl="1"/>
                <a:r>
                  <a:rPr lang="en-US" sz="1600" dirty="0"/>
                  <a:t>The implied covariances are then </a:t>
                </a:r>
                <a14:m>
                  <m:oMath xmlns:m="http://schemas.openxmlformats.org/officeDocument/2006/math">
                    <m:r>
                      <a:rPr lang="en-GB" sz="1600" b="1" i="0" smtClean="0">
                        <a:latin typeface="Cambria Math" panose="02040503050406030204" pitchFamily="18" charset="0"/>
                      </a:rPr>
                      <m:t>𝐁</m:t>
                    </m:r>
                    <m:r>
                      <a:rPr lang="en-GB" sz="1600" b="0" i="1" smtClean="0">
                        <a:latin typeface="Cambria Math" panose="02040503050406030204" pitchFamily="18" charset="0"/>
                      </a:rPr>
                      <m:t>=</m:t>
                    </m:r>
                    <m:r>
                      <a:rPr lang="en-GB" sz="1600" b="1">
                        <a:latin typeface="Cambria Math" panose="02040503050406030204" pitchFamily="18" charset="0"/>
                        <a:ea typeface="Cambria Math" panose="02040503050406030204" pitchFamily="18" charset="0"/>
                      </a:rPr>
                      <m:t>𝐔</m:t>
                    </m:r>
                    <m:sSup>
                      <m:sSupPr>
                        <m:ctrlPr>
                          <a:rPr lang="en-GB" sz="1600" i="1">
                            <a:latin typeface="Cambria Math" panose="02040503050406030204" pitchFamily="18" charset="0"/>
                            <a:ea typeface="Cambria Math" panose="02040503050406030204" pitchFamily="18" charset="0"/>
                          </a:rPr>
                        </m:ctrlPr>
                      </m:sSupPr>
                      <m:e>
                        <m:r>
                          <a:rPr lang="en-GB" sz="1600" b="1">
                            <a:latin typeface="Cambria Math" panose="02040503050406030204" pitchFamily="18" charset="0"/>
                            <a:ea typeface="Cambria Math" panose="02040503050406030204" pitchFamily="18" charset="0"/>
                          </a:rPr>
                          <m:t>𝐔</m:t>
                        </m:r>
                      </m:e>
                      <m:sup>
                        <m:r>
                          <m:rPr>
                            <m:sty m:val="p"/>
                          </m:rPr>
                          <a:rPr lang="en-GB" sz="1600">
                            <a:latin typeface="Cambria Math" panose="02040503050406030204" pitchFamily="18" charset="0"/>
                            <a:ea typeface="Cambria Math" panose="02040503050406030204" pitchFamily="18" charset="0"/>
                          </a:rPr>
                          <m:t>T</m:t>
                        </m:r>
                      </m:sup>
                    </m:sSup>
                    <m:r>
                      <a:rPr lang="en-GB" sz="1600" b="0" i="1" smtClean="0">
                        <a:latin typeface="Cambria Math" panose="02040503050406030204" pitchFamily="18" charset="0"/>
                        <a:ea typeface="Cambria Math" panose="02040503050406030204" pitchFamily="18" charset="0"/>
                      </a:rPr>
                      <m:t>=</m:t>
                    </m:r>
                    <m:d>
                      <m:dPr>
                        <m:ctrlPr>
                          <a:rPr lang="en-GB" sz="1600" b="0" i="1" smtClean="0">
                            <a:latin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rPr>
                            </m:ctrlPr>
                          </m:mPr>
                          <m:mr>
                            <m:e>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rPr>
                                    <m:t>𝑏𝑎𝑙</m:t>
                                  </m:r>
                                </m:sub>
                                <m:sup>
                                  <m:r>
                                    <a:rPr lang="en-GB" sz="1600" b="0" i="1" smtClean="0">
                                      <a:latin typeface="Cambria Math" panose="02040503050406030204" pitchFamily="18" charset="0"/>
                                    </a:rPr>
                                    <m:t>2</m:t>
                                  </m:r>
                                </m:sup>
                              </m:sSubSup>
                            </m:e>
                            <m:e>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𝑏𝑎𝑙</m:t>
                                  </m:r>
                                </m:sub>
                                <m:sup>
                                  <m:r>
                                    <a:rPr lang="en-GB" sz="1600" i="1">
                                      <a:latin typeface="Cambria Math" panose="02040503050406030204" pitchFamily="18" charset="0"/>
                                    </a:rPr>
                                    <m:t>2</m:t>
                                  </m:r>
                                </m:sup>
                              </m:sSubSup>
                              <m:r>
                                <a:rPr lang="en-GB" sz="1600" b="0" i="1" smtClean="0">
                                  <a:latin typeface="Cambria Math" panose="02040503050406030204" pitchFamily="18" charset="0"/>
                                </a:rPr>
                                <m:t>𝐿</m:t>
                              </m:r>
                            </m:e>
                          </m:mr>
                          <m:mr>
                            <m:e>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𝑏𝑎𝑙</m:t>
                                  </m:r>
                                </m:sub>
                                <m:sup>
                                  <m:r>
                                    <a:rPr lang="en-GB" sz="1600" i="1">
                                      <a:latin typeface="Cambria Math" panose="02040503050406030204" pitchFamily="18" charset="0"/>
                                    </a:rPr>
                                    <m:t>2</m:t>
                                  </m:r>
                                </m:sup>
                              </m:sSubSup>
                              <m:r>
                                <a:rPr lang="en-GB" sz="1600" i="1">
                                  <a:latin typeface="Cambria Math" panose="02040503050406030204" pitchFamily="18" charset="0"/>
                                </a:rPr>
                                <m:t>𝐿</m:t>
                              </m:r>
                            </m:e>
                            <m:e>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𝑏𝑎𝑙</m:t>
                                  </m:r>
                                </m:sub>
                                <m:sup>
                                  <m:r>
                                    <a:rPr lang="en-GB" sz="1600" i="1">
                                      <a:latin typeface="Cambria Math" panose="02040503050406030204" pitchFamily="18" charset="0"/>
                                    </a:rPr>
                                    <m:t>2</m:t>
                                  </m:r>
                                </m:sup>
                              </m:sSubSup>
                              <m:sSup>
                                <m:sSupPr>
                                  <m:ctrlPr>
                                    <a:rPr lang="en-GB" sz="1600" i="1" smtClean="0">
                                      <a:latin typeface="Cambria Math" panose="02040503050406030204" pitchFamily="18" charset="0"/>
                                    </a:rPr>
                                  </m:ctrlPr>
                                </m:sSupPr>
                                <m:e>
                                  <m:r>
                                    <a:rPr lang="en-GB" sz="1600" b="0" i="1" smtClean="0">
                                      <a:latin typeface="Cambria Math" panose="02040503050406030204" pitchFamily="18" charset="0"/>
                                    </a:rPr>
                                    <m:t>𝐿</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ea typeface="Cambria Math" panose="02040503050406030204" pitchFamily="18" charset="0"/>
                                    </a:rPr>
                                    <m:t>𝑢𝑛</m:t>
                                  </m:r>
                                  <m:r>
                                    <a:rPr lang="en-GB" sz="1600" i="1">
                                      <a:latin typeface="Cambria Math" panose="02040503050406030204" pitchFamily="18" charset="0"/>
                                    </a:rPr>
                                    <m:t>𝑏𝑎𝑙</m:t>
                                  </m:r>
                                </m:sub>
                                <m:sup>
                                  <m:r>
                                    <a:rPr lang="en-GB" sz="1600" i="1">
                                      <a:latin typeface="Cambria Math" panose="02040503050406030204" pitchFamily="18" charset="0"/>
                                    </a:rPr>
                                    <m:t>2</m:t>
                                  </m:r>
                                </m:sup>
                              </m:sSubSup>
                            </m:e>
                          </m:mr>
                        </m:m>
                      </m:e>
                    </m:d>
                  </m:oMath>
                </a14:m>
                <a:r>
                  <a:rPr lang="en-US" sz="1600" dirty="0"/>
                  <a:t>. </a:t>
                </a:r>
              </a:p>
              <a:p>
                <a:pPr lvl="1"/>
                <a:r>
                  <a:rPr lang="en-US" sz="1600" dirty="0"/>
                  <a:t>Observations of </a:t>
                </a:r>
                <a14:m>
                  <m:oMath xmlns:m="http://schemas.openxmlformats.org/officeDocument/2006/math">
                    <m:d>
                      <m:dPr>
                        <m:begChr m:val="⟨"/>
                        <m:endChr m:val="⟩"/>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𝑇</m:t>
                        </m:r>
                      </m:e>
                    </m:d>
                  </m:oMath>
                </a14:m>
                <a:r>
                  <a:rPr lang="en-US" sz="1600" dirty="0"/>
                  <a:t> or </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Δ</m:t>
                    </m:r>
                    <m:r>
                      <a:rPr lang="en-GB" sz="1600" i="1">
                        <a:latin typeface="Cambria Math" panose="02040503050406030204" pitchFamily="18" charset="0"/>
                        <a:ea typeface="Cambria Math" panose="02040503050406030204" pitchFamily="18" charset="0"/>
                      </a:rPr>
                      <m:t>𝑧</m:t>
                    </m:r>
                  </m:oMath>
                </a14:m>
                <a:r>
                  <a:rPr lang="en-US" sz="1600" dirty="0"/>
                  <a:t> will now update the analysis of the other variable in a physically consistent way.</a:t>
                </a: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A99203D0-4747-D141-85C3-43409880333F}"/>
                  </a:ext>
                </a:extLst>
              </p:cNvPr>
              <p:cNvSpPr>
                <a:spLocks noGrp="1" noRot="1" noChangeAspect="1" noMove="1" noResize="1" noEditPoints="1" noAdjustHandles="1" noChangeArrowheads="1" noChangeShapeType="1" noTextEdit="1"/>
              </p:cNvSpPr>
              <p:nvPr>
                <p:ph idx="1"/>
              </p:nvPr>
            </p:nvSpPr>
            <p:spPr>
              <a:blipFill>
                <a:blip r:embed="rId2"/>
                <a:stretch>
                  <a:fillRect l="-724" t="-1163"/>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B7774A73-604E-0B49-ACF8-885F8513FEB7}"/>
              </a:ext>
            </a:extLst>
          </p:cNvPr>
          <p:cNvSpPr/>
          <p:nvPr/>
        </p:nvSpPr>
        <p:spPr>
          <a:xfrm>
            <a:off x="6694213" y="4655644"/>
            <a:ext cx="2044700" cy="673100"/>
          </a:xfrm>
          <a:prstGeom prst="ellipse">
            <a:avLst/>
          </a:prstGeom>
          <a:solidFill>
            <a:srgbClr val="FFC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814529-2D33-CF4E-96A2-A7417ADDDD22}"/>
              </a:ext>
            </a:extLst>
          </p:cNvPr>
          <p:cNvSpPr txBox="1"/>
          <p:nvPr/>
        </p:nvSpPr>
        <p:spPr>
          <a:xfrm>
            <a:off x="9632951" y="4420803"/>
            <a:ext cx="2348841" cy="1384995"/>
          </a:xfrm>
          <a:prstGeom prst="rect">
            <a:avLst/>
          </a:prstGeom>
          <a:noFill/>
        </p:spPr>
        <p:txBody>
          <a:bodyPr wrap="square" rtlCol="0">
            <a:spAutoFit/>
          </a:bodyPr>
          <a:lstStyle/>
          <a:p>
            <a:r>
              <a:rPr lang="en-US" sz="1400" b="1" dirty="0">
                <a:solidFill>
                  <a:schemeClr val="accent2"/>
                </a:solidFill>
                <a:latin typeface="Cambria Math" panose="02040503050406030204" pitchFamily="18" charset="0"/>
                <a:ea typeface="Cambria Math" panose="02040503050406030204" pitchFamily="18" charset="0"/>
              </a:rPr>
              <a:t>U</a:t>
            </a:r>
            <a:r>
              <a:rPr lang="en-US" sz="1400" dirty="0">
                <a:solidFill>
                  <a:schemeClr val="accent2"/>
                </a:solidFill>
              </a:rPr>
              <a:t> describes the hydrostatic balances scaled by the error standard deviations of the control variables. The key is there are no correlations in the errors of these variables.</a:t>
            </a:r>
          </a:p>
        </p:txBody>
      </p:sp>
      <p:grpSp>
        <p:nvGrpSpPr>
          <p:cNvPr id="6" name="Group 5">
            <a:extLst>
              <a:ext uri="{FF2B5EF4-FFF2-40B4-BE49-F238E27FC236}">
                <a16:creationId xmlns:a16="http://schemas.microsoft.com/office/drawing/2014/main" id="{9B58DE6C-A784-A342-BAD9-C41F9E3A04D7}"/>
              </a:ext>
            </a:extLst>
          </p:cNvPr>
          <p:cNvGrpSpPr/>
          <p:nvPr/>
        </p:nvGrpSpPr>
        <p:grpSpPr>
          <a:xfrm>
            <a:off x="7753907" y="200957"/>
            <a:ext cx="3735151" cy="1451909"/>
            <a:chOff x="7753907" y="200957"/>
            <a:chExt cx="3735151" cy="1451909"/>
          </a:xfrm>
        </p:grpSpPr>
        <p:sp>
          <p:nvSpPr>
            <p:cNvPr id="7" name="TextBox 6">
              <a:extLst>
                <a:ext uri="{FF2B5EF4-FFF2-40B4-BE49-F238E27FC236}">
                  <a16:creationId xmlns:a16="http://schemas.microsoft.com/office/drawing/2014/main" id="{D7814352-707F-FD48-9C6D-1A262C0DA2F2}"/>
                </a:ext>
              </a:extLst>
            </p:cNvPr>
            <p:cNvSpPr txBox="1"/>
            <p:nvPr/>
          </p:nvSpPr>
          <p:spPr>
            <a:xfrm>
              <a:off x="10448029" y="200957"/>
              <a:ext cx="881844" cy="369332"/>
            </a:xfrm>
            <a:prstGeom prst="rect">
              <a:avLst/>
            </a:prstGeom>
            <a:noFill/>
          </p:spPr>
          <p:txBody>
            <a:bodyPr wrap="none" rtlCol="0">
              <a:spAutoFit/>
            </a:bodyPr>
            <a:lstStyle/>
            <a:p>
              <a:r>
                <a:rPr lang="en-US" dirty="0"/>
                <a:t>500hPa</a:t>
              </a:r>
            </a:p>
          </p:txBody>
        </p:sp>
        <p:sp>
          <p:nvSpPr>
            <p:cNvPr id="8" name="TextBox 7">
              <a:extLst>
                <a:ext uri="{FF2B5EF4-FFF2-40B4-BE49-F238E27FC236}">
                  <a16:creationId xmlns:a16="http://schemas.microsoft.com/office/drawing/2014/main" id="{C3B23199-41F6-4844-AEAE-BDDC95D23D92}"/>
                </a:ext>
              </a:extLst>
            </p:cNvPr>
            <p:cNvSpPr txBox="1"/>
            <p:nvPr/>
          </p:nvSpPr>
          <p:spPr>
            <a:xfrm>
              <a:off x="10490067" y="1283534"/>
              <a:ext cx="998991" cy="369332"/>
            </a:xfrm>
            <a:prstGeom prst="rect">
              <a:avLst/>
            </a:prstGeom>
            <a:noFill/>
          </p:spPr>
          <p:txBody>
            <a:bodyPr wrap="none" rtlCol="0">
              <a:spAutoFit/>
            </a:bodyPr>
            <a:lstStyle/>
            <a:p>
              <a:r>
                <a:rPr lang="en-US" dirty="0"/>
                <a:t>1000hPa</a:t>
              </a:r>
            </a:p>
          </p:txBody>
        </p:sp>
        <p:grpSp>
          <p:nvGrpSpPr>
            <p:cNvPr id="9" name="Group 8">
              <a:extLst>
                <a:ext uri="{FF2B5EF4-FFF2-40B4-BE49-F238E27FC236}">
                  <a16:creationId xmlns:a16="http://schemas.microsoft.com/office/drawing/2014/main" id="{B429EF33-82B8-9248-95BD-05DF5D85527F}"/>
                </a:ext>
              </a:extLst>
            </p:cNvPr>
            <p:cNvGrpSpPr/>
            <p:nvPr/>
          </p:nvGrpSpPr>
          <p:grpSpPr>
            <a:xfrm>
              <a:off x="7753907" y="365125"/>
              <a:ext cx="3293222" cy="1129862"/>
              <a:chOff x="7753907" y="365125"/>
              <a:chExt cx="3293222" cy="1129862"/>
            </a:xfrm>
          </p:grpSpPr>
          <p:cxnSp>
            <p:nvCxnSpPr>
              <p:cNvPr id="10" name="Straight Connector 9">
                <a:extLst>
                  <a:ext uri="{FF2B5EF4-FFF2-40B4-BE49-F238E27FC236}">
                    <a16:creationId xmlns:a16="http://schemas.microsoft.com/office/drawing/2014/main" id="{901FB166-756D-784A-9035-E282A465A3F5}"/>
                  </a:ext>
                </a:extLst>
              </p:cNvPr>
              <p:cNvCxnSpPr/>
              <p:nvPr/>
            </p:nvCxnSpPr>
            <p:spPr>
              <a:xfrm>
                <a:off x="7993117" y="365125"/>
                <a:ext cx="24436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89C870-D2D4-D141-A679-BC5F43792C84}"/>
                  </a:ext>
                </a:extLst>
              </p:cNvPr>
              <p:cNvCxnSpPr/>
              <p:nvPr/>
            </p:nvCxnSpPr>
            <p:spPr>
              <a:xfrm>
                <a:off x="7993117" y="1494987"/>
                <a:ext cx="24436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4772FA7-93A6-3944-BB81-05416F6C9EBB}"/>
                  </a:ext>
                </a:extLst>
              </p:cNvPr>
              <p:cNvCxnSpPr/>
              <p:nvPr/>
            </p:nvCxnSpPr>
            <p:spPr>
              <a:xfrm>
                <a:off x="9333191" y="365125"/>
                <a:ext cx="0" cy="111683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3614081-4242-4744-A00A-F217024A2FCB}"/>
                      </a:ext>
                    </a:extLst>
                  </p:cNvPr>
                  <p:cNvSpPr txBox="1"/>
                  <p:nvPr/>
                </p:nvSpPr>
                <p:spPr>
                  <a:xfrm>
                    <a:off x="9569673" y="843240"/>
                    <a:ext cx="1477456" cy="369332"/>
                  </a:xfrm>
                  <a:prstGeom prst="rect">
                    <a:avLst/>
                  </a:prstGeom>
                  <a:noFill/>
                </p:spPr>
                <p:txBody>
                  <a:bodyPr wrap="none" rtlCol="0">
                    <a:spAutoFit/>
                  </a:bodyPr>
                  <a:lstStyle/>
                  <a:p>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n-GB" i="1">
                            <a:latin typeface="Cambria Math" panose="02040503050406030204" pitchFamily="18" charset="0"/>
                            <a:ea typeface="Cambria Math" panose="02040503050406030204" pitchFamily="18" charset="0"/>
                          </a:rPr>
                          <m:t>𝑧</m:t>
                        </m:r>
                      </m:oMath>
                    </a14:m>
                    <a:r>
                      <a:rPr lang="en-US" dirty="0"/>
                      <a:t>= thickness</a:t>
                    </a:r>
                  </a:p>
                </p:txBody>
              </p:sp>
            </mc:Choice>
            <mc:Fallback xmlns="">
              <p:sp>
                <p:nvSpPr>
                  <p:cNvPr id="11" name="TextBox 10">
                    <a:extLst>
                      <a:ext uri="{FF2B5EF4-FFF2-40B4-BE49-F238E27FC236}">
                        <a16:creationId xmlns:a16="http://schemas.microsoft.com/office/drawing/2014/main" id="{9FE9514F-F536-7E4C-BF18-0348206E4984}"/>
                      </a:ext>
                    </a:extLst>
                  </p:cNvPr>
                  <p:cNvSpPr txBox="1">
                    <a:spLocks noRot="1" noChangeAspect="1" noMove="1" noResize="1" noEditPoints="1" noAdjustHandles="1" noChangeArrowheads="1" noChangeShapeType="1" noTextEdit="1"/>
                  </p:cNvSpPr>
                  <p:nvPr/>
                </p:nvSpPr>
                <p:spPr>
                  <a:xfrm>
                    <a:off x="9569673" y="843240"/>
                    <a:ext cx="1477456" cy="369332"/>
                  </a:xfrm>
                  <a:prstGeom prst="rect">
                    <a:avLst/>
                  </a:prstGeom>
                  <a:blipFill>
                    <a:blip r:embed="rId3"/>
                    <a:stretch>
                      <a:fillRect t="-3333" r="-170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AA48C9-7CDC-F844-9AA0-585ED4ABA86A}"/>
                      </a:ext>
                    </a:extLst>
                  </p:cNvPr>
                  <p:cNvSpPr txBox="1"/>
                  <p:nvPr/>
                </p:nvSpPr>
                <p:spPr>
                  <a:xfrm>
                    <a:off x="7753907" y="495876"/>
                    <a:ext cx="1399859" cy="923330"/>
                  </a:xfrm>
                  <a:prstGeom prst="rect">
                    <a:avLst/>
                  </a:prstGeom>
                  <a:noFill/>
                </p:spPr>
                <p:txBody>
                  <a:bodyPr wrap="square" rtlCol="0">
                    <a:spAutoFit/>
                  </a:bodyPr>
                  <a:lstStyle/>
                  <a:p>
                    <a:pPr algn="ctr"/>
                    <a:r>
                      <a:rPr lang="en-US" dirty="0"/>
                      <a:t>Layer mean temperature </a:t>
                    </a:r>
                    <a14:m>
                      <m:oMath xmlns:m="http://schemas.openxmlformats.org/officeDocument/2006/math">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𝑇</m:t>
                            </m:r>
                          </m:e>
                        </m:d>
                      </m:oMath>
                    </a14:m>
                    <a:endParaRPr lang="en-US" dirty="0"/>
                  </a:p>
                </p:txBody>
              </p:sp>
            </mc:Choice>
            <mc:Fallback xmlns="">
              <p:sp>
                <p:nvSpPr>
                  <p:cNvPr id="14" name="TextBox 13">
                    <a:extLst>
                      <a:ext uri="{FF2B5EF4-FFF2-40B4-BE49-F238E27FC236}">
                        <a16:creationId xmlns:a16="http://schemas.microsoft.com/office/drawing/2014/main" id="{DC95C7DE-1ACF-E047-BB18-26F348F5C081}"/>
                      </a:ext>
                    </a:extLst>
                  </p:cNvPr>
                  <p:cNvSpPr txBox="1">
                    <a:spLocks noRot="1" noChangeAspect="1" noMove="1" noResize="1" noEditPoints="1" noAdjustHandles="1" noChangeArrowheads="1" noChangeShapeType="1" noTextEdit="1"/>
                  </p:cNvSpPr>
                  <p:nvPr/>
                </p:nvSpPr>
                <p:spPr>
                  <a:xfrm>
                    <a:off x="7753907" y="495876"/>
                    <a:ext cx="1399859" cy="923330"/>
                  </a:xfrm>
                  <a:prstGeom prst="rect">
                    <a:avLst/>
                  </a:prstGeom>
                  <a:blipFill>
                    <a:blip r:embed="rId4"/>
                    <a:stretch>
                      <a:fillRect l="-1802" t="-2703" r="-54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5849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p:txBody>
              <a:bodyPr>
                <a:normAutofit/>
              </a:bodyPr>
              <a:lstStyle/>
              <a:p>
                <a:pPr marL="0" indent="0">
                  <a:buNone/>
                </a:pPr>
                <a:r>
                  <a:rPr lang="en-US" sz="2000" dirty="0"/>
                  <a:t>Even with simplifications, it is necessary to estimate the key features of the B matrix. This may be done in a few ways each acknowledging the sources of the errors in the background in different ways (See Bannister 2008a for a comprehensive review). </a:t>
                </a:r>
              </a:p>
              <a:p>
                <a:pPr marL="0" indent="0">
                  <a:buNone/>
                </a:pPr>
                <a:r>
                  <a:rPr lang="en-US" sz="2000" dirty="0"/>
                  <a:t>For example</a:t>
                </a:r>
              </a:p>
              <a:p>
                <a:pPr lvl="1"/>
                <a:r>
                  <a:rPr lang="en-US" sz="2000" dirty="0"/>
                  <a:t>Forecast differences</a:t>
                </a:r>
              </a:p>
              <a:p>
                <a:pPr lvl="1"/>
                <a:r>
                  <a:rPr lang="en-US" sz="2000" dirty="0"/>
                  <a:t>Analysis of innovations, e.g. H-L method or consistency diagnostics</a:t>
                </a:r>
              </a:p>
              <a:p>
                <a:pPr lvl="1"/>
                <a:r>
                  <a:rPr lang="en-US" sz="2000" dirty="0"/>
                  <a:t>Ensembles </a:t>
                </a:r>
              </a:p>
              <a:p>
                <a:pPr marL="0" indent="0">
                  <a:buNone/>
                </a:pPr>
                <a:r>
                  <a:rPr lang="en-US" sz="2000" dirty="0"/>
                  <a:t>Each of these methods estimates the error covariance matrix using a sample of the approximated background errors.</a:t>
                </a:r>
              </a:p>
              <a:p>
                <a:pPr marL="0" indent="0" algn="ctr">
                  <a:buNone/>
                </a:pP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𝐵</m:t>
                        </m:r>
                      </m:e>
                      <m:sub>
                        <m:r>
                          <a:rPr lang="en-GB" sz="2000" b="0" i="1" smtClean="0">
                            <a:latin typeface="Cambria Math" panose="02040503050406030204" pitchFamily="18" charset="0"/>
                          </a:rPr>
                          <m:t>𝑖𝑗</m:t>
                        </m:r>
                      </m:sub>
                    </m:sSub>
                    <m:r>
                      <a:rPr lang="en-GB" sz="2000" b="0" i="1" smtClean="0">
                        <a:latin typeface="Cambria Math" panose="02040503050406030204" pitchFamily="18" charset="0"/>
                      </a:rPr>
                      <m:t>=</m:t>
                    </m:r>
                  </m:oMath>
                </a14:m>
                <a:r>
                  <a:rPr lang="en-GB" sz="2000" dirty="0"/>
                  <a:t> </a:t>
                </a:r>
                <a14:m>
                  <m:oMath xmlns:m="http://schemas.openxmlformats.org/officeDocument/2006/math">
                    <m:d>
                      <m:dPr>
                        <m:begChr m:val="⟨"/>
                        <m:endChr m:val="⟩"/>
                        <m:ctrlPr>
                          <a:rPr lang="en-GB" sz="2000" i="1">
                            <a:latin typeface="Cambria Math" panose="02040503050406030204" pitchFamily="18" charset="0"/>
                          </a:rPr>
                        </m:ctrlPr>
                      </m:dPr>
                      <m:e>
                        <m:sSub>
                          <m:sSubPr>
                            <m:ctrlPr>
                              <a:rPr lang="en-GB" sz="2000" i="1" smtClean="0">
                                <a:latin typeface="Cambria Math" panose="02040503050406030204" pitchFamily="18" charset="0"/>
                                <a:ea typeface="Cambria Math" panose="02040503050406030204" pitchFamily="18" charset="0"/>
                              </a:rPr>
                            </m:ctrlPr>
                          </m:sSubPr>
                          <m:e>
                            <m:r>
                              <m:rPr>
                                <m:sty m:val="p"/>
                              </m:rPr>
                              <a:rPr lang="en-GB" sz="2000" b="0" i="1">
                                <a:latin typeface="Cambria Math" panose="02040503050406030204" pitchFamily="18" charset="0"/>
                                <a:ea typeface="Cambria Math" panose="02040503050406030204" pitchFamily="18" charset="0"/>
                              </a:rPr>
                              <m:t>ε</m:t>
                            </m:r>
                          </m:e>
                          <m:sub>
                            <m:r>
                              <a:rPr lang="en-GB" sz="2000" b="0" i="1" smtClean="0">
                                <a:latin typeface="Cambria Math" panose="02040503050406030204" pitchFamily="18" charset="0"/>
                                <a:ea typeface="Cambria Math" panose="02040503050406030204" pitchFamily="18" charset="0"/>
                              </a:rPr>
                              <m:t>𝑖</m:t>
                            </m:r>
                          </m:sub>
                        </m:sSub>
                        <m:sSub>
                          <m:sSubPr>
                            <m:ctrlPr>
                              <a:rPr lang="en-GB" sz="2000" i="1">
                                <a:latin typeface="Cambria Math" panose="02040503050406030204" pitchFamily="18" charset="0"/>
                                <a:ea typeface="Cambria Math" panose="02040503050406030204" pitchFamily="18" charset="0"/>
                              </a:rPr>
                            </m:ctrlPr>
                          </m:sSubPr>
                          <m:e>
                            <m:r>
                              <m:rPr>
                                <m:sty m:val="p"/>
                              </m:rPr>
                              <a:rPr lang="en-GB" sz="2000" b="0" i="1">
                                <a:latin typeface="Cambria Math" panose="02040503050406030204" pitchFamily="18" charset="0"/>
                                <a:ea typeface="Cambria Math" panose="02040503050406030204" pitchFamily="18" charset="0"/>
                              </a:rPr>
                              <m:t>ε</m:t>
                            </m:r>
                          </m:e>
                          <m:sub>
                            <m:r>
                              <a:rPr lang="en-GB" sz="2000" b="0" i="1" smtClean="0">
                                <a:latin typeface="Cambria Math" panose="02040503050406030204" pitchFamily="18" charset="0"/>
                                <a:ea typeface="Cambria Math" panose="02040503050406030204" pitchFamily="18" charset="0"/>
                              </a:rPr>
                              <m:t>𝑗</m:t>
                            </m:r>
                          </m:sub>
                        </m:sSub>
                      </m:e>
                    </m:d>
                    <m:r>
                      <a:rPr lang="en-GB" sz="2000" i="1" smtClean="0">
                        <a:latin typeface="Cambria Math" panose="02040503050406030204" pitchFamily="18" charset="0"/>
                        <a:ea typeface="Cambria Math" panose="02040503050406030204" pitchFamily="18" charset="0"/>
                      </a:rPr>
                      <m:t>≈</m:t>
                    </m:r>
                    <m:f>
                      <m:fPr>
                        <m:ctrlPr>
                          <a:rPr lang="en-GB" sz="200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1</m:t>
                        </m:r>
                      </m:num>
                      <m:den>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𝑁</m:t>
                            </m:r>
                          </m:e>
                          <m:sub>
                            <m:r>
                              <a:rPr lang="en-GB" sz="2000" b="0" i="1" smtClean="0">
                                <a:latin typeface="Cambria Math" panose="02040503050406030204" pitchFamily="18" charset="0"/>
                                <a:ea typeface="Cambria Math" panose="02040503050406030204" pitchFamily="18" charset="0"/>
                              </a:rPr>
                              <m:t>𝑖𝑗</m:t>
                            </m:r>
                          </m:sub>
                        </m:sSub>
                        <m:r>
                          <a:rPr lang="en-GB" sz="2000" b="0" i="1" smtClean="0">
                            <a:latin typeface="Cambria Math" panose="02040503050406030204" pitchFamily="18" charset="0"/>
                            <a:ea typeface="Cambria Math" panose="02040503050406030204" pitchFamily="18" charset="0"/>
                          </a:rPr>
                          <m:t>−1</m:t>
                        </m:r>
                      </m:den>
                    </m:f>
                    <m:nary>
                      <m:naryPr>
                        <m:chr m:val="∑"/>
                        <m:ctrlPr>
                          <a:rPr lang="en-GB" sz="2000" i="1" smtClean="0">
                            <a:latin typeface="Cambria Math" panose="02040503050406030204" pitchFamily="18" charset="0"/>
                            <a:ea typeface="Cambria Math" panose="02040503050406030204" pitchFamily="18" charset="0"/>
                          </a:rPr>
                        </m:ctrlPr>
                      </m:naryPr>
                      <m:sub>
                        <m:r>
                          <m:rPr>
                            <m:brk m:alnAt="23"/>
                          </m:rPr>
                          <a:rPr lang="en-GB" sz="2000" b="0" i="1" smtClean="0">
                            <a:latin typeface="Cambria Math" panose="02040503050406030204" pitchFamily="18" charset="0"/>
                            <a:ea typeface="Cambria Math" panose="02040503050406030204" pitchFamily="18" charset="0"/>
                          </a:rPr>
                          <m:t>𝑘</m:t>
                        </m:r>
                        <m:r>
                          <a:rPr lang="en-GB" sz="2000" b="0" i="1" smtClean="0">
                            <a:latin typeface="Cambria Math" panose="02040503050406030204" pitchFamily="18" charset="0"/>
                            <a:ea typeface="Cambria Math" panose="02040503050406030204" pitchFamily="18" charset="0"/>
                          </a:rPr>
                          <m:t>=1</m:t>
                        </m:r>
                      </m:sub>
                      <m:sup>
                        <m:sSub>
                          <m:sSubPr>
                            <m:ctrlPr>
                              <a:rPr lang="en-GB" sz="200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𝑁</m:t>
                            </m:r>
                          </m:e>
                          <m:sub>
                            <m:r>
                              <a:rPr lang="en-GB" sz="2000" b="0" i="1" smtClean="0">
                                <a:latin typeface="Cambria Math" panose="02040503050406030204" pitchFamily="18" charset="0"/>
                                <a:ea typeface="Cambria Math" panose="02040503050406030204" pitchFamily="18" charset="0"/>
                              </a:rPr>
                              <m:t>𝑖𝑗</m:t>
                            </m:r>
                          </m:sub>
                        </m:sSub>
                      </m:sup>
                      <m:e>
                        <m:sSub>
                          <m:sSubPr>
                            <m:ctrlPr>
                              <a:rPr lang="en-GB" sz="2000" i="1">
                                <a:latin typeface="Cambria Math" panose="02040503050406030204" pitchFamily="18" charset="0"/>
                                <a:ea typeface="Cambria Math" panose="02040503050406030204" pitchFamily="18" charset="0"/>
                              </a:rPr>
                            </m:ctrlPr>
                          </m:sSubPr>
                          <m:e>
                            <m:r>
                              <m:rPr>
                                <m:sty m:val="p"/>
                              </m:rPr>
                              <a:rPr lang="en-GB" sz="2000" i="1">
                                <a:latin typeface="Cambria Math" panose="02040503050406030204" pitchFamily="18" charset="0"/>
                                <a:ea typeface="Cambria Math" panose="02040503050406030204" pitchFamily="18" charset="0"/>
                              </a:rPr>
                              <m:t>ε</m:t>
                            </m:r>
                          </m:e>
                          <m:sub>
                            <m:r>
                              <a:rPr lang="en-GB" sz="2000" i="1">
                                <a:latin typeface="Cambria Math" panose="02040503050406030204" pitchFamily="18" charset="0"/>
                                <a:ea typeface="Cambria Math" panose="02040503050406030204" pitchFamily="18" charset="0"/>
                              </a:rPr>
                              <m:t>𝑖</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𝑘</m:t>
                            </m:r>
                          </m:sub>
                        </m:sSub>
                        <m:sSub>
                          <m:sSubPr>
                            <m:ctrlPr>
                              <a:rPr lang="en-GB" sz="2000" i="1">
                                <a:latin typeface="Cambria Math" panose="02040503050406030204" pitchFamily="18" charset="0"/>
                                <a:ea typeface="Cambria Math" panose="02040503050406030204" pitchFamily="18" charset="0"/>
                              </a:rPr>
                            </m:ctrlPr>
                          </m:sSubPr>
                          <m:e>
                            <m:r>
                              <m:rPr>
                                <m:sty m:val="p"/>
                              </m:rPr>
                              <a:rPr lang="en-GB" sz="2000" i="1">
                                <a:latin typeface="Cambria Math" panose="02040503050406030204" pitchFamily="18" charset="0"/>
                                <a:ea typeface="Cambria Math" panose="02040503050406030204" pitchFamily="18" charset="0"/>
                              </a:rPr>
                              <m:t>ε</m:t>
                            </m:r>
                          </m:e>
                          <m:sub>
                            <m:r>
                              <a:rPr lang="en-GB" sz="2000" i="1">
                                <a:latin typeface="Cambria Math" panose="02040503050406030204" pitchFamily="18" charset="0"/>
                                <a:ea typeface="Cambria Math" panose="02040503050406030204" pitchFamily="18" charset="0"/>
                              </a:rPr>
                              <m:t>𝑗</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𝑘</m:t>
                            </m:r>
                          </m:sub>
                        </m:sSub>
                      </m:e>
                    </m:nary>
                  </m:oMath>
                </a14:m>
                <a:r>
                  <a:rPr lang="en-US" sz="2000" dirty="0"/>
                  <a:t>, where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𝑁</m:t>
                        </m:r>
                      </m:e>
                      <m:sub>
                        <m:r>
                          <a:rPr lang="en-GB" sz="2000" i="1">
                            <a:latin typeface="Cambria Math" panose="02040503050406030204" pitchFamily="18" charset="0"/>
                            <a:ea typeface="Cambria Math" panose="02040503050406030204" pitchFamily="18" charset="0"/>
                          </a:rPr>
                          <m:t>𝑖𝑗</m:t>
                        </m:r>
                      </m:sub>
                    </m:sSub>
                  </m:oMath>
                </a14:m>
                <a:r>
                  <a:rPr lang="en-US" sz="2000" dirty="0"/>
                  <a:t> is the sample size available for estimating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𝐵</m:t>
                        </m:r>
                      </m:e>
                      <m:sub>
                        <m:r>
                          <a:rPr lang="en-GB" sz="2000" i="1">
                            <a:latin typeface="Cambria Math" panose="02040503050406030204" pitchFamily="18" charset="0"/>
                          </a:rPr>
                          <m:t>𝑖𝑗</m:t>
                        </m:r>
                      </m:sub>
                    </m:sSub>
                  </m:oMath>
                </a14:m>
                <a:r>
                  <a:rPr lang="en-US" sz="2000" dirty="0"/>
                  <a:t>.</a:t>
                </a:r>
              </a:p>
              <a:p>
                <a:pPr marL="0" indent="0">
                  <a:buNone/>
                </a:pPr>
                <a:r>
                  <a:rPr lang="en-US" sz="2000" dirty="0"/>
                  <a:t>The difference between the methods is how the samples of the errors,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m:rPr>
                            <m:sty m:val="p"/>
                          </m:rPr>
                          <a:rPr lang="en-GB" sz="2000" i="1">
                            <a:latin typeface="Cambria Math" panose="02040503050406030204" pitchFamily="18" charset="0"/>
                            <a:ea typeface="Cambria Math" panose="02040503050406030204" pitchFamily="18" charset="0"/>
                          </a:rPr>
                          <m:t>ε</m:t>
                        </m:r>
                      </m:e>
                      <m:sub/>
                    </m:sSub>
                  </m:oMath>
                </a14:m>
                <a:r>
                  <a:rPr lang="en-US" sz="2000" dirty="0"/>
                  <a:t>, are obtained.</a:t>
                </a:r>
              </a:p>
            </p:txBody>
          </p:sp>
        </mc:Choice>
        <mc:Fallback xmlns="">
          <p:sp>
            <p:nvSpPr>
              <p:cNvPr id="3" name="Content Placeholder 2">
                <a:extLst>
                  <a:ext uri="{FF2B5EF4-FFF2-40B4-BE49-F238E27FC236}">
                    <a16:creationId xmlns:a16="http://schemas.microsoft.com/office/drawing/2014/main" id="{4F6C981A-E4ED-9F4D-A1E9-D53E5B440FF1}"/>
                  </a:ext>
                </a:extLst>
              </p:cNvPr>
              <p:cNvSpPr>
                <a:spLocks noGrp="1" noRot="1" noChangeAspect="1" noMove="1" noResize="1" noEditPoints="1" noAdjustHandles="1" noChangeArrowheads="1" noChangeShapeType="1" noTextEdit="1"/>
              </p:cNvSpPr>
              <p:nvPr>
                <p:ph idx="1"/>
              </p:nvPr>
            </p:nvSpPr>
            <p:spPr>
              <a:blipFill>
                <a:blip r:embed="rId2"/>
                <a:stretch>
                  <a:fillRect l="-724" t="-1453"/>
                </a:stretch>
              </a:blipFill>
            </p:spPr>
            <p:txBody>
              <a:bodyPr/>
              <a:lstStyle/>
              <a:p>
                <a:r>
                  <a:rPr lang="en-US">
                    <a:noFill/>
                  </a:rPr>
                  <a:t> </a:t>
                </a:r>
              </a:p>
            </p:txBody>
          </p:sp>
        </mc:Fallback>
      </mc:AlternateContent>
    </p:spTree>
    <p:extLst>
      <p:ext uri="{BB962C8B-B14F-4D97-AF65-F5344CB8AC3E}">
        <p14:creationId xmlns:p14="http://schemas.microsoft.com/office/powerpoint/2010/main" val="63601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 Forecast differences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1200813" y="1825625"/>
                <a:ext cx="10515600" cy="4351338"/>
              </a:xfrm>
            </p:spPr>
            <p:txBody>
              <a:bodyPr>
                <a:noAutofit/>
              </a:bodyPr>
              <a:lstStyle/>
              <a:p>
                <a:pPr marL="0" indent="0">
                  <a:buNone/>
                </a:pPr>
                <a:r>
                  <a:rPr lang="en-US" sz="2000" dirty="0"/>
                  <a:t>The background error can be approximated by comparing two forecasts:</a:t>
                </a:r>
              </a:p>
              <a:p>
                <a:r>
                  <a:rPr lang="en-US" sz="2000" dirty="0"/>
                  <a:t>Canadian quick method </a:t>
                </a:r>
                <a:r>
                  <a:rPr lang="en-GB" sz="2000" dirty="0" err="1"/>
                  <a:t>Polavarapu</a:t>
                </a:r>
                <a:r>
                  <a:rPr lang="en-GB" sz="2000" dirty="0"/>
                  <a:t> et al. (2005)</a:t>
                </a:r>
                <a:r>
                  <a:rPr lang="en-US" sz="2000" dirty="0"/>
                  <a:t>:</a:t>
                </a:r>
              </a:p>
              <a:p>
                <a:pPr marL="1347788" lvl="1" indent="-219075"/>
                <a:r>
                  <a:rPr lang="en-US" sz="2000" dirty="0"/>
                  <a:t>Compares forecast valid at different times, </a:t>
                </a:r>
                <a14:m>
                  <m:oMath xmlns:m="http://schemas.openxmlformats.org/officeDocument/2006/math">
                    <m:r>
                      <a:rPr lang="en-US" sz="2000" b="1">
                        <a:latin typeface="Cambria Math" panose="02040503050406030204" pitchFamily="18" charset="0"/>
                        <a:ea typeface="Cambria Math" panose="02040503050406030204" pitchFamily="18" charset="0"/>
                      </a:rPr>
                      <m:t>𝛆</m:t>
                    </m:r>
                    <m:r>
                      <a:rPr lang="en-US" sz="2000" b="1" i="1">
                        <a:latin typeface="Cambria Math" panose="02040503050406030204" pitchFamily="18" charset="0"/>
                        <a:ea typeface="Cambria Math" panose="02040503050406030204" pitchFamily="18" charset="0"/>
                      </a:rPr>
                      <m:t> </m:t>
                    </m:r>
                    <m:r>
                      <a:rPr lang="en-GB" sz="2000" i="1">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𝐱</m:t>
                    </m:r>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𝑇</m:t>
                        </m:r>
                      </m:e>
                    </m:d>
                    <m:r>
                      <a:rPr lang="en-GB" sz="2000" i="1">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𝐱</m:t>
                    </m:r>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)/√2</m:t>
                    </m:r>
                  </m:oMath>
                </a14:m>
                <a:r>
                  <a:rPr lang="en-US" sz="2000" dirty="0"/>
                  <a:t>, where T is fixed.</a:t>
                </a:r>
              </a:p>
              <a:p>
                <a:pPr marL="1347788" lvl="1" indent="-219075"/>
                <a:r>
                  <a:rPr lang="en-US" sz="2000" dirty="0"/>
                  <a:t>The sample population is given by subsampling</a:t>
                </a:r>
                <a:r>
                  <a:rPr lang="en-US" sz="2000" i="1" dirty="0">
                    <a:latin typeface="Cambria Math" panose="02040503050406030204" pitchFamily="18" charset="0"/>
                    <a:ea typeface="Cambria Math" panose="02040503050406030204" pitchFamily="18" charset="0"/>
                  </a:rPr>
                  <a:t>  </a:t>
                </a:r>
                <a:r>
                  <a:rPr lang="en-US" sz="2000" dirty="0"/>
                  <a:t>from one long forecast run.</a:t>
                </a:r>
              </a:p>
              <a:p>
                <a:pPr marL="1347788" lvl="1" indent="-219075"/>
                <a:r>
                  <a:rPr lang="en-US" sz="2000" dirty="0"/>
                  <a:t>Has advantage of being able to provide estimates of </a:t>
                </a:r>
                <a:r>
                  <a:rPr lang="en-US" sz="2000" b="1" dirty="0">
                    <a:latin typeface="Cambria Math" panose="02040503050406030204" pitchFamily="18" charset="0"/>
                    <a:ea typeface="Cambria Math" panose="02040503050406030204" pitchFamily="18" charset="0"/>
                  </a:rPr>
                  <a:t>B</a:t>
                </a:r>
                <a:r>
                  <a:rPr lang="en-US" sz="2000" dirty="0"/>
                  <a:t> prior to assimilation system being available.</a:t>
                </a:r>
              </a:p>
              <a:p>
                <a:r>
                  <a:rPr lang="en-US" sz="2000" dirty="0"/>
                  <a:t>NMC method (</a:t>
                </a:r>
                <a:r>
                  <a:rPr lang="en-GB" sz="2000" dirty="0"/>
                  <a:t>Parrish and </a:t>
                </a:r>
                <a:r>
                  <a:rPr lang="en-GB" sz="2000" dirty="0" err="1"/>
                  <a:t>Derber</a:t>
                </a:r>
                <a:r>
                  <a:rPr lang="en-GB" sz="2000" dirty="0"/>
                  <a:t> (1992))</a:t>
                </a:r>
                <a:r>
                  <a:rPr lang="en-US" sz="2000" dirty="0"/>
                  <a:t>:</a:t>
                </a:r>
              </a:p>
              <a:p>
                <a:pPr marL="1347788" lvl="1" indent="-219075"/>
                <a:r>
                  <a:rPr lang="en-US" sz="2000" dirty="0"/>
                  <a:t>Compares pairs of lagged forecasts valid for the same time but initialized from different background </a:t>
                </a:r>
                <a:r>
                  <a:rPr lang="en-US" sz="2000" dirty="0">
                    <a:solidFill>
                      <a:srgbClr val="FF0000"/>
                    </a:solidFill>
                  </a:rPr>
                  <a:t>(or analysis) </a:t>
                </a:r>
                <a:r>
                  <a:rPr lang="en-US" sz="2000" dirty="0"/>
                  <a:t>fields, e.g. the difference between a 30 and 6 hour forecast valid at time </a:t>
                </a:r>
                <a:r>
                  <a:rPr lang="en-US" sz="2000" i="1" dirty="0">
                    <a:latin typeface="Cambria Math" panose="02040503050406030204" pitchFamily="18" charset="0"/>
                    <a:ea typeface="Cambria Math" panose="02040503050406030204" pitchFamily="18" charset="0"/>
                  </a:rPr>
                  <a:t>t</a:t>
                </a:r>
                <a:r>
                  <a:rPr lang="en-US" sz="2000" dirty="0"/>
                  <a:t>, </a:t>
                </a:r>
                <a14:m>
                  <m:oMath xmlns:m="http://schemas.openxmlformats.org/officeDocument/2006/math">
                    <m:r>
                      <a:rPr lang="en-US" sz="2000" b="1">
                        <a:latin typeface="Cambria Math" panose="02040503050406030204" pitchFamily="18" charset="0"/>
                        <a:ea typeface="Cambria Math" panose="02040503050406030204" pitchFamily="18" charset="0"/>
                      </a:rPr>
                      <m:t>𝛆</m:t>
                    </m:r>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b="1" i="0">
                            <a:latin typeface="Cambria Math" panose="02040503050406030204" pitchFamily="18" charset="0"/>
                            <a:ea typeface="Cambria Math" panose="02040503050406030204" pitchFamily="18" charset="0"/>
                          </a:rPr>
                          <m:t>𝐱</m:t>
                        </m:r>
                      </m:e>
                      <m:sub>
                        <m:r>
                          <a:rPr lang="en-GB" sz="2000" i="1">
                            <a:latin typeface="Cambria Math" panose="02040503050406030204" pitchFamily="18" charset="0"/>
                            <a:ea typeface="Cambria Math" panose="02040503050406030204" pitchFamily="18" charset="0"/>
                          </a:rPr>
                          <m:t>30</m:t>
                        </m:r>
                      </m:sub>
                    </m:sSub>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b="1" i="0">
                            <a:latin typeface="Cambria Math" panose="02040503050406030204" pitchFamily="18" charset="0"/>
                            <a:ea typeface="Cambria Math" panose="02040503050406030204" pitchFamily="18" charset="0"/>
                          </a:rPr>
                          <m:t>𝐱</m:t>
                        </m:r>
                      </m:e>
                      <m:sub>
                        <m:r>
                          <a:rPr lang="en-GB" sz="2000" i="1">
                            <a:latin typeface="Cambria Math" panose="02040503050406030204" pitchFamily="18" charset="0"/>
                            <a:ea typeface="Cambria Math" panose="02040503050406030204" pitchFamily="18" charset="0"/>
                          </a:rPr>
                          <m:t>6</m:t>
                        </m:r>
                      </m:sub>
                    </m:sSub>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)/√2</m:t>
                    </m:r>
                  </m:oMath>
                </a14:m>
                <a:r>
                  <a:rPr lang="en-US" sz="2000" dirty="0"/>
                  <a:t>.</a:t>
                </a:r>
              </a:p>
              <a:p>
                <a:pPr marL="1347788" lvl="1" indent="-219075"/>
                <a:r>
                  <a:rPr lang="en-US" sz="2000" dirty="0"/>
                  <a:t>The sample population is given by cycling the DA system.</a:t>
                </a:r>
              </a:p>
              <a:p>
                <a:pPr marL="1347788" lvl="1" indent="-219075"/>
                <a:r>
                  <a:rPr lang="en-US" sz="2000" dirty="0"/>
                  <a:t>Can have problems in poorly observed regions where the forecasts do not differ much.</a:t>
                </a:r>
              </a:p>
              <a:p>
                <a:pPr marL="0" indent="0">
                  <a:buNone/>
                </a:pPr>
                <a:r>
                  <a:rPr lang="en-US" sz="2000" dirty="0"/>
                  <a:t>Both estimated matrices can expect to need some scaling to represent the error in the background (often a 6 hour forecast).</a:t>
                </a:r>
              </a:p>
              <a:p>
                <a:pPr lvl="1"/>
                <a:endParaRPr lang="en-US" sz="2000" dirty="0"/>
              </a:p>
              <a:p>
                <a:pPr lvl="1"/>
                <a:endParaRPr lang="en-US" sz="2000" dirty="0"/>
              </a:p>
              <a:p>
                <a:pPr lvl="1"/>
                <a:endParaRPr lang="en-US" sz="2000" dirty="0"/>
              </a:p>
            </p:txBody>
          </p:sp>
        </mc:Choice>
        <mc:Fallback xmlns="">
          <p:sp>
            <p:nvSpPr>
              <p:cNvPr id="3" name="Content Placeholder 2">
                <a:extLst>
                  <a:ext uri="{FF2B5EF4-FFF2-40B4-BE49-F238E27FC236}">
                    <a16:creationId xmlns:a16="http://schemas.microsoft.com/office/drawing/2014/main" id="{4F6C981A-E4ED-9F4D-A1E9-D53E5B440FF1}"/>
                  </a:ext>
                </a:extLst>
              </p:cNvPr>
              <p:cNvSpPr>
                <a:spLocks noGrp="1" noRot="1" noChangeAspect="1" noMove="1" noResize="1" noEditPoints="1" noAdjustHandles="1" noChangeArrowheads="1" noChangeShapeType="1" noTextEdit="1"/>
              </p:cNvSpPr>
              <p:nvPr>
                <p:ph idx="1"/>
              </p:nvPr>
            </p:nvSpPr>
            <p:spPr>
              <a:xfrm>
                <a:off x="1200813" y="1825625"/>
                <a:ext cx="10515600" cy="4351338"/>
              </a:xfrm>
              <a:blipFill>
                <a:blip r:embed="rId2"/>
                <a:stretch>
                  <a:fillRect l="-603" t="-1754" b="-17544"/>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4106BD24-135B-1844-972D-A81AFA92C054}"/>
              </a:ext>
            </a:extLst>
          </p:cNvPr>
          <p:cNvGrpSpPr/>
          <p:nvPr/>
        </p:nvGrpSpPr>
        <p:grpSpPr>
          <a:xfrm>
            <a:off x="8811347" y="1287514"/>
            <a:ext cx="2365036" cy="1259714"/>
            <a:chOff x="8811347" y="1287514"/>
            <a:chExt cx="2365036" cy="1259714"/>
          </a:xfrm>
        </p:grpSpPr>
        <p:cxnSp>
          <p:nvCxnSpPr>
            <p:cNvPr id="5" name="Curved Connector 4">
              <a:extLst>
                <a:ext uri="{FF2B5EF4-FFF2-40B4-BE49-F238E27FC236}">
                  <a16:creationId xmlns:a16="http://schemas.microsoft.com/office/drawing/2014/main" id="{41926A46-344E-B847-A86D-72C8157F5A1B}"/>
                </a:ext>
              </a:extLst>
            </p:cNvPr>
            <p:cNvCxnSpPr/>
            <p:nvPr/>
          </p:nvCxnSpPr>
          <p:spPr>
            <a:xfrm flipV="1">
              <a:off x="8828690" y="1529255"/>
              <a:ext cx="2270234" cy="61485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FAC5C54-23CC-5B40-811C-288B1EBAD6B6}"/>
                </a:ext>
              </a:extLst>
            </p:cNvPr>
            <p:cNvGrpSpPr/>
            <p:nvPr/>
          </p:nvGrpSpPr>
          <p:grpSpPr>
            <a:xfrm>
              <a:off x="8811347" y="1308538"/>
              <a:ext cx="2365036" cy="1238690"/>
              <a:chOff x="8811347" y="1308538"/>
              <a:chExt cx="2365036" cy="1238690"/>
            </a:xfrm>
          </p:grpSpPr>
          <p:cxnSp>
            <p:nvCxnSpPr>
              <p:cNvPr id="7" name="Straight Arrow Connector 6">
                <a:extLst>
                  <a:ext uri="{FF2B5EF4-FFF2-40B4-BE49-F238E27FC236}">
                    <a16:creationId xmlns:a16="http://schemas.microsoft.com/office/drawing/2014/main" id="{21BAFBC5-47ED-524F-9E82-C69B0DB1F835}"/>
                  </a:ext>
                </a:extLst>
              </p:cNvPr>
              <p:cNvCxnSpPr/>
              <p:nvPr/>
            </p:nvCxnSpPr>
            <p:spPr>
              <a:xfrm flipV="1">
                <a:off x="8812925" y="1308538"/>
                <a:ext cx="0" cy="102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B71B83E-4950-9F4E-B987-25060A834D6F}"/>
                  </a:ext>
                </a:extLst>
              </p:cNvPr>
              <p:cNvCxnSpPr>
                <a:cxnSpLocks/>
              </p:cNvCxnSpPr>
              <p:nvPr/>
            </p:nvCxnSpPr>
            <p:spPr>
              <a:xfrm flipV="1">
                <a:off x="8811347" y="2312274"/>
                <a:ext cx="23469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782DA3-0BD4-2544-8DA4-CE85EEBDDCD3}"/>
                  </a:ext>
                </a:extLst>
              </p:cNvPr>
              <p:cNvSpPr txBox="1"/>
              <p:nvPr/>
            </p:nvSpPr>
            <p:spPr>
              <a:xfrm>
                <a:off x="10704779" y="2270229"/>
                <a:ext cx="471604" cy="276999"/>
              </a:xfrm>
              <a:prstGeom prst="rect">
                <a:avLst/>
              </a:prstGeom>
              <a:noFill/>
            </p:spPr>
            <p:txBody>
              <a:bodyPr wrap="none" rtlCol="0">
                <a:spAutoFit/>
              </a:bodyPr>
              <a:lstStyle/>
              <a:p>
                <a:r>
                  <a:rPr lang="en-US" sz="1200" dirty="0">
                    <a:solidFill>
                      <a:srgbClr val="005493"/>
                    </a:solidFill>
                  </a:rPr>
                  <a:t>time</a:t>
                </a:r>
              </a:p>
            </p:txBody>
          </p:sp>
        </p:grpSp>
        <p:cxnSp>
          <p:nvCxnSpPr>
            <p:cNvPr id="12" name="Straight Connector 11">
              <a:extLst>
                <a:ext uri="{FF2B5EF4-FFF2-40B4-BE49-F238E27FC236}">
                  <a16:creationId xmlns:a16="http://schemas.microsoft.com/office/drawing/2014/main" id="{AAB460BA-30BC-1842-9BA3-FAD88F6D0832}"/>
                </a:ext>
              </a:extLst>
            </p:cNvPr>
            <p:cNvCxnSpPr/>
            <p:nvPr/>
          </p:nvCxnSpPr>
          <p:spPr>
            <a:xfrm>
              <a:off x="9238593" y="1308538"/>
              <a:ext cx="0" cy="1024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39283A-27F1-B34D-8A34-2B4D952265C3}"/>
                </a:ext>
              </a:extLst>
            </p:cNvPr>
            <p:cNvCxnSpPr/>
            <p:nvPr/>
          </p:nvCxnSpPr>
          <p:spPr>
            <a:xfrm>
              <a:off x="9848195" y="1287514"/>
              <a:ext cx="0" cy="102475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42B50CC-F496-2D42-BC72-18BED1E362FF}"/>
                </a:ext>
              </a:extLst>
            </p:cNvPr>
            <p:cNvSpPr txBox="1"/>
            <p:nvPr/>
          </p:nvSpPr>
          <p:spPr>
            <a:xfrm>
              <a:off x="9122975" y="2264969"/>
              <a:ext cx="235962" cy="276999"/>
            </a:xfrm>
            <a:prstGeom prst="rect">
              <a:avLst/>
            </a:prstGeom>
            <a:noFill/>
          </p:spPr>
          <p:txBody>
            <a:bodyPr wrap="none" rtlCol="0">
              <a:spAutoFit/>
            </a:bodyPr>
            <a:lstStyle/>
            <a:p>
              <a:r>
                <a:rPr lang="en-US" sz="1200" i="1" dirty="0">
                  <a:solidFill>
                    <a:srgbClr val="005493"/>
                  </a:solidFill>
                </a:rPr>
                <a:t>t</a:t>
              </a:r>
            </a:p>
          </p:txBody>
        </p:sp>
        <p:sp>
          <p:nvSpPr>
            <p:cNvPr id="16" name="TextBox 15">
              <a:extLst>
                <a:ext uri="{FF2B5EF4-FFF2-40B4-BE49-F238E27FC236}">
                  <a16:creationId xmlns:a16="http://schemas.microsoft.com/office/drawing/2014/main" id="{77724F2E-E193-D246-BCBA-3300EB7943F7}"/>
                </a:ext>
              </a:extLst>
            </p:cNvPr>
            <p:cNvSpPr txBox="1"/>
            <p:nvPr/>
          </p:nvSpPr>
          <p:spPr>
            <a:xfrm>
              <a:off x="9669522" y="2259709"/>
              <a:ext cx="388248" cy="276999"/>
            </a:xfrm>
            <a:prstGeom prst="rect">
              <a:avLst/>
            </a:prstGeom>
            <a:noFill/>
          </p:spPr>
          <p:txBody>
            <a:bodyPr wrap="none" rtlCol="0">
              <a:spAutoFit/>
            </a:bodyPr>
            <a:lstStyle/>
            <a:p>
              <a:r>
                <a:rPr lang="en-US" sz="1200" i="1" dirty="0" err="1">
                  <a:solidFill>
                    <a:srgbClr val="005493"/>
                  </a:solidFill>
                </a:rPr>
                <a:t>t+T</a:t>
              </a:r>
              <a:endParaRPr lang="en-US" sz="1200" i="1" dirty="0">
                <a:solidFill>
                  <a:srgbClr val="005493"/>
                </a:solidFill>
              </a:endParaRPr>
            </a:p>
          </p:txBody>
        </p:sp>
      </p:grpSp>
      <p:grpSp>
        <p:nvGrpSpPr>
          <p:cNvPr id="32" name="Group 31">
            <a:extLst>
              <a:ext uri="{FF2B5EF4-FFF2-40B4-BE49-F238E27FC236}">
                <a16:creationId xmlns:a16="http://schemas.microsoft.com/office/drawing/2014/main" id="{8F17C8D4-0193-164B-AA4A-462FA319F16E}"/>
              </a:ext>
            </a:extLst>
          </p:cNvPr>
          <p:cNvGrpSpPr/>
          <p:nvPr/>
        </p:nvGrpSpPr>
        <p:grpSpPr>
          <a:xfrm>
            <a:off x="153854" y="4752330"/>
            <a:ext cx="2365036" cy="1261564"/>
            <a:chOff x="87754" y="4244332"/>
            <a:chExt cx="2365036" cy="1261564"/>
          </a:xfrm>
        </p:grpSpPr>
        <p:grpSp>
          <p:nvGrpSpPr>
            <p:cNvPr id="18" name="Group 17">
              <a:extLst>
                <a:ext uri="{FF2B5EF4-FFF2-40B4-BE49-F238E27FC236}">
                  <a16:creationId xmlns:a16="http://schemas.microsoft.com/office/drawing/2014/main" id="{BA4D8941-609B-694A-AF83-8E1AA3CE5340}"/>
                </a:ext>
              </a:extLst>
            </p:cNvPr>
            <p:cNvGrpSpPr/>
            <p:nvPr/>
          </p:nvGrpSpPr>
          <p:grpSpPr>
            <a:xfrm>
              <a:off x="87754" y="4267206"/>
              <a:ext cx="2365036" cy="1238690"/>
              <a:chOff x="8811347" y="1308538"/>
              <a:chExt cx="2365036" cy="1238690"/>
            </a:xfrm>
          </p:grpSpPr>
          <p:cxnSp>
            <p:nvCxnSpPr>
              <p:cNvPr id="19" name="Straight Arrow Connector 18">
                <a:extLst>
                  <a:ext uri="{FF2B5EF4-FFF2-40B4-BE49-F238E27FC236}">
                    <a16:creationId xmlns:a16="http://schemas.microsoft.com/office/drawing/2014/main" id="{3DF61766-DE33-204B-8AA4-3550C6603041}"/>
                  </a:ext>
                </a:extLst>
              </p:cNvPr>
              <p:cNvCxnSpPr/>
              <p:nvPr/>
            </p:nvCxnSpPr>
            <p:spPr>
              <a:xfrm flipV="1">
                <a:off x="8812925" y="1308538"/>
                <a:ext cx="0" cy="102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13CA442-ED6F-6E45-9108-33A4A727DB23}"/>
                  </a:ext>
                </a:extLst>
              </p:cNvPr>
              <p:cNvCxnSpPr>
                <a:cxnSpLocks/>
              </p:cNvCxnSpPr>
              <p:nvPr/>
            </p:nvCxnSpPr>
            <p:spPr>
              <a:xfrm flipV="1">
                <a:off x="8811347" y="2328040"/>
                <a:ext cx="23469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CF6051-5FC0-114D-8FCF-7D9110A0AA68}"/>
                  </a:ext>
                </a:extLst>
              </p:cNvPr>
              <p:cNvSpPr txBox="1"/>
              <p:nvPr/>
            </p:nvSpPr>
            <p:spPr>
              <a:xfrm>
                <a:off x="10704779" y="2270229"/>
                <a:ext cx="471604" cy="276999"/>
              </a:xfrm>
              <a:prstGeom prst="rect">
                <a:avLst/>
              </a:prstGeom>
              <a:noFill/>
            </p:spPr>
            <p:txBody>
              <a:bodyPr wrap="none" rtlCol="0">
                <a:spAutoFit/>
              </a:bodyPr>
              <a:lstStyle/>
              <a:p>
                <a:r>
                  <a:rPr lang="en-US" sz="1200" dirty="0">
                    <a:solidFill>
                      <a:srgbClr val="005493"/>
                    </a:solidFill>
                  </a:rPr>
                  <a:t>time</a:t>
                </a:r>
              </a:p>
            </p:txBody>
          </p:sp>
        </p:grpSp>
        <p:cxnSp>
          <p:nvCxnSpPr>
            <p:cNvPr id="22" name="Curved Connector 21">
              <a:extLst>
                <a:ext uri="{FF2B5EF4-FFF2-40B4-BE49-F238E27FC236}">
                  <a16:creationId xmlns:a16="http://schemas.microsoft.com/office/drawing/2014/main" id="{FEE948E5-78A4-2C41-BFBA-F536874EB15F}"/>
                </a:ext>
              </a:extLst>
            </p:cNvPr>
            <p:cNvCxnSpPr>
              <a:cxnSpLocks/>
            </p:cNvCxnSpPr>
            <p:nvPr/>
          </p:nvCxnSpPr>
          <p:spPr>
            <a:xfrm flipV="1">
              <a:off x="119278" y="4602604"/>
              <a:ext cx="1614929" cy="48441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C56A956B-252D-B547-9CF5-DA0063B3DF3F}"/>
                </a:ext>
              </a:extLst>
            </p:cNvPr>
            <p:cNvCxnSpPr>
              <a:cxnSpLocks/>
            </p:cNvCxnSpPr>
            <p:nvPr/>
          </p:nvCxnSpPr>
          <p:spPr>
            <a:xfrm flipV="1">
              <a:off x="838200" y="4844809"/>
              <a:ext cx="896007" cy="249152"/>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C70680-8A5C-8241-9AF4-4ED8F24A9D63}"/>
                </a:ext>
              </a:extLst>
            </p:cNvPr>
            <p:cNvCxnSpPr/>
            <p:nvPr/>
          </p:nvCxnSpPr>
          <p:spPr>
            <a:xfrm>
              <a:off x="1718687" y="4244332"/>
              <a:ext cx="0" cy="102475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4408D03-D1B6-3048-99B9-9C68BC4CD208}"/>
                </a:ext>
              </a:extLst>
            </p:cNvPr>
            <p:cNvSpPr txBox="1"/>
            <p:nvPr/>
          </p:nvSpPr>
          <p:spPr>
            <a:xfrm>
              <a:off x="1603069" y="5200763"/>
              <a:ext cx="235962" cy="276999"/>
            </a:xfrm>
            <a:prstGeom prst="rect">
              <a:avLst/>
            </a:prstGeom>
            <a:noFill/>
          </p:spPr>
          <p:txBody>
            <a:bodyPr wrap="none" rtlCol="0">
              <a:spAutoFit/>
            </a:bodyPr>
            <a:lstStyle/>
            <a:p>
              <a:r>
                <a:rPr lang="en-US" sz="1200" i="1" dirty="0">
                  <a:solidFill>
                    <a:srgbClr val="005493"/>
                  </a:solidFill>
                </a:rPr>
                <a:t>t</a:t>
              </a:r>
            </a:p>
          </p:txBody>
        </p:sp>
      </p:grpSp>
    </p:spTree>
    <p:extLst>
      <p:ext uri="{BB962C8B-B14F-4D97-AF65-F5344CB8AC3E}">
        <p14:creationId xmlns:p14="http://schemas.microsoft.com/office/powerpoint/2010/main" val="34061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 Analysis of innovations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p:txBody>
              <a:bodyPr>
                <a:noAutofit/>
              </a:bodyPr>
              <a:lstStyle/>
              <a:p>
                <a:pPr marL="0" indent="0">
                  <a:buNone/>
                </a:pPr>
                <a:r>
                  <a:rPr lang="en-US" sz="2000" dirty="0"/>
                  <a:t>The innovation can be written in terms of the errors in the observations and background transformed to observation space: </a:t>
                </a:r>
                <a:endParaRPr lang="en-GB"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sz="2000" b="1" i="0" smtClean="0">
                          <a:latin typeface="Cambria Math" panose="02040503050406030204" pitchFamily="18" charset="0"/>
                        </a:rPr>
                        <m:t>𝐝</m:t>
                      </m:r>
                      <m:r>
                        <a:rPr lang="en-GB" sz="2000" b="0" i="1" smtClean="0">
                          <a:latin typeface="Cambria Math" panose="02040503050406030204" pitchFamily="18" charset="0"/>
                        </a:rPr>
                        <m:t>=</m:t>
                      </m:r>
                      <m:r>
                        <a:rPr lang="en-GB" sz="2000" b="1" i="0" smtClean="0">
                          <a:latin typeface="Cambria Math" panose="02040503050406030204" pitchFamily="18" charset="0"/>
                        </a:rPr>
                        <m:t>𝐲</m:t>
                      </m:r>
                      <m:r>
                        <a:rPr lang="en-GB" sz="2000" b="0" i="1" smtClean="0">
                          <a:latin typeface="Cambria Math" panose="02040503050406030204" pitchFamily="18" charset="0"/>
                        </a:rPr>
                        <m:t>−</m:t>
                      </m:r>
                      <m:r>
                        <a:rPr lang="en-GB" sz="2000" b="0" i="1" smtClean="0">
                          <a:latin typeface="Cambria Math" panose="02040503050406030204" pitchFamily="18" charset="0"/>
                        </a:rPr>
                        <m:t>h</m:t>
                      </m:r>
                      <m:d>
                        <m:dPr>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1" i="0" smtClean="0">
                                  <a:latin typeface="Cambria Math" panose="02040503050406030204" pitchFamily="18" charset="0"/>
                                </a:rPr>
                                <m:t>𝐱</m:t>
                              </m:r>
                            </m:e>
                            <m:sub>
                              <m:r>
                                <a:rPr lang="en-GB" sz="2000" b="0" i="1" smtClean="0">
                                  <a:latin typeface="Cambria Math" panose="02040503050406030204" pitchFamily="18" charset="0"/>
                                </a:rPr>
                                <m:t>𝑏</m:t>
                              </m:r>
                            </m:sub>
                          </m:sSub>
                        </m:e>
                      </m:d>
                      <m:r>
                        <a:rPr lang="en-GB" sz="2000" b="0" i="1" smtClean="0">
                          <a:latin typeface="Cambria Math" panose="02040503050406030204" pitchFamily="18" charset="0"/>
                        </a:rPr>
                        <m:t>=</m:t>
                      </m:r>
                      <m:r>
                        <a:rPr lang="en-GB" sz="2000" b="1" i="0" smtClean="0">
                          <a:latin typeface="Cambria Math" panose="02040503050406030204" pitchFamily="18" charset="0"/>
                        </a:rPr>
                        <m:t>𝐲</m:t>
                      </m:r>
                      <m:r>
                        <a:rPr lang="en-GB" sz="2000" b="0" i="1" smtClean="0">
                          <a:latin typeface="Cambria Math" panose="02040503050406030204" pitchFamily="18" charset="0"/>
                        </a:rPr>
                        <m:t>−</m:t>
                      </m:r>
                      <m:r>
                        <a:rPr lang="en-GB" sz="2000" b="0" i="1" smtClean="0">
                          <a:latin typeface="Cambria Math" panose="02040503050406030204" pitchFamily="18" charset="0"/>
                        </a:rPr>
                        <m:t>h</m:t>
                      </m:r>
                      <m:d>
                        <m:dPr>
                          <m:ctrlPr>
                            <a:rPr lang="en-GB" sz="2000" b="0" i="1" smtClean="0">
                              <a:latin typeface="Cambria Math" panose="02040503050406030204" pitchFamily="18" charset="0"/>
                            </a:rPr>
                          </m:ctrlPr>
                        </m:dPr>
                        <m:e>
                          <m:sSub>
                            <m:sSubPr>
                              <m:ctrlPr>
                                <a:rPr lang="en-GB" sz="2000" i="1">
                                  <a:latin typeface="Cambria Math" panose="02040503050406030204" pitchFamily="18" charset="0"/>
                                </a:rPr>
                              </m:ctrlPr>
                            </m:sSubPr>
                            <m:e>
                              <m:r>
                                <a:rPr lang="en-GB" sz="2000" b="1">
                                  <a:latin typeface="Cambria Math" panose="02040503050406030204" pitchFamily="18" charset="0"/>
                                </a:rPr>
                                <m:t>𝐱</m:t>
                              </m:r>
                            </m:e>
                            <m:sub>
                              <m:r>
                                <a:rPr lang="en-GB" sz="2000" i="1">
                                  <a:latin typeface="Cambria Math" panose="02040503050406030204" pitchFamily="18" charset="0"/>
                                </a:rPr>
                                <m:t>𝑡𝑟𝑢𝑡h</m:t>
                              </m:r>
                            </m:sub>
                          </m:sSub>
                        </m:e>
                      </m:d>
                      <m:r>
                        <a:rPr lang="en-GB" sz="2000" b="0" i="1" smtClean="0">
                          <a:latin typeface="Cambria Math" panose="02040503050406030204" pitchFamily="18" charset="0"/>
                        </a:rPr>
                        <m:t>+</m:t>
                      </m:r>
                      <m:r>
                        <a:rPr lang="en-GB" sz="2000" i="1">
                          <a:latin typeface="Cambria Math" panose="02040503050406030204" pitchFamily="18" charset="0"/>
                        </a:rPr>
                        <m:t>h</m:t>
                      </m:r>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b="1">
                                  <a:latin typeface="Cambria Math" panose="02040503050406030204" pitchFamily="18" charset="0"/>
                                </a:rPr>
                                <m:t>𝐱</m:t>
                              </m:r>
                            </m:e>
                            <m:sub>
                              <m:r>
                                <a:rPr lang="en-GB" sz="2000" i="1">
                                  <a:latin typeface="Cambria Math" panose="02040503050406030204" pitchFamily="18" charset="0"/>
                                </a:rPr>
                                <m:t>𝑡𝑟𝑢𝑡h</m:t>
                              </m:r>
                            </m:sub>
                          </m:sSub>
                        </m:e>
                      </m:d>
                      <m:r>
                        <a:rPr lang="en-GB" sz="2000" i="1">
                          <a:latin typeface="Cambria Math" panose="02040503050406030204" pitchFamily="18" charset="0"/>
                        </a:rPr>
                        <m:t>−</m:t>
                      </m:r>
                      <m:r>
                        <m:rPr>
                          <m:nor/>
                        </m:rPr>
                        <a:rPr lang="en-GB" sz="2000" dirty="0"/>
                        <m:t> </m:t>
                      </m:r>
                      <m:sSubSup>
                        <m:sSubSupPr>
                          <m:ctrlPr>
                            <a:rPr lang="en-GB" sz="2000" i="1">
                              <a:latin typeface="Cambria Math" panose="02040503050406030204" pitchFamily="18" charset="0"/>
                            </a:rPr>
                          </m:ctrlPr>
                        </m:sSubSupPr>
                        <m:e>
                          <m:r>
                            <a:rPr lang="en-GB" sz="2000" b="0" i="1" smtClean="0">
                              <a:latin typeface="Cambria Math" panose="02040503050406030204" pitchFamily="18" charset="0"/>
                            </a:rPr>
                            <m:t>h</m:t>
                          </m:r>
                          <m:r>
                            <a:rPr lang="en-GB" sz="2000" b="1" i="0" smtClean="0">
                              <a:latin typeface="Cambria Math" panose="02040503050406030204" pitchFamily="18" charset="0"/>
                            </a:rPr>
                            <m:t>(</m:t>
                          </m:r>
                          <m:r>
                            <a:rPr lang="en-GB" sz="2000" b="1">
                              <a:latin typeface="Cambria Math" panose="02040503050406030204" pitchFamily="18" charset="0"/>
                            </a:rPr>
                            <m:t>𝐱</m:t>
                          </m:r>
                        </m:e>
                        <m:sub>
                          <m:r>
                            <m:rPr>
                              <m:sty m:val="p"/>
                            </m:rPr>
                            <a:rPr lang="en-GB" sz="2000">
                              <a:latin typeface="Cambria Math" panose="02040503050406030204" pitchFamily="18" charset="0"/>
                            </a:rPr>
                            <m:t>b</m:t>
                          </m:r>
                        </m:sub>
                        <m:sup/>
                      </m:sSubSup>
                      <m:r>
                        <a:rPr lang="en-GB" sz="2000" b="0" i="1" smtClean="0">
                          <a:latin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𝛈</m:t>
                      </m:r>
                      <m:r>
                        <a:rPr lang="en-GB" sz="2000" b="0" i="1" smtClean="0">
                          <a:latin typeface="Cambria Math" panose="02040503050406030204" pitchFamily="18" charset="0"/>
                        </a:rPr>
                        <m:t>−</m:t>
                      </m:r>
                      <m:r>
                        <a:rPr lang="en-GB" sz="2000" b="1" i="0" smtClean="0">
                          <a:latin typeface="Cambria Math" panose="02040503050406030204" pitchFamily="18" charset="0"/>
                        </a:rPr>
                        <m:t>𝐇</m:t>
                      </m:r>
                      <m:r>
                        <a:rPr lang="en-GB" sz="2000" b="1">
                          <a:latin typeface="Cambria Math" panose="02040503050406030204" pitchFamily="18" charset="0"/>
                          <a:ea typeface="Cambria Math" panose="02040503050406030204" pitchFamily="18" charset="0"/>
                        </a:rPr>
                        <m:t>𝛆</m:t>
                      </m:r>
                    </m:oMath>
                  </m:oMathPara>
                </a14:m>
                <a:endParaRPr lang="en-US" sz="2000" dirty="0"/>
              </a:p>
              <a:p>
                <a:pPr marL="0" indent="0">
                  <a:buNone/>
                </a:pPr>
                <a:r>
                  <a:rPr lang="en-US" sz="2000" dirty="0"/>
                  <a:t>The covariance of the innovations is then </a:t>
                </a:r>
                <a14:m>
                  <m:oMath xmlns:m="http://schemas.openxmlformats.org/officeDocument/2006/math">
                    <m:r>
                      <a:rPr lang="en-GB" sz="2000" b="1" i="0" smtClean="0">
                        <a:latin typeface="Cambria Math" panose="02040503050406030204" pitchFamily="18" charset="0"/>
                      </a:rPr>
                      <m:t>𝐃</m:t>
                    </m:r>
                    <m:r>
                      <a:rPr lang="en-GB" sz="2000" b="0" i="1" smtClean="0">
                        <a:latin typeface="Cambria Math" panose="02040503050406030204" pitchFamily="18" charset="0"/>
                      </a:rPr>
                      <m:t>=</m:t>
                    </m:r>
                    <m:d>
                      <m:dPr>
                        <m:begChr m:val="⟨"/>
                        <m:endChr m:val="⟩"/>
                        <m:ctrlPr>
                          <a:rPr lang="en-GB" sz="2000" b="0" i="1" smtClean="0">
                            <a:latin typeface="Cambria Math" panose="02040503050406030204" pitchFamily="18" charset="0"/>
                          </a:rPr>
                        </m:ctrlPr>
                      </m:dPr>
                      <m:e>
                        <m:r>
                          <a:rPr lang="en-GB" sz="2000" b="1" i="0" smtClean="0">
                            <a:latin typeface="Cambria Math" panose="02040503050406030204" pitchFamily="18" charset="0"/>
                          </a:rPr>
                          <m:t>𝐝</m:t>
                        </m:r>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𝐝</m:t>
                            </m:r>
                          </m:e>
                          <m:sup>
                            <m:r>
                              <m:rPr>
                                <m:sty m:val="p"/>
                              </m:rPr>
                              <a:rPr lang="en-GB" sz="2000" b="0" i="0" smtClean="0">
                                <a:latin typeface="Cambria Math" panose="02040503050406030204" pitchFamily="18" charset="0"/>
                              </a:rPr>
                              <m:t>T</m:t>
                            </m:r>
                          </m:sup>
                        </m:sSup>
                      </m:e>
                    </m:d>
                    <m:r>
                      <a:rPr lang="en-GB" sz="2000" b="0" i="1" smtClean="0">
                        <a:latin typeface="Cambria Math" panose="02040503050406030204" pitchFamily="18" charset="0"/>
                      </a:rPr>
                      <m:t>=</m:t>
                    </m:r>
                    <m:r>
                      <a:rPr lang="en-GB" sz="2000" b="1" i="0" smtClean="0">
                        <a:latin typeface="Cambria Math" panose="02040503050406030204" pitchFamily="18" charset="0"/>
                      </a:rPr>
                      <m:t>𝐑</m:t>
                    </m:r>
                    <m:r>
                      <a:rPr lang="en-GB" sz="2000" b="0" i="1" smtClean="0">
                        <a:latin typeface="Cambria Math" panose="02040503050406030204" pitchFamily="18" charset="0"/>
                      </a:rPr>
                      <m:t>+</m:t>
                    </m:r>
                    <m:r>
                      <a:rPr lang="en-GB" sz="2000" b="1" i="0" smtClean="0">
                        <a:latin typeface="Cambria Math" panose="02040503050406030204" pitchFamily="18" charset="0"/>
                      </a:rPr>
                      <m:t>𝐇𝐁</m:t>
                    </m:r>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𝐇</m:t>
                        </m:r>
                      </m:e>
                      <m:sup>
                        <m:r>
                          <m:rPr>
                            <m:sty m:val="p"/>
                          </m:rPr>
                          <a:rPr lang="en-GB" sz="2000" b="0" i="0" smtClean="0">
                            <a:latin typeface="Cambria Math" panose="02040503050406030204" pitchFamily="18" charset="0"/>
                          </a:rPr>
                          <m:t>T</m:t>
                        </m:r>
                      </m:sup>
                    </m:sSup>
                  </m:oMath>
                </a14:m>
                <a:r>
                  <a:rPr lang="en-US" sz="2000" dirty="0"/>
                  <a:t>, assuming that the errors in the observations and background are uncorrelated, and the errors are unbiased.</a:t>
                </a:r>
              </a:p>
              <a:p>
                <a:pPr marL="0" indent="0">
                  <a:buNone/>
                </a:pPr>
                <a:r>
                  <a:rPr lang="en-US" sz="2000" dirty="0"/>
                  <a:t>An estimate of </a:t>
                </a:r>
                <a:r>
                  <a:rPr lang="en-US" sz="2000" b="1" dirty="0">
                    <a:latin typeface="Cambria Math" panose="02040503050406030204" pitchFamily="18" charset="0"/>
                    <a:ea typeface="Cambria Math" panose="02040503050406030204" pitchFamily="18" charset="0"/>
                  </a:rPr>
                  <a:t>D</a:t>
                </a:r>
                <a:r>
                  <a:rPr lang="en-US" sz="2000" dirty="0"/>
                  <a:t> is then possible given a sample population of innovations from a cycled DA system.</a:t>
                </a:r>
              </a:p>
              <a:p>
                <a:pPr marL="0" indent="0">
                  <a:buNone/>
                </a:pPr>
                <a14:m>
                  <m:oMath xmlns:m="http://schemas.openxmlformats.org/officeDocument/2006/math">
                    <m:r>
                      <a:rPr lang="en-GB" sz="2000" b="1">
                        <a:latin typeface="Cambria Math" panose="02040503050406030204" pitchFamily="18" charset="0"/>
                      </a:rPr>
                      <m:t>𝐇𝐁</m:t>
                    </m:r>
                    <m:sSup>
                      <m:sSupPr>
                        <m:ctrlPr>
                          <a:rPr lang="en-GB" sz="2000" i="1">
                            <a:latin typeface="Cambria Math" panose="02040503050406030204" pitchFamily="18" charset="0"/>
                          </a:rPr>
                        </m:ctrlPr>
                      </m:sSupPr>
                      <m:e>
                        <m:r>
                          <a:rPr lang="en-GB" sz="2000" b="1">
                            <a:latin typeface="Cambria Math" panose="02040503050406030204" pitchFamily="18" charset="0"/>
                          </a:rPr>
                          <m:t>𝐇</m:t>
                        </m:r>
                      </m:e>
                      <m:sup>
                        <m:r>
                          <m:rPr>
                            <m:sty m:val="p"/>
                          </m:rPr>
                          <a:rPr lang="en-GB" sz="2000">
                            <a:latin typeface="Cambria Math" panose="02040503050406030204" pitchFamily="18" charset="0"/>
                          </a:rPr>
                          <m:t>T</m:t>
                        </m:r>
                      </m:sup>
                    </m:sSup>
                  </m:oMath>
                </a14:m>
                <a:r>
                  <a:rPr lang="en-US" sz="2000" dirty="0"/>
                  <a:t> can then be isolated from </a:t>
                </a:r>
                <a:r>
                  <a:rPr lang="en-US" sz="2000" b="1" dirty="0">
                    <a:latin typeface="Cambria Math" panose="02040503050406030204" pitchFamily="18" charset="0"/>
                    <a:ea typeface="Cambria Math" panose="02040503050406030204" pitchFamily="18" charset="0"/>
                  </a:rPr>
                  <a:t>D</a:t>
                </a:r>
                <a:r>
                  <a:rPr lang="en-US" sz="2000" dirty="0"/>
                  <a:t> by </a:t>
                </a:r>
              </a:p>
              <a:p>
                <a:pPr marL="914400" lvl="1" indent="-457200">
                  <a:buFont typeface="+mj-lt"/>
                  <a:buAutoNum type="arabicPeriod"/>
                </a:pPr>
                <a:r>
                  <a:rPr lang="en-US" sz="2000" dirty="0"/>
                  <a:t>making assumptions about </a:t>
                </a:r>
                <a:r>
                  <a:rPr lang="en-US" sz="2000" b="1" dirty="0">
                    <a:latin typeface="Cambria Math" panose="02040503050406030204" pitchFamily="18" charset="0"/>
                    <a:ea typeface="Cambria Math" panose="02040503050406030204" pitchFamily="18" charset="0"/>
                  </a:rPr>
                  <a:t>R</a:t>
                </a:r>
                <a:r>
                  <a:rPr lang="en-US" sz="2000" dirty="0"/>
                  <a:t>, e.g. observation errors are uncorrelated, and assuming the background covariances are isotropic and homogeneous e.g. Hollingworth and </a:t>
                </a:r>
                <a:r>
                  <a:rPr lang="en-US" sz="2000" dirty="0" err="1"/>
                  <a:t>Lönnberg</a:t>
                </a:r>
                <a:r>
                  <a:rPr lang="en-US" sz="2000" dirty="0"/>
                  <a:t>, 1986 </a:t>
                </a:r>
              </a:p>
              <a:p>
                <a:pPr marL="914400" lvl="1" indent="-457200">
                  <a:buFont typeface="+mj-lt"/>
                  <a:buAutoNum type="arabicPeriod"/>
                </a:pPr>
                <a:r>
                  <a:rPr lang="en-US" sz="2000" dirty="0"/>
                  <a:t>Or by using additional information in the analysis increments e.g. </a:t>
                </a:r>
                <a:r>
                  <a:rPr lang="en-US" sz="2000" dirty="0" err="1"/>
                  <a:t>Desroziers</a:t>
                </a:r>
                <a:r>
                  <a:rPr lang="en-US" sz="2000" dirty="0"/>
                  <a:t> et al. 2005 method.</a:t>
                </a:r>
              </a:p>
              <a:p>
                <a:pPr marL="0" indent="0">
                  <a:buNone/>
                </a:pPr>
                <a:r>
                  <a:rPr lang="en-US" sz="2000" dirty="0"/>
                  <a:t>Only gives information about B in the space of the observations (need to observe key model variables!).</a:t>
                </a:r>
              </a:p>
            </p:txBody>
          </p:sp>
        </mc:Choice>
        <mc:Fallback xmlns="">
          <p:sp>
            <p:nvSpPr>
              <p:cNvPr id="3" name="Content Placeholder 2">
                <a:extLst>
                  <a:ext uri="{FF2B5EF4-FFF2-40B4-BE49-F238E27FC236}">
                    <a16:creationId xmlns:a16="http://schemas.microsoft.com/office/drawing/2014/main" id="{4F6C981A-E4ED-9F4D-A1E9-D53E5B440FF1}"/>
                  </a:ext>
                </a:extLst>
              </p:cNvPr>
              <p:cNvSpPr>
                <a:spLocks noGrp="1" noRot="1" noChangeAspect="1" noMove="1" noResize="1" noEditPoints="1" noAdjustHandles="1" noChangeArrowheads="1" noChangeShapeType="1" noTextEdit="1"/>
              </p:cNvSpPr>
              <p:nvPr>
                <p:ph idx="1"/>
              </p:nvPr>
            </p:nvSpPr>
            <p:spPr>
              <a:blipFill>
                <a:blip r:embed="rId2"/>
                <a:stretch>
                  <a:fillRect l="-724" t="-1453" r="-483" b="-9012"/>
                </a:stretch>
              </a:blipFill>
            </p:spPr>
            <p:txBody>
              <a:bodyPr/>
              <a:lstStyle/>
              <a:p>
                <a:r>
                  <a:rPr lang="en-US">
                    <a:noFill/>
                  </a:rPr>
                  <a:t> </a:t>
                </a:r>
              </a:p>
            </p:txBody>
          </p:sp>
        </mc:Fallback>
      </mc:AlternateContent>
    </p:spTree>
    <p:extLst>
      <p:ext uri="{BB962C8B-B14F-4D97-AF65-F5344CB8AC3E}">
        <p14:creationId xmlns:p14="http://schemas.microsoft.com/office/powerpoint/2010/main" val="19796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 Ensembles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p:txBody>
              <a:bodyPr>
                <a:normAutofit lnSpcReduction="10000"/>
              </a:bodyPr>
              <a:lstStyle/>
              <a:p>
                <a:pPr marL="0" indent="0">
                  <a:buNone/>
                </a:pPr>
                <a:r>
                  <a:rPr lang="en-US" sz="2200" dirty="0"/>
                  <a:t>A sample of background errors can be provided by perturbing every known source of background uncertainty given assumptions about the distributions of these uncertainties.</a:t>
                </a:r>
              </a:p>
              <a:p>
                <a:pPr marL="0" indent="0">
                  <a:buNone/>
                </a:pPr>
                <a:r>
                  <a:rPr lang="en-US" sz="2200" dirty="0"/>
                  <a:t>This produces an ensemble of possible backgrounds all valid for the same time from which the background error is estimated, </a:t>
                </a:r>
                <a14:m>
                  <m:oMath xmlns:m="http://schemas.openxmlformats.org/officeDocument/2006/math">
                    <m:r>
                      <a:rPr lang="en-US" sz="2200" b="1">
                        <a:latin typeface="Cambria Math" panose="02040503050406030204" pitchFamily="18" charset="0"/>
                        <a:ea typeface="Cambria Math" panose="02040503050406030204" pitchFamily="18" charset="0"/>
                      </a:rPr>
                      <m:t>𝛆</m:t>
                    </m:r>
                    <m:r>
                      <a:rPr lang="en-US" sz="2200" b="1" i="1">
                        <a:latin typeface="Cambria Math" panose="02040503050406030204" pitchFamily="18" charset="0"/>
                        <a:ea typeface="Cambria Math" panose="02040503050406030204" pitchFamily="18" charset="0"/>
                      </a:rPr>
                      <m:t> </m:t>
                    </m:r>
                    <m:r>
                      <a:rPr lang="en-GB" sz="2200" i="1">
                        <a:latin typeface="Cambria Math" panose="02040503050406030204" pitchFamily="18" charset="0"/>
                        <a:ea typeface="Cambria Math" panose="02040503050406030204" pitchFamily="18" charset="0"/>
                      </a:rPr>
                      <m:t>≈</m:t>
                    </m:r>
                    <m:sSub>
                      <m:sSubPr>
                        <m:ctrlPr>
                          <a:rPr lang="en-GB" sz="2200" i="1" smtClean="0">
                            <a:latin typeface="Cambria Math" panose="02040503050406030204" pitchFamily="18" charset="0"/>
                            <a:ea typeface="Cambria Math" panose="02040503050406030204" pitchFamily="18" charset="0"/>
                          </a:rPr>
                        </m:ctrlPr>
                      </m:sSubPr>
                      <m:e>
                        <m:r>
                          <a:rPr lang="en-GB" sz="2200" b="1">
                            <a:latin typeface="Cambria Math" panose="02040503050406030204" pitchFamily="18" charset="0"/>
                            <a:ea typeface="Cambria Math" panose="02040503050406030204" pitchFamily="18" charset="0"/>
                          </a:rPr>
                          <m:t>𝐱</m:t>
                        </m:r>
                      </m:e>
                      <m:sub>
                        <m:r>
                          <m:rPr>
                            <m:sty m:val="p"/>
                          </m:rPr>
                          <a:rPr lang="en-GB" sz="2200" b="0" i="0" smtClean="0">
                            <a:latin typeface="Cambria Math" panose="02040503050406030204" pitchFamily="18" charset="0"/>
                            <a:ea typeface="Cambria Math" panose="02040503050406030204" pitchFamily="18" charset="0"/>
                          </a:rPr>
                          <m:t>b</m:t>
                        </m:r>
                        <m:r>
                          <a:rPr lang="en-GB" sz="2200" b="0" i="0"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𝑘</m:t>
                        </m:r>
                      </m:sub>
                    </m:sSub>
                    <m:d>
                      <m:dPr>
                        <m:ctrlPr>
                          <a:rPr lang="en-GB" sz="2200" i="1">
                            <a:latin typeface="Cambria Math" panose="02040503050406030204" pitchFamily="18" charset="0"/>
                            <a:ea typeface="Cambria Math" panose="02040503050406030204" pitchFamily="18" charset="0"/>
                          </a:rPr>
                        </m:ctrlPr>
                      </m:dPr>
                      <m:e>
                        <m:r>
                          <a:rPr lang="en-GB" sz="2200" b="0" i="1" smtClean="0">
                            <a:latin typeface="Cambria Math" panose="02040503050406030204" pitchFamily="18" charset="0"/>
                            <a:ea typeface="Cambria Math" panose="02040503050406030204" pitchFamily="18" charset="0"/>
                          </a:rPr>
                          <m:t>𝑡</m:t>
                        </m:r>
                      </m:e>
                    </m:d>
                    <m:r>
                      <a:rPr lang="en-GB" sz="2200" i="1">
                        <a:latin typeface="Cambria Math" panose="02040503050406030204" pitchFamily="18" charset="0"/>
                        <a:ea typeface="Cambria Math" panose="02040503050406030204" pitchFamily="18" charset="0"/>
                      </a:rPr>
                      <m:t>−</m:t>
                    </m:r>
                    <m:acc>
                      <m:accPr>
                        <m:chr m:val="̂"/>
                        <m:ctrlPr>
                          <a:rPr lang="en-GB" sz="2200" b="1" i="1" smtClean="0">
                            <a:latin typeface="Cambria Math" panose="02040503050406030204" pitchFamily="18" charset="0"/>
                            <a:ea typeface="Cambria Math" panose="02040503050406030204" pitchFamily="18" charset="0"/>
                          </a:rPr>
                        </m:ctrlPr>
                      </m:accPr>
                      <m:e>
                        <m:r>
                          <a:rPr lang="en-GB" sz="2200" b="1">
                            <a:latin typeface="Cambria Math" panose="02040503050406030204" pitchFamily="18" charset="0"/>
                            <a:ea typeface="Cambria Math" panose="02040503050406030204" pitchFamily="18" charset="0"/>
                          </a:rPr>
                          <m:t>𝐱</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e>
                        </m:d>
                      </m:e>
                    </m:acc>
                  </m:oMath>
                </a14:m>
                <a:r>
                  <a:rPr lang="en-US" sz="2200" dirty="0"/>
                  <a:t>, where </a:t>
                </a:r>
                <a14:m>
                  <m:oMath xmlns:m="http://schemas.openxmlformats.org/officeDocument/2006/math">
                    <m:sSub>
                      <m:sSubPr>
                        <m:ctrlPr>
                          <a:rPr lang="en-GB" sz="2200" i="1">
                            <a:latin typeface="Cambria Math" panose="02040503050406030204" pitchFamily="18" charset="0"/>
                            <a:ea typeface="Cambria Math" panose="02040503050406030204" pitchFamily="18" charset="0"/>
                          </a:rPr>
                        </m:ctrlPr>
                      </m:sSubPr>
                      <m:e>
                        <m:r>
                          <a:rPr lang="en-GB" sz="2200" b="1">
                            <a:latin typeface="Cambria Math" panose="02040503050406030204" pitchFamily="18" charset="0"/>
                            <a:ea typeface="Cambria Math" panose="02040503050406030204" pitchFamily="18" charset="0"/>
                          </a:rPr>
                          <m:t>𝐱</m:t>
                        </m:r>
                      </m:e>
                      <m:sub>
                        <m:r>
                          <m:rPr>
                            <m:sty m:val="p"/>
                          </m:rPr>
                          <a:rPr lang="en-GB" sz="2200" b="0" i="0" smtClean="0">
                            <a:latin typeface="Cambria Math" panose="02040503050406030204" pitchFamily="18" charset="0"/>
                            <a:ea typeface="Cambria Math" panose="02040503050406030204" pitchFamily="18" charset="0"/>
                          </a:rPr>
                          <m:t>b</m:t>
                        </m:r>
                        <m:r>
                          <a:rPr lang="en-GB" sz="2200" b="0" i="1" smtClean="0">
                            <a:latin typeface="Cambria Math" panose="02040503050406030204" pitchFamily="18" charset="0"/>
                            <a:ea typeface="Cambria Math" panose="02040503050406030204" pitchFamily="18" charset="0"/>
                          </a:rPr>
                          <m:t>,</m:t>
                        </m:r>
                        <m:r>
                          <a:rPr lang="en-GB" sz="2200" i="1">
                            <a:latin typeface="Cambria Math" panose="02040503050406030204" pitchFamily="18" charset="0"/>
                            <a:ea typeface="Cambria Math" panose="02040503050406030204" pitchFamily="18" charset="0"/>
                          </a:rPr>
                          <m:t>𝑘</m:t>
                        </m:r>
                      </m:sub>
                    </m:sSub>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e>
                    </m:d>
                  </m:oMath>
                </a14:m>
                <a:r>
                  <a:rPr lang="en-US" sz="2200" dirty="0"/>
                  <a:t> is the </a:t>
                </a:r>
                <a:r>
                  <a:rPr lang="en-US" sz="2200" i="1" dirty="0">
                    <a:latin typeface="Cambria Math" panose="02040503050406030204" pitchFamily="18" charset="0"/>
                    <a:ea typeface="Cambria Math" panose="02040503050406030204" pitchFamily="18" charset="0"/>
                  </a:rPr>
                  <a:t>k</a:t>
                </a:r>
                <a:r>
                  <a:rPr lang="en-US" sz="2200" dirty="0"/>
                  <a:t>th ensemble member and </a:t>
                </a:r>
                <a14:m>
                  <m:oMath xmlns:m="http://schemas.openxmlformats.org/officeDocument/2006/math">
                    <m:acc>
                      <m:accPr>
                        <m:chr m:val="̂"/>
                        <m:ctrlPr>
                          <a:rPr lang="en-GB" sz="2200" b="1" i="1">
                            <a:latin typeface="Cambria Math" panose="02040503050406030204" pitchFamily="18" charset="0"/>
                            <a:ea typeface="Cambria Math" panose="02040503050406030204" pitchFamily="18" charset="0"/>
                          </a:rPr>
                        </m:ctrlPr>
                      </m:accPr>
                      <m:e>
                        <m:r>
                          <a:rPr lang="en-GB" sz="2200" b="1">
                            <a:latin typeface="Cambria Math" panose="02040503050406030204" pitchFamily="18" charset="0"/>
                            <a:ea typeface="Cambria Math" panose="02040503050406030204" pitchFamily="18" charset="0"/>
                          </a:rPr>
                          <m:t>𝐱</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𝑡</m:t>
                            </m:r>
                          </m:e>
                        </m:d>
                      </m:e>
                    </m:acc>
                  </m:oMath>
                </a14:m>
                <a:r>
                  <a:rPr lang="en-US" sz="2200" dirty="0"/>
                  <a:t> is the ensemble mean.</a:t>
                </a:r>
              </a:p>
              <a:p>
                <a:pPr marL="0" indent="0">
                  <a:buNone/>
                </a:pPr>
                <a:r>
                  <a:rPr lang="en-US" sz="2200" dirty="0"/>
                  <a:t>The sample population is given by the ensemble, with the possibility of increasing the sample by including different assimilation times. </a:t>
                </a:r>
              </a:p>
              <a:p>
                <a:pPr marL="0" indent="0">
                  <a:buNone/>
                </a:pPr>
                <a:r>
                  <a:rPr lang="en-US" sz="2200" dirty="0"/>
                  <a:t>The sample of background errors can be compactly written in terms of the perturbation matrix </a:t>
                </a:r>
                <a14:m>
                  <m:oMath xmlns:m="http://schemas.openxmlformats.org/officeDocument/2006/math">
                    <m:r>
                      <a:rPr lang="en-GB" sz="2200" b="1" i="0" smtClean="0">
                        <a:latin typeface="Cambria Math" panose="02040503050406030204" pitchFamily="18" charset="0"/>
                      </a:rPr>
                      <m:t>𝐗</m:t>
                    </m:r>
                    <m:r>
                      <a:rPr lang="en-GB" sz="2200" b="0" i="1" smtClean="0">
                        <a:latin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m:t>
                    </m:r>
                    <m:sSup>
                      <m:sSupPr>
                        <m:ctrlPr>
                          <a:rPr lang="en-GB" sz="2200" b="0" i="1" smtClean="0">
                            <a:latin typeface="Cambria Math" panose="02040503050406030204" pitchFamily="18" charset="0"/>
                            <a:ea typeface="Cambria Math" panose="02040503050406030204" pitchFamily="18" charset="0"/>
                          </a:rPr>
                        </m:ctrlPr>
                      </m:sSupPr>
                      <m:e>
                        <m:r>
                          <a:rPr lang="en-GB" sz="2200" b="0" i="1" smtClean="0">
                            <a:latin typeface="Cambria Math" panose="02040503050406030204" pitchFamily="18" charset="0"/>
                            <a:ea typeface="Cambria Math" panose="02040503050406030204" pitchFamily="18" charset="0"/>
                          </a:rPr>
                          <m:t>ℝ</m:t>
                        </m:r>
                      </m:e>
                      <m:sup>
                        <m:r>
                          <a:rPr lang="en-GB" sz="2200" b="0" i="1" smtClean="0">
                            <a:latin typeface="Cambria Math" panose="02040503050406030204" pitchFamily="18" charset="0"/>
                            <a:ea typeface="Cambria Math" panose="02040503050406030204" pitchFamily="18" charset="0"/>
                          </a:rPr>
                          <m:t>𝑛</m:t>
                        </m:r>
                        <m:r>
                          <a:rPr lang="en-GB" sz="2200" b="0" i="1"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𝑁</m:t>
                        </m:r>
                      </m:sup>
                    </m:sSup>
                  </m:oMath>
                </a14:m>
                <a:r>
                  <a:rPr lang="en-US" sz="2200" dirty="0"/>
                  <a:t>, where </a:t>
                </a:r>
                <a:r>
                  <a:rPr lang="en-US" sz="2200" i="1" dirty="0">
                    <a:latin typeface="Cambria Math" panose="02040503050406030204" pitchFamily="18" charset="0"/>
                    <a:ea typeface="Cambria Math" panose="02040503050406030204" pitchFamily="18" charset="0"/>
                  </a:rPr>
                  <a:t>N</a:t>
                </a:r>
                <a:r>
                  <a:rPr lang="en-US" sz="2200" dirty="0"/>
                  <a:t> is the size of the ensemble.</a:t>
                </a:r>
              </a:p>
              <a:p>
                <a:pPr marL="457200" lvl="1" indent="0" algn="ctr">
                  <a:buNone/>
                </a:pPr>
                <a14:m>
                  <m:oMathPara xmlns:m="http://schemas.openxmlformats.org/officeDocument/2006/math">
                    <m:oMathParaPr>
                      <m:jc m:val="centerGroup"/>
                    </m:oMathParaPr>
                    <m:oMath xmlns:m="http://schemas.openxmlformats.org/officeDocument/2006/math">
                      <m:sSup>
                        <m:sSupPr>
                          <m:ctrlPr>
                            <a:rPr lang="en-GB" sz="2000" b="0" i="1" smtClean="0">
                              <a:latin typeface="Cambria Math" panose="02040503050406030204" pitchFamily="18" charset="0"/>
                            </a:rPr>
                          </m:ctrlPr>
                        </m:sSupPr>
                        <m:e>
                          <m:r>
                            <a:rPr lang="en-GB" sz="2000" b="1">
                              <a:latin typeface="Cambria Math" panose="02040503050406030204" pitchFamily="18" charset="0"/>
                            </a:rPr>
                            <m:t>𝐗</m:t>
                          </m:r>
                        </m:e>
                        <m:sup>
                          <m:r>
                            <a:rPr lang="en-GB" sz="2000" b="0" i="0" smtClean="0">
                              <a:latin typeface="Cambria Math" panose="02040503050406030204" pitchFamily="18" charset="0"/>
                            </a:rPr>
                            <m:t>′</m:t>
                          </m:r>
                        </m:sup>
                      </m:sSup>
                      <m:r>
                        <a:rPr lang="en-GB" sz="2000" b="0" i="0" smtClean="0">
                          <a:latin typeface="Cambria Math" panose="02040503050406030204" pitchFamily="18" charset="0"/>
                        </a:rPr>
                        <m:t>=</m:t>
                      </m:r>
                      <m:d>
                        <m:dPr>
                          <m:ctrlPr>
                            <a:rPr lang="en-GB" sz="2000" b="0" i="1" smtClean="0">
                              <a:latin typeface="Cambria Math" panose="02040503050406030204" pitchFamily="18" charset="0"/>
                            </a:rPr>
                          </m:ctrlPr>
                        </m:dPr>
                        <m:e>
                          <m:m>
                            <m:mPr>
                              <m:mcs>
                                <m:mc>
                                  <m:mcPr>
                                    <m:count m:val="3"/>
                                    <m:mcJc m:val="center"/>
                                  </m:mcPr>
                                </m:mc>
                              </m:mcs>
                              <m:ctrlPr>
                                <a:rPr lang="en-GB" sz="2000" b="0" i="1" smtClean="0">
                                  <a:latin typeface="Cambria Math" panose="02040503050406030204" pitchFamily="18" charset="0"/>
                                </a:rPr>
                              </m:ctrlPr>
                            </m:mPr>
                            <m:mr>
                              <m:e/>
                              <m:e/>
                              <m:e/>
                            </m:mr>
                            <m:mr>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b</m:t>
                                    </m:r>
                                    <m:r>
                                      <a:rPr lang="en-GB" sz="2000">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0</m:t>
                                    </m:r>
                                  </m:sub>
                                </m:sSub>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m:t>
                                </m:r>
                                <m:acc>
                                  <m:accPr>
                                    <m:chr m:val="̂"/>
                                    <m:ctrlPr>
                                      <a:rPr lang="en-GB" sz="2000" b="1" i="1">
                                        <a:latin typeface="Cambria Math" panose="02040503050406030204" pitchFamily="18" charset="0"/>
                                        <a:ea typeface="Cambria Math" panose="02040503050406030204" pitchFamily="18" charset="0"/>
                                      </a:rPr>
                                    </m:ctrlPr>
                                  </m:accPr>
                                  <m:e>
                                    <m:r>
                                      <a:rPr lang="en-GB" sz="2000" b="1">
                                        <a:latin typeface="Cambria Math" panose="02040503050406030204" pitchFamily="18" charset="0"/>
                                        <a:ea typeface="Cambria Math" panose="02040503050406030204" pitchFamily="18" charset="0"/>
                                      </a:rPr>
                                      <m:t>𝐱</m:t>
                                    </m:r>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e>
                                </m:acc>
                              </m:e>
                              <m:e>
                                <m:r>
                                  <a:rPr lang="en-GB" sz="2000" i="1">
                                    <a:latin typeface="Cambria Math" panose="02040503050406030204" pitchFamily="18" charset="0"/>
                                    <a:ea typeface="Cambria Math" panose="02040503050406030204" pitchFamily="18" charset="0"/>
                                  </a:rPr>
                                  <m:t>⋯</m:t>
                                </m:r>
                              </m:e>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b</m:t>
                                    </m:r>
                                    <m:r>
                                      <a:rPr lang="en-GB" sz="2000">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𝑁</m:t>
                                    </m:r>
                                    <m:r>
                                      <a:rPr lang="en-GB" sz="2000" i="1">
                                        <a:latin typeface="Cambria Math" panose="02040503050406030204" pitchFamily="18" charset="0"/>
                                        <a:ea typeface="Cambria Math" panose="02040503050406030204" pitchFamily="18" charset="0"/>
                                      </a:rPr>
                                      <m:t>−1</m:t>
                                    </m:r>
                                  </m:sub>
                                </m:sSub>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r>
                                  <a:rPr lang="en-GB" sz="2000" i="1">
                                    <a:latin typeface="Cambria Math" panose="02040503050406030204" pitchFamily="18" charset="0"/>
                                    <a:ea typeface="Cambria Math" panose="02040503050406030204" pitchFamily="18" charset="0"/>
                                  </a:rPr>
                                  <m:t>−</m:t>
                                </m:r>
                                <m:acc>
                                  <m:accPr>
                                    <m:chr m:val="̂"/>
                                    <m:ctrlPr>
                                      <a:rPr lang="en-GB" sz="2000" b="1" i="1">
                                        <a:latin typeface="Cambria Math" panose="02040503050406030204" pitchFamily="18" charset="0"/>
                                        <a:ea typeface="Cambria Math" panose="02040503050406030204" pitchFamily="18" charset="0"/>
                                      </a:rPr>
                                    </m:ctrlPr>
                                  </m:accPr>
                                  <m:e>
                                    <m:r>
                                      <a:rPr lang="en-GB" sz="2000" b="1">
                                        <a:latin typeface="Cambria Math" panose="02040503050406030204" pitchFamily="18" charset="0"/>
                                        <a:ea typeface="Cambria Math" panose="02040503050406030204" pitchFamily="18" charset="0"/>
                                      </a:rPr>
                                      <m:t>𝐱</m:t>
                                    </m:r>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e>
                                </m:acc>
                              </m:e>
                            </m:mr>
                            <m:mr>
                              <m:e/>
                              <m:e/>
                              <m:e/>
                            </m:mr>
                          </m:m>
                        </m:e>
                      </m:d>
                    </m:oMath>
                  </m:oMathPara>
                </a14:m>
                <a:endParaRPr lang="en-GB" sz="2000" b="0" i="1" dirty="0">
                  <a:latin typeface="Cambria Math" panose="02040503050406030204" pitchFamily="18" charset="0"/>
                </a:endParaRPr>
              </a:p>
              <a:p>
                <a:pPr marL="457200" lvl="1" indent="0" algn="ctr">
                  <a:buNone/>
                </a:pPr>
                <a14:m>
                  <m:oMath xmlns:m="http://schemas.openxmlformats.org/officeDocument/2006/math">
                    <m:r>
                      <a:rPr lang="en-GB" sz="2000" b="1" i="0" smtClean="0">
                        <a:latin typeface="Cambria Math" panose="02040503050406030204" pitchFamily="18" charset="0"/>
                      </a:rPr>
                      <m:t>𝐁</m:t>
                    </m:r>
                    <m:r>
                      <a:rPr lang="en-GB" sz="2000" b="0" i="1" smtClean="0">
                        <a:latin typeface="Cambria Math" panose="02040503050406030204" pitchFamily="18" charset="0"/>
                        <a:ea typeface="Cambria Math" panose="02040503050406030204" pitchFamily="18" charset="0"/>
                      </a:rPr>
                      <m:t>≈</m:t>
                    </m:r>
                  </m:oMath>
                </a14:m>
                <a:r>
                  <a:rPr lang="en-GB" sz="2000" b="1" dirty="0"/>
                  <a:t> </a:t>
                </a:r>
                <a14:m>
                  <m:oMath xmlns:m="http://schemas.openxmlformats.org/officeDocument/2006/math">
                    <m:f>
                      <m:fPr>
                        <m:ctrlPr>
                          <a:rPr lang="en-GB" sz="2000" i="1" dirty="0" smtClean="0">
                            <a:latin typeface="Cambria Math" panose="02040503050406030204" pitchFamily="18" charset="0"/>
                          </a:rPr>
                        </m:ctrlPr>
                      </m:fPr>
                      <m:num>
                        <m:r>
                          <a:rPr lang="en-GB" sz="2000" b="0" i="1" dirty="0" smtClean="0">
                            <a:latin typeface="Cambria Math" panose="02040503050406030204" pitchFamily="18" charset="0"/>
                          </a:rPr>
                          <m:t>1</m:t>
                        </m:r>
                      </m:num>
                      <m:den>
                        <m:r>
                          <a:rPr lang="en-GB" sz="2000" b="0" i="1" dirty="0" smtClean="0">
                            <a:latin typeface="Cambria Math" panose="02040503050406030204" pitchFamily="18" charset="0"/>
                          </a:rPr>
                          <m:t>𝑁</m:t>
                        </m:r>
                        <m:r>
                          <a:rPr lang="en-GB" sz="2000" b="0" i="1" dirty="0" smtClean="0">
                            <a:latin typeface="Cambria Math" panose="02040503050406030204" pitchFamily="18" charset="0"/>
                          </a:rPr>
                          <m:t>−1</m:t>
                        </m:r>
                      </m:den>
                    </m:f>
                    <m:r>
                      <a:rPr lang="en-GB" sz="2000" b="1" i="0" dirty="0" smtClean="0">
                        <a:latin typeface="Cambria Math" panose="02040503050406030204" pitchFamily="18" charset="0"/>
                      </a:rPr>
                      <m:t>𝐗</m:t>
                    </m:r>
                    <m:r>
                      <a:rPr lang="en-GB" sz="2000" b="1" i="1" dirty="0" smtClean="0">
                        <a:latin typeface="Cambria Math" panose="02040503050406030204" pitchFamily="18" charset="0"/>
                      </a:rPr>
                      <m:t>′</m:t>
                    </m:r>
                    <m:sSup>
                      <m:sSupPr>
                        <m:ctrlPr>
                          <a:rPr lang="en-GB" sz="2000" b="1" i="1" dirty="0" smtClean="0">
                            <a:latin typeface="Cambria Math" panose="02040503050406030204" pitchFamily="18" charset="0"/>
                          </a:rPr>
                        </m:ctrlPr>
                      </m:sSupPr>
                      <m:e>
                        <m:d>
                          <m:dPr>
                            <m:ctrlPr>
                              <a:rPr lang="en-GB" sz="2000" b="1" i="1" dirty="0" smtClean="0">
                                <a:latin typeface="Cambria Math" panose="02040503050406030204" pitchFamily="18" charset="0"/>
                              </a:rPr>
                            </m:ctrlPr>
                          </m:dPr>
                          <m:e>
                            <m:r>
                              <a:rPr lang="en-GB" sz="2000" b="1" i="0" dirty="0" smtClean="0">
                                <a:latin typeface="Cambria Math" panose="02040503050406030204" pitchFamily="18" charset="0"/>
                              </a:rPr>
                              <m:t>𝐗</m:t>
                            </m:r>
                            <m:r>
                              <a:rPr lang="en-GB" sz="2000" b="1" i="1" dirty="0" smtClean="0">
                                <a:latin typeface="Cambria Math" panose="02040503050406030204" pitchFamily="18" charset="0"/>
                              </a:rPr>
                              <m:t>′</m:t>
                            </m:r>
                          </m:e>
                        </m:d>
                      </m:e>
                      <m:sup>
                        <m:r>
                          <m:rPr>
                            <m:sty m:val="p"/>
                          </m:rPr>
                          <a:rPr lang="en-GB" sz="2000" b="0" i="0" dirty="0" smtClean="0">
                            <a:latin typeface="Cambria Math" panose="02040503050406030204" pitchFamily="18" charset="0"/>
                          </a:rPr>
                          <m:t>T</m:t>
                        </m:r>
                      </m:sup>
                    </m:sSup>
                  </m:oMath>
                </a14:m>
                <a:endParaRPr lang="en-US" sz="2000" dirty="0"/>
              </a:p>
            </p:txBody>
          </p:sp>
        </mc:Choice>
        <mc:Fallback xmlns="">
          <p:sp>
            <p:nvSpPr>
              <p:cNvPr id="3" name="Content Placeholder 2">
                <a:extLst>
                  <a:ext uri="{FF2B5EF4-FFF2-40B4-BE49-F238E27FC236}">
                    <a16:creationId xmlns:a16="http://schemas.microsoft.com/office/drawing/2014/main" id="{4F6C981A-E4ED-9F4D-A1E9-D53E5B440FF1}"/>
                  </a:ext>
                </a:extLst>
              </p:cNvPr>
              <p:cNvSpPr>
                <a:spLocks noGrp="1" noRot="1" noChangeAspect="1" noMove="1" noResize="1" noEditPoints="1" noAdjustHandles="1" noChangeArrowheads="1" noChangeShapeType="1" noTextEdit="1"/>
              </p:cNvSpPr>
              <p:nvPr>
                <p:ph idx="1"/>
              </p:nvPr>
            </p:nvSpPr>
            <p:spPr>
              <a:blipFill>
                <a:blip r:embed="rId3"/>
                <a:stretch>
                  <a:fillRect l="-724" t="-2326" r="-241"/>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4021B650-51E4-C742-9EE2-7007013DF91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3431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838200" y="1591165"/>
            <a:ext cx="10515600" cy="4351338"/>
          </a:xfrm>
        </p:spPr>
        <p:txBody>
          <a:bodyPr>
            <a:normAutofit/>
          </a:bodyPr>
          <a:lstStyle/>
          <a:p>
            <a:pPr marL="457200" lvl="1" indent="0">
              <a:buNone/>
            </a:pPr>
            <a:endParaRPr lang="en-US" dirty="0"/>
          </a:p>
          <a:p>
            <a:pPr marL="457200" lvl="1" indent="0">
              <a:buNone/>
            </a:pPr>
            <a:r>
              <a:rPr lang="en-US" dirty="0"/>
              <a:t>What sources of error in the background can each method account for?</a:t>
            </a:r>
          </a:p>
          <a:p>
            <a:pPr lvl="1"/>
            <a:endParaRPr lang="en-US" dirty="0"/>
          </a:p>
        </p:txBody>
      </p:sp>
      <p:graphicFrame>
        <p:nvGraphicFramePr>
          <p:cNvPr id="4" name="Table 4">
            <a:extLst>
              <a:ext uri="{FF2B5EF4-FFF2-40B4-BE49-F238E27FC236}">
                <a16:creationId xmlns:a16="http://schemas.microsoft.com/office/drawing/2014/main" id="{4FDD20D8-9D50-E24C-9EB0-0609D7993FF3}"/>
              </a:ext>
            </a:extLst>
          </p:cNvPr>
          <p:cNvGraphicFramePr>
            <a:graphicFrameLocks noGrp="1"/>
          </p:cNvGraphicFramePr>
          <p:nvPr>
            <p:extLst>
              <p:ext uri="{D42A27DB-BD31-4B8C-83A1-F6EECF244321}">
                <p14:modId xmlns:p14="http://schemas.microsoft.com/office/powerpoint/2010/main" val="2830084072"/>
              </p:ext>
            </p:extLst>
          </p:nvPr>
        </p:nvGraphicFramePr>
        <p:xfrm>
          <a:off x="2565837" y="2683946"/>
          <a:ext cx="7060325" cy="3667760"/>
        </p:xfrm>
        <a:graphic>
          <a:graphicData uri="http://schemas.openxmlformats.org/drawingml/2006/table">
            <a:tbl>
              <a:tblPr firstRow="1" firstCol="1">
                <a:tableStyleId>{21E4AEA4-8DFA-4A89-87EB-49C32662AFE0}</a:tableStyleId>
              </a:tblPr>
              <a:tblGrid>
                <a:gridCol w="2488324">
                  <a:extLst>
                    <a:ext uri="{9D8B030D-6E8A-4147-A177-3AD203B41FA5}">
                      <a16:colId xmlns:a16="http://schemas.microsoft.com/office/drawing/2014/main" val="1245984582"/>
                    </a:ext>
                  </a:extLst>
                </a:gridCol>
                <a:gridCol w="1182414">
                  <a:extLst>
                    <a:ext uri="{9D8B030D-6E8A-4147-A177-3AD203B41FA5}">
                      <a16:colId xmlns:a16="http://schemas.microsoft.com/office/drawing/2014/main" val="4048718489"/>
                    </a:ext>
                  </a:extLst>
                </a:gridCol>
                <a:gridCol w="772511">
                  <a:extLst>
                    <a:ext uri="{9D8B030D-6E8A-4147-A177-3AD203B41FA5}">
                      <a16:colId xmlns:a16="http://schemas.microsoft.com/office/drawing/2014/main" val="391906823"/>
                    </a:ext>
                  </a:extLst>
                </a:gridCol>
                <a:gridCol w="1434662">
                  <a:extLst>
                    <a:ext uri="{9D8B030D-6E8A-4147-A177-3AD203B41FA5}">
                      <a16:colId xmlns:a16="http://schemas.microsoft.com/office/drawing/2014/main" val="3001247463"/>
                    </a:ext>
                  </a:extLst>
                </a:gridCol>
                <a:gridCol w="1182414">
                  <a:extLst>
                    <a:ext uri="{9D8B030D-6E8A-4147-A177-3AD203B41FA5}">
                      <a16:colId xmlns:a16="http://schemas.microsoft.com/office/drawing/2014/main" val="3177855807"/>
                    </a:ext>
                  </a:extLst>
                </a:gridCol>
              </a:tblGrid>
              <a:tr h="370840">
                <a:tc>
                  <a:txBody>
                    <a:bodyPr/>
                    <a:lstStyle/>
                    <a:p>
                      <a:r>
                        <a:rPr lang="en-US" dirty="0"/>
                        <a:t>Source of error</a:t>
                      </a:r>
                    </a:p>
                  </a:txBody>
                  <a:tcPr/>
                </a:tc>
                <a:tc>
                  <a:txBody>
                    <a:bodyPr/>
                    <a:lstStyle/>
                    <a:p>
                      <a:r>
                        <a:rPr lang="en-US" dirty="0"/>
                        <a:t>Canadian Quick</a:t>
                      </a:r>
                    </a:p>
                  </a:txBody>
                  <a:tcPr/>
                </a:tc>
                <a:tc>
                  <a:txBody>
                    <a:bodyPr/>
                    <a:lstStyle/>
                    <a:p>
                      <a:r>
                        <a:rPr lang="en-US" dirty="0"/>
                        <a:t>NMC</a:t>
                      </a:r>
                    </a:p>
                  </a:txBody>
                  <a:tcPr/>
                </a:tc>
                <a:tc>
                  <a:txBody>
                    <a:bodyPr/>
                    <a:lstStyle/>
                    <a:p>
                      <a:r>
                        <a:rPr lang="en-US" dirty="0"/>
                        <a:t>Analysis of innovations</a:t>
                      </a:r>
                    </a:p>
                  </a:txBody>
                  <a:tcPr/>
                </a:tc>
                <a:tc>
                  <a:txBody>
                    <a:bodyPr/>
                    <a:lstStyle/>
                    <a:p>
                      <a:r>
                        <a:rPr lang="en-US" dirty="0"/>
                        <a:t>ensemble</a:t>
                      </a:r>
                    </a:p>
                  </a:txBody>
                  <a:tcPr/>
                </a:tc>
                <a:extLst>
                  <a:ext uri="{0D108BD9-81ED-4DB2-BD59-A6C34878D82A}">
                    <a16:rowId xmlns:a16="http://schemas.microsoft.com/office/drawing/2014/main" val="1231133112"/>
                  </a:ext>
                </a:extLst>
              </a:tr>
              <a:tr h="370840">
                <a:tc>
                  <a:txBody>
                    <a:bodyPr/>
                    <a:lstStyle/>
                    <a:p>
                      <a:pPr marL="14288" lvl="1" indent="0">
                        <a:tabLst/>
                      </a:pPr>
                      <a:r>
                        <a:rPr lang="en-US" dirty="0"/>
                        <a:t>Initial conditions (analysis)</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2283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model error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481802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equations</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102696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Discretisations</a:t>
                      </a:r>
                      <a:r>
                        <a:rPr lang="en-US" dirty="0"/>
                        <a:t> of model equations</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8974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Parmeterisations</a:t>
                      </a:r>
                      <a:endParaRPr lang="en-US" dirty="0"/>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902113208"/>
                  </a:ext>
                </a:extLst>
              </a:tr>
              <a:tr h="148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forcing</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641193587"/>
                  </a:ext>
                </a:extLst>
              </a:tr>
            </a:tbl>
          </a:graphicData>
        </a:graphic>
      </p:graphicFrame>
      <p:grpSp>
        <p:nvGrpSpPr>
          <p:cNvPr id="5" name="Group 4">
            <a:extLst>
              <a:ext uri="{FF2B5EF4-FFF2-40B4-BE49-F238E27FC236}">
                <a16:creationId xmlns:a16="http://schemas.microsoft.com/office/drawing/2014/main" id="{6A919355-22A1-5E3C-3141-5BD0797DE67E}"/>
              </a:ext>
            </a:extLst>
          </p:cNvPr>
          <p:cNvGrpSpPr/>
          <p:nvPr/>
        </p:nvGrpSpPr>
        <p:grpSpPr>
          <a:xfrm>
            <a:off x="5015080" y="6056659"/>
            <a:ext cx="1080919" cy="635938"/>
            <a:chOff x="8811347" y="1287514"/>
            <a:chExt cx="2365036" cy="1259714"/>
          </a:xfrm>
        </p:grpSpPr>
        <p:cxnSp>
          <p:nvCxnSpPr>
            <p:cNvPr id="6" name="Curved Connector 5">
              <a:extLst>
                <a:ext uri="{FF2B5EF4-FFF2-40B4-BE49-F238E27FC236}">
                  <a16:creationId xmlns:a16="http://schemas.microsoft.com/office/drawing/2014/main" id="{00675894-1EE8-945E-BF75-41F6BF66A9AF}"/>
                </a:ext>
              </a:extLst>
            </p:cNvPr>
            <p:cNvCxnSpPr/>
            <p:nvPr/>
          </p:nvCxnSpPr>
          <p:spPr>
            <a:xfrm flipV="1">
              <a:off x="8828690" y="1529255"/>
              <a:ext cx="2270234" cy="61485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D750F6F-F52B-6CCF-AFC2-BDEA9986CA4E}"/>
                </a:ext>
              </a:extLst>
            </p:cNvPr>
            <p:cNvGrpSpPr/>
            <p:nvPr/>
          </p:nvGrpSpPr>
          <p:grpSpPr>
            <a:xfrm>
              <a:off x="8811347" y="1308538"/>
              <a:ext cx="2365036" cy="1238690"/>
              <a:chOff x="8811347" y="1308538"/>
              <a:chExt cx="2365036" cy="1238690"/>
            </a:xfrm>
          </p:grpSpPr>
          <p:cxnSp>
            <p:nvCxnSpPr>
              <p:cNvPr id="12" name="Straight Arrow Connector 11">
                <a:extLst>
                  <a:ext uri="{FF2B5EF4-FFF2-40B4-BE49-F238E27FC236}">
                    <a16:creationId xmlns:a16="http://schemas.microsoft.com/office/drawing/2014/main" id="{18FE5EB3-7E0B-E4F6-0B8D-48EC0D56CF02}"/>
                  </a:ext>
                </a:extLst>
              </p:cNvPr>
              <p:cNvCxnSpPr/>
              <p:nvPr/>
            </p:nvCxnSpPr>
            <p:spPr>
              <a:xfrm flipV="1">
                <a:off x="8812925" y="1308538"/>
                <a:ext cx="0" cy="102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3D8613B-E01D-154E-5BB3-9A8BC8B5D3C1}"/>
                  </a:ext>
                </a:extLst>
              </p:cNvPr>
              <p:cNvCxnSpPr>
                <a:cxnSpLocks/>
              </p:cNvCxnSpPr>
              <p:nvPr/>
            </p:nvCxnSpPr>
            <p:spPr>
              <a:xfrm flipV="1">
                <a:off x="8811347" y="2312274"/>
                <a:ext cx="23469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BBF4E4-98C7-EC61-6316-3550FB649E08}"/>
                  </a:ext>
                </a:extLst>
              </p:cNvPr>
              <p:cNvSpPr txBox="1"/>
              <p:nvPr/>
            </p:nvSpPr>
            <p:spPr>
              <a:xfrm>
                <a:off x="10704779" y="2270229"/>
                <a:ext cx="471604" cy="276999"/>
              </a:xfrm>
              <a:prstGeom prst="rect">
                <a:avLst/>
              </a:prstGeom>
              <a:noFill/>
            </p:spPr>
            <p:txBody>
              <a:bodyPr wrap="none" rtlCol="0">
                <a:spAutoFit/>
              </a:bodyPr>
              <a:lstStyle/>
              <a:p>
                <a:r>
                  <a:rPr lang="en-US" sz="1200" dirty="0">
                    <a:solidFill>
                      <a:srgbClr val="005493"/>
                    </a:solidFill>
                  </a:rPr>
                  <a:t>time</a:t>
                </a:r>
              </a:p>
            </p:txBody>
          </p:sp>
        </p:grpSp>
        <p:cxnSp>
          <p:nvCxnSpPr>
            <p:cNvPr id="8" name="Straight Connector 7">
              <a:extLst>
                <a:ext uri="{FF2B5EF4-FFF2-40B4-BE49-F238E27FC236}">
                  <a16:creationId xmlns:a16="http://schemas.microsoft.com/office/drawing/2014/main" id="{B68EF6D8-945D-5538-75D2-2129BB90789A}"/>
                </a:ext>
              </a:extLst>
            </p:cNvPr>
            <p:cNvCxnSpPr/>
            <p:nvPr/>
          </p:nvCxnSpPr>
          <p:spPr>
            <a:xfrm>
              <a:off x="9238593" y="1308538"/>
              <a:ext cx="0" cy="1024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F84513-370D-27FB-0325-7DBF4766DB9E}"/>
                </a:ext>
              </a:extLst>
            </p:cNvPr>
            <p:cNvCxnSpPr/>
            <p:nvPr/>
          </p:nvCxnSpPr>
          <p:spPr>
            <a:xfrm>
              <a:off x="9848195" y="1287514"/>
              <a:ext cx="0" cy="102475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35DC2D-DCEA-4675-F213-311CA12649C3}"/>
                </a:ext>
              </a:extLst>
            </p:cNvPr>
            <p:cNvSpPr txBox="1"/>
            <p:nvPr/>
          </p:nvSpPr>
          <p:spPr>
            <a:xfrm>
              <a:off x="9122975" y="2264969"/>
              <a:ext cx="235962" cy="276999"/>
            </a:xfrm>
            <a:prstGeom prst="rect">
              <a:avLst/>
            </a:prstGeom>
            <a:noFill/>
          </p:spPr>
          <p:txBody>
            <a:bodyPr wrap="none" rtlCol="0">
              <a:spAutoFit/>
            </a:bodyPr>
            <a:lstStyle/>
            <a:p>
              <a:r>
                <a:rPr lang="en-US" sz="1200" i="1" dirty="0">
                  <a:solidFill>
                    <a:srgbClr val="005493"/>
                  </a:solidFill>
                </a:rPr>
                <a:t>t</a:t>
              </a:r>
            </a:p>
          </p:txBody>
        </p:sp>
        <p:sp>
          <p:nvSpPr>
            <p:cNvPr id="11" name="TextBox 10">
              <a:extLst>
                <a:ext uri="{FF2B5EF4-FFF2-40B4-BE49-F238E27FC236}">
                  <a16:creationId xmlns:a16="http://schemas.microsoft.com/office/drawing/2014/main" id="{846611F2-FF8D-CA01-9B43-4D3026F4F305}"/>
                </a:ext>
              </a:extLst>
            </p:cNvPr>
            <p:cNvSpPr txBox="1"/>
            <p:nvPr/>
          </p:nvSpPr>
          <p:spPr>
            <a:xfrm>
              <a:off x="9669522" y="2259709"/>
              <a:ext cx="388248" cy="276999"/>
            </a:xfrm>
            <a:prstGeom prst="rect">
              <a:avLst/>
            </a:prstGeom>
            <a:noFill/>
          </p:spPr>
          <p:txBody>
            <a:bodyPr wrap="none" rtlCol="0">
              <a:spAutoFit/>
            </a:bodyPr>
            <a:lstStyle/>
            <a:p>
              <a:r>
                <a:rPr lang="en-US" sz="1200" i="1" dirty="0" err="1">
                  <a:solidFill>
                    <a:srgbClr val="005493"/>
                  </a:solidFill>
                </a:rPr>
                <a:t>t+T</a:t>
              </a:r>
              <a:endParaRPr lang="en-US" sz="1200" i="1" dirty="0">
                <a:solidFill>
                  <a:srgbClr val="005493"/>
                </a:solidFill>
              </a:endParaRPr>
            </a:p>
          </p:txBody>
        </p:sp>
      </p:grpSp>
      <p:grpSp>
        <p:nvGrpSpPr>
          <p:cNvPr id="15" name="Group 14">
            <a:extLst>
              <a:ext uri="{FF2B5EF4-FFF2-40B4-BE49-F238E27FC236}">
                <a16:creationId xmlns:a16="http://schemas.microsoft.com/office/drawing/2014/main" id="{29116B76-A3C1-EBB7-C7E5-4581F0F2329A}"/>
              </a:ext>
            </a:extLst>
          </p:cNvPr>
          <p:cNvGrpSpPr/>
          <p:nvPr/>
        </p:nvGrpSpPr>
        <p:grpSpPr>
          <a:xfrm>
            <a:off x="6245546" y="5963231"/>
            <a:ext cx="992775" cy="747059"/>
            <a:chOff x="87754" y="4244332"/>
            <a:chExt cx="2365036" cy="1261564"/>
          </a:xfrm>
        </p:grpSpPr>
        <p:grpSp>
          <p:nvGrpSpPr>
            <p:cNvPr id="16" name="Group 15">
              <a:extLst>
                <a:ext uri="{FF2B5EF4-FFF2-40B4-BE49-F238E27FC236}">
                  <a16:creationId xmlns:a16="http://schemas.microsoft.com/office/drawing/2014/main" id="{E07A65C5-8F54-8A01-57F8-FA99BA9C8A56}"/>
                </a:ext>
              </a:extLst>
            </p:cNvPr>
            <p:cNvGrpSpPr/>
            <p:nvPr/>
          </p:nvGrpSpPr>
          <p:grpSpPr>
            <a:xfrm>
              <a:off x="87754" y="4267206"/>
              <a:ext cx="2365036" cy="1238690"/>
              <a:chOff x="8811347" y="1308538"/>
              <a:chExt cx="2365036" cy="1238690"/>
            </a:xfrm>
          </p:grpSpPr>
          <p:cxnSp>
            <p:nvCxnSpPr>
              <p:cNvPr id="21" name="Straight Arrow Connector 20">
                <a:extLst>
                  <a:ext uri="{FF2B5EF4-FFF2-40B4-BE49-F238E27FC236}">
                    <a16:creationId xmlns:a16="http://schemas.microsoft.com/office/drawing/2014/main" id="{B1772F97-3329-2BC3-BA5A-301E64EF6914}"/>
                  </a:ext>
                </a:extLst>
              </p:cNvPr>
              <p:cNvCxnSpPr/>
              <p:nvPr/>
            </p:nvCxnSpPr>
            <p:spPr>
              <a:xfrm flipV="1">
                <a:off x="8812925" y="1308538"/>
                <a:ext cx="0" cy="102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3D067A9-F381-312D-5FC3-53B58A661A30}"/>
                  </a:ext>
                </a:extLst>
              </p:cNvPr>
              <p:cNvCxnSpPr>
                <a:cxnSpLocks/>
              </p:cNvCxnSpPr>
              <p:nvPr/>
            </p:nvCxnSpPr>
            <p:spPr>
              <a:xfrm flipV="1">
                <a:off x="8811347" y="2328040"/>
                <a:ext cx="23469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95F615D-0B25-D0FC-CDB4-6096213CABDF}"/>
                  </a:ext>
                </a:extLst>
              </p:cNvPr>
              <p:cNvSpPr txBox="1"/>
              <p:nvPr/>
            </p:nvSpPr>
            <p:spPr>
              <a:xfrm>
                <a:off x="10704779" y="2270229"/>
                <a:ext cx="471604" cy="276999"/>
              </a:xfrm>
              <a:prstGeom prst="rect">
                <a:avLst/>
              </a:prstGeom>
              <a:noFill/>
            </p:spPr>
            <p:txBody>
              <a:bodyPr wrap="none" rtlCol="0">
                <a:spAutoFit/>
              </a:bodyPr>
              <a:lstStyle/>
              <a:p>
                <a:r>
                  <a:rPr lang="en-US" sz="1200" dirty="0">
                    <a:solidFill>
                      <a:srgbClr val="005493"/>
                    </a:solidFill>
                  </a:rPr>
                  <a:t>time</a:t>
                </a:r>
              </a:p>
            </p:txBody>
          </p:sp>
        </p:grpSp>
        <p:cxnSp>
          <p:nvCxnSpPr>
            <p:cNvPr id="17" name="Curved Connector 16">
              <a:extLst>
                <a:ext uri="{FF2B5EF4-FFF2-40B4-BE49-F238E27FC236}">
                  <a16:creationId xmlns:a16="http://schemas.microsoft.com/office/drawing/2014/main" id="{C3DE17F7-17B9-E2D5-190A-32316B710B60}"/>
                </a:ext>
              </a:extLst>
            </p:cNvPr>
            <p:cNvCxnSpPr>
              <a:cxnSpLocks/>
            </p:cNvCxnSpPr>
            <p:nvPr/>
          </p:nvCxnSpPr>
          <p:spPr>
            <a:xfrm flipV="1">
              <a:off x="119278" y="4602604"/>
              <a:ext cx="1614929" cy="48441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DE279A89-C4F8-E6A9-AFFD-38A36FA7D424}"/>
                </a:ext>
              </a:extLst>
            </p:cNvPr>
            <p:cNvCxnSpPr>
              <a:cxnSpLocks/>
            </p:cNvCxnSpPr>
            <p:nvPr/>
          </p:nvCxnSpPr>
          <p:spPr>
            <a:xfrm flipV="1">
              <a:off x="838200" y="4844809"/>
              <a:ext cx="896007" cy="249152"/>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57B78B-1A42-1428-B355-9AFB21D5491E}"/>
                </a:ext>
              </a:extLst>
            </p:cNvPr>
            <p:cNvCxnSpPr/>
            <p:nvPr/>
          </p:nvCxnSpPr>
          <p:spPr>
            <a:xfrm>
              <a:off x="1718687" y="4244332"/>
              <a:ext cx="0" cy="1024759"/>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E24374-00F6-60C3-4D4E-55242D9FC6F2}"/>
                </a:ext>
              </a:extLst>
            </p:cNvPr>
            <p:cNvSpPr txBox="1"/>
            <p:nvPr/>
          </p:nvSpPr>
          <p:spPr>
            <a:xfrm>
              <a:off x="1603069" y="5200763"/>
              <a:ext cx="235962" cy="276999"/>
            </a:xfrm>
            <a:prstGeom prst="rect">
              <a:avLst/>
            </a:prstGeom>
            <a:noFill/>
          </p:spPr>
          <p:txBody>
            <a:bodyPr wrap="none" rtlCol="0">
              <a:spAutoFit/>
            </a:bodyPr>
            <a:lstStyle/>
            <a:p>
              <a:r>
                <a:rPr lang="en-US" sz="1200" i="1" dirty="0">
                  <a:solidFill>
                    <a:srgbClr val="005493"/>
                  </a:solidFill>
                </a:rPr>
                <a:t>t</a:t>
              </a:r>
            </a:p>
          </p:txBody>
        </p:sp>
      </p:grpSp>
      <p:grpSp>
        <p:nvGrpSpPr>
          <p:cNvPr id="24" name="Group 23">
            <a:extLst>
              <a:ext uri="{FF2B5EF4-FFF2-40B4-BE49-F238E27FC236}">
                <a16:creationId xmlns:a16="http://schemas.microsoft.com/office/drawing/2014/main" id="{2FAE4650-D728-A4E4-67F9-EC03F9025855}"/>
              </a:ext>
            </a:extLst>
          </p:cNvPr>
          <p:cNvGrpSpPr/>
          <p:nvPr/>
        </p:nvGrpSpPr>
        <p:grpSpPr>
          <a:xfrm>
            <a:off x="8507871" y="6083451"/>
            <a:ext cx="980725" cy="626055"/>
            <a:chOff x="2909104" y="2465488"/>
            <a:chExt cx="5760720" cy="1775460"/>
          </a:xfrm>
        </p:grpSpPr>
        <p:sp>
          <p:nvSpPr>
            <p:cNvPr id="25" name="Freeform 24">
              <a:extLst>
                <a:ext uri="{FF2B5EF4-FFF2-40B4-BE49-F238E27FC236}">
                  <a16:creationId xmlns:a16="http://schemas.microsoft.com/office/drawing/2014/main" id="{BFF8BB5E-7EC5-A5A9-64F1-D4606B2D9DF6}"/>
                </a:ext>
              </a:extLst>
            </p:cNvPr>
            <p:cNvSpPr/>
            <p:nvPr/>
          </p:nvSpPr>
          <p:spPr>
            <a:xfrm>
              <a:off x="3153748" y="2936375"/>
              <a:ext cx="5349240" cy="1160145"/>
            </a:xfrm>
            <a:custGeom>
              <a:avLst/>
              <a:gdLst>
                <a:gd name="connsiteX0" fmla="*/ 0 w 5349240"/>
                <a:gd name="connsiteY0" fmla="*/ 272415 h 1160145"/>
                <a:gd name="connsiteX1" fmla="*/ 1131570 w 5349240"/>
                <a:gd name="connsiteY1" fmla="*/ 78105 h 1160145"/>
                <a:gd name="connsiteX2" fmla="*/ 2068830 w 5349240"/>
                <a:gd name="connsiteY2" fmla="*/ 741045 h 1160145"/>
                <a:gd name="connsiteX3" fmla="*/ 3051810 w 5349240"/>
                <a:gd name="connsiteY3" fmla="*/ 626745 h 1160145"/>
                <a:gd name="connsiteX4" fmla="*/ 4114800 w 5349240"/>
                <a:gd name="connsiteY4" fmla="*/ 1072515 h 1160145"/>
                <a:gd name="connsiteX5" fmla="*/ 5349240 w 5349240"/>
                <a:gd name="connsiteY5" fmla="*/ 100965 h 11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9240" h="1160145">
                  <a:moveTo>
                    <a:pt x="0" y="272415"/>
                  </a:moveTo>
                  <a:cubicBezTo>
                    <a:pt x="393382" y="136207"/>
                    <a:pt x="786765" y="0"/>
                    <a:pt x="1131570" y="78105"/>
                  </a:cubicBezTo>
                  <a:cubicBezTo>
                    <a:pt x="1476375" y="156210"/>
                    <a:pt x="1748790" y="649605"/>
                    <a:pt x="2068830" y="741045"/>
                  </a:cubicBezTo>
                  <a:cubicBezTo>
                    <a:pt x="2388870" y="832485"/>
                    <a:pt x="2710815" y="571500"/>
                    <a:pt x="3051810" y="626745"/>
                  </a:cubicBezTo>
                  <a:cubicBezTo>
                    <a:pt x="3392805" y="681990"/>
                    <a:pt x="3731895" y="1160145"/>
                    <a:pt x="4114800" y="1072515"/>
                  </a:cubicBezTo>
                  <a:cubicBezTo>
                    <a:pt x="4497705" y="984885"/>
                    <a:pt x="4923472" y="542925"/>
                    <a:pt x="5349240" y="10096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Freeform 25">
              <a:extLst>
                <a:ext uri="{FF2B5EF4-FFF2-40B4-BE49-F238E27FC236}">
                  <a16:creationId xmlns:a16="http://schemas.microsoft.com/office/drawing/2014/main" id="{F2121E32-C67B-A1E4-101E-00D593C70058}"/>
                </a:ext>
              </a:extLst>
            </p:cNvPr>
            <p:cNvSpPr/>
            <p:nvPr/>
          </p:nvSpPr>
          <p:spPr>
            <a:xfrm>
              <a:off x="3126274" y="2732188"/>
              <a:ext cx="5372100" cy="676275"/>
            </a:xfrm>
            <a:custGeom>
              <a:avLst/>
              <a:gdLst>
                <a:gd name="connsiteX0" fmla="*/ 0 w 5372100"/>
                <a:gd name="connsiteY0" fmla="*/ 424815 h 676275"/>
                <a:gd name="connsiteX1" fmla="*/ 1131570 w 5372100"/>
                <a:gd name="connsiteY1" fmla="*/ 24765 h 676275"/>
                <a:gd name="connsiteX2" fmla="*/ 2160270 w 5372100"/>
                <a:gd name="connsiteY2" fmla="*/ 573405 h 676275"/>
                <a:gd name="connsiteX3" fmla="*/ 3497580 w 5372100"/>
                <a:gd name="connsiteY3" fmla="*/ 641985 h 676275"/>
                <a:gd name="connsiteX4" fmla="*/ 4606290 w 5372100"/>
                <a:gd name="connsiteY4" fmla="*/ 527685 h 676275"/>
                <a:gd name="connsiteX5" fmla="*/ 5372100 w 5372100"/>
                <a:gd name="connsiteY5" fmla="*/ 1905 h 676275"/>
                <a:gd name="connsiteX6" fmla="*/ 5372100 w 5372100"/>
                <a:gd name="connsiteY6" fmla="*/ 190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2100" h="676275">
                  <a:moveTo>
                    <a:pt x="0" y="424815"/>
                  </a:moveTo>
                  <a:cubicBezTo>
                    <a:pt x="385762" y="212407"/>
                    <a:pt x="771525" y="0"/>
                    <a:pt x="1131570" y="24765"/>
                  </a:cubicBezTo>
                  <a:cubicBezTo>
                    <a:pt x="1491615" y="49530"/>
                    <a:pt x="1765935" y="470535"/>
                    <a:pt x="2160270" y="573405"/>
                  </a:cubicBezTo>
                  <a:cubicBezTo>
                    <a:pt x="2554605" y="676275"/>
                    <a:pt x="3089910" y="649605"/>
                    <a:pt x="3497580" y="641985"/>
                  </a:cubicBezTo>
                  <a:cubicBezTo>
                    <a:pt x="3905250" y="634365"/>
                    <a:pt x="4293870" y="634365"/>
                    <a:pt x="4606290" y="527685"/>
                  </a:cubicBezTo>
                  <a:cubicBezTo>
                    <a:pt x="4918710" y="421005"/>
                    <a:pt x="5372100" y="1905"/>
                    <a:pt x="5372100" y="1905"/>
                  </a:cubicBezTo>
                  <a:lnTo>
                    <a:pt x="5372100" y="1905"/>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Freeform 26">
              <a:extLst>
                <a:ext uri="{FF2B5EF4-FFF2-40B4-BE49-F238E27FC236}">
                  <a16:creationId xmlns:a16="http://schemas.microsoft.com/office/drawing/2014/main" id="{9892B677-F212-F5DD-4960-DFA5681F567B}"/>
                </a:ext>
              </a:extLst>
            </p:cNvPr>
            <p:cNvSpPr/>
            <p:nvPr/>
          </p:nvSpPr>
          <p:spPr>
            <a:xfrm>
              <a:off x="3103414" y="2791243"/>
              <a:ext cx="5566410" cy="965835"/>
            </a:xfrm>
            <a:custGeom>
              <a:avLst/>
              <a:gdLst>
                <a:gd name="connsiteX0" fmla="*/ 0 w 5566410"/>
                <a:gd name="connsiteY0" fmla="*/ 400050 h 965835"/>
                <a:gd name="connsiteX1" fmla="*/ 697230 w 5566410"/>
                <a:gd name="connsiteY1" fmla="*/ 182880 h 965835"/>
                <a:gd name="connsiteX2" fmla="*/ 1611630 w 5566410"/>
                <a:gd name="connsiteY2" fmla="*/ 240030 h 965835"/>
                <a:gd name="connsiteX3" fmla="*/ 4126230 w 5566410"/>
                <a:gd name="connsiteY3" fmla="*/ 925830 h 965835"/>
                <a:gd name="connsiteX4" fmla="*/ 5566410 w 5566410"/>
                <a:gd name="connsiteY4" fmla="*/ 0 h 96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410" h="965835">
                  <a:moveTo>
                    <a:pt x="0" y="400050"/>
                  </a:moveTo>
                  <a:cubicBezTo>
                    <a:pt x="214312" y="304800"/>
                    <a:pt x="428625" y="209550"/>
                    <a:pt x="697230" y="182880"/>
                  </a:cubicBezTo>
                  <a:cubicBezTo>
                    <a:pt x="965835" y="156210"/>
                    <a:pt x="1040130" y="116205"/>
                    <a:pt x="1611630" y="240030"/>
                  </a:cubicBezTo>
                  <a:cubicBezTo>
                    <a:pt x="2183130" y="363855"/>
                    <a:pt x="3467100" y="965835"/>
                    <a:pt x="4126230" y="925830"/>
                  </a:cubicBezTo>
                  <a:cubicBezTo>
                    <a:pt x="4785360" y="885825"/>
                    <a:pt x="5175885" y="442912"/>
                    <a:pt x="5566410"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a:extLst>
                <a:ext uri="{FF2B5EF4-FFF2-40B4-BE49-F238E27FC236}">
                  <a16:creationId xmlns:a16="http://schemas.microsoft.com/office/drawing/2014/main" id="{F9DB1606-BE84-B8AD-0F4A-FC510408414A}"/>
                </a:ext>
              </a:extLst>
            </p:cNvPr>
            <p:cNvSpPr/>
            <p:nvPr/>
          </p:nvSpPr>
          <p:spPr>
            <a:xfrm>
              <a:off x="3000544" y="2996983"/>
              <a:ext cx="4880610" cy="268605"/>
            </a:xfrm>
            <a:custGeom>
              <a:avLst/>
              <a:gdLst>
                <a:gd name="connsiteX0" fmla="*/ 0 w 4880610"/>
                <a:gd name="connsiteY0" fmla="*/ 0 h 268605"/>
                <a:gd name="connsiteX1" fmla="*/ 2091690 w 4880610"/>
                <a:gd name="connsiteY1" fmla="*/ 251460 h 268605"/>
                <a:gd name="connsiteX2" fmla="*/ 3314700 w 4880610"/>
                <a:gd name="connsiteY2" fmla="*/ 102870 h 268605"/>
                <a:gd name="connsiteX3" fmla="*/ 4880610 w 4880610"/>
                <a:gd name="connsiteY3" fmla="*/ 148590 h 268605"/>
              </a:gdLst>
              <a:ahLst/>
              <a:cxnLst>
                <a:cxn ang="0">
                  <a:pos x="connsiteX0" y="connsiteY0"/>
                </a:cxn>
                <a:cxn ang="0">
                  <a:pos x="connsiteX1" y="connsiteY1"/>
                </a:cxn>
                <a:cxn ang="0">
                  <a:pos x="connsiteX2" y="connsiteY2"/>
                </a:cxn>
                <a:cxn ang="0">
                  <a:pos x="connsiteX3" y="connsiteY3"/>
                </a:cxn>
              </a:cxnLst>
              <a:rect l="l" t="t" r="r" b="b"/>
              <a:pathLst>
                <a:path w="4880610" h="268605">
                  <a:moveTo>
                    <a:pt x="0" y="0"/>
                  </a:moveTo>
                  <a:cubicBezTo>
                    <a:pt x="769620" y="117157"/>
                    <a:pt x="1539240" y="234315"/>
                    <a:pt x="2091690" y="251460"/>
                  </a:cubicBezTo>
                  <a:cubicBezTo>
                    <a:pt x="2644140" y="268605"/>
                    <a:pt x="2849880" y="120015"/>
                    <a:pt x="3314700" y="102870"/>
                  </a:cubicBezTo>
                  <a:cubicBezTo>
                    <a:pt x="3779520" y="85725"/>
                    <a:pt x="4330065" y="117157"/>
                    <a:pt x="4880610" y="14859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Freeform 28">
              <a:extLst>
                <a:ext uri="{FF2B5EF4-FFF2-40B4-BE49-F238E27FC236}">
                  <a16:creationId xmlns:a16="http://schemas.microsoft.com/office/drawing/2014/main" id="{AA6CBD5A-3093-CE8E-A784-9C72DDBECC02}"/>
                </a:ext>
              </a:extLst>
            </p:cNvPr>
            <p:cNvSpPr/>
            <p:nvPr/>
          </p:nvSpPr>
          <p:spPr>
            <a:xfrm>
              <a:off x="3183424" y="3271303"/>
              <a:ext cx="5314950" cy="969645"/>
            </a:xfrm>
            <a:custGeom>
              <a:avLst/>
              <a:gdLst>
                <a:gd name="connsiteX0" fmla="*/ 0 w 5314950"/>
                <a:gd name="connsiteY0" fmla="*/ 182880 h 969645"/>
                <a:gd name="connsiteX1" fmla="*/ 1051560 w 5314950"/>
                <a:gd name="connsiteY1" fmla="*/ 342900 h 969645"/>
                <a:gd name="connsiteX2" fmla="*/ 2217420 w 5314950"/>
                <a:gd name="connsiteY2" fmla="*/ 125730 h 969645"/>
                <a:gd name="connsiteX3" fmla="*/ 3737610 w 5314950"/>
                <a:gd name="connsiteY3" fmla="*/ 948690 h 969645"/>
                <a:gd name="connsiteX4" fmla="*/ 5314950 w 5314950"/>
                <a:gd name="connsiteY4" fmla="*/ 0 h 969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950" h="969645">
                  <a:moveTo>
                    <a:pt x="0" y="182880"/>
                  </a:moveTo>
                  <a:cubicBezTo>
                    <a:pt x="340995" y="267652"/>
                    <a:pt x="681990" y="352425"/>
                    <a:pt x="1051560" y="342900"/>
                  </a:cubicBezTo>
                  <a:cubicBezTo>
                    <a:pt x="1421130" y="333375"/>
                    <a:pt x="1769745" y="24765"/>
                    <a:pt x="2217420" y="125730"/>
                  </a:cubicBezTo>
                  <a:cubicBezTo>
                    <a:pt x="2665095" y="226695"/>
                    <a:pt x="3221355" y="969645"/>
                    <a:pt x="3737610" y="948690"/>
                  </a:cubicBezTo>
                  <a:cubicBezTo>
                    <a:pt x="4253865" y="927735"/>
                    <a:pt x="4784407" y="463867"/>
                    <a:pt x="5314950"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Freeform 29">
              <a:extLst>
                <a:ext uri="{FF2B5EF4-FFF2-40B4-BE49-F238E27FC236}">
                  <a16:creationId xmlns:a16="http://schemas.microsoft.com/office/drawing/2014/main" id="{3F1B6E10-326B-5087-002A-E33665363AF1}"/>
                </a:ext>
              </a:extLst>
            </p:cNvPr>
            <p:cNvSpPr/>
            <p:nvPr/>
          </p:nvSpPr>
          <p:spPr>
            <a:xfrm>
              <a:off x="2909104" y="2465488"/>
              <a:ext cx="5280660" cy="672465"/>
            </a:xfrm>
            <a:custGeom>
              <a:avLst/>
              <a:gdLst>
                <a:gd name="connsiteX0" fmla="*/ 0 w 5280660"/>
                <a:gd name="connsiteY0" fmla="*/ 325755 h 672465"/>
                <a:gd name="connsiteX1" fmla="*/ 2868930 w 5280660"/>
                <a:gd name="connsiteY1" fmla="*/ 634365 h 672465"/>
                <a:gd name="connsiteX2" fmla="*/ 4286250 w 5280660"/>
                <a:gd name="connsiteY2" fmla="*/ 97155 h 672465"/>
                <a:gd name="connsiteX3" fmla="*/ 5280660 w 5280660"/>
                <a:gd name="connsiteY3" fmla="*/ 51435 h 672465"/>
              </a:gdLst>
              <a:ahLst/>
              <a:cxnLst>
                <a:cxn ang="0">
                  <a:pos x="connsiteX0" y="connsiteY0"/>
                </a:cxn>
                <a:cxn ang="0">
                  <a:pos x="connsiteX1" y="connsiteY1"/>
                </a:cxn>
                <a:cxn ang="0">
                  <a:pos x="connsiteX2" y="connsiteY2"/>
                </a:cxn>
                <a:cxn ang="0">
                  <a:pos x="connsiteX3" y="connsiteY3"/>
                </a:cxn>
              </a:cxnLst>
              <a:rect l="l" t="t" r="r" b="b"/>
              <a:pathLst>
                <a:path w="5280660" h="672465">
                  <a:moveTo>
                    <a:pt x="0" y="325755"/>
                  </a:moveTo>
                  <a:cubicBezTo>
                    <a:pt x="1077277" y="499110"/>
                    <a:pt x="2154555" y="672465"/>
                    <a:pt x="2868930" y="634365"/>
                  </a:cubicBezTo>
                  <a:cubicBezTo>
                    <a:pt x="3583305" y="596265"/>
                    <a:pt x="3884295" y="194310"/>
                    <a:pt x="4286250" y="97155"/>
                  </a:cubicBezTo>
                  <a:cubicBezTo>
                    <a:pt x="4688205" y="0"/>
                    <a:pt x="4984432" y="25717"/>
                    <a:pt x="5280660" y="5143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32" name="Graphic 31" descr="Satellite outline">
            <a:extLst>
              <a:ext uri="{FF2B5EF4-FFF2-40B4-BE49-F238E27FC236}">
                <a16:creationId xmlns:a16="http://schemas.microsoft.com/office/drawing/2014/main" id="{A8F6E6D5-5FA2-A245-BEB6-A7F87FF7B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6724" y="5847790"/>
            <a:ext cx="914400" cy="914400"/>
          </a:xfrm>
          <a:prstGeom prst="rect">
            <a:avLst/>
          </a:prstGeom>
        </p:spPr>
      </p:pic>
    </p:spTree>
    <p:extLst>
      <p:ext uri="{BB962C8B-B14F-4D97-AF65-F5344CB8AC3E}">
        <p14:creationId xmlns:p14="http://schemas.microsoft.com/office/powerpoint/2010/main" val="387054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838200" y="1591165"/>
            <a:ext cx="10515600" cy="4351338"/>
          </a:xfrm>
        </p:spPr>
        <p:txBody>
          <a:bodyPr>
            <a:normAutofit/>
          </a:bodyPr>
          <a:lstStyle/>
          <a:p>
            <a:pPr lvl="1"/>
            <a:endParaRPr lang="en-US" dirty="0"/>
          </a:p>
          <a:p>
            <a:pPr marL="457200" lvl="1" indent="0">
              <a:buNone/>
            </a:pPr>
            <a:r>
              <a:rPr lang="en-US" dirty="0"/>
              <a:t>What sources of error in the background can each method account for?</a:t>
            </a:r>
          </a:p>
          <a:p>
            <a:pPr lvl="1"/>
            <a:endParaRPr lang="en-US" dirty="0"/>
          </a:p>
        </p:txBody>
      </p:sp>
      <p:graphicFrame>
        <p:nvGraphicFramePr>
          <p:cNvPr id="4" name="Table 4">
            <a:extLst>
              <a:ext uri="{FF2B5EF4-FFF2-40B4-BE49-F238E27FC236}">
                <a16:creationId xmlns:a16="http://schemas.microsoft.com/office/drawing/2014/main" id="{4FDD20D8-9D50-E24C-9EB0-0609D7993FF3}"/>
              </a:ext>
            </a:extLst>
          </p:cNvPr>
          <p:cNvGraphicFramePr>
            <a:graphicFrameLocks noGrp="1"/>
          </p:cNvGraphicFramePr>
          <p:nvPr>
            <p:extLst>
              <p:ext uri="{D42A27DB-BD31-4B8C-83A1-F6EECF244321}">
                <p14:modId xmlns:p14="http://schemas.microsoft.com/office/powerpoint/2010/main" val="2653468605"/>
              </p:ext>
            </p:extLst>
          </p:nvPr>
        </p:nvGraphicFramePr>
        <p:xfrm>
          <a:off x="2565837" y="2683946"/>
          <a:ext cx="7060325" cy="3667760"/>
        </p:xfrm>
        <a:graphic>
          <a:graphicData uri="http://schemas.openxmlformats.org/drawingml/2006/table">
            <a:tbl>
              <a:tblPr firstRow="1" firstCol="1">
                <a:tableStyleId>{21E4AEA4-8DFA-4A89-87EB-49C32662AFE0}</a:tableStyleId>
              </a:tblPr>
              <a:tblGrid>
                <a:gridCol w="2488324">
                  <a:extLst>
                    <a:ext uri="{9D8B030D-6E8A-4147-A177-3AD203B41FA5}">
                      <a16:colId xmlns:a16="http://schemas.microsoft.com/office/drawing/2014/main" val="1245984582"/>
                    </a:ext>
                  </a:extLst>
                </a:gridCol>
                <a:gridCol w="1182414">
                  <a:extLst>
                    <a:ext uri="{9D8B030D-6E8A-4147-A177-3AD203B41FA5}">
                      <a16:colId xmlns:a16="http://schemas.microsoft.com/office/drawing/2014/main" val="4048718489"/>
                    </a:ext>
                  </a:extLst>
                </a:gridCol>
                <a:gridCol w="772511">
                  <a:extLst>
                    <a:ext uri="{9D8B030D-6E8A-4147-A177-3AD203B41FA5}">
                      <a16:colId xmlns:a16="http://schemas.microsoft.com/office/drawing/2014/main" val="391906823"/>
                    </a:ext>
                  </a:extLst>
                </a:gridCol>
                <a:gridCol w="1434662">
                  <a:extLst>
                    <a:ext uri="{9D8B030D-6E8A-4147-A177-3AD203B41FA5}">
                      <a16:colId xmlns:a16="http://schemas.microsoft.com/office/drawing/2014/main" val="3001247463"/>
                    </a:ext>
                  </a:extLst>
                </a:gridCol>
                <a:gridCol w="1182414">
                  <a:extLst>
                    <a:ext uri="{9D8B030D-6E8A-4147-A177-3AD203B41FA5}">
                      <a16:colId xmlns:a16="http://schemas.microsoft.com/office/drawing/2014/main" val="3177855807"/>
                    </a:ext>
                  </a:extLst>
                </a:gridCol>
              </a:tblGrid>
              <a:tr h="370840">
                <a:tc>
                  <a:txBody>
                    <a:bodyPr/>
                    <a:lstStyle/>
                    <a:p>
                      <a:r>
                        <a:rPr lang="en-US" dirty="0"/>
                        <a:t>Source of error</a:t>
                      </a:r>
                    </a:p>
                  </a:txBody>
                  <a:tcPr/>
                </a:tc>
                <a:tc>
                  <a:txBody>
                    <a:bodyPr/>
                    <a:lstStyle/>
                    <a:p>
                      <a:r>
                        <a:rPr lang="en-US" dirty="0"/>
                        <a:t>Canadian Quick</a:t>
                      </a:r>
                    </a:p>
                  </a:txBody>
                  <a:tcPr/>
                </a:tc>
                <a:tc>
                  <a:txBody>
                    <a:bodyPr/>
                    <a:lstStyle/>
                    <a:p>
                      <a:r>
                        <a:rPr lang="en-US" dirty="0"/>
                        <a:t>NMC</a:t>
                      </a:r>
                    </a:p>
                  </a:txBody>
                  <a:tcPr/>
                </a:tc>
                <a:tc>
                  <a:txBody>
                    <a:bodyPr/>
                    <a:lstStyle/>
                    <a:p>
                      <a:r>
                        <a:rPr lang="en-US" dirty="0"/>
                        <a:t>Analysis of innovations</a:t>
                      </a:r>
                    </a:p>
                  </a:txBody>
                  <a:tcPr/>
                </a:tc>
                <a:tc>
                  <a:txBody>
                    <a:bodyPr/>
                    <a:lstStyle/>
                    <a:p>
                      <a:r>
                        <a:rPr lang="en-US" dirty="0"/>
                        <a:t>ensemble</a:t>
                      </a:r>
                    </a:p>
                  </a:txBody>
                  <a:tcPr/>
                </a:tc>
                <a:extLst>
                  <a:ext uri="{0D108BD9-81ED-4DB2-BD59-A6C34878D82A}">
                    <a16:rowId xmlns:a16="http://schemas.microsoft.com/office/drawing/2014/main" val="1231133112"/>
                  </a:ext>
                </a:extLst>
              </a:tr>
              <a:tr h="370840">
                <a:tc>
                  <a:txBody>
                    <a:bodyPr/>
                    <a:lstStyle/>
                    <a:p>
                      <a:pPr marL="14288" lvl="1" indent="0">
                        <a:tabLst/>
                      </a:pPr>
                      <a:r>
                        <a:rPr lang="en-US" dirty="0"/>
                        <a:t>Initial conditions (analysis)</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2283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model error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481802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equations</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102696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Discretisations</a:t>
                      </a:r>
                      <a:r>
                        <a:rPr lang="en-US" dirty="0"/>
                        <a:t> of model equations</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8974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Parmeterisations</a:t>
                      </a:r>
                      <a:endParaRPr lang="en-US" dirty="0"/>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902113208"/>
                  </a:ext>
                </a:extLst>
              </a:tr>
              <a:tr h="148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forcing</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641193587"/>
                  </a:ext>
                </a:extLst>
              </a:tr>
            </a:tbl>
          </a:graphicData>
        </a:graphic>
      </p:graphicFrame>
    </p:spTree>
    <p:extLst>
      <p:ext uri="{BB962C8B-B14F-4D97-AF65-F5344CB8AC3E}">
        <p14:creationId xmlns:p14="http://schemas.microsoft.com/office/powerpoint/2010/main" val="34520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DD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838200" y="1591165"/>
            <a:ext cx="10515600" cy="4351338"/>
          </a:xfrm>
        </p:spPr>
        <p:txBody>
          <a:bodyPr>
            <a:normAutofit/>
          </a:bodyPr>
          <a:lstStyle/>
          <a:p>
            <a:pPr lvl="1"/>
            <a:endParaRPr lang="en-US" dirty="0"/>
          </a:p>
          <a:p>
            <a:pPr marL="457200" lvl="1" indent="0">
              <a:buNone/>
            </a:pPr>
            <a:r>
              <a:rPr lang="en-US" dirty="0"/>
              <a:t>What sources of error in the background can each method account for?</a:t>
            </a:r>
          </a:p>
          <a:p>
            <a:pPr lvl="1"/>
            <a:endParaRPr lang="en-US" dirty="0"/>
          </a:p>
        </p:txBody>
      </p:sp>
      <p:graphicFrame>
        <p:nvGraphicFramePr>
          <p:cNvPr id="4" name="Table 4">
            <a:extLst>
              <a:ext uri="{FF2B5EF4-FFF2-40B4-BE49-F238E27FC236}">
                <a16:creationId xmlns:a16="http://schemas.microsoft.com/office/drawing/2014/main" id="{4FDD20D8-9D50-E24C-9EB0-0609D7993FF3}"/>
              </a:ext>
            </a:extLst>
          </p:cNvPr>
          <p:cNvGraphicFramePr>
            <a:graphicFrameLocks noGrp="1"/>
          </p:cNvGraphicFramePr>
          <p:nvPr>
            <p:extLst>
              <p:ext uri="{D42A27DB-BD31-4B8C-83A1-F6EECF244321}">
                <p14:modId xmlns:p14="http://schemas.microsoft.com/office/powerpoint/2010/main" val="2739448453"/>
              </p:ext>
            </p:extLst>
          </p:nvPr>
        </p:nvGraphicFramePr>
        <p:xfrm>
          <a:off x="2565837" y="2683946"/>
          <a:ext cx="7060325" cy="3667760"/>
        </p:xfrm>
        <a:graphic>
          <a:graphicData uri="http://schemas.openxmlformats.org/drawingml/2006/table">
            <a:tbl>
              <a:tblPr firstRow="1" firstCol="1">
                <a:tableStyleId>{21E4AEA4-8DFA-4A89-87EB-49C32662AFE0}</a:tableStyleId>
              </a:tblPr>
              <a:tblGrid>
                <a:gridCol w="2488324">
                  <a:extLst>
                    <a:ext uri="{9D8B030D-6E8A-4147-A177-3AD203B41FA5}">
                      <a16:colId xmlns:a16="http://schemas.microsoft.com/office/drawing/2014/main" val="1245984582"/>
                    </a:ext>
                  </a:extLst>
                </a:gridCol>
                <a:gridCol w="1182414">
                  <a:extLst>
                    <a:ext uri="{9D8B030D-6E8A-4147-A177-3AD203B41FA5}">
                      <a16:colId xmlns:a16="http://schemas.microsoft.com/office/drawing/2014/main" val="4048718489"/>
                    </a:ext>
                  </a:extLst>
                </a:gridCol>
                <a:gridCol w="772511">
                  <a:extLst>
                    <a:ext uri="{9D8B030D-6E8A-4147-A177-3AD203B41FA5}">
                      <a16:colId xmlns:a16="http://schemas.microsoft.com/office/drawing/2014/main" val="391906823"/>
                    </a:ext>
                  </a:extLst>
                </a:gridCol>
                <a:gridCol w="1434662">
                  <a:extLst>
                    <a:ext uri="{9D8B030D-6E8A-4147-A177-3AD203B41FA5}">
                      <a16:colId xmlns:a16="http://schemas.microsoft.com/office/drawing/2014/main" val="3001247463"/>
                    </a:ext>
                  </a:extLst>
                </a:gridCol>
                <a:gridCol w="1182414">
                  <a:extLst>
                    <a:ext uri="{9D8B030D-6E8A-4147-A177-3AD203B41FA5}">
                      <a16:colId xmlns:a16="http://schemas.microsoft.com/office/drawing/2014/main" val="3177855807"/>
                    </a:ext>
                  </a:extLst>
                </a:gridCol>
              </a:tblGrid>
              <a:tr h="370840">
                <a:tc>
                  <a:txBody>
                    <a:bodyPr/>
                    <a:lstStyle/>
                    <a:p>
                      <a:r>
                        <a:rPr lang="en-US" dirty="0"/>
                        <a:t>Source of error</a:t>
                      </a:r>
                    </a:p>
                  </a:txBody>
                  <a:tcPr/>
                </a:tc>
                <a:tc>
                  <a:txBody>
                    <a:bodyPr/>
                    <a:lstStyle/>
                    <a:p>
                      <a:r>
                        <a:rPr lang="en-US" dirty="0"/>
                        <a:t>Canadian Quick</a:t>
                      </a:r>
                    </a:p>
                  </a:txBody>
                  <a:tcPr/>
                </a:tc>
                <a:tc>
                  <a:txBody>
                    <a:bodyPr/>
                    <a:lstStyle/>
                    <a:p>
                      <a:r>
                        <a:rPr lang="en-US" dirty="0"/>
                        <a:t>NMC</a:t>
                      </a:r>
                    </a:p>
                  </a:txBody>
                  <a:tcPr/>
                </a:tc>
                <a:tc>
                  <a:txBody>
                    <a:bodyPr/>
                    <a:lstStyle/>
                    <a:p>
                      <a:r>
                        <a:rPr lang="en-US" dirty="0"/>
                        <a:t>Analysis of innovations</a:t>
                      </a:r>
                    </a:p>
                  </a:txBody>
                  <a:tcPr/>
                </a:tc>
                <a:tc>
                  <a:txBody>
                    <a:bodyPr/>
                    <a:lstStyle/>
                    <a:p>
                      <a:r>
                        <a:rPr lang="en-US" dirty="0"/>
                        <a:t>ensemble</a:t>
                      </a:r>
                    </a:p>
                  </a:txBody>
                  <a:tcPr/>
                </a:tc>
                <a:extLst>
                  <a:ext uri="{0D108BD9-81ED-4DB2-BD59-A6C34878D82A}">
                    <a16:rowId xmlns:a16="http://schemas.microsoft.com/office/drawing/2014/main" val="1231133112"/>
                  </a:ext>
                </a:extLst>
              </a:tr>
              <a:tr h="370840">
                <a:tc>
                  <a:txBody>
                    <a:bodyPr/>
                    <a:lstStyle/>
                    <a:p>
                      <a:pPr marL="14288" lvl="1" indent="0">
                        <a:tabLst/>
                      </a:pPr>
                      <a:r>
                        <a:rPr lang="en-US" dirty="0"/>
                        <a:t>Initial conditions (analysis)</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2283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model error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481802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equations</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102696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Discretisations</a:t>
                      </a:r>
                      <a:r>
                        <a:rPr lang="en-US" dirty="0"/>
                        <a:t> of model equations</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8974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Parmeterisations</a:t>
                      </a:r>
                      <a:endParaRPr lang="en-US" dirty="0"/>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902113208"/>
                  </a:ext>
                </a:extLst>
              </a:tr>
              <a:tr h="148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forcing</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endParaRPr lang="en-US" dirty="0"/>
                    </a:p>
                  </a:txBody>
                  <a:tcPr/>
                </a:tc>
                <a:extLst>
                  <a:ext uri="{0D108BD9-81ED-4DB2-BD59-A6C34878D82A}">
                    <a16:rowId xmlns:a16="http://schemas.microsoft.com/office/drawing/2014/main" val="2641193587"/>
                  </a:ext>
                </a:extLst>
              </a:tr>
            </a:tbl>
          </a:graphicData>
        </a:graphic>
      </p:graphicFrame>
    </p:spTree>
    <p:extLst>
      <p:ext uri="{BB962C8B-B14F-4D97-AF65-F5344CB8AC3E}">
        <p14:creationId xmlns:p14="http://schemas.microsoft.com/office/powerpoint/2010/main" val="154280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D3AC9C-22A1-80A4-0978-9F3DAB966B54}"/>
              </a:ext>
            </a:extLst>
          </p:cNvPr>
          <p:cNvGrpSpPr/>
          <p:nvPr/>
        </p:nvGrpSpPr>
        <p:grpSpPr>
          <a:xfrm>
            <a:off x="2057484" y="573570"/>
            <a:ext cx="8643333" cy="1864520"/>
            <a:chOff x="2057484" y="601706"/>
            <a:chExt cx="8643333" cy="1864520"/>
          </a:xfrm>
        </p:grpSpPr>
        <p:sp>
          <p:nvSpPr>
            <p:cNvPr id="12" name="TextBox 11">
              <a:extLst>
                <a:ext uri="{FF2B5EF4-FFF2-40B4-BE49-F238E27FC236}">
                  <a16:creationId xmlns:a16="http://schemas.microsoft.com/office/drawing/2014/main" id="{F9ACED34-373C-0647-B569-83F341BA2266}"/>
                </a:ext>
              </a:extLst>
            </p:cNvPr>
            <p:cNvSpPr txBox="1"/>
            <p:nvPr/>
          </p:nvSpPr>
          <p:spPr>
            <a:xfrm>
              <a:off x="2057484" y="857220"/>
              <a:ext cx="5545108" cy="1569660"/>
            </a:xfrm>
            <a:prstGeom prst="rect">
              <a:avLst/>
            </a:prstGeom>
            <a:noFill/>
          </p:spPr>
          <p:txBody>
            <a:bodyPr wrap="none" rtlCol="0">
              <a:spAutoFit/>
            </a:bodyPr>
            <a:lstStyle/>
            <a:p>
              <a:r>
                <a:rPr lang="en-US" sz="4000" dirty="0"/>
                <a:t>DA</a:t>
              </a:r>
              <a:r>
                <a:rPr lang="en-US" sz="9600" dirty="0"/>
                <a:t>(      </a:t>
              </a:r>
              <a:r>
                <a:rPr lang="en-US" sz="4000" dirty="0"/>
                <a:t>,		</a:t>
              </a:r>
              <a:r>
                <a:rPr lang="en-US" sz="9600" dirty="0"/>
                <a:t>)</a:t>
              </a:r>
              <a:r>
                <a:rPr lang="en-US" sz="4000" dirty="0"/>
                <a:t> =</a:t>
              </a:r>
            </a:p>
          </p:txBody>
        </p:sp>
        <p:pic>
          <p:nvPicPr>
            <p:cNvPr id="9" name="Picture 8">
              <a:extLst>
                <a:ext uri="{FF2B5EF4-FFF2-40B4-BE49-F238E27FC236}">
                  <a16:creationId xmlns:a16="http://schemas.microsoft.com/office/drawing/2014/main" id="{EDE75CA5-9B1B-014A-9BDE-2873901A9794}"/>
                </a:ext>
              </a:extLst>
            </p:cNvPr>
            <p:cNvPicPr>
              <a:picLocks noChangeAspect="1"/>
            </p:cNvPicPr>
            <p:nvPr/>
          </p:nvPicPr>
          <p:blipFill rotWithShape="1">
            <a:blip r:embed="rId3"/>
            <a:srcRect l="33730" t="53182" r="33357" b="359"/>
            <a:stretch/>
          </p:blipFill>
          <p:spPr>
            <a:xfrm>
              <a:off x="7704021" y="896088"/>
              <a:ext cx="1647749" cy="1570138"/>
            </a:xfrm>
            <a:prstGeom prst="rect">
              <a:avLst/>
            </a:prstGeom>
          </p:spPr>
        </p:pic>
        <p:pic>
          <p:nvPicPr>
            <p:cNvPr id="10" name="Picture 9">
              <a:extLst>
                <a:ext uri="{FF2B5EF4-FFF2-40B4-BE49-F238E27FC236}">
                  <a16:creationId xmlns:a16="http://schemas.microsoft.com/office/drawing/2014/main" id="{7DF43EFE-5F40-5547-835B-C084B2076ED7}"/>
                </a:ext>
              </a:extLst>
            </p:cNvPr>
            <p:cNvPicPr>
              <a:picLocks noChangeAspect="1"/>
            </p:cNvPicPr>
            <p:nvPr/>
          </p:nvPicPr>
          <p:blipFill rotWithShape="1">
            <a:blip r:embed="rId3"/>
            <a:srcRect l="64127" b="46760"/>
            <a:stretch/>
          </p:blipFill>
          <p:spPr>
            <a:xfrm>
              <a:off x="3234860" y="756800"/>
              <a:ext cx="1632732" cy="1635741"/>
            </a:xfrm>
            <a:prstGeom prst="rect">
              <a:avLst/>
            </a:prstGeom>
          </p:spPr>
        </p:pic>
        <p:pic>
          <p:nvPicPr>
            <p:cNvPr id="11" name="Picture 10">
              <a:extLst>
                <a:ext uri="{FF2B5EF4-FFF2-40B4-BE49-F238E27FC236}">
                  <a16:creationId xmlns:a16="http://schemas.microsoft.com/office/drawing/2014/main" id="{C83CB283-FECB-D94F-BEE6-800FA8A0A27C}"/>
                </a:ext>
              </a:extLst>
            </p:cNvPr>
            <p:cNvPicPr>
              <a:picLocks noChangeAspect="1"/>
            </p:cNvPicPr>
            <p:nvPr/>
          </p:nvPicPr>
          <p:blipFill rotWithShape="1">
            <a:blip r:embed="rId3"/>
            <a:srcRect t="4104" r="64320" b="44983"/>
            <a:stretch/>
          </p:blipFill>
          <p:spPr>
            <a:xfrm>
              <a:off x="4946175" y="872786"/>
              <a:ext cx="1623923" cy="1564252"/>
            </a:xfrm>
            <a:prstGeom prst="rect">
              <a:avLst/>
            </a:prstGeom>
          </p:spPr>
        </p:pic>
        <p:sp>
          <p:nvSpPr>
            <p:cNvPr id="14" name="TextBox 13">
              <a:extLst>
                <a:ext uri="{FF2B5EF4-FFF2-40B4-BE49-F238E27FC236}">
                  <a16:creationId xmlns:a16="http://schemas.microsoft.com/office/drawing/2014/main" id="{C906BCD2-7E80-B048-8DED-9A0E5E23A785}"/>
                </a:ext>
              </a:extLst>
            </p:cNvPr>
            <p:cNvSpPr txBox="1"/>
            <p:nvPr/>
          </p:nvSpPr>
          <p:spPr>
            <a:xfrm>
              <a:off x="3336288" y="654719"/>
              <a:ext cx="1632733" cy="830997"/>
            </a:xfrm>
            <a:prstGeom prst="rect">
              <a:avLst/>
            </a:prstGeom>
            <a:noFill/>
          </p:spPr>
          <p:txBody>
            <a:bodyPr wrap="square" rtlCol="0">
              <a:spAutoFit/>
            </a:bodyPr>
            <a:lstStyle/>
            <a:p>
              <a:r>
                <a:rPr lang="en-US" sz="1600" dirty="0" err="1"/>
                <a:t>Discretised</a:t>
              </a:r>
              <a:r>
                <a:rPr lang="en-US" sz="1600" dirty="0"/>
                <a:t> model and uncertainties</a:t>
              </a:r>
            </a:p>
          </p:txBody>
        </p:sp>
        <p:sp>
          <p:nvSpPr>
            <p:cNvPr id="15" name="TextBox 14">
              <a:extLst>
                <a:ext uri="{FF2B5EF4-FFF2-40B4-BE49-F238E27FC236}">
                  <a16:creationId xmlns:a16="http://schemas.microsoft.com/office/drawing/2014/main" id="{224B3F1F-6BE3-C940-B376-32C594CC4504}"/>
                </a:ext>
              </a:extLst>
            </p:cNvPr>
            <p:cNvSpPr txBox="1"/>
            <p:nvPr/>
          </p:nvSpPr>
          <p:spPr>
            <a:xfrm>
              <a:off x="4966680" y="603700"/>
              <a:ext cx="2585197" cy="584775"/>
            </a:xfrm>
            <a:prstGeom prst="rect">
              <a:avLst/>
            </a:prstGeom>
            <a:noFill/>
          </p:spPr>
          <p:txBody>
            <a:bodyPr wrap="square" rtlCol="0">
              <a:spAutoFit/>
            </a:bodyPr>
            <a:lstStyle/>
            <a:p>
              <a:r>
                <a:rPr lang="en-US" sz="1600" dirty="0"/>
                <a:t>Observations and uncertainties</a:t>
              </a:r>
            </a:p>
          </p:txBody>
        </p:sp>
        <p:sp>
          <p:nvSpPr>
            <p:cNvPr id="16" name="TextBox 15">
              <a:extLst>
                <a:ext uri="{FF2B5EF4-FFF2-40B4-BE49-F238E27FC236}">
                  <a16:creationId xmlns:a16="http://schemas.microsoft.com/office/drawing/2014/main" id="{F7670308-00A5-4A47-9A49-A430AABE4CEF}"/>
                </a:ext>
              </a:extLst>
            </p:cNvPr>
            <p:cNvSpPr txBox="1"/>
            <p:nvPr/>
          </p:nvSpPr>
          <p:spPr>
            <a:xfrm>
              <a:off x="7602592" y="601706"/>
              <a:ext cx="3098225" cy="338554"/>
            </a:xfrm>
            <a:prstGeom prst="rect">
              <a:avLst/>
            </a:prstGeom>
            <a:noFill/>
          </p:spPr>
          <p:txBody>
            <a:bodyPr wrap="square" rtlCol="0">
              <a:spAutoFit/>
            </a:bodyPr>
            <a:lstStyle/>
            <a:p>
              <a:r>
                <a:rPr lang="en-US" sz="1600" dirty="0" err="1"/>
                <a:t>Discretised</a:t>
              </a:r>
              <a:r>
                <a:rPr lang="en-US" sz="1600" dirty="0"/>
                <a:t> analysis</a:t>
              </a:r>
            </a:p>
          </p:txBody>
        </p:sp>
      </p:grpSp>
      <p:sp>
        <p:nvSpPr>
          <p:cNvPr id="17" name="TextBox 16">
            <a:extLst>
              <a:ext uri="{FF2B5EF4-FFF2-40B4-BE49-F238E27FC236}">
                <a16:creationId xmlns:a16="http://schemas.microsoft.com/office/drawing/2014/main" id="{FDB38382-B06B-2642-AF76-6C7A386057B0}"/>
              </a:ext>
            </a:extLst>
          </p:cNvPr>
          <p:cNvSpPr txBox="1"/>
          <p:nvPr/>
        </p:nvSpPr>
        <p:spPr>
          <a:xfrm>
            <a:off x="862230" y="2629381"/>
            <a:ext cx="10467537" cy="1200329"/>
          </a:xfrm>
          <a:prstGeom prst="rect">
            <a:avLst/>
          </a:prstGeom>
          <a:noFill/>
        </p:spPr>
        <p:txBody>
          <a:bodyPr wrap="square" rtlCol="0">
            <a:spAutoFit/>
          </a:bodyPr>
          <a:lstStyle/>
          <a:p>
            <a:r>
              <a:rPr lang="en-US" dirty="0"/>
              <a:t>The DA problem is to combine prior knowledge and relevant observations to give an updated estimate of the current atmosphere/oceans/land surface etc. This is then used to initialize a forecast.</a:t>
            </a:r>
          </a:p>
          <a:p>
            <a:r>
              <a:rPr lang="en-US" dirty="0"/>
              <a:t>The assimilation is cycled in time so that information from the observations can be continuously fed into the forecast.</a:t>
            </a:r>
          </a:p>
        </p:txBody>
      </p:sp>
      <p:pic>
        <p:nvPicPr>
          <p:cNvPr id="3" name="Picture 2" descr="Diagram&#10;&#10;Description automatically generated">
            <a:extLst>
              <a:ext uri="{FF2B5EF4-FFF2-40B4-BE49-F238E27FC236}">
                <a16:creationId xmlns:a16="http://schemas.microsoft.com/office/drawing/2014/main" id="{DD8CE844-861B-594E-8FB2-A7CED9267EFD}"/>
              </a:ext>
            </a:extLst>
          </p:cNvPr>
          <p:cNvPicPr>
            <a:picLocks noChangeAspect="1"/>
          </p:cNvPicPr>
          <p:nvPr/>
        </p:nvPicPr>
        <p:blipFill>
          <a:blip r:embed="rId4"/>
          <a:stretch>
            <a:fillRect/>
          </a:stretch>
        </p:blipFill>
        <p:spPr>
          <a:xfrm>
            <a:off x="1720849" y="3742008"/>
            <a:ext cx="8750300" cy="2781300"/>
          </a:xfrm>
          <a:prstGeom prst="rect">
            <a:avLst/>
          </a:prstGeom>
        </p:spPr>
      </p:pic>
    </p:spTree>
    <p:extLst>
      <p:ext uri="{BB962C8B-B14F-4D97-AF65-F5344CB8AC3E}">
        <p14:creationId xmlns:p14="http://schemas.microsoft.com/office/powerpoint/2010/main" val="1481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DD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838200" y="1591165"/>
            <a:ext cx="10515600" cy="4351338"/>
          </a:xfrm>
        </p:spPr>
        <p:txBody>
          <a:bodyPr>
            <a:normAutofit/>
          </a:bodyPr>
          <a:lstStyle/>
          <a:p>
            <a:pPr lvl="1"/>
            <a:endParaRPr lang="en-US" dirty="0"/>
          </a:p>
          <a:p>
            <a:pPr marL="457200" lvl="1" indent="0">
              <a:buNone/>
            </a:pPr>
            <a:r>
              <a:rPr lang="en-US" dirty="0"/>
              <a:t>What sources of error in the background can each method account for?</a:t>
            </a:r>
          </a:p>
          <a:p>
            <a:pPr lvl="1"/>
            <a:endParaRPr lang="en-US" dirty="0"/>
          </a:p>
        </p:txBody>
      </p:sp>
      <p:graphicFrame>
        <p:nvGraphicFramePr>
          <p:cNvPr id="4" name="Table 4">
            <a:extLst>
              <a:ext uri="{FF2B5EF4-FFF2-40B4-BE49-F238E27FC236}">
                <a16:creationId xmlns:a16="http://schemas.microsoft.com/office/drawing/2014/main" id="{4FDD20D8-9D50-E24C-9EB0-0609D7993FF3}"/>
              </a:ext>
            </a:extLst>
          </p:cNvPr>
          <p:cNvGraphicFramePr>
            <a:graphicFrameLocks noGrp="1"/>
          </p:cNvGraphicFramePr>
          <p:nvPr>
            <p:extLst>
              <p:ext uri="{D42A27DB-BD31-4B8C-83A1-F6EECF244321}">
                <p14:modId xmlns:p14="http://schemas.microsoft.com/office/powerpoint/2010/main" val="3607303895"/>
              </p:ext>
            </p:extLst>
          </p:nvPr>
        </p:nvGraphicFramePr>
        <p:xfrm>
          <a:off x="2565837" y="2683946"/>
          <a:ext cx="7060325" cy="3667760"/>
        </p:xfrm>
        <a:graphic>
          <a:graphicData uri="http://schemas.openxmlformats.org/drawingml/2006/table">
            <a:tbl>
              <a:tblPr firstRow="1" firstCol="1">
                <a:tableStyleId>{21E4AEA4-8DFA-4A89-87EB-49C32662AFE0}</a:tableStyleId>
              </a:tblPr>
              <a:tblGrid>
                <a:gridCol w="2488324">
                  <a:extLst>
                    <a:ext uri="{9D8B030D-6E8A-4147-A177-3AD203B41FA5}">
                      <a16:colId xmlns:a16="http://schemas.microsoft.com/office/drawing/2014/main" val="1245984582"/>
                    </a:ext>
                  </a:extLst>
                </a:gridCol>
                <a:gridCol w="1182414">
                  <a:extLst>
                    <a:ext uri="{9D8B030D-6E8A-4147-A177-3AD203B41FA5}">
                      <a16:colId xmlns:a16="http://schemas.microsoft.com/office/drawing/2014/main" val="4048718489"/>
                    </a:ext>
                  </a:extLst>
                </a:gridCol>
                <a:gridCol w="772511">
                  <a:extLst>
                    <a:ext uri="{9D8B030D-6E8A-4147-A177-3AD203B41FA5}">
                      <a16:colId xmlns:a16="http://schemas.microsoft.com/office/drawing/2014/main" val="391906823"/>
                    </a:ext>
                  </a:extLst>
                </a:gridCol>
                <a:gridCol w="1434662">
                  <a:extLst>
                    <a:ext uri="{9D8B030D-6E8A-4147-A177-3AD203B41FA5}">
                      <a16:colId xmlns:a16="http://schemas.microsoft.com/office/drawing/2014/main" val="3001247463"/>
                    </a:ext>
                  </a:extLst>
                </a:gridCol>
                <a:gridCol w="1182414">
                  <a:extLst>
                    <a:ext uri="{9D8B030D-6E8A-4147-A177-3AD203B41FA5}">
                      <a16:colId xmlns:a16="http://schemas.microsoft.com/office/drawing/2014/main" val="3177855807"/>
                    </a:ext>
                  </a:extLst>
                </a:gridCol>
              </a:tblGrid>
              <a:tr h="370840">
                <a:tc>
                  <a:txBody>
                    <a:bodyPr/>
                    <a:lstStyle/>
                    <a:p>
                      <a:r>
                        <a:rPr lang="en-US" dirty="0"/>
                        <a:t>Source of error</a:t>
                      </a:r>
                    </a:p>
                  </a:txBody>
                  <a:tcPr/>
                </a:tc>
                <a:tc>
                  <a:txBody>
                    <a:bodyPr/>
                    <a:lstStyle/>
                    <a:p>
                      <a:r>
                        <a:rPr lang="en-US" dirty="0"/>
                        <a:t>Canadian Quick</a:t>
                      </a:r>
                    </a:p>
                  </a:txBody>
                  <a:tcPr/>
                </a:tc>
                <a:tc>
                  <a:txBody>
                    <a:bodyPr/>
                    <a:lstStyle/>
                    <a:p>
                      <a:r>
                        <a:rPr lang="en-US" dirty="0"/>
                        <a:t>NMC</a:t>
                      </a:r>
                    </a:p>
                  </a:txBody>
                  <a:tcPr/>
                </a:tc>
                <a:tc>
                  <a:txBody>
                    <a:bodyPr/>
                    <a:lstStyle/>
                    <a:p>
                      <a:r>
                        <a:rPr lang="en-US" dirty="0"/>
                        <a:t>Analysis of innovations</a:t>
                      </a:r>
                    </a:p>
                  </a:txBody>
                  <a:tcPr/>
                </a:tc>
                <a:tc>
                  <a:txBody>
                    <a:bodyPr/>
                    <a:lstStyle/>
                    <a:p>
                      <a:r>
                        <a:rPr lang="en-US" dirty="0"/>
                        <a:t>ensemble</a:t>
                      </a:r>
                    </a:p>
                  </a:txBody>
                  <a:tcPr/>
                </a:tc>
                <a:extLst>
                  <a:ext uri="{0D108BD9-81ED-4DB2-BD59-A6C34878D82A}">
                    <a16:rowId xmlns:a16="http://schemas.microsoft.com/office/drawing/2014/main" val="1231133112"/>
                  </a:ext>
                </a:extLst>
              </a:tr>
              <a:tr h="370840">
                <a:tc>
                  <a:txBody>
                    <a:bodyPr/>
                    <a:lstStyle/>
                    <a:p>
                      <a:pPr marL="14288" lvl="1" indent="0">
                        <a:tabLst/>
                      </a:pPr>
                      <a:r>
                        <a:rPr lang="en-US" dirty="0"/>
                        <a:t>Initial conditions (analysis)</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2283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model error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algn="ctr"/>
                      <a:endParaRPr lang="en-US" dirty="0"/>
                    </a:p>
                  </a:txBody>
                  <a:tcPr/>
                </a:tc>
                <a:extLst>
                  <a:ext uri="{0D108BD9-81ED-4DB2-BD59-A6C34878D82A}">
                    <a16:rowId xmlns:a16="http://schemas.microsoft.com/office/drawing/2014/main" val="3481802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equations</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val="102696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Discretisations</a:t>
                      </a:r>
                      <a:r>
                        <a:rPr lang="en-US" dirty="0"/>
                        <a:t> of model equations</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algn="ctr"/>
                      <a:endParaRPr lang="en-US" dirty="0"/>
                    </a:p>
                  </a:txBody>
                  <a:tcPr/>
                </a:tc>
                <a:extLst>
                  <a:ext uri="{0D108BD9-81ED-4DB2-BD59-A6C34878D82A}">
                    <a16:rowId xmlns:a16="http://schemas.microsoft.com/office/drawing/2014/main" val="48974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Parmeterisations</a:t>
                      </a:r>
                      <a:endParaRPr lang="en-US" dirty="0"/>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val="2902113208"/>
                  </a:ext>
                </a:extLst>
              </a:tr>
              <a:tr h="148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forcing</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endParaRPr lang="en-US" dirty="0"/>
                    </a:p>
                  </a:txBody>
                  <a:tcPr/>
                </a:tc>
                <a:extLst>
                  <a:ext uri="{0D108BD9-81ED-4DB2-BD59-A6C34878D82A}">
                    <a16:rowId xmlns:a16="http://schemas.microsoft.com/office/drawing/2014/main" val="2641193587"/>
                  </a:ext>
                </a:extLst>
              </a:tr>
            </a:tbl>
          </a:graphicData>
        </a:graphic>
      </p:graphicFrame>
    </p:spTree>
    <p:extLst>
      <p:ext uri="{BB962C8B-B14F-4D97-AF65-F5344CB8AC3E}">
        <p14:creationId xmlns:p14="http://schemas.microsoft.com/office/powerpoint/2010/main" val="367672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DD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94-5761-E840-8F4C-CC2A5376E8CD}"/>
              </a:ext>
            </a:extLst>
          </p:cNvPr>
          <p:cNvSpPr>
            <a:spLocks noGrp="1"/>
          </p:cNvSpPr>
          <p:nvPr>
            <p:ph type="title"/>
          </p:nvPr>
        </p:nvSpPr>
        <p:spPr/>
        <p:txBody>
          <a:bodyPr/>
          <a:lstStyle/>
          <a:p>
            <a:r>
              <a:rPr lang="en-US" dirty="0"/>
              <a:t>Estimating the B-matrix</a:t>
            </a:r>
          </a:p>
        </p:txBody>
      </p:sp>
      <p:sp>
        <p:nvSpPr>
          <p:cNvPr id="3" name="Content Placeholder 2">
            <a:extLst>
              <a:ext uri="{FF2B5EF4-FFF2-40B4-BE49-F238E27FC236}">
                <a16:creationId xmlns:a16="http://schemas.microsoft.com/office/drawing/2014/main" id="{4F6C981A-E4ED-9F4D-A1E9-D53E5B440FF1}"/>
              </a:ext>
            </a:extLst>
          </p:cNvPr>
          <p:cNvSpPr>
            <a:spLocks noGrp="1"/>
          </p:cNvSpPr>
          <p:nvPr>
            <p:ph idx="1"/>
          </p:nvPr>
        </p:nvSpPr>
        <p:spPr>
          <a:xfrm>
            <a:off x="838200" y="1591165"/>
            <a:ext cx="10515600" cy="4351338"/>
          </a:xfrm>
        </p:spPr>
        <p:txBody>
          <a:bodyPr>
            <a:normAutofit/>
          </a:bodyPr>
          <a:lstStyle/>
          <a:p>
            <a:pPr lvl="1"/>
            <a:endParaRPr lang="en-US" dirty="0"/>
          </a:p>
          <a:p>
            <a:pPr marL="457200" lvl="1" indent="0">
              <a:buNone/>
            </a:pPr>
            <a:r>
              <a:rPr lang="en-US" dirty="0"/>
              <a:t>What sources of error in the background can each method account for?</a:t>
            </a:r>
          </a:p>
          <a:p>
            <a:pPr lvl="1"/>
            <a:endParaRPr lang="en-US" dirty="0"/>
          </a:p>
        </p:txBody>
      </p:sp>
      <p:graphicFrame>
        <p:nvGraphicFramePr>
          <p:cNvPr id="4" name="Table 4">
            <a:extLst>
              <a:ext uri="{FF2B5EF4-FFF2-40B4-BE49-F238E27FC236}">
                <a16:creationId xmlns:a16="http://schemas.microsoft.com/office/drawing/2014/main" id="{4FDD20D8-9D50-E24C-9EB0-0609D7993FF3}"/>
              </a:ext>
            </a:extLst>
          </p:cNvPr>
          <p:cNvGraphicFramePr>
            <a:graphicFrameLocks noGrp="1"/>
          </p:cNvGraphicFramePr>
          <p:nvPr/>
        </p:nvGraphicFramePr>
        <p:xfrm>
          <a:off x="2565837" y="2683946"/>
          <a:ext cx="7060325" cy="3667760"/>
        </p:xfrm>
        <a:graphic>
          <a:graphicData uri="http://schemas.openxmlformats.org/drawingml/2006/table">
            <a:tbl>
              <a:tblPr firstRow="1" firstCol="1">
                <a:tableStyleId>{21E4AEA4-8DFA-4A89-87EB-49C32662AFE0}</a:tableStyleId>
              </a:tblPr>
              <a:tblGrid>
                <a:gridCol w="2488324">
                  <a:extLst>
                    <a:ext uri="{9D8B030D-6E8A-4147-A177-3AD203B41FA5}">
                      <a16:colId xmlns:a16="http://schemas.microsoft.com/office/drawing/2014/main" val="1245984582"/>
                    </a:ext>
                  </a:extLst>
                </a:gridCol>
                <a:gridCol w="1182414">
                  <a:extLst>
                    <a:ext uri="{9D8B030D-6E8A-4147-A177-3AD203B41FA5}">
                      <a16:colId xmlns:a16="http://schemas.microsoft.com/office/drawing/2014/main" val="4048718489"/>
                    </a:ext>
                  </a:extLst>
                </a:gridCol>
                <a:gridCol w="772511">
                  <a:extLst>
                    <a:ext uri="{9D8B030D-6E8A-4147-A177-3AD203B41FA5}">
                      <a16:colId xmlns:a16="http://schemas.microsoft.com/office/drawing/2014/main" val="391906823"/>
                    </a:ext>
                  </a:extLst>
                </a:gridCol>
                <a:gridCol w="1434662">
                  <a:extLst>
                    <a:ext uri="{9D8B030D-6E8A-4147-A177-3AD203B41FA5}">
                      <a16:colId xmlns:a16="http://schemas.microsoft.com/office/drawing/2014/main" val="3001247463"/>
                    </a:ext>
                  </a:extLst>
                </a:gridCol>
                <a:gridCol w="1182414">
                  <a:extLst>
                    <a:ext uri="{9D8B030D-6E8A-4147-A177-3AD203B41FA5}">
                      <a16:colId xmlns:a16="http://schemas.microsoft.com/office/drawing/2014/main" val="3177855807"/>
                    </a:ext>
                  </a:extLst>
                </a:gridCol>
              </a:tblGrid>
              <a:tr h="370840">
                <a:tc>
                  <a:txBody>
                    <a:bodyPr/>
                    <a:lstStyle/>
                    <a:p>
                      <a:r>
                        <a:rPr lang="en-US" dirty="0"/>
                        <a:t>Source of error</a:t>
                      </a:r>
                    </a:p>
                  </a:txBody>
                  <a:tcPr/>
                </a:tc>
                <a:tc>
                  <a:txBody>
                    <a:bodyPr/>
                    <a:lstStyle/>
                    <a:p>
                      <a:r>
                        <a:rPr lang="en-US" dirty="0"/>
                        <a:t>Canadian Quick</a:t>
                      </a:r>
                    </a:p>
                  </a:txBody>
                  <a:tcPr/>
                </a:tc>
                <a:tc>
                  <a:txBody>
                    <a:bodyPr/>
                    <a:lstStyle/>
                    <a:p>
                      <a:r>
                        <a:rPr lang="en-US" dirty="0"/>
                        <a:t>NMC</a:t>
                      </a:r>
                    </a:p>
                  </a:txBody>
                  <a:tcPr/>
                </a:tc>
                <a:tc>
                  <a:txBody>
                    <a:bodyPr/>
                    <a:lstStyle/>
                    <a:p>
                      <a:r>
                        <a:rPr lang="en-US" dirty="0"/>
                        <a:t>Analysis of innovations</a:t>
                      </a:r>
                    </a:p>
                  </a:txBody>
                  <a:tcPr/>
                </a:tc>
                <a:tc>
                  <a:txBody>
                    <a:bodyPr/>
                    <a:lstStyle/>
                    <a:p>
                      <a:r>
                        <a:rPr lang="en-US" dirty="0"/>
                        <a:t>ensemble</a:t>
                      </a:r>
                    </a:p>
                  </a:txBody>
                  <a:tcPr/>
                </a:tc>
                <a:extLst>
                  <a:ext uri="{0D108BD9-81ED-4DB2-BD59-A6C34878D82A}">
                    <a16:rowId xmlns:a16="http://schemas.microsoft.com/office/drawing/2014/main" val="1231133112"/>
                  </a:ext>
                </a:extLst>
              </a:tr>
              <a:tr h="370840">
                <a:tc>
                  <a:txBody>
                    <a:bodyPr/>
                    <a:lstStyle/>
                    <a:p>
                      <a:pPr marL="14288" lvl="1" indent="0">
                        <a:tabLst/>
                      </a:pPr>
                      <a:r>
                        <a:rPr lang="en-US" dirty="0"/>
                        <a:t>Initial conditions (analysis)</a:t>
                      </a:r>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2283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model error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extLst>
                  <a:ext uri="{0D108BD9-81ED-4DB2-BD59-A6C34878D82A}">
                    <a16:rowId xmlns:a16="http://schemas.microsoft.com/office/drawing/2014/main" val="3481802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equations</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depends</a:t>
                      </a:r>
                    </a:p>
                  </a:txBody>
                  <a:tcPr/>
                </a:tc>
                <a:extLst>
                  <a:ext uri="{0D108BD9-81ED-4DB2-BD59-A6C34878D82A}">
                    <a16:rowId xmlns:a16="http://schemas.microsoft.com/office/drawing/2014/main" val="1026968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Discretisations</a:t>
                      </a:r>
                      <a:r>
                        <a:rPr lang="en-US" dirty="0"/>
                        <a:t> of model equations</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tc>
                  <a:txBody>
                    <a:bodyPr/>
                    <a:lstStyle/>
                    <a:p>
                      <a:pPr algn="ctr"/>
                      <a:r>
                        <a:rPr lang="en-US" dirty="0"/>
                        <a:t>depends</a:t>
                      </a:r>
                    </a:p>
                  </a:txBody>
                  <a:tcPr/>
                </a:tc>
                <a:extLst>
                  <a:ext uri="{0D108BD9-81ED-4DB2-BD59-A6C34878D82A}">
                    <a16:rowId xmlns:a16="http://schemas.microsoft.com/office/drawing/2014/main" val="48974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Parmeterisations</a:t>
                      </a:r>
                      <a:endParaRPr lang="en-US" dirty="0"/>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depends</a:t>
                      </a:r>
                    </a:p>
                  </a:txBody>
                  <a:tcPr/>
                </a:tc>
                <a:extLst>
                  <a:ext uri="{0D108BD9-81ED-4DB2-BD59-A6C34878D82A}">
                    <a16:rowId xmlns:a16="http://schemas.microsoft.com/office/drawing/2014/main" val="2902113208"/>
                  </a:ext>
                </a:extLst>
              </a:tr>
              <a:tr h="148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External forcing</a:t>
                      </a:r>
                    </a:p>
                  </a:txBody>
                  <a:tcPr/>
                </a:tc>
                <a:tc>
                  <a:txBody>
                    <a:bodyPr/>
                    <a:lstStyle/>
                    <a:p>
                      <a:pPr algn="ctr"/>
                      <a:endParaRPr lang="en-US"/>
                    </a:p>
                  </a:txBody>
                  <a:tcPr/>
                </a:tc>
                <a:tc>
                  <a:txBody>
                    <a:bodyPr/>
                    <a:lstStyle/>
                    <a:p>
                      <a:pPr algn="ct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pPr algn="ctr"/>
                      <a:r>
                        <a:rPr lang="en-US" dirty="0"/>
                        <a:t>depends</a:t>
                      </a:r>
                    </a:p>
                  </a:txBody>
                  <a:tcPr/>
                </a:tc>
                <a:extLst>
                  <a:ext uri="{0D108BD9-81ED-4DB2-BD59-A6C34878D82A}">
                    <a16:rowId xmlns:a16="http://schemas.microsoft.com/office/drawing/2014/main" val="2641193587"/>
                  </a:ext>
                </a:extLst>
              </a:tr>
            </a:tbl>
          </a:graphicData>
        </a:graphic>
      </p:graphicFrame>
    </p:spTree>
    <p:extLst>
      <p:ext uri="{BB962C8B-B14F-4D97-AF65-F5344CB8AC3E}">
        <p14:creationId xmlns:p14="http://schemas.microsoft.com/office/powerpoint/2010/main" val="21294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alpha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A1629-4F5C-A641-BBF5-3C6F11BA5A5F}"/>
              </a:ext>
            </a:extLst>
          </p:cNvPr>
          <p:cNvPicPr>
            <a:picLocks noChangeAspect="1"/>
          </p:cNvPicPr>
          <p:nvPr/>
        </p:nvPicPr>
        <p:blipFill>
          <a:blip r:embed="rId2"/>
          <a:stretch>
            <a:fillRect/>
          </a:stretch>
        </p:blipFill>
        <p:spPr>
          <a:xfrm>
            <a:off x="183837" y="1825625"/>
            <a:ext cx="7102631" cy="4902200"/>
          </a:xfrm>
          <a:prstGeom prst="rect">
            <a:avLst/>
          </a:prstGeom>
        </p:spPr>
      </p:pic>
      <p:sp>
        <p:nvSpPr>
          <p:cNvPr id="2" name="Title 1">
            <a:extLst>
              <a:ext uri="{FF2B5EF4-FFF2-40B4-BE49-F238E27FC236}">
                <a16:creationId xmlns:a16="http://schemas.microsoft.com/office/drawing/2014/main" id="{80E62C29-808D-1942-81D8-F113CF39AC24}"/>
              </a:ext>
            </a:extLst>
          </p:cNvPr>
          <p:cNvSpPr>
            <a:spLocks noGrp="1"/>
          </p:cNvSpPr>
          <p:nvPr>
            <p:ph type="title"/>
          </p:nvPr>
        </p:nvSpPr>
        <p:spPr/>
        <p:txBody>
          <a:bodyPr/>
          <a:lstStyle/>
          <a:p>
            <a:r>
              <a:rPr lang="en-US" dirty="0"/>
              <a:t>The observations</a:t>
            </a:r>
          </a:p>
        </p:txBody>
      </p:sp>
      <p:sp>
        <p:nvSpPr>
          <p:cNvPr id="3" name="Content Placeholder 2">
            <a:extLst>
              <a:ext uri="{FF2B5EF4-FFF2-40B4-BE49-F238E27FC236}">
                <a16:creationId xmlns:a16="http://schemas.microsoft.com/office/drawing/2014/main" id="{EEF372D2-038B-CF44-B401-6774C298B5C9}"/>
              </a:ext>
            </a:extLst>
          </p:cNvPr>
          <p:cNvSpPr>
            <a:spLocks noGrp="1"/>
          </p:cNvSpPr>
          <p:nvPr>
            <p:ph idx="1"/>
          </p:nvPr>
        </p:nvSpPr>
        <p:spPr>
          <a:xfrm>
            <a:off x="7552419" y="2292966"/>
            <a:ext cx="4374464" cy="4353579"/>
          </a:xfrm>
        </p:spPr>
        <p:txBody>
          <a:bodyPr>
            <a:normAutofit lnSpcReduction="10000"/>
          </a:bodyPr>
          <a:lstStyle/>
          <a:p>
            <a:pPr marL="0" indent="0">
              <a:buNone/>
            </a:pPr>
            <a:r>
              <a:rPr lang="en-US" sz="2000" dirty="0"/>
              <a:t>Tens of millions of observations are assimilated globally for NWP in each cycle.</a:t>
            </a:r>
          </a:p>
          <a:p>
            <a:pPr marL="0" indent="0">
              <a:buNone/>
            </a:pPr>
            <a:r>
              <a:rPr lang="en-US" sz="2000" dirty="0"/>
              <a:t>There are many different types of instruments.</a:t>
            </a:r>
          </a:p>
          <a:p>
            <a:pPr lvl="1"/>
            <a:r>
              <a:rPr lang="en-US" sz="1800" dirty="0"/>
              <a:t>Over 90% of data comes from satellite radiances. </a:t>
            </a:r>
          </a:p>
          <a:p>
            <a:pPr marL="0" indent="0">
              <a:buNone/>
            </a:pPr>
            <a:r>
              <a:rPr lang="en-US" sz="2000" dirty="0"/>
              <a:t>Before the observations are assimilated, they may be subject to</a:t>
            </a:r>
          </a:p>
          <a:p>
            <a:pPr lvl="1"/>
            <a:r>
              <a:rPr lang="en-US" sz="1800" dirty="0"/>
              <a:t>Different levels of preprocessing,</a:t>
            </a:r>
          </a:p>
          <a:p>
            <a:pPr lvl="1"/>
            <a:r>
              <a:rPr lang="en-US" sz="1800" dirty="0"/>
              <a:t>Quality control, </a:t>
            </a:r>
          </a:p>
          <a:p>
            <a:pPr lvl="1"/>
            <a:r>
              <a:rPr lang="en-US" sz="1800" dirty="0"/>
              <a:t>adaptive thinning, </a:t>
            </a:r>
          </a:p>
          <a:p>
            <a:pPr lvl="1"/>
            <a:r>
              <a:rPr lang="en-US" sz="1800" dirty="0" err="1"/>
              <a:t>Superobbing</a:t>
            </a:r>
            <a:r>
              <a:rPr lang="en-US" sz="1800" dirty="0"/>
              <a:t>,</a:t>
            </a:r>
          </a:p>
          <a:p>
            <a:pPr lvl="1"/>
            <a:r>
              <a:rPr lang="en-US" sz="1800" dirty="0"/>
              <a:t>bias correction (this could also be performed during assimilation)</a:t>
            </a:r>
          </a:p>
        </p:txBody>
      </p:sp>
      <p:pic>
        <p:nvPicPr>
          <p:cNvPr id="5" name="Picture 4">
            <a:extLst>
              <a:ext uri="{FF2B5EF4-FFF2-40B4-BE49-F238E27FC236}">
                <a16:creationId xmlns:a16="http://schemas.microsoft.com/office/drawing/2014/main" id="{B1C467A9-D9AC-1140-8725-69340FB6E091}"/>
              </a:ext>
            </a:extLst>
          </p:cNvPr>
          <p:cNvPicPr>
            <a:picLocks noChangeAspect="1"/>
          </p:cNvPicPr>
          <p:nvPr/>
        </p:nvPicPr>
        <p:blipFill>
          <a:blip r:embed="rId3"/>
          <a:stretch>
            <a:fillRect/>
          </a:stretch>
        </p:blipFill>
        <p:spPr>
          <a:xfrm>
            <a:off x="9969351" y="126048"/>
            <a:ext cx="2038812" cy="2009121"/>
          </a:xfrm>
          <a:prstGeom prst="rect">
            <a:avLst/>
          </a:prstGeom>
        </p:spPr>
      </p:pic>
    </p:spTree>
    <p:extLst>
      <p:ext uri="{BB962C8B-B14F-4D97-AF65-F5344CB8AC3E}">
        <p14:creationId xmlns:p14="http://schemas.microsoft.com/office/powerpoint/2010/main" val="1864300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473F-0ADB-964E-B23A-CFDE73AA08DB}"/>
              </a:ext>
            </a:extLst>
          </p:cNvPr>
          <p:cNvSpPr>
            <a:spLocks noGrp="1"/>
          </p:cNvSpPr>
          <p:nvPr>
            <p:ph type="title"/>
          </p:nvPr>
        </p:nvSpPr>
        <p:spPr/>
        <p:txBody>
          <a:bodyPr/>
          <a:lstStyle/>
          <a:p>
            <a:r>
              <a:rPr lang="en-US" dirty="0"/>
              <a:t>The observation operator</a:t>
            </a:r>
          </a:p>
        </p:txBody>
      </p:sp>
      <p:sp>
        <p:nvSpPr>
          <p:cNvPr id="3" name="Content Placeholder 2">
            <a:extLst>
              <a:ext uri="{FF2B5EF4-FFF2-40B4-BE49-F238E27FC236}">
                <a16:creationId xmlns:a16="http://schemas.microsoft.com/office/drawing/2014/main" id="{22F645F0-388D-3648-8E0B-75FDA236BBB7}"/>
              </a:ext>
            </a:extLst>
          </p:cNvPr>
          <p:cNvSpPr>
            <a:spLocks noGrp="1"/>
          </p:cNvSpPr>
          <p:nvPr>
            <p:ph idx="1"/>
          </p:nvPr>
        </p:nvSpPr>
        <p:spPr>
          <a:xfrm>
            <a:off x="838200" y="2353945"/>
            <a:ext cx="10515600" cy="4351338"/>
          </a:xfrm>
        </p:spPr>
        <p:txBody>
          <a:bodyPr>
            <a:normAutofit/>
          </a:bodyPr>
          <a:lstStyle/>
          <a:p>
            <a:pPr marL="0" indent="0">
              <a:buNone/>
            </a:pPr>
            <a:r>
              <a:rPr lang="en-US" sz="2000" dirty="0"/>
              <a:t>To compare the modelled variables to the observations, the observation operator should account for:</a:t>
            </a:r>
          </a:p>
          <a:p>
            <a:r>
              <a:rPr lang="en-US" sz="2000" b="1" dirty="0"/>
              <a:t>Differences in location</a:t>
            </a:r>
            <a:r>
              <a:rPr lang="en-US" sz="2000" dirty="0"/>
              <a:t> of the observations to the the model grid (e.g. using interpolation)</a:t>
            </a:r>
          </a:p>
          <a:p>
            <a:r>
              <a:rPr lang="en-US" sz="2000" b="1" dirty="0"/>
              <a:t>Difference in variables</a:t>
            </a:r>
            <a:r>
              <a:rPr lang="en-US" sz="2000" dirty="0"/>
              <a:t> observed (e.g. using known physical or geometrical relationships, e.g. radiative transfer equations or projections from </a:t>
            </a:r>
            <a:r>
              <a:rPr lang="en-US" sz="2000" dirty="0" err="1"/>
              <a:t>latitudal</a:t>
            </a:r>
            <a:r>
              <a:rPr lang="en-US" sz="2000" dirty="0"/>
              <a:t> and </a:t>
            </a:r>
            <a:r>
              <a:rPr lang="en-US" sz="2000" dirty="0" err="1"/>
              <a:t>londitudal</a:t>
            </a:r>
            <a:r>
              <a:rPr lang="en-US" sz="2000" dirty="0"/>
              <a:t> winds to wind speed and direction).</a:t>
            </a:r>
          </a:p>
          <a:p>
            <a:r>
              <a:rPr lang="en-US" sz="2000" b="1" dirty="0"/>
              <a:t>Differences in scales</a:t>
            </a:r>
            <a:r>
              <a:rPr lang="en-US" sz="2000" dirty="0"/>
              <a:t> observed (e.g. if the observations observe larger scales than the modelled variables can use averaging, if the observations observer smaller scales than modelled this is trickier).</a:t>
            </a:r>
          </a:p>
          <a:p>
            <a:r>
              <a:rPr lang="en-US" sz="2000" b="1" dirty="0"/>
              <a:t>Differences in the timing</a:t>
            </a:r>
            <a:r>
              <a:rPr lang="en-US" sz="2000" dirty="0"/>
              <a:t> of the observations (e.g. using the dynamical model to evolve the initial model state to the time of the observations.)</a:t>
            </a:r>
          </a:p>
          <a:p>
            <a:pPr marL="0" indent="0">
              <a:buNone/>
            </a:pPr>
            <a:r>
              <a:rPr lang="en-US" sz="2000" dirty="0"/>
              <a:t>If we are assuming that both the background and observation errors are Gaussian then this implies that the observation operator should be near-linear.</a:t>
            </a:r>
          </a:p>
        </p:txBody>
      </p:sp>
      <p:pic>
        <p:nvPicPr>
          <p:cNvPr id="4" name="Picture 3" descr="Chart, bar chart&#10;&#10;Description automatically generated">
            <a:extLst>
              <a:ext uri="{FF2B5EF4-FFF2-40B4-BE49-F238E27FC236}">
                <a16:creationId xmlns:a16="http://schemas.microsoft.com/office/drawing/2014/main" id="{8285092D-7754-A745-B3E3-51F38DCDD352}"/>
              </a:ext>
            </a:extLst>
          </p:cNvPr>
          <p:cNvPicPr>
            <a:picLocks noChangeAspect="1"/>
          </p:cNvPicPr>
          <p:nvPr/>
        </p:nvPicPr>
        <p:blipFill>
          <a:blip r:embed="rId2"/>
          <a:stretch>
            <a:fillRect/>
          </a:stretch>
        </p:blipFill>
        <p:spPr>
          <a:xfrm>
            <a:off x="7170683" y="-66529"/>
            <a:ext cx="1581395" cy="2363307"/>
          </a:xfrm>
          <a:prstGeom prst="rect">
            <a:avLst/>
          </a:prstGeom>
        </p:spPr>
      </p:pic>
      <p:pic>
        <p:nvPicPr>
          <p:cNvPr id="5" name="Picture 4">
            <a:extLst>
              <a:ext uri="{FF2B5EF4-FFF2-40B4-BE49-F238E27FC236}">
                <a16:creationId xmlns:a16="http://schemas.microsoft.com/office/drawing/2014/main" id="{41404D3D-50C5-D248-8186-6BA90E2380DB}"/>
              </a:ext>
            </a:extLst>
          </p:cNvPr>
          <p:cNvPicPr>
            <a:picLocks noChangeAspect="1"/>
          </p:cNvPicPr>
          <p:nvPr/>
        </p:nvPicPr>
        <p:blipFill>
          <a:blip r:embed="rId3"/>
          <a:stretch>
            <a:fillRect/>
          </a:stretch>
        </p:blipFill>
        <p:spPr>
          <a:xfrm>
            <a:off x="9926744" y="87799"/>
            <a:ext cx="2096656" cy="2066122"/>
          </a:xfrm>
          <a:prstGeom prst="rect">
            <a:avLst/>
          </a:prstGeom>
        </p:spPr>
      </p:pic>
      <p:cxnSp>
        <p:nvCxnSpPr>
          <p:cNvPr id="6" name="Straight Arrow Connector 5">
            <a:extLst>
              <a:ext uri="{FF2B5EF4-FFF2-40B4-BE49-F238E27FC236}">
                <a16:creationId xmlns:a16="http://schemas.microsoft.com/office/drawing/2014/main" id="{979A3BC4-E98D-E749-964B-F2D2EEBE510C}"/>
              </a:ext>
            </a:extLst>
          </p:cNvPr>
          <p:cNvCxnSpPr>
            <a:cxnSpLocks/>
          </p:cNvCxnSpPr>
          <p:nvPr/>
        </p:nvCxnSpPr>
        <p:spPr>
          <a:xfrm>
            <a:off x="8991050" y="1115125"/>
            <a:ext cx="8235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DE5F98-77DB-8249-A21D-3D8A8C4B6730}"/>
              </a:ext>
            </a:extLst>
          </p:cNvPr>
          <p:cNvSpPr txBox="1"/>
          <p:nvPr/>
        </p:nvSpPr>
        <p:spPr>
          <a:xfrm>
            <a:off x="9204960" y="528320"/>
            <a:ext cx="311304" cy="369332"/>
          </a:xfrm>
          <a:prstGeom prst="rect">
            <a:avLst/>
          </a:prstGeom>
          <a:noFill/>
        </p:spPr>
        <p:txBody>
          <a:bodyPr wrap="none" rtlCol="0">
            <a:spAutoFit/>
          </a:bodyPr>
          <a:lstStyle/>
          <a:p>
            <a:r>
              <a:rPr lang="en-US" i="1" dirty="0">
                <a:latin typeface="Cambria Math" panose="02040503050406030204" pitchFamily="18" charset="0"/>
                <a:ea typeface="Cambria Math" panose="02040503050406030204" pitchFamily="18" charset="0"/>
              </a:rPr>
              <a:t>h</a:t>
            </a:r>
          </a:p>
        </p:txBody>
      </p:sp>
    </p:spTree>
    <p:extLst>
      <p:ext uri="{BB962C8B-B14F-4D97-AF65-F5344CB8AC3E}">
        <p14:creationId xmlns:p14="http://schemas.microsoft.com/office/powerpoint/2010/main" val="40557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5C5E-36FD-034C-99AE-C4D2463F5EAE}"/>
              </a:ext>
            </a:extLst>
          </p:cNvPr>
          <p:cNvSpPr>
            <a:spLocks noGrp="1"/>
          </p:cNvSpPr>
          <p:nvPr>
            <p:ph type="title"/>
          </p:nvPr>
        </p:nvSpPr>
        <p:spPr/>
        <p:txBody>
          <a:bodyPr/>
          <a:lstStyle/>
          <a:p>
            <a:r>
              <a:rPr lang="en-US" dirty="0"/>
              <a:t>Observation errors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8F2C9A-65DC-D649-8F61-1233033B7856}"/>
                  </a:ext>
                </a:extLst>
              </p:cNvPr>
              <p:cNvSpPr>
                <a:spLocks noGrp="1"/>
              </p:cNvSpPr>
              <p:nvPr>
                <p:ph idx="1"/>
              </p:nvPr>
            </p:nvSpPr>
            <p:spPr/>
            <p:txBody>
              <a:bodyPr>
                <a:noAutofit/>
              </a:bodyPr>
              <a:lstStyle/>
              <a:p>
                <a:pPr marL="0" indent="0">
                  <a:buNone/>
                </a:pPr>
                <a:r>
                  <a:rPr lang="en-US" sz="2000" dirty="0"/>
                  <a:t>The errors in the observations are given by </a:t>
                </a:r>
              </a:p>
              <a:p>
                <a:pPr marL="0" indent="0">
                  <a:buNone/>
                </a:pPr>
                <a14:m>
                  <m:oMathPara xmlns:m="http://schemas.openxmlformats.org/officeDocument/2006/math">
                    <m:oMathParaPr>
                      <m:jc m:val="centerGroup"/>
                    </m:oMathParaPr>
                    <m:oMath xmlns:m="http://schemas.openxmlformats.org/officeDocument/2006/math">
                      <m:r>
                        <a:rPr lang="en-GB" sz="2000" b="1" i="0" smtClean="0">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r>
                        <a:rPr lang="en-GB" sz="2000" b="0" i="1" smtClean="0">
                          <a:latin typeface="Cambria Math" panose="02040503050406030204" pitchFamily="18" charset="0"/>
                          <a:ea typeface="Cambria Math" panose="02040503050406030204" pitchFamily="18" charset="0"/>
                        </a:rPr>
                        <m:t>=</m:t>
                      </m:r>
                      <m:r>
                        <a:rPr lang="en-GB" sz="2000" b="1">
                          <a:latin typeface="Cambria Math" panose="02040503050406030204" pitchFamily="18" charset="0"/>
                          <a:ea typeface="Cambria Math" panose="02040503050406030204" pitchFamily="18" charset="0"/>
                        </a:rPr>
                        <m:t>𝐲</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h</m:t>
                      </m:r>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truth</m:t>
                              </m:r>
                            </m:sub>
                          </m:sSub>
                        </m:e>
                      </m:d>
                    </m:oMath>
                  </m:oMathPara>
                </a14:m>
                <a:endParaRPr lang="en-GB" sz="200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ea typeface="Cambria Math" panose="02040503050406030204" pitchFamily="18" charset="0"/>
                        </a:rPr>
                        <m:t>                              </m:t>
                      </m:r>
                      <m:r>
                        <a:rPr lang="en-GB" sz="2000" i="1">
                          <a:latin typeface="Cambria Math" panose="02040503050406030204" pitchFamily="18" charset="0"/>
                          <a:ea typeface="Cambria Math" panose="02040503050406030204" pitchFamily="18" charset="0"/>
                        </a:rPr>
                        <m:t>=</m:t>
                      </m:r>
                      <m:r>
                        <a:rPr lang="en-GB" sz="2000" b="1">
                          <a:latin typeface="Cambria Math" panose="02040503050406030204" pitchFamily="18" charset="0"/>
                          <a:ea typeface="Cambria Math" panose="02040503050406030204" pitchFamily="18" charset="0"/>
                        </a:rPr>
                        <m:t>𝐲</m:t>
                      </m:r>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h</m:t>
                          </m:r>
                        </m:e>
                        <m:sub>
                          <m:r>
                            <a:rPr lang="en-GB" sz="2000" i="1">
                              <a:latin typeface="Cambria Math" panose="02040503050406030204" pitchFamily="18" charset="0"/>
                              <a:ea typeface="Cambria Math" panose="02040503050406030204" pitchFamily="18" charset="0"/>
                            </a:rPr>
                            <m:t>𝑡𝑟𝑢𝑡h</m:t>
                          </m:r>
                        </m:sub>
                      </m:sSub>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truth</m:t>
                              </m:r>
                            </m:sub>
                          </m:sSub>
                        </m:e>
                      </m:d>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h</m:t>
                          </m:r>
                        </m:e>
                        <m:sub>
                          <m:r>
                            <a:rPr lang="en-GB" sz="2000" i="1">
                              <a:latin typeface="Cambria Math" panose="02040503050406030204" pitchFamily="18" charset="0"/>
                              <a:ea typeface="Cambria Math" panose="02040503050406030204" pitchFamily="18" charset="0"/>
                            </a:rPr>
                            <m:t>𝑡𝑟𝑢𝑡h</m:t>
                          </m:r>
                        </m:sub>
                      </m:sSub>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truth</m:t>
                              </m:r>
                            </m:sub>
                          </m:sSub>
                        </m:e>
                      </m:d>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h</m:t>
                      </m:r>
                      <m:d>
                        <m:dPr>
                          <m:ctrlPr>
                            <a:rPr lang="en-GB" sz="2000" i="1">
                              <a:latin typeface="Cambria Math" panose="02040503050406030204" pitchFamily="18" charset="0"/>
                              <a:ea typeface="Cambria Math" panose="02040503050406030204" pitchFamily="18" charset="0"/>
                            </a:rPr>
                          </m:ctrlPr>
                        </m:dPr>
                        <m:e>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𝐱</m:t>
                              </m:r>
                            </m:e>
                            <m:sub>
                              <m:r>
                                <m:rPr>
                                  <m:sty m:val="p"/>
                                </m:rPr>
                                <a:rPr lang="en-GB" sz="2000">
                                  <a:latin typeface="Cambria Math" panose="02040503050406030204" pitchFamily="18" charset="0"/>
                                  <a:ea typeface="Cambria Math" panose="02040503050406030204" pitchFamily="18" charset="0"/>
                                </a:rPr>
                                <m:t>truth</m:t>
                              </m:r>
                            </m:sub>
                          </m:sSub>
                        </m:e>
                      </m:d>
                    </m:oMath>
                  </m:oMathPara>
                </a14:m>
                <a:endParaRPr lang="en-GB" sz="800" i="1" dirty="0">
                  <a:latin typeface="Cambria Math" panose="02040503050406030204" pitchFamily="18" charset="0"/>
                  <a:ea typeface="Cambria Math" panose="02040503050406030204" pitchFamily="18" charset="0"/>
                </a:endParaRPr>
              </a:p>
              <a:p>
                <a:pPr marL="0" indent="0">
                  <a:buNone/>
                </a:pPr>
                <a:endParaRPr lang="en-GB" sz="800" i="1" dirty="0">
                  <a:latin typeface="Cambria Math" panose="02040503050406030204" pitchFamily="18" charset="0"/>
                  <a:ea typeface="Cambria Math" panose="02040503050406030204" pitchFamily="18" charset="0"/>
                </a:endParaRPr>
              </a:p>
              <a:p>
                <a:pPr marL="0" indent="0">
                  <a:buNone/>
                </a:pPr>
                <a14:m>
                  <m:oMath xmlns:m="http://schemas.openxmlformats.org/officeDocument/2006/math">
                    <m:r>
                      <a:rPr lang="en-GB" sz="2000" b="0" i="0" smtClean="0">
                        <a:latin typeface="Cambria Math" panose="02040503050406030204" pitchFamily="18" charset="0"/>
                        <a:ea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           </m:t>
                    </m:r>
                    <m:sSub>
                      <m:sSubPr>
                        <m:ctrlPr>
                          <a:rPr lang="en-GB" sz="2000" i="1">
                            <a:latin typeface="Cambria Math" panose="02040503050406030204" pitchFamily="18" charset="0"/>
                            <a:ea typeface="Cambria Math" panose="02040503050406030204" pitchFamily="18" charset="0"/>
                          </a:rPr>
                        </m:ctrlPr>
                      </m:sSubPr>
                      <m:e>
                        <m:r>
                          <a:rPr lang="en-GB" sz="2000" b="1" i="0" smtClean="0">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𝑜𝑏</m:t>
                        </m:r>
                      </m:sub>
                    </m:sSub>
                    <m:r>
                      <a:rPr lang="en-GB" sz="2000" b="0" i="1" smtClean="0">
                        <a:latin typeface="Cambria Math" panose="02040503050406030204" pitchFamily="18" charset="0"/>
                        <a:ea typeface="Cambria Math" panose="02040503050406030204" pitchFamily="18" charset="0"/>
                      </a:rPr>
                      <m:t>              </m:t>
                    </m:r>
                    <m:r>
                      <a:rPr lang="en-GB" sz="2000" i="1">
                        <a:latin typeface="Cambria Math" panose="02040503050406030204" pitchFamily="18" charset="0"/>
                        <a:ea typeface="Cambria Math" panose="02040503050406030204" pitchFamily="18" charset="0"/>
                      </a:rPr>
                      <m:t>+</m:t>
                    </m:r>
                    <m:sSub>
                      <m:sSubPr>
                        <m:ctrlPr>
                          <a:rPr lang="en-GB" sz="2000" i="1">
                            <a:latin typeface="Cambria Math" panose="02040503050406030204" pitchFamily="18" charset="0"/>
                            <a:ea typeface="Cambria Math" panose="02040503050406030204" pitchFamily="18" charset="0"/>
                          </a:rPr>
                        </m:ctrlPr>
                      </m:sSubPr>
                      <m:e>
                        <m:r>
                          <a:rPr lang="en-GB" sz="2000" b="1" i="0" smtClean="0">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h</m:t>
                        </m:r>
                      </m:sub>
                    </m:sSub>
                  </m:oMath>
                </a14:m>
                <a:r>
                  <a:rPr lang="en-GB" sz="2000" b="0" dirty="0">
                    <a:ea typeface="Cambria Math" panose="02040503050406030204" pitchFamily="18" charset="0"/>
                  </a:rPr>
                  <a:t>           </a:t>
                </a:r>
              </a:p>
              <a:p>
                <a:pPr marL="0" indent="0">
                  <a:buNone/>
                </a:pPr>
                <a:r>
                  <a:rPr lang="en-US" sz="2000" dirty="0"/>
                  <a:t>The uncertainty in the observations is therefore given by a mixture of errors in the observation itself,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𝑜𝑏</m:t>
                        </m:r>
                      </m:sub>
                    </m:sSub>
                  </m:oMath>
                </a14:m>
                <a:r>
                  <a:rPr lang="en-US" sz="2000" dirty="0"/>
                  <a:t>, and the errors in trying to compare the state to the observations, </a:t>
                </a: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h</m:t>
                        </m:r>
                      </m:sub>
                    </m:sSub>
                  </m:oMath>
                </a14:m>
                <a:r>
                  <a:rPr lang="en-US" sz="2000" dirty="0"/>
                  <a:t>.</a:t>
                </a:r>
              </a:p>
              <a:p>
                <a:pPr marL="0" indent="0">
                  <a:buNone/>
                </a:pP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𝑜𝑏</m:t>
                        </m:r>
                      </m:sub>
                    </m:sSub>
                  </m:oMath>
                </a14:m>
                <a:r>
                  <a:rPr lang="en-US" sz="2000" dirty="0"/>
                  <a:t> will include instrument errors and pre-processing errors (e.g. the effect of </a:t>
                </a:r>
                <a:r>
                  <a:rPr lang="en-US" sz="2000" dirty="0" err="1"/>
                  <a:t>superobbing</a:t>
                </a:r>
                <a:r>
                  <a:rPr lang="en-US" sz="2000" dirty="0"/>
                  <a:t> or converting to a more easily interpretable variable, can also include mistakes in cloud clearing)</a:t>
                </a:r>
              </a:p>
              <a:p>
                <a:pPr marL="0" indent="0">
                  <a:buNone/>
                </a:pPr>
                <a14:m>
                  <m:oMath xmlns:m="http://schemas.openxmlformats.org/officeDocument/2006/math">
                    <m:sSub>
                      <m:sSubPr>
                        <m:ctrlPr>
                          <a:rPr lang="en-GB" sz="2000" i="1">
                            <a:latin typeface="Cambria Math" panose="02040503050406030204" pitchFamily="18" charset="0"/>
                            <a:ea typeface="Cambria Math" panose="02040503050406030204" pitchFamily="18" charset="0"/>
                          </a:rPr>
                        </m:ctrlPr>
                      </m:sSubPr>
                      <m:e>
                        <m:r>
                          <a:rPr lang="en-GB" sz="2000" b="1">
                            <a:latin typeface="Cambria Math" panose="02040503050406030204" pitchFamily="18" charset="0"/>
                            <a:ea typeface="Cambria Math" panose="02040503050406030204" pitchFamily="18" charset="0"/>
                          </a:rPr>
                          <m:t> </m:t>
                        </m:r>
                        <m:r>
                          <a:rPr lang="en-US" sz="2000" b="1">
                            <a:latin typeface="Cambria Math" panose="02040503050406030204" pitchFamily="18" charset="0"/>
                            <a:ea typeface="Cambria Math" panose="02040503050406030204" pitchFamily="18" charset="0"/>
                          </a:rPr>
                          <m:t>𝛈</m:t>
                        </m:r>
                      </m:e>
                      <m:sub>
                        <m:r>
                          <a:rPr lang="en-GB" sz="2000" i="1">
                            <a:latin typeface="Cambria Math" panose="02040503050406030204" pitchFamily="18" charset="0"/>
                            <a:ea typeface="Cambria Math" panose="02040503050406030204" pitchFamily="18" charset="0"/>
                          </a:rPr>
                          <m:t>h</m:t>
                        </m:r>
                      </m:sub>
                    </m:sSub>
                    <m:r>
                      <a:rPr lang="en-GB" sz="2000" i="1">
                        <a:latin typeface="Cambria Math" panose="02040503050406030204" pitchFamily="18" charset="0"/>
                        <a:ea typeface="Cambria Math" panose="02040503050406030204" pitchFamily="18" charset="0"/>
                      </a:rPr>
                      <m:t> </m:t>
                    </m:r>
                  </m:oMath>
                </a14:m>
                <a:r>
                  <a:rPr lang="en-US" sz="2000" dirty="0"/>
                  <a:t> will include representation errors (e.g. observations of sub-grid scales) and errors in the observation operator.</a:t>
                </a:r>
              </a:p>
              <a:p>
                <a:pPr marL="0" indent="0">
                  <a:buNone/>
                </a:pPr>
                <a:r>
                  <a:rPr lang="en-US" sz="2000" dirty="0"/>
                  <a:t>Assuming the observation errors are unbiased and Gaussian then their statistics can be fully represented by the observation error covariance matrix – the R matrix! </a:t>
                </a:r>
              </a:p>
            </p:txBody>
          </p:sp>
        </mc:Choice>
        <mc:Fallback xmlns="">
          <p:sp>
            <p:nvSpPr>
              <p:cNvPr id="3" name="Content Placeholder 2">
                <a:extLst>
                  <a:ext uri="{FF2B5EF4-FFF2-40B4-BE49-F238E27FC236}">
                    <a16:creationId xmlns:a16="http://schemas.microsoft.com/office/drawing/2014/main" id="{288F2C9A-65DC-D649-8F61-1233033B7856}"/>
                  </a:ext>
                </a:extLst>
              </p:cNvPr>
              <p:cNvSpPr>
                <a:spLocks noGrp="1" noRot="1" noChangeAspect="1" noMove="1" noResize="1" noEditPoints="1" noAdjustHandles="1" noChangeArrowheads="1" noChangeShapeType="1" noTextEdit="1"/>
              </p:cNvSpPr>
              <p:nvPr>
                <p:ph idx="1"/>
              </p:nvPr>
            </p:nvSpPr>
            <p:spPr>
              <a:blipFill>
                <a:blip r:embed="rId2"/>
                <a:stretch>
                  <a:fillRect l="-724" t="-1453" b="-291"/>
                </a:stretch>
              </a:blipFill>
            </p:spPr>
            <p:txBody>
              <a:bodyPr/>
              <a:lstStyle/>
              <a:p>
                <a:r>
                  <a:rPr lang="en-US">
                    <a:noFill/>
                  </a:rPr>
                  <a:t> </a:t>
                </a:r>
              </a:p>
            </p:txBody>
          </p:sp>
        </mc:Fallback>
      </mc:AlternateContent>
      <p:sp>
        <p:nvSpPr>
          <p:cNvPr id="4" name="Left Brace 3">
            <a:extLst>
              <a:ext uri="{FF2B5EF4-FFF2-40B4-BE49-F238E27FC236}">
                <a16:creationId xmlns:a16="http://schemas.microsoft.com/office/drawing/2014/main" id="{A61707AA-9CDB-064C-9E4D-C2DF061B6930}"/>
              </a:ext>
            </a:extLst>
          </p:cNvPr>
          <p:cNvSpPr/>
          <p:nvPr/>
        </p:nvSpPr>
        <p:spPr>
          <a:xfrm rot="16200000">
            <a:off x="5437713" y="1806403"/>
            <a:ext cx="207741" cy="20312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1A781813-621F-A546-AB0C-D42CBD3B8C80}"/>
              </a:ext>
            </a:extLst>
          </p:cNvPr>
          <p:cNvSpPr/>
          <p:nvPr/>
        </p:nvSpPr>
        <p:spPr>
          <a:xfrm rot="16200000">
            <a:off x="8033768" y="1480738"/>
            <a:ext cx="207741" cy="27035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284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53216-882B-314E-B110-FF19DF333719}"/>
              </a:ext>
            </a:extLst>
          </p:cNvPr>
          <p:cNvSpPr>
            <a:spLocks noGrp="1"/>
          </p:cNvSpPr>
          <p:nvPr>
            <p:ph type="title"/>
          </p:nvPr>
        </p:nvSpPr>
        <p:spPr/>
        <p:txBody>
          <a:bodyPr/>
          <a:lstStyle/>
          <a:p>
            <a:r>
              <a:rPr lang="en-US" dirty="0"/>
              <a:t>The R matrix</a:t>
            </a:r>
          </a:p>
        </p:txBody>
      </p:sp>
      <p:sp>
        <p:nvSpPr>
          <p:cNvPr id="3" name="Content Placeholder 2">
            <a:extLst>
              <a:ext uri="{FF2B5EF4-FFF2-40B4-BE49-F238E27FC236}">
                <a16:creationId xmlns:a16="http://schemas.microsoft.com/office/drawing/2014/main" id="{CF5FD4D8-17AD-714A-8B00-66A2BD643F74}"/>
              </a:ext>
            </a:extLst>
          </p:cNvPr>
          <p:cNvSpPr>
            <a:spLocks noGrp="1"/>
          </p:cNvSpPr>
          <p:nvPr>
            <p:ph idx="1"/>
          </p:nvPr>
        </p:nvSpPr>
        <p:spPr/>
        <p:txBody>
          <a:bodyPr>
            <a:normAutofit/>
          </a:bodyPr>
          <a:lstStyle/>
          <a:p>
            <a:pPr marL="0" indent="0">
              <a:buNone/>
            </a:pPr>
            <a:r>
              <a:rPr lang="en-US" sz="2000" dirty="0"/>
              <a:t>It is often assumed that the R matrix is diagonal, greatly simplifying the DA implementation. </a:t>
            </a:r>
          </a:p>
          <a:p>
            <a:pPr marL="0" indent="0">
              <a:buNone/>
            </a:pPr>
            <a:r>
              <a:rPr lang="en-US" sz="2000" dirty="0"/>
              <a:t>However, the complex sources of observation error mean that this assumption may be invalid.</a:t>
            </a:r>
          </a:p>
          <a:p>
            <a:pPr marL="0" indent="0">
              <a:buNone/>
            </a:pPr>
            <a:r>
              <a:rPr lang="en-US" sz="2000" dirty="0"/>
              <a:t>If significant spatial error correlations are suspected, then a common approach is to thin the data so only uncorrelated data remains. This can result in a large proportion of observations being discarded that could contain useful information.</a:t>
            </a:r>
          </a:p>
          <a:p>
            <a:pPr marL="0" indent="0">
              <a:buNone/>
            </a:pPr>
            <a:r>
              <a:rPr lang="en-US" sz="2000" dirty="0"/>
              <a:t>The importance of accounting for observation error correlations is increasingly being understood and are being included for a variety of observation types.</a:t>
            </a:r>
          </a:p>
          <a:p>
            <a:pPr marL="0" indent="0">
              <a:buNone/>
            </a:pPr>
            <a:endParaRPr lang="en-US" sz="2000" dirty="0"/>
          </a:p>
        </p:txBody>
      </p:sp>
    </p:spTree>
    <p:extLst>
      <p:ext uri="{BB962C8B-B14F-4D97-AF65-F5344CB8AC3E}">
        <p14:creationId xmlns:p14="http://schemas.microsoft.com/office/powerpoint/2010/main" val="36843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FC12-AB0A-EE40-A421-BCCA7977526E}"/>
              </a:ext>
            </a:extLst>
          </p:cNvPr>
          <p:cNvSpPr>
            <a:spLocks noGrp="1"/>
          </p:cNvSpPr>
          <p:nvPr>
            <p:ph type="title"/>
          </p:nvPr>
        </p:nvSpPr>
        <p:spPr/>
        <p:txBody>
          <a:bodyPr/>
          <a:lstStyle/>
          <a:p>
            <a:r>
              <a:rPr lang="en-US" dirty="0"/>
              <a:t>The R matrix: correlated errors</a:t>
            </a:r>
          </a:p>
        </p:txBody>
      </p:sp>
      <p:sp>
        <p:nvSpPr>
          <p:cNvPr id="3" name="Content Placeholder 2">
            <a:extLst>
              <a:ext uri="{FF2B5EF4-FFF2-40B4-BE49-F238E27FC236}">
                <a16:creationId xmlns:a16="http://schemas.microsoft.com/office/drawing/2014/main" id="{E0EA5CAE-8949-AA47-8581-88ECE2585187}"/>
              </a:ext>
            </a:extLst>
          </p:cNvPr>
          <p:cNvSpPr>
            <a:spLocks noGrp="1"/>
          </p:cNvSpPr>
          <p:nvPr>
            <p:ph idx="1"/>
          </p:nvPr>
        </p:nvSpPr>
        <p:spPr>
          <a:xfrm>
            <a:off x="4970585" y="1690688"/>
            <a:ext cx="6383215" cy="4486275"/>
          </a:xfrm>
        </p:spPr>
        <p:txBody>
          <a:bodyPr>
            <a:normAutofit/>
          </a:bodyPr>
          <a:lstStyle/>
          <a:p>
            <a:pPr marL="0" indent="0">
              <a:buNone/>
            </a:pPr>
            <a:r>
              <a:rPr lang="en-US" sz="2000" dirty="0"/>
              <a:t>Spatial error correlations imply that the observations contain less information about the mean (large scale) fields but more about gradients (small scales).</a:t>
            </a:r>
          </a:p>
          <a:p>
            <a:endParaRPr lang="en-US" sz="2000" dirty="0"/>
          </a:p>
        </p:txBody>
      </p:sp>
      <p:pic>
        <p:nvPicPr>
          <p:cNvPr id="4" name="Content Placeholder 3" descr="Screen Shot 2018-03-08 at 11.45.19.png">
            <a:extLst>
              <a:ext uri="{FF2B5EF4-FFF2-40B4-BE49-F238E27FC236}">
                <a16:creationId xmlns:a16="http://schemas.microsoft.com/office/drawing/2014/main" id="{7A45CFBF-0C95-1245-88C4-73B27A1CB222}"/>
              </a:ext>
            </a:extLst>
          </p:cNvPr>
          <p:cNvPicPr>
            <a:picLocks noChangeAspect="1"/>
          </p:cNvPicPr>
          <p:nvPr/>
        </p:nvPicPr>
        <p:blipFill rotWithShape="1">
          <a:blip r:embed="rId2">
            <a:extLst>
              <a:ext uri="{28A0092B-C50C-407E-A947-70E740481C1C}">
                <a14:useLocalDpi xmlns:a14="http://schemas.microsoft.com/office/drawing/2010/main" val="0"/>
              </a:ext>
            </a:extLst>
          </a:blip>
          <a:srcRect r="200"/>
          <a:stretch/>
        </p:blipFill>
        <p:spPr>
          <a:xfrm>
            <a:off x="328243" y="1477049"/>
            <a:ext cx="4572001" cy="5391025"/>
          </a:xfrm>
          <a:prstGeom prst="rect">
            <a:avLst/>
          </a:prstGeom>
        </p:spPr>
      </p:pic>
      <p:sp>
        <p:nvSpPr>
          <p:cNvPr id="5" name="Rectangle 4">
            <a:extLst>
              <a:ext uri="{FF2B5EF4-FFF2-40B4-BE49-F238E27FC236}">
                <a16:creationId xmlns:a16="http://schemas.microsoft.com/office/drawing/2014/main" id="{47ED1604-4660-834F-AA98-8FF4861E172A}"/>
              </a:ext>
            </a:extLst>
          </p:cNvPr>
          <p:cNvSpPr/>
          <p:nvPr/>
        </p:nvSpPr>
        <p:spPr>
          <a:xfrm>
            <a:off x="4900244" y="6349762"/>
            <a:ext cx="2946063" cy="369332"/>
          </a:xfrm>
          <a:prstGeom prst="rect">
            <a:avLst/>
          </a:prstGeom>
        </p:spPr>
        <p:txBody>
          <a:bodyPr wrap="none">
            <a:spAutoFit/>
          </a:bodyPr>
          <a:lstStyle/>
          <a:p>
            <a:r>
              <a:rPr lang="en-US" dirty="0"/>
              <a:t>Rainwater et al. 2015, QJRMS</a:t>
            </a:r>
          </a:p>
        </p:txBody>
      </p:sp>
    </p:spTree>
    <p:extLst>
      <p:ext uri="{BB962C8B-B14F-4D97-AF65-F5344CB8AC3E}">
        <p14:creationId xmlns:p14="http://schemas.microsoft.com/office/powerpoint/2010/main" val="210727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E831-C9E9-8947-B2FB-DCF3509AF79C}"/>
              </a:ext>
            </a:extLst>
          </p:cNvPr>
          <p:cNvSpPr>
            <a:spLocks noGrp="1"/>
          </p:cNvSpPr>
          <p:nvPr>
            <p:ph type="title"/>
          </p:nvPr>
        </p:nvSpPr>
        <p:spPr/>
        <p:txBody>
          <a:bodyPr/>
          <a:lstStyle/>
          <a:p>
            <a:r>
              <a:rPr lang="en-US" dirty="0"/>
              <a:t>Estimating the R matrix</a:t>
            </a:r>
          </a:p>
        </p:txBody>
      </p:sp>
      <p:sp>
        <p:nvSpPr>
          <p:cNvPr id="3" name="Content Placeholder 2">
            <a:extLst>
              <a:ext uri="{FF2B5EF4-FFF2-40B4-BE49-F238E27FC236}">
                <a16:creationId xmlns:a16="http://schemas.microsoft.com/office/drawing/2014/main" id="{E23D3162-2782-C344-BE85-2A19A4CC1A0F}"/>
              </a:ext>
            </a:extLst>
          </p:cNvPr>
          <p:cNvSpPr>
            <a:spLocks noGrp="1"/>
          </p:cNvSpPr>
          <p:nvPr>
            <p:ph idx="1"/>
          </p:nvPr>
        </p:nvSpPr>
        <p:spPr/>
        <p:txBody>
          <a:bodyPr/>
          <a:lstStyle/>
          <a:p>
            <a:pPr marL="0" indent="0">
              <a:buNone/>
            </a:pPr>
            <a:r>
              <a:rPr lang="en-US" sz="2000" dirty="0"/>
              <a:t>There are two main approaches to estimating </a:t>
            </a:r>
            <a:r>
              <a:rPr lang="en-US" sz="2000" b="1" dirty="0">
                <a:latin typeface="Cambria Math" panose="02040503050406030204" pitchFamily="18" charset="0"/>
                <a:ea typeface="Cambria Math" panose="02040503050406030204" pitchFamily="18" charset="0"/>
              </a:rPr>
              <a:t>R</a:t>
            </a:r>
            <a:r>
              <a:rPr lang="en-US" sz="2000" dirty="0"/>
              <a:t>:</a:t>
            </a:r>
          </a:p>
          <a:p>
            <a:pPr lvl="1"/>
            <a:r>
              <a:rPr lang="en-US" sz="2000" dirty="0"/>
              <a:t>The metrological approach: The accumulative effect of each source of error is meticulously traced from its origin to the final observation assimilated. This has analogies with the ensemble approach for estimating </a:t>
            </a:r>
            <a:r>
              <a:rPr lang="en-US" sz="2000" b="1" dirty="0">
                <a:latin typeface="Cambria Math" panose="02040503050406030204" pitchFamily="18" charset="0"/>
                <a:ea typeface="Cambria Math" panose="02040503050406030204" pitchFamily="18" charset="0"/>
              </a:rPr>
              <a:t>B</a:t>
            </a:r>
            <a:r>
              <a:rPr lang="en-US" sz="2000" dirty="0"/>
              <a:t>.</a:t>
            </a:r>
          </a:p>
          <a:p>
            <a:pPr lvl="1"/>
            <a:r>
              <a:rPr lang="en-US" sz="2000" dirty="0"/>
              <a:t>The analysis of innovations: We have already seen that the covariance of the innovations gives the sum of </a:t>
            </a:r>
            <a:r>
              <a:rPr lang="en-US" sz="2000" b="1" dirty="0">
                <a:latin typeface="Cambria Math" panose="02040503050406030204" pitchFamily="18" charset="0"/>
                <a:ea typeface="Cambria Math" panose="02040503050406030204" pitchFamily="18" charset="0"/>
              </a:rPr>
              <a:t>R</a:t>
            </a:r>
            <a:r>
              <a:rPr lang="en-US" sz="2000" dirty="0"/>
              <a:t> and </a:t>
            </a:r>
            <a:r>
              <a:rPr lang="en-US" sz="2000" b="1" dirty="0">
                <a:latin typeface="Cambria Math" panose="02040503050406030204" pitchFamily="18" charset="0"/>
                <a:ea typeface="Cambria Math" panose="02040503050406030204" pitchFamily="18" charset="0"/>
              </a:rPr>
              <a:t>HBH</a:t>
            </a:r>
            <a:r>
              <a:rPr lang="en-US" sz="2000" baseline="30000" dirty="0">
                <a:latin typeface="Cambria Math" panose="02040503050406030204" pitchFamily="18" charset="0"/>
                <a:ea typeface="Cambria Math" panose="02040503050406030204" pitchFamily="18" charset="0"/>
              </a:rPr>
              <a:t>T</a:t>
            </a:r>
            <a:r>
              <a:rPr lang="en-US" sz="2000" dirty="0">
                <a:latin typeface="Cambria Math" panose="02040503050406030204" pitchFamily="18" charset="0"/>
                <a:ea typeface="Cambria Math" panose="02040503050406030204" pitchFamily="18" charset="0"/>
              </a:rPr>
              <a:t>. </a:t>
            </a:r>
            <a:r>
              <a:rPr lang="en-US" sz="2000" dirty="0">
                <a:ea typeface="Cambria Math" panose="02040503050406030204" pitchFamily="18" charset="0"/>
              </a:rPr>
              <a:t>We can similarly use this to isolate </a:t>
            </a:r>
            <a:r>
              <a:rPr lang="en-US" sz="2000" b="1" dirty="0">
                <a:latin typeface="Cambria Math" panose="02040503050406030204" pitchFamily="18" charset="0"/>
                <a:ea typeface="Cambria Math" panose="02040503050406030204" pitchFamily="18" charset="0"/>
              </a:rPr>
              <a:t>R</a:t>
            </a:r>
            <a:r>
              <a:rPr lang="en-US" sz="2000" dirty="0">
                <a:ea typeface="Cambria Math" panose="02040503050406030204" pitchFamily="18" charset="0"/>
              </a:rPr>
              <a:t> by making assumptions about </a:t>
            </a:r>
            <a:r>
              <a:rPr lang="en-US" sz="2000" b="1" dirty="0">
                <a:latin typeface="Cambria Math" panose="02040503050406030204" pitchFamily="18" charset="0"/>
                <a:ea typeface="Cambria Math" panose="02040503050406030204" pitchFamily="18" charset="0"/>
              </a:rPr>
              <a:t>B</a:t>
            </a:r>
            <a:r>
              <a:rPr lang="en-US" sz="2000" dirty="0">
                <a:ea typeface="Cambria Math" panose="02040503050406030204" pitchFamily="18" charset="0"/>
              </a:rPr>
              <a:t> or </a:t>
            </a:r>
            <a:r>
              <a:rPr lang="en-US" sz="2000" dirty="0"/>
              <a:t>by using additional information in the analysis increments e.g. </a:t>
            </a:r>
            <a:r>
              <a:rPr lang="en-US" sz="2000" dirty="0" err="1"/>
              <a:t>Desroziers</a:t>
            </a:r>
            <a:r>
              <a:rPr lang="en-US" sz="2000" dirty="0"/>
              <a:t> et al. 2005 method.</a:t>
            </a:r>
            <a:endParaRPr lang="en-US" sz="2000" baseline="30000" dirty="0">
              <a:ea typeface="Cambria Math" panose="02040503050406030204" pitchFamily="18" charset="0"/>
            </a:endParaRPr>
          </a:p>
          <a:p>
            <a:endParaRPr lang="en-US" dirty="0"/>
          </a:p>
        </p:txBody>
      </p:sp>
    </p:spTree>
    <p:extLst>
      <p:ext uri="{BB962C8B-B14F-4D97-AF65-F5344CB8AC3E}">
        <p14:creationId xmlns:p14="http://schemas.microsoft.com/office/powerpoint/2010/main" val="1431475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alpha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F4AFB-52BB-FB47-BB50-F72E17A93A95}"/>
              </a:ext>
            </a:extLst>
          </p:cNvPr>
          <p:cNvSpPr>
            <a:spLocks noGrp="1"/>
          </p:cNvSpPr>
          <p:nvPr>
            <p:ph idx="1"/>
          </p:nvPr>
        </p:nvSpPr>
        <p:spPr>
          <a:xfrm>
            <a:off x="838200" y="1584107"/>
            <a:ext cx="8343900" cy="4351338"/>
          </a:xfrm>
        </p:spPr>
        <p:txBody>
          <a:bodyPr>
            <a:normAutofit/>
          </a:bodyPr>
          <a:lstStyle/>
          <a:p>
            <a:pPr marL="0" indent="0">
              <a:buNone/>
            </a:pPr>
            <a:r>
              <a:rPr lang="en-GB" sz="2000" dirty="0"/>
              <a:t>Satellite measurements of top of the atmosphere radiances for a given wavelength are sensitive to the temperature and gases (e.g. water vapour, ozone and carbon dioxide) throughout the atmospheric column as well as surface properties.</a:t>
            </a:r>
          </a:p>
        </p:txBody>
      </p:sp>
      <p:pic>
        <p:nvPicPr>
          <p:cNvPr id="6" name="Picture 5">
            <a:extLst>
              <a:ext uri="{FF2B5EF4-FFF2-40B4-BE49-F238E27FC236}">
                <a16:creationId xmlns:a16="http://schemas.microsoft.com/office/drawing/2014/main" id="{696E54F4-1EE0-F34F-8951-8DA2D9EF9BCF}"/>
              </a:ext>
            </a:extLst>
          </p:cNvPr>
          <p:cNvPicPr>
            <a:picLocks noChangeAspect="1"/>
          </p:cNvPicPr>
          <p:nvPr/>
        </p:nvPicPr>
        <p:blipFill rotWithShape="1">
          <a:blip r:embed="rId2"/>
          <a:srcRect r="43172"/>
          <a:stretch/>
        </p:blipFill>
        <p:spPr>
          <a:xfrm>
            <a:off x="9445667" y="0"/>
            <a:ext cx="2536783" cy="6858000"/>
          </a:xfrm>
          <a:prstGeom prst="rect">
            <a:avLst/>
          </a:prstGeom>
        </p:spPr>
      </p:pic>
      <p:sp>
        <p:nvSpPr>
          <p:cNvPr id="7" name="TextBox 6">
            <a:extLst>
              <a:ext uri="{FF2B5EF4-FFF2-40B4-BE49-F238E27FC236}">
                <a16:creationId xmlns:a16="http://schemas.microsoft.com/office/drawing/2014/main" id="{052C2E01-88B6-DC40-B058-CC6A70377AF9}"/>
              </a:ext>
            </a:extLst>
          </p:cNvPr>
          <p:cNvSpPr txBox="1"/>
          <p:nvPr/>
        </p:nvSpPr>
        <p:spPr>
          <a:xfrm>
            <a:off x="8180651" y="6508641"/>
            <a:ext cx="2296398" cy="338554"/>
          </a:xfrm>
          <a:prstGeom prst="rect">
            <a:avLst/>
          </a:prstGeom>
          <a:noFill/>
        </p:spPr>
        <p:txBody>
          <a:bodyPr wrap="none" rtlCol="0">
            <a:spAutoFit/>
          </a:bodyPr>
          <a:lstStyle/>
          <a:p>
            <a:r>
              <a:rPr lang="en-GB" sz="1600" dirty="0"/>
              <a:t>Andrey-Andrés et al 2018</a:t>
            </a:r>
            <a:endParaRPr lang="en-US" sz="16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26695A6-C98A-7B41-86F5-F90BDE120A3A}"/>
                  </a:ext>
                </a:extLst>
              </p:cNvPr>
              <p:cNvSpPr txBox="1"/>
              <p:nvPr/>
            </p:nvSpPr>
            <p:spPr>
              <a:xfrm>
                <a:off x="3872433" y="2774064"/>
                <a:ext cx="5035084" cy="3622658"/>
              </a:xfrm>
              <a:prstGeom prst="rect">
                <a:avLst/>
              </a:prstGeom>
              <a:noFill/>
            </p:spPr>
            <p:txBody>
              <a:bodyPr wrap="square" rtlCol="0">
                <a:spAutoFit/>
              </a:bodyPr>
              <a:lstStyle/>
              <a:p>
                <a:r>
                  <a:rPr lang="en-GB" sz="2000" dirty="0"/>
                  <a:t>The mapping between the model variables and observed radiances can be achieved for each model column using fast radiative transfer models such as RTTOV. Right figure shows the Jacobian of the observation operator </a:t>
                </a:r>
                <a14:m>
                  <m:oMath xmlns:m="http://schemas.openxmlformats.org/officeDocument/2006/math">
                    <m:f>
                      <m:fPr>
                        <m:ctrlPr>
                          <a:rPr lang="en-GB" sz="2000" i="1">
                            <a:latin typeface="Cambria Math" panose="02040503050406030204" pitchFamily="18" charset="0"/>
                          </a:rPr>
                        </m:ctrlPr>
                      </m:fPr>
                      <m:num>
                        <m:r>
                          <a:rPr lang="en-GB" sz="2000" i="1">
                            <a:latin typeface="Cambria Math" panose="02040503050406030204" pitchFamily="18" charset="0"/>
                          </a:rPr>
                          <m:t>𝜕</m:t>
                        </m:r>
                        <m:r>
                          <a:rPr lang="en-GB" sz="2000" i="1">
                            <a:latin typeface="Cambria Math" panose="02040503050406030204" pitchFamily="18" charset="0"/>
                          </a:rPr>
                          <m:t>h</m:t>
                        </m:r>
                        <m:r>
                          <a:rPr lang="en-GB" sz="2000" i="1">
                            <a:latin typeface="Cambria Math" panose="02040503050406030204" pitchFamily="18" charset="0"/>
                          </a:rPr>
                          <m:t>(</m:t>
                        </m:r>
                        <m:r>
                          <a:rPr lang="en-GB" sz="2000" i="1">
                            <a:latin typeface="Cambria Math" panose="02040503050406030204" pitchFamily="18" charset="0"/>
                          </a:rPr>
                          <m:t>𝑥</m:t>
                        </m:r>
                        <m:r>
                          <a:rPr lang="en-GB" sz="2000" i="1">
                            <a:latin typeface="Cambria Math" panose="02040503050406030204" pitchFamily="18" charset="0"/>
                          </a:rPr>
                          <m:t>)</m:t>
                        </m:r>
                      </m:num>
                      <m:den>
                        <m:r>
                          <a:rPr lang="en-GB" sz="2000" i="1">
                            <a:latin typeface="Cambria Math" panose="02040503050406030204" pitchFamily="18" charset="0"/>
                          </a:rPr>
                          <m:t>𝜕</m:t>
                        </m:r>
                        <m:r>
                          <a:rPr lang="en-GB" sz="2000" i="1">
                            <a:latin typeface="Cambria Math" panose="02040503050406030204" pitchFamily="18" charset="0"/>
                          </a:rPr>
                          <m:t>𝑥</m:t>
                        </m:r>
                      </m:den>
                    </m:f>
                  </m:oMath>
                </a14:m>
                <a:r>
                  <a:rPr lang="en-GB" sz="2000" dirty="0"/>
                  <a:t> for temperature and humidity for 123 IASI channels.</a:t>
                </a:r>
              </a:p>
              <a:p>
                <a:pPr marL="285750" indent="-285750">
                  <a:buFont typeface="Arial" panose="020B0604020202020204" pitchFamily="34" charset="0"/>
                  <a:buChar char="•"/>
                </a:pPr>
                <a:endParaRPr lang="en-GB" sz="2000" dirty="0"/>
              </a:p>
              <a:p>
                <a:r>
                  <a:rPr lang="en-US" sz="2000" dirty="0"/>
                  <a:t>Left: For many instruments inter-channel error correlations are now represented in the R matrices. </a:t>
                </a:r>
              </a:p>
            </p:txBody>
          </p:sp>
        </mc:Choice>
        <mc:Fallback xmlns="">
          <p:sp>
            <p:nvSpPr>
              <p:cNvPr id="10" name="TextBox 9">
                <a:extLst>
                  <a:ext uri="{FF2B5EF4-FFF2-40B4-BE49-F238E27FC236}">
                    <a16:creationId xmlns:a16="http://schemas.microsoft.com/office/drawing/2014/main" id="{D26695A6-C98A-7B41-86F5-F90BDE120A3A}"/>
                  </a:ext>
                </a:extLst>
              </p:cNvPr>
              <p:cNvSpPr txBox="1">
                <a:spLocks noRot="1" noChangeAspect="1" noMove="1" noResize="1" noEditPoints="1" noAdjustHandles="1" noChangeArrowheads="1" noChangeShapeType="1" noTextEdit="1"/>
              </p:cNvSpPr>
              <p:nvPr/>
            </p:nvSpPr>
            <p:spPr>
              <a:xfrm>
                <a:off x="3872433" y="2774064"/>
                <a:ext cx="5035084" cy="3622658"/>
              </a:xfrm>
              <a:prstGeom prst="rect">
                <a:avLst/>
              </a:prstGeom>
              <a:blipFill>
                <a:blip r:embed="rId3"/>
                <a:stretch>
                  <a:fillRect l="-1005" t="-699" r="-1256" b="-2098"/>
                </a:stretch>
              </a:blipFill>
            </p:spPr>
            <p:txBody>
              <a:bodyPr/>
              <a:lstStyle/>
              <a:p>
                <a:r>
                  <a:rPr lang="en-US">
                    <a:noFill/>
                  </a:rPr>
                  <a:t> </a:t>
                </a:r>
              </a:p>
            </p:txBody>
          </p:sp>
        </mc:Fallback>
      </mc:AlternateContent>
      <p:pic>
        <p:nvPicPr>
          <p:cNvPr id="5" name="Picture 4" descr="Chart&#10;&#10;Description automatically generated">
            <a:extLst>
              <a:ext uri="{FF2B5EF4-FFF2-40B4-BE49-F238E27FC236}">
                <a16:creationId xmlns:a16="http://schemas.microsoft.com/office/drawing/2014/main" id="{0FA5EC04-7BF3-7A46-AB7A-B282D85DA538}"/>
              </a:ext>
            </a:extLst>
          </p:cNvPr>
          <p:cNvPicPr>
            <a:picLocks noChangeAspect="1"/>
          </p:cNvPicPr>
          <p:nvPr/>
        </p:nvPicPr>
        <p:blipFill>
          <a:blip r:embed="rId4"/>
          <a:stretch>
            <a:fillRect/>
          </a:stretch>
        </p:blipFill>
        <p:spPr>
          <a:xfrm>
            <a:off x="0" y="3210638"/>
            <a:ext cx="3608866" cy="3647361"/>
          </a:xfrm>
          <a:prstGeom prst="rect">
            <a:avLst/>
          </a:prstGeom>
        </p:spPr>
      </p:pic>
      <p:sp>
        <p:nvSpPr>
          <p:cNvPr id="11" name="TextBox 10">
            <a:extLst>
              <a:ext uri="{FF2B5EF4-FFF2-40B4-BE49-F238E27FC236}">
                <a16:creationId xmlns:a16="http://schemas.microsoft.com/office/drawing/2014/main" id="{0DCC61F2-59F0-F94E-BA0C-413B6EEECBEB}"/>
              </a:ext>
            </a:extLst>
          </p:cNvPr>
          <p:cNvSpPr txBox="1"/>
          <p:nvPr/>
        </p:nvSpPr>
        <p:spPr>
          <a:xfrm>
            <a:off x="3051601" y="6519147"/>
            <a:ext cx="1745927" cy="338554"/>
          </a:xfrm>
          <a:prstGeom prst="rect">
            <a:avLst/>
          </a:prstGeom>
          <a:noFill/>
        </p:spPr>
        <p:txBody>
          <a:bodyPr wrap="none" rtlCol="0">
            <a:spAutoFit/>
          </a:bodyPr>
          <a:lstStyle/>
          <a:p>
            <a:r>
              <a:rPr lang="en-GB" sz="1600" dirty="0"/>
              <a:t>Weston et al. 2013</a:t>
            </a:r>
            <a:endParaRPr lang="en-US" sz="1600" dirty="0"/>
          </a:p>
        </p:txBody>
      </p:sp>
      <p:sp>
        <p:nvSpPr>
          <p:cNvPr id="2" name="Title 1">
            <a:extLst>
              <a:ext uri="{FF2B5EF4-FFF2-40B4-BE49-F238E27FC236}">
                <a16:creationId xmlns:a16="http://schemas.microsoft.com/office/drawing/2014/main" id="{7EA1C37E-87A7-2C43-AA71-BE225B9C41B2}"/>
              </a:ext>
            </a:extLst>
          </p:cNvPr>
          <p:cNvSpPr>
            <a:spLocks noGrp="1"/>
          </p:cNvSpPr>
          <p:nvPr>
            <p:ph type="title"/>
          </p:nvPr>
        </p:nvSpPr>
        <p:spPr/>
        <p:txBody>
          <a:bodyPr/>
          <a:lstStyle/>
          <a:p>
            <a:r>
              <a:rPr lang="en-US"/>
              <a:t>An </a:t>
            </a:r>
            <a:r>
              <a:rPr lang="en-US" dirty="0"/>
              <a:t>example: Satellite radiances from IASI</a:t>
            </a:r>
          </a:p>
        </p:txBody>
      </p:sp>
    </p:spTree>
    <p:extLst>
      <p:ext uri="{BB962C8B-B14F-4D97-AF65-F5344CB8AC3E}">
        <p14:creationId xmlns:p14="http://schemas.microsoft.com/office/powerpoint/2010/main" val="24995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8308-6A76-E94C-BC95-6AC7E6274ED3}"/>
              </a:ext>
            </a:extLst>
          </p:cNvPr>
          <p:cNvSpPr>
            <a:spLocks noGrp="1"/>
          </p:cNvSpPr>
          <p:nvPr>
            <p:ph type="title"/>
          </p:nvPr>
        </p:nvSpPr>
        <p:spPr/>
        <p:txBody>
          <a:bodyPr/>
          <a:lstStyle/>
          <a:p>
            <a:r>
              <a:rPr lang="en-US" dirty="0"/>
              <a:t>The forecast model</a:t>
            </a:r>
          </a:p>
        </p:txBody>
      </p:sp>
      <p:sp>
        <p:nvSpPr>
          <p:cNvPr id="3" name="Content Placeholder 2">
            <a:extLst>
              <a:ext uri="{FF2B5EF4-FFF2-40B4-BE49-F238E27FC236}">
                <a16:creationId xmlns:a16="http://schemas.microsoft.com/office/drawing/2014/main" id="{33D2EF26-30CE-B74C-B174-07A6018B0576}"/>
              </a:ext>
            </a:extLst>
          </p:cNvPr>
          <p:cNvSpPr>
            <a:spLocks noGrp="1"/>
          </p:cNvSpPr>
          <p:nvPr>
            <p:ph idx="1"/>
          </p:nvPr>
        </p:nvSpPr>
        <p:spPr/>
        <p:txBody>
          <a:bodyPr>
            <a:normAutofit/>
          </a:bodyPr>
          <a:lstStyle/>
          <a:p>
            <a:pPr marL="0" indent="0">
              <a:buNone/>
            </a:pPr>
            <a:r>
              <a:rPr lang="en-US" sz="2000" dirty="0"/>
              <a:t>As we have already seen the forecast model is crucial to allowing us to cycle the assimilation system and produce our background estimate.</a:t>
            </a:r>
          </a:p>
          <a:p>
            <a:pPr marL="0" indent="0">
              <a:buNone/>
            </a:pPr>
            <a:r>
              <a:rPr lang="en-US" sz="2000" dirty="0"/>
              <a:t>It may also be used to evolve the background error covariances either implicitly (see 4DVar) or explicitly (see </a:t>
            </a:r>
            <a:r>
              <a:rPr lang="en-US" sz="2000" dirty="0" err="1"/>
              <a:t>EnKF</a:t>
            </a:r>
            <a:r>
              <a:rPr lang="en-US" sz="2000" dirty="0"/>
              <a:t>).</a:t>
            </a:r>
          </a:p>
          <a:p>
            <a:pPr marL="0" indent="0">
              <a:buNone/>
            </a:pPr>
            <a:r>
              <a:rPr lang="en-US" sz="2000" dirty="0"/>
              <a:t>If the observations assimilated are at different times it may also be incorporated into the observation operator.</a:t>
            </a:r>
          </a:p>
          <a:p>
            <a:pPr marL="0" indent="0">
              <a:buNone/>
            </a:pPr>
            <a:r>
              <a:rPr lang="en-US" sz="2000" dirty="0"/>
              <a:t>Most geophysical models are non-linear.</a:t>
            </a:r>
          </a:p>
          <a:p>
            <a:pPr marL="0" indent="0">
              <a:buNone/>
            </a:pPr>
            <a:r>
              <a:rPr lang="en-US" sz="2000" dirty="0"/>
              <a:t>The non-linearity in the forecast models means that if the time between the analysis and the next background is too large then the assumption that the background errors are Gaussian may no longer hold.</a:t>
            </a:r>
          </a:p>
          <a:p>
            <a:pPr marL="0" indent="0">
              <a:buNone/>
            </a:pPr>
            <a:r>
              <a:rPr lang="en-US" sz="2000" dirty="0"/>
              <a:t>Therefore, for methods that rely on the Gaussian assumption we need to be mindful of how frequently we perform the assimilation so that we remain in a quasi-linear regime.</a:t>
            </a:r>
          </a:p>
        </p:txBody>
      </p:sp>
    </p:spTree>
    <p:extLst>
      <p:ext uri="{BB962C8B-B14F-4D97-AF65-F5344CB8AC3E}">
        <p14:creationId xmlns:p14="http://schemas.microsoft.com/office/powerpoint/2010/main" val="186806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C381-1811-3C41-98F1-704755C6A111}"/>
              </a:ext>
            </a:extLst>
          </p:cNvPr>
          <p:cNvPicPr>
            <a:picLocks noChangeAspect="1"/>
          </p:cNvPicPr>
          <p:nvPr/>
        </p:nvPicPr>
        <p:blipFill rotWithShape="1">
          <a:blip r:embed="rId3"/>
          <a:srcRect l="33730" t="53182" r="33357" b="359"/>
          <a:stretch/>
        </p:blipFill>
        <p:spPr>
          <a:xfrm>
            <a:off x="1249890" y="2176382"/>
            <a:ext cx="860659" cy="820120"/>
          </a:xfrm>
          <a:prstGeom prst="rect">
            <a:avLst/>
          </a:prstGeom>
        </p:spPr>
      </p:pic>
      <p:pic>
        <p:nvPicPr>
          <p:cNvPr id="6" name="Picture 5">
            <a:extLst>
              <a:ext uri="{FF2B5EF4-FFF2-40B4-BE49-F238E27FC236}">
                <a16:creationId xmlns:a16="http://schemas.microsoft.com/office/drawing/2014/main" id="{C91F33C3-C3CF-E148-897C-4D0486024CA3}"/>
              </a:ext>
            </a:extLst>
          </p:cNvPr>
          <p:cNvPicPr>
            <a:picLocks noChangeAspect="1"/>
          </p:cNvPicPr>
          <p:nvPr/>
        </p:nvPicPr>
        <p:blipFill rotWithShape="1">
          <a:blip r:embed="rId3"/>
          <a:srcRect l="64127" b="46760"/>
          <a:stretch/>
        </p:blipFill>
        <p:spPr>
          <a:xfrm>
            <a:off x="672802" y="522566"/>
            <a:ext cx="1007418" cy="1009275"/>
          </a:xfrm>
          <a:prstGeom prst="rect">
            <a:avLst/>
          </a:prstGeom>
        </p:spPr>
      </p:pic>
      <p:pic>
        <p:nvPicPr>
          <p:cNvPr id="7" name="Picture 6">
            <a:extLst>
              <a:ext uri="{FF2B5EF4-FFF2-40B4-BE49-F238E27FC236}">
                <a16:creationId xmlns:a16="http://schemas.microsoft.com/office/drawing/2014/main" id="{BA23954B-FA3C-FD40-A9D3-134C7BA52C4C}"/>
              </a:ext>
            </a:extLst>
          </p:cNvPr>
          <p:cNvPicPr>
            <a:picLocks noChangeAspect="1"/>
          </p:cNvPicPr>
          <p:nvPr/>
        </p:nvPicPr>
        <p:blipFill rotWithShape="1">
          <a:blip r:embed="rId3"/>
          <a:srcRect t="4104" r="64320" b="44983"/>
          <a:stretch/>
        </p:blipFill>
        <p:spPr>
          <a:xfrm>
            <a:off x="1769315" y="589387"/>
            <a:ext cx="1007418" cy="970400"/>
          </a:xfrm>
          <a:prstGeom prst="rect">
            <a:avLst/>
          </a:prstGeom>
        </p:spPr>
      </p:pic>
      <p:sp>
        <p:nvSpPr>
          <p:cNvPr id="8" name="TextBox 7">
            <a:extLst>
              <a:ext uri="{FF2B5EF4-FFF2-40B4-BE49-F238E27FC236}">
                <a16:creationId xmlns:a16="http://schemas.microsoft.com/office/drawing/2014/main" id="{4DC89544-8904-8246-93AB-DD604BC1BEC8}"/>
              </a:ext>
            </a:extLst>
          </p:cNvPr>
          <p:cNvSpPr txBox="1"/>
          <p:nvPr/>
        </p:nvSpPr>
        <p:spPr>
          <a:xfrm>
            <a:off x="208773" y="120678"/>
            <a:ext cx="1343372" cy="584775"/>
          </a:xfrm>
          <a:prstGeom prst="rect">
            <a:avLst/>
          </a:prstGeom>
          <a:noFill/>
        </p:spPr>
        <p:txBody>
          <a:bodyPr wrap="square" rtlCol="0">
            <a:spAutoFit/>
          </a:bodyPr>
          <a:lstStyle/>
          <a:p>
            <a:pPr algn="ctr"/>
            <a:r>
              <a:rPr lang="en-US" sz="1600" dirty="0"/>
              <a:t>First guess of state at time </a:t>
            </a:r>
            <a:r>
              <a:rPr lang="en-US" sz="1600" i="1" dirty="0" err="1"/>
              <a:t>i</a:t>
            </a:r>
            <a:endParaRPr lang="en-US" sz="1600" i="1" dirty="0"/>
          </a:p>
        </p:txBody>
      </p:sp>
      <p:sp>
        <p:nvSpPr>
          <p:cNvPr id="9" name="TextBox 8">
            <a:extLst>
              <a:ext uri="{FF2B5EF4-FFF2-40B4-BE49-F238E27FC236}">
                <a16:creationId xmlns:a16="http://schemas.microsoft.com/office/drawing/2014/main" id="{CC9417D3-3BAD-5E40-B5CE-842BC604608A}"/>
              </a:ext>
            </a:extLst>
          </p:cNvPr>
          <p:cNvSpPr txBox="1"/>
          <p:nvPr/>
        </p:nvSpPr>
        <p:spPr>
          <a:xfrm>
            <a:off x="1769316" y="103459"/>
            <a:ext cx="1663202" cy="584775"/>
          </a:xfrm>
          <a:prstGeom prst="rect">
            <a:avLst/>
          </a:prstGeom>
          <a:noFill/>
        </p:spPr>
        <p:txBody>
          <a:bodyPr wrap="square" rtlCol="0">
            <a:spAutoFit/>
          </a:bodyPr>
          <a:lstStyle/>
          <a:p>
            <a:r>
              <a:rPr lang="en-US" sz="1600" dirty="0"/>
              <a:t>Observations relevant to time </a:t>
            </a:r>
            <a:r>
              <a:rPr lang="en-US" sz="1600" i="1" dirty="0" err="1"/>
              <a:t>i</a:t>
            </a:r>
            <a:endParaRPr lang="en-US" sz="1600" i="1" dirty="0"/>
          </a:p>
        </p:txBody>
      </p:sp>
      <p:sp>
        <p:nvSpPr>
          <p:cNvPr id="10" name="TextBox 9">
            <a:extLst>
              <a:ext uri="{FF2B5EF4-FFF2-40B4-BE49-F238E27FC236}">
                <a16:creationId xmlns:a16="http://schemas.microsoft.com/office/drawing/2014/main" id="{D1C92F0F-476E-5B48-8A70-6783B2CE8D34}"/>
              </a:ext>
            </a:extLst>
          </p:cNvPr>
          <p:cNvSpPr txBox="1"/>
          <p:nvPr/>
        </p:nvSpPr>
        <p:spPr>
          <a:xfrm>
            <a:off x="329537" y="2132535"/>
            <a:ext cx="1253157" cy="584775"/>
          </a:xfrm>
          <a:prstGeom prst="rect">
            <a:avLst/>
          </a:prstGeom>
          <a:noFill/>
        </p:spPr>
        <p:txBody>
          <a:bodyPr wrap="square" rtlCol="0">
            <a:spAutoFit/>
          </a:bodyPr>
          <a:lstStyle/>
          <a:p>
            <a:r>
              <a:rPr lang="en-US" sz="1600" dirty="0"/>
              <a:t>Analysis at time </a:t>
            </a:r>
            <a:r>
              <a:rPr lang="en-US" sz="1600" i="1" dirty="0" err="1"/>
              <a:t>i</a:t>
            </a:r>
            <a:endParaRPr lang="en-US" sz="1600" i="1" dirty="0"/>
          </a:p>
        </p:txBody>
      </p:sp>
      <p:cxnSp>
        <p:nvCxnSpPr>
          <p:cNvPr id="12" name="Straight Arrow Connector 11">
            <a:extLst>
              <a:ext uri="{FF2B5EF4-FFF2-40B4-BE49-F238E27FC236}">
                <a16:creationId xmlns:a16="http://schemas.microsoft.com/office/drawing/2014/main" id="{5EC77FD6-A846-D14D-832F-12259E0F1AFB}"/>
              </a:ext>
            </a:extLst>
          </p:cNvPr>
          <p:cNvCxnSpPr>
            <a:cxnSpLocks/>
          </p:cNvCxnSpPr>
          <p:nvPr/>
        </p:nvCxnSpPr>
        <p:spPr>
          <a:xfrm>
            <a:off x="1265411" y="1519141"/>
            <a:ext cx="286734" cy="27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3C9556-4A68-6F42-8E20-5ECE578AC88E}"/>
              </a:ext>
            </a:extLst>
          </p:cNvPr>
          <p:cNvCxnSpPr>
            <a:cxnSpLocks/>
          </p:cNvCxnSpPr>
          <p:nvPr/>
        </p:nvCxnSpPr>
        <p:spPr>
          <a:xfrm flipH="1">
            <a:off x="1782302" y="1505919"/>
            <a:ext cx="305882" cy="289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809DDD-C666-BB41-A783-EF4C3416EE89}"/>
              </a:ext>
            </a:extLst>
          </p:cNvPr>
          <p:cNvPicPr>
            <a:picLocks noChangeAspect="1"/>
          </p:cNvPicPr>
          <p:nvPr/>
        </p:nvPicPr>
        <p:blipFill rotWithShape="1">
          <a:blip r:embed="rId3"/>
          <a:srcRect l="33730" t="53182" r="33357" b="359"/>
          <a:stretch/>
        </p:blipFill>
        <p:spPr>
          <a:xfrm rot="1136491">
            <a:off x="4969959" y="2163852"/>
            <a:ext cx="860659" cy="820120"/>
          </a:xfrm>
          <a:prstGeom prst="rect">
            <a:avLst/>
          </a:prstGeom>
        </p:spPr>
      </p:pic>
      <p:pic>
        <p:nvPicPr>
          <p:cNvPr id="16" name="Picture 15">
            <a:extLst>
              <a:ext uri="{FF2B5EF4-FFF2-40B4-BE49-F238E27FC236}">
                <a16:creationId xmlns:a16="http://schemas.microsoft.com/office/drawing/2014/main" id="{9872A9C4-1A14-7743-A155-FEFA38605781}"/>
              </a:ext>
            </a:extLst>
          </p:cNvPr>
          <p:cNvPicPr>
            <a:picLocks noChangeAspect="1"/>
          </p:cNvPicPr>
          <p:nvPr/>
        </p:nvPicPr>
        <p:blipFill rotWithShape="1">
          <a:blip r:embed="rId3"/>
          <a:srcRect l="64127" b="46760"/>
          <a:stretch/>
        </p:blipFill>
        <p:spPr>
          <a:xfrm rot="1922632">
            <a:off x="4392871" y="535436"/>
            <a:ext cx="1007418" cy="1009275"/>
          </a:xfrm>
          <a:prstGeom prst="rect">
            <a:avLst/>
          </a:prstGeom>
        </p:spPr>
      </p:pic>
      <p:pic>
        <p:nvPicPr>
          <p:cNvPr id="17" name="Picture 16">
            <a:extLst>
              <a:ext uri="{FF2B5EF4-FFF2-40B4-BE49-F238E27FC236}">
                <a16:creationId xmlns:a16="http://schemas.microsoft.com/office/drawing/2014/main" id="{2C27E075-1C77-6E4C-82FE-7ED4F18657BC}"/>
              </a:ext>
            </a:extLst>
          </p:cNvPr>
          <p:cNvPicPr>
            <a:picLocks noChangeAspect="1"/>
          </p:cNvPicPr>
          <p:nvPr/>
        </p:nvPicPr>
        <p:blipFill rotWithShape="1">
          <a:blip r:embed="rId3"/>
          <a:srcRect t="4104" r="64320" b="44983"/>
          <a:stretch/>
        </p:blipFill>
        <p:spPr>
          <a:xfrm rot="2957051">
            <a:off x="5560455" y="559674"/>
            <a:ext cx="1007418" cy="970400"/>
          </a:xfrm>
          <a:prstGeom prst="rect">
            <a:avLst/>
          </a:prstGeom>
        </p:spPr>
      </p:pic>
      <p:pic>
        <p:nvPicPr>
          <p:cNvPr id="20" name="Picture 19">
            <a:extLst>
              <a:ext uri="{FF2B5EF4-FFF2-40B4-BE49-F238E27FC236}">
                <a16:creationId xmlns:a16="http://schemas.microsoft.com/office/drawing/2014/main" id="{0DD83A5B-A9D3-694A-A16B-595428F37DB6}"/>
              </a:ext>
            </a:extLst>
          </p:cNvPr>
          <p:cNvPicPr>
            <a:picLocks noChangeAspect="1"/>
          </p:cNvPicPr>
          <p:nvPr/>
        </p:nvPicPr>
        <p:blipFill rotWithShape="1">
          <a:blip r:embed="rId3"/>
          <a:srcRect l="33730" t="53182" r="33357" b="359"/>
          <a:stretch/>
        </p:blipFill>
        <p:spPr>
          <a:xfrm rot="5624057">
            <a:off x="8719390" y="2159429"/>
            <a:ext cx="860659" cy="820120"/>
          </a:xfrm>
          <a:prstGeom prst="rect">
            <a:avLst/>
          </a:prstGeom>
        </p:spPr>
      </p:pic>
      <p:pic>
        <p:nvPicPr>
          <p:cNvPr id="21" name="Picture 20">
            <a:extLst>
              <a:ext uri="{FF2B5EF4-FFF2-40B4-BE49-F238E27FC236}">
                <a16:creationId xmlns:a16="http://schemas.microsoft.com/office/drawing/2014/main" id="{2A087670-5F8A-E54D-BD70-B613EAC607D5}"/>
              </a:ext>
            </a:extLst>
          </p:cNvPr>
          <p:cNvPicPr>
            <a:picLocks noChangeAspect="1"/>
          </p:cNvPicPr>
          <p:nvPr/>
        </p:nvPicPr>
        <p:blipFill rotWithShape="1">
          <a:blip r:embed="rId3"/>
          <a:srcRect l="64127" b="46760"/>
          <a:stretch/>
        </p:blipFill>
        <p:spPr>
          <a:xfrm rot="10243119">
            <a:off x="7970151" y="648560"/>
            <a:ext cx="1007418" cy="1009275"/>
          </a:xfrm>
          <a:prstGeom prst="rect">
            <a:avLst/>
          </a:prstGeom>
        </p:spPr>
      </p:pic>
      <p:pic>
        <p:nvPicPr>
          <p:cNvPr id="22" name="Picture 21">
            <a:extLst>
              <a:ext uri="{FF2B5EF4-FFF2-40B4-BE49-F238E27FC236}">
                <a16:creationId xmlns:a16="http://schemas.microsoft.com/office/drawing/2014/main" id="{AB7B67AD-3364-B240-8D30-455D76093630}"/>
              </a:ext>
            </a:extLst>
          </p:cNvPr>
          <p:cNvPicPr>
            <a:picLocks noChangeAspect="1"/>
          </p:cNvPicPr>
          <p:nvPr/>
        </p:nvPicPr>
        <p:blipFill rotWithShape="1">
          <a:blip r:embed="rId3"/>
          <a:srcRect t="4104" r="64320" b="44983"/>
          <a:stretch/>
        </p:blipFill>
        <p:spPr>
          <a:xfrm rot="2209294">
            <a:off x="9333062" y="574736"/>
            <a:ext cx="1007418" cy="970400"/>
          </a:xfrm>
          <a:prstGeom prst="rect">
            <a:avLst/>
          </a:prstGeom>
        </p:spPr>
      </p:pic>
      <p:cxnSp>
        <p:nvCxnSpPr>
          <p:cNvPr id="32" name="Straight Arrow Connector 31">
            <a:extLst>
              <a:ext uri="{FF2B5EF4-FFF2-40B4-BE49-F238E27FC236}">
                <a16:creationId xmlns:a16="http://schemas.microsoft.com/office/drawing/2014/main" id="{6CBB36DF-E500-784E-9FA7-148B9F739216}"/>
              </a:ext>
            </a:extLst>
          </p:cNvPr>
          <p:cNvCxnSpPr>
            <a:cxnSpLocks/>
            <a:stCxn id="5" idx="3"/>
          </p:cNvCxnSpPr>
          <p:nvPr/>
        </p:nvCxnSpPr>
        <p:spPr>
          <a:xfrm flipV="1">
            <a:off x="2110549" y="1296289"/>
            <a:ext cx="2316621" cy="1290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C66F0D-E2D7-C444-8900-191668999920}"/>
              </a:ext>
            </a:extLst>
          </p:cNvPr>
          <p:cNvCxnSpPr>
            <a:cxnSpLocks/>
            <a:stCxn id="15" idx="3"/>
          </p:cNvCxnSpPr>
          <p:nvPr/>
        </p:nvCxnSpPr>
        <p:spPr>
          <a:xfrm flipV="1">
            <a:off x="5807316" y="1378024"/>
            <a:ext cx="2313737" cy="1335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2F458786-2388-FC48-9750-BF4033F337F7}"/>
              </a:ext>
            </a:extLst>
          </p:cNvPr>
          <p:cNvSpPr/>
          <p:nvPr/>
        </p:nvSpPr>
        <p:spPr>
          <a:xfrm>
            <a:off x="675249" y="2989384"/>
            <a:ext cx="10944665" cy="309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p:txBody>
      </p:sp>
      <p:sp>
        <p:nvSpPr>
          <p:cNvPr id="34" name="TextBox 33">
            <a:extLst>
              <a:ext uri="{FF2B5EF4-FFF2-40B4-BE49-F238E27FC236}">
                <a16:creationId xmlns:a16="http://schemas.microsoft.com/office/drawing/2014/main" id="{CBF928B4-5FD9-6044-AF38-2396983797DE}"/>
              </a:ext>
            </a:extLst>
          </p:cNvPr>
          <p:cNvSpPr txBox="1"/>
          <p:nvPr/>
        </p:nvSpPr>
        <p:spPr>
          <a:xfrm>
            <a:off x="1176511" y="3298874"/>
            <a:ext cx="755335" cy="369332"/>
          </a:xfrm>
          <a:prstGeom prst="rect">
            <a:avLst/>
          </a:prstGeom>
          <a:noFill/>
        </p:spPr>
        <p:txBody>
          <a:bodyPr wrap="none" rtlCol="0">
            <a:spAutoFit/>
          </a:bodyPr>
          <a:lstStyle/>
          <a:p>
            <a:r>
              <a:rPr lang="en-US" dirty="0"/>
              <a:t>Time </a:t>
            </a:r>
            <a:r>
              <a:rPr lang="en-US" i="1" dirty="0" err="1"/>
              <a:t>i</a:t>
            </a:r>
            <a:endParaRPr lang="en-US" i="1" dirty="0"/>
          </a:p>
        </p:txBody>
      </p:sp>
      <p:sp>
        <p:nvSpPr>
          <p:cNvPr id="35" name="TextBox 34">
            <a:extLst>
              <a:ext uri="{FF2B5EF4-FFF2-40B4-BE49-F238E27FC236}">
                <a16:creationId xmlns:a16="http://schemas.microsoft.com/office/drawing/2014/main" id="{FE088FBC-30E8-3A47-8361-0D4E4F3677A1}"/>
              </a:ext>
            </a:extLst>
          </p:cNvPr>
          <p:cNvSpPr txBox="1"/>
          <p:nvPr/>
        </p:nvSpPr>
        <p:spPr>
          <a:xfrm>
            <a:off x="4930708" y="3307084"/>
            <a:ext cx="987771" cy="369332"/>
          </a:xfrm>
          <a:prstGeom prst="rect">
            <a:avLst/>
          </a:prstGeom>
          <a:noFill/>
        </p:spPr>
        <p:txBody>
          <a:bodyPr wrap="none" rtlCol="0">
            <a:spAutoFit/>
          </a:bodyPr>
          <a:lstStyle/>
          <a:p>
            <a:r>
              <a:rPr lang="en-US" dirty="0"/>
              <a:t>Time </a:t>
            </a:r>
            <a:r>
              <a:rPr lang="en-US" i="1" dirty="0"/>
              <a:t>i</a:t>
            </a:r>
            <a:r>
              <a:rPr lang="en-US" dirty="0"/>
              <a:t>+1</a:t>
            </a:r>
          </a:p>
        </p:txBody>
      </p:sp>
      <p:sp>
        <p:nvSpPr>
          <p:cNvPr id="36" name="TextBox 35">
            <a:extLst>
              <a:ext uri="{FF2B5EF4-FFF2-40B4-BE49-F238E27FC236}">
                <a16:creationId xmlns:a16="http://schemas.microsoft.com/office/drawing/2014/main" id="{77836EC4-0CA6-1D4A-B6C2-1AB45A1DA9D7}"/>
              </a:ext>
            </a:extLst>
          </p:cNvPr>
          <p:cNvSpPr txBox="1"/>
          <p:nvPr/>
        </p:nvSpPr>
        <p:spPr>
          <a:xfrm>
            <a:off x="8642636" y="3336894"/>
            <a:ext cx="987771" cy="369332"/>
          </a:xfrm>
          <a:prstGeom prst="rect">
            <a:avLst/>
          </a:prstGeom>
          <a:noFill/>
        </p:spPr>
        <p:txBody>
          <a:bodyPr wrap="none" rtlCol="0">
            <a:spAutoFit/>
          </a:bodyPr>
          <a:lstStyle/>
          <a:p>
            <a:r>
              <a:rPr lang="en-US" dirty="0"/>
              <a:t>Time </a:t>
            </a:r>
            <a:r>
              <a:rPr lang="en-US" i="1" dirty="0"/>
              <a:t>i</a:t>
            </a:r>
            <a:r>
              <a:rPr lang="en-US" dirty="0"/>
              <a:t>+2</a:t>
            </a:r>
          </a:p>
        </p:txBody>
      </p:sp>
      <p:sp>
        <p:nvSpPr>
          <p:cNvPr id="37" name="TextBox 36">
            <a:extLst>
              <a:ext uri="{FF2B5EF4-FFF2-40B4-BE49-F238E27FC236}">
                <a16:creationId xmlns:a16="http://schemas.microsoft.com/office/drawing/2014/main" id="{CEF48686-A508-344C-A4F5-835887DB7CAC}"/>
              </a:ext>
            </a:extLst>
          </p:cNvPr>
          <p:cNvSpPr txBox="1"/>
          <p:nvPr/>
        </p:nvSpPr>
        <p:spPr>
          <a:xfrm rot="19860851">
            <a:off x="2606626" y="1648687"/>
            <a:ext cx="1462323" cy="338554"/>
          </a:xfrm>
          <a:prstGeom prst="rect">
            <a:avLst/>
          </a:prstGeom>
          <a:noFill/>
        </p:spPr>
        <p:txBody>
          <a:bodyPr wrap="none" rtlCol="0">
            <a:spAutoFit/>
          </a:bodyPr>
          <a:lstStyle/>
          <a:p>
            <a:r>
              <a:rPr lang="en-US" sz="1600" dirty="0"/>
              <a:t>Forecast model</a:t>
            </a:r>
          </a:p>
        </p:txBody>
      </p:sp>
      <p:sp>
        <p:nvSpPr>
          <p:cNvPr id="38" name="TextBox 37">
            <a:extLst>
              <a:ext uri="{FF2B5EF4-FFF2-40B4-BE49-F238E27FC236}">
                <a16:creationId xmlns:a16="http://schemas.microsoft.com/office/drawing/2014/main" id="{4E2DFF02-4BAD-6E46-BE8D-386E9FAE0B88}"/>
              </a:ext>
            </a:extLst>
          </p:cNvPr>
          <p:cNvSpPr txBox="1"/>
          <p:nvPr/>
        </p:nvSpPr>
        <p:spPr>
          <a:xfrm rot="19786787">
            <a:off x="6342257" y="1741362"/>
            <a:ext cx="1462323" cy="338554"/>
          </a:xfrm>
          <a:prstGeom prst="rect">
            <a:avLst/>
          </a:prstGeom>
          <a:noFill/>
        </p:spPr>
        <p:txBody>
          <a:bodyPr wrap="none" rtlCol="0">
            <a:spAutoFit/>
          </a:bodyPr>
          <a:lstStyle/>
          <a:p>
            <a:r>
              <a:rPr lang="en-US" sz="1600" dirty="0"/>
              <a:t>Forecast model</a:t>
            </a:r>
          </a:p>
        </p:txBody>
      </p:sp>
      <p:sp>
        <p:nvSpPr>
          <p:cNvPr id="39" name="TextBox 38">
            <a:extLst>
              <a:ext uri="{FF2B5EF4-FFF2-40B4-BE49-F238E27FC236}">
                <a16:creationId xmlns:a16="http://schemas.microsoft.com/office/drawing/2014/main" id="{BBA9623E-4F3D-0242-94D9-8ABF1346E30B}"/>
              </a:ext>
            </a:extLst>
          </p:cNvPr>
          <p:cNvSpPr txBox="1"/>
          <p:nvPr/>
        </p:nvSpPr>
        <p:spPr>
          <a:xfrm>
            <a:off x="787791" y="3742006"/>
            <a:ext cx="10414923" cy="2862322"/>
          </a:xfrm>
          <a:prstGeom prst="rect">
            <a:avLst/>
          </a:prstGeom>
          <a:noFill/>
        </p:spPr>
        <p:txBody>
          <a:bodyPr wrap="square" rtlCol="0">
            <a:spAutoFit/>
          </a:bodyPr>
          <a:lstStyle/>
          <a:p>
            <a:r>
              <a:rPr lang="en-US" dirty="0"/>
              <a:t>The aim of this lecture is to explain the DA ingredients: what they represent and where they come from.</a:t>
            </a:r>
          </a:p>
          <a:p>
            <a:pPr algn="ctr"/>
            <a:r>
              <a:rPr lang="en-US" dirty="0"/>
              <a:t>DA ingredients:</a:t>
            </a:r>
          </a:p>
          <a:p>
            <a:pPr marL="285750" indent="-285750" algn="ctr">
              <a:buFont typeface="Arial" panose="020B0604020202020204" pitchFamily="34" charset="0"/>
              <a:buChar char="•"/>
            </a:pPr>
            <a:r>
              <a:rPr lang="en-US" dirty="0"/>
              <a:t>First guess of the model state known as the background</a:t>
            </a:r>
          </a:p>
          <a:p>
            <a:pPr marL="285750" indent="-285750" algn="ctr">
              <a:buFont typeface="Arial" panose="020B0604020202020204" pitchFamily="34" charset="0"/>
              <a:buChar char="•"/>
            </a:pPr>
            <a:r>
              <a:rPr lang="en-US" dirty="0"/>
              <a:t>The background uncertainty</a:t>
            </a:r>
          </a:p>
          <a:p>
            <a:pPr marL="285750" indent="-285750" algn="ctr">
              <a:buFont typeface="Arial" panose="020B0604020202020204" pitchFamily="34" charset="0"/>
              <a:buChar char="•"/>
            </a:pPr>
            <a:r>
              <a:rPr lang="en-US" dirty="0"/>
              <a:t>Observations</a:t>
            </a:r>
          </a:p>
          <a:p>
            <a:pPr marL="285750" indent="-285750" algn="ctr">
              <a:buFont typeface="Arial" panose="020B0604020202020204" pitchFamily="34" charset="0"/>
              <a:buChar char="•"/>
            </a:pPr>
            <a:r>
              <a:rPr lang="en-US" dirty="0"/>
              <a:t>The observation uncertainty</a:t>
            </a:r>
          </a:p>
          <a:p>
            <a:pPr marL="285750" indent="-285750" algn="ctr">
              <a:buFont typeface="Arial" panose="020B0604020202020204" pitchFamily="34" charset="0"/>
              <a:buChar char="•"/>
            </a:pPr>
            <a:r>
              <a:rPr lang="en-US" dirty="0"/>
              <a:t>A mapping form the model grid and variables  to the observation variables and locations, known as the observation operator</a:t>
            </a:r>
          </a:p>
          <a:p>
            <a:pPr marL="285750" indent="-285750" algn="ctr">
              <a:buFont typeface="Arial" panose="020B0604020202020204" pitchFamily="34" charset="0"/>
              <a:buChar char="•"/>
            </a:pPr>
            <a:r>
              <a:rPr lang="en-US" dirty="0"/>
              <a:t>A forecast model</a:t>
            </a:r>
          </a:p>
          <a:p>
            <a:pPr marL="285750" indent="-285750" algn="ctr">
              <a:buFont typeface="Arial" panose="020B0604020202020204" pitchFamily="34" charset="0"/>
              <a:buChar char="•"/>
            </a:pPr>
            <a:r>
              <a:rPr lang="en-US" dirty="0"/>
              <a:t>Data assimilation methodology</a:t>
            </a:r>
          </a:p>
        </p:txBody>
      </p:sp>
      <p:sp>
        <p:nvSpPr>
          <p:cNvPr id="11" name="Rectangle 10">
            <a:extLst>
              <a:ext uri="{FF2B5EF4-FFF2-40B4-BE49-F238E27FC236}">
                <a16:creationId xmlns:a16="http://schemas.microsoft.com/office/drawing/2014/main" id="{C66C91C8-CD31-3D40-9C85-8EF43BAB6CA5}"/>
              </a:ext>
            </a:extLst>
          </p:cNvPr>
          <p:cNvSpPr/>
          <p:nvPr/>
        </p:nvSpPr>
        <p:spPr>
          <a:xfrm>
            <a:off x="1392702" y="1820358"/>
            <a:ext cx="534572" cy="226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cxnSp>
        <p:nvCxnSpPr>
          <p:cNvPr id="41" name="Straight Arrow Connector 40">
            <a:extLst>
              <a:ext uri="{FF2B5EF4-FFF2-40B4-BE49-F238E27FC236}">
                <a16:creationId xmlns:a16="http://schemas.microsoft.com/office/drawing/2014/main" id="{F8F790FF-D771-654D-ACCE-2E947BB4D2E2}"/>
              </a:ext>
            </a:extLst>
          </p:cNvPr>
          <p:cNvCxnSpPr>
            <a:cxnSpLocks/>
            <a:stCxn id="11" idx="2"/>
            <a:endCxn id="5" idx="0"/>
          </p:cNvCxnSpPr>
          <p:nvPr/>
        </p:nvCxnSpPr>
        <p:spPr>
          <a:xfrm>
            <a:off x="1659988" y="2046370"/>
            <a:ext cx="20232" cy="130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964B035-090B-4B4D-8C45-F6C9E2C88EAD}"/>
              </a:ext>
            </a:extLst>
          </p:cNvPr>
          <p:cNvSpPr txBox="1"/>
          <p:nvPr/>
        </p:nvSpPr>
        <p:spPr>
          <a:xfrm>
            <a:off x="3969455" y="120678"/>
            <a:ext cx="1540859" cy="584775"/>
          </a:xfrm>
          <a:prstGeom prst="rect">
            <a:avLst/>
          </a:prstGeom>
          <a:noFill/>
        </p:spPr>
        <p:txBody>
          <a:bodyPr wrap="square" rtlCol="0">
            <a:spAutoFit/>
          </a:bodyPr>
          <a:lstStyle/>
          <a:p>
            <a:pPr algn="ctr"/>
            <a:r>
              <a:rPr lang="en-US" sz="1600" dirty="0"/>
              <a:t>First guess of state at time </a:t>
            </a:r>
            <a:r>
              <a:rPr lang="en-US" sz="1600" i="1" dirty="0"/>
              <a:t>i</a:t>
            </a:r>
            <a:r>
              <a:rPr lang="en-US" sz="1600" dirty="0"/>
              <a:t>+1</a:t>
            </a:r>
          </a:p>
        </p:txBody>
      </p:sp>
      <p:sp>
        <p:nvSpPr>
          <p:cNvPr id="45" name="TextBox 44">
            <a:extLst>
              <a:ext uri="{FF2B5EF4-FFF2-40B4-BE49-F238E27FC236}">
                <a16:creationId xmlns:a16="http://schemas.microsoft.com/office/drawing/2014/main" id="{54BC06E9-634D-A24F-8556-D5C17723246A}"/>
              </a:ext>
            </a:extLst>
          </p:cNvPr>
          <p:cNvSpPr txBox="1"/>
          <p:nvPr/>
        </p:nvSpPr>
        <p:spPr>
          <a:xfrm>
            <a:off x="5529998" y="103459"/>
            <a:ext cx="1942137" cy="584775"/>
          </a:xfrm>
          <a:prstGeom prst="rect">
            <a:avLst/>
          </a:prstGeom>
          <a:noFill/>
        </p:spPr>
        <p:txBody>
          <a:bodyPr wrap="square" rtlCol="0">
            <a:spAutoFit/>
          </a:bodyPr>
          <a:lstStyle/>
          <a:p>
            <a:pPr algn="ctr"/>
            <a:r>
              <a:rPr lang="en-US" sz="1600" dirty="0"/>
              <a:t>Observations relevant to time </a:t>
            </a:r>
            <a:r>
              <a:rPr lang="en-US" sz="1600" i="1" dirty="0"/>
              <a:t>i</a:t>
            </a:r>
            <a:r>
              <a:rPr lang="en-US" sz="1600" dirty="0"/>
              <a:t>+1</a:t>
            </a:r>
          </a:p>
        </p:txBody>
      </p:sp>
      <p:sp>
        <p:nvSpPr>
          <p:cNvPr id="46" name="TextBox 45">
            <a:extLst>
              <a:ext uri="{FF2B5EF4-FFF2-40B4-BE49-F238E27FC236}">
                <a16:creationId xmlns:a16="http://schemas.microsoft.com/office/drawing/2014/main" id="{87AC59ED-A943-2548-B61D-3C07ACA92F6A}"/>
              </a:ext>
            </a:extLst>
          </p:cNvPr>
          <p:cNvSpPr txBox="1"/>
          <p:nvPr/>
        </p:nvSpPr>
        <p:spPr>
          <a:xfrm>
            <a:off x="4039420" y="2132535"/>
            <a:ext cx="1253157" cy="584775"/>
          </a:xfrm>
          <a:prstGeom prst="rect">
            <a:avLst/>
          </a:prstGeom>
          <a:noFill/>
        </p:spPr>
        <p:txBody>
          <a:bodyPr wrap="square" rtlCol="0">
            <a:spAutoFit/>
          </a:bodyPr>
          <a:lstStyle/>
          <a:p>
            <a:r>
              <a:rPr lang="en-US" sz="1600" dirty="0"/>
              <a:t>Analysis at time </a:t>
            </a:r>
            <a:r>
              <a:rPr lang="en-US" sz="1600" i="1" dirty="0"/>
              <a:t>i</a:t>
            </a:r>
            <a:r>
              <a:rPr lang="en-US" sz="1600" dirty="0"/>
              <a:t>+1</a:t>
            </a:r>
          </a:p>
        </p:txBody>
      </p:sp>
      <p:cxnSp>
        <p:nvCxnSpPr>
          <p:cNvPr id="47" name="Straight Arrow Connector 46">
            <a:extLst>
              <a:ext uri="{FF2B5EF4-FFF2-40B4-BE49-F238E27FC236}">
                <a16:creationId xmlns:a16="http://schemas.microsoft.com/office/drawing/2014/main" id="{BFF95586-7603-9A42-85E6-00F085FB196E}"/>
              </a:ext>
            </a:extLst>
          </p:cNvPr>
          <p:cNvCxnSpPr>
            <a:cxnSpLocks/>
          </p:cNvCxnSpPr>
          <p:nvPr/>
        </p:nvCxnSpPr>
        <p:spPr>
          <a:xfrm>
            <a:off x="5026094" y="1519141"/>
            <a:ext cx="286734" cy="27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1812CA9-87C4-4940-82DB-341100541AEF}"/>
              </a:ext>
            </a:extLst>
          </p:cNvPr>
          <p:cNvCxnSpPr>
            <a:cxnSpLocks/>
          </p:cNvCxnSpPr>
          <p:nvPr/>
        </p:nvCxnSpPr>
        <p:spPr>
          <a:xfrm flipH="1">
            <a:off x="5542985" y="1505919"/>
            <a:ext cx="305882" cy="289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821FA4-0E5C-A645-BE40-30E435A85C46}"/>
              </a:ext>
            </a:extLst>
          </p:cNvPr>
          <p:cNvSpPr/>
          <p:nvPr/>
        </p:nvSpPr>
        <p:spPr>
          <a:xfrm>
            <a:off x="5153385" y="1820358"/>
            <a:ext cx="534572" cy="226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cxnSp>
        <p:nvCxnSpPr>
          <p:cNvPr id="50" name="Straight Arrow Connector 49">
            <a:extLst>
              <a:ext uri="{FF2B5EF4-FFF2-40B4-BE49-F238E27FC236}">
                <a16:creationId xmlns:a16="http://schemas.microsoft.com/office/drawing/2014/main" id="{98861695-4EF3-8B4B-B5DB-EE21E09B1FF2}"/>
              </a:ext>
            </a:extLst>
          </p:cNvPr>
          <p:cNvCxnSpPr>
            <a:cxnSpLocks/>
            <a:stCxn id="49" idx="2"/>
          </p:cNvCxnSpPr>
          <p:nvPr/>
        </p:nvCxnSpPr>
        <p:spPr>
          <a:xfrm>
            <a:off x="5420671" y="2046370"/>
            <a:ext cx="20232" cy="130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169A743-912D-7742-93E2-E9C53D053EE8}"/>
              </a:ext>
            </a:extLst>
          </p:cNvPr>
          <p:cNvSpPr txBox="1"/>
          <p:nvPr/>
        </p:nvSpPr>
        <p:spPr>
          <a:xfrm>
            <a:off x="7689306" y="94476"/>
            <a:ext cx="1560543" cy="584775"/>
          </a:xfrm>
          <a:prstGeom prst="rect">
            <a:avLst/>
          </a:prstGeom>
          <a:noFill/>
        </p:spPr>
        <p:txBody>
          <a:bodyPr wrap="square" rtlCol="0">
            <a:spAutoFit/>
          </a:bodyPr>
          <a:lstStyle/>
          <a:p>
            <a:pPr algn="ctr"/>
            <a:r>
              <a:rPr lang="en-US" sz="1600" dirty="0"/>
              <a:t>First guess of state at time </a:t>
            </a:r>
            <a:r>
              <a:rPr lang="en-US" sz="1600" i="1" dirty="0"/>
              <a:t>i</a:t>
            </a:r>
            <a:r>
              <a:rPr lang="en-US" sz="1600" dirty="0"/>
              <a:t>+2</a:t>
            </a:r>
            <a:endParaRPr lang="en-US" sz="1600" i="1" dirty="0"/>
          </a:p>
        </p:txBody>
      </p:sp>
      <p:sp>
        <p:nvSpPr>
          <p:cNvPr id="52" name="TextBox 51">
            <a:extLst>
              <a:ext uri="{FF2B5EF4-FFF2-40B4-BE49-F238E27FC236}">
                <a16:creationId xmlns:a16="http://schemas.microsoft.com/office/drawing/2014/main" id="{540F5A7E-A180-2341-A52E-760E02F3AC94}"/>
              </a:ext>
            </a:extLst>
          </p:cNvPr>
          <p:cNvSpPr txBox="1"/>
          <p:nvPr/>
        </p:nvSpPr>
        <p:spPr>
          <a:xfrm>
            <a:off x="9292784" y="66071"/>
            <a:ext cx="1909930" cy="584775"/>
          </a:xfrm>
          <a:prstGeom prst="rect">
            <a:avLst/>
          </a:prstGeom>
          <a:noFill/>
        </p:spPr>
        <p:txBody>
          <a:bodyPr wrap="square" rtlCol="0">
            <a:spAutoFit/>
          </a:bodyPr>
          <a:lstStyle/>
          <a:p>
            <a:pPr algn="ctr"/>
            <a:r>
              <a:rPr lang="en-US" sz="1600" dirty="0"/>
              <a:t>Observations relevant to time </a:t>
            </a:r>
            <a:r>
              <a:rPr lang="en-US" sz="1600" i="1" dirty="0"/>
              <a:t>i</a:t>
            </a:r>
            <a:r>
              <a:rPr lang="en-US" sz="1600" dirty="0"/>
              <a:t>+2</a:t>
            </a:r>
            <a:endParaRPr lang="en-US" sz="1600" i="1" dirty="0"/>
          </a:p>
        </p:txBody>
      </p:sp>
      <p:sp>
        <p:nvSpPr>
          <p:cNvPr id="53" name="TextBox 52">
            <a:extLst>
              <a:ext uri="{FF2B5EF4-FFF2-40B4-BE49-F238E27FC236}">
                <a16:creationId xmlns:a16="http://schemas.microsoft.com/office/drawing/2014/main" id="{4276B43B-0352-F746-B292-0D431E39A511}"/>
              </a:ext>
            </a:extLst>
          </p:cNvPr>
          <p:cNvSpPr txBox="1"/>
          <p:nvPr/>
        </p:nvSpPr>
        <p:spPr>
          <a:xfrm>
            <a:off x="7898971" y="2106333"/>
            <a:ext cx="1253157" cy="584775"/>
          </a:xfrm>
          <a:prstGeom prst="rect">
            <a:avLst/>
          </a:prstGeom>
          <a:noFill/>
        </p:spPr>
        <p:txBody>
          <a:bodyPr wrap="square" rtlCol="0">
            <a:spAutoFit/>
          </a:bodyPr>
          <a:lstStyle/>
          <a:p>
            <a:r>
              <a:rPr lang="en-US" sz="1600" dirty="0"/>
              <a:t>Analysis at time </a:t>
            </a:r>
            <a:r>
              <a:rPr lang="en-US" sz="1600" i="1" dirty="0"/>
              <a:t>i</a:t>
            </a:r>
            <a:r>
              <a:rPr lang="en-US" sz="1600" dirty="0"/>
              <a:t>+2</a:t>
            </a:r>
          </a:p>
        </p:txBody>
      </p:sp>
      <p:cxnSp>
        <p:nvCxnSpPr>
          <p:cNvPr id="54" name="Straight Arrow Connector 53">
            <a:extLst>
              <a:ext uri="{FF2B5EF4-FFF2-40B4-BE49-F238E27FC236}">
                <a16:creationId xmlns:a16="http://schemas.microsoft.com/office/drawing/2014/main" id="{D2A75574-D8A9-4544-AFDB-A47ECE56F58A}"/>
              </a:ext>
            </a:extLst>
          </p:cNvPr>
          <p:cNvCxnSpPr>
            <a:cxnSpLocks/>
          </p:cNvCxnSpPr>
          <p:nvPr/>
        </p:nvCxnSpPr>
        <p:spPr>
          <a:xfrm>
            <a:off x="8745945" y="1492939"/>
            <a:ext cx="286734" cy="27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FC41BBF-104D-AA42-90C7-89AB5D88F741}"/>
              </a:ext>
            </a:extLst>
          </p:cNvPr>
          <p:cNvCxnSpPr>
            <a:cxnSpLocks/>
          </p:cNvCxnSpPr>
          <p:nvPr/>
        </p:nvCxnSpPr>
        <p:spPr>
          <a:xfrm flipH="1">
            <a:off x="9262836" y="1479717"/>
            <a:ext cx="305882" cy="289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FAB5BD6-EE86-9547-A1B0-FC2E84B66ACB}"/>
              </a:ext>
            </a:extLst>
          </p:cNvPr>
          <p:cNvSpPr/>
          <p:nvPr/>
        </p:nvSpPr>
        <p:spPr>
          <a:xfrm>
            <a:off x="8873236" y="1794156"/>
            <a:ext cx="534572" cy="226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cxnSp>
        <p:nvCxnSpPr>
          <p:cNvPr id="57" name="Straight Arrow Connector 56">
            <a:extLst>
              <a:ext uri="{FF2B5EF4-FFF2-40B4-BE49-F238E27FC236}">
                <a16:creationId xmlns:a16="http://schemas.microsoft.com/office/drawing/2014/main" id="{BA0C4E37-8934-CC46-B306-38BD64F72826}"/>
              </a:ext>
            </a:extLst>
          </p:cNvPr>
          <p:cNvCxnSpPr>
            <a:cxnSpLocks/>
            <a:stCxn id="56" idx="2"/>
          </p:cNvCxnSpPr>
          <p:nvPr/>
        </p:nvCxnSpPr>
        <p:spPr>
          <a:xfrm>
            <a:off x="9140522" y="2020168"/>
            <a:ext cx="20232" cy="130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4CF475D-8F86-2F4F-97FE-480BC4783922}"/>
              </a:ext>
            </a:extLst>
          </p:cNvPr>
          <p:cNvSpPr/>
          <p:nvPr/>
        </p:nvSpPr>
        <p:spPr>
          <a:xfrm>
            <a:off x="208773" y="66070"/>
            <a:ext cx="1560542" cy="161096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D52DB4B7-D078-6E4C-A962-14774A67A8C6}"/>
              </a:ext>
            </a:extLst>
          </p:cNvPr>
          <p:cNvSpPr/>
          <p:nvPr/>
        </p:nvSpPr>
        <p:spPr>
          <a:xfrm>
            <a:off x="3966379" y="72995"/>
            <a:ext cx="1560542" cy="161096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554FD73-D44A-D34C-9CB4-6736316F03B0}"/>
              </a:ext>
            </a:extLst>
          </p:cNvPr>
          <p:cNvSpPr/>
          <p:nvPr/>
        </p:nvSpPr>
        <p:spPr>
          <a:xfrm>
            <a:off x="7693589" y="52557"/>
            <a:ext cx="1560542" cy="161096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6E89049-8FDF-434A-A3E5-9794A4667EDA}"/>
              </a:ext>
            </a:extLst>
          </p:cNvPr>
          <p:cNvSpPr/>
          <p:nvPr/>
        </p:nvSpPr>
        <p:spPr>
          <a:xfrm rot="19782693">
            <a:off x="2557598" y="1675048"/>
            <a:ext cx="1564789" cy="30338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6CA57D3-8371-4446-A50F-E240E1E81B0F}"/>
              </a:ext>
            </a:extLst>
          </p:cNvPr>
          <p:cNvSpPr/>
          <p:nvPr/>
        </p:nvSpPr>
        <p:spPr>
          <a:xfrm rot="19782693">
            <a:off x="6281754" y="1764654"/>
            <a:ext cx="1564789" cy="30338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682FBD07-D807-2740-8173-828558E9AB22}"/>
              </a:ext>
            </a:extLst>
          </p:cNvPr>
          <p:cNvSpPr/>
          <p:nvPr/>
        </p:nvSpPr>
        <p:spPr>
          <a:xfrm>
            <a:off x="1757929" y="67874"/>
            <a:ext cx="1620076" cy="161096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2" name="Rectangle 101">
            <a:extLst>
              <a:ext uri="{FF2B5EF4-FFF2-40B4-BE49-F238E27FC236}">
                <a16:creationId xmlns:a16="http://schemas.microsoft.com/office/drawing/2014/main" id="{F63F53D8-B607-8347-8CBF-1862D7F92D9F}"/>
              </a:ext>
            </a:extLst>
          </p:cNvPr>
          <p:cNvSpPr/>
          <p:nvPr/>
        </p:nvSpPr>
        <p:spPr>
          <a:xfrm>
            <a:off x="5529436" y="60253"/>
            <a:ext cx="1855067" cy="161096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3" name="Rectangle 102">
            <a:extLst>
              <a:ext uri="{FF2B5EF4-FFF2-40B4-BE49-F238E27FC236}">
                <a16:creationId xmlns:a16="http://schemas.microsoft.com/office/drawing/2014/main" id="{FF4D288F-09FA-4E4C-8177-56CF9A9B63DD}"/>
              </a:ext>
            </a:extLst>
          </p:cNvPr>
          <p:cNvSpPr/>
          <p:nvPr/>
        </p:nvSpPr>
        <p:spPr>
          <a:xfrm>
            <a:off x="9340241" y="25035"/>
            <a:ext cx="1795374" cy="161096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4" name="Rectangle 103">
            <a:extLst>
              <a:ext uri="{FF2B5EF4-FFF2-40B4-BE49-F238E27FC236}">
                <a16:creationId xmlns:a16="http://schemas.microsoft.com/office/drawing/2014/main" id="{51F27F03-913F-174E-B5DA-D463999DF9CC}"/>
              </a:ext>
            </a:extLst>
          </p:cNvPr>
          <p:cNvSpPr/>
          <p:nvPr/>
        </p:nvSpPr>
        <p:spPr>
          <a:xfrm>
            <a:off x="1396818" y="1824474"/>
            <a:ext cx="534572" cy="2260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sp>
        <p:nvSpPr>
          <p:cNvPr id="105" name="Rectangle 104">
            <a:extLst>
              <a:ext uri="{FF2B5EF4-FFF2-40B4-BE49-F238E27FC236}">
                <a16:creationId xmlns:a16="http://schemas.microsoft.com/office/drawing/2014/main" id="{AA5DA3AF-62AC-6046-8F6A-602BB5849372}"/>
              </a:ext>
            </a:extLst>
          </p:cNvPr>
          <p:cNvSpPr/>
          <p:nvPr/>
        </p:nvSpPr>
        <p:spPr>
          <a:xfrm>
            <a:off x="5157501" y="1824474"/>
            <a:ext cx="534572" cy="2260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sp>
        <p:nvSpPr>
          <p:cNvPr id="106" name="Rectangle 105">
            <a:extLst>
              <a:ext uri="{FF2B5EF4-FFF2-40B4-BE49-F238E27FC236}">
                <a16:creationId xmlns:a16="http://schemas.microsoft.com/office/drawing/2014/main" id="{7B627F1C-403C-B94E-AC04-36E230B3B137}"/>
              </a:ext>
            </a:extLst>
          </p:cNvPr>
          <p:cNvSpPr/>
          <p:nvPr/>
        </p:nvSpPr>
        <p:spPr>
          <a:xfrm>
            <a:off x="8877352" y="1798272"/>
            <a:ext cx="534572" cy="2260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a:t>
            </a:r>
          </a:p>
        </p:txBody>
      </p:sp>
      <p:sp>
        <p:nvSpPr>
          <p:cNvPr id="2" name="Right Arrow 1">
            <a:extLst>
              <a:ext uri="{FF2B5EF4-FFF2-40B4-BE49-F238E27FC236}">
                <a16:creationId xmlns:a16="http://schemas.microsoft.com/office/drawing/2014/main" id="{551B930C-FAC0-704C-85EF-471331D449E3}"/>
              </a:ext>
            </a:extLst>
          </p:cNvPr>
          <p:cNvSpPr/>
          <p:nvPr/>
        </p:nvSpPr>
        <p:spPr>
          <a:xfrm>
            <a:off x="1582694" y="1031966"/>
            <a:ext cx="199608" cy="11756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385BA714-51E1-0944-B258-F7F9EE512D68}"/>
              </a:ext>
            </a:extLst>
          </p:cNvPr>
          <p:cNvSpPr/>
          <p:nvPr/>
        </p:nvSpPr>
        <p:spPr>
          <a:xfrm>
            <a:off x="5341611" y="1026102"/>
            <a:ext cx="199608" cy="11756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a:extLst>
              <a:ext uri="{FF2B5EF4-FFF2-40B4-BE49-F238E27FC236}">
                <a16:creationId xmlns:a16="http://schemas.microsoft.com/office/drawing/2014/main" id="{AF8BFE97-AA2A-164E-82BA-05500722036C}"/>
              </a:ext>
            </a:extLst>
          </p:cNvPr>
          <p:cNvSpPr/>
          <p:nvPr/>
        </p:nvSpPr>
        <p:spPr>
          <a:xfrm>
            <a:off x="9037157" y="992616"/>
            <a:ext cx="199608" cy="11756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8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9">
                                            <p:txEl>
                                              <p:pRg st="7" end="7"/>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9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5" grpId="0" animBg="1"/>
      <p:bldP spid="106" grpId="0" animBg="1"/>
      <p:bldP spid="2" grpId="0" animBg="1"/>
      <p:bldP spid="2" grpId="1" animBg="1"/>
      <p:bldP spid="59" grpId="0" animBg="1"/>
      <p:bldP spid="59" grpId="1" animBg="1"/>
      <p:bldP spid="60" grpId="0" animBg="1"/>
      <p:bldP spid="6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62E-B8BF-144C-81F0-28DF2F8340F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0D5C213-E509-B045-A9C3-B667BC522551}"/>
              </a:ext>
            </a:extLst>
          </p:cNvPr>
          <p:cNvSpPr>
            <a:spLocks noGrp="1"/>
          </p:cNvSpPr>
          <p:nvPr>
            <p:ph idx="1"/>
          </p:nvPr>
        </p:nvSpPr>
        <p:spPr/>
        <p:txBody>
          <a:bodyPr>
            <a:normAutofit/>
          </a:bodyPr>
          <a:lstStyle/>
          <a:p>
            <a:pPr marL="0" indent="0">
              <a:buNone/>
            </a:pPr>
            <a:r>
              <a:rPr lang="en-US" sz="2000" dirty="0"/>
              <a:t>All assimilation methods need the same basic ingredients to implement them:</a:t>
            </a:r>
          </a:p>
          <a:p>
            <a:r>
              <a:rPr lang="en-US" sz="2000" dirty="0"/>
              <a:t>A background (first guess) and a representation of its error statistics, usually via the B-matrix.</a:t>
            </a:r>
          </a:p>
          <a:p>
            <a:r>
              <a:rPr lang="en-US" sz="2000" dirty="0"/>
              <a:t>Observations and a representation of their error statistics, usually via the R-matrix.</a:t>
            </a:r>
          </a:p>
          <a:p>
            <a:r>
              <a:rPr lang="en-US" sz="2000" dirty="0"/>
              <a:t>A way of comparing the model variables to those observed, the observation operator.</a:t>
            </a:r>
          </a:p>
          <a:p>
            <a:r>
              <a:rPr lang="en-US" sz="2000" dirty="0"/>
              <a:t>A forecast model to allow for cycling of the assimilation.</a:t>
            </a:r>
          </a:p>
          <a:p>
            <a:pPr marL="0" indent="0">
              <a:buNone/>
            </a:pPr>
            <a:r>
              <a:rPr lang="en-US" sz="2000" dirty="0"/>
              <a:t>Defining the error statistics and the observation operator can be incredibly difficult. Poor estimates of any of these will mean the observation cannot be used properly and information will be lost.</a:t>
            </a:r>
          </a:p>
          <a:p>
            <a:pPr marL="0" indent="0">
              <a:buNone/>
            </a:pPr>
            <a:r>
              <a:rPr lang="en-US" sz="2000" dirty="0"/>
              <a:t>To make DA feasible we have made a lot of assumptions. In some situations, these may be quite limiting but can be overcome with extra levels of complexity e.g. Correction of observation and model biases, allowance </a:t>
            </a:r>
            <a:r>
              <a:rPr lang="en-US" sz="2000"/>
              <a:t>for non-Gaussian </a:t>
            </a:r>
            <a:r>
              <a:rPr lang="en-US" sz="2000" dirty="0"/>
              <a:t>distributions, estimation of key model parameters.</a:t>
            </a:r>
          </a:p>
        </p:txBody>
      </p:sp>
      <p:sp>
        <p:nvSpPr>
          <p:cNvPr id="4" name="Curved Right Arrow 3">
            <a:extLst>
              <a:ext uri="{FF2B5EF4-FFF2-40B4-BE49-F238E27FC236}">
                <a16:creationId xmlns:a16="http://schemas.microsoft.com/office/drawing/2014/main" id="{00906F08-72CA-674C-93D3-57D76E790D28}"/>
              </a:ext>
            </a:extLst>
          </p:cNvPr>
          <p:cNvSpPr/>
          <p:nvPr/>
        </p:nvSpPr>
        <p:spPr>
          <a:xfrm rot="10145702">
            <a:off x="9962778" y="2669240"/>
            <a:ext cx="348284" cy="5165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a:extLst>
              <a:ext uri="{FF2B5EF4-FFF2-40B4-BE49-F238E27FC236}">
                <a16:creationId xmlns:a16="http://schemas.microsoft.com/office/drawing/2014/main" id="{14C9E474-EE46-8147-AF25-4B89E30102D2}"/>
              </a:ext>
            </a:extLst>
          </p:cNvPr>
          <p:cNvSpPr/>
          <p:nvPr/>
        </p:nvSpPr>
        <p:spPr>
          <a:xfrm rot="10521984">
            <a:off x="10931202" y="2194079"/>
            <a:ext cx="775546" cy="14264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144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F8DD-73CD-3C45-95AD-68FF7865185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A47A5D2-B755-1846-8874-BB820F8AF63F}"/>
              </a:ext>
            </a:extLst>
          </p:cNvPr>
          <p:cNvSpPr>
            <a:spLocks noGrp="1"/>
          </p:cNvSpPr>
          <p:nvPr>
            <p:ph idx="1"/>
          </p:nvPr>
        </p:nvSpPr>
        <p:spPr/>
        <p:txBody>
          <a:bodyPr>
            <a:normAutofit fontScale="55000" lnSpcReduction="20000"/>
          </a:bodyPr>
          <a:lstStyle/>
          <a:p>
            <a:r>
              <a:rPr lang="en-GB" dirty="0"/>
              <a:t>Andrey-Andrés et al 2018: A simulated observation database to assess the impact of the IASI-NG hyperspectral infrared sounder, Atmos. Meas. Tech.</a:t>
            </a:r>
            <a:endParaRPr lang="en-US" dirty="0"/>
          </a:p>
          <a:p>
            <a:r>
              <a:rPr lang="en-US" dirty="0"/>
              <a:t>Bannister 2008a: </a:t>
            </a:r>
            <a:r>
              <a:rPr lang="en-GB" dirty="0"/>
              <a:t>A review of forecast error covariance statistics in atmospheric variational data assimilation. I: Characteristics and measurements of forecast error covariances. QJRMS.</a:t>
            </a:r>
            <a:endParaRPr lang="en-US" dirty="0"/>
          </a:p>
          <a:p>
            <a:r>
              <a:rPr lang="en-US" dirty="0"/>
              <a:t>Bannister 2008b: </a:t>
            </a:r>
            <a:r>
              <a:rPr lang="en-GB" dirty="0"/>
              <a:t>A review of forecast error covariance statistics in atmospheric variational data assimilation. II: Modelling the forecast error covariance statistics. QJRMS.</a:t>
            </a:r>
          </a:p>
          <a:p>
            <a:r>
              <a:rPr lang="en-US" dirty="0" err="1"/>
              <a:t>Desroziers</a:t>
            </a:r>
            <a:r>
              <a:rPr lang="en-US" dirty="0"/>
              <a:t> et al. 2005: </a:t>
            </a:r>
            <a:r>
              <a:rPr lang="en-GB" dirty="0"/>
              <a:t>Diagnosis of observation, background and analysis-error statistics</a:t>
            </a:r>
          </a:p>
          <a:p>
            <a:r>
              <a:rPr lang="en-GB" dirty="0"/>
              <a:t>in observation space. QJRMS.</a:t>
            </a:r>
          </a:p>
          <a:p>
            <a:r>
              <a:rPr lang="en-GB" dirty="0"/>
              <a:t>Fowler et al. 2018: On the interaction of observation and prior error correlations in data</a:t>
            </a:r>
          </a:p>
          <a:p>
            <a:r>
              <a:rPr lang="en-GB" dirty="0"/>
              <a:t>Assimilation. QJRMS.</a:t>
            </a:r>
          </a:p>
          <a:p>
            <a:r>
              <a:rPr lang="en-US" dirty="0"/>
              <a:t>Hollingworth and </a:t>
            </a:r>
            <a:r>
              <a:rPr lang="en-US" dirty="0" err="1"/>
              <a:t>Lönnberg</a:t>
            </a:r>
            <a:r>
              <a:rPr lang="en-US" dirty="0"/>
              <a:t>, 1986: </a:t>
            </a:r>
            <a:r>
              <a:rPr lang="en-GB" dirty="0"/>
              <a:t>The statistical structure of shortrange forecast errors as determined from radiosonde data. Part I: The wind field. Tellus</a:t>
            </a:r>
          </a:p>
          <a:p>
            <a:r>
              <a:rPr lang="en-GB" dirty="0"/>
              <a:t>Parrish and </a:t>
            </a:r>
            <a:r>
              <a:rPr lang="en-GB" dirty="0" err="1"/>
              <a:t>Derber</a:t>
            </a:r>
            <a:r>
              <a:rPr lang="en-GB" dirty="0"/>
              <a:t> (1992)): The National Meteorological </a:t>
            </a:r>
            <a:r>
              <a:rPr lang="en-GB" dirty="0" err="1"/>
              <a:t>Center’s</a:t>
            </a:r>
            <a:r>
              <a:rPr lang="en-GB" dirty="0"/>
              <a:t> spectral statistical interpolation analysis system. Mon. Weather Rev.</a:t>
            </a:r>
          </a:p>
          <a:p>
            <a:r>
              <a:rPr lang="en-GB" dirty="0" err="1"/>
              <a:t>Polavarapu</a:t>
            </a:r>
            <a:r>
              <a:rPr lang="en-GB" dirty="0"/>
              <a:t> et al. (2005): Data assimilation with the Canadian middle atmosphere model. Atmos.–Ocean</a:t>
            </a:r>
          </a:p>
          <a:p>
            <a:r>
              <a:rPr lang="en-US" dirty="0"/>
              <a:t>Rainwater et al. 2015:</a:t>
            </a:r>
            <a:r>
              <a:rPr lang="en-GB" dirty="0"/>
              <a:t>The benefits of correlated observation errors for small scales.</a:t>
            </a:r>
            <a:r>
              <a:rPr lang="en-US" dirty="0"/>
              <a:t> QJRMS</a:t>
            </a:r>
            <a:endParaRPr lang="en-GB" dirty="0"/>
          </a:p>
          <a:p>
            <a:r>
              <a:rPr lang="en-GB" dirty="0"/>
              <a:t>Weston et al. 2013: Accounting for correlated error in the assimilation of high-resolution sounder data. QJRMS.</a:t>
            </a:r>
            <a:endParaRPr lang="en-US" dirty="0"/>
          </a:p>
          <a:p>
            <a:endParaRPr lang="en-GB" dirty="0"/>
          </a:p>
          <a:p>
            <a:endParaRPr lang="en-US" dirty="0"/>
          </a:p>
        </p:txBody>
      </p:sp>
    </p:spTree>
    <p:extLst>
      <p:ext uri="{BB962C8B-B14F-4D97-AF65-F5344CB8AC3E}">
        <p14:creationId xmlns:p14="http://schemas.microsoft.com/office/powerpoint/2010/main" val="317486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alpha val="2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13D63-1E10-F94B-A0E0-A4D10EBFE779}"/>
              </a:ext>
            </a:extLst>
          </p:cNvPr>
          <p:cNvSpPr>
            <a:spLocks noGrp="1"/>
          </p:cNvSpPr>
          <p:nvPr>
            <p:ph type="title"/>
          </p:nvPr>
        </p:nvSpPr>
        <p:spPr/>
        <p:txBody>
          <a:bodyPr/>
          <a:lstStyle/>
          <a:p>
            <a:r>
              <a:rPr lang="en-US" dirty="0"/>
              <a:t>Data assimilation methodology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BA64206-816D-5449-B5E6-38E397E2BEEE}"/>
                  </a:ext>
                </a:extLst>
              </p:cNvPr>
              <p:cNvSpPr>
                <a:spLocks noGrp="1"/>
              </p:cNvSpPr>
              <p:nvPr>
                <p:ph idx="1"/>
              </p:nvPr>
            </p:nvSpPr>
            <p:spPr/>
            <p:txBody>
              <a:bodyPr>
                <a:normAutofit fontScale="85000" lnSpcReduction="20000"/>
              </a:bodyPr>
              <a:lstStyle/>
              <a:p>
                <a:pPr marL="0" indent="0">
                  <a:buNone/>
                </a:pPr>
                <a:r>
                  <a:rPr lang="en-US" sz="2000" dirty="0"/>
                  <a:t>To understand why each of the DA ingredients are important, let’s first look at how they are used. This will depend upon the DA method implemented.</a:t>
                </a:r>
              </a:p>
              <a:p>
                <a:pPr marL="0" indent="0">
                  <a:buNone/>
                </a:pPr>
                <a:r>
                  <a:rPr lang="en-US" sz="2000" dirty="0"/>
                  <a:t>Different DA methods will be described over the following days.</a:t>
                </a:r>
              </a:p>
              <a:p>
                <a:pPr marL="0" indent="0">
                  <a:buNone/>
                </a:pPr>
                <a:r>
                  <a:rPr lang="en-US" sz="2000" dirty="0"/>
                  <a:t>Here we will give the basic idea of the </a:t>
                </a:r>
                <a:r>
                  <a:rPr lang="en-US" sz="2000" b="1" dirty="0"/>
                  <a:t>Kalman equations </a:t>
                </a:r>
                <a:r>
                  <a:rPr lang="en-US" sz="2000" dirty="0"/>
                  <a:t>that form the basis of many DA methods. This assumes that the </a:t>
                </a:r>
                <a:r>
                  <a:rPr lang="en-US" sz="2000" b="1" dirty="0"/>
                  <a:t>errors</a:t>
                </a:r>
                <a:r>
                  <a:rPr lang="en-US" sz="2000" dirty="0"/>
                  <a:t> in the observation and background are </a:t>
                </a:r>
                <a:r>
                  <a:rPr lang="en-US" sz="2000" b="1" dirty="0"/>
                  <a:t>Gaussian</a:t>
                </a:r>
                <a:r>
                  <a:rPr lang="en-US" sz="2000" dirty="0"/>
                  <a:t> and </a:t>
                </a:r>
                <a:r>
                  <a:rPr lang="en-US" sz="2000" b="1" dirty="0"/>
                  <a:t>unbiased</a:t>
                </a:r>
                <a:r>
                  <a:rPr lang="en-US" sz="2000" dirty="0"/>
                  <a:t>.</a:t>
                </a:r>
              </a:p>
              <a:p>
                <a:pPr marL="0" indent="0">
                  <a:buNone/>
                </a:pPr>
                <a:r>
                  <a:rPr lang="en-US" sz="2000" dirty="0"/>
                  <a:t>	The analysis equation: </a:t>
                </a:r>
              </a:p>
              <a:p>
                <a:pPr marL="0" indent="0">
                  <a:buNone/>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GB" sz="2000" b="1" i="0" smtClean="0">
                              <a:latin typeface="Cambria Math" panose="02040503050406030204" pitchFamily="18" charset="0"/>
                            </a:rPr>
                            <m:t>𝐱</m:t>
                          </m:r>
                        </m:e>
                        <m:sub>
                          <m:r>
                            <m:rPr>
                              <m:sty m:val="p"/>
                            </m:rPr>
                            <a:rPr lang="en-GB" sz="2000" b="0" i="0" smtClean="0">
                              <a:latin typeface="Cambria Math" panose="02040503050406030204" pitchFamily="18" charset="0"/>
                            </a:rPr>
                            <m:t>a</m:t>
                          </m:r>
                        </m:sub>
                        <m:sup>
                          <m:r>
                            <a:rPr lang="en-GB" sz="2000" b="0" i="1" smtClean="0">
                              <a:latin typeface="Cambria Math" panose="02040503050406030204" pitchFamily="18" charset="0"/>
                            </a:rPr>
                            <m:t>𝑖</m:t>
                          </m:r>
                        </m:sup>
                      </m:sSubSup>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1" i="0" smtClean="0">
                              <a:latin typeface="Cambria Math" panose="02040503050406030204" pitchFamily="18" charset="0"/>
                            </a:rPr>
                            <m:t>𝐱</m:t>
                          </m:r>
                        </m:e>
                        <m:sub>
                          <m:r>
                            <m:rPr>
                              <m:sty m:val="p"/>
                            </m:rPr>
                            <a:rPr lang="en-GB" sz="2000" b="0" i="0" smtClean="0">
                              <a:latin typeface="Cambria Math" panose="02040503050406030204" pitchFamily="18" charset="0"/>
                            </a:rPr>
                            <m:t>b</m:t>
                          </m:r>
                        </m:sub>
                        <m:sup>
                          <m:r>
                            <a:rPr lang="en-GB" sz="2000" b="0" i="1" smtClean="0">
                              <a:latin typeface="Cambria Math" panose="02040503050406030204" pitchFamily="18" charset="0"/>
                            </a:rPr>
                            <m:t>𝑖</m:t>
                          </m:r>
                        </m:sup>
                      </m:sSubSup>
                      <m:r>
                        <a:rPr lang="en-GB" sz="2000" b="0" i="1" smtClean="0">
                          <a:latin typeface="Cambria Math" panose="02040503050406030204" pitchFamily="18" charset="0"/>
                        </a:rPr>
                        <m:t>+</m:t>
                      </m:r>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𝐊</m:t>
                          </m:r>
                        </m:e>
                        <m:sup>
                          <m:r>
                            <a:rPr lang="en-GB" sz="2000" b="0" i="1" smtClean="0">
                              <a:latin typeface="Cambria Math" panose="02040503050406030204" pitchFamily="18" charset="0"/>
                            </a:rPr>
                            <m:t>𝑖</m:t>
                          </m:r>
                        </m:sup>
                      </m:sSup>
                      <m:d>
                        <m:dPr>
                          <m:ctrlPr>
                            <a:rPr lang="en-GB" sz="2000" b="0" i="1" smtClean="0">
                              <a:latin typeface="Cambria Math" panose="02040503050406030204" pitchFamily="18" charset="0"/>
                            </a:rPr>
                          </m:ctrlPr>
                        </m:dPr>
                        <m:e>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𝐲</m:t>
                              </m:r>
                            </m:e>
                            <m:sup>
                              <m:r>
                                <a:rPr lang="en-GB" sz="2000" b="0" i="1" smtClean="0">
                                  <a:latin typeface="Cambria Math" panose="02040503050406030204" pitchFamily="18" charset="0"/>
                                </a:rPr>
                                <m:t>𝑖</m:t>
                              </m:r>
                            </m:sup>
                          </m:sSup>
                          <m:r>
                            <a:rPr lang="en-GB" sz="2000" b="0" i="1" smtClean="0">
                              <a:latin typeface="Cambria Math" panose="02040503050406030204" pitchFamily="18" charset="0"/>
                            </a:rPr>
                            <m:t>−</m:t>
                          </m:r>
                          <m:r>
                            <a:rPr lang="en-GB" sz="2000" b="0" i="1" smtClean="0">
                              <a:latin typeface="Cambria Math" panose="02040503050406030204" pitchFamily="18" charset="0"/>
                            </a:rPr>
                            <m:t>h</m:t>
                          </m:r>
                          <m:d>
                            <m:dPr>
                              <m:ctrlPr>
                                <a:rPr lang="en-GB" sz="2000" b="1" i="1" smtClean="0">
                                  <a:latin typeface="Cambria Math" panose="02040503050406030204" pitchFamily="18" charset="0"/>
                                </a:rPr>
                              </m:ctrlPr>
                            </m:dPr>
                            <m:e>
                              <m:sSubSup>
                                <m:sSubSupPr>
                                  <m:ctrlPr>
                                    <a:rPr lang="en-GB" sz="2000" i="1">
                                      <a:latin typeface="Cambria Math" panose="02040503050406030204" pitchFamily="18" charset="0"/>
                                    </a:rPr>
                                  </m:ctrlPr>
                                </m:sSubSupPr>
                                <m:e>
                                  <m:r>
                                    <a:rPr lang="en-GB" sz="2000" b="1" i="0">
                                      <a:latin typeface="Cambria Math" panose="02040503050406030204" pitchFamily="18" charset="0"/>
                                    </a:rPr>
                                    <m:t>𝐱</m:t>
                                  </m:r>
                                </m:e>
                                <m:sub>
                                  <m:r>
                                    <m:rPr>
                                      <m:sty m:val="p"/>
                                    </m:rPr>
                                    <a:rPr lang="en-GB" sz="2000" i="0">
                                      <a:latin typeface="Cambria Math" panose="02040503050406030204" pitchFamily="18" charset="0"/>
                                    </a:rPr>
                                    <m:t>b</m:t>
                                  </m:r>
                                </m:sub>
                                <m:sup>
                                  <m:r>
                                    <a:rPr lang="en-GB" sz="2000" i="1">
                                      <a:latin typeface="Cambria Math" panose="02040503050406030204" pitchFamily="18" charset="0"/>
                                    </a:rPr>
                                    <m:t>𝑖</m:t>
                                  </m:r>
                                </m:sup>
                              </m:sSubSup>
                            </m:e>
                          </m:d>
                        </m:e>
                      </m:d>
                      <m:r>
                        <a:rPr lang="en-GB" sz="2000" b="1" i="1" smtClean="0">
                          <a:latin typeface="Cambria Math" panose="02040503050406030204" pitchFamily="18" charset="0"/>
                        </a:rPr>
                        <m:t>=</m:t>
                      </m:r>
                      <m:r>
                        <m:rPr>
                          <m:sty m:val="p"/>
                        </m:rPr>
                        <a:rPr lang="en-GB" sz="2000" b="0" i="0" smtClean="0">
                          <a:latin typeface="Cambria Math" panose="02040503050406030204" pitchFamily="18" charset="0"/>
                        </a:rPr>
                        <m:t>first</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guess</m:t>
                      </m:r>
                      <m:r>
                        <a:rPr lang="en-GB" sz="2000" b="0" i="0" smtClean="0">
                          <a:latin typeface="Cambria Math" panose="02040503050406030204" pitchFamily="18" charset="0"/>
                        </a:rPr>
                        <m:t>+</m:t>
                      </m:r>
                      <m:r>
                        <m:rPr>
                          <m:sty m:val="p"/>
                        </m:rPr>
                        <a:rPr lang="en-GB" sz="2000" b="0" i="0" smtClean="0">
                          <a:latin typeface="Cambria Math" panose="02040503050406030204" pitchFamily="18" charset="0"/>
                        </a:rPr>
                        <m:t>update</m:t>
                      </m:r>
                      <m:r>
                        <a:rPr lang="en-GB" sz="2000" b="0" i="0" smtClean="0">
                          <a:latin typeface="Cambria Math" panose="02040503050406030204" pitchFamily="18" charset="0"/>
                        </a:rPr>
                        <m:t>,</m:t>
                      </m:r>
                    </m:oMath>
                  </m:oMathPara>
                </a14:m>
                <a:endParaRPr lang="en-US" sz="2000" dirty="0"/>
              </a:p>
              <a:p>
                <a:pPr marL="0" indent="0">
                  <a:buNone/>
                </a:pPr>
                <a:r>
                  <a:rPr lang="en-US" sz="2000" dirty="0"/>
                  <a:t>i.e. the analysis is a weighted combination of the background (</a:t>
                </a:r>
                <a14:m>
                  <m:oMath xmlns:m="http://schemas.openxmlformats.org/officeDocument/2006/math">
                    <m:sSubSup>
                      <m:sSubSupPr>
                        <m:ctrlPr>
                          <a:rPr lang="en-GB" sz="2000" i="1">
                            <a:latin typeface="Cambria Math" panose="02040503050406030204" pitchFamily="18" charset="0"/>
                          </a:rPr>
                        </m:ctrlPr>
                      </m:sSubSupPr>
                      <m:e>
                        <m:r>
                          <a:rPr lang="en-GB" sz="2000" b="1" i="1">
                            <a:latin typeface="Cambria Math" panose="02040503050406030204" pitchFamily="18" charset="0"/>
                          </a:rPr>
                          <m:t>𝒙</m:t>
                        </m:r>
                      </m:e>
                      <m:sub>
                        <m:r>
                          <a:rPr lang="en-GB" sz="2000" i="1">
                            <a:latin typeface="Cambria Math" panose="02040503050406030204" pitchFamily="18" charset="0"/>
                          </a:rPr>
                          <m:t>𝑏</m:t>
                        </m:r>
                      </m:sub>
                      <m:sup>
                        <m:r>
                          <a:rPr lang="en-GB" sz="2000" i="1">
                            <a:latin typeface="Cambria Math" panose="02040503050406030204" pitchFamily="18" charset="0"/>
                          </a:rPr>
                          <m:t>𝑖</m:t>
                        </m:r>
                      </m:sup>
                    </m:sSubSup>
                  </m:oMath>
                </a14:m>
                <a:r>
                  <a:rPr lang="en-US" sz="2000" dirty="0"/>
                  <a:t>) and the observations (</a:t>
                </a:r>
                <a14:m>
                  <m:oMath xmlns:m="http://schemas.openxmlformats.org/officeDocument/2006/math">
                    <m:sSup>
                      <m:sSupPr>
                        <m:ctrlPr>
                          <a:rPr lang="en-GB" sz="2000" i="1">
                            <a:latin typeface="Cambria Math" panose="02040503050406030204" pitchFamily="18" charset="0"/>
                          </a:rPr>
                        </m:ctrlPr>
                      </m:sSupPr>
                      <m:e>
                        <m:r>
                          <a:rPr lang="en-GB" sz="2000" b="1">
                            <a:latin typeface="Cambria Math" panose="02040503050406030204" pitchFamily="18" charset="0"/>
                          </a:rPr>
                          <m:t>𝐲</m:t>
                        </m:r>
                      </m:e>
                      <m:sup>
                        <m:r>
                          <a:rPr lang="en-GB" sz="2000" i="1">
                            <a:latin typeface="Cambria Math" panose="02040503050406030204" pitchFamily="18" charset="0"/>
                          </a:rPr>
                          <m:t>𝑖</m:t>
                        </m:r>
                      </m:sup>
                    </m:sSup>
                  </m:oMath>
                </a14:m>
                <a:r>
                  <a:rPr lang="en-US" sz="2000" dirty="0"/>
                  <a:t>). </a:t>
                </a:r>
                <a14:m>
                  <m:oMath xmlns:m="http://schemas.openxmlformats.org/officeDocument/2006/math">
                    <m:r>
                      <a:rPr lang="en-GB" sz="2000" b="0" i="1" smtClean="0">
                        <a:latin typeface="Cambria Math" panose="02040503050406030204" pitchFamily="18" charset="0"/>
                      </a:rPr>
                      <m:t>𝑖</m:t>
                    </m:r>
                  </m:oMath>
                </a14:m>
                <a:r>
                  <a:rPr lang="en-US" sz="2000" dirty="0"/>
                  <a:t> is a time index indicating the assimilation cycle. </a:t>
                </a:r>
                <a:r>
                  <a:rPr lang="en-US" sz="2000" i="1" dirty="0">
                    <a:latin typeface="Cambria Math" panose="02040503050406030204" pitchFamily="18" charset="0"/>
                    <a:ea typeface="Cambria Math" panose="02040503050406030204" pitchFamily="18" charset="0"/>
                  </a:rPr>
                  <a:t>h</a:t>
                </a:r>
                <a:r>
                  <a:rPr lang="en-US" sz="2000" dirty="0"/>
                  <a:t> is the observation operator.</a:t>
                </a:r>
              </a:p>
              <a:p>
                <a:pPr marL="0" indent="0">
                  <a:buNone/>
                </a:pPr>
                <a:r>
                  <a:rPr lang="en-GB" sz="2000" b="0" dirty="0"/>
                  <a:t>	The Kalman gain matrix: </a:t>
                </a:r>
              </a:p>
              <a:p>
                <a:pPr marL="0" indent="0" algn="ctr">
                  <a:buNone/>
                </a:pPr>
                <a14:m>
                  <m:oMath xmlns:m="http://schemas.openxmlformats.org/officeDocument/2006/math">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𝐊</m:t>
                        </m:r>
                      </m:e>
                      <m:sup>
                        <m:r>
                          <a:rPr lang="en-GB" sz="2000" b="0" i="1" smtClean="0">
                            <a:latin typeface="Cambria Math" panose="02040503050406030204" pitchFamily="18" charset="0"/>
                          </a:rPr>
                          <m:t>𝑖</m:t>
                        </m:r>
                      </m:sup>
                    </m:sSup>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1" i="0" smtClean="0">
                            <a:latin typeface="Cambria Math" panose="02040503050406030204" pitchFamily="18" charset="0"/>
                          </a:rPr>
                          <m:t>𝐁</m:t>
                        </m:r>
                      </m:e>
                      <m:sub/>
                      <m:sup>
                        <m:r>
                          <a:rPr lang="en-GB" sz="2000" b="0" i="1" smtClean="0">
                            <a:latin typeface="Cambria Math" panose="02040503050406030204" pitchFamily="18" charset="0"/>
                          </a:rPr>
                          <m:t>𝑖</m:t>
                        </m:r>
                      </m:sup>
                    </m:sSubSup>
                    <m:sSup>
                      <m:sSupPr>
                        <m:ctrlPr>
                          <a:rPr lang="en-GB" sz="2000" b="0" i="1" smtClean="0">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i="0">
                                <a:latin typeface="Cambria Math" panose="02040503050406030204" pitchFamily="18" charset="0"/>
                              </a:rPr>
                              <m:t>𝐇</m:t>
                            </m:r>
                          </m:e>
                          <m:sup>
                            <m:r>
                              <a:rPr lang="en-GB" sz="2000" i="1">
                                <a:latin typeface="Cambria Math" panose="02040503050406030204" pitchFamily="18" charset="0"/>
                              </a:rPr>
                              <m:t>𝑖</m:t>
                            </m:r>
                          </m:sup>
                        </m:sSup>
                        <m:r>
                          <a:rPr lang="en-GB" sz="2000" i="1">
                            <a:latin typeface="Cambria Math" panose="02040503050406030204" pitchFamily="18" charset="0"/>
                          </a:rPr>
                          <m:t>)</m:t>
                        </m:r>
                      </m:e>
                      <m:sup>
                        <m:r>
                          <a:rPr lang="en-GB" sz="2000" b="0" i="1" smtClean="0">
                            <a:latin typeface="Cambria Math" panose="02040503050406030204" pitchFamily="18" charset="0"/>
                          </a:rPr>
                          <m:t>𝑇</m:t>
                        </m:r>
                      </m:sup>
                    </m:sSup>
                    <m:sSup>
                      <m:sSupPr>
                        <m:ctrlPr>
                          <a:rPr lang="en-GB" sz="2000" b="0" i="1" smtClean="0">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i="0">
                                <a:latin typeface="Cambria Math" panose="02040503050406030204" pitchFamily="18" charset="0"/>
                              </a:rPr>
                              <m:t>𝐇</m:t>
                            </m:r>
                          </m:e>
                          <m:sup>
                            <m:r>
                              <a:rPr lang="en-GB" sz="2000" i="1">
                                <a:latin typeface="Cambria Math" panose="02040503050406030204" pitchFamily="18" charset="0"/>
                              </a:rPr>
                              <m:t>𝑖</m:t>
                            </m:r>
                          </m:sup>
                        </m:sSup>
                        <m:sSubSup>
                          <m:sSubSupPr>
                            <m:ctrlPr>
                              <a:rPr lang="en-GB" sz="2000" i="1">
                                <a:latin typeface="Cambria Math" panose="02040503050406030204" pitchFamily="18" charset="0"/>
                              </a:rPr>
                            </m:ctrlPr>
                          </m:sSubSupPr>
                          <m:e>
                            <m:r>
                              <a:rPr lang="en-GB" sz="2000" b="1" i="0">
                                <a:latin typeface="Cambria Math" panose="02040503050406030204" pitchFamily="18" charset="0"/>
                              </a:rPr>
                              <m:t>𝐁</m:t>
                            </m:r>
                          </m:e>
                          <m:sub/>
                          <m:sup>
                            <m:r>
                              <a:rPr lang="en-GB" sz="2000" i="1">
                                <a:latin typeface="Cambria Math" panose="02040503050406030204" pitchFamily="18" charset="0"/>
                              </a:rPr>
                              <m:t>𝑖</m:t>
                            </m:r>
                          </m:sup>
                        </m:sSubSup>
                        <m:sSup>
                          <m:sSupPr>
                            <m:ctrlPr>
                              <a:rPr lang="en-GB" sz="2000" i="1">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i="0">
                                    <a:latin typeface="Cambria Math" panose="02040503050406030204" pitchFamily="18" charset="0"/>
                                  </a:rPr>
                                  <m:t>𝐇</m:t>
                                </m:r>
                              </m:e>
                              <m:sup>
                                <m:r>
                                  <a:rPr lang="en-GB" sz="2000" i="1">
                                    <a:latin typeface="Cambria Math" panose="02040503050406030204" pitchFamily="18" charset="0"/>
                                  </a:rPr>
                                  <m:t>𝑖</m:t>
                                </m:r>
                              </m:sup>
                            </m:sSup>
                            <m:r>
                              <a:rPr lang="en-GB" sz="2000" i="1">
                                <a:latin typeface="Cambria Math" panose="02040503050406030204" pitchFamily="18" charset="0"/>
                              </a:rPr>
                              <m:t>)</m:t>
                            </m:r>
                          </m:e>
                          <m:sup>
                            <m:r>
                              <a:rPr lang="en-GB" sz="2000" i="1">
                                <a:latin typeface="Cambria Math" panose="02040503050406030204" pitchFamily="18" charset="0"/>
                              </a:rPr>
                              <m:t>𝑇</m:t>
                            </m:r>
                          </m:sup>
                        </m:sSup>
                        <m:r>
                          <a:rPr lang="en-GB" sz="2000" i="1">
                            <a:latin typeface="Cambria Math" panose="02040503050406030204" pitchFamily="18" charset="0"/>
                          </a:rPr>
                          <m:t>+</m:t>
                        </m:r>
                        <m:sSup>
                          <m:sSupPr>
                            <m:ctrlPr>
                              <a:rPr lang="en-GB" sz="2000" i="1">
                                <a:latin typeface="Cambria Math" panose="02040503050406030204" pitchFamily="18" charset="0"/>
                              </a:rPr>
                            </m:ctrlPr>
                          </m:sSupPr>
                          <m:e>
                            <m:r>
                              <a:rPr lang="en-GB" sz="2000" b="1" i="0">
                                <a:latin typeface="Cambria Math" panose="02040503050406030204" pitchFamily="18" charset="0"/>
                              </a:rPr>
                              <m:t>𝐑</m:t>
                            </m:r>
                          </m:e>
                          <m:sup>
                            <m:r>
                              <a:rPr lang="en-GB" sz="2000" i="1">
                                <a:latin typeface="Cambria Math" panose="02040503050406030204" pitchFamily="18" charset="0"/>
                              </a:rPr>
                              <m:t>𝑖</m:t>
                            </m:r>
                          </m:sup>
                        </m:sSup>
                        <m:r>
                          <a:rPr lang="en-GB" sz="2000" i="1">
                            <a:latin typeface="Cambria Math" panose="02040503050406030204" pitchFamily="18" charset="0"/>
                          </a:rPr>
                          <m:t>)</m:t>
                        </m:r>
                        <m:r>
                          <m:rPr>
                            <m:nor/>
                          </m:rPr>
                          <a:rPr lang="en-US" sz="2000" dirty="0"/>
                          <m:t> </m:t>
                        </m:r>
                      </m:e>
                      <m:sup>
                        <m:r>
                          <a:rPr lang="en-GB" sz="2000" b="0" i="1" smtClean="0">
                            <a:latin typeface="Cambria Math" panose="02040503050406030204" pitchFamily="18" charset="0"/>
                          </a:rPr>
                          <m:t>−1</m:t>
                        </m:r>
                      </m:sup>
                    </m:sSup>
                  </m:oMath>
                </a14:m>
                <a:r>
                  <a:rPr lang="en-GB" sz="2000" b="0" dirty="0"/>
                  <a:t>, </a:t>
                </a:r>
              </a:p>
              <a:p>
                <a:pPr marL="0" indent="0">
                  <a:buNone/>
                </a:pPr>
                <a:r>
                  <a:rPr lang="en-GB" sz="2000" b="0" dirty="0"/>
                  <a:t>a function of the background and observation error covariance matrices (</a:t>
                </a:r>
                <a:r>
                  <a:rPr lang="en-GB" sz="2000" b="1" dirty="0">
                    <a:latin typeface="Times New Roman" panose="02020603050405020304" pitchFamily="18" charset="0"/>
                    <a:cs typeface="Times New Roman" panose="02020603050405020304" pitchFamily="18" charset="0"/>
                  </a:rPr>
                  <a:t>B</a:t>
                </a:r>
                <a:r>
                  <a:rPr lang="en-GB" sz="2000" b="0" dirty="0"/>
                  <a:t> and </a:t>
                </a:r>
                <a:r>
                  <a:rPr lang="en-GB" sz="2000" b="1" dirty="0">
                    <a:latin typeface="Times New Roman" panose="02020603050405020304" pitchFamily="18" charset="0"/>
                    <a:cs typeface="Times New Roman" panose="02020603050405020304" pitchFamily="18" charset="0"/>
                  </a:rPr>
                  <a:t>R</a:t>
                </a:r>
                <a:r>
                  <a:rPr lang="en-GB" sz="2000" b="0" dirty="0"/>
                  <a:t>) and the </a:t>
                </a:r>
                <a:r>
                  <a:rPr lang="en-GB" sz="2000" b="0" dirty="0" err="1"/>
                  <a:t>linearised</a:t>
                </a:r>
                <a:r>
                  <a:rPr lang="en-GB" sz="2000" b="0" dirty="0"/>
                  <a:t> observation operator (</a:t>
                </a:r>
                <a:r>
                  <a:rPr lang="en-GB" sz="2000" b="1" dirty="0">
                    <a:latin typeface="Times New Roman" panose="02020603050405020304" pitchFamily="18" charset="0"/>
                    <a:cs typeface="Times New Roman" panose="02020603050405020304" pitchFamily="18" charset="0"/>
                  </a:rPr>
                  <a:t>H</a:t>
                </a:r>
                <a:r>
                  <a:rPr lang="en-GB" sz="2000" b="0" dirty="0"/>
                  <a:t>).</a:t>
                </a:r>
                <a:endParaRPr lang="en-US" sz="2000" dirty="0"/>
              </a:p>
              <a:p>
                <a:pPr marL="0" indent="0">
                  <a:buNone/>
                </a:pPr>
                <a:r>
                  <a:rPr lang="en-US" sz="2000" dirty="0"/>
                  <a:t>These can be derived from finding the state </a:t>
                </a:r>
                <a:r>
                  <a:rPr lang="en-US" sz="2000" b="1" dirty="0">
                    <a:latin typeface="Cambria Math" panose="02040503050406030204" pitchFamily="18" charset="0"/>
                    <a:ea typeface="Cambria Math" panose="02040503050406030204" pitchFamily="18" charset="0"/>
                  </a:rPr>
                  <a:t>x</a:t>
                </a:r>
                <a:r>
                  <a:rPr lang="en-US" sz="2000" dirty="0"/>
                  <a:t> with the minimum error variance or equivalently (in the case of Gaussian errors) the maximum a-posteriori probability. </a:t>
                </a:r>
                <a:endParaRPr lang="en-US" sz="2000" dirty="0">
                  <a:solidFill>
                    <a:srgbClr val="FF0000"/>
                  </a:solidFill>
                </a:endParaRPr>
              </a:p>
            </p:txBody>
          </p:sp>
        </mc:Choice>
        <mc:Fallback>
          <p:sp>
            <p:nvSpPr>
              <p:cNvPr id="3" name="Content Placeholder 2">
                <a:extLst>
                  <a:ext uri="{FF2B5EF4-FFF2-40B4-BE49-F238E27FC236}">
                    <a16:creationId xmlns:a16="http://schemas.microsoft.com/office/drawing/2014/main" id="{2BA64206-816D-5449-B5E6-38E397E2BEEE}"/>
                  </a:ext>
                </a:extLst>
              </p:cNvPr>
              <p:cNvSpPr>
                <a:spLocks noGrp="1" noRot="1" noChangeAspect="1" noMove="1" noResize="1" noEditPoints="1" noAdjustHandles="1" noChangeArrowheads="1" noChangeShapeType="1" noTextEdit="1"/>
              </p:cNvSpPr>
              <p:nvPr>
                <p:ph idx="1"/>
              </p:nvPr>
            </p:nvSpPr>
            <p:spPr>
              <a:blipFill>
                <a:blip r:embed="rId3"/>
                <a:stretch>
                  <a:fillRect l="-483" t="-1744"/>
                </a:stretch>
              </a:blipFill>
            </p:spPr>
            <p:txBody>
              <a:bodyPr/>
              <a:lstStyle/>
              <a:p>
                <a:r>
                  <a:rPr lang="en-US">
                    <a:noFill/>
                  </a:rPr>
                  <a:t> </a:t>
                </a:r>
              </a:p>
            </p:txBody>
          </p:sp>
        </mc:Fallback>
      </mc:AlternateContent>
    </p:spTree>
    <p:extLst>
      <p:ext uri="{BB962C8B-B14F-4D97-AF65-F5344CB8AC3E}">
        <p14:creationId xmlns:p14="http://schemas.microsoft.com/office/powerpoint/2010/main" val="30297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3F0E-0833-6F43-8B5E-B0687D60153A}"/>
              </a:ext>
            </a:extLst>
          </p:cNvPr>
          <p:cNvSpPr>
            <a:spLocks noGrp="1"/>
          </p:cNvSpPr>
          <p:nvPr>
            <p:ph type="title"/>
          </p:nvPr>
        </p:nvSpPr>
        <p:spPr/>
        <p:txBody>
          <a:bodyPr/>
          <a:lstStyle/>
          <a:p>
            <a:r>
              <a:rPr lang="en-US" dirty="0"/>
              <a:t>Vector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9B7051-1A4E-F140-AA08-DC603C305134}"/>
                  </a:ext>
                </a:extLst>
              </p:cNvPr>
              <p:cNvSpPr>
                <a:spLocks noGrp="1"/>
              </p:cNvSpPr>
              <p:nvPr>
                <p:ph idx="1"/>
              </p:nvPr>
            </p:nvSpPr>
            <p:spPr>
              <a:xfrm>
                <a:off x="838201" y="1389062"/>
                <a:ext cx="10429068" cy="4351338"/>
              </a:xfrm>
            </p:spPr>
            <p:txBody>
              <a:bodyPr>
                <a:normAutofit/>
              </a:bodyPr>
              <a:lstStyle/>
              <a:p>
                <a:pPr marL="0" indent="0">
                  <a:buNone/>
                </a:pPr>
                <a14:m>
                  <m:oMath xmlns:m="http://schemas.openxmlformats.org/officeDocument/2006/math">
                    <m:sSup>
                      <m:sSupPr>
                        <m:ctrlPr>
                          <a:rPr lang="en-GB" sz="2000" b="0" i="1" smtClean="0">
                            <a:latin typeface="Cambria Math" panose="02040503050406030204" pitchFamily="18" charset="0"/>
                          </a:rPr>
                        </m:ctrlPr>
                      </m:sSupPr>
                      <m:e>
                        <m:r>
                          <a:rPr lang="en-GB" sz="2000" b="1" i="0" smtClean="0">
                            <a:latin typeface="Cambria Math" panose="02040503050406030204" pitchFamily="18" charset="0"/>
                          </a:rPr>
                          <m:t>𝐱</m:t>
                        </m:r>
                      </m:e>
                      <m:sup>
                        <m:r>
                          <a:rPr lang="en-GB" sz="2000" b="0" i="1" smtClean="0">
                            <a:latin typeface="Cambria Math" panose="02040503050406030204" pitchFamily="18" charset="0"/>
                          </a:rPr>
                          <m:t>𝑖</m:t>
                        </m:r>
                      </m:sup>
                    </m:sSup>
                    <m:r>
                      <a:rPr lang="en-GB" sz="2000" b="0" i="1"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b="0" i="1" smtClean="0">
                            <a:latin typeface="Cambria Math" panose="02040503050406030204" pitchFamily="18" charset="0"/>
                            <a:ea typeface="Cambria Math" panose="02040503050406030204" pitchFamily="18" charset="0"/>
                          </a:rPr>
                          <m:t>𝑛</m:t>
                        </m:r>
                      </m:sup>
                    </m:sSup>
                  </m:oMath>
                </a14:m>
                <a:r>
                  <a:rPr lang="en-US" sz="2000" dirty="0"/>
                  <a:t> is a column vector containing all the model variables that you wish to update via data assimilation at time </a:t>
                </a:r>
                <a14:m>
                  <m:oMath xmlns:m="http://schemas.openxmlformats.org/officeDocument/2006/math">
                    <m:r>
                      <a:rPr lang="en-GB" sz="2000" b="0" i="1" smtClean="0">
                        <a:latin typeface="Cambria Math" panose="02040503050406030204" pitchFamily="18" charset="0"/>
                      </a:rPr>
                      <m:t>𝑖</m:t>
                    </m:r>
                  </m:oMath>
                </a14:m>
                <a:r>
                  <a:rPr lang="en-US" sz="2000" dirty="0"/>
                  <a:t>. In NWP </a:t>
                </a:r>
                <a:r>
                  <a:rPr lang="en-US" sz="2000" i="1" dirty="0">
                    <a:latin typeface="Times New Roman" panose="02020603050405020304" pitchFamily="18" charset="0"/>
                    <a:cs typeface="Times New Roman" panose="02020603050405020304" pitchFamily="18" charset="0"/>
                  </a:rPr>
                  <a:t>n</a:t>
                </a:r>
                <a:r>
                  <a:rPr lang="en-US" sz="2000" dirty="0"/>
                  <a:t> is typically of the order 10</a:t>
                </a:r>
                <a:r>
                  <a:rPr lang="en-US" sz="2000" baseline="30000" dirty="0"/>
                  <a:t>8</a:t>
                </a:r>
                <a:r>
                  <a:rPr lang="en-US" sz="2000" dirty="0"/>
                  <a:t>. </a:t>
                </a:r>
                <a:endParaRPr lang="en-US" sz="2000" baseline="30000" dirty="0">
                  <a:solidFill>
                    <a:srgbClr val="FF0000"/>
                  </a:solidFill>
                </a:endParaRPr>
              </a:p>
              <a:p>
                <a:pPr marL="0" indent="0">
                  <a:buNone/>
                </a:pPr>
                <a14:m>
                  <m:oMath xmlns:m="http://schemas.openxmlformats.org/officeDocument/2006/math">
                    <m:sSup>
                      <m:sSupPr>
                        <m:ctrlPr>
                          <a:rPr lang="en-GB" sz="2000" i="1">
                            <a:latin typeface="Cambria Math" panose="02040503050406030204" pitchFamily="18" charset="0"/>
                          </a:rPr>
                        </m:ctrlPr>
                      </m:sSupPr>
                      <m:e>
                        <m:r>
                          <a:rPr lang="en-GB" sz="2000" b="1" i="0" smtClean="0">
                            <a:latin typeface="Cambria Math" panose="02040503050406030204" pitchFamily="18" charset="0"/>
                          </a:rPr>
                          <m:t>𝐲</m:t>
                        </m:r>
                      </m:e>
                      <m:sup>
                        <m:r>
                          <a:rPr lang="en-GB" sz="2000" i="1">
                            <a:latin typeface="Cambria Math" panose="02040503050406030204" pitchFamily="18" charset="0"/>
                          </a:rPr>
                          <m:t>𝑖</m:t>
                        </m:r>
                      </m:sup>
                    </m:sSup>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b="0" i="1" smtClean="0">
                            <a:latin typeface="Cambria Math" panose="02040503050406030204" pitchFamily="18" charset="0"/>
                            <a:ea typeface="Cambria Math" panose="02040503050406030204" pitchFamily="18" charset="0"/>
                          </a:rPr>
                          <m:t>𝑝</m:t>
                        </m:r>
                      </m:sup>
                    </m:sSup>
                  </m:oMath>
                </a14:m>
                <a:r>
                  <a:rPr lang="en-US" sz="2000" dirty="0"/>
                  <a:t> is a column vector containing all the relevant observations in updating </a:t>
                </a:r>
                <a14:m>
                  <m:oMath xmlns:m="http://schemas.openxmlformats.org/officeDocument/2006/math">
                    <m:sSup>
                      <m:sSupPr>
                        <m:ctrlPr>
                          <a:rPr lang="en-GB" sz="2000" i="1">
                            <a:latin typeface="Cambria Math" panose="02040503050406030204" pitchFamily="18" charset="0"/>
                          </a:rPr>
                        </m:ctrlPr>
                      </m:sSupPr>
                      <m:e>
                        <m:r>
                          <a:rPr lang="en-GB" sz="2000" b="1" i="0">
                            <a:latin typeface="Cambria Math" panose="02040503050406030204" pitchFamily="18" charset="0"/>
                          </a:rPr>
                          <m:t>𝐱</m:t>
                        </m:r>
                      </m:e>
                      <m:sup>
                        <m:r>
                          <a:rPr lang="en-GB" sz="2000" i="1">
                            <a:latin typeface="Cambria Math" panose="02040503050406030204" pitchFamily="18" charset="0"/>
                          </a:rPr>
                          <m:t>𝑖</m:t>
                        </m:r>
                      </m:sup>
                    </m:sSup>
                    <m:r>
                      <a:rPr lang="en-GB" sz="2000" b="0" i="1" smtClean="0">
                        <a:latin typeface="Cambria Math" panose="02040503050406030204" pitchFamily="18" charset="0"/>
                      </a:rPr>
                      <m:t> </m:t>
                    </m:r>
                  </m:oMath>
                </a14:m>
                <a:r>
                  <a:rPr lang="en-US" sz="2000" dirty="0"/>
                  <a:t>. This will include observations from different instruments, measuring different variables, and possibly be at different times. In NWP </a:t>
                </a:r>
                <a:r>
                  <a:rPr lang="en-US" sz="2000" i="1" dirty="0">
                    <a:latin typeface="Times New Roman" panose="02020603050405020304" pitchFamily="18" charset="0"/>
                    <a:cs typeface="Times New Roman" panose="02020603050405020304" pitchFamily="18" charset="0"/>
                  </a:rPr>
                  <a:t>p</a:t>
                </a:r>
                <a:r>
                  <a:rPr lang="en-US" sz="2000" dirty="0"/>
                  <a:t> is typically of the order 10</a:t>
                </a:r>
                <a:r>
                  <a:rPr lang="en-US" sz="2000" baseline="30000" dirty="0"/>
                  <a:t>6</a:t>
                </a:r>
                <a:r>
                  <a:rPr lang="en-US" sz="2000" dirty="0"/>
                  <a:t>. </a:t>
                </a:r>
              </a:p>
            </p:txBody>
          </p:sp>
        </mc:Choice>
        <mc:Fallback xmlns="">
          <p:sp>
            <p:nvSpPr>
              <p:cNvPr id="3" name="Content Placeholder 2">
                <a:extLst>
                  <a:ext uri="{FF2B5EF4-FFF2-40B4-BE49-F238E27FC236}">
                    <a16:creationId xmlns:a16="http://schemas.microsoft.com/office/drawing/2014/main" id="{2F9B7051-1A4E-F140-AA08-DC603C305134}"/>
                  </a:ext>
                </a:extLst>
              </p:cNvPr>
              <p:cNvSpPr>
                <a:spLocks noGrp="1" noRot="1" noChangeAspect="1" noMove="1" noResize="1" noEditPoints="1" noAdjustHandles="1" noChangeArrowheads="1" noChangeShapeType="1" noTextEdit="1"/>
              </p:cNvSpPr>
              <p:nvPr>
                <p:ph idx="1"/>
              </p:nvPr>
            </p:nvSpPr>
            <p:spPr>
              <a:xfrm>
                <a:off x="838201" y="1389062"/>
                <a:ext cx="10429068" cy="4351338"/>
              </a:xfrm>
              <a:blipFill>
                <a:blip r:embed="rId2"/>
                <a:stretch>
                  <a:fillRect l="-730" t="-1453" r="-852"/>
                </a:stretch>
              </a:blipFill>
            </p:spPr>
            <p:txBody>
              <a:bodyPr/>
              <a:lstStyle/>
              <a:p>
                <a:r>
                  <a:rPr lang="en-US">
                    <a:noFill/>
                  </a:rPr>
                  <a:t> </a:t>
                </a:r>
              </a:p>
            </p:txBody>
          </p:sp>
        </mc:Fallback>
      </mc:AlternateContent>
      <p:pic>
        <p:nvPicPr>
          <p:cNvPr id="42" name="Picture 41" descr="Chart, bar chart&#10;&#10;Description automatically generated">
            <a:extLst>
              <a:ext uri="{FF2B5EF4-FFF2-40B4-BE49-F238E27FC236}">
                <a16:creationId xmlns:a16="http://schemas.microsoft.com/office/drawing/2014/main" id="{5836C5AF-631A-B74C-BF95-44DE2FB54D1E}"/>
              </a:ext>
            </a:extLst>
          </p:cNvPr>
          <p:cNvPicPr>
            <a:picLocks noChangeAspect="1"/>
          </p:cNvPicPr>
          <p:nvPr/>
        </p:nvPicPr>
        <p:blipFill>
          <a:blip r:embed="rId3"/>
          <a:stretch>
            <a:fillRect/>
          </a:stretch>
        </p:blipFill>
        <p:spPr>
          <a:xfrm>
            <a:off x="1529473" y="2980035"/>
            <a:ext cx="2286000" cy="3416300"/>
          </a:xfrm>
          <a:prstGeom prst="rect">
            <a:avLst/>
          </a:prstGeom>
        </p:spPr>
      </p:pic>
      <p:sp>
        <p:nvSpPr>
          <p:cNvPr id="43" name="TextBox 42">
            <a:extLst>
              <a:ext uri="{FF2B5EF4-FFF2-40B4-BE49-F238E27FC236}">
                <a16:creationId xmlns:a16="http://schemas.microsoft.com/office/drawing/2014/main" id="{2B840B0A-A871-F24C-B474-2CF7A5529471}"/>
              </a:ext>
            </a:extLst>
          </p:cNvPr>
          <p:cNvSpPr txBox="1"/>
          <p:nvPr/>
        </p:nvSpPr>
        <p:spPr>
          <a:xfrm>
            <a:off x="1992145" y="6165502"/>
            <a:ext cx="2514600" cy="461665"/>
          </a:xfrm>
          <a:prstGeom prst="rect">
            <a:avLst/>
          </a:prstGeom>
          <a:noFill/>
        </p:spPr>
        <p:txBody>
          <a:bodyPr wrap="square" rtlCol="0">
            <a:spAutoFit/>
          </a:bodyPr>
          <a:lstStyle/>
          <a:p>
            <a:r>
              <a:rPr lang="en-US" sz="1200" dirty="0"/>
              <a:t>Expansion of x into model variables, latitude, longitude and model levels.</a:t>
            </a:r>
          </a:p>
        </p:txBody>
      </p:sp>
      <p:pic>
        <p:nvPicPr>
          <p:cNvPr id="76" name="Picture 75">
            <a:extLst>
              <a:ext uri="{FF2B5EF4-FFF2-40B4-BE49-F238E27FC236}">
                <a16:creationId xmlns:a16="http://schemas.microsoft.com/office/drawing/2014/main" id="{1DE83A43-86AC-8749-B338-EE6378FAB1F6}"/>
              </a:ext>
            </a:extLst>
          </p:cNvPr>
          <p:cNvPicPr>
            <a:picLocks noChangeAspect="1"/>
          </p:cNvPicPr>
          <p:nvPr/>
        </p:nvPicPr>
        <p:blipFill>
          <a:blip r:embed="rId4"/>
          <a:stretch>
            <a:fillRect/>
          </a:stretch>
        </p:blipFill>
        <p:spPr>
          <a:xfrm>
            <a:off x="7387281" y="3237398"/>
            <a:ext cx="3030839" cy="2986701"/>
          </a:xfrm>
          <a:prstGeom prst="rect">
            <a:avLst/>
          </a:prstGeom>
        </p:spPr>
      </p:pic>
      <p:sp>
        <p:nvSpPr>
          <p:cNvPr id="77" name="TextBox 76">
            <a:extLst>
              <a:ext uri="{FF2B5EF4-FFF2-40B4-BE49-F238E27FC236}">
                <a16:creationId xmlns:a16="http://schemas.microsoft.com/office/drawing/2014/main" id="{3617186A-3377-8F48-8523-D2635068B950}"/>
              </a:ext>
            </a:extLst>
          </p:cNvPr>
          <p:cNvSpPr txBox="1"/>
          <p:nvPr/>
        </p:nvSpPr>
        <p:spPr>
          <a:xfrm>
            <a:off x="8328095" y="5606702"/>
            <a:ext cx="2514600" cy="461665"/>
          </a:xfrm>
          <a:prstGeom prst="rect">
            <a:avLst/>
          </a:prstGeom>
          <a:noFill/>
        </p:spPr>
        <p:txBody>
          <a:bodyPr wrap="square" rtlCol="0">
            <a:spAutoFit/>
          </a:bodyPr>
          <a:lstStyle/>
          <a:p>
            <a:r>
              <a:rPr lang="en-US" sz="1200" dirty="0"/>
              <a:t>Expansion of y into instruments, time, variables and location.</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1D724898-FB4B-4248-8424-5FA5488AB659}"/>
                  </a:ext>
                </a:extLst>
              </p:cNvPr>
              <p:cNvSpPr txBox="1"/>
              <p:nvPr/>
            </p:nvSpPr>
            <p:spPr>
              <a:xfrm>
                <a:off x="4319354" y="3266392"/>
                <a:ext cx="3030839" cy="1209242"/>
              </a:xfrm>
              <a:prstGeom prst="rect">
                <a:avLst/>
              </a:prstGeom>
              <a:noFill/>
            </p:spPr>
            <p:txBody>
              <a:bodyPr wrap="square" rtlCol="0">
                <a:spAutoFit/>
              </a:bodyPr>
              <a:lstStyle/>
              <a:p>
                <a:r>
                  <a:rPr lang="en-US" dirty="0"/>
                  <a:t>The observation operator, </a:t>
                </a:r>
                <a14:m>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h</m:t>
                        </m:r>
                      </m:e>
                      <m:sup>
                        <m:r>
                          <a:rPr lang="en-GB" b="0" i="1" smtClean="0">
                            <a:latin typeface="Cambria Math" panose="02040503050406030204" pitchFamily="18" charset="0"/>
                          </a:rPr>
                          <m:t>𝑖</m:t>
                        </m:r>
                      </m:sup>
                    </m:sSup>
                    <m:r>
                      <a:rPr lang="en-GB" b="0" i="1" smtClean="0">
                        <a:latin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ℝ</m:t>
                        </m:r>
                      </m:e>
                      <m:sup>
                        <m:r>
                          <a:rPr lang="en-GB" i="1">
                            <a:latin typeface="Cambria Math" panose="02040503050406030204" pitchFamily="18" charset="0"/>
                            <a:ea typeface="Cambria Math" panose="02040503050406030204" pitchFamily="18" charset="0"/>
                          </a:rPr>
                          <m:t>𝑛</m:t>
                        </m:r>
                      </m:sup>
                    </m:sSup>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ℝ</m:t>
                        </m:r>
                      </m:e>
                      <m:sup>
                        <m:r>
                          <a:rPr lang="en-GB" i="1">
                            <a:latin typeface="Cambria Math" panose="02040503050406030204" pitchFamily="18" charset="0"/>
                            <a:ea typeface="Cambria Math" panose="02040503050406030204" pitchFamily="18" charset="0"/>
                          </a:rPr>
                          <m:t>𝑝</m:t>
                        </m:r>
                      </m:sup>
                    </m:sSup>
                  </m:oMath>
                </a14:m>
                <a:r>
                  <a:rPr lang="en-US" dirty="0"/>
                  <a:t> is a vector mapping from state to observation space</a:t>
                </a:r>
              </a:p>
            </p:txBody>
          </p:sp>
        </mc:Choice>
        <mc:Fallback xmlns="">
          <p:sp>
            <p:nvSpPr>
              <p:cNvPr id="78" name="TextBox 77">
                <a:extLst>
                  <a:ext uri="{FF2B5EF4-FFF2-40B4-BE49-F238E27FC236}">
                    <a16:creationId xmlns:a16="http://schemas.microsoft.com/office/drawing/2014/main" id="{1D724898-FB4B-4248-8424-5FA5488AB659}"/>
                  </a:ext>
                </a:extLst>
              </p:cNvPr>
              <p:cNvSpPr txBox="1">
                <a:spLocks noRot="1" noChangeAspect="1" noMove="1" noResize="1" noEditPoints="1" noAdjustHandles="1" noChangeArrowheads="1" noChangeShapeType="1" noTextEdit="1"/>
              </p:cNvSpPr>
              <p:nvPr/>
            </p:nvSpPr>
            <p:spPr>
              <a:xfrm>
                <a:off x="4319354" y="3266392"/>
                <a:ext cx="3030839" cy="1209242"/>
              </a:xfrm>
              <a:prstGeom prst="rect">
                <a:avLst/>
              </a:prstGeom>
              <a:blipFill>
                <a:blip r:embed="rId5"/>
                <a:stretch>
                  <a:fillRect l="-1250" t="-2083" b="-7292"/>
                </a:stretch>
              </a:blipFill>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696C1392-29A6-2D41-92E4-7D2A3D97E0C5}"/>
              </a:ext>
            </a:extLst>
          </p:cNvPr>
          <p:cNvCxnSpPr/>
          <p:nvPr/>
        </p:nvCxnSpPr>
        <p:spPr>
          <a:xfrm>
            <a:off x="4381500" y="4688185"/>
            <a:ext cx="25019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7" grpId="0"/>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9B01-F55E-4049-8057-6CD799E810ED}"/>
              </a:ext>
            </a:extLst>
          </p:cNvPr>
          <p:cNvSpPr>
            <a:spLocks noGrp="1"/>
          </p:cNvSpPr>
          <p:nvPr>
            <p:ph type="title"/>
          </p:nvPr>
        </p:nvSpPr>
        <p:spPr/>
        <p:txBody>
          <a:bodyPr/>
          <a:lstStyle/>
          <a:p>
            <a:r>
              <a:rPr lang="en-US" dirty="0"/>
              <a:t>Matrix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1A1A1B-C5A9-3348-9C2E-2D98F369DE2E}"/>
                  </a:ext>
                </a:extLst>
              </p:cNvPr>
              <p:cNvSpPr>
                <a:spLocks noGrp="1"/>
              </p:cNvSpPr>
              <p:nvPr>
                <p:ph idx="1"/>
              </p:nvPr>
            </p:nvSpPr>
            <p:spPr>
              <a:xfrm>
                <a:off x="838200" y="1504950"/>
                <a:ext cx="10515600" cy="4672013"/>
              </a:xfrm>
            </p:spPr>
            <p:txBody>
              <a:bodyPr>
                <a:normAutofit/>
              </a:bodyPr>
              <a:lstStyle/>
              <a:p>
                <a:pPr marL="0" indent="0">
                  <a:buNone/>
                </a:pPr>
                <a:r>
                  <a:rPr lang="en-US" sz="2000" dirty="0"/>
                  <a:t>The update to the background is given as  </a:t>
                </a:r>
                <a14:m>
                  <m:oMath xmlns:m="http://schemas.openxmlformats.org/officeDocument/2006/math">
                    <m:sSubSup>
                      <m:sSubSupPr>
                        <m:ctrlPr>
                          <a:rPr lang="en-US" sz="2000" i="1">
                            <a:latin typeface="Cambria Math" panose="02040503050406030204" pitchFamily="18" charset="0"/>
                          </a:rPr>
                        </m:ctrlPr>
                      </m:sSubSupPr>
                      <m:e>
                        <m:r>
                          <a:rPr lang="en-GB" sz="2000" b="1" i="0">
                            <a:latin typeface="Cambria Math" panose="02040503050406030204" pitchFamily="18" charset="0"/>
                          </a:rPr>
                          <m:t>𝐱</m:t>
                        </m:r>
                      </m:e>
                      <m:sub>
                        <m:r>
                          <m:rPr>
                            <m:sty m:val="p"/>
                          </m:rPr>
                          <a:rPr lang="en-GB" sz="2000" i="0">
                            <a:latin typeface="Cambria Math" panose="02040503050406030204" pitchFamily="18" charset="0"/>
                          </a:rPr>
                          <m:t>a</m:t>
                        </m:r>
                      </m:sub>
                      <m:sup/>
                    </m:sSubSup>
                    <m:r>
                      <a:rPr lang="en-GB" sz="2000" i="1">
                        <a:latin typeface="Cambria Math" panose="02040503050406030204" pitchFamily="18" charset="0"/>
                      </a:rPr>
                      <m:t>=</m:t>
                    </m:r>
                    <m:sSubSup>
                      <m:sSubSupPr>
                        <m:ctrlPr>
                          <a:rPr lang="en-GB" sz="2000" i="1">
                            <a:latin typeface="Cambria Math" panose="02040503050406030204" pitchFamily="18" charset="0"/>
                          </a:rPr>
                        </m:ctrlPr>
                      </m:sSubSupPr>
                      <m:e>
                        <m:r>
                          <a:rPr lang="en-GB" sz="2000" b="1" i="0">
                            <a:latin typeface="Cambria Math" panose="02040503050406030204" pitchFamily="18" charset="0"/>
                          </a:rPr>
                          <m:t>𝐱</m:t>
                        </m:r>
                      </m:e>
                      <m:sub>
                        <m:r>
                          <m:rPr>
                            <m:sty m:val="p"/>
                          </m:rPr>
                          <a:rPr lang="en-GB" sz="2000" i="0">
                            <a:latin typeface="Cambria Math" panose="02040503050406030204" pitchFamily="18" charset="0"/>
                          </a:rPr>
                          <m:t>b</m:t>
                        </m:r>
                      </m:sub>
                      <m:sup/>
                    </m:sSubSup>
                    <m:r>
                      <a:rPr lang="en-GB" sz="2000" i="1">
                        <a:latin typeface="Cambria Math" panose="02040503050406030204" pitchFamily="18" charset="0"/>
                      </a:rPr>
                      <m:t>+</m:t>
                    </m:r>
                    <m:r>
                      <a:rPr lang="en-GB" sz="2000" b="1" i="0" smtClean="0">
                        <a:latin typeface="Cambria Math" panose="02040503050406030204" pitchFamily="18" charset="0"/>
                      </a:rPr>
                      <m:t>𝐊</m:t>
                    </m:r>
                    <m:r>
                      <a:rPr lang="en-GB" sz="2000" i="1">
                        <a:latin typeface="Cambria Math" panose="02040503050406030204" pitchFamily="18" charset="0"/>
                      </a:rPr>
                      <m:t>(</m:t>
                    </m:r>
                    <m:r>
                      <a:rPr lang="en-GB" sz="2000" b="1" i="0" smtClean="0">
                        <a:latin typeface="Cambria Math" panose="02040503050406030204" pitchFamily="18" charset="0"/>
                      </a:rPr>
                      <m:t>𝐲</m:t>
                    </m:r>
                    <m:r>
                      <a:rPr lang="en-GB" sz="2000" i="1">
                        <a:latin typeface="Cambria Math" panose="02040503050406030204" pitchFamily="18" charset="0"/>
                      </a:rPr>
                      <m:t>−</m:t>
                    </m:r>
                    <m:r>
                      <a:rPr lang="en-GB" sz="2000" i="1">
                        <a:latin typeface="Cambria Math" panose="02040503050406030204" pitchFamily="18" charset="0"/>
                      </a:rPr>
                      <m:t>h</m:t>
                    </m:r>
                    <m:r>
                      <a:rPr lang="en-GB" sz="2000" b="1" i="1">
                        <a:latin typeface="Cambria Math" panose="02040503050406030204" pitchFamily="18" charset="0"/>
                      </a:rPr>
                      <m:t>(</m:t>
                    </m:r>
                    <m:sSubSup>
                      <m:sSubSupPr>
                        <m:ctrlPr>
                          <a:rPr lang="en-GB" sz="2000" i="1">
                            <a:latin typeface="Cambria Math" panose="02040503050406030204" pitchFamily="18" charset="0"/>
                          </a:rPr>
                        </m:ctrlPr>
                      </m:sSubSupPr>
                      <m:e>
                        <m:r>
                          <a:rPr lang="en-GB" sz="2000" b="1" i="0">
                            <a:latin typeface="Cambria Math" panose="02040503050406030204" pitchFamily="18" charset="0"/>
                          </a:rPr>
                          <m:t>𝐱</m:t>
                        </m:r>
                      </m:e>
                      <m:sub>
                        <m:r>
                          <m:rPr>
                            <m:sty m:val="p"/>
                          </m:rPr>
                          <a:rPr lang="en-GB" sz="2000" i="0">
                            <a:latin typeface="Cambria Math" panose="02040503050406030204" pitchFamily="18" charset="0"/>
                          </a:rPr>
                          <m:t>b</m:t>
                        </m:r>
                      </m:sub>
                      <m:sup/>
                    </m:sSubSup>
                    <m:r>
                      <a:rPr lang="en-GB" sz="2000" b="1" i="1">
                        <a:latin typeface="Cambria Math" panose="02040503050406030204" pitchFamily="18" charset="0"/>
                      </a:rPr>
                      <m:t>))</m:t>
                    </m:r>
                  </m:oMath>
                </a14:m>
                <a:r>
                  <a:rPr lang="en-US" sz="2000" dirty="0"/>
                  <a:t> </a:t>
                </a:r>
              </a:p>
              <a:p>
                <a:pPr marL="0" indent="0">
                  <a:buNone/>
                </a:pPr>
                <a:r>
                  <a:rPr lang="en-US" sz="2000" dirty="0"/>
                  <a:t>		  or 	                               </a:t>
                </a:r>
                <a14:m>
                  <m:oMath xmlns:m="http://schemas.openxmlformats.org/officeDocument/2006/math">
                    <m:r>
                      <a:rPr lang="en-US" sz="2000" i="1" smtClean="0">
                        <a:latin typeface="Cambria Math" panose="02040503050406030204" pitchFamily="18" charset="0"/>
                        <a:ea typeface="Cambria Math" panose="02040503050406030204" pitchFamily="18" charset="0"/>
                      </a:rPr>
                      <m:t>𝛿</m:t>
                    </m:r>
                    <m:sSubSup>
                      <m:sSubSupPr>
                        <m:ctrlPr>
                          <a:rPr lang="en-US" sz="2000" i="1" smtClean="0">
                            <a:latin typeface="Cambria Math" panose="02040503050406030204" pitchFamily="18" charset="0"/>
                            <a:ea typeface="Cambria Math" panose="02040503050406030204" pitchFamily="18" charset="0"/>
                          </a:rPr>
                        </m:ctrlPr>
                      </m:sSubSupPr>
                      <m:e>
                        <m:r>
                          <a:rPr lang="en-GB" sz="2000" b="1" i="0" smtClean="0">
                            <a:latin typeface="Cambria Math" panose="02040503050406030204" pitchFamily="18" charset="0"/>
                            <a:ea typeface="Cambria Math" panose="02040503050406030204" pitchFamily="18" charset="0"/>
                          </a:rPr>
                          <m:t>𝐱</m:t>
                        </m:r>
                      </m:e>
                      <m:sub>
                        <m:r>
                          <m:rPr>
                            <m:sty m:val="p"/>
                          </m:rPr>
                          <a:rPr lang="en-GB" sz="2000" b="0" i="0" smtClean="0">
                            <a:latin typeface="Cambria Math" panose="02040503050406030204" pitchFamily="18" charset="0"/>
                            <a:ea typeface="Cambria Math" panose="02040503050406030204" pitchFamily="18" charset="0"/>
                          </a:rPr>
                          <m:t>a</m:t>
                        </m:r>
                      </m:sub>
                      <m:sup/>
                    </m:sSubSup>
                    <m:r>
                      <a:rPr lang="en-GB" sz="2000" b="0" i="1" smtClean="0">
                        <a:latin typeface="Cambria Math" panose="02040503050406030204" pitchFamily="18" charset="0"/>
                        <a:ea typeface="Cambria Math" panose="02040503050406030204" pitchFamily="18" charset="0"/>
                      </a:rPr>
                      <m:t>   =</m:t>
                    </m:r>
                    <m:r>
                      <a:rPr lang="en-GB" sz="2000" b="1" i="0" smtClean="0">
                        <a:latin typeface="Cambria Math" panose="02040503050406030204" pitchFamily="18" charset="0"/>
                        <a:ea typeface="Cambria Math" panose="02040503050406030204" pitchFamily="18" charset="0"/>
                      </a:rPr>
                      <m:t>𝐊</m:t>
                    </m:r>
                    <m:r>
                      <a:rPr lang="en-GB" sz="2000" b="1" i="0" smtClean="0">
                        <a:latin typeface="Cambria Math" panose="02040503050406030204" pitchFamily="18" charset="0"/>
                        <a:ea typeface="Cambria Math" panose="02040503050406030204" pitchFamily="18" charset="0"/>
                      </a:rPr>
                      <m:t>          </m:t>
                    </m:r>
                    <m:r>
                      <a:rPr lang="en-GB" sz="2000" b="1" i="0" smtClean="0">
                        <a:latin typeface="Cambria Math" panose="02040503050406030204" pitchFamily="18" charset="0"/>
                        <a:ea typeface="Cambria Math" panose="02040503050406030204" pitchFamily="18" charset="0"/>
                      </a:rPr>
                      <m:t>𝐝</m:t>
                    </m:r>
                  </m:oMath>
                </a14:m>
                <a:r>
                  <a:rPr lang="en-US" sz="2000" dirty="0"/>
                  <a:t>, </a:t>
                </a:r>
              </a:p>
              <a:p>
                <a:pPr marL="0" indent="0">
                  <a:buNone/>
                </a:pPr>
                <a:r>
                  <a:rPr lang="en-US" sz="2000" dirty="0"/>
                  <a:t>where </a:t>
                </a:r>
                <a14:m>
                  <m:oMath xmlns:m="http://schemas.openxmlformats.org/officeDocument/2006/math">
                    <m:r>
                      <a:rPr lang="en-US" sz="2000" i="1">
                        <a:latin typeface="Cambria Math" panose="02040503050406030204" pitchFamily="18" charset="0"/>
                        <a:ea typeface="Cambria Math" panose="02040503050406030204" pitchFamily="18" charset="0"/>
                      </a:rPr>
                      <m:t>𝛿</m:t>
                    </m:r>
                    <m:sSubSup>
                      <m:sSubSupPr>
                        <m:ctrlPr>
                          <a:rPr lang="en-US" sz="2000" i="1">
                            <a:latin typeface="Cambria Math" panose="02040503050406030204" pitchFamily="18" charset="0"/>
                            <a:ea typeface="Cambria Math" panose="02040503050406030204" pitchFamily="18" charset="0"/>
                          </a:rPr>
                        </m:ctrlPr>
                      </m:sSubSupPr>
                      <m:e>
                        <m:r>
                          <a:rPr lang="en-GB" sz="2000" b="1" i="0">
                            <a:latin typeface="Cambria Math" panose="02040503050406030204" pitchFamily="18" charset="0"/>
                            <a:ea typeface="Cambria Math" panose="02040503050406030204" pitchFamily="18" charset="0"/>
                          </a:rPr>
                          <m:t>𝐱</m:t>
                        </m:r>
                      </m:e>
                      <m:sub>
                        <m:r>
                          <m:rPr>
                            <m:sty m:val="p"/>
                          </m:rPr>
                          <a:rPr lang="en-GB" sz="2000" i="0">
                            <a:latin typeface="Cambria Math" panose="02040503050406030204" pitchFamily="18" charset="0"/>
                            <a:ea typeface="Cambria Math" panose="02040503050406030204" pitchFamily="18" charset="0"/>
                          </a:rPr>
                          <m:t>a</m:t>
                        </m:r>
                      </m:sub>
                      <m:sup/>
                    </m:sSubSup>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i="1">
                            <a:latin typeface="Cambria Math" panose="02040503050406030204" pitchFamily="18" charset="0"/>
                            <a:ea typeface="Cambria Math" panose="02040503050406030204" pitchFamily="18" charset="0"/>
                          </a:rPr>
                          <m:t>𝑛</m:t>
                        </m:r>
                      </m:sup>
                    </m:sSup>
                  </m:oMath>
                </a14:m>
                <a:r>
                  <a:rPr lang="en-US" sz="2000" dirty="0"/>
                  <a:t> is the analysis increment and </a:t>
                </a:r>
                <a14:m>
                  <m:oMath xmlns:m="http://schemas.openxmlformats.org/officeDocument/2006/math">
                    <m:r>
                      <a:rPr lang="en-GB" sz="2000" b="1" i="0" smtClean="0">
                        <a:latin typeface="Cambria Math" panose="02040503050406030204" pitchFamily="18" charset="0"/>
                        <a:ea typeface="Cambria Math" panose="02040503050406030204" pitchFamily="18" charset="0"/>
                      </a:rPr>
                      <m:t>𝐝</m:t>
                    </m:r>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i="1">
                            <a:latin typeface="Cambria Math" panose="02040503050406030204" pitchFamily="18" charset="0"/>
                            <a:ea typeface="Cambria Math" panose="02040503050406030204" pitchFamily="18" charset="0"/>
                          </a:rPr>
                          <m:t>𝑝</m:t>
                        </m:r>
                      </m:sup>
                    </m:sSup>
                  </m:oMath>
                </a14:m>
                <a:r>
                  <a:rPr lang="en-US" sz="2000" dirty="0"/>
                  <a:t> is the innovation. (I’ve dropped the time index as was getting a bit unwieldly!). </a:t>
                </a:r>
              </a:p>
              <a:p>
                <a:pPr marL="0" indent="0">
                  <a:buNone/>
                </a:pPr>
                <a:r>
                  <a:rPr lang="en-GB" sz="2000" dirty="0">
                    <a:ea typeface="Cambria Math" panose="02040503050406030204" pitchFamily="18" charset="0"/>
                  </a:rPr>
                  <a:t>The Kalman gain then has dimensions </a:t>
                </a:r>
                <a14:m>
                  <m:oMath xmlns:m="http://schemas.openxmlformats.org/officeDocument/2006/math">
                    <m:r>
                      <a:rPr lang="en-GB" sz="2000" b="1">
                        <a:latin typeface="Cambria Math" panose="02040503050406030204" pitchFamily="18" charset="0"/>
                        <a:ea typeface="Cambria Math" panose="02040503050406030204" pitchFamily="18" charset="0"/>
                      </a:rPr>
                      <m:t>𝐊</m:t>
                    </m:r>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i="1">
                            <a:latin typeface="Cambria Math" panose="02040503050406030204" pitchFamily="18" charset="0"/>
                            <a:ea typeface="Cambria Math" panose="02040503050406030204" pitchFamily="18" charset="0"/>
                          </a:rPr>
                          <m:t>𝑛</m:t>
                        </m:r>
                        <m:r>
                          <a:rPr lang="en-GB" sz="2000" i="1">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𝑝</m:t>
                        </m:r>
                      </m:sup>
                    </m:sSup>
                  </m:oMath>
                </a14:m>
                <a:r>
                  <a:rPr lang="en-US" sz="2000" dirty="0"/>
                  <a:t>. </a:t>
                </a:r>
              </a:p>
              <a:p>
                <a:pPr marL="0" indent="0">
                  <a:buNone/>
                </a:pPr>
                <a:endParaRPr lang="en-US" sz="2000" dirty="0"/>
              </a:p>
              <a:p>
                <a:endParaRPr lang="en-US" sz="2000" dirty="0"/>
              </a:p>
              <a:p>
                <a:endParaRPr lang="en-US" sz="2000" dirty="0"/>
              </a:p>
              <a:p>
                <a:endParaRPr lang="en-US" sz="2000" dirty="0"/>
              </a:p>
              <a:p>
                <a:pPr marL="0" indent="0">
                  <a:buNone/>
                </a:pPr>
                <a14:m>
                  <m:oMath xmlns:m="http://schemas.openxmlformats.org/officeDocument/2006/math">
                    <m:r>
                      <a:rPr lang="en-US" sz="2000" i="1">
                        <a:latin typeface="Cambria Math" panose="02040503050406030204" pitchFamily="18" charset="0"/>
                        <a:ea typeface="Cambria Math" panose="02040503050406030204" pitchFamily="18" charset="0"/>
                      </a:rPr>
                      <m:t>𝛿</m:t>
                    </m:r>
                    <m:sSubSup>
                      <m:sSubSupPr>
                        <m:ctrlPr>
                          <a:rPr lang="en-US" sz="2000" i="1">
                            <a:latin typeface="Cambria Math" panose="02040503050406030204" pitchFamily="18" charset="0"/>
                            <a:ea typeface="Cambria Math" panose="02040503050406030204" pitchFamily="18" charset="0"/>
                          </a:rPr>
                        </m:ctrlPr>
                      </m:sSubSupPr>
                      <m:e>
                        <m:r>
                          <a:rPr lang="en-GB" sz="2000" b="1" i="0">
                            <a:latin typeface="Cambria Math" panose="02040503050406030204" pitchFamily="18" charset="0"/>
                            <a:ea typeface="Cambria Math" panose="02040503050406030204" pitchFamily="18" charset="0"/>
                          </a:rPr>
                          <m:t>𝐱</m:t>
                        </m:r>
                      </m:e>
                      <m:sub>
                        <m:r>
                          <a:rPr lang="en-GB" sz="2000" i="1">
                            <a:latin typeface="Cambria Math" panose="02040503050406030204" pitchFamily="18" charset="0"/>
                            <a:ea typeface="Cambria Math" panose="02040503050406030204" pitchFamily="18" charset="0"/>
                          </a:rPr>
                          <m:t>𝑎</m:t>
                        </m:r>
                      </m:sub>
                      <m:sup/>
                    </m:sSubSup>
                  </m:oMath>
                </a14:m>
                <a:r>
                  <a:rPr lang="en-US" sz="2000" dirty="0"/>
                  <a:t>=                                                              =</a:t>
                </a:r>
              </a:p>
            </p:txBody>
          </p:sp>
        </mc:Choice>
        <mc:Fallback xmlns="">
          <p:sp>
            <p:nvSpPr>
              <p:cNvPr id="3" name="Content Placeholder 2">
                <a:extLst>
                  <a:ext uri="{FF2B5EF4-FFF2-40B4-BE49-F238E27FC236}">
                    <a16:creationId xmlns:a16="http://schemas.microsoft.com/office/drawing/2014/main" id="{9B1A1A1B-C5A9-3348-9C2E-2D98F369DE2E}"/>
                  </a:ext>
                </a:extLst>
              </p:cNvPr>
              <p:cNvSpPr>
                <a:spLocks noGrp="1" noRot="1" noChangeAspect="1" noMove="1" noResize="1" noEditPoints="1" noAdjustHandles="1" noChangeArrowheads="1" noChangeShapeType="1" noTextEdit="1"/>
              </p:cNvSpPr>
              <p:nvPr>
                <p:ph idx="1"/>
              </p:nvPr>
            </p:nvSpPr>
            <p:spPr>
              <a:xfrm>
                <a:off x="838200" y="1504950"/>
                <a:ext cx="10515600" cy="4672013"/>
              </a:xfrm>
              <a:blipFill>
                <a:blip r:embed="rId2"/>
                <a:stretch>
                  <a:fillRect l="-724" t="-542"/>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27136A4F-701E-EC4E-8C75-05E10B196446}"/>
              </a:ext>
            </a:extLst>
          </p:cNvPr>
          <p:cNvGrpSpPr/>
          <p:nvPr/>
        </p:nvGrpSpPr>
        <p:grpSpPr>
          <a:xfrm>
            <a:off x="1905000" y="3486149"/>
            <a:ext cx="2184400" cy="3063875"/>
            <a:chOff x="1536700" y="3429000"/>
            <a:chExt cx="2781300" cy="269240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7172309-905A-2D4E-AAF4-49077D48A5D1}"/>
                    </a:ext>
                  </a:extLst>
                </p:cNvPr>
                <p:cNvSpPr/>
                <p:nvPr/>
              </p:nvSpPr>
              <p:spPr>
                <a:xfrm>
                  <a:off x="1536700" y="3429000"/>
                  <a:ext cx="2781300" cy="269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r>
                    <a:rPr lang="en-US" baseline="-25000" dirty="0"/>
                    <a:t>11</a:t>
                  </a:r>
                  <a:r>
                    <a:rPr lang="en-US" dirty="0"/>
                    <a:t>  K</a:t>
                  </a:r>
                  <a:r>
                    <a:rPr lang="en-US" baseline="-25000" dirty="0"/>
                    <a:t>12</a:t>
                  </a:r>
                  <a:r>
                    <a:rPr lang="en-US" dirty="0"/>
                    <a:t>       …          K</a:t>
                  </a:r>
                  <a:r>
                    <a:rPr lang="en-US" baseline="-25000" dirty="0"/>
                    <a:t>1p</a:t>
                  </a:r>
                </a:p>
                <a:p>
                  <a:pPr algn="ctr"/>
                  <a:r>
                    <a:rPr lang="en-US" dirty="0"/>
                    <a:t>K</a:t>
                  </a:r>
                  <a:r>
                    <a:rPr lang="en-US" baseline="-25000" dirty="0"/>
                    <a:t>21 </a:t>
                  </a:r>
                  <a:r>
                    <a:rPr lang="en-US" dirty="0"/>
                    <a:t> K</a:t>
                  </a:r>
                  <a:r>
                    <a:rPr lang="en-US" baseline="-25000" dirty="0"/>
                    <a:t>22</a:t>
                  </a:r>
                  <a:r>
                    <a:rPr lang="en-US" dirty="0"/>
                    <a:t>       …          K</a:t>
                  </a:r>
                  <a:r>
                    <a:rPr lang="en-US" baseline="-25000" dirty="0"/>
                    <a:t>2p</a:t>
                  </a:r>
                </a:p>
                <a:p>
                  <a:pPr algn="ctr"/>
                  <a:endParaRPr lang="en-US" dirty="0"/>
                </a:p>
                <a:p>
                  <a:pPr algn="ctr"/>
                  <a:endParaRPr lang="en-US" i="1" dirty="0">
                    <a:latin typeface="Cambria Math" panose="02040503050406030204" pitchFamily="18" charset="0"/>
                  </a:endParaRPr>
                </a:p>
                <a:p>
                  <a:pPr algn="ctr"/>
                  <a:endParaRPr lang="en-US" i="1" dirty="0">
                    <a:latin typeface="Cambria Math" panose="02040503050406030204" pitchFamily="18" charset="0"/>
                  </a:endParaRPr>
                </a:p>
                <a:p>
                  <a:pPr algn="ctr"/>
                  <a:endParaRPr lang="en-US"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 </m:t>
                        </m:r>
                        <m:r>
                          <a:rPr lang="en-US" i="1">
                            <a:latin typeface="Cambria Math" panose="02040503050406030204" pitchFamily="18" charset="0"/>
                          </a:rPr>
                          <m:t>⋮</m:t>
                        </m:r>
                        <m:r>
                          <a:rPr lang="en-GB" b="0" i="1" smtClean="0">
                            <a:latin typeface="Cambria Math" panose="02040503050406030204" pitchFamily="18" charset="0"/>
                          </a:rPr>
                          <m:t> </m:t>
                        </m:r>
                        <m:r>
                          <a:rPr lang="en-GB" b="0" i="0" smtClean="0">
                            <a:latin typeface="Cambria Math" panose="02040503050406030204" pitchFamily="18" charset="0"/>
                          </a:rPr>
                          <m:t>      </m:t>
                        </m:r>
                        <m:r>
                          <a:rPr lang="en-US" i="1">
                            <a:latin typeface="Cambria Math" panose="02040503050406030204" pitchFamily="18" charset="0"/>
                          </a:rPr>
                          <m:t>⋮</m:t>
                        </m:r>
                        <m:r>
                          <a:rPr lang="en-GB" b="0" i="1" smtClean="0">
                            <a:latin typeface="Cambria Math" panose="02040503050406030204" pitchFamily="18" charset="0"/>
                          </a:rPr>
                          <m:t>                       </m:t>
                        </m:r>
                        <m:r>
                          <a:rPr lang="en-GB" b="0" i="0" smtClean="0">
                            <a:latin typeface="Cambria Math" panose="02040503050406030204" pitchFamily="18" charset="0"/>
                          </a:rPr>
                          <m:t>    </m:t>
                        </m:r>
                        <m:r>
                          <a:rPr lang="en-US" i="1">
                            <a:latin typeface="Cambria Math" panose="02040503050406030204" pitchFamily="18" charset="0"/>
                          </a:rPr>
                          <m:t>⋮</m:t>
                        </m:r>
                      </m:oMath>
                    </m:oMathPara>
                  </a14:m>
                  <a:endParaRPr lang="en-US" dirty="0"/>
                </a:p>
                <a:p>
                  <a:pPr algn="ctr"/>
                  <a:endParaRPr lang="en-US" dirty="0"/>
                </a:p>
                <a:p>
                  <a:pPr algn="ctr"/>
                  <a:endParaRPr lang="en-US" dirty="0"/>
                </a:p>
                <a:p>
                  <a:pPr algn="ctr"/>
                  <a:r>
                    <a:rPr lang="en-US" dirty="0"/>
                    <a:t>K</a:t>
                  </a:r>
                  <a:r>
                    <a:rPr lang="en-US" baseline="-25000" dirty="0"/>
                    <a:t>n1 </a:t>
                  </a:r>
                  <a:r>
                    <a:rPr lang="en-US" dirty="0"/>
                    <a:t> K</a:t>
                  </a:r>
                  <a:r>
                    <a:rPr lang="en-US" baseline="-25000" dirty="0"/>
                    <a:t>n2</a:t>
                  </a:r>
                  <a:r>
                    <a:rPr lang="en-US" dirty="0"/>
                    <a:t>        …         </a:t>
                  </a:r>
                  <a:r>
                    <a:rPr lang="en-US" dirty="0" err="1"/>
                    <a:t>K</a:t>
                  </a:r>
                  <a:r>
                    <a:rPr lang="en-US" baseline="-25000" dirty="0" err="1"/>
                    <a:t>np</a:t>
                  </a:r>
                  <a:endParaRPr lang="en-US" baseline="-25000" dirty="0"/>
                </a:p>
              </p:txBody>
            </p:sp>
          </mc:Choice>
          <mc:Fallback xmlns="">
            <p:sp>
              <p:nvSpPr>
                <p:cNvPr id="4" name="Rectangle 3">
                  <a:extLst>
                    <a:ext uri="{FF2B5EF4-FFF2-40B4-BE49-F238E27FC236}">
                      <a16:creationId xmlns:a16="http://schemas.microsoft.com/office/drawing/2014/main" id="{E7172309-905A-2D4E-AAF4-49077D48A5D1}"/>
                    </a:ext>
                  </a:extLst>
                </p:cNvPr>
                <p:cNvSpPr>
                  <a:spLocks noRot="1" noChangeAspect="1" noMove="1" noResize="1" noEditPoints="1" noAdjustHandles="1" noChangeArrowheads="1" noChangeShapeType="1" noTextEdit="1"/>
                </p:cNvSpPr>
                <p:nvPr/>
              </p:nvSpPr>
              <p:spPr>
                <a:xfrm>
                  <a:off x="1536700" y="3429000"/>
                  <a:ext cx="2781300" cy="2692400"/>
                </a:xfrm>
                <a:prstGeom prst="rect">
                  <a:avLst/>
                </a:prstGeom>
                <a:blipFill>
                  <a:blip r:embed="rId3"/>
                  <a:stretch>
                    <a:fillRect l="-1724"/>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507194AF-34BD-2342-8688-59E35354F347}"/>
                </a:ext>
              </a:extLst>
            </p:cNvPr>
            <p:cNvCxnSpPr>
              <a:cxnSpLocks/>
            </p:cNvCxnSpPr>
            <p:nvPr/>
          </p:nvCxnSpPr>
          <p:spPr>
            <a:xfrm>
              <a:off x="2049352" y="3429000"/>
              <a:ext cx="0" cy="269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A5F3BC-B426-DE44-B06F-C65B3FF1BA64}"/>
                </a:ext>
              </a:extLst>
            </p:cNvPr>
            <p:cNvCxnSpPr>
              <a:cxnSpLocks/>
            </p:cNvCxnSpPr>
            <p:nvPr/>
          </p:nvCxnSpPr>
          <p:spPr>
            <a:xfrm>
              <a:off x="2533133" y="3429000"/>
              <a:ext cx="0" cy="269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8BF606-8C26-8649-A0A7-CBD3ABDD8A48}"/>
                </a:ext>
              </a:extLst>
            </p:cNvPr>
            <p:cNvCxnSpPr>
              <a:cxnSpLocks/>
            </p:cNvCxnSpPr>
            <p:nvPr/>
          </p:nvCxnSpPr>
          <p:spPr>
            <a:xfrm>
              <a:off x="3751078" y="3429000"/>
              <a:ext cx="0" cy="269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8832F0-0FD8-DA46-8C55-4DE89FA66843}"/>
                </a:ext>
              </a:extLst>
            </p:cNvPr>
            <p:cNvCxnSpPr>
              <a:cxnSpLocks/>
            </p:cNvCxnSpPr>
            <p:nvPr/>
          </p:nvCxnSpPr>
          <p:spPr>
            <a:xfrm flipH="1">
              <a:off x="1536700" y="3833478"/>
              <a:ext cx="2781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0CB0B7-FE2D-324B-982F-A284176915D2}"/>
                </a:ext>
              </a:extLst>
            </p:cNvPr>
            <p:cNvCxnSpPr>
              <a:cxnSpLocks/>
            </p:cNvCxnSpPr>
            <p:nvPr/>
          </p:nvCxnSpPr>
          <p:spPr>
            <a:xfrm flipH="1">
              <a:off x="1536700" y="4318000"/>
              <a:ext cx="2781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4FD487-ACA7-9A4F-8053-953EBE3C7043}"/>
                </a:ext>
              </a:extLst>
            </p:cNvPr>
            <p:cNvCxnSpPr>
              <a:cxnSpLocks/>
            </p:cNvCxnSpPr>
            <p:nvPr/>
          </p:nvCxnSpPr>
          <p:spPr>
            <a:xfrm flipH="1">
              <a:off x="1536700" y="5664200"/>
              <a:ext cx="2781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37B5D46-7AEE-1043-8EDF-2B948273F1B9}"/>
              </a:ext>
            </a:extLst>
          </p:cNvPr>
          <p:cNvGrpSpPr/>
          <p:nvPr/>
        </p:nvGrpSpPr>
        <p:grpSpPr>
          <a:xfrm>
            <a:off x="5232400" y="3486149"/>
            <a:ext cx="1459219" cy="3063872"/>
            <a:chOff x="6070600" y="3428999"/>
            <a:chExt cx="1459219" cy="3063872"/>
          </a:xfrm>
        </p:grpSpPr>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49D62D2D-0D9A-8B46-B9C2-1705E8DFE251}"/>
                    </a:ext>
                  </a:extLst>
                </p:cNvPr>
                <p:cNvSpPr/>
                <p:nvPr/>
              </p:nvSpPr>
              <p:spPr>
                <a:xfrm>
                  <a:off x="6343648" y="3428999"/>
                  <a:ext cx="984243" cy="306387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nary>
                          <m:naryPr>
                            <m:chr m:val="∑"/>
                            <m:ctrlPr>
                              <a:rPr lang="en-US" sz="1600" i="1" smtClean="0">
                                <a:latin typeface="Cambria Math" panose="02040503050406030204" pitchFamily="18" charset="0"/>
                              </a:rPr>
                            </m:ctrlPr>
                          </m:naryPr>
                          <m:sub>
                            <m:r>
                              <m:rPr>
                                <m:brk m:alnAt="23"/>
                              </m:rPr>
                              <a:rPr lang="en-GB" sz="1600" i="1">
                                <a:latin typeface="Cambria Math" panose="02040503050406030204" pitchFamily="18" charset="0"/>
                              </a:rPr>
                              <m:t>𝑗</m:t>
                            </m:r>
                            <m:r>
                              <a:rPr lang="en-GB" sz="1600" i="1">
                                <a:latin typeface="Cambria Math" panose="02040503050406030204" pitchFamily="18" charset="0"/>
                              </a:rPr>
                              <m:t>=1</m:t>
                            </m:r>
                          </m:sub>
                          <m:sup>
                            <m:r>
                              <a:rPr lang="en-GB" sz="1600" i="1">
                                <a:latin typeface="Cambria Math" panose="02040503050406030204" pitchFamily="18" charset="0"/>
                              </a:rPr>
                              <m:t>𝑝</m:t>
                            </m:r>
                          </m:sup>
                          <m:e>
                            <m:sSub>
                              <m:sSubPr>
                                <m:ctrlPr>
                                  <a:rPr lang="en-US" sz="1600" i="1">
                                    <a:latin typeface="Cambria Math" panose="02040503050406030204" pitchFamily="18" charset="0"/>
                                  </a:rPr>
                                </m:ctrlPr>
                              </m:sSubPr>
                              <m:e>
                                <m:r>
                                  <a:rPr lang="en-GB" sz="1600" i="1">
                                    <a:latin typeface="Cambria Math" panose="02040503050406030204" pitchFamily="18" charset="0"/>
                                  </a:rPr>
                                  <m:t>𝐾</m:t>
                                </m:r>
                              </m:e>
                              <m:sub>
                                <m:r>
                                  <a:rPr lang="en-GB" sz="1600" i="1">
                                    <a:latin typeface="Cambria Math" panose="02040503050406030204" pitchFamily="18" charset="0"/>
                                  </a:rPr>
                                  <m:t>1</m:t>
                                </m:r>
                                <m:r>
                                  <a:rPr lang="en-GB" sz="1600" i="1">
                                    <a:latin typeface="Cambria Math" panose="02040503050406030204" pitchFamily="18" charset="0"/>
                                  </a:rPr>
                                  <m:t>𝑗</m:t>
                                </m:r>
                              </m:sub>
                            </m:sSub>
                            <m:sSub>
                              <m:sSubPr>
                                <m:ctrlPr>
                                  <a:rPr lang="en-US" sz="1600" i="1">
                                    <a:latin typeface="Cambria Math" panose="02040503050406030204" pitchFamily="18" charset="0"/>
                                  </a:rPr>
                                </m:ctrlPr>
                              </m:sSubPr>
                              <m:e>
                                <m:r>
                                  <a:rPr lang="en-GB" sz="1600" i="1">
                                    <a:latin typeface="Cambria Math" panose="02040503050406030204" pitchFamily="18" charset="0"/>
                                  </a:rPr>
                                  <m:t>𝑑</m:t>
                                </m:r>
                              </m:e>
                              <m:sub>
                                <m:r>
                                  <a:rPr lang="en-GB" sz="1600" i="1">
                                    <a:latin typeface="Cambria Math" panose="02040503050406030204" pitchFamily="18" charset="0"/>
                                  </a:rPr>
                                  <m:t>𝑗</m:t>
                                </m:r>
                              </m:sub>
                            </m:sSub>
                          </m:e>
                        </m:nary>
                      </m:oMath>
                    </m:oMathPara>
                  </a14:m>
                  <a:endParaRPr lang="en-GB" sz="1600" dirty="0"/>
                </a:p>
                <a:p>
                  <a:pPr algn="ctr"/>
                  <a14:m>
                    <m:oMathPara xmlns:m="http://schemas.openxmlformats.org/officeDocument/2006/math">
                      <m:oMathParaPr>
                        <m:jc m:val="centerGroup"/>
                      </m:oMathParaPr>
                      <m:oMath xmlns:m="http://schemas.openxmlformats.org/officeDocument/2006/math">
                        <m:nary>
                          <m:naryPr>
                            <m:chr m:val="∑"/>
                            <m:ctrlPr>
                              <a:rPr lang="en-US" sz="1600" i="1">
                                <a:latin typeface="Cambria Math" panose="02040503050406030204" pitchFamily="18" charset="0"/>
                              </a:rPr>
                            </m:ctrlPr>
                          </m:naryPr>
                          <m:sub>
                            <m:r>
                              <m:rPr>
                                <m:brk m:alnAt="23"/>
                              </m:rPr>
                              <a:rPr lang="en-GB" sz="1600" i="1">
                                <a:latin typeface="Cambria Math" panose="02040503050406030204" pitchFamily="18" charset="0"/>
                              </a:rPr>
                              <m:t>𝑗</m:t>
                            </m:r>
                            <m:r>
                              <a:rPr lang="en-GB" sz="1600" i="1">
                                <a:latin typeface="Cambria Math" panose="02040503050406030204" pitchFamily="18" charset="0"/>
                              </a:rPr>
                              <m:t>=1</m:t>
                            </m:r>
                          </m:sub>
                          <m:sup>
                            <m:r>
                              <a:rPr lang="en-GB" sz="1600" i="1">
                                <a:latin typeface="Cambria Math" panose="02040503050406030204" pitchFamily="18" charset="0"/>
                              </a:rPr>
                              <m:t>𝑝</m:t>
                            </m:r>
                          </m:sup>
                          <m:e>
                            <m:sSub>
                              <m:sSubPr>
                                <m:ctrlPr>
                                  <a:rPr lang="en-US" sz="1600" i="1">
                                    <a:latin typeface="Cambria Math" panose="02040503050406030204" pitchFamily="18" charset="0"/>
                                  </a:rPr>
                                </m:ctrlPr>
                              </m:sSubPr>
                              <m:e>
                                <m:r>
                                  <a:rPr lang="en-GB" sz="1600" i="1">
                                    <a:latin typeface="Cambria Math" panose="02040503050406030204" pitchFamily="18" charset="0"/>
                                  </a:rPr>
                                  <m:t>𝐾</m:t>
                                </m:r>
                              </m:e>
                              <m:sub>
                                <m:r>
                                  <a:rPr lang="en-GB" sz="1600" b="0" i="1" smtClean="0">
                                    <a:latin typeface="Cambria Math" panose="02040503050406030204" pitchFamily="18" charset="0"/>
                                  </a:rPr>
                                  <m:t>2</m:t>
                                </m:r>
                                <m:r>
                                  <a:rPr lang="en-GB" sz="1600" i="1">
                                    <a:latin typeface="Cambria Math" panose="02040503050406030204" pitchFamily="18" charset="0"/>
                                  </a:rPr>
                                  <m:t>𝑗</m:t>
                                </m:r>
                              </m:sub>
                            </m:sSub>
                            <m:sSub>
                              <m:sSubPr>
                                <m:ctrlPr>
                                  <a:rPr lang="en-US" sz="1600" i="1">
                                    <a:latin typeface="Cambria Math" panose="02040503050406030204" pitchFamily="18" charset="0"/>
                                  </a:rPr>
                                </m:ctrlPr>
                              </m:sSubPr>
                              <m:e>
                                <m:r>
                                  <a:rPr lang="en-GB" sz="1600" i="1">
                                    <a:latin typeface="Cambria Math" panose="02040503050406030204" pitchFamily="18" charset="0"/>
                                  </a:rPr>
                                  <m:t>𝑑</m:t>
                                </m:r>
                              </m:e>
                              <m:sub>
                                <m:r>
                                  <a:rPr lang="en-GB" sz="1600" i="1">
                                    <a:latin typeface="Cambria Math" panose="02040503050406030204" pitchFamily="18" charset="0"/>
                                  </a:rPr>
                                  <m:t>𝑗</m:t>
                                </m:r>
                              </m:sub>
                            </m:sSub>
                          </m:e>
                        </m:nary>
                      </m:oMath>
                    </m:oMathPara>
                  </a14:m>
                  <a:endParaRPr lang="en-US" sz="1600" baseline="-25000" dirty="0"/>
                </a:p>
                <a:p>
                  <a:pPr algn="ctr"/>
                  <a:endParaRPr lang="en-US" sz="1600" dirty="0"/>
                </a:p>
                <a:p>
                  <a:pPr algn="ctr"/>
                  <a:endParaRPr lang="en-US" sz="1600" dirty="0"/>
                </a:p>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m:t>
                        </m:r>
                      </m:oMath>
                    </m:oMathPara>
                  </a14:m>
                  <a:endParaRPr lang="en-US" sz="1600" dirty="0"/>
                </a:p>
                <a:p>
                  <a:pPr algn="ctr"/>
                  <a:endParaRPr lang="en-US" sz="1600" dirty="0"/>
                </a:p>
                <a:p>
                  <a:pPr algn="ctr"/>
                  <a14:m>
                    <m:oMathPara xmlns:m="http://schemas.openxmlformats.org/officeDocument/2006/math">
                      <m:oMathParaPr>
                        <m:jc m:val="centerGroup"/>
                      </m:oMathParaPr>
                      <m:oMath xmlns:m="http://schemas.openxmlformats.org/officeDocument/2006/math">
                        <m:nary>
                          <m:naryPr>
                            <m:chr m:val="∑"/>
                            <m:ctrlPr>
                              <a:rPr lang="en-US" sz="1600" i="1">
                                <a:latin typeface="Cambria Math" panose="02040503050406030204" pitchFamily="18" charset="0"/>
                              </a:rPr>
                            </m:ctrlPr>
                          </m:naryPr>
                          <m:sub>
                            <m:r>
                              <m:rPr>
                                <m:brk m:alnAt="23"/>
                              </m:rPr>
                              <a:rPr lang="en-GB" sz="1600" i="1">
                                <a:latin typeface="Cambria Math" panose="02040503050406030204" pitchFamily="18" charset="0"/>
                              </a:rPr>
                              <m:t>𝑗</m:t>
                            </m:r>
                            <m:r>
                              <a:rPr lang="en-GB" sz="1600" i="1">
                                <a:latin typeface="Cambria Math" panose="02040503050406030204" pitchFamily="18" charset="0"/>
                              </a:rPr>
                              <m:t>=1</m:t>
                            </m:r>
                          </m:sub>
                          <m:sup>
                            <m:r>
                              <a:rPr lang="en-GB" sz="1600" i="1">
                                <a:latin typeface="Cambria Math" panose="02040503050406030204" pitchFamily="18" charset="0"/>
                              </a:rPr>
                              <m:t>𝑝</m:t>
                            </m:r>
                          </m:sup>
                          <m:e>
                            <m:sSub>
                              <m:sSubPr>
                                <m:ctrlPr>
                                  <a:rPr lang="en-US" sz="1600" i="1">
                                    <a:latin typeface="Cambria Math" panose="02040503050406030204" pitchFamily="18" charset="0"/>
                                  </a:rPr>
                                </m:ctrlPr>
                              </m:sSubPr>
                              <m:e>
                                <m:r>
                                  <a:rPr lang="en-GB" sz="1600" i="1">
                                    <a:latin typeface="Cambria Math" panose="02040503050406030204" pitchFamily="18" charset="0"/>
                                  </a:rPr>
                                  <m:t>𝐾</m:t>
                                </m:r>
                              </m:e>
                              <m:sub>
                                <m:r>
                                  <a:rPr lang="en-GB" sz="1600" b="0" i="1" smtClean="0">
                                    <a:latin typeface="Cambria Math" panose="02040503050406030204" pitchFamily="18" charset="0"/>
                                  </a:rPr>
                                  <m:t>𝑛</m:t>
                                </m:r>
                                <m:r>
                                  <a:rPr lang="en-GB" sz="1600" i="1">
                                    <a:latin typeface="Cambria Math" panose="02040503050406030204" pitchFamily="18" charset="0"/>
                                  </a:rPr>
                                  <m:t>𝑗</m:t>
                                </m:r>
                              </m:sub>
                            </m:sSub>
                            <m:sSub>
                              <m:sSubPr>
                                <m:ctrlPr>
                                  <a:rPr lang="en-US" sz="1600" i="1">
                                    <a:latin typeface="Cambria Math" panose="02040503050406030204" pitchFamily="18" charset="0"/>
                                  </a:rPr>
                                </m:ctrlPr>
                              </m:sSubPr>
                              <m:e>
                                <m:r>
                                  <a:rPr lang="en-GB" sz="1600" i="1">
                                    <a:latin typeface="Cambria Math" panose="02040503050406030204" pitchFamily="18" charset="0"/>
                                  </a:rPr>
                                  <m:t>𝑑</m:t>
                                </m:r>
                              </m:e>
                              <m:sub>
                                <m:r>
                                  <a:rPr lang="en-GB" sz="1600" i="1">
                                    <a:latin typeface="Cambria Math" panose="02040503050406030204" pitchFamily="18" charset="0"/>
                                  </a:rPr>
                                  <m:t>𝑗</m:t>
                                </m:r>
                              </m:sub>
                            </m:sSub>
                          </m:e>
                        </m:nary>
                      </m:oMath>
                    </m:oMathPara>
                  </a14:m>
                  <a:endParaRPr lang="en-US" sz="1600" dirty="0"/>
                </a:p>
              </p:txBody>
            </p:sp>
          </mc:Choice>
          <mc:Fallback xmlns="">
            <p:sp>
              <p:nvSpPr>
                <p:cNvPr id="17" name="Rectangle 16">
                  <a:extLst>
                    <a:ext uri="{FF2B5EF4-FFF2-40B4-BE49-F238E27FC236}">
                      <a16:creationId xmlns:a16="http://schemas.microsoft.com/office/drawing/2014/main" id="{49D62D2D-0D9A-8B46-B9C2-1705E8DFE251}"/>
                    </a:ext>
                  </a:extLst>
                </p:cNvPr>
                <p:cNvSpPr>
                  <a:spLocks noRot="1" noChangeAspect="1" noMove="1" noResize="1" noEditPoints="1" noAdjustHandles="1" noChangeArrowheads="1" noChangeShapeType="1" noTextEdit="1"/>
                </p:cNvSpPr>
                <p:nvPr/>
              </p:nvSpPr>
              <p:spPr>
                <a:xfrm>
                  <a:off x="6343648" y="3428999"/>
                  <a:ext cx="984243" cy="3063872"/>
                </a:xfrm>
                <a:prstGeom prst="rect">
                  <a:avLst/>
                </a:prstGeom>
                <a:blipFill>
                  <a:blip r:embed="rId4"/>
                  <a:stretch>
                    <a:fillRect l="-67500" t="-26230" b="-38934"/>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6114C86E-DE23-7440-9582-784F4F49C184}"/>
                </a:ext>
              </a:extLst>
            </p:cNvPr>
            <p:cNvCxnSpPr>
              <a:cxnSpLocks/>
            </p:cNvCxnSpPr>
            <p:nvPr/>
          </p:nvCxnSpPr>
          <p:spPr>
            <a:xfrm flipH="1">
              <a:off x="6173478" y="4143284"/>
              <a:ext cx="13563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B86FE4E-EA4D-6F41-9E72-132C779971E8}"/>
                </a:ext>
              </a:extLst>
            </p:cNvPr>
            <p:cNvCxnSpPr>
              <a:cxnSpLocks/>
            </p:cNvCxnSpPr>
            <p:nvPr/>
          </p:nvCxnSpPr>
          <p:spPr>
            <a:xfrm flipH="1">
              <a:off x="6222430" y="4867691"/>
              <a:ext cx="12330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EF31A0-457E-4E49-BA50-69122E8DD097}"/>
                </a:ext>
              </a:extLst>
            </p:cNvPr>
            <p:cNvCxnSpPr>
              <a:cxnSpLocks/>
            </p:cNvCxnSpPr>
            <p:nvPr/>
          </p:nvCxnSpPr>
          <p:spPr>
            <a:xfrm flipH="1">
              <a:off x="6070600" y="5782093"/>
              <a:ext cx="13271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A619573-AB96-2D4F-A693-BC84228445D4}"/>
              </a:ext>
            </a:extLst>
          </p:cNvPr>
          <p:cNvGrpSpPr/>
          <p:nvPr/>
        </p:nvGrpSpPr>
        <p:grpSpPr>
          <a:xfrm>
            <a:off x="4252638" y="3832647"/>
            <a:ext cx="587174" cy="2197096"/>
            <a:chOff x="4252638" y="3775497"/>
            <a:chExt cx="587174" cy="2197096"/>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01CEB4B-7CE8-B840-A663-4D7A6289C986}"/>
                    </a:ext>
                  </a:extLst>
                </p:cNvPr>
                <p:cNvSpPr/>
                <p:nvPr/>
              </p:nvSpPr>
              <p:spPr>
                <a:xfrm>
                  <a:off x="4360266" y="3775497"/>
                  <a:ext cx="403227" cy="219709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t>
                  </a:r>
                  <a:r>
                    <a:rPr lang="en-US" baseline="-25000" dirty="0">
                      <a:solidFill>
                        <a:schemeClr val="bg1"/>
                      </a:solidFill>
                    </a:rPr>
                    <a:t>1</a:t>
                  </a:r>
                  <a:endParaRPr lang="en-US" sz="1050" baseline="-25000" dirty="0">
                    <a:solidFill>
                      <a:schemeClr val="bg1"/>
                    </a:solidFill>
                  </a:endParaRPr>
                </a:p>
                <a:p>
                  <a:pPr algn="ctr"/>
                  <a:endParaRPr lang="en-US" sz="1050" dirty="0">
                    <a:solidFill>
                      <a:schemeClr val="bg1"/>
                    </a:solidFill>
                  </a:endParaRPr>
                </a:p>
                <a:p>
                  <a:pPr algn="ctr"/>
                  <a:r>
                    <a:rPr lang="en-US" dirty="0">
                      <a:solidFill>
                        <a:schemeClr val="bg1"/>
                      </a:solidFill>
                    </a:rPr>
                    <a:t>d</a:t>
                  </a:r>
                  <a:r>
                    <a:rPr lang="en-US" baseline="-25000" dirty="0">
                      <a:solidFill>
                        <a:schemeClr val="bg1"/>
                      </a:solidFill>
                    </a:rPr>
                    <a:t>2</a:t>
                  </a:r>
                </a:p>
                <a:p>
                  <a:pPr algn="ctr"/>
                  <a:endParaRPr lang="en-US" dirty="0">
                    <a:solidFill>
                      <a:schemeClr val="bg1"/>
                    </a:solidFill>
                  </a:endParaRPr>
                </a:p>
                <a:p>
                  <a:pPr algn="ct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m:t>
                        </m:r>
                      </m:oMath>
                    </m:oMathPara>
                  </a14:m>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err="1">
                      <a:solidFill>
                        <a:schemeClr val="bg1"/>
                      </a:solidFill>
                    </a:rPr>
                    <a:t>d</a:t>
                  </a:r>
                  <a:r>
                    <a:rPr lang="en-US" i="1" baseline="-25000" dirty="0" err="1">
                      <a:solidFill>
                        <a:schemeClr val="bg1"/>
                      </a:solidFill>
                    </a:rPr>
                    <a:t>p</a:t>
                  </a:r>
                  <a:endParaRPr lang="en-US" i="1" baseline="-25000" dirty="0">
                    <a:solidFill>
                      <a:schemeClr val="bg1"/>
                    </a:solidFill>
                  </a:endParaRPr>
                </a:p>
              </p:txBody>
            </p:sp>
          </mc:Choice>
          <mc:Fallback xmlns="">
            <p:sp>
              <p:nvSpPr>
                <p:cNvPr id="15" name="Rectangle 14">
                  <a:extLst>
                    <a:ext uri="{FF2B5EF4-FFF2-40B4-BE49-F238E27FC236}">
                      <a16:creationId xmlns:a16="http://schemas.microsoft.com/office/drawing/2014/main" id="{C01CEB4B-7CE8-B840-A663-4D7A6289C986}"/>
                    </a:ext>
                  </a:extLst>
                </p:cNvPr>
                <p:cNvSpPr>
                  <a:spLocks noRot="1" noChangeAspect="1" noMove="1" noResize="1" noEditPoints="1" noAdjustHandles="1" noChangeArrowheads="1" noChangeShapeType="1" noTextEdit="1"/>
                </p:cNvSpPr>
                <p:nvPr/>
              </p:nvSpPr>
              <p:spPr>
                <a:xfrm>
                  <a:off x="4360266" y="3775497"/>
                  <a:ext cx="403227" cy="2197096"/>
                </a:xfrm>
                <a:prstGeom prst="rect">
                  <a:avLst/>
                </a:prstGeom>
                <a:blipFill>
                  <a:blip r:embed="rId5"/>
                  <a:stretch>
                    <a:fillRect l="-5882" t="-571" b="-2857"/>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09905461-7C64-3E4B-B92B-67B6CA0E880C}"/>
                </a:ext>
              </a:extLst>
            </p:cNvPr>
            <p:cNvCxnSpPr>
              <a:cxnSpLocks/>
            </p:cNvCxnSpPr>
            <p:nvPr/>
          </p:nvCxnSpPr>
          <p:spPr>
            <a:xfrm flipH="1">
              <a:off x="4252638" y="4206784"/>
              <a:ext cx="5752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B879D7-06D5-A54A-87FA-705E15756880}"/>
                </a:ext>
              </a:extLst>
            </p:cNvPr>
            <p:cNvCxnSpPr>
              <a:cxnSpLocks/>
            </p:cNvCxnSpPr>
            <p:nvPr/>
          </p:nvCxnSpPr>
          <p:spPr>
            <a:xfrm flipH="1">
              <a:off x="4316884" y="4631156"/>
              <a:ext cx="522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0314A5-E7A8-5C42-8C11-832658C6A7CE}"/>
                </a:ext>
              </a:extLst>
            </p:cNvPr>
            <p:cNvCxnSpPr>
              <a:cxnSpLocks/>
            </p:cNvCxnSpPr>
            <p:nvPr/>
          </p:nvCxnSpPr>
          <p:spPr>
            <a:xfrm flipH="1">
              <a:off x="4295650" y="5578893"/>
              <a:ext cx="522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6D63430-333F-6F43-8C37-81C2A6BAC620}"/>
                  </a:ext>
                </a:extLst>
              </p:cNvPr>
              <p:cNvSpPr txBox="1"/>
              <p:nvPr/>
            </p:nvSpPr>
            <p:spPr>
              <a:xfrm>
                <a:off x="7454683" y="3740824"/>
                <a:ext cx="3244845" cy="1817485"/>
              </a:xfrm>
              <a:prstGeom prst="rect">
                <a:avLst/>
              </a:prstGeom>
              <a:noFill/>
            </p:spPr>
            <p:txBody>
              <a:bodyPr wrap="square" rtlCol="0">
                <a:spAutoFit/>
              </a:bodyPr>
              <a:lstStyle/>
              <a:p>
                <a:endParaRPr lang="en-US" dirty="0"/>
              </a:p>
              <a:p>
                <a:r>
                  <a:rPr lang="en-US" dirty="0"/>
                  <a:t>Each element of </a:t>
                </a:r>
                <a14:m>
                  <m:oMath xmlns:m="http://schemas.openxmlformats.org/officeDocument/2006/math">
                    <m:r>
                      <a:rPr lang="en-US" i="1">
                        <a:latin typeface="Cambria Math" panose="02040503050406030204" pitchFamily="18" charset="0"/>
                        <a:ea typeface="Cambria Math" panose="02040503050406030204" pitchFamily="18" charset="0"/>
                      </a:rPr>
                      <m:t>𝛿</m:t>
                    </m:r>
                    <m:sSubSup>
                      <m:sSubSupPr>
                        <m:ctrlPr>
                          <a:rPr lang="en-US" i="1">
                            <a:latin typeface="Cambria Math" panose="02040503050406030204" pitchFamily="18" charset="0"/>
                            <a:ea typeface="Cambria Math" panose="02040503050406030204" pitchFamily="18" charset="0"/>
                          </a:rPr>
                        </m:ctrlPr>
                      </m:sSubSupPr>
                      <m:e>
                        <m:r>
                          <a:rPr lang="en-GB" b="1" i="0">
                            <a:latin typeface="Cambria Math" panose="02040503050406030204" pitchFamily="18" charset="0"/>
                            <a:ea typeface="Cambria Math" panose="02040503050406030204" pitchFamily="18" charset="0"/>
                          </a:rPr>
                          <m:t>𝐱</m:t>
                        </m:r>
                      </m:e>
                      <m:sub>
                        <m:r>
                          <a:rPr lang="en-GB" i="1">
                            <a:latin typeface="Cambria Math" panose="02040503050406030204" pitchFamily="18" charset="0"/>
                            <a:ea typeface="Cambria Math" panose="02040503050406030204" pitchFamily="18" charset="0"/>
                          </a:rPr>
                          <m:t>𝑎</m:t>
                        </m:r>
                      </m:sub>
                      <m:sup/>
                    </m:sSubSup>
                  </m:oMath>
                </a14:m>
                <a:r>
                  <a:rPr lang="en-US" dirty="0"/>
                  <a:t>is a linear combination of the innovations, with weightings given by the rows of </a:t>
                </a:r>
                <a14:m>
                  <m:oMath xmlns:m="http://schemas.openxmlformats.org/officeDocument/2006/math">
                    <m:r>
                      <a:rPr lang="en-GB" b="1">
                        <a:latin typeface="Cambria Math" panose="02040503050406030204" pitchFamily="18" charset="0"/>
                        <a:ea typeface="Cambria Math" panose="02040503050406030204" pitchFamily="18" charset="0"/>
                      </a:rPr>
                      <m:t>𝐊</m:t>
                    </m:r>
                  </m:oMath>
                </a14:m>
                <a:r>
                  <a:rPr lang="en-US" dirty="0"/>
                  <a:t>.</a:t>
                </a:r>
              </a:p>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𝐊</m:t>
                      </m:r>
                      <m:r>
                        <a:rPr lang="en-GB" b="1" i="0">
                          <a:latin typeface="Cambria Math" panose="02040503050406030204" pitchFamily="18" charset="0"/>
                        </a:rPr>
                        <m:t>=</m:t>
                      </m:r>
                      <m:r>
                        <a:rPr lang="en-GB" b="1" i="0" smtClean="0">
                          <a:latin typeface="Cambria Math" panose="02040503050406030204" pitchFamily="18" charset="0"/>
                        </a:rPr>
                        <m:t>𝐁</m:t>
                      </m:r>
                      <m:sSup>
                        <m:sSupPr>
                          <m:ctrlPr>
                            <a:rPr lang="en-GB" b="1" i="1">
                              <a:latin typeface="Cambria Math" panose="02040503050406030204" pitchFamily="18" charset="0"/>
                            </a:rPr>
                          </m:ctrlPr>
                        </m:sSupPr>
                        <m:e>
                          <m:r>
                            <a:rPr lang="en-GB" b="1" i="0" smtClean="0">
                              <a:latin typeface="Cambria Math" panose="02040503050406030204" pitchFamily="18" charset="0"/>
                            </a:rPr>
                            <m:t>𝐇</m:t>
                          </m:r>
                        </m:e>
                        <m:sup>
                          <m:r>
                            <m:rPr>
                              <m:sty m:val="p"/>
                            </m:rPr>
                            <a:rPr lang="en-GB" b="0" i="0">
                              <a:latin typeface="Cambria Math" panose="02040503050406030204" pitchFamily="18" charset="0"/>
                            </a:rPr>
                            <m:t>T</m:t>
                          </m:r>
                        </m:sup>
                      </m:sSup>
                      <m:r>
                        <a:rPr lang="en-GB" b="1" i="0" smtClean="0">
                          <a:latin typeface="Cambria Math" panose="02040503050406030204" pitchFamily="18" charset="0"/>
                        </a:rPr>
                        <m:t>(</m:t>
                      </m:r>
                      <m:sSup>
                        <m:sSupPr>
                          <m:ctrlPr>
                            <a:rPr lang="en-GB" b="1" i="1">
                              <a:latin typeface="Cambria Math" panose="02040503050406030204" pitchFamily="18" charset="0"/>
                            </a:rPr>
                          </m:ctrlPr>
                        </m:sSupPr>
                        <m:e>
                          <m:r>
                            <a:rPr lang="en-GB" b="1" i="0" smtClean="0">
                              <a:latin typeface="Cambria Math" panose="02040503050406030204" pitchFamily="18" charset="0"/>
                            </a:rPr>
                            <m:t>𝐇𝐁𝐇</m:t>
                          </m:r>
                          <m:r>
                            <m:rPr>
                              <m:sty m:val="p"/>
                            </m:rPr>
                            <a:rPr lang="en-GB" b="0" i="0" baseline="30000" smtClean="0">
                              <a:latin typeface="Cambria Math" panose="02040503050406030204" pitchFamily="18" charset="0"/>
                            </a:rPr>
                            <m:t>T</m:t>
                          </m:r>
                          <m:r>
                            <a:rPr lang="en-GB" b="1" i="0">
                              <a:latin typeface="Cambria Math" panose="02040503050406030204" pitchFamily="18" charset="0"/>
                            </a:rPr>
                            <m:t>+</m:t>
                          </m:r>
                          <m:r>
                            <a:rPr lang="en-GB" b="1" i="0" smtClean="0">
                              <a:latin typeface="Cambria Math" panose="02040503050406030204" pitchFamily="18" charset="0"/>
                            </a:rPr>
                            <m:t>𝐑</m:t>
                          </m:r>
                          <m:r>
                            <a:rPr lang="en-GB" b="1" i="0">
                              <a:latin typeface="Cambria Math" panose="02040503050406030204" pitchFamily="18" charset="0"/>
                            </a:rPr>
                            <m:t>)</m:t>
                          </m:r>
                          <m:r>
                            <m:rPr>
                              <m:nor/>
                            </m:rPr>
                            <a:rPr lang="en-US" b="1" dirty="0"/>
                            <m:t> </m:t>
                          </m:r>
                        </m:e>
                        <m:sup>
                          <m:r>
                            <a:rPr lang="en-GB" b="0" i="0">
                              <a:latin typeface="Cambria Math" panose="02040503050406030204" pitchFamily="18" charset="0"/>
                            </a:rPr>
                            <m:t>−1</m:t>
                          </m:r>
                        </m:sup>
                      </m:sSup>
                    </m:oMath>
                  </m:oMathPara>
                </a14:m>
                <a:endParaRPr lang="en-US" b="1" dirty="0"/>
              </a:p>
            </p:txBody>
          </p:sp>
        </mc:Choice>
        <mc:Fallback xmlns="">
          <p:sp>
            <p:nvSpPr>
              <p:cNvPr id="26" name="TextBox 25">
                <a:extLst>
                  <a:ext uri="{FF2B5EF4-FFF2-40B4-BE49-F238E27FC236}">
                    <a16:creationId xmlns:a16="http://schemas.microsoft.com/office/drawing/2014/main" id="{76D63430-333F-6F43-8C37-81C2A6BAC620}"/>
                  </a:ext>
                </a:extLst>
              </p:cNvPr>
              <p:cNvSpPr txBox="1">
                <a:spLocks noRot="1" noChangeAspect="1" noMove="1" noResize="1" noEditPoints="1" noAdjustHandles="1" noChangeArrowheads="1" noChangeShapeType="1" noTextEdit="1"/>
              </p:cNvSpPr>
              <p:nvPr/>
            </p:nvSpPr>
            <p:spPr>
              <a:xfrm>
                <a:off x="7454683" y="3740824"/>
                <a:ext cx="3244845" cy="1817485"/>
              </a:xfrm>
              <a:prstGeom prst="rect">
                <a:avLst/>
              </a:prstGeom>
              <a:blipFill>
                <a:blip r:embed="rId6"/>
                <a:stretch>
                  <a:fillRect l="-1563" b="-694"/>
                </a:stretch>
              </a:blipFill>
            </p:spPr>
            <p:txBody>
              <a:bodyPr/>
              <a:lstStyle/>
              <a:p>
                <a:r>
                  <a:rPr lang="en-US">
                    <a:noFill/>
                  </a:rPr>
                  <a:t> </a:t>
                </a:r>
              </a:p>
            </p:txBody>
          </p:sp>
        </mc:Fallback>
      </mc:AlternateContent>
      <p:sp>
        <p:nvSpPr>
          <p:cNvPr id="7" name="Left Brace 6">
            <a:extLst>
              <a:ext uri="{FF2B5EF4-FFF2-40B4-BE49-F238E27FC236}">
                <a16:creationId xmlns:a16="http://schemas.microsoft.com/office/drawing/2014/main" id="{5FA39899-D201-5D48-ABB7-36E1C4A86F33}"/>
              </a:ext>
            </a:extLst>
          </p:cNvPr>
          <p:cNvSpPr/>
          <p:nvPr/>
        </p:nvSpPr>
        <p:spPr>
          <a:xfrm rot="16200000">
            <a:off x="5581075" y="1500963"/>
            <a:ext cx="206250" cy="8378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1E5C0800-16D5-D74D-A1FA-57D23F8BD9F7}"/>
              </a:ext>
            </a:extLst>
          </p:cNvPr>
          <p:cNvSpPr/>
          <p:nvPr/>
        </p:nvSpPr>
        <p:spPr>
          <a:xfrm rot="16200000">
            <a:off x="7146109" y="1401486"/>
            <a:ext cx="206250" cy="11152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149EEB-5532-CF90-291D-03B229521C4C}"/>
                  </a:ext>
                </a:extLst>
              </p:cNvPr>
              <p:cNvSpPr txBox="1"/>
              <p:nvPr/>
            </p:nvSpPr>
            <p:spPr>
              <a:xfrm>
                <a:off x="5244196" y="3015102"/>
                <a:ext cx="733919" cy="4070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ℝ</m:t>
                          </m:r>
                        </m:e>
                        <m:sup>
                          <m:r>
                            <a:rPr lang="en-GB" sz="2000" b="0" i="1" smtClean="0">
                              <a:latin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m:t>
                          </m:r>
                        </m:sup>
                      </m:sSup>
                    </m:oMath>
                  </m:oMathPara>
                </a14:m>
                <a:endParaRPr lang="en-US" sz="2000" dirty="0"/>
              </a:p>
            </p:txBody>
          </p:sp>
        </mc:Choice>
        <mc:Fallback xmlns="">
          <p:sp>
            <p:nvSpPr>
              <p:cNvPr id="11" name="TextBox 10">
                <a:extLst>
                  <a:ext uri="{FF2B5EF4-FFF2-40B4-BE49-F238E27FC236}">
                    <a16:creationId xmlns:a16="http://schemas.microsoft.com/office/drawing/2014/main" id="{37149EEB-5532-CF90-291D-03B229521C4C}"/>
                  </a:ext>
                </a:extLst>
              </p:cNvPr>
              <p:cNvSpPr txBox="1">
                <a:spLocks noRot="1" noChangeAspect="1" noMove="1" noResize="1" noEditPoints="1" noAdjustHandles="1" noChangeArrowheads="1" noChangeShapeType="1" noTextEdit="1"/>
              </p:cNvSpPr>
              <p:nvPr/>
            </p:nvSpPr>
            <p:spPr>
              <a:xfrm>
                <a:off x="5244196" y="3015102"/>
                <a:ext cx="733919" cy="407099"/>
              </a:xfrm>
              <a:prstGeom prst="rect">
                <a:avLst/>
              </a:prstGeom>
              <a:blipFill>
                <a:blip r:embed="rId7"/>
                <a:stretch>
                  <a:fillRect/>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FE8F7563-72A4-D657-C34A-7A9C9CED7E10}"/>
              </a:ext>
            </a:extLst>
          </p:cNvPr>
          <p:cNvGrpSpPr/>
          <p:nvPr/>
        </p:nvGrpSpPr>
        <p:grpSpPr>
          <a:xfrm>
            <a:off x="821002" y="3486148"/>
            <a:ext cx="588481" cy="3063871"/>
            <a:chOff x="4239378" y="3281778"/>
            <a:chExt cx="588481" cy="3063871"/>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2456509-8950-87BE-1374-F16E41C95CEF}"/>
                    </a:ext>
                  </a:extLst>
                </p:cNvPr>
                <p:cNvSpPr/>
                <p:nvPr/>
              </p:nvSpPr>
              <p:spPr>
                <a:xfrm>
                  <a:off x="4240566" y="3281778"/>
                  <a:ext cx="528884" cy="306387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aseline="-250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sSubSup>
                          <m:sSubSupPr>
                            <m:ctrlPr>
                              <a:rPr lang="en-US" i="1" smtClean="0">
                                <a:latin typeface="Cambria Math" panose="02040503050406030204" pitchFamily="18" charset="0"/>
                                <a:ea typeface="Cambria Math" panose="02040503050406030204" pitchFamily="18" charset="0"/>
                              </a:rPr>
                            </m:ctrlPr>
                          </m:sSubSupPr>
                          <m:e>
                            <m:r>
                              <a:rPr lang="en-GB" b="1" i="0" smtClean="0">
                                <a:latin typeface="Cambria Math" panose="02040503050406030204" pitchFamily="18" charset="0"/>
                                <a:ea typeface="Cambria Math" panose="02040503050406030204" pitchFamily="18" charset="0"/>
                              </a:rPr>
                              <m:t>𝐱</m:t>
                            </m:r>
                          </m:e>
                          <m:sub>
                            <m:r>
                              <m:rPr>
                                <m:sty m:val="p"/>
                              </m:rPr>
                              <a:rPr lang="en-GB" b="0" i="0" smtClean="0">
                                <a:latin typeface="Cambria Math" panose="02040503050406030204" pitchFamily="18" charset="0"/>
                                <a:ea typeface="Cambria Math" panose="02040503050406030204" pitchFamily="18" charset="0"/>
                              </a:rPr>
                              <m:t>a</m:t>
                            </m:r>
                            <m:r>
                              <a:rPr lang="en-GB" b="0" i="1" smtClean="0">
                                <a:latin typeface="Cambria Math" panose="02040503050406030204" pitchFamily="18" charset="0"/>
                                <a:ea typeface="Cambria Math" panose="02040503050406030204" pitchFamily="18" charset="0"/>
                              </a:rPr>
                              <m:t>1</m:t>
                            </m:r>
                          </m:sub>
                          <m:sup/>
                        </m:sSubSup>
                      </m:oMath>
                    </m:oMathPara>
                  </a14:m>
                  <a:endParaRPr lang="en-US" dirty="0">
                    <a:solidFill>
                      <a:schemeClr val="bg1"/>
                    </a:solidFill>
                  </a:endParaRPr>
                </a:p>
                <a:p>
                  <a:pPr algn="ctr"/>
                  <a:endParaRPr lang="en-US" sz="140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sSubSup>
                          <m:sSubSupPr>
                            <m:ctrlPr>
                              <a:rPr lang="en-US" i="1" smtClean="0">
                                <a:latin typeface="Cambria Math" panose="02040503050406030204" pitchFamily="18" charset="0"/>
                                <a:ea typeface="Cambria Math" panose="02040503050406030204" pitchFamily="18" charset="0"/>
                              </a:rPr>
                            </m:ctrlPr>
                          </m:sSubSupPr>
                          <m:e>
                            <m:r>
                              <a:rPr lang="en-GB" b="1" i="0" smtClean="0">
                                <a:latin typeface="Cambria Math" panose="02040503050406030204" pitchFamily="18" charset="0"/>
                                <a:ea typeface="Cambria Math" panose="02040503050406030204" pitchFamily="18" charset="0"/>
                              </a:rPr>
                              <m:t>𝐱</m:t>
                            </m:r>
                          </m:e>
                          <m:sub>
                            <m:r>
                              <m:rPr>
                                <m:sty m:val="p"/>
                              </m:rPr>
                              <a:rPr lang="en-GB" b="0" i="0" smtClean="0">
                                <a:latin typeface="Cambria Math" panose="02040503050406030204" pitchFamily="18" charset="0"/>
                                <a:ea typeface="Cambria Math" panose="02040503050406030204" pitchFamily="18" charset="0"/>
                              </a:rPr>
                              <m:t>a</m:t>
                            </m:r>
                            <m:r>
                              <a:rPr lang="en-GB" b="0" i="1" smtClean="0">
                                <a:latin typeface="Cambria Math" panose="02040503050406030204" pitchFamily="18" charset="0"/>
                                <a:ea typeface="Cambria Math" panose="02040503050406030204" pitchFamily="18" charset="0"/>
                              </a:rPr>
                              <m:t>2</m:t>
                            </m:r>
                          </m:sub>
                          <m:sup/>
                        </m:sSubSup>
                      </m:oMath>
                    </m:oMathPara>
                  </a14:m>
                  <a:endParaRPr lang="en-US" dirty="0">
                    <a:solidFill>
                      <a:schemeClr val="bg1"/>
                    </a:solidFill>
                  </a:endParaRPr>
                </a:p>
                <a:p>
                  <a:pPr algn="ctr"/>
                  <a:endParaRPr lang="en-US" dirty="0">
                    <a:solidFill>
                      <a:schemeClr val="bg1"/>
                    </a:solidFill>
                  </a:endParaRPr>
                </a:p>
                <a:p>
                  <a:pPr algn="ctr"/>
                  <a:endParaRPr lang="en-US" baseline="-25000" dirty="0">
                    <a:solidFill>
                      <a:schemeClr val="bg1"/>
                    </a:solidFill>
                  </a:endParaRPr>
                </a:p>
                <a:p>
                  <a:pPr algn="ctr"/>
                  <a:endParaRPr lang="en-US" baseline="-25000" dirty="0">
                    <a:solidFill>
                      <a:schemeClr val="bg1"/>
                    </a:solidFill>
                  </a:endParaRPr>
                </a:p>
                <a:p>
                  <a:pPr algn="ctr"/>
                  <a:endParaRPr lang="en-US" dirty="0">
                    <a:solidFill>
                      <a:schemeClr val="bg1"/>
                    </a:solidFill>
                  </a:endParaRPr>
                </a:p>
                <a:p>
                  <a:pPr algn="ct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m:t>
                        </m:r>
                      </m:oMath>
                    </m:oMathPara>
                  </a14:m>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sSubSup>
                          <m:sSubSupPr>
                            <m:ctrlPr>
                              <a:rPr lang="en-US" i="1" smtClean="0">
                                <a:latin typeface="Cambria Math" panose="02040503050406030204" pitchFamily="18" charset="0"/>
                                <a:ea typeface="Cambria Math" panose="02040503050406030204" pitchFamily="18" charset="0"/>
                              </a:rPr>
                            </m:ctrlPr>
                          </m:sSubSupPr>
                          <m:e>
                            <m:r>
                              <a:rPr lang="en-GB" b="1" i="0" smtClean="0">
                                <a:latin typeface="Cambria Math" panose="02040503050406030204" pitchFamily="18" charset="0"/>
                                <a:ea typeface="Cambria Math" panose="02040503050406030204" pitchFamily="18" charset="0"/>
                              </a:rPr>
                              <m:t>𝐱</m:t>
                            </m:r>
                          </m:e>
                          <m:sub>
                            <m:r>
                              <m:rPr>
                                <m:sty m:val="p"/>
                              </m:rPr>
                              <a:rPr lang="en-GB" b="0" i="0" smtClean="0">
                                <a:latin typeface="Cambria Math" panose="02040503050406030204" pitchFamily="18" charset="0"/>
                                <a:ea typeface="Cambria Math" panose="02040503050406030204" pitchFamily="18" charset="0"/>
                              </a:rPr>
                              <m:t>a</m:t>
                            </m:r>
                            <m:r>
                              <a:rPr lang="en-GB" b="0" i="1" smtClean="0">
                                <a:latin typeface="Cambria Math" panose="02040503050406030204" pitchFamily="18" charset="0"/>
                                <a:ea typeface="Cambria Math" panose="02040503050406030204" pitchFamily="18" charset="0"/>
                              </a:rPr>
                              <m:t>𝑛</m:t>
                            </m:r>
                          </m:sub>
                          <m:sup/>
                        </m:sSubSup>
                      </m:oMath>
                    </m:oMathPara>
                  </a14:m>
                  <a:endParaRPr lang="en-US" i="1" baseline="-25000" dirty="0">
                    <a:solidFill>
                      <a:schemeClr val="bg1"/>
                    </a:solidFill>
                  </a:endParaRPr>
                </a:p>
              </p:txBody>
            </p:sp>
          </mc:Choice>
          <mc:Fallback xmlns="">
            <p:sp>
              <p:nvSpPr>
                <p:cNvPr id="27" name="Rectangle 26">
                  <a:extLst>
                    <a:ext uri="{FF2B5EF4-FFF2-40B4-BE49-F238E27FC236}">
                      <a16:creationId xmlns:a16="http://schemas.microsoft.com/office/drawing/2014/main" id="{B2456509-8950-87BE-1374-F16E41C95CEF}"/>
                    </a:ext>
                  </a:extLst>
                </p:cNvPr>
                <p:cNvSpPr>
                  <a:spLocks noRot="1" noChangeAspect="1" noMove="1" noResize="1" noEditPoints="1" noAdjustHandles="1" noChangeArrowheads="1" noChangeShapeType="1" noTextEdit="1"/>
                </p:cNvSpPr>
                <p:nvPr/>
              </p:nvSpPr>
              <p:spPr>
                <a:xfrm>
                  <a:off x="4240566" y="3281778"/>
                  <a:ext cx="528884" cy="3063871"/>
                </a:xfrm>
                <a:prstGeom prst="rect">
                  <a:avLst/>
                </a:prstGeom>
                <a:blipFill>
                  <a:blip r:embed="rId8"/>
                  <a:stretch>
                    <a:fillRect r="-9091"/>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4FC715AB-F3B7-4052-BEF8-520DCD86EFE0}"/>
                </a:ext>
              </a:extLst>
            </p:cNvPr>
            <p:cNvCxnSpPr>
              <a:cxnSpLocks/>
            </p:cNvCxnSpPr>
            <p:nvPr/>
          </p:nvCxnSpPr>
          <p:spPr>
            <a:xfrm flipH="1">
              <a:off x="4252638" y="3738954"/>
              <a:ext cx="5752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90BBBA-1D32-0D3F-1FBE-BBEF1D2D647C}"/>
                </a:ext>
              </a:extLst>
            </p:cNvPr>
            <p:cNvCxnSpPr>
              <a:cxnSpLocks/>
            </p:cNvCxnSpPr>
            <p:nvPr/>
          </p:nvCxnSpPr>
          <p:spPr>
            <a:xfrm flipH="1">
              <a:off x="4246544" y="4269651"/>
              <a:ext cx="522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E5D8A8-8FB6-364B-A3C8-F1A4ACBB229C}"/>
                </a:ext>
              </a:extLst>
            </p:cNvPr>
            <p:cNvCxnSpPr>
              <a:cxnSpLocks/>
            </p:cNvCxnSpPr>
            <p:nvPr/>
          </p:nvCxnSpPr>
          <p:spPr>
            <a:xfrm flipH="1">
              <a:off x="4239378" y="5876603"/>
              <a:ext cx="522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57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6"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1BB3-E16D-9943-B9C8-931E64249228}"/>
              </a:ext>
            </a:extLst>
          </p:cNvPr>
          <p:cNvSpPr>
            <a:spLocks noGrp="1"/>
          </p:cNvSpPr>
          <p:nvPr>
            <p:ph type="title"/>
          </p:nvPr>
        </p:nvSpPr>
        <p:spPr/>
        <p:txBody>
          <a:bodyPr/>
          <a:lstStyle/>
          <a:p>
            <a:r>
              <a:rPr lang="en-US" dirty="0"/>
              <a:t>The background and its uncertainty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A9045B-819C-734B-9EBC-7557AE527125}"/>
                  </a:ext>
                </a:extLst>
              </p:cNvPr>
              <p:cNvSpPr>
                <a:spLocks noGrp="1"/>
              </p:cNvSpPr>
              <p:nvPr>
                <p:ph idx="1"/>
              </p:nvPr>
            </p:nvSpPr>
            <p:spPr>
              <a:xfrm>
                <a:off x="838201" y="1825625"/>
                <a:ext cx="8771804" cy="4914900"/>
              </a:xfrm>
            </p:spPr>
            <p:txBody>
              <a:bodyPr>
                <a:normAutofit fontScale="70000" lnSpcReduction="20000"/>
              </a:bodyPr>
              <a:lstStyle/>
              <a:p>
                <a:pPr marL="0" indent="0">
                  <a:buNone/>
                </a:pPr>
                <a:r>
                  <a:rPr lang="en-US" dirty="0"/>
                  <a:t>The background, to be updated by DA, often comes from the forecast initialized from an analysis from the previous assimilation time.</a:t>
                </a:r>
              </a:p>
              <a:p>
                <a:pPr marL="0" indent="0">
                  <a:buNone/>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1" i="0" smtClean="0">
                              <a:latin typeface="Cambria Math" panose="02040503050406030204" pitchFamily="18" charset="0"/>
                            </a:rPr>
                            <m:t>𝐱</m:t>
                          </m:r>
                        </m:e>
                        <m:sub>
                          <m:r>
                            <m:rPr>
                              <m:sty m:val="p"/>
                            </m:rPr>
                            <a:rPr lang="en-GB" b="0" i="0" smtClean="0">
                              <a:latin typeface="Cambria Math" panose="02040503050406030204" pitchFamily="18" charset="0"/>
                            </a:rPr>
                            <m:t>b</m:t>
                          </m:r>
                        </m:sub>
                        <m:sup>
                          <m:r>
                            <a:rPr lang="en-GB" b="0" i="1" smtClean="0">
                              <a:latin typeface="Cambria Math" panose="02040503050406030204" pitchFamily="18" charset="0"/>
                            </a:rPr>
                            <m:t>𝑖</m:t>
                          </m:r>
                        </m:sup>
                      </m:sSubSup>
                      <m:r>
                        <a:rPr lang="en-GB" b="0" i="1" smtClean="0">
                          <a:latin typeface="Cambria Math" panose="02040503050406030204" pitchFamily="18" charset="0"/>
                        </a:rPr>
                        <m:t>=</m:t>
                      </m:r>
                      <m:r>
                        <a:rPr lang="en-GB" b="0" i="1" smtClean="0">
                          <a:latin typeface="Cambria Math" panose="02040503050406030204" pitchFamily="18" charset="0"/>
                        </a:rPr>
                        <m:t>𝑀</m:t>
                      </m:r>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1">
                              <a:latin typeface="Cambria Math" panose="02040503050406030204" pitchFamily="18" charset="0"/>
                            </a:rPr>
                            <m:t>𝐱</m:t>
                          </m:r>
                        </m:e>
                        <m:sub>
                          <m:r>
                            <m:rPr>
                              <m:sty m:val="p"/>
                            </m:rPr>
                            <a:rPr lang="en-GB" b="0" i="0" smtClean="0">
                              <a:latin typeface="Cambria Math" panose="02040503050406030204" pitchFamily="18" charset="0"/>
                            </a:rPr>
                            <m:t>a</m:t>
                          </m:r>
                        </m:sub>
                        <m:sup>
                          <m:r>
                            <a:rPr lang="en-GB" i="1">
                              <a:latin typeface="Cambria Math" panose="02040503050406030204" pitchFamily="18" charset="0"/>
                            </a:rPr>
                            <m:t>𝑖</m:t>
                          </m:r>
                          <m:r>
                            <a:rPr lang="en-GB" b="0" i="1" smtClean="0">
                              <a:latin typeface="Cambria Math" panose="02040503050406030204" pitchFamily="18" charset="0"/>
                            </a:rPr>
                            <m:t>−1</m:t>
                          </m:r>
                        </m:sup>
                      </m:sSubSup>
                      <m:r>
                        <a:rPr lang="en-GB" b="0" i="1" smtClean="0">
                          <a:latin typeface="Cambria Math" panose="02040503050406030204" pitchFamily="18" charset="0"/>
                        </a:rPr>
                        <m:t>,</m:t>
                      </m:r>
                      <m:r>
                        <a:rPr lang="en-GB" b="0" i="1" smtClean="0">
                          <a:latin typeface="Cambria Math" panose="02040503050406030204" pitchFamily="18" charset="0"/>
                        </a:rPr>
                        <m:t>𝑝𝑎𝑟𝑎𝑚𝑒𝑡𝑒𝑟𝑠</m:t>
                      </m:r>
                      <m:r>
                        <a:rPr lang="en-GB" b="0" i="1" smtClean="0">
                          <a:latin typeface="Cambria Math" panose="02040503050406030204" pitchFamily="18" charset="0"/>
                        </a:rPr>
                        <m:t>,</m:t>
                      </m:r>
                      <m:r>
                        <a:rPr lang="en-GB" b="0" i="1" smtClean="0">
                          <a:latin typeface="Cambria Math" panose="02040503050406030204" pitchFamily="18" charset="0"/>
                        </a:rPr>
                        <m:t>𝑓𝑜𝑟𝑐𝑖𝑛𝑔</m:t>
                      </m:r>
                      <m:r>
                        <a:rPr lang="en-GB" b="0" i="1" smtClean="0">
                          <a:latin typeface="Cambria Math" panose="02040503050406030204" pitchFamily="18" charset="0"/>
                        </a:rPr>
                        <m:t>)</m:t>
                      </m:r>
                    </m:oMath>
                  </m:oMathPara>
                </a14:m>
                <a:endParaRPr lang="en-US" dirty="0"/>
              </a:p>
              <a:p>
                <a:pPr marL="0" indent="0">
                  <a:buNone/>
                </a:pPr>
                <a:r>
                  <a:rPr lang="en-US" dirty="0">
                    <a:solidFill>
                      <a:schemeClr val="tx1"/>
                    </a:solidFill>
                  </a:rPr>
                  <a:t>The background error is defined as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1" i="0" smtClean="0">
                            <a:solidFill>
                              <a:schemeClr val="tx1"/>
                            </a:solidFill>
                            <a:latin typeface="Cambria Math" panose="02040503050406030204" pitchFamily="18" charset="0"/>
                            <a:ea typeface="Cambria Math" panose="02040503050406030204" pitchFamily="18" charset="0"/>
                          </a:rPr>
                          <m:t>𝛆</m:t>
                        </m:r>
                      </m:e>
                      <m:sub>
                        <m:r>
                          <m:rPr>
                            <m:sty m:val="p"/>
                          </m:rPr>
                          <a:rPr lang="en-GB" b="0" i="0" smtClean="0">
                            <a:solidFill>
                              <a:schemeClr val="tx1"/>
                            </a:solidFill>
                            <a:latin typeface="Cambria Math" panose="02040503050406030204" pitchFamily="18" charset="0"/>
                          </a:rPr>
                          <m:t>b</m:t>
                        </m:r>
                      </m:sub>
                    </m:sSub>
                    <m:r>
                      <a:rPr lang="en-GB" b="0" i="1" smtClean="0">
                        <a:solidFill>
                          <a:schemeClr val="tx1"/>
                        </a:solidFill>
                        <a:latin typeface="Cambria Math" panose="02040503050406030204" pitchFamily="18" charset="0"/>
                      </a:rPr>
                      <m:t>=</m:t>
                    </m:r>
                  </m:oMath>
                </a14:m>
                <a:r>
                  <a:rPr lang="en-GB" dirty="0">
                    <a:solidFill>
                      <a:schemeClr val="tx1"/>
                    </a:solidFill>
                  </a:rPr>
                  <a:t> </a:t>
                </a:r>
                <a14:m>
                  <m:oMath xmlns:m="http://schemas.openxmlformats.org/officeDocument/2006/math">
                    <m:sSubSup>
                      <m:sSubSupPr>
                        <m:ctrlPr>
                          <a:rPr lang="en-GB" i="1">
                            <a:latin typeface="Cambria Math" panose="02040503050406030204" pitchFamily="18" charset="0"/>
                          </a:rPr>
                        </m:ctrlPr>
                      </m:sSubSupPr>
                      <m:e>
                        <m:r>
                          <a:rPr lang="en-GB" b="1">
                            <a:latin typeface="Cambria Math" panose="02040503050406030204" pitchFamily="18" charset="0"/>
                          </a:rPr>
                          <m:t>𝐱</m:t>
                        </m:r>
                      </m:e>
                      <m:sub>
                        <m:r>
                          <m:rPr>
                            <m:sty m:val="p"/>
                          </m:rPr>
                          <a:rPr lang="en-GB">
                            <a:latin typeface="Cambria Math" panose="02040503050406030204" pitchFamily="18" charset="0"/>
                          </a:rPr>
                          <m:t>b</m:t>
                        </m:r>
                      </m:sub>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0" smtClean="0">
                            <a:latin typeface="Cambria Math" panose="02040503050406030204" pitchFamily="18" charset="0"/>
                          </a:rPr>
                          <m:t>𝐱</m:t>
                        </m:r>
                      </m:e>
                      <m:sub>
                        <m:r>
                          <a:rPr lang="en-GB" b="0" i="1" smtClean="0">
                            <a:latin typeface="Cambria Math" panose="02040503050406030204" pitchFamily="18" charset="0"/>
                          </a:rPr>
                          <m:t>𝑡𝑟𝑢𝑡h</m:t>
                        </m:r>
                      </m:sub>
                    </m:sSub>
                  </m:oMath>
                </a14:m>
                <a:endParaRPr lang="en-US" dirty="0">
                  <a:solidFill>
                    <a:srgbClr val="FF0000"/>
                  </a:solidFill>
                </a:endParaRPr>
              </a:p>
              <a:p>
                <a:pPr marL="0" indent="0">
                  <a:buNone/>
                </a:pPr>
                <a:r>
                  <a:rPr lang="en-US" dirty="0"/>
                  <a:t>Sources of error in the background include</a:t>
                </a:r>
              </a:p>
              <a:p>
                <a:pPr lvl="1"/>
                <a:r>
                  <a:rPr lang="en-US" dirty="0"/>
                  <a:t>Initial conditions (i.e. the previous analysis)</a:t>
                </a:r>
              </a:p>
              <a:p>
                <a:pPr lvl="1"/>
                <a:r>
                  <a:rPr lang="en-US" dirty="0"/>
                  <a:t>Intrinsic model error growth</a:t>
                </a:r>
              </a:p>
              <a:p>
                <a:pPr lvl="1"/>
                <a:r>
                  <a:rPr lang="en-US" dirty="0"/>
                  <a:t>The model equations</a:t>
                </a:r>
              </a:p>
              <a:p>
                <a:pPr lvl="1"/>
                <a:r>
                  <a:rPr lang="en-US" dirty="0" err="1"/>
                  <a:t>Discretisations</a:t>
                </a:r>
                <a:r>
                  <a:rPr lang="en-US" dirty="0"/>
                  <a:t> of model equations</a:t>
                </a:r>
              </a:p>
              <a:p>
                <a:pPr lvl="1"/>
                <a:r>
                  <a:rPr lang="en-US" dirty="0" err="1"/>
                  <a:t>Parmeterisations</a:t>
                </a:r>
                <a:endParaRPr lang="en-US" dirty="0"/>
              </a:p>
              <a:p>
                <a:pPr lvl="1"/>
                <a:r>
                  <a:rPr lang="en-US" dirty="0"/>
                  <a:t>External forcing</a:t>
                </a:r>
              </a:p>
              <a:p>
                <a:pPr marL="0" indent="0">
                  <a:buNone/>
                </a:pPr>
                <a:r>
                  <a:rPr lang="en-US" dirty="0"/>
                  <a:t>These different sources of error can make it very difficult to quantify the background error statistics. However, we can make approximations to allow us to give a realistic description.</a:t>
                </a:r>
              </a:p>
              <a:p>
                <a:pPr marL="0" indent="0">
                  <a:buNone/>
                </a:pPr>
                <a:r>
                  <a:rPr lang="en-US" dirty="0"/>
                  <a:t>The first approximation is </a:t>
                </a:r>
                <a:r>
                  <a:rPr lang="en-US" b="1" dirty="0"/>
                  <a:t>to assume that the errors are unbiased and Gaussian</a:t>
                </a:r>
                <a:r>
                  <a:rPr lang="en-US" dirty="0"/>
                  <a:t> (or alternatively we have been able to remove biases and we have transformed to variables that have Gaussian errors).</a:t>
                </a:r>
              </a:p>
              <a:p>
                <a:pPr marL="0" indent="0">
                  <a:buNone/>
                </a:pPr>
                <a:r>
                  <a:rPr lang="en-US" dirty="0"/>
                  <a:t>This leave us to define the background error covariance matrix – the B matrix! </a:t>
                </a:r>
              </a:p>
            </p:txBody>
          </p:sp>
        </mc:Choice>
        <mc:Fallback xmlns="">
          <p:sp>
            <p:nvSpPr>
              <p:cNvPr id="3" name="Content Placeholder 2">
                <a:extLst>
                  <a:ext uri="{FF2B5EF4-FFF2-40B4-BE49-F238E27FC236}">
                    <a16:creationId xmlns:a16="http://schemas.microsoft.com/office/drawing/2014/main" id="{BCA9045B-819C-734B-9EBC-7557AE527125}"/>
                  </a:ext>
                </a:extLst>
              </p:cNvPr>
              <p:cNvSpPr>
                <a:spLocks noGrp="1" noRot="1" noChangeAspect="1" noMove="1" noResize="1" noEditPoints="1" noAdjustHandles="1" noChangeArrowheads="1" noChangeShapeType="1" noTextEdit="1"/>
              </p:cNvSpPr>
              <p:nvPr>
                <p:ph idx="1"/>
              </p:nvPr>
            </p:nvSpPr>
            <p:spPr>
              <a:xfrm>
                <a:off x="838201" y="1825625"/>
                <a:ext cx="8771804" cy="4914900"/>
              </a:xfrm>
              <a:blipFill>
                <a:blip r:embed="rId2"/>
                <a:stretch>
                  <a:fillRect l="-868" t="-2320" b="-1804"/>
                </a:stretch>
              </a:blipFill>
            </p:spPr>
            <p:txBody>
              <a:bodyPr/>
              <a:lstStyle/>
              <a:p>
                <a:r>
                  <a:rPr lang="en-US">
                    <a:noFill/>
                  </a:rPr>
                  <a:t> </a:t>
                </a:r>
              </a:p>
            </p:txBody>
          </p:sp>
        </mc:Fallback>
      </mc:AlternateContent>
      <p:pic>
        <p:nvPicPr>
          <p:cNvPr id="4" name="Picture 3" descr="Chart, bar chart&#10;&#10;Description automatically generated">
            <a:extLst>
              <a:ext uri="{FF2B5EF4-FFF2-40B4-BE49-F238E27FC236}">
                <a16:creationId xmlns:a16="http://schemas.microsoft.com/office/drawing/2014/main" id="{692DD2B9-A95D-C14C-B116-0A708D0ABFAB}"/>
              </a:ext>
            </a:extLst>
          </p:cNvPr>
          <p:cNvPicPr>
            <a:picLocks noChangeAspect="1"/>
          </p:cNvPicPr>
          <p:nvPr/>
        </p:nvPicPr>
        <p:blipFill>
          <a:blip r:embed="rId3"/>
          <a:stretch>
            <a:fillRect/>
          </a:stretch>
        </p:blipFill>
        <p:spPr>
          <a:xfrm>
            <a:off x="9610004" y="117475"/>
            <a:ext cx="2286000" cy="3416300"/>
          </a:xfrm>
          <a:prstGeom prst="rect">
            <a:avLst/>
          </a:prstGeom>
        </p:spPr>
      </p:pic>
      <p:pic>
        <p:nvPicPr>
          <p:cNvPr id="5" name="Picture 4">
            <a:extLst>
              <a:ext uri="{FF2B5EF4-FFF2-40B4-BE49-F238E27FC236}">
                <a16:creationId xmlns:a16="http://schemas.microsoft.com/office/drawing/2014/main" id="{0483933D-AA27-BB63-137D-75C653B6A347}"/>
              </a:ext>
            </a:extLst>
          </p:cNvPr>
          <p:cNvPicPr>
            <a:picLocks noChangeAspect="1"/>
          </p:cNvPicPr>
          <p:nvPr/>
        </p:nvPicPr>
        <p:blipFill>
          <a:blip r:embed="rId4"/>
          <a:stretch>
            <a:fillRect/>
          </a:stretch>
        </p:blipFill>
        <p:spPr>
          <a:xfrm>
            <a:off x="9610004" y="4171455"/>
            <a:ext cx="2515564" cy="2447047"/>
          </a:xfrm>
          <a:prstGeom prst="rect">
            <a:avLst/>
          </a:prstGeom>
        </p:spPr>
      </p:pic>
      <p:sp>
        <p:nvSpPr>
          <p:cNvPr id="7" name="Up Arrow 6">
            <a:extLst>
              <a:ext uri="{FF2B5EF4-FFF2-40B4-BE49-F238E27FC236}">
                <a16:creationId xmlns:a16="http://schemas.microsoft.com/office/drawing/2014/main" id="{D68E3B45-BC27-DAB3-4A23-FEC5E4D71822}"/>
              </a:ext>
            </a:extLst>
          </p:cNvPr>
          <p:cNvSpPr/>
          <p:nvPr/>
        </p:nvSpPr>
        <p:spPr>
          <a:xfrm>
            <a:off x="10536702" y="3533775"/>
            <a:ext cx="590843" cy="50365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B917C7-DF97-6433-830B-A4728D62E5BA}"/>
                  </a:ext>
                </a:extLst>
              </p:cNvPr>
              <p:cNvSpPr txBox="1"/>
              <p:nvPr/>
            </p:nvSpPr>
            <p:spPr>
              <a:xfrm>
                <a:off x="10429454" y="44011"/>
                <a:ext cx="647100" cy="5184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2400" i="1" smtClean="0">
                              <a:latin typeface="Cambria Math" panose="02040503050406030204" pitchFamily="18" charset="0"/>
                            </a:rPr>
                          </m:ctrlPr>
                        </m:sSubSupPr>
                        <m:e>
                          <m:r>
                            <a:rPr lang="en-GB" sz="2400" b="1" i="0">
                              <a:latin typeface="Cambria Math" panose="02040503050406030204" pitchFamily="18" charset="0"/>
                            </a:rPr>
                            <m:t>𝐱</m:t>
                          </m:r>
                        </m:e>
                        <m:sub>
                          <m:r>
                            <m:rPr>
                              <m:sty m:val="p"/>
                            </m:rPr>
                            <a:rPr lang="en-GB" sz="2400" i="0">
                              <a:latin typeface="Cambria Math" panose="02040503050406030204" pitchFamily="18" charset="0"/>
                            </a:rPr>
                            <m:t>b</m:t>
                          </m:r>
                        </m:sub>
                        <m:sup/>
                      </m:sSubSup>
                    </m:oMath>
                  </m:oMathPara>
                </a14:m>
                <a:endParaRPr lang="en-US" sz="2400" dirty="0"/>
              </a:p>
            </p:txBody>
          </p:sp>
        </mc:Choice>
        <mc:Fallback xmlns="">
          <p:sp>
            <p:nvSpPr>
              <p:cNvPr id="9" name="TextBox 8">
                <a:extLst>
                  <a:ext uri="{FF2B5EF4-FFF2-40B4-BE49-F238E27FC236}">
                    <a16:creationId xmlns:a16="http://schemas.microsoft.com/office/drawing/2014/main" id="{AAB917C7-DF97-6433-830B-A4728D62E5BA}"/>
                  </a:ext>
                </a:extLst>
              </p:cNvPr>
              <p:cNvSpPr txBox="1">
                <a:spLocks noRot="1" noChangeAspect="1" noMove="1" noResize="1" noEditPoints="1" noAdjustHandles="1" noChangeArrowheads="1" noChangeShapeType="1" noTextEdit="1"/>
              </p:cNvSpPr>
              <p:nvPr/>
            </p:nvSpPr>
            <p:spPr>
              <a:xfrm>
                <a:off x="10429454" y="44011"/>
                <a:ext cx="647100" cy="518412"/>
              </a:xfrm>
              <a:prstGeom prst="rect">
                <a:avLst/>
              </a:prstGeom>
              <a:blipFill>
                <a:blip r:embed="rId5"/>
                <a:stretch>
                  <a:fillRect b="-4762"/>
                </a:stretch>
              </a:blipFill>
            </p:spPr>
            <p:txBody>
              <a:bodyPr/>
              <a:lstStyle/>
              <a:p>
                <a:r>
                  <a:rPr lang="en-US">
                    <a:noFill/>
                  </a:rPr>
                  <a:t> </a:t>
                </a:r>
              </a:p>
            </p:txBody>
          </p:sp>
        </mc:Fallback>
      </mc:AlternateContent>
    </p:spTree>
    <p:extLst>
      <p:ext uri="{BB962C8B-B14F-4D97-AF65-F5344CB8AC3E}">
        <p14:creationId xmlns:p14="http://schemas.microsoft.com/office/powerpoint/2010/main" val="259108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866E-5ECD-5C4F-AE90-7EA0D0D5404B}"/>
              </a:ext>
            </a:extLst>
          </p:cNvPr>
          <p:cNvSpPr>
            <a:spLocks noGrp="1"/>
          </p:cNvSpPr>
          <p:nvPr>
            <p:ph type="title"/>
          </p:nvPr>
        </p:nvSpPr>
        <p:spPr/>
        <p:txBody>
          <a:bodyPr/>
          <a:lstStyle/>
          <a:p>
            <a:r>
              <a:rPr lang="en-US" dirty="0"/>
              <a:t>Error covariance matrices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16295B-D5BD-EB4A-AFCE-9006C830D691}"/>
                  </a:ext>
                </a:extLst>
              </p:cNvPr>
              <p:cNvSpPr>
                <a:spLocks noGrp="1"/>
              </p:cNvSpPr>
              <p:nvPr>
                <p:ph idx="1"/>
              </p:nvPr>
            </p:nvSpPr>
            <p:spPr/>
            <p:txBody>
              <a:bodyPr>
                <a:normAutofit/>
              </a:bodyPr>
              <a:lstStyle/>
              <a:p>
                <a:pPr marL="0" indent="0">
                  <a:buNone/>
                </a:pPr>
                <a:r>
                  <a:rPr lang="en-US" sz="2000" dirty="0"/>
                  <a:t>If the errors in the background and observations are unbiased and Gaussian, then their statistics can be described solely by their respective error covariance matrices. </a:t>
                </a:r>
                <a14:m>
                  <m:oMath xmlns:m="http://schemas.openxmlformats.org/officeDocument/2006/math">
                    <m:r>
                      <a:rPr lang="en-GB" sz="2000" b="1">
                        <a:latin typeface="Cambria Math" panose="02040503050406030204" pitchFamily="18" charset="0"/>
                        <a:ea typeface="Cambria Math" panose="02040503050406030204" pitchFamily="18" charset="0"/>
                      </a:rPr>
                      <m:t>𝛆</m:t>
                    </m:r>
                    <m:r>
                      <a:rPr lang="en-GB" sz="2000" b="1"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𝑁</m:t>
                    </m:r>
                    <m:r>
                      <a:rPr lang="en-GB" sz="2000" b="1" i="1" smtClean="0">
                        <a:latin typeface="Cambria Math" panose="02040503050406030204" pitchFamily="18" charset="0"/>
                        <a:ea typeface="Cambria Math" panose="02040503050406030204" pitchFamily="18" charset="0"/>
                      </a:rPr>
                      <m:t>(</m:t>
                    </m:r>
                    <m:r>
                      <a:rPr lang="en-GB" sz="2000" b="1" i="1" smtClean="0">
                        <a:latin typeface="Cambria Math" panose="02040503050406030204" pitchFamily="18" charset="0"/>
                        <a:ea typeface="Cambria Math" panose="02040503050406030204" pitchFamily="18" charset="0"/>
                      </a:rPr>
                      <m:t>𝟎</m:t>
                    </m:r>
                    <m:r>
                      <a:rPr lang="en-GB" sz="2000" b="1" i="1" smtClean="0">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ea typeface="Cambria Math" panose="02040503050406030204" pitchFamily="18" charset="0"/>
                      </a:rPr>
                      <m:t>𝐂</m:t>
                    </m:r>
                    <m:r>
                      <a:rPr lang="en-GB" sz="2000" b="1" i="1" smtClean="0">
                        <a:latin typeface="Cambria Math" panose="02040503050406030204" pitchFamily="18" charset="0"/>
                        <a:ea typeface="Cambria Math" panose="02040503050406030204" pitchFamily="18" charset="0"/>
                      </a:rPr>
                      <m:t>)</m:t>
                    </m:r>
                  </m:oMath>
                </a14:m>
                <a:endParaRPr lang="en-US" sz="2000" dirty="0"/>
              </a:p>
            </p:txBody>
          </p:sp>
        </mc:Choice>
        <mc:Fallback xmlns="">
          <p:sp>
            <p:nvSpPr>
              <p:cNvPr id="3" name="Content Placeholder 2">
                <a:extLst>
                  <a:ext uri="{FF2B5EF4-FFF2-40B4-BE49-F238E27FC236}">
                    <a16:creationId xmlns:a16="http://schemas.microsoft.com/office/drawing/2014/main" id="{D916295B-D5BD-EB4A-AFCE-9006C830D691}"/>
                  </a:ext>
                </a:extLst>
              </p:cNvPr>
              <p:cNvSpPr>
                <a:spLocks noGrp="1" noRot="1" noChangeAspect="1" noMove="1" noResize="1" noEditPoints="1" noAdjustHandles="1" noChangeArrowheads="1" noChangeShapeType="1" noTextEdit="1"/>
              </p:cNvSpPr>
              <p:nvPr>
                <p:ph idx="1"/>
              </p:nvPr>
            </p:nvSpPr>
            <p:spPr>
              <a:blipFill>
                <a:blip r:embed="rId3"/>
                <a:stretch>
                  <a:fillRect l="-724" t="-1453" r="-96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2FE2E261-6FF1-214A-BF5D-D37891E59FB2}"/>
              </a:ext>
            </a:extLst>
          </p:cNvPr>
          <p:cNvGrpSpPr/>
          <p:nvPr/>
        </p:nvGrpSpPr>
        <p:grpSpPr>
          <a:xfrm>
            <a:off x="1219200" y="3086099"/>
            <a:ext cx="3213101" cy="3063875"/>
            <a:chOff x="1536700" y="3429000"/>
            <a:chExt cx="4091099" cy="2692400"/>
          </a:xfrm>
          <a:solidFill>
            <a:schemeClr val="accent1">
              <a:lumMod val="60000"/>
              <a:lumOff val="40000"/>
            </a:schemeClr>
          </a:solidFill>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D8896A-CB6D-0B40-BB9E-BB8DC7DA163B}"/>
                    </a:ext>
                  </a:extLst>
                </p:cNvPr>
                <p:cNvSpPr/>
                <p:nvPr/>
              </p:nvSpPr>
              <p:spPr>
                <a:xfrm>
                  <a:off x="1536700" y="3429000"/>
                  <a:ext cx="4091098" cy="2692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d>
                        <m:dPr>
                          <m:begChr m:val="⟨"/>
                          <m:endChr m:val="⟩"/>
                          <m:ctrlPr>
                            <a:rPr lang="en-US" i="1" smtClean="0">
                              <a:solidFill>
                                <a:sysClr val="windowText" lastClr="000000"/>
                              </a:solidFill>
                              <a:latin typeface="Cambria Math" panose="02040503050406030204" pitchFamily="18" charset="0"/>
                            </a:rPr>
                          </m:ctrlPr>
                        </m:dPr>
                        <m:e>
                          <m:sSub>
                            <m:sSubPr>
                              <m:ctrlPr>
                                <a:rPr lang="en-US" i="1" smtClean="0">
                                  <a:solidFill>
                                    <a:sysClr val="windowText" lastClr="000000"/>
                                  </a:solidFill>
                                  <a:latin typeface="Cambria Math" panose="02040503050406030204" pitchFamily="18" charset="0"/>
                                </a:rPr>
                              </m:ctrlPr>
                            </m:sSubPr>
                            <m:e>
                              <m:r>
                                <a:rPr lang="en-US" i="1" smtClean="0">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rPr>
                                <m:t>1</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rPr>
                                <m:t>1</m:t>
                              </m:r>
                            </m:sub>
                          </m:sSub>
                        </m:e>
                      </m:d>
                    </m:oMath>
                  </a14:m>
                  <a:r>
                    <a:rPr lang="en-US" dirty="0">
                      <a:solidFill>
                        <a:sysClr val="windowText" lastClr="000000"/>
                      </a:solidFill>
                    </a:rPr>
                    <a:t>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rPr>
                                <m:t>1</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2</m:t>
                              </m:r>
                            </m:sub>
                          </m:sSub>
                        </m:e>
                      </m:d>
                    </m:oMath>
                  </a14:m>
                  <a:r>
                    <a:rPr lang="en-US" dirty="0">
                      <a:solidFill>
                        <a:sysClr val="windowText" lastClr="000000"/>
                      </a:solidFill>
                    </a:rPr>
                    <a:t>       …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rPr>
                                <m:t>1</m:t>
                              </m:r>
                            </m:sub>
                          </m:sSub>
                          <m:sSub>
                            <m:sSubPr>
                              <m:ctrlPr>
                                <a:rPr lang="en-US" i="1" smtClean="0">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e>
                      </m:d>
                    </m:oMath>
                  </a14:m>
                  <a:endParaRPr lang="en-US" dirty="0">
                    <a:solidFill>
                      <a:sysClr val="windowText" lastClr="000000"/>
                    </a:solidFill>
                  </a:endParaRPr>
                </a:p>
                <a:p>
                  <a:pPr algn="ctr"/>
                  <a:r>
                    <a:rPr lang="en-US" dirty="0">
                      <a:solidFill>
                        <a:sysClr val="windowText" lastClr="000000"/>
                      </a:solidFill>
                    </a:rPr>
                    <a:t>        </a:t>
                  </a:r>
                  <a:endParaRPr lang="en-US" baseline="-25000" dirty="0">
                    <a:solidFill>
                      <a:sysClr val="windowText" lastClr="000000"/>
                    </a:solidFill>
                  </a:endParaRPr>
                </a:p>
                <a:p>
                  <a:pPr algn="ct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2</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rPr>
                                <m:t>1</m:t>
                              </m:r>
                            </m:sub>
                          </m:sSub>
                        </m:e>
                      </m:d>
                    </m:oMath>
                  </a14:m>
                  <a:r>
                    <a:rPr lang="en-US" dirty="0">
                      <a:solidFill>
                        <a:sysClr val="windowText" lastClr="000000"/>
                      </a:solidFill>
                    </a:rPr>
                    <a:t>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2</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ea typeface="Cambria Math" panose="02040503050406030204" pitchFamily="18" charset="0"/>
                                </a:rPr>
                                <m:t>2</m:t>
                              </m:r>
                            </m:sub>
                          </m:sSub>
                        </m:e>
                      </m:d>
                    </m:oMath>
                  </a14:m>
                  <a:r>
                    <a:rPr lang="en-US" dirty="0">
                      <a:solidFill>
                        <a:sysClr val="windowText" lastClr="000000"/>
                      </a:solidFill>
                    </a:rPr>
                    <a:t>       …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2</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e>
                      </m:d>
                    </m:oMath>
                  </a14:m>
                  <a:endParaRPr lang="en-US" dirty="0">
                    <a:solidFill>
                      <a:sysClr val="windowText" lastClr="000000"/>
                    </a:solidFill>
                  </a:endParaRPr>
                </a:p>
                <a:p>
                  <a:pPr algn="ctr"/>
                  <a:endParaRPr lang="en-US" dirty="0">
                    <a:solidFill>
                      <a:sysClr val="windowText" lastClr="000000"/>
                    </a:solidFill>
                  </a:endParaRPr>
                </a:p>
                <a:p>
                  <a:pPr algn="ctr"/>
                  <a:endParaRPr lang="en-US" i="1" dirty="0">
                    <a:solidFill>
                      <a:sysClr val="windowText" lastClr="000000"/>
                    </a:solidFill>
                    <a:latin typeface="Cambria Math" panose="02040503050406030204" pitchFamily="18" charset="0"/>
                  </a:endParaRPr>
                </a:p>
                <a:p>
                  <a:pPr algn="ctr"/>
                  <a:r>
                    <a:rPr lang="en-US" i="1" dirty="0">
                      <a:solidFill>
                        <a:sysClr val="windowText" lastClr="000000"/>
                      </a:solidFill>
                      <a:latin typeface="Cambria Math" panose="02040503050406030204" pitchFamily="18" charset="0"/>
                    </a:rPr>
                    <a:t>    </a:t>
                  </a:r>
                  <a14:m>
                    <m:oMath xmlns:m="http://schemas.openxmlformats.org/officeDocument/2006/math">
                      <m:r>
                        <a:rPr lang="en-GB" b="0" i="1" smtClean="0">
                          <a:solidFill>
                            <a:sysClr val="windowText" lastClr="000000"/>
                          </a:solidFill>
                          <a:latin typeface="Cambria Math" panose="02040503050406030204" pitchFamily="18" charset="0"/>
                        </a:rPr>
                        <m:t> </m:t>
                      </m:r>
                      <m:r>
                        <a:rPr lang="en-US" i="1">
                          <a:solidFill>
                            <a:sysClr val="windowText" lastClr="000000"/>
                          </a:solidFill>
                          <a:latin typeface="Cambria Math" panose="02040503050406030204" pitchFamily="18" charset="0"/>
                        </a:rPr>
                        <m:t>⋮</m:t>
                      </m:r>
                      <m:r>
                        <a:rPr lang="en-GB" b="0" i="1" smtClean="0">
                          <a:solidFill>
                            <a:sysClr val="windowText" lastClr="000000"/>
                          </a:solidFill>
                          <a:latin typeface="Cambria Math" panose="02040503050406030204" pitchFamily="18" charset="0"/>
                        </a:rPr>
                        <m:t> </m:t>
                      </m:r>
                      <m:r>
                        <a:rPr lang="en-GB" b="0" i="0" smtClean="0">
                          <a:solidFill>
                            <a:sysClr val="windowText" lastClr="000000"/>
                          </a:solidFill>
                          <a:latin typeface="Cambria Math" panose="02040503050406030204" pitchFamily="18" charset="0"/>
                        </a:rPr>
                        <m:t>          </m:t>
                      </m:r>
                      <m:r>
                        <a:rPr lang="en-US" i="1">
                          <a:solidFill>
                            <a:sysClr val="windowText" lastClr="000000"/>
                          </a:solidFill>
                          <a:latin typeface="Cambria Math" panose="02040503050406030204" pitchFamily="18" charset="0"/>
                        </a:rPr>
                        <m:t>⋮</m:t>
                      </m:r>
                      <m:r>
                        <a:rPr lang="en-GB" b="0" i="1" smtClean="0">
                          <a:solidFill>
                            <a:sysClr val="windowText" lastClr="000000"/>
                          </a:solidFill>
                          <a:latin typeface="Cambria Math" panose="02040503050406030204" pitchFamily="18" charset="0"/>
                        </a:rPr>
                        <m:t>                                 </m:t>
                      </m:r>
                      <m:r>
                        <a:rPr lang="en-GB" b="0" i="0" smtClean="0">
                          <a:solidFill>
                            <a:sysClr val="windowText" lastClr="000000"/>
                          </a:solidFill>
                          <a:latin typeface="Cambria Math" panose="02040503050406030204" pitchFamily="18" charset="0"/>
                        </a:rPr>
                        <m:t>    </m:t>
                      </m:r>
                      <m:r>
                        <a:rPr lang="en-US" i="1">
                          <a:solidFill>
                            <a:sysClr val="windowText" lastClr="000000"/>
                          </a:solidFill>
                          <a:latin typeface="Cambria Math" panose="02040503050406030204" pitchFamily="18" charset="0"/>
                        </a:rPr>
                        <m:t>⋮</m:t>
                      </m:r>
                    </m:oMath>
                  </a14:m>
                  <a:endParaRPr lang="en-US" dirty="0">
                    <a:solidFill>
                      <a:sysClr val="windowText" lastClr="000000"/>
                    </a:solidFill>
                  </a:endParaRPr>
                </a:p>
                <a:p>
                  <a:pPr algn="ctr"/>
                  <a:endParaRPr lang="en-US" dirty="0">
                    <a:solidFill>
                      <a:sysClr val="windowText" lastClr="000000"/>
                    </a:solidFill>
                  </a:endParaRPr>
                </a:p>
                <a:p>
                  <a:pPr algn="ctr"/>
                  <a:endParaRPr lang="en-US" dirty="0">
                    <a:solidFill>
                      <a:sysClr val="windowText" lastClr="000000"/>
                    </a:solidFill>
                  </a:endParaRPr>
                </a:p>
                <a:p>
                  <a:pPr algn="ct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rPr>
                                <m:t>1</m:t>
                              </m:r>
                            </m:sub>
                          </m:sSub>
                        </m:e>
                      </m:d>
                    </m:oMath>
                  </a14:m>
                  <a:r>
                    <a:rPr lang="en-US" dirty="0">
                      <a:solidFill>
                        <a:sysClr val="windowText" lastClr="000000"/>
                      </a:solidFill>
                    </a:rPr>
                    <a:t>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i="1">
                                  <a:solidFill>
                                    <a:sysClr val="windowText" lastClr="000000"/>
                                  </a:solidFill>
                                  <a:latin typeface="Cambria Math" panose="02040503050406030204" pitchFamily="18" charset="0"/>
                                  <a:ea typeface="Cambria Math" panose="02040503050406030204" pitchFamily="18" charset="0"/>
                                </a:rPr>
                                <m:t>2</m:t>
                              </m:r>
                            </m:sub>
                          </m:sSub>
                        </m:e>
                      </m:d>
                    </m:oMath>
                  </a14:m>
                  <a:r>
                    <a:rPr lang="en-US" dirty="0">
                      <a:solidFill>
                        <a:sysClr val="windowText" lastClr="000000"/>
                      </a:solidFill>
                    </a:rPr>
                    <a:t>       …            </a:t>
                  </a:r>
                  <a14:m>
                    <m:oMath xmlns:m="http://schemas.openxmlformats.org/officeDocument/2006/math">
                      <m:d>
                        <m:dPr>
                          <m:begChr m:val="⟨"/>
                          <m:endChr m:val="⟩"/>
                          <m:ctrlPr>
                            <a:rPr lang="en-US" i="1">
                              <a:solidFill>
                                <a:sysClr val="windowText" lastClr="000000"/>
                              </a:solidFill>
                              <a:latin typeface="Cambria Math" panose="02040503050406030204" pitchFamily="18" charset="0"/>
                            </a:rPr>
                          </m:ctrlPr>
                        </m:dPr>
                        <m:e>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panose="02040503050406030204" pitchFamily="18" charset="0"/>
                                  <a:ea typeface="Cambria Math" panose="02040503050406030204" pitchFamily="18" charset="0"/>
                                </a:rPr>
                                <m:t>𝜀</m:t>
                              </m:r>
                            </m:e>
                            <m:sub>
                              <m:r>
                                <a:rPr lang="en-GB" b="0" i="1" smtClean="0">
                                  <a:solidFill>
                                    <a:sysClr val="windowText" lastClr="000000"/>
                                  </a:solidFill>
                                  <a:latin typeface="Cambria Math" panose="02040503050406030204" pitchFamily="18" charset="0"/>
                                  <a:ea typeface="Cambria Math" panose="02040503050406030204" pitchFamily="18" charset="0"/>
                                </a:rPr>
                                <m:t>𝑛</m:t>
                              </m:r>
                            </m:sub>
                          </m:sSub>
                        </m:e>
                      </m:d>
                    </m:oMath>
                  </a14:m>
                  <a:endParaRPr lang="en-US" baseline="-25000" dirty="0">
                    <a:solidFill>
                      <a:sysClr val="windowText" lastClr="000000"/>
                    </a:solidFill>
                  </a:endParaRPr>
                </a:p>
              </p:txBody>
            </p:sp>
          </mc:Choice>
          <mc:Fallback xmlns="">
            <p:sp>
              <p:nvSpPr>
                <p:cNvPr id="5" name="Rectangle 4">
                  <a:extLst>
                    <a:ext uri="{FF2B5EF4-FFF2-40B4-BE49-F238E27FC236}">
                      <a16:creationId xmlns:a16="http://schemas.microsoft.com/office/drawing/2014/main" id="{68D8896A-CB6D-0B40-BB9E-BB8DC7DA163B}"/>
                    </a:ext>
                  </a:extLst>
                </p:cNvPr>
                <p:cNvSpPr>
                  <a:spLocks noRot="1" noChangeAspect="1" noMove="1" noResize="1" noEditPoints="1" noAdjustHandles="1" noChangeArrowheads="1" noChangeShapeType="1" noTextEdit="1"/>
                </p:cNvSpPr>
                <p:nvPr/>
              </p:nvSpPr>
              <p:spPr>
                <a:xfrm>
                  <a:off x="1536700" y="3429000"/>
                  <a:ext cx="4091098" cy="2692400"/>
                </a:xfrm>
                <a:prstGeom prst="rect">
                  <a:avLst/>
                </a:prstGeom>
                <a:blipFill>
                  <a:blip r:embed="rId4"/>
                  <a:stretch>
                    <a:fillRect/>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E5B04E19-EDC5-EC46-82E3-BE9650772486}"/>
                </a:ext>
              </a:extLst>
            </p:cNvPr>
            <p:cNvCxnSpPr>
              <a:cxnSpLocks/>
            </p:cNvCxnSpPr>
            <p:nvPr/>
          </p:nvCxnSpPr>
          <p:spPr>
            <a:xfrm>
              <a:off x="2421271" y="3429000"/>
              <a:ext cx="0" cy="26924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56A1D0-B9E0-C443-9A33-A7F3735E01BA}"/>
                </a:ext>
              </a:extLst>
            </p:cNvPr>
            <p:cNvCxnSpPr>
              <a:cxnSpLocks/>
            </p:cNvCxnSpPr>
            <p:nvPr/>
          </p:nvCxnSpPr>
          <p:spPr>
            <a:xfrm>
              <a:off x="3228459" y="3429000"/>
              <a:ext cx="0" cy="26924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D43C7D-C920-DC49-A620-C5C17DC13B0A}"/>
                </a:ext>
              </a:extLst>
            </p:cNvPr>
            <p:cNvCxnSpPr>
              <a:cxnSpLocks/>
            </p:cNvCxnSpPr>
            <p:nvPr/>
          </p:nvCxnSpPr>
          <p:spPr>
            <a:xfrm>
              <a:off x="4672788" y="3429000"/>
              <a:ext cx="0" cy="269240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E0462A-8F53-0547-9B9F-6CEAD742031D}"/>
                </a:ext>
              </a:extLst>
            </p:cNvPr>
            <p:cNvCxnSpPr>
              <a:cxnSpLocks/>
            </p:cNvCxnSpPr>
            <p:nvPr/>
          </p:nvCxnSpPr>
          <p:spPr>
            <a:xfrm flipH="1">
              <a:off x="1536700" y="4012042"/>
              <a:ext cx="4091099"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FA649-17E8-1449-95F9-2390592CFBB7}"/>
                </a:ext>
              </a:extLst>
            </p:cNvPr>
            <p:cNvCxnSpPr>
              <a:cxnSpLocks/>
            </p:cNvCxnSpPr>
            <p:nvPr/>
          </p:nvCxnSpPr>
          <p:spPr>
            <a:xfrm flipH="1">
              <a:off x="1536700" y="4541203"/>
              <a:ext cx="4091099"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D50DDE-76D2-694C-9623-78D56A5F2A40}"/>
                </a:ext>
              </a:extLst>
            </p:cNvPr>
            <p:cNvCxnSpPr>
              <a:cxnSpLocks/>
            </p:cNvCxnSpPr>
            <p:nvPr/>
          </p:nvCxnSpPr>
          <p:spPr>
            <a:xfrm flipH="1">
              <a:off x="1536700" y="5608400"/>
              <a:ext cx="4091099"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DF56B6F-D715-1741-B5BD-C194258211F0}"/>
                  </a:ext>
                </a:extLst>
              </p:cNvPr>
              <p:cNvSpPr txBox="1"/>
              <p:nvPr/>
            </p:nvSpPr>
            <p:spPr>
              <a:xfrm>
                <a:off x="4685255" y="2456668"/>
                <a:ext cx="6960443" cy="4728154"/>
              </a:xfrm>
              <a:prstGeom prst="rect">
                <a:avLst/>
              </a:prstGeom>
              <a:noFill/>
            </p:spPr>
            <p:txBody>
              <a:bodyPr wrap="square" rtlCol="0">
                <a:spAutoFit/>
              </a:bodyPr>
              <a:lstStyle/>
              <a:p>
                <a:r>
                  <a:rPr lang="en-US" dirty="0"/>
                  <a:t>An error covariance matrix is given by the expectation of the outer product of the errors.</a:t>
                </a:r>
              </a:p>
              <a:p>
                <a:pPr algn="ctr"/>
                <a14:m>
                  <m:oMath xmlns:m="http://schemas.openxmlformats.org/officeDocument/2006/math">
                    <m:r>
                      <a:rPr lang="en-GB" b="1" i="0" smtClean="0">
                        <a:latin typeface="Cambria Math" panose="02040503050406030204" pitchFamily="18" charset="0"/>
                      </a:rPr>
                      <m:t>𝐂</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1" i="0" smtClean="0">
                            <a:latin typeface="Cambria Math" panose="02040503050406030204" pitchFamily="18" charset="0"/>
                            <a:ea typeface="Cambria Math" panose="02040503050406030204" pitchFamily="18" charset="0"/>
                          </a:rPr>
                          <m:t>𝛆</m:t>
                        </m:r>
                        <m:sSup>
                          <m:sSupPr>
                            <m:ctrlPr>
                              <a:rPr lang="en-GB" b="1" i="1" smtClean="0">
                                <a:latin typeface="Cambria Math" panose="02040503050406030204" pitchFamily="18" charset="0"/>
                                <a:ea typeface="Cambria Math" panose="02040503050406030204" pitchFamily="18" charset="0"/>
                              </a:rPr>
                            </m:ctrlPr>
                          </m:sSupPr>
                          <m:e>
                            <m:r>
                              <a:rPr lang="en-GB" b="1" i="0" smtClean="0">
                                <a:latin typeface="Cambria Math" panose="02040503050406030204" pitchFamily="18" charset="0"/>
                                <a:ea typeface="Cambria Math" panose="02040503050406030204" pitchFamily="18" charset="0"/>
                              </a:rPr>
                              <m:t>𝛆</m:t>
                            </m:r>
                          </m:e>
                          <m:sup>
                            <m:r>
                              <m:rPr>
                                <m:sty m:val="p"/>
                              </m:rPr>
                              <a:rPr lang="en-GB" b="0" i="0" smtClean="0">
                                <a:latin typeface="Cambria Math" panose="02040503050406030204" pitchFamily="18" charset="0"/>
                                <a:ea typeface="Cambria Math" panose="02040503050406030204" pitchFamily="18" charset="0"/>
                              </a:rPr>
                              <m:t>T</m:t>
                            </m:r>
                          </m:sup>
                        </m:sSup>
                      </m:e>
                    </m:d>
                  </m:oMath>
                </a14:m>
                <a:r>
                  <a:rPr lang="en-US" dirty="0"/>
                  <a:t>, where e.g. </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1">
                        <a:latin typeface="Cambria Math" panose="02040503050406030204" pitchFamily="18" charset="0"/>
                        <a:ea typeface="Cambria Math" panose="02040503050406030204" pitchFamily="18" charset="0"/>
                      </a:rPr>
                      <m:t>𝛆</m:t>
                    </m:r>
                    <m:r>
                      <a:rPr lang="en-GB" b="1" i="0"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𝒙</m:t>
                        </m:r>
                      </m:e>
                      <m:sub>
                        <m:r>
                          <a:rPr lang="en-GB" i="1">
                            <a:latin typeface="Cambria Math" panose="02040503050406030204" pitchFamily="18" charset="0"/>
                          </a:rPr>
                          <m:t>𝑏</m:t>
                        </m:r>
                      </m:sub>
                      <m:sup/>
                    </m:sSubSup>
                  </m:oMath>
                </a14:m>
                <a:r>
                  <a:rPr lang="en-US" dirty="0"/>
                  <a:t>-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𝒙</m:t>
                        </m:r>
                      </m:e>
                      <m:sub>
                        <m:r>
                          <a:rPr lang="en-GB" b="0" i="1" smtClean="0">
                            <a:latin typeface="Cambria Math" panose="02040503050406030204" pitchFamily="18" charset="0"/>
                          </a:rPr>
                          <m:t>𝑡𝑟𝑢𝑡h</m:t>
                        </m:r>
                      </m:sub>
                      <m:sup/>
                    </m:sSubSup>
                  </m:oMath>
                </a14:m>
                <a:endParaRPr lang="en-US" dirty="0"/>
              </a:p>
              <a:p>
                <a:pPr algn="ctr"/>
                <a:r>
                  <a:rPr lang="en-US" dirty="0"/>
                  <a:t>Note we have not removed the mean because we assume the errors are unbiased i.e. have a zero mean.</a:t>
                </a:r>
              </a:p>
              <a:p>
                <a:r>
                  <a:rPr lang="en-US" dirty="0"/>
                  <a:t>The error variances are given by the diagonal elements,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𝑖</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e>
                    </m:d>
                  </m:oMath>
                </a14:m>
                <a:r>
                  <a:rPr lang="en-US" dirty="0"/>
                  <a:t>.</a:t>
                </a:r>
              </a:p>
              <a:p>
                <a:r>
                  <a:rPr lang="en-US" dirty="0"/>
                  <a:t>The error covariances are given by the off-diagonal elements.</a:t>
                </a:r>
              </a:p>
              <a:p>
                <a:r>
                  <a:rPr lang="en-US" dirty="0"/>
                  <a:t>By definition an error covariance matrix is symmetric, </a:t>
                </a:r>
                <a14:m>
                  <m:oMath xmlns:m="http://schemas.openxmlformats.org/officeDocument/2006/math">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ea typeface="Cambria Math" panose="02040503050406030204" pitchFamily="18" charset="0"/>
                              </a:rPr>
                              <m:t>𝑗</m:t>
                            </m:r>
                          </m:sub>
                        </m:sSub>
                      </m:e>
                    </m:d>
                    <m:r>
                      <a:rPr lang="en-GB" b="0" i="1" smtClean="0">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ea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ea typeface="Cambria Math" panose="02040503050406030204" pitchFamily="18" charset="0"/>
                              </a:rPr>
                              <m:t>𝑖</m:t>
                            </m:r>
                          </m:sub>
                        </m:sSub>
                      </m:e>
                    </m:d>
                  </m:oMath>
                </a14:m>
                <a:r>
                  <a:rPr lang="en-US" dirty="0"/>
                  <a:t> and positive definite.</a:t>
                </a:r>
              </a:p>
              <a:p>
                <a:r>
                  <a:rPr lang="en-US" dirty="0"/>
                  <a:t>The error correlations are the covariances normalized by the respective error standard deviations:</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𝑐𝑜𝑟𝑟</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 (</m:t>
                          </m:r>
                          <m:r>
                            <a:rPr lang="en-GB" b="1" i="0" smtClean="0">
                              <a:latin typeface="Cambria Math" panose="02040503050406030204" pitchFamily="18" charset="0"/>
                            </a:rPr>
                            <m:t>𝐂</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𝑖</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𝑗</m:t>
                          </m:r>
                        </m:sub>
                      </m:sSub>
                      <m:r>
                        <a:rPr lang="en-GB" b="0" i="1" smtClean="0">
                          <a:latin typeface="Cambria Math" panose="02040503050406030204" pitchFamily="18" charset="0"/>
                        </a:rPr>
                        <m:t>)</m:t>
                      </m:r>
                    </m:oMath>
                  </m:oMathPara>
                </a14:m>
                <a:endParaRPr lang="en-GB" b="0"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GB" i="1">
                              <a:latin typeface="Cambria Math" panose="02040503050406030204" pitchFamily="18" charset="0"/>
                            </a:rPr>
                            <m:t>𝑐𝑜𝑟𝑟</m:t>
                          </m:r>
                        </m:e>
                        <m:sub>
                          <m:r>
                            <a:rPr lang="en-GB" i="1">
                              <a:latin typeface="Cambria Math" panose="02040503050406030204" pitchFamily="18" charset="0"/>
                            </a:rPr>
                            <m:t>𝑖𝑗</m:t>
                          </m:r>
                        </m:sub>
                      </m:sSub>
                      <m:r>
                        <a:rPr lang="en-GB" i="1">
                          <a:latin typeface="Cambria Math" panose="02040503050406030204" pitchFamily="18" charset="0"/>
                        </a:rPr>
                        <m:t>=</m:t>
                      </m:r>
                      <m:f>
                        <m:fPr>
                          <m:ctrlPr>
                            <a:rPr lang="en-GB" i="1" smtClean="0">
                              <a:latin typeface="Cambria Math" panose="02040503050406030204" pitchFamily="18" charset="0"/>
                            </a:rPr>
                          </m:ctrlPr>
                        </m:fPr>
                        <m:num>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𝑗</m:t>
                                  </m:r>
                                </m:sub>
                              </m:sSub>
                            </m:e>
                          </m:d>
                        </m:num>
                        <m:den>
                          <m:rad>
                            <m:radPr>
                              <m:degHide m:val="on"/>
                              <m:ctrlPr>
                                <a:rPr lang="en-GB" i="1">
                                  <a:latin typeface="Cambria Math" panose="02040503050406030204" pitchFamily="18" charset="0"/>
                                </a:rPr>
                              </m:ctrlPr>
                            </m:radPr>
                            <m:deg/>
                            <m:e>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𝑖</m:t>
                                      </m:r>
                                    </m:sub>
                                  </m:sSub>
                                </m:e>
                              </m:d>
                            </m:e>
                          </m:rad>
                          <m:rad>
                            <m:radPr>
                              <m:degHide m:val="on"/>
                              <m:ctrlPr>
                                <a:rPr lang="en-GB" i="1">
                                  <a:latin typeface="Cambria Math" panose="02040503050406030204" pitchFamily="18" charset="0"/>
                                </a:rPr>
                              </m:ctrlPr>
                            </m:radPr>
                            <m:deg/>
                            <m:e>
                              <m:d>
                                <m:dPr>
                                  <m:begChr m:val="⟨"/>
                                  <m:endChr m:val="⟩"/>
                                  <m:ctrlPr>
                                    <a:rPr lang="en-GB"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GB" i="1">
                                          <a:latin typeface="Cambria Math" panose="02040503050406030204" pitchFamily="18" charset="0"/>
                                          <a:ea typeface="Cambria Math" panose="02040503050406030204" pitchFamily="18" charset="0"/>
                                        </a:rPr>
                                        <m:t>𝑗</m:t>
                                      </m:r>
                                    </m:sub>
                                  </m:sSub>
                                </m:e>
                              </m:d>
                            </m:e>
                          </m:rad>
                        </m:den>
                      </m:f>
                    </m:oMath>
                  </m:oMathPara>
                </a14:m>
                <a:endParaRPr lang="en-US" dirty="0"/>
              </a:p>
              <a:p>
                <a:pPr marL="285750" indent="-285750">
                  <a:buFont typeface="Arial" panose="020B0604020202020204" pitchFamily="34" charset="0"/>
                  <a:buChar char="•"/>
                </a:pPr>
                <a:endParaRPr lang="en-US" dirty="0"/>
              </a:p>
            </p:txBody>
          </p:sp>
        </mc:Choice>
        <mc:Fallback xmlns="">
          <p:sp>
            <p:nvSpPr>
              <p:cNvPr id="15" name="TextBox 14">
                <a:extLst>
                  <a:ext uri="{FF2B5EF4-FFF2-40B4-BE49-F238E27FC236}">
                    <a16:creationId xmlns:a16="http://schemas.microsoft.com/office/drawing/2014/main" id="{DDF56B6F-D715-1741-B5BD-C194258211F0}"/>
                  </a:ext>
                </a:extLst>
              </p:cNvPr>
              <p:cNvSpPr txBox="1">
                <a:spLocks noRot="1" noChangeAspect="1" noMove="1" noResize="1" noEditPoints="1" noAdjustHandles="1" noChangeArrowheads="1" noChangeShapeType="1" noTextEdit="1"/>
              </p:cNvSpPr>
              <p:nvPr/>
            </p:nvSpPr>
            <p:spPr>
              <a:xfrm>
                <a:off x="4685255" y="2456668"/>
                <a:ext cx="6960443" cy="4728154"/>
              </a:xfrm>
              <a:prstGeom prst="rect">
                <a:avLst/>
              </a:prstGeom>
              <a:blipFill>
                <a:blip r:embed="rId5"/>
                <a:stretch>
                  <a:fillRect l="-912" t="-536" r="-1095"/>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99BB89CC-B221-7B43-88EB-FA6088C568CF}"/>
              </a:ext>
            </a:extLst>
          </p:cNvPr>
          <p:cNvSpPr/>
          <p:nvPr/>
        </p:nvSpPr>
        <p:spPr>
          <a:xfrm rot="2609161">
            <a:off x="850035" y="4375592"/>
            <a:ext cx="4012953" cy="527568"/>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28330A5-3294-C844-A901-69672878EB69}"/>
              </a:ext>
            </a:extLst>
          </p:cNvPr>
          <p:cNvSpPr/>
          <p:nvPr/>
        </p:nvSpPr>
        <p:spPr>
          <a:xfrm>
            <a:off x="1219199" y="3406020"/>
            <a:ext cx="2856412" cy="2743954"/>
          </a:xfrm>
          <a:prstGeom prst="rtTriangle">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76E0EE11-EDD5-9344-A083-BF34EA93F38B}"/>
              </a:ext>
            </a:extLst>
          </p:cNvPr>
          <p:cNvSpPr/>
          <p:nvPr/>
        </p:nvSpPr>
        <p:spPr>
          <a:xfrm rot="10800000">
            <a:off x="1558970" y="3108416"/>
            <a:ext cx="2856412" cy="2743954"/>
          </a:xfrm>
          <a:prstGeom prst="rtTriangle">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23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3396-3A25-F446-BF46-E84826E9B5F7}"/>
              </a:ext>
            </a:extLst>
          </p:cNvPr>
          <p:cNvSpPr>
            <a:spLocks noGrp="1"/>
          </p:cNvSpPr>
          <p:nvPr>
            <p:ph type="title"/>
          </p:nvPr>
        </p:nvSpPr>
        <p:spPr/>
        <p:txBody>
          <a:bodyPr/>
          <a:lstStyle/>
          <a:p>
            <a:r>
              <a:rPr lang="en-US" dirty="0"/>
              <a:t>The B matrix</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D61B5D8-A16D-824B-9969-CA83E7578AEB}"/>
                  </a:ext>
                </a:extLst>
              </p:cNvPr>
              <p:cNvSpPr>
                <a:spLocks noGrp="1"/>
              </p:cNvSpPr>
              <p:nvPr>
                <p:ph idx="1"/>
              </p:nvPr>
            </p:nvSpPr>
            <p:spPr>
              <a:xfrm>
                <a:off x="838200" y="1825625"/>
                <a:ext cx="9417148" cy="4351338"/>
              </a:xfrm>
            </p:spPr>
            <p:txBody>
              <a:bodyPr>
                <a:normAutofit/>
              </a:bodyPr>
              <a:lstStyle/>
              <a:p>
                <a:pPr marL="0" indent="0">
                  <a:buNone/>
                </a:pPr>
                <a14:m>
                  <m:oMath xmlns:m="http://schemas.openxmlformats.org/officeDocument/2006/math">
                    <m:r>
                      <a:rPr lang="en-GB" sz="2000" b="1" i="0" smtClean="0">
                        <a:latin typeface="Cambria Math" panose="02040503050406030204" pitchFamily="18" charset="0"/>
                        <a:ea typeface="Cambria Math" panose="02040503050406030204" pitchFamily="18" charset="0"/>
                      </a:rPr>
                      <m:t>𝐁</m:t>
                    </m:r>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ℝ</m:t>
                        </m:r>
                      </m:e>
                      <m:sup>
                        <m:r>
                          <a:rPr lang="en-GB" sz="2000" i="1">
                            <a:latin typeface="Cambria Math" panose="02040503050406030204" pitchFamily="18" charset="0"/>
                            <a:ea typeface="Cambria Math" panose="02040503050406030204" pitchFamily="18" charset="0"/>
                          </a:rPr>
                          <m:t>𝑛</m:t>
                        </m:r>
                        <m:r>
                          <a:rPr lang="en-GB" sz="2000" i="1">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𝑛</m:t>
                        </m:r>
                      </m:sup>
                    </m:sSup>
                  </m:oMath>
                </a14:m>
                <a:r>
                  <a:rPr lang="en-US" sz="2000" dirty="0"/>
                  <a:t> has </a:t>
                </a:r>
                <a:r>
                  <a:rPr lang="en-US" sz="2000" i="1" dirty="0">
                    <a:latin typeface="Times New Roman" panose="02020603050405020304" pitchFamily="18" charset="0"/>
                    <a:cs typeface="Times New Roman" panose="02020603050405020304" pitchFamily="18" charset="0"/>
                  </a:rPr>
                  <a:t>n</a:t>
                </a:r>
                <a:r>
                  <a:rPr lang="en-US" sz="2000" baseline="30000" dirty="0"/>
                  <a:t>2 </a:t>
                </a:r>
                <a:r>
                  <a:rPr lang="en-US" sz="2000" dirty="0"/>
                  <a:t>elements describing how the errors in each model variable covary spatially as well as how errors in different variables covary.</a:t>
                </a:r>
              </a:p>
              <a:p>
                <a:pPr marL="0" indent="0">
                  <a:buNone/>
                </a:pPr>
                <a:r>
                  <a:rPr lang="en-US" sz="2000" dirty="0"/>
                  <a:t>The importance of its structure is seen in the expression for the Kalman gain </a:t>
                </a:r>
              </a:p>
              <a:p>
                <a:pPr marL="0" indent="0" algn="ctr">
                  <a:buNone/>
                </a:pPr>
                <a14:m>
                  <m:oMath xmlns:m="http://schemas.openxmlformats.org/officeDocument/2006/math">
                    <m:sSup>
                      <m:sSupPr>
                        <m:ctrlPr>
                          <a:rPr lang="en-GB" sz="2000" i="1">
                            <a:latin typeface="Cambria Math" panose="02040503050406030204" pitchFamily="18" charset="0"/>
                          </a:rPr>
                        </m:ctrlPr>
                      </m:sSupPr>
                      <m:e>
                        <m:r>
                          <a:rPr lang="en-GB" sz="2000" b="1">
                            <a:latin typeface="Cambria Math" panose="02040503050406030204" pitchFamily="18" charset="0"/>
                          </a:rPr>
                          <m:t>𝐊</m:t>
                        </m:r>
                      </m:e>
                      <m:sup>
                        <m:r>
                          <a:rPr lang="en-GB" sz="2000" i="1">
                            <a:latin typeface="Cambria Math" panose="02040503050406030204" pitchFamily="18" charset="0"/>
                          </a:rPr>
                          <m:t>𝑖</m:t>
                        </m:r>
                      </m:sup>
                    </m:sSup>
                    <m:r>
                      <a:rPr lang="en-GB" sz="2000" i="1">
                        <a:latin typeface="Cambria Math" panose="02040503050406030204" pitchFamily="18" charset="0"/>
                      </a:rPr>
                      <m:t>=</m:t>
                    </m:r>
                    <m:sSubSup>
                      <m:sSubSupPr>
                        <m:ctrlPr>
                          <a:rPr lang="en-GB" sz="2000" i="1">
                            <a:latin typeface="Cambria Math" panose="02040503050406030204" pitchFamily="18" charset="0"/>
                          </a:rPr>
                        </m:ctrlPr>
                      </m:sSubSupPr>
                      <m:e>
                        <m:r>
                          <a:rPr lang="en-GB" sz="2000" b="1">
                            <a:latin typeface="Cambria Math" panose="02040503050406030204" pitchFamily="18" charset="0"/>
                          </a:rPr>
                          <m:t>𝐁</m:t>
                        </m:r>
                      </m:e>
                      <m:sub/>
                      <m:sup>
                        <m:r>
                          <a:rPr lang="en-GB" sz="2000" i="1">
                            <a:latin typeface="Cambria Math" panose="02040503050406030204" pitchFamily="18" charset="0"/>
                          </a:rPr>
                          <m:t>𝑖</m:t>
                        </m:r>
                      </m:sup>
                    </m:sSubSup>
                    <m:sSup>
                      <m:sSupPr>
                        <m:ctrlPr>
                          <a:rPr lang="en-GB" sz="2000" i="1">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a:latin typeface="Cambria Math" panose="02040503050406030204" pitchFamily="18" charset="0"/>
                              </a:rPr>
                              <m:t>𝐇</m:t>
                            </m:r>
                          </m:e>
                          <m:sup>
                            <m:r>
                              <a:rPr lang="en-GB" sz="2000" i="1">
                                <a:latin typeface="Cambria Math" panose="02040503050406030204" pitchFamily="18" charset="0"/>
                              </a:rPr>
                              <m:t>𝑖</m:t>
                            </m:r>
                          </m:sup>
                        </m:sSup>
                        <m:r>
                          <a:rPr lang="en-GB" sz="2000" i="1">
                            <a:latin typeface="Cambria Math" panose="02040503050406030204" pitchFamily="18" charset="0"/>
                          </a:rPr>
                          <m:t>)</m:t>
                        </m:r>
                      </m:e>
                      <m:sup>
                        <m:r>
                          <a:rPr lang="en-GB" sz="2000" i="1">
                            <a:latin typeface="Cambria Math" panose="02040503050406030204" pitchFamily="18" charset="0"/>
                          </a:rPr>
                          <m:t>𝑇</m:t>
                        </m:r>
                      </m:sup>
                    </m:sSup>
                    <m:sSup>
                      <m:sSupPr>
                        <m:ctrlPr>
                          <a:rPr lang="en-GB" sz="2000" i="1">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a:latin typeface="Cambria Math" panose="02040503050406030204" pitchFamily="18" charset="0"/>
                              </a:rPr>
                              <m:t>𝐇</m:t>
                            </m:r>
                          </m:e>
                          <m:sup>
                            <m:r>
                              <a:rPr lang="en-GB" sz="2000" i="1">
                                <a:latin typeface="Cambria Math" panose="02040503050406030204" pitchFamily="18" charset="0"/>
                              </a:rPr>
                              <m:t>𝑖</m:t>
                            </m:r>
                          </m:sup>
                        </m:sSup>
                        <m:sSubSup>
                          <m:sSubSupPr>
                            <m:ctrlPr>
                              <a:rPr lang="en-GB" sz="2000" i="1">
                                <a:latin typeface="Cambria Math" panose="02040503050406030204" pitchFamily="18" charset="0"/>
                              </a:rPr>
                            </m:ctrlPr>
                          </m:sSubSupPr>
                          <m:e>
                            <m:r>
                              <a:rPr lang="en-GB" sz="2000" b="1">
                                <a:latin typeface="Cambria Math" panose="02040503050406030204" pitchFamily="18" charset="0"/>
                              </a:rPr>
                              <m:t>𝐁</m:t>
                            </m:r>
                          </m:e>
                          <m:sub/>
                          <m:sup>
                            <m:r>
                              <a:rPr lang="en-GB" sz="2000" i="1">
                                <a:latin typeface="Cambria Math" panose="02040503050406030204" pitchFamily="18" charset="0"/>
                              </a:rPr>
                              <m:t>𝑖</m:t>
                            </m:r>
                          </m:sup>
                        </m:sSubSup>
                        <m:sSup>
                          <m:sSupPr>
                            <m:ctrlPr>
                              <a:rPr lang="en-GB" sz="2000" i="1">
                                <a:latin typeface="Cambria Math" panose="02040503050406030204" pitchFamily="18" charset="0"/>
                              </a:rPr>
                            </m:ctrlPr>
                          </m:sSupPr>
                          <m:e>
                            <m:sSup>
                              <m:sSupPr>
                                <m:ctrlPr>
                                  <a:rPr lang="en-GB" sz="2000" i="1">
                                    <a:latin typeface="Cambria Math" panose="02040503050406030204" pitchFamily="18" charset="0"/>
                                  </a:rPr>
                                </m:ctrlPr>
                              </m:sSupPr>
                              <m:e>
                                <m:r>
                                  <a:rPr lang="en-GB" sz="2000" i="1">
                                    <a:latin typeface="Cambria Math" panose="02040503050406030204" pitchFamily="18" charset="0"/>
                                  </a:rPr>
                                  <m:t>(</m:t>
                                </m:r>
                                <m:r>
                                  <a:rPr lang="en-GB" sz="2000" b="1">
                                    <a:latin typeface="Cambria Math" panose="02040503050406030204" pitchFamily="18" charset="0"/>
                                  </a:rPr>
                                  <m:t>𝐇</m:t>
                                </m:r>
                              </m:e>
                              <m:sup>
                                <m:r>
                                  <a:rPr lang="en-GB" sz="2000" i="1">
                                    <a:latin typeface="Cambria Math" panose="02040503050406030204" pitchFamily="18" charset="0"/>
                                  </a:rPr>
                                  <m:t>𝑖</m:t>
                                </m:r>
                              </m:sup>
                            </m:sSup>
                            <m:r>
                              <a:rPr lang="en-GB" sz="2000" i="1">
                                <a:latin typeface="Cambria Math" panose="02040503050406030204" pitchFamily="18" charset="0"/>
                              </a:rPr>
                              <m:t>)</m:t>
                            </m:r>
                          </m:e>
                          <m:sup>
                            <m:r>
                              <a:rPr lang="en-GB" sz="2000" i="1">
                                <a:latin typeface="Cambria Math" panose="02040503050406030204" pitchFamily="18" charset="0"/>
                              </a:rPr>
                              <m:t>𝑇</m:t>
                            </m:r>
                          </m:sup>
                        </m:sSup>
                        <m:r>
                          <a:rPr lang="en-GB" sz="2000" i="1">
                            <a:latin typeface="Cambria Math" panose="02040503050406030204" pitchFamily="18" charset="0"/>
                          </a:rPr>
                          <m:t>+</m:t>
                        </m:r>
                        <m:sSup>
                          <m:sSupPr>
                            <m:ctrlPr>
                              <a:rPr lang="en-GB" sz="2000" i="1">
                                <a:latin typeface="Cambria Math" panose="02040503050406030204" pitchFamily="18" charset="0"/>
                              </a:rPr>
                            </m:ctrlPr>
                          </m:sSupPr>
                          <m:e>
                            <m:r>
                              <a:rPr lang="en-GB" sz="2000" b="1">
                                <a:latin typeface="Cambria Math" panose="02040503050406030204" pitchFamily="18" charset="0"/>
                              </a:rPr>
                              <m:t>𝐑</m:t>
                            </m:r>
                          </m:e>
                          <m:sup>
                            <m:r>
                              <a:rPr lang="en-GB" sz="2000" i="1">
                                <a:latin typeface="Cambria Math" panose="02040503050406030204" pitchFamily="18" charset="0"/>
                              </a:rPr>
                              <m:t>𝑖</m:t>
                            </m:r>
                          </m:sup>
                        </m:sSup>
                        <m:r>
                          <a:rPr lang="en-GB" sz="2000" i="1">
                            <a:latin typeface="Cambria Math" panose="02040503050406030204" pitchFamily="18" charset="0"/>
                          </a:rPr>
                          <m:t>)</m:t>
                        </m:r>
                        <m:r>
                          <m:rPr>
                            <m:nor/>
                          </m:rPr>
                          <a:rPr lang="en-US" sz="2000" dirty="0"/>
                          <m:t> </m:t>
                        </m:r>
                      </m:e>
                      <m:sup>
                        <m:r>
                          <a:rPr lang="en-GB" sz="2000" i="1">
                            <a:latin typeface="Cambria Math" panose="02040503050406030204" pitchFamily="18" charset="0"/>
                          </a:rPr>
                          <m:t>−1</m:t>
                        </m:r>
                      </m:sup>
                    </m:sSup>
                  </m:oMath>
                </a14:m>
                <a:r>
                  <a:rPr lang="en-US" sz="2000" dirty="0"/>
                  <a:t>. </a:t>
                </a:r>
              </a:p>
              <a:p>
                <a:pPr marL="0" indent="0">
                  <a:buNone/>
                </a:pPr>
                <a:r>
                  <a:rPr lang="en-US" sz="2000" dirty="0"/>
                  <a:t>Recall this governs how the innovations are linearly weighted to update the background and provide the analysis. As </a:t>
                </a:r>
                <a:r>
                  <a:rPr lang="en-US" sz="2000" b="1" dirty="0">
                    <a:latin typeface="Times New Roman" panose="02020603050405020304" pitchFamily="18" charset="0"/>
                    <a:cs typeface="Times New Roman" panose="02020603050405020304" pitchFamily="18" charset="0"/>
                  </a:rPr>
                  <a:t>B</a:t>
                </a:r>
                <a:r>
                  <a:rPr lang="en-US" sz="2000" dirty="0"/>
                  <a:t> is the final operator, the analysis increments will lie in the subspace spanned by </a:t>
                </a:r>
                <a:r>
                  <a:rPr lang="en-US" sz="2000" b="1" dirty="0">
                    <a:latin typeface="Times New Roman" panose="02020603050405020304" pitchFamily="18" charset="0"/>
                    <a:cs typeface="Times New Roman" panose="02020603050405020304" pitchFamily="18" charset="0"/>
                  </a:rPr>
                  <a:t>B</a:t>
                </a:r>
                <a:r>
                  <a:rPr lang="en-US" sz="2000" dirty="0"/>
                  <a:t>.</a:t>
                </a:r>
              </a:p>
              <a:p>
                <a:pPr marL="0" indent="0">
                  <a:buNone/>
                </a:pPr>
                <a:r>
                  <a:rPr lang="en-US" sz="2000" dirty="0"/>
                  <a:t>The structure of </a:t>
                </a:r>
                <a:r>
                  <a:rPr lang="en-US" sz="2000" b="1" dirty="0">
                    <a:latin typeface="Times New Roman" panose="02020603050405020304" pitchFamily="18" charset="0"/>
                    <a:cs typeface="Times New Roman" panose="02020603050405020304" pitchFamily="18" charset="0"/>
                  </a:rPr>
                  <a:t>B</a:t>
                </a:r>
                <a:r>
                  <a:rPr lang="en-US" sz="2000" dirty="0"/>
                  <a:t> is essential for defining how information in observations is spread to other locations and variables. It is also important for minimizing the risk of the analysis increments resulting in an analysis that is inconsistent with the model equations.</a:t>
                </a:r>
              </a:p>
            </p:txBody>
          </p:sp>
        </mc:Choice>
        <mc:Fallback>
          <p:sp>
            <p:nvSpPr>
              <p:cNvPr id="3" name="Content Placeholder 2">
                <a:extLst>
                  <a:ext uri="{FF2B5EF4-FFF2-40B4-BE49-F238E27FC236}">
                    <a16:creationId xmlns:a16="http://schemas.microsoft.com/office/drawing/2014/main" id="{AD61B5D8-A16D-824B-9969-CA83E7578AEB}"/>
                  </a:ext>
                </a:extLst>
              </p:cNvPr>
              <p:cNvSpPr>
                <a:spLocks noGrp="1" noRot="1" noChangeAspect="1" noMove="1" noResize="1" noEditPoints="1" noAdjustHandles="1" noChangeArrowheads="1" noChangeShapeType="1" noTextEdit="1"/>
              </p:cNvSpPr>
              <p:nvPr>
                <p:ph idx="1"/>
              </p:nvPr>
            </p:nvSpPr>
            <p:spPr>
              <a:xfrm>
                <a:off x="838200" y="1825625"/>
                <a:ext cx="9417148" cy="4351338"/>
              </a:xfrm>
              <a:blipFill>
                <a:blip r:embed="rId2"/>
                <a:stretch>
                  <a:fillRect l="-809" t="-1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6C25D60-308F-7280-C57A-DAEE691D3B0F}"/>
                  </a:ext>
                </a:extLst>
              </p:cNvPr>
              <p:cNvSpPr txBox="1"/>
              <p:nvPr/>
            </p:nvSpPr>
            <p:spPr>
              <a:xfrm>
                <a:off x="9270609" y="159203"/>
                <a:ext cx="2780377" cy="411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GB" sz="1800" b="1" i="0">
                              <a:latin typeface="Cambria Math" panose="02040503050406030204" pitchFamily="18" charset="0"/>
                            </a:rPr>
                            <m:t>𝐱</m:t>
                          </m:r>
                        </m:e>
                        <m:sub>
                          <m:r>
                            <m:rPr>
                              <m:sty m:val="p"/>
                            </m:rPr>
                            <a:rPr lang="en-GB" sz="1800" i="0">
                              <a:latin typeface="Cambria Math" panose="02040503050406030204" pitchFamily="18" charset="0"/>
                            </a:rPr>
                            <m:t>a</m:t>
                          </m:r>
                        </m:sub>
                        <m:sup/>
                      </m:sSubSup>
                      <m:r>
                        <a:rPr lang="en-GB" sz="1800" i="1">
                          <a:latin typeface="Cambria Math" panose="02040503050406030204" pitchFamily="18" charset="0"/>
                        </a:rPr>
                        <m:t>=</m:t>
                      </m:r>
                      <m:sSubSup>
                        <m:sSubSupPr>
                          <m:ctrlPr>
                            <a:rPr lang="en-GB" sz="1800" i="1">
                              <a:latin typeface="Cambria Math" panose="02040503050406030204" pitchFamily="18" charset="0"/>
                            </a:rPr>
                          </m:ctrlPr>
                        </m:sSubSupPr>
                        <m:e>
                          <m:r>
                            <a:rPr lang="en-GB" sz="1800" b="1" i="0">
                              <a:latin typeface="Cambria Math" panose="02040503050406030204" pitchFamily="18" charset="0"/>
                            </a:rPr>
                            <m:t>𝐱</m:t>
                          </m:r>
                        </m:e>
                        <m:sub>
                          <m:r>
                            <m:rPr>
                              <m:sty m:val="p"/>
                            </m:rPr>
                            <a:rPr lang="en-GB" sz="1800" i="0">
                              <a:latin typeface="Cambria Math" panose="02040503050406030204" pitchFamily="18" charset="0"/>
                            </a:rPr>
                            <m:t>b</m:t>
                          </m:r>
                        </m:sub>
                        <m:sup/>
                      </m:sSubSup>
                      <m:r>
                        <a:rPr lang="en-GB" sz="1800" i="1">
                          <a:latin typeface="Cambria Math" panose="02040503050406030204" pitchFamily="18" charset="0"/>
                        </a:rPr>
                        <m:t>+</m:t>
                      </m:r>
                      <m:r>
                        <a:rPr lang="en-GB" sz="1800" b="1" i="0" smtClean="0">
                          <a:latin typeface="Cambria Math" panose="02040503050406030204" pitchFamily="18" charset="0"/>
                        </a:rPr>
                        <m:t>𝐊</m:t>
                      </m:r>
                      <m:r>
                        <a:rPr lang="en-GB" sz="1800" i="1">
                          <a:latin typeface="Cambria Math" panose="02040503050406030204" pitchFamily="18" charset="0"/>
                        </a:rPr>
                        <m:t>(</m:t>
                      </m:r>
                      <m:r>
                        <a:rPr lang="en-GB" sz="1800" b="1" i="0" smtClean="0">
                          <a:latin typeface="Cambria Math" panose="02040503050406030204" pitchFamily="18" charset="0"/>
                        </a:rPr>
                        <m:t>𝐲</m:t>
                      </m:r>
                      <m:r>
                        <a:rPr lang="en-GB" sz="1800" i="1">
                          <a:latin typeface="Cambria Math" panose="02040503050406030204" pitchFamily="18" charset="0"/>
                        </a:rPr>
                        <m:t>−</m:t>
                      </m:r>
                      <m:r>
                        <a:rPr lang="en-GB" sz="1800" i="1">
                          <a:latin typeface="Cambria Math" panose="02040503050406030204" pitchFamily="18" charset="0"/>
                        </a:rPr>
                        <m:t>h</m:t>
                      </m:r>
                      <m:r>
                        <a:rPr lang="en-GB" sz="1800" b="1" i="1">
                          <a:latin typeface="Cambria Math" panose="02040503050406030204" pitchFamily="18" charset="0"/>
                        </a:rPr>
                        <m:t>(</m:t>
                      </m:r>
                      <m:sSubSup>
                        <m:sSubSupPr>
                          <m:ctrlPr>
                            <a:rPr lang="en-GB" sz="1800" i="1">
                              <a:latin typeface="Cambria Math" panose="02040503050406030204" pitchFamily="18" charset="0"/>
                            </a:rPr>
                          </m:ctrlPr>
                        </m:sSubSupPr>
                        <m:e>
                          <m:r>
                            <a:rPr lang="en-GB" sz="1800" b="1" i="0">
                              <a:latin typeface="Cambria Math" panose="02040503050406030204" pitchFamily="18" charset="0"/>
                            </a:rPr>
                            <m:t>𝐱</m:t>
                          </m:r>
                        </m:e>
                        <m:sub>
                          <m:r>
                            <m:rPr>
                              <m:sty m:val="p"/>
                            </m:rPr>
                            <a:rPr lang="en-GB" sz="1800" i="0">
                              <a:latin typeface="Cambria Math" panose="02040503050406030204" pitchFamily="18" charset="0"/>
                            </a:rPr>
                            <m:t>b</m:t>
                          </m:r>
                        </m:sub>
                        <m:sup/>
                      </m:sSubSup>
                      <m:r>
                        <a:rPr lang="en-GB" sz="1800" b="1" i="1">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E6C25D60-308F-7280-C57A-DAEE691D3B0F}"/>
                  </a:ext>
                </a:extLst>
              </p:cNvPr>
              <p:cNvSpPr txBox="1">
                <a:spLocks noRot="1" noChangeAspect="1" noMove="1" noResize="1" noEditPoints="1" noAdjustHandles="1" noChangeArrowheads="1" noChangeShapeType="1" noTextEdit="1"/>
              </p:cNvSpPr>
              <p:nvPr/>
            </p:nvSpPr>
            <p:spPr>
              <a:xfrm>
                <a:off x="9270609" y="159203"/>
                <a:ext cx="2780377" cy="411844"/>
              </a:xfrm>
              <a:prstGeom prst="rect">
                <a:avLst/>
              </a:prstGeom>
              <a:blipFill>
                <a:blip r:embed="rId3"/>
                <a:stretch>
                  <a:fillRect b="-8824"/>
                </a:stretch>
              </a:blipFill>
            </p:spPr>
            <p:txBody>
              <a:bodyPr/>
              <a:lstStyle/>
              <a:p>
                <a:r>
                  <a:rPr lang="en-US">
                    <a:noFill/>
                  </a:rPr>
                  <a:t> </a:t>
                </a:r>
              </a:p>
            </p:txBody>
          </p:sp>
        </mc:Fallback>
      </mc:AlternateContent>
      <p:pic>
        <p:nvPicPr>
          <p:cNvPr id="5" name="Picture 4" descr="Chart, bar chart&#10;&#10;Description automatically generated">
            <a:extLst>
              <a:ext uri="{FF2B5EF4-FFF2-40B4-BE49-F238E27FC236}">
                <a16:creationId xmlns:a16="http://schemas.microsoft.com/office/drawing/2014/main" id="{25951E5D-9120-C6D0-E41E-60D60DC291D8}"/>
              </a:ext>
            </a:extLst>
          </p:cNvPr>
          <p:cNvPicPr>
            <a:picLocks noChangeAspect="1"/>
          </p:cNvPicPr>
          <p:nvPr/>
        </p:nvPicPr>
        <p:blipFill>
          <a:blip r:embed="rId4"/>
          <a:stretch>
            <a:fillRect/>
          </a:stretch>
        </p:blipFill>
        <p:spPr>
          <a:xfrm>
            <a:off x="10369302" y="640018"/>
            <a:ext cx="1681684" cy="2513183"/>
          </a:xfrm>
          <a:prstGeom prst="rect">
            <a:avLst/>
          </a:prstGeom>
        </p:spPr>
      </p:pic>
    </p:spTree>
    <p:extLst>
      <p:ext uri="{BB962C8B-B14F-4D97-AF65-F5344CB8AC3E}">
        <p14:creationId xmlns:p14="http://schemas.microsoft.com/office/powerpoint/2010/main" val="362181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8076</TotalTime>
  <Words>3819</Words>
  <Application>Microsoft Macintosh PowerPoint</Application>
  <PresentationFormat>Widescreen</PresentationFormat>
  <Paragraphs>420</Paragraphs>
  <Slides>31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Cambria Math</vt:lpstr>
      <vt:lpstr>Times New Roman</vt:lpstr>
      <vt:lpstr>Office Theme</vt:lpstr>
      <vt:lpstr>Building blocks of Data assimilation</vt:lpstr>
      <vt:lpstr>PowerPoint Presentation</vt:lpstr>
      <vt:lpstr>PowerPoint Presentation</vt:lpstr>
      <vt:lpstr>Data assimilation methodology</vt:lpstr>
      <vt:lpstr>Vector notation</vt:lpstr>
      <vt:lpstr>Matrix notation</vt:lpstr>
      <vt:lpstr>The background and its uncertainty</vt:lpstr>
      <vt:lpstr>Error covariance matrices</vt:lpstr>
      <vt:lpstr>The B matrix</vt:lpstr>
      <vt:lpstr>The B matrix- example of a single observation experiment </vt:lpstr>
      <vt:lpstr>The B matrix</vt:lpstr>
      <vt:lpstr>Control variable transform</vt:lpstr>
      <vt:lpstr>Estimating the B-matrix</vt:lpstr>
      <vt:lpstr>Estimating the B-matrix: Forecast differences</vt:lpstr>
      <vt:lpstr>Estimating the B-matrix: Analysis of innovations</vt:lpstr>
      <vt:lpstr>Estimating the B-matrix: Ensembles</vt:lpstr>
      <vt:lpstr>Estimating the B-matrix</vt:lpstr>
      <vt:lpstr>Estimating the B-matrix</vt:lpstr>
      <vt:lpstr>Estimating the B-matrix</vt:lpstr>
      <vt:lpstr>Estimating the B-matrix</vt:lpstr>
      <vt:lpstr>Estimating the B-matrix</vt:lpstr>
      <vt:lpstr>The observations</vt:lpstr>
      <vt:lpstr>The observation operator</vt:lpstr>
      <vt:lpstr>Observation errors</vt:lpstr>
      <vt:lpstr>The R matrix</vt:lpstr>
      <vt:lpstr>The R matrix: correlated errors</vt:lpstr>
      <vt:lpstr>Estimating the R matrix</vt:lpstr>
      <vt:lpstr>An example: Satellite radiances from IASI</vt:lpstr>
      <vt:lpstr>The forecast model</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ingredients</dc:title>
  <dc:creator>Alison Fowler</dc:creator>
  <cp:lastModifiedBy>Alison Fowler</cp:lastModifiedBy>
  <cp:revision>28</cp:revision>
  <dcterms:created xsi:type="dcterms:W3CDTF">2023-03-01T15:12:48Z</dcterms:created>
  <dcterms:modified xsi:type="dcterms:W3CDTF">2025-05-12T14:38:10Z</dcterms:modified>
</cp:coreProperties>
</file>