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60" r:id="rId8"/>
    <p:sldId id="266" r:id="rId9"/>
    <p:sldId id="262" r:id="rId10"/>
    <p:sldId id="273" r:id="rId11"/>
    <p:sldId id="267" r:id="rId12"/>
    <p:sldId id="268" r:id="rId13"/>
    <p:sldId id="261" r:id="rId14"/>
    <p:sldId id="264" r:id="rId15"/>
    <p:sldId id="269" r:id="rId16"/>
    <p:sldId id="270" r:id="rId17"/>
    <p:sldId id="263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half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3621EE98-3D9F-48D9-A72D-25CA5E335EFE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88B6312-D749-4A49-87B5-7BB5E4DE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1A70A77-97DE-4AAA-9196-3611C85DFB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9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342FF409-8859-47BD-AEF8-65723D4F034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A71FA25B-B97C-4FCD-B086-2318080EAA0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1E855-477D-41E9-B0F8-7881ED26F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06400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6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695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0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3" y="416805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7C183-1D0F-4BA0-AFD5-92D8F4D092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AB937A8A-0440-4FE6-AE50-0E37CD6CCD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8D53-9E40-4496-B5C8-0E242B7FF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EC9E07-E46C-4C5E-8165-4D6A786011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  <a:p>
            <a:endParaRPr lang="en-US" dirty="0"/>
          </a:p>
        </p:txBody>
      </p:sp>
      <p:sp>
        <p:nvSpPr>
          <p:cNvPr id="20" name="Text Placeholder 2" descr="Logo university of oslo">
            <a:extLst>
              <a:ext uri="{FF2B5EF4-FFF2-40B4-BE49-F238E27FC236}">
                <a16:creationId xmlns:a16="http://schemas.microsoft.com/office/drawing/2014/main" id="{8BA44D8A-54F0-40B1-96F3-44DF956C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 err="1"/>
              <a:t>Quote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B7FE76BD-1D32-4FE8-AC91-B195070748A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577BCF49-E370-4191-A9D3-5E55520BEC0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64D7346C-42A8-4BF6-BD31-3EF03D696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1664CE25-C511-4C72-86B2-CD04C60CDC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1FDD2AD4-3CBB-4718-8708-A4ABD22FEE4F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9CA383D-0F6C-4656-8C17-CCCA7960CDC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574B200B-554A-44F6-A5CF-7E5E17C8547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E9F05AAF-95F2-4DEB-9E39-9C52A1AA2ECD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A0564F8C-C50F-400D-BD2B-ED1C4763FC27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EC6402-B72B-43A7-AB55-858B3D9C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D099F6-7C77-4DBE-8B36-12B42A9CBF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4A91-9223-4B5D-BCF2-07CADE2A90D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11471910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34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C2CE6A29-6246-4580-A5FA-2D5885A1539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98F27F19-D47F-495E-828B-1AF61ADC44C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2FF72899-ED59-44CD-BF9F-5023DE954F8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E5BE92ED-31F4-4F13-B1C7-BF448E3ACBC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2113ADE0-F1CB-4DEC-B131-1685CCD7866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E4454965-3397-41CA-B1F5-35396BC493E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2CC695BA-6216-43EE-B964-1DB73F921FF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fillplaceholders" hidden="1">
            <a:extLst>
              <a:ext uri="{FF2B5EF4-FFF2-40B4-BE49-F238E27FC236}">
                <a16:creationId xmlns:a16="http://schemas.microsoft.com/office/drawing/2014/main" id="{AAA7F7F0-C755-4553-AE18-0D94AC09AC7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B1D62193-3764-4D2E-AFE6-E6BA9714CD8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03BB9-C6B8-4F3F-A5A4-C1B950E4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0C920D9-4935-4D73-B57C-ECC0E55568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0B99-C76A-4C57-8420-CE2C32240E2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60046" y="1757499"/>
            <a:ext cx="5489213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3C3D9C-6063-4223-8367-D7A6F0AE0E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82726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663A1-2629-4617-879F-3B81440FAA2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42742" y="1757499"/>
            <a:ext cx="5489213" cy="4301395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0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AD15DC-962D-4644-943D-84A382CEF8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DE9C538-DDC1-48C5-8D5A-8807D540279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3244FB41-C9AC-4D26-AFCB-CFC71E7BE09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E08E81ED-21CE-44CF-A8EF-06A08B47A5C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EE36E4C-1C72-4D3E-857D-C50FA456E80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879B8875-9C46-447E-AE47-D33CF53627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8" name="addin_grouplist" hidden="1">
            <a:extLst>
              <a:ext uri="{FF2B5EF4-FFF2-40B4-BE49-F238E27FC236}">
                <a16:creationId xmlns:a16="http://schemas.microsoft.com/office/drawing/2014/main" id="{DE421A5B-242F-4987-A4E4-97D981647AE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985F4FD-420C-4F49-AA8A-F408AEF26A1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fillplaceholders" hidden="1">
            <a:extLst>
              <a:ext uri="{FF2B5EF4-FFF2-40B4-BE49-F238E27FC236}">
                <a16:creationId xmlns:a16="http://schemas.microsoft.com/office/drawing/2014/main" id="{5F7C7520-95E1-4F4E-B418-2FE19FCD540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241653B0-2067-4F33-844C-6C207770FD39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FDF87C-567D-4D61-B80A-2B0FAB9C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4C3231-33DF-4ABD-AA6A-B1871500D64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5A26B-A462-46A4-B17F-67CABD1A57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FA7F80C-D0EF-4064-8ACA-92B713F9085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6D50BD7-4B2C-45A9-A4A8-CD09667C2241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ED7AC86C-E0C4-40C1-9970-E4FFA790590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D98AC88F-A26E-4CB1-B344-4D5083606FF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B30E7760-9EB2-4824-8490-521CB6A5DC6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19778B3C-AE55-4C1F-96D4-89E77FFEFB4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7689DE6A-399F-4F9E-BE8F-AB75D8AE61D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D7A441A-9434-488E-8E7A-06B2DAD3BCB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fillplaceholders" hidden="1">
            <a:extLst>
              <a:ext uri="{FF2B5EF4-FFF2-40B4-BE49-F238E27FC236}">
                <a16:creationId xmlns:a16="http://schemas.microsoft.com/office/drawing/2014/main" id="{48FD3B42-1D9C-4FB6-9DC4-7E69FC9CF38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E254A42F-FF0C-4C4B-97C3-6E091C71AC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032E34-F0A1-4B98-A1D4-074D7E12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8D3CC65-E828-4E6B-8A5D-06923E4A058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half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ext Placeholder 10" descr="Logo university of oslo">
            <a:extLst>
              <a:ext uri="{FF2B5EF4-FFF2-40B4-BE49-F238E27FC236}">
                <a16:creationId xmlns:a16="http://schemas.microsoft.com/office/drawing/2014/main" id="{96999028-C41F-4383-938C-0AEE48CAE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40" name="addin_colorlist" hidden="1">
            <a:extLst>
              <a:ext uri="{FF2B5EF4-FFF2-40B4-BE49-F238E27FC236}">
                <a16:creationId xmlns:a16="http://schemas.microsoft.com/office/drawing/2014/main" id="{0CB79622-130F-4A1A-8EC5-70CBAAC9E9D8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51D2CD-35CD-4A7B-BC9F-BFE7A1DB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D5E4F3D-E45B-4F29-8FB6-9397C493EE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5C047C-D021-4993-8BCA-6B52BE3A4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D1AE6-D2B5-49B9-8C2A-EE3784123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C45229-2034-4A47-89E1-3DAB700E96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6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5FD3C014-9E5F-4D52-AFEA-9C349607CFC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7027F98E-B41D-4718-9D7F-C82CACC5578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AC47F86E-2E0D-4B6F-B94E-693E0865AE0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EBBD227F-7704-4B8B-992A-E396C5C9BEE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FD65ED66-9D76-463A-9247-452FDF8FE9B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EDA4071-7A3D-45EF-8A0E-0C8B7CBF10E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609DAA4A-7252-4239-8860-0B50473F962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59168833-2E68-428A-8A6E-DA49825F139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D43D6145-200D-4A10-8317-8D44D52A214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459DA60-25AC-4B9F-9907-8F39820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3DD13DAB-6AD9-4B6F-A8DC-1ACB28B99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11BF262-7351-49AE-A83E-641151EDDA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09E50BAE-F00A-4BCB-85AA-3D786FF0CCC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5AEA75ED-F545-4088-BCA2-805D7040EE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58F7701-C11C-4D9A-9E67-24E9EED80D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BBE916C-1538-4BB4-BBB6-32721527176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B4FECD9-5E4C-41DF-BF95-E9AEA8165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FC23A3F8-5F5B-4FEE-9D3E-DD23605A76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48DE5AEB-CFBE-4C32-B1AF-59BE54C49A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3064328-310D-4B60-A376-3CC76BEA476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BBE53A34-85F8-4E64-8AED-55FF99769A1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C39B4D58-EABC-4B56-92BC-EE42B94D2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DE6A2B87-5071-42B4-A792-74A28AE96A4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DAB1A706-6027-4218-BA99-DB2D6263AC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24B1BBC-09BF-4EDD-819E-BABBAEB46F4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ACA01BE-C7CC-48BF-ABB4-0C92C5144BC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0A92121-FB1E-456F-B9C5-BACA09F076F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18C4AD3C-8DAE-4C36-A451-B0DC0DDE638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E51AD55-8E29-4CA8-9662-66FF628F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F3BBBE9-00FB-4EB4-BA4B-4AEAFADE29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F0147C48-CE7C-4ADC-B303-FF71AF51F4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CA119-676E-4CC0-B327-FD645BCE7FB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BF1C4B3-671D-4B0B-9DC8-D7DF19163D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DC95209-B9BF-4995-AB5C-F9DD50E9C5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2CA4-30E1-4D48-8F75-1F661A37138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19319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5CD4D0C-600A-44FB-B5E2-D61C2E19C7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F7AD52F7-DF98-4872-9B20-339BCFCA6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57475-031F-4C3C-8037-D9E91900C86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E9A2930-F5F3-416C-9EC0-FD52769E1D1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A1E8602A-8D5C-48AA-AA18-68AFE330C38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E226E046-A302-48B4-B28C-9CD7E32BBC0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B54B55EC-2D73-44B1-A1DB-E2EBBC5BAF4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8" name="addin_image" hidden="1">
            <a:extLst>
              <a:ext uri="{FF2B5EF4-FFF2-40B4-BE49-F238E27FC236}">
                <a16:creationId xmlns:a16="http://schemas.microsoft.com/office/drawing/2014/main" id="{6A3A5B56-7A3C-4AFA-AAF9-E1AC8EF3092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9" name="addin_grouplist" hidden="1">
            <a:extLst>
              <a:ext uri="{FF2B5EF4-FFF2-40B4-BE49-F238E27FC236}">
                <a16:creationId xmlns:a16="http://schemas.microsoft.com/office/drawing/2014/main" id="{EE57E959-417E-44F7-AFC1-2F2F190A0E3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0" name="addin_logo" hidden="1">
            <a:extLst>
              <a:ext uri="{FF2B5EF4-FFF2-40B4-BE49-F238E27FC236}">
                <a16:creationId xmlns:a16="http://schemas.microsoft.com/office/drawing/2014/main" id="{C76EE1D2-EA46-47F9-B6F4-D148F8E8C5F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806A214F-E939-4F0F-B574-1E61FA6B218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7732CAD8-F361-4B4D-8E20-B548127CBB2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CF55CC-547D-4387-8DEA-0224CA95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D80A3C0F-1FF6-4AA9-9D13-8BC50F7AEB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0EA39FA-C4EF-4D9F-9F5D-6ED462DC6CB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7DD4DF5-C61D-4B1A-A800-6A909C0139E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F80DA054-9B3F-47C7-B4F8-B9556EED12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C22F697-45AB-4216-91D4-AA7398A489B6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268EC8F-07B4-46BD-919B-7D31E2120C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5091368-E7A0-4333-8802-809A3D440785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0263E7-08FD-4560-BD3B-C5D1C739A9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2AB67B8-76C6-48BA-9D05-277FF29D0BE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A4C5798D-61DD-49BE-B726-2DBA0927DC28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9E076A75-E078-4AEB-B115-BB2D26D7443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55AD33A6-E3EC-428F-959C-EF0BF557FC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A1A3D91E-F2F2-4F6A-A44B-01BBB12A5BB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8BCF0FF1-759F-4CAE-BF12-A505B67B4C3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045DAFFC-A617-42D3-803F-9873671E7FCB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F1C7AB2-FEE3-4AF0-A47C-C7FCC3023B9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3DB4D7B-A021-45CF-8785-009D2691C359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EB8E98F1-16E5-40E7-86DF-2FC4C5A6770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D3436F9-D3EE-48BA-8DF3-69C2FF9C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FD8CF49-0AA3-4291-B6C2-1870C9FD9B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C02D407-5621-40EF-92C8-0B18E559BA3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C3E651D-DB87-4F87-BD30-F61551131089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69951CE8-6BE0-46B7-A197-CE746DC078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924DDBEE-7F9A-4AB6-B190-AE8C11BC5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D3071F5-7810-4E1A-8C97-32551E36FE1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033332F7-AA1A-4861-973F-29492AA959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850785E-9E17-43E3-BEAC-4E4A79F7DE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1B474A-19AA-4CC8-8BE0-C96DFB2CF19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7C980ED-5FB3-4496-A760-8F04D14B7B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2485FC4-776F-4842-9B1B-54EF34BD59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F9C007C-1EF8-4322-ACF8-6B3FFD3566B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DB0A71-ABBE-4212-8203-0B0EA603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4737768-15D0-4A86-BF76-1E9CC0CBDC3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4A8320A-E0D5-4F63-AC6D-204A0CC807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D9C903-9404-41AF-92C3-86557E0BE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A4B3A1-7BE8-4922-989D-1E1D84453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54D52BE-21A6-4970-B805-9214FE8519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47E2F4C-17D1-4893-96FE-B54EA6D17734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4" name="addin_background" hidden="1">
            <a:extLst>
              <a:ext uri="{FF2B5EF4-FFF2-40B4-BE49-F238E27FC236}">
                <a16:creationId xmlns:a16="http://schemas.microsoft.com/office/drawing/2014/main" id="{7B8E7794-EE6A-4458-9940-E2D4F2803F4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44053FB2-BAC4-4472-A1A8-426A1DAADF3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BC2A0472-EAC0-4C16-BD58-9BDF1BD9D27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A44EB5-FE74-45E2-ADDB-62AC6A39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9FF8439-61D0-476B-B464-B7C77500F3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611D51E-61D6-4739-81A1-ABD0609733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59A782C-C3AD-46DF-8016-2F6CABBEE6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CEFF368-F3D3-4208-93C5-E76ED06BFE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85C0E5A-BD14-477B-BD8D-DC002160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76D9D91-30ED-442E-AA61-3F5065C0A6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4C54C5EF-FA46-4C08-B3D9-B43A5483B345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3E1D8884-C1B5-4005-BC18-B67DAD11909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1890ED-EDFF-4F97-A73E-852CAB10C6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0F362B01-572E-40F1-A00C-F460165626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3CD586-6E66-4AC8-B5DE-964E9FAF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76E5AEC-489F-4AAC-9D27-09C4600603C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7" name="addin_background" hidden="1">
            <a:extLst>
              <a:ext uri="{FF2B5EF4-FFF2-40B4-BE49-F238E27FC236}">
                <a16:creationId xmlns:a16="http://schemas.microsoft.com/office/drawing/2014/main" id="{52F5D15A-B48F-4597-B76A-3B8EB8C1A5A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51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ull width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2CD0FF08-2E00-7EEE-60E0-42DE3FDF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3" name="Text Placeholder 10" descr="Logo university of oslo">
            <a:extLst>
              <a:ext uri="{FF2B5EF4-FFF2-40B4-BE49-F238E27FC236}">
                <a16:creationId xmlns:a16="http://schemas.microsoft.com/office/drawing/2014/main" id="{855DB83D-7815-446A-9472-E7D6F3376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7" name="addin_colorlist" hidden="1">
            <a:extLst>
              <a:ext uri="{FF2B5EF4-FFF2-40B4-BE49-F238E27FC236}">
                <a16:creationId xmlns:a16="http://schemas.microsoft.com/office/drawing/2014/main" id="{1FCA16A7-EA16-45D3-8A2E-0D6324945E7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87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F14B380-76DE-4173-B7D3-31E7A36654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DB6EDC5-0DC0-49D7-8862-D897F60A3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E568436-D422-4A9F-A35E-6ECC932FC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79B71B-2B27-4E24-9281-48B2C896A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0DED61E-0C4F-472B-A28B-E496A1EE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2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4" name="addin_colorlist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4" name="addin_colorlist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33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aculty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2" name="Graphic 21" descr="UiO segl">
            <a:extLst>
              <a:ext uri="{FF2B5EF4-FFF2-40B4-BE49-F238E27FC236}">
                <a16:creationId xmlns:a16="http://schemas.microsoft.com/office/drawing/2014/main" id="{EC01DC75-D0B0-4B26-A9E0-4DA433255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7F0B4600-01AF-4489-BB06-80DDCB1334FF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797541-CC8A-4BF9-AD61-F95B5D424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F9F285-7481-495A-B1F0-6CB04E7E3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D7F869-7DD8-42A9-BFA1-5DF06F572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3B6997BB-B94A-40D6-A78C-AD58CB198E0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7A13BE6F-3781-43DF-AA89-B8DEEDEF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F16A078A-965E-4FF3-B0E0-E928670830B3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8FAB-5135-4ED0-ACB7-2739C6B82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5E1721-C410-49BE-9F3F-248051097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F0B331-B584-46FA-B290-ADD1C599D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D579993-FE03-45A3-B1FB-C50D4B5D6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colorlist" hidden="1">
            <a:extLst>
              <a:ext uri="{FF2B5EF4-FFF2-40B4-BE49-F238E27FC236}">
                <a16:creationId xmlns:a16="http://schemas.microsoft.com/office/drawing/2014/main" id="{42E83DC4-A084-4DCE-BDE0-EDA5F5F7AB66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Graphic 4" descr="Logo university of oslo">
            <a:extLst>
              <a:ext uri="{FF2B5EF4-FFF2-40B4-BE49-F238E27FC236}">
                <a16:creationId xmlns:a16="http://schemas.microsoft.com/office/drawing/2014/main" id="{FC22999A-40AC-4186-8730-BF6B9FCCF0E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722" r:id="rId5"/>
    <p:sldLayoutId id="2147483699" r:id="rId6"/>
    <p:sldLayoutId id="2147483698" r:id="rId7"/>
    <p:sldLayoutId id="2147483700" r:id="rId8"/>
    <p:sldLayoutId id="2147483720" r:id="rId9"/>
    <p:sldLayoutId id="2147483719" r:id="rId10"/>
    <p:sldLayoutId id="2147483721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A36D5E-53D0-902C-19CF-4FCCBC837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/>
          <a:stretch>
            <a:fillRect/>
          </a:stretch>
        </p:blipFill>
        <p:spPr bwMode="auto">
          <a:xfrm>
            <a:off x="6800043" y="-75414"/>
            <a:ext cx="6349422" cy="69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D3CC8B-8B10-806A-B50A-A864B732A3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82604E-C8F2-FD95-F93B-F3759568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83576" y="5457092"/>
            <a:ext cx="1025436" cy="1025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C060A9-7E48-54FC-14DD-0D764374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6349422" cy="1796624"/>
          </a:xfrm>
        </p:spPr>
        <p:txBody>
          <a:bodyPr/>
          <a:lstStyle/>
          <a:p>
            <a:r>
              <a:rPr lang="en-US" dirty="0"/>
              <a:t>Wind power and climate variability/change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4D5008-042D-81A1-2FBD-20014D422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Wohland (</a:t>
            </a:r>
            <a:r>
              <a:rPr lang="en-US" dirty="0" err="1"/>
              <a:t>jan.Wohland@its.uio.no</a:t>
            </a:r>
            <a:r>
              <a:rPr lang="en-US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6538A0-CE7D-F4C1-3AD8-FB9059ECB9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Associate Professor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96B85C-0FC1-A1EC-1CDD-A30E5A585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University of Oslo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85AFF-46F8-5CF1-080B-21AD9FAF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WISTEREA webinar | January 7</a:t>
            </a:r>
            <a:r>
              <a:rPr lang="en-US" baseline="30000" dirty="0"/>
              <a:t>th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19933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E5B9-118F-BB13-40F8-DA15C8DB519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56834-2015-F3F9-11BA-9EC7B103386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2625B3-5DBA-8106-CFE1-1D4C9F73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stilling?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EEBC7F7-E7AD-D8EE-A7AB-1CD4F0A423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b="1" u="sng" dirty="0"/>
              <a:t>Something </a:t>
            </a:r>
            <a:r>
              <a:rPr lang="en-US" sz="2400" u="sng" dirty="0"/>
              <a:t>(Climate Change)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79FC6D5-0A87-8AB5-32AA-B74AA8000C44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en-US" dirty="0"/>
              <a:t>Land-use change</a:t>
            </a:r>
          </a:p>
          <a:p>
            <a:r>
              <a:rPr lang="en-US" dirty="0"/>
              <a:t>Altered temperature gradients</a:t>
            </a:r>
          </a:p>
          <a:p>
            <a:r>
              <a:rPr lang="en-US" dirty="0"/>
              <a:t>Moved storm tracks</a:t>
            </a:r>
          </a:p>
          <a:p>
            <a:r>
              <a:rPr lang="en-US" dirty="0" err="1"/>
              <a:t>Windparks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86D9053-4CA1-49D6-1BC4-661CCAF54D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400" b="1" u="sng" dirty="0"/>
              <a:t>Nothing</a:t>
            </a:r>
            <a:r>
              <a:rPr lang="en-US" sz="2400" u="sng" dirty="0"/>
              <a:t> (Climate Variability)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92EA0B-35B2-684E-2DAB-012B37119CBF}"/>
              </a:ext>
            </a:extLst>
          </p:cNvPr>
          <p:cNvSpPr/>
          <p:nvPr/>
        </p:nvSpPr>
        <p:spPr>
          <a:xfrm>
            <a:off x="6146114" y="1541274"/>
            <a:ext cx="5561977" cy="935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b="1"/>
              <a:t>Method:</a:t>
            </a:r>
            <a:endParaRPr lang="nb-NO" sz="1600" b="1" dirty="0"/>
          </a:p>
          <a:p>
            <a:pPr algn="ctr"/>
            <a:r>
              <a:rPr lang="nb-NO" sz="1600" b="1" dirty="0" err="1"/>
              <a:t>Check</a:t>
            </a:r>
            <a:r>
              <a:rPr lang="nb-NO" sz="1600" b="1" dirty="0"/>
              <a:t> </a:t>
            </a:r>
            <a:r>
              <a:rPr lang="nb-NO" sz="1600" b="1" dirty="0" err="1"/>
              <a:t>whether</a:t>
            </a:r>
            <a:r>
              <a:rPr lang="nb-NO" sz="1600" b="1" dirty="0"/>
              <a:t> stilling-like </a:t>
            </a:r>
            <a:r>
              <a:rPr lang="nb-NO" sz="1600" b="1" dirty="0" err="1"/>
              <a:t>events</a:t>
            </a:r>
            <a:r>
              <a:rPr lang="nb-NO" sz="1600" b="1" dirty="0"/>
              <a:t> </a:t>
            </a:r>
            <a:r>
              <a:rPr lang="nb-NO" sz="1600" b="1" dirty="0" err="1"/>
              <a:t>occur</a:t>
            </a:r>
            <a:r>
              <a:rPr lang="nb-NO" sz="1600" b="1" dirty="0"/>
              <a:t> in a </a:t>
            </a:r>
            <a:r>
              <a:rPr lang="nb-NO" sz="1600" b="1" dirty="0" err="1"/>
              <a:t>climate</a:t>
            </a:r>
            <a:r>
              <a:rPr lang="nb-NO" sz="1600" b="1" dirty="0"/>
              <a:t> </a:t>
            </a:r>
            <a:r>
              <a:rPr lang="nb-NO" sz="1600" b="1" dirty="0" err="1"/>
              <a:t>model</a:t>
            </a:r>
            <a:r>
              <a:rPr lang="nb-NO" sz="1600" b="1" dirty="0"/>
              <a:t> </a:t>
            </a:r>
            <a:r>
              <a:rPr lang="nb-NO" sz="1600" b="1" dirty="0" err="1"/>
              <a:t>without</a:t>
            </a:r>
            <a:r>
              <a:rPr lang="nb-NO" sz="1600" b="1" dirty="0"/>
              <a:t> human </a:t>
            </a:r>
            <a:r>
              <a:rPr lang="nb-NO" sz="1600" b="1" dirty="0" err="1"/>
              <a:t>intervention</a:t>
            </a:r>
            <a:endParaRPr lang="en-CH" sz="1600" b="1" dirty="0"/>
          </a:p>
        </p:txBody>
      </p: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E3441B53-55ED-136D-ACEB-179D6C7B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>
          <a:xfrm>
            <a:off x="5615924" y="2656337"/>
            <a:ext cx="6440371" cy="237540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2F5FC83-9B54-A45D-CA56-6CE43CE3E4D4}"/>
              </a:ext>
            </a:extLst>
          </p:cNvPr>
          <p:cNvSpPr/>
          <p:nvPr/>
        </p:nvSpPr>
        <p:spPr>
          <a:xfrm>
            <a:off x="942573" y="5549304"/>
            <a:ext cx="10407081" cy="451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Stilling-like t</a:t>
            </a:r>
            <a:r>
              <a:rPr lang="en-CH" sz="2400"/>
              <a:t>rends </a:t>
            </a:r>
            <a:r>
              <a:rPr lang="en-CH" sz="2400" dirty="0"/>
              <a:t>occur without human intervention!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2E30CE-7C10-4193-03B8-0D74700ED902}"/>
              </a:ext>
            </a:extLst>
          </p:cNvPr>
          <p:cNvSpPr txBox="1"/>
          <p:nvPr/>
        </p:nvSpPr>
        <p:spPr>
          <a:xfrm>
            <a:off x="10179633" y="5106912"/>
            <a:ext cx="217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accent4">
                    <a:lumMod val="50000"/>
                  </a:schemeClr>
                </a:solidFill>
              </a:rPr>
              <a:t>[Wohland et al., 2021]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D3A0A-C807-C407-D2A0-E9DC82145B85}"/>
              </a:ext>
            </a:extLst>
          </p:cNvPr>
          <p:cNvSpPr txBox="1"/>
          <p:nvPr/>
        </p:nvSpPr>
        <p:spPr>
          <a:xfrm>
            <a:off x="7913589" y="5007410"/>
            <a:ext cx="143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</a:t>
            </a:r>
            <a:r>
              <a:rPr lang="en-CH" sz="1800" dirty="0"/>
              <a:t>odel year</a:t>
            </a:r>
          </a:p>
        </p:txBody>
      </p:sp>
    </p:spTree>
    <p:extLst>
      <p:ext uri="{BB962C8B-B14F-4D97-AF65-F5344CB8AC3E}">
        <p14:creationId xmlns:p14="http://schemas.microsoft.com/office/powerpoint/2010/main" val="33237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24901-1660-CBEE-47FA-97F7C4EBEFDE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BE0A6-7CDA-1C77-4664-38D19D3552D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87E05D-5FCA-23E5-4769-F45E6FC8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Modeled and observed trends have the same amplitude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8651C6B7-B1C6-CC2A-8DA0-9B512458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>
          <a:xfrm>
            <a:off x="439480" y="1690687"/>
            <a:ext cx="3305206" cy="1219060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0C91BB4-6C7C-2F8A-6FCC-7AB8B4E51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/>
          <a:stretch/>
        </p:blipFill>
        <p:spPr>
          <a:xfrm>
            <a:off x="6035040" y="1354416"/>
            <a:ext cx="5542280" cy="4381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FA83AE-A677-C241-F276-AD6259411247}"/>
              </a:ext>
            </a:extLst>
          </p:cNvPr>
          <p:cNvCxnSpPr>
            <a:cxnSpLocks/>
          </p:cNvCxnSpPr>
          <p:nvPr/>
        </p:nvCxnSpPr>
        <p:spPr>
          <a:xfrm>
            <a:off x="3744686" y="2812868"/>
            <a:ext cx="2290354" cy="8534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609658-C28C-BF01-AEE9-367E0BFAEA62}"/>
              </a:ext>
            </a:extLst>
          </p:cNvPr>
          <p:cNvSpPr/>
          <p:nvPr/>
        </p:nvSpPr>
        <p:spPr>
          <a:xfrm>
            <a:off x="439480" y="3766837"/>
            <a:ext cx="5194662" cy="196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Stilling </a:t>
            </a:r>
            <a:r>
              <a:rPr lang="nb-NO" sz="2400" dirty="0" err="1"/>
              <a:t>consistent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climate</a:t>
            </a:r>
            <a:r>
              <a:rPr lang="nb-NO" sz="2400" dirty="0"/>
              <a:t> </a:t>
            </a:r>
            <a:r>
              <a:rPr lang="nb-NO" sz="2400" dirty="0" err="1"/>
              <a:t>variability</a:t>
            </a:r>
            <a:endParaRPr lang="nb-NO" sz="2400" dirty="0"/>
          </a:p>
          <a:p>
            <a:pPr algn="ctr"/>
            <a:endParaRPr lang="nb-NO" sz="2400" dirty="0"/>
          </a:p>
          <a:p>
            <a:pPr algn="ctr"/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happen</a:t>
            </a:r>
            <a:r>
              <a:rPr lang="nb-NO" sz="2400" dirty="0"/>
              <a:t> </a:t>
            </a:r>
            <a:r>
              <a:rPr lang="nb-NO" sz="2400" dirty="0" err="1"/>
              <a:t>without</a:t>
            </a:r>
            <a:r>
              <a:rPr lang="nb-NO" sz="2400" dirty="0"/>
              <a:t> </a:t>
            </a:r>
            <a:r>
              <a:rPr lang="nb-NO" sz="2400" dirty="0" err="1"/>
              <a:t>any</a:t>
            </a:r>
            <a:r>
              <a:rPr lang="nb-NO" sz="2400" dirty="0"/>
              <a:t> </a:t>
            </a:r>
            <a:r>
              <a:rPr lang="nb-NO" sz="2400" dirty="0" err="1"/>
              <a:t>reason</a:t>
            </a:r>
            <a:endParaRPr lang="en-CH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415665-D119-9472-91F4-8B2C07ACBA63}"/>
              </a:ext>
            </a:extLst>
          </p:cNvPr>
          <p:cNvSpPr txBox="1"/>
          <p:nvPr/>
        </p:nvSpPr>
        <p:spPr>
          <a:xfrm>
            <a:off x="9978887" y="6018389"/>
            <a:ext cx="1971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[Wohland et al., 2021]</a:t>
            </a:r>
          </a:p>
        </p:txBody>
      </p:sp>
    </p:spTree>
    <p:extLst>
      <p:ext uri="{BB962C8B-B14F-4D97-AF65-F5344CB8AC3E}">
        <p14:creationId xmlns:p14="http://schemas.microsoft.com/office/powerpoint/2010/main" val="21153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11C66-DA36-D84F-C9DD-D35EED42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7A449-01CC-B13A-BDF4-1B99FB978D6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BE574-1304-F2FC-9814-053BEB578A5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6B309-A55D-157A-FD7D-E5DBC266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wind conditions can be different for many reasons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EE6FAC5-5FA6-EA83-1438-48506BB5E96D}"/>
              </a:ext>
            </a:extLst>
          </p:cNvPr>
          <p:cNvSpPr/>
          <p:nvPr/>
        </p:nvSpPr>
        <p:spPr>
          <a:xfrm>
            <a:off x="3619499" y="1584960"/>
            <a:ext cx="4953000" cy="3368040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BE62C-B27D-263A-E26F-585DCF0134BE}"/>
              </a:ext>
            </a:extLst>
          </p:cNvPr>
          <p:cNvSpPr txBox="1"/>
          <p:nvPr/>
        </p:nvSpPr>
        <p:spPr>
          <a:xfrm>
            <a:off x="1510147" y="541843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Climate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5EFF0-4B41-65BF-FEEF-69956F539B86}"/>
              </a:ext>
            </a:extLst>
          </p:cNvPr>
          <p:cNvSpPr txBox="1"/>
          <p:nvPr/>
        </p:nvSpPr>
        <p:spPr>
          <a:xfrm>
            <a:off x="4530089" y="99402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Variability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864E3-D180-B57A-FA05-CD8EAD1B1509}"/>
              </a:ext>
            </a:extLst>
          </p:cNvPr>
          <p:cNvSpPr txBox="1"/>
          <p:nvPr/>
        </p:nvSpPr>
        <p:spPr>
          <a:xfrm>
            <a:off x="7608569" y="539557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Stilling</a:t>
            </a:r>
          </a:p>
        </p:txBody>
      </p:sp>
      <p:sp>
        <p:nvSpPr>
          <p:cNvPr id="11" name="Equal 10">
            <a:extLst>
              <a:ext uri="{FF2B5EF4-FFF2-40B4-BE49-F238E27FC236}">
                <a16:creationId xmlns:a16="http://schemas.microsoft.com/office/drawing/2014/main" id="{05EDEFD2-5238-F109-8510-CC136DFF81B6}"/>
              </a:ext>
            </a:extLst>
          </p:cNvPr>
          <p:cNvSpPr/>
          <p:nvPr/>
        </p:nvSpPr>
        <p:spPr>
          <a:xfrm rot="3201032">
            <a:off x="7239000" y="2598421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590DE392-3869-639E-F6C5-2124CDD269FB}"/>
              </a:ext>
            </a:extLst>
          </p:cNvPr>
          <p:cNvSpPr/>
          <p:nvPr/>
        </p:nvSpPr>
        <p:spPr>
          <a:xfrm>
            <a:off x="5673089" y="5537204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6F0D6235-7210-FD74-FEB3-FBC323C3DDCB}"/>
              </a:ext>
            </a:extLst>
          </p:cNvPr>
          <p:cNvSpPr/>
          <p:nvPr/>
        </p:nvSpPr>
        <p:spPr>
          <a:xfrm rot="2187420">
            <a:off x="3904126" y="1357575"/>
            <a:ext cx="474863" cy="350460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4C4B3-C4A2-7774-520A-2B5F4989ED28}"/>
              </a:ext>
            </a:extLst>
          </p:cNvPr>
          <p:cNvSpPr txBox="1"/>
          <p:nvPr/>
        </p:nvSpPr>
        <p:spPr>
          <a:xfrm rot="3275664">
            <a:off x="7516739" y="2551736"/>
            <a:ext cx="120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possible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847B72-4D78-DB57-05EC-CE352BA4D4E4}"/>
              </a:ext>
            </a:extLst>
          </p:cNvPr>
          <p:cNvSpPr txBox="1"/>
          <p:nvPr/>
        </p:nvSpPr>
        <p:spPr>
          <a:xfrm>
            <a:off x="5825489" y="4860138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C50F5-B150-F8DB-FB2B-8A5DCA41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711" b="48803"/>
          <a:stretch>
            <a:fillRect/>
          </a:stretch>
        </p:blipFill>
        <p:spPr>
          <a:xfrm>
            <a:off x="7661909" y="883173"/>
            <a:ext cx="2264523" cy="1139499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D577D343-3E77-0029-7AFD-E494F273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>
          <a:xfrm>
            <a:off x="8639276" y="3771439"/>
            <a:ext cx="3417019" cy="1260299"/>
          </a:xfrm>
          <a:prstGeom prst="rect">
            <a:avLst/>
          </a:prstGeom>
        </p:spPr>
      </p:pic>
      <p:pic>
        <p:nvPicPr>
          <p:cNvPr id="17" name="Graphic 16" descr="Windy with solid fill">
            <a:extLst>
              <a:ext uri="{FF2B5EF4-FFF2-40B4-BE49-F238E27FC236}">
                <a16:creationId xmlns:a16="http://schemas.microsoft.com/office/drawing/2014/main" id="{69FB2606-7810-C433-8E49-789569FF8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6738" y="3104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50EB27-C138-C39E-6A94-A6E9CF32726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7ACFD-3B36-8516-DB10-760A58732C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9F430-934D-B709-6B79-1D584756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Near future: </a:t>
            </a:r>
            <a:r>
              <a:rPr lang="en-CH" b="1">
                <a:solidFill>
                  <a:srgbClr val="FFC000"/>
                </a:solidFill>
              </a:rPr>
              <a:t>Climate variability </a:t>
            </a:r>
            <a:r>
              <a:rPr lang="en-CH"/>
              <a:t>more important than </a:t>
            </a:r>
            <a:r>
              <a:rPr lang="en-CH" b="1">
                <a:solidFill>
                  <a:schemeClr val="accent2">
                    <a:lumMod val="10000"/>
                  </a:schemeClr>
                </a:solidFill>
              </a:rPr>
              <a:t>climate change </a:t>
            </a:r>
            <a:r>
              <a:rPr lang="en-CH"/>
              <a:t>for mean winds in Europe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57858-45F7-0A61-E753-03F71704426F}"/>
              </a:ext>
            </a:extLst>
          </p:cNvPr>
          <p:cNvSpPr txBox="1"/>
          <p:nvPr/>
        </p:nvSpPr>
        <p:spPr>
          <a:xfrm>
            <a:off x="1685602" y="5777545"/>
            <a:ext cx="8820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>
                <a:solidFill>
                  <a:srgbClr val="00B050"/>
                </a:solidFill>
              </a:rPr>
              <a:t>Green</a:t>
            </a:r>
            <a:r>
              <a:rPr lang="en-CH" sz="1600" dirty="0"/>
              <a:t> shows systematic wind changes due to </a:t>
            </a:r>
            <a:r>
              <a:rPr lang="en-CH" sz="1600"/>
              <a:t>climate change</a:t>
            </a:r>
            <a:r>
              <a:rPr lang="nb-NO" sz="1600" dirty="0"/>
              <a:t> (trends in </a:t>
            </a:r>
            <a:r>
              <a:rPr lang="nb-NO" sz="1600" dirty="0" err="1"/>
              <a:t>the</a:t>
            </a:r>
            <a:r>
              <a:rPr lang="nb-NO" sz="1600" dirty="0"/>
              <a:t> ensemble </a:t>
            </a:r>
            <a:r>
              <a:rPr lang="nb-NO" sz="1600" dirty="0" err="1"/>
              <a:t>mean</a:t>
            </a:r>
            <a:r>
              <a:rPr lang="nb-NO" sz="1600" dirty="0"/>
              <a:t>)</a:t>
            </a:r>
            <a:endParaRPr lang="en-CH" sz="1600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8B6B115-1E4F-0886-867F-548271E4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16" y="1790155"/>
            <a:ext cx="5106640" cy="382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EAA46-6984-BCAC-B14E-7DFF7CCCC1F4}"/>
              </a:ext>
            </a:extLst>
          </p:cNvPr>
          <p:cNvSpPr txBox="1"/>
          <p:nvPr/>
        </p:nvSpPr>
        <p:spPr>
          <a:xfrm>
            <a:off x="1990631" y="1390283"/>
            <a:ext cx="25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/>
              <a:t>Weak</a:t>
            </a:r>
            <a:r>
              <a:rPr lang="de-CH" sz="1800" dirty="0"/>
              <a:t> </a:t>
            </a:r>
            <a:r>
              <a:rPr lang="de-CH" sz="1800" dirty="0" err="1"/>
              <a:t>climate</a:t>
            </a:r>
            <a:r>
              <a:rPr lang="de-CH" sz="1800" dirty="0"/>
              <a:t> </a:t>
            </a:r>
            <a:r>
              <a:rPr lang="de-CH" sz="1800" dirty="0" err="1"/>
              <a:t>change</a:t>
            </a:r>
            <a:endParaRPr lang="en-CH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09B43-CAD5-2CAB-9970-C780685E5B07}"/>
              </a:ext>
            </a:extLst>
          </p:cNvPr>
          <p:cNvSpPr txBox="1"/>
          <p:nvPr/>
        </p:nvSpPr>
        <p:spPr>
          <a:xfrm>
            <a:off x="7764923" y="1438654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800" dirty="0"/>
              <a:t>Strong climate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CEC7D-F0A1-595F-AB79-261E2ED75594}"/>
              </a:ext>
            </a:extLst>
          </p:cNvPr>
          <p:cNvSpPr txBox="1"/>
          <p:nvPr/>
        </p:nvSpPr>
        <p:spPr>
          <a:xfrm>
            <a:off x="8123584" y="6356350"/>
            <a:ext cx="2382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accent4">
                    <a:lumMod val="50000"/>
                  </a:schemeClr>
                </a:solidFill>
              </a:rPr>
              <a:t>[Wohland et al., 2021]</a:t>
            </a: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04A5DF88-4FE2-862B-8EF5-F5A497DE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6" y="1807986"/>
            <a:ext cx="5167811" cy="38758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A5FA11-FE49-A700-BA3C-2860B010EC00}"/>
              </a:ext>
            </a:extLst>
          </p:cNvPr>
          <p:cNvSpPr/>
          <p:nvPr/>
        </p:nvSpPr>
        <p:spPr>
          <a:xfrm>
            <a:off x="2835408" y="2242395"/>
            <a:ext cx="729983" cy="2949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2282A4-75C3-EA42-7104-65A9DFA2B7E9}"/>
              </a:ext>
            </a:extLst>
          </p:cNvPr>
          <p:cNvSpPr/>
          <p:nvPr/>
        </p:nvSpPr>
        <p:spPr>
          <a:xfrm>
            <a:off x="8559730" y="2181972"/>
            <a:ext cx="729983" cy="2949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2C5ED-8B40-EA39-8A9B-7BA5D00AAE9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EB148-5FB2-58C6-5677-E52353382E7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856E92-8094-03AD-5F42-EF364C52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Land-use change can strongly impact onshore winds</a:t>
            </a:r>
          </a:p>
        </p:txBody>
      </p:sp>
      <p:pic>
        <p:nvPicPr>
          <p:cNvPr id="15" name="Content Placeholder 9" descr="Diagram, calendar&#10;&#10;Description automatically generated">
            <a:extLst>
              <a:ext uri="{FF2B5EF4-FFF2-40B4-BE49-F238E27FC236}">
                <a16:creationId xmlns:a16="http://schemas.microsoft.com/office/drawing/2014/main" id="{D05A152D-22AE-DD09-FF7A-912AFBE36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r="34150" b="17739"/>
          <a:stretch>
            <a:fillRect/>
          </a:stretch>
        </p:blipFill>
        <p:spPr>
          <a:xfrm>
            <a:off x="935079" y="1384667"/>
            <a:ext cx="3148553" cy="4229153"/>
          </a:xfrm>
          <a:prstGeom prst="rect">
            <a:avLst/>
          </a:prstGeom>
        </p:spPr>
      </p:pic>
      <p:pic>
        <p:nvPicPr>
          <p:cNvPr id="17" name="Content Placeholder 9" descr="Diagram, calendar&#10;&#10;Description automatically generated">
            <a:extLst>
              <a:ext uri="{FF2B5EF4-FFF2-40B4-BE49-F238E27FC236}">
                <a16:creationId xmlns:a16="http://schemas.microsoft.com/office/drawing/2014/main" id="{4489C4E2-E34C-4D41-4EC2-23ECC6CA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81736" r="13537"/>
          <a:stretch>
            <a:fillRect/>
          </a:stretch>
        </p:blipFill>
        <p:spPr>
          <a:xfrm>
            <a:off x="243499" y="5618375"/>
            <a:ext cx="4906970" cy="62025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BDDAF29-0F7C-E2EE-F4CC-AA0FD04F4D43}"/>
              </a:ext>
            </a:extLst>
          </p:cNvPr>
          <p:cNvSpPr/>
          <p:nvPr/>
        </p:nvSpPr>
        <p:spPr>
          <a:xfrm>
            <a:off x="2771480" y="2017336"/>
            <a:ext cx="1659118" cy="103694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A8D8E5-D6BC-CC80-6C60-6DA9CAFC948F}"/>
              </a:ext>
            </a:extLst>
          </p:cNvPr>
          <p:cNvSpPr/>
          <p:nvPr/>
        </p:nvSpPr>
        <p:spPr>
          <a:xfrm>
            <a:off x="2788725" y="4060674"/>
            <a:ext cx="1659118" cy="103694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870174D8-1D9B-9E83-6217-0A48946AF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"/>
          <a:stretch/>
        </p:blipFill>
        <p:spPr>
          <a:xfrm>
            <a:off x="5533750" y="1600658"/>
            <a:ext cx="5362472" cy="2448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9C9B5D-2CD7-A803-1B34-F116C2FB8A2B}"/>
              </a:ext>
            </a:extLst>
          </p:cNvPr>
          <p:cNvSpPr txBox="1"/>
          <p:nvPr/>
        </p:nvSpPr>
        <p:spPr>
          <a:xfrm>
            <a:off x="9745848" y="1306131"/>
            <a:ext cx="115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 = -0.75</a:t>
            </a:r>
            <a:endParaRPr lang="en-CH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FC80B-662A-CD96-AB22-68CEDA4F4883}"/>
              </a:ext>
            </a:extLst>
          </p:cNvPr>
          <p:cNvSpPr txBox="1"/>
          <p:nvPr/>
        </p:nvSpPr>
        <p:spPr>
          <a:xfrm rot="16200000">
            <a:off x="9055" y="4440649"/>
            <a:ext cx="1400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H" sz="1200" b="1"/>
              <a:t>EURO-CORDEX</a:t>
            </a:r>
            <a:endParaRPr lang="en-CH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F78503-0DDA-0D2D-0FF3-B8013BFB9E4E}"/>
              </a:ext>
            </a:extLst>
          </p:cNvPr>
          <p:cNvSpPr txBox="1"/>
          <p:nvPr/>
        </p:nvSpPr>
        <p:spPr>
          <a:xfrm rot="16200000">
            <a:off x="9054" y="2413571"/>
            <a:ext cx="1400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1200" b="1" dirty="0"/>
              <a:t>CMIP5</a:t>
            </a:r>
            <a:endParaRPr lang="en-CH" sz="1200" b="1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D201B1-001F-E6ED-FCC0-05EDEF68CE5B}"/>
              </a:ext>
            </a:extLst>
          </p:cNvPr>
          <p:cNvSpPr/>
          <p:nvPr/>
        </p:nvSpPr>
        <p:spPr>
          <a:xfrm>
            <a:off x="5842049" y="4343417"/>
            <a:ext cx="5838674" cy="15561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Land-use change can locally alter wind speeds considerably, and scenarios can be quite extreme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805868-DDA9-6340-8EAB-D2962FB5D2C3}"/>
              </a:ext>
            </a:extLst>
          </p:cNvPr>
          <p:cNvSpPr txBox="1"/>
          <p:nvPr/>
        </p:nvSpPr>
        <p:spPr>
          <a:xfrm>
            <a:off x="403444" y="1151981"/>
            <a:ext cx="3039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2080-2100 minus 1985 - 2005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EEC2F-7BCE-F01C-B046-E1CA872B3A93}"/>
              </a:ext>
            </a:extLst>
          </p:cNvPr>
          <p:cNvSpPr txBox="1"/>
          <p:nvPr/>
        </p:nvSpPr>
        <p:spPr>
          <a:xfrm>
            <a:off x="5193817" y="1246167"/>
            <a:ext cx="1400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1200" b="1" dirty="0"/>
              <a:t>CMIP5</a:t>
            </a:r>
            <a:endParaRPr lang="en-CH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F45D0D-B7CC-7E35-51D4-30AFAFEBAE35}"/>
              </a:ext>
            </a:extLst>
          </p:cNvPr>
          <p:cNvSpPr txBox="1"/>
          <p:nvPr/>
        </p:nvSpPr>
        <p:spPr>
          <a:xfrm>
            <a:off x="8123584" y="6356350"/>
            <a:ext cx="2382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>
                <a:solidFill>
                  <a:schemeClr val="accent4">
                    <a:lumMod val="50000"/>
                  </a:schemeClr>
                </a:solidFill>
              </a:rPr>
              <a:t>[Wohland</a:t>
            </a:r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CH" sz="1200">
                <a:solidFill>
                  <a:schemeClr val="accent4">
                    <a:lumMod val="50000"/>
                  </a:schemeClr>
                </a:solidFill>
              </a:rPr>
              <a:t>202</a:t>
            </a:r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CH" sz="1200">
                <a:solidFill>
                  <a:schemeClr val="accent4">
                    <a:lumMod val="50000"/>
                  </a:schemeClr>
                </a:solidFill>
              </a:rPr>
              <a:t>]</a:t>
            </a:r>
            <a:endParaRPr lang="en-CH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5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E5E02-61C7-3D52-6813-0AC4E069526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39AE2-1AC7-A428-696E-AD74DB6EBC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F9E9E-FFE2-AE78-DC5D-78DB7AE4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variability/change and wind power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1C179D-1AC4-654E-5E97-606930566B7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Take home messages and open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D4F5E-39CD-6C33-A1A5-8DD26C6292A1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7944970" cy="4301103"/>
          </a:xfrm>
        </p:spPr>
        <p:txBody>
          <a:bodyPr/>
          <a:lstStyle/>
          <a:p>
            <a:r>
              <a:rPr lang="en-US" dirty="0"/>
              <a:t>Wind energy potentials fluctuate over multiple decades because of climate variability</a:t>
            </a:r>
          </a:p>
          <a:p>
            <a:r>
              <a:rPr lang="en-US" dirty="0"/>
              <a:t>Climate variability alone can explain Continental-scale wind speed stilling</a:t>
            </a:r>
          </a:p>
          <a:p>
            <a:r>
              <a:rPr lang="en-US" dirty="0"/>
              <a:t>Land-use change has strong influence on modeled winds and their change</a:t>
            </a:r>
          </a:p>
          <a:p>
            <a:r>
              <a:rPr lang="en-US" dirty="0"/>
              <a:t>Q: Can we predict the wind resource for the next decade or so?</a:t>
            </a:r>
          </a:p>
          <a:p>
            <a:r>
              <a:rPr lang="en-US" dirty="0"/>
              <a:t>Q: Can climate variability explain stilling beyond Europe?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00F349-5001-0993-3969-6ED0DFEF7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/>
          <a:stretch>
            <a:fillRect/>
          </a:stretch>
        </p:blipFill>
        <p:spPr bwMode="auto">
          <a:xfrm>
            <a:off x="8371002" y="1572920"/>
            <a:ext cx="3494834" cy="38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36CE6-F747-0E65-50A6-88D7D03CC9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461975-F2B4-94D6-C9C4-B2B7246C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power is essential to achieve net zero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367CD6-AAF4-C9CB-B2C4-6C874EF203F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903616"/>
            <a:ext cx="11471910" cy="494749"/>
          </a:xfrm>
        </p:spPr>
        <p:txBody>
          <a:bodyPr/>
          <a:lstStyle/>
          <a:p>
            <a:r>
              <a:rPr lang="en-US" dirty="0"/>
              <a:t>Europe’s Ten Year Net Development Plan (TYNDP)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0EA464-B5E7-0C26-7A88-F083BA3F4322}"/>
              </a:ext>
            </a:extLst>
          </p:cNvPr>
          <p:cNvSpPr txBox="1">
            <a:spLocks/>
          </p:cNvSpPr>
          <p:nvPr/>
        </p:nvSpPr>
        <p:spPr>
          <a:xfrm>
            <a:off x="360044" y="1426119"/>
            <a:ext cx="3361351" cy="4817312"/>
          </a:xfrm>
          <a:prstGeom prst="rect">
            <a:avLst/>
          </a:prstGeom>
        </p:spPr>
        <p:txBody>
          <a:bodyPr/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European Climate law sets an ambitious decarbonization path </a:t>
            </a:r>
          </a:p>
          <a:p>
            <a:pPr marL="0" indent="0">
              <a:buNone/>
            </a:pPr>
            <a:r>
              <a:rPr lang="en-US" b="1" dirty="0"/>
              <a:t>2050</a:t>
            </a:r>
            <a:r>
              <a:rPr lang="en-US" dirty="0"/>
              <a:t>: climate neutral</a:t>
            </a:r>
          </a:p>
          <a:p>
            <a:pPr marL="0" indent="0">
              <a:buNone/>
            </a:pPr>
            <a:r>
              <a:rPr lang="en-US" b="1" dirty="0"/>
              <a:t>2030</a:t>
            </a:r>
            <a:r>
              <a:rPr lang="en-US" dirty="0"/>
              <a:t>: 55% reduction relative to 1990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E99D5-7B8A-6D0A-1962-D3F48890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048" y="1374957"/>
            <a:ext cx="8294686" cy="44508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DA7046-A9F5-F324-4009-5C21FE57F857}"/>
              </a:ext>
            </a:extLst>
          </p:cNvPr>
          <p:cNvSpPr/>
          <p:nvPr/>
        </p:nvSpPr>
        <p:spPr>
          <a:xfrm>
            <a:off x="6841443" y="1700125"/>
            <a:ext cx="2533163" cy="3456337"/>
          </a:xfrm>
          <a:prstGeom prst="rect">
            <a:avLst/>
          </a:prstGeom>
          <a:solidFill>
            <a:schemeClr val="bg1">
              <a:alpha val="779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C6A7B-EE6B-E846-98BE-62A2A8407945}"/>
              </a:ext>
            </a:extLst>
          </p:cNvPr>
          <p:cNvSpPr/>
          <p:nvPr/>
        </p:nvSpPr>
        <p:spPr>
          <a:xfrm>
            <a:off x="9382260" y="1650316"/>
            <a:ext cx="2533163" cy="3506146"/>
          </a:xfrm>
          <a:prstGeom prst="rect">
            <a:avLst/>
          </a:prstGeom>
          <a:solidFill>
            <a:schemeClr val="bg1">
              <a:alpha val="779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096385-103E-BA4B-466C-EACF23C82F20}"/>
              </a:ext>
            </a:extLst>
          </p:cNvPr>
          <p:cNvCxnSpPr/>
          <p:nvPr/>
        </p:nvCxnSpPr>
        <p:spPr>
          <a:xfrm flipV="1">
            <a:off x="5128181" y="3657599"/>
            <a:ext cx="810706" cy="4524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C95E5D-0CBE-DA0A-BB6A-06853F83AA66}"/>
              </a:ext>
            </a:extLst>
          </p:cNvPr>
          <p:cNvCxnSpPr>
            <a:cxnSpLocks/>
          </p:cNvCxnSpPr>
          <p:nvPr/>
        </p:nvCxnSpPr>
        <p:spPr>
          <a:xfrm flipV="1">
            <a:off x="7702671" y="3082564"/>
            <a:ext cx="847440" cy="3558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CA6CEF-FB33-09CC-303D-1C617D6A1312}"/>
              </a:ext>
            </a:extLst>
          </p:cNvPr>
          <p:cNvCxnSpPr>
            <a:cxnSpLocks/>
          </p:cNvCxnSpPr>
          <p:nvPr/>
        </p:nvCxnSpPr>
        <p:spPr>
          <a:xfrm flipV="1">
            <a:off x="10277162" y="3099061"/>
            <a:ext cx="847440" cy="3558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2C7675-C311-522B-5966-EBBF53B8FAE2}"/>
              </a:ext>
            </a:extLst>
          </p:cNvPr>
          <p:cNvSpPr/>
          <p:nvPr/>
        </p:nvSpPr>
        <p:spPr>
          <a:xfrm>
            <a:off x="276577" y="4242062"/>
            <a:ext cx="3344160" cy="178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Infrastructure planned now will be operational for decades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3572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68686-903C-CAB7-0F95-52BD0116809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3C04D-A8B3-5327-C9CA-A74EA636106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7DADBB-932B-8813-EBE3-DA7D3EBF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wind conditions can be different for many reasons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82C144F-FA6B-767A-22C6-7CB7DD6D9A9D}"/>
              </a:ext>
            </a:extLst>
          </p:cNvPr>
          <p:cNvSpPr/>
          <p:nvPr/>
        </p:nvSpPr>
        <p:spPr>
          <a:xfrm>
            <a:off x="3619499" y="1584960"/>
            <a:ext cx="4953000" cy="3368040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38493-CDEB-2039-B585-47545A463981}"/>
              </a:ext>
            </a:extLst>
          </p:cNvPr>
          <p:cNvSpPr txBox="1"/>
          <p:nvPr/>
        </p:nvSpPr>
        <p:spPr>
          <a:xfrm>
            <a:off x="1510147" y="541843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52D59-D92F-7385-20CD-651DACFFE396}"/>
              </a:ext>
            </a:extLst>
          </p:cNvPr>
          <p:cNvSpPr txBox="1"/>
          <p:nvPr/>
        </p:nvSpPr>
        <p:spPr>
          <a:xfrm>
            <a:off x="4530089" y="99402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Variability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F32B2-0EDD-9A4D-5FB6-2A482027F5EB}"/>
              </a:ext>
            </a:extLst>
          </p:cNvPr>
          <p:cNvSpPr txBox="1"/>
          <p:nvPr/>
        </p:nvSpPr>
        <p:spPr>
          <a:xfrm>
            <a:off x="7608569" y="539557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Stilling</a:t>
            </a:r>
          </a:p>
        </p:txBody>
      </p:sp>
      <p:sp>
        <p:nvSpPr>
          <p:cNvPr id="11" name="Equal 10">
            <a:extLst>
              <a:ext uri="{FF2B5EF4-FFF2-40B4-BE49-F238E27FC236}">
                <a16:creationId xmlns:a16="http://schemas.microsoft.com/office/drawing/2014/main" id="{DB77C639-7417-29E6-D7BB-FC2A1E5F08CB}"/>
              </a:ext>
            </a:extLst>
          </p:cNvPr>
          <p:cNvSpPr/>
          <p:nvPr/>
        </p:nvSpPr>
        <p:spPr>
          <a:xfrm rot="3201032">
            <a:off x="7239000" y="2598421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DAAC76CD-3CE9-2FC2-F217-7309E58E3552}"/>
              </a:ext>
            </a:extLst>
          </p:cNvPr>
          <p:cNvSpPr/>
          <p:nvPr/>
        </p:nvSpPr>
        <p:spPr>
          <a:xfrm>
            <a:off x="5673089" y="5537204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B1998CF1-08DC-EBEC-B3CD-CCF6C8D367DF}"/>
              </a:ext>
            </a:extLst>
          </p:cNvPr>
          <p:cNvSpPr/>
          <p:nvPr/>
        </p:nvSpPr>
        <p:spPr>
          <a:xfrm rot="2187420">
            <a:off x="3904126" y="1357575"/>
            <a:ext cx="474863" cy="350460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CA073-88D3-6D94-6632-8C1F9AF1269D}"/>
              </a:ext>
            </a:extLst>
          </p:cNvPr>
          <p:cNvSpPr txBox="1"/>
          <p:nvPr/>
        </p:nvSpPr>
        <p:spPr>
          <a:xfrm rot="3275664">
            <a:off x="7883892" y="2081003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874F3-0CFD-BF74-4701-64959B615248}"/>
              </a:ext>
            </a:extLst>
          </p:cNvPr>
          <p:cNvSpPr txBox="1"/>
          <p:nvPr/>
        </p:nvSpPr>
        <p:spPr>
          <a:xfrm>
            <a:off x="5825489" y="4860138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7" name="Graphic 16" descr="Windy with solid fill">
            <a:extLst>
              <a:ext uri="{FF2B5EF4-FFF2-40B4-BE49-F238E27FC236}">
                <a16:creationId xmlns:a16="http://schemas.microsoft.com/office/drawing/2014/main" id="{00D4DE93-260D-2334-E6AC-52EA2800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6738" y="3104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7CD21-2F85-358B-E9E8-9B286E32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916B1-81B5-5553-8297-7E3D40BF08F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C32DB-AEEE-B5D4-AE75-417430FF43A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0A585-A861-9BAF-16E7-29916316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wind conditions can be different for many reasons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500C73D-1D59-5EBB-9310-0C91897E18A5}"/>
              </a:ext>
            </a:extLst>
          </p:cNvPr>
          <p:cNvSpPr/>
          <p:nvPr/>
        </p:nvSpPr>
        <p:spPr>
          <a:xfrm>
            <a:off x="3619499" y="1584960"/>
            <a:ext cx="4953000" cy="3368040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0AC30-AB33-0918-A7DD-1B0785CE4D3A}"/>
              </a:ext>
            </a:extLst>
          </p:cNvPr>
          <p:cNvSpPr txBox="1"/>
          <p:nvPr/>
        </p:nvSpPr>
        <p:spPr>
          <a:xfrm>
            <a:off x="1510147" y="541843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D22C2-050B-0224-D05A-C728496E8DCE}"/>
              </a:ext>
            </a:extLst>
          </p:cNvPr>
          <p:cNvSpPr txBox="1"/>
          <p:nvPr/>
        </p:nvSpPr>
        <p:spPr>
          <a:xfrm>
            <a:off x="4530089" y="99402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Climate Variability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EE774-A7B0-5B16-4458-7DDF549CA4FE}"/>
              </a:ext>
            </a:extLst>
          </p:cNvPr>
          <p:cNvSpPr txBox="1"/>
          <p:nvPr/>
        </p:nvSpPr>
        <p:spPr>
          <a:xfrm>
            <a:off x="7608569" y="539557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Stilling</a:t>
            </a:r>
          </a:p>
        </p:txBody>
      </p:sp>
      <p:sp>
        <p:nvSpPr>
          <p:cNvPr id="11" name="Equal 10">
            <a:extLst>
              <a:ext uri="{FF2B5EF4-FFF2-40B4-BE49-F238E27FC236}">
                <a16:creationId xmlns:a16="http://schemas.microsoft.com/office/drawing/2014/main" id="{00BFFAC3-11CC-56AE-DB93-E39DCAB80491}"/>
              </a:ext>
            </a:extLst>
          </p:cNvPr>
          <p:cNvSpPr/>
          <p:nvPr/>
        </p:nvSpPr>
        <p:spPr>
          <a:xfrm rot="3201032">
            <a:off x="7239000" y="2598421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42955D44-34BE-BA95-5C65-B99E6B947DEB}"/>
              </a:ext>
            </a:extLst>
          </p:cNvPr>
          <p:cNvSpPr/>
          <p:nvPr/>
        </p:nvSpPr>
        <p:spPr>
          <a:xfrm>
            <a:off x="5673089" y="5537204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B2A9AF34-8F71-FBA8-7D58-5498C9906949}"/>
              </a:ext>
            </a:extLst>
          </p:cNvPr>
          <p:cNvSpPr/>
          <p:nvPr/>
        </p:nvSpPr>
        <p:spPr>
          <a:xfrm rot="2187420">
            <a:off x="3904126" y="1357575"/>
            <a:ext cx="474863" cy="350460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9DE6B-0C3D-1421-DD2D-24F13DD71505}"/>
              </a:ext>
            </a:extLst>
          </p:cNvPr>
          <p:cNvSpPr txBox="1"/>
          <p:nvPr/>
        </p:nvSpPr>
        <p:spPr>
          <a:xfrm rot="3275664">
            <a:off x="7883892" y="2081003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EE6F7-9A2C-2BD5-A781-F5A6A3D45CA7}"/>
              </a:ext>
            </a:extLst>
          </p:cNvPr>
          <p:cNvSpPr txBox="1"/>
          <p:nvPr/>
        </p:nvSpPr>
        <p:spPr>
          <a:xfrm>
            <a:off x="5825489" y="4860138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6" name="Graphic 5" descr="Windy with solid fill">
            <a:extLst>
              <a:ext uri="{FF2B5EF4-FFF2-40B4-BE49-F238E27FC236}">
                <a16:creationId xmlns:a16="http://schemas.microsoft.com/office/drawing/2014/main" id="{3FD49019-F3C3-84AE-144D-A7CD9D7C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6738" y="3104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6A30D2-3CA8-1FFE-2242-48D5343EEE5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2E7FF-6231-4B00-DA8E-05B23210B3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12905-1281-F063-75C4-823A6E28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generation potentials vary over multiple decades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D1235-D23A-239F-1119-714E62AE2472}"/>
              </a:ext>
            </a:extLst>
          </p:cNvPr>
          <p:cNvSpPr txBox="1"/>
          <p:nvPr/>
        </p:nvSpPr>
        <p:spPr>
          <a:xfrm>
            <a:off x="10233462" y="4504477"/>
            <a:ext cx="176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accent4">
                    <a:lumMod val="50000"/>
                  </a:schemeClr>
                </a:solidFill>
              </a:rPr>
              <a:t>[Wohland et al., 2019b]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302CE7-CBDB-C9AD-5FA6-95D7E3B05B24}"/>
              </a:ext>
            </a:extLst>
          </p:cNvPr>
          <p:cNvGrpSpPr/>
          <p:nvPr/>
        </p:nvGrpSpPr>
        <p:grpSpPr>
          <a:xfrm>
            <a:off x="410349" y="1582877"/>
            <a:ext cx="3188239" cy="2988996"/>
            <a:chOff x="10547364" y="766536"/>
            <a:chExt cx="1589850" cy="13104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E58E45-B392-DD9B-9531-D280BE8F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7364" y="816614"/>
              <a:ext cx="1589850" cy="12603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4B46B6-7D9A-3DEB-14F5-60CFC0F1528E}"/>
                </a:ext>
              </a:extLst>
            </p:cNvPr>
            <p:cNvSpPr/>
            <p:nvPr/>
          </p:nvSpPr>
          <p:spPr>
            <a:xfrm>
              <a:off x="10547364" y="766536"/>
              <a:ext cx="99433" cy="100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BB9EC22-8C6B-B7AE-E7C7-B6255A5FAED4}"/>
              </a:ext>
            </a:extLst>
          </p:cNvPr>
          <p:cNvSpPr/>
          <p:nvPr/>
        </p:nvSpPr>
        <p:spPr>
          <a:xfrm>
            <a:off x="8380164" y="2380559"/>
            <a:ext cx="3693268" cy="1443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69AFE-5158-D4A6-CD40-AC5586D646D6}"/>
              </a:ext>
            </a:extLst>
          </p:cNvPr>
          <p:cNvSpPr txBox="1"/>
          <p:nvPr/>
        </p:nvSpPr>
        <p:spPr>
          <a:xfrm>
            <a:off x="3923962" y="2159280"/>
            <a:ext cx="259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/>
              <a:t>Method: </a:t>
            </a:r>
          </a:p>
          <a:p>
            <a:r>
              <a:rPr lang="en-GB" sz="1600" dirty="0"/>
              <a:t>10m wind speeds (3h)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GB" sz="1600" dirty="0"/>
              <a:t>power-law vertical scaling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GB" sz="1600" dirty="0"/>
              <a:t>multiplication with capacity layout </a:t>
            </a:r>
            <a:r>
              <a:rPr lang="en-GB" sz="1600" dirty="0">
                <a:sym typeface="Wingdings" pitchFamily="2" charset="2"/>
              </a:rPr>
              <a:t> 20y lifetime mean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8F202555-B918-141F-88B3-2C97EE54364E}"/>
                  </a:ext>
                </a:extLst>
              </p:cNvPr>
              <p:cNvSpPr/>
              <p:nvPr/>
            </p:nvSpPr>
            <p:spPr>
              <a:xfrm>
                <a:off x="883919" y="5246645"/>
                <a:ext cx="10424160" cy="6435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H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CH" sz="1800" dirty="0"/>
                  <a:t> 5% (whole year), </a:t>
                </a:r>
                <a14:m>
                  <m:oMath xmlns:m="http://schemas.openxmlformats.org/officeDocument/2006/math">
                    <m:r>
                      <a:rPr lang="en-CH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CH" sz="1800" dirty="0"/>
                  <a:t>10% (summer), </a:t>
                </a:r>
                <a14:m>
                  <m:oMath xmlns:m="http://schemas.openxmlformats.org/officeDocument/2006/math">
                    <m:r>
                      <a:rPr lang="en-CH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CH" sz="1800" dirty="0"/>
                  <a:t>15% (winter-to-summer </a:t>
                </a:r>
                <a:r>
                  <a:rPr lang="en-CH" sz="1800"/>
                  <a:t>ratio)</a:t>
                </a:r>
                <a:endParaRPr lang="en-CH" sz="1800" dirty="0"/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8F202555-B918-141F-88B3-2C97EE543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" y="5246645"/>
                <a:ext cx="10424160" cy="6435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1D4887-CCA0-8D7F-8C16-BAB3FE7B7B69}"/>
              </a:ext>
            </a:extLst>
          </p:cNvPr>
          <p:cNvSpPr txBox="1"/>
          <p:nvPr/>
        </p:nvSpPr>
        <p:spPr>
          <a:xfrm>
            <a:off x="8593412" y="4372430"/>
            <a:ext cx="225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dirty="0"/>
              <a:t>Commissioning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523F3-B1D7-E424-BFFD-8E274A6B09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7850" b="48803"/>
          <a:stretch>
            <a:fillRect/>
          </a:stretch>
        </p:blipFill>
        <p:spPr>
          <a:xfrm>
            <a:off x="6660269" y="1862880"/>
            <a:ext cx="5091351" cy="2519662"/>
          </a:xfrm>
          <a:prstGeom prst="rect">
            <a:avLst/>
          </a:prstGeom>
        </p:spPr>
      </p:pic>
      <p:sp>
        <p:nvSpPr>
          <p:cNvPr id="23" name="Subtitle 4">
            <a:extLst>
              <a:ext uri="{FF2B5EF4-FFF2-40B4-BE49-F238E27FC236}">
                <a16:creationId xmlns:a16="http://schemas.microsoft.com/office/drawing/2014/main" id="{02AC903C-394E-69DE-8199-67DD2E8BFBD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r>
              <a:rPr lang="en-US" dirty="0"/>
              <a:t>How much energy would current German wind park fleet have generated over the 20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10B7E-797C-7E2B-09CF-F23CD2E7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975" t="5176" b="88366"/>
          <a:stretch>
            <a:fillRect/>
          </a:stretch>
        </p:blipFill>
        <p:spPr>
          <a:xfrm>
            <a:off x="8099117" y="1541724"/>
            <a:ext cx="3921314" cy="2899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324939-47A1-0DEC-CA9B-3A5DAE2C9D1E}"/>
              </a:ext>
            </a:extLst>
          </p:cNvPr>
          <p:cNvSpPr/>
          <p:nvPr/>
        </p:nvSpPr>
        <p:spPr>
          <a:xfrm>
            <a:off x="6704812" y="1917084"/>
            <a:ext cx="564869" cy="175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003AC-428D-7C95-F12D-579405C21E10}"/>
              </a:ext>
            </a:extLst>
          </p:cNvPr>
          <p:cNvSpPr txBox="1"/>
          <p:nvPr/>
        </p:nvSpPr>
        <p:spPr>
          <a:xfrm rot="16200000">
            <a:off x="5691020" y="2905060"/>
            <a:ext cx="259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Lifetime </a:t>
            </a:r>
            <a:r>
              <a:rPr lang="nb-NO" sz="1200" b="1" dirty="0" err="1"/>
              <a:t>generation</a:t>
            </a:r>
            <a:r>
              <a:rPr lang="nb-NO" sz="1200" b="1" dirty="0"/>
              <a:t> [%]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60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C9EA19-D598-FC11-2B8C-CA1610E405A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2AE92-CC61-BD9B-DCF4-0EAC95A31DB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3411C-A3DA-B0C9-6744-BF3BDCD2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wind generation correlated to NAO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EB7191-5F63-DA33-7CAC-AD05D4133DA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Possibly a hint towards predictability! Ask Ben for details.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F6DC3-1DA7-87D2-0A02-C4BE3AFD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898"/>
          <a:stretch>
            <a:fillRect/>
          </a:stretch>
        </p:blipFill>
        <p:spPr>
          <a:xfrm>
            <a:off x="3091700" y="1823122"/>
            <a:ext cx="6146345" cy="41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730F09-F4F4-D2AF-D620-B415BC0500C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AD363-9017-6536-29F9-0E41A8D944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BD2F98-486C-5050-E029-901DA350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Multidecadal fluctuations occur across Europe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4B6AAC-0AC2-6277-814B-E6FDA6151EAA}"/>
              </a:ext>
            </a:extLst>
          </p:cNvPr>
          <p:cNvGrpSpPr/>
          <p:nvPr/>
        </p:nvGrpSpPr>
        <p:grpSpPr>
          <a:xfrm>
            <a:off x="755138" y="2062751"/>
            <a:ext cx="10598662" cy="3773146"/>
            <a:chOff x="755138" y="1739380"/>
            <a:chExt cx="10598662" cy="37731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02C78A-3ED3-0C43-E27E-26B30E2B7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59"/>
            <a:stretch/>
          </p:blipFill>
          <p:spPr>
            <a:xfrm>
              <a:off x="755138" y="2133599"/>
              <a:ext cx="10598662" cy="28456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61493F-6B40-423E-CB69-EAD66C37C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9176"/>
            <a:stretch/>
          </p:blipFill>
          <p:spPr>
            <a:xfrm>
              <a:off x="4423047" y="5004943"/>
              <a:ext cx="3730353" cy="5075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E5B5B8-83A2-1A05-3A1E-C1F7D41EC70A}"/>
                </a:ext>
              </a:extLst>
            </p:cNvPr>
            <p:cNvSpPr txBox="1"/>
            <p:nvPr/>
          </p:nvSpPr>
          <p:spPr>
            <a:xfrm>
              <a:off x="1785257" y="1764267"/>
              <a:ext cx="1796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/>
                <a:t>E-126_7580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D59945-BA93-F24F-C29B-35C20FB86FD3}"/>
                </a:ext>
              </a:extLst>
            </p:cNvPr>
            <p:cNvSpPr txBox="1"/>
            <p:nvPr/>
          </p:nvSpPr>
          <p:spPr>
            <a:xfrm>
              <a:off x="5390151" y="1739380"/>
              <a:ext cx="1796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/>
                <a:t>SWT120_3600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E7AFC8-4612-937A-A749-3A36D0A9BE01}"/>
                </a:ext>
              </a:extLst>
            </p:cNvPr>
            <p:cNvSpPr txBox="1"/>
            <p:nvPr/>
          </p:nvSpPr>
          <p:spPr>
            <a:xfrm>
              <a:off x="8995045" y="1764267"/>
              <a:ext cx="1796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/>
                <a:t>SWT142_3150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C54C81-6805-94B7-B52F-168F1A730B17}"/>
              </a:ext>
            </a:extLst>
          </p:cNvPr>
          <p:cNvSpPr txBox="1"/>
          <p:nvPr/>
        </p:nvSpPr>
        <p:spPr>
          <a:xfrm>
            <a:off x="4303141" y="5853608"/>
            <a:ext cx="8429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Amplitude of multidecadal variability [%]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7516A-96ED-1C9A-42E2-DA49B6E46901}"/>
              </a:ext>
            </a:extLst>
          </p:cNvPr>
          <p:cNvSpPr txBox="1"/>
          <p:nvPr/>
        </p:nvSpPr>
        <p:spPr>
          <a:xfrm>
            <a:off x="10066512" y="5847490"/>
            <a:ext cx="176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accent4">
                    <a:lumMod val="50000"/>
                  </a:schemeClr>
                </a:solidFill>
              </a:rPr>
              <a:t>[Wohland et al., 2021]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0952E3-CADA-287F-EFFA-78CC350628F9}"/>
              </a:ext>
            </a:extLst>
          </p:cNvPr>
          <p:cNvSpPr/>
          <p:nvPr/>
        </p:nvSpPr>
        <p:spPr>
          <a:xfrm>
            <a:off x="4981625" y="989145"/>
            <a:ext cx="4409338" cy="905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b="1" dirty="0"/>
              <a:t>Method: </a:t>
            </a:r>
          </a:p>
          <a:p>
            <a:pPr algn="ctr"/>
            <a:r>
              <a:rPr lang="en-CH" sz="1600" b="1" dirty="0"/>
              <a:t>Combination of 20CRv3 and CERA20C, using 100m winds as input</a:t>
            </a:r>
            <a:endParaRPr lang="en-CH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6A858D-6D92-05BB-4882-C15B18C1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64" y="1008809"/>
            <a:ext cx="2560652" cy="9825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9CE3AE-C707-C434-C128-B467F79F9D80}"/>
              </a:ext>
            </a:extLst>
          </p:cNvPr>
          <p:cNvSpPr/>
          <p:nvPr/>
        </p:nvSpPr>
        <p:spPr>
          <a:xfrm>
            <a:off x="4254083" y="2062751"/>
            <a:ext cx="7611753" cy="3292366"/>
          </a:xfrm>
          <a:prstGeom prst="rect">
            <a:avLst/>
          </a:prstGeom>
          <a:solidFill>
            <a:srgbClr val="FFFFFF">
              <a:alpha val="8078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FF591FAD-2425-53C3-F253-E085EDE52338}"/>
              </a:ext>
            </a:extLst>
          </p:cNvPr>
          <p:cNvSpPr/>
          <p:nvPr/>
        </p:nvSpPr>
        <p:spPr>
          <a:xfrm>
            <a:off x="1680589" y="2604535"/>
            <a:ext cx="8747760" cy="2415540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what extent are those fluctuations predictable? </a:t>
            </a:r>
          </a:p>
        </p:txBody>
      </p:sp>
    </p:spTree>
    <p:extLst>
      <p:ext uri="{BB962C8B-B14F-4D97-AF65-F5344CB8AC3E}">
        <p14:creationId xmlns:p14="http://schemas.microsoft.com/office/powerpoint/2010/main" val="15946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F523-1FF1-F974-CEB7-5786FE8B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C6836-CC82-05D1-F741-815528FE26D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48AAE-F35F-45E2-7A25-B653D03157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BC9E0-F101-B645-B3D6-EB91AE5A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wind conditions can be different for many reasons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19AE932-B8B6-82D8-DA68-EFF65C7F5623}"/>
              </a:ext>
            </a:extLst>
          </p:cNvPr>
          <p:cNvSpPr/>
          <p:nvPr/>
        </p:nvSpPr>
        <p:spPr>
          <a:xfrm>
            <a:off x="3619499" y="1584960"/>
            <a:ext cx="4953000" cy="3368040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1764-FCE2-1E99-4F48-28E7CFE8D899}"/>
              </a:ext>
            </a:extLst>
          </p:cNvPr>
          <p:cNvSpPr txBox="1"/>
          <p:nvPr/>
        </p:nvSpPr>
        <p:spPr>
          <a:xfrm>
            <a:off x="1510147" y="541843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3A36E-BAEB-5CAA-BA01-BA1013F097C1}"/>
              </a:ext>
            </a:extLst>
          </p:cNvPr>
          <p:cNvSpPr txBox="1"/>
          <p:nvPr/>
        </p:nvSpPr>
        <p:spPr>
          <a:xfrm>
            <a:off x="4530089" y="99402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Variability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9E946-66CA-F8D5-A9DD-B45FD9597544}"/>
              </a:ext>
            </a:extLst>
          </p:cNvPr>
          <p:cNvSpPr txBox="1"/>
          <p:nvPr/>
        </p:nvSpPr>
        <p:spPr>
          <a:xfrm>
            <a:off x="7608569" y="5395579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Stilling</a:t>
            </a:r>
          </a:p>
        </p:txBody>
      </p:sp>
      <p:sp>
        <p:nvSpPr>
          <p:cNvPr id="11" name="Equal 10">
            <a:extLst>
              <a:ext uri="{FF2B5EF4-FFF2-40B4-BE49-F238E27FC236}">
                <a16:creationId xmlns:a16="http://schemas.microsoft.com/office/drawing/2014/main" id="{3186C9D4-C409-4F61-04F4-A15FBC3703B5}"/>
              </a:ext>
            </a:extLst>
          </p:cNvPr>
          <p:cNvSpPr/>
          <p:nvPr/>
        </p:nvSpPr>
        <p:spPr>
          <a:xfrm rot="3201032">
            <a:off x="7239000" y="2598421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C4E1E10B-D969-137B-2E23-240717478045}"/>
              </a:ext>
            </a:extLst>
          </p:cNvPr>
          <p:cNvSpPr/>
          <p:nvPr/>
        </p:nvSpPr>
        <p:spPr>
          <a:xfrm>
            <a:off x="5673089" y="5537204"/>
            <a:ext cx="845819" cy="7010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3965DC84-E1A8-394E-F3DB-3F7F8EDC47A1}"/>
              </a:ext>
            </a:extLst>
          </p:cNvPr>
          <p:cNvSpPr/>
          <p:nvPr/>
        </p:nvSpPr>
        <p:spPr>
          <a:xfrm rot="2187420">
            <a:off x="3904126" y="1357575"/>
            <a:ext cx="474863" cy="350460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ED33A-E6F5-DA73-E07A-9611C9854546}"/>
              </a:ext>
            </a:extLst>
          </p:cNvPr>
          <p:cNvSpPr txBox="1"/>
          <p:nvPr/>
        </p:nvSpPr>
        <p:spPr>
          <a:xfrm rot="3275664">
            <a:off x="7883892" y="2081003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7C976-2B8C-0D0D-A209-E87C26B76E8F}"/>
              </a:ext>
            </a:extLst>
          </p:cNvPr>
          <p:cNvSpPr txBox="1"/>
          <p:nvPr/>
        </p:nvSpPr>
        <p:spPr>
          <a:xfrm>
            <a:off x="5825489" y="4860138"/>
            <a:ext cx="48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AE94C-0DE3-9437-8699-CA2E2BB6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711" b="48803"/>
          <a:stretch>
            <a:fillRect/>
          </a:stretch>
        </p:blipFill>
        <p:spPr>
          <a:xfrm>
            <a:off x="7661909" y="883173"/>
            <a:ext cx="2264523" cy="1139499"/>
          </a:xfrm>
          <a:prstGeom prst="rect">
            <a:avLst/>
          </a:prstGeom>
        </p:spPr>
      </p:pic>
      <p:pic>
        <p:nvPicPr>
          <p:cNvPr id="6" name="Graphic 5" descr="Windy with solid fill">
            <a:extLst>
              <a:ext uri="{FF2B5EF4-FFF2-40B4-BE49-F238E27FC236}">
                <a16:creationId xmlns:a16="http://schemas.microsoft.com/office/drawing/2014/main" id="{87319CB1-6D69-4053-5768-2786B69AE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6738" y="3104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598B6A-A120-0892-5BBC-833565E566E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85CC2-687B-F8C8-A434-BA026D44D8D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0C7EF-9C1B-8277-FE99-A0C63DDE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stilling phenomenon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6D4E9-6FE1-10A1-0BD5-E5777B42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8" y="883165"/>
            <a:ext cx="5679818" cy="531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4A9D-1398-9710-742D-214BB850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88" y="889051"/>
            <a:ext cx="5679818" cy="53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ENG.potx" id="{FB09ADC4-3057-4E26-8533-BBC40523459B}" vid="{D0B67E93-B9A7-473B-984C-B9A6983A28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JAJEJYK5CVUX-448798232-28</_dlc_DocId>
    <_dlc_DocIdUrl xmlns="e5e35b8c-bb2a-40e7-acd7-beed1d1f14b8">
      <Url>https://uio.sharepoint.com/sites/GrafiskUttrykk/_layouts/15/DocIdRedir.aspx?ID=JAJEJYK5CVUX-448798232-28</Url>
      <Description>JAJEJYK5CVUX-448798232-28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3.xml><?xml version="1.0" encoding="utf-8"?>
<ds:datastoreItem xmlns:ds="http://schemas.openxmlformats.org/officeDocument/2006/customXml" ds:itemID="{71015C72-0F86-493A-8B08-4D693B2B247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511DA80-5818-43A4-96C0-F465C0C23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539</Words>
  <Application>Microsoft Macintosh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Wind power and climate variability/change</vt:lpstr>
      <vt:lpstr>Wind power is essential to achieve net zero</vt:lpstr>
      <vt:lpstr>Future wind conditions can be different for many reasons</vt:lpstr>
      <vt:lpstr>Future wind conditions can be different for many reasons</vt:lpstr>
      <vt:lpstr>Wind generation potentials vary over multiple decades</vt:lpstr>
      <vt:lpstr>Winter wind generation correlated to NAO</vt:lpstr>
      <vt:lpstr>Multidecadal fluctuations occur across Europe</vt:lpstr>
      <vt:lpstr>Future wind conditions can be different for many reasons</vt:lpstr>
      <vt:lpstr>The stilling phenomenon</vt:lpstr>
      <vt:lpstr>What causes stilling?</vt:lpstr>
      <vt:lpstr>Modeled and observed trends have the same amplitude</vt:lpstr>
      <vt:lpstr>Future wind conditions can be different for many reasons</vt:lpstr>
      <vt:lpstr>Near future: Climate variability more important than climate change for mean winds in Europe</vt:lpstr>
      <vt:lpstr>Land-use change can strongly impact onshore winds</vt:lpstr>
      <vt:lpstr>Climate variability/change and wind 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Wohland</dc:creator>
  <cp:lastModifiedBy>Jan Wohland</cp:lastModifiedBy>
  <cp:revision>6</cp:revision>
  <dcterms:created xsi:type="dcterms:W3CDTF">2026-01-05T09:38:29Z</dcterms:created>
  <dcterms:modified xsi:type="dcterms:W3CDTF">2026-01-05T13:50:07Z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b393e4af-21e2-4a00-becb-93bf6477c2c6</vt:lpwstr>
  </property>
</Properties>
</file>