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ink/ink1.xml" ContentType="application/inkml+xml"/>
  <Override PartName="/ppt/notesSlides/notesSlide3.xml" ContentType="application/vnd.openxmlformats-officedocument.presentationml.notesSlide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notesSlides/notesSlide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3" r:id="rId1"/>
  </p:sldMasterIdLst>
  <p:notesMasterIdLst>
    <p:notesMasterId r:id="rId19"/>
  </p:notesMasterIdLst>
  <p:sldIdLst>
    <p:sldId id="256" r:id="rId2"/>
    <p:sldId id="291" r:id="rId3"/>
    <p:sldId id="292" r:id="rId4"/>
    <p:sldId id="293" r:id="rId5"/>
    <p:sldId id="294" r:id="rId6"/>
    <p:sldId id="315" r:id="rId7"/>
    <p:sldId id="295" r:id="rId8"/>
    <p:sldId id="296" r:id="rId9"/>
    <p:sldId id="297" r:id="rId10"/>
    <p:sldId id="298" r:id="rId11"/>
    <p:sldId id="299" r:id="rId12"/>
    <p:sldId id="300" r:id="rId13"/>
    <p:sldId id="301" r:id="rId14"/>
    <p:sldId id="302" r:id="rId15"/>
    <p:sldId id="303" r:id="rId16"/>
    <p:sldId id="314" r:id="rId17"/>
    <p:sldId id="288" r:id="rId18"/>
  </p:sldIdLst>
  <p:sldSz cx="9144000" cy="5143500" type="screen16x9"/>
  <p:notesSz cx="6858000" cy="9144000"/>
  <p:embeddedFontLst>
    <p:embeddedFont>
      <p:font typeface="Nunito Sans" pitchFamily="2" charset="77"/>
      <p:regular r:id="rId20"/>
      <p:bold r:id="rId21"/>
      <p:italic r:id="rId22"/>
      <p:boldItalic r:id="rId23"/>
    </p:embeddedFont>
    <p:embeddedFont>
      <p:font typeface="Nunito Sans ExtraLight" pitchFamily="2" charset="77"/>
      <p:regular r:id="rId24"/>
      <p:bold r:id="rId25"/>
      <p:italic r:id="rId26"/>
      <p:boldItalic r:id="rId2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2DBD483-1749-1248-B699-75E0CCB79DA0}" v="65" dt="2026-01-05T14:43:05.31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–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F5AB1C69-6EDB-4FF4-983F-18BD219EF322}" styleName="Medium Style 2 –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175"/>
    <p:restoredTop sz="89821"/>
  </p:normalViewPr>
  <p:slideViewPr>
    <p:cSldViewPr snapToGrid="0" showGuides="1">
      <p:cViewPr varScale="1">
        <p:scale>
          <a:sx n="109" d="100"/>
          <a:sy n="109" d="100"/>
        </p:scale>
        <p:origin x="200" y="7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32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theme" Target="theme/theme1.xml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svg"/><Relationship Id="rId1" Type="http://schemas.openxmlformats.org/officeDocument/2006/relationships/image" Target="../media/image25.png"/><Relationship Id="rId6" Type="http://schemas.openxmlformats.org/officeDocument/2006/relationships/image" Target="../media/image30.svg"/><Relationship Id="rId5" Type="http://schemas.openxmlformats.org/officeDocument/2006/relationships/image" Target="../media/image29.png"/><Relationship Id="rId4" Type="http://schemas.openxmlformats.org/officeDocument/2006/relationships/image" Target="../media/image28.sv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svg"/><Relationship Id="rId1" Type="http://schemas.openxmlformats.org/officeDocument/2006/relationships/image" Target="../media/image25.png"/><Relationship Id="rId6" Type="http://schemas.openxmlformats.org/officeDocument/2006/relationships/image" Target="../media/image30.svg"/><Relationship Id="rId5" Type="http://schemas.openxmlformats.org/officeDocument/2006/relationships/image" Target="../media/image29.png"/><Relationship Id="rId4" Type="http://schemas.openxmlformats.org/officeDocument/2006/relationships/image" Target="../media/image28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55FCC0C-257B-634A-9692-8B154EFEF34E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9E80A067-503F-3449-A893-3E44C0D16E80}">
      <dgm:prSet custT="1"/>
      <dgm:spPr>
        <a:solidFill>
          <a:schemeClr val="accent3">
            <a:lumMod val="90000"/>
          </a:schemeClr>
        </a:solidFill>
        <a:ln w="6350"/>
      </dgm:spPr>
      <dgm:t>
        <a:bodyPr/>
        <a:lstStyle/>
        <a:p>
          <a:r>
            <a:rPr lang="en-GB" sz="1800" b="0" i="0" dirty="0">
              <a:latin typeface="Nunito Sans" pitchFamily="2" charset="77"/>
            </a:rPr>
            <a:t>1. How can decadal predictions be useful for energy applications?</a:t>
          </a:r>
          <a:endParaRPr lang="en-GB" sz="1800" dirty="0">
            <a:latin typeface="Nunito Sans" pitchFamily="2" charset="77"/>
          </a:endParaRPr>
        </a:p>
      </dgm:t>
    </dgm:pt>
    <dgm:pt modelId="{56251976-CC9D-1A4B-829A-862FB5FCE98B}" type="parTrans" cxnId="{DF3F9A42-5897-8E4E-933B-2A52377F2605}">
      <dgm:prSet/>
      <dgm:spPr/>
      <dgm:t>
        <a:bodyPr/>
        <a:lstStyle/>
        <a:p>
          <a:endParaRPr lang="en-GB"/>
        </a:p>
      </dgm:t>
    </dgm:pt>
    <dgm:pt modelId="{DCB5BA0C-A41A-D84E-BBF5-BBCF8393486F}" type="sibTrans" cxnId="{DF3F9A42-5897-8E4E-933B-2A52377F2605}">
      <dgm:prSet/>
      <dgm:spPr/>
      <dgm:t>
        <a:bodyPr/>
        <a:lstStyle/>
        <a:p>
          <a:endParaRPr lang="en-GB"/>
        </a:p>
      </dgm:t>
    </dgm:pt>
    <dgm:pt modelId="{68B06966-58E8-9843-9152-5717BF4D82B4}">
      <dgm:prSet custT="1"/>
      <dgm:spPr>
        <a:solidFill>
          <a:srgbClr val="C2DBC9"/>
        </a:solidFill>
        <a:ln w="6350"/>
      </dgm:spPr>
      <dgm:t>
        <a:bodyPr/>
        <a:lstStyle/>
        <a:p>
          <a:r>
            <a:rPr lang="en-GB" sz="1800" b="0" i="0" dirty="0">
              <a:latin typeface="Nunito Sans" pitchFamily="2" charset="77"/>
            </a:rPr>
            <a:t>2. Can decadal forecasts be used to make skilful predictions of energy-relevant variables?</a:t>
          </a:r>
          <a:endParaRPr lang="en-GB" sz="1800" dirty="0">
            <a:latin typeface="Nunito Sans" pitchFamily="2" charset="77"/>
          </a:endParaRPr>
        </a:p>
      </dgm:t>
    </dgm:pt>
    <dgm:pt modelId="{803A24DF-3B7E-B944-839A-C77EB276DA05}" type="parTrans" cxnId="{3602A0E8-D80F-194A-BFC5-47C1AFA87F9D}">
      <dgm:prSet/>
      <dgm:spPr/>
      <dgm:t>
        <a:bodyPr/>
        <a:lstStyle/>
        <a:p>
          <a:endParaRPr lang="en-GB"/>
        </a:p>
      </dgm:t>
    </dgm:pt>
    <dgm:pt modelId="{5409020B-6884-9048-B3D6-0933EACDE41F}" type="sibTrans" cxnId="{3602A0E8-D80F-194A-BFC5-47C1AFA87F9D}">
      <dgm:prSet/>
      <dgm:spPr/>
      <dgm:t>
        <a:bodyPr/>
        <a:lstStyle/>
        <a:p>
          <a:endParaRPr lang="en-GB"/>
        </a:p>
      </dgm:t>
    </dgm:pt>
    <dgm:pt modelId="{D173C7F2-2EC3-C046-B793-53622B54B9E3}" type="pres">
      <dgm:prSet presAssocID="{E55FCC0C-257B-634A-9692-8B154EFEF34E}" presName="Name0" presStyleCnt="0">
        <dgm:presLayoutVars>
          <dgm:dir/>
          <dgm:animLvl val="lvl"/>
          <dgm:resizeHandles val="exact"/>
        </dgm:presLayoutVars>
      </dgm:prSet>
      <dgm:spPr/>
    </dgm:pt>
    <dgm:pt modelId="{5E227A32-D569-544E-A396-5A91161CE5F8}" type="pres">
      <dgm:prSet presAssocID="{9E80A067-503F-3449-A893-3E44C0D16E80}" presName="linNode" presStyleCnt="0"/>
      <dgm:spPr/>
    </dgm:pt>
    <dgm:pt modelId="{7F0A9D3B-5E20-8344-B3C8-17FBD512AE8E}" type="pres">
      <dgm:prSet presAssocID="{9E80A067-503F-3449-A893-3E44C0D16E80}" presName="parentText" presStyleLbl="node1" presStyleIdx="0" presStyleCnt="2" custScaleX="188954" custScaleY="29399">
        <dgm:presLayoutVars>
          <dgm:chMax val="1"/>
          <dgm:bulletEnabled val="1"/>
        </dgm:presLayoutVars>
      </dgm:prSet>
      <dgm:spPr/>
    </dgm:pt>
    <dgm:pt modelId="{F543BC9D-3E2F-AD4D-8DA8-167A0D5EF965}" type="pres">
      <dgm:prSet presAssocID="{DCB5BA0C-A41A-D84E-BBF5-BBCF8393486F}" presName="sp" presStyleCnt="0"/>
      <dgm:spPr/>
    </dgm:pt>
    <dgm:pt modelId="{33F6AEF6-EB93-2A46-981A-EE40763B63B2}" type="pres">
      <dgm:prSet presAssocID="{68B06966-58E8-9843-9152-5717BF4D82B4}" presName="linNode" presStyleCnt="0"/>
      <dgm:spPr/>
    </dgm:pt>
    <dgm:pt modelId="{5FFF73F6-61C3-D940-8BDD-702403CC2FFB}" type="pres">
      <dgm:prSet presAssocID="{68B06966-58E8-9843-9152-5717BF4D82B4}" presName="parentText" presStyleLbl="node1" presStyleIdx="1" presStyleCnt="2" custScaleX="188954" custScaleY="29399">
        <dgm:presLayoutVars>
          <dgm:chMax val="1"/>
          <dgm:bulletEnabled val="1"/>
        </dgm:presLayoutVars>
      </dgm:prSet>
      <dgm:spPr/>
    </dgm:pt>
  </dgm:ptLst>
  <dgm:cxnLst>
    <dgm:cxn modelId="{87ACC705-265C-DD4C-AF90-1294B39CAE47}" type="presOf" srcId="{E55FCC0C-257B-634A-9692-8B154EFEF34E}" destId="{D173C7F2-2EC3-C046-B793-53622B54B9E3}" srcOrd="0" destOrd="0" presId="urn:microsoft.com/office/officeart/2005/8/layout/vList5"/>
    <dgm:cxn modelId="{DF3F9A42-5897-8E4E-933B-2A52377F2605}" srcId="{E55FCC0C-257B-634A-9692-8B154EFEF34E}" destId="{9E80A067-503F-3449-A893-3E44C0D16E80}" srcOrd="0" destOrd="0" parTransId="{56251976-CC9D-1A4B-829A-862FB5FCE98B}" sibTransId="{DCB5BA0C-A41A-D84E-BBF5-BBCF8393486F}"/>
    <dgm:cxn modelId="{145361A1-8101-B743-9385-1A0F69AD0001}" type="presOf" srcId="{9E80A067-503F-3449-A893-3E44C0D16E80}" destId="{7F0A9D3B-5E20-8344-B3C8-17FBD512AE8E}" srcOrd="0" destOrd="0" presId="urn:microsoft.com/office/officeart/2005/8/layout/vList5"/>
    <dgm:cxn modelId="{474584AE-9363-524F-BDE0-56BA4FAC963F}" type="presOf" srcId="{68B06966-58E8-9843-9152-5717BF4D82B4}" destId="{5FFF73F6-61C3-D940-8BDD-702403CC2FFB}" srcOrd="0" destOrd="0" presId="urn:microsoft.com/office/officeart/2005/8/layout/vList5"/>
    <dgm:cxn modelId="{3602A0E8-D80F-194A-BFC5-47C1AFA87F9D}" srcId="{E55FCC0C-257B-634A-9692-8B154EFEF34E}" destId="{68B06966-58E8-9843-9152-5717BF4D82B4}" srcOrd="1" destOrd="0" parTransId="{803A24DF-3B7E-B944-839A-C77EB276DA05}" sibTransId="{5409020B-6884-9048-B3D6-0933EACDE41F}"/>
    <dgm:cxn modelId="{12939000-7027-8B4D-91D5-2204DC648FDF}" type="presParOf" srcId="{D173C7F2-2EC3-C046-B793-53622B54B9E3}" destId="{5E227A32-D569-544E-A396-5A91161CE5F8}" srcOrd="0" destOrd="0" presId="urn:microsoft.com/office/officeart/2005/8/layout/vList5"/>
    <dgm:cxn modelId="{DD843C3E-6C8F-BA4B-BD03-23798334E270}" type="presParOf" srcId="{5E227A32-D569-544E-A396-5A91161CE5F8}" destId="{7F0A9D3B-5E20-8344-B3C8-17FBD512AE8E}" srcOrd="0" destOrd="0" presId="urn:microsoft.com/office/officeart/2005/8/layout/vList5"/>
    <dgm:cxn modelId="{24A91578-F201-0642-A521-15B7A8D45263}" type="presParOf" srcId="{D173C7F2-2EC3-C046-B793-53622B54B9E3}" destId="{F543BC9D-3E2F-AD4D-8DA8-167A0D5EF965}" srcOrd="1" destOrd="0" presId="urn:microsoft.com/office/officeart/2005/8/layout/vList5"/>
    <dgm:cxn modelId="{C7215C22-C0CA-6A4A-A442-E5F7DCB946EE}" type="presParOf" srcId="{D173C7F2-2EC3-C046-B793-53622B54B9E3}" destId="{33F6AEF6-EB93-2A46-981A-EE40763B63B2}" srcOrd="2" destOrd="0" presId="urn:microsoft.com/office/officeart/2005/8/layout/vList5"/>
    <dgm:cxn modelId="{F70563D0-9D03-BF47-BEE8-2EFB7FEE25C0}" type="presParOf" srcId="{33F6AEF6-EB93-2A46-981A-EE40763B63B2}" destId="{5FFF73F6-61C3-D940-8BDD-702403CC2FFB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55FCC0C-257B-634A-9692-8B154EFEF34E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9E80A067-503F-3449-A893-3E44C0D16E80}">
      <dgm:prSet custT="1"/>
      <dgm:spPr>
        <a:solidFill>
          <a:schemeClr val="accent3"/>
        </a:solidFill>
        <a:ln w="6350"/>
      </dgm:spPr>
      <dgm:t>
        <a:bodyPr/>
        <a:lstStyle/>
        <a:p>
          <a:r>
            <a:rPr lang="en-GB" sz="1800" b="0" i="0" dirty="0">
              <a:solidFill>
                <a:schemeClr val="tx1">
                  <a:lumMod val="75000"/>
                </a:schemeClr>
              </a:solidFill>
              <a:latin typeface="Nunito Sans" pitchFamily="2" charset="77"/>
            </a:rPr>
            <a:t>1. How can decadal predictions be useful for energy applications?</a:t>
          </a:r>
          <a:endParaRPr lang="en-GB" sz="1800" dirty="0">
            <a:solidFill>
              <a:schemeClr val="tx1">
                <a:lumMod val="75000"/>
              </a:schemeClr>
            </a:solidFill>
            <a:latin typeface="Nunito Sans" pitchFamily="2" charset="77"/>
          </a:endParaRPr>
        </a:p>
      </dgm:t>
    </dgm:pt>
    <dgm:pt modelId="{56251976-CC9D-1A4B-829A-862FB5FCE98B}" type="parTrans" cxnId="{DF3F9A42-5897-8E4E-933B-2A52377F2605}">
      <dgm:prSet/>
      <dgm:spPr/>
      <dgm:t>
        <a:bodyPr/>
        <a:lstStyle/>
        <a:p>
          <a:endParaRPr lang="en-GB"/>
        </a:p>
      </dgm:t>
    </dgm:pt>
    <dgm:pt modelId="{DCB5BA0C-A41A-D84E-BBF5-BBCF8393486F}" type="sibTrans" cxnId="{DF3F9A42-5897-8E4E-933B-2A52377F2605}">
      <dgm:prSet/>
      <dgm:spPr/>
      <dgm:t>
        <a:bodyPr/>
        <a:lstStyle/>
        <a:p>
          <a:endParaRPr lang="en-GB"/>
        </a:p>
      </dgm:t>
    </dgm:pt>
    <dgm:pt modelId="{68B06966-58E8-9843-9152-5717BF4D82B4}">
      <dgm:prSet custT="1"/>
      <dgm:spPr>
        <a:solidFill>
          <a:srgbClr val="C2DBC9"/>
        </a:solidFill>
        <a:ln w="6350"/>
      </dgm:spPr>
      <dgm:t>
        <a:bodyPr/>
        <a:lstStyle/>
        <a:p>
          <a:r>
            <a:rPr lang="en-GB" sz="1800" b="0" i="0" dirty="0">
              <a:latin typeface="Nunito Sans" pitchFamily="2" charset="77"/>
            </a:rPr>
            <a:t>2. Can decadal forecasts be used to make skilful predictions of energy-relevant variables?</a:t>
          </a:r>
          <a:endParaRPr lang="en-GB" sz="1800" dirty="0">
            <a:latin typeface="Nunito Sans" pitchFamily="2" charset="77"/>
          </a:endParaRPr>
        </a:p>
      </dgm:t>
    </dgm:pt>
    <dgm:pt modelId="{803A24DF-3B7E-B944-839A-C77EB276DA05}" type="parTrans" cxnId="{3602A0E8-D80F-194A-BFC5-47C1AFA87F9D}">
      <dgm:prSet/>
      <dgm:spPr/>
      <dgm:t>
        <a:bodyPr/>
        <a:lstStyle/>
        <a:p>
          <a:endParaRPr lang="en-GB"/>
        </a:p>
      </dgm:t>
    </dgm:pt>
    <dgm:pt modelId="{5409020B-6884-9048-B3D6-0933EACDE41F}" type="sibTrans" cxnId="{3602A0E8-D80F-194A-BFC5-47C1AFA87F9D}">
      <dgm:prSet/>
      <dgm:spPr/>
      <dgm:t>
        <a:bodyPr/>
        <a:lstStyle/>
        <a:p>
          <a:endParaRPr lang="en-GB"/>
        </a:p>
      </dgm:t>
    </dgm:pt>
    <dgm:pt modelId="{D173C7F2-2EC3-C046-B793-53622B54B9E3}" type="pres">
      <dgm:prSet presAssocID="{E55FCC0C-257B-634A-9692-8B154EFEF34E}" presName="Name0" presStyleCnt="0">
        <dgm:presLayoutVars>
          <dgm:dir/>
          <dgm:animLvl val="lvl"/>
          <dgm:resizeHandles val="exact"/>
        </dgm:presLayoutVars>
      </dgm:prSet>
      <dgm:spPr/>
    </dgm:pt>
    <dgm:pt modelId="{5E227A32-D569-544E-A396-5A91161CE5F8}" type="pres">
      <dgm:prSet presAssocID="{9E80A067-503F-3449-A893-3E44C0D16E80}" presName="linNode" presStyleCnt="0"/>
      <dgm:spPr/>
    </dgm:pt>
    <dgm:pt modelId="{7F0A9D3B-5E20-8344-B3C8-17FBD512AE8E}" type="pres">
      <dgm:prSet presAssocID="{9E80A067-503F-3449-A893-3E44C0D16E80}" presName="parentText" presStyleLbl="node1" presStyleIdx="0" presStyleCnt="2" custScaleX="188954" custScaleY="29399">
        <dgm:presLayoutVars>
          <dgm:chMax val="1"/>
          <dgm:bulletEnabled val="1"/>
        </dgm:presLayoutVars>
      </dgm:prSet>
      <dgm:spPr/>
    </dgm:pt>
    <dgm:pt modelId="{F543BC9D-3E2F-AD4D-8DA8-167A0D5EF965}" type="pres">
      <dgm:prSet presAssocID="{DCB5BA0C-A41A-D84E-BBF5-BBCF8393486F}" presName="sp" presStyleCnt="0"/>
      <dgm:spPr/>
    </dgm:pt>
    <dgm:pt modelId="{33F6AEF6-EB93-2A46-981A-EE40763B63B2}" type="pres">
      <dgm:prSet presAssocID="{68B06966-58E8-9843-9152-5717BF4D82B4}" presName="linNode" presStyleCnt="0"/>
      <dgm:spPr/>
    </dgm:pt>
    <dgm:pt modelId="{5FFF73F6-61C3-D940-8BDD-702403CC2FFB}" type="pres">
      <dgm:prSet presAssocID="{68B06966-58E8-9843-9152-5717BF4D82B4}" presName="parentText" presStyleLbl="node1" presStyleIdx="1" presStyleCnt="2" custScaleX="188954" custScaleY="29399">
        <dgm:presLayoutVars>
          <dgm:chMax val="1"/>
          <dgm:bulletEnabled val="1"/>
        </dgm:presLayoutVars>
      </dgm:prSet>
      <dgm:spPr/>
    </dgm:pt>
  </dgm:ptLst>
  <dgm:cxnLst>
    <dgm:cxn modelId="{87ACC705-265C-DD4C-AF90-1294B39CAE47}" type="presOf" srcId="{E55FCC0C-257B-634A-9692-8B154EFEF34E}" destId="{D173C7F2-2EC3-C046-B793-53622B54B9E3}" srcOrd="0" destOrd="0" presId="urn:microsoft.com/office/officeart/2005/8/layout/vList5"/>
    <dgm:cxn modelId="{DF3F9A42-5897-8E4E-933B-2A52377F2605}" srcId="{E55FCC0C-257B-634A-9692-8B154EFEF34E}" destId="{9E80A067-503F-3449-A893-3E44C0D16E80}" srcOrd="0" destOrd="0" parTransId="{56251976-CC9D-1A4B-829A-862FB5FCE98B}" sibTransId="{DCB5BA0C-A41A-D84E-BBF5-BBCF8393486F}"/>
    <dgm:cxn modelId="{145361A1-8101-B743-9385-1A0F69AD0001}" type="presOf" srcId="{9E80A067-503F-3449-A893-3E44C0D16E80}" destId="{7F0A9D3B-5E20-8344-B3C8-17FBD512AE8E}" srcOrd="0" destOrd="0" presId="urn:microsoft.com/office/officeart/2005/8/layout/vList5"/>
    <dgm:cxn modelId="{474584AE-9363-524F-BDE0-56BA4FAC963F}" type="presOf" srcId="{68B06966-58E8-9843-9152-5717BF4D82B4}" destId="{5FFF73F6-61C3-D940-8BDD-702403CC2FFB}" srcOrd="0" destOrd="0" presId="urn:microsoft.com/office/officeart/2005/8/layout/vList5"/>
    <dgm:cxn modelId="{3602A0E8-D80F-194A-BFC5-47C1AFA87F9D}" srcId="{E55FCC0C-257B-634A-9692-8B154EFEF34E}" destId="{68B06966-58E8-9843-9152-5717BF4D82B4}" srcOrd="1" destOrd="0" parTransId="{803A24DF-3B7E-B944-839A-C77EB276DA05}" sibTransId="{5409020B-6884-9048-B3D6-0933EACDE41F}"/>
    <dgm:cxn modelId="{12939000-7027-8B4D-91D5-2204DC648FDF}" type="presParOf" srcId="{D173C7F2-2EC3-C046-B793-53622B54B9E3}" destId="{5E227A32-D569-544E-A396-5A91161CE5F8}" srcOrd="0" destOrd="0" presId="urn:microsoft.com/office/officeart/2005/8/layout/vList5"/>
    <dgm:cxn modelId="{DD843C3E-6C8F-BA4B-BD03-23798334E270}" type="presParOf" srcId="{5E227A32-D569-544E-A396-5A91161CE5F8}" destId="{7F0A9D3B-5E20-8344-B3C8-17FBD512AE8E}" srcOrd="0" destOrd="0" presId="urn:microsoft.com/office/officeart/2005/8/layout/vList5"/>
    <dgm:cxn modelId="{24A91578-F201-0642-A521-15B7A8D45263}" type="presParOf" srcId="{D173C7F2-2EC3-C046-B793-53622B54B9E3}" destId="{F543BC9D-3E2F-AD4D-8DA8-167A0D5EF965}" srcOrd="1" destOrd="0" presId="urn:microsoft.com/office/officeart/2005/8/layout/vList5"/>
    <dgm:cxn modelId="{C7215C22-C0CA-6A4A-A442-E5F7DCB946EE}" type="presParOf" srcId="{D173C7F2-2EC3-C046-B793-53622B54B9E3}" destId="{33F6AEF6-EB93-2A46-981A-EE40763B63B2}" srcOrd="2" destOrd="0" presId="urn:microsoft.com/office/officeart/2005/8/layout/vList5"/>
    <dgm:cxn modelId="{F70563D0-9D03-BF47-BEE8-2EFB7FEE25C0}" type="presParOf" srcId="{33F6AEF6-EB93-2A46-981A-EE40763B63B2}" destId="{5FFF73F6-61C3-D940-8BDD-702403CC2FFB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0ECEE7B-E2A7-9D41-BA98-6A1727A28788}" type="doc">
      <dgm:prSet loTypeId="urn:microsoft.com/office/officeart/2005/8/layout/vList6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22FD8E91-BF00-124E-94CF-DF31A0620171}">
      <dgm:prSet phldrT="[Text]"/>
      <dgm:spPr>
        <a:solidFill>
          <a:schemeClr val="accent1">
            <a:lumMod val="40000"/>
            <a:lumOff val="60000"/>
          </a:schemeClr>
        </a:solidFill>
        <a:ln w="12700"/>
      </dgm:spPr>
      <dgm:t>
        <a:bodyPr/>
        <a:lstStyle/>
        <a:p>
          <a:r>
            <a:rPr lang="en-GB" dirty="0">
              <a:latin typeface="Nunito Sans" pitchFamily="2" charset="77"/>
            </a:rPr>
            <a:t>Model</a:t>
          </a:r>
        </a:p>
      </dgm:t>
    </dgm:pt>
    <dgm:pt modelId="{34B14FDC-15C6-A04F-842A-DAEB8DA6639A}" type="parTrans" cxnId="{392145AB-CC6F-2A4D-B8F7-999B9F576556}">
      <dgm:prSet/>
      <dgm:spPr/>
      <dgm:t>
        <a:bodyPr/>
        <a:lstStyle/>
        <a:p>
          <a:endParaRPr lang="en-GB"/>
        </a:p>
      </dgm:t>
    </dgm:pt>
    <dgm:pt modelId="{71B69923-3057-174B-AE99-F598FADD858E}" type="sibTrans" cxnId="{392145AB-CC6F-2A4D-B8F7-999B9F576556}">
      <dgm:prSet/>
      <dgm:spPr/>
      <dgm:t>
        <a:bodyPr/>
        <a:lstStyle/>
        <a:p>
          <a:endParaRPr lang="en-GB"/>
        </a:p>
      </dgm:t>
    </dgm:pt>
    <dgm:pt modelId="{44E4C49A-160F-B94A-B88E-2652452A8B17}">
      <dgm:prSet phldrT="[Text]"/>
      <dgm:spPr>
        <a:solidFill>
          <a:schemeClr val="accent1">
            <a:lumMod val="20000"/>
            <a:lumOff val="80000"/>
            <a:alpha val="90000"/>
          </a:schemeClr>
        </a:solidFill>
        <a:ln>
          <a:noFill/>
        </a:ln>
      </dgm:spPr>
      <dgm:t>
        <a:bodyPr anchor="ctr"/>
        <a:lstStyle/>
        <a:p>
          <a:r>
            <a:rPr lang="en-GB" dirty="0">
              <a:solidFill>
                <a:schemeClr val="bg1"/>
              </a:solidFill>
              <a:latin typeface="Nunito Sans" pitchFamily="2" charset="77"/>
            </a:rPr>
            <a:t>Multi-model ensemble of </a:t>
          </a:r>
          <a:r>
            <a:rPr lang="en-GB" dirty="0" err="1">
              <a:solidFill>
                <a:schemeClr val="bg1"/>
              </a:solidFill>
              <a:latin typeface="Nunito Sans" pitchFamily="2" charset="77"/>
            </a:rPr>
            <a:t>dcppA</a:t>
          </a:r>
          <a:r>
            <a:rPr lang="en-GB" dirty="0">
              <a:solidFill>
                <a:schemeClr val="bg1"/>
              </a:solidFill>
              <a:latin typeface="Nunito Sans" pitchFamily="2" charset="77"/>
            </a:rPr>
            <a:t>-hindcasts</a:t>
          </a:r>
        </a:p>
      </dgm:t>
    </dgm:pt>
    <dgm:pt modelId="{DB410112-B6DE-7C49-A2D5-4409FD82324F}" type="parTrans" cxnId="{022FEA0E-C5DE-3647-A12C-CEEC23FD32DD}">
      <dgm:prSet/>
      <dgm:spPr/>
      <dgm:t>
        <a:bodyPr/>
        <a:lstStyle/>
        <a:p>
          <a:endParaRPr lang="en-GB"/>
        </a:p>
      </dgm:t>
    </dgm:pt>
    <dgm:pt modelId="{0F92325B-578D-3F45-8774-B42B59D27C8A}" type="sibTrans" cxnId="{022FEA0E-C5DE-3647-A12C-CEEC23FD32DD}">
      <dgm:prSet/>
      <dgm:spPr/>
      <dgm:t>
        <a:bodyPr/>
        <a:lstStyle/>
        <a:p>
          <a:endParaRPr lang="en-GB"/>
        </a:p>
      </dgm:t>
    </dgm:pt>
    <dgm:pt modelId="{BFD58644-AD86-414C-B5FF-500BF88C7B16}">
      <dgm:prSet phldrT="[Text]"/>
      <dgm:spPr>
        <a:solidFill>
          <a:schemeClr val="accent1">
            <a:lumMod val="20000"/>
            <a:lumOff val="80000"/>
            <a:alpha val="90000"/>
          </a:schemeClr>
        </a:solidFill>
        <a:ln>
          <a:noFill/>
        </a:ln>
      </dgm:spPr>
      <dgm:t>
        <a:bodyPr anchor="ctr"/>
        <a:lstStyle/>
        <a:p>
          <a:r>
            <a:rPr lang="en-GB" dirty="0">
              <a:solidFill>
                <a:schemeClr val="bg1"/>
              </a:solidFill>
              <a:latin typeface="Nunito Sans" pitchFamily="2" charset="77"/>
            </a:rPr>
            <a:t>12 models, 178 members</a:t>
          </a:r>
        </a:p>
      </dgm:t>
    </dgm:pt>
    <dgm:pt modelId="{4FC701A7-913B-A44A-AFED-2B2DCFE06B46}" type="parTrans" cxnId="{D662781D-028C-444E-AF03-874D59FE45EC}">
      <dgm:prSet/>
      <dgm:spPr/>
      <dgm:t>
        <a:bodyPr/>
        <a:lstStyle/>
        <a:p>
          <a:endParaRPr lang="en-GB"/>
        </a:p>
      </dgm:t>
    </dgm:pt>
    <dgm:pt modelId="{8ED4EA6F-A0FC-8940-ABA6-34E1664C1D4C}" type="sibTrans" cxnId="{D662781D-028C-444E-AF03-874D59FE45EC}">
      <dgm:prSet/>
      <dgm:spPr/>
      <dgm:t>
        <a:bodyPr/>
        <a:lstStyle/>
        <a:p>
          <a:endParaRPr lang="en-GB"/>
        </a:p>
      </dgm:t>
    </dgm:pt>
    <dgm:pt modelId="{7ED9153D-22D2-B84B-BDEF-B3C4A3A81FA8}">
      <dgm:prSet phldrT="[Text]"/>
      <dgm:spPr>
        <a:solidFill>
          <a:schemeClr val="accent2">
            <a:lumMod val="40000"/>
            <a:lumOff val="60000"/>
          </a:schemeClr>
        </a:solidFill>
        <a:ln w="12700"/>
      </dgm:spPr>
      <dgm:t>
        <a:bodyPr/>
        <a:lstStyle/>
        <a:p>
          <a:r>
            <a:rPr lang="en-GB" dirty="0">
              <a:latin typeface="Nunito Sans" pitchFamily="2" charset="77"/>
            </a:rPr>
            <a:t>Observations</a:t>
          </a:r>
        </a:p>
      </dgm:t>
    </dgm:pt>
    <dgm:pt modelId="{C59F1465-2C11-D741-A3FA-9A696D24F647}" type="parTrans" cxnId="{018E7C9A-A6E6-2544-8A00-64B09B18CCC5}">
      <dgm:prSet/>
      <dgm:spPr/>
      <dgm:t>
        <a:bodyPr/>
        <a:lstStyle/>
        <a:p>
          <a:endParaRPr lang="en-GB"/>
        </a:p>
      </dgm:t>
    </dgm:pt>
    <dgm:pt modelId="{409452D6-F073-F440-8611-27B1C733D6EB}" type="sibTrans" cxnId="{018E7C9A-A6E6-2544-8A00-64B09B18CCC5}">
      <dgm:prSet/>
      <dgm:spPr/>
      <dgm:t>
        <a:bodyPr/>
        <a:lstStyle/>
        <a:p>
          <a:endParaRPr lang="en-GB"/>
        </a:p>
      </dgm:t>
    </dgm:pt>
    <dgm:pt modelId="{E186FF8E-986C-8C49-A847-5023D12CAE41}">
      <dgm:prSet phldrT="[Text]"/>
      <dgm:spPr>
        <a:solidFill>
          <a:schemeClr val="accent2">
            <a:lumMod val="20000"/>
            <a:lumOff val="80000"/>
            <a:alpha val="90000"/>
          </a:schemeClr>
        </a:solidFill>
        <a:ln>
          <a:noFill/>
        </a:ln>
      </dgm:spPr>
      <dgm:t>
        <a:bodyPr anchor="ctr"/>
        <a:lstStyle/>
        <a:p>
          <a:r>
            <a:rPr lang="en-GB" dirty="0">
              <a:solidFill>
                <a:schemeClr val="bg1"/>
              </a:solidFill>
              <a:latin typeface="Nunito Sans" pitchFamily="2" charset="77"/>
            </a:rPr>
            <a:t>ERA5 reanalysis</a:t>
          </a:r>
        </a:p>
      </dgm:t>
    </dgm:pt>
    <dgm:pt modelId="{9E0C35FA-8D90-9D4D-8139-416DDF026D95}" type="parTrans" cxnId="{93D21D0E-232F-D64F-8490-ACD021B1A0C2}">
      <dgm:prSet/>
      <dgm:spPr/>
      <dgm:t>
        <a:bodyPr/>
        <a:lstStyle/>
        <a:p>
          <a:endParaRPr lang="en-GB"/>
        </a:p>
      </dgm:t>
    </dgm:pt>
    <dgm:pt modelId="{FEDB4B42-CDF6-2D42-B89B-343516AAAFE0}" type="sibTrans" cxnId="{93D21D0E-232F-D64F-8490-ACD021B1A0C2}">
      <dgm:prSet/>
      <dgm:spPr/>
      <dgm:t>
        <a:bodyPr/>
        <a:lstStyle/>
        <a:p>
          <a:endParaRPr lang="en-GB"/>
        </a:p>
      </dgm:t>
    </dgm:pt>
    <dgm:pt modelId="{59B14B0E-1983-8146-8423-4087E17CA216}">
      <dgm:prSet phldrT="[Text]"/>
      <dgm:spPr>
        <a:solidFill>
          <a:schemeClr val="accent2">
            <a:lumMod val="20000"/>
            <a:lumOff val="80000"/>
            <a:alpha val="90000"/>
          </a:schemeClr>
        </a:solidFill>
        <a:ln>
          <a:noFill/>
        </a:ln>
      </dgm:spPr>
      <dgm:t>
        <a:bodyPr anchor="ctr"/>
        <a:lstStyle/>
        <a:p>
          <a:r>
            <a:rPr lang="en-GB" dirty="0">
              <a:solidFill>
                <a:schemeClr val="bg1"/>
              </a:solidFill>
              <a:latin typeface="Nunito Sans" pitchFamily="2" charset="77"/>
            </a:rPr>
            <a:t>1961-2023</a:t>
          </a:r>
        </a:p>
      </dgm:t>
    </dgm:pt>
    <dgm:pt modelId="{CDC4FE60-B0A1-3240-926C-31D24DF66B49}" type="parTrans" cxnId="{2BA5897F-A36F-334A-9AF8-A015191CF365}">
      <dgm:prSet/>
      <dgm:spPr/>
      <dgm:t>
        <a:bodyPr/>
        <a:lstStyle/>
        <a:p>
          <a:endParaRPr lang="en-GB"/>
        </a:p>
      </dgm:t>
    </dgm:pt>
    <dgm:pt modelId="{A927B2D7-5959-8146-91F1-297EACB5BBCD}" type="sibTrans" cxnId="{2BA5897F-A36F-334A-9AF8-A015191CF365}">
      <dgm:prSet/>
      <dgm:spPr/>
      <dgm:t>
        <a:bodyPr/>
        <a:lstStyle/>
        <a:p>
          <a:endParaRPr lang="en-GB"/>
        </a:p>
      </dgm:t>
    </dgm:pt>
    <dgm:pt modelId="{1F6D07DE-EA1A-5C42-8B0D-EEC3DEE2175E}" type="pres">
      <dgm:prSet presAssocID="{D0ECEE7B-E2A7-9D41-BA98-6A1727A28788}" presName="Name0" presStyleCnt="0">
        <dgm:presLayoutVars>
          <dgm:dir/>
          <dgm:animLvl val="lvl"/>
          <dgm:resizeHandles/>
        </dgm:presLayoutVars>
      </dgm:prSet>
      <dgm:spPr/>
    </dgm:pt>
    <dgm:pt modelId="{E6831850-7169-7B44-8944-1D155FE65BC4}" type="pres">
      <dgm:prSet presAssocID="{22FD8E91-BF00-124E-94CF-DF31A0620171}" presName="linNode" presStyleCnt="0"/>
      <dgm:spPr/>
    </dgm:pt>
    <dgm:pt modelId="{DFB4DB17-3DAE-624D-8F15-6FEF05D58E10}" type="pres">
      <dgm:prSet presAssocID="{22FD8E91-BF00-124E-94CF-DF31A0620171}" presName="parentShp" presStyleLbl="node1" presStyleIdx="0" presStyleCnt="2" custScaleX="69645" custScaleY="23906">
        <dgm:presLayoutVars>
          <dgm:bulletEnabled val="1"/>
        </dgm:presLayoutVars>
      </dgm:prSet>
      <dgm:spPr/>
    </dgm:pt>
    <dgm:pt modelId="{82FA7BD0-51BE-034B-8178-A39BC74ACE1B}" type="pres">
      <dgm:prSet presAssocID="{22FD8E91-BF00-124E-94CF-DF31A0620171}" presName="childShp" presStyleLbl="bgAccFollowNode1" presStyleIdx="0" presStyleCnt="2" custScaleX="122979" custScaleY="23906">
        <dgm:presLayoutVars>
          <dgm:bulletEnabled val="1"/>
        </dgm:presLayoutVars>
      </dgm:prSet>
      <dgm:spPr/>
    </dgm:pt>
    <dgm:pt modelId="{F3879A43-0A78-B94B-8646-CBF53FBEE00D}" type="pres">
      <dgm:prSet presAssocID="{71B69923-3057-174B-AE99-F598FADD858E}" presName="spacing" presStyleCnt="0"/>
      <dgm:spPr/>
    </dgm:pt>
    <dgm:pt modelId="{8380DF4B-8BA0-0A4A-9E43-F3B1F81710D2}" type="pres">
      <dgm:prSet presAssocID="{7ED9153D-22D2-B84B-BDEF-B3C4A3A81FA8}" presName="linNode" presStyleCnt="0"/>
      <dgm:spPr/>
    </dgm:pt>
    <dgm:pt modelId="{DEB532C1-5C79-524D-82DF-004D91FACB68}" type="pres">
      <dgm:prSet presAssocID="{7ED9153D-22D2-B84B-BDEF-B3C4A3A81FA8}" presName="parentShp" presStyleLbl="node1" presStyleIdx="1" presStyleCnt="2" custScaleX="69642" custScaleY="23906">
        <dgm:presLayoutVars>
          <dgm:bulletEnabled val="1"/>
        </dgm:presLayoutVars>
      </dgm:prSet>
      <dgm:spPr/>
    </dgm:pt>
    <dgm:pt modelId="{7523D85A-70B8-6149-B286-3B0FF5539E26}" type="pres">
      <dgm:prSet presAssocID="{7ED9153D-22D2-B84B-BDEF-B3C4A3A81FA8}" presName="childShp" presStyleLbl="bgAccFollowNode1" presStyleIdx="1" presStyleCnt="2" custScaleX="120974" custScaleY="23906">
        <dgm:presLayoutVars>
          <dgm:bulletEnabled val="1"/>
        </dgm:presLayoutVars>
      </dgm:prSet>
      <dgm:spPr/>
    </dgm:pt>
  </dgm:ptLst>
  <dgm:cxnLst>
    <dgm:cxn modelId="{6AD07303-0827-094E-9E55-59F130911D04}" type="presOf" srcId="{44E4C49A-160F-B94A-B88E-2652452A8B17}" destId="{82FA7BD0-51BE-034B-8178-A39BC74ACE1B}" srcOrd="0" destOrd="0" presId="urn:microsoft.com/office/officeart/2005/8/layout/vList6"/>
    <dgm:cxn modelId="{93D21D0E-232F-D64F-8490-ACD021B1A0C2}" srcId="{7ED9153D-22D2-B84B-BDEF-B3C4A3A81FA8}" destId="{E186FF8E-986C-8C49-A847-5023D12CAE41}" srcOrd="0" destOrd="0" parTransId="{9E0C35FA-8D90-9D4D-8139-416DDF026D95}" sibTransId="{FEDB4B42-CDF6-2D42-B89B-343516AAAFE0}"/>
    <dgm:cxn modelId="{022FEA0E-C5DE-3647-A12C-CEEC23FD32DD}" srcId="{22FD8E91-BF00-124E-94CF-DF31A0620171}" destId="{44E4C49A-160F-B94A-B88E-2652452A8B17}" srcOrd="0" destOrd="0" parTransId="{DB410112-B6DE-7C49-A2D5-4409FD82324F}" sibTransId="{0F92325B-578D-3F45-8774-B42B59D27C8A}"/>
    <dgm:cxn modelId="{D662781D-028C-444E-AF03-874D59FE45EC}" srcId="{22FD8E91-BF00-124E-94CF-DF31A0620171}" destId="{BFD58644-AD86-414C-B5FF-500BF88C7B16}" srcOrd="1" destOrd="0" parTransId="{4FC701A7-913B-A44A-AFED-2B2DCFE06B46}" sibTransId="{8ED4EA6F-A0FC-8940-ABA6-34E1664C1D4C}"/>
    <dgm:cxn modelId="{D6FFA438-BEAA-5B4D-A2B8-C15B3EBE40EA}" type="presOf" srcId="{59B14B0E-1983-8146-8423-4087E17CA216}" destId="{7523D85A-70B8-6149-B286-3B0FF5539E26}" srcOrd="0" destOrd="1" presId="urn:microsoft.com/office/officeart/2005/8/layout/vList6"/>
    <dgm:cxn modelId="{B64E3065-158F-FF43-915F-1163E6438E6A}" type="presOf" srcId="{E186FF8E-986C-8C49-A847-5023D12CAE41}" destId="{7523D85A-70B8-6149-B286-3B0FF5539E26}" srcOrd="0" destOrd="0" presId="urn:microsoft.com/office/officeart/2005/8/layout/vList6"/>
    <dgm:cxn modelId="{CB870C66-D338-DA4F-837C-1CEF125096D2}" type="presOf" srcId="{7ED9153D-22D2-B84B-BDEF-B3C4A3A81FA8}" destId="{DEB532C1-5C79-524D-82DF-004D91FACB68}" srcOrd="0" destOrd="0" presId="urn:microsoft.com/office/officeart/2005/8/layout/vList6"/>
    <dgm:cxn modelId="{2BA5897F-A36F-334A-9AF8-A015191CF365}" srcId="{7ED9153D-22D2-B84B-BDEF-B3C4A3A81FA8}" destId="{59B14B0E-1983-8146-8423-4087E17CA216}" srcOrd="1" destOrd="0" parTransId="{CDC4FE60-B0A1-3240-926C-31D24DF66B49}" sibTransId="{A927B2D7-5959-8146-91F1-297EACB5BBCD}"/>
    <dgm:cxn modelId="{EF505290-C30D-0C4E-9433-7799159C31D7}" type="presOf" srcId="{22FD8E91-BF00-124E-94CF-DF31A0620171}" destId="{DFB4DB17-3DAE-624D-8F15-6FEF05D58E10}" srcOrd="0" destOrd="0" presId="urn:microsoft.com/office/officeart/2005/8/layout/vList6"/>
    <dgm:cxn modelId="{018E7C9A-A6E6-2544-8A00-64B09B18CCC5}" srcId="{D0ECEE7B-E2A7-9D41-BA98-6A1727A28788}" destId="{7ED9153D-22D2-B84B-BDEF-B3C4A3A81FA8}" srcOrd="1" destOrd="0" parTransId="{C59F1465-2C11-D741-A3FA-9A696D24F647}" sibTransId="{409452D6-F073-F440-8611-27B1C733D6EB}"/>
    <dgm:cxn modelId="{1AD0E79E-9EB6-3B4C-957B-F294A45B025D}" type="presOf" srcId="{BFD58644-AD86-414C-B5FF-500BF88C7B16}" destId="{82FA7BD0-51BE-034B-8178-A39BC74ACE1B}" srcOrd="0" destOrd="1" presId="urn:microsoft.com/office/officeart/2005/8/layout/vList6"/>
    <dgm:cxn modelId="{392145AB-CC6F-2A4D-B8F7-999B9F576556}" srcId="{D0ECEE7B-E2A7-9D41-BA98-6A1727A28788}" destId="{22FD8E91-BF00-124E-94CF-DF31A0620171}" srcOrd="0" destOrd="0" parTransId="{34B14FDC-15C6-A04F-842A-DAEB8DA6639A}" sibTransId="{71B69923-3057-174B-AE99-F598FADD858E}"/>
    <dgm:cxn modelId="{E0D011CD-108E-0047-95FE-0D24C18C9046}" type="presOf" srcId="{D0ECEE7B-E2A7-9D41-BA98-6A1727A28788}" destId="{1F6D07DE-EA1A-5C42-8B0D-EEC3DEE2175E}" srcOrd="0" destOrd="0" presId="urn:microsoft.com/office/officeart/2005/8/layout/vList6"/>
    <dgm:cxn modelId="{698F3129-9011-BB49-A8AA-3EB717766DC5}" type="presParOf" srcId="{1F6D07DE-EA1A-5C42-8B0D-EEC3DEE2175E}" destId="{E6831850-7169-7B44-8944-1D155FE65BC4}" srcOrd="0" destOrd="0" presId="urn:microsoft.com/office/officeart/2005/8/layout/vList6"/>
    <dgm:cxn modelId="{6134FEF5-3094-424A-977B-2C6C338D5B1F}" type="presParOf" srcId="{E6831850-7169-7B44-8944-1D155FE65BC4}" destId="{DFB4DB17-3DAE-624D-8F15-6FEF05D58E10}" srcOrd="0" destOrd="0" presId="urn:microsoft.com/office/officeart/2005/8/layout/vList6"/>
    <dgm:cxn modelId="{9A34AAE8-E363-2A43-A5A2-537684F1B08B}" type="presParOf" srcId="{E6831850-7169-7B44-8944-1D155FE65BC4}" destId="{82FA7BD0-51BE-034B-8178-A39BC74ACE1B}" srcOrd="1" destOrd="0" presId="urn:microsoft.com/office/officeart/2005/8/layout/vList6"/>
    <dgm:cxn modelId="{1064F114-824A-ED4A-875D-6672A19B62BD}" type="presParOf" srcId="{1F6D07DE-EA1A-5C42-8B0D-EEC3DEE2175E}" destId="{F3879A43-0A78-B94B-8646-CBF53FBEE00D}" srcOrd="1" destOrd="0" presId="urn:microsoft.com/office/officeart/2005/8/layout/vList6"/>
    <dgm:cxn modelId="{FC20FDB1-3804-4B47-B5D9-6A921A0F7DAA}" type="presParOf" srcId="{1F6D07DE-EA1A-5C42-8B0D-EEC3DEE2175E}" destId="{8380DF4B-8BA0-0A4A-9E43-F3B1F81710D2}" srcOrd="2" destOrd="0" presId="urn:microsoft.com/office/officeart/2005/8/layout/vList6"/>
    <dgm:cxn modelId="{AE92F452-0422-A24F-9D68-06E01962B9E7}" type="presParOf" srcId="{8380DF4B-8BA0-0A4A-9E43-F3B1F81710D2}" destId="{DEB532C1-5C79-524D-82DF-004D91FACB68}" srcOrd="0" destOrd="0" presId="urn:microsoft.com/office/officeart/2005/8/layout/vList6"/>
    <dgm:cxn modelId="{B018B050-97EC-6A43-92E7-D289703F9D4F}" type="presParOf" srcId="{8380DF4B-8BA0-0A4A-9E43-F3B1F81710D2}" destId="{7523D85A-70B8-6149-B286-3B0FF5539E26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C964E0E6-3436-4523-B36A-74FFC9A44E49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2E4E76A-24F8-4738-87B9-1DA8459FCC02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GB" sz="1400" dirty="0">
              <a:solidFill>
                <a:schemeClr val="bg1"/>
              </a:solidFill>
              <a:latin typeface="Nunito Sans" pitchFamily="2" charset="77"/>
            </a:rPr>
            <a:t>Predicting </a:t>
          </a:r>
          <a:r>
            <a:rPr lang="en-GB" sz="1400" b="1" dirty="0">
              <a:solidFill>
                <a:schemeClr val="bg1"/>
              </a:solidFill>
              <a:latin typeface="Nunito Sans" pitchFamily="2" charset="77"/>
            </a:rPr>
            <a:t>UK electricity demand</a:t>
          </a:r>
          <a:r>
            <a:rPr lang="en-GB" sz="1400" dirty="0">
              <a:solidFill>
                <a:schemeClr val="bg1"/>
              </a:solidFill>
              <a:latin typeface="Nunito Sans" pitchFamily="2" charset="77"/>
            </a:rPr>
            <a:t> using temperature</a:t>
          </a:r>
          <a:endParaRPr lang="en-US" sz="1400" dirty="0">
            <a:solidFill>
              <a:schemeClr val="bg1"/>
            </a:solidFill>
            <a:latin typeface="Nunito Sans" pitchFamily="2" charset="77"/>
          </a:endParaRPr>
        </a:p>
      </dgm:t>
    </dgm:pt>
    <dgm:pt modelId="{88745196-134B-4FAE-8378-F496F0701574}" type="parTrans" cxnId="{140E7D2B-D29E-490C-A400-D6EED4B22430}">
      <dgm:prSet/>
      <dgm:spPr/>
      <dgm:t>
        <a:bodyPr/>
        <a:lstStyle/>
        <a:p>
          <a:endParaRPr lang="en-US"/>
        </a:p>
      </dgm:t>
    </dgm:pt>
    <dgm:pt modelId="{0D4E0855-CD54-4E6D-9827-F906E1ED394D}" type="sibTrans" cxnId="{140E7D2B-D29E-490C-A400-D6EED4B22430}">
      <dgm:prSet/>
      <dgm:spPr/>
      <dgm:t>
        <a:bodyPr/>
        <a:lstStyle/>
        <a:p>
          <a:endParaRPr lang="en-US"/>
        </a:p>
      </dgm:t>
    </dgm:pt>
    <dgm:pt modelId="{2B5E4755-6DA8-439B-B453-C4035FDF4619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GB" sz="1400" dirty="0">
              <a:solidFill>
                <a:schemeClr val="bg1"/>
              </a:solidFill>
              <a:latin typeface="Nunito Sans" pitchFamily="2" charset="77"/>
            </a:rPr>
            <a:t>Predicting </a:t>
          </a:r>
          <a:r>
            <a:rPr lang="en-GB" sz="1400" b="1" dirty="0">
              <a:solidFill>
                <a:schemeClr val="bg1"/>
              </a:solidFill>
              <a:latin typeface="Nunito Sans" pitchFamily="2" charset="77"/>
            </a:rPr>
            <a:t>Spain solar capacity factors</a:t>
          </a:r>
          <a:r>
            <a:rPr lang="en-GB" sz="1400" dirty="0">
              <a:solidFill>
                <a:schemeClr val="bg1"/>
              </a:solidFill>
              <a:latin typeface="Nunito Sans" pitchFamily="2" charset="77"/>
            </a:rPr>
            <a:t> using the NAO</a:t>
          </a:r>
          <a:endParaRPr lang="en-US" sz="1400" dirty="0">
            <a:solidFill>
              <a:schemeClr val="bg1"/>
            </a:solidFill>
            <a:latin typeface="Nunito Sans" pitchFamily="2" charset="77"/>
          </a:endParaRPr>
        </a:p>
      </dgm:t>
    </dgm:pt>
    <dgm:pt modelId="{797E900C-FCA3-4526-8F03-E61B5B5EF46C}" type="parTrans" cxnId="{4BC854E3-0DC5-4992-B125-0CF381D337E3}">
      <dgm:prSet/>
      <dgm:spPr/>
      <dgm:t>
        <a:bodyPr/>
        <a:lstStyle/>
        <a:p>
          <a:endParaRPr lang="en-US"/>
        </a:p>
      </dgm:t>
    </dgm:pt>
    <dgm:pt modelId="{1ED04B64-F0E5-4429-B435-64BA5F74919E}" type="sibTrans" cxnId="{4BC854E3-0DC5-4992-B125-0CF381D337E3}">
      <dgm:prSet/>
      <dgm:spPr/>
      <dgm:t>
        <a:bodyPr/>
        <a:lstStyle/>
        <a:p>
          <a:endParaRPr lang="en-US"/>
        </a:p>
      </dgm:t>
    </dgm:pt>
    <dgm:pt modelId="{9599937F-2035-406D-9A49-8D3D07B2EAAA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GB" sz="1400" dirty="0">
              <a:solidFill>
                <a:schemeClr val="bg1"/>
              </a:solidFill>
              <a:latin typeface="Nunito Sans" pitchFamily="2" charset="77"/>
            </a:rPr>
            <a:t>Predicting </a:t>
          </a:r>
          <a:r>
            <a:rPr lang="en-GB" sz="1400" b="1" dirty="0">
              <a:solidFill>
                <a:schemeClr val="bg1"/>
              </a:solidFill>
              <a:latin typeface="Nunito Sans" pitchFamily="2" charset="77"/>
            </a:rPr>
            <a:t>Scandinavian precipitation anomalies</a:t>
          </a:r>
          <a:r>
            <a:rPr lang="en-GB" sz="1400" dirty="0">
              <a:solidFill>
                <a:schemeClr val="bg1"/>
              </a:solidFill>
              <a:latin typeface="Nunito Sans" pitchFamily="2" charset="77"/>
            </a:rPr>
            <a:t> using the NAO</a:t>
          </a:r>
          <a:endParaRPr lang="en-US" sz="1400" dirty="0">
            <a:solidFill>
              <a:schemeClr val="bg1"/>
            </a:solidFill>
            <a:latin typeface="Nunito Sans" pitchFamily="2" charset="77"/>
          </a:endParaRPr>
        </a:p>
      </dgm:t>
    </dgm:pt>
    <dgm:pt modelId="{962792CD-680D-4474-A5CD-C99364B4640D}" type="parTrans" cxnId="{E3B367D2-CE3D-4716-BBD2-FFB87BEEB643}">
      <dgm:prSet/>
      <dgm:spPr/>
      <dgm:t>
        <a:bodyPr/>
        <a:lstStyle/>
        <a:p>
          <a:endParaRPr lang="en-US"/>
        </a:p>
      </dgm:t>
    </dgm:pt>
    <dgm:pt modelId="{33ABFB6A-6AB9-43CD-91B3-F166D5D7B7E9}" type="sibTrans" cxnId="{E3B367D2-CE3D-4716-BBD2-FFB87BEEB643}">
      <dgm:prSet/>
      <dgm:spPr/>
      <dgm:t>
        <a:bodyPr/>
        <a:lstStyle/>
        <a:p>
          <a:endParaRPr lang="en-US"/>
        </a:p>
      </dgm:t>
    </dgm:pt>
    <dgm:pt modelId="{DDFA4979-7411-4FCA-BD4E-70B089A1CF31}" type="pres">
      <dgm:prSet presAssocID="{C964E0E6-3436-4523-B36A-74FFC9A44E49}" presName="root" presStyleCnt="0">
        <dgm:presLayoutVars>
          <dgm:dir/>
          <dgm:resizeHandles val="exact"/>
        </dgm:presLayoutVars>
      </dgm:prSet>
      <dgm:spPr/>
    </dgm:pt>
    <dgm:pt modelId="{225A297F-6ED4-4A45-BB28-F930E9814A27}" type="pres">
      <dgm:prSet presAssocID="{62E4E76A-24F8-4738-87B9-1DA8459FCC02}" presName="compNode" presStyleCnt="0"/>
      <dgm:spPr/>
    </dgm:pt>
    <dgm:pt modelId="{A793AA80-1264-4009-86EE-575C1274A7AA}" type="pres">
      <dgm:prSet presAssocID="{62E4E76A-24F8-4738-87B9-1DA8459FCC02}" presName="bgRect" presStyleLbl="bgShp" presStyleIdx="0" presStyleCnt="3" custLinFactNeighborX="67957" custLinFactNeighborY="-68679"/>
      <dgm:spPr>
        <a:solidFill>
          <a:schemeClr val="accent1">
            <a:lumMod val="20000"/>
            <a:lumOff val="80000"/>
          </a:schemeClr>
        </a:solidFill>
        <a:ln>
          <a:solidFill>
            <a:schemeClr val="bg1"/>
          </a:solidFill>
        </a:ln>
      </dgm:spPr>
    </dgm:pt>
    <dgm:pt modelId="{6D2EEDDF-7D57-4417-A1BF-37C5FBDA12A9}" type="pres">
      <dgm:prSet presAssocID="{62E4E76A-24F8-4738-87B9-1DA8459FCC02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Thermometer"/>
        </a:ext>
      </dgm:extLst>
    </dgm:pt>
    <dgm:pt modelId="{29931BB5-1B86-4080-A6AF-489428EAA047}" type="pres">
      <dgm:prSet presAssocID="{62E4E76A-24F8-4738-87B9-1DA8459FCC02}" presName="spaceRect" presStyleCnt="0"/>
      <dgm:spPr/>
    </dgm:pt>
    <dgm:pt modelId="{78FE2F60-CDB6-4B8B-BE7A-5ABB50A22D65}" type="pres">
      <dgm:prSet presAssocID="{62E4E76A-24F8-4738-87B9-1DA8459FCC02}" presName="parTx" presStyleLbl="revTx" presStyleIdx="0" presStyleCnt="3">
        <dgm:presLayoutVars>
          <dgm:chMax val="0"/>
          <dgm:chPref val="0"/>
        </dgm:presLayoutVars>
      </dgm:prSet>
      <dgm:spPr/>
    </dgm:pt>
    <dgm:pt modelId="{EB073EFA-2D3A-4BA3-90C6-E2B68DF8FDC0}" type="pres">
      <dgm:prSet presAssocID="{0D4E0855-CD54-4E6D-9827-F906E1ED394D}" presName="sibTrans" presStyleCnt="0"/>
      <dgm:spPr/>
    </dgm:pt>
    <dgm:pt modelId="{89BBCC59-5BF4-4A8C-BE73-1E3AC5FAF66F}" type="pres">
      <dgm:prSet presAssocID="{2B5E4755-6DA8-439B-B453-C4035FDF4619}" presName="compNode" presStyleCnt="0"/>
      <dgm:spPr/>
    </dgm:pt>
    <dgm:pt modelId="{BA4AE979-0FA4-4BEF-811B-1D89CE25E73E}" type="pres">
      <dgm:prSet presAssocID="{2B5E4755-6DA8-439B-B453-C4035FDF4619}" presName="bgRect" presStyleLbl="bgShp" presStyleIdx="1" presStyleCnt="3"/>
      <dgm:spPr>
        <a:solidFill>
          <a:schemeClr val="accent1">
            <a:lumMod val="20000"/>
            <a:lumOff val="80000"/>
          </a:schemeClr>
        </a:solidFill>
        <a:ln>
          <a:solidFill>
            <a:schemeClr val="bg1"/>
          </a:solidFill>
        </a:ln>
      </dgm:spPr>
    </dgm:pt>
    <dgm:pt modelId="{7DF5593B-7341-4F42-8C02-60C682AED3F1}" type="pres">
      <dgm:prSet presAssocID="{2B5E4755-6DA8-439B-B453-C4035FDF4619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im (Medium Sun) with solid fill"/>
        </a:ext>
      </dgm:extLst>
    </dgm:pt>
    <dgm:pt modelId="{D15A0170-F528-4E60-9E7A-8AB63597C145}" type="pres">
      <dgm:prSet presAssocID="{2B5E4755-6DA8-439B-B453-C4035FDF4619}" presName="spaceRect" presStyleCnt="0"/>
      <dgm:spPr/>
    </dgm:pt>
    <dgm:pt modelId="{2A26DD82-0D22-4410-B601-1052D3AAF2FE}" type="pres">
      <dgm:prSet presAssocID="{2B5E4755-6DA8-439B-B453-C4035FDF4619}" presName="parTx" presStyleLbl="revTx" presStyleIdx="1" presStyleCnt="3">
        <dgm:presLayoutVars>
          <dgm:chMax val="0"/>
          <dgm:chPref val="0"/>
        </dgm:presLayoutVars>
      </dgm:prSet>
      <dgm:spPr/>
    </dgm:pt>
    <dgm:pt modelId="{8E029413-C999-488D-B765-C8CA4E2D4DE5}" type="pres">
      <dgm:prSet presAssocID="{1ED04B64-F0E5-4429-B435-64BA5F74919E}" presName="sibTrans" presStyleCnt="0"/>
      <dgm:spPr/>
    </dgm:pt>
    <dgm:pt modelId="{590F058D-7CE5-46EB-85A5-E34F63F28839}" type="pres">
      <dgm:prSet presAssocID="{9599937F-2035-406D-9A49-8D3D07B2EAAA}" presName="compNode" presStyleCnt="0"/>
      <dgm:spPr/>
    </dgm:pt>
    <dgm:pt modelId="{8FA5D73C-53E5-42D7-98B9-06C07A74BFCF}" type="pres">
      <dgm:prSet presAssocID="{9599937F-2035-406D-9A49-8D3D07B2EAAA}" presName="bgRect" presStyleLbl="bgShp" presStyleIdx="2" presStyleCnt="3" custLinFactNeighborX="809" custLinFactNeighborY="1498"/>
      <dgm:spPr>
        <a:solidFill>
          <a:schemeClr val="accent1">
            <a:lumMod val="20000"/>
            <a:lumOff val="80000"/>
          </a:schemeClr>
        </a:solidFill>
        <a:ln>
          <a:solidFill>
            <a:schemeClr val="bg1"/>
          </a:solidFill>
        </a:ln>
      </dgm:spPr>
    </dgm:pt>
    <dgm:pt modelId="{6D49DA83-ED02-4B4A-9889-5EB9A72990C4}" type="pres">
      <dgm:prSet presAssocID="{9599937F-2035-406D-9A49-8D3D07B2EAAA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Rain"/>
        </a:ext>
      </dgm:extLst>
    </dgm:pt>
    <dgm:pt modelId="{1096A13A-60CD-4CA7-99A6-32069BBA02C1}" type="pres">
      <dgm:prSet presAssocID="{9599937F-2035-406D-9A49-8D3D07B2EAAA}" presName="spaceRect" presStyleCnt="0"/>
      <dgm:spPr/>
    </dgm:pt>
    <dgm:pt modelId="{BE7B58AD-1575-4153-89E1-C0B9E274DFB0}" type="pres">
      <dgm:prSet presAssocID="{9599937F-2035-406D-9A49-8D3D07B2EAAA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3EA9450D-1946-47B6-8B62-FCFEE8002AE2}" type="presOf" srcId="{62E4E76A-24F8-4738-87B9-1DA8459FCC02}" destId="{78FE2F60-CDB6-4B8B-BE7A-5ABB50A22D65}" srcOrd="0" destOrd="0" presId="urn:microsoft.com/office/officeart/2018/2/layout/IconVerticalSolidList"/>
    <dgm:cxn modelId="{140E7D2B-D29E-490C-A400-D6EED4B22430}" srcId="{C964E0E6-3436-4523-B36A-74FFC9A44E49}" destId="{62E4E76A-24F8-4738-87B9-1DA8459FCC02}" srcOrd="0" destOrd="0" parTransId="{88745196-134B-4FAE-8378-F496F0701574}" sibTransId="{0D4E0855-CD54-4E6D-9827-F906E1ED394D}"/>
    <dgm:cxn modelId="{02BBAF38-667E-4D62-B040-88D15D7BB10F}" type="presOf" srcId="{2B5E4755-6DA8-439B-B453-C4035FDF4619}" destId="{2A26DD82-0D22-4410-B601-1052D3AAF2FE}" srcOrd="0" destOrd="0" presId="urn:microsoft.com/office/officeart/2018/2/layout/IconVerticalSolidList"/>
    <dgm:cxn modelId="{226A364A-22CF-4D59-8046-110592074D9F}" type="presOf" srcId="{9599937F-2035-406D-9A49-8D3D07B2EAAA}" destId="{BE7B58AD-1575-4153-89E1-C0B9E274DFB0}" srcOrd="0" destOrd="0" presId="urn:microsoft.com/office/officeart/2018/2/layout/IconVerticalSolidList"/>
    <dgm:cxn modelId="{E306137B-4C7D-4B71-B953-886BB874116F}" type="presOf" srcId="{C964E0E6-3436-4523-B36A-74FFC9A44E49}" destId="{DDFA4979-7411-4FCA-BD4E-70B089A1CF31}" srcOrd="0" destOrd="0" presId="urn:microsoft.com/office/officeart/2018/2/layout/IconVerticalSolidList"/>
    <dgm:cxn modelId="{E3B367D2-CE3D-4716-BBD2-FFB87BEEB643}" srcId="{C964E0E6-3436-4523-B36A-74FFC9A44E49}" destId="{9599937F-2035-406D-9A49-8D3D07B2EAAA}" srcOrd="2" destOrd="0" parTransId="{962792CD-680D-4474-A5CD-C99364B4640D}" sibTransId="{33ABFB6A-6AB9-43CD-91B3-F166D5D7B7E9}"/>
    <dgm:cxn modelId="{4BC854E3-0DC5-4992-B125-0CF381D337E3}" srcId="{C964E0E6-3436-4523-B36A-74FFC9A44E49}" destId="{2B5E4755-6DA8-439B-B453-C4035FDF4619}" srcOrd="1" destOrd="0" parTransId="{797E900C-FCA3-4526-8F03-E61B5B5EF46C}" sibTransId="{1ED04B64-F0E5-4429-B435-64BA5F74919E}"/>
    <dgm:cxn modelId="{86F03838-6C15-4F89-AF5C-8F2BF4DB94B3}" type="presParOf" srcId="{DDFA4979-7411-4FCA-BD4E-70B089A1CF31}" destId="{225A297F-6ED4-4A45-BB28-F930E9814A27}" srcOrd="0" destOrd="0" presId="urn:microsoft.com/office/officeart/2018/2/layout/IconVerticalSolidList"/>
    <dgm:cxn modelId="{8675D21C-5A70-49B7-8024-3D32D36C942E}" type="presParOf" srcId="{225A297F-6ED4-4A45-BB28-F930E9814A27}" destId="{A793AA80-1264-4009-86EE-575C1274A7AA}" srcOrd="0" destOrd="0" presId="urn:microsoft.com/office/officeart/2018/2/layout/IconVerticalSolidList"/>
    <dgm:cxn modelId="{CEEB5C53-08E8-49FB-86DC-608F58E0F739}" type="presParOf" srcId="{225A297F-6ED4-4A45-BB28-F930E9814A27}" destId="{6D2EEDDF-7D57-4417-A1BF-37C5FBDA12A9}" srcOrd="1" destOrd="0" presId="urn:microsoft.com/office/officeart/2018/2/layout/IconVerticalSolidList"/>
    <dgm:cxn modelId="{6D07F9E0-9141-4C20-B9F6-2748B82D34D0}" type="presParOf" srcId="{225A297F-6ED4-4A45-BB28-F930E9814A27}" destId="{29931BB5-1B86-4080-A6AF-489428EAA047}" srcOrd="2" destOrd="0" presId="urn:microsoft.com/office/officeart/2018/2/layout/IconVerticalSolidList"/>
    <dgm:cxn modelId="{5D6E3FED-05A1-4914-9489-2E7FB4854408}" type="presParOf" srcId="{225A297F-6ED4-4A45-BB28-F930E9814A27}" destId="{78FE2F60-CDB6-4B8B-BE7A-5ABB50A22D65}" srcOrd="3" destOrd="0" presId="urn:microsoft.com/office/officeart/2018/2/layout/IconVerticalSolidList"/>
    <dgm:cxn modelId="{194738F1-1305-481E-ACC5-DF605F1D7B89}" type="presParOf" srcId="{DDFA4979-7411-4FCA-BD4E-70B089A1CF31}" destId="{EB073EFA-2D3A-4BA3-90C6-E2B68DF8FDC0}" srcOrd="1" destOrd="0" presId="urn:microsoft.com/office/officeart/2018/2/layout/IconVerticalSolidList"/>
    <dgm:cxn modelId="{F6F4D1E0-6D75-42FD-AD4F-2C56DD6ED604}" type="presParOf" srcId="{DDFA4979-7411-4FCA-BD4E-70B089A1CF31}" destId="{89BBCC59-5BF4-4A8C-BE73-1E3AC5FAF66F}" srcOrd="2" destOrd="0" presId="urn:microsoft.com/office/officeart/2018/2/layout/IconVerticalSolidList"/>
    <dgm:cxn modelId="{79237F15-C415-40CE-9BCF-60936008D901}" type="presParOf" srcId="{89BBCC59-5BF4-4A8C-BE73-1E3AC5FAF66F}" destId="{BA4AE979-0FA4-4BEF-811B-1D89CE25E73E}" srcOrd="0" destOrd="0" presId="urn:microsoft.com/office/officeart/2018/2/layout/IconVerticalSolidList"/>
    <dgm:cxn modelId="{A8605329-CF5F-4A00-AFEB-050A2C86874F}" type="presParOf" srcId="{89BBCC59-5BF4-4A8C-BE73-1E3AC5FAF66F}" destId="{7DF5593B-7341-4F42-8C02-60C682AED3F1}" srcOrd="1" destOrd="0" presId="urn:microsoft.com/office/officeart/2018/2/layout/IconVerticalSolidList"/>
    <dgm:cxn modelId="{2165D985-567B-4AD9-B2AE-83DE0AFC6CD6}" type="presParOf" srcId="{89BBCC59-5BF4-4A8C-BE73-1E3AC5FAF66F}" destId="{D15A0170-F528-4E60-9E7A-8AB63597C145}" srcOrd="2" destOrd="0" presId="urn:microsoft.com/office/officeart/2018/2/layout/IconVerticalSolidList"/>
    <dgm:cxn modelId="{1DAFB2E9-02E9-4D61-B954-3984327F8869}" type="presParOf" srcId="{89BBCC59-5BF4-4A8C-BE73-1E3AC5FAF66F}" destId="{2A26DD82-0D22-4410-B601-1052D3AAF2FE}" srcOrd="3" destOrd="0" presId="urn:microsoft.com/office/officeart/2018/2/layout/IconVerticalSolidList"/>
    <dgm:cxn modelId="{61B9B54B-5ED0-459B-A267-5EB83178D3D5}" type="presParOf" srcId="{DDFA4979-7411-4FCA-BD4E-70B089A1CF31}" destId="{8E029413-C999-488D-B765-C8CA4E2D4DE5}" srcOrd="3" destOrd="0" presId="urn:microsoft.com/office/officeart/2018/2/layout/IconVerticalSolidList"/>
    <dgm:cxn modelId="{69F148E9-10F6-4B1E-B371-5A062571E238}" type="presParOf" srcId="{DDFA4979-7411-4FCA-BD4E-70B089A1CF31}" destId="{590F058D-7CE5-46EB-85A5-E34F63F28839}" srcOrd="4" destOrd="0" presId="urn:microsoft.com/office/officeart/2018/2/layout/IconVerticalSolidList"/>
    <dgm:cxn modelId="{66008FE2-3980-4345-B844-7454EA41F35A}" type="presParOf" srcId="{590F058D-7CE5-46EB-85A5-E34F63F28839}" destId="{8FA5D73C-53E5-42D7-98B9-06C07A74BFCF}" srcOrd="0" destOrd="0" presId="urn:microsoft.com/office/officeart/2018/2/layout/IconVerticalSolidList"/>
    <dgm:cxn modelId="{D991D347-5C16-4AFD-8128-506B2858335B}" type="presParOf" srcId="{590F058D-7CE5-46EB-85A5-E34F63F28839}" destId="{6D49DA83-ED02-4B4A-9889-5EB9A72990C4}" srcOrd="1" destOrd="0" presId="urn:microsoft.com/office/officeart/2018/2/layout/IconVerticalSolidList"/>
    <dgm:cxn modelId="{EC8637CC-1481-448F-85E0-0487BB06681D}" type="presParOf" srcId="{590F058D-7CE5-46EB-85A5-E34F63F28839}" destId="{1096A13A-60CD-4CA7-99A6-32069BBA02C1}" srcOrd="2" destOrd="0" presId="urn:microsoft.com/office/officeart/2018/2/layout/IconVerticalSolidList"/>
    <dgm:cxn modelId="{6C593497-B1DF-4294-B907-2AEF1EC6413C}" type="presParOf" srcId="{590F058D-7CE5-46EB-85A5-E34F63F28839}" destId="{BE7B58AD-1575-4153-89E1-C0B9E274DFB0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F0A9D3B-5E20-8344-B3C8-17FBD512AE8E}">
      <dsp:nvSpPr>
        <dsp:cNvPr id="0" name=""/>
        <dsp:cNvSpPr/>
      </dsp:nvSpPr>
      <dsp:spPr>
        <a:xfrm>
          <a:off x="1362297" y="642784"/>
          <a:ext cx="5796005" cy="1043987"/>
        </a:xfrm>
        <a:prstGeom prst="roundRect">
          <a:avLst/>
        </a:prstGeom>
        <a:solidFill>
          <a:schemeClr val="accent3">
            <a:lumMod val="90000"/>
          </a:schemeClr>
        </a:solidFill>
        <a:ln w="6350" cap="flat" cmpd="sng" algn="ctr">
          <a:solidFill>
            <a:scrgbClr r="0" g="0" b="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b="0" i="0" kern="1200" dirty="0">
              <a:latin typeface="Nunito Sans" pitchFamily="2" charset="77"/>
            </a:rPr>
            <a:t>1. How can decadal predictions be useful for energy applications?</a:t>
          </a:r>
          <a:endParaRPr lang="en-GB" sz="1800" kern="1200" dirty="0">
            <a:latin typeface="Nunito Sans" pitchFamily="2" charset="77"/>
          </a:endParaRPr>
        </a:p>
      </dsp:txBody>
      <dsp:txXfrm>
        <a:off x="1413260" y="693747"/>
        <a:ext cx="5694079" cy="942061"/>
      </dsp:txXfrm>
    </dsp:sp>
    <dsp:sp modelId="{5FFF73F6-61C3-D940-8BDD-702403CC2FFB}">
      <dsp:nvSpPr>
        <dsp:cNvPr id="0" name=""/>
        <dsp:cNvSpPr/>
      </dsp:nvSpPr>
      <dsp:spPr>
        <a:xfrm>
          <a:off x="1362297" y="1864327"/>
          <a:ext cx="5796005" cy="1043987"/>
        </a:xfrm>
        <a:prstGeom prst="roundRect">
          <a:avLst/>
        </a:prstGeom>
        <a:solidFill>
          <a:srgbClr val="C2DBC9"/>
        </a:solidFill>
        <a:ln w="6350" cap="flat" cmpd="sng" algn="ctr">
          <a:solidFill>
            <a:scrgbClr r="0" g="0" b="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b="0" i="0" kern="1200" dirty="0">
              <a:latin typeface="Nunito Sans" pitchFamily="2" charset="77"/>
            </a:rPr>
            <a:t>2. Can decadal forecasts be used to make skilful predictions of energy-relevant variables?</a:t>
          </a:r>
          <a:endParaRPr lang="en-GB" sz="1800" kern="1200" dirty="0">
            <a:latin typeface="Nunito Sans" pitchFamily="2" charset="77"/>
          </a:endParaRPr>
        </a:p>
      </dsp:txBody>
      <dsp:txXfrm>
        <a:off x="1413260" y="1915290"/>
        <a:ext cx="5694079" cy="94206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F0A9D3B-5E20-8344-B3C8-17FBD512AE8E}">
      <dsp:nvSpPr>
        <dsp:cNvPr id="0" name=""/>
        <dsp:cNvSpPr/>
      </dsp:nvSpPr>
      <dsp:spPr>
        <a:xfrm>
          <a:off x="1362297" y="642784"/>
          <a:ext cx="5796005" cy="1043987"/>
        </a:xfrm>
        <a:prstGeom prst="roundRect">
          <a:avLst/>
        </a:prstGeom>
        <a:solidFill>
          <a:schemeClr val="accent3"/>
        </a:solidFill>
        <a:ln w="6350" cap="flat" cmpd="sng" algn="ctr">
          <a:solidFill>
            <a:scrgbClr r="0" g="0" b="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b="0" i="0" kern="1200" dirty="0">
              <a:solidFill>
                <a:schemeClr val="tx1">
                  <a:lumMod val="75000"/>
                </a:schemeClr>
              </a:solidFill>
              <a:latin typeface="Nunito Sans" pitchFamily="2" charset="77"/>
            </a:rPr>
            <a:t>1. How can decadal predictions be useful for energy applications?</a:t>
          </a:r>
          <a:endParaRPr lang="en-GB" sz="1800" kern="1200" dirty="0">
            <a:solidFill>
              <a:schemeClr val="tx1">
                <a:lumMod val="75000"/>
              </a:schemeClr>
            </a:solidFill>
            <a:latin typeface="Nunito Sans" pitchFamily="2" charset="77"/>
          </a:endParaRPr>
        </a:p>
      </dsp:txBody>
      <dsp:txXfrm>
        <a:off x="1413260" y="693747"/>
        <a:ext cx="5694079" cy="942061"/>
      </dsp:txXfrm>
    </dsp:sp>
    <dsp:sp modelId="{5FFF73F6-61C3-D940-8BDD-702403CC2FFB}">
      <dsp:nvSpPr>
        <dsp:cNvPr id="0" name=""/>
        <dsp:cNvSpPr/>
      </dsp:nvSpPr>
      <dsp:spPr>
        <a:xfrm>
          <a:off x="1362297" y="1864327"/>
          <a:ext cx="5796005" cy="1043987"/>
        </a:xfrm>
        <a:prstGeom prst="roundRect">
          <a:avLst/>
        </a:prstGeom>
        <a:solidFill>
          <a:srgbClr val="C2DBC9"/>
        </a:solidFill>
        <a:ln w="6350" cap="flat" cmpd="sng" algn="ctr">
          <a:solidFill>
            <a:scrgbClr r="0" g="0" b="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b="0" i="0" kern="1200" dirty="0">
              <a:latin typeface="Nunito Sans" pitchFamily="2" charset="77"/>
            </a:rPr>
            <a:t>2. Can decadal forecasts be used to make skilful predictions of energy-relevant variables?</a:t>
          </a:r>
          <a:endParaRPr lang="en-GB" sz="1800" kern="1200" dirty="0">
            <a:latin typeface="Nunito Sans" pitchFamily="2" charset="77"/>
          </a:endParaRPr>
        </a:p>
      </dsp:txBody>
      <dsp:txXfrm>
        <a:off x="1413260" y="1915290"/>
        <a:ext cx="5694079" cy="94206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2FA7BD0-51BE-034B-8178-A39BC74ACE1B}">
      <dsp:nvSpPr>
        <dsp:cNvPr id="0" name=""/>
        <dsp:cNvSpPr/>
      </dsp:nvSpPr>
      <dsp:spPr>
        <a:xfrm>
          <a:off x="1792798" y="870290"/>
          <a:ext cx="4744937" cy="986307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lumMod val="20000"/>
            <a:lumOff val="80000"/>
            <a:alpha val="9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700" kern="1200" dirty="0">
              <a:solidFill>
                <a:schemeClr val="bg1"/>
              </a:solidFill>
              <a:latin typeface="Nunito Sans" pitchFamily="2" charset="77"/>
            </a:rPr>
            <a:t>Multi-model ensemble of </a:t>
          </a:r>
          <a:r>
            <a:rPr lang="en-GB" sz="1700" kern="1200" dirty="0" err="1">
              <a:solidFill>
                <a:schemeClr val="bg1"/>
              </a:solidFill>
              <a:latin typeface="Nunito Sans" pitchFamily="2" charset="77"/>
            </a:rPr>
            <a:t>dcppA</a:t>
          </a:r>
          <a:r>
            <a:rPr lang="en-GB" sz="1700" kern="1200" dirty="0">
              <a:solidFill>
                <a:schemeClr val="bg1"/>
              </a:solidFill>
              <a:latin typeface="Nunito Sans" pitchFamily="2" charset="77"/>
            </a:rPr>
            <a:t>-hindcasts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700" kern="1200" dirty="0">
              <a:solidFill>
                <a:schemeClr val="bg1"/>
              </a:solidFill>
              <a:latin typeface="Nunito Sans" pitchFamily="2" charset="77"/>
            </a:rPr>
            <a:t>12 models, 178 members</a:t>
          </a:r>
        </a:p>
      </dsp:txBody>
      <dsp:txXfrm>
        <a:off x="1792798" y="993578"/>
        <a:ext cx="4375072" cy="739731"/>
      </dsp:txXfrm>
    </dsp:sp>
    <dsp:sp modelId="{DFB4DB17-3DAE-624D-8F15-6FEF05D58E10}">
      <dsp:nvSpPr>
        <dsp:cNvPr id="0" name=""/>
        <dsp:cNvSpPr/>
      </dsp:nvSpPr>
      <dsp:spPr>
        <a:xfrm>
          <a:off x="1375" y="870290"/>
          <a:ext cx="1791423" cy="986307"/>
        </a:xfrm>
        <a:prstGeom prst="roundRect">
          <a:avLst/>
        </a:prstGeom>
        <a:solidFill>
          <a:schemeClr val="accent1">
            <a:lumMod val="40000"/>
            <a:lumOff val="60000"/>
          </a:schemeClr>
        </a:solidFill>
        <a:ln w="12700" cap="flat" cmpd="sng" algn="ctr">
          <a:solidFill>
            <a:scrgbClr r="0" g="0" b="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36195" rIns="72390" bIns="3619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kern="1200" dirty="0">
              <a:latin typeface="Nunito Sans" pitchFamily="2" charset="77"/>
            </a:rPr>
            <a:t>Model</a:t>
          </a:r>
        </a:p>
      </dsp:txBody>
      <dsp:txXfrm>
        <a:off x="49523" y="918438"/>
        <a:ext cx="1695127" cy="890011"/>
      </dsp:txXfrm>
    </dsp:sp>
    <dsp:sp modelId="{7523D85A-70B8-6149-B286-3B0FF5539E26}">
      <dsp:nvSpPr>
        <dsp:cNvPr id="0" name=""/>
        <dsp:cNvSpPr/>
      </dsp:nvSpPr>
      <dsp:spPr>
        <a:xfrm>
          <a:off x="1814302" y="2269176"/>
          <a:ext cx="4723199" cy="986307"/>
        </a:xfrm>
        <a:prstGeom prst="rightArrow">
          <a:avLst>
            <a:gd name="adj1" fmla="val 75000"/>
            <a:gd name="adj2" fmla="val 50000"/>
          </a:avLst>
        </a:prstGeom>
        <a:solidFill>
          <a:schemeClr val="accent2">
            <a:lumMod val="20000"/>
            <a:lumOff val="80000"/>
            <a:alpha val="9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700" kern="1200" dirty="0">
              <a:solidFill>
                <a:schemeClr val="bg1"/>
              </a:solidFill>
              <a:latin typeface="Nunito Sans" pitchFamily="2" charset="77"/>
            </a:rPr>
            <a:t>ERA5 reanalysis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700" kern="1200" dirty="0">
              <a:solidFill>
                <a:schemeClr val="bg1"/>
              </a:solidFill>
              <a:latin typeface="Nunito Sans" pitchFamily="2" charset="77"/>
            </a:rPr>
            <a:t>1961-2023</a:t>
          </a:r>
        </a:p>
      </dsp:txBody>
      <dsp:txXfrm>
        <a:off x="1814302" y="2392464"/>
        <a:ext cx="4353334" cy="739731"/>
      </dsp:txXfrm>
    </dsp:sp>
    <dsp:sp modelId="{DEB532C1-5C79-524D-82DF-004D91FACB68}">
      <dsp:nvSpPr>
        <dsp:cNvPr id="0" name=""/>
        <dsp:cNvSpPr/>
      </dsp:nvSpPr>
      <dsp:spPr>
        <a:xfrm>
          <a:off x="1609" y="2269176"/>
          <a:ext cx="1812692" cy="986307"/>
        </a:xfrm>
        <a:prstGeom prst="roundRect">
          <a:avLst/>
        </a:prstGeom>
        <a:solidFill>
          <a:schemeClr val="accent2">
            <a:lumMod val="40000"/>
            <a:lumOff val="60000"/>
          </a:schemeClr>
        </a:solidFill>
        <a:ln w="12700" cap="flat" cmpd="sng" algn="ctr">
          <a:solidFill>
            <a:scrgbClr r="0" g="0" b="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36195" rIns="72390" bIns="3619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kern="1200" dirty="0">
              <a:latin typeface="Nunito Sans" pitchFamily="2" charset="77"/>
            </a:rPr>
            <a:t>Observations</a:t>
          </a:r>
        </a:p>
      </dsp:txBody>
      <dsp:txXfrm>
        <a:off x="49757" y="2317324"/>
        <a:ext cx="1716396" cy="890011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793AA80-1264-4009-86EE-575C1274A7AA}">
      <dsp:nvSpPr>
        <dsp:cNvPr id="0" name=""/>
        <dsp:cNvSpPr/>
      </dsp:nvSpPr>
      <dsp:spPr>
        <a:xfrm>
          <a:off x="0" y="0"/>
          <a:ext cx="3642233" cy="981959"/>
        </a:xfrm>
        <a:prstGeom prst="roundRect">
          <a:avLst>
            <a:gd name="adj" fmla="val 10000"/>
          </a:avLst>
        </a:prstGeom>
        <a:solidFill>
          <a:schemeClr val="accent1">
            <a:lumMod val="20000"/>
            <a:lumOff val="80000"/>
          </a:schemeClr>
        </a:solidFill>
        <a:ln>
          <a:solidFill>
            <a:schemeClr val="bg1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D2EEDDF-7D57-4417-A1BF-37C5FBDA12A9}">
      <dsp:nvSpPr>
        <dsp:cNvPr id="0" name=""/>
        <dsp:cNvSpPr/>
      </dsp:nvSpPr>
      <dsp:spPr>
        <a:xfrm>
          <a:off x="297042" y="221360"/>
          <a:ext cx="540077" cy="540077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8FE2F60-CDB6-4B8B-BE7A-5ABB50A22D65}">
      <dsp:nvSpPr>
        <dsp:cNvPr id="0" name=""/>
        <dsp:cNvSpPr/>
      </dsp:nvSpPr>
      <dsp:spPr>
        <a:xfrm>
          <a:off x="1134163" y="419"/>
          <a:ext cx="2508069" cy="9819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3924" tIns="103924" rIns="103924" bIns="103924" numCol="1" spcCol="1270" anchor="ctr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>
              <a:solidFill>
                <a:schemeClr val="bg1"/>
              </a:solidFill>
              <a:latin typeface="Nunito Sans" pitchFamily="2" charset="77"/>
            </a:rPr>
            <a:t>Predicting </a:t>
          </a:r>
          <a:r>
            <a:rPr lang="en-GB" sz="1400" b="1" kern="1200" dirty="0">
              <a:solidFill>
                <a:schemeClr val="bg1"/>
              </a:solidFill>
              <a:latin typeface="Nunito Sans" pitchFamily="2" charset="77"/>
            </a:rPr>
            <a:t>UK electricity demand</a:t>
          </a:r>
          <a:r>
            <a:rPr lang="en-GB" sz="1400" kern="1200" dirty="0">
              <a:solidFill>
                <a:schemeClr val="bg1"/>
              </a:solidFill>
              <a:latin typeface="Nunito Sans" pitchFamily="2" charset="77"/>
            </a:rPr>
            <a:t> using temperature</a:t>
          </a:r>
          <a:endParaRPr lang="en-US" sz="1400" kern="1200" dirty="0">
            <a:solidFill>
              <a:schemeClr val="bg1"/>
            </a:solidFill>
            <a:latin typeface="Nunito Sans" pitchFamily="2" charset="77"/>
          </a:endParaRPr>
        </a:p>
      </dsp:txBody>
      <dsp:txXfrm>
        <a:off x="1134163" y="419"/>
        <a:ext cx="2508069" cy="981959"/>
      </dsp:txXfrm>
    </dsp:sp>
    <dsp:sp modelId="{BA4AE979-0FA4-4BEF-811B-1D89CE25E73E}">
      <dsp:nvSpPr>
        <dsp:cNvPr id="0" name=""/>
        <dsp:cNvSpPr/>
      </dsp:nvSpPr>
      <dsp:spPr>
        <a:xfrm>
          <a:off x="0" y="1227869"/>
          <a:ext cx="3642233" cy="981959"/>
        </a:xfrm>
        <a:prstGeom prst="roundRect">
          <a:avLst>
            <a:gd name="adj" fmla="val 10000"/>
          </a:avLst>
        </a:prstGeom>
        <a:solidFill>
          <a:schemeClr val="accent1">
            <a:lumMod val="20000"/>
            <a:lumOff val="80000"/>
          </a:schemeClr>
        </a:solidFill>
        <a:ln>
          <a:solidFill>
            <a:schemeClr val="bg1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DF5593B-7341-4F42-8C02-60C682AED3F1}">
      <dsp:nvSpPr>
        <dsp:cNvPr id="0" name=""/>
        <dsp:cNvSpPr/>
      </dsp:nvSpPr>
      <dsp:spPr>
        <a:xfrm>
          <a:off x="297042" y="1448810"/>
          <a:ext cx="540077" cy="540077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A26DD82-0D22-4410-B601-1052D3AAF2FE}">
      <dsp:nvSpPr>
        <dsp:cNvPr id="0" name=""/>
        <dsp:cNvSpPr/>
      </dsp:nvSpPr>
      <dsp:spPr>
        <a:xfrm>
          <a:off x="1134163" y="1227869"/>
          <a:ext cx="2508069" cy="9819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3924" tIns="103924" rIns="103924" bIns="103924" numCol="1" spcCol="1270" anchor="ctr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>
              <a:solidFill>
                <a:schemeClr val="bg1"/>
              </a:solidFill>
              <a:latin typeface="Nunito Sans" pitchFamily="2" charset="77"/>
            </a:rPr>
            <a:t>Predicting </a:t>
          </a:r>
          <a:r>
            <a:rPr lang="en-GB" sz="1400" b="1" kern="1200" dirty="0">
              <a:solidFill>
                <a:schemeClr val="bg1"/>
              </a:solidFill>
              <a:latin typeface="Nunito Sans" pitchFamily="2" charset="77"/>
            </a:rPr>
            <a:t>Spain solar capacity factors</a:t>
          </a:r>
          <a:r>
            <a:rPr lang="en-GB" sz="1400" kern="1200" dirty="0">
              <a:solidFill>
                <a:schemeClr val="bg1"/>
              </a:solidFill>
              <a:latin typeface="Nunito Sans" pitchFamily="2" charset="77"/>
            </a:rPr>
            <a:t> using the NAO</a:t>
          </a:r>
          <a:endParaRPr lang="en-US" sz="1400" kern="1200" dirty="0">
            <a:solidFill>
              <a:schemeClr val="bg1"/>
            </a:solidFill>
            <a:latin typeface="Nunito Sans" pitchFamily="2" charset="77"/>
          </a:endParaRPr>
        </a:p>
      </dsp:txBody>
      <dsp:txXfrm>
        <a:off x="1134163" y="1227869"/>
        <a:ext cx="2508069" cy="981959"/>
      </dsp:txXfrm>
    </dsp:sp>
    <dsp:sp modelId="{8FA5D73C-53E5-42D7-98B9-06C07A74BFCF}">
      <dsp:nvSpPr>
        <dsp:cNvPr id="0" name=""/>
        <dsp:cNvSpPr/>
      </dsp:nvSpPr>
      <dsp:spPr>
        <a:xfrm>
          <a:off x="0" y="2455739"/>
          <a:ext cx="3642233" cy="981959"/>
        </a:xfrm>
        <a:prstGeom prst="roundRect">
          <a:avLst>
            <a:gd name="adj" fmla="val 10000"/>
          </a:avLst>
        </a:prstGeom>
        <a:solidFill>
          <a:schemeClr val="accent1">
            <a:lumMod val="20000"/>
            <a:lumOff val="80000"/>
          </a:schemeClr>
        </a:solidFill>
        <a:ln>
          <a:solidFill>
            <a:schemeClr val="bg1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D49DA83-ED02-4B4A-9889-5EB9A72990C4}">
      <dsp:nvSpPr>
        <dsp:cNvPr id="0" name=""/>
        <dsp:cNvSpPr/>
      </dsp:nvSpPr>
      <dsp:spPr>
        <a:xfrm>
          <a:off x="297042" y="2676260"/>
          <a:ext cx="540077" cy="540077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E7B58AD-1575-4153-89E1-C0B9E274DFB0}">
      <dsp:nvSpPr>
        <dsp:cNvPr id="0" name=""/>
        <dsp:cNvSpPr/>
      </dsp:nvSpPr>
      <dsp:spPr>
        <a:xfrm>
          <a:off x="1134163" y="2455319"/>
          <a:ext cx="2508069" cy="9819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3924" tIns="103924" rIns="103924" bIns="103924" numCol="1" spcCol="1270" anchor="ctr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>
              <a:solidFill>
                <a:schemeClr val="bg1"/>
              </a:solidFill>
              <a:latin typeface="Nunito Sans" pitchFamily="2" charset="77"/>
            </a:rPr>
            <a:t>Predicting </a:t>
          </a:r>
          <a:r>
            <a:rPr lang="en-GB" sz="1400" b="1" kern="1200" dirty="0">
              <a:solidFill>
                <a:schemeClr val="bg1"/>
              </a:solidFill>
              <a:latin typeface="Nunito Sans" pitchFamily="2" charset="77"/>
            </a:rPr>
            <a:t>Scandinavian precipitation anomalies</a:t>
          </a:r>
          <a:r>
            <a:rPr lang="en-GB" sz="1400" kern="1200" dirty="0">
              <a:solidFill>
                <a:schemeClr val="bg1"/>
              </a:solidFill>
              <a:latin typeface="Nunito Sans" pitchFamily="2" charset="77"/>
            </a:rPr>
            <a:t> using the NAO</a:t>
          </a:r>
          <a:endParaRPr lang="en-US" sz="1400" kern="1200" dirty="0">
            <a:solidFill>
              <a:schemeClr val="bg1"/>
            </a:solidFill>
            <a:latin typeface="Nunito Sans" pitchFamily="2" charset="77"/>
          </a:endParaRPr>
        </a:p>
      </dsp:txBody>
      <dsp:txXfrm>
        <a:off x="1134163" y="2455319"/>
        <a:ext cx="2508069" cy="98195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1-12T17:44:34.835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 41,'31'-7,"16"-3,-23 7,13-4,-21 7,-4 0,-2 0,3 0,-3 0,4-1,-4 1,-2-2,10 1,3 1,3-2,2 2,-13 0,-1 0,-3 0,2 0,0 0,4 0,-1 0,2 0,-3 0,4 0,-4 0,5 0,-6 0,1 0,-5 0,5 0,-2 0,2 0,-3 0,-1 0,4 0,-2 0,4 0,-2 0,14 0,-6 0,7 0,-15 0,4 0,-5 0,10 0,-3 0,8 0,-14 0,5 0,-13 0,8 0,-2 0,2 0,-2 0,3 0,4 0,14 0,-3 0,13 0,-10 0,-3 0,-9 0,-7 0,-5 0,6 0,-3 0,-2 0,3 0,-4 0,6 0,2 0,1 0,3 0,0 0,-6 0,4 0,-10 0,5 0,-1 0,-4 0,8 0,-4 4,3-3,0 3,-2-4,-3 0,1 0,-2 0,1 0,11 0,1 0,26 0,-7 0,14 0,-24 0,-2 0,-14 0,2 0,-4 0,-2 0,0 0,1 0,0 0,9 0,-9 0,3 0,-6 0,0 1,4-2,-4 2,5-2,0-1,1 2,11-2,-8 2,-1 0,-8 0,-2-2,3 2,4-6,-4 5,0-3,-1 4,1 0,4 0,-4 2,0-2,0 1,0-1,3 2,-3-2,2 3,-3-3,2 1,4 1,-8 0,7 2,-1-1,-8-1,7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1-12T17:50:54.279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 0,'36'15,"-5"0,-21-14,0 2,10 0,0-2,1 2,-4-3,-4 0,0 3,7-2,-2 2,2-3,-7 0,7 3,-6-3,13 3,-4 2,6-4,1 7,14-6,-10 2,10-4,-14 4,-1-3,-6 4,5-5,-13 3,6-2,-8 2,1-3,12 0,-12 2,19-1,-24 2,11-3,-3 0,-2 0,4 3,-5-2,-1 2,7-3,-5 0,11 0,-11 0,6 3,-4-2,-6 2,8-3,-5 0,3 0,-1 3,1-3,-3 3,2-3,4 3,-5-2,1 2,3-3,-7 0,15 0,-12 3,6-2,-8 2,8-3,-6 0,13 0,-13 0,6 3,-5-2,-2 2,3-3,2 0,-4 0,12 4,-12-3,13 3,-13-4,13 0,-13 3,13-2,-12 2,11-3,-11 0,4 0,1 5,-6-4,13 3,-13-4,13 0,-12 0,26 0,-23 3,24-2,-21 2,8-3,0 0,-8 0,6 0,-13 3,6-3,-8 3,1-3,5 0,-7 0,7 0,-6 0,2 0,4 0,-5 0,3 0,9 0,-9 0,17 0,-12 0,1 0,5 0,-6 0,8 0,-8-3,-1 3,-8-3,1 3,5 0,-4 0,2 0,1 0,-6 0,15 0,-12 0,6 0,-8 0,1 0,13 0,-11 0,11 0,-14 0,1 0,13 0,-11 0,11 0,-14 0,-2 0,8 0,-7-3,7 2,2-2,1 3,8 0,-1 0,1 0,0 0,0 0,-1 0,1 0,-8 0,-1 0,-8 0,8 4,2-3,-1 4,6-5,-6 0,8 0,-7 0,-3 0,-6 0,6 0,-7 0,7 0,-4 0,-1 0,4 0,-5 0,7 0,-6 3,13-3,-13 3,6-3,-8 0,1 0,12 0,-9 0,17 0,-19 0,13 0,-13 0,6 0,-8 0,4 0,-3 0,5 0,-4 0,8 0,0 0,6 0,1 0,0 0,14 0,-18 0,17 0,-21 0,8-4,-7 3,-3-4,-6 5,-1-3,14 3,-10-6,6 5,-10-2,-3 3,10-3,-5-1,4 0,-2-2,-6 5,8-5,-2 6,-2-6,3 5,-4-2,3 0,0 2,0-5,-4 5,4-2,0 3,-3-3,8 2,-13-2,15 3,-12 0,5-3,2 3,-8-3,12 3,-6-4,0 4,0-3,-4 3,7 0,2 0,6 0,-5 0,5 0,-13 0,6 0,-8 0,0 0,7 0,2 0,-1 0,0 0,-8 0,1 0,7 0,-6 0,5 0,-6 3,7-3,-6 3,13-3,-6 0,1 0,5 0,-6 5,1-4,-3 3,-6-4,-1 0,8 0,-6 0,13 0,-6 0,8 5,0-4,14 3,-11 0,12-2,-15 2,-1-4,1 0,0 4,-1-3,-6 4,-3-5,-6 0,2 0,-1 0,1 3,0-2,-1 1,1-2,4 0,-8 0,9 0,-7 3,1-2,3 2,-6-3,7 0,-5 0,3 0,-1 0,-2-3,3 2,-1-2,-2 0,3 3,-1-3,-2 3,3 0,-1-3,-1 2,1-2,1 0,-3 2,2-5,1 5,-3-2,2 3,1 0,-3 0,2-3,1 2,-3-2,2 3,1 0,-3 0,6 0,-6 0,2 3,-2 1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1-12T17:50:54.280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0 52,'52'0,"11"-8,-15 7,29-6,5 7,14-9,-41 8,1 0,-8-3,3-1,26 5,0 0,-24 0,0 0,32 1,-3-2,6-6,-33 7,-4-1,-3-6,9 7,-31 0,5 0,-21 0,-1 0,11 0,-4 0,3 0,-3 0,-5 0,8 0,-4 0,1 0,1 0,-3 0,2 0,5 0,-6 0,13 0,-13 0,13 0,-5 0,6 4,1-3,0 4,-1-5,-6 0,5 0,-6 0,1 0,-3 3,-6-3,6 3,3-3,7 0,-8 0,-1 0,-1 0,-4 0,4 0,-6 3,-1-2,8 2,1-3,8 0,-8 0,6 0,-12 0,4 0,-6 0,-1 3,4-2,-3 2,2-3,5 0,-6 0,13 0,9 7,-3-6,25 6,-26-7,12 0,-16 5,16-4,-12 3,11-4,-14 0,0 0,-1 5,16-4,-12 3,12-4,-16 0,16 0,-12 0,26 7,-11-5,0 5,11-7,-10 0,13 0,-14 0,18 0,-32 0,10 0,-24 0,-9 0,4 0,0 0,2 0,-1 0,-2 0,2 0,-2 0,6 0,1 0,-2 0,1 0,-3 0,-6 0,11 0,-10-3,7 2,8-2,-11 3,11-3,-14 2,1-2,5 3,-7-3,7 2,-6-2,2 3,4 0,-5 0,3 0,-1 0,-2 0,3 0,-1 0,2 0,-1 0,-1 0,-2 0,2 0,-2 0,3 0,-1 0,-2 0,3 0,-1 0,2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1-12T17:54:22.590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 11,'59'0,"9"0,7 0,-16 0,7 0,-38 0,-2 0,-7 0,11 0,4 0,31 0,-15 0,26 0,-1 0,-7 0,23 0,-41 0,8 0,-28 0,-11 0,6 0,-15 0,17 0,3 0,15 0,19 0,2 0,9 0,-22 0,-5 0,-27 0,-4 0,-2 0,-7 0,12 0,-7 0,13 0,-4-2,2 1,-1 0,1-2,9 2,2-1,-4 2,5 0,-17 0,20 0,-16 5,13-4,-20 5,1-6,-4 0,-1 0,15 0,8 4,5-3,10 3,-21-4,6 0,-19 0,8 0,-12 0,10 0,-7 0,9 0,9 0,8 0,27 0,-14 0,-3 0,-22 0,-21 0,8 2,-9-2,9 2,1-2,7 0,-6 0,0 0,-6 0,3 0,15 0,-14 0,7 0,-15 0,3 0,1 0,2 0,5 0,-3 0,0 0,-4 0,-2 0,-1 0,11 0,-7 0,10 0,-10 0,2 0,1 0,-7 0,7 0,-7 0,1 0,3 0,-5 0,5 0,-2-3,-4 1,8 0,-7 3,3 1,-3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1-12T17:56:25.015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 20,'49'0,"-10"0,-9 0,-15 0,-5 0,-2 0,8-5,4 4,4-5,9 6,-11 0,12 0,-8 0,-4 0,-2 0,-2 0,-4 0,-2 0,-2 0,-2 0,12 0,1 0,21 0,-9 0,7 0,-19 0,0 0,-7 0,10 0,-6 0,2 0,-3 0,2 0,4 0,14 0,18 0,-10 0,4 0,-23 0,-4 0,-3 0,2 0,-8 0,3 0,-2 0,-5 0,4 0,-2 0,0 0,2 0,-2 0,20 0,-8 0,9 0,-7 0,-6 0,3 0,1 0,-12 0,1 0,-1-1,1-2,17 1,-2 0,38 2,-6 0,-1 0,6 0,-38 0,15 0,-20 0,2 0,-11 0,15 0,-18 0,16 0,-16 0,6 0,-4 0,1 0,-2 0,2 0,2 0,-5 0,10 0,1 5,4-1,-2 1,-8-3,-8-2,4 0,0 0,1 0,4 0,-9 0,9 0,-6 0,3 0,-2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36f192d1bc6_0_1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" name="Google Shape;186;g36f192d1bc6_0_1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GB" dirty="0"/>
              <a:t>In the UK, the climate change act of 2008 contains a legally binding target to reduce carbon emissions to 100% lower than the 1990 baseline by 2050 – Net Zero.</a:t>
            </a:r>
          </a:p>
          <a:p>
            <a:pPr marL="158750" indent="0">
              <a:buNone/>
            </a:pPr>
            <a:endParaRPr lang="en-GB" dirty="0"/>
          </a:p>
          <a:p>
            <a:pPr marL="158750" indent="0">
              <a:buNone/>
            </a:pPr>
            <a:r>
              <a:rPr lang="en-GB" dirty="0"/>
              <a:t>Although it’s proportion has been reducing, the energy sector makes up ~15-20% of total UK emissions.</a:t>
            </a:r>
          </a:p>
          <a:p>
            <a:pPr marL="158750" indent="0">
              <a:buNone/>
            </a:pPr>
            <a:endParaRPr lang="en-GB" dirty="0"/>
          </a:p>
          <a:p>
            <a:pPr marL="158750" indent="0">
              <a:buNone/>
            </a:pPr>
            <a:r>
              <a:rPr lang="en-GB" dirty="0"/>
              <a:t>Therefore, transitioning to a low carbon energy system remains an important challenge for achieving net zero</a:t>
            </a:r>
          </a:p>
        </p:txBody>
      </p:sp>
    </p:spTree>
    <p:extLst>
      <p:ext uri="{BB962C8B-B14F-4D97-AF65-F5344CB8AC3E}">
        <p14:creationId xmlns:p14="http://schemas.microsoft.com/office/powerpoint/2010/main" val="23449500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478442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GB" dirty="0"/>
              <a:t>Building wind farms requires a huge amount of investment up front, with much of this coming from debt.</a:t>
            </a:r>
          </a:p>
          <a:p>
            <a:pPr marL="158750" indent="0">
              <a:buNone/>
            </a:pPr>
            <a:endParaRPr lang="en-GB" dirty="0"/>
          </a:p>
          <a:p>
            <a:pPr marL="158750" indent="0">
              <a:buNone/>
            </a:pPr>
            <a:r>
              <a:rPr lang="en-GB" dirty="0"/>
              <a:t>By better understanding the risk related to underperformance due to weather, developers can make more informed decisions about debt financing for these large infrastructure projects.</a:t>
            </a:r>
          </a:p>
          <a:p>
            <a:pPr marL="158750" indent="0">
              <a:buNone/>
            </a:pPr>
            <a:endParaRPr lang="en-GB" dirty="0"/>
          </a:p>
          <a:p>
            <a:pPr marL="158750" indent="0">
              <a:buNone/>
            </a:pPr>
            <a:r>
              <a:rPr lang="en-GB" dirty="0"/>
              <a:t>Additionally, this can </a:t>
            </a:r>
          </a:p>
          <a:p>
            <a:pPr marL="158750" indent="0">
              <a:buNone/>
            </a:pPr>
            <a:endParaRPr lang="en-GB" dirty="0"/>
          </a:p>
          <a:p>
            <a:pPr marL="158750" indent="0">
              <a:buNone/>
            </a:pPr>
            <a:r>
              <a:rPr lang="en-GB" dirty="0"/>
              <a:t>Resource </a:t>
            </a:r>
            <a:r>
              <a:rPr lang="en-GB" dirty="0" err="1"/>
              <a:t>adeuqcy</a:t>
            </a:r>
            <a:r>
              <a:rPr lang="en-GB" dirty="0"/>
              <a:t> planning for coming years</a:t>
            </a:r>
          </a:p>
          <a:p>
            <a:pPr marL="158750" indent="0">
              <a:buNone/>
            </a:pPr>
            <a:endParaRPr lang="en-GB" dirty="0"/>
          </a:p>
          <a:p>
            <a:pPr marL="158750" indent="0">
              <a:buNone/>
            </a:pPr>
            <a:r>
              <a:rPr lang="en-GB" dirty="0"/>
              <a:t>Strategic spatial energy plan released in late 2026</a:t>
            </a:r>
          </a:p>
          <a:p>
            <a:pPr marL="158750" indent="0">
              <a:buNone/>
            </a:pPr>
            <a:endParaRPr lang="en-GB" dirty="0"/>
          </a:p>
          <a:p>
            <a:pPr marL="158750" indent="0">
              <a:buNone/>
            </a:pPr>
            <a:r>
              <a:rPr lang="en-GB" dirty="0"/>
              <a:t>Debt financing</a:t>
            </a:r>
          </a:p>
          <a:p>
            <a:pPr marL="158750" indent="0">
              <a:buNone/>
            </a:pPr>
            <a:endParaRPr lang="en-GB" dirty="0"/>
          </a:p>
          <a:p>
            <a:pPr marL="158750" indent="0">
              <a:buNone/>
            </a:pPr>
            <a:r>
              <a:rPr lang="en-GB" dirty="0"/>
              <a:t>2030s spatial energy planning</a:t>
            </a:r>
          </a:p>
          <a:p>
            <a:pPr marL="158750" indent="0">
              <a:buNone/>
            </a:pPr>
            <a:endParaRPr lang="en-GB" dirty="0"/>
          </a:p>
          <a:p>
            <a:pPr marL="158750" indent="0">
              <a:buNone/>
            </a:pPr>
            <a:r>
              <a:rPr lang="en-GB" dirty="0"/>
              <a:t>Andrew and </a:t>
            </a:r>
            <a:r>
              <a:rPr lang="en-GB" dirty="0" err="1"/>
              <a:t>lisa</a:t>
            </a:r>
            <a:r>
              <a:rPr lang="en-GB" dirty="0"/>
              <a:t> team NESO</a:t>
            </a:r>
          </a:p>
        </p:txBody>
      </p:sp>
    </p:spTree>
    <p:extLst>
      <p:ext uri="{BB962C8B-B14F-4D97-AF65-F5344CB8AC3E}">
        <p14:creationId xmlns:p14="http://schemas.microsoft.com/office/powerpoint/2010/main" val="17568211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Note that a single province in China – Inner Mongolia – has ~3x the installed capacity of the UK – and we have the 5</a:t>
            </a:r>
            <a:r>
              <a:rPr lang="en-GB" baseline="30000" dirty="0"/>
              <a:t>th</a:t>
            </a:r>
            <a:r>
              <a:rPr lang="en-GB" dirty="0"/>
              <a:t> highest installed capacity in the world</a:t>
            </a:r>
          </a:p>
        </p:txBody>
      </p:sp>
    </p:spTree>
    <p:extLst>
      <p:ext uri="{BB962C8B-B14F-4D97-AF65-F5344CB8AC3E}">
        <p14:creationId xmlns:p14="http://schemas.microsoft.com/office/powerpoint/2010/main" val="29846958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Only really see skilful direct </a:t>
            </a:r>
            <a:r>
              <a:rPr lang="en-GB" dirty="0" err="1"/>
              <a:t>predctions</a:t>
            </a:r>
            <a:r>
              <a:rPr lang="en-GB" dirty="0"/>
              <a:t> of wind speed in NW India and S Japan</a:t>
            </a:r>
          </a:p>
          <a:p>
            <a:r>
              <a:rPr lang="en-GB" dirty="0"/>
              <a:t>Little meaningful skill over China</a:t>
            </a:r>
          </a:p>
          <a:p>
            <a:r>
              <a:rPr lang="en-GB" dirty="0"/>
              <a:t>Where we don’t have prediction skill for direct forecasts of wind speed – e.g., SE China, Inner Mongolia – can we use pattern based predictions here2</a:t>
            </a:r>
          </a:p>
        </p:txBody>
      </p:sp>
    </p:spTree>
    <p:extLst>
      <p:ext uri="{BB962C8B-B14F-4D97-AF65-F5344CB8AC3E}">
        <p14:creationId xmlns:p14="http://schemas.microsoft.com/office/powerpoint/2010/main" val="29979180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Still need to diagnose the mechanisms by which AMV and PDV drive wind speed variability over China – using </a:t>
            </a:r>
            <a:r>
              <a:rPr lang="en-GB" dirty="0" err="1"/>
              <a:t>dcppC</a:t>
            </a:r>
            <a:r>
              <a:rPr lang="en-GB" dirty="0"/>
              <a:t> experiments</a:t>
            </a:r>
          </a:p>
          <a:p>
            <a:r>
              <a:rPr lang="en-GB" dirty="0"/>
              <a:t>Also want to understand how these sources of prediction skill interact</a:t>
            </a:r>
          </a:p>
        </p:txBody>
      </p:sp>
    </p:spTree>
    <p:extLst>
      <p:ext uri="{BB962C8B-B14F-4D97-AF65-F5344CB8AC3E}">
        <p14:creationId xmlns:p14="http://schemas.microsoft.com/office/powerpoint/2010/main" val="27220260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g36f192d1bc6_1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8" name="Google Shape;378;g36f192d1bc6_1_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(earth)">
  <p:cSld name="TITLE_4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Font typeface="Nunito Sans"/>
              <a:buNone/>
              <a:defRPr sz="5200">
                <a:latin typeface="Nunito Sans"/>
                <a:ea typeface="Nunito Sans"/>
                <a:cs typeface="Nunito Sans"/>
                <a:sym typeface="Nunito Sans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Font typeface="Nunito Sans"/>
              <a:buNone/>
              <a:defRPr sz="5200">
                <a:latin typeface="Nunito Sans"/>
                <a:ea typeface="Nunito Sans"/>
                <a:cs typeface="Nunito Sans"/>
                <a:sym typeface="Nunito Sans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Font typeface="Nunito Sans"/>
              <a:buNone/>
              <a:defRPr sz="5200">
                <a:latin typeface="Nunito Sans"/>
                <a:ea typeface="Nunito Sans"/>
                <a:cs typeface="Nunito Sans"/>
                <a:sym typeface="Nunito Sans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Font typeface="Nunito Sans"/>
              <a:buNone/>
              <a:defRPr sz="5200">
                <a:latin typeface="Nunito Sans"/>
                <a:ea typeface="Nunito Sans"/>
                <a:cs typeface="Nunito Sans"/>
                <a:sym typeface="Nunito Sans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Font typeface="Nunito Sans"/>
              <a:buNone/>
              <a:defRPr sz="5200">
                <a:latin typeface="Nunito Sans"/>
                <a:ea typeface="Nunito Sans"/>
                <a:cs typeface="Nunito Sans"/>
                <a:sym typeface="Nunito Sans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Font typeface="Nunito Sans"/>
              <a:buNone/>
              <a:defRPr sz="5200">
                <a:latin typeface="Nunito Sans"/>
                <a:ea typeface="Nunito Sans"/>
                <a:cs typeface="Nunito Sans"/>
                <a:sym typeface="Nunito Sans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Font typeface="Nunito Sans"/>
              <a:buNone/>
              <a:defRPr sz="5200">
                <a:latin typeface="Nunito Sans"/>
                <a:ea typeface="Nunito Sans"/>
                <a:cs typeface="Nunito Sans"/>
                <a:sym typeface="Nunito Sans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Font typeface="Nunito Sans"/>
              <a:buNone/>
              <a:defRPr sz="5200"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unito Sans"/>
              <a:buNone/>
              <a:defRPr sz="200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Nunito Sans"/>
              <a:buNone/>
              <a:defRPr sz="2800">
                <a:latin typeface="Nunito Sans"/>
                <a:ea typeface="Nunito Sans"/>
                <a:cs typeface="Nunito Sans"/>
                <a:sym typeface="Nunito Sans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Nunito Sans"/>
              <a:buNone/>
              <a:defRPr sz="2800">
                <a:latin typeface="Nunito Sans"/>
                <a:ea typeface="Nunito Sans"/>
                <a:cs typeface="Nunito Sans"/>
                <a:sym typeface="Nunito Sans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Nunito Sans"/>
              <a:buNone/>
              <a:defRPr sz="2800">
                <a:latin typeface="Nunito Sans"/>
                <a:ea typeface="Nunito Sans"/>
                <a:cs typeface="Nunito Sans"/>
                <a:sym typeface="Nunito Sans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Nunito Sans"/>
              <a:buNone/>
              <a:defRPr sz="2800">
                <a:latin typeface="Nunito Sans"/>
                <a:ea typeface="Nunito Sans"/>
                <a:cs typeface="Nunito Sans"/>
                <a:sym typeface="Nunito Sans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Nunito Sans"/>
              <a:buNone/>
              <a:defRPr sz="2800">
                <a:latin typeface="Nunito Sans"/>
                <a:ea typeface="Nunito Sans"/>
                <a:cs typeface="Nunito Sans"/>
                <a:sym typeface="Nunito Sans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Nunito Sans"/>
              <a:buNone/>
              <a:defRPr sz="2800">
                <a:latin typeface="Nunito Sans"/>
                <a:ea typeface="Nunito Sans"/>
                <a:cs typeface="Nunito Sans"/>
                <a:sym typeface="Nunito Sans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Nunito Sans"/>
              <a:buNone/>
              <a:defRPr sz="2800">
                <a:latin typeface="Nunito Sans"/>
                <a:ea typeface="Nunito Sans"/>
                <a:cs typeface="Nunito Sans"/>
                <a:sym typeface="Nunito Sans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Nunito Sans"/>
              <a:buNone/>
              <a:defRPr sz="2800"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endParaRPr/>
          </a:p>
        </p:txBody>
      </p:sp>
      <p:pic>
        <p:nvPicPr>
          <p:cNvPr id="12" name="Google Shape;12;p2" title="NCAS white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3550" y="4342904"/>
            <a:ext cx="2532250" cy="6070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118">
          <p15:clr>
            <a:srgbClr val="E46962"/>
          </p15:clr>
        </p15:guide>
        <p15:guide id="2" pos="141">
          <p15:clr>
            <a:srgbClr val="E46962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body (white + earth)">
  <p:cSld name="SECTION_HEADER_6_1_1_1_1_1_1_1_1_1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Google Shape;46;p11" title="NCAS white.png"/>
          <p:cNvPicPr preferRelativeResize="0"/>
          <p:nvPr/>
        </p:nvPicPr>
        <p:blipFill rotWithShape="1">
          <a:blip r:embed="rId3">
            <a:alphaModFix/>
          </a:blip>
          <a:srcRect r="76026"/>
          <a:stretch/>
        </p:blipFill>
        <p:spPr>
          <a:xfrm>
            <a:off x="8300650" y="4299075"/>
            <a:ext cx="650900" cy="650925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47;p1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Nunito Sans"/>
              <a:buNone/>
              <a:defRPr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Nunito Sans"/>
              <a:buNone/>
              <a:defRPr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Nunito Sans"/>
              <a:buNone/>
              <a:defRPr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Nunito Sans"/>
              <a:buNone/>
              <a:defRPr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Nunito Sans"/>
              <a:buNone/>
              <a:defRPr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Nunito Sans"/>
              <a:buNone/>
              <a:defRPr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Nunito Sans"/>
              <a:buNone/>
              <a:defRPr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Nunito Sans"/>
              <a:buNone/>
              <a:defRPr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endParaRPr/>
          </a:p>
        </p:txBody>
      </p:sp>
      <p:sp>
        <p:nvSpPr>
          <p:cNvPr id="48" name="Google Shape;48;p11"/>
          <p:cNvSpPr txBox="1">
            <a:spLocks noGrp="1"/>
          </p:cNvSpPr>
          <p:nvPr>
            <p:ph type="body" idx="1"/>
          </p:nvPr>
        </p:nvSpPr>
        <p:spPr>
          <a:xfrm>
            <a:off x="311700" y="1017725"/>
            <a:ext cx="8520600" cy="355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238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Nunito Sans"/>
              <a:buChar char="●"/>
              <a:defRPr sz="1500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marL="914400" lvl="1" indent="-3238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Nunito Sans"/>
              <a:buChar char="○"/>
              <a:defRPr sz="1500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marL="1371600" lvl="2" indent="-3238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Nunito Sans"/>
              <a:buChar char="■"/>
              <a:defRPr sz="1500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marL="1828800" lvl="3" indent="-3238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Nunito Sans"/>
              <a:buChar char="●"/>
              <a:defRPr sz="1500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marL="2286000" lvl="4" indent="-3238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Nunito Sans"/>
              <a:buChar char="○"/>
              <a:defRPr sz="1500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marL="2743200" lvl="5" indent="-3238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Nunito Sans"/>
              <a:buChar char="■"/>
              <a:defRPr sz="1500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marL="3200400" lvl="6" indent="-3238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Nunito Sans"/>
              <a:buChar char="●"/>
              <a:defRPr sz="1500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marL="3657600" lvl="7" indent="-3238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Nunito Sans"/>
              <a:buChar char="○"/>
              <a:defRPr sz="1500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marL="4114800" lvl="8" indent="-3238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Nunito Sans"/>
              <a:buChar char="■"/>
              <a:defRPr sz="1500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endParaRPr/>
          </a:p>
        </p:txBody>
      </p:sp>
      <p:sp>
        <p:nvSpPr>
          <p:cNvPr id="49" name="Google Shape;49;p11"/>
          <p:cNvSpPr txBox="1">
            <a:spLocks noGrp="1"/>
          </p:cNvSpPr>
          <p:nvPr>
            <p:ph type="sldNum" idx="12"/>
          </p:nvPr>
        </p:nvSpPr>
        <p:spPr>
          <a:xfrm>
            <a:off x="173183" y="4622242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l">
              <a:buNone/>
              <a:defRPr>
                <a:solidFill>
                  <a:schemeClr val="lt1"/>
                </a:solidFill>
                <a:latin typeface="Nunito Sans ExtraLight"/>
                <a:ea typeface="Nunito Sans ExtraLight"/>
                <a:cs typeface="Nunito Sans ExtraLight"/>
                <a:sym typeface="Nunito Sans ExtraLight"/>
              </a:defRPr>
            </a:lvl1pPr>
            <a:lvl2pPr lvl="1" algn="l">
              <a:buNone/>
              <a:defRPr>
                <a:solidFill>
                  <a:schemeClr val="lt1"/>
                </a:solidFill>
                <a:latin typeface="Nunito Sans ExtraLight"/>
                <a:ea typeface="Nunito Sans ExtraLight"/>
                <a:cs typeface="Nunito Sans ExtraLight"/>
                <a:sym typeface="Nunito Sans ExtraLight"/>
              </a:defRPr>
            </a:lvl2pPr>
            <a:lvl3pPr lvl="2" algn="l">
              <a:buNone/>
              <a:defRPr>
                <a:solidFill>
                  <a:schemeClr val="lt1"/>
                </a:solidFill>
                <a:latin typeface="Nunito Sans ExtraLight"/>
                <a:ea typeface="Nunito Sans ExtraLight"/>
                <a:cs typeface="Nunito Sans ExtraLight"/>
                <a:sym typeface="Nunito Sans ExtraLight"/>
              </a:defRPr>
            </a:lvl3pPr>
            <a:lvl4pPr lvl="3" algn="l">
              <a:buNone/>
              <a:defRPr>
                <a:solidFill>
                  <a:schemeClr val="lt1"/>
                </a:solidFill>
                <a:latin typeface="Nunito Sans ExtraLight"/>
                <a:ea typeface="Nunito Sans ExtraLight"/>
                <a:cs typeface="Nunito Sans ExtraLight"/>
                <a:sym typeface="Nunito Sans ExtraLight"/>
              </a:defRPr>
            </a:lvl4pPr>
            <a:lvl5pPr lvl="4" algn="l">
              <a:buNone/>
              <a:defRPr>
                <a:solidFill>
                  <a:schemeClr val="lt1"/>
                </a:solidFill>
                <a:latin typeface="Nunito Sans ExtraLight"/>
                <a:ea typeface="Nunito Sans ExtraLight"/>
                <a:cs typeface="Nunito Sans ExtraLight"/>
                <a:sym typeface="Nunito Sans ExtraLight"/>
              </a:defRPr>
            </a:lvl5pPr>
            <a:lvl6pPr lvl="5" algn="l">
              <a:buNone/>
              <a:defRPr>
                <a:solidFill>
                  <a:schemeClr val="lt1"/>
                </a:solidFill>
                <a:latin typeface="Nunito Sans ExtraLight"/>
                <a:ea typeface="Nunito Sans ExtraLight"/>
                <a:cs typeface="Nunito Sans ExtraLight"/>
                <a:sym typeface="Nunito Sans ExtraLight"/>
              </a:defRPr>
            </a:lvl6pPr>
            <a:lvl7pPr lvl="6" algn="l">
              <a:buNone/>
              <a:defRPr>
                <a:solidFill>
                  <a:schemeClr val="lt1"/>
                </a:solidFill>
                <a:latin typeface="Nunito Sans ExtraLight"/>
                <a:ea typeface="Nunito Sans ExtraLight"/>
                <a:cs typeface="Nunito Sans ExtraLight"/>
                <a:sym typeface="Nunito Sans ExtraLight"/>
              </a:defRPr>
            </a:lvl7pPr>
            <a:lvl8pPr lvl="7" algn="l">
              <a:buNone/>
              <a:defRPr>
                <a:solidFill>
                  <a:schemeClr val="lt1"/>
                </a:solidFill>
                <a:latin typeface="Nunito Sans ExtraLight"/>
                <a:ea typeface="Nunito Sans ExtraLight"/>
                <a:cs typeface="Nunito Sans ExtraLight"/>
                <a:sym typeface="Nunito Sans ExtraLight"/>
              </a:defRPr>
            </a:lvl8pPr>
            <a:lvl9pPr lvl="8" algn="l">
              <a:buNone/>
              <a:defRPr>
                <a:solidFill>
                  <a:schemeClr val="lt1"/>
                </a:solidFill>
                <a:latin typeface="Nunito Sans ExtraLight"/>
                <a:ea typeface="Nunito Sans ExtraLight"/>
                <a:cs typeface="Nunito Sans ExtraLight"/>
                <a:sym typeface="Nunito Sans ExtraLight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118">
          <p15:clr>
            <a:srgbClr val="E46962"/>
          </p15:clr>
        </p15:guide>
        <p15:guide id="2" pos="5639">
          <p15:clr>
            <a:srgbClr val="E46962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ptional final slide (earth)">
  <p:cSld name="TITLE_5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Google Shape;179;p34" title="NCAS white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3550" y="4342904"/>
            <a:ext cx="2532250" cy="6070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118">
          <p15:clr>
            <a:srgbClr val="E46962"/>
          </p15:clr>
        </p15:guide>
        <p15:guide id="2" pos="141">
          <p15:clr>
            <a:srgbClr val="E46962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dark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unito Sans"/>
              <a:buNone/>
              <a:defRPr sz="200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238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Nunito Sans"/>
              <a:buChar char="●"/>
              <a:defRPr sz="150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marL="914400" lvl="1" indent="-3238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Nunito Sans"/>
              <a:buChar char="○"/>
              <a:defRPr sz="150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marL="1371600" lvl="2" indent="-3238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Nunito Sans"/>
              <a:buChar char="■"/>
              <a:defRPr sz="150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marL="1828800" lvl="3" indent="-3238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Nunito Sans"/>
              <a:buChar char="●"/>
              <a:defRPr sz="150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marL="2286000" lvl="4" indent="-3238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Nunito Sans"/>
              <a:buChar char="○"/>
              <a:defRPr sz="150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marL="2743200" lvl="5" indent="-3238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Nunito Sans"/>
              <a:buChar char="■"/>
              <a:defRPr sz="150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marL="3200400" lvl="6" indent="-3238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Nunito Sans"/>
              <a:buChar char="●"/>
              <a:defRPr sz="150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marL="3657600" lvl="7" indent="-3238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Nunito Sans"/>
              <a:buChar char="○"/>
              <a:defRPr sz="150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marL="4114800" lvl="8" indent="-3238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Nunito Sans"/>
              <a:buChar char="■"/>
              <a:defRPr sz="150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lt2"/>
                </a:solidFill>
              </a:defRPr>
            </a:lvl1pPr>
            <a:lvl2pPr lvl="1" algn="r">
              <a:buNone/>
              <a:defRPr sz="1000">
                <a:solidFill>
                  <a:schemeClr val="lt2"/>
                </a:solidFill>
              </a:defRPr>
            </a:lvl2pPr>
            <a:lvl3pPr lvl="2" algn="r">
              <a:buNone/>
              <a:defRPr sz="1000">
                <a:solidFill>
                  <a:schemeClr val="lt2"/>
                </a:solidFill>
              </a:defRPr>
            </a:lvl3pPr>
            <a:lvl4pPr lvl="3" algn="r">
              <a:buNone/>
              <a:defRPr sz="1000">
                <a:solidFill>
                  <a:schemeClr val="lt2"/>
                </a:solidFill>
              </a:defRPr>
            </a:lvl4pPr>
            <a:lvl5pPr lvl="4" algn="r">
              <a:buNone/>
              <a:defRPr sz="1000">
                <a:solidFill>
                  <a:schemeClr val="lt2"/>
                </a:solidFill>
              </a:defRPr>
            </a:lvl5pPr>
            <a:lvl6pPr lvl="5" algn="r">
              <a:buNone/>
              <a:defRPr sz="1000">
                <a:solidFill>
                  <a:schemeClr val="lt2"/>
                </a:solidFill>
              </a:defRPr>
            </a:lvl6pPr>
            <a:lvl7pPr lvl="6" algn="r">
              <a:buNone/>
              <a:defRPr sz="1000">
                <a:solidFill>
                  <a:schemeClr val="lt2"/>
                </a:solidFill>
              </a:defRPr>
            </a:lvl7pPr>
            <a:lvl8pPr lvl="7" algn="r">
              <a:buNone/>
              <a:defRPr sz="1000">
                <a:solidFill>
                  <a:schemeClr val="lt2"/>
                </a:solidFill>
              </a:defRPr>
            </a:lvl8pPr>
            <a:lvl9pPr lvl="8" algn="r">
              <a:buNone/>
              <a:defRPr sz="1000">
                <a:solidFill>
                  <a:schemeClr val="lt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7" r:id="rId2"/>
    <p:sldLayoutId id="2147483680" r:id="rId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4.xml"/><Relationship Id="rId3" Type="http://schemas.openxmlformats.org/officeDocument/2006/relationships/image" Target="../media/image23.jpg"/><Relationship Id="rId7" Type="http://schemas.openxmlformats.org/officeDocument/2006/relationships/diagramQuickStyle" Target="../diagrams/quickStyle4.xml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4.xml"/><Relationship Id="rId5" Type="http://schemas.openxmlformats.org/officeDocument/2006/relationships/diagramData" Target="../diagrams/data4.xml"/><Relationship Id="rId4" Type="http://schemas.openxmlformats.org/officeDocument/2006/relationships/image" Target="../media/image24.jpg"/><Relationship Id="rId9" Type="http://schemas.microsoft.com/office/2007/relationships/diagramDrawing" Target="../diagrams/drawing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svg"/><Relationship Id="rId7" Type="http://schemas.openxmlformats.org/officeDocument/2006/relationships/image" Target="../media/image46.sv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svg"/><Relationship Id="rId4" Type="http://schemas.openxmlformats.org/officeDocument/2006/relationships/image" Target="../media/image4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5" Type="http://schemas.openxmlformats.org/officeDocument/2006/relationships/customXml" Target="../ink/ink1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customXml" Target="../ink/ink3.xml"/><Relationship Id="rId13" Type="http://schemas.openxmlformats.org/officeDocument/2006/relationships/customXml" Target="../ink/ink5.xml"/><Relationship Id="rId3" Type="http://schemas.openxmlformats.org/officeDocument/2006/relationships/image" Target="../media/image9.png"/><Relationship Id="rId7" Type="http://schemas.openxmlformats.org/officeDocument/2006/relationships/image" Target="../media/image110.png"/><Relationship Id="rId12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2.xml"/><Relationship Id="rId11" Type="http://schemas.openxmlformats.org/officeDocument/2006/relationships/customXml" Target="../ink/ink4.xml"/><Relationship Id="rId5" Type="http://schemas.openxmlformats.org/officeDocument/2006/relationships/image" Target="../media/image11.png"/><Relationship Id="rId15" Type="http://schemas.openxmlformats.org/officeDocument/2006/relationships/image" Target="../media/image16.png"/><Relationship Id="rId10" Type="http://schemas.openxmlformats.org/officeDocument/2006/relationships/image" Target="../media/image13.png"/><Relationship Id="rId4" Type="http://schemas.openxmlformats.org/officeDocument/2006/relationships/image" Target="../media/image10.png"/><Relationship Id="rId9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37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Decadal prediction for energy applications</a:t>
            </a:r>
            <a:endParaRPr dirty="0"/>
          </a:p>
        </p:txBody>
      </p:sp>
      <p:sp>
        <p:nvSpPr>
          <p:cNvPr id="189" name="Google Shape;189;p37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77500" lnSpcReduction="2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Benjamin Hutchins – 7</a:t>
            </a:r>
            <a:r>
              <a:rPr lang="en-GB" baseline="30000" dirty="0"/>
              <a:t>th</a:t>
            </a:r>
            <a:r>
              <a:rPr lang="en-GB" dirty="0"/>
              <a:t> January 2025</a:t>
            </a:r>
          </a:p>
          <a:p>
            <a:pPr marL="0" indent="0"/>
            <a:r>
              <a:rPr lang="en-GB" dirty="0"/>
              <a:t>David Brayshaw, Paul-Arthur </a:t>
            </a:r>
            <a:r>
              <a:rPr lang="en-GB" dirty="0" err="1"/>
              <a:t>Monerie</a:t>
            </a:r>
            <a:r>
              <a:rPr lang="en-GB" dirty="0"/>
              <a:t>, Reinhard Schiemann, Jon Robson, Hazel Thornton, Len </a:t>
            </a:r>
            <a:r>
              <a:rPr lang="en-GB" dirty="0" err="1"/>
              <a:t>Shaffrey</a:t>
            </a:r>
            <a:r>
              <a:rPr lang="en-GB" dirty="0"/>
              <a:t>, Doug Smith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2050" name="Picture 2" descr="Met Office master logo for use on a dark background">
            <a:extLst>
              <a:ext uri="{FF2B5EF4-FFF2-40B4-BE49-F238E27FC236}">
                <a16:creationId xmlns:a16="http://schemas.microsoft.com/office/drawing/2014/main" id="{C117C6B8-3D60-065D-D7BD-98B4B81FCC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252479"/>
            <a:ext cx="2573867" cy="807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A black background with white text&#10;&#10;AI-generated content may be incorrect.">
            <a:extLst>
              <a:ext uri="{FF2B5EF4-FFF2-40B4-BE49-F238E27FC236}">
                <a16:creationId xmlns:a16="http://schemas.microsoft.com/office/drawing/2014/main" id="{AB06049B-3E2B-C92A-46B0-A488F4C84C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97200" y="4398925"/>
            <a:ext cx="1574800" cy="5080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B76800-FBEC-EDF9-F2F5-398D536C0E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b="1" dirty="0"/>
              <a:t>Can we use pattern-based forecasts to predict wind power generation?</a:t>
            </a:r>
          </a:p>
        </p:txBody>
      </p:sp>
      <p:pic>
        <p:nvPicPr>
          <p:cNvPr id="5" name="Picture 4" descr="A close-up of a graph&#10;&#10;AI-generated content may be incorrect.">
            <a:extLst>
              <a:ext uri="{FF2B5EF4-FFF2-40B4-BE49-F238E27FC236}">
                <a16:creationId xmlns:a16="http://schemas.microsoft.com/office/drawing/2014/main" id="{2EA3E15A-B75A-D7F1-C8D3-B760136EF80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4144" b="51436"/>
          <a:stretch>
            <a:fillRect/>
          </a:stretch>
        </p:blipFill>
        <p:spPr>
          <a:xfrm>
            <a:off x="1164049" y="1124989"/>
            <a:ext cx="6815902" cy="1725311"/>
          </a:xfrm>
          <a:prstGeom prst="rect">
            <a:avLst/>
          </a:prstGeom>
        </p:spPr>
      </p:pic>
      <p:pic>
        <p:nvPicPr>
          <p:cNvPr id="6" name="Picture 5" descr="A close-up of a graph&#10;&#10;AI-generated content may be incorrect.">
            <a:extLst>
              <a:ext uri="{FF2B5EF4-FFF2-40B4-BE49-F238E27FC236}">
                <a16:creationId xmlns:a16="http://schemas.microsoft.com/office/drawing/2014/main" id="{852F8F64-6871-C12F-4567-4A49A7808D7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50000" r="52496"/>
          <a:stretch>
            <a:fillRect/>
          </a:stretch>
        </p:blipFill>
        <p:spPr>
          <a:xfrm>
            <a:off x="2953085" y="2850301"/>
            <a:ext cx="3237830" cy="1942046"/>
          </a:xfrm>
          <a:prstGeom prst="rect">
            <a:avLst/>
          </a:prstGeom>
        </p:spPr>
      </p:pic>
      <p:pic>
        <p:nvPicPr>
          <p:cNvPr id="7" name="Picture 6" descr="A close-up of a graph&#10;&#10;AI-generated content may be incorrect.">
            <a:extLst>
              <a:ext uri="{FF2B5EF4-FFF2-40B4-BE49-F238E27FC236}">
                <a16:creationId xmlns:a16="http://schemas.microsoft.com/office/drawing/2014/main" id="{25C66810-C58E-ACEE-56DD-591FC00D374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4745" t="55144" r="9170" b="4615"/>
          <a:stretch>
            <a:fillRect/>
          </a:stretch>
        </p:blipFill>
        <p:spPr>
          <a:xfrm>
            <a:off x="311700" y="3039831"/>
            <a:ext cx="1777971" cy="156298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7ED9166-6705-3ED3-6D92-EE335C4202D6}"/>
              </a:ext>
            </a:extLst>
          </p:cNvPr>
          <p:cNvSpPr txBox="1"/>
          <p:nvPr/>
        </p:nvSpPr>
        <p:spPr>
          <a:xfrm>
            <a:off x="1750385" y="839417"/>
            <a:ext cx="2312330" cy="30777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>
                <a:latin typeface="Nunito Sans" pitchFamily="2" charset="77"/>
              </a:rPr>
              <a:t>Corr(</a:t>
            </a:r>
            <a:r>
              <a:rPr lang="en-GB" dirty="0" err="1">
                <a:solidFill>
                  <a:schemeClr val="bg1"/>
                </a:solidFill>
                <a:latin typeface="Nunito Sans" pitchFamily="2" charset="77"/>
              </a:rPr>
              <a:t>obs</a:t>
            </a:r>
            <a:r>
              <a:rPr lang="en-GB" dirty="0">
                <a:solidFill>
                  <a:schemeClr val="bg1"/>
                </a:solidFill>
                <a:latin typeface="Nunito Sans" pitchFamily="2" charset="77"/>
              </a:rPr>
              <a:t> delta P</a:t>
            </a:r>
            <a:r>
              <a:rPr lang="en-GB" dirty="0">
                <a:latin typeface="Nunito Sans" pitchFamily="2" charset="77"/>
              </a:rPr>
              <a:t>, </a:t>
            </a:r>
            <a:r>
              <a:rPr lang="en-GB" dirty="0" err="1">
                <a:solidFill>
                  <a:srgbClr val="0102F8"/>
                </a:solidFill>
                <a:latin typeface="Nunito Sans" pitchFamily="2" charset="77"/>
              </a:rPr>
              <a:t>ofs</a:t>
            </a:r>
            <a:r>
              <a:rPr lang="en-GB" dirty="0">
                <a:solidFill>
                  <a:srgbClr val="0102F8"/>
                </a:solidFill>
                <a:latin typeface="Nunito Sans" pitchFamily="2" charset="77"/>
              </a:rPr>
              <a:t> wind</a:t>
            </a:r>
            <a:r>
              <a:rPr lang="en-GB" dirty="0">
                <a:latin typeface="Nunito Sans" pitchFamily="2" charset="77"/>
              </a:rPr>
              <a:t>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B1A3F95-BF35-3EBA-F961-2AB82D2B40DD}"/>
              </a:ext>
            </a:extLst>
          </p:cNvPr>
          <p:cNvSpPr txBox="1"/>
          <p:nvPr/>
        </p:nvSpPr>
        <p:spPr>
          <a:xfrm>
            <a:off x="5287325" y="858147"/>
            <a:ext cx="2488407" cy="30777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>
                <a:latin typeface="Nunito Sans" pitchFamily="2" charset="77"/>
              </a:rPr>
              <a:t>Corr(</a:t>
            </a:r>
            <a:r>
              <a:rPr lang="en-GB" dirty="0" err="1">
                <a:solidFill>
                  <a:schemeClr val="bg1"/>
                </a:solidFill>
                <a:latin typeface="Nunito Sans" pitchFamily="2" charset="77"/>
              </a:rPr>
              <a:t>obs</a:t>
            </a:r>
            <a:r>
              <a:rPr lang="en-GB" dirty="0">
                <a:solidFill>
                  <a:schemeClr val="bg1"/>
                </a:solidFill>
                <a:latin typeface="Nunito Sans" pitchFamily="2" charset="77"/>
              </a:rPr>
              <a:t> delta P</a:t>
            </a:r>
            <a:r>
              <a:rPr lang="en-GB" dirty="0">
                <a:latin typeface="Nunito Sans" pitchFamily="2" charset="77"/>
              </a:rPr>
              <a:t>, </a:t>
            </a:r>
            <a:r>
              <a:rPr lang="en-GB" dirty="0" err="1">
                <a:solidFill>
                  <a:srgbClr val="FF0000"/>
                </a:solidFill>
                <a:latin typeface="Nunito Sans" pitchFamily="2" charset="77"/>
              </a:rPr>
              <a:t>hc</a:t>
            </a:r>
            <a:r>
              <a:rPr lang="en-GB" dirty="0">
                <a:solidFill>
                  <a:srgbClr val="FF0000"/>
                </a:solidFill>
                <a:latin typeface="Nunito Sans" pitchFamily="2" charset="77"/>
              </a:rPr>
              <a:t> delta P</a:t>
            </a:r>
            <a:r>
              <a:rPr lang="en-GB" dirty="0">
                <a:latin typeface="Nunito Sans" pitchFamily="2" charset="77"/>
              </a:rPr>
              <a:t>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930C204-CB18-DAF5-542A-1E0D186F9FA1}"/>
              </a:ext>
            </a:extLst>
          </p:cNvPr>
          <p:cNvSpPr txBox="1"/>
          <p:nvPr/>
        </p:nvSpPr>
        <p:spPr>
          <a:xfrm>
            <a:off x="3547270" y="2802280"/>
            <a:ext cx="2250539" cy="30777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dirty="0">
                <a:latin typeface="Nunito Sans" pitchFamily="2" charset="77"/>
              </a:rPr>
              <a:t>Corr(</a:t>
            </a:r>
            <a:r>
              <a:rPr lang="en-GB" dirty="0" err="1">
                <a:solidFill>
                  <a:srgbClr val="FF0000"/>
                </a:solidFill>
                <a:latin typeface="Nunito Sans" pitchFamily="2" charset="77"/>
              </a:rPr>
              <a:t>hc</a:t>
            </a:r>
            <a:r>
              <a:rPr lang="en-GB" dirty="0">
                <a:solidFill>
                  <a:srgbClr val="FF0000"/>
                </a:solidFill>
                <a:latin typeface="Nunito Sans" pitchFamily="2" charset="77"/>
              </a:rPr>
              <a:t> delta P</a:t>
            </a:r>
            <a:r>
              <a:rPr lang="en-GB" dirty="0">
                <a:solidFill>
                  <a:schemeClr val="bg1"/>
                </a:solidFill>
                <a:latin typeface="Nunito Sans" pitchFamily="2" charset="77"/>
              </a:rPr>
              <a:t>,</a:t>
            </a:r>
            <a:r>
              <a:rPr lang="en-GB" dirty="0">
                <a:solidFill>
                  <a:srgbClr val="FF0000"/>
                </a:solidFill>
                <a:latin typeface="Nunito Sans" pitchFamily="2" charset="77"/>
              </a:rPr>
              <a:t> </a:t>
            </a:r>
            <a:r>
              <a:rPr lang="en-GB" dirty="0" err="1">
                <a:solidFill>
                  <a:srgbClr val="0102F8"/>
                </a:solidFill>
                <a:latin typeface="Nunito Sans" pitchFamily="2" charset="77"/>
              </a:rPr>
              <a:t>ofs</a:t>
            </a:r>
            <a:r>
              <a:rPr lang="en-GB" dirty="0">
                <a:solidFill>
                  <a:srgbClr val="0102F8"/>
                </a:solidFill>
                <a:latin typeface="Nunito Sans" pitchFamily="2" charset="77"/>
              </a:rPr>
              <a:t> wind</a:t>
            </a:r>
            <a:r>
              <a:rPr lang="en-GB" dirty="0">
                <a:latin typeface="Nunito Sans" pitchFamily="2" charset="77"/>
              </a:rPr>
              <a:t>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EC4FE84-3343-02F3-071D-49129E07A211}"/>
              </a:ext>
            </a:extLst>
          </p:cNvPr>
          <p:cNvSpPr txBox="1"/>
          <p:nvPr/>
        </p:nvSpPr>
        <p:spPr>
          <a:xfrm>
            <a:off x="4469397" y="4325818"/>
            <a:ext cx="149878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latin typeface="Nunito Sans" pitchFamily="2" charset="77"/>
              </a:rPr>
              <a:t>Combine skill + rel.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EF14A82-65C6-1BF3-D6BD-9DC724315BFA}"/>
              </a:ext>
            </a:extLst>
          </p:cNvPr>
          <p:cNvSpPr txBox="1"/>
          <p:nvPr/>
        </p:nvSpPr>
        <p:spPr>
          <a:xfrm>
            <a:off x="6654817" y="2341219"/>
            <a:ext cx="11209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latin typeface="Nunito Sans" pitchFamily="2" charset="77"/>
              </a:rPr>
              <a:t>Hindcast skill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E3FD38E-1481-310C-9EC2-344C6FA9C9C5}"/>
              </a:ext>
            </a:extLst>
          </p:cNvPr>
          <p:cNvSpPr txBox="1"/>
          <p:nvPr/>
        </p:nvSpPr>
        <p:spPr>
          <a:xfrm>
            <a:off x="2767741" y="2341220"/>
            <a:ext cx="13614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 err="1">
                <a:latin typeface="Nunito Sans" pitchFamily="2" charset="77"/>
              </a:rPr>
              <a:t>Obs</a:t>
            </a:r>
            <a:r>
              <a:rPr lang="en-GB" sz="1200" dirty="0">
                <a:latin typeface="Nunito Sans" pitchFamily="2" charset="77"/>
              </a:rPr>
              <a:t> relationship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664F3D6-7DF0-C486-A8E4-F5E5BB7097A5}"/>
              </a:ext>
            </a:extLst>
          </p:cNvPr>
          <p:cNvSpPr/>
          <p:nvPr/>
        </p:nvSpPr>
        <p:spPr>
          <a:xfrm>
            <a:off x="4751408" y="839417"/>
            <a:ext cx="3397169" cy="201088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EBC7414-CBA8-25AC-43DB-3526CACF0373}"/>
              </a:ext>
            </a:extLst>
          </p:cNvPr>
          <p:cNvSpPr/>
          <p:nvPr/>
        </p:nvSpPr>
        <p:spPr>
          <a:xfrm>
            <a:off x="2906550" y="2850300"/>
            <a:ext cx="3494250" cy="199455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46548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D8008B-E1BC-DEC9-A0A5-12C1FE2D1F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Can we use decadal forecasts for other energy variables?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9D80C55-2430-9222-9DAF-996F86EFF0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38407" y="2128174"/>
            <a:ext cx="4344509" cy="12168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81CC9FC-7CBD-1A55-77D9-A3A74919D0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8406" y="3416077"/>
            <a:ext cx="4344510" cy="12168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A611D3B-DF21-AFA7-8C87-FF0294DF33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92602" y="876263"/>
            <a:ext cx="4436118" cy="1216632"/>
          </a:xfrm>
          <a:prstGeom prst="rect">
            <a:avLst/>
          </a:prstGeom>
        </p:spPr>
      </p:pic>
      <p:graphicFrame>
        <p:nvGraphicFramePr>
          <p:cNvPr id="10" name="Content Placeholder 2">
            <a:extLst>
              <a:ext uri="{FF2B5EF4-FFF2-40B4-BE49-F238E27FC236}">
                <a16:creationId xmlns:a16="http://schemas.microsoft.com/office/drawing/2014/main" id="{90B28ACF-76B5-D3BE-6716-963299FFAA3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92596282"/>
              </p:ext>
            </p:extLst>
          </p:nvPr>
        </p:nvGraphicFramePr>
        <p:xfrm>
          <a:off x="311700" y="1017725"/>
          <a:ext cx="3642233" cy="34376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CFBBD1C-9AD7-F216-9BF9-9E1377752F3B}"/>
              </a:ext>
            </a:extLst>
          </p:cNvPr>
          <p:cNvCxnSpPr/>
          <p:nvPr/>
        </p:nvCxnSpPr>
        <p:spPr>
          <a:xfrm>
            <a:off x="4123267" y="946999"/>
            <a:ext cx="0" cy="357915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509625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73CECA-2AA8-67EE-52E5-ED7C43FCB7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What about other regions?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E18D472B-2D48-3A51-AED5-A7F35F6331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1343" y="1171613"/>
            <a:ext cx="5321314" cy="3526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D1B338B-CE85-EE31-B7D8-EE9E3F4FE308}"/>
              </a:ext>
            </a:extLst>
          </p:cNvPr>
          <p:cNvSpPr txBox="1"/>
          <p:nvPr/>
        </p:nvSpPr>
        <p:spPr>
          <a:xfrm>
            <a:off x="3260552" y="863836"/>
            <a:ext cx="262289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Installed wind capacities (GW)</a:t>
            </a:r>
          </a:p>
        </p:txBody>
      </p:sp>
    </p:spTree>
    <p:extLst>
      <p:ext uri="{BB962C8B-B14F-4D97-AF65-F5344CB8AC3E}">
        <p14:creationId xmlns:p14="http://schemas.microsoft.com/office/powerpoint/2010/main" val="17811241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ECC5F9-7490-FC04-7DDB-4D86A3340D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How skilful are decadal forecasts of wind speed in these regions?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A29FE90-BF77-F252-494B-FAC345835FCC}"/>
              </a:ext>
            </a:extLst>
          </p:cNvPr>
          <p:cNvSpPr txBox="1"/>
          <p:nvPr/>
        </p:nvSpPr>
        <p:spPr>
          <a:xfrm>
            <a:off x="3495814" y="1126403"/>
            <a:ext cx="214777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Forecast years 2-9, DJF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9B3EDB57-F783-4A2C-B3E1-AD8072636E7B}"/>
              </a:ext>
            </a:extLst>
          </p:cNvPr>
          <p:cNvGrpSpPr>
            <a:grpSpLocks noChangeAspect="1"/>
          </p:cNvGrpSpPr>
          <p:nvPr/>
        </p:nvGrpSpPr>
        <p:grpSpPr>
          <a:xfrm>
            <a:off x="1274725" y="1402702"/>
            <a:ext cx="6594550" cy="2744643"/>
            <a:chOff x="1029588" y="920371"/>
            <a:chExt cx="7084821" cy="2948693"/>
          </a:xfrm>
        </p:grpSpPr>
        <p:pic>
          <p:nvPicPr>
            <p:cNvPr id="13" name="Picture 12" descr="A map of the world&#10;&#10;AI-generated content may be incorrect.">
              <a:extLst>
                <a:ext uri="{FF2B5EF4-FFF2-40B4-BE49-F238E27FC236}">
                  <a16:creationId xmlns:a16="http://schemas.microsoft.com/office/drawing/2014/main" id="{A6A8E011-6072-BCC4-03D4-382D5BDC333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t="616" r="50005" b="56499"/>
            <a:stretch>
              <a:fillRect/>
            </a:stretch>
          </p:blipFill>
          <p:spPr>
            <a:xfrm>
              <a:off x="1129522" y="920371"/>
              <a:ext cx="3542412" cy="2205975"/>
            </a:xfrm>
            <a:prstGeom prst="rect">
              <a:avLst/>
            </a:prstGeom>
          </p:spPr>
        </p:pic>
        <p:pic>
          <p:nvPicPr>
            <p:cNvPr id="14" name="Picture 13" descr="A map of the world&#10;&#10;AI-generated content may be incorrect.">
              <a:extLst>
                <a:ext uri="{FF2B5EF4-FFF2-40B4-BE49-F238E27FC236}">
                  <a16:creationId xmlns:a16="http://schemas.microsoft.com/office/drawing/2014/main" id="{A2EBAD4E-35D0-14E5-1A29-0F8E8B4B7A4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51001" t="42760" b="14849"/>
            <a:stretch>
              <a:fillRect/>
            </a:stretch>
          </p:blipFill>
          <p:spPr>
            <a:xfrm>
              <a:off x="4574470" y="920371"/>
              <a:ext cx="3471526" cy="2180405"/>
            </a:xfrm>
            <a:prstGeom prst="rect">
              <a:avLst/>
            </a:prstGeom>
          </p:spPr>
        </p:pic>
        <p:pic>
          <p:nvPicPr>
            <p:cNvPr id="15" name="Picture 14" descr="A map of the world&#10;&#10;AI-generated content may be incorrect.">
              <a:extLst>
                <a:ext uri="{FF2B5EF4-FFF2-40B4-BE49-F238E27FC236}">
                  <a16:creationId xmlns:a16="http://schemas.microsoft.com/office/drawing/2014/main" id="{6F2A1B4A-030F-35DD-B94D-E7A757360A7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t="85439"/>
            <a:stretch>
              <a:fillRect/>
            </a:stretch>
          </p:blipFill>
          <p:spPr>
            <a:xfrm>
              <a:off x="1029588" y="3120141"/>
              <a:ext cx="7084821" cy="748923"/>
            </a:xfrm>
            <a:prstGeom prst="rect">
              <a:avLst/>
            </a:prstGeom>
          </p:spPr>
        </p:pic>
      </p:grp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371BB3FC-90F5-FCC2-79B0-B902D0C70E4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29138068"/>
              </p:ext>
            </p:extLst>
          </p:nvPr>
        </p:nvGraphicFramePr>
        <p:xfrm>
          <a:off x="1814556" y="1511380"/>
          <a:ext cx="5510289" cy="1799727"/>
        </p:xfrm>
        <a:graphic>
          <a:graphicData uri="http://schemas.openxmlformats.org/drawingml/2006/table">
            <a:tbl>
              <a:tblPr firstRow="1" firstCol="1" bandRow="1">
                <a:tableStyleId>{00A15C55-8517-42AA-B614-E9B94910E393}</a:tableStyleId>
              </a:tblPr>
              <a:tblGrid>
                <a:gridCol w="1894523">
                  <a:extLst>
                    <a:ext uri="{9D8B030D-6E8A-4147-A177-3AD203B41FA5}">
                      <a16:colId xmlns:a16="http://schemas.microsoft.com/office/drawing/2014/main" val="697193957"/>
                    </a:ext>
                  </a:extLst>
                </a:gridCol>
                <a:gridCol w="1528159">
                  <a:extLst>
                    <a:ext uri="{9D8B030D-6E8A-4147-A177-3AD203B41FA5}">
                      <a16:colId xmlns:a16="http://schemas.microsoft.com/office/drawing/2014/main" val="321153201"/>
                    </a:ext>
                  </a:extLst>
                </a:gridCol>
                <a:gridCol w="2087607">
                  <a:extLst>
                    <a:ext uri="{9D8B030D-6E8A-4147-A177-3AD203B41FA5}">
                      <a16:colId xmlns:a16="http://schemas.microsoft.com/office/drawing/2014/main" val="183516925"/>
                    </a:ext>
                  </a:extLst>
                </a:gridCol>
              </a:tblGrid>
              <a:tr h="52522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1200" kern="100" dirty="0">
                          <a:solidFill>
                            <a:schemeClr val="bg1"/>
                          </a:solidFill>
                          <a:effectLst/>
                        </a:rPr>
                        <a:t>Region</a:t>
                      </a:r>
                      <a:endParaRPr lang="en-GB" sz="1200" kern="100" dirty="0">
                        <a:solidFill>
                          <a:schemeClr val="bg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1200" kern="100">
                          <a:solidFill>
                            <a:schemeClr val="bg1"/>
                          </a:solidFill>
                          <a:effectLst/>
                        </a:rPr>
                        <a:t>Corr(dcppA, HadISD3)</a:t>
                      </a:r>
                      <a:endParaRPr lang="en-GB" sz="1200" kern="100">
                        <a:solidFill>
                          <a:schemeClr val="bg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1200" kern="100" dirty="0">
                          <a:solidFill>
                            <a:schemeClr val="bg1"/>
                          </a:solidFill>
                          <a:effectLst/>
                        </a:rPr>
                        <a:t>Resid. Corr(</a:t>
                      </a:r>
                      <a:r>
                        <a:rPr lang="en-GB" sz="1200" kern="100" dirty="0" err="1">
                          <a:solidFill>
                            <a:schemeClr val="bg1"/>
                          </a:solidFill>
                          <a:effectLst/>
                        </a:rPr>
                        <a:t>dcppA</a:t>
                      </a:r>
                      <a:r>
                        <a:rPr lang="en-GB" sz="1200" kern="100" dirty="0">
                          <a:solidFill>
                            <a:schemeClr val="bg1"/>
                          </a:solidFill>
                          <a:effectLst/>
                        </a:rPr>
                        <a:t>, HadISD3)</a:t>
                      </a:r>
                      <a:endParaRPr lang="en-GB" sz="1200" kern="100" dirty="0">
                        <a:solidFill>
                          <a:schemeClr val="bg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541593702"/>
                  </a:ext>
                </a:extLst>
              </a:tr>
              <a:tr h="2549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1200" kern="100">
                          <a:solidFill>
                            <a:schemeClr val="bg1"/>
                          </a:solidFill>
                          <a:effectLst/>
                        </a:rPr>
                        <a:t>SE China</a:t>
                      </a:r>
                      <a:endParaRPr lang="en-GB" sz="1200" kern="100">
                        <a:solidFill>
                          <a:schemeClr val="bg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1200" kern="1200" dirty="0">
                          <a:solidFill>
                            <a:schemeClr val="bg1"/>
                          </a:solidFill>
                          <a:effectLst/>
                        </a:rPr>
                        <a:t>0.34</a:t>
                      </a:r>
                      <a:endParaRPr lang="en-GB" sz="1200" kern="100" dirty="0">
                        <a:solidFill>
                          <a:schemeClr val="bg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1200" kern="1200">
                          <a:solidFill>
                            <a:schemeClr val="bg1"/>
                          </a:solidFill>
                          <a:effectLst/>
                        </a:rPr>
                        <a:t>-0.18</a:t>
                      </a:r>
                      <a:endParaRPr lang="en-GB" sz="1200" kern="100">
                        <a:solidFill>
                          <a:schemeClr val="bg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4084114387"/>
                  </a:ext>
                </a:extLst>
              </a:tr>
              <a:tr h="2549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1200" kern="100">
                          <a:solidFill>
                            <a:schemeClr val="bg1"/>
                          </a:solidFill>
                          <a:effectLst/>
                        </a:rPr>
                        <a:t>Xinjiang</a:t>
                      </a:r>
                      <a:endParaRPr lang="en-GB" sz="1200" kern="100">
                        <a:solidFill>
                          <a:schemeClr val="bg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1200" kern="1200">
                          <a:solidFill>
                            <a:schemeClr val="bg1"/>
                          </a:solidFill>
                          <a:effectLst/>
                        </a:rPr>
                        <a:t>0.41</a:t>
                      </a:r>
                      <a:endParaRPr lang="en-GB" sz="1200" kern="100">
                        <a:solidFill>
                          <a:schemeClr val="bg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1200" b="1" kern="1200" dirty="0">
                          <a:solidFill>
                            <a:schemeClr val="bg1"/>
                          </a:solidFill>
                          <a:effectLst/>
                        </a:rPr>
                        <a:t>0.57*</a:t>
                      </a:r>
                      <a:endParaRPr lang="en-GB" sz="1200" b="1" kern="100" dirty="0">
                        <a:solidFill>
                          <a:schemeClr val="bg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2644908896"/>
                  </a:ext>
                </a:extLst>
              </a:tr>
              <a:tr h="2549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1200" kern="100">
                          <a:solidFill>
                            <a:schemeClr val="bg1"/>
                          </a:solidFill>
                          <a:effectLst/>
                        </a:rPr>
                        <a:t>Inner Mongolia</a:t>
                      </a:r>
                      <a:endParaRPr lang="en-GB" sz="1200" kern="100">
                        <a:solidFill>
                          <a:schemeClr val="bg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1200" kern="1200">
                          <a:solidFill>
                            <a:schemeClr val="bg1"/>
                          </a:solidFill>
                          <a:effectLst/>
                        </a:rPr>
                        <a:t>-0.82</a:t>
                      </a:r>
                      <a:endParaRPr lang="en-GB" sz="1200" kern="100">
                        <a:solidFill>
                          <a:schemeClr val="bg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1200" kern="1200">
                          <a:solidFill>
                            <a:schemeClr val="bg1"/>
                          </a:solidFill>
                          <a:effectLst/>
                        </a:rPr>
                        <a:t>-0.33</a:t>
                      </a:r>
                      <a:endParaRPr lang="en-GB" sz="1200" kern="100">
                        <a:solidFill>
                          <a:schemeClr val="bg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4058567361"/>
                  </a:ext>
                </a:extLst>
              </a:tr>
              <a:tr h="2549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1200" kern="100">
                          <a:solidFill>
                            <a:schemeClr val="bg1"/>
                          </a:solidFill>
                          <a:effectLst/>
                        </a:rPr>
                        <a:t>NW India</a:t>
                      </a:r>
                      <a:endParaRPr lang="en-GB" sz="1200" kern="100">
                        <a:solidFill>
                          <a:schemeClr val="bg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1200" b="1" kern="1200">
                          <a:solidFill>
                            <a:schemeClr val="bg1"/>
                          </a:solidFill>
                          <a:effectLst/>
                        </a:rPr>
                        <a:t>0.84*</a:t>
                      </a:r>
                      <a:endParaRPr lang="en-GB" sz="1200" b="1" kern="100">
                        <a:solidFill>
                          <a:schemeClr val="bg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1200" b="1" kern="1200" dirty="0">
                          <a:solidFill>
                            <a:schemeClr val="bg1"/>
                          </a:solidFill>
                          <a:effectLst/>
                        </a:rPr>
                        <a:t>0.37</a:t>
                      </a:r>
                      <a:endParaRPr lang="en-GB" sz="1200" b="1" kern="100" dirty="0">
                        <a:solidFill>
                          <a:schemeClr val="bg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321823648"/>
                  </a:ext>
                </a:extLst>
              </a:tr>
              <a:tr h="2549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1200" kern="100">
                          <a:solidFill>
                            <a:schemeClr val="bg1"/>
                          </a:solidFill>
                          <a:effectLst/>
                        </a:rPr>
                        <a:t>S Japan</a:t>
                      </a:r>
                      <a:endParaRPr lang="en-GB" sz="1200" kern="100">
                        <a:solidFill>
                          <a:schemeClr val="bg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1200" b="1" kern="1200">
                          <a:solidFill>
                            <a:schemeClr val="bg1"/>
                          </a:solidFill>
                          <a:effectLst/>
                        </a:rPr>
                        <a:t>0.78*</a:t>
                      </a:r>
                      <a:endParaRPr lang="en-GB" sz="1200" b="1" kern="100">
                        <a:solidFill>
                          <a:schemeClr val="bg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1200" kern="1200" dirty="0">
                          <a:solidFill>
                            <a:schemeClr val="bg1"/>
                          </a:solidFill>
                          <a:effectLst/>
                        </a:rPr>
                        <a:t>0.25</a:t>
                      </a:r>
                      <a:endParaRPr lang="en-GB" sz="1200" kern="100" dirty="0">
                        <a:solidFill>
                          <a:schemeClr val="bg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2017939840"/>
                  </a:ext>
                </a:extLst>
              </a:tr>
            </a:tbl>
          </a:graphicData>
        </a:graphic>
      </p:graphicFrame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6845DFCD-FEE4-65E7-2EA2-CFAB1E9B3530}"/>
              </a:ext>
            </a:extLst>
          </p:cNvPr>
          <p:cNvSpPr txBox="1">
            <a:spLocks/>
          </p:cNvSpPr>
          <p:nvPr/>
        </p:nvSpPr>
        <p:spPr>
          <a:xfrm>
            <a:off x="2533409" y="4286486"/>
            <a:ext cx="4072579" cy="633315"/>
          </a:xfrm>
          <a:prstGeom prst="rect">
            <a:avLst/>
          </a:prstGeom>
          <a:solidFill>
            <a:srgbClr val="C2DBC9"/>
          </a:solidFill>
          <a:ln>
            <a:solidFill>
              <a:schemeClr val="bg1"/>
            </a:solidFill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Nunito Sans"/>
              <a:buChar char="●"/>
              <a:defRPr sz="1500" b="0" i="0" u="none" strike="noStrike" cap="none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marL="914400" marR="0" lvl="1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Nunito Sans"/>
              <a:buChar char="○"/>
              <a:defRPr sz="1500" b="0" i="0" u="none" strike="noStrike" cap="none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marL="1371600" marR="0" lvl="2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Nunito Sans"/>
              <a:buChar char="■"/>
              <a:defRPr sz="1500" b="0" i="0" u="none" strike="noStrike" cap="none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marL="1828800" marR="0" lvl="3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Nunito Sans"/>
              <a:buChar char="●"/>
              <a:defRPr sz="1500" b="0" i="0" u="none" strike="noStrike" cap="none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marL="2286000" marR="0" lvl="4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Nunito Sans"/>
              <a:buChar char="○"/>
              <a:defRPr sz="1500" b="0" i="0" u="none" strike="noStrike" cap="none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marL="2743200" marR="0" lvl="5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Nunito Sans"/>
              <a:buChar char="■"/>
              <a:defRPr sz="1500" b="0" i="0" u="none" strike="noStrike" cap="none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marL="3200400" marR="0" lvl="6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Nunito Sans"/>
              <a:buChar char="●"/>
              <a:defRPr sz="1500" b="0" i="0" u="none" strike="noStrike" cap="none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marL="3657600" marR="0" lvl="7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Nunito Sans"/>
              <a:buChar char="○"/>
              <a:defRPr sz="1500" b="0" i="0" u="none" strike="noStrike" cap="none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marL="4114800" marR="0" lvl="8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Nunito Sans"/>
              <a:buChar char="■"/>
              <a:defRPr sz="1500" b="0" i="0" u="none" strike="noStrike" cap="none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r>
              <a:rPr lang="en-GB" sz="1400" dirty="0"/>
              <a:t>Multi-model ensemble of </a:t>
            </a:r>
            <a:r>
              <a:rPr lang="en-GB" sz="1400" dirty="0" err="1"/>
              <a:t>dcppA</a:t>
            </a:r>
            <a:r>
              <a:rPr lang="en-GB" sz="1400" dirty="0"/>
              <a:t>-hindcasts</a:t>
            </a:r>
          </a:p>
          <a:p>
            <a:r>
              <a:rPr lang="en-GB" sz="1400" dirty="0"/>
              <a:t>HadISD3 gridded </a:t>
            </a:r>
            <a:r>
              <a:rPr lang="en-GB" sz="1400" dirty="0" err="1"/>
              <a:t>obs</a:t>
            </a:r>
            <a:r>
              <a:rPr lang="en-GB" sz="1400" dirty="0"/>
              <a:t>, 1975-2014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0ECE812-69F5-55FC-8D92-0DADE68C8946}"/>
              </a:ext>
            </a:extLst>
          </p:cNvPr>
          <p:cNvSpPr/>
          <p:nvPr/>
        </p:nvSpPr>
        <p:spPr>
          <a:xfrm>
            <a:off x="1814556" y="2779387"/>
            <a:ext cx="5510288" cy="54300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65251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543F89-2E71-2F3F-5E86-9A4C53E9C1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Can we use pattern-based forecasts to predict the wind speed?</a:t>
            </a:r>
          </a:p>
        </p:txBody>
      </p:sp>
      <p:pic>
        <p:nvPicPr>
          <p:cNvPr id="4" name="Picture 2" descr="Atlantic multidecadal oscillation - Wikipedia">
            <a:extLst>
              <a:ext uri="{FF2B5EF4-FFF2-40B4-BE49-F238E27FC236}">
                <a16:creationId xmlns:a16="http://schemas.microsoft.com/office/drawing/2014/main" id="{BCE83040-469D-CE67-5348-83A38770E2C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18"/>
          <a:stretch>
            <a:fillRect/>
          </a:stretch>
        </p:blipFill>
        <p:spPr bwMode="auto">
          <a:xfrm>
            <a:off x="1180800" y="1109610"/>
            <a:ext cx="3123534" cy="1498181"/>
          </a:xfrm>
          <a:prstGeom prst="rect">
            <a:avLst/>
          </a:prstGeom>
          <a:noFill/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126F9E6-945A-528B-8C4E-FDFC335EF061}"/>
              </a:ext>
            </a:extLst>
          </p:cNvPr>
          <p:cNvSpPr/>
          <p:nvPr/>
        </p:nvSpPr>
        <p:spPr>
          <a:xfrm>
            <a:off x="1992086" y="1186473"/>
            <a:ext cx="1012371" cy="669471"/>
          </a:xfrm>
          <a:prstGeom prst="rect">
            <a:avLst/>
          </a:prstGeom>
          <a:noFill/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7D51DB1-FEA2-4CF2-7E90-8DA0A8ED4EC5}"/>
              </a:ext>
            </a:extLst>
          </p:cNvPr>
          <p:cNvSpPr txBox="1"/>
          <p:nvPr/>
        </p:nvSpPr>
        <p:spPr>
          <a:xfrm>
            <a:off x="1381543" y="899936"/>
            <a:ext cx="27679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Nunito Sans" pitchFamily="2" charset="77"/>
              </a:rPr>
              <a:t>Atlantic Multidecadal Variability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D80E39C-A020-7178-63D6-5F7F45860817}"/>
              </a:ext>
            </a:extLst>
          </p:cNvPr>
          <p:cNvSpPr/>
          <p:nvPr/>
        </p:nvSpPr>
        <p:spPr>
          <a:xfrm>
            <a:off x="3507105" y="1591614"/>
            <a:ext cx="107895" cy="71010"/>
          </a:xfrm>
          <a:prstGeom prst="rect">
            <a:avLst/>
          </a:prstGeom>
          <a:noFill/>
          <a:ln w="127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EDBA19FB-56E4-F061-0DE9-F129A5FDEB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1700" y="4351223"/>
            <a:ext cx="3574500" cy="3252196"/>
          </a:xfrm>
        </p:spPr>
        <p:txBody>
          <a:bodyPr/>
          <a:lstStyle/>
          <a:p>
            <a:r>
              <a:rPr lang="en-GB" dirty="0"/>
              <a:t>Forecast years 2-9, DJF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97AC295-ADC5-D5EB-E9EF-5296F429CCAE}"/>
              </a:ext>
            </a:extLst>
          </p:cNvPr>
          <p:cNvSpPr txBox="1"/>
          <p:nvPr/>
        </p:nvSpPr>
        <p:spPr>
          <a:xfrm>
            <a:off x="4865046" y="899935"/>
            <a:ext cx="297800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Nunito Sans" pitchFamily="2" charset="77"/>
              </a:rPr>
              <a:t>Corr(</a:t>
            </a:r>
            <a:r>
              <a:rPr lang="en-GB" dirty="0" err="1">
                <a:latin typeface="Nunito Sans" pitchFamily="2" charset="77"/>
              </a:rPr>
              <a:t>obs</a:t>
            </a:r>
            <a:r>
              <a:rPr lang="en-GB" dirty="0">
                <a:latin typeface="Nunito Sans" pitchFamily="2" charset="77"/>
              </a:rPr>
              <a:t> AMV, </a:t>
            </a:r>
            <a:r>
              <a:rPr lang="en-GB" dirty="0" err="1">
                <a:solidFill>
                  <a:srgbClr val="4948FF"/>
                </a:solidFill>
                <a:latin typeface="Nunito Sans" pitchFamily="2" charset="77"/>
              </a:rPr>
              <a:t>obs</a:t>
            </a:r>
            <a:r>
              <a:rPr lang="en-GB" dirty="0">
                <a:solidFill>
                  <a:srgbClr val="4948FF"/>
                </a:solidFill>
                <a:latin typeface="Nunito Sans" pitchFamily="2" charset="77"/>
              </a:rPr>
              <a:t> SE China wind</a:t>
            </a:r>
            <a:r>
              <a:rPr lang="en-GB" dirty="0">
                <a:latin typeface="Nunito Sans" pitchFamily="2" charset="77"/>
              </a:rPr>
              <a:t>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B0C491E-7704-5032-4B5E-0B5FFA7ECF5E}"/>
              </a:ext>
            </a:extLst>
          </p:cNvPr>
          <p:cNvSpPr txBox="1"/>
          <p:nvPr/>
        </p:nvSpPr>
        <p:spPr>
          <a:xfrm>
            <a:off x="1713575" y="2665836"/>
            <a:ext cx="21038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Nunito Sans" pitchFamily="2" charset="77"/>
              </a:rPr>
              <a:t>Corr(</a:t>
            </a:r>
            <a:r>
              <a:rPr lang="en-GB" dirty="0" err="1">
                <a:latin typeface="Nunito Sans" pitchFamily="2" charset="77"/>
              </a:rPr>
              <a:t>obs</a:t>
            </a:r>
            <a:r>
              <a:rPr lang="en-GB" dirty="0">
                <a:latin typeface="Nunito Sans" pitchFamily="2" charset="77"/>
              </a:rPr>
              <a:t> AMV, </a:t>
            </a:r>
            <a:r>
              <a:rPr lang="en-GB" dirty="0" err="1">
                <a:solidFill>
                  <a:srgbClr val="FE3838"/>
                </a:solidFill>
                <a:latin typeface="Nunito Sans" pitchFamily="2" charset="77"/>
              </a:rPr>
              <a:t>hc</a:t>
            </a:r>
            <a:r>
              <a:rPr lang="en-GB" dirty="0">
                <a:solidFill>
                  <a:srgbClr val="FE3838"/>
                </a:solidFill>
                <a:latin typeface="Nunito Sans" pitchFamily="2" charset="77"/>
              </a:rPr>
              <a:t> AMV</a:t>
            </a:r>
            <a:r>
              <a:rPr lang="en-GB" dirty="0">
                <a:latin typeface="Nunito Sans" pitchFamily="2" charset="77"/>
              </a:rPr>
              <a:t>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F824290-124A-B307-DD70-3D196800C63D}"/>
              </a:ext>
            </a:extLst>
          </p:cNvPr>
          <p:cNvSpPr txBox="1"/>
          <p:nvPr/>
        </p:nvSpPr>
        <p:spPr>
          <a:xfrm>
            <a:off x="4922965" y="2670115"/>
            <a:ext cx="28621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Nunito Sans" pitchFamily="2" charset="77"/>
              </a:rPr>
              <a:t>Corr(</a:t>
            </a:r>
            <a:r>
              <a:rPr lang="en-GB" dirty="0" err="1">
                <a:solidFill>
                  <a:srgbClr val="FE3838"/>
                </a:solidFill>
                <a:latin typeface="Nunito Sans" pitchFamily="2" charset="77"/>
              </a:rPr>
              <a:t>hc</a:t>
            </a:r>
            <a:r>
              <a:rPr lang="en-GB" dirty="0">
                <a:solidFill>
                  <a:srgbClr val="FE3838"/>
                </a:solidFill>
                <a:latin typeface="Nunito Sans" pitchFamily="2" charset="77"/>
              </a:rPr>
              <a:t> AMV</a:t>
            </a:r>
            <a:r>
              <a:rPr lang="en-GB" dirty="0">
                <a:latin typeface="Nunito Sans" pitchFamily="2" charset="77"/>
              </a:rPr>
              <a:t>, </a:t>
            </a:r>
            <a:r>
              <a:rPr lang="en-GB" dirty="0" err="1">
                <a:solidFill>
                  <a:srgbClr val="4948FF"/>
                </a:solidFill>
                <a:latin typeface="Nunito Sans" pitchFamily="2" charset="77"/>
              </a:rPr>
              <a:t>obs</a:t>
            </a:r>
            <a:r>
              <a:rPr lang="en-GB" dirty="0">
                <a:solidFill>
                  <a:srgbClr val="4948FF"/>
                </a:solidFill>
                <a:latin typeface="Nunito Sans" pitchFamily="2" charset="77"/>
              </a:rPr>
              <a:t> SE China wind</a:t>
            </a:r>
            <a:r>
              <a:rPr lang="en-GB" dirty="0">
                <a:latin typeface="Nunito Sans" pitchFamily="2" charset="77"/>
              </a:rPr>
              <a:t>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3544828-A531-F76E-7DEE-C4F56D541C51}"/>
              </a:ext>
            </a:extLst>
          </p:cNvPr>
          <p:cNvSpPr txBox="1"/>
          <p:nvPr/>
        </p:nvSpPr>
        <p:spPr>
          <a:xfrm>
            <a:off x="225356" y="4755393"/>
            <a:ext cx="108599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50" i="1" dirty="0" err="1">
                <a:solidFill>
                  <a:schemeClr val="bg1"/>
                </a:solidFill>
                <a:latin typeface="Nunito Sans" pitchFamily="2" charset="77"/>
              </a:rPr>
              <a:t>Deser</a:t>
            </a:r>
            <a:r>
              <a:rPr lang="en-GB" sz="1050" i="1" dirty="0">
                <a:solidFill>
                  <a:schemeClr val="bg1"/>
                </a:solidFill>
                <a:latin typeface="Nunito Sans" pitchFamily="2" charset="77"/>
              </a:rPr>
              <a:t> 2014</a:t>
            </a:r>
            <a:endParaRPr lang="en-US" sz="1050" i="1" dirty="0">
              <a:solidFill>
                <a:schemeClr val="bg1"/>
              </a:solidFill>
              <a:latin typeface="Nunito Sans" pitchFamily="2" charset="77"/>
            </a:endParaRPr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id="{B21313E3-B793-4FB3-FB2C-5DDF98C530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69"/>
          <a:stretch>
            <a:fillRect/>
          </a:stretch>
        </p:blipFill>
        <p:spPr bwMode="auto">
          <a:xfrm>
            <a:off x="4706346" y="1159200"/>
            <a:ext cx="3136705" cy="145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>
            <a:extLst>
              <a:ext uri="{FF2B5EF4-FFF2-40B4-BE49-F238E27FC236}">
                <a16:creationId xmlns:a16="http://schemas.microsoft.com/office/drawing/2014/main" id="{FA5798BE-C249-9E38-E9FB-28FFF4D41F5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69"/>
          <a:stretch>
            <a:fillRect/>
          </a:stretch>
        </p:blipFill>
        <p:spPr bwMode="auto">
          <a:xfrm>
            <a:off x="1098000" y="2905200"/>
            <a:ext cx="3136702" cy="145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>
            <a:extLst>
              <a:ext uri="{FF2B5EF4-FFF2-40B4-BE49-F238E27FC236}">
                <a16:creationId xmlns:a16="http://schemas.microsoft.com/office/drawing/2014/main" id="{95101125-D466-5684-AD7F-F2C5DDB8FCB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69"/>
          <a:stretch>
            <a:fillRect/>
          </a:stretch>
        </p:blipFill>
        <p:spPr bwMode="auto">
          <a:xfrm>
            <a:off x="4705200" y="2905200"/>
            <a:ext cx="3136706" cy="145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FC08A94F-689C-BC66-7A07-E741875727EF}"/>
              </a:ext>
            </a:extLst>
          </p:cNvPr>
          <p:cNvSpPr txBox="1"/>
          <p:nvPr/>
        </p:nvSpPr>
        <p:spPr>
          <a:xfrm>
            <a:off x="3128678" y="3954501"/>
            <a:ext cx="11184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latin typeface="Nunito Sans" pitchFamily="2" charset="77"/>
              </a:rPr>
              <a:t>Hindcast skill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73E78AD-0684-D854-692D-3631596A7D30}"/>
              </a:ext>
            </a:extLst>
          </p:cNvPr>
          <p:cNvSpPr txBox="1"/>
          <p:nvPr/>
        </p:nvSpPr>
        <p:spPr>
          <a:xfrm>
            <a:off x="4922964" y="2197991"/>
            <a:ext cx="16656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 err="1">
                <a:latin typeface="Nunito Sans" pitchFamily="2" charset="77"/>
              </a:rPr>
              <a:t>Obs</a:t>
            </a:r>
            <a:r>
              <a:rPr lang="en-GB" sz="1200" dirty="0">
                <a:latin typeface="Nunito Sans" pitchFamily="2" charset="77"/>
              </a:rPr>
              <a:t> relationship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B2E7502-CAD9-53B7-3E8B-B46C8DABFD38}"/>
              </a:ext>
            </a:extLst>
          </p:cNvPr>
          <p:cNvSpPr txBox="1"/>
          <p:nvPr/>
        </p:nvSpPr>
        <p:spPr>
          <a:xfrm>
            <a:off x="4876130" y="3984300"/>
            <a:ext cx="17593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latin typeface="Nunito Sans" pitchFamily="2" charset="77"/>
              </a:rPr>
              <a:t>Combine skill + rel.</a:t>
            </a:r>
          </a:p>
        </p:txBody>
      </p:sp>
    </p:spTree>
    <p:extLst>
      <p:ext uri="{BB962C8B-B14F-4D97-AF65-F5344CB8AC3E}">
        <p14:creationId xmlns:p14="http://schemas.microsoft.com/office/powerpoint/2010/main" val="4732141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AD7BE0-DE97-3563-CC5F-188D303888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B85A69-957B-8A3F-923E-FDC5F84EA2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Can we use pattern-based forecasts to predict the wind speed?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CCC85285-0622-17A6-DE39-2883A7EDDB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1700" y="4351223"/>
            <a:ext cx="3574500" cy="3252196"/>
          </a:xfrm>
        </p:spPr>
        <p:txBody>
          <a:bodyPr/>
          <a:lstStyle/>
          <a:p>
            <a:r>
              <a:rPr lang="en-GB" dirty="0"/>
              <a:t>Forecast years 2-9, DJF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235ADBD-C3DD-C3BC-B327-D110683B296E}"/>
              </a:ext>
            </a:extLst>
          </p:cNvPr>
          <p:cNvSpPr txBox="1"/>
          <p:nvPr/>
        </p:nvSpPr>
        <p:spPr>
          <a:xfrm>
            <a:off x="225356" y="4755393"/>
            <a:ext cx="108599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50" i="1" dirty="0" err="1">
                <a:solidFill>
                  <a:schemeClr val="bg1"/>
                </a:solidFill>
                <a:latin typeface="Nunito Sans" pitchFamily="2" charset="77"/>
              </a:rPr>
              <a:t>Deser</a:t>
            </a:r>
            <a:r>
              <a:rPr lang="en-GB" sz="1050" i="1" dirty="0">
                <a:solidFill>
                  <a:schemeClr val="bg1"/>
                </a:solidFill>
                <a:latin typeface="Nunito Sans" pitchFamily="2" charset="77"/>
              </a:rPr>
              <a:t> 2012</a:t>
            </a:r>
            <a:endParaRPr lang="en-US" sz="1050" i="1" dirty="0">
              <a:solidFill>
                <a:schemeClr val="bg1"/>
              </a:solidFill>
              <a:latin typeface="Nunito Sans" pitchFamily="2" charset="77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9E0BC74-5843-09BF-C50E-AD5BE4CF3B2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51"/>
          <a:stretch>
            <a:fillRect/>
          </a:stretch>
        </p:blipFill>
        <p:spPr bwMode="auto">
          <a:xfrm>
            <a:off x="1181789" y="1108800"/>
            <a:ext cx="3257012" cy="1501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E86BADC1-6CD0-7001-F443-390870FDF24A}"/>
              </a:ext>
            </a:extLst>
          </p:cNvPr>
          <p:cNvSpPr txBox="1"/>
          <p:nvPr/>
        </p:nvSpPr>
        <p:spPr>
          <a:xfrm>
            <a:off x="1661633" y="867214"/>
            <a:ext cx="229732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Nunito Sans" pitchFamily="2" charset="77"/>
              </a:rPr>
              <a:t>Pacific Decadal Variability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A71BB3D-2F6B-DF27-5F73-5B3EE29574D0}"/>
              </a:ext>
            </a:extLst>
          </p:cNvPr>
          <p:cNvSpPr/>
          <p:nvPr/>
        </p:nvSpPr>
        <p:spPr>
          <a:xfrm>
            <a:off x="2381061" y="1280526"/>
            <a:ext cx="896293" cy="530168"/>
          </a:xfrm>
          <a:prstGeom prst="rect">
            <a:avLst/>
          </a:prstGeom>
          <a:noFill/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28F3F77-AB2D-9417-5577-CB9D229B63BB}"/>
              </a:ext>
            </a:extLst>
          </p:cNvPr>
          <p:cNvSpPr/>
          <p:nvPr/>
        </p:nvSpPr>
        <p:spPr>
          <a:xfrm>
            <a:off x="2015968" y="1474600"/>
            <a:ext cx="197387" cy="71010"/>
          </a:xfrm>
          <a:prstGeom prst="rect">
            <a:avLst/>
          </a:prstGeom>
          <a:noFill/>
          <a:ln w="127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65D5FC4-0632-37AA-4613-948622175FBF}"/>
              </a:ext>
            </a:extLst>
          </p:cNvPr>
          <p:cNvSpPr txBox="1"/>
          <p:nvPr/>
        </p:nvSpPr>
        <p:spPr>
          <a:xfrm>
            <a:off x="5050762" y="904321"/>
            <a:ext cx="24497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Nunito Sans" pitchFamily="2" charset="77"/>
              </a:rPr>
              <a:t>Corr(</a:t>
            </a:r>
            <a:r>
              <a:rPr lang="en-GB" dirty="0" err="1">
                <a:latin typeface="Nunito Sans" pitchFamily="2" charset="77"/>
              </a:rPr>
              <a:t>obs</a:t>
            </a:r>
            <a:r>
              <a:rPr lang="en-GB" dirty="0">
                <a:latin typeface="Nunito Sans" pitchFamily="2" charset="77"/>
              </a:rPr>
              <a:t> PDV, </a:t>
            </a:r>
            <a:r>
              <a:rPr lang="en-GB" dirty="0" err="1">
                <a:solidFill>
                  <a:srgbClr val="4948FF"/>
                </a:solidFill>
                <a:latin typeface="Nunito Sans" pitchFamily="2" charset="77"/>
              </a:rPr>
              <a:t>obs</a:t>
            </a:r>
            <a:r>
              <a:rPr lang="en-GB" dirty="0">
                <a:solidFill>
                  <a:srgbClr val="4948FF"/>
                </a:solidFill>
                <a:latin typeface="Nunito Sans" pitchFamily="2" charset="77"/>
              </a:rPr>
              <a:t> IM wind</a:t>
            </a:r>
            <a:r>
              <a:rPr lang="en-GB" dirty="0">
                <a:latin typeface="Nunito Sans" pitchFamily="2" charset="77"/>
              </a:rPr>
              <a:t>)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7814E6A-9102-8E84-595B-7A500CB7073F}"/>
              </a:ext>
            </a:extLst>
          </p:cNvPr>
          <p:cNvSpPr txBox="1"/>
          <p:nvPr/>
        </p:nvSpPr>
        <p:spPr>
          <a:xfrm>
            <a:off x="1770915" y="2656347"/>
            <a:ext cx="20787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Nunito Sans" pitchFamily="2" charset="77"/>
              </a:rPr>
              <a:t>Corr(</a:t>
            </a:r>
            <a:r>
              <a:rPr lang="en-GB" dirty="0" err="1">
                <a:latin typeface="Nunito Sans" pitchFamily="2" charset="77"/>
              </a:rPr>
              <a:t>obs</a:t>
            </a:r>
            <a:r>
              <a:rPr lang="en-GB" dirty="0">
                <a:latin typeface="Nunito Sans" pitchFamily="2" charset="77"/>
              </a:rPr>
              <a:t> PDV, </a:t>
            </a:r>
            <a:r>
              <a:rPr lang="en-GB" dirty="0" err="1">
                <a:solidFill>
                  <a:srgbClr val="FE3838"/>
                </a:solidFill>
                <a:latin typeface="Nunito Sans" pitchFamily="2" charset="77"/>
              </a:rPr>
              <a:t>hc</a:t>
            </a:r>
            <a:r>
              <a:rPr lang="en-GB" dirty="0">
                <a:solidFill>
                  <a:srgbClr val="FE3838"/>
                </a:solidFill>
                <a:latin typeface="Nunito Sans" pitchFamily="2" charset="77"/>
              </a:rPr>
              <a:t> PDV</a:t>
            </a:r>
            <a:r>
              <a:rPr lang="en-GB" dirty="0">
                <a:latin typeface="Nunito Sans" pitchFamily="2" charset="77"/>
              </a:rPr>
              <a:t>)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B59C9F0-D0E6-12A5-93A6-037E636CF602}"/>
              </a:ext>
            </a:extLst>
          </p:cNvPr>
          <p:cNvSpPr txBox="1"/>
          <p:nvPr/>
        </p:nvSpPr>
        <p:spPr>
          <a:xfrm>
            <a:off x="4922965" y="2670115"/>
            <a:ext cx="28621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Nunito Sans" pitchFamily="2" charset="77"/>
              </a:rPr>
              <a:t>Corr(</a:t>
            </a:r>
            <a:r>
              <a:rPr lang="en-GB" dirty="0" err="1">
                <a:solidFill>
                  <a:srgbClr val="4948FF"/>
                </a:solidFill>
                <a:latin typeface="Nunito Sans" pitchFamily="2" charset="77"/>
              </a:rPr>
              <a:t>obs</a:t>
            </a:r>
            <a:r>
              <a:rPr lang="en-GB" dirty="0">
                <a:solidFill>
                  <a:srgbClr val="4948FF"/>
                </a:solidFill>
                <a:latin typeface="Nunito Sans" pitchFamily="2" charset="77"/>
              </a:rPr>
              <a:t> IM wind</a:t>
            </a:r>
            <a:r>
              <a:rPr lang="en-GB" dirty="0">
                <a:latin typeface="Nunito Sans" pitchFamily="2" charset="77"/>
              </a:rPr>
              <a:t>, </a:t>
            </a:r>
            <a:r>
              <a:rPr lang="en-GB" dirty="0" err="1">
                <a:solidFill>
                  <a:srgbClr val="FE3838"/>
                </a:solidFill>
                <a:latin typeface="Nunito Sans" pitchFamily="2" charset="77"/>
              </a:rPr>
              <a:t>hc</a:t>
            </a:r>
            <a:r>
              <a:rPr lang="en-GB" dirty="0">
                <a:solidFill>
                  <a:srgbClr val="FE3838"/>
                </a:solidFill>
                <a:latin typeface="Nunito Sans" pitchFamily="2" charset="77"/>
              </a:rPr>
              <a:t> PDV</a:t>
            </a:r>
            <a:r>
              <a:rPr lang="en-GB" dirty="0">
                <a:latin typeface="Nunito Sans" pitchFamily="2" charset="77"/>
              </a:rPr>
              <a:t>)</a:t>
            </a:r>
          </a:p>
        </p:txBody>
      </p:sp>
      <p:pic>
        <p:nvPicPr>
          <p:cNvPr id="25" name="Picture 2">
            <a:extLst>
              <a:ext uri="{FF2B5EF4-FFF2-40B4-BE49-F238E27FC236}">
                <a16:creationId xmlns:a16="http://schemas.microsoft.com/office/drawing/2014/main" id="{B8373D8F-0235-6684-2992-FDA81365230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63"/>
          <a:stretch>
            <a:fillRect/>
          </a:stretch>
        </p:blipFill>
        <p:spPr bwMode="auto">
          <a:xfrm>
            <a:off x="4705200" y="1159200"/>
            <a:ext cx="3157142" cy="145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4">
            <a:extLst>
              <a:ext uri="{FF2B5EF4-FFF2-40B4-BE49-F238E27FC236}">
                <a16:creationId xmlns:a16="http://schemas.microsoft.com/office/drawing/2014/main" id="{C34B2A0D-96C1-1804-D6CA-661CFBA2E84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63"/>
          <a:stretch>
            <a:fillRect/>
          </a:stretch>
        </p:blipFill>
        <p:spPr bwMode="auto">
          <a:xfrm>
            <a:off x="1098000" y="2905200"/>
            <a:ext cx="3157144" cy="145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>
            <a:extLst>
              <a:ext uri="{FF2B5EF4-FFF2-40B4-BE49-F238E27FC236}">
                <a16:creationId xmlns:a16="http://schemas.microsoft.com/office/drawing/2014/main" id="{CAD4B678-7B83-27F9-F3EC-5CBBAEFF48D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49"/>
          <a:stretch>
            <a:fillRect/>
          </a:stretch>
        </p:blipFill>
        <p:spPr bwMode="auto">
          <a:xfrm>
            <a:off x="4704454" y="2905200"/>
            <a:ext cx="3149774" cy="145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44C0C1CF-9A02-46FD-F0E3-746EB753C532}"/>
              </a:ext>
            </a:extLst>
          </p:cNvPr>
          <p:cNvSpPr txBox="1"/>
          <p:nvPr/>
        </p:nvSpPr>
        <p:spPr>
          <a:xfrm>
            <a:off x="4891169" y="2209107"/>
            <a:ext cx="13614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 err="1">
                <a:latin typeface="Nunito Sans" pitchFamily="2" charset="77"/>
              </a:rPr>
              <a:t>Obs</a:t>
            </a:r>
            <a:r>
              <a:rPr lang="en-GB" sz="1200" dirty="0">
                <a:latin typeface="Nunito Sans" pitchFamily="2" charset="77"/>
              </a:rPr>
              <a:t> relationship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C18522D-DC0C-DB23-8C6C-83DCB0FD1FE1}"/>
              </a:ext>
            </a:extLst>
          </p:cNvPr>
          <p:cNvSpPr txBox="1"/>
          <p:nvPr/>
        </p:nvSpPr>
        <p:spPr>
          <a:xfrm>
            <a:off x="1311348" y="3961394"/>
            <a:ext cx="11209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latin typeface="Nunito Sans" pitchFamily="2" charset="77"/>
              </a:rPr>
              <a:t>Hindcast skill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C65C14D-8719-E03D-0191-CD85CCCE6DA5}"/>
              </a:ext>
            </a:extLst>
          </p:cNvPr>
          <p:cNvSpPr txBox="1"/>
          <p:nvPr/>
        </p:nvSpPr>
        <p:spPr>
          <a:xfrm>
            <a:off x="4855261" y="3984300"/>
            <a:ext cx="149878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latin typeface="Nunito Sans" pitchFamily="2" charset="77"/>
              </a:rPr>
              <a:t>Combine skill + rel.</a:t>
            </a:r>
          </a:p>
        </p:txBody>
      </p:sp>
    </p:spTree>
    <p:extLst>
      <p:ext uri="{BB962C8B-B14F-4D97-AF65-F5344CB8AC3E}">
        <p14:creationId xmlns:p14="http://schemas.microsoft.com/office/powerpoint/2010/main" val="41327441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EC937C-1A4C-E628-1C01-4F15600EB7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Summary</a:t>
            </a:r>
          </a:p>
        </p:txBody>
      </p:sp>
      <p:pic>
        <p:nvPicPr>
          <p:cNvPr id="4" name="Graphic 3" descr="Partial sun with solid fill">
            <a:extLst>
              <a:ext uri="{FF2B5EF4-FFF2-40B4-BE49-F238E27FC236}">
                <a16:creationId xmlns:a16="http://schemas.microsoft.com/office/drawing/2014/main" id="{10086421-DC84-375A-3A31-7D538FC55B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679418" y="1478872"/>
            <a:ext cx="1080000" cy="1080000"/>
          </a:xfrm>
          <a:prstGeom prst="rect">
            <a:avLst/>
          </a:prstGeom>
        </p:spPr>
      </p:pic>
      <p:pic>
        <p:nvPicPr>
          <p:cNvPr id="5" name="Graphic 4" descr="Butterfly with solid fill">
            <a:extLst>
              <a:ext uri="{FF2B5EF4-FFF2-40B4-BE49-F238E27FC236}">
                <a16:creationId xmlns:a16="http://schemas.microsoft.com/office/drawing/2014/main" id="{D7635422-5BFE-EDC1-8398-262609CCD1A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3998543" y="1478872"/>
            <a:ext cx="1080000" cy="1080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CF3389F-7AF6-9A20-7DB1-1926F3BE9A19}"/>
              </a:ext>
            </a:extLst>
          </p:cNvPr>
          <p:cNvSpPr txBox="1"/>
          <p:nvPr/>
        </p:nvSpPr>
        <p:spPr>
          <a:xfrm>
            <a:off x="1139418" y="2542965"/>
            <a:ext cx="2160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latin typeface="Nunito Sans" pitchFamily="2" charset="77"/>
              </a:rPr>
              <a:t>Decadal predictions show forecast skill for energy-relevant variables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632C8F4-6766-C3BE-D94D-8B9DC719B736}"/>
              </a:ext>
            </a:extLst>
          </p:cNvPr>
          <p:cNvSpPr txBox="1"/>
          <p:nvPr/>
        </p:nvSpPr>
        <p:spPr>
          <a:xfrm>
            <a:off x="3458543" y="2579966"/>
            <a:ext cx="2160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latin typeface="Nunito Sans" pitchFamily="2" charset="77"/>
              </a:rPr>
              <a:t>Decadal forecasts can skilfully predict large scale patterns (e.g., NAO, delta P, AMV)</a:t>
            </a:r>
          </a:p>
        </p:txBody>
      </p:sp>
      <p:pic>
        <p:nvPicPr>
          <p:cNvPr id="8" name="Graphic 7" descr="Wind Turbines with solid fill">
            <a:extLst>
              <a:ext uri="{FF2B5EF4-FFF2-40B4-BE49-F238E27FC236}">
                <a16:creationId xmlns:a16="http://schemas.microsoft.com/office/drawing/2014/main" id="{D665D64E-9A90-1338-1ACE-96F7D47D3F4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6317668" y="1462965"/>
            <a:ext cx="1080000" cy="1080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9C3E5CB-FE85-0E90-328F-9510975DF3FA}"/>
              </a:ext>
            </a:extLst>
          </p:cNvPr>
          <p:cNvSpPr txBox="1"/>
          <p:nvPr/>
        </p:nvSpPr>
        <p:spPr>
          <a:xfrm>
            <a:off x="5777668" y="2542965"/>
            <a:ext cx="2160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latin typeface="Nunito Sans" pitchFamily="2" charset="77"/>
              </a:rPr>
              <a:t>Predictable skill in patterns can be used to create skilful predictions of energy variables</a:t>
            </a:r>
          </a:p>
        </p:txBody>
      </p:sp>
    </p:spTree>
    <p:extLst>
      <p:ext uri="{BB962C8B-B14F-4D97-AF65-F5344CB8AC3E}">
        <p14:creationId xmlns:p14="http://schemas.microsoft.com/office/powerpoint/2010/main" val="76551710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5" descr="White version of the University of Reading's logo." title="University of Reading logo">
            <a:extLst>
              <a:ext uri="{FF2B5EF4-FFF2-40B4-BE49-F238E27FC236}">
                <a16:creationId xmlns:a16="http://schemas.microsoft.com/office/drawing/2014/main" id="{76789A07-3097-F6CF-5CA7-E1F82A8328E0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hidden">
          <a:xfrm>
            <a:off x="2996454" y="4398925"/>
            <a:ext cx="1575546" cy="514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Met Office master logo for use on a dark background">
            <a:extLst>
              <a:ext uri="{FF2B5EF4-FFF2-40B4-BE49-F238E27FC236}">
                <a16:creationId xmlns:a16="http://schemas.microsoft.com/office/drawing/2014/main" id="{8B8B9A10-712B-D4D1-397B-BB36FD6242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252479"/>
            <a:ext cx="2573867" cy="807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94A311-E447-AEFE-0B74-EF41D1A495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Outline</a:t>
            </a: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E821B4B7-F72B-12A1-8545-30AB959E0C4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78315829"/>
              </p:ext>
            </p:extLst>
          </p:nvPr>
        </p:nvGraphicFramePr>
        <p:xfrm>
          <a:off x="311700" y="1017725"/>
          <a:ext cx="8520600" cy="35511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164656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7F0A9D3B-5E20-8344-B3C8-17FBD512AE8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5FFF73F6-61C3-D940-8BDD-702403CC2FF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 uiExpand="1">
        <p:bldSub>
          <a:bldDgm bld="one"/>
        </p:bldSub>
      </p:bldGraphic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ABD3BA-0EFD-20F9-48AE-F95920889A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Motivation</a:t>
            </a:r>
          </a:p>
        </p:txBody>
      </p:sp>
      <p:pic>
        <p:nvPicPr>
          <p:cNvPr id="5" name="Picture 4" descr="A graph of a graph showing the amount of gas in the greenhouse&#10;&#10;AI-generated content may be incorrect.">
            <a:extLst>
              <a:ext uri="{FF2B5EF4-FFF2-40B4-BE49-F238E27FC236}">
                <a16:creationId xmlns:a16="http://schemas.microsoft.com/office/drawing/2014/main" id="{E750D479-9609-DE99-E276-70E06780829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1819" b="19675"/>
          <a:stretch>
            <a:fillRect/>
          </a:stretch>
        </p:blipFill>
        <p:spPr>
          <a:xfrm>
            <a:off x="3882052" y="992764"/>
            <a:ext cx="3905385" cy="18736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FC68A33-8E05-A9D4-8640-389A6CE16571}"/>
              </a:ext>
            </a:extLst>
          </p:cNvPr>
          <p:cNvSpPr txBox="1"/>
          <p:nvPr/>
        </p:nvSpPr>
        <p:spPr>
          <a:xfrm>
            <a:off x="224761" y="4715040"/>
            <a:ext cx="284885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i="1" dirty="0">
                <a:solidFill>
                  <a:schemeClr val="bg1"/>
                </a:solidFill>
                <a:latin typeface="Nunito Sans" pitchFamily="2" charset="77"/>
              </a:rPr>
              <a:t>ONS (2024) </a:t>
            </a:r>
            <a:endParaRPr lang="en-US" sz="1100" i="1" dirty="0">
              <a:solidFill>
                <a:schemeClr val="bg1"/>
              </a:solidFill>
              <a:latin typeface="Nunito Sans" pitchFamily="2" charset="77"/>
            </a:endParaRPr>
          </a:p>
        </p:txBody>
      </p:sp>
      <p:pic>
        <p:nvPicPr>
          <p:cNvPr id="10" name="Picture 9" descr="A document with text and a symbol&#10;&#10;AI-generated content may be incorrect.">
            <a:extLst>
              <a:ext uri="{FF2B5EF4-FFF2-40B4-BE49-F238E27FC236}">
                <a16:creationId xmlns:a16="http://schemas.microsoft.com/office/drawing/2014/main" id="{2FFC84F1-51F3-3421-64F0-661A1A33F4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5357" y="972379"/>
            <a:ext cx="2583900" cy="36565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10" descr="A document with text and a symbol&#10;&#10;AI-generated content may be incorrect.">
            <a:extLst>
              <a:ext uri="{FF2B5EF4-FFF2-40B4-BE49-F238E27FC236}">
                <a16:creationId xmlns:a16="http://schemas.microsoft.com/office/drawing/2014/main" id="{47B6A349-A732-2A64-6194-9470AA65FFA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0370" t="81394" r="10469" b="11487"/>
          <a:stretch>
            <a:fillRect/>
          </a:stretch>
        </p:blipFill>
        <p:spPr>
          <a:xfrm>
            <a:off x="3882052" y="3551128"/>
            <a:ext cx="3861435" cy="4913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C6E7C5FD-7B89-8944-5B15-6A8A499801B1}"/>
                  </a:ext>
                </a:extLst>
              </p14:cNvPr>
              <p14:cNvContentPartPr/>
              <p14:nvPr/>
            </p14:nvContentPartPr>
            <p14:xfrm>
              <a:off x="4926935" y="3950355"/>
              <a:ext cx="806760" cy="1476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C6E7C5FD-7B89-8944-5B15-6A8A499801B1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891295" y="3878355"/>
                <a:ext cx="878400" cy="158400"/>
              </a:xfrm>
              <a:prstGeom prst="rect">
                <a:avLst/>
              </a:prstGeom>
            </p:spPr>
          </p:pic>
        </mc:Fallback>
      </mc:AlternateContent>
      <p:sp>
        <p:nvSpPr>
          <p:cNvPr id="17" name="Rectangle 16">
            <a:extLst>
              <a:ext uri="{FF2B5EF4-FFF2-40B4-BE49-F238E27FC236}">
                <a16:creationId xmlns:a16="http://schemas.microsoft.com/office/drawing/2014/main" id="{E408D588-F914-3473-98E4-383412126F0E}"/>
              </a:ext>
            </a:extLst>
          </p:cNvPr>
          <p:cNvSpPr/>
          <p:nvPr/>
        </p:nvSpPr>
        <p:spPr>
          <a:xfrm>
            <a:off x="4988379" y="2563586"/>
            <a:ext cx="1943100" cy="13062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19836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0635C8-5D18-4BB1-B0EF-820E94D324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Motivation</a:t>
            </a:r>
          </a:p>
        </p:txBody>
      </p:sp>
      <p:pic>
        <p:nvPicPr>
          <p:cNvPr id="4" name="Picture 3" descr="A solar panels in a field&#10;&#10;AI-generated content may be incorrect.">
            <a:extLst>
              <a:ext uri="{FF2B5EF4-FFF2-40B4-BE49-F238E27FC236}">
                <a16:creationId xmlns:a16="http://schemas.microsoft.com/office/drawing/2014/main" id="{69897AE5-FF6B-6AFA-919E-34BF4E559A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700" y="1017724"/>
            <a:ext cx="2097236" cy="29682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5E2CFBA-5709-F38C-96DF-48A7463222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4410" y="1017724"/>
            <a:ext cx="3085896" cy="29682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7B27A65-4EC1-32D4-43C6-7E0C1A780AD6}"/>
              </a:ext>
            </a:extLst>
          </p:cNvPr>
          <p:cNvSpPr txBox="1"/>
          <p:nvPr/>
        </p:nvSpPr>
        <p:spPr>
          <a:xfrm>
            <a:off x="224761" y="4715040"/>
            <a:ext cx="440650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i="1" dirty="0">
                <a:solidFill>
                  <a:schemeClr val="bg1"/>
                </a:solidFill>
                <a:latin typeface="Nunito Sans" pitchFamily="2" charset="77"/>
              </a:rPr>
              <a:t>DESNZ Clean Power 2030 Action Plan (2024); Iain </a:t>
            </a:r>
            <a:r>
              <a:rPr lang="en-GB" sz="1100" i="1" dirty="0" err="1">
                <a:solidFill>
                  <a:schemeClr val="bg1"/>
                </a:solidFill>
                <a:latin typeface="Nunito Sans" pitchFamily="2" charset="77"/>
              </a:rPr>
              <a:t>Staffell</a:t>
            </a:r>
            <a:r>
              <a:rPr lang="en-GB" sz="1100" i="1" dirty="0">
                <a:solidFill>
                  <a:schemeClr val="bg1"/>
                </a:solidFill>
                <a:latin typeface="Nunito Sans" pitchFamily="2" charset="77"/>
              </a:rPr>
              <a:t> (2026)</a:t>
            </a:r>
            <a:endParaRPr lang="en-US" sz="900" i="1" dirty="0">
              <a:solidFill>
                <a:schemeClr val="bg1"/>
              </a:solidFill>
              <a:latin typeface="Nunito Sans" pitchFamily="2" charset="77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73CD0F5-360B-1839-1951-45844D206F77}"/>
              </a:ext>
            </a:extLst>
          </p:cNvPr>
          <p:cNvGrpSpPr>
            <a:grpSpLocks noChangeAspect="1"/>
          </p:cNvGrpSpPr>
          <p:nvPr/>
        </p:nvGrpSpPr>
        <p:grpSpPr>
          <a:xfrm>
            <a:off x="5965299" y="968117"/>
            <a:ext cx="2731621" cy="1440401"/>
            <a:chOff x="6114948" y="826517"/>
            <a:chExt cx="2914342" cy="1536751"/>
          </a:xfrm>
        </p:grpSpPr>
        <p:pic>
          <p:nvPicPr>
            <p:cNvPr id="9" name="Picture 8" descr="A white text on a white background&#10;&#10;AI-generated content may be incorrect.">
              <a:extLst>
                <a:ext uri="{FF2B5EF4-FFF2-40B4-BE49-F238E27FC236}">
                  <a16:creationId xmlns:a16="http://schemas.microsoft.com/office/drawing/2014/main" id="{9F552B22-33F4-F86C-EC32-4DF1BF15790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4822"/>
            <a:stretch>
              <a:fillRect/>
            </a:stretch>
          </p:blipFill>
          <p:spPr>
            <a:xfrm>
              <a:off x="6114948" y="826517"/>
              <a:ext cx="2914342" cy="99128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0" name="Picture 9" descr="A white text on a white background&#10;&#10;AI-generated content may be incorrect.">
              <a:extLst>
                <a:ext uri="{FF2B5EF4-FFF2-40B4-BE49-F238E27FC236}">
                  <a16:creationId xmlns:a16="http://schemas.microsoft.com/office/drawing/2014/main" id="{F03D62F4-798C-A96E-353A-722D4497577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5408"/>
            <a:stretch>
              <a:fillRect/>
            </a:stretch>
          </p:blipFill>
          <p:spPr>
            <a:xfrm>
              <a:off x="6114948" y="1823665"/>
              <a:ext cx="2914342" cy="53960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5E689FA0-2F0A-6587-C760-A5F77CAFAEE6}"/>
                  </a:ext>
                </a:extLst>
              </p14:cNvPr>
              <p14:cNvContentPartPr/>
              <p14:nvPr/>
            </p14:nvContentPartPr>
            <p14:xfrm>
              <a:off x="-2449295" y="-541866"/>
              <a:ext cx="0" cy="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5E689FA0-2F0A-6587-C760-A5F77CAFAEE6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-2449295" y="-541866"/>
                <a:ext cx="0" cy="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2CEB3553-D2D7-D725-90D4-A79B3D1AAC92}"/>
                  </a:ext>
                </a:extLst>
              </p14:cNvPr>
              <p14:cNvContentPartPr/>
              <p14:nvPr/>
            </p14:nvContentPartPr>
            <p14:xfrm>
              <a:off x="-2449295" y="-541866"/>
              <a:ext cx="0" cy="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2CEB3553-D2D7-D725-90D4-A79B3D1AAC92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-2449295" y="-541866"/>
                <a:ext cx="0" cy="0"/>
              </a:xfrm>
              <a:prstGeom prst="rect">
                <a:avLst/>
              </a:prstGeom>
            </p:spPr>
          </p:pic>
        </mc:Fallback>
      </mc:AlternateContent>
      <p:pic>
        <p:nvPicPr>
          <p:cNvPr id="14" name="Picture 13">
            <a:extLst>
              <a:ext uri="{FF2B5EF4-FFF2-40B4-BE49-F238E27FC236}">
                <a16:creationId xmlns:a16="http://schemas.microsoft.com/office/drawing/2014/main" id="{8EE44F2F-99D5-7FCD-1E15-A612772C597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9" t="54040" r="26413" b="5045"/>
          <a:stretch>
            <a:fillRect/>
          </a:stretch>
        </p:blipFill>
        <p:spPr>
          <a:xfrm>
            <a:off x="5788161" y="2628174"/>
            <a:ext cx="3085897" cy="1404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781C46EA-FB7F-2B81-3F17-2894537E18B5}"/>
                  </a:ext>
                </a:extLst>
              </p14:cNvPr>
              <p14:cNvContentPartPr/>
              <p14:nvPr/>
            </p14:nvContentPartPr>
            <p14:xfrm>
              <a:off x="7157337" y="2068676"/>
              <a:ext cx="1153440" cy="936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781C46EA-FB7F-2B81-3F17-2894537E18B5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7121697" y="1997036"/>
                <a:ext cx="1225080" cy="153000"/>
              </a:xfrm>
              <a:prstGeom prst="rect">
                <a:avLst/>
              </a:prstGeom>
            </p:spPr>
          </p:pic>
        </mc:Fallback>
      </mc:AlternateContent>
      <p:sp>
        <p:nvSpPr>
          <p:cNvPr id="18" name="TextBox 17">
            <a:extLst>
              <a:ext uri="{FF2B5EF4-FFF2-40B4-BE49-F238E27FC236}">
                <a16:creationId xmlns:a16="http://schemas.microsoft.com/office/drawing/2014/main" id="{A1C19C32-345A-64BD-651E-7E2615E64556}"/>
              </a:ext>
            </a:extLst>
          </p:cNvPr>
          <p:cNvSpPr txBox="1"/>
          <p:nvPr/>
        </p:nvSpPr>
        <p:spPr>
          <a:xfrm>
            <a:off x="5755487" y="2921142"/>
            <a:ext cx="154526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i="1" dirty="0"/>
              <a:t>2024 generation mix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7AF2FA00-5F7D-CCFE-D610-FF644C14466A}"/>
                  </a:ext>
                </a:extLst>
              </p14:cNvPr>
              <p14:cNvContentPartPr/>
              <p14:nvPr/>
            </p14:nvContentPartPr>
            <p14:xfrm>
              <a:off x="6711812" y="2681813"/>
              <a:ext cx="774360" cy="756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7AF2FA00-5F7D-CCFE-D610-FF644C14466A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6676172" y="2609813"/>
                <a:ext cx="846000" cy="151200"/>
              </a:xfrm>
              <a:prstGeom prst="rect">
                <a:avLst/>
              </a:prstGeom>
            </p:spPr>
          </p:pic>
        </mc:Fallback>
      </mc:AlternateContent>
      <p:pic>
        <p:nvPicPr>
          <p:cNvPr id="1026" name="Picture 2" descr="Britain's electricity mix in 2025:&#10;&#10;Wind: 31%&#10;Solar: 6%&#10;Biomass: 8%&#10;Hydro: 1%&#10;Nuclear: 12%&#10;Gas: 27%&#10;Coal: 0%&#10;Ireland: 0%&#10;Netherlands: 1%&#10;Belgium: 1%&#10;Denmark: 2%&#10;Norway: 3%&#10;France: 8%&#10;">
            <a:extLst>
              <a:ext uri="{FF2B5EF4-FFF2-40B4-BE49-F238E27FC236}">
                <a16:creationId xmlns:a16="http://schemas.microsoft.com/office/drawing/2014/main" id="{62B0469B-DCC6-436C-1A05-CC7040AC83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6374" y="3139439"/>
            <a:ext cx="2701925" cy="1921474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BF1B1A8-A6EC-98AC-0613-259578E5B4D3}"/>
              </a:ext>
            </a:extLst>
          </p:cNvPr>
          <p:cNvSpPr/>
          <p:nvPr/>
        </p:nvSpPr>
        <p:spPr>
          <a:xfrm>
            <a:off x="5829820" y="4157860"/>
            <a:ext cx="1860518" cy="76851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5986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FFEBF2-24F5-8F81-EF09-35F93F7074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How can decadal predictions be useful?</a:t>
            </a:r>
          </a:p>
        </p:txBody>
      </p:sp>
      <p:pic>
        <p:nvPicPr>
          <p:cNvPr id="9" name="Picture 8" descr="Wind turbines at sunset">
            <a:extLst>
              <a:ext uri="{FF2B5EF4-FFF2-40B4-BE49-F238E27FC236}">
                <a16:creationId xmlns:a16="http://schemas.microsoft.com/office/drawing/2014/main" id="{C2D8CD7A-514A-D56C-11FD-B2B2C9FFDB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729" y="1345357"/>
            <a:ext cx="3394886" cy="226325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AE12153-7E13-DD4A-0D33-8359CD249C6B}"/>
              </a:ext>
            </a:extLst>
          </p:cNvPr>
          <p:cNvSpPr txBox="1"/>
          <p:nvPr/>
        </p:nvSpPr>
        <p:spPr>
          <a:xfrm>
            <a:off x="213729" y="4698475"/>
            <a:ext cx="272687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i="1" dirty="0">
                <a:latin typeface="Nunito Sans" pitchFamily="2" charset="77"/>
              </a:rPr>
              <a:t>NESO (2025), DESNZ (2024)</a:t>
            </a:r>
          </a:p>
        </p:txBody>
      </p:sp>
      <p:pic>
        <p:nvPicPr>
          <p:cNvPr id="18" name="Picture 17" descr="A white cover with blue text&#10;&#10;AI-generated content may be incorrect.">
            <a:extLst>
              <a:ext uri="{FF2B5EF4-FFF2-40B4-BE49-F238E27FC236}">
                <a16:creationId xmlns:a16="http://schemas.microsoft.com/office/drawing/2014/main" id="{96EB8B19-1380-4507-E93C-2B4BDC3C7E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0557" y="1116010"/>
            <a:ext cx="2058050" cy="2912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 descr="A cover of a book&#10;&#10;AI-generated content may be incorrect.">
            <a:extLst>
              <a:ext uri="{FF2B5EF4-FFF2-40B4-BE49-F238E27FC236}">
                <a16:creationId xmlns:a16="http://schemas.microsoft.com/office/drawing/2014/main" id="{A2D7B771-B479-17EB-E170-FD25A4F06BE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21833" y="1116010"/>
            <a:ext cx="2055506" cy="290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8998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38AB37-DC9D-0A5B-A235-D15314F6FA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5FCB95-7F1E-2DB2-BABE-F5C6D1164C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Outline</a:t>
            </a: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36CE4509-C3F0-9F5D-9F95-DEA6B950AA8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38404960"/>
              </p:ext>
            </p:extLst>
          </p:nvPr>
        </p:nvGraphicFramePr>
        <p:xfrm>
          <a:off x="311700" y="1017725"/>
          <a:ext cx="8520600" cy="35511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7764925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D39360-59E1-12F8-B504-DEE4A95DD4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Methods</a:t>
            </a: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812FA0AA-6507-A9E4-45CF-617251745C4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07359927"/>
              </p:ext>
            </p:extLst>
          </p:nvPr>
        </p:nvGraphicFramePr>
        <p:xfrm>
          <a:off x="1302444" y="508863"/>
          <a:ext cx="6539112" cy="41257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97822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DEB532C1-5C79-524D-82DF-004D91FACB6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7523D85A-70B8-6149-B286-3B0FF5539E2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 uiExpand="1">
        <p:bldSub>
          <a:bldDgm bld="one"/>
        </p:bldSub>
      </p:bldGraphic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6FF916-24FF-B53B-6E2E-6F2B33964D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How skilful are decadal forecasts of surface variables?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8E131CF-046C-68D9-DBCE-DC2A6D7647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1040" y="1090750"/>
            <a:ext cx="3521919" cy="385907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9861E41-3560-2D7B-79CA-1D11F77EC1FE}"/>
              </a:ext>
            </a:extLst>
          </p:cNvPr>
          <p:cNvSpPr txBox="1"/>
          <p:nvPr/>
        </p:nvSpPr>
        <p:spPr>
          <a:xfrm>
            <a:off x="3313915" y="782973"/>
            <a:ext cx="25161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Forecast years 2-9, ONDJFM</a:t>
            </a:r>
          </a:p>
        </p:txBody>
      </p:sp>
    </p:spTree>
    <p:extLst>
      <p:ext uri="{BB962C8B-B14F-4D97-AF65-F5344CB8AC3E}">
        <p14:creationId xmlns:p14="http://schemas.microsoft.com/office/powerpoint/2010/main" val="35204304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FAD370-E514-F699-A21F-B96B89FE58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How skilful are decadal forecasts of the NAO?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63EB0B-1A90-5BDA-BFD8-F923A606C3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1700" y="3276599"/>
            <a:ext cx="8520600" cy="1292225"/>
          </a:xfrm>
        </p:spPr>
        <p:txBody>
          <a:bodyPr/>
          <a:lstStyle/>
          <a:p>
            <a:r>
              <a:rPr lang="en-GB" dirty="0"/>
              <a:t>Lagging and variance adjustment improves prediction skill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8C1FAD6-0600-10FE-5AD8-5F24C608AB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1017725"/>
            <a:ext cx="7772400" cy="207129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859FFE9-8540-78CA-0E71-3DD5AC6BBEA9}"/>
              </a:ext>
            </a:extLst>
          </p:cNvPr>
          <p:cNvSpPr/>
          <p:nvPr/>
        </p:nvSpPr>
        <p:spPr>
          <a:xfrm>
            <a:off x="4708878" y="980231"/>
            <a:ext cx="3749322" cy="210879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5CE713F-8BC6-73FD-9D69-39AAA4CA74D5}"/>
              </a:ext>
            </a:extLst>
          </p:cNvPr>
          <p:cNvSpPr txBox="1"/>
          <p:nvPr/>
        </p:nvSpPr>
        <p:spPr>
          <a:xfrm>
            <a:off x="3313915" y="782973"/>
            <a:ext cx="25161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Forecast years 2-9, ONDJFM</a:t>
            </a:r>
          </a:p>
        </p:txBody>
      </p:sp>
    </p:spTree>
    <p:extLst>
      <p:ext uri="{BB962C8B-B14F-4D97-AF65-F5344CB8AC3E}">
        <p14:creationId xmlns:p14="http://schemas.microsoft.com/office/powerpoint/2010/main" val="4243093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theme/theme1.xml><?xml version="1.0" encoding="utf-8"?>
<a:theme xmlns:a="http://schemas.openxmlformats.org/drawingml/2006/main" name="Simple Dark">
  <a:themeElements>
    <a:clrScheme name="Simple Dark">
      <a:dk1>
        <a:srgbClr val="FFFFFF"/>
      </a:dk1>
      <a:lt1>
        <a:srgbClr val="000000"/>
      </a:lt1>
      <a:dk2>
        <a:srgbClr val="000000"/>
      </a:dk2>
      <a:lt2>
        <a:srgbClr val="000000"/>
      </a:lt2>
      <a:accent1>
        <a:srgbClr val="186F4D"/>
      </a:accent1>
      <a:accent2>
        <a:srgbClr val="35548C"/>
      </a:accent2>
      <a:accent3>
        <a:srgbClr val="EBF3F3"/>
      </a:accent3>
      <a:accent4>
        <a:srgbClr val="C1DBC9"/>
      </a:accent4>
      <a:accent5>
        <a:srgbClr val="EEE9D5"/>
      </a:accent5>
      <a:accent6>
        <a:srgbClr val="FFFFFF"/>
      </a:accent6>
      <a:hlink>
        <a:srgbClr val="FFFFFF"/>
      </a:hlink>
      <a:folHlink>
        <a:srgbClr val="4DD0E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2527</TotalTime>
  <Words>748</Words>
  <Application>Microsoft Macintosh PowerPoint</Application>
  <PresentationFormat>On-screen Show (16:9)</PresentationFormat>
  <Paragraphs>113</Paragraphs>
  <Slides>17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Arial</vt:lpstr>
      <vt:lpstr>Nunito Sans</vt:lpstr>
      <vt:lpstr>Nunito Sans ExtraLight</vt:lpstr>
      <vt:lpstr>Aptos</vt:lpstr>
      <vt:lpstr>Simple Dark</vt:lpstr>
      <vt:lpstr>Decadal prediction for energy applications</vt:lpstr>
      <vt:lpstr>Outline</vt:lpstr>
      <vt:lpstr>Motivation</vt:lpstr>
      <vt:lpstr>Motivation</vt:lpstr>
      <vt:lpstr>How can decadal predictions be useful?</vt:lpstr>
      <vt:lpstr>Outline</vt:lpstr>
      <vt:lpstr>Methods</vt:lpstr>
      <vt:lpstr>How skilful are decadal forecasts of surface variables?</vt:lpstr>
      <vt:lpstr>How skilful are decadal forecasts of the NAO?</vt:lpstr>
      <vt:lpstr>Can we use pattern-based forecasts to predict wind power generation?</vt:lpstr>
      <vt:lpstr>Can we use decadal forecasts for other energy variables?</vt:lpstr>
      <vt:lpstr>What about other regions?</vt:lpstr>
      <vt:lpstr>How skilful are decadal forecasts of wind speed in these regions?</vt:lpstr>
      <vt:lpstr>Can we use pattern-based forecasts to predict the wind speed?</vt:lpstr>
      <vt:lpstr>Can we use pattern-based forecasts to predict the wind speed?</vt:lpstr>
      <vt:lpstr>Summary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Ben Hutchins</cp:lastModifiedBy>
  <cp:revision>2</cp:revision>
  <dcterms:modified xsi:type="dcterms:W3CDTF">2026-01-05T14:43:08Z</dcterms:modified>
</cp:coreProperties>
</file>