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5" r:id="rId3"/>
    <p:sldId id="266" r:id="rId4"/>
    <p:sldId id="263" r:id="rId5"/>
    <p:sldId id="262" r:id="rId6"/>
    <p:sldId id="261" r:id="rId7"/>
    <p:sldId id="267" r:id="rId8"/>
    <p:sldId id="2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99"/>
    <p:restoredTop sz="94633"/>
  </p:normalViewPr>
  <p:slideViewPr>
    <p:cSldViewPr snapToGrid="0">
      <p:cViewPr varScale="1">
        <p:scale>
          <a:sx n="148" d="100"/>
          <a:sy n="148" d="100"/>
        </p:scale>
        <p:origin x="200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B9CCAD-75EC-F146-8ADD-9D5CFF221A0D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548555-3CA8-D74C-BB81-1A02737A8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703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C7F76-3BA8-97D7-92A0-A5E32E039C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60AED6-C962-FCD8-DB1F-2F5E2027E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6B85F0-EAAD-9F9B-107E-EA1154F27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F9EE-DAA7-0A40-976E-F2B107F523A3}" type="datetime1">
              <a:rPr lang="en-GB" smtClean="0"/>
              <a:t>06/01/2026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A4CC98-C0C8-6D3C-6E96-1E27F46C9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8925F8-E0C0-C99B-2617-B580FEE41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EC0-4D7D-D944-92A8-5F42FDF22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0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CCCAB-2C6C-269D-6037-174F18796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4D7D03-86B2-A660-06FF-9EF72F20EE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FE2CE8-7F05-A1BD-1356-D1F87D1CF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0638-C0AE-A446-9E7F-B321ED4B667D}" type="datetime1">
              <a:rPr lang="en-GB" smtClean="0"/>
              <a:t>06/01/2026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3E1225-7693-E523-7DCA-F1F151974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1DAB8-824C-6329-340E-9B8FD0F02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EC0-4D7D-D944-92A8-5F42FDF22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42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BB493A-4589-1C28-A45E-04F581B5EC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BD7E2F-7131-86A8-F951-34A25E8DE6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D7E303-C2CA-94FA-431D-6F727C85F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9C9B2-F04C-3F48-A7CA-AEC00A52F78D}" type="datetime1">
              <a:rPr lang="en-GB" smtClean="0"/>
              <a:t>06/01/2026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E3ED8-8BED-7B01-53F1-3A2B46A18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46DA01-191B-3C53-E085-A3950C637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EC0-4D7D-D944-92A8-5F42FDF22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958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84B9C-04B2-FC31-E6D4-DF17A3452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F2159-E05F-BA84-F3EE-908C042CB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5153F5-A206-C544-FDEA-F756D0FC2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BC5A7-F625-7641-A1C6-EA69A24A6A39}" type="datetime1">
              <a:rPr lang="en-GB" smtClean="0"/>
              <a:t>06/01/2026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E009E-4C02-609F-FC1A-6D414DFE5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912A9-4866-B11A-72A6-0C5628DE4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EC0-4D7D-D944-92A8-5F42FDF22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511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5F980-2C43-3625-946C-55866E643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A18100-00BF-03EA-B16B-09432BB5B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949699-5107-F4C7-328E-9DB3A8D86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951E-4CA8-D641-B9FC-CB9C1166BAEA}" type="datetime1">
              <a:rPr lang="en-GB" smtClean="0"/>
              <a:t>06/01/2026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7C37A-2835-CE4C-F8E8-9FB5C2EA3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1199C-4856-0A89-E0FE-46E1C8041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EC0-4D7D-D944-92A8-5F42FDF22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03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2DDD-F8EB-6C52-8F48-EE4448A26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74A8B-794E-C6AE-3A5C-00FA840981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3B7FC0-250B-F063-71D1-2E6C935A16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000EFA-7CE0-80D3-9496-4C72F8994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88C3-F8E7-4C43-84B9-064CD91E65C8}" type="datetime1">
              <a:rPr lang="en-GB" smtClean="0"/>
              <a:t>06/01/2026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4F387A-916B-F4D9-D1AD-16651E10A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76F26D-5DF3-45E4-7417-790450D0D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EC0-4D7D-D944-92A8-5F42FDF22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923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55CF6-F501-F4DA-E589-D6D613E9F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5F049-BDB0-518C-DDC9-0A370B3656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66C7CC-2A67-F4F3-E33A-D4A7123C73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168133-6EF1-8FB7-C556-F3976838EF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5FFF7E-A685-899B-4638-0F29E22E02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053B5-7FDD-5369-2F5C-945B562C5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95E41-B481-8844-B0C4-AD18C39A5D99}" type="datetime1">
              <a:rPr lang="en-GB" smtClean="0"/>
              <a:t>06/01/2026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9A597F-F1A8-9EDE-759F-317F4C40F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8F7E68-B71A-3F5E-4E69-04095AAE6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EC0-4D7D-D944-92A8-5F42FDF22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005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2B50B-DABC-8D8E-901E-45B7BF7B8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A3336D-1D8B-3D2D-B30F-6183A9F41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B60E0-2DBB-9446-A382-000F424FBBC6}" type="datetime1">
              <a:rPr lang="en-GB" smtClean="0"/>
              <a:t>06/01/2026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5C3C42-DCA7-46B2-AED7-92571E4D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66FC53-C741-7F59-79BF-A7D0024A7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EC0-4D7D-D944-92A8-5F42FDF22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863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03194C-F482-243B-C5B7-8237D9D56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F440-C85B-C447-817A-22B6099C69C8}" type="datetime1">
              <a:rPr lang="en-GB" smtClean="0"/>
              <a:t>06/01/2026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FE0672-3AA1-9FF9-9CCA-107A3EE21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01AFD9-CBFF-7F3E-9BEF-D47B32A1E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EC0-4D7D-D944-92A8-5F42FDF22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449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CFF14-1400-2426-376E-476F02EA9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BD4215-4470-2942-0E78-ECDFBEDF0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0B105-14EA-7523-EB6B-81BFCD5295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7E6B69-DF17-729A-1A57-62B70EC8A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002BD-2B84-B345-AEAA-B49113FA6BDB}" type="datetime1">
              <a:rPr lang="en-GB" smtClean="0"/>
              <a:t>06/01/2026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60E42A-B7DE-1908-9384-06CBC7234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94C2CB-75D6-F7F4-4026-F983B9276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EC0-4D7D-D944-92A8-5F42FDF22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197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2B7E6-5683-133C-FBE2-90801DF27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384C30-C249-610E-3AA3-18B5F58685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E86228-88F9-F3EA-96F3-8C4F5EE522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55D7BF-F551-472A-E6EB-32A975E76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2223-81C3-A542-8F6E-5802BA1BC815}" type="datetime1">
              <a:rPr lang="en-GB" smtClean="0"/>
              <a:t>06/01/2026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330057-8FDB-634C-DD10-E913B7A53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17B0D3-5E6E-9DAF-45B4-F29482FF8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EC0-4D7D-D944-92A8-5F42FDF22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674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F11E13-8C21-3627-65C6-393135F74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37147F-E939-B9E8-795A-8294C57F69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D33E1-D97D-D501-B76F-6ABC36381C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1A6932-54DE-2F41-8AF6-31FE858407CD}" type="datetime1">
              <a:rPr lang="en-GB" smtClean="0"/>
              <a:t>06/01/2026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A670DB-0279-7AB5-9ADB-F9ED46F1F9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1248B-6DB1-DFDD-1918-F9DF6F7F34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87EEC0-4D7D-D944-92A8-5F42FDF22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20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BEC90-C413-F56D-7E5E-566395DEB9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83230"/>
          </a:xfrm>
        </p:spPr>
        <p:txBody>
          <a:bodyPr/>
          <a:lstStyle/>
          <a:p>
            <a:pPr algn="l"/>
            <a:r>
              <a:rPr lang="en-GB" dirty="0"/>
              <a:t>WISTEREA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BCADDD-A930-0E4B-6A41-FF83336125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7473"/>
            <a:ext cx="9144000" cy="1021360"/>
          </a:xfrm>
        </p:spPr>
        <p:txBody>
          <a:bodyPr>
            <a:noAutofit/>
          </a:bodyPr>
          <a:lstStyle/>
          <a:p>
            <a:pPr algn="l"/>
            <a:r>
              <a:rPr lang="en-GB" sz="1800" dirty="0"/>
              <a:t>Reinhard </a:t>
            </a:r>
            <a:r>
              <a:rPr lang="en-GB" sz="1800" dirty="0" err="1"/>
              <a:t>Schiemann</a:t>
            </a:r>
            <a:endParaRPr lang="en-GB" sz="1800" dirty="0"/>
          </a:p>
          <a:p>
            <a:pPr algn="l"/>
            <a:r>
              <a:rPr lang="en-GB" sz="1800" dirty="0"/>
              <a:t>Webinar “Understanding and predicting global wind stilling”, 6 January 2026</a:t>
            </a:r>
          </a:p>
        </p:txBody>
      </p:sp>
      <p:pic>
        <p:nvPicPr>
          <p:cNvPr id="12" name="Picture 11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18882DF7-24A1-5596-52F1-5F2019E7D4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5713548"/>
            <a:ext cx="3033600" cy="720000"/>
          </a:xfrm>
          <a:prstGeom prst="rect">
            <a:avLst/>
          </a:prstGeom>
        </p:spPr>
      </p:pic>
      <p:pic>
        <p:nvPicPr>
          <p:cNvPr id="13" name="Picture 55" descr="Colour version of the University of Reading's logo." title="University of Reading logo">
            <a:extLst>
              <a:ext uri="{FF2B5EF4-FFF2-40B4-BE49-F238E27FC236}">
                <a16:creationId xmlns:a16="http://schemas.microsoft.com/office/drawing/2014/main" id="{D9C4EA3B-FBC9-2231-5594-A21CA6889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8469342" y="5713548"/>
            <a:ext cx="2198658" cy="720000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0766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F932D-FB8A-8222-4CCD-3CD1A4BFE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WISTEREA: Wind Stilling and Energy in Europe and Asia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4EFBA-BB58-1014-1ED6-1B1EA21E1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Aims: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F9ED5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Estimating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E9713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predicting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and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A02B93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projecting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wind speed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and available wind power in the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F9ED5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last 50 years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over the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E9713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next ten years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and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A02B93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out to 2100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Understanding, narrowing, and communicating uncertainties in these estimates, predictions, and projections 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Geographical focus: broad, with a particular interest in the UK/Europe and Asia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Funding: CSSP China, through the UK Met Office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April 2024 – March 2027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274711-26FD-7026-E559-B188CE9A58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38900" y="1825625"/>
            <a:ext cx="4914900" cy="4351338"/>
          </a:xfrm>
        </p:spPr>
        <p:txBody>
          <a:bodyPr>
            <a:normAutofit/>
          </a:bodyPr>
          <a:lstStyle/>
          <a:p>
            <a:r>
              <a:rPr lang="en-GB" sz="1800" dirty="0"/>
              <a:t>Team @ Reading</a:t>
            </a:r>
          </a:p>
          <a:p>
            <a:pPr lvl="1"/>
            <a:r>
              <a:rPr lang="en-GB" sz="1800" dirty="0"/>
              <a:t>Reinhard Schiemann</a:t>
            </a:r>
          </a:p>
          <a:p>
            <a:pPr lvl="1"/>
            <a:r>
              <a:rPr lang="en-GB" sz="1800" dirty="0"/>
              <a:t>David Brayshaw</a:t>
            </a:r>
          </a:p>
          <a:p>
            <a:pPr lvl="1"/>
            <a:r>
              <a:rPr lang="en-GB" sz="1800" dirty="0"/>
              <a:t>Jon Robson</a:t>
            </a:r>
          </a:p>
          <a:p>
            <a:pPr lvl="1"/>
            <a:r>
              <a:rPr lang="en-GB" sz="1800" dirty="0"/>
              <a:t>Paul-Arthur </a:t>
            </a:r>
            <a:r>
              <a:rPr lang="en-GB" sz="1800" dirty="0" err="1"/>
              <a:t>Monerie</a:t>
            </a:r>
            <a:endParaRPr lang="en-GB" sz="1800" dirty="0"/>
          </a:p>
          <a:p>
            <a:pPr lvl="1"/>
            <a:r>
              <a:rPr lang="en-GB" sz="1800" dirty="0"/>
              <a:t>Ben Hutchins</a:t>
            </a:r>
          </a:p>
          <a:p>
            <a:pPr lvl="1"/>
            <a:r>
              <a:rPr lang="en-GB" sz="1800" dirty="0"/>
              <a:t>3 visiting scientists (~1 year each) from China Meteorological Administration</a:t>
            </a:r>
          </a:p>
          <a:p>
            <a:r>
              <a:rPr lang="en-GB" sz="1800" dirty="0"/>
              <a:t>Advisory board</a:t>
            </a:r>
          </a:p>
          <a:p>
            <a:pPr lvl="1"/>
            <a:r>
              <a:rPr lang="en-GB" sz="1800" dirty="0"/>
              <a:t>Jia Wu (CMA)</a:t>
            </a:r>
          </a:p>
          <a:p>
            <a:pPr lvl="1"/>
            <a:r>
              <a:rPr lang="en-GB" sz="1800" dirty="0"/>
              <a:t>Jan Wohland (University of Oslo)</a:t>
            </a:r>
          </a:p>
          <a:p>
            <a:pPr lvl="1"/>
            <a:r>
              <a:rPr lang="en-GB" sz="1800" dirty="0"/>
              <a:t>Kate Willett (Met Office)</a:t>
            </a:r>
          </a:p>
          <a:p>
            <a:pPr lvl="1"/>
            <a:r>
              <a:rPr lang="en-GB" sz="1800" dirty="0"/>
              <a:t>Robert Dunn (Met Office)</a:t>
            </a:r>
          </a:p>
        </p:txBody>
      </p:sp>
      <p:pic>
        <p:nvPicPr>
          <p:cNvPr id="5" name="Content Placeholder 9" descr="A screenshot of a website&#10;&#10;AI-generated content may be incorrect.">
            <a:extLst>
              <a:ext uri="{FF2B5EF4-FFF2-40B4-BE49-F238E27FC236}">
                <a16:creationId xmlns:a16="http://schemas.microsoft.com/office/drawing/2014/main" id="{68F96989-E4CA-DC4B-9932-08BAF6E38F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600" y="5348530"/>
            <a:ext cx="3409200" cy="143933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211F9-9D8B-6795-20D9-6E637D550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EC0-4D7D-D944-92A8-5F42FDF2209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0851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C01D6-9BC6-0A93-643E-B51CC37AE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Aims of this webinar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F57C4C-3FB7-4D54-6A20-F93400B14D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/>
              <a:t>Review progress in the project so far</a:t>
            </a:r>
          </a:p>
          <a:p>
            <a:r>
              <a:rPr lang="en-GB" sz="1800" dirty="0"/>
              <a:t>Disseminate results to a broad audience (168 registered participants!)</a:t>
            </a:r>
          </a:p>
          <a:p>
            <a:r>
              <a:rPr lang="en-GB" sz="1800" dirty="0"/>
              <a:t>Reflect on gaps/opportunities in this research area</a:t>
            </a:r>
          </a:p>
          <a:p>
            <a:endParaRPr lang="en-GB" sz="1800" dirty="0"/>
          </a:p>
          <a:p>
            <a:pPr marL="514350" indent="-514350">
              <a:buFont typeface="+mj-lt"/>
              <a:buAutoNum type="arabicPeriod"/>
            </a:pPr>
            <a:endParaRPr lang="en-GB" sz="1800" dirty="0"/>
          </a:p>
          <a:p>
            <a:pPr marL="514350" indent="-514350">
              <a:buFont typeface="+mj-lt"/>
              <a:buAutoNum type="arabicPeriod"/>
            </a:pPr>
            <a:r>
              <a:rPr lang="en-GB" sz="1800" dirty="0"/>
              <a:t>Open part until 10am UK / 6pm China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800" dirty="0"/>
              <a:t>Closed discussion (WISTEREA Team &amp; Advisory board)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813DA0-C284-C3CB-EAC7-397779D9A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EC0-4D7D-D944-92A8-5F42FDF2209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925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CF87E-7915-8FCC-DDC3-B8551294B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/>
              <a:t>WISTEREA Activity 1 (year 1): </a:t>
            </a:r>
            <a:br>
              <a:rPr lang="en-GB" sz="3600" dirty="0"/>
            </a:br>
            <a:r>
              <a:rPr lang="en-GB" sz="3600" dirty="0"/>
              <a:t>Historical variations in wind and wind power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B9D46-433D-D21E-5532-DC9DFB259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584174"/>
            <a:ext cx="4356099" cy="359278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/>
              <a:t>to the best of our knowledge, NH land 1980-2010 wind stilling is real</a:t>
            </a:r>
            <a:endParaRPr lang="en-GB" sz="1800" dirty="0">
              <a:solidFill>
                <a:schemeClr val="accent2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/>
              <a:t>“large enough” to think about impacts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8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/>
              <a:t>not captured in reanalyses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80D9B0-5CFF-CC96-3262-0200954BF276}"/>
              </a:ext>
            </a:extLst>
          </p:cNvPr>
          <p:cNvSpPr txBox="1"/>
          <p:nvPr/>
        </p:nvSpPr>
        <p:spPr>
          <a:xfrm>
            <a:off x="9651923" y="553522"/>
            <a:ext cx="1632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“last 50 years”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B0583C-09A9-D637-7A1C-3504EDD3C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EC0-4D7D-D944-92A8-5F42FDF22099}" type="slidenum">
              <a:rPr lang="en-GB" smtClean="0"/>
              <a:t>4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63D21F7-CACB-90A4-E4D0-DFCB26C4F7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157412"/>
            <a:ext cx="5029200" cy="3962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5518CE1-1262-B193-6667-66D0A253C9B7}"/>
              </a:ext>
            </a:extLst>
          </p:cNvPr>
          <p:cNvSpPr txBox="1"/>
          <p:nvPr/>
        </p:nvSpPr>
        <p:spPr>
          <a:xfrm rot="16200000">
            <a:off x="4284286" y="3953946"/>
            <a:ext cx="3623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wind power density (~wind speed</a:t>
            </a:r>
            <a:r>
              <a:rPr lang="en-GB" baseline="30000" dirty="0"/>
              <a:t>3</a:t>
            </a:r>
            <a:r>
              <a:rPr lang="en-GB" dirty="0"/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44777F-E9BB-BB16-6D21-F96AC244E892}"/>
              </a:ext>
            </a:extLst>
          </p:cNvPr>
          <p:cNvSpPr txBox="1"/>
          <p:nvPr/>
        </p:nvSpPr>
        <p:spPr>
          <a:xfrm>
            <a:off x="6648452" y="6309537"/>
            <a:ext cx="18045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err="1"/>
              <a:t>Monerie</a:t>
            </a:r>
            <a:r>
              <a:rPr lang="en-GB" sz="1200" dirty="0"/>
              <a:t> et al. submitted</a:t>
            </a:r>
          </a:p>
        </p:txBody>
      </p:sp>
    </p:spTree>
    <p:extLst>
      <p:ext uri="{BB962C8B-B14F-4D97-AF65-F5344CB8AC3E}">
        <p14:creationId xmlns:p14="http://schemas.microsoft.com/office/powerpoint/2010/main" val="2108263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CF87E-7915-8FCC-DDC3-B8551294B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/>
              <a:t>Activity 2 (year 2): </a:t>
            </a:r>
            <a:br>
              <a:rPr lang="en-GB" sz="3600" dirty="0"/>
            </a:br>
            <a:r>
              <a:rPr lang="en-GB" sz="3600" dirty="0"/>
              <a:t>Attributing and predicting wind and available wind power on decadal time scales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B9D46-433D-D21E-5532-DC9DFB259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7581"/>
            <a:ext cx="8146774" cy="4029381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b="1" dirty="0"/>
              <a:t>Q2.1</a:t>
            </a:r>
            <a:r>
              <a:rPr lang="en-GB" sz="1800" dirty="0"/>
              <a:t>: To what extent do existing prediction systems produce </a:t>
            </a:r>
            <a:r>
              <a:rPr lang="en-GB" sz="1800" dirty="0">
                <a:solidFill>
                  <a:schemeClr val="accent2"/>
                </a:solidFill>
              </a:rPr>
              <a:t>skilful forecasts</a:t>
            </a:r>
            <a:r>
              <a:rPr lang="en-GB" sz="1800" dirty="0"/>
              <a:t> of wind and wind power up to a </a:t>
            </a:r>
            <a:r>
              <a:rPr lang="en-GB" sz="1800" dirty="0">
                <a:solidFill>
                  <a:schemeClr val="accent2"/>
                </a:solidFill>
              </a:rPr>
              <a:t>decade</a:t>
            </a:r>
            <a:r>
              <a:rPr lang="en-GB" sz="1800" dirty="0"/>
              <a:t> ahead?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b="1" dirty="0"/>
              <a:t>Q2.2</a:t>
            </a:r>
            <a:r>
              <a:rPr lang="en-GB" sz="1800" dirty="0"/>
              <a:t>: How do the </a:t>
            </a:r>
            <a:r>
              <a:rPr lang="en-GB" sz="1800" dirty="0">
                <a:solidFill>
                  <a:schemeClr val="accent2"/>
                </a:solidFill>
              </a:rPr>
              <a:t>externally-forced response </a:t>
            </a:r>
            <a:r>
              <a:rPr lang="en-GB" sz="1800" dirty="0"/>
              <a:t>and </a:t>
            </a:r>
            <a:r>
              <a:rPr lang="en-GB" sz="1800" dirty="0">
                <a:solidFill>
                  <a:schemeClr val="accent2"/>
                </a:solidFill>
              </a:rPr>
              <a:t>large-scale climate patterns</a:t>
            </a:r>
            <a:r>
              <a:rPr lang="en-GB" sz="1800" dirty="0"/>
              <a:t> contribute to skill (or lack thereof) at predicting wind speed and wind power over China and the UK?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b="1" dirty="0"/>
              <a:t>Q2.3</a:t>
            </a:r>
            <a:r>
              <a:rPr lang="en-GB" sz="1800" dirty="0"/>
              <a:t>: Can decadal forecast skill for wind and wind power be improved through </a:t>
            </a:r>
            <a:r>
              <a:rPr lang="en-GB" sz="1800" dirty="0">
                <a:solidFill>
                  <a:schemeClr val="accent2"/>
                </a:solidFill>
              </a:rPr>
              <a:t>calibration</a:t>
            </a:r>
            <a:r>
              <a:rPr lang="en-GB" sz="1800" dirty="0"/>
              <a:t>, e.g. combining model-based forecasts with observed relationships between regional wind and large-scale climate patterns?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b="1" dirty="0"/>
              <a:t>Q2.4</a:t>
            </a:r>
            <a:r>
              <a:rPr lang="en-GB" sz="1800" dirty="0"/>
              <a:t>: Can we gain skill by </a:t>
            </a:r>
            <a:r>
              <a:rPr lang="en-GB" sz="1800" dirty="0">
                <a:solidFill>
                  <a:schemeClr val="accent2"/>
                </a:solidFill>
              </a:rPr>
              <a:t>combining decadal predictions and projections</a:t>
            </a:r>
            <a:r>
              <a:rPr lang="en-GB" sz="1800" dirty="0"/>
              <a:t> of wind speed?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/>
              <a:t>… ongoing work (Ben’s talk)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439934-292F-A738-58EF-C176F313B395}"/>
              </a:ext>
            </a:extLst>
          </p:cNvPr>
          <p:cNvSpPr txBox="1"/>
          <p:nvPr/>
        </p:nvSpPr>
        <p:spPr>
          <a:xfrm>
            <a:off x="9848773" y="294927"/>
            <a:ext cx="1686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“next 10 years”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AA913F-1C1A-A1EA-8FFF-035923875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EC0-4D7D-D944-92A8-5F42FDF2209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860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CF87E-7915-8FCC-DDC3-B8551294B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Activity 3 (year 3): </a:t>
            </a:r>
            <a:br>
              <a:rPr lang="en-GB" sz="3600" dirty="0"/>
            </a:br>
            <a:r>
              <a:rPr lang="en-GB" sz="3600" dirty="0"/>
              <a:t>Storylines of wind and available wind power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B9D46-433D-D21E-5532-DC9DFB259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7581"/>
            <a:ext cx="6969981" cy="402938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b="1" dirty="0"/>
              <a:t>Q3.1</a:t>
            </a:r>
            <a:r>
              <a:rPr lang="en-GB" sz="1800" dirty="0"/>
              <a:t>: What are the main </a:t>
            </a:r>
            <a:r>
              <a:rPr lang="en-GB" sz="1800" dirty="0">
                <a:solidFill>
                  <a:schemeClr val="accent2"/>
                </a:solidFill>
              </a:rPr>
              <a:t>drivers</a:t>
            </a:r>
            <a:r>
              <a:rPr lang="en-GB" sz="1800" dirty="0"/>
              <a:t> explaining forced projection uncertainty and unforced climate variability in wind speed over the UK and China?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GB" sz="1800" dirty="0"/>
              <a:t>Coupled modes of variability, e.g.  PDO, NAO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GB" sz="1800" dirty="0"/>
              <a:t>Land-surface properties (vegetation)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b="1" dirty="0"/>
              <a:t>Q3.2</a:t>
            </a:r>
            <a:r>
              <a:rPr lang="en-GB" sz="1800" dirty="0"/>
              <a:t>: Can these drivers be combined to derive illustrative </a:t>
            </a:r>
            <a:r>
              <a:rPr lang="en-GB" sz="1800" dirty="0">
                <a:solidFill>
                  <a:schemeClr val="accent2"/>
                </a:solidFill>
              </a:rPr>
              <a:t>physical storylines </a:t>
            </a:r>
            <a:r>
              <a:rPr lang="en-GB" sz="1800" dirty="0"/>
              <a:t>for wind speed and available wind power under climate change?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b="1" dirty="0"/>
              <a:t>Q3.3</a:t>
            </a:r>
            <a:r>
              <a:rPr lang="en-GB" sz="1800" dirty="0"/>
              <a:t>: How does the </a:t>
            </a:r>
            <a:r>
              <a:rPr lang="en-GB" sz="1800" dirty="0">
                <a:solidFill>
                  <a:schemeClr val="accent2"/>
                </a:solidFill>
              </a:rPr>
              <a:t>Mei Yu to midsummer transition </a:t>
            </a:r>
            <a:r>
              <a:rPr lang="en-GB" sz="1800" dirty="0"/>
              <a:t>impact wind speed and wind power, historically and in different wind energy storylines? More generally, how does surface wind speed vary in the </a:t>
            </a:r>
            <a:r>
              <a:rPr lang="en-GB" sz="1800" dirty="0">
                <a:solidFill>
                  <a:schemeClr val="accent2"/>
                </a:solidFill>
              </a:rPr>
              <a:t>annual cycle of the East Asian Monsoon</a:t>
            </a:r>
            <a:r>
              <a:rPr lang="en-GB" sz="1800" dirty="0"/>
              <a:t>?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GB" sz="1800" dirty="0">
                <a:solidFill>
                  <a:schemeClr val="accent5"/>
                </a:solidFill>
              </a:rPr>
              <a:t>collaboration sought on this topic!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4ABB50-0199-831B-6E0A-1D44CAD05C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1656" y="3365446"/>
            <a:ext cx="3600000" cy="142918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247A5A5-7A27-CB8F-CB2B-05F1F9C92631}"/>
              </a:ext>
            </a:extLst>
          </p:cNvPr>
          <p:cNvSpPr txBox="1"/>
          <p:nvPr/>
        </p:nvSpPr>
        <p:spPr>
          <a:xfrm>
            <a:off x="8321656" y="4937760"/>
            <a:ext cx="3548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Combined storylines (schematic).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0B3A24-9150-29D3-B9D8-CC37B7BDF354}"/>
              </a:ext>
            </a:extLst>
          </p:cNvPr>
          <p:cNvSpPr txBox="1"/>
          <p:nvPr/>
        </p:nvSpPr>
        <p:spPr>
          <a:xfrm>
            <a:off x="9848773" y="294927"/>
            <a:ext cx="1505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“out to 2100”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98B041-C1D1-A916-6EB2-660DBF942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EC0-4D7D-D944-92A8-5F42FDF2209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515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EF3143-B55E-C572-855A-E41AA64F9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81FA4-6330-BF19-1B9F-FEB354EB1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Q&amp;A open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1DF4F-9FCD-4740-FD94-5F71AF3BE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/>
              <a:t>Review progress in the project so far</a:t>
            </a:r>
          </a:p>
          <a:p>
            <a:r>
              <a:rPr lang="en-GB" sz="1800" dirty="0"/>
              <a:t>Disseminate results to a broader audience (168 registered participants!)</a:t>
            </a:r>
          </a:p>
          <a:p>
            <a:r>
              <a:rPr lang="en-GB" sz="1800" dirty="0"/>
              <a:t>Reflect on gaps/opportunities in this research area</a:t>
            </a:r>
          </a:p>
          <a:p>
            <a:endParaRPr lang="en-GB" sz="1800" dirty="0"/>
          </a:p>
          <a:p>
            <a:r>
              <a:rPr lang="en-GB" sz="1800" dirty="0"/>
              <a:t>Ask questions</a:t>
            </a:r>
          </a:p>
          <a:p>
            <a:pPr lvl="1"/>
            <a:r>
              <a:rPr lang="en-GB" sz="1800" dirty="0"/>
              <a:t>by raising your hand, or</a:t>
            </a:r>
          </a:p>
          <a:p>
            <a:pPr lvl="1"/>
            <a:r>
              <a:rPr lang="en-GB" sz="1800" dirty="0"/>
              <a:t>by typing questions in the chat</a:t>
            </a:r>
          </a:p>
          <a:p>
            <a:pPr marL="514350" indent="-514350">
              <a:buFont typeface="+mj-lt"/>
              <a:buAutoNum type="arabicPeriod"/>
            </a:pPr>
            <a:endParaRPr lang="en-GB" sz="1800" dirty="0"/>
          </a:p>
          <a:p>
            <a:pPr marL="514350" indent="-514350">
              <a:buFont typeface="+mj-lt"/>
              <a:buAutoNum type="arabicPeriod"/>
            </a:pPr>
            <a:r>
              <a:rPr lang="en-GB" sz="1800" dirty="0"/>
              <a:t>Open part until 10am UK / 6pm China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800" dirty="0"/>
              <a:t>Closed discussion (WISTEREA Team &amp; Advisory Group)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454CCA-F1E0-C685-4605-CA53C20F9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EC0-4D7D-D944-92A8-5F42FDF2209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728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883C04-CCA2-9BDF-34E5-D7BD413C2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C2C36-D997-B020-84F2-481BB3038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Closed session with Advisory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25478-8B3F-1C55-AA79-C10A620D65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1800" dirty="0"/>
              <a:t>Review progress in the project so far</a:t>
            </a:r>
          </a:p>
          <a:p>
            <a:r>
              <a:rPr lang="en-GB" sz="1800" dirty="0"/>
              <a:t>Disseminate results to a broader audience (168 registered participants!)</a:t>
            </a:r>
          </a:p>
          <a:p>
            <a:r>
              <a:rPr lang="en-GB" sz="1800" dirty="0"/>
              <a:t>Reflect on gaps/opportunities in this research area</a:t>
            </a:r>
          </a:p>
          <a:p>
            <a:pPr lvl="1"/>
            <a:r>
              <a:rPr lang="en-GB" sz="1800" dirty="0"/>
              <a:t>plans for WISTEREA year 3</a:t>
            </a:r>
          </a:p>
          <a:p>
            <a:pPr lvl="1"/>
            <a:r>
              <a:rPr lang="en-GB" sz="1800" dirty="0"/>
              <a:t>in the wider research field, beyond WISTEREA</a:t>
            </a:r>
          </a:p>
          <a:p>
            <a:endParaRPr lang="en-GB" sz="1800" dirty="0"/>
          </a:p>
          <a:p>
            <a:pPr marL="0" indent="0">
              <a:buNone/>
            </a:pPr>
            <a:r>
              <a:rPr lang="en-GB" sz="1800" dirty="0"/>
              <a:t>Advisory Group opening points (~5 mins each)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1800" dirty="0"/>
              <a:t>Jia Wu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1800" dirty="0"/>
              <a:t>Kate Willett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1800" dirty="0"/>
              <a:t>Robert Dunn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1800" dirty="0"/>
              <a:t>Jan Wohland</a:t>
            </a:r>
          </a:p>
          <a:p>
            <a:pPr marL="800100" lvl="1" indent="-342900">
              <a:buFont typeface="+mj-lt"/>
              <a:buAutoNum type="arabicPeriod"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Open discussion, close by 11am UK / 7pm China.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1C0D97-BF18-7D90-0DD7-C17930647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EC0-4D7D-D944-92A8-5F42FDF2209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359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677</Words>
  <Application>Microsoft Macintosh PowerPoint</Application>
  <PresentationFormat>Widescreen</PresentationFormat>
  <Paragraphs>93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Wingdings</vt:lpstr>
      <vt:lpstr>Office Theme</vt:lpstr>
      <vt:lpstr>WISTEREA Project</vt:lpstr>
      <vt:lpstr>WISTEREA: Wind Stilling and Energy in Europe and Asia</vt:lpstr>
      <vt:lpstr>Aims of this webinar</vt:lpstr>
      <vt:lpstr>WISTEREA Activity 1 (year 1):  Historical variations in wind and wind power</vt:lpstr>
      <vt:lpstr>Activity 2 (year 2):  Attributing and predicting wind and available wind power on decadal time scales</vt:lpstr>
      <vt:lpstr>Activity 3 (year 3):  Storylines of wind and available wind power</vt:lpstr>
      <vt:lpstr>Q&amp;A open session</vt:lpstr>
      <vt:lpstr>Closed session with Advisory Group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WISTEREA “pre kick-off”</dc:title>
  <dc:creator>Reinhard Schiemann</dc:creator>
  <cp:lastModifiedBy>Reinhard Schiemann</cp:lastModifiedBy>
  <cp:revision>2</cp:revision>
  <dcterms:created xsi:type="dcterms:W3CDTF">2024-02-29T08:18:15Z</dcterms:created>
  <dcterms:modified xsi:type="dcterms:W3CDTF">2026-01-06T15:53:37Z</dcterms:modified>
</cp:coreProperties>
</file>