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4" r:id="rId1"/>
  </p:sldMasterIdLst>
  <p:notesMasterIdLst>
    <p:notesMasterId r:id="rId13"/>
  </p:notesMasterIdLst>
  <p:handoutMasterIdLst>
    <p:handoutMasterId r:id="rId14"/>
  </p:handoutMasterIdLst>
  <p:sldIdLst>
    <p:sldId id="274" r:id="rId2"/>
    <p:sldId id="277" r:id="rId3"/>
    <p:sldId id="301" r:id="rId4"/>
    <p:sldId id="280" r:id="rId5"/>
    <p:sldId id="284" r:id="rId6"/>
    <p:sldId id="302" r:id="rId7"/>
    <p:sldId id="281" r:id="rId8"/>
    <p:sldId id="282" r:id="rId9"/>
    <p:sldId id="279" r:id="rId10"/>
    <p:sldId id="300" r:id="rId11"/>
    <p:sldId id="299" r:id="rId12"/>
  </p:sldIdLst>
  <p:sldSz cx="9144000" cy="6858000" type="screen4x3"/>
  <p:notesSz cx="6718300" cy="9867900"/>
  <p:embeddedFontLst>
    <p:embeddedFont>
      <p:font typeface="AngsanaUPC" panose="02020603050405020304" pitchFamily="18" charset="-34"/>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GB"/>
    </a:defPPr>
    <a:lvl1pPr algn="l" rtl="0" fontAlgn="base">
      <a:spcBef>
        <a:spcPct val="0"/>
      </a:spcBef>
      <a:spcAft>
        <a:spcPct val="0"/>
      </a:spcAft>
      <a:defRPr sz="2000" kern="1200">
        <a:solidFill>
          <a:schemeClr val="tx2"/>
        </a:solidFill>
        <a:latin typeface="+mn-lt"/>
        <a:ea typeface="+mn-ea"/>
        <a:cs typeface="+mn-cs"/>
      </a:defRPr>
    </a:lvl1pPr>
    <a:lvl2pPr marL="457200" algn="l" rtl="0" fontAlgn="base">
      <a:spcBef>
        <a:spcPct val="0"/>
      </a:spcBef>
      <a:spcAft>
        <a:spcPct val="0"/>
      </a:spcAft>
      <a:defRPr sz="2000" kern="1200">
        <a:solidFill>
          <a:schemeClr val="tx2"/>
        </a:solidFill>
        <a:latin typeface="+mn-lt"/>
        <a:ea typeface="+mn-ea"/>
        <a:cs typeface="+mn-cs"/>
      </a:defRPr>
    </a:lvl2pPr>
    <a:lvl3pPr marL="914400" algn="l" rtl="0" fontAlgn="base">
      <a:spcBef>
        <a:spcPct val="0"/>
      </a:spcBef>
      <a:spcAft>
        <a:spcPct val="0"/>
      </a:spcAft>
      <a:defRPr sz="2000" kern="1200">
        <a:solidFill>
          <a:schemeClr val="tx2"/>
        </a:solidFill>
        <a:latin typeface="+mn-lt"/>
        <a:ea typeface="+mn-ea"/>
        <a:cs typeface="+mn-cs"/>
      </a:defRPr>
    </a:lvl3pPr>
    <a:lvl4pPr marL="1371600" algn="l" rtl="0" fontAlgn="base">
      <a:spcBef>
        <a:spcPct val="0"/>
      </a:spcBef>
      <a:spcAft>
        <a:spcPct val="0"/>
      </a:spcAft>
      <a:defRPr sz="2000" kern="1200">
        <a:solidFill>
          <a:schemeClr val="tx2"/>
        </a:solidFill>
        <a:latin typeface="+mn-lt"/>
        <a:ea typeface="+mn-ea"/>
        <a:cs typeface="+mn-cs"/>
      </a:defRPr>
    </a:lvl4pPr>
    <a:lvl5pPr marL="1828800" algn="l" rtl="0" fontAlgn="base">
      <a:spcBef>
        <a:spcPct val="0"/>
      </a:spcBef>
      <a:spcAft>
        <a:spcPct val="0"/>
      </a:spcAft>
      <a:defRPr sz="2000" kern="1200">
        <a:solidFill>
          <a:schemeClr val="tx2"/>
        </a:solidFill>
        <a:latin typeface="+mn-lt"/>
        <a:ea typeface="+mn-ea"/>
        <a:cs typeface="+mn-cs"/>
      </a:defRPr>
    </a:lvl5pPr>
    <a:lvl6pPr marL="2286000" algn="l" defTabSz="914400" rtl="0" eaLnBrk="1" latinLnBrk="0" hangingPunct="1">
      <a:defRPr sz="2000" kern="1200">
        <a:solidFill>
          <a:schemeClr val="tx2"/>
        </a:solidFill>
        <a:latin typeface="+mn-lt"/>
        <a:ea typeface="+mn-ea"/>
        <a:cs typeface="+mn-cs"/>
      </a:defRPr>
    </a:lvl6pPr>
    <a:lvl7pPr marL="2743200" algn="l" defTabSz="914400" rtl="0" eaLnBrk="1" latinLnBrk="0" hangingPunct="1">
      <a:defRPr sz="2000" kern="1200">
        <a:solidFill>
          <a:schemeClr val="tx2"/>
        </a:solidFill>
        <a:latin typeface="+mn-lt"/>
        <a:ea typeface="+mn-ea"/>
        <a:cs typeface="+mn-cs"/>
      </a:defRPr>
    </a:lvl7pPr>
    <a:lvl8pPr marL="3200400" algn="l" defTabSz="914400" rtl="0" eaLnBrk="1" latinLnBrk="0" hangingPunct="1">
      <a:defRPr sz="2000" kern="1200">
        <a:solidFill>
          <a:schemeClr val="tx2"/>
        </a:solidFill>
        <a:latin typeface="+mn-lt"/>
        <a:ea typeface="+mn-ea"/>
        <a:cs typeface="+mn-cs"/>
      </a:defRPr>
    </a:lvl8pPr>
    <a:lvl9pPr marL="3657600" algn="l" defTabSz="914400" rtl="0" eaLnBrk="1" latinLnBrk="0" hangingPunct="1">
      <a:defRPr sz="2000" kern="1200">
        <a:solidFill>
          <a:schemeClr val="tx2"/>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DFDFD"/>
    <a:srgbClr val="D799A1"/>
    <a:srgbClr val="BF0071"/>
    <a:srgbClr val="7EAF35"/>
    <a:srgbClr val="F3F3F3"/>
    <a:srgbClr val="F0F0F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autoAdjust="0"/>
    <p:restoredTop sz="95990" autoAdjust="0"/>
  </p:normalViewPr>
  <p:slideViewPr>
    <p:cSldViewPr showGuides="1">
      <p:cViewPr varScale="1">
        <p:scale>
          <a:sx n="79" d="100"/>
          <a:sy n="79" d="100"/>
        </p:scale>
        <p:origin x="-211" y="-72"/>
      </p:cViewPr>
      <p:guideLst>
        <p:guide orient="horz" pos="2160"/>
        <p:guide pos="2880"/>
      </p:guideLst>
    </p:cSldViewPr>
  </p:slideViewPr>
  <p:notesTextViewPr>
    <p:cViewPr>
      <p:scale>
        <a:sx n="100" d="100"/>
        <a:sy n="100" d="100"/>
      </p:scale>
      <p:origin x="0" y="0"/>
    </p:cViewPr>
  </p:notesTextViewPr>
  <p:notesViewPr>
    <p:cSldViewPr showGuides="1">
      <p:cViewPr varScale="1">
        <p:scale>
          <a:sx n="113" d="100"/>
          <a:sy n="113" d="100"/>
        </p:scale>
        <p:origin x="-1326" y="-102"/>
      </p:cViewPr>
      <p:guideLst>
        <p:guide orient="horz" pos="3108"/>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79" name="Rectangle 3"/>
          <p:cNvSpPr>
            <a:spLocks noGrp="1" noChangeArrowheads="1"/>
          </p:cNvSpPr>
          <p:nvPr>
            <p:ph type="dt" sz="quarter" idx="1"/>
          </p:nvPr>
        </p:nvSpPr>
        <p:spPr bwMode="auto">
          <a:xfrm>
            <a:off x="3806825"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ctr" anchorCtr="0" compatLnSpc="1">
            <a:prstTxWarp prst="textNoShape">
              <a:avLst/>
            </a:prstTxWarp>
          </a:bodyPr>
          <a:lstStyle>
            <a:lvl1pPr algn="r">
              <a:defRPr sz="1200">
                <a:solidFill>
                  <a:schemeClr val="bg1"/>
                </a:solidFill>
              </a:defRPr>
            </a:lvl1pPr>
          </a:lstStyle>
          <a:p>
            <a:endParaRPr lang="en-GB" altLang="en-US" dirty="0">
              <a:latin typeface="Effra" panose="020B0603020203020204" pitchFamily="34" charset="0"/>
            </a:endParaRPr>
          </a:p>
        </p:txBody>
      </p:sp>
      <p:sp>
        <p:nvSpPr>
          <p:cNvPr id="459780" name="Rectangle 4"/>
          <p:cNvSpPr>
            <a:spLocks noGrp="1" noChangeArrowheads="1"/>
          </p:cNvSpPr>
          <p:nvPr>
            <p:ph type="ftr" sz="quarter" idx="2"/>
          </p:nvPr>
        </p:nvSpPr>
        <p:spPr bwMode="auto">
          <a:xfrm>
            <a:off x="0"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defRPr sz="1200">
                <a:solidFill>
                  <a:schemeClr val="bg1"/>
                </a:solidFill>
              </a:defRPr>
            </a:lvl1pPr>
          </a:lstStyle>
          <a:p>
            <a:endParaRPr lang="en-GB" altLang="en-US" dirty="0">
              <a:latin typeface="Effra" panose="020B0603020203020204" pitchFamily="34" charset="0"/>
            </a:endParaRPr>
          </a:p>
        </p:txBody>
      </p:sp>
      <p:sp>
        <p:nvSpPr>
          <p:cNvPr id="459781" name="Rectangle 5"/>
          <p:cNvSpPr>
            <a:spLocks noGrp="1" noChangeArrowheads="1"/>
          </p:cNvSpPr>
          <p:nvPr>
            <p:ph type="sldNum" sz="quarter" idx="3"/>
          </p:nvPr>
        </p:nvSpPr>
        <p:spPr bwMode="auto">
          <a:xfrm>
            <a:off x="3806825" y="9374188"/>
            <a:ext cx="29114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34" tIns="45716" rIns="91434" bIns="45716" numCol="1" anchor="b" anchorCtr="0" compatLnSpc="1">
            <a:prstTxWarp prst="textNoShape">
              <a:avLst/>
            </a:prstTxWarp>
          </a:bodyPr>
          <a:lstStyle>
            <a:lvl1pPr algn="r">
              <a:defRPr sz="1200">
                <a:solidFill>
                  <a:schemeClr val="bg1"/>
                </a:solidFill>
              </a:defRPr>
            </a:lvl1pPr>
          </a:lstStyle>
          <a:p>
            <a:fld id="{6BDED6D5-33CC-49C8-A14A-4660977D1BEE}" type="slidenum">
              <a:rPr lang="en-GB" altLang="en-US">
                <a:latin typeface="Effra" panose="020B0603020203020204" pitchFamily="34" charset="0"/>
              </a:rPr>
              <a:pPr/>
              <a:t>‹#›</a:t>
            </a:fld>
            <a:endParaRPr lang="en-GB" altLang="en-US" dirty="0">
              <a:latin typeface="Effra" panose="020B0603020203020204" pitchFamily="34" charset="0"/>
            </a:endParaRPr>
          </a:p>
        </p:txBody>
      </p:sp>
    </p:spTree>
    <p:extLst>
      <p:ext uri="{BB962C8B-B14F-4D97-AF65-F5344CB8AC3E}">
        <p14:creationId xmlns:p14="http://schemas.microsoft.com/office/powerpoint/2010/main" val="33434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19" name="Rectangle 3"/>
          <p:cNvSpPr>
            <a:spLocks noGrp="1" noChangeArrowheads="1"/>
          </p:cNvSpPr>
          <p:nvPr>
            <p:ph type="dt" idx="1"/>
          </p:nvPr>
        </p:nvSpPr>
        <p:spPr bwMode="auto">
          <a:xfrm>
            <a:off x="3805238" y="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lvl1pPr algn="r">
              <a:defRPr sz="1200">
                <a:latin typeface="Effra" panose="020B0603020203020204" pitchFamily="34" charset="0"/>
              </a:defRPr>
            </a:lvl1pPr>
          </a:lstStyle>
          <a:p>
            <a:endParaRPr lang="en-GB" altLang="en-US" dirty="0"/>
          </a:p>
        </p:txBody>
      </p:sp>
      <p:sp>
        <p:nvSpPr>
          <p:cNvPr id="9220" name="Rectangle 4"/>
          <p:cNvSpPr>
            <a:spLocks noGrp="1" noRot="1" noChangeAspect="1" noChangeArrowheads="1" noTextEdit="1"/>
          </p:cNvSpPr>
          <p:nvPr>
            <p:ph type="sldImg" idx="2"/>
          </p:nvPr>
        </p:nvSpPr>
        <p:spPr bwMode="auto">
          <a:xfrm>
            <a:off x="893763" y="739775"/>
            <a:ext cx="4933950"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1513" y="4687888"/>
            <a:ext cx="5375275" cy="444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9222" name="Rectangle 6"/>
          <p:cNvSpPr>
            <a:spLocks noGrp="1" noChangeArrowheads="1"/>
          </p:cNvSpPr>
          <p:nvPr>
            <p:ph type="ftr" sz="quarter" idx="4"/>
          </p:nvPr>
        </p:nvSpPr>
        <p:spPr bwMode="auto">
          <a:xfrm>
            <a:off x="0"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defRPr sz="1200">
                <a:latin typeface="Effra" panose="020B0603020203020204" pitchFamily="34" charset="0"/>
              </a:defRPr>
            </a:lvl1pPr>
          </a:lstStyle>
          <a:p>
            <a:endParaRPr lang="en-GB" altLang="en-US" dirty="0"/>
          </a:p>
        </p:txBody>
      </p:sp>
      <p:sp>
        <p:nvSpPr>
          <p:cNvPr id="9223" name="Rectangle 7"/>
          <p:cNvSpPr>
            <a:spLocks noGrp="1" noChangeArrowheads="1"/>
          </p:cNvSpPr>
          <p:nvPr>
            <p:ph type="sldNum" sz="quarter" idx="5"/>
          </p:nvPr>
        </p:nvSpPr>
        <p:spPr bwMode="auto">
          <a:xfrm>
            <a:off x="3805238" y="9372600"/>
            <a:ext cx="2911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6" rIns="91434" bIns="45716" numCol="1" anchor="b" anchorCtr="0" compatLnSpc="1">
            <a:prstTxWarp prst="textNoShape">
              <a:avLst/>
            </a:prstTxWarp>
          </a:bodyPr>
          <a:lstStyle>
            <a:lvl1pPr algn="r">
              <a:defRPr sz="1200">
                <a:latin typeface="Effra" panose="020B0603020203020204" pitchFamily="34" charset="0"/>
              </a:defRPr>
            </a:lvl1pPr>
          </a:lstStyle>
          <a:p>
            <a:fld id="{A3ADB805-8BF7-47B5-B5FB-292FECAF2630}" type="slidenum">
              <a:rPr lang="en-GB" altLang="en-US" smtClean="0"/>
              <a:pPr/>
              <a:t>‹#›</a:t>
            </a:fld>
            <a:endParaRPr lang="en-GB" altLang="en-US" dirty="0"/>
          </a:p>
        </p:txBody>
      </p:sp>
    </p:spTree>
    <p:extLst>
      <p:ext uri="{BB962C8B-B14F-4D97-AF65-F5344CB8AC3E}">
        <p14:creationId xmlns:p14="http://schemas.microsoft.com/office/powerpoint/2010/main" val="18646541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Effra" panose="020B0603020203020204" pitchFamily="34" charset="0"/>
        <a:ea typeface="+mn-ea"/>
        <a:cs typeface="+mn-cs"/>
      </a:defRPr>
    </a:lvl1pPr>
    <a:lvl2pPr marL="457200" algn="l" rtl="0" fontAlgn="base">
      <a:spcBef>
        <a:spcPct val="30000"/>
      </a:spcBef>
      <a:spcAft>
        <a:spcPct val="0"/>
      </a:spcAft>
      <a:defRPr sz="1200" kern="1200">
        <a:solidFill>
          <a:schemeClr val="tx1"/>
        </a:solidFill>
        <a:latin typeface="Effra" panose="020B0603020203020204" pitchFamily="34" charset="0"/>
        <a:ea typeface="+mn-ea"/>
        <a:cs typeface="+mn-cs"/>
      </a:defRPr>
    </a:lvl2pPr>
    <a:lvl3pPr marL="914400" algn="l" rtl="0" fontAlgn="base">
      <a:spcBef>
        <a:spcPct val="30000"/>
      </a:spcBef>
      <a:spcAft>
        <a:spcPct val="0"/>
      </a:spcAft>
      <a:defRPr sz="1200" kern="1200">
        <a:solidFill>
          <a:schemeClr val="tx1"/>
        </a:solidFill>
        <a:latin typeface="Effra" panose="020B0603020203020204" pitchFamily="34" charset="0"/>
        <a:ea typeface="+mn-ea"/>
        <a:cs typeface="+mn-cs"/>
      </a:defRPr>
    </a:lvl3pPr>
    <a:lvl4pPr marL="1371600" algn="l" rtl="0" fontAlgn="base">
      <a:spcBef>
        <a:spcPct val="30000"/>
      </a:spcBef>
      <a:spcAft>
        <a:spcPct val="0"/>
      </a:spcAft>
      <a:defRPr sz="1200" kern="1200">
        <a:solidFill>
          <a:schemeClr val="tx1"/>
        </a:solidFill>
        <a:latin typeface="Effra" panose="020B0603020203020204" pitchFamily="34" charset="0"/>
        <a:ea typeface="+mn-ea"/>
        <a:cs typeface="+mn-cs"/>
      </a:defRPr>
    </a:lvl4pPr>
    <a:lvl5pPr marL="1828800" algn="l" rtl="0" fontAlgn="base">
      <a:spcBef>
        <a:spcPct val="30000"/>
      </a:spcBef>
      <a:spcAft>
        <a:spcPct val="0"/>
      </a:spcAft>
      <a:defRPr sz="1200" kern="1200">
        <a:solidFill>
          <a:schemeClr val="tx1"/>
        </a:solidFill>
        <a:latin typeface="Effra" panose="020B0603020203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pPr/>
              <a:t>‹#›</a:t>
            </a:fld>
            <a:endParaRPr lang="en-GB" altLang="en-US"/>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55090379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Drag picture to placeholder or click icon to add</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282282585"/>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Drag picture to placeholder or click icon to add</a:t>
            </a:r>
            <a:endParaRPr lang="en-GB" dirty="0"/>
          </a:p>
        </p:txBody>
      </p:sp>
      <p:sp>
        <p:nvSpPr>
          <p:cNvPr id="14"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bg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184663863"/>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Image and subtitle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Picture Placeholder 12"/>
          <p:cNvSpPr>
            <a:spLocks noGrp="1"/>
          </p:cNvSpPr>
          <p:nvPr>
            <p:ph type="pic" sz="quarter" idx="11"/>
          </p:nvPr>
        </p:nvSpPr>
        <p:spPr>
          <a:xfrm>
            <a:off x="0" y="0"/>
            <a:ext cx="9144000" cy="5664204"/>
          </a:xfrm>
          <a:solidFill>
            <a:schemeClr val="bg1"/>
          </a:solidFill>
          <a:ln>
            <a:noFill/>
          </a:ln>
        </p:spPr>
        <p:txBody>
          <a:bodyPr/>
          <a:lstStyle/>
          <a:p>
            <a:r>
              <a:rPr lang="en-US" smtClean="0"/>
              <a:t>Drag picture to placeholder or click icon to add</a:t>
            </a:r>
            <a:endParaRPr lang="en-GB" dirty="0"/>
          </a:p>
        </p:txBody>
      </p:sp>
      <p:sp>
        <p:nvSpPr>
          <p:cNvPr id="9" name="Title 1"/>
          <p:cNvSpPr>
            <a:spLocks noGrp="1"/>
          </p:cNvSpPr>
          <p:nvPr>
            <p:ph type="title" hasCustomPrompt="1"/>
          </p:nvPr>
        </p:nvSpPr>
        <p:spPr>
          <a:xfrm>
            <a:off x="251520" y="5785870"/>
            <a:ext cx="8568952" cy="955498"/>
          </a:xfrm>
        </p:spPr>
        <p:txBody>
          <a:bodyPr wrap="square" anchor="t" anchorCtr="0"/>
          <a:lstStyle>
            <a:lvl1pPr>
              <a:lnSpc>
                <a:spcPct val="80000"/>
              </a:lnSpc>
              <a:defRPr sz="3600">
                <a:solidFill>
                  <a:schemeClr val="accent1"/>
                </a:solidFill>
              </a:defRPr>
            </a:lvl1pPr>
          </a:lstStyle>
          <a:p>
            <a:r>
              <a:rPr lang="en-US" dirty="0" smtClean="0"/>
              <a:t>Click to edit Master title style on two lines maximum</a:t>
            </a:r>
            <a:endParaRPr lang="en-GB" dirty="0"/>
          </a:p>
        </p:txBody>
      </p:sp>
    </p:spTree>
    <p:extLst>
      <p:ext uri="{BB962C8B-B14F-4D97-AF65-F5344CB8AC3E}">
        <p14:creationId xmlns:p14="http://schemas.microsoft.com/office/powerpoint/2010/main" val="33281706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Re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Drag picture to placeholder or click icon to add</a:t>
            </a:r>
            <a:endParaRPr lang="en-GB" dirty="0"/>
          </a:p>
        </p:txBody>
      </p:sp>
      <p:sp>
        <p:nvSpPr>
          <p:cNvPr id="4" name="Rectangle 3"/>
          <p:cNvSpPr/>
          <p:nvPr userDrawn="1"/>
        </p:nvSpPr>
        <p:spPr bwMode="auto">
          <a:xfrm>
            <a:off x="6095769" y="0"/>
            <a:ext cx="3045600" cy="6877404"/>
          </a:xfrm>
          <a:prstGeom prst="rect">
            <a:avLst/>
          </a:prstGeom>
          <a:solidFill>
            <a:schemeClr val="accent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605677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Gre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Drag picture to placeholder or click icon to add</a:t>
            </a:r>
            <a:endParaRPr lang="en-GB" dirty="0"/>
          </a:p>
        </p:txBody>
      </p:sp>
      <p:sp>
        <p:nvSpPr>
          <p:cNvPr id="4" name="Rectangle 3"/>
          <p:cNvSpPr/>
          <p:nvPr userDrawn="1"/>
        </p:nvSpPr>
        <p:spPr bwMode="auto">
          <a:xfrm>
            <a:off x="6095769" y="0"/>
            <a:ext cx="3045600" cy="6877404"/>
          </a:xfrm>
          <a:prstGeom prst="rect">
            <a:avLst/>
          </a:prstGeom>
          <a:solidFill>
            <a:schemeClr val="tx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bg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44653840"/>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Image and sidebar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6" name="Picture Placeholder 12"/>
          <p:cNvSpPr>
            <a:spLocks noGrp="1"/>
          </p:cNvSpPr>
          <p:nvPr>
            <p:ph type="pic" sz="quarter" idx="11"/>
          </p:nvPr>
        </p:nvSpPr>
        <p:spPr>
          <a:xfrm>
            <a:off x="0" y="0"/>
            <a:ext cx="6095769" cy="6877404"/>
          </a:xfrm>
          <a:solidFill>
            <a:schemeClr val="bg1"/>
          </a:solidFill>
          <a:ln>
            <a:noFill/>
          </a:ln>
        </p:spPr>
        <p:txBody>
          <a:bodyPr/>
          <a:lstStyle/>
          <a:p>
            <a:r>
              <a:rPr lang="en-US" smtClean="0"/>
              <a:t>Drag picture to placeholder or click icon to add</a:t>
            </a:r>
            <a:endParaRPr lang="en-GB" dirty="0"/>
          </a:p>
        </p:txBody>
      </p:sp>
      <p:sp>
        <p:nvSpPr>
          <p:cNvPr id="4" name="Rectangle 3"/>
          <p:cNvSpPr/>
          <p:nvPr userDrawn="1"/>
        </p:nvSpPr>
        <p:spPr bwMode="auto">
          <a:xfrm>
            <a:off x="6095769" y="0"/>
            <a:ext cx="3045600" cy="6877404"/>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8" name="Title 1"/>
          <p:cNvSpPr>
            <a:spLocks noGrp="1"/>
          </p:cNvSpPr>
          <p:nvPr>
            <p:ph type="title"/>
          </p:nvPr>
        </p:nvSpPr>
        <p:spPr>
          <a:xfrm>
            <a:off x="6300192" y="332656"/>
            <a:ext cx="2592288" cy="1730144"/>
          </a:xfrm>
        </p:spPr>
        <p:txBody>
          <a:bodyPr wrap="square"/>
          <a:lstStyle>
            <a:lvl1pPr>
              <a:lnSpc>
                <a:spcPct val="80000"/>
              </a:lnSpc>
              <a:defRPr sz="32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6300192" y="2214000"/>
            <a:ext cx="2592288" cy="3960000"/>
          </a:xfrm>
        </p:spPr>
        <p:txBody>
          <a:bodyPr/>
          <a:lst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a:solidFill>
                  <a:schemeClr val="tx2"/>
                </a:solidFill>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a:solidFill>
                  <a:schemeClr val="tx2"/>
                </a:solidFill>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a:solidFill>
                  <a:schemeClr val="tx2"/>
                </a:solidFill>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a:solidFill>
                  <a:schemeClr val="tx2"/>
                </a:solidFill>
              </a:defRPr>
            </a:lvl5pPr>
          </a:lstStyle>
          <a:p>
            <a:pPr marL="180000" marR="0" lvl="0"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Click to edit Master text styles</a:t>
            </a:r>
          </a:p>
          <a:p>
            <a:pPr marL="180000" marR="0" lvl="1"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Second level</a:t>
            </a:r>
          </a:p>
          <a:p>
            <a:pPr marL="180000" marR="0" lvl="2"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Third level</a:t>
            </a:r>
          </a:p>
          <a:p>
            <a:pPr marL="180000" marR="0" lvl="3"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Fourth level</a:t>
            </a:r>
          </a:p>
          <a:p>
            <a:pPr marL="180000" marR="0" lvl="4" indent="-180000" algn="l" defTabSz="914400" rtl="0" eaLnBrk="1" fontAlgn="base" latinLnBrk="0" hangingPunct="1">
              <a:lnSpc>
                <a:spcPct val="100000"/>
              </a:lnSpc>
              <a:spcBef>
                <a:spcPct val="20000"/>
              </a:spcBef>
              <a:spcAft>
                <a:spcPct val="0"/>
              </a:spcAft>
              <a:buClr>
                <a:srgbClr val="D2002E"/>
              </a:buClr>
              <a:buSzTx/>
              <a:buFont typeface="Arial" charset="0"/>
              <a:buChar char="•"/>
              <a:tabLst/>
              <a:defRPr/>
            </a:pPr>
            <a:r>
              <a:rPr kumimoji="0" lang="en-US" sz="2000" b="0" i="0" u="none" strike="noStrike" kern="0" cap="none" spc="0" normalizeH="0" baseline="0" noProof="0" smtClean="0">
                <a:ln>
                  <a:noFill/>
                </a:ln>
                <a:solidFill>
                  <a:srgbClr val="000000"/>
                </a:solidFill>
                <a:effectLst/>
                <a:uLnTx/>
                <a:uFillTx/>
                <a:latin typeface="+mn-lt"/>
              </a:rPr>
              <a:t>Fifth level</a:t>
            </a:r>
            <a:endParaRPr kumimoji="0" lang="en-GB" sz="2000" b="0" i="0" u="none" strike="noStrike" kern="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071692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Timetable (Colour)">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403731190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metable (Grey)">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bg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Timetable (White)">
    <p:spTree>
      <p:nvGrpSpPr>
        <p:cNvPr id="1" name=""/>
        <p:cNvGrpSpPr/>
        <p:nvPr/>
      </p:nvGrpSpPr>
      <p:grpSpPr>
        <a:xfrm>
          <a:off x="0" y="0"/>
          <a:ext cx="0" cy="0"/>
          <a:chOff x="0" y="0"/>
          <a:chExt cx="0" cy="0"/>
        </a:xfrm>
      </p:grpSpPr>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Rectangle 6"/>
          <p:cNvSpPr/>
          <p:nvPr userDrawn="1"/>
        </p:nvSpPr>
        <p:spPr bwMode="auto">
          <a:xfrm>
            <a:off x="0" y="1196752"/>
            <a:ext cx="9144000" cy="5661248"/>
          </a:xfrm>
          <a:prstGeom prst="rect">
            <a:avLst/>
          </a:prstGeom>
          <a:solidFill>
            <a:schemeClr val="bg1"/>
          </a:solidFill>
          <a:ln w="38100">
            <a:noFill/>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err="1" smtClean="0">
              <a:ln>
                <a:noFill/>
              </a:ln>
              <a:solidFill>
                <a:schemeClr val="bg1"/>
              </a:solidFill>
              <a:effectLst/>
              <a:latin typeface="+mn-lt"/>
            </a:endParaRPr>
          </a:p>
        </p:txBody>
      </p:sp>
      <p:sp>
        <p:nvSpPr>
          <p:cNvPr id="14" name="Title 1"/>
          <p:cNvSpPr>
            <a:spLocks noGrp="1"/>
          </p:cNvSpPr>
          <p:nvPr>
            <p:ph type="title" hasCustomPrompt="1"/>
          </p:nvPr>
        </p:nvSpPr>
        <p:spPr>
          <a:xfrm>
            <a:off x="251520" y="188640"/>
            <a:ext cx="8568952" cy="955498"/>
          </a:xfrm>
        </p:spPr>
        <p:txBody>
          <a:bodyPr wrap="square" anchor="b" anchorCtr="0"/>
          <a:lstStyle>
            <a:lvl1pPr>
              <a:lnSpc>
                <a:spcPct val="80000"/>
              </a:lnSpc>
              <a:defRPr sz="3600" baseline="0">
                <a:solidFill>
                  <a:schemeClr val="accent1"/>
                </a:solidFill>
              </a:defRPr>
            </a:lvl1pPr>
          </a:lstStyle>
          <a:p>
            <a:r>
              <a:rPr lang="en-US" dirty="0" smtClean="0"/>
              <a:t>Timetable (suggest three columns – event, Location, time)</a:t>
            </a:r>
            <a:endParaRPr lang="en-GB" dirty="0"/>
          </a:p>
        </p:txBody>
      </p:sp>
      <p:sp>
        <p:nvSpPr>
          <p:cNvPr id="5" name="Table Placeholder 4"/>
          <p:cNvSpPr>
            <a:spLocks noGrp="1"/>
          </p:cNvSpPr>
          <p:nvPr>
            <p:ph type="tbl" sz="quarter" idx="11"/>
          </p:nvPr>
        </p:nvSpPr>
        <p:spPr>
          <a:xfrm>
            <a:off x="251520" y="1484784"/>
            <a:ext cx="8568952" cy="5134186"/>
          </a:xfrm>
        </p:spPr>
        <p:txBody>
          <a:bodyPr/>
          <a:lstStyle/>
          <a:p>
            <a:r>
              <a:rPr lang="en-US" smtClean="0"/>
              <a:t>Click icon to add table</a:t>
            </a:r>
            <a:endParaRPr lang="en-GB"/>
          </a:p>
        </p:txBody>
      </p:sp>
    </p:spTree>
    <p:extLst>
      <p:ext uri="{BB962C8B-B14F-4D97-AF65-F5344CB8AC3E}">
        <p14:creationId xmlns:p14="http://schemas.microsoft.com/office/powerpoint/2010/main" val="178512318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pPr/>
              <a:t>‹#›</a:t>
            </a:fld>
            <a:endParaRPr lang="en-GB" altLang="en-US"/>
          </a:p>
        </p:txBody>
      </p:sp>
    </p:spTree>
    <p:extLst>
      <p:ext uri="{BB962C8B-B14F-4D97-AF65-F5344CB8AC3E}">
        <p14:creationId xmlns:p14="http://schemas.microsoft.com/office/powerpoint/2010/main" val="9631044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Title Slide (Colour)">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val="0"/>
              </a:ext>
            </a:extLst>
          </a:blip>
          <a:srcRect l="13858" t="424" r="7953" b="22234"/>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smtClean="0"/>
              <a:t>Click to edit Master subtitle style</a:t>
            </a:r>
            <a:endParaRPr lang="en-GB" altLang="en-US" noProof="0" dirty="0" smtClean="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2"/>
                </a:solidFill>
                <a:latin typeface="+mn-lt"/>
              </a:defRPr>
            </a:lvl1pPr>
          </a:lstStyle>
          <a:p>
            <a:fld id="{44C01B32-D1A0-401C-8867-70456BBB1E87}" type="slidenum">
              <a:rPr lang="en-GB" altLang="en-US" smtClean="0"/>
              <a:pPr/>
              <a:t>‹#›</a:t>
            </a:fld>
            <a:endParaRPr lang="en-GB" altLang="en-US" dirty="0"/>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smtClean="0"/>
              <a:t>Click to edit Master title style</a:t>
            </a:r>
            <a:endParaRPr lang="en-GB" altLang="en-US" noProof="0" dirty="0" smtClean="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smtClean="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2"/>
                </a:solidFill>
                <a:latin typeface="+mn-lt"/>
              </a:defRPr>
            </a:lvl1pPr>
          </a:lstStyle>
          <a:p>
            <a:r>
              <a:rPr lang="en-GB" smtClean="0"/>
              <a:t>Copyright University of Reading</a:t>
            </a:r>
            <a:endParaRPr lang="en-GB" dirty="0"/>
          </a:p>
        </p:txBody>
      </p:sp>
      <p:sp>
        <p:nvSpPr>
          <p:cNvPr id="17"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2"/>
                </a:solidFill>
                <a:latin typeface="+mn-lt"/>
              </a:defRPr>
            </a:lvl1pPr>
          </a:lstStyle>
          <a:p>
            <a:r>
              <a:rPr lang="en-GB" dirty="0" smtClean="0"/>
              <a:t>Wednesday, 11 June 2014</a:t>
            </a:r>
            <a:endParaRPr lang="en-GB" dirty="0"/>
          </a:p>
        </p:txBody>
      </p:sp>
      <p:sp>
        <p:nvSpPr>
          <p:cNvPr id="19" name="TextBox 18"/>
          <p:cNvSpPr txBox="1"/>
          <p:nvPr userDrawn="1"/>
        </p:nvSpPr>
        <p:spPr>
          <a:xfrm>
            <a:off x="424800" y="6646907"/>
            <a:ext cx="2016224" cy="123111"/>
          </a:xfrm>
          <a:prstGeom prst="rect">
            <a:avLst/>
          </a:prstGeom>
          <a:noFill/>
        </p:spPr>
        <p:txBody>
          <a:bodyPr wrap="square" lIns="0" tIns="0" rIns="0" bIns="0" rtlCol="0">
            <a:spAutoFit/>
          </a:bodyPr>
          <a:lstStyle/>
          <a:p>
            <a:pPr marL="0" marR="0" lvl="0" indent="0" algn="l" defTabSz="914400" rtl="0" eaLnBrk="1" fontAlgn="base" latinLnBrk="0" hangingPunct="1">
              <a:lnSpc>
                <a:spcPct val="100000"/>
              </a:lnSpc>
              <a:spcBef>
                <a:spcPct val="20000"/>
              </a:spcBef>
              <a:spcAft>
                <a:spcPct val="0"/>
              </a:spcAft>
              <a:buClr>
                <a:srgbClr val="D2002E"/>
              </a:buClr>
              <a:buSzTx/>
              <a:buFont typeface="Arial" charset="0"/>
              <a:buNone/>
              <a:tabLst/>
              <a:defRPr/>
            </a:pPr>
            <a:r>
              <a:rPr kumimoji="0" lang="en-GB" sz="800" b="0" i="0" u="none" strike="noStrike" kern="0" cap="none" spc="0" normalizeH="0" baseline="0" noProof="0" dirty="0" smtClean="0">
                <a:ln>
                  <a:noFill/>
                </a:ln>
                <a:solidFill>
                  <a:schemeClr val="bg2"/>
                </a:solidFill>
                <a:effectLst/>
                <a:uLnTx/>
                <a:uFillTx/>
                <a:latin typeface="Effra"/>
              </a:rPr>
              <a:t>Copyright University of Reading</a:t>
            </a:r>
            <a:endParaRPr kumimoji="0" lang="en-GB" sz="800" b="0" i="0" u="none" strike="noStrike" kern="0" cap="none" spc="0" normalizeH="0" baseline="0" noProof="0" dirty="0">
              <a:ln>
                <a:noFill/>
              </a:ln>
              <a:solidFill>
                <a:schemeClr val="bg2"/>
              </a:solidFill>
              <a:effectLst/>
              <a:uLnTx/>
              <a:uFillTx/>
              <a:latin typeface="Effra"/>
            </a:endParaRPr>
          </a:p>
        </p:txBody>
      </p:sp>
      <p:sp>
        <p:nvSpPr>
          <p:cNvPr id="20" name="Picture Placeholder 7"/>
          <p:cNvSpPr>
            <a:spLocks noGrp="1"/>
          </p:cNvSpPr>
          <p:nvPr>
            <p:ph type="pic" sz="quarter" idx="16" hasCustomPrompt="1"/>
          </p:nvPr>
        </p:nvSpPr>
        <p:spPr>
          <a:xfrm>
            <a:off x="0" y="2286000"/>
            <a:ext cx="9144000" cy="2286000"/>
          </a:xfrm>
        </p:spPr>
        <p:txBody>
          <a:bodyPr/>
          <a:lstStyle>
            <a:lvl1pPr marL="0" indent="0">
              <a:buNone/>
              <a:defRPr sz="1000">
                <a:solidFill>
                  <a:schemeClr val="bg1"/>
                </a:solidFill>
              </a:defRPr>
            </a:lvl1pPr>
          </a:lstStyle>
          <a:p>
            <a:r>
              <a:rPr lang="en-US" dirty="0" smtClean="0"/>
              <a:t>Click icon to add picture. Visit www.reading.ac.uk/imagebank for more.</a:t>
            </a:r>
          </a:p>
        </p:txBody>
      </p:sp>
    </p:spTree>
    <p:extLst>
      <p:ext uri="{BB962C8B-B14F-4D97-AF65-F5344CB8AC3E}">
        <p14:creationId xmlns:p14="http://schemas.microsoft.com/office/powerpoint/2010/main" val="269105154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Grey)">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pPr/>
              <a:t>‹#›</a:t>
            </a:fld>
            <a:endParaRPr lang="en-GB" altLang="en-US" dirty="0"/>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Tree>
    <p:extLst>
      <p:ext uri="{BB962C8B-B14F-4D97-AF65-F5344CB8AC3E}">
        <p14:creationId xmlns:p14="http://schemas.microsoft.com/office/powerpoint/2010/main" val="249850555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Grey)">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pPr/>
              <a:t>‹#›</a:t>
            </a:fld>
            <a:endParaRPr lang="en-GB" altLang="en-US" dirty="0"/>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bg1"/>
                </a:solidFill>
                <a:latin typeface="Effra Light" pitchFamily="34" charset="0"/>
              </a:rPr>
              <a:t>LIMITLESS </a:t>
            </a:r>
            <a:r>
              <a:rPr lang="en-GB" altLang="en-US" sz="1400" dirty="0">
                <a:solidFill>
                  <a:schemeClr val="bg1"/>
                </a:solidFill>
                <a:latin typeface="Effra Bold" panose="020B0803020203020204" pitchFamily="34" charset="0"/>
              </a:rPr>
              <a:t>POTENTIAL</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OPPORTUNITIES</a:t>
            </a:r>
            <a:r>
              <a:rPr lang="en-GB" altLang="en-US" sz="1400" dirty="0">
                <a:solidFill>
                  <a:schemeClr val="bg1"/>
                </a:solidFill>
                <a:latin typeface="Effra Light" pitchFamily="34" charset="0"/>
              </a:rPr>
              <a:t> | LIMITLESS </a:t>
            </a:r>
            <a:r>
              <a:rPr lang="en-GB" altLang="en-US" sz="1400" dirty="0">
                <a:solidFill>
                  <a:schemeClr val="bg1"/>
                </a:solidFill>
                <a:latin typeface="Effra Bold" panose="020B0803020203020204"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4484830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1899214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70921445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pPr/>
              <a:t>‹#›</a:t>
            </a:fld>
            <a:endParaRPr lang="en-GB" altLang="en-US"/>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bg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Drag picture to placeholder or click icon to add</a:t>
            </a:r>
            <a:endParaRPr lang="en-GB" dirty="0"/>
          </a:p>
        </p:txBody>
      </p:sp>
      <p:sp>
        <p:nvSpPr>
          <p:cNvPr id="8" name="Text Placeholder 10"/>
          <p:cNvSpPr>
            <a:spLocks noGrp="1"/>
          </p:cNvSpPr>
          <p:nvPr>
            <p:ph type="body" sz="quarter" idx="14" hasCustomPrompt="1"/>
          </p:nvPr>
        </p:nvSpPr>
        <p:spPr>
          <a:xfrm>
            <a:off x="251520" y="3794864"/>
            <a:ext cx="2304000" cy="464400"/>
          </a:xfrm>
          <a:solidFill>
            <a:schemeClr val="bg1"/>
          </a:solidFill>
        </p:spPr>
        <p:txBody>
          <a:bodyPr lIns="90000" tIns="46800" rIns="90000" bIns="46800">
            <a:noAutofit/>
          </a:bodyPr>
          <a:lstStyle>
            <a:lvl1pPr marL="0" indent="0">
              <a:buNone/>
              <a:defRPr sz="2400" cap="all" baseline="0">
                <a:solidFill>
                  <a:schemeClr val="tx1"/>
                </a:solidFill>
                <a:latin typeface="+mj-lt"/>
                <a:cs typeface="AngsanaUPC" panose="02020603050405020304" pitchFamily="18" charset="-34"/>
              </a:defRPr>
            </a:lvl1pPr>
          </a:lstStyle>
          <a:p>
            <a:pPr lvl="0"/>
            <a:r>
              <a:rPr lang="en-US" dirty="0" smtClean="0"/>
              <a:t>Education is</a:t>
            </a:r>
            <a:endParaRPr lang="en-GB" dirty="0"/>
          </a:p>
        </p:txBody>
      </p:sp>
      <p:sp>
        <p:nvSpPr>
          <p:cNvPr id="11" name="Text Placeholder 10"/>
          <p:cNvSpPr>
            <a:spLocks noGrp="1"/>
          </p:cNvSpPr>
          <p:nvPr>
            <p:ph type="body" sz="quarter" idx="15" hasCustomPrompt="1"/>
          </p:nvPr>
        </p:nvSpPr>
        <p:spPr>
          <a:xfrm>
            <a:off x="251520" y="5857878"/>
            <a:ext cx="6984776" cy="464400"/>
          </a:xfrm>
          <a:solidFill>
            <a:schemeClr val="bg1"/>
          </a:solidFill>
        </p:spPr>
        <p:txBody>
          <a:bodyPr lIns="90000" tIns="46800" rIns="90000" bIns="46800"/>
          <a:lstStyle>
            <a:lvl1pPr marL="0" indent="0">
              <a:buNone/>
              <a:defRPr sz="2400" cap="all" baseline="0">
                <a:solidFill>
                  <a:schemeClr val="tx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168952631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GB" altLang="en-US" sz="15000" dirty="0">
                <a:solidFill>
                  <a:schemeClr val="tx1"/>
                </a:solidFill>
                <a:latin typeface="+mj-lt"/>
              </a:rPr>
              <a:t>LIMITLESS</a:t>
            </a:r>
          </a:p>
        </p:txBody>
      </p:sp>
      <p:sp>
        <p:nvSpPr>
          <p:cNvPr id="6" name="Picture Placeholder 12"/>
          <p:cNvSpPr>
            <a:spLocks noGrp="1"/>
          </p:cNvSpPr>
          <p:nvPr>
            <p:ph type="pic" sz="quarter" idx="11"/>
          </p:nvPr>
        </p:nvSpPr>
        <p:spPr>
          <a:xfrm>
            <a:off x="0" y="0"/>
            <a:ext cx="9144000" cy="4437112"/>
          </a:xfrm>
          <a:ln>
            <a:noFill/>
          </a:ln>
        </p:spPr>
        <p:txBody>
          <a:bodyPr/>
          <a:lstStyle/>
          <a:p>
            <a:r>
              <a:rPr lang="en-US" smtClean="0"/>
              <a:t>Drag picture to placeholder or click icon to add</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cs typeface="AngsanaUPC" panose="02020603050405020304" pitchFamily="18" charset="-34"/>
              </a:defRPr>
            </a:lvl1pPr>
          </a:lstStyle>
          <a:p>
            <a:pPr lvl="0"/>
            <a:r>
              <a:rPr lang="en-US" dirty="0" smtClean="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smtClean="0"/>
              <a:t>Make the box longer for longer phrases</a:t>
            </a:r>
            <a:endParaRPr lang="en-GB" dirty="0"/>
          </a:p>
        </p:txBody>
      </p:sp>
    </p:spTree>
    <p:extLst>
      <p:ext uri="{BB962C8B-B14F-4D97-AF65-F5344CB8AC3E}">
        <p14:creationId xmlns:p14="http://schemas.microsoft.com/office/powerpoint/2010/main" val="399838063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fld id="{44C01B32-D1A0-401C-8867-70456BBB1E87}" type="slidenum">
              <a:rPr lang="en-GB" altLang="en-US" smtClean="0"/>
              <a:pPr/>
              <a:t>‹#›</a:t>
            </a:fld>
            <a:endParaRPr lang="en-GB" altLang="en-US" dirty="0"/>
          </a:p>
        </p:txBody>
      </p:sp>
      <p:pic>
        <p:nvPicPr>
          <p:cNvPr id="1074" name="Picture 50" descr="Device-win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altLang="en-US" sz="1400" dirty="0">
                <a:solidFill>
                  <a:schemeClr val="tx1"/>
                </a:solidFill>
                <a:latin typeface="Effra Light" pitchFamily="34" charset="0"/>
              </a:rPr>
              <a:t>LIMITLESS </a:t>
            </a:r>
            <a:r>
              <a:rPr lang="en-GB" altLang="en-US" sz="1400" dirty="0">
                <a:solidFill>
                  <a:schemeClr val="tx1"/>
                </a:solidFill>
                <a:latin typeface="Effra Bold" panose="020B0803020203020204" pitchFamily="34" charset="0"/>
              </a:rPr>
              <a:t>POTENTIAL</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OPPORTUNITIES</a:t>
            </a:r>
            <a:r>
              <a:rPr lang="en-GB" altLang="en-US" sz="1400" dirty="0">
                <a:solidFill>
                  <a:schemeClr val="tx1"/>
                </a:solidFill>
                <a:latin typeface="Effra Light" pitchFamily="34" charset="0"/>
              </a:rPr>
              <a:t> | LIMITLESS </a:t>
            </a:r>
            <a:r>
              <a:rPr lang="en-GB" altLang="en-US" sz="1400" dirty="0">
                <a:solidFill>
                  <a:schemeClr val="tx1"/>
                </a:solidFill>
                <a:latin typeface="Effra Bold" panose="020B0803020203020204" pitchFamily="34" charset="0"/>
              </a:rPr>
              <a:t>IMPACT</a:t>
            </a:r>
          </a:p>
        </p:txBody>
      </p:sp>
    </p:spTree>
  </p:cSld>
  <p:clrMap bg1="lt1" tx1="dk1" bg2="lt2" tx2="dk2" accent1="accent1" accent2="accent2" accent3="accent3" accent4="accent4" accent5="accent5" accent6="accent6" hlink="hlink" folHlink="folHlink"/>
  <p:sldLayoutIdLst>
    <p:sldLayoutId id="2147483699" r:id="rId1"/>
    <p:sldLayoutId id="2147483697" r:id="rId2"/>
    <p:sldLayoutId id="2147483696" r:id="rId3"/>
    <p:sldLayoutId id="2147483698" r:id="rId4"/>
    <p:sldLayoutId id="2147483700" r:id="rId5"/>
    <p:sldLayoutId id="2147483701" r:id="rId6"/>
    <p:sldLayoutId id="2147483702" r:id="rId7"/>
    <p:sldLayoutId id="2147483706" r:id="rId8"/>
    <p:sldLayoutId id="2147483707" r:id="rId9"/>
    <p:sldLayoutId id="2147483708" r:id="rId10"/>
    <p:sldLayoutId id="2147483713" r:id="rId11"/>
    <p:sldLayoutId id="2147483709" r:id="rId12"/>
    <p:sldLayoutId id="2147483710" r:id="rId13"/>
    <p:sldLayoutId id="2147483711" r:id="rId14"/>
    <p:sldLayoutId id="2147483712" r:id="rId15"/>
    <p:sldLayoutId id="2147483714" r:id="rId16"/>
    <p:sldLayoutId id="2147483715" r:id="rId17"/>
    <p:sldLayoutId id="2147483716" r:id="rId18"/>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4000" b="1"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Effr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6" y="4797152"/>
            <a:ext cx="7920038" cy="1800200"/>
          </a:xfrm>
        </p:spPr>
        <p:txBody>
          <a:bodyPr/>
          <a:lstStyle/>
          <a:p>
            <a:r>
              <a:rPr lang="en-GB" sz="2800" dirty="0" err="1" smtClean="0"/>
              <a:t>Dr.</a:t>
            </a:r>
            <a:r>
              <a:rPr lang="en-GB" sz="2800" dirty="0" smtClean="0"/>
              <a:t> Ruth Evans and </a:t>
            </a:r>
            <a:r>
              <a:rPr lang="en-GB" sz="2800" dirty="0" err="1" smtClean="0"/>
              <a:t>Dr.</a:t>
            </a:r>
            <a:r>
              <a:rPr lang="en-GB" sz="2800" dirty="0" smtClean="0"/>
              <a:t> Yaw </a:t>
            </a:r>
            <a:r>
              <a:rPr lang="en-GB" sz="2800" dirty="0" smtClean="0"/>
              <a:t>Adjei-Amoako</a:t>
            </a:r>
            <a:r>
              <a:rPr lang="en-GB" sz="2800" b="1" dirty="0" smtClean="0"/>
              <a:t> </a:t>
            </a:r>
            <a:r>
              <a:rPr lang="en-GB" sz="2800" dirty="0"/>
              <a:t>ACRE, Equalities Alliance &amp; Participation Lab </a:t>
            </a:r>
            <a:r>
              <a:rPr lang="en-GB" sz="2800" dirty="0" smtClean="0"/>
              <a:t>collaborative </a:t>
            </a:r>
            <a:r>
              <a:rPr lang="en-GB" sz="2800" dirty="0"/>
              <a:t>research project </a:t>
            </a:r>
          </a:p>
          <a:p>
            <a:r>
              <a:rPr lang="en-GB" sz="2400" dirty="0" smtClean="0"/>
              <a:t>ACRE AGM, 17 October 2019</a:t>
            </a:r>
          </a:p>
        </p:txBody>
      </p:sp>
      <p:sp>
        <p:nvSpPr>
          <p:cNvPr id="3" name="Slide Number Placeholder 2"/>
          <p:cNvSpPr>
            <a:spLocks noGrp="1"/>
          </p:cNvSpPr>
          <p:nvPr>
            <p:ph type="sldNum" sz="quarter" idx="4"/>
          </p:nvPr>
        </p:nvSpPr>
        <p:spPr/>
        <p:txBody>
          <a:bodyPr/>
          <a:lstStyle/>
          <a:p>
            <a:fld id="{44C01B32-D1A0-401C-8867-70456BBB1E87}" type="slidenum">
              <a:rPr lang="en-GB" altLang="en-US" smtClean="0"/>
              <a:pPr/>
              <a:t>1</a:t>
            </a:fld>
            <a:endParaRPr lang="en-GB" altLang="en-US" dirty="0"/>
          </a:p>
        </p:txBody>
      </p:sp>
      <p:sp>
        <p:nvSpPr>
          <p:cNvPr id="4" name="Title 3"/>
          <p:cNvSpPr>
            <a:spLocks noGrp="1"/>
          </p:cNvSpPr>
          <p:nvPr>
            <p:ph type="ctrTitle"/>
          </p:nvPr>
        </p:nvSpPr>
        <p:spPr>
          <a:xfrm>
            <a:off x="395536" y="1052736"/>
            <a:ext cx="8280000" cy="1154080"/>
          </a:xfrm>
        </p:spPr>
        <p:txBody>
          <a:bodyPr/>
          <a:lstStyle/>
          <a:p>
            <a:r>
              <a:rPr lang="en-GB" sz="2800" dirty="0"/>
              <a:t>Rights-based mapping of race &amp; religion (in)equalities &amp; discrimination in statutory service provision in </a:t>
            </a:r>
            <a:r>
              <a:rPr lang="en-GB" sz="2800" dirty="0" smtClean="0"/>
              <a:t>Reading</a:t>
            </a:r>
            <a:endParaRPr lang="en-GB" sz="2800" dirty="0"/>
          </a:p>
        </p:txBody>
      </p:sp>
      <p:sp>
        <p:nvSpPr>
          <p:cNvPr id="5" name="Text Placeholder 4"/>
          <p:cNvSpPr>
            <a:spLocks noGrp="1"/>
          </p:cNvSpPr>
          <p:nvPr>
            <p:ph type="body" sz="quarter" idx="13"/>
          </p:nvPr>
        </p:nvSpPr>
        <p:spPr>
          <a:xfrm>
            <a:off x="417512" y="0"/>
            <a:ext cx="2858344" cy="805551"/>
          </a:xfrm>
        </p:spPr>
        <p:txBody>
          <a:bodyPr/>
          <a:lstStyle/>
          <a:p>
            <a:r>
              <a:rPr lang="en-GB" sz="2400" dirty="0" smtClean="0"/>
              <a:t>PARTICIPATION LAB</a:t>
            </a:r>
            <a:endParaRPr lang="en-GB" sz="2400" dirty="0"/>
          </a:p>
        </p:txBody>
      </p:sp>
      <p:pic>
        <p:nvPicPr>
          <p:cNvPr id="6" name="Picture Placeholder 5"/>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33320" b="33320"/>
          <a:stretch>
            <a:fillRect/>
          </a:stretch>
        </p:blipFill>
        <p:spPr/>
      </p:pic>
    </p:spTree>
    <p:extLst>
      <p:ext uri="{BB962C8B-B14F-4D97-AF65-F5344CB8AC3E}">
        <p14:creationId xmlns:p14="http://schemas.microsoft.com/office/powerpoint/2010/main" val="402225174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and dissemination plans</a:t>
            </a:r>
            <a:endParaRPr lang="en-GB" dirty="0"/>
          </a:p>
        </p:txBody>
      </p:sp>
      <p:sp>
        <p:nvSpPr>
          <p:cNvPr id="3" name="Content Placeholder 2"/>
          <p:cNvSpPr>
            <a:spLocks noGrp="1"/>
          </p:cNvSpPr>
          <p:nvPr>
            <p:ph idx="1"/>
          </p:nvPr>
        </p:nvSpPr>
        <p:spPr/>
        <p:txBody>
          <a:bodyPr/>
          <a:lstStyle/>
          <a:p>
            <a:r>
              <a:rPr lang="en-GB" sz="2800" dirty="0" smtClean="0"/>
              <a:t>Open access report and other outputs to be co-produced with project partners</a:t>
            </a:r>
          </a:p>
          <a:p>
            <a:r>
              <a:rPr lang="en-US" sz="2800" dirty="0"/>
              <a:t>L</a:t>
            </a:r>
            <a:r>
              <a:rPr lang="en-US" sz="2800" dirty="0" smtClean="0"/>
              <a:t>aunched </a:t>
            </a:r>
            <a:r>
              <a:rPr lang="en-US" sz="2800" dirty="0"/>
              <a:t>in a workshop with key stakeholders in April/ May </a:t>
            </a:r>
            <a:r>
              <a:rPr lang="en-US" sz="2800" dirty="0" smtClean="0"/>
              <a:t>2020</a:t>
            </a:r>
          </a:p>
          <a:p>
            <a:r>
              <a:rPr lang="en-US" sz="2800" dirty="0" smtClean="0"/>
              <a:t>Disseminated through </a:t>
            </a:r>
            <a:r>
              <a:rPr lang="en-GB" sz="2800" dirty="0"/>
              <a:t>policy and practice </a:t>
            </a:r>
            <a:r>
              <a:rPr lang="en-GB" sz="2800" dirty="0" smtClean="0"/>
              <a:t>networks </a:t>
            </a:r>
            <a:r>
              <a:rPr lang="en-GB" sz="2800" dirty="0" err="1" smtClean="0"/>
              <a:t>eg</a:t>
            </a:r>
            <a:r>
              <a:rPr lang="en-GB" sz="2800" dirty="0" smtClean="0"/>
              <a:t>. Hate </a:t>
            </a:r>
            <a:r>
              <a:rPr lang="en-GB" sz="2800" dirty="0"/>
              <a:t>Crime Forum and Equalities Alliance</a:t>
            </a:r>
            <a:r>
              <a:rPr lang="en-GB" sz="2800" dirty="0" smtClean="0"/>
              <a:t>.</a:t>
            </a:r>
          </a:p>
          <a:p>
            <a:endParaRPr lang="en-GB" sz="2800" dirty="0"/>
          </a:p>
          <a:p>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10</a:t>
            </a:fld>
            <a:endParaRPr lang="en-GB" altLang="en-US"/>
          </a:p>
        </p:txBody>
      </p:sp>
    </p:spTree>
    <p:extLst>
      <p:ext uri="{BB962C8B-B14F-4D97-AF65-F5344CB8AC3E}">
        <p14:creationId xmlns:p14="http://schemas.microsoft.com/office/powerpoint/2010/main" val="12720140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CAE96E1-FE19-476C-9CF0-3BB4903735D9}" type="slidenum">
              <a:rPr lang="en-GB" altLang="en-US" smtClean="0"/>
              <a:pPr/>
              <a:t>11</a:t>
            </a:fld>
            <a:endParaRPr lang="en-GB" altLang="en-US"/>
          </a:p>
        </p:txBody>
      </p:sp>
      <p:sp>
        <p:nvSpPr>
          <p:cNvPr id="6" name="Title 5"/>
          <p:cNvSpPr>
            <a:spLocks noGrp="1"/>
          </p:cNvSpPr>
          <p:nvPr>
            <p:ph type="title"/>
          </p:nvPr>
        </p:nvSpPr>
        <p:spPr/>
        <p:txBody>
          <a:bodyPr/>
          <a:lstStyle/>
          <a:p>
            <a:pPr>
              <a:spcBef>
                <a:spcPts val="600"/>
              </a:spcBef>
            </a:pPr>
            <a:r>
              <a:rPr lang="en-GB" cap="none" dirty="0" smtClean="0"/>
              <a:t/>
            </a:r>
            <a:br>
              <a:rPr lang="en-GB" cap="none" dirty="0" smtClean="0"/>
            </a:br>
            <a:endParaRPr lang="en-GB" cap="none" dirty="0"/>
          </a:p>
        </p:txBody>
      </p:sp>
      <p:sp>
        <p:nvSpPr>
          <p:cNvPr id="29" name="TextBox 28"/>
          <p:cNvSpPr txBox="1"/>
          <p:nvPr/>
        </p:nvSpPr>
        <p:spPr>
          <a:xfrm>
            <a:off x="4067944" y="404664"/>
            <a:ext cx="3096344" cy="400110"/>
          </a:xfrm>
          <a:prstGeom prst="rect">
            <a:avLst/>
          </a:prstGeom>
          <a:noFill/>
        </p:spPr>
        <p:txBody>
          <a:bodyPr wrap="square" rtlCol="0">
            <a:spAutoFit/>
          </a:bodyPr>
          <a:lstStyle/>
          <a:p>
            <a:endParaRPr lang="en-GB" dirty="0" smtClean="0">
              <a:solidFill>
                <a:schemeClr val="tx2"/>
              </a:solidFill>
              <a:latin typeface="+mn-lt"/>
            </a:endParaRPr>
          </a:p>
        </p:txBody>
      </p:sp>
      <p:sp>
        <p:nvSpPr>
          <p:cNvPr id="5" name="Rectangle 4"/>
          <p:cNvSpPr/>
          <p:nvPr/>
        </p:nvSpPr>
        <p:spPr>
          <a:xfrm>
            <a:off x="287016" y="3655922"/>
            <a:ext cx="8856984" cy="1200329"/>
          </a:xfrm>
          <a:prstGeom prst="rect">
            <a:avLst/>
          </a:prstGeom>
        </p:spPr>
        <p:txBody>
          <a:bodyPr wrap="square">
            <a:spAutoFit/>
          </a:bodyPr>
          <a:lstStyle/>
          <a:p>
            <a:r>
              <a:rPr lang="en-GB" sz="2200" dirty="0" smtClean="0">
                <a:solidFill>
                  <a:schemeClr val="bg1"/>
                </a:solidFill>
              </a:rPr>
              <a:t>Participation Lab</a:t>
            </a:r>
          </a:p>
          <a:p>
            <a:r>
              <a:rPr lang="en-GB" sz="2200" i="1" dirty="0" smtClean="0">
                <a:solidFill>
                  <a:schemeClr val="bg1"/>
                </a:solidFill>
              </a:rPr>
              <a:t>Co-producing knowledge for social change</a:t>
            </a:r>
          </a:p>
          <a:p>
            <a:r>
              <a:rPr lang="en-GB" sz="2800" dirty="0" smtClean="0">
                <a:solidFill>
                  <a:schemeClr val="bg1"/>
                </a:solidFill>
              </a:rPr>
              <a:t>https</a:t>
            </a:r>
            <a:r>
              <a:rPr lang="en-GB" sz="2800" dirty="0">
                <a:solidFill>
                  <a:schemeClr val="bg1"/>
                </a:solidFill>
              </a:rPr>
              <a:t>://research.reading.ac.uk/participation-lab/</a:t>
            </a:r>
          </a:p>
        </p:txBody>
      </p:sp>
      <p:sp>
        <p:nvSpPr>
          <p:cNvPr id="3" name="TextBox 2"/>
          <p:cNvSpPr txBox="1"/>
          <p:nvPr/>
        </p:nvSpPr>
        <p:spPr>
          <a:xfrm>
            <a:off x="572870" y="3932922"/>
            <a:ext cx="6624736" cy="646331"/>
          </a:xfrm>
          <a:prstGeom prst="rect">
            <a:avLst/>
          </a:prstGeom>
          <a:noFill/>
        </p:spPr>
        <p:txBody>
          <a:bodyPr wrap="square" rtlCol="0">
            <a:spAutoFit/>
          </a:bodyPr>
          <a:lstStyle/>
          <a:p>
            <a:r>
              <a:rPr lang="en-GB" sz="3600" b="1" dirty="0" smtClean="0">
                <a:latin typeface="+mn-lt"/>
              </a:rPr>
              <a:t>Thank you. Questions? </a:t>
            </a:r>
          </a:p>
        </p:txBody>
      </p:sp>
      <p:sp>
        <p:nvSpPr>
          <p:cNvPr id="10" name="Picture Placeholder 9"/>
          <p:cNvSpPr>
            <a:spLocks noGrp="1"/>
          </p:cNvSpPr>
          <p:nvPr>
            <p:ph type="pic" sz="quarter" idx="11"/>
          </p:nvPr>
        </p:nvSpPr>
        <p:spPr>
          <a:xfrm>
            <a:off x="-9436" y="0"/>
            <a:ext cx="9144000" cy="5664204"/>
          </a:xfrm>
        </p:spPr>
      </p:sp>
      <p:pic>
        <p:nvPicPr>
          <p:cNvPr id="8" name="Picture 4" descr="http://blogs.reading.ac.uk/participation-lab/files/2018/08/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97925" cy="57332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Research\PAR Lab\UROP\Re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194" y="1"/>
            <a:ext cx="4349806" cy="573325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5"/>
          <p:cNvSpPr txBox="1">
            <a:spLocks/>
          </p:cNvSpPr>
          <p:nvPr/>
        </p:nvSpPr>
        <p:spPr bwMode="auto">
          <a:xfrm>
            <a:off x="287016" y="6021288"/>
            <a:ext cx="8568952" cy="739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lnSpc>
                <a:spcPct val="80000"/>
              </a:lnSpc>
              <a:spcBef>
                <a:spcPct val="0"/>
              </a:spcBef>
              <a:spcAft>
                <a:spcPct val="0"/>
              </a:spcAft>
              <a:defRPr sz="3600" b="1" cap="all" baseline="0">
                <a:solidFill>
                  <a:schemeClr val="bg1"/>
                </a:solidFill>
                <a:latin typeface="+mj-lt"/>
                <a:ea typeface="+mj-ea"/>
                <a:cs typeface="+mj-cs"/>
              </a:defRPr>
            </a:lvl1pPr>
            <a:lvl2pPr algn="l" rtl="0" eaLnBrk="1" fontAlgn="base" hangingPunct="1">
              <a:spcBef>
                <a:spcPct val="0"/>
              </a:spcBef>
              <a:spcAft>
                <a:spcPct val="0"/>
              </a:spcAft>
              <a:defRPr sz="3600">
                <a:solidFill>
                  <a:schemeClr val="tx2"/>
                </a:solidFill>
                <a:latin typeface="+mn-lt"/>
              </a:defRPr>
            </a:lvl2pPr>
            <a:lvl3pPr algn="l" rtl="0" eaLnBrk="1" fontAlgn="base" hangingPunct="1">
              <a:spcBef>
                <a:spcPct val="0"/>
              </a:spcBef>
              <a:spcAft>
                <a:spcPct val="0"/>
              </a:spcAft>
              <a:defRPr sz="3600">
                <a:solidFill>
                  <a:schemeClr val="tx2"/>
                </a:solidFill>
                <a:latin typeface="+mn-lt"/>
              </a:defRPr>
            </a:lvl3pPr>
            <a:lvl4pPr algn="l" rtl="0" eaLnBrk="1" fontAlgn="base" hangingPunct="1">
              <a:spcBef>
                <a:spcPct val="0"/>
              </a:spcBef>
              <a:spcAft>
                <a:spcPct val="0"/>
              </a:spcAft>
              <a:defRPr sz="3600">
                <a:solidFill>
                  <a:schemeClr val="tx2"/>
                </a:solidFill>
                <a:latin typeface="+mn-lt"/>
              </a:defRPr>
            </a:lvl4pPr>
            <a:lvl5pPr algn="l" rtl="0" eaLnBrk="1" fontAlgn="base" hangingPunct="1">
              <a:spcBef>
                <a:spcPct val="0"/>
              </a:spcBef>
              <a:spcAft>
                <a:spcPct val="0"/>
              </a:spcAft>
              <a:defRPr sz="3600">
                <a:solidFill>
                  <a:schemeClr val="tx2"/>
                </a:solidFill>
                <a:latin typeface="+mn-lt"/>
              </a:defRPr>
            </a:lvl5pPr>
            <a:lvl6pPr marL="457200" algn="l" rtl="0" eaLnBrk="1" fontAlgn="base" hangingPunct="1">
              <a:spcBef>
                <a:spcPct val="0"/>
              </a:spcBef>
              <a:spcAft>
                <a:spcPct val="0"/>
              </a:spcAft>
              <a:defRPr sz="3600">
                <a:solidFill>
                  <a:schemeClr val="tx2"/>
                </a:solidFill>
                <a:latin typeface="+mn-lt"/>
              </a:defRPr>
            </a:lvl6pPr>
            <a:lvl7pPr marL="914400" algn="l" rtl="0" eaLnBrk="1" fontAlgn="base" hangingPunct="1">
              <a:spcBef>
                <a:spcPct val="0"/>
              </a:spcBef>
              <a:spcAft>
                <a:spcPct val="0"/>
              </a:spcAft>
              <a:defRPr sz="3600">
                <a:solidFill>
                  <a:schemeClr val="tx2"/>
                </a:solidFill>
                <a:latin typeface="+mn-lt"/>
              </a:defRPr>
            </a:lvl7pPr>
            <a:lvl8pPr marL="1371600" algn="l" rtl="0" eaLnBrk="1" fontAlgn="base" hangingPunct="1">
              <a:spcBef>
                <a:spcPct val="0"/>
              </a:spcBef>
              <a:spcAft>
                <a:spcPct val="0"/>
              </a:spcAft>
              <a:defRPr sz="3600">
                <a:solidFill>
                  <a:schemeClr val="tx2"/>
                </a:solidFill>
                <a:latin typeface="+mn-lt"/>
              </a:defRPr>
            </a:lvl8pPr>
            <a:lvl9pPr marL="1828800" algn="l" rtl="0" eaLnBrk="1" fontAlgn="base" hangingPunct="1">
              <a:spcBef>
                <a:spcPct val="0"/>
              </a:spcBef>
              <a:spcAft>
                <a:spcPct val="0"/>
              </a:spcAft>
              <a:defRPr sz="3600">
                <a:solidFill>
                  <a:schemeClr val="tx2"/>
                </a:solidFill>
                <a:latin typeface="+mn-lt"/>
              </a:defRPr>
            </a:lvl9pPr>
          </a:lstStyle>
          <a:p>
            <a:r>
              <a:rPr lang="en-GB" sz="2800" b="0" dirty="0"/>
              <a:t>Participation </a:t>
            </a:r>
            <a:r>
              <a:rPr lang="en-GB" sz="2800" b="0" dirty="0" smtClean="0"/>
              <a:t>Lab: </a:t>
            </a:r>
            <a:r>
              <a:rPr lang="en-GB" sz="2400" b="0" cap="none" dirty="0" smtClean="0"/>
              <a:t>Co-producing Knowledge for social change</a:t>
            </a:r>
            <a:r>
              <a:rPr lang="en-GB" sz="2800" b="0" dirty="0" smtClean="0"/>
              <a:t> </a:t>
            </a:r>
            <a:r>
              <a:rPr lang="en-GB" sz="2800" b="0" cap="none" dirty="0" smtClean="0"/>
              <a:t>https</a:t>
            </a:r>
            <a:r>
              <a:rPr lang="en-GB" sz="2800" b="0" cap="none" dirty="0"/>
              <a:t>://research.reading.ac.uk/participation-lab/</a:t>
            </a:r>
          </a:p>
        </p:txBody>
      </p:sp>
      <p:sp>
        <p:nvSpPr>
          <p:cNvPr id="11" name="TextBox 10"/>
          <p:cNvSpPr txBox="1"/>
          <p:nvPr/>
        </p:nvSpPr>
        <p:spPr>
          <a:xfrm>
            <a:off x="2483768" y="4256087"/>
            <a:ext cx="5832648" cy="646331"/>
          </a:xfrm>
          <a:prstGeom prst="rect">
            <a:avLst/>
          </a:prstGeom>
          <a:noFill/>
        </p:spPr>
        <p:txBody>
          <a:bodyPr wrap="square" rtlCol="0">
            <a:spAutoFit/>
          </a:bodyPr>
          <a:lstStyle/>
          <a:p>
            <a:r>
              <a:rPr lang="en-GB" sz="3600" dirty="0" smtClean="0">
                <a:solidFill>
                  <a:schemeClr val="tx2"/>
                </a:solidFill>
                <a:latin typeface="+mn-lt"/>
              </a:rPr>
              <a:t>Thank you. Questions? </a:t>
            </a:r>
          </a:p>
        </p:txBody>
      </p:sp>
    </p:spTree>
    <p:extLst>
      <p:ext uri="{BB962C8B-B14F-4D97-AF65-F5344CB8AC3E}">
        <p14:creationId xmlns:p14="http://schemas.microsoft.com/office/powerpoint/2010/main" val="24294275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Overview</a:t>
            </a:r>
            <a:endParaRPr lang="en-GB" dirty="0"/>
          </a:p>
        </p:txBody>
      </p:sp>
      <p:sp>
        <p:nvSpPr>
          <p:cNvPr id="3" name="Content Placeholder 2"/>
          <p:cNvSpPr>
            <a:spLocks noGrp="1"/>
          </p:cNvSpPr>
          <p:nvPr>
            <p:ph idx="1"/>
          </p:nvPr>
        </p:nvSpPr>
        <p:spPr/>
        <p:txBody>
          <a:bodyPr/>
          <a:lstStyle/>
          <a:p>
            <a:r>
              <a:rPr lang="en-GB" sz="3600" dirty="0" smtClean="0"/>
              <a:t>Research context</a:t>
            </a:r>
          </a:p>
          <a:p>
            <a:r>
              <a:rPr lang="en-GB" sz="3600" dirty="0"/>
              <a:t>A</a:t>
            </a:r>
            <a:r>
              <a:rPr lang="en-GB" sz="3600" dirty="0" smtClean="0"/>
              <a:t>ims </a:t>
            </a:r>
            <a:r>
              <a:rPr lang="en-GB" sz="3600" dirty="0" smtClean="0"/>
              <a:t>and </a:t>
            </a:r>
            <a:r>
              <a:rPr lang="en-GB" sz="3600" dirty="0" smtClean="0"/>
              <a:t>key research questions</a:t>
            </a:r>
            <a:endParaRPr lang="en-GB" sz="3600" dirty="0" smtClean="0"/>
          </a:p>
          <a:p>
            <a:r>
              <a:rPr lang="en-GB" sz="3600" dirty="0" smtClean="0"/>
              <a:t>Methods</a:t>
            </a:r>
          </a:p>
          <a:p>
            <a:r>
              <a:rPr lang="en-GB" sz="3600" dirty="0" smtClean="0"/>
              <a:t>Q&amp;A</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2</a:t>
            </a:fld>
            <a:endParaRPr lang="en-GB" altLang="en-US"/>
          </a:p>
        </p:txBody>
      </p:sp>
    </p:spTree>
    <p:extLst>
      <p:ext uri="{BB962C8B-B14F-4D97-AF65-F5344CB8AC3E}">
        <p14:creationId xmlns:p14="http://schemas.microsoft.com/office/powerpoint/2010/main" val="23328328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context</a:t>
            </a:r>
            <a:endParaRPr lang="en-GB" dirty="0"/>
          </a:p>
        </p:txBody>
      </p:sp>
      <p:sp>
        <p:nvSpPr>
          <p:cNvPr id="3" name="Content Placeholder 2"/>
          <p:cNvSpPr>
            <a:spLocks noGrp="1"/>
          </p:cNvSpPr>
          <p:nvPr>
            <p:ph idx="1"/>
          </p:nvPr>
        </p:nvSpPr>
        <p:spPr/>
        <p:txBody>
          <a:bodyPr/>
          <a:lstStyle/>
          <a:p>
            <a:r>
              <a:rPr lang="en-GB" sz="3600" dirty="0" smtClean="0"/>
              <a:t>‘</a:t>
            </a:r>
            <a:r>
              <a:rPr lang="en-GB" sz="3600" dirty="0" smtClean="0"/>
              <a:t>Is </a:t>
            </a:r>
            <a:r>
              <a:rPr lang="en-GB" sz="3600" dirty="0" smtClean="0"/>
              <a:t>Britain </a:t>
            </a:r>
            <a:r>
              <a:rPr lang="en-GB" sz="3600" dirty="0" smtClean="0"/>
              <a:t>a fair &amp; equal society for all?’: </a:t>
            </a:r>
            <a:endParaRPr lang="en-GB" sz="3600" dirty="0" smtClean="0"/>
          </a:p>
          <a:p>
            <a:pPr marL="0" indent="0">
              <a:buNone/>
            </a:pPr>
            <a:endParaRPr lang="en-GB" i="1" dirty="0" smtClean="0"/>
          </a:p>
          <a:p>
            <a:pPr marL="0" indent="0">
              <a:buNone/>
            </a:pPr>
            <a:r>
              <a:rPr lang="en-GB" sz="2600" dirty="0" smtClean="0"/>
              <a:t>“Fairness </a:t>
            </a:r>
            <a:r>
              <a:rPr lang="en-GB" sz="2600" dirty="0"/>
              <a:t>is important to us all in Britain. There are few things against which we react more strongly than a sense of unfairness or injustice. It is because we believe that fairness is important that we have put in place an infrastructure of laws and enforcement mechanisms to defend this principle</a:t>
            </a:r>
            <a:r>
              <a:rPr lang="en-GB" sz="2600" dirty="0" smtClean="0"/>
              <a:t>.” (Equality and Human Rights Commission, 2015)</a:t>
            </a:r>
            <a:endParaRPr lang="en-GB" sz="26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3</a:t>
            </a:fld>
            <a:endParaRPr lang="en-GB" altLang="en-US"/>
          </a:p>
        </p:txBody>
      </p:sp>
    </p:spTree>
    <p:extLst>
      <p:ext uri="{BB962C8B-B14F-4D97-AF65-F5344CB8AC3E}">
        <p14:creationId xmlns:p14="http://schemas.microsoft.com/office/powerpoint/2010/main" val="12849434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80000" cy="828000"/>
          </a:xfrm>
        </p:spPr>
        <p:txBody>
          <a:bodyPr/>
          <a:lstStyle/>
          <a:p>
            <a:r>
              <a:rPr lang="en-GB" dirty="0" smtClean="0"/>
              <a:t>Research context</a:t>
            </a:r>
            <a:endParaRPr lang="en-GB" dirty="0"/>
          </a:p>
        </p:txBody>
      </p:sp>
      <p:sp>
        <p:nvSpPr>
          <p:cNvPr id="3" name="Content Placeholder 2"/>
          <p:cNvSpPr>
            <a:spLocks noGrp="1"/>
          </p:cNvSpPr>
          <p:nvPr>
            <p:ph idx="1"/>
          </p:nvPr>
        </p:nvSpPr>
        <p:spPr>
          <a:xfrm>
            <a:off x="424800" y="1556792"/>
            <a:ext cx="8280000" cy="4617208"/>
          </a:xfrm>
        </p:spPr>
        <p:txBody>
          <a:bodyPr/>
          <a:lstStyle/>
          <a:p>
            <a:r>
              <a:rPr lang="en-GB" sz="2400" dirty="0" smtClean="0"/>
              <a:t>Britain is a diverse society, but inequalities still remain, and determine access to resources, support, life chances and outcomes </a:t>
            </a:r>
          </a:p>
          <a:p>
            <a:r>
              <a:rPr lang="en-GB" sz="2400" dirty="0" smtClean="0"/>
              <a:t>Multiple inequalities and disadvantages experienced by people from BAME </a:t>
            </a:r>
            <a:r>
              <a:rPr lang="en-GB" sz="2400" dirty="0" smtClean="0"/>
              <a:t>backgrounds </a:t>
            </a:r>
            <a:endParaRPr lang="en-GB" sz="2400" dirty="0" smtClean="0"/>
          </a:p>
          <a:p>
            <a:pPr lvl="1"/>
            <a:r>
              <a:rPr lang="en-GB" sz="2400" dirty="0" smtClean="0"/>
              <a:t>result in socio-economic exclusion and create tensions between and within communities (EHRC, 2016, 2018</a:t>
            </a:r>
            <a:r>
              <a:rPr lang="en-GB" sz="2400" dirty="0" smtClean="0"/>
              <a:t>)</a:t>
            </a:r>
          </a:p>
          <a:p>
            <a:r>
              <a:rPr lang="en-GB" sz="2400" dirty="0" smtClean="0"/>
              <a:t>Case work and anecdotal evidence</a:t>
            </a:r>
            <a:r>
              <a:rPr lang="en-GB" sz="2400" dirty="0" smtClean="0"/>
              <a:t> from Reading Equalities Alliance Hate Crime Forum suggests some statutory services are not safeguarding the rights of BAME groups and fulfilling their statutory responsibilities under the Equalities Act 2010 and the Human Rights Act/ European Convention on Human Rights</a:t>
            </a:r>
            <a:endParaRPr lang="en-GB" sz="2400" dirty="0"/>
          </a:p>
          <a:p>
            <a:endParaRPr lang="en-GB" sz="24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4</a:t>
            </a:fld>
            <a:endParaRPr lang="en-GB" altLang="en-US"/>
          </a:p>
        </p:txBody>
      </p:sp>
    </p:spTree>
    <p:extLst>
      <p:ext uri="{BB962C8B-B14F-4D97-AF65-F5344CB8AC3E}">
        <p14:creationId xmlns:p14="http://schemas.microsoft.com/office/powerpoint/2010/main" val="28152699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80000" cy="648072"/>
          </a:xfrm>
        </p:spPr>
        <p:txBody>
          <a:bodyPr/>
          <a:lstStyle/>
          <a:p>
            <a:r>
              <a:rPr lang="en-GB" dirty="0" smtClean="0"/>
              <a:t>Research Context</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2499292"/>
              </p:ext>
            </p:extLst>
          </p:nvPr>
        </p:nvGraphicFramePr>
        <p:xfrm>
          <a:off x="395536" y="1268760"/>
          <a:ext cx="8396072" cy="5125720"/>
        </p:xfrm>
        <a:graphic>
          <a:graphicData uri="http://schemas.openxmlformats.org/drawingml/2006/table">
            <a:tbl>
              <a:tblPr firstRow="1" bandRow="1">
                <a:tableStyleId>{6E25E649-3F16-4E02-A733-19D2CDBF48F0}</a:tableStyleId>
              </a:tblPr>
              <a:tblGrid>
                <a:gridCol w="1368152"/>
                <a:gridCol w="7027920"/>
              </a:tblGrid>
              <a:tr h="370840">
                <a:tc>
                  <a:txBody>
                    <a:bodyPr/>
                    <a:lstStyle/>
                    <a:p>
                      <a:r>
                        <a:rPr lang="en-GB" dirty="0" smtClean="0"/>
                        <a:t>Sector </a:t>
                      </a:r>
                      <a:endParaRPr lang="en-GB" dirty="0"/>
                    </a:p>
                  </a:txBody>
                  <a:tcPr/>
                </a:tc>
                <a:tc>
                  <a:txBody>
                    <a:bodyPr/>
                    <a:lstStyle/>
                    <a:p>
                      <a:r>
                        <a:rPr lang="en-GB" dirty="0" smtClean="0"/>
                        <a:t> Evidence on</a:t>
                      </a:r>
                      <a:r>
                        <a:rPr lang="en-GB" baseline="0" dirty="0" smtClean="0"/>
                        <a:t> </a:t>
                      </a:r>
                      <a:r>
                        <a:rPr lang="en-GB" baseline="0" dirty="0" smtClean="0"/>
                        <a:t>BAME groups</a:t>
                      </a:r>
                      <a:endParaRPr lang="en-GB" dirty="0"/>
                    </a:p>
                  </a:txBody>
                  <a:tcPr/>
                </a:tc>
              </a:tr>
              <a:tr h="370840">
                <a:tc>
                  <a:txBody>
                    <a:bodyPr/>
                    <a:lstStyle/>
                    <a:p>
                      <a:r>
                        <a:rPr lang="en-GB" sz="1800" dirty="0" smtClean="0"/>
                        <a:t>Housing</a:t>
                      </a:r>
                      <a:endParaRPr lang="en-GB" sz="1800" dirty="0"/>
                    </a:p>
                  </a:txBody>
                  <a:tcPr/>
                </a:tc>
                <a:tc>
                  <a:txBody>
                    <a:bodyPr/>
                    <a:lstStyle/>
                    <a:p>
                      <a:pPr marL="171450" indent="-171450">
                        <a:buFont typeface="Arial" panose="020B0604020202020204" pitchFamily="34" charset="0"/>
                        <a:buChar char="•"/>
                      </a:pPr>
                      <a:r>
                        <a:rPr lang="en-GB" sz="1400" dirty="0" smtClean="0"/>
                        <a:t>Families are disproportionately</a:t>
                      </a:r>
                      <a:r>
                        <a:rPr lang="en-GB" sz="1400" baseline="0" dirty="0" smtClean="0"/>
                        <a:t> located in most deprived neighbourhoods (Neal, 2015)</a:t>
                      </a:r>
                    </a:p>
                    <a:p>
                      <a:pPr marL="171450" indent="-171450">
                        <a:buFont typeface="Arial" panose="020B0604020202020204" pitchFamily="34" charset="0"/>
                        <a:buChar char="•"/>
                      </a:pPr>
                      <a:r>
                        <a:rPr lang="en-GB" sz="1400" b="0" dirty="0" smtClean="0"/>
                        <a:t>Households are four</a:t>
                      </a:r>
                      <a:r>
                        <a:rPr lang="en-GB" sz="1400" b="0" baseline="0" dirty="0" smtClean="0"/>
                        <a:t> times likely to be overcrowded and in fuel-poor housing (Gulliver, 2016; EHRC, 2018)</a:t>
                      </a:r>
                    </a:p>
                    <a:p>
                      <a:pPr marL="171450" indent="-171450">
                        <a:buFont typeface="Arial" panose="020B0604020202020204" pitchFamily="34" charset="0"/>
                        <a:buChar char="•"/>
                      </a:pPr>
                      <a:r>
                        <a:rPr lang="en-GB" sz="1400" b="0" baseline="0" dirty="0" smtClean="0"/>
                        <a:t>Lower access to social housing due to residential qualification criteria (</a:t>
                      </a:r>
                      <a:r>
                        <a:rPr lang="en-GB" sz="1400" baseline="0" dirty="0" smtClean="0"/>
                        <a:t>RCLC, 2018</a:t>
                      </a:r>
                      <a:r>
                        <a:rPr lang="en-GB" sz="1400" b="0" baseline="0" dirty="0" smtClean="0"/>
                        <a:t>)</a:t>
                      </a:r>
                      <a:endParaRPr lang="en-GB" sz="1400" b="0" dirty="0"/>
                    </a:p>
                  </a:txBody>
                  <a:tcPr/>
                </a:tc>
              </a:tr>
              <a:tr h="370840">
                <a:tc>
                  <a:txBody>
                    <a:bodyPr/>
                    <a:lstStyle/>
                    <a:p>
                      <a:r>
                        <a:rPr lang="en-GB" sz="1800" dirty="0" smtClean="0"/>
                        <a:t>Police</a:t>
                      </a:r>
                      <a:r>
                        <a:rPr lang="en-GB" sz="1800" baseline="0" dirty="0" smtClean="0"/>
                        <a:t> and </a:t>
                      </a:r>
                      <a:r>
                        <a:rPr lang="en-GB" sz="1800" dirty="0" smtClean="0"/>
                        <a:t>Community</a:t>
                      </a:r>
                      <a:r>
                        <a:rPr lang="en-GB" sz="1800" baseline="0" dirty="0" smtClean="0"/>
                        <a:t> relations</a:t>
                      </a:r>
                      <a:endParaRPr lang="en-GB" sz="1800" dirty="0"/>
                    </a:p>
                  </a:txBody>
                  <a:tcPr/>
                </a:tc>
                <a:tc>
                  <a:txBody>
                    <a:bodyPr/>
                    <a:lstStyle/>
                    <a:p>
                      <a:pPr marL="171450" indent="-171450">
                        <a:buFont typeface="Arial" panose="020B0604020202020204" pitchFamily="34" charset="0"/>
                        <a:buChar char="•"/>
                      </a:pPr>
                      <a:r>
                        <a:rPr lang="en-GB" sz="1400" dirty="0" smtClean="0"/>
                        <a:t>Policing is</a:t>
                      </a:r>
                      <a:r>
                        <a:rPr lang="en-GB" sz="1400" baseline="0" dirty="0" smtClean="0"/>
                        <a:t> a site of tension, oppression and resistance:</a:t>
                      </a:r>
                    </a:p>
                    <a:p>
                      <a:pPr marL="171450" indent="-171450">
                        <a:buFont typeface="Arial" panose="020B0604020202020204" pitchFamily="34" charset="0"/>
                        <a:buChar char="•"/>
                      </a:pPr>
                      <a:r>
                        <a:rPr lang="en-GB" sz="1400" baseline="0" dirty="0" smtClean="0"/>
                        <a:t>Rates for prosecution and sentencing for Black African and Caribbean people three times higher (</a:t>
                      </a:r>
                      <a:r>
                        <a:rPr lang="en-GB" sz="1400" baseline="0" dirty="0" err="1" smtClean="0"/>
                        <a:t>Lammy</a:t>
                      </a:r>
                      <a:r>
                        <a:rPr lang="en-GB" sz="1400" baseline="0" dirty="0" smtClean="0"/>
                        <a:t>, 2017; Long &amp; Joseph-Salisbury, 2019)</a:t>
                      </a:r>
                    </a:p>
                    <a:p>
                      <a:pPr marL="171450" indent="-171450">
                        <a:buFont typeface="Arial" panose="020B0604020202020204" pitchFamily="34" charset="0"/>
                        <a:buChar char="•"/>
                      </a:pPr>
                      <a:r>
                        <a:rPr lang="en-GB" sz="1400" baseline="0" dirty="0" smtClean="0"/>
                        <a:t>Disproportionately represented among police stop and search (Keeling, 2017), vehicle stops (HMIC, 2015), arrests (Hargreaves et al., 2016), use of taser (</a:t>
                      </a:r>
                      <a:r>
                        <a:rPr lang="en-GB" sz="1400" baseline="0" dirty="0" err="1" smtClean="0"/>
                        <a:t>Dearden</a:t>
                      </a:r>
                      <a:r>
                        <a:rPr lang="en-GB" sz="1400" baseline="0" dirty="0" smtClean="0"/>
                        <a:t> 2017)</a:t>
                      </a:r>
                    </a:p>
                    <a:p>
                      <a:pPr marL="171450" indent="-171450">
                        <a:buFont typeface="Arial" panose="020B0604020202020204" pitchFamily="34" charset="0"/>
                        <a:buChar char="•"/>
                      </a:pPr>
                      <a:r>
                        <a:rPr lang="en-GB" sz="1400" baseline="0" dirty="0" smtClean="0"/>
                        <a:t>Report lower level of trust and confidence in police, are less likely to report a crime (Long, 2016)</a:t>
                      </a:r>
                    </a:p>
                  </a:txBody>
                  <a:tcPr/>
                </a:tc>
              </a:tr>
              <a:tr h="370840">
                <a:tc>
                  <a:txBody>
                    <a:bodyPr/>
                    <a:lstStyle/>
                    <a:p>
                      <a:r>
                        <a:rPr lang="en-GB" sz="1800" dirty="0" smtClean="0"/>
                        <a:t>Healthcare </a:t>
                      </a:r>
                      <a:endParaRPr lang="en-GB" sz="1800" dirty="0"/>
                    </a:p>
                  </a:txBody>
                  <a:tcPr/>
                </a:tc>
                <a:tc>
                  <a:txBody>
                    <a:bodyPr/>
                    <a:lstStyle/>
                    <a:p>
                      <a:pPr marL="171450" indent="-171450">
                        <a:buFont typeface="Arial" panose="020B0604020202020204" pitchFamily="34" charset="0"/>
                        <a:buChar char="•"/>
                      </a:pPr>
                      <a:r>
                        <a:rPr lang="en-GB" sz="1400" dirty="0" smtClean="0"/>
                        <a:t>Suffer poorer mental health and poorer access to healthcare (Spencer and Cooper, 2006;</a:t>
                      </a:r>
                      <a:r>
                        <a:rPr lang="en-GB" sz="1400" baseline="0" dirty="0" smtClean="0"/>
                        <a:t> </a:t>
                      </a:r>
                      <a:r>
                        <a:rPr lang="en-GB" sz="1400" dirty="0" smtClean="0"/>
                        <a:t>EHRC, 2016)</a:t>
                      </a:r>
                    </a:p>
                    <a:p>
                      <a:pPr marL="171450" indent="-171450">
                        <a:buFont typeface="Arial" panose="020B0604020202020204" pitchFamily="34" charset="0"/>
                        <a:buChar char="•"/>
                      </a:pPr>
                      <a:r>
                        <a:rPr lang="en-GB" sz="1400" dirty="0" smtClean="0"/>
                        <a:t>7 times</a:t>
                      </a:r>
                      <a:r>
                        <a:rPr lang="en-GB" sz="1400" baseline="0" dirty="0" smtClean="0"/>
                        <a:t> likely to be detained under the Mental Health Act (Barnett et al., 2019) </a:t>
                      </a:r>
                    </a:p>
                    <a:p>
                      <a:pPr marL="171450" indent="-171450">
                        <a:buFont typeface="Arial" panose="020B0604020202020204" pitchFamily="34" charset="0"/>
                        <a:buChar char="•"/>
                      </a:pPr>
                      <a:r>
                        <a:rPr lang="en-GB" sz="1400" baseline="0" dirty="0" smtClean="0"/>
                        <a:t>More likely to be misinformed about health and health services (Foster et al., 2016; RCLC, 2018)</a:t>
                      </a:r>
                      <a:endParaRPr lang="en-GB" sz="1400" dirty="0" smtClean="0"/>
                    </a:p>
                    <a:p>
                      <a:pPr marL="171450" indent="-171450">
                        <a:buFont typeface="Arial" panose="020B0604020202020204" pitchFamily="34" charset="0"/>
                        <a:buChar char="•"/>
                      </a:pPr>
                      <a:r>
                        <a:rPr lang="en-GB" sz="1400" dirty="0" smtClean="0"/>
                        <a:t>Disproportionately</a:t>
                      </a:r>
                      <a:r>
                        <a:rPr lang="en-GB" sz="1400" baseline="0" dirty="0" smtClean="0"/>
                        <a:t> represented among people with ‘Not Good’ general health (</a:t>
                      </a:r>
                      <a:r>
                        <a:rPr lang="en-GB" sz="1400" dirty="0" smtClean="0"/>
                        <a:t>EHRC, 2018</a:t>
                      </a:r>
                      <a:r>
                        <a:rPr lang="en-GB" sz="1400" baseline="0" dirty="0" smtClean="0"/>
                        <a:t>)</a:t>
                      </a:r>
                    </a:p>
                    <a:p>
                      <a:pPr marL="171450" indent="-171450">
                        <a:buFont typeface="Arial" panose="020B0604020202020204" pitchFamily="34" charset="0"/>
                        <a:buChar char="•"/>
                      </a:pPr>
                      <a:r>
                        <a:rPr lang="en-GB" sz="1400" baseline="0" dirty="0" smtClean="0"/>
                        <a:t>BAME </a:t>
                      </a:r>
                      <a:r>
                        <a:rPr lang="en-GB" sz="1400" baseline="0" dirty="0" smtClean="0"/>
                        <a:t>women </a:t>
                      </a:r>
                      <a:r>
                        <a:rPr lang="en-GB" sz="1400" baseline="0" dirty="0" smtClean="0"/>
                        <a:t>have four times higher mortality rate (EHRC, 2018)</a:t>
                      </a:r>
                      <a:endParaRPr lang="en-GB" sz="1400" dirty="0"/>
                    </a:p>
                  </a:txBody>
                  <a:tcPr/>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pPr/>
              <a:t>5</a:t>
            </a:fld>
            <a:endParaRPr lang="en-GB" altLang="en-US"/>
          </a:p>
        </p:txBody>
      </p:sp>
    </p:spTree>
    <p:extLst>
      <p:ext uri="{BB962C8B-B14F-4D97-AF65-F5344CB8AC3E}">
        <p14:creationId xmlns:p14="http://schemas.microsoft.com/office/powerpoint/2010/main" val="294329554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Context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5175086"/>
              </p:ext>
            </p:extLst>
          </p:nvPr>
        </p:nvGraphicFramePr>
        <p:xfrm>
          <a:off x="425450" y="2214563"/>
          <a:ext cx="8278814" cy="2169160"/>
        </p:xfrm>
        <a:graphic>
          <a:graphicData uri="http://schemas.openxmlformats.org/drawingml/2006/table">
            <a:tbl>
              <a:tblPr firstRow="1" bandRow="1">
                <a:tableStyleId>{6E25E649-3F16-4E02-A733-19D2CDBF48F0}</a:tableStyleId>
              </a:tblPr>
              <a:tblGrid>
                <a:gridCol w="2202334"/>
                <a:gridCol w="6076480"/>
              </a:tblGrid>
              <a:tr h="370840">
                <a:tc>
                  <a:txBody>
                    <a:bodyPr/>
                    <a:lstStyle/>
                    <a:p>
                      <a:r>
                        <a:rPr lang="en-GB" dirty="0" smtClean="0"/>
                        <a:t>Sector </a:t>
                      </a:r>
                      <a:endParaRPr lang="en-GB" dirty="0"/>
                    </a:p>
                  </a:txBody>
                  <a:tcPr/>
                </a:tc>
                <a:tc>
                  <a:txBody>
                    <a:bodyPr/>
                    <a:lstStyle/>
                    <a:p>
                      <a:r>
                        <a:rPr lang="en-GB" dirty="0" smtClean="0"/>
                        <a:t>Evidence on</a:t>
                      </a:r>
                      <a:r>
                        <a:rPr lang="en-GB" baseline="0" dirty="0" smtClean="0"/>
                        <a:t> BAME </a:t>
                      </a:r>
                      <a:r>
                        <a:rPr lang="en-GB" baseline="0" dirty="0" smtClean="0"/>
                        <a:t>groups</a:t>
                      </a:r>
                      <a:endParaRPr lang="en-GB" dirty="0"/>
                    </a:p>
                  </a:txBody>
                  <a:tcPr/>
                </a:tc>
              </a:tr>
              <a:tr h="370840">
                <a:tc>
                  <a:txBody>
                    <a:bodyPr/>
                    <a:lstStyle/>
                    <a:p>
                      <a:r>
                        <a:rPr lang="en-GB" sz="1800" dirty="0" smtClean="0"/>
                        <a:t>Community safety</a:t>
                      </a:r>
                      <a:endParaRPr lang="en-GB" sz="1800" dirty="0"/>
                    </a:p>
                  </a:txBody>
                  <a:tcPr/>
                </a:tc>
                <a:tc>
                  <a:txBody>
                    <a:bodyPr/>
                    <a:lstStyle/>
                    <a:p>
                      <a:pPr marL="285750" indent="-285750">
                        <a:buFont typeface="Arial" panose="020B0604020202020204" pitchFamily="34" charset="0"/>
                        <a:buChar char="•"/>
                      </a:pPr>
                      <a:r>
                        <a:rPr lang="en-GB" sz="1600" dirty="0" smtClean="0"/>
                        <a:t>29% increase</a:t>
                      </a:r>
                      <a:r>
                        <a:rPr lang="en-GB" sz="1600" baseline="0" dirty="0" smtClean="0"/>
                        <a:t> in race</a:t>
                      </a:r>
                      <a:r>
                        <a:rPr lang="en-GB" sz="1600" dirty="0" smtClean="0"/>
                        <a:t> hate crimes (Home Office,</a:t>
                      </a:r>
                      <a:r>
                        <a:rPr lang="en-GB" sz="1600" baseline="0" dirty="0" smtClean="0"/>
                        <a:t> 2017</a:t>
                      </a:r>
                      <a:r>
                        <a:rPr lang="en-GB" sz="1600" dirty="0" smtClean="0"/>
                        <a:t>) </a:t>
                      </a:r>
                    </a:p>
                    <a:p>
                      <a:pPr marL="285750" indent="-285750">
                        <a:buFont typeface="Arial" panose="020B0604020202020204" pitchFamily="34" charset="0"/>
                        <a:buChar char="•"/>
                      </a:pPr>
                      <a:r>
                        <a:rPr lang="en-GB" sz="1600" dirty="0" smtClean="0"/>
                        <a:t>Rising Islamophobia</a:t>
                      </a:r>
                      <a:r>
                        <a:rPr lang="en-GB" sz="1600" baseline="0" dirty="0" smtClean="0"/>
                        <a:t> and anti-Semitic hate crimes (EHRC, 2016; Home office 2017)</a:t>
                      </a:r>
                    </a:p>
                    <a:p>
                      <a:pPr marL="285750" indent="-285750">
                        <a:buFont typeface="Arial" panose="020B0604020202020204" pitchFamily="34" charset="0"/>
                        <a:buChar char="•"/>
                      </a:pPr>
                      <a:r>
                        <a:rPr lang="en-GB" sz="1600" baseline="0" dirty="0" smtClean="0"/>
                        <a:t>Negative media representations of BAME community (Awan and </a:t>
                      </a:r>
                      <a:r>
                        <a:rPr lang="en-GB" sz="1600" baseline="0" dirty="0" err="1" smtClean="0"/>
                        <a:t>Zempi</a:t>
                      </a:r>
                      <a:r>
                        <a:rPr lang="en-GB" sz="1600" baseline="0" dirty="0" smtClean="0"/>
                        <a:t>, 2015; Hopkins et al., 2015)</a:t>
                      </a:r>
                    </a:p>
                    <a:p>
                      <a:pPr marL="285750" indent="-285750">
                        <a:buFont typeface="Arial" panose="020B0604020202020204" pitchFamily="34" charset="0"/>
                        <a:buChar char="•"/>
                      </a:pPr>
                      <a:r>
                        <a:rPr lang="en-GB" sz="1600" baseline="0" dirty="0" smtClean="0"/>
                        <a:t>Limited community participation due to language and cultural barriers (</a:t>
                      </a:r>
                      <a:r>
                        <a:rPr lang="en-GB" sz="1600" baseline="0" dirty="0" err="1" smtClean="0"/>
                        <a:t>Anjum</a:t>
                      </a:r>
                      <a:r>
                        <a:rPr lang="en-GB" sz="1600" baseline="0" dirty="0" smtClean="0"/>
                        <a:t> et al., 2016; RCLC, 2018)</a:t>
                      </a:r>
                      <a:endParaRPr lang="en-GB" sz="1600" dirty="0"/>
                    </a:p>
                  </a:txBody>
                  <a:tcPr/>
                </a:tc>
              </a:tr>
            </a:tbl>
          </a:graphicData>
        </a:graphic>
      </p:graphicFrame>
      <p:sp>
        <p:nvSpPr>
          <p:cNvPr id="4" name="Slide Number Placeholder 3"/>
          <p:cNvSpPr>
            <a:spLocks noGrp="1"/>
          </p:cNvSpPr>
          <p:nvPr>
            <p:ph type="sldNum" sz="quarter" idx="10"/>
          </p:nvPr>
        </p:nvSpPr>
        <p:spPr/>
        <p:txBody>
          <a:bodyPr/>
          <a:lstStyle/>
          <a:p>
            <a:fld id="{DCF6A46F-80AB-49F3-8C7E-9717ED945456}" type="slidenum">
              <a:rPr lang="en-GB" altLang="en-US" smtClean="0"/>
              <a:pPr/>
              <a:t>6</a:t>
            </a:fld>
            <a:endParaRPr lang="en-GB" altLang="en-US"/>
          </a:p>
        </p:txBody>
      </p:sp>
    </p:spTree>
    <p:extLst>
      <p:ext uri="{BB962C8B-B14F-4D97-AF65-F5344CB8AC3E}">
        <p14:creationId xmlns:p14="http://schemas.microsoft.com/office/powerpoint/2010/main" val="31978444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Overarching Research aim</a:t>
            </a:r>
            <a:endParaRPr lang="en-GB" sz="4400" dirty="0"/>
          </a:p>
        </p:txBody>
      </p:sp>
      <p:sp>
        <p:nvSpPr>
          <p:cNvPr id="3" name="Content Placeholder 2"/>
          <p:cNvSpPr>
            <a:spLocks noGrp="1"/>
          </p:cNvSpPr>
          <p:nvPr>
            <p:ph idx="1"/>
          </p:nvPr>
        </p:nvSpPr>
        <p:spPr/>
        <p:txBody>
          <a:bodyPr/>
          <a:lstStyle/>
          <a:p>
            <a:r>
              <a:rPr lang="en-GB" sz="2800" dirty="0" smtClean="0"/>
              <a:t>To conduct a </a:t>
            </a:r>
            <a:r>
              <a:rPr lang="en-GB" sz="2800" dirty="0"/>
              <a:t>rights-based mapping of race and religion (in)equalities and discrimination experienced by people of Black, Asian and Minority Ethnic (BAME) backgrounds within statutory services in </a:t>
            </a:r>
            <a:r>
              <a:rPr lang="en-GB" sz="2800" dirty="0" smtClean="0"/>
              <a:t>Reading</a:t>
            </a:r>
          </a:p>
          <a:p>
            <a:r>
              <a:rPr lang="en-GB" sz="2800" dirty="0" smtClean="0"/>
              <a:t>Focus on housing</a:t>
            </a:r>
            <a:r>
              <a:rPr lang="en-GB" sz="2800" dirty="0"/>
              <a:t>, community safety, police and community relations, healthcare and youth services.</a:t>
            </a:r>
          </a:p>
          <a:p>
            <a:endParaRPr lang="en-GB" i="1" u="sng"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7</a:t>
            </a:fld>
            <a:endParaRPr lang="en-GB" altLang="en-US"/>
          </a:p>
        </p:txBody>
      </p:sp>
    </p:spTree>
    <p:extLst>
      <p:ext uri="{BB962C8B-B14F-4D97-AF65-F5344CB8AC3E}">
        <p14:creationId xmlns:p14="http://schemas.microsoft.com/office/powerpoint/2010/main" val="54435591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80000" cy="828000"/>
          </a:xfrm>
        </p:spPr>
        <p:txBody>
          <a:bodyPr/>
          <a:lstStyle/>
          <a:p>
            <a:r>
              <a:rPr lang="en-GB" dirty="0" smtClean="0"/>
              <a:t>Key research questions</a:t>
            </a:r>
            <a:endParaRPr lang="en-GB" dirty="0"/>
          </a:p>
        </p:txBody>
      </p:sp>
      <p:sp>
        <p:nvSpPr>
          <p:cNvPr id="3" name="Content Placeholder 2"/>
          <p:cNvSpPr>
            <a:spLocks noGrp="1"/>
          </p:cNvSpPr>
          <p:nvPr>
            <p:ph idx="1"/>
          </p:nvPr>
        </p:nvSpPr>
        <p:spPr>
          <a:xfrm>
            <a:off x="424800" y="1196752"/>
            <a:ext cx="8280000" cy="4977248"/>
          </a:xfrm>
        </p:spPr>
        <p:txBody>
          <a:bodyPr/>
          <a:lstStyle/>
          <a:p>
            <a:pPr marL="457200" lvl="0" indent="-457200">
              <a:buFont typeface="+mj-lt"/>
              <a:buAutoNum type="arabicPeriod"/>
            </a:pPr>
            <a:r>
              <a:rPr lang="en-GB" sz="2400" dirty="0"/>
              <a:t>W</a:t>
            </a:r>
            <a:r>
              <a:rPr lang="en-GB" sz="2400" dirty="0" smtClean="0"/>
              <a:t>ho </a:t>
            </a:r>
            <a:r>
              <a:rPr lang="en-GB" sz="2400" dirty="0"/>
              <a:t>is experiencing discrimination or harassment on the basis of race or </a:t>
            </a:r>
            <a:r>
              <a:rPr lang="en-GB" sz="2400" dirty="0" smtClean="0"/>
              <a:t>religion? </a:t>
            </a:r>
            <a:r>
              <a:rPr lang="en-GB" sz="2400" dirty="0"/>
              <a:t>W</a:t>
            </a:r>
            <a:r>
              <a:rPr lang="en-GB" sz="2400" dirty="0" smtClean="0"/>
              <a:t>ith </a:t>
            </a:r>
            <a:r>
              <a:rPr lang="en-GB" sz="2400" dirty="0"/>
              <a:t>which statutory services or </a:t>
            </a:r>
            <a:r>
              <a:rPr lang="en-GB" sz="2400" dirty="0" smtClean="0"/>
              <a:t>agencies?</a:t>
            </a:r>
            <a:endParaRPr lang="en-GB" sz="2400" dirty="0"/>
          </a:p>
          <a:p>
            <a:pPr marL="457200" lvl="0" indent="-457200">
              <a:buFont typeface="+mj-lt"/>
              <a:buAutoNum type="arabicPeriod"/>
            </a:pPr>
            <a:r>
              <a:rPr lang="en-GB" sz="2400" dirty="0" smtClean="0"/>
              <a:t>Which issues/problems </a:t>
            </a:r>
            <a:r>
              <a:rPr lang="en-GB" sz="2400" dirty="0"/>
              <a:t>are being reported by people from BAME groups to third sector and statutory </a:t>
            </a:r>
            <a:r>
              <a:rPr lang="en-GB" sz="2400" dirty="0" smtClean="0"/>
              <a:t>authorities?</a:t>
            </a:r>
          </a:p>
          <a:p>
            <a:pPr marL="457200" lvl="0" indent="-457200">
              <a:buFont typeface="+mj-lt"/>
              <a:buAutoNum type="arabicPeriod"/>
            </a:pPr>
            <a:r>
              <a:rPr lang="en-GB" sz="2400" dirty="0" smtClean="0"/>
              <a:t>How do organisations </a:t>
            </a:r>
            <a:r>
              <a:rPr lang="en-GB" sz="2400" dirty="0"/>
              <a:t>and agencies support people experiencing discrimination or harassment on the basis of race or </a:t>
            </a:r>
            <a:r>
              <a:rPr lang="en-GB" sz="2400" dirty="0" smtClean="0"/>
              <a:t>religion?</a:t>
            </a:r>
            <a:endParaRPr lang="en-GB" sz="2400" dirty="0"/>
          </a:p>
          <a:p>
            <a:pPr marL="457200" lvl="0" indent="-457200">
              <a:buFont typeface="+mj-lt"/>
              <a:buAutoNum type="arabicPeriod"/>
            </a:pPr>
            <a:r>
              <a:rPr lang="en-GB" sz="2400" dirty="0" smtClean="0"/>
              <a:t>What are the </a:t>
            </a:r>
            <a:r>
              <a:rPr lang="en-GB" sz="2400" dirty="0"/>
              <a:t>gaps in practice and areas for improvement to ensure the equality and human rights of people from BAME groups are secured, in line with legal requirements under the Equality Act 2010 and human rights </a:t>
            </a:r>
            <a:r>
              <a:rPr lang="en-GB" sz="2400" dirty="0" smtClean="0"/>
              <a:t>legislation?   </a:t>
            </a:r>
            <a:endParaRPr lang="en-GB" sz="2400" dirty="0"/>
          </a:p>
          <a:p>
            <a:pPr marL="514350" lvl="0" indent="-514350">
              <a:buFont typeface="+mj-lt"/>
              <a:buAutoNum type="arabicPeriod"/>
            </a:pPr>
            <a:endParaRPr lang="en-GB" sz="2800" dirty="0"/>
          </a:p>
          <a:p>
            <a:pPr marL="342900" lvl="0" indent="-342900">
              <a:lnSpc>
                <a:spcPct val="110000"/>
              </a:lnSpc>
              <a:spcAft>
                <a:spcPts val="600"/>
              </a:spcAft>
              <a:buFont typeface="+mj-lt"/>
              <a:buAutoNum type="arabicPeriod"/>
            </a:pPr>
            <a:endParaRPr lang="en-GB" sz="2800" dirty="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8</a:t>
            </a:fld>
            <a:endParaRPr lang="en-GB" altLang="en-US"/>
          </a:p>
        </p:txBody>
      </p:sp>
    </p:spTree>
    <p:extLst>
      <p:ext uri="{BB962C8B-B14F-4D97-AF65-F5344CB8AC3E}">
        <p14:creationId xmlns:p14="http://schemas.microsoft.com/office/powerpoint/2010/main" val="10017797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80000" cy="828000"/>
          </a:xfrm>
        </p:spPr>
        <p:txBody>
          <a:bodyPr/>
          <a:lstStyle/>
          <a:p>
            <a:r>
              <a:rPr lang="en-GB" dirty="0" smtClean="0"/>
              <a:t>Research methods</a:t>
            </a:r>
            <a:endParaRPr lang="en-GB" dirty="0"/>
          </a:p>
        </p:txBody>
      </p:sp>
      <p:sp>
        <p:nvSpPr>
          <p:cNvPr id="3" name="Content Placeholder 2"/>
          <p:cNvSpPr>
            <a:spLocks noGrp="1"/>
          </p:cNvSpPr>
          <p:nvPr>
            <p:ph idx="1"/>
          </p:nvPr>
        </p:nvSpPr>
        <p:spPr>
          <a:xfrm>
            <a:off x="424800" y="1484784"/>
            <a:ext cx="8280000" cy="4689216"/>
          </a:xfrm>
        </p:spPr>
        <p:txBody>
          <a:bodyPr/>
          <a:lstStyle/>
          <a:p>
            <a:pPr marL="0" lvl="0" indent="0">
              <a:buNone/>
            </a:pPr>
            <a:r>
              <a:rPr lang="en-GB" sz="2800" dirty="0" smtClean="0"/>
              <a:t>Mixed methods approach: </a:t>
            </a:r>
          </a:p>
          <a:p>
            <a:pPr lvl="0"/>
            <a:r>
              <a:rPr lang="en-GB" sz="2800" dirty="0" smtClean="0"/>
              <a:t>2 focus groups with community members &amp; practitioners</a:t>
            </a:r>
          </a:p>
          <a:p>
            <a:pPr lvl="0"/>
            <a:r>
              <a:rPr lang="en-GB" sz="2800" dirty="0" smtClean="0"/>
              <a:t>10 </a:t>
            </a:r>
            <a:r>
              <a:rPr lang="en-GB" sz="2800" dirty="0"/>
              <a:t>interviews with </a:t>
            </a:r>
            <a:r>
              <a:rPr lang="en-GB" sz="2800" dirty="0" smtClean="0"/>
              <a:t>practitioners</a:t>
            </a:r>
          </a:p>
          <a:p>
            <a:pPr lvl="0"/>
            <a:r>
              <a:rPr lang="en-GB" sz="2800" dirty="0" smtClean="0"/>
              <a:t>12 interviews </a:t>
            </a:r>
            <a:r>
              <a:rPr lang="en-GB" sz="2800" dirty="0"/>
              <a:t>with individuals who have experienced discrimination or harassment on the basis of race and/or </a:t>
            </a:r>
            <a:r>
              <a:rPr lang="en-GB" sz="2800" dirty="0" smtClean="0"/>
              <a:t>religion</a:t>
            </a:r>
            <a:endParaRPr lang="en-GB" sz="2800" dirty="0"/>
          </a:p>
          <a:p>
            <a:pPr lvl="0"/>
            <a:r>
              <a:rPr lang="en-GB" sz="2800" dirty="0"/>
              <a:t>Online questionnaires for practitioners and community members to quantify how widespread different practices and reports of discrimination or harassment are. </a:t>
            </a:r>
          </a:p>
          <a:p>
            <a:endParaRPr lang="en-GB" sz="2800"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pPr/>
              <a:t>9</a:t>
            </a:fld>
            <a:endParaRPr lang="en-GB" altLang="en-US"/>
          </a:p>
        </p:txBody>
      </p:sp>
    </p:spTree>
    <p:extLst>
      <p:ext uri="{BB962C8B-B14F-4D97-AF65-F5344CB8AC3E}">
        <p14:creationId xmlns:p14="http://schemas.microsoft.com/office/powerpoint/2010/main" val="143499874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UoR-PP-Template-STANDARD-WIDTH-NO-ANIMATION-v-25-2">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Bold"/>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8100">
          <a:solidFill>
            <a:schemeClr val="accent1"/>
          </a:solidFill>
        </a:ln>
      </a:spPr>
      <a:bodyPr wrap="none">
        <a:spAutoFit/>
      </a:bodyPr>
      <a:lstStyle>
        <a:defPPr>
          <a:defRPr dirty="0">
            <a:solidFill>
              <a:schemeClr val="tx2"/>
            </a:solidFill>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UoR-PP-Template-STANDARD-WIDTH-NO-ANIMATION-v-25" id="{66C9897E-CA9D-4B24-A960-006F6CE48075}" vid="{30CE657A-7D4D-4C7B-8AC5-408953D59C5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UoR-PP-Template-STANDARD-WIDTH-NO-ANIMATION-v-25-2.potx</Template>
  <TotalTime>1049</TotalTime>
  <Words>843</Words>
  <Application>Microsoft Office PowerPoint</Application>
  <PresentationFormat>On-screen Show (4:3)</PresentationFormat>
  <Paragraphs>80</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Effra</vt:lpstr>
      <vt:lpstr>Effra Bold</vt:lpstr>
      <vt:lpstr>Effra Light</vt:lpstr>
      <vt:lpstr>AngsanaUPC</vt:lpstr>
      <vt:lpstr>Calibri</vt:lpstr>
      <vt:lpstr>UoR-PP-Template-STANDARD-WIDTH-NO-ANIMATION-v-25-2</vt:lpstr>
      <vt:lpstr>Rights-based mapping of race &amp; religion (in)equalities &amp; discrimination in statutory service provision in Reading</vt:lpstr>
      <vt:lpstr>Project Overview</vt:lpstr>
      <vt:lpstr>Research context</vt:lpstr>
      <vt:lpstr>Research context</vt:lpstr>
      <vt:lpstr>Research Context</vt:lpstr>
      <vt:lpstr>Research Context</vt:lpstr>
      <vt:lpstr>Overarching Research aim</vt:lpstr>
      <vt:lpstr>Key research questions</vt:lpstr>
      <vt:lpstr>Research methods</vt:lpstr>
      <vt:lpstr>Report and dissemination plans</vt:lpstr>
      <vt:lpstr> </vt:lpstr>
    </vt:vector>
  </TitlesOfParts>
  <Company>University of Reading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Charles Lloyd</dc:creator>
  <cp:lastModifiedBy>Ruth Evans</cp:lastModifiedBy>
  <cp:revision>132</cp:revision>
  <cp:lastPrinted>2006-09-19T14:59:33Z</cp:lastPrinted>
  <dcterms:created xsi:type="dcterms:W3CDTF">2014-05-23T15:48:57Z</dcterms:created>
  <dcterms:modified xsi:type="dcterms:W3CDTF">2019-10-16T16:16:20Z</dcterms:modified>
</cp:coreProperties>
</file>