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64" r:id="rId3"/>
    <p:sldId id="266" r:id="rId4"/>
    <p:sldId id="286" r:id="rId5"/>
    <p:sldId id="257" r:id="rId6"/>
    <p:sldId id="292" r:id="rId7"/>
    <p:sldId id="274" r:id="rId8"/>
    <p:sldId id="258" r:id="rId9"/>
    <p:sldId id="270" r:id="rId10"/>
    <p:sldId id="291" r:id="rId11"/>
    <p:sldId id="289" r:id="rId12"/>
    <p:sldId id="267" r:id="rId13"/>
    <p:sldId id="280" r:id="rId14"/>
    <p:sldId id="290" r:id="rId15"/>
    <p:sldId id="293" r:id="rId16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  <a:srgbClr val="FFFF99"/>
    <a:srgbClr val="FF99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5" y="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/>
          <a:lstStyle>
            <a:lvl1pPr algn="r">
              <a:defRPr sz="1300"/>
            </a:lvl1pPr>
          </a:lstStyle>
          <a:p>
            <a:fld id="{5C7726C4-250C-4BA0-8762-7F45E0540056}" type="datetimeFigureOut">
              <a:rPr lang="fr-FR" smtClean="0"/>
              <a:pPr/>
              <a:t>06/03/2013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5" y="950096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 anchor="b"/>
          <a:lstStyle>
            <a:lvl1pPr algn="r">
              <a:defRPr sz="1300"/>
            </a:lvl1pPr>
          </a:lstStyle>
          <a:p>
            <a:fld id="{3ACE47FF-FCA7-488E-B110-53D1E2F438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96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5" y="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/>
          <a:lstStyle>
            <a:lvl1pPr algn="r">
              <a:defRPr sz="1300"/>
            </a:lvl1pPr>
          </a:lstStyle>
          <a:p>
            <a:fld id="{F3FA9D64-7955-4FAB-B910-6250FA015FD1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3" tIns="48221" rIns="96443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6" y="4751349"/>
            <a:ext cx="5501640" cy="4501277"/>
          </a:xfrm>
          <a:prstGeom prst="rect">
            <a:avLst/>
          </a:prstGeom>
        </p:spPr>
        <p:txBody>
          <a:bodyPr vert="horz" lIns="96443" tIns="48221" rIns="96443" bIns="48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5" y="9500960"/>
            <a:ext cx="2980055" cy="500142"/>
          </a:xfrm>
          <a:prstGeom prst="rect">
            <a:avLst/>
          </a:prstGeom>
        </p:spPr>
        <p:txBody>
          <a:bodyPr vert="horz" lIns="96443" tIns="48221" rIns="96443" bIns="48221" rtlCol="0" anchor="b"/>
          <a:lstStyle>
            <a:lvl1pPr algn="r">
              <a:defRPr sz="1300"/>
            </a:lvl1pPr>
          </a:lstStyle>
          <a:p>
            <a:fld id="{A32C5769-830A-4989-BBE8-367A50B26D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4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614FD-3C37-4CE5-8E0D-92D9F13E486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and </a:t>
            </a:r>
            <a:r>
              <a:rPr lang="fr-FR" dirty="0" err="1" smtClean="0"/>
              <a:t>reflect</a:t>
            </a:r>
            <a:r>
              <a:rPr lang="fr-FR" dirty="0" smtClean="0"/>
              <a:t> in french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B8D5C-4E72-4F55-B4A3-14D12D07616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10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groupwork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C5769-830A-4989-BBE8-367A50B26DA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5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Pee</a:t>
            </a:r>
            <a:r>
              <a:rPr lang="fr-FR" baseline="0" dirty="0" smtClean="0"/>
              <a:t>r to </a:t>
            </a:r>
            <a:r>
              <a:rPr lang="fr-FR" baseline="0" dirty="0" err="1" smtClean="0"/>
              <a:t>peer</a:t>
            </a:r>
            <a:r>
              <a:rPr lang="fr-FR" baseline="0" dirty="0" smtClean="0"/>
              <a:t> feedback -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C5769-830A-4989-BBE8-367A50B26DA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2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on </a:t>
            </a:r>
            <a:r>
              <a:rPr lang="fr-FR" dirty="0" err="1" smtClean="0"/>
              <a:t>meanings</a:t>
            </a:r>
            <a:r>
              <a:rPr lang="fr-FR" dirty="0" smtClean="0"/>
              <a:t> / </a:t>
            </a:r>
            <a:r>
              <a:rPr lang="fr-FR" dirty="0" err="1" smtClean="0"/>
              <a:t>ability</a:t>
            </a:r>
            <a:r>
              <a:rPr lang="fr-FR" dirty="0" smtClean="0"/>
              <a:t> to use intonation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C5769-830A-4989-BBE8-367A50B26DA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groupwork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C5769-830A-4989-BBE8-367A50B26DA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5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and </a:t>
            </a:r>
            <a:r>
              <a:rPr lang="fr-FR" dirty="0" err="1" smtClean="0"/>
              <a:t>reflect</a:t>
            </a:r>
            <a:r>
              <a:rPr lang="fr-FR" dirty="0" smtClean="0"/>
              <a:t> in french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B8D5C-4E72-4F55-B4A3-14D12D07616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10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and </a:t>
            </a:r>
            <a:r>
              <a:rPr lang="fr-FR" dirty="0" err="1" smtClean="0"/>
              <a:t>reflect</a:t>
            </a:r>
            <a:r>
              <a:rPr lang="fr-FR" dirty="0" smtClean="0"/>
              <a:t> in french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B8D5C-4E72-4F55-B4A3-14D12D07616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10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614FD-3C37-4CE5-8E0D-92D9F13E486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036E-BD99-4E9D-BBF5-1DB2AB80332D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6E8-2624-4A2B-A940-A31B13FDAAFC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2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05ED-4ABD-466A-99AA-31DAE77CA65E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1091-38BE-417E-B336-E7FA0DE7777B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A60-19E6-47C3-A9FB-3B191582797F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3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00-9C42-4EA2-A010-427191794A35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2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2026-AE74-4144-A44A-FF0887CD4F31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1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B92C-AC8B-40C5-B272-AAED5403933C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606-BFF8-420E-B876-23B6C5EDC2D6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7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F144-0EDD-4604-AFDC-C09E8151C53E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7C85-32D6-4975-82C1-75092D1A2EB9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7DA8-F2FE-4CB6-8CC3-D6BA04844034}" type="datetime2">
              <a:rPr lang="fr-FR" smtClean="0"/>
              <a:pPr/>
              <a:t>mercredi 6 mars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D26B-3E92-4300-919A-0C1E860F6F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inuum.png"/>
          <p:cNvPicPr>
            <a:picLocks noChangeAspect="1"/>
          </p:cNvPicPr>
          <p:nvPr/>
        </p:nvPicPr>
        <p:blipFill>
          <a:blip r:embed="rId3"/>
          <a:srcRect l="2624" t="2500" r="89505" b="1667"/>
          <a:stretch>
            <a:fillRect/>
          </a:stretch>
        </p:blipFill>
        <p:spPr>
          <a:xfrm rot="5400000" flipV="1">
            <a:off x="4210902" y="-793717"/>
            <a:ext cx="714380" cy="8936805"/>
          </a:xfrm>
          <a:prstGeom prst="rect">
            <a:avLst/>
          </a:prstGeom>
        </p:spPr>
      </p:pic>
      <p:pic>
        <p:nvPicPr>
          <p:cNvPr id="18" name="Picture 17" descr="point to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2" y="5042839"/>
            <a:ext cx="1504956" cy="1770537"/>
          </a:xfrm>
          <a:prstGeom prst="rect">
            <a:avLst/>
          </a:prstGeom>
        </p:spPr>
      </p:pic>
      <p:sp>
        <p:nvSpPr>
          <p:cNvPr id="19" name="Flowchart: Alternate Process 18"/>
          <p:cNvSpPr/>
          <p:nvPr/>
        </p:nvSpPr>
        <p:spPr>
          <a:xfrm>
            <a:off x="6300192" y="1226415"/>
            <a:ext cx="2843808" cy="1556792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 am very confident</a:t>
            </a:r>
            <a:endParaRPr lang="en-GB" sz="3600" b="1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40401" y="1226415"/>
            <a:ext cx="2843861" cy="1556792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 have no confidence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12" y="33855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1.	2.	3.	4.	5.	6.	7.	8.	9.	10   </a:t>
            </a:r>
            <a:endParaRPr lang="fr-F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-33033"/>
            <a:ext cx="5256584" cy="6155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When speaking in French: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4731" y="1311151"/>
            <a:ext cx="21404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gaming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40" name="Picture 16" descr="http://www.darty.com/res3/gaming/uploads/pages/1772_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57610"/>
          <a:stretch/>
        </p:blipFill>
        <p:spPr bwMode="auto">
          <a:xfrm>
            <a:off x="0" y="44624"/>
            <a:ext cx="2517961" cy="12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netfrance.fr/i/edit/2013/01/39786274/620x465/patch-faille-internet-explor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6215"/>
          <a:stretch/>
        </p:blipFill>
        <p:spPr bwMode="auto">
          <a:xfrm>
            <a:off x="4817892" y="2329794"/>
            <a:ext cx="1778451" cy="16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1001stages.com/photos/rubrique/hd/football-enfants-1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11" y="4812205"/>
            <a:ext cx="2077357" cy="1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wingin-partout.com/wp-content/uploads/image/menu/musique_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r="20144"/>
          <a:stretch/>
        </p:blipFill>
        <p:spPr bwMode="auto">
          <a:xfrm>
            <a:off x="4970329" y="-3398"/>
            <a:ext cx="2628900" cy="18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lub-innovation-culture.fr/wp-content/uploads/facebook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9793"/>
            <a:ext cx="1246601" cy="12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verni-sage.fr/img/twt_bir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90" y="3453249"/>
            <a:ext cx="27051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games-geeks.fr/wp-content/uploads/2012/11/xbox-360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3" y="1737478"/>
            <a:ext cx="1632552" cy="1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us.123rf.com/400wm/400/400/dpaint/dpaint0902/dpaint090200046/4356077-trois-filles-sur-le-shopping-isole-sur-un-fond-blan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r="16377"/>
          <a:stretch/>
        </p:blipFill>
        <p:spPr bwMode="auto">
          <a:xfrm>
            <a:off x="2609492" y="3025575"/>
            <a:ext cx="2034516" cy="29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lyceesoniadelaunay.ac-creteil.fr/IMG/jpg/tv-h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3" y="43934"/>
            <a:ext cx="2268105" cy="22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252455">
            <a:off x="4946738" y="1264576"/>
            <a:ext cx="2764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  <a:latin typeface="Britannic Bold" pitchFamily="34" charset="0"/>
                <a:ea typeface="Adobe Fan Heiti Std B" pitchFamily="34" charset="-128"/>
              </a:rPr>
              <a:t>La musique</a:t>
            </a:r>
            <a:endParaRPr lang="fr-FR" sz="2800" dirty="0">
              <a:solidFill>
                <a:srgbClr val="FF0066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831" y="6269077"/>
            <a:ext cx="17282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vélo</a:t>
            </a:r>
            <a:endParaRPr lang="fr-FR" sz="28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pic>
        <p:nvPicPr>
          <p:cNvPr id="1046" name="Picture 22" descr="http://www.velo-cycle-vtt.com/images/velo-platium-chor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5098888"/>
            <a:ext cx="1853291" cy="12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53899" y="6139859"/>
            <a:ext cx="19621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shopping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 rot="21173203">
            <a:off x="2777854" y="2096866"/>
            <a:ext cx="21933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  <a:latin typeface="Britannic Bold" pitchFamily="34" charset="0"/>
                <a:ea typeface="Adobe Fan Heiti Std B" pitchFamily="34" charset="-128"/>
              </a:rPr>
              <a:t>La télévision</a:t>
            </a:r>
            <a:endParaRPr lang="fr-FR" sz="2800" dirty="0">
              <a:solidFill>
                <a:srgbClr val="FF0066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0199" y="4858807"/>
            <a:ext cx="1603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sport 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foot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08" y="2953093"/>
            <a:ext cx="2469853" cy="1905714"/>
            <a:chOff x="5489453" y="4833488"/>
            <a:chExt cx="2469853" cy="1905714"/>
          </a:xfrm>
        </p:grpSpPr>
        <p:grpSp>
          <p:nvGrpSpPr>
            <p:cNvPr id="9" name="Group 8"/>
            <p:cNvGrpSpPr/>
            <p:nvPr/>
          </p:nvGrpSpPr>
          <p:grpSpPr>
            <a:xfrm>
              <a:off x="5816783" y="4858850"/>
              <a:ext cx="2142523" cy="1880352"/>
              <a:chOff x="395536" y="1316262"/>
              <a:chExt cx="5300414" cy="5338698"/>
            </a:xfrm>
          </p:grpSpPr>
          <p:pic>
            <p:nvPicPr>
              <p:cNvPr id="1052" name="Picture 28" descr="http://www.oise.fr/fileadmin/images_annuaire/BEAUVAIS_ASCA_logo_Cin%C3%A9ma_AGNES_VARDA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52"/>
              <a:stretch/>
            </p:blipFill>
            <p:spPr bwMode="auto">
              <a:xfrm>
                <a:off x="395536" y="1316262"/>
                <a:ext cx="5300414" cy="5338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2483768" y="3049984"/>
                <a:ext cx="3212182" cy="17471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66732" y="3121992"/>
                <a:ext cx="1169164" cy="13151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5489453" y="4833488"/>
              <a:ext cx="654659" cy="635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 smtClean="0">
                  <a:solidFill>
                    <a:schemeClr val="bg1"/>
                  </a:solidFill>
                  <a:latin typeface="Broadway" pitchFamily="82" charset="0"/>
                </a:rPr>
                <a:t>le</a:t>
              </a:r>
              <a:endParaRPr lang="en-GB" sz="22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99633" y="3053139"/>
            <a:ext cx="13808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L’Internet</a:t>
            </a:r>
            <a:endParaRPr lang="fr-FR" sz="20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pic>
        <p:nvPicPr>
          <p:cNvPr id="6146" name="Picture 2" descr="http://enterteenmentonline.com/wp-content/uploads/2012/09/iTunes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71" y="1311151"/>
            <a:ext cx="1686897" cy="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f/f1/IPod_5G,_nano_2G,_shuffle_2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17" y="-3398"/>
            <a:ext cx="1457325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3768" y="-3398"/>
            <a:ext cx="34193" cy="68196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97847" y="-27384"/>
            <a:ext cx="34193" cy="68196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0" y="2841687"/>
            <a:ext cx="485207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-34186" y="5073884"/>
            <a:ext cx="25350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32040" y="4659233"/>
            <a:ext cx="42119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27392" y="2252768"/>
            <a:ext cx="42119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-36512" y="44624"/>
            <a:ext cx="4532038" cy="2747892"/>
            <a:chOff x="488639" y="295652"/>
            <a:chExt cx="4532038" cy="2747892"/>
          </a:xfrm>
        </p:grpSpPr>
        <p:sp>
          <p:nvSpPr>
            <p:cNvPr id="4" name="Flowchart: Preparation 3"/>
            <p:cNvSpPr/>
            <p:nvPr/>
          </p:nvSpPr>
          <p:spPr>
            <a:xfrm>
              <a:off x="1259632" y="1052736"/>
              <a:ext cx="3384376" cy="1224136"/>
            </a:xfrm>
            <a:prstGeom prst="flowChartPreparat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La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prononciation 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  <a:endParaRPr lang="fr-FR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cxnSp>
          <p:nvCxnSpPr>
            <p:cNvPr id="6" name="Straight Connector 5"/>
            <p:cNvCxnSpPr>
              <a:endCxn id="16" idx="2"/>
            </p:cNvCxnSpPr>
            <p:nvPr/>
          </p:nvCxnSpPr>
          <p:spPr>
            <a:xfrm flipV="1">
              <a:off x="3128118" y="655692"/>
              <a:ext cx="1" cy="3844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7" idx="2"/>
            </p:cNvCxnSpPr>
            <p:nvPr/>
          </p:nvCxnSpPr>
          <p:spPr>
            <a:xfrm flipH="1" flipV="1">
              <a:off x="1343638" y="1040128"/>
              <a:ext cx="310012" cy="236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8" idx="2"/>
            </p:cNvCxnSpPr>
            <p:nvPr/>
          </p:nvCxnSpPr>
          <p:spPr>
            <a:xfrm flipV="1">
              <a:off x="4283968" y="1086786"/>
              <a:ext cx="419398" cy="344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9" idx="0"/>
              <a:endCxn id="4" idx="2"/>
            </p:cNvCxnSpPr>
            <p:nvPr/>
          </p:nvCxnSpPr>
          <p:spPr>
            <a:xfrm flipH="1" flipV="1">
              <a:off x="2951820" y="2276872"/>
              <a:ext cx="161584" cy="285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2"/>
            </p:cNvCxnSpPr>
            <p:nvPr/>
          </p:nvCxnSpPr>
          <p:spPr>
            <a:xfrm flipH="1" flipV="1">
              <a:off x="4283968" y="1988841"/>
              <a:ext cx="392676" cy="292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2"/>
            </p:cNvCxnSpPr>
            <p:nvPr/>
          </p:nvCxnSpPr>
          <p:spPr>
            <a:xfrm flipV="1">
              <a:off x="1231980" y="1988841"/>
              <a:ext cx="421670" cy="298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047998" y="295652"/>
              <a:ext cx="216024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compréhensible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299920">
              <a:off x="488639" y="718900"/>
              <a:ext cx="148668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latin typeface="Arial Rounded MT Bold" pitchFamily="34" charset="0"/>
                </a:rPr>
                <a:t>mauvaise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981872">
              <a:off x="4388830" y="790325"/>
              <a:ext cx="90365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claire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7769" y="2562016"/>
              <a:ext cx="1951270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inconsistante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7745891">
              <a:off x="4283535" y="2214456"/>
              <a:ext cx="106563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bonne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3769071">
              <a:off x="457126" y="2229018"/>
              <a:ext cx="1298136" cy="330915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correcte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9936" y="3436724"/>
            <a:ext cx="3385744" cy="3389969"/>
            <a:chOff x="5489936" y="3436724"/>
            <a:chExt cx="3385744" cy="3389969"/>
          </a:xfrm>
        </p:grpSpPr>
        <p:grpSp>
          <p:nvGrpSpPr>
            <p:cNvPr id="1053" name="Group 1052"/>
            <p:cNvGrpSpPr/>
            <p:nvPr/>
          </p:nvGrpSpPr>
          <p:grpSpPr>
            <a:xfrm>
              <a:off x="5496326" y="3436724"/>
              <a:ext cx="3379354" cy="3367060"/>
              <a:chOff x="5496326" y="3436724"/>
              <a:chExt cx="3379354" cy="336706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741520" y="4293096"/>
                <a:ext cx="2898932" cy="15121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500" smtClean="0">
                    <a:solidFill>
                      <a:schemeClr val="tx1"/>
                    </a:solidFill>
                    <a:latin typeface="Arial Rounded MT Bold" pitchFamily="34" charset="0"/>
                  </a:rPr>
                  <a:t>L’intonation</a:t>
                </a:r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était</a:t>
                </a:r>
                <a:endParaRPr lang="fr-FR" sz="2600">
                  <a:solidFill>
                    <a:schemeClr val="tx1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24" name="Straight Connector 23"/>
              <p:cNvCxnSpPr>
                <a:stCxn id="22" idx="0"/>
                <a:endCxn id="45" idx="2"/>
              </p:cNvCxnSpPr>
              <p:nvPr/>
            </p:nvCxnSpPr>
            <p:spPr>
              <a:xfrm flipH="1" flipV="1">
                <a:off x="7187502" y="3831400"/>
                <a:ext cx="3484" cy="46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1"/>
                <a:endCxn id="46" idx="2"/>
              </p:cNvCxnSpPr>
              <p:nvPr/>
            </p:nvCxnSpPr>
            <p:spPr>
              <a:xfrm flipH="1" flipV="1">
                <a:off x="5832016" y="4328870"/>
                <a:ext cx="334043" cy="18567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2" idx="7"/>
                <a:endCxn id="47" idx="2"/>
              </p:cNvCxnSpPr>
              <p:nvPr/>
            </p:nvCxnSpPr>
            <p:spPr>
              <a:xfrm flipV="1">
                <a:off x="8215913" y="4126043"/>
                <a:ext cx="276754" cy="388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48" idx="0"/>
                <a:endCxn id="22" idx="4"/>
              </p:cNvCxnSpPr>
              <p:nvPr/>
            </p:nvCxnSpPr>
            <p:spPr>
              <a:xfrm flipV="1">
                <a:off x="7190986" y="5805264"/>
                <a:ext cx="0" cy="6384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22" idx="5"/>
              </p:cNvCxnSpPr>
              <p:nvPr/>
            </p:nvCxnSpPr>
            <p:spPr>
              <a:xfrm flipH="1" flipV="1">
                <a:off x="8215913" y="5583812"/>
                <a:ext cx="259586" cy="50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0" idx="2"/>
                <a:endCxn id="22" idx="3"/>
              </p:cNvCxnSpPr>
              <p:nvPr/>
            </p:nvCxnSpPr>
            <p:spPr>
              <a:xfrm flipV="1">
                <a:off x="5847200" y="5583812"/>
                <a:ext cx="318859" cy="3126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359410" y="3471360"/>
                <a:ext cx="165618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super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008834">
                <a:off x="4893809" y="4058440"/>
                <a:ext cx="156507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latin typeface="Arial Rounded MT Bold" pitchFamily="34" charset="0"/>
                  </a:rPr>
                  <a:t>rythmique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2740004">
                <a:off x="8057918" y="3820219"/>
                <a:ext cx="1127029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indécise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38189" y="6443744"/>
                <a:ext cx="110559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variée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7745891">
                <a:off x="8162843" y="5905880"/>
                <a:ext cx="1065633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bonne</a:t>
                </a:r>
                <a:endParaRPr lang="fr-FR" dirty="0">
                  <a:latin typeface="Arial Rounded MT Bold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 rot="13769071">
              <a:off x="4894544" y="5825372"/>
              <a:ext cx="1596713" cy="405929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bien placée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1052" name="Group 1051"/>
          <p:cNvGrpSpPr/>
          <p:nvPr/>
        </p:nvGrpSpPr>
        <p:grpSpPr>
          <a:xfrm>
            <a:off x="5294280" y="29253"/>
            <a:ext cx="3886232" cy="2103603"/>
            <a:chOff x="5294280" y="29253"/>
            <a:chExt cx="3886232" cy="2103603"/>
          </a:xfrm>
        </p:grpSpPr>
        <p:sp>
          <p:nvSpPr>
            <p:cNvPr id="1050" name="Rounded Rectangle 1049"/>
            <p:cNvSpPr/>
            <p:nvPr/>
          </p:nvSpPr>
          <p:spPr>
            <a:xfrm>
              <a:off x="5294280" y="29253"/>
              <a:ext cx="3886232" cy="21036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La conversation était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rapide</a:t>
              </a:r>
            </a:p>
            <a:p>
              <a:pPr algn="r"/>
              <a:r>
                <a:rPr lang="fr-FR" dirty="0">
                  <a:latin typeface="Arial Rounded MT Bold" pitchFamily="34" charset="0"/>
                </a:rPr>
                <a:t>avec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sans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fluide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longue</a:t>
              </a:r>
            </a:p>
            <a:p>
              <a:pPr algn="r"/>
              <a:endParaRPr lang="fr-FR" sz="1600" dirty="0"/>
            </a:p>
          </p:txBody>
        </p:sp>
        <p:pic>
          <p:nvPicPr>
            <p:cNvPr id="1049" name="Picture 10" descr="http://img.over-blog.com/500x253/4/13/33/20/internet/Facebook-Lik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980" y="628678"/>
              <a:ext cx="1854478" cy="940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6" name="Group 1055"/>
          <p:cNvGrpSpPr/>
          <p:nvPr/>
        </p:nvGrpSpPr>
        <p:grpSpPr>
          <a:xfrm>
            <a:off x="5277346" y="2209721"/>
            <a:ext cx="3844223" cy="1075263"/>
            <a:chOff x="1612618" y="2930240"/>
            <a:chExt cx="3844223" cy="1069315"/>
          </a:xfrm>
        </p:grpSpPr>
        <p:sp>
          <p:nvSpPr>
            <p:cNvPr id="1054" name="Oval 1053"/>
            <p:cNvSpPr/>
            <p:nvPr/>
          </p:nvSpPr>
          <p:spPr>
            <a:xfrm>
              <a:off x="1612618" y="2930240"/>
              <a:ext cx="3844223" cy="10693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fr-FR" sz="3200" dirty="0" smtClean="0">
                  <a:solidFill>
                    <a:schemeClr val="tx1"/>
                  </a:solidFill>
                  <a:latin typeface="Arial Rounded MT Bold" pitchFamily="34" charset="0"/>
                </a:rPr>
                <a:t>’était </a:t>
              </a:r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pas</a:t>
              </a:r>
              <a:endParaRPr lang="fr-FR" sz="3200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pic>
          <p:nvPicPr>
            <p:cNvPr id="1055" name="Picture 12" descr="http://us.cdn2.123rf.com/168nwm/experimental/experimental0912/experimental091200051/6095972-tick-and-cross-buttons-in-green-and-red-color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6" r="1"/>
            <a:stretch/>
          </p:blipFill>
          <p:spPr bwMode="auto">
            <a:xfrm>
              <a:off x="2131408" y="3188606"/>
              <a:ext cx="525000" cy="526387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1" name="Group 1060"/>
          <p:cNvGrpSpPr/>
          <p:nvPr/>
        </p:nvGrpSpPr>
        <p:grpSpPr>
          <a:xfrm>
            <a:off x="-36512" y="3059102"/>
            <a:ext cx="4536503" cy="1179358"/>
            <a:chOff x="-36512" y="3059102"/>
            <a:chExt cx="4536503" cy="1179358"/>
          </a:xfrm>
        </p:grpSpPr>
        <p:pic>
          <p:nvPicPr>
            <p:cNvPr id="1058" name="Picture 14" descr="http://www.bookcrossing.com/images/star-5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428963"/>
              <a:ext cx="4446632" cy="46197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</p:pic>
        <p:sp>
          <p:nvSpPr>
            <p:cNvPr id="1059" name="Rectangle 1058"/>
            <p:cNvSpPr/>
            <p:nvPr/>
          </p:nvSpPr>
          <p:spPr>
            <a:xfrm>
              <a:off x="33586" y="3059102"/>
              <a:ext cx="4466405" cy="297890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C’était 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-36512" y="3913302"/>
              <a:ext cx="4533042" cy="32515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nul                    acceptable		génial 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1560" y="4514548"/>
            <a:ext cx="2808312" cy="1938788"/>
            <a:chOff x="611560" y="4291128"/>
            <a:chExt cx="2808312" cy="1938788"/>
          </a:xfrm>
        </p:grpSpPr>
        <p:sp>
          <p:nvSpPr>
            <p:cNvPr id="52" name="Rounded Rectangular Callout 51"/>
            <p:cNvSpPr/>
            <p:nvPr/>
          </p:nvSpPr>
          <p:spPr>
            <a:xfrm>
              <a:off x="611560" y="4291128"/>
              <a:ext cx="2808312" cy="1938788"/>
            </a:xfrm>
            <a:prstGeom prst="wedgeRoundRectCallout">
              <a:avLst>
                <a:gd name="adj1" fmla="val -67487"/>
                <a:gd name="adj2" fmla="val 69050"/>
                <a:gd name="adj3" fmla="val 16667"/>
              </a:avLst>
            </a:prstGeom>
            <a:solidFill>
              <a:srgbClr val="00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La variété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…   sur  …</a:t>
              </a:r>
            </a:p>
          </p:txBody>
        </p:sp>
        <p:pic>
          <p:nvPicPr>
            <p:cNvPr id="53" name="Picture 2" descr="https://clc2.uniservity.com/GroupDownloadAttachment.asp?GroupId=268115&amp;AttachmentID=17107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984" y="5575253"/>
              <a:ext cx="528872" cy="56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132112" y="5633249"/>
              <a:ext cx="567680" cy="524659"/>
              <a:chOff x="2276128" y="2123235"/>
              <a:chExt cx="4240088" cy="4934833"/>
            </a:xfrm>
          </p:grpSpPr>
          <p:pic>
            <p:nvPicPr>
              <p:cNvPr id="57" name="Picture 4" descr="http://1.bp.blogspot.com/-FkQXSWL-_5g/T229_uSauPI/AAAAAAAABas/UM28P5An6sg/s1600/lo-seven_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70" t="28182" r="5379" b="6296"/>
              <a:stretch/>
            </p:blipFill>
            <p:spPr bwMode="auto">
              <a:xfrm>
                <a:off x="2276128" y="2123235"/>
                <a:ext cx="4240088" cy="4934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2276128" y="4421709"/>
                <a:ext cx="788933" cy="6863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5" name="Picture 6" descr="http://www.stephen-moyer.net/wp-content/uploads/2011/10/firmness_2_1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6" t="62986" r="34318" b="13828"/>
            <a:stretch/>
          </p:blipFill>
          <p:spPr bwMode="auto">
            <a:xfrm>
              <a:off x="755576" y="5746893"/>
              <a:ext cx="687486" cy="39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https://encrypted-tbn1.gstatic.com/images?q=tbn:ANd9GcSdlRoOEE7m_BHYNCuxJvrdIepljzj-AqQB5vL5Mika9KicQa6c-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14652" r="1714" b="2848"/>
            <a:stretch/>
          </p:blipFill>
          <p:spPr bwMode="auto">
            <a:xfrm>
              <a:off x="1547664" y="5705257"/>
              <a:ext cx="463824" cy="4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7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1209" y="3212976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Better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take part in a simple conversation,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212976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start a conversation</a:t>
            </a: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keep it going using a little bit of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epilepsy-navigator.com/sitebuildercontent/sitebuilderpictures/animated_teenage_friends_talking_lockers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93" y="-172057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39620" y="3140968"/>
            <a:ext cx="2724868" cy="36724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Outstanding learning</a:t>
            </a:r>
          </a:p>
          <a:p>
            <a:pPr algn="ctr"/>
            <a:endParaRPr lang="en-GB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chat in a group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reasons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f/D/H/3/H/t/post-it-note-plain-m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13355" r="14018" b="13529"/>
          <a:stretch/>
        </p:blipFill>
        <p:spPr bwMode="auto">
          <a:xfrm>
            <a:off x="737828" y="0"/>
            <a:ext cx="6876256" cy="6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413754">
            <a:off x="1633844" y="33817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Bradley Hand ITC" pitchFamily="66" charset="0"/>
                <a:cs typeface="Arial" pitchFamily="34" charset="0"/>
              </a:rPr>
              <a:t>Jon Smith</a:t>
            </a:r>
            <a:endParaRPr lang="fr-FR" sz="3600" b="1" dirty="0">
              <a:latin typeface="Bradley Hand ITC" pitchFamily="66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101916" y="5643902"/>
            <a:ext cx="3024336" cy="1196752"/>
          </a:xfrm>
          <a:prstGeom prst="lef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Passez à gauche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286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-36512" y="44624"/>
            <a:ext cx="4532038" cy="2747892"/>
            <a:chOff x="488639" y="295652"/>
            <a:chExt cx="4532038" cy="2747892"/>
          </a:xfrm>
        </p:grpSpPr>
        <p:sp>
          <p:nvSpPr>
            <p:cNvPr id="4" name="Flowchart: Preparation 3"/>
            <p:cNvSpPr/>
            <p:nvPr/>
          </p:nvSpPr>
          <p:spPr>
            <a:xfrm>
              <a:off x="1259632" y="1052736"/>
              <a:ext cx="3384376" cy="1224136"/>
            </a:xfrm>
            <a:prstGeom prst="flowChartPreparat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La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prononciation 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  <a:endParaRPr lang="fr-FR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cxnSp>
          <p:nvCxnSpPr>
            <p:cNvPr id="6" name="Straight Connector 5"/>
            <p:cNvCxnSpPr>
              <a:endCxn id="16" idx="2"/>
            </p:cNvCxnSpPr>
            <p:nvPr/>
          </p:nvCxnSpPr>
          <p:spPr>
            <a:xfrm flipV="1">
              <a:off x="3128118" y="655692"/>
              <a:ext cx="1" cy="3844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7" idx="2"/>
            </p:cNvCxnSpPr>
            <p:nvPr/>
          </p:nvCxnSpPr>
          <p:spPr>
            <a:xfrm flipH="1" flipV="1">
              <a:off x="1343638" y="1040128"/>
              <a:ext cx="310012" cy="236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8" idx="2"/>
            </p:cNvCxnSpPr>
            <p:nvPr/>
          </p:nvCxnSpPr>
          <p:spPr>
            <a:xfrm flipV="1">
              <a:off x="4283968" y="1086786"/>
              <a:ext cx="419398" cy="344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9" idx="0"/>
              <a:endCxn id="4" idx="2"/>
            </p:cNvCxnSpPr>
            <p:nvPr/>
          </p:nvCxnSpPr>
          <p:spPr>
            <a:xfrm flipH="1" flipV="1">
              <a:off x="2951820" y="2276872"/>
              <a:ext cx="161584" cy="285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2"/>
            </p:cNvCxnSpPr>
            <p:nvPr/>
          </p:nvCxnSpPr>
          <p:spPr>
            <a:xfrm flipH="1" flipV="1">
              <a:off x="4283968" y="1988841"/>
              <a:ext cx="392676" cy="292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2"/>
            </p:cNvCxnSpPr>
            <p:nvPr/>
          </p:nvCxnSpPr>
          <p:spPr>
            <a:xfrm flipV="1">
              <a:off x="1231980" y="1988841"/>
              <a:ext cx="421670" cy="298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047998" y="295652"/>
              <a:ext cx="216024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compréhensible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299920">
              <a:off x="488639" y="718900"/>
              <a:ext cx="148668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 Rounded MT Bold" pitchFamily="34" charset="0"/>
                </a:rPr>
                <a:t>mauvaise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981872">
              <a:off x="4388830" y="790325"/>
              <a:ext cx="90365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claire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7769" y="2562016"/>
              <a:ext cx="1951270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inconsistante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7745891">
              <a:off x="4283535" y="2214456"/>
              <a:ext cx="106563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bonne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3769071">
              <a:off x="457126" y="2229018"/>
              <a:ext cx="1298136" cy="330915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correcte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9936" y="3436724"/>
            <a:ext cx="3385744" cy="3389969"/>
            <a:chOff x="5489936" y="3436724"/>
            <a:chExt cx="3385744" cy="3389969"/>
          </a:xfrm>
        </p:grpSpPr>
        <p:grpSp>
          <p:nvGrpSpPr>
            <p:cNvPr id="1053" name="Group 1052"/>
            <p:cNvGrpSpPr/>
            <p:nvPr/>
          </p:nvGrpSpPr>
          <p:grpSpPr>
            <a:xfrm>
              <a:off x="5496326" y="3436724"/>
              <a:ext cx="3379354" cy="3367060"/>
              <a:chOff x="5496326" y="3436724"/>
              <a:chExt cx="3379354" cy="336706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741520" y="4293096"/>
                <a:ext cx="2898932" cy="15121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500" smtClean="0">
                    <a:solidFill>
                      <a:schemeClr val="tx1"/>
                    </a:solidFill>
                    <a:latin typeface="Arial Rounded MT Bold" pitchFamily="34" charset="0"/>
                  </a:rPr>
                  <a:t>L’intonation</a:t>
                </a:r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était</a:t>
                </a:r>
                <a:endParaRPr lang="fr-FR" sz="2600">
                  <a:solidFill>
                    <a:schemeClr val="tx1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24" name="Straight Connector 23"/>
              <p:cNvCxnSpPr>
                <a:stCxn id="22" idx="0"/>
                <a:endCxn id="45" idx="2"/>
              </p:cNvCxnSpPr>
              <p:nvPr/>
            </p:nvCxnSpPr>
            <p:spPr>
              <a:xfrm flipH="1" flipV="1">
                <a:off x="7187502" y="3831400"/>
                <a:ext cx="3484" cy="46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1"/>
                <a:endCxn id="46" idx="2"/>
              </p:cNvCxnSpPr>
              <p:nvPr/>
            </p:nvCxnSpPr>
            <p:spPr>
              <a:xfrm flipH="1" flipV="1">
                <a:off x="5832016" y="4328870"/>
                <a:ext cx="334043" cy="18567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2" idx="7"/>
                <a:endCxn id="47" idx="2"/>
              </p:cNvCxnSpPr>
              <p:nvPr/>
            </p:nvCxnSpPr>
            <p:spPr>
              <a:xfrm flipV="1">
                <a:off x="8215913" y="4126043"/>
                <a:ext cx="276754" cy="388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48" idx="0"/>
                <a:endCxn id="22" idx="4"/>
              </p:cNvCxnSpPr>
              <p:nvPr/>
            </p:nvCxnSpPr>
            <p:spPr>
              <a:xfrm flipV="1">
                <a:off x="7190986" y="5805264"/>
                <a:ext cx="0" cy="6384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22" idx="5"/>
              </p:cNvCxnSpPr>
              <p:nvPr/>
            </p:nvCxnSpPr>
            <p:spPr>
              <a:xfrm flipH="1" flipV="1">
                <a:off x="8215913" y="5583812"/>
                <a:ext cx="259586" cy="50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0" idx="2"/>
                <a:endCxn id="22" idx="3"/>
              </p:cNvCxnSpPr>
              <p:nvPr/>
            </p:nvCxnSpPr>
            <p:spPr>
              <a:xfrm flipV="1">
                <a:off x="5847200" y="5583812"/>
                <a:ext cx="318859" cy="3126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359410" y="3471360"/>
                <a:ext cx="165618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super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008834">
                <a:off x="4893809" y="4058440"/>
                <a:ext cx="156507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latin typeface="Arial Rounded MT Bold" pitchFamily="34" charset="0"/>
                  </a:rPr>
                  <a:t>rythmique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2740004">
                <a:off x="8057918" y="3820219"/>
                <a:ext cx="1127029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indécise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38189" y="6443744"/>
                <a:ext cx="110559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variée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7745891">
                <a:off x="8162843" y="5905880"/>
                <a:ext cx="1065633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bonne</a:t>
                </a:r>
                <a:endParaRPr lang="fr-FR" dirty="0">
                  <a:latin typeface="Arial Rounded MT Bold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 rot="13769071">
              <a:off x="4894544" y="5825372"/>
              <a:ext cx="1596713" cy="405929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bien placée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1052" name="Group 1051"/>
          <p:cNvGrpSpPr/>
          <p:nvPr/>
        </p:nvGrpSpPr>
        <p:grpSpPr>
          <a:xfrm>
            <a:off x="5294280" y="29253"/>
            <a:ext cx="3886232" cy="2103603"/>
            <a:chOff x="5294280" y="29253"/>
            <a:chExt cx="3886232" cy="2103603"/>
          </a:xfrm>
        </p:grpSpPr>
        <p:sp>
          <p:nvSpPr>
            <p:cNvPr id="1050" name="Rounded Rectangle 1049"/>
            <p:cNvSpPr/>
            <p:nvPr/>
          </p:nvSpPr>
          <p:spPr>
            <a:xfrm>
              <a:off x="5294280" y="29253"/>
              <a:ext cx="3886232" cy="21036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La conversation était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rapide</a:t>
              </a:r>
            </a:p>
            <a:p>
              <a:pPr algn="r"/>
              <a:r>
                <a:rPr lang="fr-FR" dirty="0">
                  <a:latin typeface="Arial Rounded MT Bold" pitchFamily="34" charset="0"/>
                </a:rPr>
                <a:t>avec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sans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fluide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longue</a:t>
              </a:r>
            </a:p>
            <a:p>
              <a:pPr algn="r"/>
              <a:endParaRPr lang="fr-FR" sz="1600" dirty="0"/>
            </a:p>
          </p:txBody>
        </p:sp>
        <p:pic>
          <p:nvPicPr>
            <p:cNvPr id="1049" name="Picture 10" descr="http://img.over-blog.com/500x253/4/13/33/20/internet/Facebook-Lik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980" y="628678"/>
              <a:ext cx="1854478" cy="940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6" name="Group 1055"/>
          <p:cNvGrpSpPr/>
          <p:nvPr/>
        </p:nvGrpSpPr>
        <p:grpSpPr>
          <a:xfrm>
            <a:off x="5277346" y="2209721"/>
            <a:ext cx="3844223" cy="1075263"/>
            <a:chOff x="1612618" y="2930240"/>
            <a:chExt cx="3844223" cy="1069315"/>
          </a:xfrm>
        </p:grpSpPr>
        <p:sp>
          <p:nvSpPr>
            <p:cNvPr id="1054" name="Oval 1053"/>
            <p:cNvSpPr/>
            <p:nvPr/>
          </p:nvSpPr>
          <p:spPr>
            <a:xfrm>
              <a:off x="1612618" y="2930240"/>
              <a:ext cx="3844223" cy="10693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fr-FR" sz="3200" dirty="0" smtClean="0">
                  <a:solidFill>
                    <a:schemeClr val="tx1"/>
                  </a:solidFill>
                  <a:latin typeface="Arial Rounded MT Bold" pitchFamily="34" charset="0"/>
                </a:rPr>
                <a:t>’était </a:t>
              </a:r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pas</a:t>
              </a:r>
              <a:endParaRPr lang="fr-FR" sz="3200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pic>
          <p:nvPicPr>
            <p:cNvPr id="1055" name="Picture 12" descr="http://us.cdn2.123rf.com/168nwm/experimental/experimental0912/experimental091200051/6095972-tick-and-cross-buttons-in-green-and-red-color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6" r="1"/>
            <a:stretch/>
          </p:blipFill>
          <p:spPr bwMode="auto">
            <a:xfrm>
              <a:off x="2131408" y="3188606"/>
              <a:ext cx="525000" cy="526387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1" name="Group 1060"/>
          <p:cNvGrpSpPr/>
          <p:nvPr/>
        </p:nvGrpSpPr>
        <p:grpSpPr>
          <a:xfrm>
            <a:off x="-36512" y="3059102"/>
            <a:ext cx="4536503" cy="1179358"/>
            <a:chOff x="-36512" y="3059102"/>
            <a:chExt cx="4536503" cy="1179358"/>
          </a:xfrm>
        </p:grpSpPr>
        <p:pic>
          <p:nvPicPr>
            <p:cNvPr id="1058" name="Picture 14" descr="http://www.bookcrossing.com/images/star-5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428963"/>
              <a:ext cx="4446632" cy="46197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</p:pic>
        <p:sp>
          <p:nvSpPr>
            <p:cNvPr id="1059" name="Rectangle 1058"/>
            <p:cNvSpPr/>
            <p:nvPr/>
          </p:nvSpPr>
          <p:spPr>
            <a:xfrm>
              <a:off x="33586" y="3059102"/>
              <a:ext cx="4466405" cy="297890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C’était 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-36512" y="3913302"/>
              <a:ext cx="4533042" cy="32515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nul                    acceptable		génial 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1560" y="4514548"/>
            <a:ext cx="2808312" cy="1938788"/>
            <a:chOff x="611560" y="4291128"/>
            <a:chExt cx="2808312" cy="1938788"/>
          </a:xfrm>
        </p:grpSpPr>
        <p:sp>
          <p:nvSpPr>
            <p:cNvPr id="52" name="Rounded Rectangular Callout 51"/>
            <p:cNvSpPr/>
            <p:nvPr/>
          </p:nvSpPr>
          <p:spPr>
            <a:xfrm>
              <a:off x="611560" y="4291128"/>
              <a:ext cx="2808312" cy="1938788"/>
            </a:xfrm>
            <a:prstGeom prst="wedgeRoundRectCallout">
              <a:avLst>
                <a:gd name="adj1" fmla="val -67487"/>
                <a:gd name="adj2" fmla="val 69050"/>
                <a:gd name="adj3" fmla="val 16667"/>
              </a:avLst>
            </a:prstGeom>
            <a:solidFill>
              <a:srgbClr val="00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La variété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…   sur  …</a:t>
              </a:r>
            </a:p>
          </p:txBody>
        </p:sp>
        <p:pic>
          <p:nvPicPr>
            <p:cNvPr id="53" name="Picture 2" descr="https://clc2.uniservity.com/GroupDownloadAttachment.asp?GroupId=268115&amp;AttachmentID=17107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984" y="5575253"/>
              <a:ext cx="528872" cy="56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132112" y="5633249"/>
              <a:ext cx="567680" cy="524659"/>
              <a:chOff x="2276128" y="2123235"/>
              <a:chExt cx="4240088" cy="4934833"/>
            </a:xfrm>
          </p:grpSpPr>
          <p:pic>
            <p:nvPicPr>
              <p:cNvPr id="57" name="Picture 4" descr="http://1.bp.blogspot.com/-FkQXSWL-_5g/T229_uSauPI/AAAAAAAABas/UM28P5An6sg/s1600/lo-seven_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70" t="28182" r="5379" b="6296"/>
              <a:stretch/>
            </p:blipFill>
            <p:spPr bwMode="auto">
              <a:xfrm>
                <a:off x="2276128" y="2123235"/>
                <a:ext cx="4240088" cy="4934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2276128" y="4421709"/>
                <a:ext cx="788933" cy="6863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5" name="Picture 6" descr="http://www.stephen-moyer.net/wp-content/uploads/2011/10/firmness_2_1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6" t="62986" r="34318" b="13828"/>
            <a:stretch/>
          </p:blipFill>
          <p:spPr bwMode="auto">
            <a:xfrm>
              <a:off x="755576" y="5746893"/>
              <a:ext cx="687486" cy="39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https://encrypted-tbn1.gstatic.com/images?q=tbn:ANd9GcSdlRoOEE7m_BHYNCuxJvrdIepljzj-AqQB5vL5Mika9KicQa6c-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14652" r="1714" b="2848"/>
            <a:stretch/>
          </p:blipFill>
          <p:spPr bwMode="auto">
            <a:xfrm>
              <a:off x="1547664" y="5705257"/>
              <a:ext cx="463824" cy="4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7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inuum.png"/>
          <p:cNvPicPr>
            <a:picLocks noChangeAspect="1"/>
          </p:cNvPicPr>
          <p:nvPr/>
        </p:nvPicPr>
        <p:blipFill>
          <a:blip r:embed="rId3"/>
          <a:srcRect l="2624" t="2500" r="89505" b="1667"/>
          <a:stretch>
            <a:fillRect/>
          </a:stretch>
        </p:blipFill>
        <p:spPr>
          <a:xfrm rot="5400000" flipV="1">
            <a:off x="4210902" y="-793717"/>
            <a:ext cx="714380" cy="8936805"/>
          </a:xfrm>
          <a:prstGeom prst="rect">
            <a:avLst/>
          </a:prstGeom>
        </p:spPr>
      </p:pic>
      <p:pic>
        <p:nvPicPr>
          <p:cNvPr id="18" name="Picture 17" descr="point to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2" y="5042839"/>
            <a:ext cx="1504956" cy="1770537"/>
          </a:xfrm>
          <a:prstGeom prst="rect">
            <a:avLst/>
          </a:prstGeom>
        </p:spPr>
      </p:pic>
      <p:sp>
        <p:nvSpPr>
          <p:cNvPr id="19" name="Flowchart: Alternate Process 18"/>
          <p:cNvSpPr/>
          <p:nvPr/>
        </p:nvSpPr>
        <p:spPr>
          <a:xfrm>
            <a:off x="6300192" y="1226415"/>
            <a:ext cx="2843808" cy="1556792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 am very confident</a:t>
            </a:r>
            <a:endParaRPr lang="en-GB" sz="3600" b="1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40401" y="1226415"/>
            <a:ext cx="2843861" cy="1556792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 have no confidence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12" y="33855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1.	2.	3.	4.	5.	6.	7.	8.	9.	10   </a:t>
            </a:r>
            <a:endParaRPr lang="fr-F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-33033"/>
            <a:ext cx="5256584" cy="6155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When speaking in French: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14356"/>
            <a:ext cx="8385418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We are learning to improve our intonation.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2021359"/>
            <a:ext cx="8474876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Because they help you to achieve a level 4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996952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start a conversation</a:t>
            </a: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keep it going using a little bit of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757" y="2996952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Better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take part in a simple conversation,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3537" y="2852936"/>
            <a:ext cx="2724868" cy="36724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Outstanding learning</a:t>
            </a:r>
          </a:p>
          <a:p>
            <a:pPr algn="ctr"/>
            <a:endParaRPr lang="en-GB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chat in a group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reasons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0034" y="142852"/>
            <a:ext cx="4286280" cy="500066"/>
          </a:xfrm>
        </p:spPr>
        <p:txBody>
          <a:bodyPr/>
          <a:lstStyle/>
          <a:p>
            <a:fld id="{07D062CC-5E57-4336-89C4-60A798331736}" type="datetime2">
              <a:rPr lang="fr-FR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pPr/>
              <a:t>mercredi 6 mars 2013</a:t>
            </a:fld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lking Twin Babies - PART 1 - OFFICIAL 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512" y="-27384"/>
            <a:ext cx="9180512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makes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look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sound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 real conversation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/>
              <a:t>http://</a:t>
            </a:r>
            <a:r>
              <a:rPr lang="en-GB" sz="2000" dirty="0" smtClean="0"/>
              <a:t>www.youtube.com/watch?v=lih0Z2IbIUQ)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-36512" y="44624"/>
            <a:ext cx="4532038" cy="2747892"/>
            <a:chOff x="488639" y="295652"/>
            <a:chExt cx="4532038" cy="2747892"/>
          </a:xfrm>
        </p:grpSpPr>
        <p:sp>
          <p:nvSpPr>
            <p:cNvPr id="4" name="Flowchart: Preparation 3"/>
            <p:cNvSpPr/>
            <p:nvPr/>
          </p:nvSpPr>
          <p:spPr>
            <a:xfrm>
              <a:off x="1259632" y="1052736"/>
              <a:ext cx="3384376" cy="1224136"/>
            </a:xfrm>
            <a:prstGeom prst="flowChartPreparat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La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prononciation 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  <a:endParaRPr lang="fr-FR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cxnSp>
          <p:nvCxnSpPr>
            <p:cNvPr id="6" name="Straight Connector 5"/>
            <p:cNvCxnSpPr>
              <a:endCxn id="16" idx="2"/>
            </p:cNvCxnSpPr>
            <p:nvPr/>
          </p:nvCxnSpPr>
          <p:spPr>
            <a:xfrm flipV="1">
              <a:off x="3128118" y="655692"/>
              <a:ext cx="1" cy="3844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7" idx="2"/>
            </p:cNvCxnSpPr>
            <p:nvPr/>
          </p:nvCxnSpPr>
          <p:spPr>
            <a:xfrm flipH="1" flipV="1">
              <a:off x="1343638" y="1040128"/>
              <a:ext cx="310012" cy="236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8" idx="2"/>
            </p:cNvCxnSpPr>
            <p:nvPr/>
          </p:nvCxnSpPr>
          <p:spPr>
            <a:xfrm flipV="1">
              <a:off x="4283968" y="1086786"/>
              <a:ext cx="419398" cy="344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9" idx="0"/>
              <a:endCxn id="4" idx="2"/>
            </p:cNvCxnSpPr>
            <p:nvPr/>
          </p:nvCxnSpPr>
          <p:spPr>
            <a:xfrm flipH="1" flipV="1">
              <a:off x="2951820" y="2276872"/>
              <a:ext cx="161584" cy="285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2"/>
            </p:cNvCxnSpPr>
            <p:nvPr/>
          </p:nvCxnSpPr>
          <p:spPr>
            <a:xfrm flipH="1" flipV="1">
              <a:off x="4283968" y="1988841"/>
              <a:ext cx="392676" cy="292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2"/>
            </p:cNvCxnSpPr>
            <p:nvPr/>
          </p:nvCxnSpPr>
          <p:spPr>
            <a:xfrm flipV="1">
              <a:off x="1231980" y="1988841"/>
              <a:ext cx="421670" cy="298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047998" y="295652"/>
              <a:ext cx="216024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compréhensible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299920">
              <a:off x="488639" y="718900"/>
              <a:ext cx="1486681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latin typeface="Arial Rounded MT Bold" pitchFamily="34" charset="0"/>
                </a:rPr>
                <a:t>mauvaise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981872">
              <a:off x="4388830" y="790325"/>
              <a:ext cx="90365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claire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7769" y="2562016"/>
              <a:ext cx="1951270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inconsistante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7745891">
              <a:off x="4283535" y="2214456"/>
              <a:ext cx="1065633" cy="360040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bonne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3769071">
              <a:off x="457126" y="2229018"/>
              <a:ext cx="1298136" cy="330915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correcte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9936" y="3436724"/>
            <a:ext cx="3385744" cy="3389969"/>
            <a:chOff x="5489936" y="3436724"/>
            <a:chExt cx="3385744" cy="3389969"/>
          </a:xfrm>
        </p:grpSpPr>
        <p:grpSp>
          <p:nvGrpSpPr>
            <p:cNvPr id="1053" name="Group 1052"/>
            <p:cNvGrpSpPr/>
            <p:nvPr/>
          </p:nvGrpSpPr>
          <p:grpSpPr>
            <a:xfrm>
              <a:off x="5496326" y="3436724"/>
              <a:ext cx="3379354" cy="3367060"/>
              <a:chOff x="5496326" y="3436724"/>
              <a:chExt cx="3379354" cy="336706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741520" y="4293096"/>
                <a:ext cx="2898932" cy="15121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500" smtClean="0">
                    <a:solidFill>
                      <a:schemeClr val="tx1"/>
                    </a:solidFill>
                    <a:latin typeface="Arial Rounded MT Bold" pitchFamily="34" charset="0"/>
                  </a:rPr>
                  <a:t>L’intonation</a:t>
                </a:r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fr-FR" sz="2600" smtClean="0">
                    <a:solidFill>
                      <a:schemeClr val="tx1"/>
                    </a:solidFill>
                    <a:latin typeface="Arial Rounded MT Bold" pitchFamily="34" charset="0"/>
                  </a:rPr>
                  <a:t>était</a:t>
                </a:r>
                <a:endParaRPr lang="fr-FR" sz="2600">
                  <a:solidFill>
                    <a:schemeClr val="tx1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24" name="Straight Connector 23"/>
              <p:cNvCxnSpPr>
                <a:stCxn id="22" idx="0"/>
                <a:endCxn id="45" idx="2"/>
              </p:cNvCxnSpPr>
              <p:nvPr/>
            </p:nvCxnSpPr>
            <p:spPr>
              <a:xfrm flipH="1" flipV="1">
                <a:off x="7187502" y="3831400"/>
                <a:ext cx="3484" cy="46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1"/>
                <a:endCxn id="46" idx="2"/>
              </p:cNvCxnSpPr>
              <p:nvPr/>
            </p:nvCxnSpPr>
            <p:spPr>
              <a:xfrm flipH="1" flipV="1">
                <a:off x="5832016" y="4328870"/>
                <a:ext cx="334043" cy="18567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2" idx="7"/>
                <a:endCxn id="47" idx="2"/>
              </p:cNvCxnSpPr>
              <p:nvPr/>
            </p:nvCxnSpPr>
            <p:spPr>
              <a:xfrm flipV="1">
                <a:off x="8215913" y="4126043"/>
                <a:ext cx="276754" cy="388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48" idx="0"/>
                <a:endCxn id="22" idx="4"/>
              </p:cNvCxnSpPr>
              <p:nvPr/>
            </p:nvCxnSpPr>
            <p:spPr>
              <a:xfrm flipV="1">
                <a:off x="7190986" y="5805264"/>
                <a:ext cx="0" cy="6384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22" idx="5"/>
              </p:cNvCxnSpPr>
              <p:nvPr/>
            </p:nvCxnSpPr>
            <p:spPr>
              <a:xfrm flipH="1" flipV="1">
                <a:off x="8215913" y="5583812"/>
                <a:ext cx="259586" cy="50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0" idx="2"/>
                <a:endCxn id="22" idx="3"/>
              </p:cNvCxnSpPr>
              <p:nvPr/>
            </p:nvCxnSpPr>
            <p:spPr>
              <a:xfrm flipV="1">
                <a:off x="5847200" y="5583812"/>
                <a:ext cx="318859" cy="3126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359410" y="3471360"/>
                <a:ext cx="165618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super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008834">
                <a:off x="4893809" y="4058440"/>
                <a:ext cx="156507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latin typeface="Arial Rounded MT Bold" pitchFamily="34" charset="0"/>
                  </a:rPr>
                  <a:t>rythmique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2740004">
                <a:off x="8057918" y="3820219"/>
                <a:ext cx="1127029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indécise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38189" y="6443744"/>
                <a:ext cx="1105594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variée</a:t>
                </a:r>
                <a:endParaRPr lang="fr-FR" dirty="0">
                  <a:latin typeface="Arial Rounded MT Bold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7745891">
                <a:off x="8162843" y="5905880"/>
                <a:ext cx="1065633" cy="36004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Rounded MT Bold" pitchFamily="34" charset="0"/>
                  </a:rPr>
                  <a:t>bonne</a:t>
                </a:r>
                <a:endParaRPr lang="fr-FR" dirty="0">
                  <a:latin typeface="Arial Rounded MT Bold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 rot="13769071">
              <a:off x="4894544" y="5825372"/>
              <a:ext cx="1596713" cy="405929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bien placée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1052" name="Group 1051"/>
          <p:cNvGrpSpPr/>
          <p:nvPr/>
        </p:nvGrpSpPr>
        <p:grpSpPr>
          <a:xfrm>
            <a:off x="5294280" y="29253"/>
            <a:ext cx="3886232" cy="2103603"/>
            <a:chOff x="5294280" y="29253"/>
            <a:chExt cx="3886232" cy="2103603"/>
          </a:xfrm>
        </p:grpSpPr>
        <p:sp>
          <p:nvSpPr>
            <p:cNvPr id="1050" name="Rounded Rectangle 1049"/>
            <p:cNvSpPr/>
            <p:nvPr/>
          </p:nvSpPr>
          <p:spPr>
            <a:xfrm>
              <a:off x="5294280" y="29253"/>
              <a:ext cx="3886232" cy="21036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La conversation était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rapide</a:t>
              </a:r>
            </a:p>
            <a:p>
              <a:pPr algn="r"/>
              <a:r>
                <a:rPr lang="fr-FR" dirty="0">
                  <a:latin typeface="Arial Rounded MT Bold" pitchFamily="34" charset="0"/>
                </a:rPr>
                <a:t>avec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sans hésitation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fluide</a:t>
              </a:r>
            </a:p>
            <a:p>
              <a:pPr algn="r"/>
              <a:r>
                <a:rPr lang="fr-FR" dirty="0" smtClean="0">
                  <a:latin typeface="Arial Rounded MT Bold" pitchFamily="34" charset="0"/>
                </a:rPr>
                <a:t>longue</a:t>
              </a:r>
            </a:p>
            <a:p>
              <a:pPr algn="r"/>
              <a:endParaRPr lang="fr-FR" sz="1600" dirty="0"/>
            </a:p>
          </p:txBody>
        </p:sp>
        <p:pic>
          <p:nvPicPr>
            <p:cNvPr id="1049" name="Picture 10" descr="http://img.over-blog.com/500x253/4/13/33/20/internet/Facebook-Lik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980" y="628678"/>
              <a:ext cx="1854478" cy="940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6" name="Group 1055"/>
          <p:cNvGrpSpPr/>
          <p:nvPr/>
        </p:nvGrpSpPr>
        <p:grpSpPr>
          <a:xfrm>
            <a:off x="5277346" y="2209721"/>
            <a:ext cx="3844223" cy="1075263"/>
            <a:chOff x="1612618" y="2930240"/>
            <a:chExt cx="3844223" cy="1069315"/>
          </a:xfrm>
        </p:grpSpPr>
        <p:sp>
          <p:nvSpPr>
            <p:cNvPr id="1054" name="Oval 1053"/>
            <p:cNvSpPr/>
            <p:nvPr/>
          </p:nvSpPr>
          <p:spPr>
            <a:xfrm>
              <a:off x="1612618" y="2930240"/>
              <a:ext cx="3844223" cy="10693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fr-FR" sz="3200" dirty="0" smtClean="0">
                  <a:solidFill>
                    <a:schemeClr val="tx1"/>
                  </a:solidFill>
                  <a:latin typeface="Arial Rounded MT Bold" pitchFamily="34" charset="0"/>
                </a:rPr>
                <a:t>’était </a:t>
              </a:r>
              <a:r>
                <a:rPr lang="fr-FR" sz="3200" dirty="0" smtClean="0">
                  <a:solidFill>
                    <a:srgbClr val="FF0000"/>
                  </a:solidFill>
                  <a:latin typeface="Arial Rounded MT Bold" pitchFamily="34" charset="0"/>
                </a:rPr>
                <a:t>pas</a:t>
              </a:r>
              <a:endParaRPr lang="fr-FR" sz="3200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pic>
          <p:nvPicPr>
            <p:cNvPr id="1055" name="Picture 12" descr="http://us.cdn2.123rf.com/168nwm/experimental/experimental0912/experimental091200051/6095972-tick-and-cross-buttons-in-green-and-red-color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6" r="1"/>
            <a:stretch/>
          </p:blipFill>
          <p:spPr bwMode="auto">
            <a:xfrm>
              <a:off x="2131408" y="3188606"/>
              <a:ext cx="525000" cy="526387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1" name="Group 1060"/>
          <p:cNvGrpSpPr/>
          <p:nvPr/>
        </p:nvGrpSpPr>
        <p:grpSpPr>
          <a:xfrm>
            <a:off x="-36512" y="3059102"/>
            <a:ext cx="4536503" cy="1179358"/>
            <a:chOff x="-36512" y="3059102"/>
            <a:chExt cx="4536503" cy="1179358"/>
          </a:xfrm>
        </p:grpSpPr>
        <p:pic>
          <p:nvPicPr>
            <p:cNvPr id="1058" name="Picture 14" descr="http://www.bookcrossing.com/images/star-5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428963"/>
              <a:ext cx="4446632" cy="46197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</p:pic>
        <p:sp>
          <p:nvSpPr>
            <p:cNvPr id="1059" name="Rectangle 1058"/>
            <p:cNvSpPr/>
            <p:nvPr/>
          </p:nvSpPr>
          <p:spPr>
            <a:xfrm>
              <a:off x="33586" y="3059102"/>
              <a:ext cx="4466405" cy="297890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C’était </a:t>
              </a:r>
              <a:endParaRPr lang="fr-FR" dirty="0">
                <a:latin typeface="Arial Rounded MT Bold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-36512" y="3913302"/>
              <a:ext cx="4533042" cy="325158"/>
            </a:xfrm>
            <a:prstGeom prst="rect">
              <a:avLst/>
            </a:prstGeom>
            <a:solidFill>
              <a:srgbClr val="990099"/>
            </a:solidFill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ial Rounded MT Bold" pitchFamily="34" charset="0"/>
                </a:rPr>
                <a:t>nul                    acceptable		génial </a:t>
              </a:r>
              <a:endParaRPr lang="fr-FR" dirty="0">
                <a:latin typeface="Arial Rounded MT Bol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1560" y="4514548"/>
            <a:ext cx="2808312" cy="1938788"/>
            <a:chOff x="611560" y="4291128"/>
            <a:chExt cx="2808312" cy="1938788"/>
          </a:xfrm>
        </p:grpSpPr>
        <p:sp>
          <p:nvSpPr>
            <p:cNvPr id="52" name="Rounded Rectangular Callout 51"/>
            <p:cNvSpPr/>
            <p:nvPr/>
          </p:nvSpPr>
          <p:spPr>
            <a:xfrm>
              <a:off x="611560" y="4291128"/>
              <a:ext cx="2808312" cy="1938788"/>
            </a:xfrm>
            <a:prstGeom prst="wedgeRoundRectCallout">
              <a:avLst>
                <a:gd name="adj1" fmla="val -67487"/>
                <a:gd name="adj2" fmla="val 69050"/>
                <a:gd name="adj3" fmla="val 16667"/>
              </a:avLst>
            </a:prstGeom>
            <a:solidFill>
              <a:srgbClr val="00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La variété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était</a:t>
              </a:r>
            </a:p>
            <a:p>
              <a:pPr algn="ctr"/>
              <a:r>
                <a:rPr lang="fr-FR" sz="2600" dirty="0" smtClean="0">
                  <a:solidFill>
                    <a:schemeClr val="tx1"/>
                  </a:solidFill>
                  <a:latin typeface="Arial Rounded MT Bold" pitchFamily="34" charset="0"/>
                </a:rPr>
                <a:t>…   sur  …</a:t>
              </a:r>
            </a:p>
          </p:txBody>
        </p:sp>
        <p:pic>
          <p:nvPicPr>
            <p:cNvPr id="53" name="Picture 2" descr="https://clc2.uniservity.com/GroupDownloadAttachment.asp?GroupId=268115&amp;AttachmentID=17107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984" y="5575253"/>
              <a:ext cx="528872" cy="56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132112" y="5633249"/>
              <a:ext cx="567680" cy="524659"/>
              <a:chOff x="2276128" y="2123235"/>
              <a:chExt cx="4240088" cy="4934833"/>
            </a:xfrm>
          </p:grpSpPr>
          <p:pic>
            <p:nvPicPr>
              <p:cNvPr id="57" name="Picture 4" descr="http://1.bp.blogspot.com/-FkQXSWL-_5g/T229_uSauPI/AAAAAAAABas/UM28P5An6sg/s1600/lo-seven_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70" t="28182" r="5379" b="6296"/>
              <a:stretch/>
            </p:blipFill>
            <p:spPr bwMode="auto">
              <a:xfrm>
                <a:off x="2276128" y="2123235"/>
                <a:ext cx="4240088" cy="4934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2276128" y="4421709"/>
                <a:ext cx="788933" cy="6863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5" name="Picture 6" descr="http://www.stephen-moyer.net/wp-content/uploads/2011/10/firmness_2_1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6" t="62986" r="34318" b="13828"/>
            <a:stretch/>
          </p:blipFill>
          <p:spPr bwMode="auto">
            <a:xfrm>
              <a:off x="755576" y="5746893"/>
              <a:ext cx="687486" cy="39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https://encrypted-tbn1.gstatic.com/images?q=tbn:ANd9GcSdlRoOEE7m_BHYNCuxJvrdIepljzj-AqQB5vL5Mika9KicQa6c-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14652" r="1714" b="2848"/>
            <a:stretch/>
          </p:blipFill>
          <p:spPr bwMode="auto">
            <a:xfrm>
              <a:off x="1547664" y="5705257"/>
              <a:ext cx="463824" cy="4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7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975648" y="2492896"/>
            <a:ext cx="3168352" cy="1872208"/>
          </a:xfrm>
          <a:prstGeom prst="wedgeEllipseCallout">
            <a:avLst>
              <a:gd name="adj1" fmla="val -73580"/>
              <a:gd name="adj2" fmla="val 28928"/>
            </a:avLst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FF00"/>
                </a:solidFill>
                <a:latin typeface="Arial Rounded MT Bold" pitchFamily="34" charset="0"/>
              </a:rPr>
              <a:t>quoi?</a:t>
            </a:r>
            <a:endParaRPr lang="fr-FR" sz="32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 Rounded MT Bold" pitchFamily="34" charset="0"/>
              </a:rPr>
              <a:t>kwa</a:t>
            </a:r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what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  <a:endParaRPr lang="fr-FR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71600" y="2492896"/>
            <a:ext cx="4464496" cy="1872208"/>
          </a:xfrm>
          <a:prstGeom prst="wedgeEllipseCallout">
            <a:avLst>
              <a:gd name="adj1" fmla="val -73580"/>
              <a:gd name="adj2" fmla="val 28928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FF00"/>
                </a:solidFill>
                <a:latin typeface="Arial Rounded MT Bold" pitchFamily="34" charset="0"/>
              </a:rPr>
              <a:t>avec qui?</a:t>
            </a:r>
            <a:endParaRPr lang="fr-FR" sz="32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 Rounded MT Bold" pitchFamily="34" charset="0"/>
              </a:rPr>
              <a:t>key</a:t>
            </a:r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with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who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??</a:t>
            </a:r>
            <a:endParaRPr lang="fr-FR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004048" y="258912"/>
            <a:ext cx="3528392" cy="1872208"/>
          </a:xfrm>
          <a:prstGeom prst="wedgeEllipseCallout">
            <a:avLst>
              <a:gd name="adj1" fmla="val 60677"/>
              <a:gd name="adj2" fmla="val 6352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FF00"/>
                </a:solidFill>
                <a:latin typeface="Arial Rounded MT Bold" pitchFamily="34" charset="0"/>
              </a:rPr>
              <a:t>quand?</a:t>
            </a:r>
            <a:endParaRPr lang="fr-FR" sz="32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 Rounded MT Bold" pitchFamily="34" charset="0"/>
              </a:rPr>
              <a:t>kon</a:t>
            </a:r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when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  <a:endParaRPr lang="fr-FR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43608" y="4797152"/>
            <a:ext cx="2664296" cy="1872208"/>
          </a:xfrm>
          <a:prstGeom prst="wedgeEllipseCallout">
            <a:avLst>
              <a:gd name="adj1" fmla="val -73580"/>
              <a:gd name="adj2" fmla="val 2892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FF00"/>
                </a:solidFill>
                <a:latin typeface="Arial Rounded MT Bold" pitchFamily="34" charset="0"/>
              </a:rPr>
              <a:t>o</a:t>
            </a:r>
            <a:r>
              <a:rPr lang="fr-FR" sz="4800" dirty="0" smtClean="0">
                <a:solidFill>
                  <a:srgbClr val="FFFF00"/>
                </a:solidFill>
                <a:latin typeface="Shruti"/>
                <a:cs typeface="Shruti"/>
              </a:rPr>
              <a:t>ù</a:t>
            </a:r>
            <a:r>
              <a:rPr lang="fr-FR" sz="4800" dirty="0" smtClean="0">
                <a:solidFill>
                  <a:srgbClr val="FFFF00"/>
                </a:solidFill>
                <a:latin typeface="Arial Rounded MT Bold" pitchFamily="34" charset="0"/>
              </a:rPr>
              <a:t>?</a:t>
            </a:r>
            <a:endParaRPr lang="fr-FR" sz="32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 Rounded MT Bold" pitchFamily="34" charset="0"/>
              </a:rPr>
              <a:t>oo</a:t>
            </a:r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where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  <a:endParaRPr lang="fr-FR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39952" y="4509120"/>
            <a:ext cx="4536504" cy="1872208"/>
          </a:xfrm>
          <a:prstGeom prst="wedgeEllipseCallout">
            <a:avLst>
              <a:gd name="adj1" fmla="val 63225"/>
              <a:gd name="adj2" fmla="val 62167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0070C0"/>
                </a:solidFill>
                <a:latin typeface="Arial Rounded MT Bold" pitchFamily="34" charset="0"/>
              </a:rPr>
              <a:t>pourquoi?</a:t>
            </a:r>
            <a:endParaRPr lang="fr-FR" sz="32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 Rounded MT Bold" pitchFamily="34" charset="0"/>
              </a:rPr>
              <a:t>porkwa</a:t>
            </a:r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 Rounded MT Bold" pitchFamily="34" charset="0"/>
              </a:rPr>
              <a:t>why</a:t>
            </a:r>
            <a:r>
              <a:rPr lang="fr-FR" sz="1200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  <a:endParaRPr lang="fr-FR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24" y="-3398"/>
            <a:ext cx="5002624" cy="1776214"/>
          </a:xfrm>
          <a:prstGeom prst="wedgeEllipseCallout">
            <a:avLst>
              <a:gd name="adj1" fmla="val -39167"/>
              <a:gd name="adj2" fmla="val 949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 aimes….?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fr-F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4731" y="1311151"/>
            <a:ext cx="21404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gaming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40" name="Picture 16" descr="http://www.darty.com/res3/gaming/uploads/pages/1772_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57610"/>
          <a:stretch/>
        </p:blipFill>
        <p:spPr bwMode="auto">
          <a:xfrm>
            <a:off x="0" y="44624"/>
            <a:ext cx="2517961" cy="12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netfrance.fr/i/edit/2013/01/39786274/620x465/patch-faille-internet-explor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6215"/>
          <a:stretch/>
        </p:blipFill>
        <p:spPr bwMode="auto">
          <a:xfrm>
            <a:off x="4817892" y="2329794"/>
            <a:ext cx="1778451" cy="16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1001stages.com/photos/rubrique/hd/football-enfants-1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11" y="4812205"/>
            <a:ext cx="2077357" cy="1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wingin-partout.com/wp-content/uploads/image/menu/musique_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r="20144"/>
          <a:stretch/>
        </p:blipFill>
        <p:spPr bwMode="auto">
          <a:xfrm>
            <a:off x="4970329" y="-3398"/>
            <a:ext cx="2628900" cy="18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lub-innovation-culture.fr/wp-content/uploads/facebook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9793"/>
            <a:ext cx="1246601" cy="12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verni-sage.fr/img/twt_bir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90" y="3453249"/>
            <a:ext cx="27051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games-geeks.fr/wp-content/uploads/2012/11/xbox-360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3" y="1737478"/>
            <a:ext cx="1632552" cy="1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us.123rf.com/400wm/400/400/dpaint/dpaint0902/dpaint090200046/4356077-trois-filles-sur-le-shopping-isole-sur-un-fond-blan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r="16377"/>
          <a:stretch/>
        </p:blipFill>
        <p:spPr bwMode="auto">
          <a:xfrm>
            <a:off x="2609492" y="3025575"/>
            <a:ext cx="2034516" cy="29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lyceesoniadelaunay.ac-creteil.fr/IMG/jpg/tv-h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3" y="43934"/>
            <a:ext cx="2268105" cy="22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252455">
            <a:off x="4946738" y="1264576"/>
            <a:ext cx="2764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  <a:latin typeface="Britannic Bold" pitchFamily="34" charset="0"/>
                <a:ea typeface="Adobe Fan Heiti Std B" pitchFamily="34" charset="-128"/>
              </a:rPr>
              <a:t>La musique</a:t>
            </a:r>
            <a:endParaRPr lang="fr-FR" sz="2800" dirty="0">
              <a:solidFill>
                <a:srgbClr val="FF0066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831" y="6269077"/>
            <a:ext cx="17282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vélo</a:t>
            </a:r>
            <a:endParaRPr lang="fr-FR" sz="28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pic>
        <p:nvPicPr>
          <p:cNvPr id="1046" name="Picture 22" descr="http://www.velo-cycle-vtt.com/images/velo-platium-chor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5098888"/>
            <a:ext cx="1853291" cy="12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53899" y="6139859"/>
            <a:ext cx="19621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shopping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 rot="21173203">
            <a:off x="2777854" y="2096866"/>
            <a:ext cx="21933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  <a:latin typeface="Britannic Bold" pitchFamily="34" charset="0"/>
                <a:ea typeface="Adobe Fan Heiti Std B" pitchFamily="34" charset="-128"/>
              </a:rPr>
              <a:t>La télévision</a:t>
            </a:r>
            <a:endParaRPr lang="fr-FR" sz="2800" dirty="0">
              <a:solidFill>
                <a:srgbClr val="FF0066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0199" y="4858807"/>
            <a:ext cx="1603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sport 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le foot</a:t>
            </a:r>
            <a:endParaRPr lang="fr-FR" sz="24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08" y="2953093"/>
            <a:ext cx="2469853" cy="1905714"/>
            <a:chOff x="5489453" y="4833488"/>
            <a:chExt cx="2469853" cy="1905714"/>
          </a:xfrm>
        </p:grpSpPr>
        <p:grpSp>
          <p:nvGrpSpPr>
            <p:cNvPr id="9" name="Group 8"/>
            <p:cNvGrpSpPr/>
            <p:nvPr/>
          </p:nvGrpSpPr>
          <p:grpSpPr>
            <a:xfrm>
              <a:off x="5816783" y="4858850"/>
              <a:ext cx="2142523" cy="1880352"/>
              <a:chOff x="395536" y="1316262"/>
              <a:chExt cx="5300414" cy="5338698"/>
            </a:xfrm>
          </p:grpSpPr>
          <p:pic>
            <p:nvPicPr>
              <p:cNvPr id="1052" name="Picture 28" descr="http://www.oise.fr/fileadmin/images_annuaire/BEAUVAIS_ASCA_logo_Cin%C3%A9ma_AGNES_VARDA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52"/>
              <a:stretch/>
            </p:blipFill>
            <p:spPr bwMode="auto">
              <a:xfrm>
                <a:off x="395536" y="1316262"/>
                <a:ext cx="5300414" cy="5338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2483768" y="3049984"/>
                <a:ext cx="3212182" cy="17471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66732" y="3121992"/>
                <a:ext cx="1169164" cy="13151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5489453" y="4833488"/>
              <a:ext cx="654659" cy="635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 smtClean="0">
                  <a:solidFill>
                    <a:schemeClr val="bg1"/>
                  </a:solidFill>
                  <a:latin typeface="Broadway" pitchFamily="82" charset="0"/>
                </a:rPr>
                <a:t>le</a:t>
              </a:r>
              <a:endParaRPr lang="en-GB" sz="22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99633" y="3053139"/>
            <a:ext cx="13310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Britannic Bold" pitchFamily="34" charset="0"/>
                <a:ea typeface="Adobe Fan Heiti Std B" pitchFamily="34" charset="-128"/>
              </a:rPr>
              <a:t>L’Internet</a:t>
            </a:r>
            <a:endParaRPr lang="fr-FR" sz="2000" dirty="0">
              <a:solidFill>
                <a:srgbClr val="0070C0"/>
              </a:solidFill>
              <a:latin typeface="Britannic Bold" pitchFamily="34" charset="0"/>
              <a:ea typeface="Adobe Fan Heiti Std B" pitchFamily="34" charset="-128"/>
            </a:endParaRPr>
          </a:p>
        </p:txBody>
      </p:sp>
      <p:pic>
        <p:nvPicPr>
          <p:cNvPr id="6146" name="Picture 2" descr="http://enterteenmentonline.com/wp-content/uploads/2012/09/iTunes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71" y="1311151"/>
            <a:ext cx="1686897" cy="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f/f1/IPod_5G,_nano_2G,_shuffle_2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3398"/>
            <a:ext cx="1457325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3768" y="-3398"/>
            <a:ext cx="34193" cy="68196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97847" y="-27384"/>
            <a:ext cx="34193" cy="68196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0" y="2841687"/>
            <a:ext cx="485207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-34186" y="5073884"/>
            <a:ext cx="25350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32040" y="4659233"/>
            <a:ext cx="42119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27392" y="2252768"/>
            <a:ext cx="42119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1209" y="3212976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Better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take part in a simple conversation,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212976"/>
            <a:ext cx="2724868" cy="345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learning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start a conversation</a:t>
            </a: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keep it going using a little bit of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epilepsy-navigator.com/sitebuildercontent/sitebuilderpictures/animated_teenage_friends_talking_lockers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93" y="-172057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9620" y="3140968"/>
            <a:ext cx="2724868" cy="36724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Outstanding learning</a:t>
            </a:r>
          </a:p>
          <a:p>
            <a:pPr algn="ctr"/>
            <a:endParaRPr lang="en-GB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 to chat in a group with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opinions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reasons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intonation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173500" y="1988840"/>
            <a:ext cx="2550628" cy="1152128"/>
            <a:chOff x="7082" y="476672"/>
            <a:chExt cx="8511720" cy="3960440"/>
          </a:xfrm>
        </p:grpSpPr>
        <p:pic>
          <p:nvPicPr>
            <p:cNvPr id="21" name="Picture 4" descr="http://www.framablog.org/public/_img/framasoft/dislike-f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" t="4294" r="2464" b="15473"/>
            <a:stretch/>
          </p:blipFill>
          <p:spPr bwMode="auto">
            <a:xfrm>
              <a:off x="7082" y="476672"/>
              <a:ext cx="8511720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491880" y="908720"/>
              <a:ext cx="4752528" cy="3240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Je</a:t>
              </a:r>
            </a:p>
            <a:p>
              <a:pPr algn="ctr"/>
              <a:r>
                <a:rPr lang="fr-FR" sz="24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 n’aime </a:t>
              </a:r>
            </a:p>
            <a:p>
              <a:pPr algn="ctr"/>
              <a:r>
                <a:rPr lang="fr-FR" sz="24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pas</a:t>
              </a:r>
              <a:endParaRPr lang="fr-FR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 descr="laugh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5051547"/>
            <a:ext cx="2214578" cy="1806453"/>
          </a:xfrm>
          <a:prstGeom prst="rect">
            <a:avLst/>
          </a:prstGeom>
        </p:spPr>
      </p:pic>
      <p:pic>
        <p:nvPicPr>
          <p:cNvPr id="16" name="Picture 15" descr="wrong_cro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04" y="3511268"/>
            <a:ext cx="1285884" cy="128588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5536" y="3786190"/>
            <a:ext cx="2676266" cy="2214578"/>
          </a:xfrm>
          <a:prstGeom prst="wedgeEllipseCallout">
            <a:avLst>
              <a:gd name="adj1" fmla="val -50369"/>
              <a:gd name="adj2" fmla="val 517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suis </a:t>
            </a:r>
            <a:r>
              <a:rPr lang="fr-F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d’accord!</a:t>
            </a:r>
            <a:endParaRPr lang="fr-FR" sz="3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www.edupics.com/thinking-t10044.jpg"/>
          <p:cNvPicPr>
            <a:picLocks noChangeAspect="1" noChangeArrowheads="1"/>
          </p:cNvPicPr>
          <p:nvPr/>
        </p:nvPicPr>
        <p:blipFill>
          <a:blip r:embed="rId5" cstate="print"/>
          <a:srcRect t="2660" r="6014" b="12233"/>
          <a:stretch>
            <a:fillRect/>
          </a:stretch>
        </p:blipFill>
        <p:spPr bwMode="auto">
          <a:xfrm>
            <a:off x="163626" y="141889"/>
            <a:ext cx="1330418" cy="1702935"/>
          </a:xfrm>
          <a:prstGeom prst="rect">
            <a:avLst/>
          </a:prstGeom>
          <a:noFill/>
        </p:spPr>
      </p:pic>
      <p:pic>
        <p:nvPicPr>
          <p:cNvPr id="2050" name="Picture 2" descr="http://digitalfeat.com/files/2010/04/negative-thinking1.jpg"/>
          <p:cNvPicPr>
            <a:picLocks noChangeAspect="1" noChangeArrowheads="1"/>
          </p:cNvPicPr>
          <p:nvPr/>
        </p:nvPicPr>
        <p:blipFill>
          <a:blip r:embed="rId6"/>
          <a:srcRect t="17647" r="46428"/>
          <a:stretch>
            <a:fillRect/>
          </a:stretch>
        </p:blipFill>
        <p:spPr bwMode="auto">
          <a:xfrm>
            <a:off x="5136999" y="44624"/>
            <a:ext cx="1235201" cy="1844551"/>
          </a:xfrm>
          <a:prstGeom prst="rect">
            <a:avLst/>
          </a:prstGeom>
          <a:noFill/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012160" y="0"/>
            <a:ext cx="3096344" cy="1844824"/>
          </a:xfrm>
          <a:prstGeom prst="wedgeEllipseCallout">
            <a:avLst>
              <a:gd name="adj1" fmla="val -58602"/>
              <a:gd name="adj2" fmla="val 42964"/>
            </a:avLst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je</a:t>
            </a:r>
            <a:endParaRPr kumimoji="0" lang="en-US" sz="9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59698" y="-45310"/>
            <a:ext cx="2740294" cy="1890134"/>
          </a:xfrm>
          <a:prstGeom prst="cloudCallout">
            <a:avLst>
              <a:gd name="adj1" fmla="val -62061"/>
              <a:gd name="adj2" fmla="val 29142"/>
            </a:avLst>
          </a:prstGeom>
          <a:solidFill>
            <a:srgbClr val="FFFF00"/>
          </a:solidFill>
          <a:ln w="508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tu?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64088" y="2650725"/>
            <a:ext cx="3816424" cy="2214578"/>
          </a:xfrm>
          <a:prstGeom prst="wedgeEllipseCallout">
            <a:avLst>
              <a:gd name="adj1" fmla="val -58700"/>
              <a:gd name="adj2" fmla="val 16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</a:p>
          <a:p>
            <a:pPr algn="ctr"/>
            <a:r>
              <a:rPr lang="fr-FR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suis </a:t>
            </a:r>
            <a:r>
              <a:rPr lang="fr-FR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d’accord!</a:t>
            </a:r>
            <a:endParaRPr lang="fr-F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652120" y="5143512"/>
            <a:ext cx="3491880" cy="1571636"/>
          </a:xfrm>
          <a:prstGeom prst="wedgeEllipseCallout">
            <a:avLst>
              <a:gd name="adj1" fmla="val -64035"/>
              <a:gd name="adj2" fmla="val 250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C’est stupide!!</a:t>
            </a:r>
            <a:endParaRPr lang="fr-FR" sz="4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61248"/>
            <a:ext cx="1196752" cy="1196752"/>
          </a:xfrm>
          <a:prstGeom prst="rect">
            <a:avLst/>
          </a:prstGeom>
        </p:spPr>
      </p:pic>
      <p:pic>
        <p:nvPicPr>
          <p:cNvPr id="19" name="Picture 18" descr="http://s1.lemde.fr/image/2012/04/30/534x267/1693485_3_034f_le-bouton-j-aime-de-facebook_0fbfe0210629309077c4a2ede9e81e0c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11403"/>
          <a:stretch/>
        </p:blipFill>
        <p:spPr bwMode="auto">
          <a:xfrm>
            <a:off x="155613" y="2204864"/>
            <a:ext cx="2904219" cy="1083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66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915816" y="3395999"/>
            <a:ext cx="3816424" cy="2214578"/>
          </a:xfrm>
          <a:prstGeom prst="wedgeEllipseCallout">
            <a:avLst>
              <a:gd name="adj1" fmla="val 54902"/>
              <a:gd name="adj2" fmla="val 36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</a:p>
          <a:p>
            <a:pPr algn="ctr"/>
            <a:r>
              <a:rPr lang="fr-FR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suis </a:t>
            </a:r>
            <a:r>
              <a:rPr lang="fr-FR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d’accord!</a:t>
            </a:r>
            <a:endParaRPr lang="fr-F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9587"/>
            <a:ext cx="3240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1……..</a:t>
            </a:r>
          </a:p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2.…….</a:t>
            </a:r>
          </a:p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3……..</a:t>
            </a:r>
          </a:p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4……..</a:t>
            </a:r>
          </a:p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5……..</a:t>
            </a:r>
          </a:p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6……..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759776" y="1484784"/>
            <a:ext cx="2740294" cy="1890134"/>
          </a:xfrm>
          <a:prstGeom prst="cloudCallout">
            <a:avLst>
              <a:gd name="adj1" fmla="val -62061"/>
              <a:gd name="adj2" fmla="val 29142"/>
            </a:avLst>
          </a:prstGeom>
          <a:solidFill>
            <a:srgbClr val="FFFF00"/>
          </a:solidFill>
          <a:ln w="508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tu?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732240" y="0"/>
            <a:ext cx="2376264" cy="1700808"/>
          </a:xfrm>
          <a:prstGeom prst="wedgeEllipseCallout">
            <a:avLst>
              <a:gd name="adj1" fmla="val -58602"/>
              <a:gd name="adj2" fmla="val 42964"/>
            </a:avLst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je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300192" y="2006510"/>
            <a:ext cx="2870570" cy="2214578"/>
          </a:xfrm>
          <a:prstGeom prst="wedgeEllipseCallout">
            <a:avLst>
              <a:gd name="adj1" fmla="val -50369"/>
              <a:gd name="adj2" fmla="val 517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suis d’accord!</a:t>
            </a:r>
            <a:endParaRPr lang="fr-FR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652120" y="5143512"/>
            <a:ext cx="3491880" cy="1571636"/>
          </a:xfrm>
          <a:prstGeom prst="wedgeEllipseCallout">
            <a:avLst>
              <a:gd name="adj1" fmla="val -64035"/>
              <a:gd name="adj2" fmla="val 250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C’est stupide!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823540" y="33027"/>
            <a:ext cx="3908700" cy="1204186"/>
          </a:xfrm>
          <a:prstGeom prst="wedgeEllipseCallout">
            <a:avLst>
              <a:gd name="adj1" fmla="val 45478"/>
              <a:gd name="adj2" fmla="val 89661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Arial Rounded MT Bold" pitchFamily="34" charset="0"/>
              </a:rPr>
              <a:t>pourquoi?</a:t>
            </a:r>
            <a:endParaRPr lang="fr-FR" sz="24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516</Words>
  <Application>Microsoft Office PowerPoint</Application>
  <PresentationFormat>On-screen Show (4:3)</PresentationFormat>
  <Paragraphs>202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Lucy</cp:lastModifiedBy>
  <cp:revision>83</cp:revision>
  <cp:lastPrinted>2013-02-25T20:18:24Z</cp:lastPrinted>
  <dcterms:created xsi:type="dcterms:W3CDTF">2013-02-19T20:16:11Z</dcterms:created>
  <dcterms:modified xsi:type="dcterms:W3CDTF">2013-03-06T10:08:34Z</dcterms:modified>
</cp:coreProperties>
</file>