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160000" cy="8394700"/>
  <p:notesSz cx="6858000" cy="9144000"/>
  <p:embeddedFontLs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07800"/>
            <a:ext cx="8636000" cy="17994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56997"/>
            <a:ext cx="7112000" cy="21453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C64F-A566-4A04-B933-5C60AFEFB0FF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039E-C9DD-4FB2-B368-567127ED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C64F-A566-4A04-B933-5C60AFEFB0FF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039E-C9DD-4FB2-B368-567127ED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33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6179"/>
            <a:ext cx="2286000" cy="71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6179"/>
            <a:ext cx="6688667" cy="71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C64F-A566-4A04-B933-5C60AFEFB0FF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039E-C9DD-4FB2-B368-567127ED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57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C64F-A566-4A04-B933-5C60AFEFB0FF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039E-C9DD-4FB2-B368-567127ED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1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94374"/>
            <a:ext cx="8636000" cy="166728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58033"/>
            <a:ext cx="8636000" cy="18363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C64F-A566-4A04-B933-5C60AFEFB0FF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039E-C9DD-4FB2-B368-567127ED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63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58765"/>
            <a:ext cx="4487333" cy="5540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58765"/>
            <a:ext cx="4487333" cy="5540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C64F-A566-4A04-B933-5C60AFEFB0FF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039E-C9DD-4FB2-B368-567127ED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88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79092"/>
            <a:ext cx="4489098" cy="7831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62208"/>
            <a:ext cx="4489098" cy="48366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79092"/>
            <a:ext cx="4490861" cy="7831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62208"/>
            <a:ext cx="4490861" cy="48366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C64F-A566-4A04-B933-5C60AFEFB0FF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039E-C9DD-4FB2-B368-567127ED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56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C64F-A566-4A04-B933-5C60AFEFB0FF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039E-C9DD-4FB2-B368-567127ED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45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C64F-A566-4A04-B933-5C60AFEFB0FF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039E-C9DD-4FB2-B368-567127ED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86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4234"/>
            <a:ext cx="3342570" cy="1422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4235"/>
            <a:ext cx="5679722" cy="7164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56670"/>
            <a:ext cx="3342570" cy="5742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C64F-A566-4A04-B933-5C60AFEFB0FF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039E-C9DD-4FB2-B368-567127ED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4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876290"/>
            <a:ext cx="6096000" cy="6937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50082"/>
            <a:ext cx="6096000" cy="50368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570019"/>
            <a:ext cx="6096000" cy="985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C64F-A566-4A04-B933-5C60AFEFB0FF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039E-C9DD-4FB2-B368-567127ED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56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6177"/>
            <a:ext cx="9144000" cy="1399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58765"/>
            <a:ext cx="9144000" cy="5540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780645"/>
            <a:ext cx="2370667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7C64F-A566-4A04-B933-5C60AFEFB0FF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780645"/>
            <a:ext cx="3217333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780645"/>
            <a:ext cx="2370667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D039E-C9DD-4FB2-B368-567127ED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00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203200"/>
            <a:ext cx="9931400" cy="407848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de-DE" sz="2100" u="sng" smtClean="0">
                <a:solidFill>
                  <a:srgbClr val="FF0000"/>
                </a:solidFill>
                <a:latin typeface="Comic Sans MS - 28"/>
              </a:rPr>
              <a:t>Datum: Montag den 2. Juli</a:t>
            </a:r>
          </a:p>
          <a:p>
            <a:endParaRPr lang="en-GB" sz="2100" u="sng" smtClean="0">
              <a:solidFill>
                <a:srgbClr val="FF0000"/>
              </a:solidFill>
              <a:latin typeface="Comic Sans MS - 28"/>
            </a:endParaRPr>
          </a:p>
          <a:p>
            <a:r>
              <a:rPr lang="en-GB" sz="2100" u="sng" smtClean="0">
                <a:solidFill>
                  <a:srgbClr val="FF0000"/>
                </a:solidFill>
                <a:latin typeface="Comic Sans MS - 28"/>
              </a:rPr>
              <a:t>h.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l.w to know and practise using reading strategies to tackle  texts </a:t>
            </a:r>
          </a:p>
          <a:p>
            <a:endParaRPr lang="en-GB" sz="2100" smtClean="0">
              <a:solidFill>
                <a:srgbClr val="000000"/>
              </a:solidFill>
              <a:latin typeface="Comic Sans MS - 28"/>
            </a:endParaRPr>
          </a:p>
          <a:p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d.</a:t>
            </a:r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l.s happy and confident learners by the end of the lesson!</a:t>
            </a:r>
          </a:p>
          <a:p>
            <a:endParaRPr lang="en-GB" sz="2100" u="sng" smtClean="0">
              <a:solidFill>
                <a:srgbClr val="000000"/>
              </a:solidFill>
              <a:latin typeface="Comic Sans MS - 28"/>
            </a:endParaRPr>
          </a:p>
          <a:p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St</a:t>
            </a:r>
            <a:r>
              <a:rPr lang="en-GB" sz="2100" u="sng" smtClean="0">
                <a:solidFill>
                  <a:srgbClr val="FF0000"/>
                </a:solidFill>
                <a:latin typeface="Comic Sans MS - 28"/>
              </a:rPr>
              <a:t>arter</a:t>
            </a:r>
          </a:p>
          <a:p>
            <a:r>
              <a:rPr lang="en-GB" sz="2100" u="sng" smtClean="0">
                <a:solidFill>
                  <a:srgbClr val="FF0000"/>
                </a:solidFill>
                <a:latin typeface="Comic Sans MS - 28"/>
              </a:rPr>
              <a:t>C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an you work out the meaning of the </a:t>
            </a:r>
          </a:p>
          <a:p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nonsense words underlined on the passage</a:t>
            </a:r>
          </a:p>
          <a:p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on your desk?</a:t>
            </a:r>
          </a:p>
          <a:p>
            <a:endParaRPr lang="en-GB" sz="2100" smtClean="0">
              <a:solidFill>
                <a:srgbClr val="000000"/>
              </a:solidFill>
              <a:latin typeface="Comic Sans MS - 28"/>
            </a:endParaRPr>
          </a:p>
          <a:p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How did you do it?</a:t>
            </a:r>
            <a:endParaRPr lang="en-GB" sz="2100">
              <a:solidFill>
                <a:srgbClr val="000000"/>
              </a:solidFill>
              <a:latin typeface="Comic Sans MS - 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769102" y="5303393"/>
            <a:ext cx="1211200" cy="2152016"/>
          </a:xfrm>
          <a:custGeom>
            <a:avLst/>
            <a:gdLst/>
            <a:ahLst/>
            <a:cxnLst/>
            <a:rect l="0" t="0" r="0" b="0"/>
            <a:pathLst>
              <a:path w="1211200" h="2152016">
                <a:moveTo>
                  <a:pt x="0" y="0"/>
                </a:moveTo>
                <a:lnTo>
                  <a:pt x="1211199" y="0"/>
                </a:lnTo>
                <a:lnTo>
                  <a:pt x="1211199" y="2152015"/>
                </a:lnTo>
                <a:lnTo>
                  <a:pt x="0" y="2152015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67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12801" y="623189"/>
            <a:ext cx="9478011" cy="6538215"/>
          </a:xfrm>
          <a:custGeom>
            <a:avLst/>
            <a:gdLst/>
            <a:ahLst/>
            <a:cxnLst/>
            <a:rect l="0" t="0" r="0" b="0"/>
            <a:pathLst>
              <a:path w="9478011" h="6538215">
                <a:moveTo>
                  <a:pt x="0" y="0"/>
                </a:moveTo>
                <a:lnTo>
                  <a:pt x="9478010" y="0"/>
                </a:lnTo>
                <a:lnTo>
                  <a:pt x="9478010" y="6538214"/>
                </a:lnTo>
                <a:lnTo>
                  <a:pt x="0" y="6538214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520309" y="963295"/>
            <a:ext cx="0" cy="596201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625592" y="2293112"/>
            <a:ext cx="3974719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862701" y="3519805"/>
            <a:ext cx="3574796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57011" y="4821301"/>
            <a:ext cx="337489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89396" y="6196203"/>
            <a:ext cx="332790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0200" y="749300"/>
            <a:ext cx="5207000" cy="36625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200" smtClean="0">
                <a:solidFill>
                  <a:srgbClr val="000000"/>
                </a:solidFill>
                <a:latin typeface="Comic Sans MS - 16"/>
              </a:rPr>
              <a:t>Hello Krista!</a:t>
            </a:r>
          </a:p>
          <a:p>
            <a:r>
              <a:rPr lang="en-GB" sz="1200" smtClean="0">
                <a:solidFill>
                  <a:srgbClr val="000000"/>
                </a:solidFill>
                <a:latin typeface="Comic Sans MS - 16"/>
              </a:rPr>
              <a:t>I am in London with my family! The weather here is  warm and sunny but it often rains. I  find that not  good for Wimbledon! </a:t>
            </a:r>
          </a:p>
          <a:p>
            <a:endParaRPr lang="en-GB" sz="1200" smtClean="0">
              <a:solidFill>
                <a:srgbClr val="000000"/>
              </a:solidFill>
              <a:latin typeface="Comic Sans MS - 16"/>
            </a:endParaRPr>
          </a:p>
          <a:p>
            <a:r>
              <a:rPr lang="en-GB" sz="1200" smtClean="0">
                <a:solidFill>
                  <a:srgbClr val="000000"/>
                </a:solidFill>
                <a:latin typeface="Comic Sans MS - 16"/>
              </a:rPr>
              <a:t>Today I am visiting the olympic stadium, because it is  cool and modern. I am also visiting Buskingham  Palace- the queen and prince Phillip live here. I have  also seen a game between Tottenham and Chelsea.  That was fantastic!</a:t>
            </a:r>
          </a:p>
          <a:p>
            <a:endParaRPr lang="en-GB" sz="1200" smtClean="0">
              <a:solidFill>
                <a:srgbClr val="000000"/>
              </a:solidFill>
              <a:latin typeface="Comic Sans MS - 16"/>
            </a:endParaRPr>
          </a:p>
          <a:p>
            <a:r>
              <a:rPr lang="en-GB" sz="1200" smtClean="0">
                <a:solidFill>
                  <a:srgbClr val="000000"/>
                </a:solidFill>
                <a:latin typeface="Comic Sans MS - 16"/>
              </a:rPr>
              <a:t>My hotel is very good. You can play mini golf and eat  fish and chips. There is also a swimming pool- I love  swimming!</a:t>
            </a:r>
          </a:p>
          <a:p>
            <a:endParaRPr lang="en-GB" sz="1200" smtClean="0">
              <a:solidFill>
                <a:srgbClr val="000000"/>
              </a:solidFill>
              <a:latin typeface="Comic Sans MS - 16"/>
            </a:endParaRPr>
          </a:p>
          <a:p>
            <a:r>
              <a:rPr lang="en-GB" sz="1200" smtClean="0">
                <a:solidFill>
                  <a:srgbClr val="000000"/>
                </a:solidFill>
                <a:latin typeface="Comic Sans MS - 16"/>
              </a:rPr>
              <a:t>Tomorrow I am seeing the diamond jubilee concert.  One direction are singing and Ed Sheeran is playing  guitar. There are also two Dubstep bands.</a:t>
            </a:r>
          </a:p>
          <a:p>
            <a:endParaRPr lang="en-GB" sz="1200" smtClean="0">
              <a:solidFill>
                <a:srgbClr val="000000"/>
              </a:solidFill>
              <a:latin typeface="Comic Sans MS - 16"/>
            </a:endParaRPr>
          </a:p>
          <a:p>
            <a:r>
              <a:rPr lang="en-GB" sz="1200" smtClean="0">
                <a:solidFill>
                  <a:srgbClr val="000000"/>
                </a:solidFill>
                <a:latin typeface="Comic Sans MS - 16"/>
              </a:rPr>
              <a:t>London is not cheap. An ice-cream costs £2.50. I have  bought a tennis racket as a souvenir.</a:t>
            </a:r>
          </a:p>
          <a:p>
            <a:r>
              <a:rPr lang="en-GB" sz="1200" smtClean="0">
                <a:solidFill>
                  <a:srgbClr val="000000"/>
                </a:solidFill>
                <a:latin typeface="Comic Sans MS - 16"/>
              </a:rPr>
              <a:t>Bye!</a:t>
            </a:r>
            <a:endParaRPr lang="en-GB" sz="1200">
              <a:solidFill>
                <a:srgbClr val="000000"/>
              </a:solidFill>
              <a:latin typeface="Comic Sans MS - 16"/>
            </a:endParaRPr>
          </a:p>
        </p:txBody>
      </p:sp>
    </p:spTree>
    <p:extLst>
      <p:ext uri="{BB962C8B-B14F-4D97-AF65-F5344CB8AC3E}">
        <p14:creationId xmlns:p14="http://schemas.microsoft.com/office/powerpoint/2010/main" val="2985793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12801" y="623189"/>
            <a:ext cx="9478011" cy="6538215"/>
          </a:xfrm>
          <a:custGeom>
            <a:avLst/>
            <a:gdLst/>
            <a:ahLst/>
            <a:cxnLst/>
            <a:rect l="0" t="0" r="0" b="0"/>
            <a:pathLst>
              <a:path w="9478011" h="6538215">
                <a:moveTo>
                  <a:pt x="0" y="0"/>
                </a:moveTo>
                <a:lnTo>
                  <a:pt x="9478010" y="0"/>
                </a:lnTo>
                <a:lnTo>
                  <a:pt x="9478010" y="6538214"/>
                </a:lnTo>
                <a:lnTo>
                  <a:pt x="0" y="6538214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520309" y="963295"/>
            <a:ext cx="0" cy="596201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625592" y="2293112"/>
            <a:ext cx="3974719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862701" y="3519805"/>
            <a:ext cx="3574796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57011" y="4821301"/>
            <a:ext cx="337489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89396" y="6196203"/>
            <a:ext cx="332790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0200" y="749300"/>
            <a:ext cx="5207000" cy="36625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200" smtClean="0">
                <a:solidFill>
                  <a:srgbClr val="000000"/>
                </a:solidFill>
                <a:latin typeface="Comic Sans MS - 16"/>
              </a:rPr>
              <a:t>Hello Krista!</a:t>
            </a:r>
          </a:p>
          <a:p>
            <a:r>
              <a:rPr lang="en-GB" sz="1200" smtClean="0">
                <a:solidFill>
                  <a:srgbClr val="000000"/>
                </a:solidFill>
                <a:latin typeface="Comic Sans MS - 16"/>
              </a:rPr>
              <a:t>I am in London with my family! The weather here is  warm and sunny but it often rains. I  find that not  good for Wimbledon! </a:t>
            </a:r>
          </a:p>
          <a:p>
            <a:endParaRPr lang="en-GB" sz="1200" smtClean="0">
              <a:solidFill>
                <a:srgbClr val="000000"/>
              </a:solidFill>
              <a:latin typeface="Comic Sans MS - 16"/>
            </a:endParaRPr>
          </a:p>
          <a:p>
            <a:r>
              <a:rPr lang="en-GB" sz="1200" smtClean="0">
                <a:solidFill>
                  <a:srgbClr val="000000"/>
                </a:solidFill>
                <a:latin typeface="Comic Sans MS - 16"/>
              </a:rPr>
              <a:t>Today I am visiting the olympic stadium, because it is  cool and modern. I am also visiting Buskingham  Palace- the queen and prince Phillip live here. I have  also seen a game between Tottenham and Chelsea.  That was fantastic!</a:t>
            </a:r>
          </a:p>
          <a:p>
            <a:endParaRPr lang="en-GB" sz="1200" smtClean="0">
              <a:solidFill>
                <a:srgbClr val="000000"/>
              </a:solidFill>
              <a:latin typeface="Comic Sans MS - 16"/>
            </a:endParaRPr>
          </a:p>
          <a:p>
            <a:r>
              <a:rPr lang="en-GB" sz="1200" smtClean="0">
                <a:solidFill>
                  <a:srgbClr val="000000"/>
                </a:solidFill>
                <a:latin typeface="Comic Sans MS - 16"/>
              </a:rPr>
              <a:t>My hotel is very good. You can play mini golf and eat  fish and chips. There is also a swimming pool- I love  swimming!</a:t>
            </a:r>
          </a:p>
          <a:p>
            <a:endParaRPr lang="en-GB" sz="1200" smtClean="0">
              <a:solidFill>
                <a:srgbClr val="000000"/>
              </a:solidFill>
              <a:latin typeface="Comic Sans MS - 16"/>
            </a:endParaRPr>
          </a:p>
          <a:p>
            <a:r>
              <a:rPr lang="en-GB" sz="1200" smtClean="0">
                <a:solidFill>
                  <a:srgbClr val="000000"/>
                </a:solidFill>
                <a:latin typeface="Comic Sans MS - 16"/>
              </a:rPr>
              <a:t>Tomorrow I am seeing the diamond jubilee concert.  One direction are singing and Ed Sheeran is playing  guitar. There are also two Dubstep bands.</a:t>
            </a:r>
          </a:p>
          <a:p>
            <a:endParaRPr lang="en-GB" sz="1200" smtClean="0">
              <a:solidFill>
                <a:srgbClr val="000000"/>
              </a:solidFill>
              <a:latin typeface="Comic Sans MS - 16"/>
            </a:endParaRPr>
          </a:p>
          <a:p>
            <a:r>
              <a:rPr lang="en-GB" sz="1200" smtClean="0">
                <a:solidFill>
                  <a:srgbClr val="000000"/>
                </a:solidFill>
                <a:latin typeface="Comic Sans MS - 16"/>
              </a:rPr>
              <a:t>London is not cheap. An ice-cream costs £3.50. I have  bought a tennis racket as a souvenir.</a:t>
            </a:r>
          </a:p>
          <a:p>
            <a:r>
              <a:rPr lang="en-GB" sz="1200" smtClean="0">
                <a:solidFill>
                  <a:srgbClr val="000000"/>
                </a:solidFill>
                <a:latin typeface="Comic Sans MS - 16"/>
              </a:rPr>
              <a:t>Bye!</a:t>
            </a:r>
            <a:endParaRPr lang="en-GB" sz="1200">
              <a:solidFill>
                <a:srgbClr val="000000"/>
              </a:solidFill>
              <a:latin typeface="Comic Sans MS - 16"/>
            </a:endParaRPr>
          </a:p>
        </p:txBody>
      </p:sp>
    </p:spTree>
    <p:extLst>
      <p:ext uri="{BB962C8B-B14F-4D97-AF65-F5344CB8AC3E}">
        <p14:creationId xmlns:p14="http://schemas.microsoft.com/office/powerpoint/2010/main" val="761171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431800"/>
            <a:ext cx="9321800" cy="34163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smtClean="0">
                <a:solidFill>
                  <a:srgbClr val="FF0000"/>
                </a:solidFill>
                <a:latin typeface="Comic Sans MS - 36"/>
              </a:rPr>
              <a:t>Now complete column 2 of your strategy  sheet (tick or cross)</a:t>
            </a:r>
          </a:p>
          <a:p>
            <a:r>
              <a:rPr lang="en-GB" sz="2700" smtClean="0">
                <a:solidFill>
                  <a:srgbClr val="FF0000"/>
                </a:solidFill>
                <a:latin typeface="Comic Sans MS - 36"/>
              </a:rPr>
              <a:t>-</a:t>
            </a:r>
            <a:r>
              <a:rPr lang="en-GB" sz="2700" smtClean="0">
                <a:solidFill>
                  <a:srgbClr val="000000"/>
                </a:solidFill>
                <a:latin typeface="Comic Sans MS - 36"/>
              </a:rPr>
              <a:t>have you used these strategies today?</a:t>
            </a:r>
          </a:p>
          <a:p>
            <a:endParaRPr lang="en-GB" sz="2700" smtClean="0">
              <a:solidFill>
                <a:srgbClr val="000000"/>
              </a:solidFill>
              <a:latin typeface="Comic Sans MS - 36"/>
            </a:endParaRPr>
          </a:p>
          <a:p>
            <a:endParaRPr lang="en-GB" sz="2700" smtClean="0">
              <a:solidFill>
                <a:srgbClr val="000000"/>
              </a:solidFill>
              <a:latin typeface="Comic Sans MS - 36"/>
            </a:endParaRPr>
          </a:p>
          <a:p>
            <a:r>
              <a:rPr lang="en-GB" sz="2700" smtClean="0">
                <a:solidFill>
                  <a:srgbClr val="000000"/>
                </a:solidFill>
                <a:latin typeface="Comic Sans MS - 36"/>
              </a:rPr>
              <a:t>The</a:t>
            </a:r>
            <a:r>
              <a:rPr lang="en-GB" sz="2700" smtClean="0">
                <a:solidFill>
                  <a:srgbClr val="FF0000"/>
                </a:solidFill>
                <a:latin typeface="Comic Sans MS - 36"/>
              </a:rPr>
              <a:t>n complete column 3 of your strategy  sheet (tick or cross)</a:t>
            </a:r>
          </a:p>
          <a:p>
            <a:r>
              <a:rPr lang="en-GB" sz="2700" smtClean="0">
                <a:solidFill>
                  <a:srgbClr val="FF0000"/>
                </a:solidFill>
                <a:latin typeface="Comic Sans MS - 36"/>
              </a:rPr>
              <a:t>-</a:t>
            </a:r>
            <a:r>
              <a:rPr lang="en-GB" sz="2700" smtClean="0">
                <a:solidFill>
                  <a:srgbClr val="000000"/>
                </a:solidFill>
                <a:latin typeface="Comic Sans MS - 36"/>
              </a:rPr>
              <a:t>which ones will you use next time?</a:t>
            </a:r>
            <a:endParaRPr lang="en-GB" sz="2700">
              <a:solidFill>
                <a:srgbClr val="000000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2534918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790700"/>
            <a:ext cx="9906000" cy="267765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On Saturday I stayed in and watched the </a:t>
            </a:r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wellies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 because Andy Murray was playing </a:t>
            </a:r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splennis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 at Wimbledon. I couldn't go because the tickets were really </a:t>
            </a:r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OMG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. It was a </a:t>
            </a:r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rooney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 match and it lasted until late eleven O'Clock at </a:t>
            </a:r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peanuts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. The players were both very </a:t>
            </a:r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willywonka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 but they were  </a:t>
            </a:r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mude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 by the end of the match because it was so</a:t>
            </a:r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 rooney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. There were lots of </a:t>
            </a:r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Zuschauer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 in the crowd eating </a:t>
            </a:r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snorbeards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 and cream Andy Murray's </a:t>
            </a:r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Mutter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 was there too and was very happy when he </a:t>
            </a:r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hotcrossbunned!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 People in Scotland must have been over the </a:t>
            </a:r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balloon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 to see him get into the next round.</a:t>
            </a:r>
            <a:endParaRPr lang="en-GB" sz="2100">
              <a:solidFill>
                <a:srgbClr val="000000"/>
              </a:solidFill>
              <a:latin typeface="Comic Sans MS - 28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355600"/>
            <a:ext cx="2282063" cy="139484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3727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635000"/>
            <a:ext cx="5664200" cy="407957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100" smtClean="0">
                <a:solidFill>
                  <a:srgbClr val="FF0000"/>
                </a:solidFill>
                <a:latin typeface="Comic Sans MS - 28"/>
              </a:rPr>
              <a:t>wellies ______________</a:t>
            </a:r>
          </a:p>
          <a:p>
            <a:r>
              <a:rPr lang="en-GB" sz="2100" smtClean="0">
                <a:solidFill>
                  <a:srgbClr val="FF0000"/>
                </a:solidFill>
                <a:latin typeface="Comic Sans MS - 28"/>
              </a:rPr>
              <a:t>splennis _____________</a:t>
            </a:r>
          </a:p>
          <a:p>
            <a:r>
              <a:rPr lang="en-GB" sz="2100" smtClean="0">
                <a:solidFill>
                  <a:srgbClr val="FF0000"/>
                </a:solidFill>
                <a:latin typeface="Comic Sans MS - 28"/>
              </a:rPr>
              <a:t>OMG ______________</a:t>
            </a:r>
          </a:p>
          <a:p>
            <a:r>
              <a:rPr lang="en-GB" sz="2100" smtClean="0">
                <a:solidFill>
                  <a:srgbClr val="FF0000"/>
                </a:solidFill>
                <a:latin typeface="Comic Sans MS - 28"/>
              </a:rPr>
              <a:t>rooney ____________</a:t>
            </a:r>
          </a:p>
          <a:p>
            <a:r>
              <a:rPr lang="en-GB" sz="2100" smtClean="0">
                <a:solidFill>
                  <a:srgbClr val="FF0000"/>
                </a:solidFill>
                <a:latin typeface="Comic Sans MS - 28"/>
              </a:rPr>
              <a:t>peanuts ____________</a:t>
            </a:r>
          </a:p>
          <a:p>
            <a:r>
              <a:rPr lang="en-GB" sz="2100" smtClean="0">
                <a:solidFill>
                  <a:srgbClr val="FF0000"/>
                </a:solidFill>
                <a:latin typeface="Comic Sans MS - 28"/>
              </a:rPr>
              <a:t>willywonka __________</a:t>
            </a:r>
          </a:p>
          <a:p>
            <a:r>
              <a:rPr lang="en-GB" sz="2100" smtClean="0">
                <a:solidFill>
                  <a:srgbClr val="FF0000"/>
                </a:solidFill>
                <a:latin typeface="Comic Sans MS - 28"/>
              </a:rPr>
              <a:t>mude _____________</a:t>
            </a:r>
          </a:p>
          <a:p>
            <a:r>
              <a:rPr lang="en-GB" sz="2100" smtClean="0">
                <a:solidFill>
                  <a:srgbClr val="FF0000"/>
                </a:solidFill>
                <a:latin typeface="Comic Sans MS - 28"/>
              </a:rPr>
              <a:t>Zuschauer __________</a:t>
            </a:r>
          </a:p>
          <a:p>
            <a:r>
              <a:rPr lang="en-GB" sz="2100" smtClean="0">
                <a:solidFill>
                  <a:srgbClr val="FF0000"/>
                </a:solidFill>
                <a:latin typeface="Comic Sans MS - 28"/>
              </a:rPr>
              <a:t>snorbeards_________</a:t>
            </a:r>
          </a:p>
          <a:p>
            <a:r>
              <a:rPr lang="en-GB" sz="2100" smtClean="0">
                <a:solidFill>
                  <a:srgbClr val="FF0000"/>
                </a:solidFill>
                <a:latin typeface="Comic Sans MS - 28"/>
              </a:rPr>
              <a:t>Mutter ____________</a:t>
            </a:r>
          </a:p>
          <a:p>
            <a:r>
              <a:rPr lang="en-GB" sz="2100" smtClean="0">
                <a:solidFill>
                  <a:srgbClr val="FF0000"/>
                </a:solidFill>
                <a:latin typeface="Comic Sans MS - 28"/>
              </a:rPr>
              <a:t>hotcrossbunned ___________</a:t>
            </a:r>
          </a:p>
          <a:p>
            <a:r>
              <a:rPr lang="en-GB" sz="2100" smtClean="0">
                <a:solidFill>
                  <a:srgbClr val="FF0000"/>
                </a:solidFill>
                <a:latin typeface="Comic Sans MS - 28"/>
              </a:rPr>
              <a:t>balloon _____________</a:t>
            </a:r>
            <a:endParaRPr lang="en-GB" sz="2100">
              <a:solidFill>
                <a:srgbClr val="FF0000"/>
              </a:solidFill>
              <a:latin typeface="Comic Sans MS - 28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355600"/>
            <a:ext cx="2282063" cy="139484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5486400" y="3289300"/>
            <a:ext cx="43942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smtClean="0">
                <a:solidFill>
                  <a:srgbClr val="000000"/>
                </a:solidFill>
                <a:latin typeface="Comic Sans MS - 36"/>
              </a:rPr>
              <a:t>How confident are  you feeling?</a:t>
            </a:r>
            <a:endParaRPr lang="en-GB" sz="2700">
              <a:solidFill>
                <a:srgbClr val="000000"/>
              </a:solidFill>
              <a:latin typeface="Comic Sans MS - 36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357495" y="3151505"/>
            <a:ext cx="4527297" cy="1622807"/>
          </a:xfrm>
          <a:custGeom>
            <a:avLst/>
            <a:gdLst/>
            <a:ahLst/>
            <a:cxnLst/>
            <a:rect l="0" t="0" r="0" b="0"/>
            <a:pathLst>
              <a:path w="4527297" h="1622807">
                <a:moveTo>
                  <a:pt x="0" y="0"/>
                </a:moveTo>
                <a:lnTo>
                  <a:pt x="4527296" y="0"/>
                </a:lnTo>
                <a:lnTo>
                  <a:pt x="4527296" y="1622806"/>
                </a:lnTo>
                <a:lnTo>
                  <a:pt x="0" y="1622806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8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200" y="215900"/>
            <a:ext cx="10109200" cy="461664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de-DE" sz="2100" u="sng" smtClean="0">
                <a:solidFill>
                  <a:srgbClr val="FF0000"/>
                </a:solidFill>
                <a:latin typeface="Comic Sans MS - 28"/>
              </a:rPr>
              <a:t>Datum: Freitag den 6. Juli</a:t>
            </a:r>
          </a:p>
          <a:p>
            <a:r>
              <a:rPr lang="en-GB" sz="2100" u="sng" smtClean="0">
                <a:solidFill>
                  <a:srgbClr val="FF0000"/>
                </a:solidFill>
                <a:latin typeface="Comic Sans MS - 28"/>
              </a:rPr>
              <a:t>h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.l.w to understand a level 5 text</a:t>
            </a:r>
          </a:p>
          <a:p>
            <a:endParaRPr lang="en-GB" sz="2100" smtClean="0">
              <a:solidFill>
                <a:srgbClr val="000000"/>
              </a:solidFill>
              <a:latin typeface="Comic Sans MS - 28"/>
            </a:endParaRPr>
          </a:p>
          <a:p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d.l.s use of reading strategies</a:t>
            </a:r>
          </a:p>
          <a:p>
            <a:endParaRPr lang="en-GB" sz="2100" smtClean="0">
              <a:solidFill>
                <a:srgbClr val="000000"/>
              </a:solidFill>
              <a:latin typeface="Comic Sans MS - 28"/>
            </a:endParaRPr>
          </a:p>
          <a:p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St</a:t>
            </a:r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arter: Strategies sheet</a:t>
            </a:r>
          </a:p>
          <a:p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C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omplete column number 1 </a:t>
            </a:r>
            <a:r>
              <a:rPr lang="en-GB" sz="2100" u="sng" smtClean="0">
                <a:solidFill>
                  <a:srgbClr val="000000"/>
                </a:solidFill>
                <a:latin typeface="Comic Sans MS - 28"/>
              </a:rPr>
              <a:t>ONLY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 using the following code:</a:t>
            </a:r>
          </a:p>
          <a:p>
            <a:endParaRPr lang="en-GB" sz="2100" smtClean="0">
              <a:solidFill>
                <a:srgbClr val="000000"/>
              </a:solidFill>
              <a:latin typeface="Comic Sans MS - 28"/>
            </a:endParaRPr>
          </a:p>
          <a:p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A= always</a:t>
            </a:r>
          </a:p>
          <a:p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S= sometimes</a:t>
            </a:r>
          </a:p>
          <a:p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N= never</a:t>
            </a:r>
          </a:p>
          <a:p>
            <a:endParaRPr lang="en-GB" sz="2100" smtClean="0">
              <a:solidFill>
                <a:srgbClr val="000000"/>
              </a:solidFill>
              <a:latin typeface="Comic Sans MS - 28"/>
            </a:endParaRPr>
          </a:p>
          <a:p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Ex</a:t>
            </a:r>
            <a:r>
              <a:rPr lang="en-GB" sz="2100" u="sng" smtClean="0">
                <a:solidFill>
                  <a:srgbClr val="FF0000"/>
                </a:solidFill>
                <a:latin typeface="Comic Sans MS - 28"/>
              </a:rPr>
              <a:t>tension:</a:t>
            </a:r>
            <a:r>
              <a:rPr lang="en-GB" sz="2100" smtClean="0">
                <a:solidFill>
                  <a:srgbClr val="000000"/>
                </a:solidFill>
                <a:latin typeface="Comic Sans MS - 28"/>
              </a:rPr>
              <a:t> For the ones you have written S and N set yourself some targets for this lesson</a:t>
            </a:r>
            <a:endParaRPr lang="en-GB" sz="2100">
              <a:solidFill>
                <a:srgbClr val="000000"/>
              </a:solidFill>
              <a:latin typeface="Comic Sans MS - 28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300" y="177800"/>
            <a:ext cx="2005711" cy="205219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412757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485900"/>
            <a:ext cx="4685919" cy="504888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900" y="1485900"/>
            <a:ext cx="4466844" cy="50392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1320800" y="508000"/>
            <a:ext cx="7213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smtClean="0">
                <a:solidFill>
                  <a:srgbClr val="FF0000"/>
                </a:solidFill>
                <a:latin typeface="Comic Sans MS - 36"/>
              </a:rPr>
              <a:t>Mein Sommerurlaub in England!</a:t>
            </a:r>
            <a:endParaRPr lang="en-GB" sz="2700">
              <a:solidFill>
                <a:srgbClr val="FF0000"/>
              </a:solidFill>
              <a:latin typeface="Comic Sans MS - 36"/>
            </a:endParaRPr>
          </a:p>
        </p:txBody>
      </p:sp>
    </p:spTree>
    <p:extLst>
      <p:ext uri="{BB962C8B-B14F-4D97-AF65-F5344CB8AC3E}">
        <p14:creationId xmlns:p14="http://schemas.microsoft.com/office/powerpoint/2010/main" val="383154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431800"/>
            <a:ext cx="9474200" cy="458728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900" smtClean="0">
                <a:solidFill>
                  <a:srgbClr val="FF0000"/>
                </a:solidFill>
                <a:latin typeface="Comic Sans MS - 26"/>
              </a:rPr>
              <a:t>1) Predictions- what words do I expect ? English &amp; German.</a:t>
            </a:r>
          </a:p>
          <a:p>
            <a:endParaRPr lang="en-GB" sz="1900" smtClean="0">
              <a:solidFill>
                <a:srgbClr val="FF0000"/>
              </a:solidFill>
              <a:latin typeface="Comic Sans MS - 26"/>
            </a:endParaRPr>
          </a:p>
          <a:p>
            <a:r>
              <a:rPr lang="en-GB" sz="1900" smtClean="0">
                <a:solidFill>
                  <a:srgbClr val="FF0000"/>
                </a:solidFill>
                <a:latin typeface="Comic Sans MS - 26"/>
              </a:rPr>
              <a:t>2) Strategies discussion- what can we use?</a:t>
            </a:r>
          </a:p>
          <a:p>
            <a:endParaRPr lang="en-GB" sz="1900" smtClean="0">
              <a:solidFill>
                <a:srgbClr val="FF0000"/>
              </a:solidFill>
              <a:latin typeface="Comic Sans MS - 26"/>
            </a:endParaRPr>
          </a:p>
          <a:p>
            <a:r>
              <a:rPr lang="en-GB" sz="1900" smtClean="0">
                <a:solidFill>
                  <a:srgbClr val="FF0000"/>
                </a:solidFill>
                <a:latin typeface="Comic Sans MS - 26"/>
              </a:rPr>
              <a:t>3) Sounds match up</a:t>
            </a:r>
          </a:p>
          <a:p>
            <a:r>
              <a:rPr lang="en-GB" sz="1900" smtClean="0">
                <a:solidFill>
                  <a:srgbClr val="FF0000"/>
                </a:solidFill>
                <a:latin typeface="Comic Sans MS - 26"/>
              </a:rPr>
              <a:t>    -any other tricky words? How do you think they sound?</a:t>
            </a:r>
          </a:p>
          <a:p>
            <a:endParaRPr lang="en-GB" sz="1900" smtClean="0">
              <a:solidFill>
                <a:srgbClr val="FF0000"/>
              </a:solidFill>
              <a:latin typeface="Comic Sans MS - 26"/>
            </a:endParaRPr>
          </a:p>
          <a:p>
            <a:r>
              <a:rPr lang="en-GB" sz="1900" smtClean="0">
                <a:solidFill>
                  <a:srgbClr val="FF0000"/>
                </a:solidFill>
                <a:latin typeface="Comic Sans MS - 26"/>
              </a:rPr>
              <a:t>4) Read aloud together... then with a partner</a:t>
            </a:r>
          </a:p>
          <a:p>
            <a:endParaRPr lang="en-GB" sz="1900" smtClean="0">
              <a:solidFill>
                <a:srgbClr val="FF0000"/>
              </a:solidFill>
              <a:latin typeface="Comic Sans MS - 26"/>
            </a:endParaRPr>
          </a:p>
          <a:p>
            <a:r>
              <a:rPr lang="en-GB" sz="1900" smtClean="0">
                <a:solidFill>
                  <a:srgbClr val="FF0000"/>
                </a:solidFill>
                <a:latin typeface="Comic Sans MS - 26"/>
              </a:rPr>
              <a:t>5) Teacher models the task</a:t>
            </a:r>
          </a:p>
          <a:p>
            <a:endParaRPr lang="en-GB" sz="1900" smtClean="0">
              <a:solidFill>
                <a:srgbClr val="FF0000"/>
              </a:solidFill>
              <a:latin typeface="Comic Sans MS - 26"/>
            </a:endParaRPr>
          </a:p>
          <a:p>
            <a:r>
              <a:rPr lang="en-GB" sz="1900" smtClean="0">
                <a:solidFill>
                  <a:srgbClr val="FF0000"/>
                </a:solidFill>
                <a:latin typeface="Comic Sans MS - 26"/>
              </a:rPr>
              <a:t>6) Pupil detectives </a:t>
            </a:r>
            <a:r>
              <a:rPr lang="en-GB" sz="1900" u="sng" smtClean="0">
                <a:solidFill>
                  <a:srgbClr val="000000"/>
                </a:solidFill>
                <a:latin typeface="Comic Sans MS - 26"/>
              </a:rPr>
              <a:t>AVOID USE OF DICTIONARY!!!!</a:t>
            </a:r>
          </a:p>
          <a:p>
            <a:r>
              <a:rPr lang="en-GB" sz="1900" u="sng" smtClean="0">
                <a:solidFill>
                  <a:srgbClr val="000000"/>
                </a:solidFill>
                <a:latin typeface="Comic Sans MS - 26"/>
              </a:rPr>
              <a:t>Extension:</a:t>
            </a:r>
            <a:r>
              <a:rPr lang="en-GB" sz="1900" smtClean="0">
                <a:solidFill>
                  <a:srgbClr val="FF0000"/>
                </a:solidFill>
                <a:latin typeface="Comic Sans MS - 26"/>
              </a:rPr>
              <a:t> Check your answers in a dictionary</a:t>
            </a:r>
          </a:p>
          <a:p>
            <a:endParaRPr lang="en-GB" sz="1900" smtClean="0">
              <a:solidFill>
                <a:srgbClr val="FF0000"/>
              </a:solidFill>
              <a:latin typeface="Comic Sans MS - 26"/>
            </a:endParaRPr>
          </a:p>
          <a:p>
            <a:r>
              <a:rPr lang="en-GB" sz="1900" smtClean="0">
                <a:solidFill>
                  <a:srgbClr val="FF0000"/>
                </a:solidFill>
                <a:latin typeface="Comic Sans MS - 26"/>
              </a:rPr>
              <a:t>7) Feedback</a:t>
            </a:r>
            <a:endParaRPr lang="en-GB" sz="1900">
              <a:solidFill>
                <a:srgbClr val="FF0000"/>
              </a:solidFill>
              <a:latin typeface="Comic Sans MS - 26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77470" y="4070350"/>
            <a:ext cx="35561" cy="21591"/>
          </a:xfrm>
          <a:custGeom>
            <a:avLst/>
            <a:gdLst/>
            <a:ahLst/>
            <a:cxnLst/>
            <a:rect l="0" t="0" r="0" b="0"/>
            <a:pathLst>
              <a:path w="35561" h="21591">
                <a:moveTo>
                  <a:pt x="29210" y="21590"/>
                </a:moveTo>
                <a:lnTo>
                  <a:pt x="3810" y="21590"/>
                </a:lnTo>
                <a:lnTo>
                  <a:pt x="0" y="17780"/>
                </a:lnTo>
                <a:lnTo>
                  <a:pt x="1270" y="13970"/>
                </a:lnTo>
                <a:lnTo>
                  <a:pt x="355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93980" y="7039610"/>
            <a:ext cx="24131" cy="12701"/>
          </a:xfrm>
          <a:custGeom>
            <a:avLst/>
            <a:gdLst/>
            <a:ahLst/>
            <a:cxnLst/>
            <a:rect l="0" t="0" r="0" b="0"/>
            <a:pathLst>
              <a:path w="24131" h="12701">
                <a:moveTo>
                  <a:pt x="0" y="0"/>
                </a:moveTo>
                <a:lnTo>
                  <a:pt x="24130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54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12801" y="623189"/>
            <a:ext cx="9478011" cy="6538215"/>
          </a:xfrm>
          <a:custGeom>
            <a:avLst/>
            <a:gdLst/>
            <a:ahLst/>
            <a:cxnLst/>
            <a:rect l="0" t="0" r="0" b="0"/>
            <a:pathLst>
              <a:path w="9478011" h="6538215">
                <a:moveTo>
                  <a:pt x="0" y="0"/>
                </a:moveTo>
                <a:lnTo>
                  <a:pt x="9478010" y="0"/>
                </a:lnTo>
                <a:lnTo>
                  <a:pt x="9478010" y="6538214"/>
                </a:lnTo>
                <a:lnTo>
                  <a:pt x="0" y="6538214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520309" y="963295"/>
            <a:ext cx="0" cy="596201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625592" y="2293112"/>
            <a:ext cx="3974719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862701" y="3519805"/>
            <a:ext cx="3574796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57011" y="4821301"/>
            <a:ext cx="337489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89396" y="6196203"/>
            <a:ext cx="332790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0200" y="749300"/>
            <a:ext cx="5207000" cy="366254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1200" smtClean="0">
                <a:solidFill>
                  <a:srgbClr val="000000"/>
                </a:solidFill>
                <a:latin typeface="Comic Sans MS - 16"/>
              </a:rPr>
              <a:t>Hallo Krista!</a:t>
            </a:r>
          </a:p>
          <a:p>
            <a:r>
              <a:rPr lang="de-DE" sz="1200" smtClean="0">
                <a:solidFill>
                  <a:srgbClr val="000000"/>
                </a:solidFill>
                <a:latin typeface="Comic Sans MS - 16"/>
              </a:rPr>
              <a:t>Ich bin in London mit meiner Familie! Das Wetter hier  ist warm und sonnig aber es regnet oft. Das finde ich  nicht gut für Wimbledon!</a:t>
            </a:r>
          </a:p>
          <a:p>
            <a:endParaRPr lang="en-GB" sz="1200" smtClean="0">
              <a:solidFill>
                <a:srgbClr val="000000"/>
              </a:solidFill>
              <a:latin typeface="Comic Sans MS - 16"/>
            </a:endParaRPr>
          </a:p>
          <a:p>
            <a:r>
              <a:rPr lang="de-DE" sz="1200" smtClean="0">
                <a:solidFill>
                  <a:srgbClr val="000000"/>
                </a:solidFill>
                <a:latin typeface="Comic Sans MS - 16"/>
              </a:rPr>
              <a:t>Heute besuche ich das Olympische Stadion, weil es  cool und modern ist.  Ich besuche auch </a:t>
            </a:r>
          </a:p>
          <a:p>
            <a:r>
              <a:rPr lang="de-DE" sz="1200" smtClean="0">
                <a:solidFill>
                  <a:srgbClr val="000000"/>
                </a:solidFill>
                <a:latin typeface="Comic Sans MS - 16"/>
              </a:rPr>
              <a:t>Buckingham Palast- die Königin und Prinz Phillip  wohnen hier. Ich habe auch ein Spiel zwischen  Tottenham und Chelsea gesehen. Das war fantastisch!</a:t>
            </a:r>
          </a:p>
          <a:p>
            <a:endParaRPr lang="en-GB" sz="1200" smtClean="0">
              <a:solidFill>
                <a:srgbClr val="000000"/>
              </a:solidFill>
              <a:latin typeface="Comic Sans MS - 16"/>
            </a:endParaRPr>
          </a:p>
          <a:p>
            <a:r>
              <a:rPr lang="de-DE" sz="1200" smtClean="0">
                <a:solidFill>
                  <a:srgbClr val="000000"/>
                </a:solidFill>
                <a:latin typeface="Comic Sans MS - 16"/>
              </a:rPr>
              <a:t>Mein Hotel ist sehr gut. Man kann Minigolf spielen  und Fisch und Pommes essen. Es gibt auch ein  Schwimmbad- ich liebe Schwimmen! </a:t>
            </a:r>
          </a:p>
          <a:p>
            <a:endParaRPr lang="en-GB" sz="1200" smtClean="0">
              <a:solidFill>
                <a:srgbClr val="000000"/>
              </a:solidFill>
              <a:latin typeface="Comic Sans MS - 16"/>
            </a:endParaRPr>
          </a:p>
          <a:p>
            <a:r>
              <a:rPr lang="de-DE" sz="1200" smtClean="0">
                <a:solidFill>
                  <a:srgbClr val="000000"/>
                </a:solidFill>
                <a:latin typeface="Comic Sans MS - 16"/>
              </a:rPr>
              <a:t>Morgen sehe ich das Diamant Jubiläum Konzert. One  Direction singen und Ed Sheeran spielt Gitarre. Es  gibt auch zwei Dubstep Bands.</a:t>
            </a:r>
          </a:p>
          <a:p>
            <a:endParaRPr lang="en-GB" sz="1200" smtClean="0">
              <a:solidFill>
                <a:srgbClr val="000000"/>
              </a:solidFill>
              <a:latin typeface="Comic Sans MS - 16"/>
            </a:endParaRPr>
          </a:p>
          <a:p>
            <a:r>
              <a:rPr lang="de-DE" sz="1200" smtClean="0">
                <a:solidFill>
                  <a:srgbClr val="000000"/>
                </a:solidFill>
                <a:latin typeface="Comic Sans MS - 16"/>
              </a:rPr>
              <a:t>London ist nicht billig. Ein Eis kostet £3.50! Ich habe  einen Tennisschläger als Souvenir gekauft.</a:t>
            </a:r>
          </a:p>
          <a:p>
            <a:r>
              <a:rPr lang="en-GB" sz="1200" smtClean="0">
                <a:solidFill>
                  <a:srgbClr val="000000"/>
                </a:solidFill>
                <a:latin typeface="Comic Sans MS - 16"/>
              </a:rPr>
              <a:t>Tschüs!</a:t>
            </a:r>
            <a:endParaRPr lang="en-GB" sz="1200">
              <a:solidFill>
                <a:srgbClr val="000000"/>
              </a:solidFill>
              <a:latin typeface="Comic Sans MS - 16"/>
            </a:endParaRPr>
          </a:p>
        </p:txBody>
      </p:sp>
    </p:spTree>
    <p:extLst>
      <p:ext uri="{BB962C8B-B14F-4D97-AF65-F5344CB8AC3E}">
        <p14:creationId xmlns:p14="http://schemas.microsoft.com/office/powerpoint/2010/main" val="3483059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8063992" y="494792"/>
            <a:ext cx="0" cy="637349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4000500" y="534797"/>
            <a:ext cx="0" cy="632650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629410" y="635000"/>
            <a:ext cx="0" cy="6138291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2405" y="1305306"/>
            <a:ext cx="9865995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6400" y="520700"/>
            <a:ext cx="12954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600" smtClean="0">
                <a:solidFill>
                  <a:srgbClr val="000000"/>
                </a:solidFill>
                <a:latin typeface="Comic Sans MS - 35"/>
              </a:rPr>
              <a:t>sch</a:t>
            </a:r>
            <a:endParaRPr lang="en-GB" sz="2600">
              <a:solidFill>
                <a:srgbClr val="000000"/>
              </a:solidFill>
              <a:latin typeface="Comic Sans MS - 35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94200" y="495300"/>
            <a:ext cx="812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smtClean="0">
                <a:solidFill>
                  <a:srgbClr val="000000"/>
                </a:solidFill>
                <a:latin typeface="Comic Sans MS - 36"/>
              </a:rPr>
              <a:t>v</a:t>
            </a:r>
            <a:endParaRPr lang="en-GB" sz="2700">
              <a:solidFill>
                <a:srgbClr val="000000"/>
              </a:solidFill>
              <a:latin typeface="Comic Sans MS - 36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3200" y="3213100"/>
            <a:ext cx="2209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smtClean="0">
                <a:solidFill>
                  <a:srgbClr val="FF0000"/>
                </a:solidFill>
                <a:latin typeface="Comic Sans MS - 36"/>
              </a:rPr>
              <a:t>Wetter</a:t>
            </a:r>
            <a:endParaRPr lang="en-GB" sz="2700">
              <a:solidFill>
                <a:srgbClr val="FF0000"/>
              </a:solidFill>
              <a:latin typeface="Comic Sans MS - 36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66100" y="1651000"/>
            <a:ext cx="16510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600" smtClean="0">
                <a:solidFill>
                  <a:srgbClr val="FF0000"/>
                </a:solidFill>
                <a:latin typeface="Comic Sans MS - 35"/>
              </a:rPr>
              <a:t>Spiel</a:t>
            </a:r>
            <a:endParaRPr lang="en-GB" sz="2600">
              <a:solidFill>
                <a:srgbClr val="FF0000"/>
              </a:solidFill>
              <a:latin typeface="Comic Sans MS - 35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100" y="2362200"/>
            <a:ext cx="1727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smtClean="0">
                <a:solidFill>
                  <a:srgbClr val="FF0000"/>
                </a:solidFill>
                <a:latin typeface="Comic Sans MS - 36"/>
              </a:rPr>
              <a:t>warm</a:t>
            </a:r>
            <a:endParaRPr lang="en-GB" sz="2700">
              <a:solidFill>
                <a:srgbClr val="FF0000"/>
              </a:solidFill>
              <a:latin typeface="Comic Sans MS - 36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65900" y="533400"/>
            <a:ext cx="15494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600" smtClean="0">
                <a:solidFill>
                  <a:srgbClr val="000000"/>
                </a:solidFill>
                <a:latin typeface="Comic Sans MS - 35"/>
              </a:rPr>
              <a:t>ei (i)</a:t>
            </a:r>
            <a:endParaRPr lang="en-GB" sz="2600">
              <a:solidFill>
                <a:srgbClr val="000000"/>
              </a:solidFill>
              <a:latin typeface="Comic Sans MS - 35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59800" y="482600"/>
            <a:ext cx="16764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600" smtClean="0">
                <a:solidFill>
                  <a:srgbClr val="000000"/>
                </a:solidFill>
                <a:latin typeface="Comic Sans MS - 35"/>
              </a:rPr>
              <a:t>ie (e)</a:t>
            </a:r>
            <a:endParaRPr lang="en-GB" sz="2600">
              <a:solidFill>
                <a:srgbClr val="000000"/>
              </a:solidFill>
              <a:latin typeface="Comic Sans MS - 35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700" y="2209800"/>
            <a:ext cx="3048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smtClean="0">
                <a:solidFill>
                  <a:srgbClr val="FF0000"/>
                </a:solidFill>
                <a:latin typeface="Comic Sans MS - 36"/>
              </a:rPr>
              <a:t>Schwimmen</a:t>
            </a:r>
            <a:endParaRPr lang="en-GB" sz="2700">
              <a:solidFill>
                <a:srgbClr val="FF0000"/>
              </a:solidFill>
              <a:latin typeface="Comic Sans MS - 36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46800" y="3568700"/>
            <a:ext cx="15494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600" smtClean="0">
                <a:solidFill>
                  <a:srgbClr val="FF0000"/>
                </a:solidFill>
                <a:latin typeface="Comic Sans MS - 35"/>
              </a:rPr>
              <a:t>mein</a:t>
            </a:r>
            <a:endParaRPr lang="en-GB" sz="2600">
              <a:solidFill>
                <a:srgbClr val="FF0000"/>
              </a:solidFill>
              <a:latin typeface="Comic Sans MS - 35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86800" y="3352800"/>
            <a:ext cx="1447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smtClean="0">
                <a:solidFill>
                  <a:srgbClr val="FF0000"/>
                </a:solidFill>
                <a:latin typeface="Comic Sans MS - 36"/>
              </a:rPr>
              <a:t>hier</a:t>
            </a:r>
            <a:endParaRPr lang="en-GB" sz="2700">
              <a:solidFill>
                <a:srgbClr val="FF0000"/>
              </a:solidFill>
              <a:latin typeface="Comic Sans MS - 36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" y="1397000"/>
            <a:ext cx="1727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smtClean="0">
                <a:solidFill>
                  <a:srgbClr val="FF0000"/>
                </a:solidFill>
                <a:latin typeface="Comic Sans MS - 36"/>
              </a:rPr>
              <a:t>Fisch</a:t>
            </a:r>
            <a:endParaRPr lang="en-GB" sz="2700">
              <a:solidFill>
                <a:srgbClr val="FF0000"/>
              </a:solidFill>
              <a:latin typeface="Comic Sans MS - 36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29600" y="2362200"/>
            <a:ext cx="1625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smtClean="0">
                <a:solidFill>
                  <a:srgbClr val="FF0000"/>
                </a:solidFill>
                <a:latin typeface="Comic Sans MS - 36"/>
              </a:rPr>
              <a:t>liebe</a:t>
            </a:r>
            <a:endParaRPr lang="en-GB" sz="2700">
              <a:solidFill>
                <a:srgbClr val="FF0000"/>
              </a:solidFill>
              <a:latin typeface="Comic Sans MS - 36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10300" y="4356100"/>
            <a:ext cx="1219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smtClean="0">
                <a:solidFill>
                  <a:srgbClr val="FF0000"/>
                </a:solidFill>
                <a:latin typeface="Comic Sans MS - 36"/>
              </a:rPr>
              <a:t>Eis</a:t>
            </a:r>
            <a:endParaRPr lang="en-GB" sz="2700">
              <a:solidFill>
                <a:srgbClr val="FF0000"/>
              </a:solidFill>
              <a:latin typeface="Comic Sans MS - 36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73800" y="2768600"/>
            <a:ext cx="14986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600" smtClean="0">
                <a:solidFill>
                  <a:srgbClr val="FF0000"/>
                </a:solidFill>
                <a:latin typeface="Comic Sans MS - 35"/>
              </a:rPr>
              <a:t>zwei</a:t>
            </a:r>
            <a:endParaRPr lang="en-GB" sz="2600">
              <a:solidFill>
                <a:srgbClr val="FF0000"/>
              </a:solidFill>
              <a:latin typeface="Comic Sans MS - 35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3100" y="495300"/>
            <a:ext cx="2108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700" smtClean="0">
                <a:solidFill>
                  <a:srgbClr val="000000"/>
                </a:solidFill>
                <a:latin typeface="Comic Sans MS - 36"/>
              </a:rPr>
              <a:t>au (ow)</a:t>
            </a:r>
            <a:endParaRPr lang="en-GB" sz="2700">
              <a:solidFill>
                <a:srgbClr val="000000"/>
              </a:solidFill>
              <a:latin typeface="Comic Sans MS - 36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14500" y="2743200"/>
            <a:ext cx="22352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600" smtClean="0">
                <a:solidFill>
                  <a:srgbClr val="FF0000"/>
                </a:solidFill>
                <a:latin typeface="Comic Sans MS - 35"/>
              </a:rPr>
              <a:t>gekauft</a:t>
            </a:r>
            <a:endParaRPr lang="en-GB" sz="2600">
              <a:solidFill>
                <a:srgbClr val="FF0000"/>
              </a:solidFill>
              <a:latin typeface="Comic Sans MS - 35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6300" y="1409700"/>
            <a:ext cx="15494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GB" sz="2600" smtClean="0">
                <a:solidFill>
                  <a:srgbClr val="FF0000"/>
                </a:solidFill>
                <a:latin typeface="Comic Sans MS - 35"/>
              </a:rPr>
              <a:t>auch</a:t>
            </a:r>
            <a:endParaRPr lang="en-GB" sz="2600">
              <a:solidFill>
                <a:srgbClr val="FF0000"/>
              </a:solidFill>
              <a:latin typeface="Comic Sans MS - 35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5943092" y="189992"/>
            <a:ext cx="0" cy="637349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271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50327"/>
              </p:ext>
            </p:extLst>
          </p:nvPr>
        </p:nvGraphicFramePr>
        <p:xfrm>
          <a:off x="698499" y="260350"/>
          <a:ext cx="8843010" cy="7699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1465"/>
                <a:gridCol w="2831592"/>
                <a:gridCol w="3179953"/>
              </a:tblGrid>
              <a:tr h="543941">
                <a:tc>
                  <a:txBody>
                    <a:bodyPr/>
                    <a:lstStyle/>
                    <a:p>
                      <a:r>
                        <a:rPr lang="en-GB" sz="1946" b="0" i="0" u="none" baseline="0" smtClean="0">
                          <a:solidFill>
                            <a:srgbClr val="FF0000"/>
                          </a:solidFill>
                          <a:latin typeface="Comic Sans MS - 19"/>
                        </a:rPr>
                        <a:t>German</a:t>
                      </a:r>
                      <a:endParaRPr lang="en-GB" sz="1946" b="0" i="0" u="none" baseline="0">
                        <a:solidFill>
                          <a:srgbClr val="FF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46" b="0" i="0" u="none" baseline="0" smtClean="0">
                          <a:solidFill>
                            <a:srgbClr val="FF0000"/>
                          </a:solidFill>
                          <a:latin typeface="Comic Sans MS - 19"/>
                        </a:rPr>
                        <a:t>English</a:t>
                      </a:r>
                      <a:endParaRPr lang="en-GB" sz="1946" b="0" i="0" u="none" baseline="0">
                        <a:solidFill>
                          <a:srgbClr val="FF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45" b="0" i="0" u="none" baseline="0" smtClean="0">
                          <a:solidFill>
                            <a:srgbClr val="FF0000"/>
                          </a:solidFill>
                          <a:latin typeface="Comic Sans MS - 19"/>
                        </a:rPr>
                        <a:t>Strategy I used (a-k)</a:t>
                      </a:r>
                      <a:endParaRPr lang="en-GB" sz="1945" b="0" i="0" u="none" baseline="0">
                        <a:solidFill>
                          <a:srgbClr val="FF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GB" sz="1946" b="0" i="0" u="none" baseline="0" smtClean="0">
                          <a:solidFill>
                            <a:srgbClr val="000000"/>
                          </a:solidFill>
                          <a:latin typeface="Comic Sans MS - 19"/>
                        </a:rPr>
                        <a:t>sonnig</a:t>
                      </a:r>
                      <a:endParaRPr lang="en-GB" sz="1946" b="0" i="0" u="none" baseline="0">
                        <a:solidFill>
                          <a:srgbClr val="00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42" b="0" i="0" u="none" baseline="0" smtClean="0">
                          <a:solidFill>
                            <a:srgbClr val="000000"/>
                          </a:solidFill>
                          <a:latin typeface="Comic Sans MS - 20"/>
                        </a:rPr>
                        <a:t>sunny</a:t>
                      </a:r>
                      <a:endParaRPr lang="en-GB" sz="2042" b="0" i="0" u="none" baseline="0">
                        <a:solidFill>
                          <a:srgbClr val="000000"/>
                        </a:solidFill>
                        <a:latin typeface="Comic Sans MS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46" b="0" i="0" u="none" baseline="0" smtClean="0">
                          <a:solidFill>
                            <a:srgbClr val="000000"/>
                          </a:solidFill>
                          <a:latin typeface="Comic Sans MS - 20"/>
                        </a:rPr>
                        <a:t>j, c, a</a:t>
                      </a:r>
                      <a:endParaRPr lang="en-GB" sz="2046" b="0" i="0" u="none" baseline="0">
                        <a:solidFill>
                          <a:srgbClr val="000000"/>
                        </a:solidFill>
                        <a:latin typeface="Comic Sans MS - 20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7619">
                <a:tc>
                  <a:txBody>
                    <a:bodyPr/>
                    <a:lstStyle/>
                    <a:p>
                      <a:r>
                        <a:rPr lang="en-GB" sz="1946" b="0" i="0" u="none" baseline="0" smtClean="0">
                          <a:solidFill>
                            <a:srgbClr val="000000"/>
                          </a:solidFill>
                          <a:latin typeface="Comic Sans MS - 19"/>
                        </a:rPr>
                        <a:t>regnet</a:t>
                      </a:r>
                      <a:endParaRPr lang="en-GB" sz="1946" b="0" i="0" u="none" baseline="0">
                        <a:solidFill>
                          <a:srgbClr val="00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7619">
                <a:tc>
                  <a:txBody>
                    <a:bodyPr/>
                    <a:lstStyle/>
                    <a:p>
                      <a:r>
                        <a:rPr lang="en-GB" sz="1946" b="0" i="0" u="none" baseline="0" smtClean="0">
                          <a:solidFill>
                            <a:srgbClr val="000000"/>
                          </a:solidFill>
                          <a:latin typeface="Comic Sans MS - 19"/>
                        </a:rPr>
                        <a:t>für</a:t>
                      </a:r>
                      <a:endParaRPr lang="en-GB" sz="1946" b="0" i="0" u="none" baseline="0">
                        <a:solidFill>
                          <a:srgbClr val="00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7619">
                <a:tc>
                  <a:txBody>
                    <a:bodyPr/>
                    <a:lstStyle/>
                    <a:p>
                      <a:r>
                        <a:rPr lang="en-GB" sz="1946" b="0" i="0" u="none" baseline="0" smtClean="0">
                          <a:solidFill>
                            <a:srgbClr val="000000"/>
                          </a:solidFill>
                          <a:latin typeface="Comic Sans MS - 19"/>
                        </a:rPr>
                        <a:t>heute</a:t>
                      </a:r>
                      <a:endParaRPr lang="en-GB" sz="1946" b="0" i="0" u="none" baseline="0">
                        <a:solidFill>
                          <a:srgbClr val="00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7619">
                <a:tc>
                  <a:txBody>
                    <a:bodyPr/>
                    <a:lstStyle/>
                    <a:p>
                      <a:r>
                        <a:rPr lang="en-GB" sz="1946" b="0" i="0" u="none" baseline="0" smtClean="0">
                          <a:solidFill>
                            <a:srgbClr val="000000"/>
                          </a:solidFill>
                          <a:latin typeface="Comic Sans MS - 19"/>
                        </a:rPr>
                        <a:t>Palast</a:t>
                      </a:r>
                      <a:endParaRPr lang="en-GB" sz="1946" b="0" i="0" u="none" baseline="0">
                        <a:solidFill>
                          <a:srgbClr val="00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7619">
                <a:tc>
                  <a:txBody>
                    <a:bodyPr/>
                    <a:lstStyle/>
                    <a:p>
                      <a:r>
                        <a:rPr lang="en-GB" sz="1946" b="0" i="0" u="none" baseline="0" smtClean="0">
                          <a:solidFill>
                            <a:srgbClr val="000000"/>
                          </a:solidFill>
                          <a:latin typeface="Comic Sans MS - 19"/>
                        </a:rPr>
                        <a:t>Königin</a:t>
                      </a:r>
                      <a:endParaRPr lang="en-GB" sz="1946" b="0" i="0" u="none" baseline="0">
                        <a:solidFill>
                          <a:srgbClr val="00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7619">
                <a:tc>
                  <a:txBody>
                    <a:bodyPr/>
                    <a:lstStyle/>
                    <a:p>
                      <a:r>
                        <a:rPr lang="en-GB" sz="1946" b="0" i="0" u="none" baseline="0" smtClean="0">
                          <a:solidFill>
                            <a:srgbClr val="000000"/>
                          </a:solidFill>
                          <a:latin typeface="Comic Sans MS - 19"/>
                        </a:rPr>
                        <a:t>Spiel</a:t>
                      </a:r>
                      <a:endParaRPr lang="en-GB" sz="1946" b="0" i="0" u="none" baseline="0">
                        <a:solidFill>
                          <a:srgbClr val="00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7619">
                <a:tc>
                  <a:txBody>
                    <a:bodyPr/>
                    <a:lstStyle/>
                    <a:p>
                      <a:r>
                        <a:rPr lang="en-GB" sz="1946" b="0" i="0" u="none" baseline="0" smtClean="0">
                          <a:solidFill>
                            <a:srgbClr val="000000"/>
                          </a:solidFill>
                          <a:latin typeface="Comic Sans MS - 19"/>
                        </a:rPr>
                        <a:t>auch</a:t>
                      </a:r>
                      <a:endParaRPr lang="en-GB" sz="1946" b="0" i="0" u="none" baseline="0">
                        <a:solidFill>
                          <a:srgbClr val="00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7746">
                <a:tc>
                  <a:txBody>
                    <a:bodyPr/>
                    <a:lstStyle/>
                    <a:p>
                      <a:r>
                        <a:rPr lang="en-GB" sz="1946" b="0" i="0" u="none" baseline="0" smtClean="0">
                          <a:solidFill>
                            <a:srgbClr val="000000"/>
                          </a:solidFill>
                          <a:latin typeface="Comic Sans MS - 19"/>
                        </a:rPr>
                        <a:t>liebe</a:t>
                      </a:r>
                      <a:endParaRPr lang="en-GB" sz="1946" b="0" i="0" u="none" baseline="0">
                        <a:solidFill>
                          <a:srgbClr val="00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7619">
                <a:tc>
                  <a:txBody>
                    <a:bodyPr/>
                    <a:lstStyle/>
                    <a:p>
                      <a:r>
                        <a:rPr lang="en-GB" sz="1946" b="0" i="0" u="none" baseline="0" smtClean="0">
                          <a:solidFill>
                            <a:srgbClr val="000000"/>
                          </a:solidFill>
                          <a:latin typeface="Comic Sans MS - 19"/>
                        </a:rPr>
                        <a:t>Minigolf</a:t>
                      </a:r>
                      <a:endParaRPr lang="en-GB" sz="1946" b="0" i="0" u="none" baseline="0">
                        <a:solidFill>
                          <a:srgbClr val="00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7619">
                <a:tc>
                  <a:txBody>
                    <a:bodyPr/>
                    <a:lstStyle/>
                    <a:p>
                      <a:r>
                        <a:rPr lang="en-GB" sz="1946" b="0" i="0" u="none" baseline="0" smtClean="0">
                          <a:solidFill>
                            <a:srgbClr val="000000"/>
                          </a:solidFill>
                          <a:latin typeface="Comic Sans MS - 19"/>
                        </a:rPr>
                        <a:t>Diamant</a:t>
                      </a:r>
                      <a:endParaRPr lang="en-GB" sz="1946" b="0" i="0" u="none" baseline="0">
                        <a:solidFill>
                          <a:srgbClr val="00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7619">
                <a:tc>
                  <a:txBody>
                    <a:bodyPr/>
                    <a:lstStyle/>
                    <a:p>
                      <a:r>
                        <a:rPr lang="en-GB" sz="1946" b="0" i="0" u="none" baseline="0" smtClean="0">
                          <a:solidFill>
                            <a:srgbClr val="000000"/>
                          </a:solidFill>
                          <a:latin typeface="Comic Sans MS - 19"/>
                        </a:rPr>
                        <a:t>Konzert</a:t>
                      </a:r>
                      <a:endParaRPr lang="en-GB" sz="1946" b="0" i="0" u="none" baseline="0">
                        <a:solidFill>
                          <a:srgbClr val="00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07619">
                <a:tc>
                  <a:txBody>
                    <a:bodyPr/>
                    <a:lstStyle/>
                    <a:p>
                      <a:r>
                        <a:rPr lang="en-GB" sz="1946" b="0" i="0" u="none" baseline="0" smtClean="0">
                          <a:solidFill>
                            <a:srgbClr val="000000"/>
                          </a:solidFill>
                          <a:latin typeface="Comic Sans MS - 19"/>
                        </a:rPr>
                        <a:t>billig</a:t>
                      </a:r>
                      <a:endParaRPr lang="en-GB" sz="1946" b="0" i="0" u="none" baseline="0">
                        <a:solidFill>
                          <a:srgbClr val="00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530352">
                <a:tc>
                  <a:txBody>
                    <a:bodyPr/>
                    <a:lstStyle/>
                    <a:p>
                      <a:r>
                        <a:rPr lang="en-GB" sz="1946" b="0" i="0" u="none" baseline="0" smtClean="0">
                          <a:solidFill>
                            <a:srgbClr val="000000"/>
                          </a:solidFill>
                          <a:latin typeface="Comic Sans MS - 19"/>
                        </a:rPr>
                        <a:t>Tennisschläger</a:t>
                      </a:r>
                      <a:endParaRPr lang="en-GB" sz="1946" b="0" i="0" u="none" baseline="0">
                        <a:solidFill>
                          <a:srgbClr val="000000"/>
                        </a:solidFill>
                        <a:latin typeface="Comic Sans MS - 19"/>
                      </a:endParaRPr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mpd="sng">
                      <a:solidFill>
                        <a:srgbClr val="000000"/>
                      </a:solidFill>
                      <a:prstDash val="solid"/>
                    </a:lnL>
                    <a:lnR w="38100" cmpd="sng">
                      <a:solidFill>
                        <a:srgbClr val="000000"/>
                      </a:solidFill>
                      <a:prstDash val="solid"/>
                    </a:lnR>
                    <a:lnT w="38100" cmpd="sng">
                      <a:solidFill>
                        <a:srgbClr val="000000"/>
                      </a:solidFill>
                      <a:prstDash val="solid"/>
                    </a:lnT>
                    <a:lnB w="381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25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Custom</PresentationFormat>
  <Paragraphs>131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Comic Sans MS - 36</vt:lpstr>
      <vt:lpstr>Comic Sans MS - 28</vt:lpstr>
      <vt:lpstr>Calibri</vt:lpstr>
      <vt:lpstr>Comic Sans MS - 16</vt:lpstr>
      <vt:lpstr>Comic Sans MS - 26</vt:lpstr>
      <vt:lpstr>Comic Sans MS - 35</vt:lpstr>
      <vt:lpstr>Comic Sans MS - 20</vt:lpstr>
      <vt:lpstr>Comic Sans MS - 19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Reading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Heike Bruton</dc:creator>
  <cp:lastModifiedBy>Heike Bruton</cp:lastModifiedBy>
  <cp:revision>1</cp:revision>
  <dcterms:created xsi:type="dcterms:W3CDTF">2013-02-26T11:15:13Z</dcterms:created>
  <dcterms:modified xsi:type="dcterms:W3CDTF">2013-02-26T11:15:31Z</dcterms:modified>
</cp:coreProperties>
</file>