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75" r:id="rId2"/>
    <p:sldId id="925" r:id="rId3"/>
    <p:sldId id="926" r:id="rId4"/>
    <p:sldId id="302" r:id="rId5"/>
    <p:sldId id="294" r:id="rId6"/>
    <p:sldId id="854" r:id="rId7"/>
    <p:sldId id="929" r:id="rId8"/>
    <p:sldId id="930" r:id="rId9"/>
    <p:sldId id="931" r:id="rId10"/>
    <p:sldId id="928" r:id="rId11"/>
    <p:sldId id="281" r:id="rId12"/>
    <p:sldId id="290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C0"/>
    <a:srgbClr val="FFFFCC"/>
    <a:srgbClr val="FFD10D"/>
    <a:srgbClr val="2E94AF"/>
    <a:srgbClr val="EFF9FB"/>
    <a:srgbClr val="29C1FA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A4DF2B6-7302-6F30-8E78-404E60A3DE14}" v="1" dt="2022-09-15T13:51:05.32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400" autoAdjust="0"/>
    <p:restoredTop sz="65570" autoAdjust="0"/>
  </p:normalViewPr>
  <p:slideViewPr>
    <p:cSldViewPr snapToGrid="0">
      <p:cViewPr varScale="1">
        <p:scale>
          <a:sx n="42" d="100"/>
          <a:sy n="42" d="100"/>
        </p:scale>
        <p:origin x="48" y="17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ike Krusemann" userId="S::jx903880@reading.ac.uk::22b930c6-ce99-468c-835c-dba6438d8ea3" providerId="AD" clId="Web-{DA4DF2B6-7302-6F30-8E78-404E60A3DE14}"/>
    <pc:docChg chg="modSld">
      <pc:chgData name="Heike Krusemann" userId="S::jx903880@reading.ac.uk::22b930c6-ce99-468c-835c-dba6438d8ea3" providerId="AD" clId="Web-{DA4DF2B6-7302-6F30-8E78-404E60A3DE14}" dt="2022-09-15T13:51:05.329" v="0"/>
      <pc:docMkLst>
        <pc:docMk/>
      </pc:docMkLst>
      <pc:sldChg chg="delSp">
        <pc:chgData name="Heike Krusemann" userId="S::jx903880@reading.ac.uk::22b930c6-ce99-468c-835c-dba6438d8ea3" providerId="AD" clId="Web-{DA4DF2B6-7302-6F30-8E78-404E60A3DE14}" dt="2022-09-15T13:51:05.329" v="0"/>
        <pc:sldMkLst>
          <pc:docMk/>
          <pc:sldMk cId="1532848932" sldId="930"/>
        </pc:sldMkLst>
        <pc:spChg chg="del">
          <ac:chgData name="Heike Krusemann" userId="S::jx903880@reading.ac.uk::22b930c6-ce99-468c-835c-dba6438d8ea3" providerId="AD" clId="Web-{DA4DF2B6-7302-6F30-8E78-404E60A3DE14}" dt="2022-09-15T13:51:05.329" v="0"/>
          <ac:spMkLst>
            <pc:docMk/>
            <pc:sldMk cId="1532848932" sldId="930"/>
            <ac:spMk id="27" creationId="{F89165F8-F1D5-4085-81F8-059C6C59505B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2C99A-C469-487C-B7F3-BEA3E06E0D84}" type="datetimeFigureOut">
              <a:rPr lang="en-GB" smtClean="0"/>
              <a:t>15/09/2022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88A7DB-3951-47CF-8E53-B42241E866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7359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 available under a Creative Commons license, no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attribution required.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long [a] </a:t>
            </a:r>
            <a:r>
              <a:rPr lang="en-GB" sz="1200" b="1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ja</a:t>
            </a:r>
            <a:r>
              <a:rPr lang="en-GB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</a:t>
            </a:r>
            <a:r>
              <a:rPr lang="en-GB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[45] </a:t>
            </a:r>
            <a:r>
              <a:rPr lang="en-GB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da [</a:t>
            </a:r>
            <a:r>
              <a:rPr lang="en-GB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239] </a:t>
            </a:r>
            <a:r>
              <a:rPr lang="en-GB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Tag </a:t>
            </a:r>
            <a:r>
              <a:rPr lang="en-GB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[111] 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short [a] hallo </a:t>
            </a:r>
            <a:r>
              <a:rPr lang="en-GB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[1077] </a:t>
            </a:r>
            <a:r>
              <a:rPr lang="en-GB" sz="1200" b="1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danke</a:t>
            </a:r>
            <a:r>
              <a:rPr lang="en-GB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</a:t>
            </a:r>
            <a:r>
              <a:rPr lang="en-GB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[877] </a:t>
            </a:r>
            <a:r>
              <a:rPr lang="en-GB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was? </a:t>
            </a:r>
            <a:r>
              <a:rPr lang="en-GB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[38]</a:t>
            </a:r>
          </a:p>
          <a:p>
            <a:pPr marL="216000" indent="-216000">
              <a:lnSpc>
                <a:spcPct val="100000"/>
              </a:lnSpc>
            </a:pPr>
            <a:endParaRPr lang="en-GB" sz="1200" b="1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wir sind, ihr seid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[4]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wir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[26]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ihr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[26]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schön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[188]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Garten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[1158]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Klasse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[961]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Mitte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[711]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Zimmer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[665]</a:t>
            </a:r>
          </a:p>
          <a:p>
            <a:pPr marL="216000" indent="-216000">
              <a:lnSpc>
                <a:spcPct val="100000"/>
              </a:lnSpc>
            </a:pP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1: - </a:t>
            </a:r>
          </a:p>
          <a:p>
            <a:pPr marL="216000" indent="-216000">
              <a:lnSpc>
                <a:spcPct val="100000"/>
              </a:lnSpc>
            </a:pP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2: Januar [1052] Februar [1093] März [987] April [1004] Mai [1048] Juni [1148] Juli [1544] August [1929] September [1035] Oktober [1223] November [1273] Dezember [1527] Geburtstag [1779] Monat [316] wann [657]</a:t>
            </a:r>
            <a:endParaRPr lang="fr-FR" sz="1200" b="0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r>
              <a:rPr lang="en-GB" sz="11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1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1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100" baseline="0" dirty="0">
              <a:solidFill>
                <a:sysClr val="windowText" lastClr="000000"/>
              </a:solidFill>
            </a:endParaRPr>
          </a:p>
          <a:p>
            <a:pPr marL="216000" indent="-216000">
              <a:lnSpc>
                <a:spcPct val="100000"/>
              </a:lnSpc>
            </a:pP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1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 previously</a:t>
            </a: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 introduced in these resources are given in the SOW and in the resources that first</a:t>
            </a: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introduced and formally re-visited those words. </a:t>
            </a: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For any 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other 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Note that the first three lessons of the year teach language that can be continuously recycled as lesson routine every lesson in Y5/6.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idea would be that the class teacher (whether or not s/he teaches the class German can re-use the language as part of the daily routine with the class.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6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D74213-264C-415B-8B29-4DFEF3354BDA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 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t>to introduce the preposition ‘in’. 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7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Calibri"/>
              <a:buAutoNum type="arabicPeriod"/>
              <a:tabLst/>
              <a:defRPr/>
            </a:pP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t>Click through the animations to present the grammar of ‘in’.</a:t>
            </a:r>
          </a:p>
          <a:p>
            <a:pPr marL="228600" marR="0" lvl="0" indent="-227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Calibri"/>
              <a:buAutoNum type="arabicPeriod"/>
              <a:tabLst/>
              <a:defRPr/>
            </a:pPr>
            <a:endParaRPr kumimoji="0" lang="en-GB" sz="12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</a:endParaRPr>
          </a:p>
          <a:p>
            <a:pPr marL="72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Calibri"/>
              <a:buNone/>
              <a:tabLst/>
              <a:defRPr/>
            </a:pPr>
            <a:endParaRPr kumimoji="0" lang="en-GB" sz="1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0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BF5E4-B3AA-482D-8DF1-4A8A1D53B555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331625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8 minutes</a:t>
            </a: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identifying masculine/neuter and feminine nouns after ‘in’ in the written modality.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Font typeface="+mj-lt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Explain the scenario.</a:t>
            </a:r>
          </a:p>
          <a:p>
            <a:pPr marL="229320" indent="-228600">
              <a:lnSpc>
                <a:spcPct val="100000"/>
              </a:lnSpc>
              <a:buFont typeface="+mj-lt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Pupils identify the correct choice of noun for item one.</a:t>
            </a:r>
          </a:p>
          <a:p>
            <a:pPr marL="229320" indent="-228600">
              <a:lnSpc>
                <a:spcPct val="100000"/>
              </a:lnSpc>
              <a:buFont typeface="+mj-lt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to block out the incorrect choice and only the correct choice visible. </a:t>
            </a:r>
          </a:p>
          <a:p>
            <a:pPr marL="229320" indent="-228600">
              <a:lnSpc>
                <a:spcPct val="100000"/>
              </a:lnSpc>
              <a:buFont typeface="+mj-lt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Elicit oral translations of each message.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4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4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de-DE" sz="14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kaputt </a:t>
            </a:r>
            <a:r>
              <a:rPr lang="de-DE" sz="14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[295]  </a:t>
            </a:r>
            <a:r>
              <a:rPr lang="de-DE" sz="14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zeigen </a:t>
            </a:r>
            <a:r>
              <a:rPr lang="de-DE" sz="14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[136] 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2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200" baseline="0" dirty="0">
              <a:solidFill>
                <a:sysClr val="windowText" lastClr="000000"/>
              </a:solidFill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3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introduce the idea that learning other languages opens the door to new friendships, and that a few kind words go a long way; to revisit</a:t>
            </a:r>
          </a:p>
          <a:p>
            <a:pPr marL="216000" indent="-21528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some previously-taught language from this term that fits our category of ‘friendship sentences’.  This is an idea we will return to now and then</a:t>
            </a:r>
          </a:p>
          <a:p>
            <a:pPr marL="216000" indent="-21528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during the course.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to present the information on the slide.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Elicit the German from pupils for the English greetings and friendly statements.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Allow pupils a few moments to turn to those around them and greet them and say something kind about their work or about them themselves.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Remind pupils that we all need to hear kind words every day, in whatever language!</a:t>
            </a: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135120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consolidate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long [a].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Re-present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the SSC and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 word ‘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da’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‘da’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cluster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words in the same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</a:rPr>
              <a:t> way, bringing on the picture and getting pupils to pronounce the words.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Note</a:t>
            </a:r>
            <a:r>
              <a:rPr lang="en-GB" sz="1200" b="0" strike="noStrike" spc="-1" dirty="0">
                <a:latin typeface="Arial"/>
              </a:rPr>
              <a:t>: </a:t>
            </a:r>
          </a:p>
          <a:p>
            <a:pPr marL="285750" indent="-285750">
              <a:lnSpc>
                <a:spcPct val="100000"/>
              </a:lnSpc>
              <a:buAutoNum type="romanLcParenR"/>
            </a:pPr>
            <a:r>
              <a:rPr lang="fr-FR" baseline="0" dirty="0"/>
              <a:t>a </a:t>
            </a:r>
            <a:r>
              <a:rPr lang="fr-FR" baseline="0" dirty="0" err="1"/>
              <a:t>gesture</a:t>
            </a:r>
            <a:r>
              <a:rPr lang="fr-FR" baseline="0" dirty="0"/>
              <a:t> for ‘</a:t>
            </a:r>
            <a:r>
              <a:rPr lang="fr-FR" b="1" baseline="0" dirty="0"/>
              <a:t>da</a:t>
            </a:r>
            <a:r>
              <a:rPr lang="fr-FR" baseline="0" dirty="0"/>
              <a:t>’ </a:t>
            </a:r>
            <a:r>
              <a:rPr lang="fr-FR" baseline="0" dirty="0" err="1"/>
              <a:t>might</a:t>
            </a:r>
            <a:r>
              <a:rPr lang="fr-FR" baseline="0" dirty="0"/>
              <a:t> </a:t>
            </a:r>
            <a:r>
              <a:rPr lang="fr-FR" baseline="0" dirty="0" err="1"/>
              <a:t>be</a:t>
            </a:r>
            <a:r>
              <a:rPr lang="fr-FR" baseline="0" dirty="0"/>
              <a:t> to point at </a:t>
            </a:r>
            <a:r>
              <a:rPr lang="fr-FR" baseline="0" dirty="0" err="1"/>
              <a:t>something</a:t>
            </a:r>
            <a:r>
              <a:rPr lang="fr-FR" baseline="0" dirty="0"/>
              <a:t> </a:t>
            </a:r>
            <a:r>
              <a:rPr lang="fr-FR" baseline="0" dirty="0" err="1"/>
              <a:t>away</a:t>
            </a:r>
            <a:r>
              <a:rPr lang="fr-FR" baseline="0" dirty="0"/>
              <a:t> </a:t>
            </a:r>
            <a:r>
              <a:rPr lang="fr-FR" baseline="0" dirty="0" err="1"/>
              <a:t>from</a:t>
            </a:r>
            <a:r>
              <a:rPr lang="fr-FR" baseline="0" dirty="0"/>
              <a:t> </a:t>
            </a:r>
            <a:r>
              <a:rPr lang="fr-FR" baseline="0" dirty="0" err="1"/>
              <a:t>you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12789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2 minutes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consolidate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short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[a].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Re-present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the SSC and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 word ‘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hallo’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‘hallo’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cluster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words in the same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</a:rPr>
              <a:t> way, bringing on the picture and getting pupils to pronounce the words.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8A7DB-3951-47CF-8E53-B42241E86674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47532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present and practise written comprehension and read aloud of the new vocabulary for this week.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Click for a German word. Elicit pronunciation from pupils.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2. Click for the English meaning and picture prompt. Elicit the German word again.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3. Present all seven words like this, in order.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4. Click for one English meaning to disappear.  Elicit the English meaning from pupils. Click for meaning to reappear. Continue with the remaining items.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5. Click for the German word to disappear.  Elicit the German from pupils. Click for word to reappear. Continue with the remaining items.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135120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 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t>to remind pupils of the irregular verb </a:t>
            </a:r>
            <a:r>
              <a:rPr kumimoji="0" lang="en-GB" sz="1200" b="0" i="1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t>sein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t> and introduce </a:t>
            </a:r>
            <a:r>
              <a:rPr kumimoji="0" lang="en-GB" sz="1200" b="0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t>wird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t> </a:t>
            </a:r>
            <a:r>
              <a:rPr kumimoji="0" lang="en-GB" sz="1200" b="0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t>sind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t> and </a:t>
            </a:r>
            <a:r>
              <a:rPr kumimoji="0" lang="en-GB" sz="1200" b="0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t>ihr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t> </a:t>
            </a:r>
            <a:r>
              <a:rPr kumimoji="0" lang="en-GB" sz="1200" b="0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t>seid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t>. </a:t>
            </a:r>
            <a:endParaRPr lang="en-GB" sz="1200" b="0" i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7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Calibri"/>
              <a:buAutoNum type="arabicPeriod"/>
              <a:tabLst/>
              <a:defRPr/>
            </a:pP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t>Click to remind pupils of the use and meaning of </a:t>
            </a:r>
            <a:r>
              <a:rPr kumimoji="0" lang="en-GB" sz="1200" b="0" i="1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t>sein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t>.  </a:t>
            </a:r>
          </a:p>
          <a:p>
            <a:pPr marL="228600" marR="0" lvl="0" indent="-227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Calibri"/>
              <a:buAutoNum type="arabicPeriod"/>
              <a:tabLst/>
              <a:defRPr/>
            </a:pP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t>Elicit English translation for the German examples provided line by line. </a:t>
            </a:r>
          </a:p>
          <a:p>
            <a:pPr marL="228600" marR="0" lvl="0" indent="-227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Calibri"/>
              <a:buAutoNum type="arabicPeriod"/>
              <a:tabLst/>
              <a:defRPr/>
            </a:pP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Click for callout bubble about pronounciation of final ‘d’. </a:t>
            </a:r>
          </a:p>
          <a:p>
            <a:pPr marL="228600" marR="0" lvl="0" indent="-227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Calibri"/>
              <a:buAutoNum type="arabicPeriod"/>
              <a:tabLst/>
              <a:defRPr/>
            </a:pPr>
            <a:endParaRPr kumimoji="0" lang="en-GB" sz="12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</a:endParaRPr>
          </a:p>
          <a:p>
            <a:pPr marL="72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Calibri"/>
              <a:buNone/>
              <a:tabLst/>
              <a:defRPr/>
            </a:pP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Suggestions for gestures to practise verb parts: </a:t>
            </a: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Ich bin – point with one index finger towards self</a:t>
            </a:r>
            <a:b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 </a:t>
            </a:r>
            <a:r>
              <a:rPr lang="en-GB" sz="18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bist</a:t>
            </a: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point with one index finger away, pointing to a person in front </a:t>
            </a:r>
            <a:b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18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Wir</a:t>
            </a: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sind</a:t>
            </a: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point towards self with both index fingers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GB" sz="18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Ihr</a:t>
            </a: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seid</a:t>
            </a: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point away to the front with both index fingers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2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Calibri"/>
              <a:buNone/>
              <a:tabLst/>
              <a:defRPr/>
            </a:pPr>
            <a:endParaRPr kumimoji="0" lang="en-GB" sz="1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0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BF5E4-B3AA-482D-8DF1-4A8A1D53B555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039761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30 seconds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t>to introduce pupils to the context of many of the activities in this term’s course.</a:t>
            </a:r>
            <a:b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7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Calibri"/>
              <a:buAutoNum type="arabicPeriod"/>
              <a:tabLst/>
              <a:defRPr/>
            </a:pP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t>Read the slide title with pupils.</a:t>
            </a:r>
          </a:p>
          <a:p>
            <a:pPr marL="228600" marR="0" lvl="0" indent="-227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Calibri"/>
              <a:buAutoNum type="arabicPeriod"/>
              <a:tabLst/>
              <a:defRPr/>
            </a:pP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t>Ensure they understand that there is an online exchange between Johanna and Aisha’s class in Dortmund, Germany and Sarah and Rafi’s class in England.</a:t>
            </a:r>
            <a:endParaRPr kumimoji="0" lang="en-GB" sz="12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</a:endParaRPr>
          </a:p>
          <a:p>
            <a:pPr marL="228600" marR="0" lvl="0" indent="-227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Calibri"/>
              <a:buAutoNum type="arabicPeriod"/>
              <a:tabLst/>
              <a:defRPr/>
            </a:pPr>
            <a:endParaRPr kumimoji="0" lang="en-GB" sz="12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8A7DB-3951-47CF-8E53-B42241E86674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89385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Timing: 2 minutes</a:t>
            </a:r>
            <a:br>
              <a:rPr lang="en-GB" b="1" dirty="0"/>
            </a:br>
            <a:endParaRPr lang="en-GB" b="1" dirty="0"/>
          </a:p>
          <a:p>
            <a:r>
              <a:rPr lang="en-GB" b="1" dirty="0"/>
              <a:t>Aim: </a:t>
            </a:r>
            <a:r>
              <a:rPr lang="en-GB" b="0" dirty="0"/>
              <a:t>to practise some previously learnt vocabulary in a simple song (to the tune of ‘If you’re happy and you know it’).</a:t>
            </a:r>
          </a:p>
          <a:p>
            <a:endParaRPr lang="en-GB" b="0" dirty="0"/>
          </a:p>
          <a:p>
            <a:r>
              <a:rPr lang="en-GB" b="1" dirty="0"/>
              <a:t>Procedure:</a:t>
            </a:r>
            <a:br>
              <a:rPr lang="en-GB" dirty="0"/>
            </a:br>
            <a:r>
              <a:rPr lang="en-US" dirty="0"/>
              <a:t>1.</a:t>
            </a:r>
            <a:r>
              <a:rPr lang="en-US" baseline="0" dirty="0"/>
              <a:t> </a:t>
            </a:r>
            <a:r>
              <a:rPr lang="en-GB" baseline="0" dirty="0"/>
              <a:t>Click to play the audio of the song. Pupils know the song, this is a new verse to practise the new vocabulary. </a:t>
            </a:r>
            <a:br>
              <a:rPr lang="en-GB" baseline="0" dirty="0"/>
            </a:br>
            <a:endParaRPr lang="en-GB" baseline="0" dirty="0"/>
          </a:p>
          <a:p>
            <a:br>
              <a:rPr lang="en-GB" baseline="0" dirty="0"/>
            </a:br>
            <a:r>
              <a:rPr lang="en-GB" b="1" baseline="0" dirty="0"/>
              <a:t>Note</a:t>
            </a:r>
            <a:r>
              <a:rPr lang="en-GB" baseline="0" dirty="0"/>
              <a:t>: Teachers might like to re-use this song as part of their lesson starting routine in future lessons.  Soon pupils will not need to see the words to recall it.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62215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aural comprehension of two plural forms of sein (to be) –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wir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sind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ihr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seid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1. Click to listen to sentences without the pronouns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wir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and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ihr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2. Pupils select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wir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(we) or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ihr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(you all).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3. Click to elicit and confirm answers.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Transcript:</a:t>
            </a: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3752850" algn="l"/>
              </a:tabLst>
            </a:pP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[</a:t>
            </a: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WIr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] </a:t>
            </a: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sind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unten </a:t>
            </a: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rechts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.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3752850" algn="l"/>
              </a:tabLst>
            </a:pP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[</a:t>
            </a: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Ihr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] </a:t>
            </a: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seid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oben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links.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3752850" algn="l"/>
              </a:tabLst>
            </a:pP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[</a:t>
            </a: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Ihr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] </a:t>
            </a: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seid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nett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.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3752850" algn="l"/>
              </a:tabLst>
            </a:pP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[</a:t>
            </a: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Wir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] </a:t>
            </a: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sind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freundlich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.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3752850" algn="l"/>
              </a:tabLst>
            </a:pP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[</a:t>
            </a: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Wir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] </a:t>
            </a: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sind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klein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.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3752850" algn="l"/>
              </a:tabLst>
            </a:pP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[</a:t>
            </a: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Ihr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] </a:t>
            </a: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seid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groß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.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3752850" algn="l"/>
              </a:tabLst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3752850" algn="l"/>
              </a:tabLst>
            </a:pPr>
            <a:r>
              <a:rPr lang="es-ES_tradnl" sz="1800" b="1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 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405450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4622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083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72560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9596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0818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7888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9740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5383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571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0641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1643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8580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 dirty="0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2742833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206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206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206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206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5" Type="http://schemas.openxmlformats.org/officeDocument/2006/relationships/image" Target="../media/image14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21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11" Type="http://schemas.openxmlformats.org/officeDocument/2006/relationships/image" Target="../media/image10.jpeg"/><Relationship Id="rId5" Type="http://schemas.openxmlformats.org/officeDocument/2006/relationships/audio" Target="../media/audio3.wav"/><Relationship Id="rId10" Type="http://schemas.openxmlformats.org/officeDocument/2006/relationships/image" Target="../media/image9.png"/><Relationship Id="rId4" Type="http://schemas.openxmlformats.org/officeDocument/2006/relationships/audio" Target="../media/audio2.wav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6.wav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9.wav"/><Relationship Id="rId5" Type="http://schemas.openxmlformats.org/officeDocument/2006/relationships/audio" Target="../media/audio8.wav"/><Relationship Id="rId10" Type="http://schemas.openxmlformats.org/officeDocument/2006/relationships/image" Target="../media/image12.png"/><Relationship Id="rId4" Type="http://schemas.openxmlformats.org/officeDocument/2006/relationships/audio" Target="../media/audio7.wav"/><Relationship Id="rId9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11" Type="http://schemas.openxmlformats.org/officeDocument/2006/relationships/image" Target="../media/image21.sv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2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30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9.gif"/><Relationship Id="rId12" Type="http://schemas.openxmlformats.org/officeDocument/2006/relationships/audio" Target="../media/audio12.wav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8.gif"/><Relationship Id="rId11" Type="http://schemas.openxmlformats.org/officeDocument/2006/relationships/image" Target="../media/image21.svg"/><Relationship Id="rId5" Type="http://schemas.openxmlformats.org/officeDocument/2006/relationships/image" Target="../media/image27.png"/><Relationship Id="rId10" Type="http://schemas.openxmlformats.org/officeDocument/2006/relationships/image" Target="../media/image20.png"/><Relationship Id="rId4" Type="http://schemas.openxmlformats.org/officeDocument/2006/relationships/notesSlide" Target="../notesSlides/notesSlide8.xml"/><Relationship Id="rId9" Type="http://schemas.openxmlformats.org/officeDocument/2006/relationships/audio" Target="../media/audio11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18.wav"/><Relationship Id="rId13" Type="http://schemas.openxmlformats.org/officeDocument/2006/relationships/audio" Target="../media/audio23.wav"/><Relationship Id="rId18" Type="http://schemas.openxmlformats.org/officeDocument/2006/relationships/image" Target="../media/image21.svg"/><Relationship Id="rId3" Type="http://schemas.openxmlformats.org/officeDocument/2006/relationships/audio" Target="../media/audio13.wav"/><Relationship Id="rId7" Type="http://schemas.openxmlformats.org/officeDocument/2006/relationships/audio" Target="../media/audio17.wav"/><Relationship Id="rId12" Type="http://schemas.openxmlformats.org/officeDocument/2006/relationships/audio" Target="../media/audio22.wav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16.wav"/><Relationship Id="rId11" Type="http://schemas.openxmlformats.org/officeDocument/2006/relationships/audio" Target="../media/audio21.wav"/><Relationship Id="rId5" Type="http://schemas.openxmlformats.org/officeDocument/2006/relationships/audio" Target="../media/audio15.wav"/><Relationship Id="rId15" Type="http://schemas.openxmlformats.org/officeDocument/2006/relationships/image" Target="../media/image31.png"/><Relationship Id="rId10" Type="http://schemas.openxmlformats.org/officeDocument/2006/relationships/audio" Target="../media/audio20.wav"/><Relationship Id="rId19" Type="http://schemas.openxmlformats.org/officeDocument/2006/relationships/image" Target="../media/image33.png"/><Relationship Id="rId4" Type="http://schemas.openxmlformats.org/officeDocument/2006/relationships/audio" Target="../media/audio14.wav"/><Relationship Id="rId9" Type="http://schemas.openxmlformats.org/officeDocument/2006/relationships/audio" Target="../media/audio19.wav"/><Relationship Id="rId14" Type="http://schemas.openxmlformats.org/officeDocument/2006/relationships/audio" Target="../media/audio24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98;p2" descr="background rectangle">
            <a:extLst>
              <a:ext uri="{FF2B5EF4-FFF2-40B4-BE49-F238E27FC236}">
                <a16:creationId xmlns:a16="http://schemas.microsoft.com/office/drawing/2014/main" id="{100DF08E-F49B-4B01-82DC-A9BE96DF7F26}"/>
              </a:ext>
            </a:extLst>
          </p:cNvPr>
          <p:cNvSpPr/>
          <p:nvPr/>
        </p:nvSpPr>
        <p:spPr>
          <a:xfrm>
            <a:off x="-11695" y="0"/>
            <a:ext cx="435098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6" name="CustomShape 2"/>
          <p:cNvSpPr/>
          <p:nvPr/>
        </p:nvSpPr>
        <p:spPr>
          <a:xfrm>
            <a:off x="5959980" y="4734448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  <a:defRPr/>
            </a:pPr>
            <a:r>
              <a:rPr lang="en-GB" sz="9600" b="1" kern="0" dirty="0" err="1">
                <a:solidFill>
                  <a:srgbClr val="0070C0"/>
                </a:solidFill>
                <a:latin typeface="Modern Love" panose="04090805081005020601" pitchFamily="82" charset="0"/>
                <a:cs typeface="Arial"/>
                <a:sym typeface="Arial"/>
              </a:rPr>
              <a:t>blau</a:t>
            </a:r>
            <a:endParaRPr lang="en-GB" sz="1400" kern="0" dirty="0">
              <a:solidFill>
                <a:srgbClr val="0070C0"/>
              </a:solidFill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47" name="CustomShape 3"/>
          <p:cNvSpPr/>
          <p:nvPr/>
        </p:nvSpPr>
        <p:spPr>
          <a:xfrm>
            <a:off x="-36409" y="4826068"/>
            <a:ext cx="4571280" cy="1371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sein</a:t>
            </a:r>
            <a:r>
              <a:rPr kumimoji="0" lang="fr-FR" sz="280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(to be, being) – </a:t>
            </a: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wir sind, ihr seid</a:t>
            </a: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in </a:t>
            </a:r>
            <a:r>
              <a:rPr kumimoji="0" lang="fr-FR" sz="280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+ R3(dat.) location</a:t>
            </a: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SSC long and short [a]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5CF993-3D71-4C59-9D34-78FA39EC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4350240" cy="1144800"/>
          </a:xfrm>
        </p:spPr>
        <p:txBody>
          <a:bodyPr/>
          <a:lstStyle/>
          <a:p>
            <a:pPr algn="ctr"/>
            <a:r>
              <a:rPr lang="en-GB" sz="4000" b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Interacting</a:t>
            </a:r>
            <a:endParaRPr lang="en-GB" sz="4000" dirty="0"/>
          </a:p>
        </p:txBody>
      </p: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D221C529-BF74-4965-96AD-9519D65DB1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FB254EC-1FC5-4D22-BD0A-34EB0D0AE9D2}"/>
              </a:ext>
            </a:extLst>
          </p:cNvPr>
          <p:cNvSpPr txBox="1"/>
          <p:nvPr/>
        </p:nvSpPr>
        <p:spPr>
          <a:xfrm>
            <a:off x="8161501" y="6457890"/>
            <a:ext cx="3987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Term 1 Week 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FA4C42-FF85-43D2-9DE3-C17EEAD0C2D2}"/>
              </a:ext>
            </a:extLst>
          </p:cNvPr>
          <p:cNvSpPr txBox="1"/>
          <p:nvPr/>
        </p:nvSpPr>
        <p:spPr>
          <a:xfrm rot="349106">
            <a:off x="272179" y="1841156"/>
            <a:ext cx="38058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bg1"/>
                </a:solidFill>
                <a:latin typeface="Segoe Print" panose="02000600000000000000" pitchFamily="2" charset="0"/>
              </a:rPr>
              <a:t>Online-</a:t>
            </a:r>
            <a:r>
              <a:rPr lang="en-GB" sz="3200" b="1" dirty="0" err="1">
                <a:solidFill>
                  <a:schemeClr val="bg1"/>
                </a:solidFill>
                <a:latin typeface="Segoe Print" panose="02000600000000000000" pitchFamily="2" charset="0"/>
              </a:rPr>
              <a:t>Austausch</a:t>
            </a:r>
            <a:endParaRPr lang="en-GB" sz="3200" b="1" dirty="0"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pic>
        <p:nvPicPr>
          <p:cNvPr id="5" name="Picture 4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83460903-BF73-404E-A2E8-4CD5FFB8A58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4FC3F7"/>
              </a:clrFrom>
              <a:clrTo>
                <a:srgbClr val="4FC3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277" y="2347437"/>
            <a:ext cx="3845557" cy="21631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170;p8"/>
          <p:cNvPicPr/>
          <p:nvPr/>
        </p:nvPicPr>
        <p:blipFill>
          <a:blip r:embed="rId3"/>
          <a:stretch/>
        </p:blipFill>
        <p:spPr>
          <a:xfrm>
            <a:off x="10761790" y="157425"/>
            <a:ext cx="1190434" cy="1088269"/>
          </a:xfrm>
          <a:prstGeom prst="rect">
            <a:avLst/>
          </a:prstGeom>
          <a:ln>
            <a:noFill/>
          </a:ln>
        </p:spPr>
      </p:pic>
      <p:sp>
        <p:nvSpPr>
          <p:cNvPr id="90" name="CustomShape 3"/>
          <p:cNvSpPr/>
          <p:nvPr/>
        </p:nvSpPr>
        <p:spPr>
          <a:xfrm>
            <a:off x="134262" y="824575"/>
            <a:ext cx="114634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>
              <a:defRPr/>
            </a:pPr>
            <a:r>
              <a:rPr lang="en-US" sz="2800" spc="-1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‘In’ is the same word in English and German: 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3" name="CustomShape 6"/>
          <p:cNvSpPr/>
          <p:nvPr/>
        </p:nvSpPr>
        <p:spPr>
          <a:xfrm>
            <a:off x="8203198" y="2059980"/>
            <a:ext cx="3795387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spc="-1" dirty="0">
                <a:solidFill>
                  <a:srgbClr val="92D050"/>
                </a:solidFill>
                <a:latin typeface="Century Gothic" panose="020B0502020202020204" pitchFamily="34" charset="0"/>
              </a:rPr>
              <a:t>You (all) are in England. 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0" name="CustomShape 6">
            <a:extLst>
              <a:ext uri="{FF2B5EF4-FFF2-40B4-BE49-F238E27FC236}">
                <a16:creationId xmlns:a16="http://schemas.microsoft.com/office/drawing/2014/main" id="{32D1A76B-32E6-49AD-AF93-C2AF59D25836}"/>
              </a:ext>
            </a:extLst>
          </p:cNvPr>
          <p:cNvSpPr/>
          <p:nvPr/>
        </p:nvSpPr>
        <p:spPr>
          <a:xfrm>
            <a:off x="2326681" y="3832667"/>
            <a:ext cx="2259449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in the garden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400" y="27838"/>
            <a:ext cx="3411700" cy="779748"/>
          </a:xfrm>
        </p:spPr>
        <p:txBody>
          <a:bodyPr/>
          <a:lstStyle/>
          <a:p>
            <a:r>
              <a:rPr lang="en-GB" sz="2800" b="1" spc="-1" dirty="0">
                <a:latin typeface="Century Gothic" panose="020B0502020202020204" pitchFamily="34" charset="0"/>
                <a:ea typeface="Century Gothic"/>
              </a:rPr>
              <a:t>The preposition ‘in’. </a:t>
            </a:r>
            <a:endParaRPr lang="en-GB" sz="2800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5579D68-5D08-4359-AD4E-7F222589B8FB}"/>
              </a:ext>
            </a:extLst>
          </p:cNvPr>
          <p:cNvSpPr/>
          <p:nvPr/>
        </p:nvSpPr>
        <p:spPr>
          <a:xfrm>
            <a:off x="182400" y="1535027"/>
            <a:ext cx="42885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Wir</a:t>
            </a:r>
            <a:r>
              <a:rPr lang="en-GB" sz="24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4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sind</a:t>
            </a:r>
            <a:r>
              <a:rPr lang="en-GB" sz="24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in Deutschland.</a:t>
            </a:r>
            <a:endParaRPr lang="en-GB" sz="2400" dirty="0"/>
          </a:p>
        </p:txBody>
      </p:sp>
      <p:sp>
        <p:nvSpPr>
          <p:cNvPr id="29" name="CustomShape 4">
            <a:extLst>
              <a:ext uri="{FF2B5EF4-FFF2-40B4-BE49-F238E27FC236}">
                <a16:creationId xmlns:a16="http://schemas.microsoft.com/office/drawing/2014/main" id="{2E1F8E28-82F8-4BC2-B159-CF59F6C4A79F}"/>
              </a:ext>
            </a:extLst>
          </p:cNvPr>
          <p:cNvSpPr/>
          <p:nvPr/>
        </p:nvSpPr>
        <p:spPr>
          <a:xfrm>
            <a:off x="4373144" y="1505329"/>
            <a:ext cx="3700938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spc="-1" dirty="0">
                <a:solidFill>
                  <a:srgbClr val="92D050"/>
                </a:solidFill>
                <a:latin typeface="Century Gothic" panose="020B0502020202020204" pitchFamily="34" charset="0"/>
              </a:rPr>
              <a:t>We are in Germany.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E9E8110-7E30-4D91-8787-7799BD72A612}"/>
              </a:ext>
            </a:extLst>
          </p:cNvPr>
          <p:cNvSpPr/>
          <p:nvPr/>
        </p:nvSpPr>
        <p:spPr>
          <a:xfrm>
            <a:off x="4586131" y="2046301"/>
            <a:ext cx="34594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Ihr</a:t>
            </a:r>
            <a:r>
              <a:rPr lang="en-GB" sz="24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4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seid</a:t>
            </a:r>
            <a:r>
              <a:rPr lang="en-GB" sz="24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in England.</a:t>
            </a:r>
            <a:endParaRPr lang="en-GB" sz="2400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F9C77D5-4613-4689-A5B9-B4E54578EAE0}"/>
              </a:ext>
            </a:extLst>
          </p:cNvPr>
          <p:cNvSpPr/>
          <p:nvPr/>
        </p:nvSpPr>
        <p:spPr>
          <a:xfrm>
            <a:off x="271905" y="3813589"/>
            <a:ext cx="18830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der Garten:  </a:t>
            </a:r>
            <a:endParaRPr lang="en-GB" sz="2400" b="1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0CED1E6-7B05-4861-9D0D-70104DBD8A0A}"/>
              </a:ext>
            </a:extLst>
          </p:cNvPr>
          <p:cNvSpPr/>
          <p:nvPr/>
        </p:nvSpPr>
        <p:spPr>
          <a:xfrm>
            <a:off x="5395292" y="3804017"/>
            <a:ext cx="24660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in </a:t>
            </a:r>
            <a:r>
              <a:rPr lang="en-GB" sz="24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dem</a:t>
            </a:r>
            <a:r>
              <a:rPr lang="en-GB" sz="24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Garten </a:t>
            </a:r>
            <a:endParaRPr lang="en-GB" sz="2400" dirty="0"/>
          </a:p>
        </p:txBody>
      </p:sp>
      <p:sp>
        <p:nvSpPr>
          <p:cNvPr id="33" name="CustomShape 6">
            <a:extLst>
              <a:ext uri="{FF2B5EF4-FFF2-40B4-BE49-F238E27FC236}">
                <a16:creationId xmlns:a16="http://schemas.microsoft.com/office/drawing/2014/main" id="{534C8B8F-195F-4FD6-94EE-2DF388CC0AA7}"/>
              </a:ext>
            </a:extLst>
          </p:cNvPr>
          <p:cNvSpPr/>
          <p:nvPr/>
        </p:nvSpPr>
        <p:spPr>
          <a:xfrm>
            <a:off x="2326681" y="4410888"/>
            <a:ext cx="2129673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spc="-1" noProof="0" dirty="0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in the room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8" name="Google Shape;184;p8">
            <a:extLst>
              <a:ext uri="{FF2B5EF4-FFF2-40B4-BE49-F238E27FC236}">
                <a16:creationId xmlns:a16="http://schemas.microsoft.com/office/drawing/2014/main" id="{CF7D831A-7A7E-8ABD-F425-66B3C8511820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3739184" y="1430339"/>
            <a:ext cx="633960" cy="671040"/>
          </a:xfrm>
          <a:prstGeom prst="rect">
            <a:avLst/>
          </a:prstGeom>
          <a:ln>
            <a:noFill/>
          </a:ln>
        </p:spPr>
      </p:pic>
      <p:pic>
        <p:nvPicPr>
          <p:cNvPr id="19" name="Google Shape;184;p8">
            <a:extLst>
              <a:ext uri="{FF2B5EF4-FFF2-40B4-BE49-F238E27FC236}">
                <a16:creationId xmlns:a16="http://schemas.microsoft.com/office/drawing/2014/main" id="{D2A9B32E-966F-6DB2-D4CD-CC0CEB0F1597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7411604" y="1957476"/>
            <a:ext cx="633960" cy="671040"/>
          </a:xfrm>
          <a:prstGeom prst="rect">
            <a:avLst/>
          </a:prstGeom>
          <a:ln>
            <a:noFill/>
          </a:ln>
        </p:spPr>
      </p:pic>
      <p:sp>
        <p:nvSpPr>
          <p:cNvPr id="21" name="CustomShape 3">
            <a:extLst>
              <a:ext uri="{FF2B5EF4-FFF2-40B4-BE49-F238E27FC236}">
                <a16:creationId xmlns:a16="http://schemas.microsoft.com/office/drawing/2014/main" id="{917C9B84-E43A-9415-EC7D-3C35E918790E}"/>
              </a:ext>
            </a:extLst>
          </p:cNvPr>
          <p:cNvSpPr/>
          <p:nvPr/>
        </p:nvSpPr>
        <p:spPr>
          <a:xfrm>
            <a:off x="488744" y="2934239"/>
            <a:ext cx="114634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>
              <a:defRPr/>
            </a:pPr>
            <a:r>
              <a:rPr lang="en-US" sz="2400" spc="-1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To say ‘in the’, the words for ‘the’ (der, die, das) change: 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4" name="Speech Bubble: Rectangle with Corners Rounded 23">
            <a:extLst>
              <a:ext uri="{FF2B5EF4-FFF2-40B4-BE49-F238E27FC236}">
                <a16:creationId xmlns:a16="http://schemas.microsoft.com/office/drawing/2014/main" id="{62A13F0E-551C-7A80-A2B4-19FCE3FF1D0B}"/>
              </a:ext>
            </a:extLst>
          </p:cNvPr>
          <p:cNvSpPr/>
          <p:nvPr/>
        </p:nvSpPr>
        <p:spPr>
          <a:xfrm>
            <a:off x="10197867" y="2724001"/>
            <a:ext cx="1883040" cy="1037590"/>
          </a:xfrm>
          <a:prstGeom prst="wedgeRoundRectCallout">
            <a:avLst>
              <a:gd name="adj1" fmla="val -125350"/>
              <a:gd name="adj2" fmla="val 48619"/>
              <a:gd name="adj3" fmla="val 16667"/>
            </a:avLst>
          </a:prstGeom>
          <a:solidFill>
            <a:srgbClr val="002060"/>
          </a:solidFill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We shorten ‘</a:t>
            </a:r>
            <a:r>
              <a:rPr lang="en-US" sz="2000" b="1" dirty="0"/>
              <a:t>in dem</a:t>
            </a:r>
            <a:r>
              <a:rPr lang="en-US" sz="2000" dirty="0"/>
              <a:t>‘ to ‘</a:t>
            </a:r>
            <a:r>
              <a:rPr lang="en-US" sz="2000" b="1" dirty="0" err="1"/>
              <a:t>im</a:t>
            </a:r>
            <a:r>
              <a:rPr lang="en-US" sz="2000" b="1" dirty="0"/>
              <a:t>’.</a:t>
            </a:r>
            <a:endParaRPr lang="en-GB" sz="2000" b="1" dirty="0"/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AEF73BC2-E9FF-6B75-9830-AA858B87C66E}"/>
              </a:ext>
            </a:extLst>
          </p:cNvPr>
          <p:cNvSpPr/>
          <p:nvPr/>
        </p:nvSpPr>
        <p:spPr>
          <a:xfrm>
            <a:off x="4673731" y="3967603"/>
            <a:ext cx="633960" cy="238336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88CFEB9-1EC2-6835-5D6C-67327ABC7049}"/>
              </a:ext>
            </a:extLst>
          </p:cNvPr>
          <p:cNvSpPr/>
          <p:nvPr/>
        </p:nvSpPr>
        <p:spPr>
          <a:xfrm>
            <a:off x="8670462" y="3761591"/>
            <a:ext cx="18830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im</a:t>
            </a:r>
            <a:r>
              <a:rPr lang="en-US" sz="2400" b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Garten</a:t>
            </a:r>
            <a:endParaRPr lang="en-GB" sz="2400" b="1" dirty="0"/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5DB80B55-1965-E000-65FD-B94CFED1D421}"/>
              </a:ext>
            </a:extLst>
          </p:cNvPr>
          <p:cNvSpPr/>
          <p:nvPr/>
        </p:nvSpPr>
        <p:spPr>
          <a:xfrm>
            <a:off x="7810660" y="3931308"/>
            <a:ext cx="633960" cy="238336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7" name="Picture 10" descr="Free vector graphics of Gardener">
            <a:extLst>
              <a:ext uri="{FF2B5EF4-FFF2-40B4-BE49-F238E27FC236}">
                <a16:creationId xmlns:a16="http://schemas.microsoft.com/office/drawing/2014/main" id="{2F5FC462-69E2-C58C-D2B7-A49C01CA35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4294" y="3433792"/>
            <a:ext cx="1062909" cy="1051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390D1E81-2CF2-0518-242C-02E98F3E5692}"/>
              </a:ext>
            </a:extLst>
          </p:cNvPr>
          <p:cNvSpPr/>
          <p:nvPr/>
        </p:nvSpPr>
        <p:spPr>
          <a:xfrm>
            <a:off x="271905" y="4424809"/>
            <a:ext cx="21296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das Zimmer:  </a:t>
            </a:r>
            <a:endParaRPr lang="en-GB" sz="2400" b="1" dirty="0"/>
          </a:p>
        </p:txBody>
      </p:sp>
      <p:sp>
        <p:nvSpPr>
          <p:cNvPr id="35" name="Arrow: Right 34">
            <a:extLst>
              <a:ext uri="{FF2B5EF4-FFF2-40B4-BE49-F238E27FC236}">
                <a16:creationId xmlns:a16="http://schemas.microsoft.com/office/drawing/2014/main" id="{1058787E-67F3-B374-B3B8-8F53D2B85CDF}"/>
              </a:ext>
            </a:extLst>
          </p:cNvPr>
          <p:cNvSpPr/>
          <p:nvPr/>
        </p:nvSpPr>
        <p:spPr>
          <a:xfrm>
            <a:off x="4664054" y="4536473"/>
            <a:ext cx="633960" cy="238336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4D4D8F9-D706-12A5-025A-539E0A739FA6}"/>
              </a:ext>
            </a:extLst>
          </p:cNvPr>
          <p:cNvSpPr/>
          <p:nvPr/>
        </p:nvSpPr>
        <p:spPr>
          <a:xfrm>
            <a:off x="5395292" y="4397133"/>
            <a:ext cx="24660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in </a:t>
            </a:r>
            <a:r>
              <a:rPr lang="en-GB" sz="24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dem</a:t>
            </a:r>
            <a:r>
              <a:rPr lang="en-GB" sz="24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Zimmer </a:t>
            </a:r>
            <a:endParaRPr lang="en-GB" sz="2400" dirty="0"/>
          </a:p>
        </p:txBody>
      </p:sp>
      <p:sp>
        <p:nvSpPr>
          <p:cNvPr id="37" name="Arrow: Right 36">
            <a:extLst>
              <a:ext uri="{FF2B5EF4-FFF2-40B4-BE49-F238E27FC236}">
                <a16:creationId xmlns:a16="http://schemas.microsoft.com/office/drawing/2014/main" id="{5D9DA1DC-6929-E903-1F89-62650499C6E0}"/>
              </a:ext>
            </a:extLst>
          </p:cNvPr>
          <p:cNvSpPr/>
          <p:nvPr/>
        </p:nvSpPr>
        <p:spPr>
          <a:xfrm>
            <a:off x="7896824" y="4529505"/>
            <a:ext cx="633960" cy="238336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02BD1806-5149-2FB8-4041-E7BB0B3F79BA}"/>
              </a:ext>
            </a:extLst>
          </p:cNvPr>
          <p:cNvSpPr/>
          <p:nvPr/>
        </p:nvSpPr>
        <p:spPr>
          <a:xfrm>
            <a:off x="8725341" y="4359379"/>
            <a:ext cx="18830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im</a:t>
            </a:r>
            <a:r>
              <a:rPr lang="en-US" sz="2400" b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Zimmer</a:t>
            </a:r>
            <a:endParaRPr lang="en-GB" sz="2400" b="1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006CB50-3FD9-5038-ECF6-840D096FC2E0}"/>
              </a:ext>
            </a:extLst>
          </p:cNvPr>
          <p:cNvSpPr/>
          <p:nvPr/>
        </p:nvSpPr>
        <p:spPr>
          <a:xfrm>
            <a:off x="271904" y="5059437"/>
            <a:ext cx="18830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die Mitte:</a:t>
            </a:r>
            <a:endParaRPr lang="en-GB" sz="2400" b="1" dirty="0"/>
          </a:p>
        </p:txBody>
      </p:sp>
      <p:sp>
        <p:nvSpPr>
          <p:cNvPr id="40" name="CustomShape 6">
            <a:extLst>
              <a:ext uri="{FF2B5EF4-FFF2-40B4-BE49-F238E27FC236}">
                <a16:creationId xmlns:a16="http://schemas.microsoft.com/office/drawing/2014/main" id="{2374E45C-3F40-2F26-8205-8EA7EDA021F3}"/>
              </a:ext>
            </a:extLst>
          </p:cNvPr>
          <p:cNvSpPr/>
          <p:nvPr/>
        </p:nvSpPr>
        <p:spPr>
          <a:xfrm>
            <a:off x="2276961" y="5063210"/>
            <a:ext cx="2129673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spc="-1" noProof="0" dirty="0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in the middle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1" name="Arrow: Right 40">
            <a:extLst>
              <a:ext uri="{FF2B5EF4-FFF2-40B4-BE49-F238E27FC236}">
                <a16:creationId xmlns:a16="http://schemas.microsoft.com/office/drawing/2014/main" id="{FFC99D5A-ED02-3C66-EBBB-B160162992C8}"/>
              </a:ext>
            </a:extLst>
          </p:cNvPr>
          <p:cNvSpPr/>
          <p:nvPr/>
        </p:nvSpPr>
        <p:spPr>
          <a:xfrm>
            <a:off x="4679518" y="5203804"/>
            <a:ext cx="633960" cy="238336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49462A6A-9117-6C97-EF6A-3D376BF1CDC0}"/>
              </a:ext>
            </a:extLst>
          </p:cNvPr>
          <p:cNvSpPr/>
          <p:nvPr/>
        </p:nvSpPr>
        <p:spPr>
          <a:xfrm>
            <a:off x="5483972" y="5092140"/>
            <a:ext cx="24660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in der Mitte</a:t>
            </a:r>
            <a:endParaRPr lang="en-GB" sz="2400" dirty="0"/>
          </a:p>
        </p:txBody>
      </p:sp>
      <p:sp>
        <p:nvSpPr>
          <p:cNvPr id="43" name="Speech Bubble: Rectangle with Corners Rounded 42">
            <a:extLst>
              <a:ext uri="{FF2B5EF4-FFF2-40B4-BE49-F238E27FC236}">
                <a16:creationId xmlns:a16="http://schemas.microsoft.com/office/drawing/2014/main" id="{0F8ADF70-0B68-783F-1137-C77ABE2A2226}"/>
              </a:ext>
            </a:extLst>
          </p:cNvPr>
          <p:cNvSpPr/>
          <p:nvPr/>
        </p:nvSpPr>
        <p:spPr>
          <a:xfrm>
            <a:off x="8852156" y="5662985"/>
            <a:ext cx="3146430" cy="1037590"/>
          </a:xfrm>
          <a:prstGeom prst="wedgeRoundRectCallout">
            <a:avLst>
              <a:gd name="adj1" fmla="val -131404"/>
              <a:gd name="adj2" fmla="val -62764"/>
              <a:gd name="adj3" fmla="val 16667"/>
            </a:avLst>
          </a:prstGeom>
          <a:solidFill>
            <a:srgbClr val="002060"/>
          </a:solidFill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‘Mitte’ still has feminine gender. Just the article spelling has changed. </a:t>
            </a:r>
            <a:endParaRPr lang="en-GB" sz="2000" b="1" dirty="0"/>
          </a:p>
        </p:txBody>
      </p:sp>
      <p:pic>
        <p:nvPicPr>
          <p:cNvPr id="44" name="Picture 14" descr="Free vector graphics of Arrows">
            <a:extLst>
              <a:ext uri="{FF2B5EF4-FFF2-40B4-BE49-F238E27FC236}">
                <a16:creationId xmlns:a16="http://schemas.microsoft.com/office/drawing/2014/main" id="{BC09B62B-C9F6-5277-06EE-FBBC646E0C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8648" y="4923898"/>
            <a:ext cx="1129101" cy="857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6" descr="Free vector graphics of House">
            <a:extLst>
              <a:ext uri="{FF2B5EF4-FFF2-40B4-BE49-F238E27FC236}">
                <a16:creationId xmlns:a16="http://schemas.microsoft.com/office/drawing/2014/main" id="{0822AEC7-C242-D78C-90F2-19A2C37AFC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8589" y="4566703"/>
            <a:ext cx="1355360" cy="954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23421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0" grpId="0"/>
      <p:bldP spid="31" grpId="0"/>
      <p:bldP spid="32" grpId="0"/>
      <p:bldP spid="33" grpId="0"/>
      <p:bldP spid="24" grpId="0" animBg="1"/>
      <p:bldP spid="3" grpId="0" animBg="1"/>
      <p:bldP spid="25" grpId="0"/>
      <p:bldP spid="26" grpId="0" animBg="1"/>
      <p:bldP spid="34" grpId="0"/>
      <p:bldP spid="35" grpId="0" animBg="1"/>
      <p:bldP spid="36" grpId="0"/>
      <p:bldP spid="37" grpId="0" animBg="1"/>
      <p:bldP spid="38" grpId="0"/>
      <p:bldP spid="39" grpId="0"/>
      <p:bldP spid="40" grpId="0"/>
      <p:bldP spid="41" grpId="0" animBg="1"/>
      <p:bldP spid="42" grpId="0"/>
      <p:bldP spid="4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7C674B9A-3888-4DA5-8D38-6C6B197631B7}"/>
              </a:ext>
            </a:extLst>
          </p:cNvPr>
          <p:cNvSpPr txBox="1"/>
          <p:nvPr/>
        </p:nvSpPr>
        <p:spPr>
          <a:xfrm>
            <a:off x="5565779" y="2321563"/>
            <a:ext cx="3631350" cy="4564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570807-5C1F-4CD3-ABDA-7C45456A0649}"/>
              </a:ext>
            </a:extLst>
          </p:cNvPr>
          <p:cNvSpPr txBox="1"/>
          <p:nvPr/>
        </p:nvSpPr>
        <p:spPr>
          <a:xfrm>
            <a:off x="705391" y="2427026"/>
            <a:ext cx="3631350" cy="4564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12" name="CustomShape 6"/>
          <p:cNvSpPr/>
          <p:nvPr/>
        </p:nvSpPr>
        <p:spPr>
          <a:xfrm>
            <a:off x="101160" y="32036"/>
            <a:ext cx="10517077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spc="-1" dirty="0">
                <a:solidFill>
                  <a:srgbClr val="002060"/>
                </a:solidFill>
                <a:latin typeface="Century gothic"/>
              </a:rPr>
              <a:t>Das </a:t>
            </a:r>
            <a:r>
              <a:rPr lang="en-GB" sz="2800" b="1" spc="-1" dirty="0" err="1">
                <a:solidFill>
                  <a:srgbClr val="002060"/>
                </a:solidFill>
                <a:latin typeface="Century gothic"/>
              </a:rPr>
              <a:t>Mikro</a:t>
            </a:r>
            <a:r>
              <a:rPr lang="en-GB" sz="2800" b="1" spc="-1" dirty="0">
                <a:solidFill>
                  <a:srgbClr val="002060"/>
                </a:solidFill>
                <a:latin typeface="Century gothic"/>
              </a:rPr>
              <a:t> </a:t>
            </a:r>
            <a:r>
              <a:rPr lang="en-GB" sz="2800" b="1" spc="-1" dirty="0" err="1">
                <a:solidFill>
                  <a:srgbClr val="002060"/>
                </a:solidFill>
                <a:latin typeface="Century gothic"/>
              </a:rPr>
              <a:t>ist</a:t>
            </a:r>
            <a:r>
              <a:rPr lang="en-GB" sz="2800" b="1" spc="-1" dirty="0">
                <a:solidFill>
                  <a:srgbClr val="002060"/>
                </a:solidFill>
                <a:latin typeface="Century gothic"/>
              </a:rPr>
              <a:t> total </a:t>
            </a:r>
            <a:r>
              <a:rPr lang="en-GB" sz="2800" b="1" spc="-1" dirty="0" err="1">
                <a:solidFill>
                  <a:srgbClr val="002060"/>
                </a:solidFill>
                <a:latin typeface="Century gothic"/>
              </a:rPr>
              <a:t>kaputt</a:t>
            </a:r>
            <a:r>
              <a:rPr lang="en-GB" sz="2800" b="1" spc="-1" dirty="0">
                <a:solidFill>
                  <a:srgbClr val="002060"/>
                </a:solidFill>
                <a:latin typeface="Century gothic"/>
              </a:rPr>
              <a:t>*. Die Klassen </a:t>
            </a:r>
            <a:r>
              <a:rPr lang="en-GB" sz="2800" b="1" spc="-1" dirty="0" err="1">
                <a:solidFill>
                  <a:srgbClr val="002060"/>
                </a:solidFill>
                <a:latin typeface="Century gothic"/>
              </a:rPr>
              <a:t>zeigen</a:t>
            </a:r>
            <a:r>
              <a:rPr lang="en-GB" sz="2800" b="1" spc="-1" dirty="0">
                <a:solidFill>
                  <a:srgbClr val="002060"/>
                </a:solidFill>
                <a:latin typeface="Century gothic"/>
              </a:rPr>
              <a:t>* </a:t>
            </a:r>
            <a:r>
              <a:rPr lang="en-GB" sz="2800" b="1" spc="-1" dirty="0" err="1">
                <a:solidFill>
                  <a:srgbClr val="002060"/>
                </a:solidFill>
                <a:latin typeface="Century gothic"/>
              </a:rPr>
              <a:t>Schulfotos</a:t>
            </a:r>
            <a:r>
              <a:rPr lang="en-GB" sz="2800" b="1" spc="-1" dirty="0">
                <a:solidFill>
                  <a:srgbClr val="002060"/>
                </a:solidFill>
                <a:latin typeface="Century gothic"/>
              </a:rPr>
              <a:t>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sp>
        <p:nvSpPr>
          <p:cNvPr id="113" name="CustomShape 7"/>
          <p:cNvSpPr/>
          <p:nvPr/>
        </p:nvSpPr>
        <p:spPr>
          <a:xfrm>
            <a:off x="5332358" y="719535"/>
            <a:ext cx="6243656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45010" y="899844"/>
            <a:ext cx="766122" cy="374973"/>
          </a:xfrm>
          <a:solidFill>
            <a:srgbClr val="2E94AF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lesen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DEB9BE4F-6D3E-469F-AE7A-46561C5DCF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142" y="61136"/>
            <a:ext cx="1127858" cy="82912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E8C4F7F-EF17-4EC7-9B06-F53538CA8D0D}"/>
              </a:ext>
            </a:extLst>
          </p:cNvPr>
          <p:cNvSpPr txBox="1"/>
          <p:nvPr/>
        </p:nvSpPr>
        <p:spPr>
          <a:xfrm>
            <a:off x="680678" y="1548933"/>
            <a:ext cx="3631351" cy="1323439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endParaRPr lang="en-GB" sz="2000" b="1" dirty="0">
              <a:solidFill>
                <a:srgbClr val="002060"/>
              </a:solidFill>
            </a:endParaRPr>
          </a:p>
          <a:p>
            <a:r>
              <a:rPr lang="en-GB" sz="2000" b="1" dirty="0">
                <a:solidFill>
                  <a:srgbClr val="002060"/>
                </a:solidFill>
              </a:rPr>
              <a:t>To: everyone</a:t>
            </a:r>
          </a:p>
          <a:p>
            <a:endParaRPr lang="en-GB" sz="2000" b="1" dirty="0">
              <a:solidFill>
                <a:srgbClr val="002060"/>
              </a:solidFill>
            </a:endParaRPr>
          </a:p>
          <a:p>
            <a:r>
              <a:rPr lang="en-GB" sz="2000" dirty="0" err="1">
                <a:solidFill>
                  <a:srgbClr val="002060"/>
                </a:solidFill>
              </a:rPr>
              <a:t>Wir</a:t>
            </a:r>
            <a:r>
              <a:rPr lang="en-GB" sz="2000" dirty="0">
                <a:solidFill>
                  <a:srgbClr val="002060"/>
                </a:solidFill>
              </a:rPr>
              <a:t> </a:t>
            </a:r>
            <a:r>
              <a:rPr lang="en-GB" sz="2000" dirty="0" err="1">
                <a:solidFill>
                  <a:srgbClr val="002060"/>
                </a:solidFill>
              </a:rPr>
              <a:t>sind</a:t>
            </a:r>
            <a:r>
              <a:rPr lang="en-GB" sz="2000" dirty="0">
                <a:solidFill>
                  <a:srgbClr val="002060"/>
                </a:solidFill>
              </a:rPr>
              <a:t> </a:t>
            </a:r>
            <a:r>
              <a:rPr lang="en-GB" sz="2000" dirty="0" err="1">
                <a:solidFill>
                  <a:srgbClr val="002060"/>
                </a:solidFill>
              </a:rPr>
              <a:t>im</a:t>
            </a:r>
            <a:r>
              <a:rPr lang="en-GB" sz="2000" dirty="0">
                <a:solidFill>
                  <a:srgbClr val="002060"/>
                </a:solidFill>
              </a:rPr>
              <a:t> Zimmer </a:t>
            </a:r>
            <a:r>
              <a:rPr lang="de-DE" sz="20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| Schule.</a:t>
            </a:r>
            <a:endParaRPr lang="en-GB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075980F-0FC5-4FD7-9CA4-26A41E3E80AF}"/>
              </a:ext>
            </a:extLst>
          </p:cNvPr>
          <p:cNvSpPr txBox="1"/>
          <p:nvPr/>
        </p:nvSpPr>
        <p:spPr>
          <a:xfrm>
            <a:off x="5565779" y="1479745"/>
            <a:ext cx="3631537" cy="1292662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endParaRPr lang="en-GB" sz="2000" b="1" dirty="0">
              <a:solidFill>
                <a:srgbClr val="002060"/>
              </a:solidFill>
            </a:endParaRPr>
          </a:p>
          <a:p>
            <a:r>
              <a:rPr lang="en-GB" sz="2000" b="1" dirty="0">
                <a:solidFill>
                  <a:srgbClr val="002060"/>
                </a:solidFill>
              </a:rPr>
              <a:t>To: everyone</a:t>
            </a:r>
          </a:p>
          <a:p>
            <a:endParaRPr lang="en-GB" sz="2000" b="1" dirty="0">
              <a:solidFill>
                <a:srgbClr val="002060"/>
              </a:solidFill>
            </a:endParaRPr>
          </a:p>
          <a:p>
            <a:r>
              <a:rPr lang="de-DE" dirty="0">
                <a:solidFill>
                  <a:srgbClr val="002060"/>
                </a:solidFill>
              </a:rPr>
              <a:t>Seid ihr in der Garten | Klasse?</a:t>
            </a:r>
            <a:endParaRPr lang="en-GB" sz="2000" b="1" dirty="0">
              <a:solidFill>
                <a:srgbClr val="00206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C7B686D-CBB3-41FA-989F-EFE6E5916382}"/>
              </a:ext>
            </a:extLst>
          </p:cNvPr>
          <p:cNvSpPr txBox="1"/>
          <p:nvPr/>
        </p:nvSpPr>
        <p:spPr>
          <a:xfrm>
            <a:off x="5359509" y="4230390"/>
            <a:ext cx="4231365" cy="4564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D372AEE-E3CF-45BC-92E0-5FFE2E1049C9}"/>
              </a:ext>
            </a:extLst>
          </p:cNvPr>
          <p:cNvSpPr txBox="1"/>
          <p:nvPr/>
        </p:nvSpPr>
        <p:spPr>
          <a:xfrm>
            <a:off x="705390" y="5963626"/>
            <a:ext cx="4613057" cy="4564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55F265C-5B1E-419C-8F06-EF94635A2506}"/>
              </a:ext>
            </a:extLst>
          </p:cNvPr>
          <p:cNvSpPr txBox="1"/>
          <p:nvPr/>
        </p:nvSpPr>
        <p:spPr>
          <a:xfrm>
            <a:off x="705391" y="4304383"/>
            <a:ext cx="3631350" cy="4564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1A4E2EA-BF48-4950-B2B6-96095CED5B5C}"/>
              </a:ext>
            </a:extLst>
          </p:cNvPr>
          <p:cNvSpPr txBox="1"/>
          <p:nvPr/>
        </p:nvSpPr>
        <p:spPr>
          <a:xfrm>
            <a:off x="6063774" y="5913837"/>
            <a:ext cx="5181236" cy="4564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73405B7-9895-47B2-815F-9DEAA4FC5D8C}"/>
              </a:ext>
            </a:extLst>
          </p:cNvPr>
          <p:cNvSpPr txBox="1"/>
          <p:nvPr/>
        </p:nvSpPr>
        <p:spPr>
          <a:xfrm>
            <a:off x="6049747" y="5063910"/>
            <a:ext cx="5195263" cy="1323439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endParaRPr lang="en-GB" sz="2000" b="1" dirty="0">
              <a:solidFill>
                <a:srgbClr val="002060"/>
              </a:solidFill>
            </a:endParaRPr>
          </a:p>
          <a:p>
            <a:r>
              <a:rPr lang="en-GB" sz="2000" b="1" dirty="0">
                <a:solidFill>
                  <a:srgbClr val="002060"/>
                </a:solidFill>
              </a:rPr>
              <a:t>To: everyone</a:t>
            </a:r>
          </a:p>
          <a:p>
            <a:endParaRPr lang="en-GB" sz="2000" b="1" dirty="0">
              <a:solidFill>
                <a:srgbClr val="002060"/>
              </a:solidFill>
            </a:endParaRPr>
          </a:p>
          <a:p>
            <a:r>
              <a:rPr lang="en-GB" sz="2000" dirty="0" err="1">
                <a:solidFill>
                  <a:srgbClr val="002060"/>
                </a:solidFill>
              </a:rPr>
              <a:t>Ihr</a:t>
            </a:r>
            <a:r>
              <a:rPr lang="en-GB" sz="2000" dirty="0">
                <a:solidFill>
                  <a:srgbClr val="002060"/>
                </a:solidFill>
              </a:rPr>
              <a:t> </a:t>
            </a:r>
            <a:r>
              <a:rPr lang="en-GB" sz="2000" dirty="0" err="1">
                <a:solidFill>
                  <a:srgbClr val="002060"/>
                </a:solidFill>
              </a:rPr>
              <a:t>seid</a:t>
            </a:r>
            <a:r>
              <a:rPr lang="en-GB" sz="2000" dirty="0">
                <a:solidFill>
                  <a:srgbClr val="002060"/>
                </a:solidFill>
              </a:rPr>
              <a:t> </a:t>
            </a:r>
            <a:r>
              <a:rPr lang="en-GB" sz="2000" dirty="0" err="1">
                <a:solidFill>
                  <a:srgbClr val="002060"/>
                </a:solidFill>
              </a:rPr>
              <a:t>im</a:t>
            </a:r>
            <a:r>
              <a:rPr lang="en-GB" sz="2000" dirty="0">
                <a:solidFill>
                  <a:srgbClr val="002060"/>
                </a:solidFill>
              </a:rPr>
              <a:t> Schule </a:t>
            </a:r>
            <a:r>
              <a:rPr lang="de-DE" sz="2000" dirty="0">
                <a:solidFill>
                  <a:srgbClr val="002060"/>
                </a:solidFill>
              </a:rPr>
              <a:t>| Garten, nicht wahr?</a:t>
            </a:r>
            <a:endParaRPr lang="en-GB" sz="20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4BD8167-F9E1-4584-9BB3-EB856AFE3631}"/>
              </a:ext>
            </a:extLst>
          </p:cNvPr>
          <p:cNvSpPr txBox="1"/>
          <p:nvPr/>
        </p:nvSpPr>
        <p:spPr>
          <a:xfrm>
            <a:off x="705391" y="5096667"/>
            <a:ext cx="4613058" cy="1323439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endParaRPr lang="en-GB" sz="2000" b="1" dirty="0">
              <a:solidFill>
                <a:srgbClr val="002060"/>
              </a:solidFill>
            </a:endParaRPr>
          </a:p>
          <a:p>
            <a:r>
              <a:rPr lang="en-GB" sz="2000" b="1" dirty="0">
                <a:solidFill>
                  <a:srgbClr val="002060"/>
                </a:solidFill>
              </a:rPr>
              <a:t>To: everyone</a:t>
            </a:r>
          </a:p>
          <a:p>
            <a:endParaRPr lang="en-GB" sz="2000" b="1" dirty="0">
              <a:solidFill>
                <a:srgbClr val="002060"/>
              </a:solidFill>
            </a:endParaRPr>
          </a:p>
          <a:p>
            <a:r>
              <a:rPr lang="en-GB" sz="2000" dirty="0" err="1">
                <a:solidFill>
                  <a:srgbClr val="002060"/>
                </a:solidFill>
              </a:rPr>
              <a:t>Wir</a:t>
            </a:r>
            <a:r>
              <a:rPr lang="en-GB" sz="2000" dirty="0">
                <a:solidFill>
                  <a:srgbClr val="002060"/>
                </a:solidFill>
              </a:rPr>
              <a:t> </a:t>
            </a:r>
            <a:r>
              <a:rPr lang="en-GB" sz="2000" dirty="0" err="1">
                <a:solidFill>
                  <a:srgbClr val="002060"/>
                </a:solidFill>
              </a:rPr>
              <a:t>sind</a:t>
            </a:r>
            <a:r>
              <a:rPr lang="en-GB" sz="2000" dirty="0">
                <a:solidFill>
                  <a:srgbClr val="002060"/>
                </a:solidFill>
              </a:rPr>
              <a:t> </a:t>
            </a:r>
            <a:r>
              <a:rPr lang="en-GB" sz="2000" dirty="0" err="1">
                <a:solidFill>
                  <a:srgbClr val="002060"/>
                </a:solidFill>
              </a:rPr>
              <a:t>hier</a:t>
            </a:r>
            <a:r>
              <a:rPr lang="en-GB" sz="2000" dirty="0">
                <a:solidFill>
                  <a:srgbClr val="002060"/>
                </a:solidFill>
              </a:rPr>
              <a:t> in der Haus  </a:t>
            </a:r>
            <a:r>
              <a:rPr lang="de-DE" sz="2000" dirty="0">
                <a:solidFill>
                  <a:srgbClr val="002060"/>
                </a:solidFill>
              </a:rPr>
              <a:t>| Schule.</a:t>
            </a:r>
            <a:r>
              <a:rPr lang="en-GB" sz="2000" dirty="0">
                <a:solidFill>
                  <a:srgbClr val="002060"/>
                </a:solidFill>
              </a:rPr>
              <a:t> </a:t>
            </a:r>
            <a:endParaRPr lang="en-GB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A575615-C686-4038-B017-DA5C1E294D32}"/>
              </a:ext>
            </a:extLst>
          </p:cNvPr>
          <p:cNvSpPr txBox="1"/>
          <p:nvPr/>
        </p:nvSpPr>
        <p:spPr>
          <a:xfrm>
            <a:off x="5376221" y="3362333"/>
            <a:ext cx="4231365" cy="1323439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endParaRPr lang="en-GB" sz="2000" b="1" dirty="0">
              <a:solidFill>
                <a:srgbClr val="002060"/>
              </a:solidFill>
            </a:endParaRPr>
          </a:p>
          <a:p>
            <a:r>
              <a:rPr lang="en-GB" sz="2000" b="1" dirty="0">
                <a:solidFill>
                  <a:srgbClr val="002060"/>
                </a:solidFill>
              </a:rPr>
              <a:t>To: everyone</a:t>
            </a:r>
          </a:p>
          <a:p>
            <a:endParaRPr lang="en-GB" sz="2000" b="1" dirty="0">
              <a:solidFill>
                <a:srgbClr val="002060"/>
              </a:solidFill>
            </a:endParaRPr>
          </a:p>
          <a:p>
            <a:r>
              <a:rPr lang="en-GB" sz="2000" dirty="0" err="1">
                <a:solidFill>
                  <a:srgbClr val="002060"/>
                </a:solidFill>
              </a:rPr>
              <a:t>Wir</a:t>
            </a:r>
            <a:r>
              <a:rPr lang="en-GB" sz="2000" dirty="0">
                <a:solidFill>
                  <a:srgbClr val="002060"/>
                </a:solidFill>
              </a:rPr>
              <a:t> </a:t>
            </a:r>
            <a:r>
              <a:rPr lang="en-GB" sz="2000" dirty="0" err="1">
                <a:solidFill>
                  <a:srgbClr val="002060"/>
                </a:solidFill>
              </a:rPr>
              <a:t>sind</a:t>
            </a:r>
            <a:r>
              <a:rPr lang="en-GB" sz="2000" dirty="0">
                <a:solidFill>
                  <a:srgbClr val="002060"/>
                </a:solidFill>
              </a:rPr>
              <a:t> in der </a:t>
            </a:r>
            <a:r>
              <a:rPr lang="en-GB" sz="2000" dirty="0" err="1">
                <a:solidFill>
                  <a:srgbClr val="002060"/>
                </a:solidFill>
              </a:rPr>
              <a:t>Klasse</a:t>
            </a:r>
            <a:r>
              <a:rPr lang="en-GB" sz="2000" dirty="0">
                <a:solidFill>
                  <a:srgbClr val="002060"/>
                </a:solidFill>
              </a:rPr>
              <a:t> </a:t>
            </a:r>
            <a:r>
              <a:rPr lang="de-DE" sz="2000" dirty="0">
                <a:solidFill>
                  <a:srgbClr val="002060"/>
                </a:solidFill>
              </a:rPr>
              <a:t>| Zimmer</a:t>
            </a:r>
            <a:endParaRPr lang="en-GB" sz="20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34C692F-D6A8-426B-9A27-D26CB106732F}"/>
              </a:ext>
            </a:extLst>
          </p:cNvPr>
          <p:cNvSpPr txBox="1"/>
          <p:nvPr/>
        </p:nvSpPr>
        <p:spPr>
          <a:xfrm>
            <a:off x="680677" y="3362333"/>
            <a:ext cx="3631351" cy="1323439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endParaRPr lang="en-GB" sz="2000" b="1" dirty="0">
              <a:solidFill>
                <a:srgbClr val="002060"/>
              </a:solidFill>
            </a:endParaRPr>
          </a:p>
          <a:p>
            <a:r>
              <a:rPr lang="en-GB" sz="2000" b="1" dirty="0">
                <a:solidFill>
                  <a:srgbClr val="002060"/>
                </a:solidFill>
              </a:rPr>
              <a:t>To: everyone</a:t>
            </a:r>
          </a:p>
          <a:p>
            <a:endParaRPr lang="en-GB" sz="2000" b="1" dirty="0">
              <a:solidFill>
                <a:srgbClr val="002060"/>
              </a:solidFill>
            </a:endParaRPr>
          </a:p>
          <a:p>
            <a:r>
              <a:rPr lang="en-GB" sz="2000" dirty="0" err="1">
                <a:solidFill>
                  <a:srgbClr val="002060"/>
                </a:solidFill>
              </a:rPr>
              <a:t>Seid</a:t>
            </a:r>
            <a:r>
              <a:rPr lang="en-GB" sz="2000" dirty="0">
                <a:solidFill>
                  <a:srgbClr val="002060"/>
                </a:solidFill>
              </a:rPr>
              <a:t> </a:t>
            </a:r>
            <a:r>
              <a:rPr lang="en-GB" sz="2000" dirty="0" err="1">
                <a:solidFill>
                  <a:srgbClr val="002060"/>
                </a:solidFill>
              </a:rPr>
              <a:t>ihr</a:t>
            </a:r>
            <a:r>
              <a:rPr lang="en-GB" sz="2000" dirty="0">
                <a:solidFill>
                  <a:srgbClr val="002060"/>
                </a:solidFill>
              </a:rPr>
              <a:t> </a:t>
            </a:r>
            <a:r>
              <a:rPr lang="en-GB" sz="2000" dirty="0" err="1">
                <a:solidFill>
                  <a:srgbClr val="002060"/>
                </a:solidFill>
              </a:rPr>
              <a:t>im</a:t>
            </a:r>
            <a:r>
              <a:rPr lang="en-GB" sz="2000" dirty="0">
                <a:solidFill>
                  <a:srgbClr val="002060"/>
                </a:solidFill>
              </a:rPr>
              <a:t> Baum  </a:t>
            </a:r>
            <a:r>
              <a:rPr lang="de-DE" dirty="0">
                <a:solidFill>
                  <a:srgbClr val="002060"/>
                </a:solidFill>
              </a:rPr>
              <a:t>| Mitte?</a:t>
            </a:r>
            <a:endParaRPr lang="en-GB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FD2B835-F5BF-47D4-B4C7-88AAE0F15E80}"/>
              </a:ext>
            </a:extLst>
          </p:cNvPr>
          <p:cNvSpPr/>
          <p:nvPr/>
        </p:nvSpPr>
        <p:spPr>
          <a:xfrm>
            <a:off x="3963977" y="1557258"/>
            <a:ext cx="340677" cy="366198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FD4AF7-6630-4979-BE16-9B512B14C994}"/>
              </a:ext>
            </a:extLst>
          </p:cNvPr>
          <p:cNvSpPr txBox="1"/>
          <p:nvPr/>
        </p:nvSpPr>
        <p:spPr>
          <a:xfrm>
            <a:off x="3113063" y="2494260"/>
            <a:ext cx="1100590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C17C299-A5C3-464F-B2A5-E4273A6C2AD9}"/>
              </a:ext>
            </a:extLst>
          </p:cNvPr>
          <p:cNvSpPr txBox="1"/>
          <p:nvPr/>
        </p:nvSpPr>
        <p:spPr>
          <a:xfrm>
            <a:off x="7170199" y="2384016"/>
            <a:ext cx="997617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3CFAF7D-E1B3-4F35-84AE-47BD74259BA9}"/>
              </a:ext>
            </a:extLst>
          </p:cNvPr>
          <p:cNvSpPr txBox="1"/>
          <p:nvPr/>
        </p:nvSpPr>
        <p:spPr>
          <a:xfrm>
            <a:off x="2765755" y="4293249"/>
            <a:ext cx="1100590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?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37054B9-CF36-4430-95DC-02852ABABAF4}"/>
              </a:ext>
            </a:extLst>
          </p:cNvPr>
          <p:cNvSpPr txBox="1"/>
          <p:nvPr/>
        </p:nvSpPr>
        <p:spPr>
          <a:xfrm>
            <a:off x="7985667" y="4302174"/>
            <a:ext cx="1440577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4078B90-185C-4145-A668-A01B9D534B9B}"/>
              </a:ext>
            </a:extLst>
          </p:cNvPr>
          <p:cNvSpPr txBox="1"/>
          <p:nvPr/>
        </p:nvSpPr>
        <p:spPr>
          <a:xfrm>
            <a:off x="3011918" y="6007200"/>
            <a:ext cx="954601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4E610EA-89FA-4793-A647-7847D24BFED7}"/>
              </a:ext>
            </a:extLst>
          </p:cNvPr>
          <p:cNvSpPr txBox="1"/>
          <p:nvPr/>
        </p:nvSpPr>
        <p:spPr>
          <a:xfrm>
            <a:off x="7381454" y="6011142"/>
            <a:ext cx="1100590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9C798F7-4D29-4308-98FC-E1C9059379C3}"/>
              </a:ext>
            </a:extLst>
          </p:cNvPr>
          <p:cNvSpPr txBox="1"/>
          <p:nvPr/>
        </p:nvSpPr>
        <p:spPr>
          <a:xfrm>
            <a:off x="9794097" y="1440147"/>
            <a:ext cx="2397903" cy="70788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GB" sz="2000" dirty="0" err="1">
                <a:solidFill>
                  <a:srgbClr val="002060"/>
                </a:solidFill>
              </a:rPr>
              <a:t>kaputt</a:t>
            </a:r>
            <a:r>
              <a:rPr lang="en-GB" sz="2000" dirty="0">
                <a:solidFill>
                  <a:srgbClr val="002060"/>
                </a:solidFill>
              </a:rPr>
              <a:t> – broken</a:t>
            </a:r>
          </a:p>
          <a:p>
            <a:r>
              <a:rPr lang="en-GB" sz="2000" dirty="0" err="1">
                <a:solidFill>
                  <a:srgbClr val="002060"/>
                </a:solidFill>
              </a:rPr>
              <a:t>zeigen</a:t>
            </a:r>
            <a:r>
              <a:rPr lang="en-GB" sz="2000" dirty="0">
                <a:solidFill>
                  <a:srgbClr val="002060"/>
                </a:solidFill>
              </a:rPr>
              <a:t> – to show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1FE56B-8E09-45D4-8843-719D31C602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10650" y="2313363"/>
            <a:ext cx="1781797" cy="1271387"/>
          </a:xfrm>
          <a:prstGeom prst="rect">
            <a:avLst/>
          </a:prstGeom>
        </p:spPr>
      </p:pic>
      <p:pic>
        <p:nvPicPr>
          <p:cNvPr id="1026" name="Picture 2" descr="Free illustrations of Pictures">
            <a:extLst>
              <a:ext uri="{FF2B5EF4-FFF2-40B4-BE49-F238E27FC236}">
                <a16:creationId xmlns:a16="http://schemas.microsoft.com/office/drawing/2014/main" id="{F6B4BF01-90D5-4559-828F-B6EC4D25EA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7081" y="3472902"/>
            <a:ext cx="1548933" cy="1548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D67A2629-6266-4494-8BB0-80212BD8A74C}"/>
              </a:ext>
            </a:extLst>
          </p:cNvPr>
          <p:cNvSpPr/>
          <p:nvPr/>
        </p:nvSpPr>
        <p:spPr>
          <a:xfrm>
            <a:off x="3967293" y="3375115"/>
            <a:ext cx="340677" cy="366198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2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F2CD380-0CAA-400B-8335-19517C398D3D}"/>
              </a:ext>
            </a:extLst>
          </p:cNvPr>
          <p:cNvSpPr/>
          <p:nvPr/>
        </p:nvSpPr>
        <p:spPr>
          <a:xfrm>
            <a:off x="4967012" y="5123306"/>
            <a:ext cx="340677" cy="366198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3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71AEDF6-FA20-4DB3-B159-673FC7E39C08}"/>
              </a:ext>
            </a:extLst>
          </p:cNvPr>
          <p:cNvSpPr/>
          <p:nvPr/>
        </p:nvSpPr>
        <p:spPr>
          <a:xfrm>
            <a:off x="8854664" y="1491828"/>
            <a:ext cx="340677" cy="366198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4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50AF5855-09A5-43DA-BCAE-B67DBE64A04B}"/>
              </a:ext>
            </a:extLst>
          </p:cNvPr>
          <p:cNvSpPr/>
          <p:nvPr/>
        </p:nvSpPr>
        <p:spPr>
          <a:xfrm>
            <a:off x="9257746" y="3390893"/>
            <a:ext cx="340677" cy="366198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5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F8B6A661-8C1E-4BF9-A46A-0BF1A1BB2CAF}"/>
              </a:ext>
            </a:extLst>
          </p:cNvPr>
          <p:cNvSpPr/>
          <p:nvPr/>
        </p:nvSpPr>
        <p:spPr>
          <a:xfrm>
            <a:off x="10893803" y="5085909"/>
            <a:ext cx="340677" cy="366198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6</a:t>
            </a:r>
          </a:p>
        </p:txBody>
      </p:sp>
      <p:pic>
        <p:nvPicPr>
          <p:cNvPr id="42" name="Graphic 41" descr="Teacher">
            <a:extLst>
              <a:ext uri="{FF2B5EF4-FFF2-40B4-BE49-F238E27FC236}">
                <a16:creationId xmlns:a16="http://schemas.microsoft.com/office/drawing/2014/main" id="{638FE3DE-BEBE-4448-81B2-1C84B41D83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4455" y="532643"/>
            <a:ext cx="914400" cy="914400"/>
          </a:xfrm>
          <a:prstGeom prst="rect">
            <a:avLst/>
          </a:prstGeom>
        </p:spPr>
      </p:pic>
      <p:sp>
        <p:nvSpPr>
          <p:cNvPr id="43" name="Speech Bubble: Rectangle with Corners Rounded 42">
            <a:extLst>
              <a:ext uri="{FF2B5EF4-FFF2-40B4-BE49-F238E27FC236}">
                <a16:creationId xmlns:a16="http://schemas.microsoft.com/office/drawing/2014/main" id="{93740103-1A66-4A50-88B9-19E0C99377E2}"/>
              </a:ext>
            </a:extLst>
          </p:cNvPr>
          <p:cNvSpPr/>
          <p:nvPr/>
        </p:nvSpPr>
        <p:spPr>
          <a:xfrm>
            <a:off x="958855" y="660126"/>
            <a:ext cx="5302096" cy="517320"/>
          </a:xfrm>
          <a:prstGeom prst="wedgeRoundRectCallout">
            <a:avLst>
              <a:gd name="adj1" fmla="val -56682"/>
              <a:gd name="adj2" fmla="val 6041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4" name="CustomShape 7">
            <a:extLst>
              <a:ext uri="{FF2B5EF4-FFF2-40B4-BE49-F238E27FC236}">
                <a16:creationId xmlns:a16="http://schemas.microsoft.com/office/drawing/2014/main" id="{50E77AE7-716B-4570-A3AF-E4B16878B452}"/>
              </a:ext>
            </a:extLst>
          </p:cNvPr>
          <p:cNvSpPr/>
          <p:nvPr/>
        </p:nvSpPr>
        <p:spPr>
          <a:xfrm>
            <a:off x="958855" y="683147"/>
            <a:ext cx="5090892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Was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schreibt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Johanna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2400" b="1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im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Chat? 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lvl="0">
              <a:defRPr/>
            </a:pP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98;p2" descr="background rectangle">
            <a:extLst>
              <a:ext uri="{FF2B5EF4-FFF2-40B4-BE49-F238E27FC236}">
                <a16:creationId xmlns:a16="http://schemas.microsoft.com/office/drawing/2014/main" id="{0F465D11-BD17-455B-BAA6-75C52E315242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BB08CD-FDA4-46B1-8623-507F63AB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94405">
            <a:off x="238991" y="2856240"/>
            <a:ext cx="4216910" cy="1144800"/>
          </a:xfrm>
        </p:spPr>
        <p:txBody>
          <a:bodyPr/>
          <a:lstStyle/>
          <a:p>
            <a:pPr algn="ctr"/>
            <a:r>
              <a:rPr lang="en-GB" sz="6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Tschüss</a:t>
            </a:r>
            <a:r>
              <a:rPr lang="en-GB" sz="6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!</a:t>
            </a: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  <a:defRPr/>
            </a:pPr>
            <a:r>
              <a:rPr lang="en-GB" sz="9600" b="1" kern="0" dirty="0" err="1">
                <a:solidFill>
                  <a:srgbClr val="0070C0"/>
                </a:solidFill>
                <a:latin typeface="Modern Love" panose="04090805081005020601" pitchFamily="82" charset="0"/>
                <a:cs typeface="Arial"/>
                <a:sym typeface="Arial"/>
              </a:rPr>
              <a:t>blau</a:t>
            </a:r>
            <a:endParaRPr lang="en-GB" sz="1400" kern="0" dirty="0">
              <a:solidFill>
                <a:srgbClr val="0070C0"/>
              </a:solidFill>
              <a:latin typeface="Modern Love" panose="04090805081005020601" pitchFamily="82" charset="0"/>
              <a:cs typeface="Arial"/>
              <a:sym typeface="Arial"/>
            </a:endParaRP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D5603E69-6D57-4DBC-9FBE-288A6A1DBE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9887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/>
          <p:cNvSpPr/>
          <p:nvPr/>
        </p:nvSpPr>
        <p:spPr>
          <a:xfrm>
            <a:off x="114389" y="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Freundschaft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*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13" name="CustomShape 7"/>
          <p:cNvSpPr/>
          <p:nvPr/>
        </p:nvSpPr>
        <p:spPr>
          <a:xfrm>
            <a:off x="114255" y="440163"/>
            <a:ext cx="10287452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Learning languages is about making friends.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0160" y="142347"/>
            <a:ext cx="1557451" cy="374973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703EC86-84FA-4D82-A1A8-FBA15230C8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3681" y="2493474"/>
            <a:ext cx="1476268" cy="140879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EB476DB-250C-4E61-A7DA-2B478430D51E}"/>
              </a:ext>
            </a:extLst>
          </p:cNvPr>
          <p:cNvSpPr txBox="1"/>
          <p:nvPr/>
        </p:nvSpPr>
        <p:spPr>
          <a:xfrm>
            <a:off x="7011651" y="99322"/>
            <a:ext cx="3858734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</a:rPr>
              <a:t>die </a:t>
            </a:r>
            <a:r>
              <a:rPr lang="en-GB" sz="2000" dirty="0" err="1">
                <a:solidFill>
                  <a:srgbClr val="002060"/>
                </a:solidFill>
              </a:rPr>
              <a:t>Freundschaft</a:t>
            </a:r>
            <a:r>
              <a:rPr lang="en-GB" sz="2000" dirty="0">
                <a:solidFill>
                  <a:srgbClr val="002060"/>
                </a:solidFill>
              </a:rPr>
              <a:t> - friendship</a:t>
            </a:r>
          </a:p>
        </p:txBody>
      </p:sp>
      <p:pic>
        <p:nvPicPr>
          <p:cNvPr id="7" name="Picture 6" descr="Shape, circle&#10;&#10;Description automatically generated">
            <a:extLst>
              <a:ext uri="{FF2B5EF4-FFF2-40B4-BE49-F238E27FC236}">
                <a16:creationId xmlns:a16="http://schemas.microsoft.com/office/drawing/2014/main" id="{28DAF1CE-62ED-4C89-A58E-328111D8DE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8838" y="23024"/>
            <a:ext cx="1203161" cy="1110037"/>
          </a:xfrm>
          <a:prstGeom prst="rect">
            <a:avLst/>
          </a:prstGeom>
        </p:spPr>
      </p:pic>
      <p:sp>
        <p:nvSpPr>
          <p:cNvPr id="19" name="CustomShape 7">
            <a:extLst>
              <a:ext uri="{FF2B5EF4-FFF2-40B4-BE49-F238E27FC236}">
                <a16:creationId xmlns:a16="http://schemas.microsoft.com/office/drawing/2014/main" id="{F85632EC-3249-4C8C-84EC-2076DF95BD24}"/>
              </a:ext>
            </a:extLst>
          </p:cNvPr>
          <p:cNvSpPr/>
          <p:nvPr/>
        </p:nvSpPr>
        <p:spPr>
          <a:xfrm>
            <a:off x="56286" y="830969"/>
            <a:ext cx="11474771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You show kindness when you learn even a few words in another language.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0" name="CustomShape 7">
            <a:extLst>
              <a:ext uri="{FF2B5EF4-FFF2-40B4-BE49-F238E27FC236}">
                <a16:creationId xmlns:a16="http://schemas.microsoft.com/office/drawing/2014/main" id="{D4DF0369-C09E-4384-AB5C-0A288E749A83}"/>
              </a:ext>
            </a:extLst>
          </p:cNvPr>
          <p:cNvSpPr/>
          <p:nvPr/>
        </p:nvSpPr>
        <p:spPr>
          <a:xfrm>
            <a:off x="79891" y="1255171"/>
            <a:ext cx="11474771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Let’s remember some of the friendship sentences we have learnt already!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9" name="Picture 8" descr="A picture containing text, dark&#10;&#10;Description automatically generated">
            <a:extLst>
              <a:ext uri="{FF2B5EF4-FFF2-40B4-BE49-F238E27FC236}">
                <a16:creationId xmlns:a16="http://schemas.microsoft.com/office/drawing/2014/main" id="{BF2C829A-3F91-407C-AFD8-AE28C7B356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6781" y="2009328"/>
            <a:ext cx="1328532" cy="968291"/>
          </a:xfrm>
          <a:prstGeom prst="rect">
            <a:avLst/>
          </a:prstGeom>
        </p:spPr>
      </p:pic>
      <p:pic>
        <p:nvPicPr>
          <p:cNvPr id="25" name="Picture 9" descr="See the source image">
            <a:extLst>
              <a:ext uri="{FF2B5EF4-FFF2-40B4-BE49-F238E27FC236}">
                <a16:creationId xmlns:a16="http://schemas.microsoft.com/office/drawing/2014/main" id="{C413E2F4-A109-4CD6-B38A-E542F5E23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4433" y="2739691"/>
            <a:ext cx="1584234" cy="1428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9" descr="See the source image">
            <a:extLst>
              <a:ext uri="{FF2B5EF4-FFF2-40B4-BE49-F238E27FC236}">
                <a16:creationId xmlns:a16="http://schemas.microsoft.com/office/drawing/2014/main" id="{3AD4B30C-21EB-43ED-95AD-91249378A9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25395" y="2675120"/>
            <a:ext cx="1584235" cy="150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Speech Bubble: Rectangle with Corners Rounded 26">
            <a:extLst>
              <a:ext uri="{FF2B5EF4-FFF2-40B4-BE49-F238E27FC236}">
                <a16:creationId xmlns:a16="http://schemas.microsoft.com/office/drawing/2014/main" id="{5793D828-39FC-498C-92A8-1DCA5E635209}"/>
              </a:ext>
            </a:extLst>
          </p:cNvPr>
          <p:cNvSpPr/>
          <p:nvPr/>
        </p:nvSpPr>
        <p:spPr>
          <a:xfrm>
            <a:off x="4495597" y="1818538"/>
            <a:ext cx="1892808" cy="862051"/>
          </a:xfrm>
          <a:prstGeom prst="wedgeRoundRectCallout">
            <a:avLst>
              <a:gd name="adj1" fmla="val -20833"/>
              <a:gd name="adj2" fmla="val 78819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002060"/>
                </a:solidFill>
              </a:rPr>
              <a:t>_ _ _ _ _!</a:t>
            </a:r>
          </a:p>
        </p:txBody>
      </p:sp>
      <p:sp>
        <p:nvSpPr>
          <p:cNvPr id="28" name="Speech Bubble: Rectangle with Corners Rounded 27">
            <a:extLst>
              <a:ext uri="{FF2B5EF4-FFF2-40B4-BE49-F238E27FC236}">
                <a16:creationId xmlns:a16="http://schemas.microsoft.com/office/drawing/2014/main" id="{43F9F068-A5B7-4C0B-8DDD-1A6EFF3284B3}"/>
              </a:ext>
            </a:extLst>
          </p:cNvPr>
          <p:cNvSpPr/>
          <p:nvPr/>
        </p:nvSpPr>
        <p:spPr>
          <a:xfrm>
            <a:off x="2058427" y="1903490"/>
            <a:ext cx="1892808" cy="947523"/>
          </a:xfrm>
          <a:prstGeom prst="wedgeRoundRectCallout">
            <a:avLst/>
          </a:prstGeom>
          <a:solidFill>
            <a:schemeClr val="bg1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</a:rPr>
              <a:t>_ _ _ _ _ </a:t>
            </a:r>
            <a:br>
              <a:rPr lang="en-GB" sz="2400" dirty="0">
                <a:solidFill>
                  <a:srgbClr val="002060"/>
                </a:solidFill>
              </a:rPr>
            </a:br>
            <a:r>
              <a:rPr lang="en-GB" sz="2400" dirty="0">
                <a:solidFill>
                  <a:srgbClr val="002060"/>
                </a:solidFill>
              </a:rPr>
              <a:t>_ _ _!</a:t>
            </a:r>
          </a:p>
        </p:txBody>
      </p:sp>
      <p:sp>
        <p:nvSpPr>
          <p:cNvPr id="29" name="Speech Bubble: Rectangle with Corners Rounded 28">
            <a:extLst>
              <a:ext uri="{FF2B5EF4-FFF2-40B4-BE49-F238E27FC236}">
                <a16:creationId xmlns:a16="http://schemas.microsoft.com/office/drawing/2014/main" id="{5B58A1CD-5E5C-48F7-9DC2-BC94EF60FAF7}"/>
              </a:ext>
            </a:extLst>
          </p:cNvPr>
          <p:cNvSpPr/>
          <p:nvPr/>
        </p:nvSpPr>
        <p:spPr>
          <a:xfrm>
            <a:off x="7994614" y="1766807"/>
            <a:ext cx="1892808" cy="947523"/>
          </a:xfrm>
          <a:prstGeom prst="wedgeRoundRectCallout">
            <a:avLst/>
          </a:prstGeom>
          <a:solidFill>
            <a:schemeClr val="bg1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</a:rPr>
              <a:t>_ _ _  </a:t>
            </a:r>
            <a:br>
              <a:rPr lang="en-GB" sz="2400" dirty="0">
                <a:solidFill>
                  <a:srgbClr val="002060"/>
                </a:solidFill>
              </a:rPr>
            </a:br>
            <a:r>
              <a:rPr lang="en-GB" sz="2400" dirty="0">
                <a:solidFill>
                  <a:srgbClr val="002060"/>
                </a:solidFill>
              </a:rPr>
              <a:t>_ _ _ _’_?</a:t>
            </a:r>
          </a:p>
        </p:txBody>
      </p:sp>
      <p:sp>
        <p:nvSpPr>
          <p:cNvPr id="31" name="CustomShape 7">
            <a:extLst>
              <a:ext uri="{FF2B5EF4-FFF2-40B4-BE49-F238E27FC236}">
                <a16:creationId xmlns:a16="http://schemas.microsoft.com/office/drawing/2014/main" id="{FB4E0658-0601-495C-BBB0-F6F2018DA475}"/>
              </a:ext>
            </a:extLst>
          </p:cNvPr>
          <p:cNvSpPr/>
          <p:nvPr/>
        </p:nvSpPr>
        <p:spPr>
          <a:xfrm>
            <a:off x="79891" y="4067506"/>
            <a:ext cx="11474771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Can you say other kind things?  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2" name="Speech Bubble: Rectangle with Corners Rounded 31">
            <a:extLst>
              <a:ext uri="{FF2B5EF4-FFF2-40B4-BE49-F238E27FC236}">
                <a16:creationId xmlns:a16="http://schemas.microsoft.com/office/drawing/2014/main" id="{FCDA0B3C-7BA5-48BA-88C0-BE3A0DA2AEC9}"/>
              </a:ext>
            </a:extLst>
          </p:cNvPr>
          <p:cNvSpPr/>
          <p:nvPr/>
        </p:nvSpPr>
        <p:spPr>
          <a:xfrm>
            <a:off x="133742" y="4573966"/>
            <a:ext cx="1892808" cy="947523"/>
          </a:xfrm>
          <a:prstGeom prst="wedgeRoundRectCallout">
            <a:avLst/>
          </a:prstGeom>
          <a:solidFill>
            <a:schemeClr val="bg1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</a:rPr>
              <a:t>Yes, right!</a:t>
            </a:r>
          </a:p>
        </p:txBody>
      </p:sp>
      <p:sp>
        <p:nvSpPr>
          <p:cNvPr id="33" name="Speech Bubble: Rectangle with Corners Rounded 32">
            <a:extLst>
              <a:ext uri="{FF2B5EF4-FFF2-40B4-BE49-F238E27FC236}">
                <a16:creationId xmlns:a16="http://schemas.microsoft.com/office/drawing/2014/main" id="{C24811CC-B68C-4990-9E77-E1C86A6C6BC2}"/>
              </a:ext>
            </a:extLst>
          </p:cNvPr>
          <p:cNvSpPr/>
          <p:nvPr/>
        </p:nvSpPr>
        <p:spPr>
          <a:xfrm>
            <a:off x="2588306" y="4554476"/>
            <a:ext cx="1892808" cy="947523"/>
          </a:xfrm>
          <a:prstGeom prst="wedgeRoundRectCallout">
            <a:avLst/>
          </a:prstGeom>
          <a:solidFill>
            <a:schemeClr val="bg1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</a:rPr>
              <a:t>That’s great!</a:t>
            </a:r>
          </a:p>
        </p:txBody>
      </p:sp>
      <p:sp>
        <p:nvSpPr>
          <p:cNvPr id="34" name="Speech Bubble: Rectangle with Corners Rounded 33">
            <a:extLst>
              <a:ext uri="{FF2B5EF4-FFF2-40B4-BE49-F238E27FC236}">
                <a16:creationId xmlns:a16="http://schemas.microsoft.com/office/drawing/2014/main" id="{4500CFE3-6E7F-400F-89BA-7F4F2A792D37}"/>
              </a:ext>
            </a:extLst>
          </p:cNvPr>
          <p:cNvSpPr/>
          <p:nvPr/>
        </p:nvSpPr>
        <p:spPr>
          <a:xfrm>
            <a:off x="4879453" y="4554476"/>
            <a:ext cx="1892808" cy="947523"/>
          </a:xfrm>
          <a:prstGeom prst="wedgeRoundRectCallout">
            <a:avLst/>
          </a:prstGeom>
          <a:solidFill>
            <a:schemeClr val="bg1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</a:rPr>
              <a:t>You are super!</a:t>
            </a:r>
          </a:p>
        </p:txBody>
      </p:sp>
      <p:sp>
        <p:nvSpPr>
          <p:cNvPr id="35" name="Speech Bubble: Rectangle with Corners Rounded 34">
            <a:extLst>
              <a:ext uri="{FF2B5EF4-FFF2-40B4-BE49-F238E27FC236}">
                <a16:creationId xmlns:a16="http://schemas.microsoft.com/office/drawing/2014/main" id="{15BA82EC-6460-4A51-985E-5874B59E23CC}"/>
              </a:ext>
            </a:extLst>
          </p:cNvPr>
          <p:cNvSpPr/>
          <p:nvPr/>
        </p:nvSpPr>
        <p:spPr>
          <a:xfrm>
            <a:off x="7202150" y="4523986"/>
            <a:ext cx="2028295" cy="947523"/>
          </a:xfrm>
          <a:prstGeom prst="wedgeRoundRectCallout">
            <a:avLst/>
          </a:prstGeom>
          <a:solidFill>
            <a:schemeClr val="bg1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</a:rPr>
              <a:t>She is wonderful!</a:t>
            </a:r>
          </a:p>
        </p:txBody>
      </p:sp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894D4334-7897-47D3-9DA8-6BEA789C2F34}"/>
              </a:ext>
            </a:extLst>
          </p:cNvPr>
          <p:cNvSpPr/>
          <p:nvPr/>
        </p:nvSpPr>
        <p:spPr>
          <a:xfrm>
            <a:off x="9646548" y="4513760"/>
            <a:ext cx="1956825" cy="1017922"/>
          </a:xfrm>
          <a:prstGeom prst="wedgeRoundRectCallout">
            <a:avLst/>
          </a:prstGeom>
          <a:solidFill>
            <a:schemeClr val="bg1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</a:rPr>
              <a:t>Do you need help?</a:t>
            </a:r>
          </a:p>
        </p:txBody>
      </p:sp>
      <p:sp>
        <p:nvSpPr>
          <p:cNvPr id="37" name="Speech Bubble: Rectangle with Corners Rounded 36">
            <a:extLst>
              <a:ext uri="{FF2B5EF4-FFF2-40B4-BE49-F238E27FC236}">
                <a16:creationId xmlns:a16="http://schemas.microsoft.com/office/drawing/2014/main" id="{088F0471-0AFD-4DEF-A6A3-0EDD5CB44824}"/>
              </a:ext>
            </a:extLst>
          </p:cNvPr>
          <p:cNvSpPr/>
          <p:nvPr/>
        </p:nvSpPr>
        <p:spPr>
          <a:xfrm>
            <a:off x="2065098" y="1882094"/>
            <a:ext cx="1892808" cy="947523"/>
          </a:xfrm>
          <a:prstGeom prst="wedgeRoundRectCallout">
            <a:avLst/>
          </a:prstGeom>
          <a:solidFill>
            <a:srgbClr val="FDF091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rgbClr val="002060"/>
                </a:solidFill>
              </a:rPr>
              <a:t>Guten</a:t>
            </a:r>
            <a:r>
              <a:rPr lang="en-GB" sz="2400" dirty="0">
                <a:solidFill>
                  <a:srgbClr val="002060"/>
                </a:solidFill>
              </a:rPr>
              <a:t> Tag!</a:t>
            </a:r>
          </a:p>
        </p:txBody>
      </p:sp>
      <p:sp>
        <p:nvSpPr>
          <p:cNvPr id="38" name="Speech Bubble: Rectangle with Corners Rounded 37">
            <a:extLst>
              <a:ext uri="{FF2B5EF4-FFF2-40B4-BE49-F238E27FC236}">
                <a16:creationId xmlns:a16="http://schemas.microsoft.com/office/drawing/2014/main" id="{C4B7DD3B-E46A-4273-A2A1-6CFDEBB2D4D5}"/>
              </a:ext>
            </a:extLst>
          </p:cNvPr>
          <p:cNvSpPr/>
          <p:nvPr/>
        </p:nvSpPr>
        <p:spPr>
          <a:xfrm>
            <a:off x="4508939" y="1829541"/>
            <a:ext cx="1892808" cy="862051"/>
          </a:xfrm>
          <a:prstGeom prst="wedgeRoundRectCallout">
            <a:avLst>
              <a:gd name="adj1" fmla="val -20833"/>
              <a:gd name="adj2" fmla="val 78819"/>
              <a:gd name="adj3" fmla="val 16667"/>
            </a:avLst>
          </a:prstGeom>
          <a:solidFill>
            <a:srgbClr val="FDF091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002060"/>
                </a:solidFill>
              </a:rPr>
              <a:t>Hallo!</a:t>
            </a:r>
          </a:p>
        </p:txBody>
      </p:sp>
      <p:sp>
        <p:nvSpPr>
          <p:cNvPr id="39" name="Speech Bubble: Rectangle with Corners Rounded 38">
            <a:extLst>
              <a:ext uri="{FF2B5EF4-FFF2-40B4-BE49-F238E27FC236}">
                <a16:creationId xmlns:a16="http://schemas.microsoft.com/office/drawing/2014/main" id="{E63E1920-B2EB-41B0-AE37-EDD255052DFF}"/>
              </a:ext>
            </a:extLst>
          </p:cNvPr>
          <p:cNvSpPr/>
          <p:nvPr/>
        </p:nvSpPr>
        <p:spPr>
          <a:xfrm>
            <a:off x="7981100" y="1786804"/>
            <a:ext cx="1892808" cy="947523"/>
          </a:xfrm>
          <a:prstGeom prst="wedgeRoundRectCallout">
            <a:avLst/>
          </a:prstGeom>
          <a:solidFill>
            <a:srgbClr val="FDF091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</a:rPr>
              <a:t>Wie </a:t>
            </a:r>
            <a:r>
              <a:rPr lang="en-GB" sz="2400" dirty="0" err="1">
                <a:solidFill>
                  <a:srgbClr val="002060"/>
                </a:solidFill>
              </a:rPr>
              <a:t>geht’s</a:t>
            </a:r>
            <a:r>
              <a:rPr lang="en-GB" sz="24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40" name="Speech Bubble: Rectangle with Corners Rounded 39">
            <a:extLst>
              <a:ext uri="{FF2B5EF4-FFF2-40B4-BE49-F238E27FC236}">
                <a16:creationId xmlns:a16="http://schemas.microsoft.com/office/drawing/2014/main" id="{C4EC0701-7567-44F5-87ED-405818E27E70}"/>
              </a:ext>
            </a:extLst>
          </p:cNvPr>
          <p:cNvSpPr/>
          <p:nvPr/>
        </p:nvSpPr>
        <p:spPr>
          <a:xfrm>
            <a:off x="141025" y="4573966"/>
            <a:ext cx="1892808" cy="947523"/>
          </a:xfrm>
          <a:prstGeom prst="wedgeRoundRectCallout">
            <a:avLst/>
          </a:prstGeom>
          <a:solidFill>
            <a:srgbClr val="FDF091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rgbClr val="002060"/>
                </a:solidFill>
              </a:rPr>
              <a:t>Ja</a:t>
            </a:r>
            <a:r>
              <a:rPr lang="en-GB" sz="2400" dirty="0">
                <a:solidFill>
                  <a:srgbClr val="002060"/>
                </a:solidFill>
              </a:rPr>
              <a:t>, </a:t>
            </a:r>
            <a:r>
              <a:rPr lang="en-GB" sz="2400" dirty="0" err="1">
                <a:solidFill>
                  <a:srgbClr val="002060"/>
                </a:solidFill>
              </a:rPr>
              <a:t>richtig</a:t>
            </a:r>
            <a:r>
              <a:rPr lang="en-GB" sz="2400" dirty="0">
                <a:solidFill>
                  <a:srgbClr val="002060"/>
                </a:solidFill>
              </a:rPr>
              <a:t>!</a:t>
            </a:r>
          </a:p>
        </p:txBody>
      </p:sp>
      <p:sp>
        <p:nvSpPr>
          <p:cNvPr id="41" name="Speech Bubble: Rectangle with Corners Rounded 40">
            <a:extLst>
              <a:ext uri="{FF2B5EF4-FFF2-40B4-BE49-F238E27FC236}">
                <a16:creationId xmlns:a16="http://schemas.microsoft.com/office/drawing/2014/main" id="{FCEED51E-E977-4102-8CC9-5D4229EEAF55}"/>
              </a:ext>
            </a:extLst>
          </p:cNvPr>
          <p:cNvSpPr/>
          <p:nvPr/>
        </p:nvSpPr>
        <p:spPr>
          <a:xfrm>
            <a:off x="2593403" y="4542010"/>
            <a:ext cx="1892808" cy="947523"/>
          </a:xfrm>
          <a:prstGeom prst="wedgeRoundRectCallout">
            <a:avLst/>
          </a:prstGeom>
          <a:solidFill>
            <a:srgbClr val="FDF091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</a:rPr>
              <a:t>Das </a:t>
            </a:r>
            <a:r>
              <a:rPr lang="en-GB" sz="2400" dirty="0" err="1">
                <a:solidFill>
                  <a:srgbClr val="002060"/>
                </a:solidFill>
              </a:rPr>
              <a:t>ist</a:t>
            </a:r>
            <a:r>
              <a:rPr lang="en-GB" sz="2400" dirty="0">
                <a:solidFill>
                  <a:srgbClr val="002060"/>
                </a:solidFill>
              </a:rPr>
              <a:t> toll!</a:t>
            </a:r>
          </a:p>
        </p:txBody>
      </p:sp>
      <p:sp>
        <p:nvSpPr>
          <p:cNvPr id="42" name="Speech Bubble: Rectangle with Corners Rounded 41">
            <a:extLst>
              <a:ext uri="{FF2B5EF4-FFF2-40B4-BE49-F238E27FC236}">
                <a16:creationId xmlns:a16="http://schemas.microsoft.com/office/drawing/2014/main" id="{64DB7CD2-8674-442E-A6BB-DF4DF68A5004}"/>
              </a:ext>
            </a:extLst>
          </p:cNvPr>
          <p:cNvSpPr/>
          <p:nvPr/>
        </p:nvSpPr>
        <p:spPr>
          <a:xfrm>
            <a:off x="4884374" y="4571802"/>
            <a:ext cx="1892808" cy="947523"/>
          </a:xfrm>
          <a:prstGeom prst="wedgeRoundRectCallout">
            <a:avLst/>
          </a:prstGeom>
          <a:solidFill>
            <a:srgbClr val="FDF091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</a:rPr>
              <a:t>Du </a:t>
            </a:r>
            <a:r>
              <a:rPr lang="en-GB" sz="2400" dirty="0" err="1">
                <a:solidFill>
                  <a:srgbClr val="002060"/>
                </a:solidFill>
              </a:rPr>
              <a:t>bist</a:t>
            </a:r>
            <a:r>
              <a:rPr lang="en-GB" sz="2400" dirty="0">
                <a:solidFill>
                  <a:srgbClr val="002060"/>
                </a:solidFill>
              </a:rPr>
              <a:t> super!</a:t>
            </a:r>
          </a:p>
        </p:txBody>
      </p:sp>
      <p:sp>
        <p:nvSpPr>
          <p:cNvPr id="43" name="Speech Bubble: Rectangle with Corners Rounded 42">
            <a:extLst>
              <a:ext uri="{FF2B5EF4-FFF2-40B4-BE49-F238E27FC236}">
                <a16:creationId xmlns:a16="http://schemas.microsoft.com/office/drawing/2014/main" id="{D1187233-7E9D-41E3-8AA6-3C45EB1FDCB0}"/>
              </a:ext>
            </a:extLst>
          </p:cNvPr>
          <p:cNvSpPr/>
          <p:nvPr/>
        </p:nvSpPr>
        <p:spPr>
          <a:xfrm>
            <a:off x="7189767" y="4519061"/>
            <a:ext cx="2053060" cy="947523"/>
          </a:xfrm>
          <a:prstGeom prst="wedgeRoundRectCallout">
            <a:avLst/>
          </a:prstGeom>
          <a:solidFill>
            <a:srgbClr val="FDF091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</a:rPr>
              <a:t>Sie </a:t>
            </a:r>
            <a:r>
              <a:rPr lang="en-GB" sz="2400" dirty="0" err="1">
                <a:solidFill>
                  <a:srgbClr val="002060"/>
                </a:solidFill>
              </a:rPr>
              <a:t>ist</a:t>
            </a:r>
            <a:r>
              <a:rPr lang="en-GB" sz="2400" dirty="0">
                <a:solidFill>
                  <a:srgbClr val="002060"/>
                </a:solidFill>
              </a:rPr>
              <a:t> wunderbar!</a:t>
            </a:r>
          </a:p>
        </p:txBody>
      </p:sp>
      <p:sp>
        <p:nvSpPr>
          <p:cNvPr id="44" name="Speech Bubble: Rectangle with Corners Rounded 43">
            <a:extLst>
              <a:ext uri="{FF2B5EF4-FFF2-40B4-BE49-F238E27FC236}">
                <a16:creationId xmlns:a16="http://schemas.microsoft.com/office/drawing/2014/main" id="{22E537A1-7770-4677-AB31-6DB8AB0BFF96}"/>
              </a:ext>
            </a:extLst>
          </p:cNvPr>
          <p:cNvSpPr/>
          <p:nvPr/>
        </p:nvSpPr>
        <p:spPr>
          <a:xfrm>
            <a:off x="9626115" y="4513760"/>
            <a:ext cx="2028295" cy="1017922"/>
          </a:xfrm>
          <a:prstGeom prst="wedgeRoundRectCallout">
            <a:avLst/>
          </a:prstGeom>
          <a:solidFill>
            <a:srgbClr val="FDF091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</a:rPr>
              <a:t>Brauchst</a:t>
            </a:r>
            <a:r>
              <a:rPr lang="en-US" sz="2400" dirty="0">
                <a:solidFill>
                  <a:srgbClr val="002060"/>
                </a:solidFill>
              </a:rPr>
              <a:t> du </a:t>
            </a:r>
            <a:r>
              <a:rPr lang="en-US" sz="2400" dirty="0" err="1">
                <a:solidFill>
                  <a:srgbClr val="002060"/>
                </a:solidFill>
              </a:rPr>
              <a:t>Hilfe</a:t>
            </a:r>
            <a:r>
              <a:rPr lang="en-US" sz="2400" dirty="0">
                <a:solidFill>
                  <a:srgbClr val="002060"/>
                </a:solidFill>
              </a:rPr>
              <a:t>?</a:t>
            </a:r>
            <a:endParaRPr lang="en-GB" sz="2400" dirty="0">
              <a:solidFill>
                <a:srgbClr val="002060"/>
              </a:solidFill>
            </a:endParaRPr>
          </a:p>
        </p:txBody>
      </p:sp>
      <p:sp>
        <p:nvSpPr>
          <p:cNvPr id="47" name="Speech Bubble: Rectangle with Corners Rounded 46">
            <a:extLst>
              <a:ext uri="{FF2B5EF4-FFF2-40B4-BE49-F238E27FC236}">
                <a16:creationId xmlns:a16="http://schemas.microsoft.com/office/drawing/2014/main" id="{430D41E9-26DE-64B8-ED9C-25E8B8FA8E88}"/>
              </a:ext>
            </a:extLst>
          </p:cNvPr>
          <p:cNvSpPr/>
          <p:nvPr/>
        </p:nvSpPr>
        <p:spPr>
          <a:xfrm>
            <a:off x="788613" y="5738921"/>
            <a:ext cx="1892808" cy="947523"/>
          </a:xfrm>
          <a:prstGeom prst="wedgeRoundRectCallout">
            <a:avLst/>
          </a:prstGeom>
          <a:solidFill>
            <a:schemeClr val="bg1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</a:rPr>
              <a:t>Yes please!</a:t>
            </a:r>
          </a:p>
        </p:txBody>
      </p:sp>
      <p:sp>
        <p:nvSpPr>
          <p:cNvPr id="30" name="Speech Bubble: Rectangle with Corners Rounded 29">
            <a:extLst>
              <a:ext uri="{FF2B5EF4-FFF2-40B4-BE49-F238E27FC236}">
                <a16:creationId xmlns:a16="http://schemas.microsoft.com/office/drawing/2014/main" id="{49271C73-B6B9-7EA8-A851-5F4A4299157F}"/>
              </a:ext>
            </a:extLst>
          </p:cNvPr>
          <p:cNvSpPr/>
          <p:nvPr/>
        </p:nvSpPr>
        <p:spPr>
          <a:xfrm>
            <a:off x="802867" y="5706346"/>
            <a:ext cx="1878553" cy="970261"/>
          </a:xfrm>
          <a:prstGeom prst="wedgeRoundRectCallout">
            <a:avLst/>
          </a:prstGeom>
          <a:solidFill>
            <a:srgbClr val="FDF091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rgbClr val="002060"/>
                </a:solidFill>
              </a:rPr>
              <a:t>Ja</a:t>
            </a:r>
            <a:r>
              <a:rPr lang="en-GB" sz="2400" dirty="0">
                <a:solidFill>
                  <a:srgbClr val="002060"/>
                </a:solidFill>
              </a:rPr>
              <a:t> bitte!</a:t>
            </a:r>
          </a:p>
        </p:txBody>
      </p:sp>
      <p:sp>
        <p:nvSpPr>
          <p:cNvPr id="48" name="Speech Bubble: Rectangle with Corners Rounded 47">
            <a:extLst>
              <a:ext uri="{FF2B5EF4-FFF2-40B4-BE49-F238E27FC236}">
                <a16:creationId xmlns:a16="http://schemas.microsoft.com/office/drawing/2014/main" id="{B006340C-C8C6-A414-794E-3F563C9384DE}"/>
              </a:ext>
            </a:extLst>
          </p:cNvPr>
          <p:cNvSpPr/>
          <p:nvPr/>
        </p:nvSpPr>
        <p:spPr>
          <a:xfrm>
            <a:off x="3833574" y="5706346"/>
            <a:ext cx="1960097" cy="947523"/>
          </a:xfrm>
          <a:prstGeom prst="wedgeRoundRectCallout">
            <a:avLst/>
          </a:prstGeom>
          <a:solidFill>
            <a:schemeClr val="bg1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</a:rPr>
              <a:t>Can I help?</a:t>
            </a:r>
          </a:p>
        </p:txBody>
      </p:sp>
      <p:sp>
        <p:nvSpPr>
          <p:cNvPr id="45" name="Speech Bubble: Rectangle with Corners Rounded 44">
            <a:extLst>
              <a:ext uri="{FF2B5EF4-FFF2-40B4-BE49-F238E27FC236}">
                <a16:creationId xmlns:a16="http://schemas.microsoft.com/office/drawing/2014/main" id="{D43CCE57-631C-09EE-E77E-87480E6E027A}"/>
              </a:ext>
            </a:extLst>
          </p:cNvPr>
          <p:cNvSpPr/>
          <p:nvPr/>
        </p:nvSpPr>
        <p:spPr>
          <a:xfrm>
            <a:off x="3833573" y="5706345"/>
            <a:ext cx="1934101" cy="947523"/>
          </a:xfrm>
          <a:prstGeom prst="wedgeRoundRectCallout">
            <a:avLst/>
          </a:prstGeom>
          <a:solidFill>
            <a:srgbClr val="FDF091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rgbClr val="002060"/>
                </a:solidFill>
              </a:rPr>
              <a:t>Kann</a:t>
            </a:r>
            <a:r>
              <a:rPr lang="en-GB" sz="2400" dirty="0">
                <a:solidFill>
                  <a:srgbClr val="002060"/>
                </a:solidFill>
              </a:rPr>
              <a:t> ich </a:t>
            </a:r>
            <a:r>
              <a:rPr lang="en-GB" sz="2400" dirty="0" err="1">
                <a:solidFill>
                  <a:srgbClr val="002060"/>
                </a:solidFill>
              </a:rPr>
              <a:t>helfen</a:t>
            </a:r>
            <a:r>
              <a:rPr lang="en-GB" sz="2400" dirty="0">
                <a:solidFill>
                  <a:srgbClr val="002060"/>
                </a:solidFill>
              </a:rPr>
              <a:t>? </a:t>
            </a:r>
          </a:p>
        </p:txBody>
      </p:sp>
      <p:sp>
        <p:nvSpPr>
          <p:cNvPr id="49" name="Speech Bubble: Rectangle with Corners Rounded 48">
            <a:extLst>
              <a:ext uri="{FF2B5EF4-FFF2-40B4-BE49-F238E27FC236}">
                <a16:creationId xmlns:a16="http://schemas.microsoft.com/office/drawing/2014/main" id="{C2C2E03E-6837-4352-A124-17E7139D835E}"/>
              </a:ext>
            </a:extLst>
          </p:cNvPr>
          <p:cNvSpPr/>
          <p:nvPr/>
        </p:nvSpPr>
        <p:spPr>
          <a:xfrm>
            <a:off x="6799856" y="5704378"/>
            <a:ext cx="1892808" cy="947523"/>
          </a:xfrm>
          <a:prstGeom prst="wedgeRoundRectCallout">
            <a:avLst/>
          </a:prstGeom>
          <a:solidFill>
            <a:schemeClr val="bg1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</a:rPr>
              <a:t>Thank you!</a:t>
            </a:r>
          </a:p>
        </p:txBody>
      </p:sp>
      <p:sp>
        <p:nvSpPr>
          <p:cNvPr id="46" name="Speech Bubble: Rectangle with Corners Rounded 45">
            <a:extLst>
              <a:ext uri="{FF2B5EF4-FFF2-40B4-BE49-F238E27FC236}">
                <a16:creationId xmlns:a16="http://schemas.microsoft.com/office/drawing/2014/main" id="{FBA7A5B8-AEF7-8619-51A0-11E547BB895A}"/>
              </a:ext>
            </a:extLst>
          </p:cNvPr>
          <p:cNvSpPr/>
          <p:nvPr/>
        </p:nvSpPr>
        <p:spPr>
          <a:xfrm>
            <a:off x="6799856" y="5699820"/>
            <a:ext cx="1892808" cy="947523"/>
          </a:xfrm>
          <a:prstGeom prst="wedgeRoundRectCallout">
            <a:avLst/>
          </a:prstGeom>
          <a:solidFill>
            <a:srgbClr val="FDF091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rgbClr val="002060"/>
                </a:solidFill>
              </a:rPr>
              <a:t>Danke</a:t>
            </a:r>
            <a:r>
              <a:rPr lang="en-GB" sz="2400" dirty="0">
                <a:solidFill>
                  <a:srgbClr val="00206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282998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" grpId="0"/>
      <p:bldP spid="19" grpId="0"/>
      <p:bldP spid="20" grpId="0"/>
      <p:bldP spid="27" grpId="0" animBg="1"/>
      <p:bldP spid="28" grpId="0" animBg="1"/>
      <p:bldP spid="29" grpId="0" animBg="1"/>
      <p:bldP spid="31" grpId="0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7" grpId="0" animBg="1"/>
      <p:bldP spid="30" grpId="0" animBg="1"/>
      <p:bldP spid="48" grpId="0" animBg="1"/>
      <p:bldP spid="45" grpId="0" animBg="1"/>
      <p:bldP spid="49" grpId="0" animBg="1"/>
      <p:bldP spid="4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2"/>
          <p:cNvSpPr/>
          <p:nvPr/>
        </p:nvSpPr>
        <p:spPr>
          <a:xfrm>
            <a:off x="2951267" y="2143691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d</a:t>
            </a:r>
            <a:r>
              <a:rPr kumimoji="0" lang="en-GB" sz="8800" b="0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a</a:t>
            </a:r>
            <a:endParaRPr kumimoji="0" lang="en-GB" sz="8800" b="1" i="0" u="none" strike="noStrike" kern="1200" cap="none" spc="-1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hlinkClick r:id="" action="ppaction://noaction">
              <a:snd r:embed="rId7" name="Rot_T1_W1-2.1.wav"/>
            </a:hlinkClick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56645" y="-80713"/>
            <a:ext cx="691988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500" dirty="0">
                <a:solidFill>
                  <a:srgbClr val="002060"/>
                </a:solidFill>
              </a:rPr>
              <a:t>long [</a:t>
            </a:r>
            <a:r>
              <a:rPr lang="en-GB" sz="11500" b="1" dirty="0">
                <a:solidFill>
                  <a:srgbClr val="002060"/>
                </a:solidFill>
              </a:rPr>
              <a:t>a</a:t>
            </a:r>
            <a:r>
              <a:rPr lang="en-GB" sz="11500" dirty="0">
                <a:solidFill>
                  <a:srgbClr val="002060"/>
                </a:solidFill>
              </a:rPr>
              <a:t>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8D4744F-B290-4485-90A6-89466F9A0EE9}"/>
              </a:ext>
            </a:extLst>
          </p:cNvPr>
          <p:cNvGrpSpPr/>
          <p:nvPr/>
        </p:nvGrpSpPr>
        <p:grpSpPr>
          <a:xfrm>
            <a:off x="10396437" y="189956"/>
            <a:ext cx="1537410" cy="941869"/>
            <a:chOff x="10396437" y="189956"/>
            <a:chExt cx="1537410" cy="941869"/>
          </a:xfrm>
        </p:grpSpPr>
        <p:pic>
          <p:nvPicPr>
            <p:cNvPr id="7" name="Picture 6" descr="Logo, icon&#10;&#10;Description automatically generated">
              <a:extLst>
                <a:ext uri="{FF2B5EF4-FFF2-40B4-BE49-F238E27FC236}">
                  <a16:creationId xmlns:a16="http://schemas.microsoft.com/office/drawing/2014/main" id="{82B9CBA6-AA64-4319-AD0C-341C8AC4E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278" y="513212"/>
              <a:ext cx="638569" cy="618613"/>
            </a:xfrm>
            <a:prstGeom prst="rect">
              <a:avLst/>
            </a:prstGeom>
          </p:spPr>
        </p:pic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86F982C0-9F1C-4FC3-A97F-AFA3E065868B}"/>
                </a:ext>
              </a:extLst>
            </p:cNvPr>
            <p:cNvSpPr/>
            <p:nvPr/>
          </p:nvSpPr>
          <p:spPr>
            <a:xfrm>
              <a:off x="10396437" y="189956"/>
              <a:ext cx="818288" cy="775440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200" b="1" dirty="0">
                  <a:solidFill>
                    <a:schemeClr val="bg1"/>
                  </a:solidFill>
                </a:rPr>
                <a:t>…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8413566-F93A-4BB8-8A97-4B112482D5E4}"/>
              </a:ext>
            </a:extLst>
          </p:cNvPr>
          <p:cNvGrpSpPr/>
          <p:nvPr/>
        </p:nvGrpSpPr>
        <p:grpSpPr>
          <a:xfrm>
            <a:off x="3630085" y="3988937"/>
            <a:ext cx="4029229" cy="2179952"/>
            <a:chOff x="3630085" y="3988937"/>
            <a:chExt cx="4029229" cy="2179952"/>
          </a:xfrm>
        </p:grpSpPr>
        <p:pic>
          <p:nvPicPr>
            <p:cNvPr id="11" name="Google Shape;267;p11">
              <a:extLst>
                <a:ext uri="{FF2B5EF4-FFF2-40B4-BE49-F238E27FC236}">
                  <a16:creationId xmlns:a16="http://schemas.microsoft.com/office/drawing/2014/main" id="{CA3F283A-CB4A-4152-83DD-9A59B0A7D034}"/>
                </a:ext>
              </a:extLst>
            </p:cNvPr>
            <p:cNvPicPr/>
            <p:nvPr/>
          </p:nvPicPr>
          <p:blipFill>
            <a:blip r:embed="rId9"/>
            <a:stretch/>
          </p:blipFill>
          <p:spPr>
            <a:xfrm>
              <a:off x="3823994" y="5120426"/>
              <a:ext cx="1236458" cy="1017092"/>
            </a:xfrm>
            <a:prstGeom prst="rect">
              <a:avLst/>
            </a:prstGeom>
            <a:ln>
              <a:noFill/>
            </a:ln>
          </p:spPr>
        </p:pic>
        <p:sp>
          <p:nvSpPr>
            <p:cNvPr id="12" name="CustomShape 1">
              <a:extLst>
                <a:ext uri="{FF2B5EF4-FFF2-40B4-BE49-F238E27FC236}">
                  <a16:creationId xmlns:a16="http://schemas.microsoft.com/office/drawing/2014/main" id="{C0A01589-1E97-401F-A1B8-6AB0F39BABE9}"/>
                </a:ext>
              </a:extLst>
            </p:cNvPr>
            <p:cNvSpPr/>
            <p:nvPr/>
          </p:nvSpPr>
          <p:spPr>
            <a:xfrm>
              <a:off x="3630085" y="5772529"/>
              <a:ext cx="1476832" cy="39636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000" b="1" spc="-1" dirty="0">
                  <a:solidFill>
                    <a:srgbClr val="1F3864"/>
                  </a:solidFill>
                  <a:latin typeface="Century Gothic"/>
                  <a:ea typeface="Century Gothic"/>
                </a:rPr>
                <a:t>M</a:t>
              </a:r>
              <a:r>
                <a:rPr kumimoji="0" lang="en-GB" sz="2000" b="1" i="0" u="none" strike="noStrike" kern="1200" cap="none" spc="-1" normalizeH="0" baseline="0" noProof="0" dirty="0" err="1">
                  <a:ln>
                    <a:noFill/>
                  </a:ln>
                  <a:solidFill>
                    <a:srgbClr val="1F3864"/>
                  </a:solidFill>
                  <a:effectLst/>
                  <a:uLnTx/>
                  <a:uFillTx/>
                  <a:latin typeface="Century Gothic"/>
                  <a:ea typeface="Century Gothic"/>
                </a:rPr>
                <a:t>oritz</a:t>
              </a:r>
              <a:endPara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pic>
          <p:nvPicPr>
            <p:cNvPr id="13" name="Google Shape;271;p11">
              <a:extLst>
                <a:ext uri="{FF2B5EF4-FFF2-40B4-BE49-F238E27FC236}">
                  <a16:creationId xmlns:a16="http://schemas.microsoft.com/office/drawing/2014/main" id="{DA4B28E4-21A6-4CFE-9805-CB0F608C79EA}"/>
                </a:ext>
              </a:extLst>
            </p:cNvPr>
            <p:cNvPicPr/>
            <p:nvPr/>
          </p:nvPicPr>
          <p:blipFill>
            <a:blip r:embed="rId9"/>
            <a:stretch/>
          </p:blipFill>
          <p:spPr>
            <a:xfrm>
              <a:off x="6757071" y="3988937"/>
              <a:ext cx="757645" cy="846084"/>
            </a:xfrm>
            <a:prstGeom prst="rect">
              <a:avLst/>
            </a:prstGeom>
            <a:ln>
              <a:noFill/>
            </a:ln>
          </p:spPr>
        </p:pic>
        <p:sp>
          <p:nvSpPr>
            <p:cNvPr id="16" name="CustomShape 4">
              <a:extLst>
                <a:ext uri="{FF2B5EF4-FFF2-40B4-BE49-F238E27FC236}">
                  <a16:creationId xmlns:a16="http://schemas.microsoft.com/office/drawing/2014/main" id="{AA527ACB-D4AA-4160-8091-FBCBB0F96CF8}"/>
                </a:ext>
              </a:extLst>
            </p:cNvPr>
            <p:cNvSpPr/>
            <p:nvPr/>
          </p:nvSpPr>
          <p:spPr>
            <a:xfrm>
              <a:off x="6614264" y="4510763"/>
              <a:ext cx="1045050" cy="474062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-1" normalizeH="0" baseline="0" noProof="0" dirty="0">
                  <a:ln>
                    <a:noFill/>
                  </a:ln>
                  <a:solidFill>
                    <a:srgbClr val="1F3864"/>
                  </a:solidFill>
                  <a:effectLst/>
                  <a:uLnTx/>
                  <a:uFillTx/>
                  <a:latin typeface="Century Gothic"/>
                  <a:ea typeface="Century Gothic"/>
                </a:rPr>
                <a:t>Lina</a:t>
              </a:r>
              <a:endPara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9" name="CustomShape 7">
              <a:extLst>
                <a:ext uri="{FF2B5EF4-FFF2-40B4-BE49-F238E27FC236}">
                  <a16:creationId xmlns:a16="http://schemas.microsoft.com/office/drawing/2014/main" id="{4AD3557E-2194-4C64-8B2D-4C651F43132B}"/>
                </a:ext>
              </a:extLst>
            </p:cNvPr>
            <p:cNvSpPr/>
            <p:nvPr/>
          </p:nvSpPr>
          <p:spPr>
            <a:xfrm rot="11406911" flipH="1">
              <a:off x="5366018" y="4598462"/>
              <a:ext cx="1068114" cy="784349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76320">
              <a:solidFill>
                <a:srgbClr val="002060"/>
              </a:solidFill>
              <a:miter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18" name="CustomShape 2">
            <a:extLst>
              <a:ext uri="{FF2B5EF4-FFF2-40B4-BE49-F238E27FC236}">
                <a16:creationId xmlns:a16="http://schemas.microsoft.com/office/drawing/2014/main" id="{211BC57F-A1C5-4FA3-AB56-9CDC3B2B81E4}"/>
              </a:ext>
            </a:extLst>
          </p:cNvPr>
          <p:cNvSpPr/>
          <p:nvPr/>
        </p:nvSpPr>
        <p:spPr>
          <a:xfrm>
            <a:off x="-829680" y="2143691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8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j</a:t>
            </a:r>
            <a:r>
              <a:rPr lang="en-GB" sz="8800" spc="-1" dirty="0" err="1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</a:rPr>
              <a:t>a</a:t>
            </a:r>
            <a:endParaRPr kumimoji="0" lang="en-GB" sz="8800" b="1" i="0" u="none" strike="noStrike" kern="1200" cap="none" spc="-1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0" name="CustomShape 2">
            <a:extLst>
              <a:ext uri="{FF2B5EF4-FFF2-40B4-BE49-F238E27FC236}">
                <a16:creationId xmlns:a16="http://schemas.microsoft.com/office/drawing/2014/main" id="{07AB00F3-EA4E-4E36-8C47-3C989309310A}"/>
              </a:ext>
            </a:extLst>
          </p:cNvPr>
          <p:cNvSpPr/>
          <p:nvPr/>
        </p:nvSpPr>
        <p:spPr>
          <a:xfrm>
            <a:off x="7088642" y="2341003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8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T</a:t>
            </a:r>
            <a:r>
              <a:rPr lang="en-GB" sz="8800" spc="-1" dirty="0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</a:rPr>
              <a:t>a</a:t>
            </a:r>
            <a:r>
              <a:rPr lang="en-GB" sz="88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g</a:t>
            </a:r>
            <a:endParaRPr kumimoji="0" lang="en-GB" sz="88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026" name="Picture 2" descr="Tick, Mark, Ok, Perfect, Check, Done, Sign, Good, Green">
            <a:extLst>
              <a:ext uri="{FF2B5EF4-FFF2-40B4-BE49-F238E27FC236}">
                <a16:creationId xmlns:a16="http://schemas.microsoft.com/office/drawing/2014/main" id="{86BECACC-73B4-427A-A5D6-B37222F836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523" y="4636714"/>
            <a:ext cx="1005064" cy="931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alendar, Date, Mark, Day, Hand, Pencil">
            <a:extLst>
              <a:ext uri="{FF2B5EF4-FFF2-40B4-BE49-F238E27FC236}">
                <a16:creationId xmlns:a16="http://schemas.microsoft.com/office/drawing/2014/main" id="{42184001-0C17-4177-9D66-EB1DD22649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0522" y="4719597"/>
            <a:ext cx="1750305" cy="1129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CustomShape 1">
            <a:extLst>
              <a:ext uri="{FF2B5EF4-FFF2-40B4-BE49-F238E27FC236}">
                <a16:creationId xmlns:a16="http://schemas.microsoft.com/office/drawing/2014/main" id="{562655AC-01FA-44BD-ABF4-1DF612D93A2B}"/>
              </a:ext>
            </a:extLst>
          </p:cNvPr>
          <p:cNvSpPr/>
          <p:nvPr/>
        </p:nvSpPr>
        <p:spPr>
          <a:xfrm>
            <a:off x="4885589" y="3525387"/>
            <a:ext cx="2071871" cy="46869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spc="-1" dirty="0">
                <a:solidFill>
                  <a:srgbClr val="1F3864"/>
                </a:solidFill>
                <a:latin typeface="Century Gothic"/>
                <a:ea typeface="Century Gothic"/>
              </a:rPr>
              <a:t>[there]</a:t>
            </a:r>
            <a:endParaRPr kumimoji="0" lang="en-GB" sz="32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2" name="CustomShape 1">
            <a:extLst>
              <a:ext uri="{FF2B5EF4-FFF2-40B4-BE49-F238E27FC236}">
                <a16:creationId xmlns:a16="http://schemas.microsoft.com/office/drawing/2014/main" id="{77FDBC08-140E-44CC-9FBF-07A6354C495E}"/>
              </a:ext>
            </a:extLst>
          </p:cNvPr>
          <p:cNvSpPr/>
          <p:nvPr/>
        </p:nvSpPr>
        <p:spPr>
          <a:xfrm>
            <a:off x="1104642" y="3561320"/>
            <a:ext cx="2071871" cy="46869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spc="-1" dirty="0">
                <a:solidFill>
                  <a:srgbClr val="1F3864"/>
                </a:solidFill>
                <a:latin typeface="Century Gothic"/>
                <a:ea typeface="Century Gothic"/>
              </a:rPr>
              <a:t>[yes]</a:t>
            </a:r>
            <a:endParaRPr kumimoji="0" lang="en-GB" sz="32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3" name="CustomShape 1">
            <a:extLst>
              <a:ext uri="{FF2B5EF4-FFF2-40B4-BE49-F238E27FC236}">
                <a16:creationId xmlns:a16="http://schemas.microsoft.com/office/drawing/2014/main" id="{4187DFE5-31D9-477F-AE8E-3F313D1EE4EC}"/>
              </a:ext>
            </a:extLst>
          </p:cNvPr>
          <p:cNvSpPr/>
          <p:nvPr/>
        </p:nvSpPr>
        <p:spPr>
          <a:xfrm>
            <a:off x="9140709" y="3619462"/>
            <a:ext cx="2071871" cy="46869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spc="-1" dirty="0">
                <a:solidFill>
                  <a:srgbClr val="1F3864"/>
                </a:solidFill>
                <a:latin typeface="Century Gothic"/>
                <a:ea typeface="Century Gothic"/>
              </a:rPr>
              <a:t>[day]</a:t>
            </a:r>
            <a:endParaRPr kumimoji="0" lang="en-GB" sz="32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2932774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ot_T1_W1-3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ot_T1_W1-3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ot_T1_W1-3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Rot_T1_W1-3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/>
      <p:bldP spid="22" grpId="0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2"/>
          <p:cNvSpPr/>
          <p:nvPr/>
        </p:nvSpPr>
        <p:spPr>
          <a:xfrm>
            <a:off x="2831820" y="1904697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h</a:t>
            </a:r>
            <a:r>
              <a:rPr kumimoji="0" lang="en-GB" sz="8800" b="0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a</a:t>
            </a:r>
            <a:r>
              <a:rPr kumimoji="0" lang="en-GB" sz="8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llo</a:t>
            </a:r>
            <a:endParaRPr kumimoji="0" lang="en-GB" sz="88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hlinkClick r:id="" action="ppaction://noaction">
              <a:snd r:embed="rId6" name="Rot_T1_W1-3.1.wav"/>
            </a:hlinkClick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0" y="-242427"/>
            <a:ext cx="6383867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500" dirty="0">
                <a:solidFill>
                  <a:srgbClr val="002060"/>
                </a:solidFill>
              </a:rPr>
              <a:t>short [</a:t>
            </a:r>
            <a:r>
              <a:rPr lang="en-GB" sz="11500" b="1" dirty="0">
                <a:solidFill>
                  <a:srgbClr val="002060"/>
                </a:solidFill>
              </a:rPr>
              <a:t>a</a:t>
            </a:r>
            <a:r>
              <a:rPr lang="en-GB" sz="11500" dirty="0">
                <a:solidFill>
                  <a:srgbClr val="002060"/>
                </a:solidFill>
              </a:rPr>
              <a:t>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Logo, icon&#10;&#10;Description automatically generated">
            <a:extLst>
              <a:ext uri="{FF2B5EF4-FFF2-40B4-BE49-F238E27FC236}">
                <a16:creationId xmlns:a16="http://schemas.microsoft.com/office/drawing/2014/main" id="{82B9CBA6-AA64-4319-AD0C-341C8AC4EF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5278" y="513212"/>
            <a:ext cx="638569" cy="618613"/>
          </a:xfrm>
          <a:prstGeom prst="rect">
            <a:avLst/>
          </a:prstGeom>
        </p:spPr>
      </p:pic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86F982C0-9F1C-4FC3-A97F-AFA3E065868B}"/>
              </a:ext>
            </a:extLst>
          </p:cNvPr>
          <p:cNvSpPr/>
          <p:nvPr/>
        </p:nvSpPr>
        <p:spPr>
          <a:xfrm>
            <a:off x="10396437" y="189956"/>
            <a:ext cx="818288" cy="775440"/>
          </a:xfrm>
          <a:prstGeom prst="wedgeEllipseCallout">
            <a:avLst>
              <a:gd name="adj1" fmla="val 80935"/>
              <a:gd name="adj2" fmla="val 35126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chemeClr val="bg1"/>
                </a:solidFill>
              </a:rPr>
              <a:t>…</a:t>
            </a:r>
          </a:p>
        </p:txBody>
      </p:sp>
      <p:pic>
        <p:nvPicPr>
          <p:cNvPr id="18" name="Picture 9" descr="See the source image">
            <a:extLst>
              <a:ext uri="{FF2B5EF4-FFF2-40B4-BE49-F238E27FC236}">
                <a16:creationId xmlns:a16="http://schemas.microsoft.com/office/drawing/2014/main" id="{A1D2268A-3A4A-44D8-AF2A-89F8DA6A13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7583" y="3688849"/>
            <a:ext cx="1134345" cy="1022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9" descr="See the source image">
            <a:extLst>
              <a:ext uri="{FF2B5EF4-FFF2-40B4-BE49-F238E27FC236}">
                <a16:creationId xmlns:a16="http://schemas.microsoft.com/office/drawing/2014/main" id="{1688464B-7778-4CFE-9511-7D90F75109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13083" y="3635947"/>
            <a:ext cx="1134345" cy="1075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ustomShape 2">
            <a:extLst>
              <a:ext uri="{FF2B5EF4-FFF2-40B4-BE49-F238E27FC236}">
                <a16:creationId xmlns:a16="http://schemas.microsoft.com/office/drawing/2014/main" id="{B2B03E18-74F4-4A56-8909-285EF5774497}"/>
              </a:ext>
            </a:extLst>
          </p:cNvPr>
          <p:cNvSpPr/>
          <p:nvPr/>
        </p:nvSpPr>
        <p:spPr>
          <a:xfrm>
            <a:off x="7307245" y="1844929"/>
            <a:ext cx="5773078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d</a:t>
            </a:r>
            <a:r>
              <a:rPr kumimoji="0" lang="en-GB" sz="8800" b="0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a</a:t>
            </a:r>
            <a:r>
              <a:rPr kumimoji="0" lang="en-GB" sz="8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nke</a:t>
            </a:r>
            <a:endParaRPr kumimoji="0" lang="en-GB" sz="88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050" name="Picture 2" descr="Thanks, Thank You, Message, Grateful, Appreciation">
            <a:extLst>
              <a:ext uri="{FF2B5EF4-FFF2-40B4-BE49-F238E27FC236}">
                <a16:creationId xmlns:a16="http://schemas.microsoft.com/office/drawing/2014/main" id="{DF5D404C-0488-4E4F-91BE-42ACBDC775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9916" y="3429000"/>
            <a:ext cx="2111618" cy="1407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ustomShape 2">
            <a:extLst>
              <a:ext uri="{FF2B5EF4-FFF2-40B4-BE49-F238E27FC236}">
                <a16:creationId xmlns:a16="http://schemas.microsoft.com/office/drawing/2014/main" id="{BB9AEE11-9868-4B0A-8363-64B8765DC6A7}"/>
              </a:ext>
            </a:extLst>
          </p:cNvPr>
          <p:cNvSpPr/>
          <p:nvPr/>
        </p:nvSpPr>
        <p:spPr>
          <a:xfrm>
            <a:off x="-888321" y="1904697"/>
            <a:ext cx="5773078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w</a:t>
            </a:r>
            <a:r>
              <a:rPr kumimoji="0" lang="en-GB" sz="8800" b="0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a</a:t>
            </a:r>
            <a:r>
              <a:rPr kumimoji="0" lang="en-GB" sz="8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s?</a:t>
            </a:r>
            <a:endParaRPr kumimoji="0" lang="en-GB" sz="88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052" name="Picture 4" descr="Comics, Interrogation, Question, Speech Bubble, Cartoon">
            <a:extLst>
              <a:ext uri="{FF2B5EF4-FFF2-40B4-BE49-F238E27FC236}">
                <a16:creationId xmlns:a16="http://schemas.microsoft.com/office/drawing/2014/main" id="{79A1C09E-F21D-472C-A425-2327DC9E91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998" y="3569166"/>
            <a:ext cx="1953821" cy="1598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635541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ot_T1_W1-5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ot_T1_W1-5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ot_T1_W1-5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4549" y="1229428"/>
            <a:ext cx="1557451" cy="374973"/>
          </a:xfrm>
          <a:solidFill>
            <a:srgbClr val="FF0000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DC25B4A-87A5-444F-8909-6798D57B9B6E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0407715F-6131-45A0-B32C-D2CFB1907A6E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Explosion: 8 Points 9">
              <a:extLst>
                <a:ext uri="{FF2B5EF4-FFF2-40B4-BE49-F238E27FC236}">
                  <a16:creationId xmlns:a16="http://schemas.microsoft.com/office/drawing/2014/main" id="{B8BE6A60-1CFA-43E3-94FE-71206E822483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Explosion: 8 Points 10">
              <a:extLst>
                <a:ext uri="{FF2B5EF4-FFF2-40B4-BE49-F238E27FC236}">
                  <a16:creationId xmlns:a16="http://schemas.microsoft.com/office/drawing/2014/main" id="{B41BDBF2-E6DC-4745-8986-04DDABD48D4D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5871A45-33B3-485C-BB71-EBE790506937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</a:rPr>
                <a:t>Wörter</a:t>
              </a:r>
              <a:endParaRPr lang="en-GB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EB1A5A46-1BFA-B594-EA27-A3829D1CA7C6}"/>
              </a:ext>
            </a:extLst>
          </p:cNvPr>
          <p:cNvSpPr txBox="1"/>
          <p:nvPr/>
        </p:nvSpPr>
        <p:spPr>
          <a:xfrm flipH="1">
            <a:off x="2271054" y="1585841"/>
            <a:ext cx="21522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 err="1">
                <a:solidFill>
                  <a:srgbClr val="002060"/>
                </a:solidFill>
              </a:rPr>
              <a:t>wir</a:t>
            </a:r>
            <a:endParaRPr lang="en-GB" sz="3600" b="1" dirty="0">
              <a:solidFill>
                <a:srgbClr val="00206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59DAC53-C739-5D61-33EF-47E59D4BE84E}"/>
              </a:ext>
            </a:extLst>
          </p:cNvPr>
          <p:cNvSpPr txBox="1"/>
          <p:nvPr/>
        </p:nvSpPr>
        <p:spPr>
          <a:xfrm>
            <a:off x="1900665" y="2097793"/>
            <a:ext cx="14692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</a:rPr>
              <a:t>[we]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2F5A180-F619-73F0-DF91-8C7EFBB0EA54}"/>
              </a:ext>
            </a:extLst>
          </p:cNvPr>
          <p:cNvSpPr txBox="1"/>
          <p:nvPr/>
        </p:nvSpPr>
        <p:spPr>
          <a:xfrm flipH="1">
            <a:off x="7702331" y="1528934"/>
            <a:ext cx="21522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 err="1">
                <a:solidFill>
                  <a:srgbClr val="002060"/>
                </a:solidFill>
              </a:rPr>
              <a:t>ihr</a:t>
            </a:r>
            <a:endParaRPr lang="en-GB" sz="3600" b="1" dirty="0">
              <a:solidFill>
                <a:srgbClr val="00206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78A2D67-AEAB-2DA7-0344-88128F0D587B}"/>
              </a:ext>
            </a:extLst>
          </p:cNvPr>
          <p:cNvSpPr txBox="1"/>
          <p:nvPr/>
        </p:nvSpPr>
        <p:spPr>
          <a:xfrm>
            <a:off x="7000486" y="2061954"/>
            <a:ext cx="20579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</a:rPr>
              <a:t>[you (all)]</a:t>
            </a:r>
          </a:p>
        </p:txBody>
      </p:sp>
      <p:pic>
        <p:nvPicPr>
          <p:cNvPr id="1032" name="Picture 8" descr="Free illustrations of Roses">
            <a:extLst>
              <a:ext uri="{FF2B5EF4-FFF2-40B4-BE49-F238E27FC236}">
                <a16:creationId xmlns:a16="http://schemas.microsoft.com/office/drawing/2014/main" id="{F82B91A2-9915-859E-4F62-19906DFBA3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8125" y="2328817"/>
            <a:ext cx="1698560" cy="1358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69540F9-65B0-F08B-B814-8F9032E41A91}"/>
              </a:ext>
            </a:extLst>
          </p:cNvPr>
          <p:cNvSpPr txBox="1"/>
          <p:nvPr/>
        </p:nvSpPr>
        <p:spPr>
          <a:xfrm flipH="1">
            <a:off x="9244098" y="3502555"/>
            <a:ext cx="21522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 err="1">
                <a:solidFill>
                  <a:srgbClr val="002060"/>
                </a:solidFill>
              </a:rPr>
              <a:t>schön</a:t>
            </a:r>
            <a:endParaRPr lang="en-GB" sz="3600" b="1" dirty="0">
              <a:solidFill>
                <a:srgbClr val="00206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42ED49F-E90A-D0E2-EBC5-27AB47527D17}"/>
              </a:ext>
            </a:extLst>
          </p:cNvPr>
          <p:cNvSpPr txBox="1"/>
          <p:nvPr/>
        </p:nvSpPr>
        <p:spPr>
          <a:xfrm>
            <a:off x="8239949" y="4043742"/>
            <a:ext cx="3554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</a:rPr>
              <a:t>[lovely, beautiful]</a:t>
            </a:r>
          </a:p>
        </p:txBody>
      </p:sp>
      <p:pic>
        <p:nvPicPr>
          <p:cNvPr id="1034" name="Picture 10" descr="Free vector graphics of Gardener">
            <a:extLst>
              <a:ext uri="{FF2B5EF4-FFF2-40B4-BE49-F238E27FC236}">
                <a16:creationId xmlns:a16="http://schemas.microsoft.com/office/drawing/2014/main" id="{D0FF569F-54B8-9B7D-21F6-DB7A69FD87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709" y="2638067"/>
            <a:ext cx="1062909" cy="1051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210A03D-1564-4DA6-6A3C-8D6368F67375}"/>
              </a:ext>
            </a:extLst>
          </p:cNvPr>
          <p:cNvSpPr txBox="1"/>
          <p:nvPr/>
        </p:nvSpPr>
        <p:spPr>
          <a:xfrm flipH="1">
            <a:off x="512303" y="3569596"/>
            <a:ext cx="32540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002060"/>
                </a:solidFill>
              </a:rPr>
              <a:t>der Garten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4B76C3A-6A9D-A3F5-692D-5129AEE2ED90}"/>
              </a:ext>
            </a:extLst>
          </p:cNvPr>
          <p:cNvSpPr txBox="1"/>
          <p:nvPr/>
        </p:nvSpPr>
        <p:spPr>
          <a:xfrm>
            <a:off x="1373865" y="4048909"/>
            <a:ext cx="15849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</a:rPr>
              <a:t>[garden]</a:t>
            </a:r>
          </a:p>
        </p:txBody>
      </p:sp>
      <p:pic>
        <p:nvPicPr>
          <p:cNvPr id="1036" name="Picture 12" descr="Free vector graphics of Blackboard">
            <a:extLst>
              <a:ext uri="{FF2B5EF4-FFF2-40B4-BE49-F238E27FC236}">
                <a16:creationId xmlns:a16="http://schemas.microsoft.com/office/drawing/2014/main" id="{3AB6CC5E-54D6-B449-567E-90246131B1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437" y="2488649"/>
            <a:ext cx="1593134" cy="1215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185852E4-986A-6A04-801D-50A28092A5BB}"/>
              </a:ext>
            </a:extLst>
          </p:cNvPr>
          <p:cNvSpPr txBox="1"/>
          <p:nvPr/>
        </p:nvSpPr>
        <p:spPr>
          <a:xfrm flipH="1">
            <a:off x="4214970" y="3526231"/>
            <a:ext cx="35780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002060"/>
                </a:solidFill>
              </a:rPr>
              <a:t>die </a:t>
            </a:r>
            <a:r>
              <a:rPr lang="en-GB" sz="3600" b="1" dirty="0" err="1">
                <a:solidFill>
                  <a:srgbClr val="002060"/>
                </a:solidFill>
              </a:rPr>
              <a:t>Klasse</a:t>
            </a:r>
            <a:endParaRPr lang="en-GB" sz="3600" b="1" dirty="0">
              <a:solidFill>
                <a:srgbClr val="00206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18DC3D0-ECA5-D4CE-C188-4084071B9DF1}"/>
              </a:ext>
            </a:extLst>
          </p:cNvPr>
          <p:cNvSpPr txBox="1"/>
          <p:nvPr/>
        </p:nvSpPr>
        <p:spPr>
          <a:xfrm>
            <a:off x="4296028" y="4041941"/>
            <a:ext cx="33353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</a:rPr>
              <a:t>[class, classroom]</a:t>
            </a:r>
          </a:p>
        </p:txBody>
      </p:sp>
      <p:pic>
        <p:nvPicPr>
          <p:cNvPr id="1038" name="Picture 14" descr="Free vector graphics of Arrows">
            <a:extLst>
              <a:ext uri="{FF2B5EF4-FFF2-40B4-BE49-F238E27FC236}">
                <a16:creationId xmlns:a16="http://schemas.microsoft.com/office/drawing/2014/main" id="{36B32037-C937-FE25-ED58-23B55746B5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5268" y="4942244"/>
            <a:ext cx="1129101" cy="857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E2CA3951-13B3-23AE-7553-5C4960EFADFB}"/>
              </a:ext>
            </a:extLst>
          </p:cNvPr>
          <p:cNvSpPr txBox="1"/>
          <p:nvPr/>
        </p:nvSpPr>
        <p:spPr>
          <a:xfrm flipH="1">
            <a:off x="1603709" y="5799789"/>
            <a:ext cx="21522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002060"/>
                </a:solidFill>
              </a:rPr>
              <a:t>die Mitte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8415F19-314F-7D87-92A9-3BF161EB4833}"/>
              </a:ext>
            </a:extLst>
          </p:cNvPr>
          <p:cNvSpPr txBox="1"/>
          <p:nvPr/>
        </p:nvSpPr>
        <p:spPr>
          <a:xfrm>
            <a:off x="1946238" y="6315118"/>
            <a:ext cx="14692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</a:rPr>
              <a:t>[middle]</a:t>
            </a:r>
          </a:p>
        </p:txBody>
      </p:sp>
      <p:pic>
        <p:nvPicPr>
          <p:cNvPr id="1040" name="Picture 16" descr="Free vector graphics of House">
            <a:extLst>
              <a:ext uri="{FF2B5EF4-FFF2-40B4-BE49-F238E27FC236}">
                <a16:creationId xmlns:a16="http://schemas.microsoft.com/office/drawing/2014/main" id="{3F93ED0F-7B0B-5FB4-FAB6-42A5EECF9F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8700" y="4965157"/>
            <a:ext cx="1217815" cy="857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F3FC19B8-31DB-9B73-F36A-A1A750FA37EC}"/>
              </a:ext>
            </a:extLst>
          </p:cNvPr>
          <p:cNvSpPr txBox="1"/>
          <p:nvPr/>
        </p:nvSpPr>
        <p:spPr>
          <a:xfrm flipH="1">
            <a:off x="6927478" y="5799789"/>
            <a:ext cx="3701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002060"/>
                </a:solidFill>
              </a:rPr>
              <a:t>das Zimmer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26EEE92-2545-065D-EB0E-B8EEC1653EC0}"/>
              </a:ext>
            </a:extLst>
          </p:cNvPr>
          <p:cNvSpPr txBox="1"/>
          <p:nvPr/>
        </p:nvSpPr>
        <p:spPr>
          <a:xfrm>
            <a:off x="7592995" y="6315118"/>
            <a:ext cx="14692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2060"/>
                </a:solidFill>
              </a:rPr>
              <a:t>[room]</a:t>
            </a:r>
            <a:endParaRPr lang="en-GB" sz="2400" dirty="0">
              <a:solidFill>
                <a:srgbClr val="002060"/>
              </a:solidFill>
            </a:endParaRPr>
          </a:p>
        </p:txBody>
      </p:sp>
      <p:pic>
        <p:nvPicPr>
          <p:cNvPr id="6" name="Picture 5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8E7339EC-6FB5-4D09-B712-C6A0A4A44D6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18"/>
          <a:stretch/>
        </p:blipFill>
        <p:spPr>
          <a:xfrm>
            <a:off x="1728636" y="532248"/>
            <a:ext cx="1805063" cy="1205931"/>
          </a:xfrm>
          <a:prstGeom prst="rect">
            <a:avLst/>
          </a:prstGeom>
        </p:spPr>
      </p:pic>
      <p:pic>
        <p:nvPicPr>
          <p:cNvPr id="8" name="Picture 7" descr="Shape, circle, rectangle&#10;&#10;Description automatically generated">
            <a:extLst>
              <a:ext uri="{FF2B5EF4-FFF2-40B4-BE49-F238E27FC236}">
                <a16:creationId xmlns:a16="http://schemas.microsoft.com/office/drawing/2014/main" id="{DE3E471E-6B6A-4E6C-A684-B55C8BF80660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703" y="552141"/>
            <a:ext cx="1597319" cy="1123355"/>
          </a:xfrm>
          <a:prstGeom prst="rect">
            <a:avLst/>
          </a:prstGeom>
        </p:spPr>
      </p:pic>
      <p:pic>
        <p:nvPicPr>
          <p:cNvPr id="32" name="Graphic 31" descr="Teacher">
            <a:extLst>
              <a:ext uri="{FF2B5EF4-FFF2-40B4-BE49-F238E27FC236}">
                <a16:creationId xmlns:a16="http://schemas.microsoft.com/office/drawing/2014/main" id="{A94D3C49-0C8B-4B33-AFF5-F1A5C0E5FD8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213" y="-94353"/>
            <a:ext cx="914400" cy="914400"/>
          </a:xfrm>
          <a:prstGeom prst="rect">
            <a:avLst/>
          </a:prstGeom>
        </p:spPr>
      </p:pic>
      <p:sp>
        <p:nvSpPr>
          <p:cNvPr id="33" name="Speech Bubble: Rectangle with Corners Rounded 32">
            <a:extLst>
              <a:ext uri="{FF2B5EF4-FFF2-40B4-BE49-F238E27FC236}">
                <a16:creationId xmlns:a16="http://schemas.microsoft.com/office/drawing/2014/main" id="{15795B7F-4DB1-4BEA-97CA-30E7F1DD5642}"/>
              </a:ext>
            </a:extLst>
          </p:cNvPr>
          <p:cNvSpPr/>
          <p:nvPr/>
        </p:nvSpPr>
        <p:spPr>
          <a:xfrm>
            <a:off x="924337" y="43011"/>
            <a:ext cx="3656311" cy="517320"/>
          </a:xfrm>
          <a:prstGeom prst="wedgeRoundRectCallout">
            <a:avLst>
              <a:gd name="adj1" fmla="val -60537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4" name="CustomShape 7">
            <a:extLst>
              <a:ext uri="{FF2B5EF4-FFF2-40B4-BE49-F238E27FC236}">
                <a16:creationId xmlns:a16="http://schemas.microsoft.com/office/drawing/2014/main" id="{63BAFBCC-E556-4FD4-ABBD-C638324D252A}"/>
              </a:ext>
            </a:extLst>
          </p:cNvPr>
          <p:cNvSpPr/>
          <p:nvPr/>
        </p:nvSpPr>
        <p:spPr>
          <a:xfrm>
            <a:off x="853569" y="78476"/>
            <a:ext cx="3966556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>
              <a:defRPr/>
            </a:pPr>
            <a:r>
              <a:rPr lang="en-GB" sz="2400" b="1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Hör</a:t>
            </a:r>
            <a:r>
              <a:rPr lang="en-GB" sz="2400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400" b="1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zu</a:t>
            </a:r>
            <a:r>
              <a:rPr lang="en-GB" sz="2400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und sag das Wort.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61398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6" presetClass="exit" presetSubtype="32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3" presetClass="entr" presetSubtype="16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4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6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4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08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2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3" grpId="2"/>
      <p:bldP spid="14" grpId="0"/>
      <p:bldP spid="14" grpId="1"/>
      <p:bldP spid="14" grpId="2"/>
      <p:bldP spid="15" grpId="0"/>
      <p:bldP spid="15" grpId="1"/>
      <p:bldP spid="15" grpId="2"/>
      <p:bldP spid="16" grpId="0"/>
      <p:bldP spid="16" grpId="1"/>
      <p:bldP spid="16" grpId="2"/>
      <p:bldP spid="18" grpId="0"/>
      <p:bldP spid="18" grpId="1"/>
      <p:bldP spid="18" grpId="2"/>
      <p:bldP spid="19" grpId="0"/>
      <p:bldP spid="19" grpId="1"/>
      <p:bldP spid="19" grpId="2"/>
      <p:bldP spid="21" grpId="0"/>
      <p:bldP spid="21" grpId="1"/>
      <p:bldP spid="21" grpId="2"/>
      <p:bldP spid="22" grpId="0"/>
      <p:bldP spid="22" grpId="1"/>
      <p:bldP spid="22" grpId="2"/>
      <p:bldP spid="24" grpId="0"/>
      <p:bldP spid="24" grpId="1"/>
      <p:bldP spid="24" grpId="2"/>
      <p:bldP spid="25" grpId="0"/>
      <p:bldP spid="25" grpId="1"/>
      <p:bldP spid="25" grpId="2"/>
      <p:bldP spid="25" grpId="3"/>
      <p:bldP spid="25" grpId="4"/>
      <p:bldP spid="27" grpId="0"/>
      <p:bldP spid="27" grpId="1"/>
      <p:bldP spid="27" grpId="2"/>
      <p:bldP spid="28" grpId="0"/>
      <p:bldP spid="28" grpId="1"/>
      <p:bldP spid="28" grpId="2"/>
      <p:bldP spid="30" grpId="0"/>
      <p:bldP spid="30" grpId="1"/>
      <p:bldP spid="30" grpId="2"/>
      <p:bldP spid="31" grpId="0"/>
      <p:bldP spid="31" grpId="1"/>
      <p:bldP spid="31" grpId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170;p8"/>
          <p:cNvPicPr/>
          <p:nvPr/>
        </p:nvPicPr>
        <p:blipFill>
          <a:blip r:embed="rId3"/>
          <a:stretch/>
        </p:blipFill>
        <p:spPr>
          <a:xfrm>
            <a:off x="10909270" y="86527"/>
            <a:ext cx="1190434" cy="1088269"/>
          </a:xfrm>
          <a:prstGeom prst="rect">
            <a:avLst/>
          </a:prstGeom>
          <a:ln>
            <a:noFill/>
          </a:ln>
        </p:spPr>
      </p:pic>
      <p:sp>
        <p:nvSpPr>
          <p:cNvPr id="90" name="CustomShape 3"/>
          <p:cNvSpPr/>
          <p:nvPr/>
        </p:nvSpPr>
        <p:spPr>
          <a:xfrm>
            <a:off x="182400" y="859509"/>
            <a:ext cx="114634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>
              <a:defRPr/>
            </a:pPr>
            <a:r>
              <a:rPr lang="en-US" sz="2800" spc="-1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You know that the verb sein (to be) is irregular. 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3" name="CustomShape 6"/>
          <p:cNvSpPr/>
          <p:nvPr/>
        </p:nvSpPr>
        <p:spPr>
          <a:xfrm>
            <a:off x="9867886" y="1745730"/>
            <a:ext cx="184525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spc="-1" dirty="0">
                <a:solidFill>
                  <a:srgbClr val="92D050"/>
                </a:solidFill>
                <a:latin typeface="Century Gothic" panose="020B0502020202020204" pitchFamily="34" charset="0"/>
              </a:rPr>
              <a:t>you are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99" name="Google Shape;180;p8"/>
          <p:cNvPicPr/>
          <p:nvPr/>
        </p:nvPicPr>
        <p:blipFill>
          <a:blip r:embed="rId4"/>
          <a:stretch/>
        </p:blipFill>
        <p:spPr>
          <a:xfrm>
            <a:off x="742785" y="1566161"/>
            <a:ext cx="364446" cy="892693"/>
          </a:xfrm>
          <a:prstGeom prst="rect">
            <a:avLst/>
          </a:prstGeom>
          <a:ln>
            <a:noFill/>
          </a:ln>
        </p:spPr>
      </p:pic>
      <p:sp>
        <p:nvSpPr>
          <p:cNvPr id="20" name="CustomShape 6">
            <a:extLst>
              <a:ext uri="{FF2B5EF4-FFF2-40B4-BE49-F238E27FC236}">
                <a16:creationId xmlns:a16="http://schemas.microsoft.com/office/drawing/2014/main" id="{32D1A76B-32E6-49AD-AF93-C2AF59D25836}"/>
              </a:ext>
            </a:extLst>
          </p:cNvPr>
          <p:cNvSpPr/>
          <p:nvPr/>
        </p:nvSpPr>
        <p:spPr>
          <a:xfrm>
            <a:off x="3971832" y="3865722"/>
            <a:ext cx="144216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we are 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668" y="21605"/>
            <a:ext cx="1645438" cy="1144800"/>
          </a:xfrm>
        </p:spPr>
        <p:txBody>
          <a:bodyPr/>
          <a:lstStyle/>
          <a:p>
            <a:r>
              <a:rPr lang="en-GB" sz="3600" b="1" spc="-1" dirty="0">
                <a:latin typeface="Century Gothic" panose="020B0502020202020204" pitchFamily="34" charset="0"/>
                <a:ea typeface="Century Gothic"/>
              </a:rPr>
              <a:t>Sein</a:t>
            </a:r>
            <a:endParaRPr lang="en-GB" sz="3600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5579D68-5D08-4359-AD4E-7F222589B8FB}"/>
              </a:ext>
            </a:extLst>
          </p:cNvPr>
          <p:cNvSpPr/>
          <p:nvPr/>
        </p:nvSpPr>
        <p:spPr>
          <a:xfrm>
            <a:off x="1583147" y="1761779"/>
            <a:ext cx="22763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ich bin </a:t>
            </a:r>
            <a:endParaRPr lang="en-GB" dirty="0"/>
          </a:p>
        </p:txBody>
      </p:sp>
      <p:sp>
        <p:nvSpPr>
          <p:cNvPr id="29" name="CustomShape 4">
            <a:extLst>
              <a:ext uri="{FF2B5EF4-FFF2-40B4-BE49-F238E27FC236}">
                <a16:creationId xmlns:a16="http://schemas.microsoft.com/office/drawing/2014/main" id="{2E1F8E28-82F8-4BC2-B159-CF59F6C4A79F}"/>
              </a:ext>
            </a:extLst>
          </p:cNvPr>
          <p:cNvSpPr/>
          <p:nvPr/>
        </p:nvSpPr>
        <p:spPr>
          <a:xfrm>
            <a:off x="3915797" y="1745730"/>
            <a:ext cx="166464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spc="-1" noProof="0" dirty="0">
                <a:solidFill>
                  <a:srgbClr val="92D050"/>
                </a:solidFill>
                <a:latin typeface="Century Gothic" panose="020B0502020202020204" pitchFamily="34" charset="0"/>
              </a:rPr>
              <a:t>I am 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E9E8110-7E30-4D91-8787-7799BD72A612}"/>
              </a:ext>
            </a:extLst>
          </p:cNvPr>
          <p:cNvSpPr/>
          <p:nvPr/>
        </p:nvSpPr>
        <p:spPr>
          <a:xfrm>
            <a:off x="7518270" y="1776060"/>
            <a:ext cx="14421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du </a:t>
            </a:r>
            <a:r>
              <a:rPr lang="en-GB" sz="28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bist</a:t>
            </a: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endParaRPr lang="en-GB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F9C77D5-4613-4689-A5B9-B4E54578EAE0}"/>
              </a:ext>
            </a:extLst>
          </p:cNvPr>
          <p:cNvSpPr/>
          <p:nvPr/>
        </p:nvSpPr>
        <p:spPr>
          <a:xfrm>
            <a:off x="1602785" y="3839929"/>
            <a:ext cx="18830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wir</a:t>
            </a: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8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sind</a:t>
            </a:r>
            <a:endParaRPr lang="en-GB" b="1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0CED1E6-7B05-4861-9D0D-70104DBD8A0A}"/>
              </a:ext>
            </a:extLst>
          </p:cNvPr>
          <p:cNvSpPr/>
          <p:nvPr/>
        </p:nvSpPr>
        <p:spPr>
          <a:xfrm>
            <a:off x="7524446" y="3818464"/>
            <a:ext cx="16454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ihr</a:t>
            </a: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8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seid</a:t>
            </a:r>
            <a:endParaRPr lang="en-GB" dirty="0"/>
          </a:p>
        </p:txBody>
      </p:sp>
      <p:sp>
        <p:nvSpPr>
          <p:cNvPr id="33" name="CustomShape 6">
            <a:extLst>
              <a:ext uri="{FF2B5EF4-FFF2-40B4-BE49-F238E27FC236}">
                <a16:creationId xmlns:a16="http://schemas.microsoft.com/office/drawing/2014/main" id="{534C8B8F-195F-4FD6-94EE-2DF388CC0AA7}"/>
              </a:ext>
            </a:extLst>
          </p:cNvPr>
          <p:cNvSpPr/>
          <p:nvPr/>
        </p:nvSpPr>
        <p:spPr>
          <a:xfrm>
            <a:off x="9874062" y="3839929"/>
            <a:ext cx="2589371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spc="-1" noProof="0" dirty="0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you (all) are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5" name="Picture 4" descr="A picture containing clipart&#10;&#10;Description automatically generated">
            <a:extLst>
              <a:ext uri="{FF2B5EF4-FFF2-40B4-BE49-F238E27FC236}">
                <a16:creationId xmlns:a16="http://schemas.microsoft.com/office/drawing/2014/main" id="{B03C5398-9BA7-4B0B-AA8F-7D03989934B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429472"/>
            <a:ext cx="1493551" cy="1049753"/>
          </a:xfrm>
          <a:prstGeom prst="rect">
            <a:avLst/>
          </a:prstGeom>
        </p:spPr>
      </p:pic>
      <p:pic>
        <p:nvPicPr>
          <p:cNvPr id="18" name="Google Shape;184;p8">
            <a:extLst>
              <a:ext uri="{FF2B5EF4-FFF2-40B4-BE49-F238E27FC236}">
                <a16:creationId xmlns:a16="http://schemas.microsoft.com/office/drawing/2014/main" id="{CF7D831A-7A7E-8ABD-F425-66B3C8511820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2996619" y="1719545"/>
            <a:ext cx="633960" cy="671040"/>
          </a:xfrm>
          <a:prstGeom prst="rect">
            <a:avLst/>
          </a:prstGeom>
          <a:ln>
            <a:noFill/>
          </a:ln>
        </p:spPr>
      </p:pic>
      <p:pic>
        <p:nvPicPr>
          <p:cNvPr id="19" name="Google Shape;184;p8">
            <a:extLst>
              <a:ext uri="{FF2B5EF4-FFF2-40B4-BE49-F238E27FC236}">
                <a16:creationId xmlns:a16="http://schemas.microsoft.com/office/drawing/2014/main" id="{D2A9B32E-966F-6DB2-D4CD-CC0CEB0F1597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9011821" y="1687608"/>
            <a:ext cx="633960" cy="671040"/>
          </a:xfrm>
          <a:prstGeom prst="rect">
            <a:avLst/>
          </a:prstGeom>
          <a:ln>
            <a:noFill/>
          </a:ln>
        </p:spPr>
      </p:pic>
      <p:sp>
        <p:nvSpPr>
          <p:cNvPr id="21" name="CustomShape 3">
            <a:extLst>
              <a:ext uri="{FF2B5EF4-FFF2-40B4-BE49-F238E27FC236}">
                <a16:creationId xmlns:a16="http://schemas.microsoft.com/office/drawing/2014/main" id="{917C9B84-E43A-9415-EC7D-3C35E918790E}"/>
              </a:ext>
            </a:extLst>
          </p:cNvPr>
          <p:cNvSpPr/>
          <p:nvPr/>
        </p:nvSpPr>
        <p:spPr>
          <a:xfrm>
            <a:off x="488744" y="2934239"/>
            <a:ext cx="114634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>
              <a:defRPr/>
            </a:pPr>
            <a:r>
              <a:rPr lang="en-US" sz="2800" spc="-1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To say ‘we are’ and ‘you (all) are</a:t>
            </a:r>
            <a:r>
              <a:rPr lang="en-US" sz="28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’ </a:t>
            </a:r>
            <a:r>
              <a:rPr lang="en-US" sz="2800" spc="-1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use:  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2" name="Google Shape;184;p8">
            <a:extLst>
              <a:ext uri="{FF2B5EF4-FFF2-40B4-BE49-F238E27FC236}">
                <a16:creationId xmlns:a16="http://schemas.microsoft.com/office/drawing/2014/main" id="{ED531728-EE10-10AA-A5FE-1361C6C7592B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3266361" y="3763429"/>
            <a:ext cx="633960" cy="671040"/>
          </a:xfrm>
          <a:prstGeom prst="rect">
            <a:avLst/>
          </a:prstGeom>
          <a:ln>
            <a:noFill/>
          </a:ln>
        </p:spPr>
      </p:pic>
      <p:pic>
        <p:nvPicPr>
          <p:cNvPr id="23" name="Google Shape;184;p8">
            <a:extLst>
              <a:ext uri="{FF2B5EF4-FFF2-40B4-BE49-F238E27FC236}">
                <a16:creationId xmlns:a16="http://schemas.microsoft.com/office/drawing/2014/main" id="{2283EA86-A997-704A-1D42-CDE4AFBA4992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9204993" y="3795827"/>
            <a:ext cx="633960" cy="671040"/>
          </a:xfrm>
          <a:prstGeom prst="rect">
            <a:avLst/>
          </a:prstGeom>
          <a:ln>
            <a:noFill/>
          </a:ln>
        </p:spPr>
      </p:pic>
      <p:sp>
        <p:nvSpPr>
          <p:cNvPr id="24" name="Speech Bubble: Rectangle with Corners Rounded 23">
            <a:extLst>
              <a:ext uri="{FF2B5EF4-FFF2-40B4-BE49-F238E27FC236}">
                <a16:creationId xmlns:a16="http://schemas.microsoft.com/office/drawing/2014/main" id="{62A13F0E-551C-7A80-A2B4-19FCE3FF1D0B}"/>
              </a:ext>
            </a:extLst>
          </p:cNvPr>
          <p:cNvSpPr/>
          <p:nvPr/>
        </p:nvSpPr>
        <p:spPr>
          <a:xfrm>
            <a:off x="9525035" y="5249978"/>
            <a:ext cx="2439508" cy="1497025"/>
          </a:xfrm>
          <a:prstGeom prst="wedgeRoundRectCallout">
            <a:avLst>
              <a:gd name="adj1" fmla="val -79488"/>
              <a:gd name="adj2" fmla="val -110500"/>
              <a:gd name="adj3" fmla="val 16667"/>
            </a:avLst>
          </a:prstGeom>
          <a:solidFill>
            <a:srgbClr val="002060"/>
          </a:solidFill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Remember that the final ‘d’ in German sounds like ‘t’!</a:t>
            </a:r>
            <a:endParaRPr lang="en-GB" sz="2000" dirty="0"/>
          </a:p>
        </p:txBody>
      </p:sp>
      <p:pic>
        <p:nvPicPr>
          <p:cNvPr id="25" name="Picture 24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111FE51A-E222-4DA3-B0DA-40431EDC83D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18"/>
          <a:stretch/>
        </p:blipFill>
        <p:spPr>
          <a:xfrm>
            <a:off x="36213" y="3535546"/>
            <a:ext cx="1549018" cy="1034872"/>
          </a:xfrm>
          <a:prstGeom prst="rect">
            <a:avLst/>
          </a:prstGeom>
        </p:spPr>
      </p:pic>
      <p:pic>
        <p:nvPicPr>
          <p:cNvPr id="26" name="Picture 25" descr="Shape, circle, rectangle&#10;&#10;Description automatically generated">
            <a:extLst>
              <a:ext uri="{FF2B5EF4-FFF2-40B4-BE49-F238E27FC236}">
                <a16:creationId xmlns:a16="http://schemas.microsoft.com/office/drawing/2014/main" id="{0278D17A-40AC-462B-8482-4BBAD3E99A30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9874" y="3510275"/>
            <a:ext cx="1442160" cy="1014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9052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0" grpId="0"/>
      <p:bldP spid="31" grpId="0"/>
      <p:bldP spid="32" grpId="0"/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hlinkClick r:id="" action="ppaction://noaction">
              <a:snd r:embed="rId3" name="T1_W5F_12.1.wav"/>
            </a:hlinkClick>
            <a:extLst>
              <a:ext uri="{FF2B5EF4-FFF2-40B4-BE49-F238E27FC236}">
                <a16:creationId xmlns:a16="http://schemas.microsoft.com/office/drawing/2014/main" id="{78CC29E4-AF05-4E16-9B86-111D42AC612A}"/>
              </a:ext>
            </a:extLst>
          </p:cNvPr>
          <p:cNvSpPr txBox="1"/>
          <p:nvPr/>
        </p:nvSpPr>
        <p:spPr>
          <a:xfrm>
            <a:off x="7464614" y="1783959"/>
            <a:ext cx="4087306" cy="28891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  <a:buSzTx/>
              <a:tabLst/>
              <a:defRPr/>
            </a:pPr>
            <a:r>
              <a:rPr kumimoji="0" lang="en-US" sz="2600" b="1" i="0" u="none" strike="noStrike" cap="none" spc="-1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Johanna und Aishas Klasse macht einen Online-Austausch mit Sarah und Rafis Klasse in Manchester, England.</a:t>
            </a:r>
          </a:p>
        </p:txBody>
      </p:sp>
      <p:sp>
        <p:nvSpPr>
          <p:cNvPr id="15" name="Freeform: Shape 10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94AC0534-8734-4C36-8694-FD4D9FF728D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5843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6975019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DD2575DC-DE28-4175-9A4F-B01E31866F4D}"/>
              </a:ext>
            </a:extLst>
          </p:cNvPr>
          <p:cNvSpPr/>
          <p:nvPr/>
        </p:nvSpPr>
        <p:spPr>
          <a:xfrm>
            <a:off x="249745" y="2021556"/>
            <a:ext cx="7208520" cy="4511395"/>
          </a:xfrm>
          <a:prstGeom prst="wedgeRoundRectCallout">
            <a:avLst>
              <a:gd name="adj1" fmla="val 63311"/>
              <a:gd name="adj2" fmla="val -26344"/>
              <a:gd name="adj3" fmla="val 16667"/>
            </a:avLst>
          </a:prstGeom>
          <a:solidFill>
            <a:srgbClr val="FCF0EA"/>
          </a:solidFill>
          <a:ln w="571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4: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pic>
        <p:nvPicPr>
          <p:cNvPr id="21" name="Picture 20" descr="A picture containing text&#10;&#10;Description automatically generated">
            <a:extLst>
              <a:ext uri="{FF2B5EF4-FFF2-40B4-BE49-F238E27FC236}">
                <a16:creationId xmlns:a16="http://schemas.microsoft.com/office/drawing/2014/main" id="{C303ECB6-9440-4AF7-A96E-DB3E151946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9725" y="128500"/>
            <a:ext cx="2747607" cy="155256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AD3883F-C433-43AE-9FBD-3346B972CBEB}"/>
              </a:ext>
            </a:extLst>
          </p:cNvPr>
          <p:cNvSpPr txBox="1"/>
          <p:nvPr/>
        </p:nvSpPr>
        <p:spPr>
          <a:xfrm>
            <a:off x="434119" y="2156708"/>
            <a:ext cx="787230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Hallo! Hallo!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Guten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Tag!</a:t>
            </a:r>
            <a:b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Hallo! Hallo!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Guten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Tag!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Hallo!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Wir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sind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hier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Hallo!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Ihr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seid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da,</a:t>
            </a:r>
            <a:b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Wie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schön</a:t>
            </a:r>
            <a:r>
              <a:rPr lang="en-GB" sz="4400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en-GB" sz="4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nicht</a:t>
            </a:r>
            <a:r>
              <a:rPr lang="en-GB" sz="4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4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wahr</a:t>
            </a:r>
            <a:r>
              <a:rPr lang="en-GB" sz="4400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Wunderbar!</a:t>
            </a:r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A0090D17-D4A7-4E9D-A871-B580CD99C83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375"/>
          <a:stretch/>
        </p:blipFill>
        <p:spPr>
          <a:xfrm>
            <a:off x="7612606" y="1436938"/>
            <a:ext cx="2890245" cy="27693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ADEAE29-4E78-485B-9CB1-08A0FE72EA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2292" y="1936961"/>
            <a:ext cx="2088450" cy="2340293"/>
          </a:xfrm>
          <a:prstGeom prst="rect">
            <a:avLst/>
          </a:prstGeom>
        </p:spPr>
      </p:pic>
      <p:pic>
        <p:nvPicPr>
          <p:cNvPr id="12" name="Picture 12" descr="Free vector graphics of Blackboard">
            <a:extLst>
              <a:ext uri="{FF2B5EF4-FFF2-40B4-BE49-F238E27FC236}">
                <a16:creationId xmlns:a16="http://schemas.microsoft.com/office/drawing/2014/main" id="{727BC2C6-18E2-9B73-FF72-BA4AF80B38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7996" y="4462193"/>
            <a:ext cx="2975532" cy="2269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hlinkClick r:id="" action="ppaction://noaction">
              <a:snd r:embed="rId9" name="T1_W1_8.1.wav"/>
            </a:hlinkClick>
            <a:extLst>
              <a:ext uri="{FF2B5EF4-FFF2-40B4-BE49-F238E27FC236}">
                <a16:creationId xmlns:a16="http://schemas.microsoft.com/office/drawing/2014/main" id="{8AED9748-3B37-B41F-AB84-6A0E2DBA8768}"/>
              </a:ext>
            </a:extLst>
          </p:cNvPr>
          <p:cNvSpPr txBox="1"/>
          <p:nvPr/>
        </p:nvSpPr>
        <p:spPr>
          <a:xfrm>
            <a:off x="2882538" y="11025"/>
            <a:ext cx="76203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Johanna und Aisha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haben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ein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‘Hallo’ Lied für die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Klasse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in England. 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pic>
        <p:nvPicPr>
          <p:cNvPr id="11" name="Graphic 10" descr="Teacher">
            <a:extLst>
              <a:ext uri="{FF2B5EF4-FFF2-40B4-BE49-F238E27FC236}">
                <a16:creationId xmlns:a16="http://schemas.microsoft.com/office/drawing/2014/main" id="{6502BFCA-7103-4E48-A537-47AABF7FF5F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41276" y="1004160"/>
            <a:ext cx="914400" cy="914400"/>
          </a:xfrm>
          <a:prstGeom prst="rect">
            <a:avLst/>
          </a:prstGeom>
        </p:spPr>
      </p:pic>
      <p:sp>
        <p:nvSpPr>
          <p:cNvPr id="14" name="Speech Bubble: Rectangle with Corners Rounded 13">
            <a:hlinkClick r:id="" action="ppaction://noaction">
              <a:snd r:embed="rId12" name="T1_W1_8.2.wav"/>
            </a:hlinkClick>
            <a:extLst>
              <a:ext uri="{FF2B5EF4-FFF2-40B4-BE49-F238E27FC236}">
                <a16:creationId xmlns:a16="http://schemas.microsoft.com/office/drawing/2014/main" id="{AA39FA05-8009-4F16-A95C-FCF13B56ECAF}"/>
              </a:ext>
            </a:extLst>
          </p:cNvPr>
          <p:cNvSpPr/>
          <p:nvPr/>
        </p:nvSpPr>
        <p:spPr>
          <a:xfrm>
            <a:off x="1155676" y="1131643"/>
            <a:ext cx="3165488" cy="517320"/>
          </a:xfrm>
          <a:prstGeom prst="wedgeRoundRectCallout">
            <a:avLst>
              <a:gd name="adj1" fmla="val -60537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5" name="CustomShape 7">
            <a:hlinkClick r:id="" action="ppaction://noaction">
              <a:snd r:embed="rId12" name="T1_W1_8.2.wav"/>
            </a:hlinkClick>
            <a:extLst>
              <a:ext uri="{FF2B5EF4-FFF2-40B4-BE49-F238E27FC236}">
                <a16:creationId xmlns:a16="http://schemas.microsoft.com/office/drawing/2014/main" id="{E3B74B75-8D5C-477A-B199-9409CEE8B3E7}"/>
              </a:ext>
            </a:extLst>
          </p:cNvPr>
          <p:cNvSpPr/>
          <p:nvPr/>
        </p:nvSpPr>
        <p:spPr>
          <a:xfrm>
            <a:off x="1127938" y="1167108"/>
            <a:ext cx="3193225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>
              <a:defRPr/>
            </a:pPr>
            <a:r>
              <a:rPr lang="en-GB" sz="2400" b="1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Hör</a:t>
            </a:r>
            <a:r>
              <a:rPr lang="en-GB" sz="2400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400" b="1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zu</a:t>
            </a:r>
            <a:r>
              <a:rPr lang="en-GB" sz="2400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und sing </a:t>
            </a:r>
            <a:r>
              <a:rPr lang="en-GB" sz="2400" b="1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mit</a:t>
            </a:r>
            <a:r>
              <a:rPr lang="en-GB" sz="2400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!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3" name="T1_W1_8.3">
            <a:hlinkClick r:id="" action="ppaction://media"/>
            <a:extLst>
              <a:ext uri="{FF2B5EF4-FFF2-40B4-BE49-F238E27FC236}">
                <a16:creationId xmlns:a16="http://schemas.microsoft.com/office/drawing/2014/main" id="{3D842BE4-D31F-38D7-1413-111B13354E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499456" y="1553589"/>
            <a:ext cx="928482" cy="928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848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19475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hören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5" name="Table 1">
            <a:extLst>
              <a:ext uri="{FF2B5EF4-FFF2-40B4-BE49-F238E27FC236}">
                <a16:creationId xmlns:a16="http://schemas.microsoft.com/office/drawing/2014/main" id="{C6398E9F-79CD-4BAD-B189-42283EE14EB0}"/>
              </a:ext>
            </a:extLst>
          </p:cNvPr>
          <p:cNvGraphicFramePr/>
          <p:nvPr/>
        </p:nvGraphicFramePr>
        <p:xfrm>
          <a:off x="1419674" y="1916989"/>
          <a:ext cx="3636825" cy="4033229"/>
        </p:xfrm>
        <a:graphic>
          <a:graphicData uri="http://schemas.openxmlformats.org/drawingml/2006/table">
            <a:tbl>
              <a:tblPr/>
              <a:tblGrid>
                <a:gridCol w="17540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28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4885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3200" b="1" strike="noStrike" spc="-1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wir</a:t>
                      </a:r>
                      <a:br>
                        <a:rPr lang="en-GB" sz="3200" b="1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</a:br>
                      <a:r>
                        <a:rPr lang="en-GB" sz="2800" b="0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[we]</a:t>
                      </a:r>
                      <a:endParaRPr lang="en-GB" sz="32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3200" b="1" strike="noStrike" spc="-1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ihr</a:t>
                      </a:r>
                      <a:br>
                        <a:rPr lang="en-GB" sz="3200" b="1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</a:br>
                      <a:r>
                        <a:rPr lang="en-GB" sz="2800" b="0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[you (all)]</a:t>
                      </a:r>
                      <a:endParaRPr lang="en-GB" sz="32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889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985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889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893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889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9889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6" name="Table 2">
            <a:extLst>
              <a:ext uri="{FF2B5EF4-FFF2-40B4-BE49-F238E27FC236}">
                <a16:creationId xmlns:a16="http://schemas.microsoft.com/office/drawing/2014/main" id="{54458669-5D9D-4D2D-8CD9-BF98FB203F05}"/>
              </a:ext>
            </a:extLst>
          </p:cNvPr>
          <p:cNvGraphicFramePr/>
          <p:nvPr/>
        </p:nvGraphicFramePr>
        <p:xfrm>
          <a:off x="593457" y="1932855"/>
          <a:ext cx="695520" cy="4033230"/>
        </p:xfrm>
        <a:graphic>
          <a:graphicData uri="http://schemas.openxmlformats.org/drawingml/2006/table">
            <a:tbl>
              <a:tblPr/>
              <a:tblGrid>
                <a:gridCol w="695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00697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090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161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090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411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215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8655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6" name="CustomShape 23">
            <a:hlinkClick r:id="" action="ppaction://noaction">
              <a:snd r:embed="rId9" name="T1_W1_9.1.wav"/>
            </a:hlinkClick>
            <a:extLst>
              <a:ext uri="{FF2B5EF4-FFF2-40B4-BE49-F238E27FC236}">
                <a16:creationId xmlns:a16="http://schemas.microsoft.com/office/drawing/2014/main" id="{3AD5864B-E328-4811-82EC-A3D77BDC6BF2}"/>
              </a:ext>
            </a:extLst>
          </p:cNvPr>
          <p:cNvSpPr/>
          <p:nvPr/>
        </p:nvSpPr>
        <p:spPr>
          <a:xfrm>
            <a:off x="700017" y="2996755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1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7" name="CustomShape 24">
            <a:hlinkClick r:id="" action="ppaction://noaction">
              <a:snd r:embed="rId10" name="T1_W1_9.2.wav"/>
            </a:hlinkClick>
            <a:extLst>
              <a:ext uri="{FF2B5EF4-FFF2-40B4-BE49-F238E27FC236}">
                <a16:creationId xmlns:a16="http://schemas.microsoft.com/office/drawing/2014/main" id="{F2DAD2AC-ADD2-4480-845B-008BBA9A5F70}"/>
              </a:ext>
            </a:extLst>
          </p:cNvPr>
          <p:cNvSpPr/>
          <p:nvPr/>
        </p:nvSpPr>
        <p:spPr>
          <a:xfrm>
            <a:off x="700017" y="3475915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2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8" name="CustomShape 25">
            <a:hlinkClick r:id="" action="ppaction://noaction">
              <a:snd r:embed="rId11" name="T1_W1_9.3.wav"/>
            </a:hlinkClick>
            <a:extLst>
              <a:ext uri="{FF2B5EF4-FFF2-40B4-BE49-F238E27FC236}">
                <a16:creationId xmlns:a16="http://schemas.microsoft.com/office/drawing/2014/main" id="{E47FAB46-1A11-4EF4-B700-EF919D0338F8}"/>
              </a:ext>
            </a:extLst>
          </p:cNvPr>
          <p:cNvSpPr/>
          <p:nvPr/>
        </p:nvSpPr>
        <p:spPr>
          <a:xfrm>
            <a:off x="700017" y="4002435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3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9" name="CustomShape 26">
            <a:hlinkClick r:id="" action="ppaction://noaction">
              <a:snd r:embed="rId12" name="T1_W1_9.4.wav"/>
            </a:hlinkClick>
            <a:extLst>
              <a:ext uri="{FF2B5EF4-FFF2-40B4-BE49-F238E27FC236}">
                <a16:creationId xmlns:a16="http://schemas.microsoft.com/office/drawing/2014/main" id="{1ECA2C39-8E1B-46F9-B4CE-5D69DA706F12}"/>
              </a:ext>
            </a:extLst>
          </p:cNvPr>
          <p:cNvSpPr/>
          <p:nvPr/>
        </p:nvSpPr>
        <p:spPr>
          <a:xfrm>
            <a:off x="700017" y="4492885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4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1" name="CustomShape 27">
            <a:hlinkClick r:id="" action="ppaction://noaction">
              <a:snd r:embed="rId13" name="T1_W1_9.5.wav"/>
            </a:hlinkClick>
            <a:extLst>
              <a:ext uri="{FF2B5EF4-FFF2-40B4-BE49-F238E27FC236}">
                <a16:creationId xmlns:a16="http://schemas.microsoft.com/office/drawing/2014/main" id="{B06E6BFD-FB69-40F9-9653-301D379E5A17}"/>
              </a:ext>
            </a:extLst>
          </p:cNvPr>
          <p:cNvSpPr/>
          <p:nvPr/>
        </p:nvSpPr>
        <p:spPr>
          <a:xfrm>
            <a:off x="709197" y="4991251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5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2" name="CustomShape 28">
            <a:hlinkClick r:id="" action="ppaction://noaction">
              <a:snd r:embed="rId14" name="T1_W1_9.6.wav"/>
            </a:hlinkClick>
            <a:extLst>
              <a:ext uri="{FF2B5EF4-FFF2-40B4-BE49-F238E27FC236}">
                <a16:creationId xmlns:a16="http://schemas.microsoft.com/office/drawing/2014/main" id="{34261C61-C209-49EF-A2E1-6B62F7BA1FCB}"/>
              </a:ext>
            </a:extLst>
          </p:cNvPr>
          <p:cNvSpPr/>
          <p:nvPr/>
        </p:nvSpPr>
        <p:spPr>
          <a:xfrm>
            <a:off x="709197" y="5504607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6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5" name="CustomShape 6">
            <a:extLst>
              <a:ext uri="{FF2B5EF4-FFF2-40B4-BE49-F238E27FC236}">
                <a16:creationId xmlns:a16="http://schemas.microsoft.com/office/drawing/2014/main" id="{85BDA598-D8FC-421B-AEDB-34FBDED665F3}"/>
              </a:ext>
            </a:extLst>
          </p:cNvPr>
          <p:cNvSpPr/>
          <p:nvPr/>
        </p:nvSpPr>
        <p:spPr>
          <a:xfrm>
            <a:off x="114389" y="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Es </a:t>
            </a: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gibt</a:t>
            </a:r>
            <a:r>
              <a:rPr kumimoji="0" lang="en-GB" sz="2800" b="0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800" b="0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ein</a:t>
            </a:r>
            <a:r>
              <a:rPr kumimoji="0" lang="en-GB" sz="2800" b="0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Problem </a:t>
            </a:r>
            <a:r>
              <a:rPr kumimoji="0" lang="en-GB" sz="2800" b="0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mit</a:t>
            </a:r>
            <a:r>
              <a:rPr kumimoji="0" lang="en-GB" sz="2800" b="0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800" b="0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dem</a:t>
            </a:r>
            <a:r>
              <a:rPr kumimoji="0" lang="en-GB" sz="2800" b="0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800" b="0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Mikro</a:t>
            </a:r>
            <a:r>
              <a:rPr kumimoji="0" lang="en-GB" sz="2800" b="0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*!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7" name="Picture 2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C19905F-818E-4788-94EC-FA69D89EB988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625" y="0"/>
            <a:ext cx="1097375" cy="1402202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38D73F0C-2FDA-4386-9298-50EF1D54097D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2034466" y="2950278"/>
            <a:ext cx="517321" cy="517320"/>
          </a:xfrm>
          <a:prstGeom prst="rect">
            <a:avLst/>
          </a:prstGeom>
        </p:spPr>
      </p:pic>
      <p:pic>
        <p:nvPicPr>
          <p:cNvPr id="28" name="Picture 27" descr="Icon&#10;&#10;Description automatically generated">
            <a:extLst>
              <a:ext uri="{FF2B5EF4-FFF2-40B4-BE49-F238E27FC236}">
                <a16:creationId xmlns:a16="http://schemas.microsoft.com/office/drawing/2014/main" id="{794BAFBC-62E0-448C-9EFA-AA88D4866E4D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3856733" y="3385455"/>
            <a:ext cx="517321" cy="517320"/>
          </a:xfrm>
          <a:prstGeom prst="rect">
            <a:avLst/>
          </a:prstGeom>
        </p:spPr>
      </p:pic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C1C7B6DC-0291-5562-1639-50FB2B48E459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3840523" y="3900615"/>
            <a:ext cx="517321" cy="517320"/>
          </a:xfrm>
          <a:prstGeom prst="rect">
            <a:avLst/>
          </a:prstGeom>
        </p:spPr>
      </p:pic>
      <p:pic>
        <p:nvPicPr>
          <p:cNvPr id="30" name="Picture 29" descr="Icon&#10;&#10;Description automatically generated">
            <a:extLst>
              <a:ext uri="{FF2B5EF4-FFF2-40B4-BE49-F238E27FC236}">
                <a16:creationId xmlns:a16="http://schemas.microsoft.com/office/drawing/2014/main" id="{E9C3A3F3-056E-9BCE-F1A7-B8677D627837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2034466" y="4385896"/>
            <a:ext cx="517321" cy="517320"/>
          </a:xfrm>
          <a:prstGeom prst="rect">
            <a:avLst/>
          </a:prstGeom>
        </p:spPr>
      </p:pic>
      <p:pic>
        <p:nvPicPr>
          <p:cNvPr id="31" name="Picture 30" descr="Icon&#10;&#10;Description automatically generated">
            <a:extLst>
              <a:ext uri="{FF2B5EF4-FFF2-40B4-BE49-F238E27FC236}">
                <a16:creationId xmlns:a16="http://schemas.microsoft.com/office/drawing/2014/main" id="{2209F08C-D072-E7A0-46C5-1DF8F2483F7A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2026850" y="4868161"/>
            <a:ext cx="517321" cy="517320"/>
          </a:xfrm>
          <a:prstGeom prst="rect">
            <a:avLst/>
          </a:prstGeom>
        </p:spPr>
      </p:pic>
      <p:pic>
        <p:nvPicPr>
          <p:cNvPr id="32" name="Picture 31" descr="Icon&#10;&#10;Description automatically generated">
            <a:extLst>
              <a:ext uri="{FF2B5EF4-FFF2-40B4-BE49-F238E27FC236}">
                <a16:creationId xmlns:a16="http://schemas.microsoft.com/office/drawing/2014/main" id="{1A7A2559-5E4D-6197-46D1-166A2C09BD3D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3805496" y="5336392"/>
            <a:ext cx="517321" cy="51732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8BAD32E0-3E62-F118-E68B-D519323A5501}"/>
              </a:ext>
            </a:extLst>
          </p:cNvPr>
          <p:cNvSpPr txBox="1"/>
          <p:nvPr/>
        </p:nvSpPr>
        <p:spPr>
          <a:xfrm>
            <a:off x="7680340" y="6301984"/>
            <a:ext cx="4410060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</a:rPr>
              <a:t>das </a:t>
            </a:r>
            <a:r>
              <a:rPr lang="en-GB" sz="2000" dirty="0" err="1">
                <a:solidFill>
                  <a:srgbClr val="002060"/>
                </a:solidFill>
              </a:rPr>
              <a:t>Mikro</a:t>
            </a:r>
            <a:r>
              <a:rPr lang="en-GB" sz="2000" dirty="0">
                <a:solidFill>
                  <a:srgbClr val="002060"/>
                </a:solidFill>
              </a:rPr>
              <a:t> (informal) - microphone</a:t>
            </a:r>
          </a:p>
        </p:txBody>
      </p:sp>
      <p:pic>
        <p:nvPicPr>
          <p:cNvPr id="34" name="Graphic 33" descr="Teacher">
            <a:extLst>
              <a:ext uri="{FF2B5EF4-FFF2-40B4-BE49-F238E27FC236}">
                <a16:creationId xmlns:a16="http://schemas.microsoft.com/office/drawing/2014/main" id="{9C70E3ED-D5D1-4F66-A8E5-5C3B073D94E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66424" y="494386"/>
            <a:ext cx="914400" cy="914400"/>
          </a:xfrm>
          <a:prstGeom prst="rect">
            <a:avLst/>
          </a:prstGeom>
        </p:spPr>
      </p:pic>
      <p:sp>
        <p:nvSpPr>
          <p:cNvPr id="35" name="Speech Bubble: Rectangle with Corners Rounded 34">
            <a:extLst>
              <a:ext uri="{FF2B5EF4-FFF2-40B4-BE49-F238E27FC236}">
                <a16:creationId xmlns:a16="http://schemas.microsoft.com/office/drawing/2014/main" id="{A283A0B5-F9CB-4A2E-AB56-A03D200E19B5}"/>
              </a:ext>
            </a:extLst>
          </p:cNvPr>
          <p:cNvSpPr/>
          <p:nvPr/>
        </p:nvSpPr>
        <p:spPr>
          <a:xfrm>
            <a:off x="987548" y="631750"/>
            <a:ext cx="4324690" cy="517320"/>
          </a:xfrm>
          <a:prstGeom prst="wedgeRoundRectCallout">
            <a:avLst>
              <a:gd name="adj1" fmla="val -60537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6" name="CustomShape 7">
            <a:extLst>
              <a:ext uri="{FF2B5EF4-FFF2-40B4-BE49-F238E27FC236}">
                <a16:creationId xmlns:a16="http://schemas.microsoft.com/office/drawing/2014/main" id="{0F16B62D-52EF-4884-8CE4-50A227228196}"/>
              </a:ext>
            </a:extLst>
          </p:cNvPr>
          <p:cNvSpPr/>
          <p:nvPr/>
        </p:nvSpPr>
        <p:spPr>
          <a:xfrm>
            <a:off x="987548" y="678030"/>
            <a:ext cx="4659032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>
              <a:defRPr/>
            </a:pPr>
            <a:r>
              <a:rPr lang="en-GB" sz="2400" b="1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Hör</a:t>
            </a:r>
            <a:r>
              <a:rPr lang="en-GB" sz="2400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400" b="1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zu</a:t>
            </a:r>
            <a:r>
              <a:rPr lang="en-GB" sz="2400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Was </a:t>
            </a:r>
            <a:r>
              <a:rPr lang="en-GB" sz="2400" b="1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sagt</a:t>
            </a:r>
            <a:r>
              <a:rPr lang="en-GB" sz="2400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Johanna?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1CF1C955-A0C7-21FB-5514-D056E25DD75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750836" y="1742343"/>
            <a:ext cx="6003964" cy="431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049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1_9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1_9.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1_9.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1_W1_9.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1_W1_9.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1_W1_9.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Custom 2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6202</TotalTime>
  <Words>1909</Words>
  <Application>Microsoft Office PowerPoint</Application>
  <PresentationFormat>Widescreen</PresentationFormat>
  <Paragraphs>287</Paragraphs>
  <Slides>12</Slides>
  <Notes>12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1_Office Theme</vt:lpstr>
      <vt:lpstr>Interacting</vt:lpstr>
      <vt:lpstr>Vokabeln</vt:lpstr>
      <vt:lpstr>aussprechen</vt:lpstr>
      <vt:lpstr>aussprechen</vt:lpstr>
      <vt:lpstr>Vokabeln</vt:lpstr>
      <vt:lpstr>Sein</vt:lpstr>
      <vt:lpstr>PowerPoint Presentation</vt:lpstr>
      <vt:lpstr>Follow up 4: </vt:lpstr>
      <vt:lpstr>hören</vt:lpstr>
      <vt:lpstr>The preposition ‘in’. </vt:lpstr>
      <vt:lpstr>lesen</vt:lpstr>
      <vt:lpstr>Tschüss!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Describing me and others</dc:title>
  <dc:creator>Rachel Hawkes</dc:creator>
  <cp:lastModifiedBy>Ginevra Festanti</cp:lastModifiedBy>
  <cp:revision>50</cp:revision>
  <dcterms:created xsi:type="dcterms:W3CDTF">2021-07-02T19:27:01Z</dcterms:created>
  <dcterms:modified xsi:type="dcterms:W3CDTF">2022-09-15T13:51:05Z</dcterms:modified>
</cp:coreProperties>
</file>