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930" r:id="rId3"/>
    <p:sldId id="931" r:id="rId4"/>
    <p:sldId id="932" r:id="rId5"/>
    <p:sldId id="392" r:id="rId6"/>
    <p:sldId id="933" r:id="rId7"/>
    <p:sldId id="934" r:id="rId8"/>
    <p:sldId id="281" r:id="rId9"/>
    <p:sldId id="937" r:id="rId10"/>
    <p:sldId id="935" r:id="rId11"/>
    <p:sldId id="291" r:id="rId12"/>
    <p:sldId id="93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D10D"/>
    <a:srgbClr val="FFFFCC"/>
    <a:srgbClr val="0070C0"/>
    <a:srgbClr val="2E94AF"/>
    <a:srgbClr val="EFF9FB"/>
    <a:srgbClr val="29C1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00" autoAdjust="0"/>
    <p:restoredTop sz="64982" autoAdjust="0"/>
  </p:normalViewPr>
  <p:slideViewPr>
    <p:cSldViewPr snapToGrid="0">
      <p:cViewPr varScale="1">
        <p:scale>
          <a:sx n="43" d="100"/>
          <a:sy n="43" d="100"/>
        </p:scale>
        <p:origin x="16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864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wena Kasprowicz" userId="d2470786-0e12-46a9-bed8-6c8611d692ab" providerId="ADAL" clId="{059EABEB-5672-4398-B5F8-3F22B2C3ACE3}"/>
    <pc:docChg chg="custSel modSld">
      <pc:chgData name="Rowena Kasprowicz" userId="d2470786-0e12-46a9-bed8-6c8611d692ab" providerId="ADAL" clId="{059EABEB-5672-4398-B5F8-3F22B2C3ACE3}" dt="2022-09-02T10:33:45.946" v="125"/>
      <pc:docMkLst>
        <pc:docMk/>
      </pc:docMkLst>
      <pc:sldChg chg="addSp delSp modSp mod">
        <pc:chgData name="Rowena Kasprowicz" userId="d2470786-0e12-46a9-bed8-6c8611d692ab" providerId="ADAL" clId="{059EABEB-5672-4398-B5F8-3F22B2C3ACE3}" dt="2022-09-01T15:08:37.975" v="2" actId="14100"/>
        <pc:sldMkLst>
          <pc:docMk/>
          <pc:sldMk cId="0" sldId="275"/>
        </pc:sldMkLst>
        <pc:spChg chg="add mod">
          <ac:chgData name="Rowena Kasprowicz" userId="d2470786-0e12-46a9-bed8-6c8611d692ab" providerId="ADAL" clId="{059EABEB-5672-4398-B5F8-3F22B2C3ACE3}" dt="2022-09-01T15:08:37.975" v="2" actId="14100"/>
          <ac:spMkLst>
            <pc:docMk/>
            <pc:sldMk cId="0" sldId="275"/>
            <ac:spMk id="6" creationId="{10EA7355-874D-12E6-F16C-58F6782F54E8}"/>
          </ac:spMkLst>
        </pc:spChg>
        <pc:spChg chg="del">
          <ac:chgData name="Rowena Kasprowicz" userId="d2470786-0e12-46a9-bed8-6c8611d692ab" providerId="ADAL" clId="{059EABEB-5672-4398-B5F8-3F22B2C3ACE3}" dt="2022-09-01T15:08:30.097" v="0" actId="478"/>
          <ac:spMkLst>
            <pc:docMk/>
            <pc:sldMk cId="0" sldId="275"/>
            <ac:spMk id="47" creationId="{00000000-0000-0000-0000-000000000000}"/>
          </ac:spMkLst>
        </pc:spChg>
      </pc:sldChg>
      <pc:sldChg chg="modNotesTx">
        <pc:chgData name="Rowena Kasprowicz" userId="d2470786-0e12-46a9-bed8-6c8611d692ab" providerId="ADAL" clId="{059EABEB-5672-4398-B5F8-3F22B2C3ACE3}" dt="2022-09-01T15:11:38.463" v="37" actId="20577"/>
        <pc:sldMkLst>
          <pc:docMk/>
          <pc:sldMk cId="0" sldId="281"/>
        </pc:sldMkLst>
      </pc:sldChg>
      <pc:sldChg chg="addSp delSp modSp mod delAnim modAnim">
        <pc:chgData name="Rowena Kasprowicz" userId="d2470786-0e12-46a9-bed8-6c8611d692ab" providerId="ADAL" clId="{059EABEB-5672-4398-B5F8-3F22B2C3ACE3}" dt="2022-09-02T10:33:45.946" v="125"/>
        <pc:sldMkLst>
          <pc:docMk/>
          <pc:sldMk cId="4138849421" sldId="291"/>
        </pc:sldMkLst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4" creationId="{ADE20F2E-2A86-AE3E-22D1-48251E192C1C}"/>
          </ac:spMkLst>
        </pc:spChg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8" creationId="{C19ACCEC-40A3-CCF3-0E63-76F3A1F80775}"/>
          </ac:spMkLst>
        </pc:spChg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10" creationId="{BCA50110-A6C8-0C70-A0C1-20C08423098D}"/>
          </ac:spMkLst>
        </pc:spChg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12" creationId="{90BDE806-6621-B961-11DB-BDCD4B6B48C4}"/>
          </ac:spMkLst>
        </pc:spChg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14" creationId="{C7912C47-C45D-BF6E-9359-D87495A53ED8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16" creationId="{3AD5864B-E328-4811-82EC-A3D77BDC6BF2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17" creationId="{F2DAD2AC-ADD2-4480-845B-008BBA9A5F70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18" creationId="{E47FAB46-1A11-4EF4-B700-EF919D0338F8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19" creationId="{1ECA2C39-8E1B-46F9-B4CE-5D69DA706F12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21" creationId="{B06E6BFD-FB69-40F9-9653-301D379E5A17}"/>
          </ac:spMkLst>
        </pc:spChg>
        <pc:spChg chg="del">
          <ac:chgData name="Rowena Kasprowicz" userId="d2470786-0e12-46a9-bed8-6c8611d692ab" providerId="ADAL" clId="{059EABEB-5672-4398-B5F8-3F22B2C3ACE3}" dt="2022-09-02T10:32:32.324" v="122" actId="478"/>
          <ac:spMkLst>
            <pc:docMk/>
            <pc:sldMk cId="4138849421" sldId="291"/>
            <ac:spMk id="22" creationId="{34261C61-C209-49EF-A2E1-6B62F7BA1FCB}"/>
          </ac:spMkLst>
        </pc:spChg>
        <pc:spChg chg="add">
          <ac:chgData name="Rowena Kasprowicz" userId="d2470786-0e12-46a9-bed8-6c8611d692ab" providerId="ADAL" clId="{059EABEB-5672-4398-B5F8-3F22B2C3ACE3}" dt="2022-09-02T10:32:42.337" v="123" actId="22"/>
          <ac:spMkLst>
            <pc:docMk/>
            <pc:sldMk cId="4138849421" sldId="291"/>
            <ac:spMk id="24" creationId="{80C4C98C-4373-7B50-1D9B-C6C9F64E8042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26" creationId="{A5CC8A51-0912-AC16-A7DE-936093E35AEE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32" creationId="{0FA82ACF-052A-D68A-E97D-73BC8D5AC519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34" creationId="{A9DF7F79-E257-180E-ACB0-1937C5040DD1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35" creationId="{2D5BAE89-058B-46CD-9B39-33C94151C242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37" creationId="{E3C34E63-1272-B67C-D846-519DACAD6BF0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38" creationId="{C30505DD-EDC0-3336-156F-8BC3E397A549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39" creationId="{61FEF9C8-7DEA-7CB9-010E-445899C2BD30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40" creationId="{35719BF6-4710-E801-6884-AAD1E27A417D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41" creationId="{0E9E194E-0432-05D0-B219-7F60D08747F5}"/>
          </ac:spMkLst>
        </pc:spChg>
        <pc:spChg chg="del">
          <ac:chgData name="Rowena Kasprowicz" userId="d2470786-0e12-46a9-bed8-6c8611d692ab" providerId="ADAL" clId="{059EABEB-5672-4398-B5F8-3F22B2C3ACE3}" dt="2022-09-02T10:33:38.703" v="124" actId="478"/>
          <ac:spMkLst>
            <pc:docMk/>
            <pc:sldMk cId="4138849421" sldId="291"/>
            <ac:spMk id="42" creationId="{0691D3A4-3511-2193-F60F-180C28FDBF1A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44" creationId="{113609B1-88E7-D440-4E62-88FBEBA633A3}"/>
          </ac:spMkLst>
        </pc:spChg>
        <pc:spChg chg="add mod">
          <ac:chgData name="Rowena Kasprowicz" userId="d2470786-0e12-46a9-bed8-6c8611d692ab" providerId="ADAL" clId="{059EABEB-5672-4398-B5F8-3F22B2C3ACE3}" dt="2022-09-02T10:33:45.946" v="125"/>
          <ac:spMkLst>
            <pc:docMk/>
            <pc:sldMk cId="4138849421" sldId="291"/>
            <ac:spMk id="45" creationId="{3F0EC639-D585-1A8A-640C-FD137DBB6517}"/>
          </ac:spMkLst>
        </pc:spChg>
        <pc:graphicFrameChg chg="modGraphic">
          <ac:chgData name="Rowena Kasprowicz" userId="d2470786-0e12-46a9-bed8-6c8611d692ab" providerId="ADAL" clId="{059EABEB-5672-4398-B5F8-3F22B2C3ACE3}" dt="2022-09-01T15:14:35.492" v="121" actId="207"/>
          <ac:graphicFrameMkLst>
            <pc:docMk/>
            <pc:sldMk cId="4138849421" sldId="291"/>
            <ac:graphicFrameMk id="5" creationId="{C6398E9F-79CD-4BAD-B189-42283EE14EB0}"/>
          </ac:graphicFrameMkLst>
        </pc:graphicFrameChg>
      </pc:sldChg>
      <pc:sldChg chg="modNotesTx">
        <pc:chgData name="Rowena Kasprowicz" userId="d2470786-0e12-46a9-bed8-6c8611d692ab" providerId="ADAL" clId="{059EABEB-5672-4398-B5F8-3F22B2C3ACE3}" dt="2022-09-01T15:09:17.203" v="4" actId="6549"/>
        <pc:sldMkLst>
          <pc:docMk/>
          <pc:sldMk cId="4021835598" sldId="931"/>
        </pc:sldMkLst>
      </pc:sldChg>
      <pc:sldChg chg="modNotesTx">
        <pc:chgData name="Rowena Kasprowicz" userId="d2470786-0e12-46a9-bed8-6c8611d692ab" providerId="ADAL" clId="{059EABEB-5672-4398-B5F8-3F22B2C3ACE3}" dt="2022-09-01T15:09:47.739" v="22" actId="20577"/>
        <pc:sldMkLst>
          <pc:docMk/>
          <pc:sldMk cId="2392170662" sldId="932"/>
        </pc:sldMkLst>
      </pc:sldChg>
      <pc:sldChg chg="modNotesTx">
        <pc:chgData name="Rowena Kasprowicz" userId="d2470786-0e12-46a9-bed8-6c8611d692ab" providerId="ADAL" clId="{059EABEB-5672-4398-B5F8-3F22B2C3ACE3}" dt="2022-09-01T15:10:36.844" v="36" actId="20577"/>
        <pc:sldMkLst>
          <pc:docMk/>
          <pc:sldMk cId="174097293" sldId="933"/>
        </pc:sldMkLst>
      </pc:sldChg>
      <pc:sldChg chg="modSp mod modNotesTx">
        <pc:chgData name="Rowena Kasprowicz" userId="d2470786-0e12-46a9-bed8-6c8611d692ab" providerId="ADAL" clId="{059EABEB-5672-4398-B5F8-3F22B2C3ACE3}" dt="2022-09-01T15:14:01.276" v="120" actId="20577"/>
        <pc:sldMkLst>
          <pc:docMk/>
          <pc:sldMk cId="1474163030" sldId="935"/>
        </pc:sldMkLst>
        <pc:spChg chg="mod">
          <ac:chgData name="Rowena Kasprowicz" userId="d2470786-0e12-46a9-bed8-6c8611d692ab" providerId="ADAL" clId="{059EABEB-5672-4398-B5F8-3F22B2C3ACE3}" dt="2022-09-01T15:12:49.689" v="79" actId="1037"/>
          <ac:spMkLst>
            <pc:docMk/>
            <pc:sldMk cId="1474163030" sldId="935"/>
            <ac:spMk id="7" creationId="{D8FD4AF7-6630-4979-BE16-9B512B14C994}"/>
          </ac:spMkLst>
        </pc:spChg>
        <pc:spChg chg="mod">
          <ac:chgData name="Rowena Kasprowicz" userId="d2470786-0e12-46a9-bed8-6c8611d692ab" providerId="ADAL" clId="{059EABEB-5672-4398-B5F8-3F22B2C3ACE3}" dt="2022-09-01T15:12:40.178" v="72" actId="207"/>
          <ac:spMkLst>
            <pc:docMk/>
            <pc:sldMk cId="1474163030" sldId="935"/>
            <ac:spMk id="18" creationId="{B075980F-0FC5-4FD7-9CA4-26A41E3E80AF}"/>
          </ac:spMkLst>
        </pc:spChg>
        <pc:spChg chg="mod">
          <ac:chgData name="Rowena Kasprowicz" userId="d2470786-0e12-46a9-bed8-6c8611d692ab" providerId="ADAL" clId="{059EABEB-5672-4398-B5F8-3F22B2C3ACE3}" dt="2022-09-01T15:13:20.005" v="93" actId="1035"/>
          <ac:spMkLst>
            <pc:docMk/>
            <pc:sldMk cId="1474163030" sldId="935"/>
            <ac:spMk id="31" creationId="{D3CFAF7D-E1B3-4F35-84AE-47BD74259BA9}"/>
          </ac:spMkLst>
        </pc:spChg>
        <pc:spChg chg="mod">
          <ac:chgData name="Rowena Kasprowicz" userId="d2470786-0e12-46a9-bed8-6c8611d692ab" providerId="ADAL" clId="{059EABEB-5672-4398-B5F8-3F22B2C3ACE3}" dt="2022-09-01T15:13:01.136" v="91" actId="1037"/>
          <ac:spMkLst>
            <pc:docMk/>
            <pc:sldMk cId="1474163030" sldId="935"/>
            <ac:spMk id="32" creationId="{E37054B9-CF36-4430-95DC-02852ABABAF4}"/>
          </ac:spMkLst>
        </pc:spChg>
        <pc:spChg chg="mod">
          <ac:chgData name="Rowena Kasprowicz" userId="d2470786-0e12-46a9-bed8-6c8611d692ab" providerId="ADAL" clId="{059EABEB-5672-4398-B5F8-3F22B2C3ACE3}" dt="2022-09-01T15:13:21.146" v="95" actId="1036"/>
          <ac:spMkLst>
            <pc:docMk/>
            <pc:sldMk cId="1474163030" sldId="935"/>
            <ac:spMk id="33" creationId="{64078B90-185C-4145-A668-A01B9D534B9B}"/>
          </ac:spMkLst>
        </pc:spChg>
        <pc:spChg chg="mod">
          <ac:chgData name="Rowena Kasprowicz" userId="d2470786-0e12-46a9-bed8-6c8611d692ab" providerId="ADAL" clId="{059EABEB-5672-4398-B5F8-3F22B2C3ACE3}" dt="2022-09-01T15:13:23.560" v="96" actId="1036"/>
          <ac:spMkLst>
            <pc:docMk/>
            <pc:sldMk cId="1474163030" sldId="935"/>
            <ac:spMk id="34" creationId="{44E610EA-89FA-4793-A647-7847D24BFED7}"/>
          </ac:spMkLst>
        </pc:spChg>
      </pc:sldChg>
      <pc:sldChg chg="modNotesTx">
        <pc:chgData name="Rowena Kasprowicz" userId="d2470786-0e12-46a9-bed8-6c8611d692ab" providerId="ADAL" clId="{059EABEB-5672-4398-B5F8-3F22B2C3ACE3}" dt="2022-09-01T15:12:14.005" v="71" actId="20577"/>
        <pc:sldMkLst>
          <pc:docMk/>
          <pc:sldMk cId="3118427514" sldId="9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 sind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Aktivität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[1422] Aufgabe [256] Beispiel [94] Frau [99] Freund, Freundin [273] Geburtstag [1779] Geschichte [262] Herr [154] Klasse [961] Lied [1733] Mensch [90] 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Party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[2809] Person [357] Problem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[210] Satz [432] Song [3373] Spiel [328] Spieler, Spielerin [822]  Sport [945] Text [473] Zimmer [665]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welcher, welche, welches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[122]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die</a:t>
            </a:r>
            <a:r>
              <a:rPr lang="de-DE" sz="1200" b="1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-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können, ich kann, du kannst [23] Instrument [1572]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Y5/6.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masculine, feminine, and neuter subject pronouns.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choice of noun for item one, based on the pronoun in the next sentence.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choice.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vocabulary and cognates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kaputt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[295]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 is tight, complete this task as one of the follow up activities (e.g., instead of the phonics task).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identifying singular/plural nouns based on the verb.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 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Pupils need to select the correct noun from the singular/plural options.  (All nouns chosen are feminine so that the only way to choose is by focusing on the singular/plural verb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choosing the corresponding singular/plural form of the noun.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leave only the correct choice visible.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Unknown and cognate 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Mikro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Das sind [die Klassen].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Das ist [die Aktivität].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Das ist [die Person].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Das sind [die Frauen].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Das sind [die Aufgaben.]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Das ist [die Party].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‘du’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du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someone</a:t>
            </a:r>
            <a:r>
              <a:rPr lang="fr-FR" baseline="0" dirty="0"/>
              <a:t> </a:t>
            </a:r>
            <a:r>
              <a:rPr lang="fr-FR" baseline="0" dirty="0" err="1"/>
              <a:t>else</a:t>
            </a:r>
            <a:r>
              <a:rPr lang="fr-FR" baseline="0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Punkt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elicit oral production of revisited nouns and two new nouns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b="1" dirty="0"/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b="0" dirty="0"/>
              <a:t>1. Click for an English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German word from all pupils, chorally. The only two new nouns are Party and </a:t>
            </a:r>
            <a:r>
              <a:rPr lang="en-GB" b="0" dirty="0" err="1"/>
              <a:t>Aktivität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provide the written answer and hear the word pronounced.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Depending on level of class, use slide with German words on as a read aloud/ translation activity: pupils read in pairs / one says German word one says English word,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remind pupils of the two plural patterns they have been introduced to already.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question word </a:t>
            </a:r>
            <a:r>
              <a:rPr lang="en-GB" b="0" dirty="0" err="1"/>
              <a:t>welcher</a:t>
            </a:r>
            <a:r>
              <a:rPr lang="en-GB" b="0" dirty="0"/>
              <a:t>/</a:t>
            </a:r>
            <a:r>
              <a:rPr lang="en-GB" b="0" dirty="0" err="1"/>
              <a:t>welche</a:t>
            </a:r>
            <a:r>
              <a:rPr lang="en-GB" b="0" dirty="0"/>
              <a:t>/welches? (which?)</a:t>
            </a:r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US" dirty="0"/>
              <a:t>Click through the animations to present the </a:t>
            </a:r>
            <a:r>
              <a:rPr lang="en-GB" dirty="0"/>
              <a:t>information.</a:t>
            </a:r>
          </a:p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For the plural forms, try to elicit the responses from pupils.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25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30 seconds</a:t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remind pupils of the scenario of the Online-</a:t>
            </a:r>
            <a:r>
              <a:rPr lang="en-GB" b="0" dirty="0" err="1"/>
              <a:t>Austausch</a:t>
            </a:r>
            <a:r>
              <a:rPr lang="en-GB" b="0" dirty="0"/>
              <a:t> between the English and the German class. 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Display the slide and read the description with pupils.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22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the gender endings of welch- depending on the gender of the noun.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the two classes are texting each other.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from of welch- based on the gender of the noun in the text message. Explain that there can only be a grammatical choice based on the ending of welch- as the meaning would work with either noun.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block out the incorrect choice and only the correct choice will be visible.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plural ‘die’ of direct articles der, die das and the singular and plural subject pronouns (er, </a:t>
            </a:r>
            <a:r>
              <a:rPr lang="en-GB" b="0" dirty="0" err="1"/>
              <a:t>sie</a:t>
            </a:r>
            <a:r>
              <a:rPr lang="en-GB" b="0" dirty="0"/>
              <a:t>, es – it, </a:t>
            </a:r>
            <a:r>
              <a:rPr lang="en-GB" b="0" dirty="0" err="1"/>
              <a:t>sie</a:t>
            </a:r>
            <a:r>
              <a:rPr lang="en-GB" b="0" dirty="0"/>
              <a:t> – they).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Click through the animations to present the </a:t>
            </a:r>
            <a:r>
              <a:rPr lang="en-GB" dirty="0"/>
              <a:t>new information.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51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8.png"/><Relationship Id="rId18" Type="http://schemas.openxmlformats.org/officeDocument/2006/relationships/audio" Target="../media/audio16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40.gif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39.png"/><Relationship Id="rId5" Type="http://schemas.openxmlformats.org/officeDocument/2006/relationships/audio" Target="../media/audio9.wav"/><Relationship Id="rId15" Type="http://schemas.openxmlformats.org/officeDocument/2006/relationships/audio" Target="../media/audio13.wav"/><Relationship Id="rId10" Type="http://schemas.openxmlformats.org/officeDocument/2006/relationships/image" Target="../media/image38.png"/><Relationship Id="rId19" Type="http://schemas.openxmlformats.org/officeDocument/2006/relationships/audio" Target="../media/audio17.wav"/><Relationship Id="rId4" Type="http://schemas.openxmlformats.org/officeDocument/2006/relationships/audio" Target="../media/audio8.wav"/><Relationship Id="rId9" Type="http://schemas.openxmlformats.org/officeDocument/2006/relationships/image" Target="../media/image37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-11695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A4C42-FF85-43D2-9DE3-C17EEAD0C2D2}"/>
              </a:ext>
            </a:extLst>
          </p:cNvPr>
          <p:cNvSpPr txBox="1"/>
          <p:nvPr/>
        </p:nvSpPr>
        <p:spPr>
          <a:xfrm rot="349106">
            <a:off x="272179" y="1841156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Online-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Austausch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3460903-BF73-404E-A2E8-4CD5FFB8A5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" y="2271967"/>
            <a:ext cx="3845557" cy="2163126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10EA7355-874D-12E6-F16C-58F6782F54E8}"/>
              </a:ext>
            </a:extLst>
          </p:cNvPr>
          <p:cNvSpPr/>
          <p:nvPr/>
        </p:nvSpPr>
        <p:spPr>
          <a:xfrm>
            <a:off x="-110521" y="4240662"/>
            <a:ext cx="4571280" cy="26173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sein</a:t>
            </a: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(to be, being) – 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 sind, ihr seid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Subject pronouns 'it' and 'they' -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er/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/es,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endParaRPr kumimoji="0" lang="fr-FR" sz="280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[u]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C7B686D-CBB3-41FA-989F-EFE6E5916382}"/>
              </a:ext>
            </a:extLst>
          </p:cNvPr>
          <p:cNvSpPr txBox="1"/>
          <p:nvPr/>
        </p:nvSpPr>
        <p:spPr>
          <a:xfrm>
            <a:off x="5203498" y="3902599"/>
            <a:ext cx="481899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575615-C686-4038-B017-DA5C1E294D32}"/>
              </a:ext>
            </a:extLst>
          </p:cNvPr>
          <p:cNvSpPr txBox="1"/>
          <p:nvPr/>
        </p:nvSpPr>
        <p:spPr>
          <a:xfrm>
            <a:off x="5194880" y="3050826"/>
            <a:ext cx="4827608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Spiel</a:t>
            </a:r>
            <a:r>
              <a:rPr lang="de-DE" sz="2000" dirty="0">
                <a:solidFill>
                  <a:srgbClr val="002060"/>
                </a:solidFill>
              </a:rPr>
              <a:t>| der Sport. Es ist toll!</a:t>
            </a:r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70807-5C1F-4CD3-ABDA-7C45456A0649}"/>
              </a:ext>
            </a:extLst>
          </p:cNvPr>
          <p:cNvSpPr txBox="1"/>
          <p:nvPr/>
        </p:nvSpPr>
        <p:spPr>
          <a:xfrm>
            <a:off x="102168" y="1951995"/>
            <a:ext cx="3631350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101160" y="1241034"/>
            <a:ext cx="3631351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Text 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die Geschichte. Sie ist lang!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74B9A-3888-4DA5-8D38-6C6B197631B7}"/>
              </a:ext>
            </a:extLst>
          </p:cNvPr>
          <p:cNvSpPr txBox="1"/>
          <p:nvPr/>
        </p:nvSpPr>
        <p:spPr>
          <a:xfrm>
            <a:off x="4248099" y="2212520"/>
            <a:ext cx="5558083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2" name="CustomShape 6"/>
          <p:cNvSpPr/>
          <p:nvPr/>
        </p:nvSpPr>
        <p:spPr>
          <a:xfrm>
            <a:off x="101160" y="32036"/>
            <a:ext cx="917769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Klassen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Der Chat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75980F-0FC5-4FD7-9CA4-26A41E3E80AF}"/>
              </a:ext>
            </a:extLst>
          </p:cNvPr>
          <p:cNvSpPr txBox="1"/>
          <p:nvPr/>
        </p:nvSpPr>
        <p:spPr>
          <a:xfrm>
            <a:off x="4230812" y="1328522"/>
            <a:ext cx="5575370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sz="2000" dirty="0">
                <a:solidFill>
                  <a:srgbClr val="002060"/>
                </a:solidFill>
              </a:rPr>
              <a:t>Das ist das Beispiel </a:t>
            </a:r>
            <a:r>
              <a:rPr lang="de-DE" sz="20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der Satz. Er ist einfach!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372AEE-E3CF-45BC-92E0-5FFE2E1049C9}"/>
              </a:ext>
            </a:extLst>
          </p:cNvPr>
          <p:cNvSpPr txBox="1"/>
          <p:nvPr/>
        </p:nvSpPr>
        <p:spPr>
          <a:xfrm>
            <a:off x="76948" y="5668643"/>
            <a:ext cx="461305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5F265C-5B1E-419C-8F06-EF94635A2506}"/>
              </a:ext>
            </a:extLst>
          </p:cNvPr>
          <p:cNvSpPr txBox="1"/>
          <p:nvPr/>
        </p:nvSpPr>
        <p:spPr>
          <a:xfrm>
            <a:off x="101161" y="3962996"/>
            <a:ext cx="4751097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A4E2EA-BF48-4950-B2B6-96095CED5B5C}"/>
              </a:ext>
            </a:extLst>
          </p:cNvPr>
          <p:cNvSpPr txBox="1"/>
          <p:nvPr/>
        </p:nvSpPr>
        <p:spPr>
          <a:xfrm>
            <a:off x="5447763" y="5703121"/>
            <a:ext cx="5304862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3405B7-9895-47B2-815F-9DEAA4FC5D8C}"/>
              </a:ext>
            </a:extLst>
          </p:cNvPr>
          <p:cNvSpPr txBox="1"/>
          <p:nvPr/>
        </p:nvSpPr>
        <p:spPr>
          <a:xfrm>
            <a:off x="5343443" y="4837195"/>
            <a:ext cx="5397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Mensch </a:t>
            </a:r>
            <a:r>
              <a:rPr lang="de-DE" sz="2000" dirty="0">
                <a:solidFill>
                  <a:srgbClr val="002060"/>
                </a:solidFill>
              </a:rPr>
              <a:t>| die Person. Er ist jung!</a:t>
            </a:r>
            <a:endParaRPr lang="en-GB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BD8167-F9E1-4584-9BB3-EB856AFE3631}"/>
              </a:ext>
            </a:extLst>
          </p:cNvPr>
          <p:cNvSpPr txBox="1"/>
          <p:nvPr/>
        </p:nvSpPr>
        <p:spPr>
          <a:xfrm>
            <a:off x="96699" y="4723990"/>
            <a:ext cx="4613058" cy="16312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das Problem </a:t>
            </a:r>
            <a:r>
              <a:rPr lang="de-DE" sz="2000" dirty="0">
                <a:solidFill>
                  <a:srgbClr val="002060"/>
                </a:solidFill>
              </a:rPr>
              <a:t>| </a:t>
            </a:r>
            <a:r>
              <a:rPr lang="en-US" sz="2000" dirty="0">
                <a:solidFill>
                  <a:srgbClr val="002060"/>
                </a:solidFill>
              </a:rPr>
              <a:t>die Aufgabe.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Sie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schwer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2538526" y="1311049"/>
            <a:ext cx="274929" cy="321877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7685633" y="1399283"/>
            <a:ext cx="255442" cy="29638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4C692F-D6A8-426B-9A27-D26CB106732F}"/>
              </a:ext>
            </a:extLst>
          </p:cNvPr>
          <p:cNvSpPr txBox="1"/>
          <p:nvPr/>
        </p:nvSpPr>
        <p:spPr>
          <a:xfrm>
            <a:off x="96699" y="3092961"/>
            <a:ext cx="475555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ist</a:t>
            </a:r>
            <a:r>
              <a:rPr lang="en-GB" sz="2000" dirty="0">
                <a:solidFill>
                  <a:srgbClr val="002060"/>
                </a:solidFill>
              </a:rPr>
              <a:t> der Song </a:t>
            </a:r>
            <a:r>
              <a:rPr lang="de-DE" dirty="0">
                <a:solidFill>
                  <a:srgbClr val="002060"/>
                </a:solidFill>
              </a:rPr>
              <a:t>| das Lied. Er ist schön!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3145652" y="3160245"/>
            <a:ext cx="270790" cy="276331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8211254" y="3108198"/>
            <a:ext cx="270790" cy="308664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3065973" y="4789004"/>
            <a:ext cx="350469" cy="305618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8654392" y="4881438"/>
            <a:ext cx="312023" cy="27781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4AF7-6630-4979-BE16-9B512B14C994}"/>
              </a:ext>
            </a:extLst>
          </p:cNvPr>
          <p:cNvSpPr txBox="1"/>
          <p:nvPr/>
        </p:nvSpPr>
        <p:spPr>
          <a:xfrm>
            <a:off x="1014228" y="2136241"/>
            <a:ext cx="12266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7C299-A5C3-464F-B2A5-E4273A6C2AD9}"/>
              </a:ext>
            </a:extLst>
          </p:cNvPr>
          <p:cNvSpPr txBox="1"/>
          <p:nvPr/>
        </p:nvSpPr>
        <p:spPr>
          <a:xfrm>
            <a:off x="5098383" y="2279556"/>
            <a:ext cx="17531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CFAF7D-E1B3-4F35-84AE-47BD74259BA9}"/>
              </a:ext>
            </a:extLst>
          </p:cNvPr>
          <p:cNvSpPr txBox="1"/>
          <p:nvPr/>
        </p:nvSpPr>
        <p:spPr>
          <a:xfrm>
            <a:off x="2169513" y="4021310"/>
            <a:ext cx="126914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7054B9-CF36-4430-95DC-02852ABABAF4}"/>
              </a:ext>
            </a:extLst>
          </p:cNvPr>
          <p:cNvSpPr txBox="1"/>
          <p:nvPr/>
        </p:nvSpPr>
        <p:spPr>
          <a:xfrm>
            <a:off x="7242273" y="3962996"/>
            <a:ext cx="13203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078B90-185C-4145-A668-A01B9D534B9B}"/>
              </a:ext>
            </a:extLst>
          </p:cNvPr>
          <p:cNvSpPr txBox="1"/>
          <p:nvPr/>
        </p:nvSpPr>
        <p:spPr>
          <a:xfrm>
            <a:off x="970014" y="5670367"/>
            <a:ext cx="184344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E610EA-89FA-4793-A647-7847D24BFED7}"/>
              </a:ext>
            </a:extLst>
          </p:cNvPr>
          <p:cNvSpPr txBox="1"/>
          <p:nvPr/>
        </p:nvSpPr>
        <p:spPr>
          <a:xfrm>
            <a:off x="7775672" y="5739612"/>
            <a:ext cx="153575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C798F7-4D29-4308-98FC-E1C9059379C3}"/>
              </a:ext>
            </a:extLst>
          </p:cNvPr>
          <p:cNvSpPr txBox="1"/>
          <p:nvPr/>
        </p:nvSpPr>
        <p:spPr>
          <a:xfrm>
            <a:off x="10027081" y="1440147"/>
            <a:ext cx="216491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kaputt</a:t>
            </a:r>
            <a:r>
              <a:rPr lang="en-GB" sz="2000" dirty="0">
                <a:solidFill>
                  <a:srgbClr val="002060"/>
                </a:solidFill>
              </a:rPr>
              <a:t> – broken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FE56B-8E09-45D4-8843-719D31C60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081" y="2056642"/>
            <a:ext cx="1781797" cy="1271387"/>
          </a:xfrm>
          <a:prstGeom prst="rect">
            <a:avLst/>
          </a:prstGeom>
        </p:spPr>
      </p:pic>
      <p:pic>
        <p:nvPicPr>
          <p:cNvPr id="36" name="Picture 4" descr="Free vector graphics of Book">
            <a:extLst>
              <a:ext uri="{FF2B5EF4-FFF2-40B4-BE49-F238E27FC236}">
                <a16:creationId xmlns:a16="http://schemas.microsoft.com/office/drawing/2014/main" id="{C6A1D102-80C4-C09F-3FF9-DF0B20E0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560" y="3618297"/>
            <a:ext cx="1463164" cy="7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568DD49-8591-4AFF-B591-CE51A20F5647}"/>
              </a:ext>
            </a:extLst>
          </p:cNvPr>
          <p:cNvSpPr/>
          <p:nvPr/>
        </p:nvSpPr>
        <p:spPr>
          <a:xfrm>
            <a:off x="1100731" y="600663"/>
            <a:ext cx="6732650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3BE8CC33-F067-4874-A032-E948771FB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8010" y="430478"/>
            <a:ext cx="914400" cy="914400"/>
          </a:xfrm>
          <a:prstGeom prst="rect">
            <a:avLst/>
          </a:prstGeom>
        </p:spPr>
      </p:pic>
      <p:sp>
        <p:nvSpPr>
          <p:cNvPr id="39" name="Google Shape;108;p3">
            <a:extLst>
              <a:ext uri="{FF2B5EF4-FFF2-40B4-BE49-F238E27FC236}">
                <a16:creationId xmlns:a16="http://schemas.microsoft.com/office/drawing/2014/main" id="{BB9ECAE7-1D04-46BC-B4A0-423A797BC490}"/>
              </a:ext>
            </a:extLst>
          </p:cNvPr>
          <p:cNvSpPr txBox="1"/>
          <p:nvPr/>
        </p:nvSpPr>
        <p:spPr>
          <a:xfrm>
            <a:off x="1133175" y="577225"/>
            <a:ext cx="673265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 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richtig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7E5B209-C8CB-4DC2-8671-173B8D409E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870" y="1920141"/>
            <a:ext cx="4744233" cy="3410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3713012"/>
              </p:ext>
            </p:extLst>
          </p:nvPr>
        </p:nvGraphicFramePr>
        <p:xfrm>
          <a:off x="1271065" y="1984607"/>
          <a:ext cx="5088885" cy="2984379"/>
        </p:xfrm>
        <a:graphic>
          <a:graphicData uri="http://schemas.openxmlformats.org/drawingml/2006/table">
            <a:tbl>
              <a:tblPr/>
              <a:tblGrid>
                <a:gridCol w="5088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die Klassen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die Klasse. 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857">
                <a:tc>
                  <a:txBody>
                    <a:bodyPr/>
                    <a:lstStyle/>
                    <a:p>
                      <a:pPr algn="ctr"/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Aktivitäten | die Aktivität.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</a:t>
                      </a:r>
                      <a:r>
                        <a:rPr lang="en-US" sz="240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Personen</a:t>
                      </a:r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| die Person.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930"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die Frau </a:t>
                      </a:r>
                      <a:r>
                        <a:rPr lang="de-DE" sz="2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| die Frauen. </a:t>
                      </a:r>
                      <a:endParaRPr lang="en-US" sz="24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Aufgabe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Aufgaben.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die Party</a:t>
                      </a:r>
                      <a:r>
                        <a:rPr kumimoji="0" lang="de-DE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| die Partys.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544873"/>
              </p:ext>
            </p:extLst>
          </p:nvPr>
        </p:nvGraphicFramePr>
        <p:xfrm>
          <a:off x="438773" y="1976907"/>
          <a:ext cx="695520" cy="3026254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09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6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9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C6E11751-C7C3-1F41-036D-8F1D8641F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06" y="5219690"/>
            <a:ext cx="2116925" cy="1648357"/>
          </a:xfrm>
          <a:prstGeom prst="rect">
            <a:avLst/>
          </a:prstGeom>
        </p:spPr>
      </p:pic>
      <p:pic>
        <p:nvPicPr>
          <p:cNvPr id="23" name="Picture 22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1A0FF36F-D3AF-EF03-B6E1-D80BBDBE9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97" y="5256360"/>
            <a:ext cx="1438251" cy="1611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AD32E0-3E62-F118-E68B-D519323A5501}"/>
              </a:ext>
            </a:extLst>
          </p:cNvPr>
          <p:cNvSpPr txBox="1"/>
          <p:nvPr/>
        </p:nvSpPr>
        <p:spPr>
          <a:xfrm>
            <a:off x="7680340" y="6301984"/>
            <a:ext cx="44100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das </a:t>
            </a:r>
            <a:r>
              <a:rPr lang="en-GB" sz="2000" dirty="0" err="1">
                <a:solidFill>
                  <a:srgbClr val="002060"/>
                </a:solidFill>
              </a:rPr>
              <a:t>Mikro</a:t>
            </a:r>
            <a:r>
              <a:rPr lang="en-GB" sz="2000" dirty="0">
                <a:solidFill>
                  <a:srgbClr val="002060"/>
                </a:solidFill>
              </a:rPr>
              <a:t> (informal) - microphone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1BCCE6D-35DD-0883-723E-1B8F9954762B}"/>
              </a:ext>
            </a:extLst>
          </p:cNvPr>
          <p:cNvSpPr/>
          <p:nvPr/>
        </p:nvSpPr>
        <p:spPr>
          <a:xfrm>
            <a:off x="2912957" y="5462701"/>
            <a:ext cx="4514958" cy="1262070"/>
          </a:xfrm>
          <a:prstGeom prst="wedgeRoundRectCallout">
            <a:avLst>
              <a:gd name="adj1" fmla="val -70760"/>
              <a:gd name="adj2" fmla="val -303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Remember!</a:t>
            </a:r>
          </a:p>
          <a:p>
            <a:pPr algn="ctr"/>
            <a:r>
              <a:rPr lang="en-US" sz="2000" dirty="0"/>
              <a:t> die = the (f) </a:t>
            </a:r>
            <a:r>
              <a:rPr lang="en-US" sz="2000" b="1" dirty="0"/>
              <a:t>and </a:t>
            </a:r>
            <a:r>
              <a:rPr lang="en-US" sz="2000" dirty="0"/>
              <a:t>die = the (pl).</a:t>
            </a:r>
          </a:p>
          <a:p>
            <a:pPr algn="ctr"/>
            <a:r>
              <a:rPr lang="en-US" sz="2000" dirty="0"/>
              <a:t>Listen out for the verb and look at the noun. Is it singular or plural?  </a:t>
            </a:r>
            <a:endParaRPr lang="en-GB" sz="2000" dirty="0"/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7727C263-8BAF-4165-ADBB-F3DD1AB9B3FC}"/>
              </a:ext>
            </a:extLst>
          </p:cNvPr>
          <p:cNvSpPr/>
          <p:nvPr/>
        </p:nvSpPr>
        <p:spPr>
          <a:xfrm>
            <a:off x="7713924" y="4881093"/>
            <a:ext cx="2885389" cy="1329694"/>
          </a:xfrm>
          <a:prstGeom prst="wedgeRoundRectCallout">
            <a:avLst>
              <a:gd name="adj1" fmla="val -120138"/>
              <a:gd name="adj2" fmla="val -5450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Some German cognates add –s for plural, like English. </a:t>
            </a:r>
            <a:endParaRPr lang="en-GB" sz="2000" dirty="0"/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E23BD96-9496-4AD7-8C5E-ACD6E2752285}"/>
              </a:ext>
            </a:extLst>
          </p:cNvPr>
          <p:cNvSpPr/>
          <p:nvPr/>
        </p:nvSpPr>
        <p:spPr>
          <a:xfrm>
            <a:off x="1163717" y="598416"/>
            <a:ext cx="963566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168F0705-9639-4201-A550-6C4B8AA5C1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824" y="398876"/>
            <a:ext cx="914400" cy="914400"/>
          </a:xfrm>
          <a:prstGeom prst="rect">
            <a:avLst/>
          </a:prstGeom>
        </p:spPr>
      </p:pic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3DEB672D-06E3-4F10-941B-9FE4AAD1E767}"/>
              </a:ext>
            </a:extLst>
          </p:cNvPr>
          <p:cNvSpPr txBox="1"/>
          <p:nvPr/>
        </p:nvSpPr>
        <p:spPr>
          <a:xfrm>
            <a:off x="1196161" y="599460"/>
            <a:ext cx="101392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gibt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ein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Problem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dem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Mikro</a:t>
            </a:r>
            <a:r>
              <a:rPr kumimoji="0" lang="en-GB" sz="28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Johanna?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CustomShape 23">
            <a:hlinkClick r:id="" action="ppaction://noaction">
              <a:snd r:embed="rId15" name="T1_W2_11.3.wav"/>
            </a:hlinkClick>
            <a:extLst>
              <a:ext uri="{FF2B5EF4-FFF2-40B4-BE49-F238E27FC236}">
                <a16:creationId xmlns:a16="http://schemas.microsoft.com/office/drawing/2014/main" id="{ADE20F2E-2A86-AE3E-22D1-48251E192C1C}"/>
              </a:ext>
            </a:extLst>
          </p:cNvPr>
          <p:cNvSpPr/>
          <p:nvPr/>
        </p:nvSpPr>
        <p:spPr>
          <a:xfrm>
            <a:off x="555204" y="202936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4">
            <a:hlinkClick r:id="" action="ppaction://noaction">
              <a:snd r:embed="rId16" name="T1_W2_11.4.wav"/>
            </a:hlinkClick>
            <a:extLst>
              <a:ext uri="{FF2B5EF4-FFF2-40B4-BE49-F238E27FC236}">
                <a16:creationId xmlns:a16="http://schemas.microsoft.com/office/drawing/2014/main" id="{C19ACCEC-40A3-CCF3-0E63-76F3A1F80775}"/>
              </a:ext>
            </a:extLst>
          </p:cNvPr>
          <p:cNvSpPr/>
          <p:nvPr/>
        </p:nvSpPr>
        <p:spPr>
          <a:xfrm>
            <a:off x="555204" y="2518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ustomShape 25">
            <a:hlinkClick r:id="" action="ppaction://noaction">
              <a:snd r:embed="rId17" name="T1_W2_11.5.wav"/>
            </a:hlinkClick>
            <a:extLst>
              <a:ext uri="{FF2B5EF4-FFF2-40B4-BE49-F238E27FC236}">
                <a16:creationId xmlns:a16="http://schemas.microsoft.com/office/drawing/2014/main" id="{BCA50110-A6C8-0C70-A0C1-20C08423098D}"/>
              </a:ext>
            </a:extLst>
          </p:cNvPr>
          <p:cNvSpPr/>
          <p:nvPr/>
        </p:nvSpPr>
        <p:spPr>
          <a:xfrm>
            <a:off x="555204" y="300523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6">
            <a:hlinkClick r:id="" action="ppaction://noaction">
              <a:snd r:embed="rId18" name="T1_W2_11.6.wav"/>
            </a:hlinkClick>
            <a:extLst>
              <a:ext uri="{FF2B5EF4-FFF2-40B4-BE49-F238E27FC236}">
                <a16:creationId xmlns:a16="http://schemas.microsoft.com/office/drawing/2014/main" id="{90BDE806-6621-B961-11DB-BDCD4B6B48C4}"/>
              </a:ext>
            </a:extLst>
          </p:cNvPr>
          <p:cNvSpPr/>
          <p:nvPr/>
        </p:nvSpPr>
        <p:spPr>
          <a:xfrm>
            <a:off x="555204" y="351556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7">
            <a:hlinkClick r:id="" action="ppaction://noaction">
              <a:snd r:embed="rId19" name="T1_W2_11.7.wav"/>
            </a:hlinkClick>
            <a:extLst>
              <a:ext uri="{FF2B5EF4-FFF2-40B4-BE49-F238E27FC236}">
                <a16:creationId xmlns:a16="http://schemas.microsoft.com/office/drawing/2014/main" id="{C7912C47-C45D-BF6E-9359-D87495A53ED8}"/>
              </a:ext>
            </a:extLst>
          </p:cNvPr>
          <p:cNvSpPr/>
          <p:nvPr/>
        </p:nvSpPr>
        <p:spPr>
          <a:xfrm>
            <a:off x="559448" y="40338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8">
            <a:hlinkClick r:id="" action="ppaction://noaction">
              <a:snd r:embed="rId20" name="T1_W2_11.8.wav"/>
            </a:hlinkClick>
            <a:extLst>
              <a:ext uri="{FF2B5EF4-FFF2-40B4-BE49-F238E27FC236}">
                <a16:creationId xmlns:a16="http://schemas.microsoft.com/office/drawing/2014/main" id="{80C4C98C-4373-7B50-1D9B-C6C9F64E8042}"/>
              </a:ext>
            </a:extLst>
          </p:cNvPr>
          <p:cNvSpPr/>
          <p:nvPr/>
        </p:nvSpPr>
        <p:spPr>
          <a:xfrm>
            <a:off x="564384" y="45272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CC8A51-0912-AC16-A7DE-936093E35AEE}"/>
              </a:ext>
            </a:extLst>
          </p:cNvPr>
          <p:cNvSpPr txBox="1"/>
          <p:nvPr/>
        </p:nvSpPr>
        <p:spPr>
          <a:xfrm>
            <a:off x="3707021" y="2081760"/>
            <a:ext cx="18552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A82ACF-052A-D68A-E97D-73BC8D5AC519}"/>
              </a:ext>
            </a:extLst>
          </p:cNvPr>
          <p:cNvSpPr txBox="1"/>
          <p:nvPr/>
        </p:nvSpPr>
        <p:spPr>
          <a:xfrm>
            <a:off x="1545126" y="2528771"/>
            <a:ext cx="24897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5BAE89-058B-46CD-9B39-33C94151C242}"/>
              </a:ext>
            </a:extLst>
          </p:cNvPr>
          <p:cNvSpPr txBox="1"/>
          <p:nvPr/>
        </p:nvSpPr>
        <p:spPr>
          <a:xfrm>
            <a:off x="1700174" y="3000765"/>
            <a:ext cx="2334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0505DD-EDC0-3336-156F-8BC3E397A549}"/>
              </a:ext>
            </a:extLst>
          </p:cNvPr>
          <p:cNvSpPr txBox="1"/>
          <p:nvPr/>
        </p:nvSpPr>
        <p:spPr>
          <a:xfrm>
            <a:off x="2118893" y="3505841"/>
            <a:ext cx="1588128" cy="4049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3609B1-88E7-D440-4E62-88FBEBA633A3}"/>
              </a:ext>
            </a:extLst>
          </p:cNvPr>
          <p:cNvSpPr txBox="1"/>
          <p:nvPr/>
        </p:nvSpPr>
        <p:spPr>
          <a:xfrm>
            <a:off x="1545126" y="4066100"/>
            <a:ext cx="2313143" cy="3440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0EC639-D585-1A8A-640C-FD137DBB6517}"/>
              </a:ext>
            </a:extLst>
          </p:cNvPr>
          <p:cNvSpPr txBox="1"/>
          <p:nvPr/>
        </p:nvSpPr>
        <p:spPr>
          <a:xfrm>
            <a:off x="3551972" y="4581697"/>
            <a:ext cx="2313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2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2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2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2_1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2_1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2_1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 animBg="1"/>
      <p:bldP spid="26" grpId="0" animBg="1"/>
      <p:bldP spid="32" grpId="0" animBg="1"/>
      <p:bldP spid="35" grpId="0" animBg="1"/>
      <p:bldP spid="38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5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95117" y="223463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2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906909" y="4197386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Lukas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spc="-1" dirty="0">
                  <a:solidFill>
                    <a:srgbClr val="1F3864"/>
                  </a:solidFill>
                  <a:latin typeface="Century Gothic"/>
                </a:rPr>
                <a:t>R</a:t>
              </a:r>
              <a:r>
                <a:rPr lang="en-GB" sz="2000" b="1" spc="-1" dirty="0" err="1">
                  <a:solidFill>
                    <a:srgbClr val="1F3864"/>
                  </a:solidFill>
                  <a:latin typeface="Century Gothic"/>
                </a:rPr>
                <a:t>uth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78" y="227976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per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[you]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[good]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6" name="Picture 25" descr="good">
            <a:extLst>
              <a:ext uri="{FF2B5EF4-FFF2-40B4-BE49-F238E27FC236}">
                <a16:creationId xmlns:a16="http://schemas.microsoft.com/office/drawing/2014/main" id="{54DF1D7C-8C4C-441A-922B-00FFB2D31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201" y="4190013"/>
            <a:ext cx="2058052" cy="1094198"/>
          </a:xfrm>
          <a:prstGeom prst="rect">
            <a:avLst/>
          </a:prstGeom>
        </p:spPr>
      </p:pic>
      <p:pic>
        <p:nvPicPr>
          <p:cNvPr id="23" name="Picture 22" descr="smiling face">
            <a:extLst>
              <a:ext uri="{FF2B5EF4-FFF2-40B4-BE49-F238E27FC236}">
                <a16:creationId xmlns:a16="http://schemas.microsoft.com/office/drawing/2014/main" id="{00CC9172-E705-481C-AA4C-65FA06A9CB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154" y="3854309"/>
            <a:ext cx="1532238" cy="15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49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2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2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314710" y="1845702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nkt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Rot_T1_W2-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u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754922" y="1888142"/>
            <a:ext cx="4191952" cy="749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80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nkel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546400" y="1820375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</a:t>
            </a:r>
            <a:r>
              <a:rPr lang="en-GB" sz="80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u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mmer</a:t>
            </a:r>
            <a:endParaRPr kumimoji="0" lang="en-GB" sz="8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CEDD5-CDD8-4C33-B2CC-6BE83412CC2B}"/>
              </a:ext>
            </a:extLst>
          </p:cNvPr>
          <p:cNvGrpSpPr/>
          <p:nvPr/>
        </p:nvGrpSpPr>
        <p:grpSpPr>
          <a:xfrm>
            <a:off x="1150306" y="3770964"/>
            <a:ext cx="2404133" cy="2009088"/>
            <a:chOff x="427686" y="1619197"/>
            <a:chExt cx="3437629" cy="3250322"/>
          </a:xfrm>
        </p:grpSpPr>
        <p:pic>
          <p:nvPicPr>
            <p:cNvPr id="16" name="Picture 10" descr="Contando, Matemáticas, Números">
              <a:extLst>
                <a:ext uri="{FF2B5EF4-FFF2-40B4-BE49-F238E27FC236}">
                  <a16:creationId xmlns:a16="http://schemas.microsoft.com/office/drawing/2014/main" id="{BC958831-BC11-4254-8EEC-168C75375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727" y="3342121"/>
              <a:ext cx="842925" cy="110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Contando, Matemáticas, Números">
              <a:extLst>
                <a:ext uri="{FF2B5EF4-FFF2-40B4-BE49-F238E27FC236}">
                  <a16:creationId xmlns:a16="http://schemas.microsoft.com/office/drawing/2014/main" id="{41FFD715-AEE8-4F51-89EA-D2CC2EB7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023" y="1619197"/>
              <a:ext cx="804704" cy="854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8" descr="Contando, Matemáticas, Números">
              <a:extLst>
                <a:ext uri="{FF2B5EF4-FFF2-40B4-BE49-F238E27FC236}">
                  <a16:creationId xmlns:a16="http://schemas.microsoft.com/office/drawing/2014/main" id="{6276AAE6-434C-4C73-99EE-8AE92F9B7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91" y="2236148"/>
              <a:ext cx="928850" cy="107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ontando, Cinco, Matemáticas, Números">
              <a:extLst>
                <a:ext uri="{FF2B5EF4-FFF2-40B4-BE49-F238E27FC236}">
                  <a16:creationId xmlns:a16="http://schemas.microsoft.com/office/drawing/2014/main" id="{F2F01EA1-47F8-4F42-A1F2-8B7750418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686" y="2584743"/>
              <a:ext cx="836889" cy="112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ontando, Cuatro, Matemáticas, Números">
              <a:extLst>
                <a:ext uri="{FF2B5EF4-FFF2-40B4-BE49-F238E27FC236}">
                  <a16:creationId xmlns:a16="http://schemas.microsoft.com/office/drawing/2014/main" id="{0A626110-5394-404D-BD76-68D8FC66F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2398">
              <a:off x="3094918" y="1701696"/>
              <a:ext cx="770397" cy="1137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ontando, Ocho, Matemáticas, Números">
              <a:extLst>
                <a:ext uri="{FF2B5EF4-FFF2-40B4-BE49-F238E27FC236}">
                  <a16:creationId xmlns:a16="http://schemas.microsoft.com/office/drawing/2014/main" id="{1DC3B365-C2B2-434A-A804-E25980987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9686" y="2434970"/>
              <a:ext cx="862060" cy="1344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ontando, Matemáticas, Números">
              <a:extLst>
                <a:ext uri="{FF2B5EF4-FFF2-40B4-BE49-F238E27FC236}">
                  <a16:creationId xmlns:a16="http://schemas.microsoft.com/office/drawing/2014/main" id="{68C31141-B5FF-43BC-B3D7-AB81DD221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7575">
              <a:off x="2181946" y="3431875"/>
              <a:ext cx="930805" cy="1217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Contando, Matemáticas, Nueve, Números">
              <a:extLst>
                <a:ext uri="{FF2B5EF4-FFF2-40B4-BE49-F238E27FC236}">
                  <a16:creationId xmlns:a16="http://schemas.microsoft.com/office/drawing/2014/main" id="{461C95C8-176C-4C97-9CDE-9B9164E99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9" y="3504756"/>
              <a:ext cx="790760" cy="1364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2130D4F-D466-4593-82D5-1668EF5AE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17943" y="1798418"/>
              <a:ext cx="1327349" cy="104326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AA48C9-1921-499D-A8DB-2B65FD3E8A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5" y="3619078"/>
            <a:ext cx="749636" cy="764993"/>
          </a:xfrm>
          <a:prstGeom prst="rect">
            <a:avLst/>
          </a:prstGeom>
        </p:spPr>
      </p:pic>
      <p:pic>
        <p:nvPicPr>
          <p:cNvPr id="4" name="Picture 2" descr="Cosmic, Dark, Land, Landscape, Night, Sky, Stars, Trees">
            <a:extLst>
              <a:ext uri="{FF2B5EF4-FFF2-40B4-BE49-F238E27FC236}">
                <a16:creationId xmlns:a16="http://schemas.microsoft.com/office/drawing/2014/main" id="{E78EC75A-86CB-4BD4-AF5F-9B7C52C9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09" y="3576976"/>
            <a:ext cx="2663107" cy="18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stomShape 1">
            <a:extLst>
              <a:ext uri="{FF2B5EF4-FFF2-40B4-BE49-F238E27FC236}">
                <a16:creationId xmlns:a16="http://schemas.microsoft.com/office/drawing/2014/main" id="{E418C291-4101-42AA-A8E6-BAD8D0893CB3}"/>
              </a:ext>
            </a:extLst>
          </p:cNvPr>
          <p:cNvSpPr/>
          <p:nvPr/>
        </p:nvSpPr>
        <p:spPr>
          <a:xfrm>
            <a:off x="687792" y="298147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[number]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CustomShape 1">
            <a:extLst>
              <a:ext uri="{FF2B5EF4-FFF2-40B4-BE49-F238E27FC236}">
                <a16:creationId xmlns:a16="http://schemas.microsoft.com/office/drawing/2014/main" id="{5EFD5D08-05AE-4DA6-9CF3-D6F1B0E2A01C}"/>
              </a:ext>
            </a:extLst>
          </p:cNvPr>
          <p:cNvSpPr/>
          <p:nvPr/>
        </p:nvSpPr>
        <p:spPr>
          <a:xfrm>
            <a:off x="8979053" y="2977581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[dark]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CFA70C-E5FA-4308-9ADE-5960F03BB653}"/>
              </a:ext>
            </a:extLst>
          </p:cNvPr>
          <p:cNvSpPr txBox="1"/>
          <p:nvPr/>
        </p:nvSpPr>
        <p:spPr>
          <a:xfrm>
            <a:off x="4876239" y="3029260"/>
            <a:ext cx="2878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[dot, full stop]</a:t>
            </a:r>
          </a:p>
        </p:txBody>
      </p:sp>
    </p:spTree>
    <p:extLst>
      <p:ext uri="{BB962C8B-B14F-4D97-AF65-F5344CB8AC3E}">
        <p14:creationId xmlns:p14="http://schemas.microsoft.com/office/powerpoint/2010/main" val="40218355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2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35565" y="205121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auf Deutsch?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" name="Table 38">
            <a:extLst>
              <a:ext uri="{FF2B5EF4-FFF2-40B4-BE49-F238E27FC236}">
                <a16:creationId xmlns:a16="http://schemas.microsoft.com/office/drawing/2014/main" id="{F10931FF-5262-4250-9309-6312F34C5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987360"/>
              </p:ext>
            </p:extLst>
          </p:nvPr>
        </p:nvGraphicFramePr>
        <p:xfrm>
          <a:off x="113249" y="1700051"/>
          <a:ext cx="11947644" cy="4972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911">
                  <a:extLst>
                    <a:ext uri="{9D8B030D-6E8A-4147-A177-3AD203B41FA5}">
                      <a16:colId xmlns:a16="http://schemas.microsoft.com/office/drawing/2014/main" val="675467513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2476820774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403662420"/>
                    </a:ext>
                  </a:extLst>
                </a:gridCol>
                <a:gridCol w="2986911">
                  <a:extLst>
                    <a:ext uri="{9D8B030D-6E8A-4147-A177-3AD203B41FA5}">
                      <a16:colId xmlns:a16="http://schemas.microsoft.com/office/drawing/2014/main" val="1195561736"/>
                    </a:ext>
                  </a:extLst>
                </a:gridCol>
              </a:tblGrid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441391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0897450"/>
                  </a:ext>
                </a:extLst>
              </a:tr>
              <a:tr h="16574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264357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DCF8E43-6922-407D-9AF1-7C9C84C6A847}"/>
              </a:ext>
            </a:extLst>
          </p:cNvPr>
          <p:cNvSpPr txBox="1"/>
          <p:nvPr/>
        </p:nvSpPr>
        <p:spPr>
          <a:xfrm>
            <a:off x="3563681" y="865766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birthday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1B0BC2-7499-4788-BE77-75457F87C47B}"/>
              </a:ext>
            </a:extLst>
          </p:cNvPr>
          <p:cNvSpPr txBox="1"/>
          <p:nvPr/>
        </p:nvSpPr>
        <p:spPr>
          <a:xfrm>
            <a:off x="-29778" y="1766289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</a:t>
            </a:r>
            <a:r>
              <a:rPr lang="en-GB" sz="3200" b="1" dirty="0" err="1">
                <a:solidFill>
                  <a:srgbClr val="002060"/>
                </a:solidFill>
              </a:rPr>
              <a:t>Aktivität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5A88A0C-4EC5-4221-905C-B61B17DF9CA2}"/>
              </a:ext>
            </a:extLst>
          </p:cNvPr>
          <p:cNvSpPr txBox="1"/>
          <p:nvPr/>
        </p:nvSpPr>
        <p:spPr>
          <a:xfrm>
            <a:off x="2980536" y="175686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Sport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38863B-0E21-4D37-9002-6C0F6D8A03BC}"/>
              </a:ext>
            </a:extLst>
          </p:cNvPr>
          <p:cNvSpPr txBox="1"/>
          <p:nvPr/>
        </p:nvSpPr>
        <p:spPr>
          <a:xfrm>
            <a:off x="5806105" y="1751583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Party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9D61C8-D63D-4464-A25C-5E937132CA1E}"/>
              </a:ext>
            </a:extLst>
          </p:cNvPr>
          <p:cNvSpPr txBox="1"/>
          <p:nvPr/>
        </p:nvSpPr>
        <p:spPr>
          <a:xfrm>
            <a:off x="8919677" y="179591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</a:t>
            </a:r>
            <a:r>
              <a:rPr lang="en-GB" sz="3200" b="1" dirty="0" err="1">
                <a:solidFill>
                  <a:srgbClr val="002060"/>
                </a:solidFill>
              </a:rPr>
              <a:t>Geburtstag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709A0A-BE90-42BD-A4FF-42B1703A4E88}"/>
              </a:ext>
            </a:extLst>
          </p:cNvPr>
          <p:cNvSpPr txBox="1"/>
          <p:nvPr/>
        </p:nvSpPr>
        <p:spPr>
          <a:xfrm>
            <a:off x="-117088" y="341775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Song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2E6601-221D-4A06-B49E-5A13A89967D7}"/>
              </a:ext>
            </a:extLst>
          </p:cNvPr>
          <p:cNvSpPr txBox="1"/>
          <p:nvPr/>
        </p:nvSpPr>
        <p:spPr>
          <a:xfrm>
            <a:off x="2989287" y="337956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das Lied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00F61-6D1B-4E44-AD06-00D26E74F8B1}"/>
              </a:ext>
            </a:extLst>
          </p:cNvPr>
          <p:cNvSpPr txBox="1"/>
          <p:nvPr/>
        </p:nvSpPr>
        <p:spPr>
          <a:xfrm>
            <a:off x="5848141" y="335061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die Person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0549D2E-91E2-4DD9-983A-3BF5ABD740D0}"/>
              </a:ext>
            </a:extLst>
          </p:cNvPr>
          <p:cNvSpPr txBox="1"/>
          <p:nvPr/>
        </p:nvSpPr>
        <p:spPr>
          <a:xfrm>
            <a:off x="8884705" y="3274361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der Mensch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C1A0A0-D8D2-487F-A994-32856EE809CE}"/>
              </a:ext>
            </a:extLst>
          </p:cNvPr>
          <p:cNvSpPr txBox="1"/>
          <p:nvPr/>
        </p:nvSpPr>
        <p:spPr>
          <a:xfrm>
            <a:off x="-117087" y="5043778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der Text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9EB6CE8-E4CA-34EA-5DE4-FEDDEC2B5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45" y="3956182"/>
            <a:ext cx="852078" cy="98971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BBEA29-4470-F784-5EFB-2FC2F72C6971}"/>
              </a:ext>
            </a:extLst>
          </p:cNvPr>
          <p:cNvSpPr txBox="1"/>
          <p:nvPr/>
        </p:nvSpPr>
        <p:spPr>
          <a:xfrm>
            <a:off x="3541668" y="862059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party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D386BE-1CDA-C7E1-D0FF-221D692F2C57}"/>
              </a:ext>
            </a:extLst>
          </p:cNvPr>
          <p:cNvSpPr txBox="1"/>
          <p:nvPr/>
        </p:nvSpPr>
        <p:spPr>
          <a:xfrm>
            <a:off x="3541668" y="866850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activity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608809-0CFE-689A-2A63-F97AABAFA84A}"/>
              </a:ext>
            </a:extLst>
          </p:cNvPr>
          <p:cNvSpPr txBox="1"/>
          <p:nvPr/>
        </p:nvSpPr>
        <p:spPr>
          <a:xfrm>
            <a:off x="3563681" y="85476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song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23C7A7-AAA2-4B5F-A592-47D20BB3869D}"/>
              </a:ext>
            </a:extLst>
          </p:cNvPr>
          <p:cNvSpPr txBox="1"/>
          <p:nvPr/>
        </p:nvSpPr>
        <p:spPr>
          <a:xfrm>
            <a:off x="3541668" y="845935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human being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547B82-B9D3-E768-F71E-EEDC4E801CE9}"/>
              </a:ext>
            </a:extLst>
          </p:cNvPr>
          <p:cNvSpPr txBox="1"/>
          <p:nvPr/>
        </p:nvSpPr>
        <p:spPr>
          <a:xfrm>
            <a:off x="3578139" y="85965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text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91D575-BA17-5D63-F7D8-651FB8674F80}"/>
              </a:ext>
            </a:extLst>
          </p:cNvPr>
          <p:cNvSpPr txBox="1"/>
          <p:nvPr/>
        </p:nvSpPr>
        <p:spPr>
          <a:xfrm>
            <a:off x="3549223" y="868018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person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A2A63-9C57-E6DC-B1BA-9AA5C5CEB98E}"/>
              </a:ext>
            </a:extLst>
          </p:cNvPr>
          <p:cNvSpPr txBox="1"/>
          <p:nvPr/>
        </p:nvSpPr>
        <p:spPr>
          <a:xfrm>
            <a:off x="3563681" y="861444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sport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FE41B1-54F6-1AE9-3F7C-CE42CC5FA0F4}"/>
              </a:ext>
            </a:extLst>
          </p:cNvPr>
          <p:cNvSpPr txBox="1"/>
          <p:nvPr/>
        </p:nvSpPr>
        <p:spPr>
          <a:xfrm>
            <a:off x="8884705" y="5017194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Aufgabe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F5028-B00C-BD2C-A335-6CE78C8A3D7D}"/>
              </a:ext>
            </a:extLst>
          </p:cNvPr>
          <p:cNvSpPr txBox="1"/>
          <p:nvPr/>
        </p:nvSpPr>
        <p:spPr>
          <a:xfrm>
            <a:off x="3541668" y="85605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task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3508F9-6593-E4F2-4E94-C94DBB1C65F4}"/>
              </a:ext>
            </a:extLst>
          </p:cNvPr>
          <p:cNvSpPr txBox="1"/>
          <p:nvPr/>
        </p:nvSpPr>
        <p:spPr>
          <a:xfrm>
            <a:off x="3563681" y="869322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story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B9A02B8-492F-BACA-1847-2894A378C4D5}"/>
              </a:ext>
            </a:extLst>
          </p:cNvPr>
          <p:cNvSpPr txBox="1"/>
          <p:nvPr/>
        </p:nvSpPr>
        <p:spPr>
          <a:xfrm>
            <a:off x="2924900" y="5048672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die </a:t>
            </a:r>
            <a:r>
              <a:rPr lang="en-US" sz="3200" b="1" dirty="0" err="1">
                <a:solidFill>
                  <a:srgbClr val="002060"/>
                </a:solidFill>
              </a:rPr>
              <a:t>Geschichte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B9F3E-D741-8B26-F173-00DEA9865635}"/>
              </a:ext>
            </a:extLst>
          </p:cNvPr>
          <p:cNvSpPr txBox="1"/>
          <p:nvPr/>
        </p:nvSpPr>
        <p:spPr>
          <a:xfrm>
            <a:off x="3570910" y="836267"/>
            <a:ext cx="5355996" cy="584775"/>
          </a:xfrm>
          <a:prstGeom prst="rect">
            <a:avLst/>
          </a:prstGeom>
          <a:solidFill>
            <a:srgbClr val="FFD10D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/>
              <a:t>problem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953D4A-CCE1-C9C3-EF0A-C1647BA8C278}"/>
              </a:ext>
            </a:extLst>
          </p:cNvPr>
          <p:cNvSpPr txBox="1"/>
          <p:nvPr/>
        </p:nvSpPr>
        <p:spPr>
          <a:xfrm>
            <a:off x="5813247" y="5066067"/>
            <a:ext cx="3272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das Problem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3B2A788A-3CD6-E2BE-655B-1F5C3EB38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6" y="3955976"/>
            <a:ext cx="852078" cy="989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621982-351F-1131-2E8B-5EAB0EF0C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4555" y="2304562"/>
            <a:ext cx="1842081" cy="1166651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249B75C-FF8E-CD56-7BA0-5420C4073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69" y="2388137"/>
            <a:ext cx="1613882" cy="1022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C0A739-11B0-01AC-823C-EF942D5D3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632" y="2292442"/>
            <a:ext cx="1951398" cy="975699"/>
          </a:xfrm>
          <a:prstGeom prst="rect">
            <a:avLst/>
          </a:prstGeom>
        </p:spPr>
      </p:pic>
      <p:pic>
        <p:nvPicPr>
          <p:cNvPr id="1026" name="Picture 2" descr="Free vector graphics of Banner">
            <a:extLst>
              <a:ext uri="{FF2B5EF4-FFF2-40B4-BE49-F238E27FC236}">
                <a16:creationId xmlns:a16="http://schemas.microsoft.com/office/drawing/2014/main" id="{95EF866B-7256-3188-14EA-BFB2C133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64" y="2334260"/>
            <a:ext cx="1837774" cy="91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4B08BE-0C45-0255-26CD-512B6B2A8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42" y="4030718"/>
            <a:ext cx="1260291" cy="773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185B9-FABA-A879-D58D-8DB4B7559D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1274" y="4027584"/>
            <a:ext cx="1168641" cy="717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23AA33-8D92-B743-0D64-01517E2825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28" y="5740960"/>
            <a:ext cx="1470643" cy="759832"/>
          </a:xfrm>
          <a:prstGeom prst="rect">
            <a:avLst/>
          </a:prstGeom>
        </p:spPr>
      </p:pic>
      <p:pic>
        <p:nvPicPr>
          <p:cNvPr id="1028" name="Picture 4" descr="Free vector graphics of Book">
            <a:extLst>
              <a:ext uri="{FF2B5EF4-FFF2-40B4-BE49-F238E27FC236}">
                <a16:creationId xmlns:a16="http://schemas.microsoft.com/office/drawing/2014/main" id="{BEA6E73C-2772-423F-1835-E0C26D5E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963" y="5693257"/>
            <a:ext cx="1655298" cy="8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D0C8D3-D281-2F70-6619-B51671862B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4231" y="5571501"/>
            <a:ext cx="1430373" cy="9535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D6456-7B90-83E2-86DE-556554FDA8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71444" y="5549488"/>
            <a:ext cx="1449815" cy="9665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9FAD8F-340A-4844-9D8C-5101AB42BBE5}"/>
              </a:ext>
            </a:extLst>
          </p:cNvPr>
          <p:cNvSpPr/>
          <p:nvPr/>
        </p:nvSpPr>
        <p:spPr>
          <a:xfrm>
            <a:off x="9078428" y="170005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C1B9B4B-6D71-4F49-80D9-08CE6E3277D9}"/>
              </a:ext>
            </a:extLst>
          </p:cNvPr>
          <p:cNvSpPr/>
          <p:nvPr/>
        </p:nvSpPr>
        <p:spPr>
          <a:xfrm>
            <a:off x="6080330" y="171227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276E35B-91F5-4B6E-832F-D0A4DB8B4BB3}"/>
              </a:ext>
            </a:extLst>
          </p:cNvPr>
          <p:cNvSpPr/>
          <p:nvPr/>
        </p:nvSpPr>
        <p:spPr>
          <a:xfrm>
            <a:off x="122144" y="170134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5CF615-B6F0-4399-A4E7-9481B561EA92}"/>
              </a:ext>
            </a:extLst>
          </p:cNvPr>
          <p:cNvSpPr/>
          <p:nvPr/>
        </p:nvSpPr>
        <p:spPr>
          <a:xfrm>
            <a:off x="118774" y="3357179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D513F3-6EB8-4052-87A5-BBD733C4887A}"/>
              </a:ext>
            </a:extLst>
          </p:cNvPr>
          <p:cNvSpPr/>
          <p:nvPr/>
        </p:nvSpPr>
        <p:spPr>
          <a:xfrm>
            <a:off x="3095869" y="334382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DEC0063-1359-465E-8792-D5480129E295}"/>
              </a:ext>
            </a:extLst>
          </p:cNvPr>
          <p:cNvSpPr/>
          <p:nvPr/>
        </p:nvSpPr>
        <p:spPr>
          <a:xfrm>
            <a:off x="9062793" y="337061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4BDF872-57AB-4EA2-9E98-0C134E148BD0}"/>
              </a:ext>
            </a:extLst>
          </p:cNvPr>
          <p:cNvSpPr/>
          <p:nvPr/>
        </p:nvSpPr>
        <p:spPr>
          <a:xfrm>
            <a:off x="118773" y="4994384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D7AAEF6-F077-45C3-8276-C10C57CBC81B}"/>
              </a:ext>
            </a:extLst>
          </p:cNvPr>
          <p:cNvSpPr/>
          <p:nvPr/>
        </p:nvSpPr>
        <p:spPr>
          <a:xfrm>
            <a:off x="6066421" y="333944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DEDA883-FA6A-4FF4-807F-7E846DF4899B}"/>
              </a:ext>
            </a:extLst>
          </p:cNvPr>
          <p:cNvSpPr/>
          <p:nvPr/>
        </p:nvSpPr>
        <p:spPr>
          <a:xfrm>
            <a:off x="3104607" y="1706625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26B5546-F7BB-418A-87CC-4A4220D44B80}"/>
              </a:ext>
            </a:extLst>
          </p:cNvPr>
          <p:cNvSpPr/>
          <p:nvPr/>
        </p:nvSpPr>
        <p:spPr>
          <a:xfrm>
            <a:off x="9070611" y="5010783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D9FDB9-2A72-4E00-9163-29A6BB38327F}"/>
              </a:ext>
            </a:extLst>
          </p:cNvPr>
          <p:cNvSpPr/>
          <p:nvPr/>
        </p:nvSpPr>
        <p:spPr>
          <a:xfrm>
            <a:off x="3103234" y="5025670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907A59-845E-44DB-A6F8-271C230FCFF1}"/>
              </a:ext>
            </a:extLst>
          </p:cNvPr>
          <p:cNvSpPr/>
          <p:nvPr/>
        </p:nvSpPr>
        <p:spPr>
          <a:xfrm>
            <a:off x="6110925" y="5026471"/>
            <a:ext cx="2982463" cy="1650560"/>
          </a:xfrm>
          <a:prstGeom prst="rect">
            <a:avLst/>
          </a:prstGeom>
          <a:solidFill>
            <a:srgbClr val="FFCC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6" grpId="0" animBg="1"/>
      <p:bldP spid="55" grpId="0" animBg="1"/>
      <p:bldP spid="57" grpId="0" animBg="1"/>
      <p:bldP spid="4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2" y="-110316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die (the, plural)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You know three words for </a:t>
            </a:r>
            <a:r>
              <a:rPr lang="en-GB" b="1" i="1" dirty="0">
                <a:solidFill>
                  <a:srgbClr val="002060"/>
                </a:solidFill>
              </a:rPr>
              <a:t>the </a:t>
            </a:r>
            <a:r>
              <a:rPr lang="en-GB" dirty="0">
                <a:solidFill>
                  <a:srgbClr val="002060"/>
                </a:solidFill>
              </a:rPr>
              <a:t>in German: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311372" y="3050488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To say ‘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the’ for all plural nouns, use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‘</a:t>
            </a:r>
            <a:r>
              <a:rPr kumimoji="0" lang="en-GB" sz="2800" b="1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GB" sz="2800" b="0" i="1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’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57191" y="1986425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58" y="1700404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63" y="1698169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37" y="1509875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64" y="3831421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15" y="3789151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549" y="3829173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75" y="3789151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854" y="3663792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838" y="3538434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37884" y="4054924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T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79179" y="4071462"/>
            <a:ext cx="214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>
                <a:solidFill>
                  <a:srgbClr val="002060"/>
                </a:solidFill>
              </a:rPr>
              <a:t>Klassen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589838" y="412372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800" b="1" kern="0" dirty="0" err="1">
                <a:solidFill>
                  <a:srgbClr val="002060"/>
                </a:solidFill>
              </a:rPr>
              <a:t>Spiele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A14AD6-F539-2272-7B3D-BAE073DB1FB0}"/>
              </a:ext>
            </a:extLst>
          </p:cNvPr>
          <p:cNvSpPr/>
          <p:nvPr/>
        </p:nvSpPr>
        <p:spPr>
          <a:xfrm>
            <a:off x="5287605" y="5235558"/>
            <a:ext cx="3448431" cy="1497025"/>
          </a:xfrm>
          <a:prstGeom prst="wedgeRoundRectCallout">
            <a:avLst>
              <a:gd name="adj1" fmla="val -153716"/>
              <a:gd name="adj2" fmla="val -92645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ACF5628A-89EB-668C-D655-065735F0242B}"/>
              </a:ext>
            </a:extLst>
          </p:cNvPr>
          <p:cNvSpPr/>
          <p:nvPr/>
        </p:nvSpPr>
        <p:spPr>
          <a:xfrm>
            <a:off x="5287604" y="5235557"/>
            <a:ext cx="3448431" cy="1497025"/>
          </a:xfrm>
          <a:prstGeom prst="wedgeRoundRectCallout">
            <a:avLst>
              <a:gd name="adj1" fmla="val -36228"/>
              <a:gd name="adj2" fmla="val -9828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BDCFF912-8989-1507-7E41-0D00BC84270F}"/>
              </a:ext>
            </a:extLst>
          </p:cNvPr>
          <p:cNvSpPr/>
          <p:nvPr/>
        </p:nvSpPr>
        <p:spPr>
          <a:xfrm>
            <a:off x="5287603" y="5235557"/>
            <a:ext cx="3448431" cy="1497025"/>
          </a:xfrm>
          <a:prstGeom prst="wedgeRoundRectCallout">
            <a:avLst>
              <a:gd name="adj1" fmla="val 90235"/>
              <a:gd name="adj2" fmla="val -8888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know two plural noun patterns:</a:t>
            </a:r>
          </a:p>
          <a:p>
            <a:pPr algn="ctr"/>
            <a:r>
              <a:rPr lang="en-US" sz="2000" dirty="0"/>
              <a:t>m/</a:t>
            </a:r>
            <a:r>
              <a:rPr lang="en-US" sz="2000" dirty="0" err="1"/>
              <a:t>nt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+e</a:t>
            </a:r>
          </a:p>
          <a:p>
            <a:pPr algn="ctr"/>
            <a:r>
              <a:rPr lang="en-US" sz="2000" dirty="0">
                <a:sym typeface="Wingdings" panose="05000000000000000000" pitchFamily="2" charset="2"/>
              </a:rPr>
              <a:t>f  +(e)n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882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20" grpId="0"/>
      <p:bldP spid="21" grpId="0"/>
      <p:bldP spid="2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181255FA-FEEC-204E-D486-5B62DEECF2F9}"/>
              </a:ext>
            </a:extLst>
          </p:cNvPr>
          <p:cNvSpPr/>
          <p:nvPr/>
        </p:nvSpPr>
        <p:spPr>
          <a:xfrm>
            <a:off x="8893233" y="2915732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C8BA83-8B30-C5C2-CEDC-945D4566C12F}"/>
              </a:ext>
            </a:extLst>
          </p:cNvPr>
          <p:cNvSpPr/>
          <p:nvPr/>
        </p:nvSpPr>
        <p:spPr>
          <a:xfrm>
            <a:off x="7816748" y="2122523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BC022C-3E11-1EF3-651F-147B416630E7}"/>
              </a:ext>
            </a:extLst>
          </p:cNvPr>
          <p:cNvSpPr/>
          <p:nvPr/>
        </p:nvSpPr>
        <p:spPr>
          <a:xfrm>
            <a:off x="4574138" y="2926464"/>
            <a:ext cx="244527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28E433-801C-2373-42C6-2170B65E49E6}"/>
              </a:ext>
            </a:extLst>
          </p:cNvPr>
          <p:cNvSpPr/>
          <p:nvPr/>
        </p:nvSpPr>
        <p:spPr>
          <a:xfrm>
            <a:off x="3707794" y="2044890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BCCB82-BA19-6AA7-3C5E-4591606DADA0}"/>
              </a:ext>
            </a:extLst>
          </p:cNvPr>
          <p:cNvSpPr/>
          <p:nvPr/>
        </p:nvSpPr>
        <p:spPr>
          <a:xfrm>
            <a:off x="1472543" y="2915732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D61D71-4E81-0AD6-658C-027FCEF11A19}"/>
              </a:ext>
            </a:extLst>
          </p:cNvPr>
          <p:cNvSpPr/>
          <p:nvPr/>
        </p:nvSpPr>
        <p:spPr>
          <a:xfrm>
            <a:off x="713658" y="2012975"/>
            <a:ext cx="243193" cy="350505"/>
          </a:xfrm>
          <a:prstGeom prst="ellipse">
            <a:avLst/>
          </a:prstGeom>
          <a:solidFill>
            <a:srgbClr val="FFFFCC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</a:rPr>
              <a:t>welcher</a:t>
            </a:r>
            <a:r>
              <a:rPr lang="en-GB" sz="3600" b="1" spc="-1" dirty="0">
                <a:latin typeface="Century Gothic" panose="020B0502020202020204" pitchFamily="34" charset="0"/>
              </a:rPr>
              <a:t>?/</a:t>
            </a:r>
            <a:r>
              <a:rPr lang="en-GB" sz="3600" b="1" spc="-1" dirty="0" err="1">
                <a:latin typeface="Century Gothic" panose="020B0502020202020204" pitchFamily="34" charset="0"/>
              </a:rPr>
              <a:t>welche</a:t>
            </a:r>
            <a:r>
              <a:rPr lang="en-GB" sz="3600" b="1" spc="-1" dirty="0">
                <a:latin typeface="Century Gothic" panose="020B0502020202020204" pitchFamily="34" charset="0"/>
              </a:rPr>
              <a:t>?/welches? (which?)</a:t>
            </a:r>
            <a:endParaRPr lang="en-GB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69142" y="941015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>
                <a:solidFill>
                  <a:srgbClr val="002060"/>
                </a:solidFill>
              </a:rPr>
              <a:t>To ask ‘which?’ in </a:t>
            </a:r>
            <a:r>
              <a:rPr lang="en-GB" dirty="0">
                <a:solidFill>
                  <a:srgbClr val="002060"/>
                </a:solidFill>
              </a:rPr>
              <a:t>G</a:t>
            </a:r>
            <a:r>
              <a:rPr lang="en-GB" noProof="0" dirty="0" err="1">
                <a:solidFill>
                  <a:srgbClr val="002060"/>
                </a:solidFill>
              </a:rPr>
              <a:t>erman</a:t>
            </a:r>
            <a:r>
              <a:rPr lang="en-GB" noProof="0" dirty="0">
                <a:solidFill>
                  <a:srgbClr val="002060"/>
                </a:solidFill>
              </a:rPr>
              <a:t>, use welch- with these endings: </a:t>
            </a: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200588" y="3772082"/>
            <a:ext cx="1188062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?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is which?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for all plural nouns: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200588" y="1879341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T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3327176" y="1913612"/>
            <a:ext cx="1879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7287802" y="1986526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258" y="1700404"/>
            <a:ext cx="942013" cy="9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063" y="1698169"/>
            <a:ext cx="1452489" cy="110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37" y="1509875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92" y="4664106"/>
            <a:ext cx="647785" cy="6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23" y="4629526"/>
            <a:ext cx="690471" cy="69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06" y="4675232"/>
            <a:ext cx="726245" cy="5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849" y="4633410"/>
            <a:ext cx="726245" cy="5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006" y="4645721"/>
            <a:ext cx="650188" cy="6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040" y="4102057"/>
            <a:ext cx="759002" cy="81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69141" y="2798462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Text?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3866416" y="4675232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>
                <a:solidFill>
                  <a:srgbClr val="002060"/>
                </a:solidFill>
              </a:rPr>
              <a:t>Klassen?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8461557" y="4583320"/>
            <a:ext cx="2853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Spiele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804035-38C9-149C-E6C7-45D6C2D39620}"/>
              </a:ext>
            </a:extLst>
          </p:cNvPr>
          <p:cNvSpPr txBox="1"/>
          <p:nvPr/>
        </p:nvSpPr>
        <p:spPr>
          <a:xfrm>
            <a:off x="3399494" y="2840107"/>
            <a:ext cx="285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800" kern="0" noProof="0" dirty="0">
                <a:solidFill>
                  <a:srgbClr val="002060"/>
                </a:solidFill>
              </a:rPr>
              <a:t>K</a:t>
            </a:r>
            <a:r>
              <a:rPr lang="en-US" sz="2800" kern="0" dirty="0" err="1">
                <a:solidFill>
                  <a:srgbClr val="002060"/>
                </a:solidFill>
              </a:rPr>
              <a:t>lasse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18A7C9-4294-3CD6-5B46-0857707B8DA8}"/>
              </a:ext>
            </a:extLst>
          </p:cNvPr>
          <p:cNvSpPr txBox="1"/>
          <p:nvPr/>
        </p:nvSpPr>
        <p:spPr>
          <a:xfrm>
            <a:off x="7497048" y="2793466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Welches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681190-A2B0-C0BE-4281-BBBF3A78BD99}"/>
              </a:ext>
            </a:extLst>
          </p:cNvPr>
          <p:cNvSpPr txBox="1"/>
          <p:nvPr/>
        </p:nvSpPr>
        <p:spPr>
          <a:xfrm>
            <a:off x="-10992" y="4726388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2060"/>
                </a:solidFill>
              </a:rPr>
              <a:t>Welche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</a:rPr>
              <a:t>Texte</a:t>
            </a:r>
            <a:r>
              <a:rPr lang="en-US" sz="2800" kern="0" dirty="0">
                <a:solidFill>
                  <a:srgbClr val="002060"/>
                </a:solidFill>
              </a:rPr>
              <a:t>?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409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39" grpId="0" animBg="1"/>
      <p:bldP spid="40" grpId="0" animBg="1"/>
      <p:bldP spid="32" grpId="0" animBg="1"/>
      <p:bldP spid="3" grpId="0" animBg="1"/>
      <p:bldP spid="11" grpId="0" build="p"/>
      <p:bldP spid="12" grpId="0"/>
      <p:bldP spid="33" grpId="0"/>
      <p:bldP spid="34" grpId="0"/>
      <p:bldP spid="35" grpId="0"/>
      <p:bldP spid="24" grpId="0"/>
      <p:bldP spid="29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EBEE694-A327-B5E1-1A74-AB4383071048}"/>
              </a:ext>
            </a:extLst>
          </p:cNvPr>
          <p:cNvSpPr txBox="1"/>
          <p:nvPr/>
        </p:nvSpPr>
        <p:spPr>
          <a:xfrm>
            <a:off x="7735960" y="4321729"/>
            <a:ext cx="3631350" cy="4564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41" y="-110316"/>
            <a:ext cx="8809995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Online-</a:t>
            </a:r>
            <a:r>
              <a:rPr lang="en-GB" sz="3600" b="1" spc="-1" dirty="0" err="1">
                <a:latin typeface="Century Gothic" panose="020B0502020202020204" pitchFamily="34" charset="0"/>
              </a:rPr>
              <a:t>Austausch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85A4-9770-485E-BD3B-A93168A0AB11}"/>
              </a:ext>
            </a:extLst>
          </p:cNvPr>
          <p:cNvSpPr txBox="1"/>
          <p:nvPr/>
        </p:nvSpPr>
        <p:spPr>
          <a:xfrm>
            <a:off x="153252" y="890856"/>
            <a:ext cx="8033163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2060"/>
                </a:solidFill>
              </a:rPr>
              <a:t>Johanna und </a:t>
            </a:r>
            <a:r>
              <a:rPr lang="en-US" sz="2800" b="1" kern="0" dirty="0" err="1">
                <a:solidFill>
                  <a:srgbClr val="002060"/>
                </a:solidFill>
              </a:rPr>
              <a:t>Aishas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macht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einen</a:t>
            </a:r>
            <a:r>
              <a:rPr lang="en-US" sz="2800" b="1" kern="0" dirty="0">
                <a:solidFill>
                  <a:srgbClr val="002060"/>
                </a:solidFill>
              </a:rPr>
              <a:t> Online </a:t>
            </a:r>
            <a:r>
              <a:rPr lang="en-US" sz="2800" b="1" kern="0" dirty="0" err="1">
                <a:solidFill>
                  <a:srgbClr val="002060"/>
                </a:solidFill>
              </a:rPr>
              <a:t>Austausch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mit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Rafis</a:t>
            </a:r>
            <a:r>
              <a:rPr lang="en-US" sz="2800" b="1" kern="0" dirty="0">
                <a:solidFill>
                  <a:srgbClr val="002060"/>
                </a:solidFill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</a:rPr>
              <a:t>Klasse</a:t>
            </a:r>
            <a:r>
              <a:rPr lang="en-US" sz="2800" b="1" kern="0" dirty="0">
                <a:solidFill>
                  <a:srgbClr val="002060"/>
                </a:solidFill>
              </a:rPr>
              <a:t> in Manchester, England.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6" name="Picture 3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C342CD7-069A-F12D-91A8-CAF47A62E6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6" y="481549"/>
            <a:ext cx="4353020" cy="244857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AD7B79-0563-E5B9-385F-7EE35DC2DA93}"/>
              </a:ext>
            </a:extLst>
          </p:cNvPr>
          <p:cNvSpPr txBox="1"/>
          <p:nvPr/>
        </p:nvSpPr>
        <p:spPr>
          <a:xfrm>
            <a:off x="7735773" y="3454770"/>
            <a:ext cx="3631537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endParaRPr lang="en-GB" sz="2000" b="1" dirty="0">
              <a:solidFill>
                <a:srgbClr val="002060"/>
              </a:solidFill>
            </a:endParaRPr>
          </a:p>
          <a:p>
            <a:r>
              <a:rPr lang="de-DE" dirty="0">
                <a:solidFill>
                  <a:srgbClr val="002060"/>
                </a:solidFill>
              </a:rPr>
              <a:t>Wie geht‘s?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C398FBC-911F-43E1-946E-70C7EA9D0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0" y="2163745"/>
            <a:ext cx="4168140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8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52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Johanna und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Aishas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textet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Rafis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Klasse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3" y="2132612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93262" y="3589398"/>
            <a:ext cx="2371906" cy="12324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921632" y="221662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Aktivität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Sport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993262" y="3569259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2. </a:t>
            </a:r>
            <a:r>
              <a:rPr lang="en-US" sz="2000" dirty="0" err="1">
                <a:solidFill>
                  <a:srgbClr val="002060"/>
                </a:solidFill>
              </a:rPr>
              <a:t>Fußball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Party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|Geburtstag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B7777E-5C51-7784-AAC8-50006DD3C8C2}"/>
              </a:ext>
            </a:extLst>
          </p:cNvPr>
          <p:cNvSpPr txBox="1"/>
          <p:nvPr/>
        </p:nvSpPr>
        <p:spPr>
          <a:xfrm>
            <a:off x="2074408" y="2590202"/>
            <a:ext cx="72754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767582" y="1570287"/>
            <a:ext cx="1292117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textet</a:t>
            </a:r>
            <a:r>
              <a:rPr lang="en-GB" sz="2000" dirty="0">
                <a:solidFill>
                  <a:srgbClr val="002060"/>
                </a:solidFill>
              </a:rPr>
              <a:t> – 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texts, is texting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221C48-FAB5-4F27-9B06-521616625050}"/>
              </a:ext>
            </a:extLst>
          </p:cNvPr>
          <p:cNvSpPr txBox="1"/>
          <p:nvPr/>
        </p:nvSpPr>
        <p:spPr>
          <a:xfrm>
            <a:off x="1719783" y="4269252"/>
            <a:ext cx="154407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95210" y="5089140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431AC-6C3C-FE92-CC02-4AB2643BE58C}"/>
              </a:ext>
            </a:extLst>
          </p:cNvPr>
          <p:cNvSpPr txBox="1"/>
          <p:nvPr/>
        </p:nvSpPr>
        <p:spPr>
          <a:xfrm>
            <a:off x="921632" y="5143333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Johannas</a:t>
            </a:r>
            <a:r>
              <a:rPr lang="en-US" sz="2000" dirty="0">
                <a:solidFill>
                  <a:srgbClr val="002060"/>
                </a:solidFill>
              </a:rPr>
              <a:t>!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5" y="2161888"/>
            <a:ext cx="2268812" cy="1099613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vector graphics of Comments">
            <a:extLst>
              <a:ext uri="{FF2B5EF4-FFF2-40B4-BE49-F238E27FC236}">
                <a16:creationId xmlns:a16="http://schemas.microsoft.com/office/drawing/2014/main" id="{419E4EE5-DD14-1691-4C29-FCD78DB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37" y="2382761"/>
            <a:ext cx="2016215" cy="20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355931" y="3530278"/>
            <a:ext cx="2134602" cy="1232413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380802" y="4958636"/>
            <a:ext cx="2341161" cy="667071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683203" y="2095488"/>
            <a:ext cx="2348785" cy="113505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83203" y="3388021"/>
            <a:ext cx="2409831" cy="1346777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7730133" y="4974962"/>
            <a:ext cx="1351642" cy="53940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569884" y="2235631"/>
            <a:ext cx="21346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3. </a:t>
            </a:r>
            <a:r>
              <a:rPr lang="en-US" sz="2000" dirty="0">
                <a:solidFill>
                  <a:srgbClr val="002060"/>
                </a:solidFill>
              </a:rPr>
              <a:t>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Song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Lied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18FD5B-92C8-04AD-CF09-FB646CCC06D5}"/>
              </a:ext>
            </a:extLst>
          </p:cNvPr>
          <p:cNvSpPr txBox="1"/>
          <p:nvPr/>
        </p:nvSpPr>
        <p:spPr>
          <a:xfrm>
            <a:off x="4626247" y="2603825"/>
            <a:ext cx="796985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363326" y="3484764"/>
            <a:ext cx="273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4. Happy!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b="1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Mensch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|Person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14443C-CD66-F937-0F58-9B89E954AAC9}"/>
              </a:ext>
            </a:extLst>
          </p:cNvPr>
          <p:cNvSpPr txBox="1"/>
          <p:nvPr/>
        </p:nvSpPr>
        <p:spPr>
          <a:xfrm>
            <a:off x="5423231" y="4137266"/>
            <a:ext cx="97138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8F665D-FA93-13CC-D6F7-2B38BE075E8A}"/>
              </a:ext>
            </a:extLst>
          </p:cNvPr>
          <p:cNvSpPr txBox="1"/>
          <p:nvPr/>
        </p:nvSpPr>
        <p:spPr>
          <a:xfrm>
            <a:off x="4496072" y="4940776"/>
            <a:ext cx="26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David Attenborough!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63177" y="2144996"/>
            <a:ext cx="2268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5. </a:t>
            </a:r>
            <a:r>
              <a:rPr lang="en-US" sz="2000" dirty="0" err="1">
                <a:solidFill>
                  <a:srgbClr val="002060"/>
                </a:solidFill>
              </a:rPr>
              <a:t>Welch</a:t>
            </a:r>
            <a:r>
              <a:rPr lang="en-US" sz="2000" b="1" u="sng" dirty="0" err="1">
                <a:solidFill>
                  <a:srgbClr val="002060"/>
                </a:solidFill>
              </a:rPr>
              <a:t>er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002060"/>
                </a:solidFill>
              </a:rPr>
              <a:t>Geschichte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Textist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683203" y="3382839"/>
            <a:ext cx="2593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6. </a:t>
            </a:r>
            <a:r>
              <a:rPr lang="en-US" sz="2000" dirty="0" err="1">
                <a:solidFill>
                  <a:srgbClr val="002060"/>
                </a:solidFill>
              </a:rPr>
              <a:t>Hänsel</a:t>
            </a:r>
            <a:r>
              <a:rPr lang="en-US" sz="2000" dirty="0">
                <a:solidFill>
                  <a:srgbClr val="002060"/>
                </a:solidFill>
              </a:rPr>
              <a:t> und Gretel! Welch</a:t>
            </a:r>
            <a:r>
              <a:rPr lang="en-US" sz="2000" b="1" u="sng" dirty="0">
                <a:solidFill>
                  <a:srgbClr val="002060"/>
                </a:solidFill>
              </a:rPr>
              <a:t>es</a:t>
            </a:r>
            <a:r>
              <a:rPr lang="en-US" sz="2000" u="sng" dirty="0">
                <a:solidFill>
                  <a:srgbClr val="002060"/>
                </a:solidFill>
              </a:rPr>
              <a:t> 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Problem</a:t>
            </a:r>
            <a:r>
              <a:rPr lang="de-DE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US" sz="2000" dirty="0">
                <a:solidFill>
                  <a:srgbClr val="002060"/>
                </a:solidFill>
              </a:rPr>
              <a:t>Aufgabe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ist</a:t>
            </a:r>
            <a:r>
              <a:rPr lang="en-US" sz="2000" dirty="0">
                <a:solidFill>
                  <a:srgbClr val="002060"/>
                </a:solidFill>
              </a:rPr>
              <a:t> das?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6254BA-4B96-D050-858B-BD32DAD24108}"/>
              </a:ext>
            </a:extLst>
          </p:cNvPr>
          <p:cNvSpPr txBox="1"/>
          <p:nvPr/>
        </p:nvSpPr>
        <p:spPr>
          <a:xfrm>
            <a:off x="7794475" y="2503189"/>
            <a:ext cx="160620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10FB79-7AE8-3775-9707-D89D873DC809}"/>
              </a:ext>
            </a:extLst>
          </p:cNvPr>
          <p:cNvSpPr txBox="1"/>
          <p:nvPr/>
        </p:nvSpPr>
        <p:spPr>
          <a:xfrm>
            <a:off x="8829394" y="4001174"/>
            <a:ext cx="122574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7803602" y="5040995"/>
            <a:ext cx="198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Mathe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465912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462668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Welches Wort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53" grpId="0" animBg="1"/>
      <p:bldP spid="56" grpId="0" animBg="1"/>
      <p:bldP spid="60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72" y="-238066"/>
            <a:ext cx="7267988" cy="1144800"/>
          </a:xfrm>
        </p:spPr>
        <p:txBody>
          <a:bodyPr/>
          <a:lstStyle/>
          <a:p>
            <a:r>
              <a:rPr lang="en-GB" sz="2400" b="1" spc="-1" dirty="0">
                <a:latin typeface="Century Gothic" panose="020B0502020202020204" pitchFamily="34" charset="0"/>
              </a:rPr>
              <a:t>die (the, plural)</a:t>
            </a:r>
            <a:endParaRPr lang="en-GB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C6956-2BA6-46EA-B535-410FA66C7D04}"/>
              </a:ext>
            </a:extLst>
          </p:cNvPr>
          <p:cNvSpPr txBox="1">
            <a:spLocks/>
          </p:cNvSpPr>
          <p:nvPr/>
        </p:nvSpPr>
        <p:spPr>
          <a:xfrm>
            <a:off x="185872" y="711006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You now know</a:t>
            </a:r>
            <a:r>
              <a:rPr lang="en-GB" sz="2400" b="1" dirty="0">
                <a:solidFill>
                  <a:srgbClr val="002060"/>
                </a:solidFill>
              </a:rPr>
              <a:t> four </a:t>
            </a:r>
            <a:r>
              <a:rPr lang="en-GB" sz="2400" dirty="0">
                <a:solidFill>
                  <a:srgbClr val="002060"/>
                </a:solidFill>
              </a:rPr>
              <a:t>words for </a:t>
            </a:r>
            <a:r>
              <a:rPr lang="en-GB" sz="2400" b="1" i="1" dirty="0">
                <a:solidFill>
                  <a:srgbClr val="002060"/>
                </a:solidFill>
              </a:rPr>
              <a:t>the </a:t>
            </a:r>
            <a:r>
              <a:rPr lang="en-GB" sz="2400" dirty="0">
                <a:solidFill>
                  <a:srgbClr val="002060"/>
                </a:solidFill>
              </a:rPr>
              <a:t>in German!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6FEAEA-229F-4C2A-9EA4-706D314C72AC}"/>
              </a:ext>
            </a:extLst>
          </p:cNvPr>
          <p:cNvSpPr txBox="1"/>
          <p:nvPr/>
        </p:nvSpPr>
        <p:spPr>
          <a:xfrm>
            <a:off x="185872" y="1253710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5ED71E-84A7-4139-A489-C659F09C8D45}"/>
              </a:ext>
            </a:extLst>
          </p:cNvPr>
          <p:cNvSpPr txBox="1"/>
          <p:nvPr/>
        </p:nvSpPr>
        <p:spPr>
          <a:xfrm>
            <a:off x="2847861" y="1322172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Klasse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51D96-2064-4477-93E7-92388B095225}"/>
              </a:ext>
            </a:extLst>
          </p:cNvPr>
          <p:cNvSpPr txBox="1"/>
          <p:nvPr/>
        </p:nvSpPr>
        <p:spPr>
          <a:xfrm>
            <a:off x="6076951" y="1340707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Spiel</a:t>
            </a:r>
          </a:p>
        </p:txBody>
      </p:sp>
      <p:pic>
        <p:nvPicPr>
          <p:cNvPr id="2050" name="Picture 2" descr="Free vector graphics of A book">
            <a:extLst>
              <a:ext uri="{FF2B5EF4-FFF2-40B4-BE49-F238E27FC236}">
                <a16:creationId xmlns:a16="http://schemas.microsoft.com/office/drawing/2014/main" id="{5435FD86-CC7D-AE03-3349-4AD8E0CB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18" y="1188048"/>
            <a:ext cx="615517" cy="61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vector graphics of Blackboard">
            <a:extLst>
              <a:ext uri="{FF2B5EF4-FFF2-40B4-BE49-F238E27FC236}">
                <a16:creationId xmlns:a16="http://schemas.microsoft.com/office/drawing/2014/main" id="{028F6886-51B8-E2DD-DE56-F0CF728A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88" y="1228989"/>
            <a:ext cx="909387" cy="69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graphics of Bingo">
            <a:extLst>
              <a:ext uri="{FF2B5EF4-FFF2-40B4-BE49-F238E27FC236}">
                <a16:creationId xmlns:a16="http://schemas.microsoft.com/office/drawing/2014/main" id="{88A0FACB-591E-997D-C9BE-78E320279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85" y="819896"/>
            <a:ext cx="1013012" cy="10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vector graphics of A book">
            <a:extLst>
              <a:ext uri="{FF2B5EF4-FFF2-40B4-BE49-F238E27FC236}">
                <a16:creationId xmlns:a16="http://schemas.microsoft.com/office/drawing/2014/main" id="{ED26F8AF-DACE-54A9-2B8D-29DC369A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17" y="1946895"/>
            <a:ext cx="48013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vector graphics of A book">
            <a:extLst>
              <a:ext uri="{FF2B5EF4-FFF2-40B4-BE49-F238E27FC236}">
                <a16:creationId xmlns:a16="http://schemas.microsoft.com/office/drawing/2014/main" id="{79557928-8E45-CA87-D6AD-20090AE83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54" y="1970800"/>
            <a:ext cx="481349" cy="48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vector graphics of Blackboard">
            <a:extLst>
              <a:ext uri="{FF2B5EF4-FFF2-40B4-BE49-F238E27FC236}">
                <a16:creationId xmlns:a16="http://schemas.microsoft.com/office/drawing/2014/main" id="{3442941E-B6D9-32E9-89BA-3A001365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31" y="1869975"/>
            <a:ext cx="673313" cy="5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ree vector graphics of Blackboard">
            <a:extLst>
              <a:ext uri="{FF2B5EF4-FFF2-40B4-BE49-F238E27FC236}">
                <a16:creationId xmlns:a16="http://schemas.microsoft.com/office/drawing/2014/main" id="{4FB6EB4B-6AD4-6758-354C-D8CD82B1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86" y="1803307"/>
            <a:ext cx="673314" cy="5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Free vector graphics of Bingo">
            <a:extLst>
              <a:ext uri="{FF2B5EF4-FFF2-40B4-BE49-F238E27FC236}">
                <a16:creationId xmlns:a16="http://schemas.microsoft.com/office/drawing/2014/main" id="{2B93EDD9-E7F2-5734-DE15-1EFD038FF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16" y="1374435"/>
            <a:ext cx="1103887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Free vector graphics of Bingo">
            <a:extLst>
              <a:ext uri="{FF2B5EF4-FFF2-40B4-BE49-F238E27FC236}">
                <a16:creationId xmlns:a16="http://schemas.microsoft.com/office/drawing/2014/main" id="{AC505F1E-5D5D-1B2F-1E09-5314316C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41" y="1273610"/>
            <a:ext cx="1114871" cy="11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85D1C25-A35E-9CE1-A63F-FABCD7F7086B}"/>
              </a:ext>
            </a:extLst>
          </p:cNvPr>
          <p:cNvSpPr txBox="1"/>
          <p:nvPr/>
        </p:nvSpPr>
        <p:spPr>
          <a:xfrm>
            <a:off x="185872" y="1915018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25F1B1-14E0-8092-227C-FA9C43F67617}"/>
              </a:ext>
            </a:extLst>
          </p:cNvPr>
          <p:cNvSpPr txBox="1"/>
          <p:nvPr/>
        </p:nvSpPr>
        <p:spPr>
          <a:xfrm>
            <a:off x="2858845" y="1944279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 </a:t>
            </a:r>
            <a:r>
              <a:rPr lang="en-US" sz="2400" kern="0" dirty="0">
                <a:solidFill>
                  <a:srgbClr val="002060"/>
                </a:solidFill>
              </a:rPr>
              <a:t>Klasse</a:t>
            </a:r>
            <a:r>
              <a:rPr lang="en-US" sz="2400" b="1" kern="0" dirty="0">
                <a:solidFill>
                  <a:srgbClr val="002060"/>
                </a:solidFill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71674C-5142-71E2-64C1-E1EEF13F1DF6}"/>
              </a:ext>
            </a:extLst>
          </p:cNvPr>
          <p:cNvSpPr txBox="1"/>
          <p:nvPr/>
        </p:nvSpPr>
        <p:spPr>
          <a:xfrm>
            <a:off x="6177669" y="1852532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die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Spiel</a:t>
            </a:r>
            <a:r>
              <a:rPr lang="en-US" sz="2400" b="1" kern="0" dirty="0" err="1">
                <a:solidFill>
                  <a:srgbClr val="002060"/>
                </a:solidFill>
              </a:rPr>
              <a:t>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CCF41F-1644-BD29-6BC5-9C49FF0EAE15}"/>
              </a:ext>
            </a:extLst>
          </p:cNvPr>
          <p:cNvSpPr txBox="1">
            <a:spLocks/>
          </p:cNvSpPr>
          <p:nvPr/>
        </p:nvSpPr>
        <p:spPr>
          <a:xfrm>
            <a:off x="324248" y="2652486"/>
            <a:ext cx="10515600" cy="75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GB" sz="2400" dirty="0">
                <a:solidFill>
                  <a:srgbClr val="002060"/>
                </a:solidFill>
              </a:rPr>
              <a:t>We use pronouns ‘it’ and ‘they’ to refer to nouns we have already mentioned. In German we need </a:t>
            </a:r>
            <a:r>
              <a:rPr lang="en-GB" sz="2400" b="1" dirty="0">
                <a:solidFill>
                  <a:srgbClr val="002060"/>
                </a:solidFill>
              </a:rPr>
              <a:t>four </a:t>
            </a:r>
            <a:r>
              <a:rPr lang="en-GB" sz="2400" dirty="0">
                <a:solidFill>
                  <a:srgbClr val="002060"/>
                </a:solidFill>
              </a:rPr>
              <a:t>words to do this: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40FB6-C2DD-06FD-4197-2E5094335985}"/>
              </a:ext>
            </a:extLst>
          </p:cNvPr>
          <p:cNvSpPr txBox="1"/>
          <p:nvPr/>
        </p:nvSpPr>
        <p:spPr>
          <a:xfrm>
            <a:off x="4468196" y="3516825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lang="en-US" sz="2400" kern="0" dirty="0">
                <a:solidFill>
                  <a:srgbClr val="002060"/>
                </a:solidFill>
              </a:rPr>
              <a:t>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ext.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gut.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3CE536-8352-F9E2-9380-3C660CBBEDF3}"/>
              </a:ext>
            </a:extLst>
          </p:cNvPr>
          <p:cNvSpPr txBox="1"/>
          <p:nvPr/>
        </p:nvSpPr>
        <p:spPr>
          <a:xfrm>
            <a:off x="180825" y="3545993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text.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1EB907-121D-D3E9-5DA4-0B02F92CA7A5}"/>
              </a:ext>
            </a:extLst>
          </p:cNvPr>
          <p:cNvSpPr txBox="1"/>
          <p:nvPr/>
        </p:nvSpPr>
        <p:spPr>
          <a:xfrm>
            <a:off x="127623" y="4149287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That is the class.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 big.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5EE3C4-8248-7F5F-D01C-27795F801273}"/>
              </a:ext>
            </a:extLst>
          </p:cNvPr>
          <p:cNvSpPr txBox="1"/>
          <p:nvPr/>
        </p:nvSpPr>
        <p:spPr>
          <a:xfrm>
            <a:off x="4456116" y="4128167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Klasse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groß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AF9E74-FBC0-F320-D605-8C058C3BD729}"/>
              </a:ext>
            </a:extLst>
          </p:cNvPr>
          <p:cNvSpPr txBox="1"/>
          <p:nvPr/>
        </p:nvSpPr>
        <p:spPr>
          <a:xfrm>
            <a:off x="106128" y="4722421"/>
            <a:ext cx="4371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C00000"/>
                </a:solidFill>
              </a:rPr>
              <a:t>That is the game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It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is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great.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59023640-3F0B-BA6C-CE68-0DB5ED0002AC}"/>
              </a:ext>
            </a:extLst>
          </p:cNvPr>
          <p:cNvSpPr/>
          <p:nvPr/>
        </p:nvSpPr>
        <p:spPr>
          <a:xfrm>
            <a:off x="8897284" y="3086693"/>
            <a:ext cx="3086322" cy="927756"/>
          </a:xfrm>
          <a:prstGeom prst="wedgeRoundRectCallout">
            <a:avLst>
              <a:gd name="adj1" fmla="val -92781"/>
              <a:gd name="adj2" fmla="val 7108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So, </a:t>
            </a:r>
            <a:r>
              <a:rPr lang="en-US" sz="2000" b="1" dirty="0"/>
              <a:t>er</a:t>
            </a:r>
            <a:r>
              <a:rPr lang="en-US" sz="2000" dirty="0"/>
              <a:t> means </a:t>
            </a:r>
            <a:r>
              <a:rPr lang="en-US" sz="2000" b="1" dirty="0"/>
              <a:t>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, </a:t>
            </a:r>
            <a:r>
              <a:rPr lang="en-US" sz="2000" b="1" dirty="0" err="1"/>
              <a:t>sie</a:t>
            </a:r>
            <a:r>
              <a:rPr lang="en-US" sz="2000" b="1" dirty="0"/>
              <a:t> </a:t>
            </a:r>
            <a:r>
              <a:rPr lang="en-US" sz="2000" dirty="0"/>
              <a:t>means </a:t>
            </a:r>
            <a:r>
              <a:rPr lang="en-US" sz="2000" b="1" dirty="0"/>
              <a:t>she</a:t>
            </a:r>
            <a:r>
              <a:rPr lang="en-US" sz="2000" dirty="0"/>
              <a:t> </a:t>
            </a:r>
            <a:r>
              <a:rPr lang="en-US" sz="2000" u="sng" dirty="0"/>
              <a:t>and</a:t>
            </a:r>
            <a:r>
              <a:rPr lang="en-US" sz="2000" dirty="0"/>
              <a:t> </a:t>
            </a:r>
            <a:r>
              <a:rPr lang="en-US" sz="2000" b="1" dirty="0"/>
              <a:t>it</a:t>
            </a:r>
            <a:r>
              <a:rPr lang="en-US" sz="2000" dirty="0"/>
              <a:t>. </a:t>
            </a:r>
            <a:endParaRPr lang="en-GB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706A88-1134-3A76-39BC-2A8C0E6A75F2}"/>
              </a:ext>
            </a:extLst>
          </p:cNvPr>
          <p:cNvSpPr txBox="1"/>
          <p:nvPr/>
        </p:nvSpPr>
        <p:spPr>
          <a:xfrm>
            <a:off x="4456116" y="4687271"/>
            <a:ext cx="47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das Spiel.</a:t>
            </a:r>
            <a:r>
              <a:rPr lang="en-US" sz="2400" b="1" kern="0" dirty="0">
                <a:solidFill>
                  <a:srgbClr val="002060"/>
                </a:solidFill>
              </a:rPr>
              <a:t> Es </a:t>
            </a:r>
            <a:r>
              <a:rPr lang="en-US" sz="2400" kern="0" dirty="0" err="1">
                <a:solidFill>
                  <a:srgbClr val="002060"/>
                </a:solidFill>
              </a:rPr>
              <a:t>ist</a:t>
            </a:r>
            <a:r>
              <a:rPr lang="en-US" sz="2400" kern="0" dirty="0">
                <a:solidFill>
                  <a:srgbClr val="002060"/>
                </a:solidFill>
              </a:rPr>
              <a:t> toll.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208E60-A13F-B95F-97A8-CC30DBD20E02}"/>
              </a:ext>
            </a:extLst>
          </p:cNvPr>
          <p:cNvSpPr txBox="1"/>
          <p:nvPr/>
        </p:nvSpPr>
        <p:spPr>
          <a:xfrm>
            <a:off x="191495" y="5262583"/>
            <a:ext cx="542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texts.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good.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A7C9DE-4A3A-0425-C7CB-87E096FF55B7}"/>
              </a:ext>
            </a:extLst>
          </p:cNvPr>
          <p:cNvSpPr txBox="1"/>
          <p:nvPr/>
        </p:nvSpPr>
        <p:spPr>
          <a:xfrm>
            <a:off x="5730950" y="5264374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Texte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gut.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7167DC-C1DC-F20F-8E34-FBCEF813EB9D}"/>
              </a:ext>
            </a:extLst>
          </p:cNvPr>
          <p:cNvSpPr txBox="1"/>
          <p:nvPr/>
        </p:nvSpPr>
        <p:spPr>
          <a:xfrm>
            <a:off x="224961" y="5840623"/>
            <a:ext cx="542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classes.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big.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D67B24-F4A6-DF44-3DB0-BB1783A10186}"/>
              </a:ext>
            </a:extLst>
          </p:cNvPr>
          <p:cNvSpPr txBox="1"/>
          <p:nvPr/>
        </p:nvSpPr>
        <p:spPr>
          <a:xfrm>
            <a:off x="5730950" y="5829335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Klassen.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groß</a:t>
            </a:r>
            <a:r>
              <a:rPr lang="en-US" sz="2400" kern="0" dirty="0">
                <a:solidFill>
                  <a:srgbClr val="002060"/>
                </a:solidFill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C22131-D44C-74E9-36BF-DD2A129E2EBC}"/>
              </a:ext>
            </a:extLst>
          </p:cNvPr>
          <p:cNvSpPr txBox="1"/>
          <p:nvPr/>
        </p:nvSpPr>
        <p:spPr>
          <a:xfrm>
            <a:off x="188930" y="6396409"/>
            <a:ext cx="6131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Those are the games.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sz="2400" b="1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They</a:t>
            </a:r>
            <a:r>
              <a:rPr kumimoji="0" lang="en-US" sz="2400" i="1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are great.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4C0D42-1518-B64C-AA0E-C73CF1EBDE7B}"/>
              </a:ext>
            </a:extLst>
          </p:cNvPr>
          <p:cNvSpPr txBox="1"/>
          <p:nvPr/>
        </p:nvSpPr>
        <p:spPr>
          <a:xfrm>
            <a:off x="5759682" y="6380243"/>
            <a:ext cx="5423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Das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die </a:t>
            </a:r>
            <a:r>
              <a:rPr lang="en-US" sz="2400" kern="0" dirty="0" err="1">
                <a:solidFill>
                  <a:srgbClr val="002060"/>
                </a:solidFill>
              </a:rPr>
              <a:t>Spiele</a:t>
            </a:r>
            <a:r>
              <a:rPr lang="en-US" sz="2400" kern="0" dirty="0">
                <a:solidFill>
                  <a:srgbClr val="002060"/>
                </a:solidFill>
              </a:rPr>
              <a:t>. </a:t>
            </a:r>
            <a:r>
              <a:rPr lang="en-US" sz="2400" b="1" kern="0" dirty="0">
                <a:solidFill>
                  <a:srgbClr val="002060"/>
                </a:solidFill>
              </a:rPr>
              <a:t>Sie</a:t>
            </a:r>
            <a:r>
              <a:rPr lang="en-US" sz="2400" kern="0" dirty="0">
                <a:solidFill>
                  <a:srgbClr val="002060"/>
                </a:solidFill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</a:rPr>
              <a:t>sind</a:t>
            </a:r>
            <a:r>
              <a:rPr lang="en-US" sz="2400" kern="0" dirty="0">
                <a:solidFill>
                  <a:srgbClr val="002060"/>
                </a:solidFill>
              </a:rPr>
              <a:t> toll.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69041997-ABEF-96E0-98D9-E8BD8E7B72E5}"/>
              </a:ext>
            </a:extLst>
          </p:cNvPr>
          <p:cNvSpPr/>
          <p:nvPr/>
        </p:nvSpPr>
        <p:spPr>
          <a:xfrm>
            <a:off x="9105678" y="4110339"/>
            <a:ext cx="3086322" cy="927756"/>
          </a:xfrm>
          <a:prstGeom prst="wedgeRoundRectCallout">
            <a:avLst>
              <a:gd name="adj1" fmla="val -39255"/>
              <a:gd name="adj2" fmla="val 8555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They are (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 is the same verb as we are (</a:t>
            </a:r>
            <a:r>
              <a:rPr lang="en-US" sz="2000" dirty="0" err="1"/>
              <a:t>wir</a:t>
            </a:r>
            <a:r>
              <a:rPr lang="en-US" sz="2000" dirty="0"/>
              <a:t> </a:t>
            </a:r>
            <a:r>
              <a:rPr lang="en-US" sz="2000" b="1" dirty="0" err="1"/>
              <a:t>sind</a:t>
            </a:r>
            <a:r>
              <a:rPr lang="en-US" sz="2000" dirty="0"/>
              <a:t>).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184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0" grpId="0"/>
      <p:bldP spid="21" grpId="0"/>
      <p:bldP spid="22" grpId="0"/>
      <p:bldP spid="33" grpId="0"/>
      <p:bldP spid="34" grpId="0"/>
      <p:bldP spid="35" grpId="0"/>
      <p:bldP spid="24" grpId="0" build="p"/>
      <p:bldP spid="29" grpId="0"/>
      <p:bldP spid="32" grpId="0"/>
      <p:bldP spid="39" grpId="0"/>
      <p:bldP spid="40" grpId="0"/>
      <p:bldP spid="41" grpId="0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7037</TotalTime>
  <Words>2027</Words>
  <Application>Microsoft Office PowerPoint</Application>
  <PresentationFormat>Widescreen</PresentationFormat>
  <Paragraphs>305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Vokabeln</vt:lpstr>
      <vt:lpstr>die (the, plural)</vt:lpstr>
      <vt:lpstr>welcher?/welche?/welches? (which?)</vt:lpstr>
      <vt:lpstr>Online-Austausch</vt:lpstr>
      <vt:lpstr>lesen</vt:lpstr>
      <vt:lpstr>die (the, plural)</vt:lpstr>
      <vt:lpstr>lesen</vt:lpstr>
      <vt:lpstr>hören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Rowena Kasprowicz</cp:lastModifiedBy>
  <cp:revision>55</cp:revision>
  <dcterms:created xsi:type="dcterms:W3CDTF">2021-07-02T19:27:01Z</dcterms:created>
  <dcterms:modified xsi:type="dcterms:W3CDTF">2022-09-02T10:34:18Z</dcterms:modified>
</cp:coreProperties>
</file>