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257" r:id="rId3"/>
    <p:sldId id="936" r:id="rId4"/>
    <p:sldId id="937" r:id="rId5"/>
    <p:sldId id="938" r:id="rId6"/>
    <p:sldId id="939" r:id="rId7"/>
    <p:sldId id="301" r:id="rId8"/>
    <p:sldId id="300" r:id="rId9"/>
    <p:sldId id="422" r:id="rId10"/>
    <p:sldId id="297" r:id="rId11"/>
    <p:sldId id="419" r:id="rId12"/>
    <p:sldId id="421" r:id="rId13"/>
    <p:sldId id="425" r:id="rId14"/>
    <p:sldId id="423" r:id="rId15"/>
    <p:sldId id="424" r:id="rId16"/>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FF9FB"/>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BB6628-2B13-9D4E-92AD-3EF117E3CB65}" v="119" dt="2023-09-25T11:57:40.8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23" autoAdjust="0"/>
    <p:restoredTop sz="71727" autoAdjust="0"/>
  </p:normalViewPr>
  <p:slideViewPr>
    <p:cSldViewPr snapToGrid="0">
      <p:cViewPr varScale="1">
        <p:scale>
          <a:sx n="48" d="100"/>
          <a:sy n="48" d="100"/>
        </p:scale>
        <p:origin x="936" y="24"/>
      </p:cViewPr>
      <p:guideLst>
        <p:guide orient="horz" pos="2024"/>
        <p:guide pos="270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05/10/2023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438150" y="125095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7547" y="4813866"/>
            <a:ext cx="5500370" cy="3938617"/>
          </a:xfrm>
          <a:prstGeom prst="rect">
            <a:avLst/>
          </a:prstGeom>
          <a:noFill/>
          <a:ln>
            <a:noFill/>
          </a:ln>
        </p:spPr>
        <p:txBody>
          <a:bodyPr spcFirstLastPara="1" wrap="square" lIns="96426" tIns="48200" rIns="96426" bIns="48200" anchor="t" anchorCtr="0">
            <a:noAutofit/>
          </a:bodyPr>
          <a:lstStyle/>
          <a:p>
            <a:pPr>
              <a:buClr>
                <a:schemeClr val="dk1"/>
              </a:buClr>
              <a:buSzPts val="1400"/>
            </a:pPr>
            <a:r>
              <a:rPr lang="en-GB" sz="1900" dirty="0"/>
              <a:t>Artwork by Steve Clarke. Pronoun pictures from NCELP (www.ncelp.org). All additional pictures selected from </a:t>
            </a:r>
            <a:r>
              <a:rPr lang="en-GB" sz="1900" dirty="0" err="1"/>
              <a:t>Pixabay</a:t>
            </a:r>
            <a:r>
              <a:rPr lang="en-GB" sz="1900" dirty="0"/>
              <a:t> and are available under a Creative Commons license, no attribution required.</a:t>
            </a:r>
          </a:p>
          <a:p>
            <a:endParaRPr lang="en-GB" sz="1900" dirty="0">
              <a:latin typeface="Calibri" panose="020F0502020204030204" pitchFamily="34" charset="0"/>
              <a:ea typeface="Calibri" panose="020F0502020204030204" pitchFamily="34" charset="0"/>
            </a:endParaRPr>
          </a:p>
          <a:p>
            <a:pPr marL="227815" indent="-227815"/>
            <a:r>
              <a:rPr lang="en-GB" sz="1900" b="1" spc="-1" dirty="0">
                <a:solidFill>
                  <a:srgbClr val="002060"/>
                </a:solidFill>
                <a:latin typeface="Century Gothic"/>
                <a:ea typeface="Century Gothic"/>
              </a:rPr>
              <a:t>Phonics:  </a:t>
            </a:r>
          </a:p>
          <a:p>
            <a:pPr marL="227815" indent="-227815"/>
            <a:r>
              <a:rPr lang="de-DE" sz="1900" spc="-1" dirty="0">
                <a:solidFill>
                  <a:srgbClr val="002060"/>
                </a:solidFill>
                <a:latin typeface="Century Gothic"/>
                <a:ea typeface="Century Gothic"/>
              </a:rPr>
              <a:t>long [e] geben [49] Idee [451] mehr [52]</a:t>
            </a:r>
          </a:p>
          <a:p>
            <a:pPr marL="227815" indent="-227815"/>
            <a:r>
              <a:rPr lang="de-DE" sz="1900" spc="-1" dirty="0">
                <a:solidFill>
                  <a:srgbClr val="002060"/>
                </a:solidFill>
                <a:latin typeface="Century Gothic"/>
                <a:ea typeface="Century Gothic"/>
              </a:rPr>
              <a:t>short [e] denken [128] Bett [659] helfen [338]</a:t>
            </a:r>
          </a:p>
          <a:p>
            <a:pPr marL="227815" indent="-227815"/>
            <a:endParaRPr lang="en-GB" sz="1900" b="1" spc="-1" dirty="0">
              <a:solidFill>
                <a:srgbClr val="002060"/>
              </a:solidFill>
              <a:latin typeface="Century Gothic"/>
              <a:ea typeface="Century Gothic"/>
            </a:endParaRPr>
          </a:p>
          <a:p>
            <a:pPr marL="227815" indent="-227815"/>
            <a:r>
              <a:rPr lang="it-IT" sz="1900" b="1" spc="-1" dirty="0">
                <a:solidFill>
                  <a:srgbClr val="002060"/>
                </a:solidFill>
                <a:latin typeface="Century Gothic"/>
                <a:ea typeface="Century Gothic"/>
              </a:rPr>
              <a:t>Vocabulary</a:t>
            </a:r>
            <a:r>
              <a:rPr lang="it-IT" sz="1900" spc="-1" dirty="0">
                <a:solidFill>
                  <a:srgbClr val="002060"/>
                </a:solidFill>
                <a:latin typeface="Century Gothic"/>
                <a:ea typeface="Century Gothic"/>
              </a:rPr>
              <a:t>: </a:t>
            </a:r>
            <a:r>
              <a:rPr lang="de-DE" sz="1900" spc="-1" dirty="0">
                <a:solidFill>
                  <a:srgbClr val="002060"/>
                </a:solidFill>
                <a:latin typeface="Century Gothic"/>
                <a:ea typeface="Century Gothic"/>
              </a:rPr>
              <a:t>bleiben [113] brauchen [179] Glas, Gläser [885] Idee [451] gewinnen [372] haben [6] helfen [338] </a:t>
            </a:r>
            <a:r>
              <a:rPr lang="de-DE" sz="1900" b="1" spc="-1" dirty="0">
                <a:solidFill>
                  <a:srgbClr val="002060"/>
                </a:solidFill>
                <a:latin typeface="Century Gothic"/>
                <a:ea typeface="Century Gothic"/>
              </a:rPr>
              <a:t>kaufen </a:t>
            </a:r>
            <a:r>
              <a:rPr lang="de-DE" sz="1900" spc="-1" dirty="0">
                <a:solidFill>
                  <a:srgbClr val="002060"/>
                </a:solidFill>
                <a:latin typeface="Century Gothic"/>
                <a:ea typeface="Century Gothic"/>
              </a:rPr>
              <a:t>[506] machen [58] </a:t>
            </a:r>
            <a:r>
              <a:rPr lang="de-DE" sz="1900" b="1" spc="-1" dirty="0">
                <a:solidFill>
                  <a:srgbClr val="002060"/>
                </a:solidFill>
                <a:latin typeface="Century Gothic"/>
                <a:ea typeface="Century Gothic"/>
              </a:rPr>
              <a:t>planen </a:t>
            </a:r>
            <a:r>
              <a:rPr lang="de-DE" sz="1900" spc="-1" dirty="0">
                <a:solidFill>
                  <a:srgbClr val="002060"/>
                </a:solidFill>
                <a:latin typeface="Century Gothic"/>
                <a:ea typeface="Century Gothic"/>
              </a:rPr>
              <a:t>[579] singen [1063] spielen [205] wiederholen [988] </a:t>
            </a:r>
            <a:r>
              <a:rPr lang="de-DE" sz="1900" b="1" spc="-1" dirty="0">
                <a:solidFill>
                  <a:srgbClr val="002060"/>
                </a:solidFill>
                <a:latin typeface="Century Gothic"/>
                <a:ea typeface="Century Gothic"/>
              </a:rPr>
              <a:t>Kind </a:t>
            </a:r>
            <a:r>
              <a:rPr lang="de-DE" sz="1900" spc="-1" dirty="0">
                <a:solidFill>
                  <a:srgbClr val="002060"/>
                </a:solidFill>
                <a:latin typeface="Century Gothic"/>
                <a:ea typeface="Century Gothic"/>
              </a:rPr>
              <a:t>[133] </a:t>
            </a:r>
            <a:r>
              <a:rPr lang="de-DE" sz="1900" b="1" spc="-1" dirty="0">
                <a:solidFill>
                  <a:srgbClr val="002060"/>
                </a:solidFill>
                <a:latin typeface="Century Gothic"/>
                <a:ea typeface="Century Gothic"/>
              </a:rPr>
              <a:t>Kinder</a:t>
            </a:r>
            <a:r>
              <a:rPr lang="de-DE" sz="1900" spc="-1" dirty="0">
                <a:solidFill>
                  <a:srgbClr val="002060"/>
                </a:solidFill>
                <a:latin typeface="Century Gothic"/>
                <a:ea typeface="Century Gothic"/>
              </a:rPr>
              <a:t> [133] Stunde [276] </a:t>
            </a:r>
            <a:r>
              <a:rPr lang="de-DE" sz="1900" b="1" spc="-1" dirty="0">
                <a:solidFill>
                  <a:srgbClr val="002060"/>
                </a:solidFill>
                <a:latin typeface="Century Gothic"/>
                <a:ea typeface="Century Gothic"/>
              </a:rPr>
              <a:t>dieser, diese, dieses </a:t>
            </a:r>
            <a:r>
              <a:rPr lang="de-DE" sz="1900" spc="-1" dirty="0">
                <a:solidFill>
                  <a:srgbClr val="002060"/>
                </a:solidFill>
                <a:latin typeface="Century Gothic"/>
                <a:ea typeface="Century Gothic"/>
              </a:rPr>
              <a:t>[24]</a:t>
            </a:r>
          </a:p>
          <a:p>
            <a:pPr marL="227815" indent="-227815"/>
            <a:r>
              <a:rPr lang="de-DE" sz="1900" spc="-1" dirty="0">
                <a:solidFill>
                  <a:srgbClr val="002060"/>
                </a:solidFill>
                <a:latin typeface="Century Gothic"/>
                <a:ea typeface="Century Gothic"/>
              </a:rPr>
              <a:t>Revisit 1: </a:t>
            </a:r>
            <a:r>
              <a:rPr lang="de-DE" sz="1900" b="1" spc="-1" dirty="0">
                <a:solidFill>
                  <a:srgbClr val="002060"/>
                </a:solidFill>
                <a:latin typeface="Century Gothic"/>
                <a:ea typeface="Century Gothic"/>
              </a:rPr>
              <a:t>sie sind </a:t>
            </a:r>
            <a:r>
              <a:rPr lang="de-DE" sz="1900" spc="-1" dirty="0">
                <a:solidFill>
                  <a:srgbClr val="002060"/>
                </a:solidFill>
                <a:latin typeface="Century Gothic"/>
                <a:ea typeface="Century Gothic"/>
              </a:rPr>
              <a:t>[4] </a:t>
            </a:r>
            <a:r>
              <a:rPr lang="de-DE" sz="1900" b="1" spc="-1" dirty="0">
                <a:solidFill>
                  <a:srgbClr val="002060"/>
                </a:solidFill>
                <a:latin typeface="Century Gothic"/>
                <a:ea typeface="Century Gothic"/>
              </a:rPr>
              <a:t>Aktivität</a:t>
            </a:r>
            <a:r>
              <a:rPr lang="de-DE" sz="1900" spc="-1" dirty="0">
                <a:solidFill>
                  <a:srgbClr val="002060"/>
                </a:solidFill>
                <a:latin typeface="Century Gothic"/>
                <a:ea typeface="Century Gothic"/>
              </a:rPr>
              <a:t> [1422] Aufgabe [256] Beispiel [94] Frau [99] Freund, Freundin [273] Geburtstag [1779] Geschichte [262] Herr [154] Klasse [961] Lied [1733] Mensch [90] </a:t>
            </a:r>
            <a:r>
              <a:rPr lang="de-DE" sz="1900" b="1" spc="-1" dirty="0">
                <a:solidFill>
                  <a:srgbClr val="002060"/>
                </a:solidFill>
                <a:latin typeface="Century Gothic"/>
                <a:ea typeface="Century Gothic"/>
              </a:rPr>
              <a:t>Party</a:t>
            </a:r>
            <a:r>
              <a:rPr lang="de-DE" sz="1900" spc="-1" dirty="0">
                <a:solidFill>
                  <a:srgbClr val="002060"/>
                </a:solidFill>
                <a:latin typeface="Century Gothic"/>
                <a:ea typeface="Century Gothic"/>
              </a:rPr>
              <a:t> [2809] Person [357] Problem [210] Satz [432] Song [3373] Spiel [328] Spieler, Spielerin [822]  Sport [945] Text [473] Zimmer [665] </a:t>
            </a:r>
            <a:r>
              <a:rPr lang="de-DE" sz="1900" b="1" spc="-1" dirty="0">
                <a:solidFill>
                  <a:srgbClr val="002060"/>
                </a:solidFill>
                <a:latin typeface="Century Gothic"/>
                <a:ea typeface="Century Gothic"/>
              </a:rPr>
              <a:t>welcher, welche, welches </a:t>
            </a:r>
            <a:r>
              <a:rPr lang="de-DE" sz="1900" spc="-1" dirty="0">
                <a:solidFill>
                  <a:srgbClr val="002060"/>
                </a:solidFill>
                <a:latin typeface="Century Gothic"/>
                <a:ea typeface="Century Gothic"/>
              </a:rPr>
              <a:t>[122] </a:t>
            </a:r>
            <a:r>
              <a:rPr lang="de-DE" sz="1900" b="1" spc="-1" dirty="0">
                <a:solidFill>
                  <a:srgbClr val="002060"/>
                </a:solidFill>
                <a:latin typeface="Century Gothic"/>
                <a:ea typeface="Century Gothic"/>
              </a:rPr>
              <a:t>die</a:t>
            </a:r>
            <a:r>
              <a:rPr lang="de-DE" sz="1900" b="1" spc="-1" baseline="30000" dirty="0">
                <a:solidFill>
                  <a:srgbClr val="002060"/>
                </a:solidFill>
                <a:latin typeface="Century Gothic"/>
                <a:ea typeface="Century Gothic"/>
              </a:rPr>
              <a:t>2</a:t>
            </a:r>
            <a:r>
              <a:rPr lang="de-DE" sz="1900" spc="-1" dirty="0">
                <a:solidFill>
                  <a:srgbClr val="002060"/>
                </a:solidFill>
                <a:latin typeface="Century Gothic"/>
                <a:ea typeface="Century Gothic"/>
              </a:rPr>
              <a:t> [1]</a:t>
            </a:r>
          </a:p>
          <a:p>
            <a:pPr marL="227815" indent="-227815"/>
            <a:r>
              <a:rPr lang="de-DE" sz="1900" spc="-1" dirty="0">
                <a:solidFill>
                  <a:srgbClr val="002060"/>
                </a:solidFill>
                <a:latin typeface="Century Gothic"/>
                <a:ea typeface="Century Gothic"/>
              </a:rPr>
              <a:t>Revisit 2: heißen [126] wohnen [560] Jahr [53] alt [138] jung [199]</a:t>
            </a:r>
          </a:p>
          <a:p>
            <a:endParaRPr lang="en-GB" sz="1700" dirty="0">
              <a:solidFill>
                <a:sysClr val="windowText" lastClr="000000"/>
              </a:solidFill>
            </a:endParaRPr>
          </a:p>
          <a:p>
            <a:r>
              <a:rPr lang="en-GB" sz="1700" dirty="0">
                <a:solidFill>
                  <a:sysClr val="windowText" lastClr="000000"/>
                </a:solidFill>
              </a:rPr>
              <a:t>Jones, R.L &amp; </a:t>
            </a:r>
            <a:r>
              <a:rPr lang="en-GB" sz="1700" dirty="0" err="1">
                <a:solidFill>
                  <a:sysClr val="windowText" lastClr="000000"/>
                </a:solidFill>
              </a:rPr>
              <a:t>Tschirner</a:t>
            </a:r>
            <a:r>
              <a:rPr lang="en-GB" sz="1700" dirty="0">
                <a:solidFill>
                  <a:sysClr val="windowText" lastClr="000000"/>
                </a:solidFill>
              </a:rPr>
              <a:t>, E. (2019). A frequency dictionary of German: Core vocabulary for learners. London: Routledge.</a:t>
            </a:r>
          </a:p>
          <a:p>
            <a:pPr marL="227815" indent="-227815"/>
            <a:endParaRPr lang="en-GB" sz="1700" spc="-1" dirty="0">
              <a:latin typeface="Arial"/>
            </a:endParaRPr>
          </a:p>
          <a:p>
            <a:pPr indent="-227815"/>
            <a:r>
              <a:rPr lang="en-GB" sz="1700" spc="-1" dirty="0">
                <a:solidFill>
                  <a:srgbClr val="000000"/>
                </a:solidFill>
                <a:ea typeface="Calibri"/>
              </a:rPr>
              <a:t>The frequency rankings for words that occur in this PowerPoint which have been</a:t>
            </a:r>
            <a:r>
              <a:rPr lang="en-GB" sz="1700" i="1" spc="-1" dirty="0">
                <a:solidFill>
                  <a:srgbClr val="000000"/>
                </a:solidFill>
                <a:ea typeface="Calibri"/>
              </a:rPr>
              <a:t> previously</a:t>
            </a:r>
            <a:r>
              <a:rPr lang="en-GB" sz="1700" spc="-1" dirty="0">
                <a:solidFill>
                  <a:srgbClr val="000000"/>
                </a:solidFill>
                <a:ea typeface="Calibri"/>
              </a:rPr>
              <a:t> introduced in these resources are given in the SOW and in the resources that first</a:t>
            </a:r>
          </a:p>
          <a:p>
            <a:pPr indent="-227815"/>
            <a:r>
              <a:rPr lang="en-GB" sz="1700" spc="-1" dirty="0">
                <a:solidFill>
                  <a:srgbClr val="000000"/>
                </a:solidFill>
                <a:ea typeface="Calibri"/>
              </a:rPr>
              <a:t>introduced and formally re-visited those words. </a:t>
            </a:r>
            <a:endParaRPr lang="en-GB" sz="1700" spc="-1" dirty="0">
              <a:latin typeface="Arial"/>
            </a:endParaRPr>
          </a:p>
          <a:p>
            <a:pPr indent="-227815"/>
            <a:r>
              <a:rPr lang="en-GB" sz="1900" spc="-1" dirty="0">
                <a:solidFill>
                  <a:srgbClr val="000000"/>
                </a:solidFill>
                <a:ea typeface="Calibri"/>
              </a:rPr>
              <a:t>For any </a:t>
            </a:r>
            <a:r>
              <a:rPr lang="en-GB" sz="1900" i="1" spc="-1" dirty="0">
                <a:solidFill>
                  <a:srgbClr val="000000"/>
                </a:solidFill>
                <a:ea typeface="Calibri"/>
              </a:rPr>
              <a:t>other </a:t>
            </a:r>
            <a:r>
              <a:rPr lang="en-GB" sz="1900" spc="-1" dirty="0">
                <a:solidFill>
                  <a:srgbClr val="000000"/>
                </a:solidFill>
                <a:ea typeface="Calibri"/>
              </a:rPr>
              <a:t>words that occur incidentally in this PowerPoint, frequency rankings will be provided in the notes field wherever possible.</a:t>
            </a:r>
            <a:endParaRPr lang="en-GB" sz="1900" spc="-1" dirty="0">
              <a:latin typeface="Arial"/>
            </a:endParaRPr>
          </a:p>
        </p:txBody>
      </p:sp>
      <p:sp>
        <p:nvSpPr>
          <p:cNvPr id="96" name="Google Shape;96;p2:notes"/>
          <p:cNvSpPr txBox="1">
            <a:spLocks noGrp="1"/>
          </p:cNvSpPr>
          <p:nvPr>
            <p:ph type="sldNum" idx="12"/>
          </p:nvPr>
        </p:nvSpPr>
        <p:spPr>
          <a:xfrm>
            <a:off x="3894505" y="9500961"/>
            <a:ext cx="2979367" cy="501878"/>
          </a:xfrm>
          <a:prstGeom prst="rect">
            <a:avLst/>
          </a:prstGeom>
          <a:noFill/>
          <a:ln>
            <a:noFill/>
          </a:ln>
        </p:spPr>
        <p:txBody>
          <a:bodyPr spcFirstLastPara="1" wrap="square" lIns="96426" tIns="48200" rIns="96426" bIns="48200" anchor="b" anchorCtr="0">
            <a:noAutofit/>
          </a:bodyPr>
          <a:lstStyle/>
          <a:p>
            <a:pPr defTabSz="964418">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4418">
                <a:buClr>
                  <a:srgbClr val="000000"/>
                </a:buClr>
                <a:buSzPts val="1200"/>
                <a:defRPr/>
              </a:pPr>
              <a:t>1</a:t>
            </a:fld>
            <a:endParaRPr kern="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try and specify gender (m/f/</a:t>
            </a:r>
            <a:r>
              <a:rPr lang="en-GB" b="0" dirty="0" err="1"/>
              <a:t>nt</a:t>
            </a:r>
            <a:r>
              <a:rPr lang="en-GB" b="0" dirty="0"/>
              <a:t>) for welch- and dies- words and to think about singular and plural nouns. </a:t>
            </a:r>
            <a:endParaRPr lang="en-GB" sz="1300" b="1" dirty="0"/>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592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r>
              <a:rPr lang="en-GB" b="0" dirty="0"/>
              <a:t>2. </a:t>
            </a:r>
            <a:r>
              <a:rPr lang="en-GB" sz="1400" b="0" dirty="0"/>
              <a:t>Remind pupils </a:t>
            </a:r>
            <a:r>
              <a:rPr lang="en-GB" sz="1200" b="0" dirty="0"/>
              <a:t>to think about m/f/</a:t>
            </a:r>
            <a:r>
              <a:rPr lang="en-GB" sz="1200" b="0" dirty="0" err="1"/>
              <a:t>nt</a:t>
            </a:r>
            <a:r>
              <a:rPr lang="en-GB" sz="1200" b="0" dirty="0"/>
              <a:t>/plural forms of ‘which’ and ‘this’ words and to think about singular and plural nouns.</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8995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gesture for ‘geben’ might be to pretend to give someone on object.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gesture for ‘denken’ might be to pretend to to put your finger to your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temple as though you are pondering something.</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GB" sz="1200" b="0" strike="noStrike" spc="-1" dirty="0">
              <a:latin typeface="Arial"/>
            </a:endParaRPr>
          </a:p>
          <a:p>
            <a:pPr>
              <a:lnSpc>
                <a:spcPct val="100000"/>
              </a:lnSpc>
            </a:pPr>
            <a:r>
              <a:rPr lang="de-DE" sz="1200" b="1" strike="noStrike" spc="-1" dirty="0">
                <a:latin typeface="Arial"/>
              </a:rPr>
              <a:t>denken</a:t>
            </a:r>
            <a:r>
              <a:rPr lang="de-DE" sz="1200" b="0" strike="noStrike" spc="-1" dirty="0">
                <a:latin typeface="Arial"/>
              </a:rPr>
              <a:t> [128]</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‘denken’ might be to pretend to to put your finger to your mouth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if you’re concentrating and thinking about something.</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GB" sz="1200" b="0" strike="noStrike" spc="-1" dirty="0">
              <a:latin typeface="Arial"/>
            </a:endParaRPr>
          </a:p>
          <a:p>
            <a:pPr>
              <a:lnSpc>
                <a:spcPct val="100000"/>
              </a:lnSpc>
            </a:pPr>
            <a:r>
              <a:rPr lang="de-DE" sz="1200" b="1" strike="noStrike" spc="-1" dirty="0">
                <a:latin typeface="Arial"/>
              </a:rPr>
              <a:t>Bett</a:t>
            </a:r>
            <a:r>
              <a:rPr lang="de-DE" sz="1200" b="0" strike="noStrike" spc="-1" dirty="0">
                <a:latin typeface="Arial"/>
              </a:rPr>
              <a:t> [659]</a:t>
            </a:r>
            <a:r>
              <a:rPr lang="de-DE" sz="1200" b="1" strike="noStrike" spc="-1" dirty="0">
                <a:latin typeface="Arial"/>
              </a:rPr>
              <a:t> helfen </a:t>
            </a:r>
            <a:r>
              <a:rPr lang="de-DE" sz="1200" b="0" strike="noStrike" spc="-1" dirty="0">
                <a:latin typeface="Arial"/>
              </a:rPr>
              <a:t>[338]</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knowledge of long and short </a:t>
            </a:r>
            <a:r>
              <a:rPr lang="en-GB" b="1" dirty="0"/>
              <a:t>[e] </a:t>
            </a:r>
            <a:r>
              <a:rPr lang="en-GB" b="0" dirty="0"/>
              <a:t>to known and unknown words.</a:t>
            </a:r>
          </a:p>
          <a:p>
            <a:pPr>
              <a:buClr>
                <a:schemeClr val="dk1"/>
              </a:buClr>
              <a:buSzPts val="1200"/>
            </a:pPr>
            <a:endParaRPr lang="en-GB" b="1" dirty="0"/>
          </a:p>
          <a:p>
            <a:r>
              <a:rPr lang="en-GB" b="1" dirty="0"/>
              <a:t>Procedure:</a:t>
            </a:r>
          </a:p>
          <a:p>
            <a:pPr marL="241104" indent="-241104">
              <a:buAutoNum type="arabicPeriod"/>
            </a:pPr>
            <a:r>
              <a:rPr lang="en-GB" dirty="0"/>
              <a:t>Click to bring up the instructions.</a:t>
            </a: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of long and short </a:t>
            </a:r>
            <a:r>
              <a:rPr lang="en-GB" b="1" dirty="0"/>
              <a:t>[e]</a:t>
            </a:r>
            <a:r>
              <a:rPr lang="en-GB" b="0" dirty="0">
                <a:latin typeface="Calibri" panose="020F0502020204030204" pitchFamily="34" charset="0"/>
                <a:cs typeface="Calibri" panose="020F0502020204030204" pitchFamily="34" charset="0"/>
              </a:rPr>
              <a:t>. For their first go, they can choose where to start and have one minute to pronounce all the words correctly to avoid being eaten by the crocodile. For their second go, students must ONLY pronounce the words with a long </a:t>
            </a:r>
            <a:r>
              <a:rPr lang="en-GB" b="1" dirty="0"/>
              <a:t>[e] </a:t>
            </a:r>
            <a:r>
              <a:rPr lang="en-GB" b="0" dirty="0"/>
              <a:t>to find a safe path across from left to right. If they accidentally say the words with a short </a:t>
            </a:r>
            <a:r>
              <a:rPr lang="en-GB" b="1" dirty="0"/>
              <a:t>[e] </a:t>
            </a:r>
            <a:r>
              <a:rPr lang="en-GB" b="0" dirty="0"/>
              <a:t>they fall into the water.</a:t>
            </a:r>
            <a:endParaRPr lang="en-GB" b="0"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In their pairs, one student is Person A and one person is Person B. Click to indicate it’s Person A’s turn. Click again to bring up Person B’s turn. </a:t>
            </a:r>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a:t>
            </a:r>
          </a:p>
          <a:p>
            <a:pPr>
              <a:buClr>
                <a:schemeClr val="dk1"/>
              </a:buClr>
              <a:buSzPts val="1200"/>
            </a:pPr>
            <a:endParaRPr lang="en-GB" b="1" dirty="0"/>
          </a:p>
          <a:p>
            <a:pPr>
              <a:buClr>
                <a:schemeClr val="dk1"/>
              </a:buClr>
              <a:buSzPts val="1200"/>
            </a:pPr>
            <a:r>
              <a:rPr lang="en-GB" b="1" dirty="0"/>
              <a:t>Aim:</a:t>
            </a:r>
            <a:r>
              <a:rPr lang="en-GB" b="0" dirty="0"/>
              <a:t> to practise aural identification of singular and plural 3</a:t>
            </a:r>
            <a:r>
              <a:rPr lang="en-GB" b="0" baseline="30000" dirty="0"/>
              <a:t>rd</a:t>
            </a:r>
            <a:r>
              <a:rPr lang="en-GB" b="0" dirty="0"/>
              <a:t> person verb endings with the pronoun ‘</a:t>
            </a:r>
            <a:r>
              <a:rPr lang="en-GB" b="0" dirty="0" err="1"/>
              <a:t>sie</a:t>
            </a:r>
            <a:r>
              <a:rPr lang="en-GB" b="0" dirty="0"/>
              <a:t>’ (she or they). </a:t>
            </a:r>
          </a:p>
          <a:p>
            <a:pPr>
              <a:buClr>
                <a:schemeClr val="dk1"/>
              </a:buClr>
              <a:buSzPts val="1200"/>
            </a:pPr>
            <a:endParaRPr lang="en-GB" b="1" dirty="0"/>
          </a:p>
          <a:p>
            <a:pPr>
              <a:buClr>
                <a:schemeClr val="dk1"/>
              </a:buClr>
              <a:buSzPts val="1200"/>
            </a:pPr>
            <a:r>
              <a:rPr lang="en-GB" b="1" dirty="0"/>
              <a:t>Procedure: </a:t>
            </a:r>
          </a:p>
          <a:p>
            <a:pPr marL="228600" indent="-228600">
              <a:buClr>
                <a:schemeClr val="dk1"/>
              </a:buClr>
              <a:buSzPts val="1200"/>
              <a:buAutoNum type="arabicPeriod"/>
            </a:pPr>
            <a:r>
              <a:rPr lang="en-GB" b="0" dirty="0"/>
              <a:t>Click to play the first recording. Pupils decide whether the verb is in the 3</a:t>
            </a:r>
            <a:r>
              <a:rPr lang="en-GB" b="0" baseline="30000" dirty="0"/>
              <a:t>rd</a:t>
            </a:r>
            <a:r>
              <a:rPr lang="en-GB" b="0" dirty="0"/>
              <a:t> person singular (-t ending) or the 3</a:t>
            </a:r>
            <a:r>
              <a:rPr lang="en-GB" b="0" baseline="30000" dirty="0"/>
              <a:t>rd</a:t>
            </a:r>
            <a:r>
              <a:rPr lang="en-GB" b="0" dirty="0"/>
              <a:t> person plural (-</a:t>
            </a:r>
            <a:r>
              <a:rPr lang="en-GB" b="0" dirty="0" err="1"/>
              <a:t>en</a:t>
            </a:r>
            <a:r>
              <a:rPr lang="en-GB" b="0" dirty="0"/>
              <a:t> ending) and write down ‘she’ or ‘they’. They also try to note the activity mentioned in English.</a:t>
            </a:r>
          </a:p>
          <a:p>
            <a:pPr marL="228600" indent="-228600">
              <a:buClr>
                <a:schemeClr val="dk1"/>
              </a:buClr>
              <a:buSzPts val="1200"/>
              <a:buAutoNum type="arabicPeriod"/>
            </a:pPr>
            <a:r>
              <a:rPr lang="en-GB" b="0" dirty="0"/>
              <a:t>Click to reveal answers.</a:t>
            </a:r>
          </a:p>
          <a:p>
            <a:pPr marL="228600" indent="-228600">
              <a:buClr>
                <a:schemeClr val="dk1"/>
              </a:buClr>
              <a:buSzPts val="1200"/>
              <a:buAutoNum type="arabicPeriod"/>
            </a:pPr>
            <a:r>
              <a:rPr lang="en-GB" b="0" dirty="0"/>
              <a:t>Repeat for numbers 2-6.</a:t>
            </a:r>
          </a:p>
          <a:p>
            <a:pPr marL="228600" indent="-228600">
              <a:buClr>
                <a:schemeClr val="dk1"/>
              </a:buClr>
              <a:buSzPts val="1200"/>
              <a:buAutoNum type="arabicPeriod"/>
            </a:pPr>
            <a:r>
              <a:rPr lang="en-GB" b="0" dirty="0"/>
              <a:t>Extra: Can students recreate the original German sentences? </a:t>
            </a:r>
          </a:p>
          <a:p>
            <a:pPr marL="228600" indent="-228600">
              <a:buClr>
                <a:schemeClr val="dk1"/>
              </a:buClr>
              <a:buSzPts val="1200"/>
              <a:buAutoNum type="arabicPeriod"/>
            </a:pPr>
            <a:endParaRPr lang="en-GB" b="0" dirty="0"/>
          </a:p>
          <a:p>
            <a:pPr marL="0" indent="0">
              <a:buClr>
                <a:schemeClr val="dk1"/>
              </a:buClr>
              <a:buSzPts val="1200"/>
              <a:buNone/>
            </a:pPr>
            <a:r>
              <a:rPr lang="en-GB" b="1" dirty="0"/>
              <a:t>Transcript:</a:t>
            </a:r>
          </a:p>
          <a:p>
            <a:pPr>
              <a:buClr>
                <a:schemeClr val="dk1"/>
              </a:buClr>
              <a:buSzPts val="1200"/>
            </a:pPr>
            <a:endParaRPr lang="en-GB" b="1" dirty="0"/>
          </a:p>
          <a:p>
            <a:pPr marL="342900" indent="-342900">
              <a:buClr>
                <a:schemeClr val="dk1"/>
              </a:buClr>
              <a:buSzPts val="1200"/>
              <a:buAutoNum type="arabicPeriod"/>
            </a:pPr>
            <a:r>
              <a:rPr lang="en-GB" sz="1300" b="1" dirty="0"/>
              <a:t>Sie </a:t>
            </a:r>
            <a:r>
              <a:rPr lang="en-GB" sz="1300" b="1" dirty="0" err="1"/>
              <a:t>planen</a:t>
            </a:r>
            <a:r>
              <a:rPr lang="en-GB" sz="1300" b="1" dirty="0"/>
              <a:t> </a:t>
            </a:r>
            <a:r>
              <a:rPr lang="en-GB" sz="1300" b="1" dirty="0" err="1"/>
              <a:t>eine</a:t>
            </a:r>
            <a:r>
              <a:rPr lang="en-GB" sz="1300" b="1" dirty="0"/>
              <a:t> Party</a:t>
            </a:r>
          </a:p>
          <a:p>
            <a:pPr marL="342900" indent="-342900">
              <a:buClr>
                <a:schemeClr val="dk1"/>
              </a:buClr>
              <a:buSzPts val="1200"/>
              <a:buAutoNum type="arabicPeriod"/>
            </a:pPr>
            <a:r>
              <a:rPr lang="en-GB" sz="1300" b="1" dirty="0"/>
              <a:t>Sie </a:t>
            </a:r>
            <a:r>
              <a:rPr lang="en-GB" sz="1300" b="1" dirty="0" err="1"/>
              <a:t>kaufen</a:t>
            </a:r>
            <a:r>
              <a:rPr lang="en-GB" sz="1300" b="1" dirty="0"/>
              <a:t> </a:t>
            </a:r>
            <a:r>
              <a:rPr lang="en-GB" sz="1300" b="1" dirty="0" err="1"/>
              <a:t>Geschenke</a:t>
            </a:r>
            <a:endParaRPr lang="en-GB" sz="1300" b="1" dirty="0"/>
          </a:p>
          <a:p>
            <a:pPr marL="342900" indent="-342900">
              <a:buClr>
                <a:schemeClr val="dk1"/>
              </a:buClr>
              <a:buSzPts val="1200"/>
              <a:buAutoNum type="arabicPeriod"/>
            </a:pPr>
            <a:r>
              <a:rPr lang="en-GB" sz="1300" b="1" dirty="0"/>
              <a:t>Sie </a:t>
            </a:r>
            <a:r>
              <a:rPr lang="en-GB" sz="1300" b="1" dirty="0" err="1"/>
              <a:t>spielt</a:t>
            </a:r>
            <a:r>
              <a:rPr lang="en-GB" sz="1300" b="1" dirty="0"/>
              <a:t> </a:t>
            </a:r>
            <a:r>
              <a:rPr lang="en-GB" sz="1300" b="1" dirty="0" err="1"/>
              <a:t>Musik</a:t>
            </a:r>
            <a:endParaRPr lang="en-GB" sz="1300" b="1" dirty="0"/>
          </a:p>
          <a:p>
            <a:pPr marL="342900" indent="-342900">
              <a:buClr>
                <a:schemeClr val="dk1"/>
              </a:buClr>
              <a:buSzPts val="1200"/>
              <a:buAutoNum type="arabicPeriod"/>
            </a:pPr>
            <a:r>
              <a:rPr lang="en-GB" sz="1300" b="1" dirty="0"/>
              <a:t>Sie </a:t>
            </a:r>
            <a:r>
              <a:rPr lang="en-GB" sz="1300" b="1" dirty="0" err="1"/>
              <a:t>bleiben</a:t>
            </a:r>
            <a:r>
              <a:rPr lang="en-GB" sz="1300" b="1" dirty="0"/>
              <a:t> </a:t>
            </a:r>
            <a:r>
              <a:rPr lang="en-GB" sz="1300" b="1" dirty="0" err="1"/>
              <a:t>zwei</a:t>
            </a:r>
            <a:r>
              <a:rPr lang="en-GB" sz="1300" b="1" dirty="0"/>
              <a:t> </a:t>
            </a:r>
            <a:r>
              <a:rPr lang="en-GB" sz="1300" b="1" dirty="0" err="1"/>
              <a:t>Stunden</a:t>
            </a:r>
            <a:r>
              <a:rPr lang="en-GB" sz="1300" b="1" dirty="0"/>
              <a:t> lang. </a:t>
            </a:r>
          </a:p>
          <a:p>
            <a:pPr marL="342900" indent="-342900">
              <a:buClr>
                <a:schemeClr val="dk1"/>
              </a:buClr>
              <a:buSzPts val="1200"/>
              <a:buAutoNum type="arabicPeriod"/>
            </a:pPr>
            <a:r>
              <a:rPr lang="en-GB" sz="1300" b="1" dirty="0"/>
              <a:t>Sie </a:t>
            </a:r>
            <a:r>
              <a:rPr lang="en-GB" sz="1300" b="1" dirty="0" err="1"/>
              <a:t>singt</a:t>
            </a:r>
            <a:r>
              <a:rPr lang="en-GB" sz="1300" b="1" dirty="0"/>
              <a:t> </a:t>
            </a:r>
            <a:r>
              <a:rPr lang="en-GB" sz="1300" b="1" dirty="0" err="1"/>
              <a:t>ein</a:t>
            </a:r>
            <a:r>
              <a:rPr lang="en-GB" sz="1300" b="1" dirty="0"/>
              <a:t> Lied.</a:t>
            </a:r>
          </a:p>
          <a:p>
            <a:pPr marL="342900" indent="-342900">
              <a:buClr>
                <a:schemeClr val="dk1"/>
              </a:buClr>
              <a:buSzPts val="1200"/>
              <a:buAutoNum type="arabicPeriod"/>
            </a:pPr>
            <a:r>
              <a:rPr lang="en-GB" sz="1300" b="1" dirty="0"/>
              <a:t>Sie </a:t>
            </a:r>
            <a:r>
              <a:rPr lang="en-GB" sz="1300" b="1" dirty="0" err="1"/>
              <a:t>sitzt</a:t>
            </a:r>
            <a:r>
              <a:rPr lang="en-GB" sz="1300" b="1" dirty="0"/>
              <a:t> </a:t>
            </a:r>
            <a:r>
              <a:rPr lang="en-GB" sz="1300" b="1" dirty="0" err="1"/>
              <a:t>im</a:t>
            </a:r>
            <a:r>
              <a:rPr lang="en-GB" sz="1300" b="1" dirty="0"/>
              <a:t> Garten.</a:t>
            </a: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10 minutes</a:t>
            </a:r>
            <a:br>
              <a:rPr lang="en-GB" b="0" dirty="0"/>
            </a:br>
            <a:endParaRPr lang="en-GB" b="1" dirty="0"/>
          </a:p>
          <a:p>
            <a:pPr>
              <a:buClr>
                <a:schemeClr val="dk1"/>
              </a:buClr>
              <a:buSzPts val="1200"/>
            </a:pPr>
            <a:r>
              <a:rPr lang="en-GB" b="1" dirty="0"/>
              <a:t>Aim:</a:t>
            </a:r>
            <a:r>
              <a:rPr lang="en-GB" b="0" dirty="0"/>
              <a:t> to practise aural and oral comprehension and oral production of this week’s new grammar point and vocabulary. </a:t>
            </a:r>
            <a:endParaRPr lang="en-GB" b="1" dirty="0"/>
          </a:p>
          <a:p>
            <a:pPr>
              <a:buClr>
                <a:schemeClr val="dk1"/>
              </a:buClr>
              <a:buSzPts val="1200"/>
            </a:pPr>
            <a:r>
              <a:rPr lang="en-GB" b="1" dirty="0"/>
              <a:t>Procedure:</a:t>
            </a:r>
            <a:endParaRPr lang="en-GB" dirty="0"/>
          </a:p>
          <a:p>
            <a:pPr marL="241104" indent="-241104">
              <a:buAutoNum type="arabicPeriod"/>
            </a:pPr>
            <a:r>
              <a:rPr lang="en-GB" dirty="0"/>
              <a:t>Section A: Click to bring up callout to explain that the ‘B.’  for the first </a:t>
            </a:r>
            <a:r>
              <a:rPr lang="en-GB" dirty="0" err="1"/>
              <a:t>itme</a:t>
            </a:r>
            <a:r>
              <a:rPr lang="en-GB" dirty="0"/>
              <a:t> stands for ‘</a:t>
            </a:r>
            <a:r>
              <a:rPr lang="en-GB" dirty="0" err="1"/>
              <a:t>Beispiel</a:t>
            </a:r>
            <a:r>
              <a:rPr lang="en-GB" dirty="0"/>
              <a:t>’ – example. Click again for callout to disappear again, then click to listen. Pupils circle the correct English word(s) that are mentioned in the German (if they have the sheet printed). If not, they can use numbers 1,2,3 to represent the 3 options. Click for answers. Some of these require understanding of singular and plural verb forms; others require recognition of vocabulary. </a:t>
            </a:r>
          </a:p>
          <a:p>
            <a:pPr marL="241104" indent="-241104">
              <a:buAutoNum type="arabicPeriod"/>
            </a:pPr>
            <a:r>
              <a:rPr lang="en-GB" dirty="0"/>
              <a:t>Section B: Pupils refer to the listening table in Section A, and write the corresponding numbers to match the vocabulary/verb forms. Click for answers. </a:t>
            </a:r>
          </a:p>
          <a:p>
            <a:pPr marL="241104" indent="-241104">
              <a:buAutoNum type="arabicPeriod"/>
            </a:pPr>
            <a:r>
              <a:rPr lang="en-GB" dirty="0"/>
              <a:t>Sections C &amp; D: Oral work in pairs to focus on pronunciation, translation and recall of vocabulary. </a:t>
            </a:r>
          </a:p>
          <a:p>
            <a:endParaRPr lang="en-GB" sz="1300" dirty="0">
              <a:solidFill>
                <a:srgbClr val="002060"/>
              </a:solidFill>
              <a:latin typeface="Century Gothic"/>
              <a:ea typeface="Century Gothic"/>
              <a:cs typeface="Century Gothic"/>
              <a:sym typeface="Century Gothic"/>
            </a:endParaRPr>
          </a:p>
          <a:p>
            <a:endParaRPr lang="en-GB" sz="1300" b="1" dirty="0">
              <a:solidFill>
                <a:srgbClr val="002060"/>
              </a:solidFill>
              <a:latin typeface="Century Gothic"/>
              <a:ea typeface="Century Gothic"/>
              <a:cs typeface="Century Gothic"/>
              <a:sym typeface="Century Gothic"/>
            </a:endParaRPr>
          </a:p>
          <a:p>
            <a:r>
              <a:rPr lang="en-GB" sz="1300" b="1" dirty="0">
                <a:solidFill>
                  <a:srgbClr val="002060"/>
                </a:solidFill>
                <a:latin typeface="Century Gothic"/>
                <a:ea typeface="Century Gothic"/>
                <a:cs typeface="Century Gothic"/>
                <a:sym typeface="Century Gothic"/>
              </a:rPr>
              <a:t>Transcript: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E. Sie </a:t>
            </a:r>
            <a:r>
              <a:rPr lang="en-GB" sz="1300" dirty="0" err="1">
                <a:solidFill>
                  <a:srgbClr val="002060"/>
                </a:solidFill>
                <a:latin typeface="Century Gothic"/>
                <a:ea typeface="Century Gothic"/>
                <a:cs typeface="Century Gothic"/>
                <a:sym typeface="Century Gothic"/>
              </a:rPr>
              <a:t>macht</a:t>
            </a:r>
            <a:r>
              <a:rPr lang="en-GB" sz="1300" dirty="0">
                <a:solidFill>
                  <a:srgbClr val="002060"/>
                </a:solidFill>
                <a:latin typeface="Century Gothic"/>
                <a:ea typeface="Century Gothic"/>
                <a:cs typeface="Century Gothic"/>
                <a:sym typeface="Century Gothic"/>
              </a:rPr>
              <a:t> eine </a:t>
            </a:r>
            <a:r>
              <a:rPr lang="en-GB" sz="1300" dirty="0" err="1">
                <a:solidFill>
                  <a:srgbClr val="002060"/>
                </a:solidFill>
                <a:latin typeface="Century Gothic"/>
                <a:ea typeface="Century Gothic"/>
                <a:cs typeface="Century Gothic"/>
                <a:sym typeface="Century Gothic"/>
              </a:rPr>
              <a:t>Liste</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1. Sie </a:t>
            </a:r>
            <a:r>
              <a:rPr lang="en-GB" sz="1300" dirty="0" err="1">
                <a:solidFill>
                  <a:srgbClr val="002060"/>
                </a:solidFill>
                <a:latin typeface="Century Gothic"/>
                <a:ea typeface="Century Gothic"/>
                <a:cs typeface="Century Gothic"/>
                <a:sym typeface="Century Gothic"/>
              </a:rPr>
              <a:t>singen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ein</a:t>
            </a:r>
            <a:r>
              <a:rPr lang="en-GB" sz="1300" dirty="0">
                <a:solidFill>
                  <a:srgbClr val="002060"/>
                </a:solidFill>
                <a:latin typeface="Century Gothic"/>
                <a:ea typeface="Century Gothic"/>
                <a:cs typeface="Century Gothic"/>
                <a:sym typeface="Century Gothic"/>
              </a:rPr>
              <a:t> Lied.</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2. </a:t>
            </a:r>
            <a:r>
              <a:rPr lang="en-GB" sz="1300" dirty="0" err="1">
                <a:solidFill>
                  <a:srgbClr val="002060"/>
                </a:solidFill>
                <a:latin typeface="Century Gothic"/>
                <a:ea typeface="Century Gothic"/>
                <a:cs typeface="Century Gothic"/>
                <a:sym typeface="Century Gothic"/>
              </a:rPr>
              <a:t>Wir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kaufen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Gläser</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3. Sie </a:t>
            </a:r>
            <a:r>
              <a:rPr lang="en-GB" sz="1300" dirty="0" err="1">
                <a:solidFill>
                  <a:srgbClr val="002060"/>
                </a:solidFill>
                <a:latin typeface="Century Gothic"/>
                <a:ea typeface="Century Gothic"/>
                <a:cs typeface="Century Gothic"/>
                <a:sym typeface="Century Gothic"/>
              </a:rPr>
              <a:t>bleibt</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im</a:t>
            </a:r>
            <a:r>
              <a:rPr lang="en-GB" sz="1300" dirty="0">
                <a:solidFill>
                  <a:srgbClr val="002060"/>
                </a:solidFill>
                <a:latin typeface="Century Gothic"/>
                <a:ea typeface="Century Gothic"/>
                <a:cs typeface="Century Gothic"/>
                <a:sym typeface="Century Gothic"/>
              </a:rPr>
              <a:t> Garten.</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4. Die Kinder </a:t>
            </a:r>
            <a:r>
              <a:rPr lang="en-GB" sz="1300" dirty="0" err="1">
                <a:solidFill>
                  <a:srgbClr val="002060"/>
                </a:solidFill>
                <a:latin typeface="Century Gothic"/>
                <a:ea typeface="Century Gothic"/>
                <a:cs typeface="Century Gothic"/>
                <a:sym typeface="Century Gothic"/>
              </a:rPr>
              <a:t>spielen</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5. Johanna </a:t>
            </a:r>
            <a:r>
              <a:rPr lang="en-GB" sz="1300" dirty="0" err="1">
                <a:solidFill>
                  <a:srgbClr val="002060"/>
                </a:solidFill>
                <a:latin typeface="Century Gothic"/>
                <a:ea typeface="Century Gothic"/>
                <a:cs typeface="Century Gothic"/>
                <a:sym typeface="Century Gothic"/>
              </a:rPr>
              <a:t>gewinnt</a:t>
            </a:r>
            <a:r>
              <a:rPr lang="en-GB" sz="1300" dirty="0">
                <a:solidFill>
                  <a:srgbClr val="002060"/>
                </a:solidFill>
                <a:latin typeface="Century Gothic"/>
                <a:ea typeface="Century Gothic"/>
                <a:cs typeface="Century Gothic"/>
                <a:sym typeface="Century Gothic"/>
              </a:rPr>
              <a:t> das Spiel.</a:t>
            </a:r>
          </a:p>
          <a:p>
            <a:pPr marL="241104" indent="-240345">
              <a:buClr>
                <a:srgbClr val="000000"/>
              </a:buClr>
              <a:buFont typeface="Calibri"/>
              <a:buAutoNum type="arabicPeriod"/>
            </a:pPr>
            <a:endParaRPr lang="en-GB" sz="1300" spc="-1"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8812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US" b="1" dirty="0"/>
              <a:t>Timing: 6-8 minutes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&amp; </a:t>
            </a:r>
            <a:r>
              <a:rPr lang="en-GB" b="0" baseline="0" dirty="0"/>
              <a:t>third person singular and plural sentences, drawing on a variety of previously taught vocabulary.</a:t>
            </a:r>
            <a:endParaRPr lang="en-US" b="0" baseline="0" dirty="0"/>
          </a:p>
          <a:p>
            <a:pPr defTabSz="964418">
              <a:defRPr/>
            </a:pPr>
            <a:endParaRPr lang="en-US" b="1" dirty="0"/>
          </a:p>
          <a:p>
            <a:r>
              <a:rPr lang="en-US" b="1" dirty="0"/>
              <a:t>Procedure:</a:t>
            </a:r>
          </a:p>
          <a:p>
            <a:pPr marL="241104" indent="-241104">
              <a:buAutoNum type="arabicPeriod"/>
            </a:pPr>
            <a:r>
              <a:rPr lang="en-GB" baseline="0" dirty="0"/>
              <a:t>Pupils write sentences using the I, s/he, we forms of regular present tense verbs to describe (with 5 sentences) any of the activities that Johanna and Moritz do for the party.</a:t>
            </a:r>
          </a:p>
          <a:p>
            <a:pPr marL="241104" indent="-241104">
              <a:buAutoNum type="arabicPeriod"/>
            </a:pPr>
            <a:r>
              <a:rPr lang="en-GB" baseline="0" dirty="0"/>
              <a:t>The Venn diagram shows what Johanna and Moritz do together, and what each does on his/her own. Johanna is ‘talking’ so her sentences use the ‘I’ form. The 3 examples demonstrate the different verb forms students should try to use. Note that these examples fade away after about 30 seconds to avoid pupils simply copying them for their answers.</a:t>
            </a:r>
          </a:p>
          <a:p>
            <a:pPr defTabSz="964418">
              <a:defRPr/>
            </a:pPr>
            <a:endParaRPr lang="en-US" b="1" dirty="0"/>
          </a:p>
          <a:p>
            <a:pPr defTabSz="964418">
              <a:defRPr/>
            </a:pPr>
            <a:r>
              <a:rPr lang="en-US" b="1" dirty="0"/>
              <a:t>Note: Teachers can add a list of verb phrases to the slide to help pupils, if needed. E.g. </a:t>
            </a:r>
            <a:r>
              <a:rPr lang="en-US" b="1" dirty="0" err="1"/>
              <a:t>Gläser</a:t>
            </a:r>
            <a:r>
              <a:rPr lang="en-US" b="1" dirty="0"/>
              <a:t> </a:t>
            </a:r>
            <a:r>
              <a:rPr lang="en-US" b="1" dirty="0" err="1"/>
              <a:t>kaufen</a:t>
            </a:r>
            <a:r>
              <a:rPr lang="en-US" b="1" dirty="0"/>
              <a:t>, Lieder </a:t>
            </a:r>
            <a:r>
              <a:rPr lang="en-US" b="1" dirty="0" err="1"/>
              <a:t>singen</a:t>
            </a:r>
            <a:r>
              <a:rPr lang="en-US" b="1" dirty="0"/>
              <a:t>, eine Party </a:t>
            </a:r>
            <a:r>
              <a:rPr lang="en-US" b="1" dirty="0" err="1"/>
              <a:t>planen</a:t>
            </a:r>
            <a:r>
              <a:rPr lang="en-US" b="1" dirty="0"/>
              <a:t>, </a:t>
            </a:r>
            <a:r>
              <a:rPr lang="en-US" b="1" dirty="0" err="1"/>
              <a:t>im</a:t>
            </a:r>
            <a:r>
              <a:rPr lang="en-US" b="1" dirty="0"/>
              <a:t> Garten </a:t>
            </a:r>
            <a:r>
              <a:rPr lang="en-US" b="1" dirty="0" err="1"/>
              <a:t>bleiben</a:t>
            </a:r>
            <a:r>
              <a:rPr lang="en-US" b="1" dirty="0"/>
              <a:t>, </a:t>
            </a:r>
            <a:r>
              <a:rPr lang="en-US" b="1" dirty="0" err="1"/>
              <a:t>Spiele</a:t>
            </a:r>
            <a:r>
              <a:rPr lang="en-US" b="1" dirty="0"/>
              <a:t> </a:t>
            </a:r>
            <a:r>
              <a:rPr lang="en-US" b="1" dirty="0" err="1"/>
              <a:t>gewinnen</a:t>
            </a:r>
            <a:r>
              <a:rPr lang="en-US" b="1" dirty="0"/>
              <a:t>, eine </a:t>
            </a:r>
            <a:r>
              <a:rPr lang="en-US" b="1" dirty="0" err="1"/>
              <a:t>Liste</a:t>
            </a:r>
            <a:r>
              <a:rPr lang="en-US" b="1" dirty="0"/>
              <a:t> </a:t>
            </a:r>
            <a:r>
              <a:rPr lang="en-US" b="1" dirty="0" err="1"/>
              <a:t>machen</a:t>
            </a:r>
            <a:r>
              <a:rPr lang="en-US" b="1" dirty="0"/>
              <a:t>, Ideen </a:t>
            </a:r>
            <a:r>
              <a:rPr lang="en-US" b="1" dirty="0" err="1"/>
              <a:t>brauchen</a:t>
            </a:r>
            <a:r>
              <a:rPr lang="en-US" b="1" dirty="0"/>
              <a:t>.</a:t>
            </a:r>
            <a:br>
              <a:rPr lang="en-US" b="1" dirty="0"/>
            </a:br>
            <a:endParaRPr lang="en-US"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59879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audio" Target="../media/audio1.wav"/><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5.wav"/><Relationship Id="rId3" Type="http://schemas.openxmlformats.org/officeDocument/2006/relationships/audio" Target="../media/audio43.wav"/><Relationship Id="rId21" Type="http://schemas.openxmlformats.org/officeDocument/2006/relationships/audio" Target="../media/audio58.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11.xml"/><Relationship Id="rId16" Type="http://schemas.openxmlformats.org/officeDocument/2006/relationships/audio" Target="../media/audio53.wav"/><Relationship Id="rId20" Type="http://schemas.openxmlformats.org/officeDocument/2006/relationships/audio" Target="../media/audio57.wav"/><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audio" Target="../media/audio48.wav"/><Relationship Id="rId24" Type="http://schemas.openxmlformats.org/officeDocument/2006/relationships/audio" Target="../media/audio61.wav"/><Relationship Id="rId5" Type="http://schemas.openxmlformats.org/officeDocument/2006/relationships/image" Target="../media/image47.png"/><Relationship Id="rId15" Type="http://schemas.openxmlformats.org/officeDocument/2006/relationships/audio" Target="../media/audio52.wav"/><Relationship Id="rId23" Type="http://schemas.openxmlformats.org/officeDocument/2006/relationships/audio" Target="../media/audio60.wav"/><Relationship Id="rId10" Type="http://schemas.openxmlformats.org/officeDocument/2006/relationships/audio" Target="../media/audio47.wav"/><Relationship Id="rId19" Type="http://schemas.openxmlformats.org/officeDocument/2006/relationships/audio" Target="../media/audio56.wav"/><Relationship Id="rId4" Type="http://schemas.openxmlformats.org/officeDocument/2006/relationships/image" Target="../media/image46.png"/><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audio" Target="../media/audio59.wav"/></Relationships>
</file>

<file path=ppt/slides/_rels/slide1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gi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audio" Target="../media/audio16.wav"/><Relationship Id="rId3" Type="http://schemas.openxmlformats.org/officeDocument/2006/relationships/image" Target="../media/image16.png"/><Relationship Id="rId21" Type="http://schemas.openxmlformats.org/officeDocument/2006/relationships/audio" Target="../media/audio19.wav"/><Relationship Id="rId7" Type="http://schemas.openxmlformats.org/officeDocument/2006/relationships/audio" Target="../media/audio11.wav"/><Relationship Id="rId12" Type="http://schemas.microsoft.com/office/2007/relationships/hdphoto" Target="../media/hdphoto1.wdp"/><Relationship Id="rId17" Type="http://schemas.openxmlformats.org/officeDocument/2006/relationships/audio" Target="../media/audio15.wav"/><Relationship Id="rId25"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2.png"/><Relationship Id="rId24" Type="http://schemas.openxmlformats.org/officeDocument/2006/relationships/audio" Target="../media/audio22.wav"/><Relationship Id="rId5" Type="http://schemas.openxmlformats.org/officeDocument/2006/relationships/image" Target="../media/image17.png"/><Relationship Id="rId15" Type="http://schemas.openxmlformats.org/officeDocument/2006/relationships/audio" Target="../media/audio13.wav"/><Relationship Id="rId23" Type="http://schemas.openxmlformats.org/officeDocument/2006/relationships/audio" Target="../media/audio21.wav"/><Relationship Id="rId10" Type="http://schemas.openxmlformats.org/officeDocument/2006/relationships/image" Target="../media/image21.png"/><Relationship Id="rId19" Type="http://schemas.openxmlformats.org/officeDocument/2006/relationships/audio" Target="../media/audio17.wav"/><Relationship Id="rId4" Type="http://schemas.openxmlformats.org/officeDocument/2006/relationships/audio" Target="../media/audio10.wav"/><Relationship Id="rId9" Type="http://schemas.openxmlformats.org/officeDocument/2006/relationships/image" Target="../media/image20.png"/><Relationship Id="rId14" Type="http://schemas.openxmlformats.org/officeDocument/2006/relationships/audio" Target="../media/audio12.wav"/><Relationship Id="rId22"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24.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audio" Target="../media/audio29.wav"/><Relationship Id="rId5" Type="http://schemas.openxmlformats.org/officeDocument/2006/relationships/image" Target="../media/image17.png"/><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audio" Target="../media/audio27.wav"/></Relationships>
</file>

<file path=ppt/slides/_rels/slide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7.png"/><Relationship Id="rId18" Type="http://schemas.openxmlformats.org/officeDocument/2006/relationships/image" Target="../media/image18.svg"/><Relationship Id="rId3" Type="http://schemas.openxmlformats.org/officeDocument/2006/relationships/audio" Target="../media/audio31.wav"/><Relationship Id="rId7" Type="http://schemas.openxmlformats.org/officeDocument/2006/relationships/audio" Target="../media/audio34.wav"/><Relationship Id="rId12" Type="http://schemas.openxmlformats.org/officeDocument/2006/relationships/image" Target="../media/image26.png"/><Relationship Id="rId17" Type="http://schemas.openxmlformats.org/officeDocument/2006/relationships/image" Target="../media/image17.png"/><Relationship Id="rId2" Type="http://schemas.openxmlformats.org/officeDocument/2006/relationships/notesSlide" Target="../notesSlides/notesSlide8.xml"/><Relationship Id="rId16" Type="http://schemas.openxmlformats.org/officeDocument/2006/relationships/audio" Target="../media/audio39.wav"/><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38.wav"/><Relationship Id="rId5" Type="http://schemas.openxmlformats.org/officeDocument/2006/relationships/audio" Target="../media/audio33.wav"/><Relationship Id="rId15" Type="http://schemas.openxmlformats.org/officeDocument/2006/relationships/image" Target="../media/image28.png"/><Relationship Id="rId10" Type="http://schemas.openxmlformats.org/officeDocument/2006/relationships/audio" Target="../media/audio37.wav"/><Relationship Id="rId4" Type="http://schemas.openxmlformats.org/officeDocument/2006/relationships/audio" Target="../media/audio32.wav"/><Relationship Id="rId9" Type="http://schemas.openxmlformats.org/officeDocument/2006/relationships/audio" Target="../media/audio36.wav"/><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9.png"/><Relationship Id="rId21" Type="http://schemas.openxmlformats.org/officeDocument/2006/relationships/image" Target="../media/image43.svg"/><Relationship Id="rId7" Type="http://schemas.openxmlformats.org/officeDocument/2006/relationships/image" Target="../media/image18.sv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33.png"/><Relationship Id="rId24" Type="http://schemas.openxmlformats.org/officeDocument/2006/relationships/image" Target="../media/image45.png"/><Relationship Id="rId5" Type="http://schemas.openxmlformats.org/officeDocument/2006/relationships/audio" Target="../media/audio40.wav"/><Relationship Id="rId15" Type="http://schemas.openxmlformats.org/officeDocument/2006/relationships/image" Target="../media/image37.png"/><Relationship Id="rId23" Type="http://schemas.openxmlformats.org/officeDocument/2006/relationships/image" Target="../media/image44.png"/><Relationship Id="rId10" Type="http://schemas.openxmlformats.org/officeDocument/2006/relationships/image" Target="../media/image11.png"/><Relationship Id="rId19" Type="http://schemas.openxmlformats.org/officeDocument/2006/relationships/image" Target="../media/image41.png"/><Relationship Id="rId4" Type="http://schemas.openxmlformats.org/officeDocument/2006/relationships/image" Target="../media/image30.svg"/><Relationship Id="rId9" Type="http://schemas.openxmlformats.org/officeDocument/2006/relationships/image" Target="../media/image32.png"/><Relationship Id="rId14" Type="http://schemas.openxmlformats.org/officeDocument/2006/relationships/image" Target="../media/image36.png"/><Relationship Id="rId22"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pic>
        <p:nvPicPr>
          <p:cNvPr id="11" name="Picture 10" descr="A picture containing text, book&#10;&#10;Description automatically generated">
            <a:extLst>
              <a:ext uri="{FF2B5EF4-FFF2-40B4-BE49-F238E27FC236}">
                <a16:creationId xmlns:a16="http://schemas.microsoft.com/office/drawing/2014/main" id="{F8BE5C70-113F-49F8-B236-74B96903C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529" y="1393470"/>
            <a:ext cx="3094778" cy="2298978"/>
          </a:xfrm>
          <a:prstGeom prst="rect">
            <a:avLst/>
          </a:prstGeom>
        </p:spPr>
      </p:pic>
      <p:pic>
        <p:nvPicPr>
          <p:cNvPr id="12" name="Picture 11">
            <a:extLst>
              <a:ext uri="{FF2B5EF4-FFF2-40B4-BE49-F238E27FC236}">
                <a16:creationId xmlns:a16="http://schemas.microsoft.com/office/drawing/2014/main" id="{2E5CE587-0634-496A-B5E2-2741A04D2E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19" y="2463642"/>
            <a:ext cx="939680" cy="1542039"/>
          </a:xfrm>
          <a:prstGeom prst="rect">
            <a:avLst/>
          </a:prstGeom>
        </p:spPr>
      </p:pic>
      <p:pic>
        <p:nvPicPr>
          <p:cNvPr id="13" name="Picture 12">
            <a:extLst>
              <a:ext uri="{FF2B5EF4-FFF2-40B4-BE49-F238E27FC236}">
                <a16:creationId xmlns:a16="http://schemas.microsoft.com/office/drawing/2014/main" id="{BDF1AC00-BD51-4E68-98E7-60F46B9297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044" y="1635975"/>
            <a:ext cx="886639" cy="1454997"/>
          </a:xfrm>
          <a:prstGeom prst="rect">
            <a:avLst/>
          </a:prstGeom>
        </p:spPr>
      </p:pic>
      <p:pic>
        <p:nvPicPr>
          <p:cNvPr id="14" name="Picture 13" descr="A picture containing background pattern&#10;&#10;Description automatically generated">
            <a:extLst>
              <a:ext uri="{FF2B5EF4-FFF2-40B4-BE49-F238E27FC236}">
                <a16:creationId xmlns:a16="http://schemas.microsoft.com/office/drawing/2014/main" id="{2C466C98-E092-4C98-B5E6-E7D88FEC21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73" y="1815822"/>
            <a:ext cx="1916741" cy="1232405"/>
          </a:xfrm>
          <a:prstGeom prst="rect">
            <a:avLst/>
          </a:prstGeom>
        </p:spPr>
      </p:pic>
      <p:pic>
        <p:nvPicPr>
          <p:cNvPr id="15" name="Picture 2" descr="Present, Gift, Blue, Ribbon, Bow, Silver, Christmas">
            <a:extLst>
              <a:ext uri="{FF2B5EF4-FFF2-40B4-BE49-F238E27FC236}">
                <a16:creationId xmlns:a16="http://schemas.microsoft.com/office/drawing/2014/main" id="{2A4EC0B5-154A-4139-B2DE-4972A53645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13948" y="3157859"/>
            <a:ext cx="1224819" cy="11965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ake, Candles, Icing, Pink, Yummy, Birthday, Four">
            <a:extLst>
              <a:ext uri="{FF2B5EF4-FFF2-40B4-BE49-F238E27FC236}">
                <a16:creationId xmlns:a16="http://schemas.microsoft.com/office/drawing/2014/main" id="{04C54AC5-58F3-4289-ADAF-62921C11895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90102" y="3067826"/>
            <a:ext cx="1365492" cy="12492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 action="ppaction://noaction">
              <a:snd r:embed="rId10" name="T1_W5_1.1.wav"/>
            </a:hlinkClick>
            <a:extLst>
              <a:ext uri="{FF2B5EF4-FFF2-40B4-BE49-F238E27FC236}">
                <a16:creationId xmlns:a16="http://schemas.microsoft.com/office/drawing/2014/main" id="{E088F219-8481-42DE-AD05-19E9B9340FA1}"/>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Oma hat </a:t>
            </a:r>
            <a:r>
              <a:rPr lang="en-GB" sz="2800" dirty="0" err="1">
                <a:solidFill>
                  <a:schemeClr val="bg1"/>
                </a:solidFill>
                <a:latin typeface="Segoe Print" panose="02000600000000000000" pitchFamily="2" charset="0"/>
              </a:rPr>
              <a:t>Geburtstag</a:t>
            </a:r>
            <a:endParaRPr lang="en-GB" sz="2800" dirty="0">
              <a:solidFill>
                <a:schemeClr val="bg1"/>
              </a:solidFill>
              <a:latin typeface="Segoe Print" panose="02000600000000000000" pitchFamily="2" charset="0"/>
            </a:endParaRPr>
          </a:p>
        </p:txBody>
      </p:sp>
      <p:pic>
        <p:nvPicPr>
          <p:cNvPr id="18" name="Picture 17" descr="Logo, icon&#10;&#10;Description automatically generated">
            <a:extLst>
              <a:ext uri="{FF2B5EF4-FFF2-40B4-BE49-F238E27FC236}">
                <a16:creationId xmlns:a16="http://schemas.microsoft.com/office/drawing/2014/main" id="{AC2552B5-ABCD-4DFA-934B-2E03F72F6C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7731" y="3221993"/>
            <a:ext cx="1003715" cy="10327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5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802217"/>
            <a:ext cx="3065747" cy="430887"/>
          </a:xfrm>
          <a:prstGeom prst="rect">
            <a:avLst/>
          </a:prstGeom>
          <a:noFill/>
        </p:spPr>
        <p:txBody>
          <a:bodyPr wrap="square" rtlCol="0">
            <a:spAutoFit/>
          </a:bodyPr>
          <a:lstStyle/>
          <a:p>
            <a:pPr>
              <a:buClr>
                <a:srgbClr val="000000"/>
              </a:buClr>
              <a:buFont typeface="Arial"/>
              <a:buNone/>
              <a:defRPr/>
            </a:pPr>
            <a:r>
              <a:rPr lang="en-GB" sz="2200" kern="0" dirty="0">
                <a:solidFill>
                  <a:srgbClr val="002060"/>
                </a:solidFill>
                <a:latin typeface="Century Gothic" panose="020B0502020202020204" pitchFamily="34" charset="0"/>
                <a:cs typeface="Arial"/>
                <a:sym typeface="Arial"/>
              </a:rPr>
              <a:t>to plan, planning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801581"/>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this,that</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16258" y="5888485"/>
            <a:ext cx="264950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buy, buying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93038" y="4847198"/>
            <a:ext cx="2361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children</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74841" y="4860142"/>
            <a:ext cx="3049157"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this, that (m)</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37202" y="4860141"/>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child</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13280" y="395310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(m)</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845314" y="3939067"/>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f,pl</a:t>
            </a:r>
            <a:r>
              <a:rPr lang="en-GB" sz="2400" kern="0" dirty="0">
                <a:solidFill>
                  <a:srgbClr val="002060"/>
                </a:solidFill>
                <a:latin typeface="Century Gothic" panose="020B0502020202020204" pitchFamily="34" charset="0"/>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68388" y="395328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which?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72642" y="3032338"/>
            <a:ext cx="2251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party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74841" y="3060604"/>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activity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823998" y="3054423"/>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t>
            </a:r>
            <a:r>
              <a:rPr lang="en-GB" sz="2400" kern="0" dirty="0" err="1">
                <a:solidFill>
                  <a:srgbClr val="002060"/>
                </a:solidFill>
                <a:latin typeface="Century Gothic" panose="020B0502020202020204" pitchFamily="34" charset="0"/>
                <a:cs typeface="Arial"/>
                <a:sym typeface="Arial"/>
              </a:rPr>
              <a:t>f,pl</a:t>
            </a:r>
            <a:r>
              <a:rPr lang="en-GB" sz="2400" kern="0" dirty="0">
                <a:solidFill>
                  <a:srgbClr val="002060"/>
                </a:solidFill>
                <a:latin typeface="Century Gothic" panose="020B0502020202020204" pitchFamily="34" charset="0"/>
                <a:cs typeface="Arial"/>
                <a:sym typeface="Arial"/>
              </a:rPr>
              <a: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26938" y="2056027"/>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live, living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45314" y="2081229"/>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young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823998" y="2095833"/>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be called</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26938" y="1190784"/>
            <a:ext cx="22212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old</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46155" y="118608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they are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823998" y="1186080"/>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year</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920797799"/>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Jahr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heißen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Aktivität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welcher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welche</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planen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kaufen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Tree>
    <p:extLst>
      <p:ext uri="{BB962C8B-B14F-4D97-AF65-F5344CB8AC3E}">
        <p14:creationId xmlns:p14="http://schemas.microsoft.com/office/powerpoint/2010/main" val="378031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52469214"/>
              </p:ext>
            </p:extLst>
          </p:nvPr>
        </p:nvGraphicFramePr>
        <p:xfrm>
          <a:off x="555617" y="818908"/>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year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a:t>
                      </a:r>
                      <a:r>
                        <a:rPr lang="en-GB" sz="2400" b="1" dirty="0" err="1">
                          <a:solidFill>
                            <a:srgbClr val="92D050"/>
                          </a:solidFill>
                          <a:latin typeface="Century Gothic" panose="020B0502020202020204" pitchFamily="34" charset="0"/>
                        </a:rPr>
                        <a:t>nt</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t>
                      </a:r>
                      <a:r>
                        <a:rPr lang="en-GB" sz="2400" b="1" dirty="0" err="1">
                          <a:solidFill>
                            <a:srgbClr val="92D050"/>
                          </a:solidFill>
                          <a:latin typeface="Century Gothic" panose="020B0502020202020204" pitchFamily="34" charset="0"/>
                        </a:rPr>
                        <a:t>f,pl</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this, that (</a:t>
                      </a:r>
                      <a:r>
                        <a:rPr lang="en-GB" sz="2400" b="1" dirty="0" err="1">
                          <a:solidFill>
                            <a:srgbClr val="FF3399"/>
                          </a:solidFill>
                          <a:latin typeface="Century Gothic" panose="020B0502020202020204" pitchFamily="34" charset="0"/>
                        </a:rPr>
                        <a:t>nt</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1_W5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1_W5F_10.3.wav"/>
            </a:hlinkClick>
            <a:extLst>
              <a:ext uri="{FF2B5EF4-FFF2-40B4-BE49-F238E27FC236}">
                <a16:creationId xmlns:a16="http://schemas.microsoft.com/office/drawing/2014/main" id="{EF239C35-C144-491F-AEA8-CD145B46436E}"/>
              </a:ext>
            </a:extLst>
          </p:cNvPr>
          <p:cNvSpPr txBox="1"/>
          <p:nvPr/>
        </p:nvSpPr>
        <p:spPr>
          <a:xfrm>
            <a:off x="2313280" y="5941281"/>
            <a:ext cx="23246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kaufen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1_W5F_10.4.wav"/>
            </a:hlinkClick>
            <a:extLst>
              <a:ext uri="{FF2B5EF4-FFF2-40B4-BE49-F238E27FC236}">
                <a16:creationId xmlns:a16="http://schemas.microsoft.com/office/drawing/2014/main" id="{5EAB8AEE-2EFB-4FCD-B290-9EBB073016C9}"/>
              </a:ext>
            </a:extLst>
          </p:cNvPr>
          <p:cNvSpPr txBox="1"/>
          <p:nvPr/>
        </p:nvSpPr>
        <p:spPr>
          <a:xfrm>
            <a:off x="4836215" y="5941281"/>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planen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1_W5F_10.5.wav"/>
            </a:hlinkClick>
            <a:extLst>
              <a:ext uri="{FF2B5EF4-FFF2-40B4-BE49-F238E27FC236}">
                <a16:creationId xmlns:a16="http://schemas.microsoft.com/office/drawing/2014/main" id="{D18B8898-B477-43E3-BE8C-9D0576976DA9}"/>
              </a:ext>
            </a:extLst>
          </p:cNvPr>
          <p:cNvSpPr txBox="1"/>
          <p:nvPr/>
        </p:nvSpPr>
        <p:spPr>
          <a:xfrm>
            <a:off x="7823997" y="5912988"/>
            <a:ext cx="264950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Kind</a:t>
            </a:r>
          </a:p>
        </p:txBody>
      </p:sp>
      <p:sp>
        <p:nvSpPr>
          <p:cNvPr id="61" name="TextBox 60">
            <a:hlinkClick r:id="" action="ppaction://noaction">
              <a:snd r:embed="rId10" name="T1_W5F_10.6.wav"/>
            </a:hlinkClick>
            <a:extLst>
              <a:ext uri="{FF2B5EF4-FFF2-40B4-BE49-F238E27FC236}">
                <a16:creationId xmlns:a16="http://schemas.microsoft.com/office/drawing/2014/main" id="{6A8195D3-7F81-44C0-B3C4-7AA5F73FDFE2}"/>
              </a:ext>
            </a:extLst>
          </p:cNvPr>
          <p:cNvSpPr txBox="1"/>
          <p:nvPr/>
        </p:nvSpPr>
        <p:spPr>
          <a:xfrm>
            <a:off x="2326938" y="5000478"/>
            <a:ext cx="236138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Kinder</a:t>
            </a:r>
          </a:p>
        </p:txBody>
      </p:sp>
      <p:sp>
        <p:nvSpPr>
          <p:cNvPr id="62" name="TextBox 61">
            <a:hlinkClick r:id="" action="ppaction://noaction">
              <a:snd r:embed="rId11" name="T1_W5F_10.7.wav"/>
            </a:hlinkClick>
            <a:extLst>
              <a:ext uri="{FF2B5EF4-FFF2-40B4-BE49-F238E27FC236}">
                <a16:creationId xmlns:a16="http://schemas.microsoft.com/office/drawing/2014/main" id="{E34A5B3A-1E1D-4D72-9D2C-CEF166467DEF}"/>
              </a:ext>
            </a:extLst>
          </p:cNvPr>
          <p:cNvSpPr txBox="1"/>
          <p:nvPr/>
        </p:nvSpPr>
        <p:spPr>
          <a:xfrm>
            <a:off x="4774841" y="4999842"/>
            <a:ext cx="304915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1_W5F_10.8.wav"/>
            </a:hlinkClick>
            <a:extLst>
              <a:ext uri="{FF2B5EF4-FFF2-40B4-BE49-F238E27FC236}">
                <a16:creationId xmlns:a16="http://schemas.microsoft.com/office/drawing/2014/main" id="{4288424B-C932-4547-A012-B49F40F7D00B}"/>
              </a:ext>
            </a:extLst>
          </p:cNvPr>
          <p:cNvSpPr txBox="1"/>
          <p:nvPr/>
        </p:nvSpPr>
        <p:spPr>
          <a:xfrm>
            <a:off x="7779982" y="4999841"/>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dieses</a:t>
            </a:r>
          </a:p>
        </p:txBody>
      </p:sp>
      <p:sp>
        <p:nvSpPr>
          <p:cNvPr id="64" name="TextBox 63">
            <a:hlinkClick r:id="" action="ppaction://noaction">
              <a:snd r:embed="rId13" name="T1_W5F_10.9.wav"/>
            </a:hlinkClick>
            <a:extLst>
              <a:ext uri="{FF2B5EF4-FFF2-40B4-BE49-F238E27FC236}">
                <a16:creationId xmlns:a16="http://schemas.microsoft.com/office/drawing/2014/main" id="{24EF90E7-D847-4795-BDB5-8402724F776D}"/>
              </a:ext>
            </a:extLst>
          </p:cNvPr>
          <p:cNvSpPr txBox="1"/>
          <p:nvPr/>
        </p:nvSpPr>
        <p:spPr>
          <a:xfrm>
            <a:off x="2313280" y="4092800"/>
            <a:ext cx="22972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Aktivität</a:t>
            </a:r>
            <a:endParaRPr lang="en-GB" sz="2400" kern="0" dirty="0">
              <a:solidFill>
                <a:srgbClr val="002060"/>
              </a:solidFill>
              <a:latin typeface="Century Gothic" panose="020B0502020202020204" pitchFamily="34" charset="0"/>
              <a:cs typeface="Arial"/>
              <a:sym typeface="Arial"/>
            </a:endParaRPr>
          </a:p>
        </p:txBody>
      </p:sp>
      <p:sp>
        <p:nvSpPr>
          <p:cNvPr id="65" name="TextBox 64">
            <a:hlinkClick r:id="" action="ppaction://noaction">
              <a:snd r:embed="rId14" name="T1_W5F_10.10.wav"/>
            </a:hlinkClick>
            <a:extLst>
              <a:ext uri="{FF2B5EF4-FFF2-40B4-BE49-F238E27FC236}">
                <a16:creationId xmlns:a16="http://schemas.microsoft.com/office/drawing/2014/main" id="{14BEB3B8-B887-4DEB-A486-6CD05DC01D9A}"/>
              </a:ext>
            </a:extLst>
          </p:cNvPr>
          <p:cNvSpPr txBox="1"/>
          <p:nvPr/>
        </p:nvSpPr>
        <p:spPr>
          <a:xfrm>
            <a:off x="4774841" y="4067901"/>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Party</a:t>
            </a:r>
          </a:p>
        </p:txBody>
      </p:sp>
      <p:sp>
        <p:nvSpPr>
          <p:cNvPr id="66" name="TextBox 65">
            <a:hlinkClick r:id="" action="ppaction://noaction">
              <a:snd r:embed="rId15" name="T1_W5F_10.11.wav"/>
            </a:hlinkClick>
            <a:extLst>
              <a:ext uri="{FF2B5EF4-FFF2-40B4-BE49-F238E27FC236}">
                <a16:creationId xmlns:a16="http://schemas.microsoft.com/office/drawing/2014/main" id="{9A77445A-237C-48F8-B46C-8170B7D37559}"/>
              </a:ext>
            </a:extLst>
          </p:cNvPr>
          <p:cNvSpPr txBox="1"/>
          <p:nvPr/>
        </p:nvSpPr>
        <p:spPr>
          <a:xfrm>
            <a:off x="7823997" y="398226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welcher</a:t>
            </a:r>
            <a:r>
              <a:rPr lang="en-GB" sz="2400" kern="0" dirty="0">
                <a:solidFill>
                  <a:srgbClr val="002060"/>
                </a:solidFill>
                <a:latin typeface="Century Gothic" panose="020B0502020202020204" pitchFamily="34" charset="0"/>
                <a:cs typeface="Arial"/>
                <a:sym typeface="Arial"/>
              </a:rPr>
              <a:t>?</a:t>
            </a:r>
          </a:p>
        </p:txBody>
      </p:sp>
      <p:sp>
        <p:nvSpPr>
          <p:cNvPr id="67" name="TextBox 66">
            <a:hlinkClick r:id="" action="ppaction://noaction">
              <a:snd r:embed="rId16" name="T1_W5F_10.12.wav"/>
            </a:hlinkClick>
            <a:extLst>
              <a:ext uri="{FF2B5EF4-FFF2-40B4-BE49-F238E27FC236}">
                <a16:creationId xmlns:a16="http://schemas.microsoft.com/office/drawing/2014/main" id="{2A9D9F22-C351-4596-BB7D-87AE8D30A74E}"/>
              </a:ext>
            </a:extLst>
          </p:cNvPr>
          <p:cNvSpPr txBox="1"/>
          <p:nvPr/>
        </p:nvSpPr>
        <p:spPr>
          <a:xfrm>
            <a:off x="2297181" y="3163788"/>
            <a:ext cx="2251035"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welche</a:t>
            </a:r>
            <a:r>
              <a:rPr lang="en-GB" sz="2400" kern="0" dirty="0">
                <a:solidFill>
                  <a:srgbClr val="002060"/>
                </a:solidFill>
                <a:latin typeface="Century Gothic" panose="020B0502020202020204" pitchFamily="34" charset="0"/>
                <a:cs typeface="Arial"/>
                <a:sym typeface="Arial"/>
              </a:rPr>
              <a:t>?</a:t>
            </a:r>
          </a:p>
        </p:txBody>
      </p:sp>
      <p:sp>
        <p:nvSpPr>
          <p:cNvPr id="68" name="TextBox 67">
            <a:hlinkClick r:id="" action="ppaction://noaction">
              <a:snd r:embed="rId17" name="T1_W5F_10.13.wav"/>
            </a:hlinkClick>
            <a:extLst>
              <a:ext uri="{FF2B5EF4-FFF2-40B4-BE49-F238E27FC236}">
                <a16:creationId xmlns:a16="http://schemas.microsoft.com/office/drawing/2014/main" id="{171C234B-E1D8-4BA7-9BB6-CEE92AB173E3}"/>
              </a:ext>
            </a:extLst>
          </p:cNvPr>
          <p:cNvSpPr txBox="1"/>
          <p:nvPr/>
        </p:nvSpPr>
        <p:spPr>
          <a:xfrm>
            <a:off x="4746562" y="3172753"/>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welches?</a:t>
            </a:r>
          </a:p>
        </p:txBody>
      </p:sp>
      <p:sp>
        <p:nvSpPr>
          <p:cNvPr id="69" name="TextBox 68">
            <a:hlinkClick r:id="" action="ppaction://noaction">
              <a:snd r:embed="rId18" name="T1_W5F_10.14.wav"/>
            </a:hlinkClick>
            <a:extLst>
              <a:ext uri="{FF2B5EF4-FFF2-40B4-BE49-F238E27FC236}">
                <a16:creationId xmlns:a16="http://schemas.microsoft.com/office/drawing/2014/main" id="{5C29C5FA-AFAC-4818-90A1-7B59F3E335C7}"/>
              </a:ext>
            </a:extLst>
          </p:cNvPr>
          <p:cNvSpPr txBox="1"/>
          <p:nvPr/>
        </p:nvSpPr>
        <p:spPr>
          <a:xfrm>
            <a:off x="7823998" y="3194123"/>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a:t>
            </a:r>
          </a:p>
        </p:txBody>
      </p:sp>
      <p:sp>
        <p:nvSpPr>
          <p:cNvPr id="70" name="TextBox 69">
            <a:hlinkClick r:id="" action="ppaction://noaction">
              <a:snd r:embed="rId19" name="T1_W5F_10.15.wav"/>
            </a:hlinkClick>
            <a:extLst>
              <a:ext uri="{FF2B5EF4-FFF2-40B4-BE49-F238E27FC236}">
                <a16:creationId xmlns:a16="http://schemas.microsoft.com/office/drawing/2014/main" id="{3BD33182-986E-45CA-86E6-40DC81B590C8}"/>
              </a:ext>
            </a:extLst>
          </p:cNvPr>
          <p:cNvSpPr txBox="1"/>
          <p:nvPr/>
        </p:nvSpPr>
        <p:spPr>
          <a:xfrm>
            <a:off x="2326938" y="2195727"/>
            <a:ext cx="234364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heißen</a:t>
            </a:r>
            <a:endParaRPr lang="en-GB" sz="2400" kern="0" dirty="0">
              <a:solidFill>
                <a:srgbClr val="002060"/>
              </a:solidFill>
              <a:latin typeface="Century Gothic" panose="020B0502020202020204" pitchFamily="34" charset="0"/>
              <a:cs typeface="Arial"/>
              <a:sym typeface="Arial"/>
            </a:endParaRPr>
          </a:p>
        </p:txBody>
      </p:sp>
      <p:sp>
        <p:nvSpPr>
          <p:cNvPr id="71" name="TextBox 70">
            <a:hlinkClick r:id="" action="ppaction://noaction">
              <a:snd r:embed="rId20" name="T1_W5F_10.16.wav"/>
            </a:hlinkClick>
            <a:extLst>
              <a:ext uri="{FF2B5EF4-FFF2-40B4-BE49-F238E27FC236}">
                <a16:creationId xmlns:a16="http://schemas.microsoft.com/office/drawing/2014/main" id="{D4662F6F-BB7A-440E-99DB-3FEB806B34CB}"/>
              </a:ext>
            </a:extLst>
          </p:cNvPr>
          <p:cNvSpPr txBox="1"/>
          <p:nvPr/>
        </p:nvSpPr>
        <p:spPr>
          <a:xfrm>
            <a:off x="4845314" y="222092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wohnen</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1_W5F_10.17.wav"/>
            </a:hlinkClick>
            <a:extLst>
              <a:ext uri="{FF2B5EF4-FFF2-40B4-BE49-F238E27FC236}">
                <a16:creationId xmlns:a16="http://schemas.microsoft.com/office/drawing/2014/main" id="{80DD82C3-D3C7-45A3-B5A4-90223E7359A7}"/>
              </a:ext>
            </a:extLst>
          </p:cNvPr>
          <p:cNvSpPr txBox="1"/>
          <p:nvPr/>
        </p:nvSpPr>
        <p:spPr>
          <a:xfrm>
            <a:off x="7823998" y="2235533"/>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Jahr</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1_W5F_10.18.wav"/>
            </a:hlinkClick>
            <a:extLst>
              <a:ext uri="{FF2B5EF4-FFF2-40B4-BE49-F238E27FC236}">
                <a16:creationId xmlns:a16="http://schemas.microsoft.com/office/drawing/2014/main" id="{40541C7D-B0CC-4C45-9347-2F6A8921779D}"/>
              </a:ext>
            </a:extLst>
          </p:cNvPr>
          <p:cNvSpPr txBox="1"/>
          <p:nvPr/>
        </p:nvSpPr>
        <p:spPr>
          <a:xfrm>
            <a:off x="2326938" y="1330484"/>
            <a:ext cx="222127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alt</a:t>
            </a:r>
          </a:p>
        </p:txBody>
      </p:sp>
      <p:sp>
        <p:nvSpPr>
          <p:cNvPr id="74" name="TextBox 73">
            <a:hlinkClick r:id="" action="ppaction://noaction">
              <a:snd r:embed="rId23" name="T1_W5F_10.19.wav"/>
            </a:hlinkClick>
            <a:extLst>
              <a:ext uri="{FF2B5EF4-FFF2-40B4-BE49-F238E27FC236}">
                <a16:creationId xmlns:a16="http://schemas.microsoft.com/office/drawing/2014/main" id="{85556096-252E-4BFA-8C9B-3147737202F6}"/>
              </a:ext>
            </a:extLst>
          </p:cNvPr>
          <p:cNvSpPr txBox="1"/>
          <p:nvPr/>
        </p:nvSpPr>
        <p:spPr>
          <a:xfrm>
            <a:off x="4746155" y="1325781"/>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jung</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1_W5F_10.20.wav"/>
            </a:hlinkClick>
            <a:extLst>
              <a:ext uri="{FF2B5EF4-FFF2-40B4-BE49-F238E27FC236}">
                <a16:creationId xmlns:a16="http://schemas.microsoft.com/office/drawing/2014/main" id="{B56FCEEC-BBC0-447D-8197-5467071F582A}"/>
              </a:ext>
            </a:extLst>
          </p:cNvPr>
          <p:cNvSpPr txBox="1"/>
          <p:nvPr/>
        </p:nvSpPr>
        <p:spPr>
          <a:xfrm>
            <a:off x="7823998" y="1325780"/>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1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8139669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65362831"/>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Jahr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heißen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Aktivität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welche</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welches?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Kinder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Kind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planen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kaufen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537593"/>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year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t>
                      </a:r>
                      <a:r>
                        <a:rPr lang="en-GB" sz="2400" b="1" dirty="0" err="1">
                          <a:solidFill>
                            <a:srgbClr val="002060"/>
                          </a:solidFill>
                          <a:latin typeface="Century Gothic" panose="020B0502020202020204" pitchFamily="34" charset="0"/>
                        </a:rPr>
                        <a:t>f,pl</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activity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which?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children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this, that (</a:t>
                      </a:r>
                      <a:r>
                        <a:rPr lang="en-GB" sz="2400" b="1" dirty="0" err="1">
                          <a:solidFill>
                            <a:srgbClr val="002060"/>
                          </a:solidFill>
                          <a:latin typeface="Century Gothic" panose="020B0502020202020204" pitchFamily="34" charset="0"/>
                        </a:rPr>
                        <a:t>nt</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buy, buying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plan, planning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child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g</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ben</a:t>
            </a:r>
            <a:endParaRPr lang="en-GB" sz="8000" dirty="0">
              <a:solidFill>
                <a:srgbClr val="002060"/>
              </a:solidFill>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algn="ctr"/>
            <a:r>
              <a:rPr lang="en-GB" sz="4000" dirty="0">
                <a:solidFill>
                  <a:srgbClr val="002060"/>
                </a:solidFill>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algn="ctr"/>
            <a:r>
              <a:rPr lang="en-GB" sz="4000" dirty="0">
                <a:solidFill>
                  <a:srgbClr val="002060"/>
                </a:solidFill>
              </a:rPr>
              <a:t>more</a:t>
            </a:r>
          </a:p>
        </p:txBody>
      </p:sp>
    </p:spTree>
    <p:extLst>
      <p:ext uri="{BB962C8B-B14F-4D97-AF65-F5344CB8AC3E}">
        <p14:creationId xmlns:p14="http://schemas.microsoft.com/office/powerpoint/2010/main" val="33718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5_4.1.wav"/>
            </a:hlinkClick>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4284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lang="en-GB" sz="8000" dirty="0">
              <a:solidFill>
                <a:srgbClr val="002060"/>
              </a:solidFill>
              <a:latin typeface="Century Gothic" panose="020B0502020202020204" pitchFamily="34" charset="0"/>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noProof="0" dirty="0">
                <a:solidFill>
                  <a:srgbClr val="002060"/>
                </a:solidFill>
                <a:latin typeface="Century Gothic" panose="020B0502020202020204" pitchFamily="34" charset="0"/>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t>
            </a:r>
            <a:r>
              <a:rPr lang="en-GB" sz="6000" dirty="0" err="1">
                <a:solidFill>
                  <a:srgbClr val="002060"/>
                </a:solidFill>
                <a:latin typeface="Century Gothic" panose="020B0502020202020204" pitchFamily="34" charset="0"/>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algn="ctr"/>
            <a:r>
              <a:rPr lang="en-GB" sz="4000" dirty="0">
                <a:solidFill>
                  <a:srgbClr val="002060"/>
                </a:solidFill>
              </a:rPr>
              <a:t>to help</a:t>
            </a:r>
          </a:p>
        </p:txBody>
      </p:sp>
    </p:spTree>
    <p:extLst>
      <p:ext uri="{BB962C8B-B14F-4D97-AF65-F5344CB8AC3E}">
        <p14:creationId xmlns:p14="http://schemas.microsoft.com/office/powerpoint/2010/main" val="294570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4.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9644563" y="98671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602154" y="967406"/>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1_W5F_6.2.wav"/>
            </a:hlinkClick>
            <a:extLst>
              <a:ext uri="{FF2B5EF4-FFF2-40B4-BE49-F238E27FC236}">
                <a16:creationId xmlns:a16="http://schemas.microsoft.com/office/drawing/2014/main" id="{60BCF9A3-00AE-46DD-94FF-1F5B04335393}"/>
              </a:ext>
            </a:extLst>
          </p:cNvPr>
          <p:cNvSpPr/>
          <p:nvPr/>
        </p:nvSpPr>
        <p:spPr>
          <a:xfrm>
            <a:off x="3829423" y="177722"/>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4" name="T1_W5F_6.2.wav"/>
            </a:hlinkClick>
            <a:extLst>
              <a:ext uri="{FF2B5EF4-FFF2-40B4-BE49-F238E27FC236}">
                <a16:creationId xmlns:a16="http://schemas.microsoft.com/office/drawing/2014/main" id="{B5E2A338-4374-4273-A533-2D67420DE654}"/>
              </a:ext>
            </a:extLst>
          </p:cNvPr>
          <p:cNvSpPr/>
          <p:nvPr/>
        </p:nvSpPr>
        <p:spPr>
          <a:xfrm>
            <a:off x="3793629" y="213002"/>
            <a:ext cx="2460597" cy="4635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7" name="T1_W5F_6.1.wav"/>
            </a:hlinkClick>
            <a:extLst>
              <a:ext uri="{FF2B5EF4-FFF2-40B4-BE49-F238E27FC236}">
                <a16:creationId xmlns:a16="http://schemas.microsoft.com/office/drawing/2014/main" id="{EC2707EF-9F47-412E-A047-78FA00D4D189}"/>
              </a:ext>
            </a:extLst>
          </p:cNvPr>
          <p:cNvSpPr txBox="1"/>
          <p:nvPr/>
        </p:nvSpPr>
        <p:spPr>
          <a:xfrm>
            <a:off x="24983" y="686564"/>
            <a:ext cx="12396342"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Achtung! </a:t>
            </a:r>
            <a:r>
              <a:rPr lang="en-GB" sz="2800" b="1" dirty="0" err="1">
                <a:solidFill>
                  <a:srgbClr val="002060"/>
                </a:solidFill>
                <a:latin typeface="Century Gothic" panose="020B0502020202020204" pitchFamily="34" charset="0"/>
              </a:rPr>
              <a:t>Krokodil</a:t>
            </a:r>
            <a:r>
              <a:rPr lang="en-GB" sz="2800" b="1" dirty="0">
                <a:solidFill>
                  <a:srgbClr val="002060"/>
                </a:solidFill>
                <a:latin typeface="Century Gothic" panose="020B0502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002060"/>
                </a:solidFill>
                <a:latin typeface="Century Gothic" panose="020B0502020202020204" pitchFamily="34" charset="0"/>
              </a:rPr>
              <a:t>Can you pronounce all of the words below correctly in 1 minute?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m</a:t>
            </a:r>
            <a:r>
              <a:rPr lang="en-GB" sz="2000" b="1" dirty="0" err="1">
                <a:solidFill>
                  <a:srgbClr val="002060"/>
                </a:solidFill>
                <a:latin typeface="Century Gothic" panose="020B0502020202020204" pitchFamily="34" charset="0"/>
              </a:rPr>
              <a:t>ake</a:t>
            </a:r>
            <a:r>
              <a:rPr lang="en-GB" sz="2000" b="1" dirty="0">
                <a:solidFill>
                  <a:srgbClr val="002060"/>
                </a:solidFill>
                <a:latin typeface="Century Gothic" panose="020B0502020202020204" pitchFamily="34" charset="0"/>
              </a:rPr>
              <a:t> a safe path across the water by pronouncing ONLY the words with a long [e]?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 descr="Gráficos vectoriales gratis de Cocodrilo">
            <a:extLst>
              <a:ext uri="{FF2B5EF4-FFF2-40B4-BE49-F238E27FC236}">
                <a16:creationId xmlns:a16="http://schemas.microsoft.com/office/drawing/2014/main" id="{800DF257-C5FD-4A0D-8D4C-418477C0B7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305" y="2117491"/>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áficos vectoriales gratis de Espadañas">
            <a:extLst>
              <a:ext uri="{FF2B5EF4-FFF2-40B4-BE49-F238E27FC236}">
                <a16:creationId xmlns:a16="http://schemas.microsoft.com/office/drawing/2014/main" id="{08DA2A78-7CDF-4D45-AF51-8F11C18055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340" y="1593566"/>
            <a:ext cx="13505131" cy="6253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oup of leaves&#10;&#10;Description automatically generated with low confidence">
            <a:extLst>
              <a:ext uri="{FF2B5EF4-FFF2-40B4-BE49-F238E27FC236}">
                <a16:creationId xmlns:a16="http://schemas.microsoft.com/office/drawing/2014/main" id="{524C5CF8-CD32-4D38-A236-0AA0566B0364}"/>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24983" y="5377719"/>
            <a:ext cx="3293092" cy="1490673"/>
          </a:xfrm>
          <a:prstGeom prst="rect">
            <a:avLst/>
          </a:prstGeom>
        </p:spPr>
      </p:pic>
      <p:pic>
        <p:nvPicPr>
          <p:cNvPr id="26" name="Picture 25" descr="A group of leaves&#10;&#10;Description automatically generated with low confidence">
            <a:extLst>
              <a:ext uri="{FF2B5EF4-FFF2-40B4-BE49-F238E27FC236}">
                <a16:creationId xmlns:a16="http://schemas.microsoft.com/office/drawing/2014/main" id="{F2B7C49A-5C4A-47C3-B713-07FC3A6B19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832532" y="5350515"/>
            <a:ext cx="2737443" cy="1239149"/>
          </a:xfrm>
          <a:prstGeom prst="rect">
            <a:avLst/>
          </a:prstGeom>
        </p:spPr>
      </p:pic>
      <p:pic>
        <p:nvPicPr>
          <p:cNvPr id="27" name="Picture 26" descr="A group of leaves&#10;&#10;Description automatically generated with low confidence">
            <a:extLst>
              <a:ext uri="{FF2B5EF4-FFF2-40B4-BE49-F238E27FC236}">
                <a16:creationId xmlns:a16="http://schemas.microsoft.com/office/drawing/2014/main" id="{C5EC7DC0-A086-4B6D-84F9-03A60DF9E382}"/>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4729561" y="5543291"/>
            <a:ext cx="3349835" cy="1007505"/>
          </a:xfrm>
          <a:prstGeom prst="rect">
            <a:avLst/>
          </a:prstGeom>
        </p:spPr>
      </p:pic>
      <p:pic>
        <p:nvPicPr>
          <p:cNvPr id="28" name="Picture 27" descr="A group of leaves&#10;&#10;Description automatically generated with low confidence">
            <a:extLst>
              <a:ext uri="{FF2B5EF4-FFF2-40B4-BE49-F238E27FC236}">
                <a16:creationId xmlns:a16="http://schemas.microsoft.com/office/drawing/2014/main" id="{A29D1352-E0C0-43AE-BAE4-42BF8EA27372}"/>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flipV="1">
            <a:off x="5752092" y="4813698"/>
            <a:ext cx="4008963" cy="661227"/>
          </a:xfrm>
          <a:prstGeom prst="rect">
            <a:avLst/>
          </a:prstGeom>
        </p:spPr>
      </p:pic>
      <p:pic>
        <p:nvPicPr>
          <p:cNvPr id="29" name="Picture 28" descr="A group of leaves&#10;&#10;Description automatically generated with low confidence">
            <a:extLst>
              <a:ext uri="{FF2B5EF4-FFF2-40B4-BE49-F238E27FC236}">
                <a16:creationId xmlns:a16="http://schemas.microsoft.com/office/drawing/2014/main" id="{75175F07-EAB1-4BDC-B09F-A1B5CD8BEDA4}"/>
              </a:ext>
            </a:extLst>
          </p:cNvPr>
          <p:cNvPicPr>
            <a:picLocks noChangeAspect="1"/>
          </p:cNvPicPr>
          <p:nvPr/>
        </p:nvPicPr>
        <p:blipFill rotWithShape="1">
          <a:blip r:embed="rId13">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452785" y="5652549"/>
            <a:ext cx="2048134" cy="927122"/>
          </a:xfrm>
          <a:prstGeom prst="rect">
            <a:avLst/>
          </a:prstGeom>
        </p:spPr>
      </p:pic>
      <p:sp>
        <p:nvSpPr>
          <p:cNvPr id="31" name="TextBox 30">
            <a:hlinkClick r:id="" action="ppaction://noaction">
              <a:snd r:embed="rId14" name="T1_W5F_6.6.wav"/>
            </a:hlinkClick>
            <a:extLst>
              <a:ext uri="{FF2B5EF4-FFF2-40B4-BE49-F238E27FC236}">
                <a16:creationId xmlns:a16="http://schemas.microsoft.com/office/drawing/2014/main" id="{6518A0F5-A945-4383-9572-82E6B1C907DE}"/>
              </a:ext>
            </a:extLst>
          </p:cNvPr>
          <p:cNvSpPr txBox="1"/>
          <p:nvPr/>
        </p:nvSpPr>
        <p:spPr>
          <a:xfrm>
            <a:off x="3653530" y="5731038"/>
            <a:ext cx="20481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Segoe Print" panose="02000600000000000000" pitchFamily="2" charset="0"/>
              </a:rPr>
              <a:t>Fenster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2" name="TextBox 31">
            <a:hlinkClick r:id="" action="ppaction://noaction">
              <a:snd r:embed="rId15" name="T1_W5F_6.8.wav"/>
            </a:hlinkClick>
            <a:extLst>
              <a:ext uri="{FF2B5EF4-FFF2-40B4-BE49-F238E27FC236}">
                <a16:creationId xmlns:a16="http://schemas.microsoft.com/office/drawing/2014/main" id="{861EBDF4-C52A-43CC-85A6-9C8660444979}"/>
              </a:ext>
            </a:extLst>
          </p:cNvPr>
          <p:cNvSpPr txBox="1"/>
          <p:nvPr/>
        </p:nvSpPr>
        <p:spPr>
          <a:xfrm>
            <a:off x="6254226" y="5771910"/>
            <a:ext cx="16530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verstehen</a:t>
            </a:r>
          </a:p>
        </p:txBody>
      </p:sp>
      <p:pic>
        <p:nvPicPr>
          <p:cNvPr id="34" name="Picture 33" descr="A group of leaves&#10;&#10;Description automatically generated with low confidence">
            <a:extLst>
              <a:ext uri="{FF2B5EF4-FFF2-40B4-BE49-F238E27FC236}">
                <a16:creationId xmlns:a16="http://schemas.microsoft.com/office/drawing/2014/main" id="{DC1CEE3A-C3D7-4232-9DC7-2A97174B153A}"/>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5213277" y="3901029"/>
            <a:ext cx="3458509" cy="982729"/>
          </a:xfrm>
          <a:prstGeom prst="rect">
            <a:avLst/>
          </a:prstGeom>
        </p:spPr>
      </p:pic>
      <p:sp>
        <p:nvSpPr>
          <p:cNvPr id="35" name="TextBox 34">
            <a:hlinkClick r:id="" action="ppaction://noaction">
              <a:snd r:embed="rId16" name="T1_W5F_6.11.wav"/>
            </a:hlinkClick>
            <a:extLst>
              <a:ext uri="{FF2B5EF4-FFF2-40B4-BE49-F238E27FC236}">
                <a16:creationId xmlns:a16="http://schemas.microsoft.com/office/drawing/2014/main" id="{4A91936C-BCB9-45BD-B175-0CA02067B8F0}"/>
              </a:ext>
            </a:extLst>
          </p:cNvPr>
          <p:cNvSpPr txBox="1"/>
          <p:nvPr/>
        </p:nvSpPr>
        <p:spPr>
          <a:xfrm flipH="1">
            <a:off x="7452081" y="4893746"/>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helfen</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36" name="Picture 35" descr="A group of leaves&#10;&#10;Description automatically generated with low confidence">
            <a:extLst>
              <a:ext uri="{FF2B5EF4-FFF2-40B4-BE49-F238E27FC236}">
                <a16:creationId xmlns:a16="http://schemas.microsoft.com/office/drawing/2014/main" id="{BDF14FD1-CC56-4FBA-86FB-FD46F86372A3}"/>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262285" y="4464847"/>
            <a:ext cx="4778012" cy="1000445"/>
          </a:xfrm>
          <a:prstGeom prst="rect">
            <a:avLst/>
          </a:prstGeom>
        </p:spPr>
      </p:pic>
      <p:sp>
        <p:nvSpPr>
          <p:cNvPr id="37" name="TextBox 36">
            <a:hlinkClick r:id="" action="ppaction://noaction">
              <a:snd r:embed="rId17" name="T1_W5F_6.10.wav"/>
            </a:hlinkClick>
            <a:extLst>
              <a:ext uri="{FF2B5EF4-FFF2-40B4-BE49-F238E27FC236}">
                <a16:creationId xmlns:a16="http://schemas.microsoft.com/office/drawing/2014/main" id="{70EF80B4-177F-47A2-AD61-06B4732A0A85}"/>
              </a:ext>
            </a:extLst>
          </p:cNvPr>
          <p:cNvSpPr txBox="1"/>
          <p:nvPr/>
        </p:nvSpPr>
        <p:spPr>
          <a:xfrm>
            <a:off x="6950915" y="4121681"/>
            <a:ext cx="122020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Ende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9" name="TextBox 38">
            <a:hlinkClick r:id="" action="ppaction://noaction">
              <a:snd r:embed="rId18" name="T1_W5F_6.7.wav"/>
            </a:hlinkClick>
            <a:extLst>
              <a:ext uri="{FF2B5EF4-FFF2-40B4-BE49-F238E27FC236}">
                <a16:creationId xmlns:a16="http://schemas.microsoft.com/office/drawing/2014/main" id="{3017EA6B-9136-4854-BDAD-854BE3391E09}"/>
              </a:ext>
            </a:extLst>
          </p:cNvPr>
          <p:cNvSpPr txBox="1"/>
          <p:nvPr/>
        </p:nvSpPr>
        <p:spPr>
          <a:xfrm flipH="1">
            <a:off x="5160855" y="5071066"/>
            <a:ext cx="16530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geben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49" name="TextBox 48">
            <a:hlinkClick r:id="" action="ppaction://noaction">
              <a:snd r:embed="rId19" name="T1_W5F_6.5.wav"/>
            </a:hlinkClick>
            <a:extLst>
              <a:ext uri="{FF2B5EF4-FFF2-40B4-BE49-F238E27FC236}">
                <a16:creationId xmlns:a16="http://schemas.microsoft.com/office/drawing/2014/main" id="{311638C0-5DFD-4B5D-B66E-482E52584D6F}"/>
              </a:ext>
            </a:extLst>
          </p:cNvPr>
          <p:cNvSpPr txBox="1"/>
          <p:nvPr/>
        </p:nvSpPr>
        <p:spPr>
          <a:xfrm flipH="1">
            <a:off x="1139629" y="5852401"/>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Segoe Print" panose="02000600000000000000" pitchFamily="2" charset="0"/>
              </a:rPr>
              <a:t>England</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51" name="Picture 50" descr="A group of leaves&#10;&#10;Description automatically generated with low confidence">
            <a:extLst>
              <a:ext uri="{FF2B5EF4-FFF2-40B4-BE49-F238E27FC236}">
                <a16:creationId xmlns:a16="http://schemas.microsoft.com/office/drawing/2014/main" id="{037921AC-A625-4534-9035-FE4A35D08C76}"/>
              </a:ext>
            </a:extLst>
          </p:cNvPr>
          <p:cNvPicPr>
            <a:picLocks noChangeAspect="1"/>
          </p:cNvPicPr>
          <p:nvPr/>
        </p:nvPicPr>
        <p:blipFill rotWithShape="1">
          <a:blip r:embed="rId13">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729206" y="3293510"/>
            <a:ext cx="2661289" cy="693715"/>
          </a:xfrm>
          <a:prstGeom prst="rect">
            <a:avLst/>
          </a:prstGeom>
        </p:spPr>
      </p:pic>
      <p:sp>
        <p:nvSpPr>
          <p:cNvPr id="53" name="TextBox 52">
            <a:extLst>
              <a:ext uri="{FF2B5EF4-FFF2-40B4-BE49-F238E27FC236}">
                <a16:creationId xmlns:a16="http://schemas.microsoft.com/office/drawing/2014/main" id="{B50836CC-81BF-4B4D-B32E-37B6DFEA17D4}"/>
              </a:ext>
            </a:extLst>
          </p:cNvPr>
          <p:cNvSpPr txBox="1"/>
          <p:nvPr/>
        </p:nvSpPr>
        <p:spPr>
          <a:xfrm>
            <a:off x="6862532" y="200067"/>
            <a:ext cx="3405725"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sp>
        <p:nvSpPr>
          <p:cNvPr id="54" name="TextBox 53">
            <a:extLst>
              <a:ext uri="{FF2B5EF4-FFF2-40B4-BE49-F238E27FC236}">
                <a16:creationId xmlns:a16="http://schemas.microsoft.com/office/drawing/2014/main" id="{237C40BD-0116-4D99-BEC4-995088F01D38}"/>
              </a:ext>
            </a:extLst>
          </p:cNvPr>
          <p:cNvSpPr txBox="1"/>
          <p:nvPr/>
        </p:nvSpPr>
        <p:spPr>
          <a:xfrm>
            <a:off x="6685448" y="230976"/>
            <a:ext cx="3582809"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55" name="TextBox 54">
            <a:hlinkClick r:id="" action="ppaction://noaction">
              <a:snd r:embed="rId20" name="T1_W5F_6.13.wav"/>
            </a:hlinkClick>
            <a:extLst>
              <a:ext uri="{FF2B5EF4-FFF2-40B4-BE49-F238E27FC236}">
                <a16:creationId xmlns:a16="http://schemas.microsoft.com/office/drawing/2014/main" id="{4EFAAD80-B8A5-4676-A8EA-84E8044ED5A8}"/>
              </a:ext>
            </a:extLst>
          </p:cNvPr>
          <p:cNvSpPr txBox="1"/>
          <p:nvPr/>
        </p:nvSpPr>
        <p:spPr>
          <a:xfrm>
            <a:off x="9163637" y="3365072"/>
            <a:ext cx="9701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Bett</a:t>
            </a:r>
          </a:p>
        </p:txBody>
      </p:sp>
      <p:sp>
        <p:nvSpPr>
          <p:cNvPr id="56" name="TextBox 55">
            <a:hlinkClick r:id="" action="ppaction://noaction">
              <a:snd r:embed="rId21" name="T1_W5F_6.9.wav"/>
            </a:hlinkClick>
            <a:extLst>
              <a:ext uri="{FF2B5EF4-FFF2-40B4-BE49-F238E27FC236}">
                <a16:creationId xmlns:a16="http://schemas.microsoft.com/office/drawing/2014/main" id="{69E1366D-8A69-4E4F-A8D9-9A152F10FD78}"/>
              </a:ext>
            </a:extLst>
          </p:cNvPr>
          <p:cNvSpPr txBox="1"/>
          <p:nvPr/>
        </p:nvSpPr>
        <p:spPr>
          <a:xfrm>
            <a:off x="7230109" y="3437798"/>
            <a:ext cx="10516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gelb</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60" name="TextBox 59">
            <a:hlinkClick r:id="" action="ppaction://noaction">
              <a:snd r:embed="rId22" name="T1_W5F_6.3.wav"/>
            </a:hlinkClick>
            <a:extLst>
              <a:ext uri="{FF2B5EF4-FFF2-40B4-BE49-F238E27FC236}">
                <a16:creationId xmlns:a16="http://schemas.microsoft.com/office/drawing/2014/main" id="{E6F26FC4-E91F-4845-B9B0-B17DDACA84CB}"/>
              </a:ext>
            </a:extLst>
          </p:cNvPr>
          <p:cNvSpPr txBox="1"/>
          <p:nvPr/>
        </p:nvSpPr>
        <p:spPr>
          <a:xfrm>
            <a:off x="2285302" y="3752775"/>
            <a:ext cx="10118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Idee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61" name="Picture 60" descr="A group of leaves&#10;&#10;Description automatically generated with low confidence">
            <a:extLst>
              <a:ext uri="{FF2B5EF4-FFF2-40B4-BE49-F238E27FC236}">
                <a16:creationId xmlns:a16="http://schemas.microsoft.com/office/drawing/2014/main" id="{F50B630A-1D19-44F7-879D-06D16441B320}"/>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8085681" y="5895542"/>
            <a:ext cx="4208479" cy="1024573"/>
          </a:xfrm>
          <a:prstGeom prst="rect">
            <a:avLst/>
          </a:prstGeom>
        </p:spPr>
      </p:pic>
      <p:sp>
        <p:nvSpPr>
          <p:cNvPr id="50" name="TextBox 49">
            <a:hlinkClick r:id="" action="ppaction://noaction">
              <a:snd r:embed="rId23" name="T1_W5F_6.12.wav"/>
            </a:hlinkClick>
            <a:extLst>
              <a:ext uri="{FF2B5EF4-FFF2-40B4-BE49-F238E27FC236}">
                <a16:creationId xmlns:a16="http://schemas.microsoft.com/office/drawing/2014/main" id="{89B5D728-0719-4024-8194-C16E02914D36}"/>
              </a:ext>
            </a:extLst>
          </p:cNvPr>
          <p:cNvSpPr txBox="1"/>
          <p:nvPr/>
        </p:nvSpPr>
        <p:spPr>
          <a:xfrm flipH="1">
            <a:off x="8063200" y="5860079"/>
            <a:ext cx="1733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mehr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62" name="TextBox 61">
            <a:hlinkClick r:id="" action="ppaction://noaction">
              <a:snd r:embed="rId24" name="T1_W5F_6.14.wav"/>
            </a:hlinkClick>
            <a:extLst>
              <a:ext uri="{FF2B5EF4-FFF2-40B4-BE49-F238E27FC236}">
                <a16:creationId xmlns:a16="http://schemas.microsoft.com/office/drawing/2014/main" id="{7FD959F7-A891-4C63-9412-07BE0C43E1D9}"/>
              </a:ext>
            </a:extLst>
          </p:cNvPr>
          <p:cNvSpPr txBox="1"/>
          <p:nvPr/>
        </p:nvSpPr>
        <p:spPr>
          <a:xfrm flipH="1">
            <a:off x="9897895" y="6029356"/>
            <a:ext cx="22941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Segoe Print" panose="02000600000000000000" pitchFamily="2" charset="0"/>
              </a:rPr>
              <a:t>Auf Wieder</a:t>
            </a:r>
            <a:r>
              <a:rPr lang="en-GB" sz="2000" b="1" u="sng" dirty="0">
                <a:solidFill>
                  <a:schemeClr val="bg1"/>
                </a:solidFill>
                <a:latin typeface="Segoe Print" panose="02000600000000000000" pitchFamily="2" charset="0"/>
              </a:rPr>
              <a:t>sehen</a:t>
            </a:r>
            <a:r>
              <a:rPr lang="en-GB" sz="2000" b="1" dirty="0">
                <a:solidFill>
                  <a:schemeClr val="bg1"/>
                </a:solidFill>
                <a:latin typeface="Segoe Print" panose="02000600000000000000" pitchFamily="2" charset="0"/>
              </a:rPr>
              <a:t>!</a:t>
            </a:r>
            <a:endParaRPr kumimoji="0" lang="en-GB" sz="20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0" name="TextBox 29">
            <a:hlinkClick r:id="" action="ppaction://noaction">
              <a:snd r:embed="rId25" name="T1_W5F_6.4.wav"/>
            </a:hlinkClick>
            <a:extLst>
              <a:ext uri="{FF2B5EF4-FFF2-40B4-BE49-F238E27FC236}">
                <a16:creationId xmlns:a16="http://schemas.microsoft.com/office/drawing/2014/main" id="{C140D6C7-4774-4005-A441-249B264BFDF0}"/>
              </a:ext>
            </a:extLst>
          </p:cNvPr>
          <p:cNvSpPr txBox="1"/>
          <p:nvPr/>
        </p:nvSpPr>
        <p:spPr>
          <a:xfrm>
            <a:off x="2651291" y="4679659"/>
            <a:ext cx="189186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Problem</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545937" y="134131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37"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4" name="T1_W5F_7.1.wav"/>
            </a:hlinkClick>
            <a:extLst>
              <a:ext uri="{FF2B5EF4-FFF2-40B4-BE49-F238E27FC236}">
                <a16:creationId xmlns:a16="http://schemas.microsoft.com/office/drawing/2014/main" id="{AE72919F-D2BF-4BD7-9511-291252EB6C8A}"/>
              </a:ext>
            </a:extLst>
          </p:cNvPr>
          <p:cNvSpPr/>
          <p:nvPr/>
        </p:nvSpPr>
        <p:spPr>
          <a:xfrm>
            <a:off x="3805897" y="134511"/>
            <a:ext cx="5494607" cy="1306973"/>
          </a:xfrm>
          <a:prstGeom prst="wedgeRoundRectCallout">
            <a:avLst>
              <a:gd name="adj1" fmla="val -58231"/>
              <a:gd name="adj2" fmla="val 34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4" name="T1_W5F_7.1.wav"/>
            </a:hlinkClick>
            <a:extLst>
              <a:ext uri="{FF2B5EF4-FFF2-40B4-BE49-F238E27FC236}">
                <a16:creationId xmlns:a16="http://schemas.microsoft.com/office/drawing/2014/main" id="{38196040-56EA-44D9-A41C-E07A8EA7DA81}"/>
              </a:ext>
            </a:extLst>
          </p:cNvPr>
          <p:cNvSpPr/>
          <p:nvPr/>
        </p:nvSpPr>
        <p:spPr>
          <a:xfrm>
            <a:off x="3876477" y="198053"/>
            <a:ext cx="5471079" cy="13556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Oma (she)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Partygäste</a:t>
            </a:r>
            <a:r>
              <a:rPr kumimoji="0" lang="en-GB" sz="2400" b="1" i="0" u="none" strike="noStrike" kern="1200" cap="none" spc="-1" normalizeH="0" baseline="0" noProof="0" dirty="0">
                <a:ln>
                  <a:noFill/>
                </a:ln>
                <a:solidFill>
                  <a:srgbClr val="002060"/>
                </a:solidFill>
                <a:effectLst/>
                <a:uLnTx/>
                <a:uFillTx/>
                <a:latin typeface="Century Gothic"/>
                <a:ea typeface="Century Gothic"/>
              </a:rPr>
              <a:t> (they)?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16" name="Table 4">
            <a:extLst>
              <a:ext uri="{FF2B5EF4-FFF2-40B4-BE49-F238E27FC236}">
                <a16:creationId xmlns:a16="http://schemas.microsoft.com/office/drawing/2014/main" id="{DBD07F19-F110-46C6-AE50-616B5D7AB349}"/>
              </a:ext>
            </a:extLst>
          </p:cNvPr>
          <p:cNvGraphicFramePr/>
          <p:nvPr>
            <p:extLst>
              <p:ext uri="{D42A27DB-BD31-4B8C-83A1-F6EECF244321}">
                <p14:modId xmlns:p14="http://schemas.microsoft.com/office/powerpoint/2010/main" val="4048763445"/>
              </p:ext>
            </p:extLst>
          </p:nvPr>
        </p:nvGraphicFramePr>
        <p:xfrm>
          <a:off x="301431" y="1929396"/>
          <a:ext cx="7778043" cy="4276153"/>
        </p:xfrm>
        <a:graphic>
          <a:graphicData uri="http://schemas.openxmlformats.org/drawingml/2006/table">
            <a:tbl>
              <a:tblPr/>
              <a:tblGrid>
                <a:gridCol w="640269">
                  <a:extLst>
                    <a:ext uri="{9D8B030D-6E8A-4147-A177-3AD203B41FA5}">
                      <a16:colId xmlns:a16="http://schemas.microsoft.com/office/drawing/2014/main" val="20000"/>
                    </a:ext>
                  </a:extLst>
                </a:gridCol>
                <a:gridCol w="3179551">
                  <a:extLst>
                    <a:ext uri="{9D8B030D-6E8A-4147-A177-3AD203B41FA5}">
                      <a16:colId xmlns:a16="http://schemas.microsoft.com/office/drawing/2014/main" val="20001"/>
                    </a:ext>
                  </a:extLst>
                </a:gridCol>
                <a:gridCol w="3958223">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she or they?</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activity?</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89BCD26D-E4BF-4E6D-95BC-02B87B63A101}"/>
              </a:ext>
            </a:extLst>
          </p:cNvPr>
          <p:cNvSpPr txBox="1"/>
          <p:nvPr/>
        </p:nvSpPr>
        <p:spPr>
          <a:xfrm>
            <a:off x="1586630" y="2630723"/>
            <a:ext cx="1349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1178073-0B8F-4B88-87C9-5DE198043297}"/>
              </a:ext>
            </a:extLst>
          </p:cNvPr>
          <p:cNvSpPr txBox="1"/>
          <p:nvPr/>
        </p:nvSpPr>
        <p:spPr>
          <a:xfrm>
            <a:off x="1273765" y="320560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E06F8158-0F0D-41DF-91A4-4D8F8551B4D3}"/>
              </a:ext>
            </a:extLst>
          </p:cNvPr>
          <p:cNvSpPr txBox="1"/>
          <p:nvPr/>
        </p:nvSpPr>
        <p:spPr>
          <a:xfrm>
            <a:off x="1273764" y="38366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2B43A9D-0CE2-4087-99AE-E4D7414E0551}"/>
              </a:ext>
            </a:extLst>
          </p:cNvPr>
          <p:cNvSpPr txBox="1"/>
          <p:nvPr/>
        </p:nvSpPr>
        <p:spPr>
          <a:xfrm>
            <a:off x="1388066" y="4477162"/>
            <a:ext cx="1710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05AB27E-EEED-435E-9650-56A65671D0CC}"/>
              </a:ext>
            </a:extLst>
          </p:cNvPr>
          <p:cNvSpPr txBox="1"/>
          <p:nvPr/>
        </p:nvSpPr>
        <p:spPr>
          <a:xfrm>
            <a:off x="1273764" y="5656426"/>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64CE0AAF-313B-4071-8AD3-1CBAEF0A27A9}"/>
              </a:ext>
            </a:extLst>
          </p:cNvPr>
          <p:cNvSpPr txBox="1"/>
          <p:nvPr/>
        </p:nvSpPr>
        <p:spPr>
          <a:xfrm>
            <a:off x="1273764" y="50919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CustomShape 23">
            <a:hlinkClick r:id="" action="ppaction://noaction">
              <a:snd r:embed="rId7" name="T1_W5F_7.2.wav"/>
            </a:hlinkClick>
            <a:extLst>
              <a:ext uri="{FF2B5EF4-FFF2-40B4-BE49-F238E27FC236}">
                <a16:creationId xmlns:a16="http://schemas.microsoft.com/office/drawing/2014/main" id="{C8465015-3FB9-4D5B-94BB-F67774F25D95}"/>
              </a:ext>
            </a:extLst>
          </p:cNvPr>
          <p:cNvSpPr/>
          <p:nvPr/>
        </p:nvSpPr>
        <p:spPr>
          <a:xfrm>
            <a:off x="370393" y="26960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4">
            <a:hlinkClick r:id="" action="ppaction://noaction">
              <a:snd r:embed="rId8" name="T1_W5F_7.3.wav"/>
            </a:hlinkClick>
            <a:extLst>
              <a:ext uri="{FF2B5EF4-FFF2-40B4-BE49-F238E27FC236}">
                <a16:creationId xmlns:a16="http://schemas.microsoft.com/office/drawing/2014/main" id="{686B055A-31A2-4B42-B938-F083C7DE544D}"/>
              </a:ext>
            </a:extLst>
          </p:cNvPr>
          <p:cNvSpPr/>
          <p:nvPr/>
        </p:nvSpPr>
        <p:spPr>
          <a:xfrm>
            <a:off x="370393" y="33028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3" name="CustomShape 25">
            <a:hlinkClick r:id="" action="ppaction://noaction">
              <a:snd r:embed="rId9" name="T1_W5F_7.4.wav"/>
            </a:hlinkClick>
            <a:extLst>
              <a:ext uri="{FF2B5EF4-FFF2-40B4-BE49-F238E27FC236}">
                <a16:creationId xmlns:a16="http://schemas.microsoft.com/office/drawing/2014/main" id="{DD055E6E-5526-4F67-818B-1EFCBDE4509B}"/>
              </a:ext>
            </a:extLst>
          </p:cNvPr>
          <p:cNvSpPr/>
          <p:nvPr/>
        </p:nvSpPr>
        <p:spPr>
          <a:xfrm>
            <a:off x="370393" y="387466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4" name="CustomShape 26">
            <a:hlinkClick r:id="" action="ppaction://noaction">
              <a:snd r:embed="rId10" name="T1_W5F_7.5.wav"/>
            </a:hlinkClick>
            <a:extLst>
              <a:ext uri="{FF2B5EF4-FFF2-40B4-BE49-F238E27FC236}">
                <a16:creationId xmlns:a16="http://schemas.microsoft.com/office/drawing/2014/main" id="{0C43DD67-8A50-4266-B040-2524711D60B5}"/>
              </a:ext>
            </a:extLst>
          </p:cNvPr>
          <p:cNvSpPr/>
          <p:nvPr/>
        </p:nvSpPr>
        <p:spPr>
          <a:xfrm>
            <a:off x="370393" y="45023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5" name="CustomShape 27">
            <a:hlinkClick r:id="" action="ppaction://noaction">
              <a:snd r:embed="rId11" name="T1_W5F_7.6.wav"/>
            </a:hlinkClick>
            <a:extLst>
              <a:ext uri="{FF2B5EF4-FFF2-40B4-BE49-F238E27FC236}">
                <a16:creationId xmlns:a16="http://schemas.microsoft.com/office/drawing/2014/main" id="{B34E2F09-69AC-42C7-9011-AAFF59AAD78A}"/>
              </a:ext>
            </a:extLst>
          </p:cNvPr>
          <p:cNvSpPr/>
          <p:nvPr/>
        </p:nvSpPr>
        <p:spPr>
          <a:xfrm>
            <a:off x="370393" y="50735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8">
            <a:hlinkClick r:id="" action="ppaction://noaction">
              <a:snd r:embed="rId12" name="T1_W5F_7.7.wav"/>
            </a:hlinkClick>
            <a:extLst>
              <a:ext uri="{FF2B5EF4-FFF2-40B4-BE49-F238E27FC236}">
                <a16:creationId xmlns:a16="http://schemas.microsoft.com/office/drawing/2014/main" id="{6F24DC56-E3EE-496B-ACD6-A73E725C4B0A}"/>
              </a:ext>
            </a:extLst>
          </p:cNvPr>
          <p:cNvSpPr/>
          <p:nvPr/>
        </p:nvSpPr>
        <p:spPr>
          <a:xfrm>
            <a:off x="389930" y="5721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96C206D-79C5-4836-AAC5-A62FE06D918B}"/>
              </a:ext>
            </a:extLst>
          </p:cNvPr>
          <p:cNvSpPr txBox="1"/>
          <p:nvPr/>
        </p:nvSpPr>
        <p:spPr>
          <a:xfrm>
            <a:off x="4205416" y="3268793"/>
            <a:ext cx="3298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buy /are buying presents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DD093D2-16E0-457B-8836-18FC4CBF0C3F}"/>
              </a:ext>
            </a:extLst>
          </p:cNvPr>
          <p:cNvSpPr txBox="1"/>
          <p:nvPr/>
        </p:nvSpPr>
        <p:spPr>
          <a:xfrm>
            <a:off x="4029307" y="3888755"/>
            <a:ext cx="3298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plays/is p</a:t>
            </a:r>
            <a:r>
              <a:rPr lang="en-GB" sz="2000" b="1" noProof="0" dirty="0">
                <a:solidFill>
                  <a:srgbClr val="002060"/>
                </a:solidFill>
                <a:latin typeface="Century Gothic" panose="020B0502020202020204" pitchFamily="34" charset="0"/>
              </a:rPr>
              <a:t>laying music</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6DD4262-D99F-4074-88C0-32A487A08987}"/>
              </a:ext>
            </a:extLst>
          </p:cNvPr>
          <p:cNvSpPr txBox="1"/>
          <p:nvPr/>
        </p:nvSpPr>
        <p:spPr>
          <a:xfrm>
            <a:off x="3660614" y="5122717"/>
            <a:ext cx="40355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sings/is singing a song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2003CC9-B0CC-4AE0-A7A0-01FE5E1006EB}"/>
              </a:ext>
            </a:extLst>
          </p:cNvPr>
          <p:cNvSpPr txBox="1"/>
          <p:nvPr/>
        </p:nvSpPr>
        <p:spPr>
          <a:xfrm>
            <a:off x="4077308" y="4505736"/>
            <a:ext cx="41319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stay /are staying for two hours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C7A287B-D6E2-431A-988A-0C3571430EF9}"/>
              </a:ext>
            </a:extLst>
          </p:cNvPr>
          <p:cNvSpPr txBox="1"/>
          <p:nvPr/>
        </p:nvSpPr>
        <p:spPr>
          <a:xfrm>
            <a:off x="4164671" y="6414466"/>
            <a:ext cx="3298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CF16F2B-8530-4175-BE08-E3BF82FC8C5C}"/>
              </a:ext>
            </a:extLst>
          </p:cNvPr>
          <p:cNvSpPr txBox="1"/>
          <p:nvPr/>
        </p:nvSpPr>
        <p:spPr>
          <a:xfrm>
            <a:off x="3744267" y="5669892"/>
            <a:ext cx="42204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a:t>
            </a:r>
            <a:r>
              <a:rPr lang="en-GB" sz="2000" b="1" noProof="0" dirty="0">
                <a:solidFill>
                  <a:srgbClr val="002060"/>
                </a:solidFill>
                <a:latin typeface="Century Gothic" panose="020B0502020202020204" pitchFamily="34" charset="0"/>
              </a:rPr>
              <a:t>its/is sitting in the garden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3BF0176-0340-44E2-8DF9-14D643CED3F2}"/>
              </a:ext>
            </a:extLst>
          </p:cNvPr>
          <p:cNvSpPr txBox="1"/>
          <p:nvPr/>
        </p:nvSpPr>
        <p:spPr>
          <a:xfrm>
            <a:off x="4077308" y="2648831"/>
            <a:ext cx="36668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plan/are planning a party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42" name="Google Shape;338;p8">
            <a:hlinkClick r:id="" action="ppaction://noaction">
              <a:snd r:embed="rId5" name="T1_W5F_8.2.wav"/>
            </a:hlinkClick>
            <a:extLst>
              <a:ext uri="{FF2B5EF4-FFF2-40B4-BE49-F238E27FC236}">
                <a16:creationId xmlns:a16="http://schemas.microsoft.com/office/drawing/2014/main" id="{72952F4D-62A4-4F45-A7CB-8598F4D08065}"/>
              </a:ext>
            </a:extLst>
          </p:cNvPr>
          <p:cNvPicPr preferRelativeResize="0"/>
          <p:nvPr/>
        </p:nvPicPr>
        <p:blipFill rotWithShape="1">
          <a:blip r:embed="rId6">
            <a:alphaModFix/>
          </a:blip>
          <a:srcRect/>
          <a:stretch/>
        </p:blipFill>
        <p:spPr>
          <a:xfrm>
            <a:off x="507469" y="110507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3" name="Google Shape;339;p8">
            <a:extLst>
              <a:ext uri="{FF2B5EF4-FFF2-40B4-BE49-F238E27FC236}">
                <a16:creationId xmlns:a16="http://schemas.microsoft.com/office/drawing/2014/main" id="{47B83016-D815-469E-AE0E-DC21434E99D3}"/>
              </a:ext>
            </a:extLst>
          </p:cNvPr>
          <p:cNvGraphicFramePr/>
          <p:nvPr>
            <p:extLst>
              <p:ext uri="{D42A27DB-BD31-4B8C-83A1-F6EECF244321}">
                <p14:modId xmlns:p14="http://schemas.microsoft.com/office/powerpoint/2010/main" val="2525386029"/>
              </p:ext>
            </p:extLst>
          </p:nvPr>
        </p:nvGraphicFramePr>
        <p:xfrm>
          <a:off x="1282169" y="1204780"/>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make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wins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makes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4" name="Google Shape;340;p8">
            <a:hlinkClick r:id="" action="ppaction://noaction">
              <a:snd r:embed="rId7" name="T1_W5F_8.3.wav"/>
            </a:hlinkClick>
            <a:extLst>
              <a:ext uri="{FF2B5EF4-FFF2-40B4-BE49-F238E27FC236}">
                <a16:creationId xmlns:a16="http://schemas.microsoft.com/office/drawing/2014/main" id="{8DA85D96-1C87-460D-A1C8-F5F1FED647FE}"/>
              </a:ext>
            </a:extLst>
          </p:cNvPr>
          <p:cNvPicPr preferRelativeResize="0"/>
          <p:nvPr/>
        </p:nvPicPr>
        <p:blipFill rotWithShape="1">
          <a:blip r:embed="rId6">
            <a:alphaModFix/>
          </a:blip>
          <a:srcRect/>
          <a:stretch/>
        </p:blipFill>
        <p:spPr>
          <a:xfrm>
            <a:off x="507469" y="1736271"/>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5" name="Google Shape;341;p8">
            <a:extLst>
              <a:ext uri="{FF2B5EF4-FFF2-40B4-BE49-F238E27FC236}">
                <a16:creationId xmlns:a16="http://schemas.microsoft.com/office/drawing/2014/main" id="{A79F763F-C4B1-4497-A417-040ABD98236F}"/>
              </a:ext>
            </a:extLst>
          </p:cNvPr>
          <p:cNvGraphicFramePr/>
          <p:nvPr>
            <p:extLst>
              <p:ext uri="{D42A27DB-BD31-4B8C-83A1-F6EECF244321}">
                <p14:modId xmlns:p14="http://schemas.microsoft.com/office/powerpoint/2010/main" val="2735059410"/>
              </p:ext>
            </p:extLst>
          </p:nvPr>
        </p:nvGraphicFramePr>
        <p:xfrm>
          <a:off x="1282169" y="1764422"/>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sing</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is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sings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6" name="Google Shape;342;p8">
            <a:hlinkClick r:id="" action="ppaction://noaction">
              <a:snd r:embed="rId8" name="T1_W5F_8.4.wav"/>
            </a:hlinkClick>
            <a:extLst>
              <a:ext uri="{FF2B5EF4-FFF2-40B4-BE49-F238E27FC236}">
                <a16:creationId xmlns:a16="http://schemas.microsoft.com/office/drawing/2014/main" id="{E8EB6782-7F78-4D14-89A3-EC809B998A56}"/>
              </a:ext>
            </a:extLst>
          </p:cNvPr>
          <p:cNvPicPr preferRelativeResize="0"/>
          <p:nvPr/>
        </p:nvPicPr>
        <p:blipFill rotWithShape="1">
          <a:blip r:embed="rId6">
            <a:alphaModFix/>
          </a:blip>
          <a:srcRect/>
          <a:stretch/>
        </p:blipFill>
        <p:spPr>
          <a:xfrm>
            <a:off x="507469" y="2298664"/>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extLst>
              <p:ext uri="{D42A27DB-BD31-4B8C-83A1-F6EECF244321}">
                <p14:modId xmlns:p14="http://schemas.microsoft.com/office/powerpoint/2010/main" val="4292719158"/>
              </p:ext>
            </p:extLst>
          </p:nvPr>
        </p:nvGraphicFramePr>
        <p:xfrm>
          <a:off x="1282169" y="2387564"/>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presents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a glass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glasses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9" name="T1_W5F_8.5.wav"/>
            </a:hlinkClick>
            <a:extLst>
              <a:ext uri="{FF2B5EF4-FFF2-40B4-BE49-F238E27FC236}">
                <a16:creationId xmlns:a16="http://schemas.microsoft.com/office/drawing/2014/main" id="{6487A0FB-2154-4424-B8A6-5646103928AD}"/>
              </a:ext>
            </a:extLst>
          </p:cNvPr>
          <p:cNvPicPr preferRelativeResize="0"/>
          <p:nvPr/>
        </p:nvPicPr>
        <p:blipFill rotWithShape="1">
          <a:blip r:embed="rId6">
            <a:alphaModFix/>
          </a:blip>
          <a:srcRect/>
          <a:stretch/>
        </p:blipFill>
        <p:spPr>
          <a:xfrm>
            <a:off x="507469" y="2959906"/>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extLst>
              <p:ext uri="{D42A27DB-BD31-4B8C-83A1-F6EECF244321}">
                <p14:modId xmlns:p14="http://schemas.microsoft.com/office/powerpoint/2010/main" val="3645781466"/>
              </p:ext>
            </p:extLst>
          </p:nvPr>
        </p:nvGraphicFramePr>
        <p:xfrm>
          <a:off x="1282169" y="3048806"/>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play</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stays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stay</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10" name="T1_W5F_8.6.wav"/>
            </a:hlinkClick>
            <a:extLst>
              <a:ext uri="{FF2B5EF4-FFF2-40B4-BE49-F238E27FC236}">
                <a16:creationId xmlns:a16="http://schemas.microsoft.com/office/drawing/2014/main" id="{98A3CF7F-15C6-4E40-A852-D5AEEE3EA9C1}"/>
              </a:ext>
            </a:extLst>
          </p:cNvPr>
          <p:cNvPicPr preferRelativeResize="0"/>
          <p:nvPr/>
        </p:nvPicPr>
        <p:blipFill rotWithShape="1">
          <a:blip r:embed="rId6">
            <a:alphaModFix/>
          </a:blip>
          <a:srcRect/>
          <a:stretch/>
        </p:blipFill>
        <p:spPr>
          <a:xfrm>
            <a:off x="507469" y="359574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extLst>
              <p:ext uri="{D42A27DB-BD31-4B8C-83A1-F6EECF244321}">
                <p14:modId xmlns:p14="http://schemas.microsoft.com/office/powerpoint/2010/main" val="1144526581"/>
              </p:ext>
            </p:extLst>
          </p:nvPr>
        </p:nvGraphicFramePr>
        <p:xfrm>
          <a:off x="1282169" y="3684648"/>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a child</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children</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party</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11" name="T1_W5F_8.7.wav"/>
            </a:hlinkClick>
            <a:extLst>
              <a:ext uri="{FF2B5EF4-FFF2-40B4-BE49-F238E27FC236}">
                <a16:creationId xmlns:a16="http://schemas.microsoft.com/office/drawing/2014/main" id="{0A167DB1-74DF-4F42-9434-60E67F90E02D}"/>
              </a:ext>
            </a:extLst>
          </p:cNvPr>
          <p:cNvPicPr preferRelativeResize="0"/>
          <p:nvPr/>
        </p:nvPicPr>
        <p:blipFill rotWithShape="1">
          <a:blip r:embed="rId6">
            <a:alphaModFix/>
          </a:blip>
          <a:srcRect/>
          <a:stretch/>
        </p:blipFill>
        <p:spPr>
          <a:xfrm>
            <a:off x="507469" y="428239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extLst>
              <p:ext uri="{D42A27DB-BD31-4B8C-83A1-F6EECF244321}">
                <p14:modId xmlns:p14="http://schemas.microsoft.com/office/powerpoint/2010/main" val="2123064655"/>
              </p:ext>
            </p:extLst>
          </p:nvPr>
        </p:nvGraphicFramePr>
        <p:xfrm>
          <a:off x="1269470" y="4247497"/>
          <a:ext cx="4496325" cy="64009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Johanna needs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win</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Johanna wins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6" y="1141280"/>
            <a:ext cx="52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B.</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1246" y="173707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76" y="233901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29376" y="303641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29376" y="367752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29376" y="431142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4246769" y="1170619"/>
            <a:ext cx="1557131" cy="39456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269470" y="1739376"/>
            <a:ext cx="1531730" cy="41549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262617" y="2394492"/>
            <a:ext cx="1515878" cy="38376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2751765" y="3036413"/>
            <a:ext cx="1557131" cy="35428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751765" y="3659979"/>
            <a:ext cx="1557131" cy="40252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4280639" y="4254500"/>
            <a:ext cx="1497861" cy="596538"/>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extLst>
              <a:ext uri="{FF2B5EF4-FFF2-40B4-BE49-F238E27FC236}">
                <a16:creationId xmlns:a16="http://schemas.microsoft.com/office/drawing/2014/main" id="{2D9D3109-028C-485E-9538-FBBAD6D18AB5}"/>
              </a:ext>
            </a:extLst>
          </p:cNvPr>
          <p:cNvSpPr txBox="1"/>
          <p:nvPr/>
        </p:nvSpPr>
        <p:spPr>
          <a:xfrm>
            <a:off x="170760" y="489890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number of the matching answer.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Google Shape;356;p8">
            <a:extLst>
              <a:ext uri="{FF2B5EF4-FFF2-40B4-BE49-F238E27FC236}">
                <a16:creationId xmlns:a16="http://schemas.microsoft.com/office/drawing/2014/main" id="{46FF06B1-B982-48F1-AAD1-86CC7322040C}"/>
              </a:ext>
            </a:extLst>
          </p:cNvPr>
          <p:cNvSpPr txBox="1"/>
          <p:nvPr/>
        </p:nvSpPr>
        <p:spPr>
          <a:xfrm>
            <a:off x="191547" y="5300932"/>
            <a:ext cx="6198689" cy="1061789"/>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Die Kinder</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4. </a:t>
            </a:r>
            <a:r>
              <a:rPr lang="en-GB" sz="2100" kern="0" dirty="0" err="1">
                <a:solidFill>
                  <a:srgbClr val="002060"/>
                </a:solidFill>
                <a:latin typeface="Century Gothic"/>
                <a:ea typeface="Century Gothic"/>
                <a:cs typeface="Century Gothic"/>
                <a:sym typeface="Century Gothic"/>
              </a:rPr>
              <a:t>sie</a:t>
            </a:r>
            <a:r>
              <a:rPr lang="en-GB" sz="2100" kern="0" dirty="0">
                <a:solidFill>
                  <a:srgbClr val="002060"/>
                </a:solidFill>
                <a:latin typeface="Century Gothic"/>
                <a:ea typeface="Century Gothic"/>
                <a:cs typeface="Century Gothic"/>
                <a:sym typeface="Century Gothic"/>
              </a:rPr>
              <a:t> </a:t>
            </a:r>
            <a:r>
              <a:rPr lang="en-GB" sz="2100" kern="0" dirty="0" err="1">
                <a:solidFill>
                  <a:srgbClr val="002060"/>
                </a:solidFill>
                <a:latin typeface="Century Gothic"/>
                <a:ea typeface="Century Gothic"/>
                <a:cs typeface="Century Gothic"/>
                <a:sym typeface="Century Gothic"/>
              </a:rPr>
              <a:t>bleibt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Sie </a:t>
            </a:r>
            <a:r>
              <a:rPr lang="en-GB" sz="2100" kern="0" dirty="0" err="1">
                <a:solidFill>
                  <a:srgbClr val="002060"/>
                </a:solidFill>
                <a:latin typeface="Century Gothic"/>
                <a:ea typeface="Century Gothic"/>
                <a:cs typeface="Century Gothic"/>
                <a:sym typeface="Century Gothic"/>
              </a:rPr>
              <a:t>singen</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5. </a:t>
            </a:r>
            <a:r>
              <a:rPr lang="en-GB" sz="2100" kern="0" dirty="0">
                <a:solidFill>
                  <a:srgbClr val="002060"/>
                </a:solidFill>
                <a:latin typeface="Century Gothic"/>
                <a:ea typeface="Century Gothic"/>
                <a:cs typeface="Century Gothic"/>
                <a:sym typeface="Century Gothic"/>
              </a:rPr>
              <a:t>Johanna </a:t>
            </a:r>
            <a:r>
              <a:rPr lang="en-GB" sz="2100" kern="0" dirty="0" err="1">
                <a:solidFill>
                  <a:srgbClr val="002060"/>
                </a:solidFill>
                <a:latin typeface="Century Gothic"/>
                <a:ea typeface="Century Gothic"/>
                <a:cs typeface="Century Gothic"/>
                <a:sym typeface="Century Gothic"/>
              </a:rPr>
              <a:t>gewinnt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defRPr/>
            </a:pPr>
            <a:r>
              <a:rPr lang="en-GB" sz="2100" kern="0" dirty="0">
                <a:solidFill>
                  <a:srgbClr val="002060"/>
                </a:solidFill>
                <a:latin typeface="Century Gothic"/>
                <a:ea typeface="Century Gothic"/>
                <a:cs typeface="Century Gothic"/>
                <a:sym typeface="Century Gothic"/>
              </a:rPr>
              <a:t>Sie </a:t>
            </a:r>
            <a:r>
              <a:rPr lang="en-GB" sz="2100" kern="0" dirty="0" err="1">
                <a:solidFill>
                  <a:srgbClr val="002060"/>
                </a:solidFill>
                <a:latin typeface="Century Gothic"/>
                <a:ea typeface="Century Gothic"/>
                <a:cs typeface="Century Gothic"/>
                <a:sym typeface="Century Gothic"/>
              </a:rPr>
              <a:t>macht</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a:t>
            </a:r>
            <a:r>
              <a:rPr kumimoji="0" lang="en-GB" sz="21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6. </a:t>
            </a:r>
            <a:r>
              <a:rPr lang="en-GB" sz="2100" kern="0" noProof="0" dirty="0" err="1">
                <a:solidFill>
                  <a:srgbClr val="002060"/>
                </a:solidFill>
                <a:latin typeface="Century Gothic"/>
                <a:ea typeface="Century Gothic"/>
                <a:cs typeface="Century Gothic"/>
                <a:sym typeface="Century Gothic"/>
              </a:rPr>
              <a:t>Gläser</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363;p8">
            <a:extLst>
              <a:ext uri="{FF2B5EF4-FFF2-40B4-BE49-F238E27FC236}">
                <a16:creationId xmlns:a16="http://schemas.microsoft.com/office/drawing/2014/main" id="{5D08122A-45E3-41DC-8D66-F9D154F22F91}"/>
              </a:ext>
            </a:extLst>
          </p:cNvPr>
          <p:cNvSpPr txBox="1"/>
          <p:nvPr/>
        </p:nvSpPr>
        <p:spPr>
          <a:xfrm>
            <a:off x="1973650" y="5240793"/>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4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5" name="Google Shape;364;p8">
            <a:extLst>
              <a:ext uri="{FF2B5EF4-FFF2-40B4-BE49-F238E27FC236}">
                <a16:creationId xmlns:a16="http://schemas.microsoft.com/office/drawing/2014/main" id="{48B44E3A-6652-45C4-A1C9-4488356BFF3A}"/>
              </a:ext>
            </a:extLst>
          </p:cNvPr>
          <p:cNvSpPr txBox="1"/>
          <p:nvPr/>
        </p:nvSpPr>
        <p:spPr>
          <a:xfrm>
            <a:off x="1962219" y="5571922"/>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1</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6" name="Google Shape;365;p8">
            <a:extLst>
              <a:ext uri="{FF2B5EF4-FFF2-40B4-BE49-F238E27FC236}">
                <a16:creationId xmlns:a16="http://schemas.microsoft.com/office/drawing/2014/main" id="{0311D703-518F-4B15-873A-A101581CDFCF}"/>
              </a:ext>
            </a:extLst>
          </p:cNvPr>
          <p:cNvSpPr txBox="1"/>
          <p:nvPr/>
        </p:nvSpPr>
        <p:spPr>
          <a:xfrm>
            <a:off x="1982135" y="59016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B050"/>
                </a:solidFill>
                <a:effectLst/>
                <a:uLnTx/>
                <a:uFillTx/>
                <a:latin typeface="Century Gothic"/>
                <a:ea typeface="Century Gothic"/>
                <a:cs typeface="Century Gothic"/>
                <a:sym typeface="Century Gothic"/>
              </a:rPr>
              <a:t>E</a:t>
            </a:r>
            <a:endParaRPr kumimoji="0" sz="2400" b="1"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87" name="Google Shape;366;p8">
            <a:extLst>
              <a:ext uri="{FF2B5EF4-FFF2-40B4-BE49-F238E27FC236}">
                <a16:creationId xmlns:a16="http://schemas.microsoft.com/office/drawing/2014/main" id="{875A5F99-EB66-42EA-A3B5-D368AC2F7376}"/>
              </a:ext>
            </a:extLst>
          </p:cNvPr>
          <p:cNvSpPr txBox="1"/>
          <p:nvPr/>
        </p:nvSpPr>
        <p:spPr>
          <a:xfrm>
            <a:off x="4687062" y="5269332"/>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3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8" name="Google Shape;367;p8">
            <a:extLst>
              <a:ext uri="{FF2B5EF4-FFF2-40B4-BE49-F238E27FC236}">
                <a16:creationId xmlns:a16="http://schemas.microsoft.com/office/drawing/2014/main" id="{9E43DD0F-D883-48DF-8E85-D2ABEBCD6F9A}"/>
              </a:ext>
            </a:extLst>
          </p:cNvPr>
          <p:cNvSpPr txBox="1"/>
          <p:nvPr/>
        </p:nvSpPr>
        <p:spPr>
          <a:xfrm>
            <a:off x="5727504" y="5556557"/>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5</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9" name="Google Shape;368;p8">
            <a:extLst>
              <a:ext uri="{FF2B5EF4-FFF2-40B4-BE49-F238E27FC236}">
                <a16:creationId xmlns:a16="http://schemas.microsoft.com/office/drawing/2014/main" id="{998368C4-8AD8-4BC5-A54B-DC7102D7299B}"/>
              </a:ext>
            </a:extLst>
          </p:cNvPr>
          <p:cNvSpPr txBox="1"/>
          <p:nvPr/>
        </p:nvSpPr>
        <p:spPr>
          <a:xfrm>
            <a:off x="4295775" y="59172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2</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90" name="Google Shape;371;p8">
            <a:extLst>
              <a:ext uri="{FF2B5EF4-FFF2-40B4-BE49-F238E27FC236}">
                <a16:creationId xmlns:a16="http://schemas.microsoft.com/office/drawing/2014/main" id="{195FA3F2-3E2D-4B41-90A3-B919A05E701B}"/>
              </a:ext>
            </a:extLst>
          </p:cNvPr>
          <p:cNvSpPr txBox="1"/>
          <p:nvPr/>
        </p:nvSpPr>
        <p:spPr>
          <a:xfrm>
            <a:off x="5935266" y="247291"/>
            <a:ext cx="5153218" cy="4062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Take turns to say the following German words out loud. Your partner will give you a point each time you remember the English translation as well.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ie</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Stunde</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lang="en-GB" sz="2000" kern="0" baseline="0" dirty="0">
                <a:solidFill>
                  <a:srgbClr val="002060"/>
                </a:solidFill>
                <a:latin typeface="Century Gothic"/>
                <a:ea typeface="Century Gothic"/>
                <a:cs typeface="Century Gothic"/>
                <a:sym typeface="Century Gothic"/>
              </a:rPr>
              <a:t>as </a:t>
            </a:r>
            <a:r>
              <a:rPr lang="en-GB" sz="2000" kern="0" baseline="0" dirty="0" err="1">
                <a:solidFill>
                  <a:srgbClr val="002060"/>
                </a:solidFill>
                <a:latin typeface="Century Gothic"/>
                <a:ea typeface="Century Gothic"/>
                <a:cs typeface="Century Gothic"/>
                <a:sym typeface="Century Gothic"/>
              </a:rPr>
              <a:t>Glas</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d</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as Kind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g</a:t>
            </a:r>
            <a:r>
              <a:rPr lang="en-GB" sz="2000" kern="0" baseline="0" dirty="0" err="1">
                <a:solidFill>
                  <a:srgbClr val="002060"/>
                </a:solidFill>
                <a:latin typeface="Century Gothic"/>
                <a:ea typeface="Century Gothic"/>
                <a:cs typeface="Century Gothic"/>
                <a:sym typeface="Century Gothic"/>
              </a:rPr>
              <a:t>ewinnen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a:ea typeface="Century Gothic"/>
                <a:cs typeface="Century Gothic"/>
                <a:sym typeface="Century Gothic"/>
              </a:rPr>
              <a:t>p</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lanen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baseline="0" dirty="0" err="1">
                <a:solidFill>
                  <a:srgbClr val="002060"/>
                </a:solidFill>
                <a:latin typeface="Century Gothic"/>
                <a:ea typeface="Century Gothic"/>
                <a:cs typeface="Century Gothic"/>
                <a:sym typeface="Century Gothic"/>
              </a:rPr>
              <a:t>machen</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wiederholen</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1" name="Google Shape;373;p8" descr="A picture containing icon&#10;&#10;Description automatically generated">
            <a:extLst>
              <a:ext uri="{FF2B5EF4-FFF2-40B4-BE49-F238E27FC236}">
                <a16:creationId xmlns:a16="http://schemas.microsoft.com/office/drawing/2014/main" id="{79F7DA2F-D595-4FD6-839A-32DA4DB3809A}"/>
              </a:ext>
            </a:extLst>
          </p:cNvPr>
          <p:cNvPicPr preferRelativeResize="0"/>
          <p:nvPr/>
        </p:nvPicPr>
        <p:blipFill rotWithShape="1">
          <a:blip r:embed="rId12">
            <a:alphaModFix/>
          </a:blip>
          <a:srcRect/>
          <a:stretch/>
        </p:blipFill>
        <p:spPr>
          <a:xfrm>
            <a:off x="6862590" y="2083641"/>
            <a:ext cx="462076" cy="437167"/>
          </a:xfrm>
          <a:prstGeom prst="rect">
            <a:avLst/>
          </a:prstGeom>
          <a:noFill/>
          <a:ln>
            <a:noFill/>
          </a:ln>
        </p:spPr>
      </p:pic>
      <p:pic>
        <p:nvPicPr>
          <p:cNvPr id="92" name="Google Shape;374;p8" descr="A picture containing icon&#10;&#10;Description automatically generated">
            <a:extLst>
              <a:ext uri="{FF2B5EF4-FFF2-40B4-BE49-F238E27FC236}">
                <a16:creationId xmlns:a16="http://schemas.microsoft.com/office/drawing/2014/main" id="{6B41F7F1-C2EB-4A02-AEE8-EF34A1DC4F77}"/>
              </a:ext>
            </a:extLst>
          </p:cNvPr>
          <p:cNvPicPr preferRelativeResize="0"/>
          <p:nvPr/>
        </p:nvPicPr>
        <p:blipFill rotWithShape="1">
          <a:blip r:embed="rId12">
            <a:alphaModFix/>
          </a:blip>
          <a:srcRect/>
          <a:stretch/>
        </p:blipFill>
        <p:spPr>
          <a:xfrm>
            <a:off x="6568401" y="2341434"/>
            <a:ext cx="462076" cy="437167"/>
          </a:xfrm>
          <a:prstGeom prst="rect">
            <a:avLst/>
          </a:prstGeom>
          <a:noFill/>
          <a:ln>
            <a:noFill/>
          </a:ln>
        </p:spPr>
      </p:pic>
      <p:pic>
        <p:nvPicPr>
          <p:cNvPr id="93" name="Google Shape;375;p8" descr="A picture containing icon&#10;&#10;Description automatically generated">
            <a:extLst>
              <a:ext uri="{FF2B5EF4-FFF2-40B4-BE49-F238E27FC236}">
                <a16:creationId xmlns:a16="http://schemas.microsoft.com/office/drawing/2014/main" id="{81568983-D59D-42DB-9B8B-89F88F12B7CE}"/>
              </a:ext>
            </a:extLst>
          </p:cNvPr>
          <p:cNvPicPr preferRelativeResize="0"/>
          <p:nvPr/>
        </p:nvPicPr>
        <p:blipFill rotWithShape="1">
          <a:blip r:embed="rId12">
            <a:alphaModFix/>
          </a:blip>
          <a:srcRect/>
          <a:stretch/>
        </p:blipFill>
        <p:spPr>
          <a:xfrm>
            <a:off x="6760121" y="2697593"/>
            <a:ext cx="462076" cy="437167"/>
          </a:xfrm>
          <a:prstGeom prst="rect">
            <a:avLst/>
          </a:prstGeom>
          <a:noFill/>
          <a:ln>
            <a:noFill/>
          </a:ln>
        </p:spPr>
      </p:pic>
      <p:pic>
        <p:nvPicPr>
          <p:cNvPr id="94" name="Google Shape;376;p8" descr="A picture containing icon&#10;&#10;Description automatically generated">
            <a:extLst>
              <a:ext uri="{FF2B5EF4-FFF2-40B4-BE49-F238E27FC236}">
                <a16:creationId xmlns:a16="http://schemas.microsoft.com/office/drawing/2014/main" id="{FF59906B-5CDD-4E80-9F32-91974C532921}"/>
              </a:ext>
            </a:extLst>
          </p:cNvPr>
          <p:cNvPicPr preferRelativeResize="0"/>
          <p:nvPr/>
        </p:nvPicPr>
        <p:blipFill rotWithShape="1">
          <a:blip r:embed="rId12">
            <a:alphaModFix/>
          </a:blip>
          <a:srcRect/>
          <a:stretch/>
        </p:blipFill>
        <p:spPr>
          <a:xfrm>
            <a:off x="6435715" y="2982489"/>
            <a:ext cx="462076" cy="437167"/>
          </a:xfrm>
          <a:prstGeom prst="rect">
            <a:avLst/>
          </a:prstGeom>
          <a:noFill/>
          <a:ln>
            <a:noFill/>
          </a:ln>
        </p:spPr>
      </p:pic>
      <p:pic>
        <p:nvPicPr>
          <p:cNvPr id="95" name="Google Shape;377;p8" descr="A picture containing icon&#10;&#10;Description automatically generated">
            <a:extLst>
              <a:ext uri="{FF2B5EF4-FFF2-40B4-BE49-F238E27FC236}">
                <a16:creationId xmlns:a16="http://schemas.microsoft.com/office/drawing/2014/main" id="{D75A95F0-0D69-4D88-9F32-B33887CA1E52}"/>
              </a:ext>
            </a:extLst>
          </p:cNvPr>
          <p:cNvPicPr preferRelativeResize="0"/>
          <p:nvPr/>
        </p:nvPicPr>
        <p:blipFill rotWithShape="1">
          <a:blip r:embed="rId12">
            <a:alphaModFix/>
          </a:blip>
          <a:srcRect/>
          <a:stretch/>
        </p:blipFill>
        <p:spPr>
          <a:xfrm>
            <a:off x="6298045" y="3290132"/>
            <a:ext cx="462076" cy="437167"/>
          </a:xfrm>
          <a:prstGeom prst="rect">
            <a:avLst/>
          </a:prstGeom>
          <a:noFill/>
          <a:ln>
            <a:noFill/>
          </a:ln>
        </p:spPr>
      </p:pic>
      <p:pic>
        <p:nvPicPr>
          <p:cNvPr id="96" name="Google Shape;378;p8" descr="A picture containing icon&#10;&#10;Description automatically generated">
            <a:extLst>
              <a:ext uri="{FF2B5EF4-FFF2-40B4-BE49-F238E27FC236}">
                <a16:creationId xmlns:a16="http://schemas.microsoft.com/office/drawing/2014/main" id="{BD6DAC51-5D44-467D-9CE5-3F57D9B1C621}"/>
              </a:ext>
            </a:extLst>
          </p:cNvPr>
          <p:cNvPicPr preferRelativeResize="0"/>
          <p:nvPr/>
        </p:nvPicPr>
        <p:blipFill rotWithShape="1">
          <a:blip r:embed="rId12">
            <a:alphaModFix/>
          </a:blip>
          <a:srcRect/>
          <a:stretch/>
        </p:blipFill>
        <p:spPr>
          <a:xfrm>
            <a:off x="6346492" y="3616104"/>
            <a:ext cx="462076" cy="437167"/>
          </a:xfrm>
          <a:prstGeom prst="rect">
            <a:avLst/>
          </a:prstGeom>
          <a:noFill/>
          <a:ln>
            <a:noFill/>
          </a:ln>
        </p:spPr>
      </p:pic>
      <p:pic>
        <p:nvPicPr>
          <p:cNvPr id="97" name="Google Shape;379;p8" descr="A picture containing icon&#10;&#10;Description automatically generated">
            <a:extLst>
              <a:ext uri="{FF2B5EF4-FFF2-40B4-BE49-F238E27FC236}">
                <a16:creationId xmlns:a16="http://schemas.microsoft.com/office/drawing/2014/main" id="{9F0864C3-FD96-4BF8-85A4-EF3581C04226}"/>
              </a:ext>
            </a:extLst>
          </p:cNvPr>
          <p:cNvPicPr preferRelativeResize="0"/>
          <p:nvPr/>
        </p:nvPicPr>
        <p:blipFill rotWithShape="1">
          <a:blip r:embed="rId12">
            <a:alphaModFix/>
          </a:blip>
          <a:srcRect/>
          <a:stretch/>
        </p:blipFill>
        <p:spPr>
          <a:xfrm>
            <a:off x="6581379" y="3920607"/>
            <a:ext cx="462076" cy="437167"/>
          </a:xfrm>
          <a:prstGeom prst="rect">
            <a:avLst/>
          </a:prstGeom>
          <a:noFill/>
          <a:ln>
            <a:noFill/>
          </a:ln>
        </p:spPr>
      </p:pic>
      <p:sp>
        <p:nvSpPr>
          <p:cNvPr id="98" name="Google Shape;372;p8">
            <a:extLst>
              <a:ext uri="{FF2B5EF4-FFF2-40B4-BE49-F238E27FC236}">
                <a16:creationId xmlns:a16="http://schemas.microsoft.com/office/drawing/2014/main" id="{7D5ECE89-6783-49E3-A1EC-BE4C42B5DF4D}"/>
              </a:ext>
            </a:extLst>
          </p:cNvPr>
          <p:cNvSpPr txBox="1"/>
          <p:nvPr/>
        </p:nvSpPr>
        <p:spPr>
          <a:xfrm>
            <a:off x="8963824" y="1411935"/>
            <a:ext cx="3139630"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die Idee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Gläser</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Kinder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leiben</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err="1">
                <a:solidFill>
                  <a:srgbClr val="002060"/>
                </a:solidFill>
                <a:latin typeface="Century Gothic"/>
                <a:ea typeface="Century Gothic"/>
                <a:cs typeface="Century Gothic"/>
                <a:sym typeface="Century Gothic"/>
              </a:rPr>
              <a:t>Kaufen</a:t>
            </a:r>
            <a:endParaRPr lang="en-GB" sz="21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b</a:t>
            </a:r>
            <a:r>
              <a:rPr kumimoji="0" lang="en-GB" sz="21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rauchen</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100" kern="0" dirty="0">
                <a:solidFill>
                  <a:srgbClr val="002060"/>
                </a:solidFill>
                <a:latin typeface="Century Gothic"/>
                <a:ea typeface="Century Gothic"/>
                <a:cs typeface="Century Gothic"/>
                <a:sym typeface="Century Gothic"/>
              </a:rPr>
              <a:t>das Lied</a:t>
            </a:r>
            <a:endPar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9" name="Google Shape;380;p8" descr="A picture containing icon&#10;&#10;Description automatically generated">
            <a:extLst>
              <a:ext uri="{FF2B5EF4-FFF2-40B4-BE49-F238E27FC236}">
                <a16:creationId xmlns:a16="http://schemas.microsoft.com/office/drawing/2014/main" id="{9BA39C36-7A96-469F-A38D-F02CC7A3BAAC}"/>
              </a:ext>
            </a:extLst>
          </p:cNvPr>
          <p:cNvPicPr preferRelativeResize="0"/>
          <p:nvPr/>
        </p:nvPicPr>
        <p:blipFill rotWithShape="1">
          <a:blip r:embed="rId12">
            <a:alphaModFix/>
          </a:blip>
          <a:srcRect/>
          <a:stretch/>
        </p:blipFill>
        <p:spPr>
          <a:xfrm>
            <a:off x="9360545" y="2071194"/>
            <a:ext cx="462076" cy="437167"/>
          </a:xfrm>
          <a:prstGeom prst="rect">
            <a:avLst/>
          </a:prstGeom>
          <a:noFill/>
          <a:ln>
            <a:noFill/>
          </a:ln>
        </p:spPr>
      </p:pic>
      <p:pic>
        <p:nvPicPr>
          <p:cNvPr id="100" name="Google Shape;381;p8" descr="A picture containing icon&#10;&#10;Description automatically generated">
            <a:extLst>
              <a:ext uri="{FF2B5EF4-FFF2-40B4-BE49-F238E27FC236}">
                <a16:creationId xmlns:a16="http://schemas.microsoft.com/office/drawing/2014/main" id="{F43758E1-3BEF-4668-A7D3-9CA20B451443}"/>
              </a:ext>
            </a:extLst>
          </p:cNvPr>
          <p:cNvPicPr preferRelativeResize="0"/>
          <p:nvPr/>
        </p:nvPicPr>
        <p:blipFill rotWithShape="1">
          <a:blip r:embed="rId12">
            <a:alphaModFix/>
          </a:blip>
          <a:srcRect/>
          <a:stretch/>
        </p:blipFill>
        <p:spPr>
          <a:xfrm>
            <a:off x="9674487" y="2423645"/>
            <a:ext cx="462076" cy="437167"/>
          </a:xfrm>
          <a:prstGeom prst="rect">
            <a:avLst/>
          </a:prstGeom>
          <a:noFill/>
          <a:ln>
            <a:noFill/>
          </a:ln>
        </p:spPr>
      </p:pic>
      <p:pic>
        <p:nvPicPr>
          <p:cNvPr id="101" name="Google Shape;382;p8" descr="A picture containing icon&#10;&#10;Description automatically generated">
            <a:extLst>
              <a:ext uri="{FF2B5EF4-FFF2-40B4-BE49-F238E27FC236}">
                <a16:creationId xmlns:a16="http://schemas.microsoft.com/office/drawing/2014/main" id="{6943EFDB-F844-4C1D-B8EB-801E6E852857}"/>
              </a:ext>
            </a:extLst>
          </p:cNvPr>
          <p:cNvPicPr preferRelativeResize="0"/>
          <p:nvPr/>
        </p:nvPicPr>
        <p:blipFill rotWithShape="1">
          <a:blip r:embed="rId12">
            <a:alphaModFix/>
          </a:blip>
          <a:srcRect/>
          <a:stretch/>
        </p:blipFill>
        <p:spPr>
          <a:xfrm>
            <a:off x="9121598" y="2674945"/>
            <a:ext cx="462076" cy="437167"/>
          </a:xfrm>
          <a:prstGeom prst="rect">
            <a:avLst/>
          </a:prstGeom>
          <a:noFill/>
          <a:ln>
            <a:noFill/>
          </a:ln>
        </p:spPr>
      </p:pic>
      <p:pic>
        <p:nvPicPr>
          <p:cNvPr id="102" name="Google Shape;383;p8" descr="A picture containing icon&#10;&#10;Description automatically generated">
            <a:extLst>
              <a:ext uri="{FF2B5EF4-FFF2-40B4-BE49-F238E27FC236}">
                <a16:creationId xmlns:a16="http://schemas.microsoft.com/office/drawing/2014/main" id="{3ACA9077-A0AD-4413-B535-82B5DF7E2370}"/>
              </a:ext>
            </a:extLst>
          </p:cNvPr>
          <p:cNvPicPr preferRelativeResize="0"/>
          <p:nvPr/>
        </p:nvPicPr>
        <p:blipFill rotWithShape="1">
          <a:blip r:embed="rId12">
            <a:alphaModFix/>
          </a:blip>
          <a:srcRect/>
          <a:stretch/>
        </p:blipFill>
        <p:spPr>
          <a:xfrm>
            <a:off x="9637843" y="3060911"/>
            <a:ext cx="462076" cy="437167"/>
          </a:xfrm>
          <a:prstGeom prst="rect">
            <a:avLst/>
          </a:prstGeom>
          <a:noFill/>
          <a:ln>
            <a:noFill/>
          </a:ln>
        </p:spPr>
      </p:pic>
      <p:pic>
        <p:nvPicPr>
          <p:cNvPr id="103" name="Google Shape;384;p8" descr="A picture containing icon&#10;&#10;Description automatically generated">
            <a:extLst>
              <a:ext uri="{FF2B5EF4-FFF2-40B4-BE49-F238E27FC236}">
                <a16:creationId xmlns:a16="http://schemas.microsoft.com/office/drawing/2014/main" id="{DF718824-0453-4F73-8C4D-854CD26C5AFC}"/>
              </a:ext>
            </a:extLst>
          </p:cNvPr>
          <p:cNvPicPr preferRelativeResize="0"/>
          <p:nvPr/>
        </p:nvPicPr>
        <p:blipFill rotWithShape="1">
          <a:blip r:embed="rId12">
            <a:alphaModFix/>
          </a:blip>
          <a:srcRect/>
          <a:stretch/>
        </p:blipFill>
        <p:spPr>
          <a:xfrm>
            <a:off x="8878576" y="3356019"/>
            <a:ext cx="462076" cy="437167"/>
          </a:xfrm>
          <a:prstGeom prst="rect">
            <a:avLst/>
          </a:prstGeom>
          <a:noFill/>
          <a:ln>
            <a:noFill/>
          </a:ln>
        </p:spPr>
      </p:pic>
      <p:pic>
        <p:nvPicPr>
          <p:cNvPr id="104" name="Google Shape;385;p8" descr="A picture containing icon&#10;&#10;Description automatically generated">
            <a:extLst>
              <a:ext uri="{FF2B5EF4-FFF2-40B4-BE49-F238E27FC236}">
                <a16:creationId xmlns:a16="http://schemas.microsoft.com/office/drawing/2014/main" id="{0AB69C67-EB0D-4006-8922-83A02A2400FB}"/>
              </a:ext>
            </a:extLst>
          </p:cNvPr>
          <p:cNvPicPr preferRelativeResize="0"/>
          <p:nvPr/>
        </p:nvPicPr>
        <p:blipFill rotWithShape="1">
          <a:blip r:embed="rId12">
            <a:alphaModFix/>
          </a:blip>
          <a:srcRect/>
          <a:stretch/>
        </p:blipFill>
        <p:spPr>
          <a:xfrm>
            <a:off x="9721699" y="3679690"/>
            <a:ext cx="462076" cy="437167"/>
          </a:xfrm>
          <a:prstGeom prst="rect">
            <a:avLst/>
          </a:prstGeom>
          <a:noFill/>
          <a:ln>
            <a:noFill/>
          </a:ln>
        </p:spPr>
      </p:pic>
      <p:pic>
        <p:nvPicPr>
          <p:cNvPr id="105" name="Google Shape;386;p8" descr="A picture containing icon&#10;&#10;Description automatically generated">
            <a:extLst>
              <a:ext uri="{FF2B5EF4-FFF2-40B4-BE49-F238E27FC236}">
                <a16:creationId xmlns:a16="http://schemas.microsoft.com/office/drawing/2014/main" id="{21A1B835-ADC4-4FD5-9E1B-85F9EA688B08}"/>
              </a:ext>
            </a:extLst>
          </p:cNvPr>
          <p:cNvPicPr preferRelativeResize="0"/>
          <p:nvPr/>
        </p:nvPicPr>
        <p:blipFill rotWithShape="1">
          <a:blip r:embed="rId12">
            <a:alphaModFix/>
          </a:blip>
          <a:srcRect/>
          <a:stretch/>
        </p:blipFill>
        <p:spPr>
          <a:xfrm>
            <a:off x="9212411" y="3999955"/>
            <a:ext cx="462076" cy="437167"/>
          </a:xfrm>
          <a:prstGeom prst="rect">
            <a:avLst/>
          </a:prstGeom>
          <a:noFill/>
          <a:ln>
            <a:noFill/>
          </a:ln>
        </p:spPr>
      </p:pic>
      <p:sp>
        <p:nvSpPr>
          <p:cNvPr id="106" name="Google Shape;387;p8">
            <a:extLst>
              <a:ext uri="{FF2B5EF4-FFF2-40B4-BE49-F238E27FC236}">
                <a16:creationId xmlns:a16="http://schemas.microsoft.com/office/drawing/2014/main" id="{49DE952B-AD77-4E33-AF8B-01DF57600257}"/>
              </a:ext>
            </a:extLst>
          </p:cNvPr>
          <p:cNvSpPr txBox="1"/>
          <p:nvPr/>
        </p:nvSpPr>
        <p:spPr>
          <a:xfrm>
            <a:off x="6390236" y="4825295"/>
            <a:ext cx="5576494"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 </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Ping Pong translation in pairs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1:</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Challenge each other by testing whether you can translate the German words into English.</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2:</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challenge your partner by asking for the German words. </a:t>
            </a: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7" name="Google Shape;388;p8" descr="Chat, Multiple, Icon, Symbol, Message, Bubble, Talk">
            <a:extLst>
              <a:ext uri="{FF2B5EF4-FFF2-40B4-BE49-F238E27FC236}">
                <a16:creationId xmlns:a16="http://schemas.microsoft.com/office/drawing/2014/main" id="{09B6E963-EC43-418F-8FE7-6CD1372B4B02}"/>
              </a:ext>
            </a:extLst>
          </p:cNvPr>
          <p:cNvPicPr preferRelativeResize="0"/>
          <p:nvPr/>
        </p:nvPicPr>
        <p:blipFill rotWithShape="1">
          <a:blip r:embed="rId13">
            <a:alphaModFix/>
          </a:blip>
          <a:srcRect/>
          <a:stretch/>
        </p:blipFill>
        <p:spPr>
          <a:xfrm>
            <a:off x="10995439" y="4472844"/>
            <a:ext cx="886540" cy="758756"/>
          </a:xfrm>
          <a:prstGeom prst="rect">
            <a:avLst/>
          </a:prstGeom>
          <a:noFill/>
          <a:ln>
            <a:noFill/>
          </a:ln>
        </p:spPr>
      </p:pic>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12" name="Title 2">
            <a:extLst>
              <a:ext uri="{FF2B5EF4-FFF2-40B4-BE49-F238E27FC236}">
                <a16:creationId xmlns:a16="http://schemas.microsoft.com/office/drawing/2014/main" id="{F26FC2F6-2F0A-4E35-A971-9D3970B6EB66}"/>
              </a:ext>
            </a:extLst>
          </p:cNvPr>
          <p:cNvSpPr txBox="1">
            <a:spLocks/>
          </p:cNvSpPr>
          <p:nvPr/>
        </p:nvSpPr>
        <p:spPr>
          <a:xfrm>
            <a:off x="10886163" y="281867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13" name="Group 112">
            <a:extLst>
              <a:ext uri="{FF2B5EF4-FFF2-40B4-BE49-F238E27FC236}">
                <a16:creationId xmlns:a16="http://schemas.microsoft.com/office/drawing/2014/main" id="{4C1874D1-A8E5-4A65-9AEE-DD9007B99258}"/>
              </a:ext>
            </a:extLst>
          </p:cNvPr>
          <p:cNvGrpSpPr/>
          <p:nvPr/>
        </p:nvGrpSpPr>
        <p:grpSpPr>
          <a:xfrm>
            <a:off x="10787168" y="1841116"/>
            <a:ext cx="1316286" cy="754334"/>
            <a:chOff x="10714104" y="160499"/>
            <a:chExt cx="1316286" cy="754334"/>
          </a:xfrm>
        </p:grpSpPr>
        <p:sp>
          <p:nvSpPr>
            <p:cNvPr id="114" name="Speech Bubble: Rectangle with Corners Rounded 113">
              <a:extLst>
                <a:ext uri="{FF2B5EF4-FFF2-40B4-BE49-F238E27FC236}">
                  <a16:creationId xmlns:a16="http://schemas.microsoft.com/office/drawing/2014/main" id="{C9FE4A47-2D9E-439C-AEF7-29C96824EFB0}"/>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5" name="Speech Bubble: Rectangle with Corners Rounded 114">
              <a:extLst>
                <a:ext uri="{FF2B5EF4-FFF2-40B4-BE49-F238E27FC236}">
                  <a16:creationId xmlns:a16="http://schemas.microsoft.com/office/drawing/2014/main" id="{41E84F81-B2E8-4517-B78A-B11FEC71EA5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6" name="Picture 115" descr="A picture containing text, reptile&#10;&#10;Description automatically generated">
              <a:extLst>
                <a:ext uri="{FF2B5EF4-FFF2-40B4-BE49-F238E27FC236}">
                  <a16:creationId xmlns:a16="http://schemas.microsoft.com/office/drawing/2014/main" id="{7DC414E8-6AC4-4429-83F4-BC8D988CC5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7" name="TextBox 116">
              <a:extLst>
                <a:ext uri="{FF2B5EF4-FFF2-40B4-BE49-F238E27FC236}">
                  <a16:creationId xmlns:a16="http://schemas.microsoft.com/office/drawing/2014/main" id="{E6E76DE7-FDC0-40D7-8575-466965DC986D}"/>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08" name="Google Shape;167;p2">
            <a:extLst>
              <a:ext uri="{FF2B5EF4-FFF2-40B4-BE49-F238E27FC236}">
                <a16:creationId xmlns:a16="http://schemas.microsoft.com/office/drawing/2014/main" id="{B0EDF649-98E7-4236-93C6-A5F56999958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Speech Bubble: Rectangle with Corners Rounded 108">
            <a:hlinkClick r:id="" action="ppaction://noaction">
              <a:snd r:embed="rId16" name="T1_W5F_8.1.wav"/>
            </a:hlinkClick>
            <a:extLst>
              <a:ext uri="{FF2B5EF4-FFF2-40B4-BE49-F238E27FC236}">
                <a16:creationId xmlns:a16="http://schemas.microsoft.com/office/drawing/2014/main" id="{B8495072-581E-4E26-8F64-6C05EF1711BD}"/>
              </a:ext>
            </a:extLst>
          </p:cNvPr>
          <p:cNvSpPr/>
          <p:nvPr/>
        </p:nvSpPr>
        <p:spPr>
          <a:xfrm>
            <a:off x="3829424" y="178619"/>
            <a:ext cx="1289578" cy="49428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8" name="CustomShape 7">
            <a:hlinkClick r:id="" action="ppaction://noaction">
              <a:snd r:embed="rId16" name="T1_W5F_8.1.wav"/>
            </a:hlinkClick>
            <a:extLst>
              <a:ext uri="{FF2B5EF4-FFF2-40B4-BE49-F238E27FC236}">
                <a16:creationId xmlns:a16="http://schemas.microsoft.com/office/drawing/2014/main" id="{4ED0B60B-D1EC-463E-86AD-2E580D2DF8B9}"/>
              </a:ext>
            </a:extLst>
          </p:cNvPr>
          <p:cNvSpPr/>
          <p:nvPr/>
        </p:nvSpPr>
        <p:spPr>
          <a:xfrm>
            <a:off x="3793629" y="213002"/>
            <a:ext cx="1289578" cy="44201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9" name="Graphic 118" descr="Teacher">
            <a:extLst>
              <a:ext uri="{FF2B5EF4-FFF2-40B4-BE49-F238E27FC236}">
                <a16:creationId xmlns:a16="http://schemas.microsoft.com/office/drawing/2014/main" id="{C72E093A-87D7-4B45-BA9D-B2D912A723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1497" y="998"/>
            <a:ext cx="914400" cy="914400"/>
          </a:xfrm>
          <a:prstGeom prst="rect">
            <a:avLst/>
          </a:prstGeom>
        </p:spPr>
      </p:pic>
      <p:sp>
        <p:nvSpPr>
          <p:cNvPr id="2" name="Speech Bubble: Rectangle with Corners Rounded 1">
            <a:extLst>
              <a:ext uri="{FF2B5EF4-FFF2-40B4-BE49-F238E27FC236}">
                <a16:creationId xmlns:a16="http://schemas.microsoft.com/office/drawing/2014/main" id="{A0EFBE36-6D3E-2772-0C38-47CD7E0341C0}"/>
              </a:ext>
            </a:extLst>
          </p:cNvPr>
          <p:cNvSpPr/>
          <p:nvPr/>
        </p:nvSpPr>
        <p:spPr>
          <a:xfrm>
            <a:off x="6000449" y="828836"/>
            <a:ext cx="2684677" cy="1002766"/>
          </a:xfrm>
          <a:prstGeom prst="wedgeRoundRectCallout">
            <a:avLst>
              <a:gd name="adj1" fmla="val -256498"/>
              <a:gd name="adj2" fmla="val 521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The letter ‘B’ here stands for ‘</a:t>
            </a:r>
            <a:r>
              <a:rPr kumimoji="0" lang="en-US" sz="1800" b="1" i="1" u="none" strike="noStrike" kern="1200" cap="none" spc="0" normalizeH="0" baseline="0" noProof="0" dirty="0" err="1">
                <a:ln>
                  <a:noFill/>
                </a:ln>
                <a:solidFill>
                  <a:prstClr val="white"/>
                </a:solidFill>
                <a:effectLst/>
                <a:uLnTx/>
                <a:uFillTx/>
                <a:latin typeface="Century Gothic"/>
                <a:ea typeface="+mn-ea"/>
                <a:cs typeface="+mn-cs"/>
              </a:rPr>
              <a:t>Beispiel</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(example)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864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additive="base">
                                        <p:cTn id="30"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additive="base">
                                        <p:cTn id="40"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p:tgtEl>
                                          <p:spTgt spid="8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 calcmode="lin" valueType="num">
                                      <p:cBhvr additive="base">
                                        <p:cTn id="48"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 calcmode="lin" valueType="num">
                                      <p:cBhvr additive="base">
                                        <p:cTn id="53"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additive="base">
                                        <p:cTn id="58"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additive="base">
                                        <p:cTn id="63"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 calcmode="lin" valueType="num">
                                      <p:cBhvr additive="base">
                                        <p:cTn id="68"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additive="base">
                                        <p:cTn id="73" dur="500"/>
                                        <p:tgtEl>
                                          <p:spTgt spid="8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9"/>
                                        </p:tgtEl>
                                        <p:attrNameLst>
                                          <p:attrName>style.visibility</p:attrName>
                                        </p:attrNameLst>
                                      </p:cBhvr>
                                      <p:to>
                                        <p:strVal val="visible"/>
                                      </p:to>
                                    </p:set>
                                    <p:anim calcmode="lin" valueType="num">
                                      <p:cBhvr additive="base">
                                        <p:cTn id="78" dur="500"/>
                                        <p:tgtEl>
                                          <p:spTgt spid="8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p:tgtEl>
                                          <p:spTgt spid="90"/>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p:tgtEl>
                                          <p:spTgt spid="91"/>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92"/>
                                        </p:tgtEl>
                                        <p:attrNameLst>
                                          <p:attrName>style.visibility</p:attrName>
                                        </p:attrNameLst>
                                      </p:cBhvr>
                                      <p:to>
                                        <p:strVal val="visible"/>
                                      </p:to>
                                    </p:set>
                                    <p:anim calcmode="lin" valueType="num">
                                      <p:cBhvr additive="base">
                                        <p:cTn id="89" dur="500"/>
                                        <p:tgtEl>
                                          <p:spTgt spid="92"/>
                                        </p:tgtEl>
                                        <p:attrNameLst>
                                          <p:attrName>ppt_y</p:attrName>
                                        </p:attrNameLst>
                                      </p:cBhvr>
                                      <p:tavLst>
                                        <p:tav tm="0">
                                          <p:val>
                                            <p:strVal val="#ppt_y+1"/>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93"/>
                                        </p:tgtEl>
                                        <p:attrNameLst>
                                          <p:attrName>style.visibility</p:attrName>
                                        </p:attrNameLst>
                                      </p:cBhvr>
                                      <p:to>
                                        <p:strVal val="visible"/>
                                      </p:to>
                                    </p:set>
                                    <p:anim calcmode="lin" valueType="num">
                                      <p:cBhvr additive="base">
                                        <p:cTn id="92" dur="500"/>
                                        <p:tgtEl>
                                          <p:spTgt spid="93"/>
                                        </p:tgtEl>
                                        <p:attrNameLst>
                                          <p:attrName>ppt_y</p:attrName>
                                        </p:attrNameLst>
                                      </p:cBhvr>
                                      <p:tavLst>
                                        <p:tav tm="0">
                                          <p:val>
                                            <p:strVal val="#ppt_y+1"/>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p:tgtEl>
                                          <p:spTgt spid="94"/>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95"/>
                                        </p:tgtEl>
                                        <p:attrNameLst>
                                          <p:attrName>style.visibility</p:attrName>
                                        </p:attrNameLst>
                                      </p:cBhvr>
                                      <p:to>
                                        <p:strVal val="visible"/>
                                      </p:to>
                                    </p:set>
                                    <p:anim calcmode="lin" valueType="num">
                                      <p:cBhvr additive="base">
                                        <p:cTn id="98" dur="500"/>
                                        <p:tgtEl>
                                          <p:spTgt spid="95"/>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p:tgtEl>
                                          <p:spTgt spid="96"/>
                                        </p:tgtEl>
                                        <p:attrNameLst>
                                          <p:attrName>ppt_y</p:attrName>
                                        </p:attrNameLst>
                                      </p:cBhvr>
                                      <p:tavLst>
                                        <p:tav tm="0">
                                          <p:val>
                                            <p:strVal val="#ppt_y+1"/>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97"/>
                                        </p:tgtEl>
                                        <p:attrNameLst>
                                          <p:attrName>style.visibility</p:attrName>
                                        </p:attrNameLst>
                                      </p:cBhvr>
                                      <p:to>
                                        <p:strVal val="visible"/>
                                      </p:to>
                                    </p:set>
                                    <p:anim calcmode="lin" valueType="num">
                                      <p:cBhvr additive="base">
                                        <p:cTn id="104" dur="500"/>
                                        <p:tgtEl>
                                          <p:spTgt spid="97"/>
                                        </p:tgtEl>
                                        <p:attrNameLst>
                                          <p:attrName>ppt_y</p:attrName>
                                        </p:attrNameLst>
                                      </p:cBhvr>
                                      <p:tavLst>
                                        <p:tav tm="0">
                                          <p:val>
                                            <p:strVal val="#ppt_y+1"/>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99"/>
                                        </p:tgtEl>
                                        <p:attrNameLst>
                                          <p:attrName>style.visibility</p:attrName>
                                        </p:attrNameLst>
                                      </p:cBhvr>
                                      <p:to>
                                        <p:strVal val="visible"/>
                                      </p:to>
                                    </p:set>
                                    <p:anim calcmode="lin" valueType="num">
                                      <p:cBhvr additive="base">
                                        <p:cTn id="107" dur="500"/>
                                        <p:tgtEl>
                                          <p:spTgt spid="99"/>
                                        </p:tgtEl>
                                        <p:attrNameLst>
                                          <p:attrName>ppt_y</p:attrName>
                                        </p:attrNameLst>
                                      </p:cBhvr>
                                      <p:tavLst>
                                        <p:tav tm="0">
                                          <p:val>
                                            <p:strVal val="#ppt_y+1"/>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100"/>
                                        </p:tgtEl>
                                        <p:attrNameLst>
                                          <p:attrName>style.visibility</p:attrName>
                                        </p:attrNameLst>
                                      </p:cBhvr>
                                      <p:to>
                                        <p:strVal val="visible"/>
                                      </p:to>
                                    </p:set>
                                    <p:anim calcmode="lin" valueType="num">
                                      <p:cBhvr additive="base">
                                        <p:cTn id="110" dur="500"/>
                                        <p:tgtEl>
                                          <p:spTgt spid="100"/>
                                        </p:tgtEl>
                                        <p:attrNameLst>
                                          <p:attrName>ppt_y</p:attrName>
                                        </p:attrNameLst>
                                      </p:cBhvr>
                                      <p:tavLst>
                                        <p:tav tm="0">
                                          <p:val>
                                            <p:strVal val="#ppt_y+1"/>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101"/>
                                        </p:tgtEl>
                                        <p:attrNameLst>
                                          <p:attrName>style.visibility</p:attrName>
                                        </p:attrNameLst>
                                      </p:cBhvr>
                                      <p:to>
                                        <p:strVal val="visible"/>
                                      </p:to>
                                    </p:set>
                                    <p:anim calcmode="lin" valueType="num">
                                      <p:cBhvr additive="base">
                                        <p:cTn id="113" dur="500"/>
                                        <p:tgtEl>
                                          <p:spTgt spid="101"/>
                                        </p:tgtEl>
                                        <p:attrNameLst>
                                          <p:attrName>ppt_y</p:attrName>
                                        </p:attrNameLst>
                                      </p:cBhvr>
                                      <p:tavLst>
                                        <p:tav tm="0">
                                          <p:val>
                                            <p:strVal val="#ppt_y+1"/>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102"/>
                                        </p:tgtEl>
                                        <p:attrNameLst>
                                          <p:attrName>style.visibility</p:attrName>
                                        </p:attrNameLst>
                                      </p:cBhvr>
                                      <p:to>
                                        <p:strVal val="visible"/>
                                      </p:to>
                                    </p:set>
                                    <p:anim calcmode="lin" valueType="num">
                                      <p:cBhvr additive="base">
                                        <p:cTn id="116" dur="500"/>
                                        <p:tgtEl>
                                          <p:spTgt spid="102"/>
                                        </p:tgtEl>
                                        <p:attrNameLst>
                                          <p:attrName>ppt_y</p:attrName>
                                        </p:attrNameLst>
                                      </p:cBhvr>
                                      <p:tavLst>
                                        <p:tav tm="0">
                                          <p:val>
                                            <p:strVal val="#ppt_y+1"/>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03"/>
                                        </p:tgtEl>
                                        <p:attrNameLst>
                                          <p:attrName>style.visibility</p:attrName>
                                        </p:attrNameLst>
                                      </p:cBhvr>
                                      <p:to>
                                        <p:strVal val="visible"/>
                                      </p:to>
                                    </p:set>
                                    <p:anim calcmode="lin" valueType="num">
                                      <p:cBhvr additive="base">
                                        <p:cTn id="119" dur="500"/>
                                        <p:tgtEl>
                                          <p:spTgt spid="103"/>
                                        </p:tgtEl>
                                        <p:attrNameLst>
                                          <p:attrName>ppt_y</p:attrName>
                                        </p:attrNameLst>
                                      </p:cBhvr>
                                      <p:tavLst>
                                        <p:tav tm="0">
                                          <p:val>
                                            <p:strVal val="#ppt_y+1"/>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104"/>
                                        </p:tgtEl>
                                        <p:attrNameLst>
                                          <p:attrName>style.visibility</p:attrName>
                                        </p:attrNameLst>
                                      </p:cBhvr>
                                      <p:to>
                                        <p:strVal val="visible"/>
                                      </p:to>
                                    </p:set>
                                    <p:anim calcmode="lin" valueType="num">
                                      <p:cBhvr additive="base">
                                        <p:cTn id="122" dur="500"/>
                                        <p:tgtEl>
                                          <p:spTgt spid="104"/>
                                        </p:tgtEl>
                                        <p:attrNameLst>
                                          <p:attrName>ppt_y</p:attrName>
                                        </p:attrNameLst>
                                      </p:cBhvr>
                                      <p:tavLst>
                                        <p:tav tm="0">
                                          <p:val>
                                            <p:strVal val="#ppt_y+1"/>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105"/>
                                        </p:tgtEl>
                                        <p:attrNameLst>
                                          <p:attrName>style.visibility</p:attrName>
                                        </p:attrNameLst>
                                      </p:cBhvr>
                                      <p:to>
                                        <p:strVal val="visible"/>
                                      </p:to>
                                    </p:set>
                                    <p:anim calcmode="lin" valueType="num">
                                      <p:cBhvr additive="base">
                                        <p:cTn id="125" dur="500"/>
                                        <p:tgtEl>
                                          <p:spTgt spid="105"/>
                                        </p:tgtEl>
                                        <p:attrNameLst>
                                          <p:attrName>ppt_y</p:attrName>
                                        </p:attrNameLst>
                                      </p:cBhvr>
                                      <p:tavLst>
                                        <p:tav tm="0">
                                          <p:val>
                                            <p:strVal val="#ppt_y+1"/>
                                          </p:val>
                                        </p:tav>
                                        <p:tav tm="100000">
                                          <p:val>
                                            <p:strVal val="#ppt_y"/>
                                          </p:val>
                                        </p:tav>
                                      </p:tavLst>
                                    </p:anim>
                                  </p:childTnLst>
                                </p:cTn>
                              </p:par>
                              <p:par>
                                <p:cTn id="126" presetID="2" presetClass="entr" presetSubtype="4" fill="hold" nodeType="withEffect">
                                  <p:stCondLst>
                                    <p:cond delay="0"/>
                                  </p:stCondLst>
                                  <p:childTnLst>
                                    <p:set>
                                      <p:cBhvr>
                                        <p:cTn id="127" dur="1" fill="hold">
                                          <p:stCondLst>
                                            <p:cond delay="0"/>
                                          </p:stCondLst>
                                        </p:cTn>
                                        <p:tgtEl>
                                          <p:spTgt spid="98"/>
                                        </p:tgtEl>
                                        <p:attrNameLst>
                                          <p:attrName>style.visibility</p:attrName>
                                        </p:attrNameLst>
                                      </p:cBhvr>
                                      <p:to>
                                        <p:strVal val="visible"/>
                                      </p:to>
                                    </p:set>
                                    <p:anim calcmode="lin" valueType="num">
                                      <p:cBhvr additive="base">
                                        <p:cTn id="128" dur="500"/>
                                        <p:tgtEl>
                                          <p:spTgt spid="98"/>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91"/>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3" name="T1_W5F_8.8.wav"/>
                                        </p:tgtEl>
                                      </p:cMediaNode>
                                    </p:audio>
                                  </p:subTnLst>
                                </p:cTn>
                              </p:par>
                              <p:par>
                                <p:cTn id="133" presetID="1" presetClass="exit" presetSubtype="0" fill="hold" nodeType="withEffect">
                                  <p:stCondLst>
                                    <p:cond delay="0"/>
                                  </p:stCondLst>
                                  <p:childTnLst>
                                    <p:set>
                                      <p:cBhvr>
                                        <p:cTn id="134" dur="1" fill="hold">
                                          <p:stCondLst>
                                            <p:cond delay="0"/>
                                          </p:stCondLst>
                                        </p:cTn>
                                        <p:tgtEl>
                                          <p:spTgt spid="9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3"/>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95"/>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94"/>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9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9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99"/>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4" name="T1_W5F_8.15.wav"/>
                                        </p:tgtEl>
                                      </p:cMediaNode>
                                    </p:audio>
                                  </p:subTnLst>
                                </p:cTn>
                              </p:par>
                              <p:par>
                                <p:cTn id="149" presetID="1" presetClass="exit" presetSubtype="0" fill="hold" nodeType="withEffect">
                                  <p:stCondLst>
                                    <p:cond delay="0"/>
                                  </p:stCondLst>
                                  <p:childTnLst>
                                    <p:set>
                                      <p:cBhvr>
                                        <p:cTn id="150" dur="1" fill="hold">
                                          <p:stCondLst>
                                            <p:cond delay="0"/>
                                          </p:stCondLst>
                                        </p:cTn>
                                        <p:tgtEl>
                                          <p:spTgt spid="100"/>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0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10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03"/>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104"/>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10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106"/>
                                        </p:tgtEl>
                                        <p:attrNameLst>
                                          <p:attrName>style.visibility</p:attrName>
                                        </p:attrNameLst>
                                      </p:cBhvr>
                                      <p:to>
                                        <p:strVal val="visible"/>
                                      </p:to>
                                    </p:set>
                                    <p:anim calcmode="lin" valueType="num">
                                      <p:cBhvr additive="base">
                                        <p:cTn id="165" dur="500"/>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Oval 37">
            <a:extLst>
              <a:ext uri="{FF2B5EF4-FFF2-40B4-BE49-F238E27FC236}">
                <a16:creationId xmlns:a16="http://schemas.microsoft.com/office/drawing/2014/main" id="{D9B76672-C201-4F3E-9CE0-7B3A7198E698}"/>
              </a:ext>
            </a:extLst>
          </p:cNvPr>
          <p:cNvSpPr/>
          <p:nvPr/>
        </p:nvSpPr>
        <p:spPr>
          <a:xfrm>
            <a:off x="3718560" y="1884721"/>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BACDA238-1323-45D5-BC64-907D2C212EAA}"/>
              </a:ext>
            </a:extLst>
          </p:cNvPr>
          <p:cNvSpPr/>
          <p:nvPr/>
        </p:nvSpPr>
        <p:spPr>
          <a:xfrm>
            <a:off x="1370223" y="1913473"/>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nvGrpSpPr>
          <p:cNvPr id="40" name="Group 39">
            <a:extLst>
              <a:ext uri="{FF2B5EF4-FFF2-40B4-BE49-F238E27FC236}">
                <a16:creationId xmlns:a16="http://schemas.microsoft.com/office/drawing/2014/main" id="{D66DF45B-095E-4278-BFD7-E8552ECA8029}"/>
              </a:ext>
            </a:extLst>
          </p:cNvPr>
          <p:cNvGrpSpPr/>
          <p:nvPr/>
        </p:nvGrpSpPr>
        <p:grpSpPr>
          <a:xfrm>
            <a:off x="1015275" y="669116"/>
            <a:ext cx="6923264" cy="582075"/>
            <a:chOff x="8587143" y="228599"/>
            <a:chExt cx="4086358" cy="925883"/>
          </a:xfrm>
        </p:grpSpPr>
        <p:sp>
          <p:nvSpPr>
            <p:cNvPr id="41" name="Speech Bubble: Rectangle with Corners Rounded 40">
              <a:extLst>
                <a:ext uri="{FF2B5EF4-FFF2-40B4-BE49-F238E27FC236}">
                  <a16:creationId xmlns:a16="http://schemas.microsoft.com/office/drawing/2014/main" id="{E4AAFEB1-F688-46DE-B913-5288DB061477}"/>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hlinkClick r:id="" action="ppaction://noaction">
                <a:snd r:embed="rId5" name="T1_W5F_9.1.wav"/>
              </a:hlinkClick>
              <a:extLst>
                <a:ext uri="{FF2B5EF4-FFF2-40B4-BE49-F238E27FC236}">
                  <a16:creationId xmlns:a16="http://schemas.microsoft.com/office/drawing/2014/main" id="{AB3F934F-5D42-415A-93BE-73048FC86CB4}"/>
                </a:ext>
              </a:extLst>
            </p:cNvPr>
            <p:cNvSpPr txBox="1"/>
            <p:nvPr/>
          </p:nvSpPr>
          <p:spPr>
            <a:xfrm>
              <a:off x="8587145" y="340820"/>
              <a:ext cx="3973941" cy="759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Beschreib die Aktivitäten.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Graphic 42" descr="Teacher">
            <a:extLst>
              <a:ext uri="{FF2B5EF4-FFF2-40B4-BE49-F238E27FC236}">
                <a16:creationId xmlns:a16="http://schemas.microsoft.com/office/drawing/2014/main" id="{E99A8BC3-B50B-47FA-8D96-5F955A66FD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3171" y="636348"/>
            <a:ext cx="816961" cy="93892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834DA8AE-F48B-4576-94FE-D61BCB10F6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2537" y="1913473"/>
            <a:ext cx="1205080" cy="938343"/>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336FD798-791B-4A00-9B54-713787159B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978" y="2074776"/>
            <a:ext cx="825240" cy="79945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AAF722B5-9D00-4A36-A94E-DD8F7526AF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3195" y="1935885"/>
            <a:ext cx="1205080" cy="938343"/>
          </a:xfrm>
          <a:prstGeom prst="rect">
            <a:avLst/>
          </a:prstGeom>
        </p:spPr>
      </p:pic>
      <p:pic>
        <p:nvPicPr>
          <p:cNvPr id="46" name="Picture 45" descr="A picture containing text, toy, doll, vector graphics&#10;&#10;Description automatically generated">
            <a:extLst>
              <a:ext uri="{FF2B5EF4-FFF2-40B4-BE49-F238E27FC236}">
                <a16:creationId xmlns:a16="http://schemas.microsoft.com/office/drawing/2014/main" id="{F2BDE5B3-4785-4031-999C-659F6680DD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9981" y="2089152"/>
            <a:ext cx="825240" cy="799452"/>
          </a:xfrm>
          <a:prstGeom prst="rect">
            <a:avLst/>
          </a:prstGeom>
        </p:spPr>
      </p:pic>
      <p:pic>
        <p:nvPicPr>
          <p:cNvPr id="48" name="Picture 2" descr="Light, Light Bulb, On, Bulb, Electric Bulb, Electric">
            <a:extLst>
              <a:ext uri="{FF2B5EF4-FFF2-40B4-BE49-F238E27FC236}">
                <a16:creationId xmlns:a16="http://schemas.microsoft.com/office/drawing/2014/main" id="{13D1824E-D5D1-4360-A701-900854B343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840" y="2947369"/>
            <a:ext cx="707135" cy="877822"/>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DA9E8DF4-43A6-4C1F-8B19-6B1F8828EA97}"/>
              </a:ext>
            </a:extLst>
          </p:cNvPr>
          <p:cNvGrpSpPr/>
          <p:nvPr/>
        </p:nvGrpSpPr>
        <p:grpSpPr>
          <a:xfrm>
            <a:off x="5577840" y="3027495"/>
            <a:ext cx="1177126" cy="1088178"/>
            <a:chOff x="-4777161" y="6088593"/>
            <a:chExt cx="1851967" cy="1595912"/>
          </a:xfrm>
        </p:grpSpPr>
        <p:sp>
          <p:nvSpPr>
            <p:cNvPr id="70" name="Rectangle 69">
              <a:extLst>
                <a:ext uri="{FF2B5EF4-FFF2-40B4-BE49-F238E27FC236}">
                  <a16:creationId xmlns:a16="http://schemas.microsoft.com/office/drawing/2014/main" id="{A473903F-A417-42F1-8CB6-5DB1C673E76F}"/>
                </a:ext>
              </a:extLst>
            </p:cNvPr>
            <p:cNvSpPr/>
            <p:nvPr/>
          </p:nvSpPr>
          <p:spPr>
            <a:xfrm>
              <a:off x="-3484729" y="6208352"/>
              <a:ext cx="229674" cy="312207"/>
            </a:xfrm>
            <a:prstGeom prst="rect">
              <a:avLst/>
            </a:prstGeom>
            <a:solidFill>
              <a:sysClr val="window" lastClr="FFFFFF">
                <a:lumMod val="6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71" name="Picture 70" descr="Text&#10;&#10;Description automatically generated">
              <a:extLst>
                <a:ext uri="{FF2B5EF4-FFF2-40B4-BE49-F238E27FC236}">
                  <a16:creationId xmlns:a16="http://schemas.microsoft.com/office/drawing/2014/main" id="{E9618FE2-62A8-4B4D-A20A-EC7A7EF86E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72" name="Isosceles Triangle 71">
              <a:extLst>
                <a:ext uri="{FF2B5EF4-FFF2-40B4-BE49-F238E27FC236}">
                  <a16:creationId xmlns:a16="http://schemas.microsoft.com/office/drawing/2014/main" id="{29CB6044-A66E-435A-8768-61EB68059487}"/>
                </a:ext>
              </a:extLst>
            </p:cNvPr>
            <p:cNvSpPr/>
            <p:nvPr/>
          </p:nvSpPr>
          <p:spPr>
            <a:xfrm>
              <a:off x="-4726772" y="6088593"/>
              <a:ext cx="1727780" cy="597273"/>
            </a:xfrm>
            <a:prstGeom prst="triangle">
              <a:avLst/>
            </a:prstGeom>
            <a:solidFill>
              <a:sysClr val="window" lastClr="FFFFFF">
                <a:lumMod val="65000"/>
              </a:sysClr>
            </a:solidFill>
            <a:ln w="25400" cap="flat" cmpd="sng" algn="ctr">
              <a:solidFill>
                <a:sysClr val="window" lastClr="FFFFFF">
                  <a:lumMod val="6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pic>
        <p:nvPicPr>
          <p:cNvPr id="76" name="Picture 75" descr="Icon&#10;&#10;Description automatically generated">
            <a:extLst>
              <a:ext uri="{FF2B5EF4-FFF2-40B4-BE49-F238E27FC236}">
                <a16:creationId xmlns:a16="http://schemas.microsoft.com/office/drawing/2014/main" id="{9339D5C0-3BBD-4442-85E0-B71F4BE6C9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636" y="3719157"/>
            <a:ext cx="991457" cy="1016880"/>
          </a:xfrm>
          <a:prstGeom prst="rect">
            <a:avLst/>
          </a:prstGeom>
        </p:spPr>
      </p:pic>
      <p:pic>
        <p:nvPicPr>
          <p:cNvPr id="77" name="Picture 76" descr="Icon&#10;&#10;Description automatically generated">
            <a:extLst>
              <a:ext uri="{FF2B5EF4-FFF2-40B4-BE49-F238E27FC236}">
                <a16:creationId xmlns:a16="http://schemas.microsoft.com/office/drawing/2014/main" id="{DCF43252-6932-49AD-9FE0-B4B679D02D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14869" y="2899614"/>
            <a:ext cx="1000016" cy="990545"/>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9261F7D7-1448-4207-9677-16AFAB775F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72784" y="3440953"/>
            <a:ext cx="503214" cy="556408"/>
          </a:xfrm>
          <a:prstGeom prst="rect">
            <a:avLst/>
          </a:prstGeom>
        </p:spPr>
      </p:pic>
      <p:grpSp>
        <p:nvGrpSpPr>
          <p:cNvPr id="79" name="Group 78">
            <a:extLst>
              <a:ext uri="{FF2B5EF4-FFF2-40B4-BE49-F238E27FC236}">
                <a16:creationId xmlns:a16="http://schemas.microsoft.com/office/drawing/2014/main" id="{CA3DC0C9-1C12-4D6C-A337-EF5D66FA6818}"/>
              </a:ext>
            </a:extLst>
          </p:cNvPr>
          <p:cNvGrpSpPr/>
          <p:nvPr/>
        </p:nvGrpSpPr>
        <p:grpSpPr>
          <a:xfrm>
            <a:off x="9928820" y="3394886"/>
            <a:ext cx="495873" cy="514027"/>
            <a:chOff x="4074701" y="1384725"/>
            <a:chExt cx="1328381" cy="1377014"/>
          </a:xfrm>
        </p:grpSpPr>
        <p:pic>
          <p:nvPicPr>
            <p:cNvPr id="80" name="Picture 79" descr="Icon&#10;&#10;Description automatically generated">
              <a:extLst>
                <a:ext uri="{FF2B5EF4-FFF2-40B4-BE49-F238E27FC236}">
                  <a16:creationId xmlns:a16="http://schemas.microsoft.com/office/drawing/2014/main" id="{56AA8FFB-B09F-4C96-ACED-4D1DE82D242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16810" y="1384725"/>
              <a:ext cx="586272" cy="1152732"/>
            </a:xfrm>
            <a:prstGeom prst="rect">
              <a:avLst/>
            </a:prstGeom>
          </p:spPr>
        </p:pic>
        <p:pic>
          <p:nvPicPr>
            <p:cNvPr id="81" name="Picture 80" descr="Icon&#10;&#10;Description automatically generated">
              <a:extLst>
                <a:ext uri="{FF2B5EF4-FFF2-40B4-BE49-F238E27FC236}">
                  <a16:creationId xmlns:a16="http://schemas.microsoft.com/office/drawing/2014/main" id="{1E6F2BDA-7FEE-446A-ADCB-90477E3488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74701" y="1427087"/>
              <a:ext cx="586272" cy="1152732"/>
            </a:xfrm>
            <a:prstGeom prst="rect">
              <a:avLst/>
            </a:prstGeom>
          </p:spPr>
        </p:pic>
        <p:pic>
          <p:nvPicPr>
            <p:cNvPr id="82" name="Picture 81" descr="Icon&#10;&#10;Description automatically generated">
              <a:extLst>
                <a:ext uri="{FF2B5EF4-FFF2-40B4-BE49-F238E27FC236}">
                  <a16:creationId xmlns:a16="http://schemas.microsoft.com/office/drawing/2014/main" id="{3215E2F0-6AEA-427D-BA89-0A3151FC360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66438" y="1609007"/>
              <a:ext cx="586272" cy="1152732"/>
            </a:xfrm>
            <a:prstGeom prst="rect">
              <a:avLst/>
            </a:prstGeom>
          </p:spPr>
        </p:pic>
      </p:grpSp>
      <p:pic>
        <p:nvPicPr>
          <p:cNvPr id="83" name="Picture 82">
            <a:extLst>
              <a:ext uri="{FF2B5EF4-FFF2-40B4-BE49-F238E27FC236}">
                <a16:creationId xmlns:a16="http://schemas.microsoft.com/office/drawing/2014/main" id="{E3DEBDBB-7ADC-4652-9068-A3B3197EDA5D}"/>
              </a:ext>
            </a:extLst>
          </p:cNvPr>
          <p:cNvPicPr>
            <a:picLocks noChangeAspect="1"/>
          </p:cNvPicPr>
          <p:nvPr/>
        </p:nvPicPr>
        <p:blipFill>
          <a:blip r:embed="rId16"/>
          <a:stretch>
            <a:fillRect/>
          </a:stretch>
        </p:blipFill>
        <p:spPr>
          <a:xfrm>
            <a:off x="2006541" y="2888604"/>
            <a:ext cx="856160" cy="1239121"/>
          </a:xfrm>
          <a:prstGeom prst="rect">
            <a:avLst/>
          </a:prstGeom>
        </p:spPr>
      </p:pic>
      <p:pic>
        <p:nvPicPr>
          <p:cNvPr id="84" name="Picture 2" descr="Light, Light Bulb, On, Bulb, Electric Bulb, Electric">
            <a:extLst>
              <a:ext uri="{FF2B5EF4-FFF2-40B4-BE49-F238E27FC236}">
                <a16:creationId xmlns:a16="http://schemas.microsoft.com/office/drawing/2014/main" id="{12B96FA6-D6E7-4836-ADE3-AEF00BD00C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1981" y="2933977"/>
            <a:ext cx="688636" cy="85485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Free vector graphics of Award">
            <a:extLst>
              <a:ext uri="{FF2B5EF4-FFF2-40B4-BE49-F238E27FC236}">
                <a16:creationId xmlns:a16="http://schemas.microsoft.com/office/drawing/2014/main" id="{C468BB1D-97DE-4CD5-A423-9E561A1D66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4416" y="4718509"/>
            <a:ext cx="1056369" cy="11368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Archivo Vectorial, Hombre, Canción, Hombre Cantando">
            <a:extLst>
              <a:ext uri="{FF2B5EF4-FFF2-40B4-BE49-F238E27FC236}">
                <a16:creationId xmlns:a16="http://schemas.microsoft.com/office/drawing/2014/main" id="{E1554FD9-5F6C-4CA9-9780-1E191696E5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90193" y="4390815"/>
            <a:ext cx="750346" cy="8415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10;&#10;Description automatically generated">
            <a:extLst>
              <a:ext uri="{FF2B5EF4-FFF2-40B4-BE49-F238E27FC236}">
                <a16:creationId xmlns:a16="http://schemas.microsoft.com/office/drawing/2014/main" id="{99E7402B-F570-4F9E-B562-55D4E50EC6E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7695" y="4390815"/>
            <a:ext cx="2285444" cy="470533"/>
          </a:xfrm>
          <a:prstGeom prst="rect">
            <a:avLst/>
          </a:prstGeom>
        </p:spPr>
      </p:pic>
      <p:pic>
        <p:nvPicPr>
          <p:cNvPr id="12" name="Graphic 11" descr="Clipboard Ticked with solid fill">
            <a:extLst>
              <a:ext uri="{FF2B5EF4-FFF2-40B4-BE49-F238E27FC236}">
                <a16:creationId xmlns:a16="http://schemas.microsoft.com/office/drawing/2014/main" id="{35CB6ED5-FF20-4AEB-A618-5A4CD85A876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76231" y="4801943"/>
            <a:ext cx="914400" cy="914400"/>
          </a:xfrm>
          <a:prstGeom prst="rect">
            <a:avLst/>
          </a:prstGeom>
        </p:spPr>
      </p:pic>
      <p:sp>
        <p:nvSpPr>
          <p:cNvPr id="3" name="TextBox 2">
            <a:hlinkClick r:id="" action="ppaction://noaction">
              <a:snd r:embed="rId22" name="T1_W5F_9.1.wav"/>
            </a:hlinkClick>
            <a:extLst>
              <a:ext uri="{FF2B5EF4-FFF2-40B4-BE49-F238E27FC236}">
                <a16:creationId xmlns:a16="http://schemas.microsoft.com/office/drawing/2014/main" id="{4E96B1B8-9249-4C47-B097-35BAD5620CB6}"/>
              </a:ext>
            </a:extLst>
          </p:cNvPr>
          <p:cNvSpPr txBox="1"/>
          <p:nvPr/>
        </p:nvSpPr>
        <p:spPr>
          <a:xfrm>
            <a:off x="511253" y="6379011"/>
            <a:ext cx="9913440"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 </a:t>
            </a:r>
            <a:r>
              <a:rPr lang="en-GB" sz="2400" dirty="0">
                <a:solidFill>
                  <a:schemeClr val="bg1"/>
                </a:solidFill>
                <a:latin typeface="Century Gothic" panose="020B0502020202020204" pitchFamily="34" charset="0"/>
              </a:rPr>
              <a:t>Ich </a:t>
            </a:r>
            <a:r>
              <a:rPr lang="en-GB" sz="2400" dirty="0" err="1">
                <a:solidFill>
                  <a:schemeClr val="bg1"/>
                </a:solidFill>
                <a:latin typeface="Century Gothic" panose="020B0502020202020204" pitchFamily="34" charset="0"/>
              </a:rPr>
              <a:t>mach</a:t>
            </a:r>
            <a:r>
              <a:rPr lang="en-GB" sz="2400" b="1" dirty="0" err="1">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eine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Liste</a:t>
            </a:r>
            <a:r>
              <a:rPr lang="en-GB" sz="2400" dirty="0">
                <a:solidFill>
                  <a:schemeClr val="bg1"/>
                </a:solidFill>
                <a:latin typeface="Century Gothic" panose="020B0502020202020204" pitchFamily="34" charset="0"/>
              </a:rPr>
              <a:t>; Moritz </a:t>
            </a:r>
            <a:r>
              <a:rPr lang="en-GB" sz="2400" dirty="0" err="1">
                <a:solidFill>
                  <a:schemeClr val="bg1"/>
                </a:solidFill>
                <a:latin typeface="Century Gothic" panose="020B0502020202020204" pitchFamily="34" charset="0"/>
              </a:rPr>
              <a:t>kauf</a:t>
            </a:r>
            <a:r>
              <a:rPr lang="en-GB" sz="2400" b="1"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Gläser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Wir</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bleib</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im</a:t>
            </a:r>
            <a:r>
              <a:rPr lang="en-GB" sz="2400" dirty="0">
                <a:solidFill>
                  <a:schemeClr val="bg1"/>
                </a:solidFill>
                <a:latin typeface="Century Gothic" panose="020B0502020202020204" pitchFamily="34" charset="0"/>
              </a:rPr>
              <a:t> Garten</a:t>
            </a:r>
            <a:endParaRPr lang="en-GB" dirty="0"/>
          </a:p>
        </p:txBody>
      </p:sp>
      <p:pic>
        <p:nvPicPr>
          <p:cNvPr id="5" name="Picture 6" descr="Free vector graphics of Bingo">
            <a:extLst>
              <a:ext uri="{FF2B5EF4-FFF2-40B4-BE49-F238E27FC236}">
                <a16:creationId xmlns:a16="http://schemas.microsoft.com/office/drawing/2014/main" id="{31C4E864-CFCC-D33B-6514-E195C73C025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40461" y="4689757"/>
            <a:ext cx="912093" cy="975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2C6156D-A957-F7EB-2C65-8033BC3C1F6F}"/>
              </a:ext>
            </a:extLst>
          </p:cNvPr>
          <p:cNvPicPr>
            <a:picLocks noChangeAspect="1"/>
          </p:cNvPicPr>
          <p:nvPr/>
        </p:nvPicPr>
        <p:blipFill>
          <a:blip r:embed="rId24"/>
          <a:stretch>
            <a:fillRect/>
          </a:stretch>
        </p:blipFill>
        <p:spPr>
          <a:xfrm>
            <a:off x="6778611" y="3309437"/>
            <a:ext cx="1228192" cy="684057"/>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9" presetClass="exit" presetSubtype="0" fill="hold" grpId="1" nodeType="afterEffect">
                                  <p:stCondLst>
                                    <p:cond delay="30000"/>
                                  </p:stCondLst>
                                  <p:childTnLst>
                                    <p:animEffect transition="out" filter="dissolv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P spid="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2861</TotalTime>
  <Words>2586</Words>
  <Application>Microsoft Office PowerPoint</Application>
  <PresentationFormat>Widescreen</PresentationFormat>
  <Paragraphs>420</Paragraphs>
  <Slides>14</Slides>
  <Notes>14</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14</vt:i4>
      </vt:variant>
    </vt:vector>
  </HeadingPairs>
  <TitlesOfParts>
    <vt:vector size="24" baseType="lpstr">
      <vt:lpstr>Arial</vt:lpstr>
      <vt:lpstr>Calibri</vt:lpstr>
      <vt:lpstr>Century Gothic</vt:lpstr>
      <vt:lpstr>Modern Love</vt:lpstr>
      <vt:lpstr>Segoe Print</vt:lpstr>
      <vt:lpstr>Symbol</vt:lpstr>
      <vt:lpstr>Tw Cen MT</vt:lpstr>
      <vt:lpstr>Wingdings</vt:lpstr>
      <vt:lpstr>1_Office Theme</vt:lpstr>
      <vt:lpstr>2_Office Theme</vt:lpstr>
      <vt:lpstr>Interacting </vt:lpstr>
      <vt:lpstr>aussprechen</vt:lpstr>
      <vt:lpstr>aussprechen</vt:lpstr>
      <vt:lpstr>aussprechen</vt:lpstr>
      <vt:lpstr>aussprechen</vt:lpstr>
      <vt:lpstr>Follow up 1:</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79</cp:revision>
  <cp:lastPrinted>2022-08-31T14:52:09Z</cp:lastPrinted>
  <dcterms:created xsi:type="dcterms:W3CDTF">2021-06-12T06:20:35Z</dcterms:created>
  <dcterms:modified xsi:type="dcterms:W3CDTF">2023-10-05T12:48:19Z</dcterms:modified>
</cp:coreProperties>
</file>