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7"/>
  </p:notesMasterIdLst>
  <p:sldIdLst>
    <p:sldId id="428" r:id="rId3"/>
    <p:sldId id="418" r:id="rId4"/>
    <p:sldId id="404" r:id="rId5"/>
    <p:sldId id="403" r:id="rId6"/>
    <p:sldId id="405" r:id="rId7"/>
    <p:sldId id="301" r:id="rId8"/>
    <p:sldId id="426" r:id="rId9"/>
    <p:sldId id="427" r:id="rId10"/>
    <p:sldId id="430" r:id="rId11"/>
    <p:sldId id="419" r:id="rId12"/>
    <p:sldId id="421" r:id="rId13"/>
    <p:sldId id="429" r:id="rId14"/>
    <p:sldId id="423" r:id="rId15"/>
    <p:sldId id="424" r:id="rId16"/>
  </p:sldIdLst>
  <p:sldSz cx="12192000" cy="6858000"/>
  <p:notesSz cx="6875463" cy="10002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4" userDrawn="1">
          <p15:clr>
            <a:srgbClr val="A4A3A4"/>
          </p15:clr>
        </p15:guide>
        <p15:guide id="2" pos="270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9FB"/>
    <a:srgbClr val="0070C0"/>
    <a:srgbClr val="FFD319"/>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A0CFA0-014B-EF47-9A1C-06EF7D973BD6}" v="15" dt="2023-09-25T12:04:17.7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46" autoAdjust="0"/>
    <p:restoredTop sz="55238" autoAdjust="0"/>
  </p:normalViewPr>
  <p:slideViewPr>
    <p:cSldViewPr snapToGrid="0">
      <p:cViewPr varScale="1">
        <p:scale>
          <a:sx n="63" d="100"/>
          <a:sy n="63" d="100"/>
        </p:scale>
        <p:origin x="1472" y="176"/>
      </p:cViewPr>
      <p:guideLst>
        <p:guide orient="horz" pos="2024"/>
        <p:guide pos="2706"/>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9367" cy="501879"/>
          </a:xfrm>
          <a:prstGeom prst="rect">
            <a:avLst/>
          </a:prstGeom>
        </p:spPr>
        <p:txBody>
          <a:bodyPr vert="horz" lIns="96442" tIns="48221" rIns="96442" bIns="48221" rtlCol="0"/>
          <a:lstStyle>
            <a:lvl1pPr algn="l">
              <a:defRPr sz="1300"/>
            </a:lvl1pPr>
          </a:lstStyle>
          <a:p>
            <a:endParaRPr lang="en-GB"/>
          </a:p>
        </p:txBody>
      </p:sp>
      <p:sp>
        <p:nvSpPr>
          <p:cNvPr id="3" name="Date Placeholder 2"/>
          <p:cNvSpPr>
            <a:spLocks noGrp="1"/>
          </p:cNvSpPr>
          <p:nvPr>
            <p:ph type="dt" idx="1"/>
          </p:nvPr>
        </p:nvSpPr>
        <p:spPr>
          <a:xfrm>
            <a:off x="3894505" y="0"/>
            <a:ext cx="2979367" cy="501879"/>
          </a:xfrm>
          <a:prstGeom prst="rect">
            <a:avLst/>
          </a:prstGeom>
        </p:spPr>
        <p:txBody>
          <a:bodyPr vert="horz" lIns="96442" tIns="48221" rIns="96442" bIns="48221" rtlCol="0"/>
          <a:lstStyle>
            <a:lvl1pPr algn="r">
              <a:defRPr sz="1300"/>
            </a:lvl1pPr>
          </a:lstStyle>
          <a:p>
            <a:fld id="{3B125C53-773C-49EE-98CA-2C16F81F252F}" type="datetimeFigureOut">
              <a:rPr lang="en-GB" smtClean="0"/>
              <a:t>25/09/2023</a:t>
            </a:fld>
            <a:endParaRPr lang="en-GB"/>
          </a:p>
        </p:txBody>
      </p:sp>
      <p:sp>
        <p:nvSpPr>
          <p:cNvPr id="4" name="Slide Image Placeholder 3"/>
          <p:cNvSpPr>
            <a:spLocks noGrp="1" noRot="1" noChangeAspect="1"/>
          </p:cNvSpPr>
          <p:nvPr>
            <p:ph type="sldImg" idx="2"/>
          </p:nvPr>
        </p:nvSpPr>
        <p:spPr>
          <a:xfrm>
            <a:off x="438150" y="1250950"/>
            <a:ext cx="5999163" cy="3375025"/>
          </a:xfrm>
          <a:prstGeom prst="rect">
            <a:avLst/>
          </a:prstGeom>
          <a:noFill/>
          <a:ln w="12700">
            <a:solidFill>
              <a:prstClr val="black"/>
            </a:solidFill>
          </a:ln>
        </p:spPr>
        <p:txBody>
          <a:bodyPr vert="horz" lIns="96442" tIns="48221" rIns="96442" bIns="48221" rtlCol="0" anchor="ctr"/>
          <a:lstStyle/>
          <a:p>
            <a:endParaRPr lang="en-GB"/>
          </a:p>
        </p:txBody>
      </p:sp>
      <p:sp>
        <p:nvSpPr>
          <p:cNvPr id="5" name="Notes Placeholder 4"/>
          <p:cNvSpPr>
            <a:spLocks noGrp="1"/>
          </p:cNvSpPr>
          <p:nvPr>
            <p:ph type="body" sz="quarter" idx="3"/>
          </p:nvPr>
        </p:nvSpPr>
        <p:spPr>
          <a:xfrm>
            <a:off x="687547" y="4813866"/>
            <a:ext cx="5500370" cy="3938617"/>
          </a:xfrm>
          <a:prstGeom prst="rect">
            <a:avLst/>
          </a:prstGeom>
        </p:spPr>
        <p:txBody>
          <a:bodyPr vert="horz" lIns="96442" tIns="48221" rIns="96442" bIns="4822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00961"/>
            <a:ext cx="2979367" cy="501878"/>
          </a:xfrm>
          <a:prstGeom prst="rect">
            <a:avLst/>
          </a:prstGeom>
        </p:spPr>
        <p:txBody>
          <a:bodyPr vert="horz" lIns="96442" tIns="48221" rIns="96442" bIns="48221" rtlCol="0" anchor="b"/>
          <a:lstStyle>
            <a:lvl1pPr algn="l">
              <a:defRPr sz="1300"/>
            </a:lvl1pPr>
          </a:lstStyle>
          <a:p>
            <a:endParaRPr lang="en-GB"/>
          </a:p>
        </p:txBody>
      </p:sp>
      <p:sp>
        <p:nvSpPr>
          <p:cNvPr id="7" name="Slide Number Placeholder 6"/>
          <p:cNvSpPr>
            <a:spLocks noGrp="1"/>
          </p:cNvSpPr>
          <p:nvPr>
            <p:ph type="sldNum" sz="quarter" idx="5"/>
          </p:nvPr>
        </p:nvSpPr>
        <p:spPr>
          <a:xfrm>
            <a:off x="3894505" y="9500961"/>
            <a:ext cx="2979367" cy="501878"/>
          </a:xfrm>
          <a:prstGeom prst="rect">
            <a:avLst/>
          </a:prstGeom>
        </p:spPr>
        <p:txBody>
          <a:bodyPr vert="horz" lIns="96442" tIns="48221" rIns="96442" bIns="48221" rtlCol="0" anchor="b"/>
          <a:lstStyle>
            <a:lvl1pPr algn="r">
              <a:defRPr sz="13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438150" y="1250950"/>
            <a:ext cx="5999163" cy="3375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7547" y="4813866"/>
            <a:ext cx="5500370" cy="3938617"/>
          </a:xfrm>
          <a:prstGeom prst="rect">
            <a:avLst/>
          </a:prstGeom>
          <a:noFill/>
          <a:ln>
            <a:noFill/>
          </a:ln>
        </p:spPr>
        <p:txBody>
          <a:bodyPr spcFirstLastPara="1" wrap="square" lIns="96426" tIns="48200" rIns="96426" bIns="48200" anchor="t" anchorCtr="0">
            <a:noAutofit/>
          </a:bodyPr>
          <a:lstStyle/>
          <a:p>
            <a:pPr>
              <a:buClr>
                <a:schemeClr val="dk1"/>
              </a:buClr>
              <a:buSzPts val="1400"/>
            </a:pPr>
            <a:r>
              <a:rPr lang="en-GB" sz="1900" dirty="0"/>
              <a:t>Artwork by Steve Clarke. Pronoun pictures from NCELP (www.ncelp.org). All additional pictures selected from </a:t>
            </a:r>
            <a:r>
              <a:rPr lang="en-GB" sz="1900" dirty="0" err="1"/>
              <a:t>Pixabay</a:t>
            </a:r>
            <a:r>
              <a:rPr lang="en-GB" sz="1900" dirty="0"/>
              <a:t> and are available under a Creative Commons license, no attribution required.</a:t>
            </a:r>
          </a:p>
          <a:p>
            <a:endParaRPr lang="en-GB" sz="1900" dirty="0">
              <a:latin typeface="Calibri" panose="020F0502020204030204" pitchFamily="34" charset="0"/>
              <a:ea typeface="Calibri" panose="020F0502020204030204" pitchFamily="34" charset="0"/>
            </a:endParaRPr>
          </a:p>
          <a:p>
            <a:pPr marL="227815" indent="-227815"/>
            <a:r>
              <a:rPr lang="en-GB" sz="1900" b="1" spc="-1" dirty="0">
                <a:solidFill>
                  <a:srgbClr val="002060"/>
                </a:solidFill>
                <a:latin typeface="Century Gothic"/>
                <a:ea typeface="Century Gothic"/>
              </a:rPr>
              <a:t>Phonics:  </a:t>
            </a:r>
          </a:p>
          <a:p>
            <a:pPr marL="227815" indent="-227815"/>
            <a:r>
              <a:rPr lang="de-DE" sz="1900" spc="-1" dirty="0">
                <a:solidFill>
                  <a:srgbClr val="002060"/>
                </a:solidFill>
                <a:latin typeface="Century Gothic"/>
                <a:ea typeface="Century Gothic"/>
              </a:rPr>
              <a:t>long [e] geben [49] Idee [451] mehr [52]</a:t>
            </a:r>
          </a:p>
          <a:p>
            <a:pPr marL="227815" indent="-227815"/>
            <a:r>
              <a:rPr lang="de-DE" sz="1900" spc="-1" dirty="0">
                <a:solidFill>
                  <a:srgbClr val="002060"/>
                </a:solidFill>
                <a:latin typeface="Century Gothic"/>
                <a:ea typeface="Century Gothic"/>
              </a:rPr>
              <a:t>short [e] denken [128] Bett [659] helfen [338]</a:t>
            </a:r>
          </a:p>
          <a:p>
            <a:pPr marL="227815" indent="-227815"/>
            <a:endParaRPr lang="en-GB" sz="1900" b="1" spc="-1" dirty="0">
              <a:solidFill>
                <a:srgbClr val="002060"/>
              </a:solidFill>
              <a:latin typeface="Century Gothic"/>
              <a:ea typeface="Century Gothic"/>
            </a:endParaRPr>
          </a:p>
          <a:p>
            <a:pPr marL="227330" indent="-227330"/>
            <a:r>
              <a:rPr lang="it-IT" sz="1900" b="1" spc="-1" dirty="0">
                <a:solidFill>
                  <a:srgbClr val="002060"/>
                </a:solidFill>
                <a:latin typeface="Century Gothic"/>
                <a:ea typeface="Century Gothic"/>
              </a:rPr>
              <a:t>Vocabulary</a:t>
            </a:r>
            <a:r>
              <a:rPr lang="it-IT" sz="1900" spc="-1" dirty="0">
                <a:solidFill>
                  <a:srgbClr val="002060"/>
                </a:solidFill>
                <a:latin typeface="Century Gothic"/>
                <a:ea typeface="Century Gothic"/>
              </a:rPr>
              <a:t>: </a:t>
            </a:r>
            <a:r>
              <a:rPr lang="de-DE" sz="1900" spc="-1" dirty="0">
                <a:solidFill>
                  <a:srgbClr val="002060"/>
                </a:solidFill>
                <a:latin typeface="Century Gothic"/>
                <a:ea typeface="Century Gothic"/>
              </a:rPr>
              <a:t>bleiben [113] brauchen [179] Glas, Gläser [885] Idee [451] gewinnen [372] haben [6] helfen [338] </a:t>
            </a:r>
            <a:r>
              <a:rPr lang="de-DE" sz="1900" b="1" spc="-1" dirty="0">
                <a:solidFill>
                  <a:srgbClr val="002060"/>
                </a:solidFill>
                <a:latin typeface="Century Gothic"/>
                <a:ea typeface="Century Gothic"/>
              </a:rPr>
              <a:t>kaufen </a:t>
            </a:r>
            <a:r>
              <a:rPr lang="de-DE" sz="1900" spc="-1" dirty="0">
                <a:solidFill>
                  <a:srgbClr val="002060"/>
                </a:solidFill>
                <a:latin typeface="Century Gothic"/>
                <a:ea typeface="Century Gothic"/>
              </a:rPr>
              <a:t>[506] machen [58] </a:t>
            </a:r>
            <a:r>
              <a:rPr lang="de-DE" sz="1900" b="1" spc="-1" dirty="0">
                <a:solidFill>
                  <a:srgbClr val="002060"/>
                </a:solidFill>
                <a:latin typeface="Century Gothic"/>
                <a:ea typeface="Century Gothic"/>
              </a:rPr>
              <a:t>planen </a:t>
            </a:r>
            <a:r>
              <a:rPr lang="de-DE" sz="1900" spc="-1" dirty="0">
                <a:solidFill>
                  <a:srgbClr val="002060"/>
                </a:solidFill>
                <a:latin typeface="Century Gothic"/>
                <a:ea typeface="Century Gothic"/>
              </a:rPr>
              <a:t>[579] singen [1063] spielen [205] wiederholen [988] </a:t>
            </a:r>
            <a:r>
              <a:rPr lang="de-DE" sz="1900" b="1" spc="-1" dirty="0">
                <a:solidFill>
                  <a:srgbClr val="002060"/>
                </a:solidFill>
                <a:latin typeface="Century Gothic"/>
                <a:ea typeface="Century Gothic"/>
              </a:rPr>
              <a:t>Kind </a:t>
            </a:r>
            <a:r>
              <a:rPr lang="de-DE" sz="1900" spc="-1" dirty="0">
                <a:solidFill>
                  <a:srgbClr val="002060"/>
                </a:solidFill>
                <a:latin typeface="Century Gothic"/>
                <a:ea typeface="Century Gothic"/>
              </a:rPr>
              <a:t>[133] </a:t>
            </a:r>
            <a:r>
              <a:rPr lang="de-DE" sz="1900" b="1" spc="-1" dirty="0">
                <a:solidFill>
                  <a:srgbClr val="002060"/>
                </a:solidFill>
                <a:latin typeface="Century Gothic"/>
                <a:ea typeface="Century Gothic"/>
              </a:rPr>
              <a:t>Kinder</a:t>
            </a:r>
            <a:r>
              <a:rPr lang="de-DE" sz="1900" spc="-1" dirty="0">
                <a:solidFill>
                  <a:srgbClr val="002060"/>
                </a:solidFill>
                <a:latin typeface="Century Gothic"/>
                <a:ea typeface="Century Gothic"/>
              </a:rPr>
              <a:t> [133] Stunde [276] </a:t>
            </a:r>
            <a:r>
              <a:rPr lang="de-DE" sz="1900" b="1" spc="-1" dirty="0">
                <a:solidFill>
                  <a:srgbClr val="002060"/>
                </a:solidFill>
                <a:latin typeface="Century Gothic"/>
                <a:ea typeface="Century Gothic"/>
              </a:rPr>
              <a:t>dieser, diese, dieses </a:t>
            </a:r>
            <a:r>
              <a:rPr lang="de-DE" sz="1900" spc="-1" dirty="0">
                <a:solidFill>
                  <a:srgbClr val="002060"/>
                </a:solidFill>
                <a:latin typeface="Century Gothic"/>
                <a:ea typeface="Century Gothic"/>
              </a:rPr>
              <a:t>[24]</a:t>
            </a:r>
          </a:p>
          <a:p>
            <a:pPr marL="227330" indent="-227330"/>
            <a:r>
              <a:rPr lang="de-DE" sz="1900" spc="-1" dirty="0">
                <a:solidFill>
                  <a:srgbClr val="002060"/>
                </a:solidFill>
                <a:latin typeface="Century Gothic"/>
                <a:ea typeface="Century Gothic"/>
              </a:rPr>
              <a:t>Revisit 1: </a:t>
            </a:r>
            <a:r>
              <a:rPr lang="de-DE" sz="1900" b="1" spc="-1" dirty="0">
                <a:solidFill>
                  <a:srgbClr val="002060"/>
                </a:solidFill>
                <a:latin typeface="Century Gothic"/>
                <a:ea typeface="Century Gothic"/>
              </a:rPr>
              <a:t>sie sind </a:t>
            </a:r>
            <a:r>
              <a:rPr lang="de-DE" sz="1900" spc="-1" dirty="0">
                <a:solidFill>
                  <a:srgbClr val="002060"/>
                </a:solidFill>
                <a:latin typeface="Century Gothic"/>
                <a:ea typeface="Century Gothic"/>
              </a:rPr>
              <a:t>[4] </a:t>
            </a:r>
            <a:r>
              <a:rPr lang="de-DE" sz="1900" b="1" spc="-1" dirty="0">
                <a:solidFill>
                  <a:srgbClr val="002060"/>
                </a:solidFill>
                <a:latin typeface="Century Gothic"/>
                <a:ea typeface="Century Gothic"/>
              </a:rPr>
              <a:t>Aktivität</a:t>
            </a:r>
            <a:r>
              <a:rPr lang="de-DE" sz="1900" spc="-1" dirty="0">
                <a:solidFill>
                  <a:srgbClr val="002060"/>
                </a:solidFill>
                <a:latin typeface="Century Gothic"/>
                <a:ea typeface="Century Gothic"/>
              </a:rPr>
              <a:t> [1422] Aufgabe [256] Beispiel [94] Frau [99] Freund, Freundin [273] Geburtstag [1779] Geschichte [262] Herr [154] Klasse [961] Lied [1733] Mensch [90] </a:t>
            </a:r>
            <a:r>
              <a:rPr lang="de-DE" sz="1900" b="1" spc="-1" dirty="0">
                <a:solidFill>
                  <a:srgbClr val="002060"/>
                </a:solidFill>
                <a:latin typeface="Century Gothic"/>
                <a:ea typeface="Century Gothic"/>
              </a:rPr>
              <a:t>Party</a:t>
            </a:r>
            <a:r>
              <a:rPr lang="de-DE" sz="1900" spc="-1" dirty="0">
                <a:solidFill>
                  <a:srgbClr val="002060"/>
                </a:solidFill>
                <a:latin typeface="Century Gothic"/>
                <a:ea typeface="Century Gothic"/>
              </a:rPr>
              <a:t> [2809] Person [357] Problem [210] Satz [432] Song [3373] Spiel [328] Spieler, Spielerin [822]  Sport [945] Text [473] Zimmer [665] </a:t>
            </a:r>
            <a:r>
              <a:rPr lang="de-DE" sz="1900" b="1" spc="-1" dirty="0">
                <a:solidFill>
                  <a:srgbClr val="002060"/>
                </a:solidFill>
                <a:latin typeface="Century Gothic"/>
                <a:ea typeface="Century Gothic"/>
              </a:rPr>
              <a:t>welcher, welche, welches </a:t>
            </a:r>
            <a:r>
              <a:rPr lang="de-DE" sz="1900" spc="-1" dirty="0">
                <a:solidFill>
                  <a:srgbClr val="002060"/>
                </a:solidFill>
                <a:latin typeface="Century Gothic"/>
                <a:ea typeface="Century Gothic"/>
              </a:rPr>
              <a:t>[122] </a:t>
            </a:r>
            <a:r>
              <a:rPr lang="de-DE" sz="1900" b="1" spc="-1" dirty="0">
                <a:solidFill>
                  <a:srgbClr val="002060"/>
                </a:solidFill>
                <a:latin typeface="Century Gothic"/>
                <a:ea typeface="Century Gothic"/>
              </a:rPr>
              <a:t>die</a:t>
            </a:r>
            <a:r>
              <a:rPr lang="de-DE" sz="1900" b="1" spc="-1" baseline="30000" dirty="0">
                <a:solidFill>
                  <a:srgbClr val="002060"/>
                </a:solidFill>
                <a:latin typeface="Century Gothic"/>
                <a:ea typeface="Century Gothic"/>
              </a:rPr>
              <a:t>2</a:t>
            </a:r>
            <a:r>
              <a:rPr lang="de-DE" sz="1900" spc="-1" dirty="0">
                <a:solidFill>
                  <a:srgbClr val="002060"/>
                </a:solidFill>
                <a:latin typeface="Century Gothic"/>
                <a:ea typeface="Century Gothic"/>
              </a:rPr>
              <a:t> [1]</a:t>
            </a:r>
          </a:p>
          <a:p>
            <a:pPr marL="227815" indent="-227815"/>
            <a:r>
              <a:rPr lang="de-DE" sz="1900" spc="-1" dirty="0">
                <a:solidFill>
                  <a:srgbClr val="002060"/>
                </a:solidFill>
                <a:latin typeface="Century Gothic"/>
                <a:ea typeface="Century Gothic"/>
              </a:rPr>
              <a:t>Revisit 2: heißen [126] wohnen [560] Jahr [53] alt [138] jung [199]</a:t>
            </a:r>
          </a:p>
          <a:p>
            <a:endParaRPr lang="en-GB" sz="1700" dirty="0">
              <a:solidFill>
                <a:sysClr val="windowText" lastClr="000000"/>
              </a:solidFill>
            </a:endParaRPr>
          </a:p>
          <a:p>
            <a:r>
              <a:rPr lang="en-GB" sz="1700" dirty="0">
                <a:solidFill>
                  <a:sysClr val="windowText" lastClr="000000"/>
                </a:solidFill>
              </a:rPr>
              <a:t>Jones, R.L &amp; Tschirner, E. (2019). A frequency dictionary of German: Core vocabulary for learners. London: Routledge.</a:t>
            </a:r>
          </a:p>
          <a:p>
            <a:pPr marL="227815" indent="-227815"/>
            <a:endParaRPr lang="en-GB" sz="1700" spc="-1" dirty="0">
              <a:latin typeface="Arial"/>
            </a:endParaRPr>
          </a:p>
          <a:p>
            <a:pPr indent="-227330"/>
            <a:r>
              <a:rPr lang="en-GB" sz="1700" spc="-1" dirty="0">
                <a:solidFill>
                  <a:srgbClr val="000000"/>
                </a:solidFill>
                <a:ea typeface="Calibri"/>
              </a:rPr>
              <a:t>The frequency rankings for words that occur in this PowerPoint which have been</a:t>
            </a:r>
            <a:r>
              <a:rPr lang="en-GB" sz="1700" i="1" spc="-1" dirty="0">
                <a:solidFill>
                  <a:srgbClr val="000000"/>
                </a:solidFill>
                <a:ea typeface="Calibri"/>
              </a:rPr>
              <a:t> previously</a:t>
            </a:r>
            <a:r>
              <a:rPr lang="en-GB" sz="1700" spc="-1" dirty="0">
                <a:solidFill>
                  <a:srgbClr val="000000"/>
                </a:solidFill>
                <a:ea typeface="Calibri"/>
              </a:rPr>
              <a:t> introduced in these resources are given in the SOW and in the resources that first introduced and formally re-visited those words. </a:t>
            </a:r>
            <a:endParaRPr lang="en-GB" sz="1700" spc="-1" dirty="0">
              <a:latin typeface="Arial"/>
              <a:cs typeface="Arial"/>
            </a:endParaRPr>
          </a:p>
          <a:p>
            <a:pPr indent="-227815"/>
            <a:r>
              <a:rPr lang="en-GB" sz="1900" spc="-1" dirty="0">
                <a:solidFill>
                  <a:srgbClr val="000000"/>
                </a:solidFill>
                <a:ea typeface="Calibri"/>
              </a:rPr>
              <a:t>For any </a:t>
            </a:r>
            <a:r>
              <a:rPr lang="en-GB" sz="1900" i="1" spc="-1" dirty="0">
                <a:solidFill>
                  <a:srgbClr val="000000"/>
                </a:solidFill>
                <a:ea typeface="Calibri"/>
              </a:rPr>
              <a:t>other </a:t>
            </a:r>
            <a:r>
              <a:rPr lang="en-GB" sz="1900" spc="-1" dirty="0">
                <a:solidFill>
                  <a:srgbClr val="000000"/>
                </a:solidFill>
                <a:ea typeface="Calibri"/>
              </a:rPr>
              <a:t>words that occur incidentally in this PowerPoint, frequency rankings will be provided in the notes field wherever possible.</a:t>
            </a:r>
            <a:endParaRPr lang="en-GB" sz="1900" spc="-1" dirty="0">
              <a:latin typeface="Arial"/>
            </a:endParaRPr>
          </a:p>
        </p:txBody>
      </p:sp>
      <p:sp>
        <p:nvSpPr>
          <p:cNvPr id="96" name="Google Shape;96;p2:notes"/>
          <p:cNvSpPr txBox="1">
            <a:spLocks noGrp="1"/>
          </p:cNvSpPr>
          <p:nvPr>
            <p:ph type="sldNum" idx="12"/>
          </p:nvPr>
        </p:nvSpPr>
        <p:spPr>
          <a:xfrm>
            <a:off x="3894505" y="9500961"/>
            <a:ext cx="2979367" cy="501878"/>
          </a:xfrm>
          <a:prstGeom prst="rect">
            <a:avLst/>
          </a:prstGeom>
          <a:noFill/>
          <a:ln>
            <a:noFill/>
          </a:ln>
        </p:spPr>
        <p:txBody>
          <a:bodyPr spcFirstLastPara="1" wrap="square" lIns="96426" tIns="48200" rIns="96426" bIns="48200" anchor="b" anchorCtr="0">
            <a:noAutofit/>
          </a:bodyPr>
          <a:lstStyle/>
          <a:p>
            <a:pPr defTabSz="964418">
              <a:buClr>
                <a:srgbClr val="000000"/>
              </a:buClr>
              <a:buSzPts val="1200"/>
              <a:defRPr/>
            </a:pPr>
            <a:fld id="{00000000-1234-1234-1234-123412341234}" type="slidenum">
              <a:rPr lang="en-GB" kern="0">
                <a:solidFill>
                  <a:srgbClr val="000000"/>
                </a:solidFill>
                <a:latin typeface="Calibri"/>
                <a:ea typeface="Calibri"/>
                <a:cs typeface="Calibri"/>
                <a:sym typeface="Calibri"/>
              </a:rPr>
              <a:pPr defTabSz="964418">
                <a:buClr>
                  <a:srgbClr val="000000"/>
                </a:buClr>
                <a:buSzPts val="1200"/>
                <a:defRPr/>
              </a:pPr>
              <a:t>1</a:t>
            </a:fld>
            <a:endParaRPr kern="0">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5 minutes</a:t>
            </a:r>
          </a:p>
          <a:p>
            <a:pPr>
              <a:buClr>
                <a:schemeClr val="dk1"/>
              </a:buClr>
              <a:buSzPts val="1200"/>
            </a:pPr>
            <a:endParaRPr lang="en-GB" b="1" dirty="0"/>
          </a:p>
          <a:p>
            <a:pPr>
              <a:buClr>
                <a:schemeClr val="dk1"/>
              </a:buClr>
              <a:buSzPts val="1200"/>
            </a:pPr>
            <a:r>
              <a:rPr lang="en-GB" b="1" dirty="0"/>
              <a:t>Aim:</a:t>
            </a:r>
            <a:r>
              <a:rPr lang="en-GB" b="0" dirty="0"/>
              <a:t> to practise written comprehension of vocabulary from this and revisited weeks.</a:t>
            </a:r>
          </a:p>
          <a:p>
            <a:pPr>
              <a:buClr>
                <a:schemeClr val="dk1"/>
              </a:buClr>
              <a:buSzPts val="1200"/>
            </a:pPr>
            <a:endParaRPr lang="en-GB" b="1" dirty="0"/>
          </a:p>
          <a:p>
            <a:pPr>
              <a:buClr>
                <a:schemeClr val="dk1"/>
              </a:buClr>
              <a:buSzPts val="1200"/>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r>
              <a:rPr lang="en-GB" b="0" dirty="0"/>
              <a:t>2. Remind pupils to try and specify gender (m/f/</a:t>
            </a:r>
            <a:r>
              <a:rPr lang="en-GB" b="0" dirty="0" err="1"/>
              <a:t>nt</a:t>
            </a:r>
            <a:r>
              <a:rPr lang="en-GB" b="0" dirty="0"/>
              <a:t>) for welch- and dies- words and to think about singular and plural nouns. </a:t>
            </a:r>
            <a:endParaRPr lang="en-GB" sz="1300" b="1" dirty="0"/>
          </a:p>
          <a:p>
            <a:pPr>
              <a:buClr>
                <a:schemeClr val="dk1"/>
              </a:buClr>
              <a:buSzPts val="1200"/>
            </a:pPr>
            <a:endParaRPr lang="en-GB" sz="1300" b="1" dirty="0"/>
          </a:p>
          <a:p>
            <a:pPr>
              <a:buClr>
                <a:schemeClr val="dk1"/>
              </a:buClr>
              <a:buSzPts val="1200"/>
            </a:pPr>
            <a:r>
              <a:rPr lang="en-GB" sz="13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10</a:t>
            </a:fld>
            <a:endParaRPr lang="en-GB"/>
          </a:p>
        </p:txBody>
      </p:sp>
    </p:spTree>
    <p:extLst>
      <p:ext uri="{BB962C8B-B14F-4D97-AF65-F5344CB8AC3E}">
        <p14:creationId xmlns:p14="http://schemas.microsoft.com/office/powerpoint/2010/main" val="3455921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5 minutes</a:t>
            </a:r>
          </a:p>
          <a:p>
            <a:pPr>
              <a:buClr>
                <a:schemeClr val="dk1"/>
              </a:buClr>
              <a:buSzPts val="1200"/>
            </a:pPr>
            <a:endParaRPr lang="en-GB" b="1" dirty="0"/>
          </a:p>
          <a:p>
            <a:pPr>
              <a:buClr>
                <a:schemeClr val="dk1"/>
              </a:buClr>
              <a:buSzPts val="1200"/>
            </a:pPr>
            <a:r>
              <a:rPr lang="en-GB" b="1" dirty="0"/>
              <a:t>Aim:</a:t>
            </a:r>
            <a:r>
              <a:rPr lang="en-GB" b="0" dirty="0"/>
              <a:t> to practise written production of vocabulary from this and revisited weeks.</a:t>
            </a:r>
          </a:p>
          <a:p>
            <a:pPr>
              <a:buClr>
                <a:schemeClr val="dk1"/>
              </a:buClr>
              <a:buSzPts val="1200"/>
            </a:pPr>
            <a:endParaRPr lang="en-GB" b="1" dirty="0"/>
          </a:p>
          <a:p>
            <a:pPr>
              <a:buClr>
                <a:schemeClr val="dk1"/>
              </a:buClr>
              <a:buSzPts val="1200"/>
            </a:pPr>
            <a:r>
              <a:rPr lang="en-GB" b="1" dirty="0"/>
              <a:t>Procedure:</a:t>
            </a:r>
            <a:br>
              <a:rPr lang="en-GB" b="1" dirty="0"/>
            </a:br>
            <a:r>
              <a:rPr lang="en-GB" b="0" dirty="0"/>
              <a:t>1. Give pupils a blank grid.  They fill in the </a:t>
            </a:r>
            <a:r>
              <a:rPr lang="en-GB" b="1" dirty="0"/>
              <a:t>German </a:t>
            </a:r>
            <a:r>
              <a:rPr lang="en-GB" b="0" dirty="0"/>
              <a:t>translations of any of the words they know, trying to reach 15 points in total.</a:t>
            </a:r>
            <a:br>
              <a:rPr lang="en-GB" b="0" dirty="0"/>
            </a:br>
            <a:r>
              <a:rPr lang="en-GB" b="0" dirty="0"/>
              <a:t>2. </a:t>
            </a:r>
            <a:r>
              <a:rPr lang="en-GB" sz="1400" b="0" dirty="0"/>
              <a:t>Remind pupils </a:t>
            </a:r>
            <a:r>
              <a:rPr lang="en-GB" sz="1200" b="0" dirty="0"/>
              <a:t>to think about m/f/</a:t>
            </a:r>
            <a:r>
              <a:rPr lang="en-GB" sz="1200" b="0" dirty="0" err="1"/>
              <a:t>nt</a:t>
            </a:r>
            <a:r>
              <a:rPr lang="en-GB" sz="1200" b="0" dirty="0"/>
              <a:t>/plural forms of ‘which’ and ‘this’ words and to think about singular and plural nouns.</a:t>
            </a:r>
            <a:endParaRPr lang="en-GB" sz="1300" b="1" dirty="0"/>
          </a:p>
          <a:p>
            <a:pPr>
              <a:buClr>
                <a:schemeClr val="dk1"/>
              </a:buClr>
              <a:buSzPts val="1200"/>
            </a:pPr>
            <a:r>
              <a:rPr lang="en-GB" sz="13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11</a:t>
            </a:fld>
            <a:endParaRPr lang="en-GB"/>
          </a:p>
        </p:txBody>
      </p:sp>
    </p:spTree>
    <p:extLst>
      <p:ext uri="{BB962C8B-B14F-4D97-AF65-F5344CB8AC3E}">
        <p14:creationId xmlns:p14="http://schemas.microsoft.com/office/powerpoint/2010/main" val="3789953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HANDOUT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843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HANDOUT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7870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NOTE: Use of these four phonics slides is an optional priming/preparation activity before Follow Up 1.  They can be omitted, if teachers decide they are not needed.</a:t>
            </a:r>
            <a:br>
              <a:rPr lang="en-GB" sz="1300" b="1" spc="-1" dirty="0">
                <a:solidFill>
                  <a:srgbClr val="000000"/>
                </a:solidFill>
                <a:latin typeface="Calibri"/>
                <a:ea typeface="Calibri"/>
              </a:rPr>
            </a:br>
            <a:endParaRPr lang="en-GB" sz="1300" b="1" spc="-1" dirty="0">
              <a:solidFill>
                <a:srgbClr val="000000"/>
              </a:solidFill>
              <a:latin typeface="Calibri"/>
              <a:ea typeface="Calibri"/>
            </a:endParaRPr>
          </a:p>
          <a:p>
            <a:pPr marL="227815" indent="-227815"/>
            <a:r>
              <a:rPr lang="en-GB" sz="1300" b="1" spc="-1" dirty="0">
                <a:solidFill>
                  <a:srgbClr val="000000"/>
                </a:solidFill>
                <a:latin typeface="Calibri"/>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latin typeface="Calibri"/>
                <a:ea typeface="Calibri"/>
              </a:rPr>
              <a:t>Aim: </a:t>
            </a:r>
            <a:r>
              <a:rPr lang="en-GB" sz="1300" spc="-1" dirty="0">
                <a:solidFill>
                  <a:srgbClr val="000000"/>
                </a:solidFill>
                <a:latin typeface="Calibri"/>
                <a:ea typeface="Calibri"/>
              </a:rPr>
              <a:t>to introduce the SSC long </a:t>
            </a:r>
            <a:r>
              <a:rPr lang="en-GB" sz="1300" b="1" spc="-1" dirty="0">
                <a:solidFill>
                  <a:srgbClr val="000000"/>
                </a:solidFill>
                <a:latin typeface="Calibri"/>
                <a:ea typeface="Calibri"/>
              </a:rPr>
              <a:t>[e].</a:t>
            </a:r>
          </a:p>
          <a:p>
            <a:pPr marL="227815" indent="-227815"/>
            <a:endParaRPr lang="en-GB" sz="1300" b="1" spc="-1" dirty="0">
              <a:solidFill>
                <a:srgbClr val="000000"/>
              </a:solidFill>
              <a:latin typeface="Calibri"/>
              <a:ea typeface="Calibri"/>
            </a:endParaRPr>
          </a:p>
          <a:p>
            <a:pPr marL="227815" indent="-227815"/>
            <a:r>
              <a:rPr lang="en-GB" sz="1300" b="1" spc="-1" dirty="0">
                <a:solidFill>
                  <a:srgbClr val="000000"/>
                </a:solidFill>
                <a:latin typeface="Calibri"/>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Introduce the SSC and present the </a:t>
            </a:r>
            <a:r>
              <a:rPr lang="en-GB" sz="1300" b="1" spc="-1" dirty="0">
                <a:solidFill>
                  <a:srgbClr val="000000"/>
                </a:solidFill>
                <a:latin typeface="Calibri"/>
                <a:ea typeface="Calibri"/>
              </a:rPr>
              <a:t>source</a:t>
            </a:r>
            <a:r>
              <a:rPr lang="en-GB" sz="1300" spc="-1" dirty="0">
                <a:solidFill>
                  <a:srgbClr val="000000"/>
                </a:solidFill>
                <a:latin typeface="Calibri"/>
                <a:ea typeface="Calibri"/>
              </a:rPr>
              <a:t> word ‘</a:t>
            </a:r>
            <a:r>
              <a:rPr lang="en-GB" sz="1300" b="1" spc="-1" dirty="0" err="1">
                <a:solidFill>
                  <a:srgbClr val="000000"/>
                </a:solidFill>
                <a:latin typeface="Calibri"/>
                <a:ea typeface="Calibri"/>
              </a:rPr>
              <a:t>geben</a:t>
            </a:r>
            <a:r>
              <a:rPr lang="en-GB" sz="1300" b="1" spc="-1" dirty="0">
                <a:solidFill>
                  <a:srgbClr val="000000"/>
                </a:solidFill>
                <a:latin typeface="Calibri"/>
                <a:ea typeface="Calibri"/>
              </a:rPr>
              <a:t>’ </a:t>
            </a:r>
            <a:r>
              <a:rPr lang="en-GB" sz="1300" spc="-1" dirty="0">
                <a:solidFill>
                  <a:srgbClr val="000000"/>
                </a:solidFill>
                <a:latin typeface="Calibri"/>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Click to bring on the picture and get pupils to repeat the word </a:t>
            </a:r>
            <a:r>
              <a:rPr lang="en-GB" sz="1300" b="1" spc="-1" dirty="0">
                <a:solidFill>
                  <a:srgbClr val="000000"/>
                </a:solidFill>
                <a:latin typeface="Calibri"/>
                <a:ea typeface="Calibri"/>
              </a:rPr>
              <a:t>‘</a:t>
            </a:r>
            <a:r>
              <a:rPr lang="en-GB" sz="1300" b="1" spc="-1" dirty="0" err="1">
                <a:solidFill>
                  <a:srgbClr val="000000"/>
                </a:solidFill>
                <a:latin typeface="Calibri"/>
                <a:ea typeface="Calibri"/>
              </a:rPr>
              <a:t>geben</a:t>
            </a:r>
            <a:r>
              <a:rPr lang="en-GB" sz="1300" b="1" spc="-1" dirty="0">
                <a:solidFill>
                  <a:srgbClr val="000000"/>
                </a:solidFill>
                <a:latin typeface="Calibri"/>
                <a:ea typeface="Calibri"/>
              </a:rPr>
              <a:t>’ </a:t>
            </a:r>
            <a:r>
              <a:rPr lang="en-GB" sz="1300" spc="-1" dirty="0">
                <a:solidFill>
                  <a:srgbClr val="000000"/>
                </a:solidFill>
                <a:latin typeface="Calibri"/>
                <a:ea typeface="Calibri"/>
              </a:rPr>
              <a:t>(with gesture, if using).</a:t>
            </a:r>
            <a:endParaRPr lang="en-GB" sz="1300" spc="-1" dirty="0">
              <a:latin typeface="Arial"/>
            </a:endParaRPr>
          </a:p>
          <a:p>
            <a:pPr>
              <a:lnSpc>
                <a:spcPct val="100000"/>
              </a:lnSpc>
            </a:pPr>
            <a:endParaRPr lang="en-GB" sz="1300" spc="-1" dirty="0">
              <a:latin typeface="Arial"/>
            </a:endParaRPr>
          </a:p>
          <a:p>
            <a:pPr>
              <a:lnSpc>
                <a:spcPct val="100000"/>
              </a:lnSpc>
            </a:pPr>
            <a:r>
              <a:rPr lang="en-GB" sz="1300" b="1" spc="-1" dirty="0">
                <a:latin typeface="Arial"/>
              </a:rPr>
              <a:t>Note</a:t>
            </a:r>
            <a:r>
              <a:rPr lang="en-GB" sz="1300" spc="-1" dirty="0">
                <a:latin typeface="Arial"/>
              </a:rPr>
              <a:t>: </a:t>
            </a:r>
            <a:r>
              <a:rPr lang="fr-FR" baseline="0" dirty="0"/>
              <a:t>a gesture for ‘geben’ might be to pretend to give someone on object.</a:t>
            </a:r>
          </a:p>
          <a:p>
            <a:pPr marL="301381" indent="-301381">
              <a:buAutoNum type="romanLcParenR"/>
            </a:pPr>
            <a:endParaRPr lang="fr-FR" sz="1300" spc="-1" dirty="0">
              <a:latin typeface="Arial"/>
            </a:endParaRPr>
          </a:p>
          <a:p>
            <a:r>
              <a:rPr lang="de-DE" sz="1300" b="1" spc="-1" dirty="0">
                <a:solidFill>
                  <a:srgbClr val="002060"/>
                </a:solidFill>
                <a:latin typeface="Century Gothic"/>
                <a:ea typeface="Century Gothic"/>
              </a:rPr>
              <a:t>geben </a:t>
            </a:r>
            <a:r>
              <a:rPr lang="de-DE" sz="1300" spc="-1" dirty="0">
                <a:solidFill>
                  <a:srgbClr val="002060"/>
                </a:solidFill>
                <a:latin typeface="Century Gothic"/>
                <a:ea typeface="Century Gothic"/>
              </a:rPr>
              <a:t>[49] </a:t>
            </a:r>
            <a:endParaRPr lang="fr-FR" sz="1300" b="1" spc="-1" dirty="0">
              <a:latin typeface="Arial"/>
            </a:endParaRPr>
          </a:p>
          <a:p>
            <a:pPr marL="301381" indent="-301381">
              <a:buAutoNum type="romanLcParenR"/>
            </a:pPr>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algn="r" defTabSz="964418">
              <a:defRPr/>
            </a:pPr>
            <a:fld id="{22D099D3-7515-44A9-9431-B3F3D19D5CE0}" type="slidenum">
              <a:rPr lang="en-GB" sz="1300" spc="-1">
                <a:solidFill>
                  <a:srgbClr val="000000"/>
                </a:solidFill>
                <a:latin typeface="Calibri"/>
                <a:ea typeface="Calibri"/>
              </a:rPr>
              <a:pPr algn="r" defTabSz="964418">
                <a:defRPr/>
              </a:pPr>
              <a:t>2</a:t>
            </a:fld>
            <a:endParaRPr lang="en-GB" sz="1300" spc="-1">
              <a:solidFill>
                <a:prstClr val="black"/>
              </a:solidFill>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latin typeface="Calibri"/>
                <a:ea typeface="Calibri"/>
              </a:rPr>
              <a:t>Aim: </a:t>
            </a:r>
            <a:r>
              <a:rPr lang="en-GB" sz="1300" spc="-1" dirty="0">
                <a:solidFill>
                  <a:srgbClr val="000000"/>
                </a:solidFill>
                <a:latin typeface="Calibri"/>
                <a:ea typeface="Calibri"/>
              </a:rPr>
              <a:t>to introduce the SSC long </a:t>
            </a:r>
            <a:r>
              <a:rPr lang="en-GB" sz="1300" b="1" spc="-1" dirty="0">
                <a:solidFill>
                  <a:srgbClr val="000000"/>
                </a:solidFill>
                <a:latin typeface="Calibri"/>
                <a:ea typeface="Calibri"/>
              </a:rPr>
              <a:t>[e].</a:t>
            </a:r>
          </a:p>
          <a:p>
            <a:pPr marL="227815" indent="-227815"/>
            <a:endParaRPr lang="en-GB" sz="1300" b="1" spc="-1" dirty="0">
              <a:solidFill>
                <a:srgbClr val="000000"/>
              </a:solidFill>
              <a:latin typeface="Calibri"/>
              <a:ea typeface="Calibri"/>
            </a:endParaRPr>
          </a:p>
          <a:p>
            <a:pPr marL="227815" indent="-227815"/>
            <a:r>
              <a:rPr lang="en-GB" sz="1300" b="1" spc="-1" dirty="0">
                <a:solidFill>
                  <a:srgbClr val="000000"/>
                </a:solidFill>
                <a:latin typeface="Calibri"/>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err="1">
                <a:solidFill>
                  <a:srgbClr val="000000"/>
                </a:solidFill>
                <a:ea typeface="Calibri"/>
              </a:rPr>
              <a:t>geben</a:t>
            </a:r>
            <a:r>
              <a:rPr lang="en-GB" sz="1300" b="1" spc="-1" dirty="0">
                <a:solidFill>
                  <a:srgbClr val="000000"/>
                </a:solidFill>
                <a:ea typeface="Calibri"/>
              </a:rPr>
              <a:t>’ </a:t>
            </a:r>
            <a:r>
              <a:rPr lang="en-GB" sz="1300" spc="-1" dirty="0">
                <a:solidFill>
                  <a:srgbClr val="000000"/>
                </a:solidFill>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a:t>
            </a:r>
            <a:r>
              <a:rPr lang="en-GB" sz="1300" b="1" spc="-1" dirty="0" err="1">
                <a:solidFill>
                  <a:srgbClr val="000000"/>
                </a:solidFill>
                <a:ea typeface="Calibri"/>
              </a:rPr>
              <a:t>geben</a:t>
            </a:r>
            <a:r>
              <a:rPr lang="en-GB" sz="1300" b="1" spc="-1" dirty="0">
                <a:solidFill>
                  <a:srgbClr val="000000"/>
                </a:solidFill>
                <a:ea typeface="Calibri"/>
              </a:rPr>
              <a:t>’ </a:t>
            </a:r>
            <a:r>
              <a:rPr lang="en-GB" sz="1300" spc="-1" dirty="0">
                <a:solidFill>
                  <a:srgbClr val="000000"/>
                </a:solidFill>
                <a:ea typeface="Calibri"/>
              </a:rPr>
              <a:t>(with gesture, if using).</a:t>
            </a:r>
          </a:p>
          <a:p>
            <a:pPr marL="241104" indent="-240345">
              <a:buClr>
                <a:srgbClr val="000000"/>
              </a:buClr>
              <a:buFont typeface="Calibri"/>
              <a:buAutoNum type="arabicPeriod"/>
            </a:pPr>
            <a:r>
              <a:rPr lang="en-GB" sz="1300" spc="-1" dirty="0">
                <a:solidFill>
                  <a:srgbClr val="000000"/>
                </a:solidFill>
              </a:rPr>
              <a:t>Present the </a:t>
            </a:r>
            <a:r>
              <a:rPr lang="en-GB" sz="1300" b="1" spc="-1" dirty="0">
                <a:solidFill>
                  <a:srgbClr val="000000"/>
                </a:solidFill>
              </a:rPr>
              <a:t>cluster </a:t>
            </a:r>
            <a:r>
              <a:rPr lang="en-GB" sz="1300" spc="-1" dirty="0">
                <a:solidFill>
                  <a:srgbClr val="000000"/>
                </a:solidFill>
              </a:rPr>
              <a:t>words in the same way, bringing on the picture and getting pupils to pronounce the words.</a:t>
            </a:r>
            <a:endParaRPr lang="en-GB" sz="1300" spc="-1" dirty="0">
              <a:latin typeface="Arial"/>
            </a:endParaRPr>
          </a:p>
          <a:p>
            <a:pPr>
              <a:lnSpc>
                <a:spcPct val="100000"/>
              </a:lnSpc>
            </a:pPr>
            <a:endParaRPr lang="en-GB" sz="1300" spc="-1" dirty="0">
              <a:latin typeface="Arial"/>
            </a:endParaRPr>
          </a:p>
          <a:p>
            <a:pPr marL="227815" indent="-227815" defTabSz="964418">
              <a:defRPr/>
            </a:pPr>
            <a:r>
              <a:rPr lang="de-DE" sz="1300" b="1" spc="-1" dirty="0">
                <a:solidFill>
                  <a:srgbClr val="002060"/>
                </a:solidFill>
                <a:latin typeface="Century Gothic"/>
                <a:ea typeface="Century Gothic"/>
              </a:rPr>
              <a:t>Idee </a:t>
            </a:r>
            <a:r>
              <a:rPr lang="de-DE" sz="1300" spc="-1" dirty="0">
                <a:solidFill>
                  <a:srgbClr val="002060"/>
                </a:solidFill>
                <a:latin typeface="Century Gothic"/>
                <a:ea typeface="Century Gothic"/>
              </a:rPr>
              <a:t>[451] </a:t>
            </a:r>
            <a:r>
              <a:rPr lang="de-DE" sz="1300" b="1" spc="-1" dirty="0">
                <a:solidFill>
                  <a:srgbClr val="002060"/>
                </a:solidFill>
                <a:latin typeface="Century Gothic"/>
                <a:ea typeface="Century Gothic"/>
              </a:rPr>
              <a:t>mehr </a:t>
            </a:r>
            <a:r>
              <a:rPr lang="de-DE" sz="1300" spc="-1" dirty="0">
                <a:solidFill>
                  <a:srgbClr val="002060"/>
                </a:solidFill>
                <a:latin typeface="Century Gothic"/>
                <a:ea typeface="Century Gothic"/>
              </a:rPr>
              <a:t>[52]</a:t>
            </a:r>
          </a:p>
          <a:p>
            <a:pPr>
              <a:lnSpc>
                <a:spcPct val="100000"/>
              </a:lnSpc>
            </a:pPr>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algn="r" defTabSz="964418">
              <a:defRPr/>
            </a:pPr>
            <a:fld id="{22D099D3-7515-44A9-9431-B3F3D19D5CE0}" type="slidenum">
              <a:rPr lang="en-GB" sz="1300" spc="-1">
                <a:solidFill>
                  <a:srgbClr val="000000"/>
                </a:solidFill>
                <a:latin typeface="Calibri"/>
                <a:ea typeface="Calibri"/>
              </a:rPr>
              <a:pPr algn="r" defTabSz="964418">
                <a:defRPr/>
              </a:pPr>
              <a:t>3</a:t>
            </a:fld>
            <a:endParaRPr lang="en-GB" sz="1300" spc="-1">
              <a:solidFill>
                <a:prstClr val="black"/>
              </a:solidFill>
              <a:latin typeface="Arial"/>
            </a:endParaRPr>
          </a:p>
        </p:txBody>
      </p:sp>
    </p:spTree>
    <p:extLst>
      <p:ext uri="{BB962C8B-B14F-4D97-AF65-F5344CB8AC3E}">
        <p14:creationId xmlns:p14="http://schemas.microsoft.com/office/powerpoint/2010/main" val="3573512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consolidate the SSC short </a:t>
            </a:r>
            <a:r>
              <a:rPr lang="en-GB" sz="1300" b="1" spc="-1" dirty="0">
                <a:solidFill>
                  <a:srgbClr val="000000"/>
                </a:solidFill>
                <a:ea typeface="Calibri"/>
              </a:rPr>
              <a:t>[e].</a:t>
            </a:r>
          </a:p>
          <a:p>
            <a:pPr marL="227815" indent="-227815"/>
            <a:endParaRPr lang="en-GB" sz="1300" b="1" spc="-1" dirty="0">
              <a:solidFill>
                <a:srgbClr val="000000"/>
              </a:solidFill>
              <a:ea typeface="Calibri"/>
            </a:endParaRPr>
          </a:p>
          <a:p>
            <a:pPr marL="227815" indent="-227815" defTabSz="964418">
              <a:defRPr/>
            </a:pPr>
            <a:r>
              <a:rPr lang="en-GB" sz="1300" b="1" spc="-1" dirty="0">
                <a:solidFill>
                  <a:srgbClr val="000000"/>
                </a:solidFill>
                <a:latin typeface="Calibri"/>
                <a:ea typeface="Calibri"/>
              </a:rPr>
              <a:t>Procedure:</a:t>
            </a:r>
            <a:endParaRPr lang="en-GB" sz="1300" spc="-1" dirty="0">
              <a:solidFill>
                <a:prstClr val="black"/>
              </a:solidFill>
              <a:latin typeface="Arial"/>
            </a:endParaRPr>
          </a:p>
          <a:p>
            <a:pPr marL="241104" indent="-240345" defTabSz="964418">
              <a:buClr>
                <a:srgbClr val="000000"/>
              </a:buClr>
              <a:buFont typeface="Calibri"/>
              <a:buAutoNum type="arabicPeriod"/>
              <a:defRPr/>
            </a:pPr>
            <a:r>
              <a:rPr lang="en-GB" sz="1300" spc="-1" dirty="0">
                <a:solidFill>
                  <a:srgbClr val="000000"/>
                </a:solidFill>
                <a:latin typeface="Calibri"/>
                <a:ea typeface="Calibri"/>
              </a:rPr>
              <a:t>Introduce the SSC and present the </a:t>
            </a:r>
            <a:r>
              <a:rPr lang="en-GB" sz="1300" b="1" spc="-1" dirty="0">
                <a:solidFill>
                  <a:srgbClr val="000000"/>
                </a:solidFill>
                <a:latin typeface="Calibri"/>
                <a:ea typeface="Calibri"/>
              </a:rPr>
              <a:t>source</a:t>
            </a:r>
            <a:r>
              <a:rPr lang="en-GB" sz="1300" spc="-1" dirty="0">
                <a:solidFill>
                  <a:srgbClr val="000000"/>
                </a:solidFill>
                <a:latin typeface="Calibri"/>
                <a:ea typeface="Calibri"/>
              </a:rPr>
              <a:t> word ‘</a:t>
            </a:r>
            <a:r>
              <a:rPr lang="en-GB" sz="1300" b="1" spc="-1" dirty="0" err="1">
                <a:solidFill>
                  <a:srgbClr val="000000"/>
                </a:solidFill>
                <a:latin typeface="Calibri"/>
                <a:ea typeface="Calibri"/>
              </a:rPr>
              <a:t>denken</a:t>
            </a:r>
            <a:r>
              <a:rPr lang="en-GB" sz="1300" b="1" spc="-1" dirty="0">
                <a:solidFill>
                  <a:srgbClr val="000000"/>
                </a:solidFill>
                <a:latin typeface="Calibri"/>
                <a:ea typeface="Calibri"/>
              </a:rPr>
              <a:t>’ </a:t>
            </a:r>
            <a:r>
              <a:rPr lang="en-GB" sz="1300" spc="-1" dirty="0">
                <a:solidFill>
                  <a:srgbClr val="000000"/>
                </a:solidFill>
                <a:latin typeface="Calibri"/>
                <a:ea typeface="Calibri"/>
              </a:rPr>
              <a:t>(with gesture, if using).</a:t>
            </a:r>
            <a:endParaRPr lang="en-GB" sz="1300" spc="-1" dirty="0">
              <a:solidFill>
                <a:prstClr val="black"/>
              </a:solidFill>
              <a:latin typeface="Arial"/>
            </a:endParaRPr>
          </a:p>
          <a:p>
            <a:pPr marL="241104" indent="-240345" defTabSz="964418">
              <a:buClr>
                <a:srgbClr val="000000"/>
              </a:buClr>
              <a:buFont typeface="Calibri"/>
              <a:buAutoNum type="arabicPeriod"/>
              <a:defRPr/>
            </a:pPr>
            <a:r>
              <a:rPr lang="en-GB" sz="1300" spc="-1" dirty="0">
                <a:solidFill>
                  <a:srgbClr val="000000"/>
                </a:solidFill>
                <a:latin typeface="Calibri"/>
                <a:ea typeface="Calibri"/>
              </a:rPr>
              <a:t>Click to bring on the picture and get pupils to repeat the word </a:t>
            </a:r>
            <a:r>
              <a:rPr lang="en-GB" sz="1300" b="1" spc="-1" dirty="0">
                <a:solidFill>
                  <a:srgbClr val="000000"/>
                </a:solidFill>
                <a:latin typeface="Calibri"/>
                <a:ea typeface="Calibri"/>
              </a:rPr>
              <a:t>‘</a:t>
            </a:r>
            <a:r>
              <a:rPr lang="en-GB" sz="1300" b="1" spc="-1" dirty="0" err="1">
                <a:solidFill>
                  <a:srgbClr val="000000"/>
                </a:solidFill>
                <a:latin typeface="Calibri"/>
                <a:ea typeface="Calibri"/>
              </a:rPr>
              <a:t>denken</a:t>
            </a:r>
            <a:r>
              <a:rPr lang="en-GB" sz="1300" b="1" spc="-1" dirty="0">
                <a:solidFill>
                  <a:srgbClr val="000000"/>
                </a:solidFill>
                <a:latin typeface="Calibri"/>
                <a:ea typeface="Calibri"/>
              </a:rPr>
              <a:t>’ </a:t>
            </a:r>
            <a:r>
              <a:rPr lang="en-GB" sz="1300" spc="-1" dirty="0">
                <a:solidFill>
                  <a:srgbClr val="000000"/>
                </a:solidFill>
                <a:latin typeface="Calibri"/>
                <a:ea typeface="Calibri"/>
              </a:rPr>
              <a:t>(with gesture, if using).</a:t>
            </a:r>
            <a:endParaRPr lang="en-GB" sz="1300" spc="-1" dirty="0">
              <a:solidFill>
                <a:prstClr val="black"/>
              </a:solidFill>
              <a:latin typeface="Arial"/>
            </a:endParaRPr>
          </a:p>
          <a:p>
            <a:pPr marL="241104" indent="-240345">
              <a:buClr>
                <a:srgbClr val="000000"/>
              </a:buClr>
              <a:buFont typeface="Calibri"/>
              <a:buAutoNum type="arabicPeriod"/>
            </a:pPr>
            <a:endParaRPr lang="en-GB" sz="1300" spc="-1" dirty="0">
              <a:solidFill>
                <a:srgbClr val="000000"/>
              </a:solidFill>
            </a:endParaRPr>
          </a:p>
          <a:p>
            <a:pPr defTabSz="964418">
              <a:defRPr/>
            </a:pPr>
            <a:r>
              <a:rPr lang="en-GB" sz="1300" b="1" spc="-1" dirty="0">
                <a:solidFill>
                  <a:prstClr val="black"/>
                </a:solidFill>
                <a:latin typeface="Arial"/>
              </a:rPr>
              <a:t>Note</a:t>
            </a:r>
            <a:r>
              <a:rPr lang="en-GB" sz="1300" spc="-1" dirty="0">
                <a:solidFill>
                  <a:prstClr val="black"/>
                </a:solidFill>
                <a:latin typeface="Arial"/>
              </a:rPr>
              <a:t>: </a:t>
            </a:r>
            <a:r>
              <a:rPr lang="fr-FR" sz="1300" dirty="0">
                <a:solidFill>
                  <a:prstClr val="black"/>
                </a:solidFill>
                <a:latin typeface="Calibri" panose="020F0502020204030204"/>
              </a:rPr>
              <a:t>a gesture for ‘denken’ might be to pretend to to put your finger to your </a:t>
            </a:r>
            <a:r>
              <a:rPr lang="en-GB" sz="1300" dirty="0">
                <a:solidFill>
                  <a:prstClr val="black"/>
                </a:solidFill>
                <a:latin typeface="Calibri" panose="020F0502020204030204"/>
              </a:rPr>
              <a:t>temple as though you are pondering something.</a:t>
            </a:r>
            <a:br>
              <a:rPr lang="en-GB" sz="1300" dirty="0">
                <a:solidFill>
                  <a:prstClr val="black"/>
                </a:solidFill>
                <a:latin typeface="Calibri" panose="020F0502020204030204"/>
              </a:rPr>
            </a:br>
            <a:endParaRPr lang="en-GB" sz="1300" spc="-1" dirty="0">
              <a:latin typeface="Arial"/>
            </a:endParaRPr>
          </a:p>
          <a:p>
            <a:pPr>
              <a:lnSpc>
                <a:spcPct val="100000"/>
              </a:lnSpc>
            </a:pPr>
            <a:r>
              <a:rPr lang="de-DE" sz="1300" b="1" spc="-1" dirty="0">
                <a:latin typeface="Arial"/>
              </a:rPr>
              <a:t>denken</a:t>
            </a:r>
            <a:r>
              <a:rPr lang="de-DE" sz="1300" spc="-1" dirty="0">
                <a:latin typeface="Arial"/>
              </a:rPr>
              <a:t> [128]</a:t>
            </a:r>
            <a:endParaRPr lang="en-GB" sz="1300" spc="-1" dirty="0">
              <a:latin typeface="Arial"/>
            </a:endParaRPr>
          </a:p>
          <a:p>
            <a:endParaRPr lang="en-GB" dirty="0"/>
          </a:p>
        </p:txBody>
      </p:sp>
      <p:sp>
        <p:nvSpPr>
          <p:cNvPr id="4" name="Slide Number Placeholder 3"/>
          <p:cNvSpPr>
            <a:spLocks noGrp="1"/>
          </p:cNvSpPr>
          <p:nvPr>
            <p:ph type="sldNum" sz="quarter" idx="5"/>
          </p:nvPr>
        </p:nvSpPr>
        <p:spPr/>
        <p:txBody>
          <a:bodyPr/>
          <a:lstStyle/>
          <a:p>
            <a:pPr defTabSz="964418">
              <a:defRPr/>
            </a:pPr>
            <a:fld id="{6F88A7DB-3951-47CF-8E53-B42241E86674}" type="slidenum">
              <a:rPr lang="en-GB">
                <a:solidFill>
                  <a:prstClr val="black"/>
                </a:solidFill>
                <a:latin typeface="Calibri" panose="020F0502020204030204"/>
              </a:rPr>
              <a:pPr defTabSz="964418">
                <a:defRPr/>
              </a:pPr>
              <a:t>4</a:t>
            </a:fld>
            <a:endParaRPr lang="en-GB">
              <a:solidFill>
                <a:prstClr val="black"/>
              </a:solidFill>
              <a:latin typeface="Calibri" panose="020F0502020204030204"/>
            </a:endParaRPr>
          </a:p>
        </p:txBody>
      </p:sp>
    </p:spTree>
    <p:extLst>
      <p:ext uri="{BB962C8B-B14F-4D97-AF65-F5344CB8AC3E}">
        <p14:creationId xmlns:p14="http://schemas.microsoft.com/office/powerpoint/2010/main" val="3702096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consolidate the SSC short </a:t>
            </a:r>
            <a:r>
              <a:rPr lang="en-GB" sz="1300" b="1" spc="-1" dirty="0">
                <a:solidFill>
                  <a:srgbClr val="000000"/>
                </a:solidFill>
                <a:ea typeface="Calibri"/>
              </a:rPr>
              <a:t>[e].</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err="1">
                <a:solidFill>
                  <a:srgbClr val="000000"/>
                </a:solidFill>
                <a:ea typeface="Calibri"/>
              </a:rPr>
              <a:t>denken</a:t>
            </a:r>
            <a:r>
              <a:rPr lang="en-GB" sz="1300" b="1" spc="-1" dirty="0">
                <a:solidFill>
                  <a:srgbClr val="000000"/>
                </a:solidFill>
                <a:ea typeface="Calibri"/>
              </a:rPr>
              <a:t>’ </a:t>
            </a:r>
            <a:r>
              <a:rPr lang="en-GB" sz="1300" spc="-1" dirty="0">
                <a:solidFill>
                  <a:srgbClr val="000000"/>
                </a:solidFill>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a:t>
            </a:r>
            <a:r>
              <a:rPr lang="en-GB" sz="1300" b="1" spc="-1" dirty="0" err="1">
                <a:solidFill>
                  <a:srgbClr val="000000"/>
                </a:solidFill>
                <a:ea typeface="Calibri"/>
              </a:rPr>
              <a:t>denken</a:t>
            </a:r>
            <a:r>
              <a:rPr lang="en-GB" sz="1300" b="1" spc="-1" dirty="0">
                <a:solidFill>
                  <a:srgbClr val="000000"/>
                </a:solidFill>
                <a:ea typeface="Calibri"/>
              </a:rPr>
              <a:t>’ </a:t>
            </a:r>
            <a:r>
              <a:rPr lang="en-GB" sz="1300" spc="-1" dirty="0">
                <a:solidFill>
                  <a:srgbClr val="000000"/>
                </a:solidFill>
                <a:ea typeface="Calibri"/>
              </a:rPr>
              <a:t>(with gesture, if using).</a:t>
            </a:r>
          </a:p>
          <a:p>
            <a:pPr marL="241104" indent="-240345">
              <a:buClr>
                <a:srgbClr val="000000"/>
              </a:buClr>
              <a:buFont typeface="Calibri"/>
              <a:buAutoNum type="arabicPeriod"/>
            </a:pPr>
            <a:r>
              <a:rPr lang="en-GB" sz="1300" spc="-1" dirty="0">
                <a:solidFill>
                  <a:srgbClr val="000000"/>
                </a:solidFill>
              </a:rPr>
              <a:t>Present the </a:t>
            </a:r>
            <a:r>
              <a:rPr lang="en-GB" sz="1300" b="1" spc="-1" dirty="0">
                <a:solidFill>
                  <a:srgbClr val="000000"/>
                </a:solidFill>
              </a:rPr>
              <a:t>cluster </a:t>
            </a:r>
            <a:r>
              <a:rPr lang="en-GB" sz="1300" spc="-1" dirty="0">
                <a:solidFill>
                  <a:srgbClr val="000000"/>
                </a:solidFill>
              </a:rPr>
              <a:t>words in the same way, bringing on the picture and getting pupils to pronounce the words.</a:t>
            </a:r>
          </a:p>
          <a:p>
            <a:pPr marL="241104" indent="-240345">
              <a:buClr>
                <a:srgbClr val="000000"/>
              </a:buClr>
              <a:buFont typeface="Calibri"/>
              <a:buAutoNum type="arabicPeriod"/>
            </a:pPr>
            <a:endParaRPr lang="en-GB" sz="1300" spc="-1" dirty="0">
              <a:solidFill>
                <a:srgbClr val="000000"/>
              </a:solidFill>
            </a:endParaRPr>
          </a:p>
          <a:p>
            <a:pPr defTabSz="964418">
              <a:defRPr/>
            </a:pPr>
            <a:r>
              <a:rPr lang="en-GB" sz="1300" b="1" spc="-1" dirty="0">
                <a:solidFill>
                  <a:prstClr val="black"/>
                </a:solidFill>
                <a:latin typeface="Arial"/>
              </a:rPr>
              <a:t>Note</a:t>
            </a:r>
            <a:r>
              <a:rPr lang="en-GB" sz="1300" spc="-1" dirty="0">
                <a:solidFill>
                  <a:prstClr val="black"/>
                </a:solidFill>
                <a:latin typeface="Arial"/>
              </a:rPr>
              <a:t>: a</a:t>
            </a:r>
            <a:r>
              <a:rPr lang="fr-FR" sz="1300" dirty="0">
                <a:solidFill>
                  <a:prstClr val="black"/>
                </a:solidFill>
                <a:latin typeface="Calibri" panose="020F0502020204030204"/>
              </a:rPr>
              <a:t> gesture for ‘denken’ might be to pretend to to put your finger to your mouth and </a:t>
            </a:r>
            <a:r>
              <a:rPr lang="en-US" sz="1300" dirty="0">
                <a:solidFill>
                  <a:prstClr val="black"/>
                </a:solidFill>
                <a:latin typeface="Calibri" panose="020F0502020204030204"/>
              </a:rPr>
              <a:t>as if you’re concentrating and thinking about something.</a:t>
            </a:r>
          </a:p>
          <a:p>
            <a:pPr marL="301381" indent="-301381" defTabSz="964418">
              <a:buFontTx/>
              <a:buAutoNum type="romanLcParenR"/>
              <a:defRPr/>
            </a:pPr>
            <a:endParaRPr lang="en-GB" sz="1300" spc="-1" dirty="0">
              <a:latin typeface="Arial"/>
            </a:endParaRPr>
          </a:p>
          <a:p>
            <a:pPr>
              <a:lnSpc>
                <a:spcPct val="100000"/>
              </a:lnSpc>
            </a:pPr>
            <a:r>
              <a:rPr lang="de-DE" sz="1300" b="1" spc="-1" dirty="0">
                <a:latin typeface="Arial"/>
              </a:rPr>
              <a:t>Bett</a:t>
            </a:r>
            <a:r>
              <a:rPr lang="de-DE" sz="1300" spc="-1" dirty="0">
                <a:latin typeface="Arial"/>
              </a:rPr>
              <a:t> [659]</a:t>
            </a:r>
            <a:r>
              <a:rPr lang="de-DE" sz="1300" b="1" spc="-1" dirty="0">
                <a:latin typeface="Arial"/>
              </a:rPr>
              <a:t> helfen </a:t>
            </a:r>
            <a:r>
              <a:rPr lang="de-DE" sz="1300" spc="-1" dirty="0">
                <a:latin typeface="Arial"/>
              </a:rPr>
              <a:t>[338]</a:t>
            </a:r>
          </a:p>
          <a:p>
            <a:pPr>
              <a:lnSpc>
                <a:spcPct val="100000"/>
              </a:lnSpc>
            </a:pPr>
            <a:endParaRPr lang="en-GB" sz="1300" spc="-1" dirty="0">
              <a:latin typeface="Arial"/>
            </a:endParaRPr>
          </a:p>
          <a:p>
            <a:endParaRPr lang="en-GB" dirty="0"/>
          </a:p>
        </p:txBody>
      </p:sp>
      <p:sp>
        <p:nvSpPr>
          <p:cNvPr id="4" name="Slide Number Placeholder 3"/>
          <p:cNvSpPr>
            <a:spLocks noGrp="1"/>
          </p:cNvSpPr>
          <p:nvPr>
            <p:ph type="sldNum" sz="quarter" idx="5"/>
          </p:nvPr>
        </p:nvSpPr>
        <p:spPr/>
        <p:txBody>
          <a:bodyPr/>
          <a:lstStyle/>
          <a:p>
            <a:pPr defTabSz="964418">
              <a:defRPr/>
            </a:pPr>
            <a:fld id="{6F88A7DB-3951-47CF-8E53-B42241E86674}" type="slidenum">
              <a:rPr lang="en-GB">
                <a:solidFill>
                  <a:prstClr val="black"/>
                </a:solidFill>
                <a:latin typeface="Calibri" panose="020F0502020204030204"/>
              </a:rPr>
              <a:pPr defTabSz="964418">
                <a:defRPr/>
              </a:pPr>
              <a:t>5</a:t>
            </a:fld>
            <a:endParaRPr lang="en-GB">
              <a:solidFill>
                <a:prstClr val="black"/>
              </a:solidFill>
              <a:latin typeface="Calibri" panose="020F0502020204030204"/>
            </a:endParaRPr>
          </a:p>
        </p:txBody>
      </p:sp>
    </p:spTree>
    <p:extLst>
      <p:ext uri="{BB962C8B-B14F-4D97-AF65-F5344CB8AC3E}">
        <p14:creationId xmlns:p14="http://schemas.microsoft.com/office/powerpoint/2010/main" val="593556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a:t>
            </a:r>
            <a:r>
              <a:rPr lang="en-GB" b="0" dirty="0"/>
              <a:t>5 minutes </a:t>
            </a:r>
          </a:p>
          <a:p>
            <a:pPr>
              <a:buClr>
                <a:schemeClr val="dk1"/>
              </a:buClr>
              <a:buSzPts val="1200"/>
            </a:pPr>
            <a:endParaRPr lang="en-GB" b="1" dirty="0"/>
          </a:p>
          <a:p>
            <a:pPr>
              <a:buClr>
                <a:schemeClr val="dk1"/>
              </a:buClr>
              <a:buSzPts val="1200"/>
            </a:pPr>
            <a:r>
              <a:rPr lang="en-GB" b="1" dirty="0"/>
              <a:t>Aim:</a:t>
            </a:r>
            <a:r>
              <a:rPr lang="en-GB" b="0" dirty="0"/>
              <a:t> to practise knowledge of long and short </a:t>
            </a:r>
            <a:r>
              <a:rPr lang="en-GB" b="1" dirty="0"/>
              <a:t>[e] </a:t>
            </a:r>
            <a:r>
              <a:rPr lang="en-GB" b="0" dirty="0"/>
              <a:t>to known and unknown words.</a:t>
            </a:r>
          </a:p>
          <a:p>
            <a:pPr>
              <a:buClr>
                <a:schemeClr val="dk1"/>
              </a:buClr>
              <a:buSzPts val="1200"/>
            </a:pPr>
            <a:endParaRPr lang="en-GB" b="1" dirty="0"/>
          </a:p>
          <a:p>
            <a:r>
              <a:rPr lang="en-GB" b="1" dirty="0"/>
              <a:t>Procedure:</a:t>
            </a:r>
          </a:p>
          <a:p>
            <a:pPr marL="241104" indent="-241104">
              <a:buAutoNum type="arabicPeriod"/>
            </a:pPr>
            <a:r>
              <a:rPr lang="en-GB" dirty="0"/>
              <a:t>Click to bring up the instructions.</a:t>
            </a:r>
          </a:p>
          <a:p>
            <a:pPr marL="241104" indent="-241104">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work in pairs to practise pronunciation of long and short </a:t>
            </a:r>
            <a:r>
              <a:rPr lang="en-GB" b="1" dirty="0"/>
              <a:t>[e]</a:t>
            </a:r>
            <a:r>
              <a:rPr lang="en-GB" b="0" dirty="0">
                <a:latin typeface="Calibri" panose="020F0502020204030204" pitchFamily="34" charset="0"/>
                <a:cs typeface="Calibri" panose="020F0502020204030204" pitchFamily="34" charset="0"/>
              </a:rPr>
              <a:t>. For their first go, they can choose where to start and have one minute to pronounce all the words correctly to avoid being eaten by the crocodile. For their second go, students must ONLY pronounce the words with a long </a:t>
            </a:r>
            <a:r>
              <a:rPr lang="en-GB" b="1" dirty="0"/>
              <a:t>[e] </a:t>
            </a:r>
            <a:r>
              <a:rPr lang="en-GB" b="0" dirty="0"/>
              <a:t>to find a safe path across from left to right. If they accidentally say the words with a short </a:t>
            </a:r>
            <a:r>
              <a:rPr lang="en-GB" b="1" dirty="0"/>
              <a:t>[e] </a:t>
            </a:r>
            <a:r>
              <a:rPr lang="en-GB" b="0" dirty="0"/>
              <a:t>they fall into the water.</a:t>
            </a:r>
            <a:endParaRPr lang="en-GB" b="0" dirty="0">
              <a:latin typeface="Calibri" panose="020F0502020204030204" pitchFamily="34" charset="0"/>
              <a:cs typeface="Calibri" panose="020F0502020204030204" pitchFamily="34" charset="0"/>
            </a:endParaRPr>
          </a:p>
          <a:p>
            <a:pPr marL="241104" indent="-241104">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In their pairs, one student is Person A and one person is Person B. Click to indicate it’s Person A’s turn. Click again to bring up Person B’s turn. </a:t>
            </a:r>
            <a:endParaRPr lang="en-GB" dirty="0">
              <a:latin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idx="12"/>
          </p:nvPr>
        </p:nvSpPr>
        <p:spPr/>
        <p:txBody>
          <a:bodyPr/>
          <a:lstStyle/>
          <a:p>
            <a:pPr defTabSz="964418">
              <a:buClr>
                <a:srgbClr val="000000"/>
              </a:buClr>
              <a:defRPr/>
            </a:pPr>
            <a:fld id="{00000000-1234-1234-1234-123412341234}" type="slidenum">
              <a:rPr lang="en-GB" kern="0">
                <a:solidFill>
                  <a:srgbClr val="000000"/>
                </a:solidFill>
                <a:latin typeface="Calibri"/>
                <a:ea typeface="Calibri"/>
                <a:cs typeface="Calibri"/>
                <a:sym typeface="Calibri"/>
              </a:rPr>
              <a:pPr defTabSz="964418">
                <a:buClr>
                  <a:srgbClr val="000000"/>
                </a:buClr>
                <a:defRPr/>
              </a:pPr>
              <a:t>6</a:t>
            </a:fld>
            <a:endParaRPr lang="en-GB"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12534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a:t>
            </a:r>
            <a:r>
              <a:rPr lang="en-GB" b="0" dirty="0"/>
              <a:t>10 minutes</a:t>
            </a:r>
          </a:p>
          <a:p>
            <a:pPr>
              <a:buClr>
                <a:schemeClr val="dk1"/>
              </a:buClr>
              <a:buSzPts val="1200"/>
            </a:pPr>
            <a:endParaRPr lang="en-GB" b="1" dirty="0"/>
          </a:p>
          <a:p>
            <a:pPr>
              <a:buClr>
                <a:schemeClr val="dk1"/>
              </a:buClr>
              <a:buSzPts val="1200"/>
            </a:pPr>
            <a:r>
              <a:rPr lang="en-GB" b="1" dirty="0"/>
              <a:t>Aim:</a:t>
            </a:r>
            <a:r>
              <a:rPr lang="en-GB" b="0" dirty="0"/>
              <a:t> to practise aural identification of singular and plural 3</a:t>
            </a:r>
            <a:r>
              <a:rPr lang="en-GB" b="0" baseline="30000" dirty="0"/>
              <a:t>rd</a:t>
            </a:r>
            <a:r>
              <a:rPr lang="en-GB" b="0" dirty="0"/>
              <a:t> person verb endings with the pronoun ‘</a:t>
            </a:r>
            <a:r>
              <a:rPr lang="en-GB" b="0" dirty="0" err="1"/>
              <a:t>sie</a:t>
            </a:r>
            <a:r>
              <a:rPr lang="en-GB" b="0" dirty="0"/>
              <a:t>’ (she or they). </a:t>
            </a:r>
          </a:p>
          <a:p>
            <a:pPr>
              <a:buClr>
                <a:schemeClr val="dk1"/>
              </a:buClr>
              <a:buSzPts val="1200"/>
            </a:pPr>
            <a:endParaRPr lang="en-GB" b="1" dirty="0"/>
          </a:p>
          <a:p>
            <a:pPr>
              <a:buClr>
                <a:schemeClr val="dk1"/>
              </a:buClr>
              <a:buSzPts val="1200"/>
            </a:pPr>
            <a:r>
              <a:rPr lang="en-GB" b="1" dirty="0"/>
              <a:t>Procedure: </a:t>
            </a:r>
          </a:p>
          <a:p>
            <a:pPr marL="228600" indent="-228600">
              <a:buClr>
                <a:schemeClr val="dk1"/>
              </a:buClr>
              <a:buSzPts val="1200"/>
              <a:buAutoNum type="arabicPeriod"/>
            </a:pPr>
            <a:r>
              <a:rPr lang="en-GB" b="0" dirty="0"/>
              <a:t>Click to play the first recording. Pupils decide whether the verb is in the 3</a:t>
            </a:r>
            <a:r>
              <a:rPr lang="en-GB" b="0" baseline="30000" dirty="0"/>
              <a:t>rd</a:t>
            </a:r>
            <a:r>
              <a:rPr lang="en-GB" b="0" dirty="0"/>
              <a:t> person singular (-t ending) or the 3</a:t>
            </a:r>
            <a:r>
              <a:rPr lang="en-GB" b="0" baseline="30000" dirty="0"/>
              <a:t>rd</a:t>
            </a:r>
            <a:r>
              <a:rPr lang="en-GB" b="0" dirty="0"/>
              <a:t> person plural (-</a:t>
            </a:r>
            <a:r>
              <a:rPr lang="en-GB" b="0" dirty="0" err="1"/>
              <a:t>en</a:t>
            </a:r>
            <a:r>
              <a:rPr lang="en-GB" b="0" dirty="0"/>
              <a:t> ending) and write down ‘she’ or ‘they’. They also try to note the activity mentioned in English.</a:t>
            </a:r>
          </a:p>
          <a:p>
            <a:pPr marL="228600" indent="-228600">
              <a:buClr>
                <a:schemeClr val="dk1"/>
              </a:buClr>
              <a:buSzPts val="1200"/>
              <a:buAutoNum type="arabicPeriod"/>
            </a:pPr>
            <a:r>
              <a:rPr lang="en-GB" b="0" dirty="0"/>
              <a:t>Click to reveal answers.</a:t>
            </a:r>
          </a:p>
          <a:p>
            <a:pPr marL="228600" indent="-228600">
              <a:buClr>
                <a:schemeClr val="dk1"/>
              </a:buClr>
              <a:buSzPts val="1200"/>
              <a:buAutoNum type="arabicPeriod"/>
            </a:pPr>
            <a:r>
              <a:rPr lang="en-GB" b="0" dirty="0"/>
              <a:t>Repeat for numbers 2-6.</a:t>
            </a:r>
          </a:p>
          <a:p>
            <a:pPr marL="228600" indent="-228600">
              <a:buClr>
                <a:schemeClr val="dk1"/>
              </a:buClr>
              <a:buSzPts val="1200"/>
              <a:buAutoNum type="arabicPeriod"/>
            </a:pPr>
            <a:r>
              <a:rPr lang="en-GB" b="0" dirty="0"/>
              <a:t>Extra: Can students recreate the original German sentences? </a:t>
            </a:r>
          </a:p>
          <a:p>
            <a:pPr marL="228600" indent="-228600">
              <a:buClr>
                <a:schemeClr val="dk1"/>
              </a:buClr>
              <a:buSzPts val="1200"/>
              <a:buAutoNum type="arabicPeriod"/>
            </a:pPr>
            <a:endParaRPr lang="en-GB" b="0" dirty="0"/>
          </a:p>
          <a:p>
            <a:pPr marL="0" indent="0">
              <a:buClr>
                <a:schemeClr val="dk1"/>
              </a:buClr>
              <a:buSzPts val="1200"/>
              <a:buNone/>
            </a:pPr>
            <a:r>
              <a:rPr lang="en-GB" b="1" dirty="0"/>
              <a:t>Transcript:</a:t>
            </a:r>
          </a:p>
          <a:p>
            <a:pPr>
              <a:buClr>
                <a:schemeClr val="dk1"/>
              </a:buClr>
              <a:buSzPts val="1200"/>
            </a:pPr>
            <a:endParaRPr lang="en-GB" b="1" dirty="0"/>
          </a:p>
          <a:p>
            <a:pPr marL="342900" indent="-342900">
              <a:buClr>
                <a:schemeClr val="dk1"/>
              </a:buClr>
              <a:buSzPts val="1200"/>
              <a:buAutoNum type="arabicPeriod"/>
            </a:pPr>
            <a:r>
              <a:rPr lang="en-GB" sz="1300" b="1" dirty="0"/>
              <a:t>Sie </a:t>
            </a:r>
            <a:r>
              <a:rPr lang="en-GB" sz="1300" b="1" dirty="0" err="1"/>
              <a:t>planen</a:t>
            </a:r>
            <a:r>
              <a:rPr lang="en-GB" sz="1300" b="1" dirty="0"/>
              <a:t> </a:t>
            </a:r>
            <a:r>
              <a:rPr lang="en-GB" sz="1300" b="1" dirty="0" err="1"/>
              <a:t>eine</a:t>
            </a:r>
            <a:r>
              <a:rPr lang="en-GB" sz="1300" b="1" dirty="0"/>
              <a:t> Party</a:t>
            </a:r>
          </a:p>
          <a:p>
            <a:pPr marL="342900" indent="-342900">
              <a:buClr>
                <a:schemeClr val="dk1"/>
              </a:buClr>
              <a:buSzPts val="1200"/>
              <a:buAutoNum type="arabicPeriod"/>
            </a:pPr>
            <a:r>
              <a:rPr lang="en-GB" sz="1300" b="1" dirty="0"/>
              <a:t>Sie </a:t>
            </a:r>
            <a:r>
              <a:rPr lang="en-GB" sz="1300" b="1" dirty="0" err="1"/>
              <a:t>kaufen</a:t>
            </a:r>
            <a:r>
              <a:rPr lang="en-GB" sz="1300" b="1" dirty="0"/>
              <a:t> </a:t>
            </a:r>
            <a:r>
              <a:rPr lang="en-GB" sz="1300" b="1" dirty="0" err="1"/>
              <a:t>Geschenke</a:t>
            </a:r>
            <a:endParaRPr lang="en-GB" sz="1300" b="1" dirty="0"/>
          </a:p>
          <a:p>
            <a:pPr marL="342900" indent="-342900">
              <a:buClr>
                <a:schemeClr val="dk1"/>
              </a:buClr>
              <a:buSzPts val="1200"/>
              <a:buAutoNum type="arabicPeriod"/>
            </a:pPr>
            <a:r>
              <a:rPr lang="en-GB" sz="1300" b="1" dirty="0"/>
              <a:t>Sie </a:t>
            </a:r>
            <a:r>
              <a:rPr lang="en-GB" sz="1300" b="1" dirty="0" err="1"/>
              <a:t>spielt</a:t>
            </a:r>
            <a:r>
              <a:rPr lang="en-GB" sz="1300" b="1" dirty="0"/>
              <a:t> </a:t>
            </a:r>
            <a:r>
              <a:rPr lang="en-GB" sz="1300" b="1" dirty="0" err="1"/>
              <a:t>Musik</a:t>
            </a:r>
            <a:endParaRPr lang="en-GB" sz="1300" b="1" dirty="0"/>
          </a:p>
          <a:p>
            <a:pPr marL="342900" indent="-342900">
              <a:buClr>
                <a:schemeClr val="dk1"/>
              </a:buClr>
              <a:buSzPts val="1200"/>
              <a:buAutoNum type="arabicPeriod"/>
            </a:pPr>
            <a:r>
              <a:rPr lang="en-GB" sz="1300" b="1" dirty="0"/>
              <a:t>Sie </a:t>
            </a:r>
            <a:r>
              <a:rPr lang="en-GB" sz="1300" b="1" dirty="0" err="1"/>
              <a:t>bleiben</a:t>
            </a:r>
            <a:r>
              <a:rPr lang="en-GB" sz="1300" b="1" dirty="0"/>
              <a:t> </a:t>
            </a:r>
            <a:r>
              <a:rPr lang="en-GB" sz="1300" b="1" dirty="0" err="1"/>
              <a:t>zwei</a:t>
            </a:r>
            <a:r>
              <a:rPr lang="en-GB" sz="1300" b="1" dirty="0"/>
              <a:t> </a:t>
            </a:r>
            <a:r>
              <a:rPr lang="en-GB" sz="1300" b="1" dirty="0" err="1"/>
              <a:t>Stunden</a:t>
            </a:r>
            <a:r>
              <a:rPr lang="en-GB" sz="1300" b="1"/>
              <a:t> lang. </a:t>
            </a:r>
            <a:endParaRPr lang="en-GB" sz="1300" b="1" dirty="0"/>
          </a:p>
          <a:p>
            <a:pPr marL="342900" indent="-342900">
              <a:buClr>
                <a:schemeClr val="dk1"/>
              </a:buClr>
              <a:buSzPts val="1200"/>
              <a:buAutoNum type="arabicPeriod"/>
            </a:pPr>
            <a:r>
              <a:rPr lang="en-GB" sz="1300" b="1" dirty="0"/>
              <a:t>Sie </a:t>
            </a:r>
            <a:r>
              <a:rPr lang="en-GB" sz="1300" b="1" dirty="0" err="1"/>
              <a:t>singt</a:t>
            </a:r>
            <a:r>
              <a:rPr lang="en-GB" sz="1300" b="1" dirty="0"/>
              <a:t> </a:t>
            </a:r>
            <a:r>
              <a:rPr lang="en-GB" sz="1300" b="1" dirty="0" err="1"/>
              <a:t>ein</a:t>
            </a:r>
            <a:r>
              <a:rPr lang="en-GB" sz="1300" b="1" dirty="0"/>
              <a:t> Lied.</a:t>
            </a:r>
          </a:p>
          <a:p>
            <a:pPr marL="342900" indent="-342900">
              <a:buClr>
                <a:schemeClr val="dk1"/>
              </a:buClr>
              <a:buSzPts val="1200"/>
              <a:buAutoNum type="arabicPeriod"/>
            </a:pPr>
            <a:r>
              <a:rPr lang="en-GB" sz="1300" b="1" dirty="0"/>
              <a:t>Sie </a:t>
            </a:r>
            <a:r>
              <a:rPr lang="en-GB" sz="1300" b="1" dirty="0" err="1"/>
              <a:t>sitzt</a:t>
            </a:r>
            <a:r>
              <a:rPr lang="en-GB" sz="1300" b="1" dirty="0"/>
              <a:t> </a:t>
            </a:r>
            <a:r>
              <a:rPr lang="en-GB" sz="1300" b="1" dirty="0" err="1"/>
              <a:t>im</a:t>
            </a:r>
            <a:r>
              <a:rPr lang="en-GB" sz="1300" b="1" dirty="0"/>
              <a:t> Garten.</a:t>
            </a:r>
          </a:p>
        </p:txBody>
      </p:sp>
      <p:sp>
        <p:nvSpPr>
          <p:cNvPr id="4" name="Slide Number Placeholder 3"/>
          <p:cNvSpPr>
            <a:spLocks noGrp="1"/>
          </p:cNvSpPr>
          <p:nvPr>
            <p:ph type="sldNum" idx="12"/>
          </p:nvPr>
        </p:nvSpPr>
        <p:spPr/>
        <p:txBody>
          <a:bodyPr/>
          <a:lstStyle/>
          <a:p>
            <a:pPr defTabSz="964418">
              <a:buClr>
                <a:srgbClr val="000000"/>
              </a:buClr>
              <a:defRPr/>
            </a:pPr>
            <a:fld id="{00000000-1234-1234-1234-123412341234}" type="slidenum">
              <a:rPr lang="en-GB" kern="0">
                <a:solidFill>
                  <a:srgbClr val="000000"/>
                </a:solidFill>
                <a:latin typeface="Calibri"/>
                <a:ea typeface="Calibri"/>
                <a:cs typeface="Calibri"/>
                <a:sym typeface="Calibri"/>
              </a:rPr>
              <a:pPr defTabSz="964418">
                <a:buClr>
                  <a:srgbClr val="000000"/>
                </a:buClr>
                <a:defRPr/>
              </a:pPr>
              <a:t>7</a:t>
            </a:fld>
            <a:endParaRPr lang="en-GB"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10 minutes</a:t>
            </a:r>
            <a:br>
              <a:rPr lang="en-GB" b="0" dirty="0"/>
            </a:br>
            <a:endParaRPr lang="en-GB" b="1" dirty="0"/>
          </a:p>
          <a:p>
            <a:pPr>
              <a:buClr>
                <a:schemeClr val="dk1"/>
              </a:buClr>
              <a:buSzPts val="1200"/>
            </a:pPr>
            <a:r>
              <a:rPr lang="en-GB" b="1" dirty="0"/>
              <a:t>Aim:</a:t>
            </a:r>
            <a:r>
              <a:rPr lang="en-GB" b="0" dirty="0"/>
              <a:t> to practise aural and oral comprehension and oral production of this week’s new grammar point and vocabulary. </a:t>
            </a:r>
            <a:endParaRPr lang="en-GB" b="1" dirty="0"/>
          </a:p>
          <a:p>
            <a:pPr>
              <a:buClr>
                <a:schemeClr val="dk1"/>
              </a:buClr>
              <a:buSzPts val="1200"/>
            </a:pPr>
            <a:r>
              <a:rPr lang="en-GB" b="1" dirty="0"/>
              <a:t>Procedure:</a:t>
            </a:r>
            <a:endParaRPr lang="en-GB" dirty="0"/>
          </a:p>
          <a:p>
            <a:pPr marL="241104" indent="-241104">
              <a:buAutoNum type="arabicPeriod"/>
            </a:pPr>
            <a:r>
              <a:rPr lang="en-GB" dirty="0"/>
              <a:t>Section A: Click to bring up callout to explain that the ‘B.’  for the first </a:t>
            </a:r>
            <a:r>
              <a:rPr lang="en-GB" dirty="0" err="1"/>
              <a:t>itme</a:t>
            </a:r>
            <a:r>
              <a:rPr lang="en-GB" dirty="0"/>
              <a:t> stands for ‘</a:t>
            </a:r>
            <a:r>
              <a:rPr lang="en-GB" dirty="0" err="1"/>
              <a:t>Beispiel</a:t>
            </a:r>
            <a:r>
              <a:rPr lang="en-GB" dirty="0"/>
              <a:t>’ – example. Click again for callout to disappear again, </a:t>
            </a:r>
            <a:r>
              <a:rPr lang="en-GB"/>
              <a:t>then click </a:t>
            </a:r>
            <a:r>
              <a:rPr lang="en-GB" dirty="0"/>
              <a:t>to listen. Pupils circle the correct English word(s) that are mentioned in the German (if they have the sheet printed). If not, they can use numbers 1,2,3 to represent the 3 options Click for answers. Some of these require understanding of singular and plural verb forms; others require recognition of vocabulary. </a:t>
            </a:r>
          </a:p>
          <a:p>
            <a:pPr marL="241104" indent="-241104">
              <a:buAutoNum type="arabicPeriod"/>
            </a:pPr>
            <a:r>
              <a:rPr lang="en-GB" dirty="0"/>
              <a:t>Section B: Pupils refer to the listening table in Section A, and write the corresponding numbers to match the vocabulary/verb forms. Click for answers. </a:t>
            </a:r>
          </a:p>
          <a:p>
            <a:pPr marL="241104" indent="-241104">
              <a:buAutoNum type="arabicPeriod"/>
            </a:pPr>
            <a:r>
              <a:rPr lang="en-GB" dirty="0"/>
              <a:t>Sections C &amp; D: Oral work in pairs to focus on pronunciation, translation and recall of vocabulary. </a:t>
            </a:r>
          </a:p>
          <a:p>
            <a:endParaRPr lang="en-GB" sz="1300" dirty="0">
              <a:solidFill>
                <a:srgbClr val="002060"/>
              </a:solidFill>
              <a:latin typeface="Century Gothic"/>
              <a:ea typeface="Century Gothic"/>
              <a:cs typeface="Century Gothic"/>
              <a:sym typeface="Century Gothic"/>
            </a:endParaRPr>
          </a:p>
          <a:p>
            <a:endParaRPr lang="en-GB" sz="1300" b="1" dirty="0">
              <a:solidFill>
                <a:srgbClr val="002060"/>
              </a:solidFill>
              <a:latin typeface="Century Gothic"/>
              <a:ea typeface="Century Gothic"/>
              <a:cs typeface="Century Gothic"/>
              <a:sym typeface="Century Gothic"/>
            </a:endParaRPr>
          </a:p>
          <a:p>
            <a:r>
              <a:rPr lang="en-GB" sz="1300" b="1" dirty="0">
                <a:solidFill>
                  <a:srgbClr val="002060"/>
                </a:solidFill>
                <a:latin typeface="Century Gothic"/>
                <a:ea typeface="Century Gothic"/>
                <a:cs typeface="Century Gothic"/>
                <a:sym typeface="Century Gothic"/>
              </a:rPr>
              <a:t>Transcript:</a:t>
            </a:r>
            <a:br>
              <a:rPr lang="en-GB" sz="1300" dirty="0">
                <a:solidFill>
                  <a:srgbClr val="002060"/>
                </a:solidFill>
                <a:latin typeface="Century Gothic"/>
                <a:ea typeface="Century Gothic"/>
                <a:cs typeface="Century Gothic"/>
                <a:sym typeface="Century Gothic"/>
              </a:rPr>
            </a:br>
            <a:r>
              <a:rPr lang="en-GB" sz="1300" dirty="0">
                <a:solidFill>
                  <a:srgbClr val="002060"/>
                </a:solidFill>
                <a:latin typeface="Century Gothic"/>
                <a:ea typeface="Century Gothic"/>
                <a:cs typeface="Century Gothic"/>
                <a:sym typeface="Century Gothic"/>
              </a:rPr>
              <a:t>E. Sie </a:t>
            </a:r>
            <a:r>
              <a:rPr lang="en-GB" sz="1300" dirty="0" err="1">
                <a:solidFill>
                  <a:srgbClr val="002060"/>
                </a:solidFill>
                <a:latin typeface="Century Gothic"/>
                <a:ea typeface="Century Gothic"/>
                <a:cs typeface="Century Gothic"/>
                <a:sym typeface="Century Gothic"/>
              </a:rPr>
              <a:t>macht</a:t>
            </a:r>
            <a:r>
              <a:rPr lang="en-GB" sz="1300" dirty="0">
                <a:solidFill>
                  <a:srgbClr val="002060"/>
                </a:solidFill>
                <a:latin typeface="Century Gothic"/>
                <a:ea typeface="Century Gothic"/>
                <a:cs typeface="Century Gothic"/>
                <a:sym typeface="Century Gothic"/>
              </a:rPr>
              <a:t> eine </a:t>
            </a:r>
            <a:r>
              <a:rPr lang="en-GB" sz="1300" dirty="0" err="1">
                <a:solidFill>
                  <a:srgbClr val="002060"/>
                </a:solidFill>
                <a:latin typeface="Century Gothic"/>
                <a:ea typeface="Century Gothic"/>
                <a:cs typeface="Century Gothic"/>
                <a:sym typeface="Century Gothic"/>
              </a:rPr>
              <a:t>Liste</a:t>
            </a:r>
            <a:r>
              <a:rPr lang="en-GB" sz="1300" dirty="0">
                <a:solidFill>
                  <a:srgbClr val="002060"/>
                </a:solidFill>
                <a:latin typeface="Century Gothic"/>
                <a:ea typeface="Century Gothic"/>
                <a:cs typeface="Century Gothic"/>
                <a:sym typeface="Century Gothic"/>
              </a:rPr>
              <a:t>.</a:t>
            </a:r>
            <a:br>
              <a:rPr lang="en-GB" sz="1300" dirty="0">
                <a:solidFill>
                  <a:srgbClr val="002060"/>
                </a:solidFill>
                <a:latin typeface="Century Gothic"/>
                <a:ea typeface="Century Gothic"/>
                <a:cs typeface="Century Gothic"/>
                <a:sym typeface="Century Gothic"/>
              </a:rPr>
            </a:br>
            <a:r>
              <a:rPr lang="en-GB" sz="1300" dirty="0">
                <a:solidFill>
                  <a:srgbClr val="002060"/>
                </a:solidFill>
                <a:latin typeface="Century Gothic"/>
                <a:ea typeface="Century Gothic"/>
                <a:cs typeface="Century Gothic"/>
                <a:sym typeface="Century Gothic"/>
              </a:rPr>
              <a:t>1. Sie </a:t>
            </a:r>
            <a:r>
              <a:rPr lang="en-GB" sz="1300" dirty="0" err="1">
                <a:solidFill>
                  <a:srgbClr val="002060"/>
                </a:solidFill>
                <a:latin typeface="Century Gothic"/>
                <a:ea typeface="Century Gothic"/>
                <a:cs typeface="Century Gothic"/>
                <a:sym typeface="Century Gothic"/>
              </a:rPr>
              <a:t>singen</a:t>
            </a:r>
            <a:r>
              <a:rPr lang="en-GB" sz="1300" dirty="0">
                <a:solidFill>
                  <a:srgbClr val="002060"/>
                </a:solidFill>
                <a:latin typeface="Century Gothic"/>
                <a:ea typeface="Century Gothic"/>
                <a:cs typeface="Century Gothic"/>
                <a:sym typeface="Century Gothic"/>
              </a:rPr>
              <a:t> </a:t>
            </a:r>
            <a:r>
              <a:rPr lang="en-GB" sz="1300" dirty="0" err="1">
                <a:solidFill>
                  <a:srgbClr val="002060"/>
                </a:solidFill>
                <a:latin typeface="Century Gothic"/>
                <a:ea typeface="Century Gothic"/>
                <a:cs typeface="Century Gothic"/>
                <a:sym typeface="Century Gothic"/>
              </a:rPr>
              <a:t>ein</a:t>
            </a:r>
            <a:r>
              <a:rPr lang="en-GB" sz="1300" dirty="0">
                <a:solidFill>
                  <a:srgbClr val="002060"/>
                </a:solidFill>
                <a:latin typeface="Century Gothic"/>
                <a:ea typeface="Century Gothic"/>
                <a:cs typeface="Century Gothic"/>
                <a:sym typeface="Century Gothic"/>
              </a:rPr>
              <a:t> Lied.</a:t>
            </a:r>
            <a:br>
              <a:rPr lang="en-GB" sz="1300" dirty="0">
                <a:solidFill>
                  <a:srgbClr val="002060"/>
                </a:solidFill>
                <a:latin typeface="Century Gothic"/>
                <a:ea typeface="Century Gothic"/>
                <a:cs typeface="Century Gothic"/>
                <a:sym typeface="Century Gothic"/>
              </a:rPr>
            </a:br>
            <a:r>
              <a:rPr lang="en-GB" sz="1300" dirty="0">
                <a:solidFill>
                  <a:srgbClr val="002060"/>
                </a:solidFill>
                <a:latin typeface="Century Gothic"/>
                <a:ea typeface="Century Gothic"/>
                <a:cs typeface="Century Gothic"/>
                <a:sym typeface="Century Gothic"/>
              </a:rPr>
              <a:t>2. </a:t>
            </a:r>
            <a:r>
              <a:rPr lang="en-GB" sz="1300" dirty="0" err="1">
                <a:solidFill>
                  <a:srgbClr val="002060"/>
                </a:solidFill>
                <a:latin typeface="Century Gothic"/>
                <a:ea typeface="Century Gothic"/>
                <a:cs typeface="Century Gothic"/>
                <a:sym typeface="Century Gothic"/>
              </a:rPr>
              <a:t>Wir</a:t>
            </a:r>
            <a:r>
              <a:rPr lang="en-GB" sz="1300" dirty="0">
                <a:solidFill>
                  <a:srgbClr val="002060"/>
                </a:solidFill>
                <a:latin typeface="Century Gothic"/>
                <a:ea typeface="Century Gothic"/>
                <a:cs typeface="Century Gothic"/>
                <a:sym typeface="Century Gothic"/>
              </a:rPr>
              <a:t> </a:t>
            </a:r>
            <a:r>
              <a:rPr lang="en-GB" sz="1300" dirty="0" err="1">
                <a:solidFill>
                  <a:srgbClr val="002060"/>
                </a:solidFill>
                <a:latin typeface="Century Gothic"/>
                <a:ea typeface="Century Gothic"/>
                <a:cs typeface="Century Gothic"/>
                <a:sym typeface="Century Gothic"/>
              </a:rPr>
              <a:t>kaufen</a:t>
            </a:r>
            <a:r>
              <a:rPr lang="en-GB" sz="1300" dirty="0">
                <a:solidFill>
                  <a:srgbClr val="002060"/>
                </a:solidFill>
                <a:latin typeface="Century Gothic"/>
                <a:ea typeface="Century Gothic"/>
                <a:cs typeface="Century Gothic"/>
                <a:sym typeface="Century Gothic"/>
              </a:rPr>
              <a:t> </a:t>
            </a:r>
            <a:r>
              <a:rPr lang="en-GB" sz="1300" dirty="0" err="1">
                <a:solidFill>
                  <a:srgbClr val="002060"/>
                </a:solidFill>
                <a:latin typeface="Century Gothic"/>
                <a:ea typeface="Century Gothic"/>
                <a:cs typeface="Century Gothic"/>
                <a:sym typeface="Century Gothic"/>
              </a:rPr>
              <a:t>Gläser</a:t>
            </a:r>
            <a:r>
              <a:rPr lang="en-GB" sz="1300" dirty="0">
                <a:solidFill>
                  <a:srgbClr val="002060"/>
                </a:solidFill>
                <a:latin typeface="Century Gothic"/>
                <a:ea typeface="Century Gothic"/>
                <a:cs typeface="Century Gothic"/>
                <a:sym typeface="Century Gothic"/>
              </a:rPr>
              <a:t>.</a:t>
            </a:r>
            <a:br>
              <a:rPr lang="en-GB" sz="1300" dirty="0">
                <a:solidFill>
                  <a:srgbClr val="002060"/>
                </a:solidFill>
                <a:latin typeface="Century Gothic"/>
                <a:ea typeface="Century Gothic"/>
                <a:cs typeface="Century Gothic"/>
                <a:sym typeface="Century Gothic"/>
              </a:rPr>
            </a:br>
            <a:r>
              <a:rPr lang="en-GB" sz="1300" dirty="0">
                <a:solidFill>
                  <a:srgbClr val="002060"/>
                </a:solidFill>
                <a:latin typeface="Century Gothic"/>
                <a:ea typeface="Century Gothic"/>
                <a:cs typeface="Century Gothic"/>
                <a:sym typeface="Century Gothic"/>
              </a:rPr>
              <a:t>3. Sie </a:t>
            </a:r>
            <a:r>
              <a:rPr lang="en-GB" sz="1300" dirty="0" err="1">
                <a:solidFill>
                  <a:srgbClr val="002060"/>
                </a:solidFill>
                <a:latin typeface="Century Gothic"/>
                <a:ea typeface="Century Gothic"/>
                <a:cs typeface="Century Gothic"/>
                <a:sym typeface="Century Gothic"/>
              </a:rPr>
              <a:t>bleibt</a:t>
            </a:r>
            <a:r>
              <a:rPr lang="en-GB" sz="1300" dirty="0">
                <a:solidFill>
                  <a:srgbClr val="002060"/>
                </a:solidFill>
                <a:latin typeface="Century Gothic"/>
                <a:ea typeface="Century Gothic"/>
                <a:cs typeface="Century Gothic"/>
                <a:sym typeface="Century Gothic"/>
              </a:rPr>
              <a:t> </a:t>
            </a:r>
            <a:r>
              <a:rPr lang="en-GB" sz="1300" dirty="0" err="1">
                <a:solidFill>
                  <a:srgbClr val="002060"/>
                </a:solidFill>
                <a:latin typeface="Century Gothic"/>
                <a:ea typeface="Century Gothic"/>
                <a:cs typeface="Century Gothic"/>
                <a:sym typeface="Century Gothic"/>
              </a:rPr>
              <a:t>im</a:t>
            </a:r>
            <a:r>
              <a:rPr lang="en-GB" sz="1300" dirty="0">
                <a:solidFill>
                  <a:srgbClr val="002060"/>
                </a:solidFill>
                <a:latin typeface="Century Gothic"/>
                <a:ea typeface="Century Gothic"/>
                <a:cs typeface="Century Gothic"/>
                <a:sym typeface="Century Gothic"/>
              </a:rPr>
              <a:t> Garten.</a:t>
            </a:r>
            <a:br>
              <a:rPr lang="en-GB" sz="1300" dirty="0">
                <a:solidFill>
                  <a:srgbClr val="002060"/>
                </a:solidFill>
                <a:latin typeface="Century Gothic"/>
                <a:ea typeface="Century Gothic"/>
                <a:cs typeface="Century Gothic"/>
                <a:sym typeface="Century Gothic"/>
              </a:rPr>
            </a:br>
            <a:r>
              <a:rPr lang="en-GB" sz="1300" dirty="0">
                <a:solidFill>
                  <a:srgbClr val="002060"/>
                </a:solidFill>
                <a:latin typeface="Century Gothic"/>
                <a:ea typeface="Century Gothic"/>
                <a:cs typeface="Century Gothic"/>
                <a:sym typeface="Century Gothic"/>
              </a:rPr>
              <a:t>4. Die Kinder </a:t>
            </a:r>
            <a:r>
              <a:rPr lang="en-GB" sz="1300" dirty="0" err="1">
                <a:solidFill>
                  <a:srgbClr val="002060"/>
                </a:solidFill>
                <a:latin typeface="Century Gothic"/>
                <a:ea typeface="Century Gothic"/>
                <a:cs typeface="Century Gothic"/>
                <a:sym typeface="Century Gothic"/>
              </a:rPr>
              <a:t>spielen</a:t>
            </a:r>
            <a:r>
              <a:rPr lang="en-GB" sz="1300" dirty="0">
                <a:solidFill>
                  <a:srgbClr val="002060"/>
                </a:solidFill>
                <a:latin typeface="Century Gothic"/>
                <a:ea typeface="Century Gothic"/>
                <a:cs typeface="Century Gothic"/>
                <a:sym typeface="Century Gothic"/>
              </a:rPr>
              <a:t>.</a:t>
            </a:r>
            <a:br>
              <a:rPr lang="en-GB" sz="1300" dirty="0">
                <a:solidFill>
                  <a:srgbClr val="002060"/>
                </a:solidFill>
                <a:latin typeface="Century Gothic"/>
                <a:ea typeface="Century Gothic"/>
                <a:cs typeface="Century Gothic"/>
                <a:sym typeface="Century Gothic"/>
              </a:rPr>
            </a:br>
            <a:r>
              <a:rPr lang="en-GB" sz="1300" dirty="0">
                <a:solidFill>
                  <a:srgbClr val="002060"/>
                </a:solidFill>
                <a:latin typeface="Century Gothic"/>
                <a:ea typeface="Century Gothic"/>
                <a:cs typeface="Century Gothic"/>
                <a:sym typeface="Century Gothic"/>
              </a:rPr>
              <a:t>5. Johanna </a:t>
            </a:r>
            <a:r>
              <a:rPr lang="en-GB" sz="1300" dirty="0" err="1">
                <a:solidFill>
                  <a:srgbClr val="002060"/>
                </a:solidFill>
                <a:latin typeface="Century Gothic"/>
                <a:ea typeface="Century Gothic"/>
                <a:cs typeface="Century Gothic"/>
                <a:sym typeface="Century Gothic"/>
              </a:rPr>
              <a:t>gewinnt</a:t>
            </a:r>
            <a:r>
              <a:rPr lang="en-GB" sz="1300" dirty="0">
                <a:solidFill>
                  <a:srgbClr val="002060"/>
                </a:solidFill>
                <a:latin typeface="Century Gothic"/>
                <a:ea typeface="Century Gothic"/>
                <a:cs typeface="Century Gothic"/>
                <a:sym typeface="Century Gothic"/>
              </a:rPr>
              <a:t> das Spiel.</a:t>
            </a:r>
          </a:p>
          <a:p>
            <a:pPr marL="241104" indent="-240345">
              <a:buClr>
                <a:srgbClr val="000000"/>
              </a:buClr>
              <a:buFont typeface="Calibri"/>
              <a:buAutoNum type="arabicPeriod"/>
            </a:pPr>
            <a:endParaRPr lang="en-GB" sz="1300" spc="-1" dirty="0"/>
          </a:p>
        </p:txBody>
      </p:sp>
      <p:sp>
        <p:nvSpPr>
          <p:cNvPr id="4" name="Slide Number Placeholder 3"/>
          <p:cNvSpPr>
            <a:spLocks noGrp="1"/>
          </p:cNvSpPr>
          <p:nvPr>
            <p:ph type="sldNum" idx="12"/>
          </p:nvPr>
        </p:nvSpPr>
        <p:spPr/>
        <p:txBody>
          <a:bodyPr/>
          <a:lstStyle/>
          <a:p>
            <a:pPr defTabSz="964418">
              <a:buClr>
                <a:srgbClr val="000000"/>
              </a:buClr>
              <a:defRPr/>
            </a:pPr>
            <a:fld id="{00000000-1234-1234-1234-123412341234}" type="slidenum">
              <a:rPr lang="en-GB" kern="0">
                <a:solidFill>
                  <a:srgbClr val="000000"/>
                </a:solidFill>
                <a:latin typeface="Calibri"/>
                <a:ea typeface="Calibri"/>
                <a:cs typeface="Calibri"/>
                <a:sym typeface="Calibri"/>
              </a:rPr>
              <a:pPr defTabSz="964418">
                <a:buClr>
                  <a:srgbClr val="000000"/>
                </a:buClr>
                <a:defRPr/>
              </a:pPr>
              <a:t>8</a:t>
            </a:fld>
            <a:endParaRPr lang="en-GB"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68812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4418">
              <a:defRPr/>
            </a:pPr>
            <a:r>
              <a:rPr lang="en-US" b="1" dirty="0"/>
              <a:t>Timing: 6-8 minutes</a:t>
            </a:r>
            <a:br>
              <a:rPr lang="en-US" b="1" dirty="0"/>
            </a:br>
            <a:br>
              <a:rPr lang="en-US" b="1" dirty="0"/>
            </a:br>
            <a:r>
              <a:rPr lang="en-US" b="1" dirty="0"/>
              <a:t>Aim: </a:t>
            </a:r>
            <a:r>
              <a:rPr lang="en-US" b="0" dirty="0"/>
              <a:t>to </a:t>
            </a:r>
            <a:r>
              <a:rPr lang="en-US" b="0" dirty="0" err="1"/>
              <a:t>practise</a:t>
            </a:r>
            <a:r>
              <a:rPr lang="en-US" b="0" baseline="0" dirty="0"/>
              <a:t> more independent written production of first &amp; </a:t>
            </a:r>
            <a:r>
              <a:rPr lang="en-GB" b="0" baseline="0" dirty="0"/>
              <a:t>third person singular and plural sentences, drawing on a variety of previously taught vocabulary.</a:t>
            </a:r>
            <a:endParaRPr lang="en-US" b="0" baseline="0" dirty="0"/>
          </a:p>
          <a:p>
            <a:pPr defTabSz="964418">
              <a:defRPr/>
            </a:pPr>
            <a:endParaRPr lang="en-US" b="1" dirty="0"/>
          </a:p>
          <a:p>
            <a:r>
              <a:rPr lang="en-US" b="1" dirty="0"/>
              <a:t>Procedure:</a:t>
            </a:r>
          </a:p>
          <a:p>
            <a:pPr marL="241104" indent="-241104">
              <a:buAutoNum type="arabicPeriod"/>
            </a:pPr>
            <a:r>
              <a:rPr lang="en-GB" baseline="0" dirty="0"/>
              <a:t>Pupils write sentences using the I, s/he, we forms of regular present tense verbs to describe (with 5 sentences) any of the activities that Johanna and Moritz do for the party.</a:t>
            </a:r>
          </a:p>
          <a:p>
            <a:pPr marL="241104" indent="-241104">
              <a:buAutoNum type="arabicPeriod"/>
            </a:pPr>
            <a:r>
              <a:rPr lang="en-GB" baseline="0" dirty="0"/>
              <a:t>The Venn diagram shows what Johanna and Moritz do together, and what each does on his/her own. Johanna is ‘talking’ so her sentences use the ‘I’ form. The 3 examples demonstrate the different verb forms students should try to use. Note that these examples fade away after about 30 seconds to avoid pupils simply copying them for their answers.</a:t>
            </a:r>
          </a:p>
          <a:p>
            <a:pPr defTabSz="964418">
              <a:defRPr/>
            </a:pPr>
            <a:endParaRPr lang="en-US" b="1" dirty="0"/>
          </a:p>
          <a:p>
            <a:pPr defTabSz="964418">
              <a:defRPr/>
            </a:pPr>
            <a:r>
              <a:rPr lang="en-US" b="1" dirty="0"/>
              <a:t>Note: Teachers can add a list of verb phrases to the slide to help pupils, if needed. E.g. </a:t>
            </a:r>
            <a:r>
              <a:rPr lang="en-US" b="1" dirty="0" err="1"/>
              <a:t>Gläser</a:t>
            </a:r>
            <a:r>
              <a:rPr lang="en-US" b="1" dirty="0"/>
              <a:t> </a:t>
            </a:r>
            <a:r>
              <a:rPr lang="en-US" b="1" dirty="0" err="1"/>
              <a:t>kaufen</a:t>
            </a:r>
            <a:r>
              <a:rPr lang="en-US" b="1" dirty="0"/>
              <a:t>, Lieder </a:t>
            </a:r>
            <a:r>
              <a:rPr lang="en-US" b="1" dirty="0" err="1"/>
              <a:t>singen</a:t>
            </a:r>
            <a:r>
              <a:rPr lang="en-US" b="1" dirty="0"/>
              <a:t>, eine Party </a:t>
            </a:r>
            <a:r>
              <a:rPr lang="en-US" b="1" dirty="0" err="1"/>
              <a:t>planen</a:t>
            </a:r>
            <a:r>
              <a:rPr lang="en-US" b="1" dirty="0"/>
              <a:t>, </a:t>
            </a:r>
            <a:r>
              <a:rPr lang="en-US" b="1" dirty="0" err="1"/>
              <a:t>im</a:t>
            </a:r>
            <a:r>
              <a:rPr lang="en-US" b="1" dirty="0"/>
              <a:t> Garten </a:t>
            </a:r>
            <a:r>
              <a:rPr lang="en-US" b="1" dirty="0" err="1"/>
              <a:t>bleiben</a:t>
            </a:r>
            <a:r>
              <a:rPr lang="en-US" b="1" dirty="0"/>
              <a:t>, </a:t>
            </a:r>
            <a:r>
              <a:rPr lang="en-US" b="1" dirty="0" err="1"/>
              <a:t>Spiele</a:t>
            </a:r>
            <a:r>
              <a:rPr lang="en-US" b="1" dirty="0"/>
              <a:t> </a:t>
            </a:r>
            <a:r>
              <a:rPr lang="en-US" b="1" dirty="0" err="1"/>
              <a:t>gewinnen</a:t>
            </a:r>
            <a:r>
              <a:rPr lang="en-US" b="1" dirty="0"/>
              <a:t>, eine </a:t>
            </a:r>
            <a:r>
              <a:rPr lang="en-US" b="1" dirty="0" err="1"/>
              <a:t>Liste</a:t>
            </a:r>
            <a:r>
              <a:rPr lang="en-US" b="1" dirty="0"/>
              <a:t> </a:t>
            </a:r>
            <a:r>
              <a:rPr lang="en-US" b="1" dirty="0" err="1"/>
              <a:t>machen</a:t>
            </a:r>
            <a:r>
              <a:rPr lang="en-US" b="1" dirty="0"/>
              <a:t>, Ideen </a:t>
            </a:r>
            <a:r>
              <a:rPr lang="en-US" b="1" dirty="0" err="1"/>
              <a:t>brauchen</a:t>
            </a:r>
            <a:r>
              <a:rPr lang="en-US" b="1" dirty="0"/>
              <a:t>.</a:t>
            </a:r>
            <a:br>
              <a:rPr lang="en-US" b="1" dirty="0"/>
            </a:br>
            <a:endParaRPr lang="en-US" b="0" dirty="0"/>
          </a:p>
        </p:txBody>
      </p:sp>
      <p:sp>
        <p:nvSpPr>
          <p:cNvPr id="4" name="Slide Number Placeholder 3"/>
          <p:cNvSpPr>
            <a:spLocks noGrp="1"/>
          </p:cNvSpPr>
          <p:nvPr>
            <p:ph type="sldNum" idx="12"/>
          </p:nvPr>
        </p:nvSpPr>
        <p:spPr/>
        <p:txBody>
          <a:bodyPr/>
          <a:lstStyle/>
          <a:p>
            <a:pPr defTabSz="964418">
              <a:buClr>
                <a:srgbClr val="000000"/>
              </a:buClr>
              <a:defRPr/>
            </a:pPr>
            <a:fld id="{00000000-1234-1234-1234-123412341234}" type="slidenum">
              <a:rPr lang="en-GB" kern="0">
                <a:solidFill>
                  <a:srgbClr val="000000"/>
                </a:solidFill>
                <a:latin typeface="Calibri"/>
                <a:ea typeface="Calibri"/>
                <a:cs typeface="Calibri"/>
                <a:sym typeface="Calibri"/>
              </a:rPr>
              <a:pPr defTabSz="964418">
                <a:buClr>
                  <a:srgbClr val="000000"/>
                </a:buClr>
                <a:defRPr/>
              </a:pPr>
              <a:t>9</a:t>
            </a:fld>
            <a:endParaRPr lang="en-GB"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gif"/><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gif"/></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svg"/><Relationship Id="rId10" Type="http://schemas.microsoft.com/office/2007/relationships/hdphoto" Target="../media/hdphoto1.wdp"/><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24.png"/><Relationship Id="rId7" Type="http://schemas.openxmlformats.org/officeDocument/2006/relationships/audio" Target="../media/audio2.wav"/><Relationship Id="rId12" Type="http://schemas.openxmlformats.org/officeDocument/2006/relationships/audio" Target="../media/audio7.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8.svg"/><Relationship Id="rId11" Type="http://schemas.openxmlformats.org/officeDocument/2006/relationships/audio" Target="../media/audio6.wav"/><Relationship Id="rId5" Type="http://schemas.openxmlformats.org/officeDocument/2006/relationships/image" Target="../media/image17.png"/><Relationship Id="rId10" Type="http://schemas.openxmlformats.org/officeDocument/2006/relationships/audio" Target="../media/audio5.wav"/><Relationship Id="rId4" Type="http://schemas.openxmlformats.org/officeDocument/2006/relationships/audio" Target="../media/audio1.wav"/><Relationship Id="rId9" Type="http://schemas.openxmlformats.org/officeDocument/2006/relationships/audio" Target="../media/audio4.wav"/></Relationships>
</file>

<file path=ppt/slides/_rels/slide8.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27.png"/><Relationship Id="rId18" Type="http://schemas.openxmlformats.org/officeDocument/2006/relationships/image" Target="../media/image18.svg"/><Relationship Id="rId3" Type="http://schemas.openxmlformats.org/officeDocument/2006/relationships/audio" Target="../media/audio8.wav"/><Relationship Id="rId7" Type="http://schemas.openxmlformats.org/officeDocument/2006/relationships/audio" Target="../media/audio11.wav"/><Relationship Id="rId12" Type="http://schemas.openxmlformats.org/officeDocument/2006/relationships/audio" Target="../media/audio15.wav"/><Relationship Id="rId17" Type="http://schemas.openxmlformats.org/officeDocument/2006/relationships/image" Target="../media/image17.png"/><Relationship Id="rId2" Type="http://schemas.openxmlformats.org/officeDocument/2006/relationships/notesSlide" Target="../notesSlides/notesSlide8.xml"/><Relationship Id="rId16" Type="http://schemas.openxmlformats.org/officeDocument/2006/relationships/audio" Target="../media/audio16.wav"/><Relationship Id="rId1" Type="http://schemas.openxmlformats.org/officeDocument/2006/relationships/slideLayout" Target="../slideLayouts/slideLayout6.xml"/><Relationship Id="rId6" Type="http://schemas.openxmlformats.org/officeDocument/2006/relationships/audio" Target="../media/audio10.wav"/><Relationship Id="rId11" Type="http://schemas.openxmlformats.org/officeDocument/2006/relationships/audio" Target="../media/audio14.wav"/><Relationship Id="rId5" Type="http://schemas.openxmlformats.org/officeDocument/2006/relationships/audio" Target="../media/audio9.wav"/><Relationship Id="rId15" Type="http://schemas.openxmlformats.org/officeDocument/2006/relationships/image" Target="../media/image28.png"/><Relationship Id="rId10"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audio" Target="../media/audio13.wav"/><Relationship Id="rId1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9.png"/><Relationship Id="rId21" Type="http://schemas.openxmlformats.org/officeDocument/2006/relationships/image" Target="../media/image44.png"/><Relationship Id="rId7" Type="http://schemas.openxmlformats.org/officeDocument/2006/relationships/image" Target="../media/image31.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9.xml"/><Relationship Id="rId16" Type="http://schemas.openxmlformats.org/officeDocument/2006/relationships/image" Target="../media/image39.png"/><Relationship Id="rId20" Type="http://schemas.openxmlformats.org/officeDocument/2006/relationships/image" Target="../media/image43.svg"/><Relationship Id="rId1" Type="http://schemas.openxmlformats.org/officeDocument/2006/relationships/slideLayout" Target="../slideLayouts/slideLayout6.xml"/><Relationship Id="rId6" Type="http://schemas.openxmlformats.org/officeDocument/2006/relationships/image" Target="../media/image18.svg"/><Relationship Id="rId11" Type="http://schemas.openxmlformats.org/officeDocument/2006/relationships/image" Target="../media/image34.png"/><Relationship Id="rId5" Type="http://schemas.openxmlformats.org/officeDocument/2006/relationships/image" Target="../media/image17.png"/><Relationship Id="rId15" Type="http://schemas.openxmlformats.org/officeDocument/2006/relationships/image" Target="../media/image38.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30.svg"/><Relationship Id="rId9" Type="http://schemas.openxmlformats.org/officeDocument/2006/relationships/image" Target="../media/image11.png"/><Relationship Id="rId14" Type="http://schemas.openxmlformats.org/officeDocument/2006/relationships/image" Target="../media/image37.png"/><Relationship Id="rId22"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4F166B51-3D67-497F-8CE0-E8183B9993DE}"/>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blau</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Interacting</a:t>
            </a:r>
            <a:br>
              <a:rPr lang="en-GB" sz="3600" dirty="0">
                <a:solidFill>
                  <a:srgbClr val="000000"/>
                </a:solidFill>
                <a:latin typeface="Arial"/>
                <a:cs typeface="Arial"/>
                <a:sym typeface="Arial"/>
              </a:rPr>
            </a:b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5</a:t>
            </a:r>
          </a:p>
        </p:txBody>
      </p:sp>
      <p:pic>
        <p:nvPicPr>
          <p:cNvPr id="11" name="Picture 10" descr="A picture containing text, book&#10;&#10;Description automatically generated">
            <a:extLst>
              <a:ext uri="{FF2B5EF4-FFF2-40B4-BE49-F238E27FC236}">
                <a16:creationId xmlns:a16="http://schemas.microsoft.com/office/drawing/2014/main" id="{F8BE5C70-113F-49F8-B236-74B96903C1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0529" y="1393470"/>
            <a:ext cx="3094778" cy="2298978"/>
          </a:xfrm>
          <a:prstGeom prst="rect">
            <a:avLst/>
          </a:prstGeom>
        </p:spPr>
      </p:pic>
      <p:pic>
        <p:nvPicPr>
          <p:cNvPr id="12" name="Picture 11">
            <a:extLst>
              <a:ext uri="{FF2B5EF4-FFF2-40B4-BE49-F238E27FC236}">
                <a16:creationId xmlns:a16="http://schemas.microsoft.com/office/drawing/2014/main" id="{2E5CE587-0634-496A-B5E2-2741A04D2E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19" y="2463642"/>
            <a:ext cx="939680" cy="1542039"/>
          </a:xfrm>
          <a:prstGeom prst="rect">
            <a:avLst/>
          </a:prstGeom>
        </p:spPr>
      </p:pic>
      <p:pic>
        <p:nvPicPr>
          <p:cNvPr id="13" name="Picture 12">
            <a:extLst>
              <a:ext uri="{FF2B5EF4-FFF2-40B4-BE49-F238E27FC236}">
                <a16:creationId xmlns:a16="http://schemas.microsoft.com/office/drawing/2014/main" id="{BDF1AC00-BD51-4E68-98E7-60F46B9297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7044" y="1635975"/>
            <a:ext cx="886639" cy="1454997"/>
          </a:xfrm>
          <a:prstGeom prst="rect">
            <a:avLst/>
          </a:prstGeom>
        </p:spPr>
      </p:pic>
      <p:pic>
        <p:nvPicPr>
          <p:cNvPr id="14" name="Picture 13" descr="A picture containing background pattern&#10;&#10;Description automatically generated">
            <a:extLst>
              <a:ext uri="{FF2B5EF4-FFF2-40B4-BE49-F238E27FC236}">
                <a16:creationId xmlns:a16="http://schemas.microsoft.com/office/drawing/2014/main" id="{2C466C98-E092-4C98-B5E6-E7D88FEC21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473" y="1815822"/>
            <a:ext cx="1916741" cy="1232405"/>
          </a:xfrm>
          <a:prstGeom prst="rect">
            <a:avLst/>
          </a:prstGeom>
        </p:spPr>
      </p:pic>
      <p:pic>
        <p:nvPicPr>
          <p:cNvPr id="15" name="Picture 2" descr="Present, Gift, Blue, Ribbon, Bow, Silver, Christmas">
            <a:extLst>
              <a:ext uri="{FF2B5EF4-FFF2-40B4-BE49-F238E27FC236}">
                <a16:creationId xmlns:a16="http://schemas.microsoft.com/office/drawing/2014/main" id="{2A4EC0B5-154A-4139-B2DE-4972A536457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13948" y="3157859"/>
            <a:ext cx="1224819" cy="11965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ake, Candles, Icing, Pink, Yummy, Birthday, Four">
            <a:extLst>
              <a:ext uri="{FF2B5EF4-FFF2-40B4-BE49-F238E27FC236}">
                <a16:creationId xmlns:a16="http://schemas.microsoft.com/office/drawing/2014/main" id="{04C54AC5-58F3-4289-ADAF-62921C11895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90102" y="3067826"/>
            <a:ext cx="1365492" cy="124924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088F219-8481-42DE-AD05-19E9B9340FA1}"/>
              </a:ext>
            </a:extLst>
          </p:cNvPr>
          <p:cNvSpPr txBox="1"/>
          <p:nvPr/>
        </p:nvSpPr>
        <p:spPr>
          <a:xfrm>
            <a:off x="178690" y="4300215"/>
            <a:ext cx="4051702" cy="523220"/>
          </a:xfrm>
          <a:prstGeom prst="rect">
            <a:avLst/>
          </a:prstGeom>
          <a:noFill/>
        </p:spPr>
        <p:txBody>
          <a:bodyPr wrap="square" rtlCol="0">
            <a:spAutoFit/>
          </a:bodyPr>
          <a:lstStyle/>
          <a:p>
            <a:pPr algn="ctr"/>
            <a:r>
              <a:rPr lang="en-GB" sz="2800" dirty="0">
                <a:solidFill>
                  <a:schemeClr val="bg1"/>
                </a:solidFill>
                <a:latin typeface="Segoe Print" panose="02000600000000000000" pitchFamily="2" charset="0"/>
              </a:rPr>
              <a:t>Oma hat </a:t>
            </a:r>
            <a:r>
              <a:rPr lang="en-GB" sz="2800" dirty="0" err="1">
                <a:solidFill>
                  <a:schemeClr val="bg1"/>
                </a:solidFill>
                <a:latin typeface="Segoe Print" panose="02000600000000000000" pitchFamily="2" charset="0"/>
              </a:rPr>
              <a:t>Geburtstag</a:t>
            </a:r>
            <a:endParaRPr lang="en-GB" sz="2800" dirty="0">
              <a:solidFill>
                <a:schemeClr val="bg1"/>
              </a:solidFill>
              <a:latin typeface="Segoe Print" panose="02000600000000000000" pitchFamily="2" charset="0"/>
            </a:endParaRPr>
          </a:p>
        </p:txBody>
      </p:sp>
      <p:pic>
        <p:nvPicPr>
          <p:cNvPr id="18" name="Picture 17" descr="Logo, icon&#10;&#10;Description automatically generated">
            <a:extLst>
              <a:ext uri="{FF2B5EF4-FFF2-40B4-BE49-F238E27FC236}">
                <a16:creationId xmlns:a16="http://schemas.microsoft.com/office/drawing/2014/main" id="{AC2552B5-ABCD-4DFA-934B-2E03F72F6CF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87731" y="3221993"/>
            <a:ext cx="1003715" cy="103276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990878659"/>
              </p:ext>
            </p:extLst>
          </p:nvPr>
        </p:nvGraphicFramePr>
        <p:xfrm>
          <a:off x="548655" y="818950"/>
          <a:ext cx="9950567" cy="5493150"/>
        </p:xfrm>
        <a:graphic>
          <a:graphicData uri="http://schemas.openxmlformats.org/drawingml/2006/table">
            <a:tbl>
              <a:tblPr firstRow="1" bandRow="1"/>
              <a:tblGrid>
                <a:gridCol w="1755103">
                  <a:extLst>
                    <a:ext uri="{9D8B030D-6E8A-4147-A177-3AD203B41FA5}">
                      <a16:colId xmlns:a16="http://schemas.microsoft.com/office/drawing/2014/main" val="1203737284"/>
                    </a:ext>
                  </a:extLst>
                </a:gridCol>
                <a:gridCol w="2517997">
                  <a:extLst>
                    <a:ext uri="{9D8B030D-6E8A-4147-A177-3AD203B41FA5}">
                      <a16:colId xmlns:a16="http://schemas.microsoft.com/office/drawing/2014/main" val="1810222861"/>
                    </a:ext>
                  </a:extLst>
                </a:gridCol>
                <a:gridCol w="2945645">
                  <a:extLst>
                    <a:ext uri="{9D8B030D-6E8A-4147-A177-3AD203B41FA5}">
                      <a16:colId xmlns:a16="http://schemas.microsoft.com/office/drawing/2014/main" val="274413866"/>
                    </a:ext>
                  </a:extLst>
                </a:gridCol>
                <a:gridCol w="2731822">
                  <a:extLst>
                    <a:ext uri="{9D8B030D-6E8A-4147-A177-3AD203B41FA5}">
                      <a16:colId xmlns:a16="http://schemas.microsoft.com/office/drawing/2014/main" val="2706468897"/>
                    </a:ext>
                  </a:extLst>
                </a:gridCol>
              </a:tblGrid>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alt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sie</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sind</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das </a:t>
                      </a:r>
                      <a:r>
                        <a:rPr lang="en-GB" sz="2400" b="1" dirty="0" err="1">
                          <a:solidFill>
                            <a:srgbClr val="00B0F0"/>
                          </a:solidFill>
                          <a:latin typeface="Century Gothic" panose="020B0502020202020204" pitchFamily="34" charset="0"/>
                        </a:rPr>
                        <a:t>Jahr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915525">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wohnen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jung</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heißen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Party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Aktivität</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915525">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welcher</a:t>
                      </a:r>
                      <a:r>
                        <a:rPr lang="en-GB" sz="2400" b="1" dirty="0">
                          <a:solidFill>
                            <a:srgbClr val="92D05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welche</a:t>
                      </a:r>
                      <a:r>
                        <a:rPr lang="en-GB" sz="2400" b="1" dirty="0">
                          <a:solidFill>
                            <a:srgbClr val="92D05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welches?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Kinder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dieser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das Kind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915525">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planen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dieses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kaufen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18503" y="5385419"/>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313280" y="5802217"/>
            <a:ext cx="3065747" cy="430887"/>
          </a:xfrm>
          <a:prstGeom prst="rect">
            <a:avLst/>
          </a:prstGeom>
          <a:noFill/>
        </p:spPr>
        <p:txBody>
          <a:bodyPr wrap="square" rtlCol="0">
            <a:spAutoFit/>
          </a:bodyPr>
          <a:lstStyle/>
          <a:p>
            <a:pPr>
              <a:buClr>
                <a:srgbClr val="000000"/>
              </a:buClr>
              <a:buFont typeface="Arial"/>
              <a:buNone/>
              <a:defRPr/>
            </a:pPr>
            <a:r>
              <a:rPr lang="en-GB" sz="2200" kern="0" dirty="0">
                <a:solidFill>
                  <a:srgbClr val="002060"/>
                </a:solidFill>
                <a:latin typeface="Century Gothic" panose="020B0502020202020204" pitchFamily="34" charset="0"/>
                <a:cs typeface="Arial"/>
                <a:sym typeface="Arial"/>
              </a:rPr>
              <a:t>to plan, planning</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836215" y="5801581"/>
            <a:ext cx="2414666"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this,that</a:t>
            </a: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nt</a:t>
            </a:r>
            <a:r>
              <a:rPr lang="en-GB" sz="2400" kern="0" dirty="0">
                <a:solidFill>
                  <a:srgbClr val="002060"/>
                </a:solidFill>
                <a:latin typeface="Century Gothic" panose="020B0502020202020204" pitchFamily="34" charset="0"/>
                <a:cs typeface="Arial"/>
                <a:sym typeface="Arial"/>
              </a:rPr>
              <a:t>)</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716258" y="5888485"/>
            <a:ext cx="264950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buy, buying</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293038" y="4847198"/>
            <a:ext cx="236138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children</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774841" y="4860142"/>
            <a:ext cx="3049157"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this, that (m)</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737202" y="4860141"/>
            <a:ext cx="216176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child</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313280" y="395310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which? (m)</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845314" y="3939067"/>
            <a:ext cx="2537414"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which? (</a:t>
            </a:r>
            <a:r>
              <a:rPr lang="en-GB" sz="2400" kern="0" dirty="0" err="1">
                <a:solidFill>
                  <a:srgbClr val="002060"/>
                </a:solidFill>
                <a:latin typeface="Century Gothic" panose="020B0502020202020204" pitchFamily="34" charset="0"/>
                <a:cs typeface="Arial"/>
                <a:sym typeface="Arial"/>
              </a:rPr>
              <a:t>f,pl</a:t>
            </a:r>
            <a:r>
              <a:rPr lang="en-GB" sz="2400" kern="0" dirty="0">
                <a:solidFill>
                  <a:srgbClr val="002060"/>
                </a:solidFill>
                <a:latin typeface="Century Gothic" panose="020B0502020202020204" pitchFamily="34" charset="0"/>
                <a:cs typeface="Arial"/>
                <a:sym typeface="Arial"/>
              </a:rPr>
              <a:t>)</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768388" y="395328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which? (</a:t>
            </a:r>
            <a:r>
              <a:rPr lang="en-GB" sz="2400" kern="0" dirty="0" err="1">
                <a:solidFill>
                  <a:srgbClr val="002060"/>
                </a:solidFill>
                <a:latin typeface="Century Gothic" panose="020B0502020202020204" pitchFamily="34" charset="0"/>
                <a:cs typeface="Arial"/>
                <a:sym typeface="Arial"/>
              </a:rPr>
              <a:t>nt</a:t>
            </a:r>
            <a:r>
              <a:rPr lang="en-GB" sz="2400" kern="0" dirty="0">
                <a:solidFill>
                  <a:srgbClr val="002060"/>
                </a:solidFill>
                <a:latin typeface="Century Gothic" panose="020B0502020202020204" pitchFamily="34" charset="0"/>
                <a:cs typeface="Arial"/>
                <a:sym typeface="Arial"/>
              </a:rPr>
              <a:t>)</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272642" y="3032338"/>
            <a:ext cx="225103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party</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774841" y="3060604"/>
            <a:ext cx="241425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activity</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823998" y="3054423"/>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a:t>
            </a:r>
            <a:r>
              <a:rPr lang="en-GB" sz="2400" kern="0" dirty="0" err="1">
                <a:solidFill>
                  <a:srgbClr val="002060"/>
                </a:solidFill>
                <a:latin typeface="Century Gothic" panose="020B0502020202020204" pitchFamily="34" charset="0"/>
                <a:cs typeface="Arial"/>
                <a:sym typeface="Arial"/>
              </a:rPr>
              <a:t>f,pl</a:t>
            </a:r>
            <a:r>
              <a:rPr lang="en-GB" sz="2400" kern="0" dirty="0">
                <a:solidFill>
                  <a:srgbClr val="002060"/>
                </a:solidFill>
                <a:latin typeface="Century Gothic" panose="020B0502020202020204" pitchFamily="34" charset="0"/>
                <a:cs typeface="Arial"/>
                <a:sym typeface="Arial"/>
              </a:rPr>
              <a:t>)</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326938" y="2056027"/>
            <a:ext cx="234364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live, living</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845314" y="208122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young</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823998" y="2095833"/>
            <a:ext cx="234364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be called</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326938" y="1190784"/>
            <a:ext cx="222127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old</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746155" y="1186081"/>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they are</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823998" y="1186080"/>
            <a:ext cx="28734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year</a:t>
            </a: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8031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4211428985"/>
              </p:ext>
            </p:extLst>
          </p:nvPr>
        </p:nvGraphicFramePr>
        <p:xfrm>
          <a:off x="548655" y="818950"/>
          <a:ext cx="9950567" cy="5493150"/>
        </p:xfrm>
        <a:graphic>
          <a:graphicData uri="http://schemas.openxmlformats.org/drawingml/2006/table">
            <a:tbl>
              <a:tblPr firstRow="1" bandRow="1"/>
              <a:tblGrid>
                <a:gridCol w="1755103">
                  <a:extLst>
                    <a:ext uri="{9D8B030D-6E8A-4147-A177-3AD203B41FA5}">
                      <a16:colId xmlns:a16="http://schemas.microsoft.com/office/drawing/2014/main" val="1203737284"/>
                    </a:ext>
                  </a:extLst>
                </a:gridCol>
                <a:gridCol w="2517997">
                  <a:extLst>
                    <a:ext uri="{9D8B030D-6E8A-4147-A177-3AD203B41FA5}">
                      <a16:colId xmlns:a16="http://schemas.microsoft.com/office/drawing/2014/main" val="1810222861"/>
                    </a:ext>
                  </a:extLst>
                </a:gridCol>
                <a:gridCol w="2945645">
                  <a:extLst>
                    <a:ext uri="{9D8B030D-6E8A-4147-A177-3AD203B41FA5}">
                      <a16:colId xmlns:a16="http://schemas.microsoft.com/office/drawing/2014/main" val="274413866"/>
                    </a:ext>
                  </a:extLst>
                </a:gridCol>
                <a:gridCol w="2731822">
                  <a:extLst>
                    <a:ext uri="{9D8B030D-6E8A-4147-A177-3AD203B41FA5}">
                      <a16:colId xmlns:a16="http://schemas.microsoft.com/office/drawing/2014/main" val="2706468897"/>
                    </a:ext>
                  </a:extLst>
                </a:gridCol>
              </a:tblGrid>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old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young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they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915525">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be called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live, living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year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which? (f)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which? (</a:t>
                      </a:r>
                      <a:r>
                        <a:rPr lang="en-GB" sz="2400" b="1" dirty="0" err="1">
                          <a:solidFill>
                            <a:srgbClr val="92D050"/>
                          </a:solidFill>
                          <a:latin typeface="Century Gothic" panose="020B0502020202020204" pitchFamily="34" charset="0"/>
                        </a:rPr>
                        <a:t>nt</a:t>
                      </a:r>
                      <a:r>
                        <a:rPr lang="en-GB" sz="2400" b="1" dirty="0">
                          <a:solidFill>
                            <a:srgbClr val="92D05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a:t>
                      </a:r>
                      <a:r>
                        <a:rPr lang="en-GB" sz="2400" b="1" dirty="0" err="1">
                          <a:solidFill>
                            <a:srgbClr val="92D050"/>
                          </a:solidFill>
                          <a:latin typeface="Century Gothic" panose="020B0502020202020204" pitchFamily="34" charset="0"/>
                        </a:rPr>
                        <a:t>f,pl</a:t>
                      </a:r>
                      <a:r>
                        <a:rPr lang="en-GB" sz="2400" b="1" dirty="0">
                          <a:solidFill>
                            <a:srgbClr val="92D05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915525">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activity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party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which?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children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this, that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this, that (</a:t>
                      </a:r>
                      <a:r>
                        <a:rPr lang="en-GB" sz="2400" b="1" dirty="0" err="1">
                          <a:solidFill>
                            <a:srgbClr val="FF3399"/>
                          </a:solidFill>
                          <a:latin typeface="Century Gothic" panose="020B0502020202020204" pitchFamily="34" charset="0"/>
                        </a:rPr>
                        <a:t>nt</a:t>
                      </a:r>
                      <a:r>
                        <a:rPr lang="en-GB" sz="2400" b="1" dirty="0">
                          <a:solidFill>
                            <a:srgbClr val="FF3399"/>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915525">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buy, buying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plan, planning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child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18503" y="5385419"/>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313280" y="5941917"/>
            <a:ext cx="23246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kaufen</a:t>
            </a:r>
            <a:endParaRPr lang="en-GB" sz="2400" kern="0" dirty="0">
              <a:solidFill>
                <a:srgbClr val="002060"/>
              </a:solidFill>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5EAB8AEE-2EFB-4FCD-B290-9EBB073016C9}"/>
              </a:ext>
            </a:extLst>
          </p:cNvPr>
          <p:cNvSpPr txBox="1"/>
          <p:nvPr/>
        </p:nvSpPr>
        <p:spPr>
          <a:xfrm>
            <a:off x="4836215" y="5941281"/>
            <a:ext cx="2414666"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planen</a:t>
            </a:r>
            <a:endParaRPr lang="en-GB" sz="2400" kern="0" dirty="0">
              <a:solidFill>
                <a:srgbClr val="002060"/>
              </a:solidFill>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D18B8898-B477-43E3-BE8C-9D0576976DA9}"/>
              </a:ext>
            </a:extLst>
          </p:cNvPr>
          <p:cNvSpPr txBox="1"/>
          <p:nvPr/>
        </p:nvSpPr>
        <p:spPr>
          <a:xfrm>
            <a:off x="7823997" y="5912988"/>
            <a:ext cx="264950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Kind</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326938" y="5000478"/>
            <a:ext cx="236138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Kinder</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774841" y="4999842"/>
            <a:ext cx="3049157"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dieser</a:t>
            </a:r>
            <a:endParaRPr lang="en-GB" sz="2400" kern="0" dirty="0">
              <a:solidFill>
                <a:srgbClr val="002060"/>
              </a:solidFill>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4288424B-C932-4547-A012-B49F40F7D00B}"/>
              </a:ext>
            </a:extLst>
          </p:cNvPr>
          <p:cNvSpPr txBox="1"/>
          <p:nvPr/>
        </p:nvSpPr>
        <p:spPr>
          <a:xfrm>
            <a:off x="7779982" y="4999841"/>
            <a:ext cx="216176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dieses</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313280" y="4092800"/>
            <a:ext cx="229720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Aktivität</a:t>
            </a:r>
            <a:endParaRPr lang="en-GB" sz="2400" kern="0" dirty="0">
              <a:solidFill>
                <a:srgbClr val="002060"/>
              </a:solidFill>
              <a:latin typeface="Century Gothic" panose="020B0502020202020204" pitchFamily="34" charset="0"/>
              <a:cs typeface="Arial"/>
              <a:sym typeface="Arial"/>
            </a:endParaRPr>
          </a:p>
        </p:txBody>
      </p:sp>
      <p:sp>
        <p:nvSpPr>
          <p:cNvPr id="65" name="TextBox 64">
            <a:extLst>
              <a:ext uri="{FF2B5EF4-FFF2-40B4-BE49-F238E27FC236}">
                <a16:creationId xmlns:a16="http://schemas.microsoft.com/office/drawing/2014/main" id="{14BEB3B8-B887-4DEB-A486-6CD05DC01D9A}"/>
              </a:ext>
            </a:extLst>
          </p:cNvPr>
          <p:cNvSpPr txBox="1"/>
          <p:nvPr/>
        </p:nvSpPr>
        <p:spPr>
          <a:xfrm>
            <a:off x="4774841" y="4147658"/>
            <a:ext cx="2537414"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Party</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787717" y="4133962"/>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welcher</a:t>
            </a:r>
            <a:r>
              <a:rPr lang="en-GB" sz="2400" kern="0" dirty="0">
                <a:solidFill>
                  <a:srgbClr val="002060"/>
                </a:solidFill>
                <a:latin typeface="Century Gothic" panose="020B0502020202020204" pitchFamily="34" charset="0"/>
                <a:cs typeface="Arial"/>
                <a:sym typeface="Arial"/>
              </a:rPr>
              <a:t>?</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297181" y="3163788"/>
            <a:ext cx="2251035"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welche</a:t>
            </a:r>
            <a:r>
              <a:rPr lang="en-GB" sz="2400" kern="0" dirty="0">
                <a:solidFill>
                  <a:srgbClr val="002060"/>
                </a:solidFill>
                <a:latin typeface="Century Gothic" panose="020B0502020202020204" pitchFamily="34" charset="0"/>
                <a:cs typeface="Arial"/>
                <a:sym typeface="Arial"/>
              </a:rPr>
              <a:t>?</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746562" y="3172753"/>
            <a:ext cx="241425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welches?</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823998" y="3194123"/>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326938" y="2195727"/>
            <a:ext cx="2343646"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heißen</a:t>
            </a:r>
            <a:endParaRPr lang="en-GB" sz="2400" kern="0" dirty="0">
              <a:solidFill>
                <a:srgbClr val="002060"/>
              </a:solidFill>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D4662F6F-BB7A-440E-99DB-3FEB806B34CB}"/>
              </a:ext>
            </a:extLst>
          </p:cNvPr>
          <p:cNvSpPr txBox="1"/>
          <p:nvPr/>
        </p:nvSpPr>
        <p:spPr>
          <a:xfrm>
            <a:off x="4845314" y="2220929"/>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wohnen</a:t>
            </a:r>
            <a:endParaRPr lang="en-GB" sz="2400" kern="0" dirty="0">
              <a:solidFill>
                <a:srgbClr val="002060"/>
              </a:solidFill>
              <a:latin typeface="Century Gothic" panose="020B0502020202020204" pitchFamily="34" charset="0"/>
              <a:cs typeface="Arial"/>
              <a:sym typeface="Arial"/>
            </a:endParaRPr>
          </a:p>
        </p:txBody>
      </p:sp>
      <p:sp>
        <p:nvSpPr>
          <p:cNvPr id="72" name="TextBox 71">
            <a:extLst>
              <a:ext uri="{FF2B5EF4-FFF2-40B4-BE49-F238E27FC236}">
                <a16:creationId xmlns:a16="http://schemas.microsoft.com/office/drawing/2014/main" id="{80DD82C3-D3C7-45A3-B5A4-90223E7359A7}"/>
              </a:ext>
            </a:extLst>
          </p:cNvPr>
          <p:cNvSpPr txBox="1"/>
          <p:nvPr/>
        </p:nvSpPr>
        <p:spPr>
          <a:xfrm>
            <a:off x="7823998" y="2235533"/>
            <a:ext cx="234364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a:t>
            </a:r>
            <a:r>
              <a:rPr lang="en-GB" sz="2400" kern="0" dirty="0" err="1">
                <a:solidFill>
                  <a:srgbClr val="002060"/>
                </a:solidFill>
                <a:latin typeface="Century Gothic" panose="020B0502020202020204" pitchFamily="34" charset="0"/>
                <a:cs typeface="Arial"/>
                <a:sym typeface="Arial"/>
              </a:rPr>
              <a:t>Jahr</a:t>
            </a:r>
            <a:endParaRPr lang="en-GB" sz="2400" kern="0" dirty="0">
              <a:solidFill>
                <a:srgbClr val="002060"/>
              </a:solidFill>
              <a:latin typeface="Century Gothic" panose="020B0502020202020204" pitchFamily="34" charset="0"/>
              <a:cs typeface="Arial"/>
              <a:sym typeface="Arial"/>
            </a:endParaRPr>
          </a:p>
        </p:txBody>
      </p:sp>
      <p:sp>
        <p:nvSpPr>
          <p:cNvPr id="73" name="TextBox 72">
            <a:extLst>
              <a:ext uri="{FF2B5EF4-FFF2-40B4-BE49-F238E27FC236}">
                <a16:creationId xmlns:a16="http://schemas.microsoft.com/office/drawing/2014/main" id="{40541C7D-B0CC-4C45-9347-2F6A8921779D}"/>
              </a:ext>
            </a:extLst>
          </p:cNvPr>
          <p:cNvSpPr txBox="1"/>
          <p:nvPr/>
        </p:nvSpPr>
        <p:spPr>
          <a:xfrm>
            <a:off x="2326938" y="1330484"/>
            <a:ext cx="222127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alt</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746155" y="1325781"/>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jung</a:t>
            </a:r>
            <a:endParaRPr lang="en-GB" sz="2400" kern="0" dirty="0">
              <a:solidFill>
                <a:srgbClr val="002060"/>
              </a:solidFill>
              <a:latin typeface="Century Gothic" panose="020B0502020202020204" pitchFamily="34" charset="0"/>
              <a:cs typeface="Arial"/>
              <a:sym typeface="Arial"/>
            </a:endParaRPr>
          </a:p>
        </p:txBody>
      </p:sp>
      <p:sp>
        <p:nvSpPr>
          <p:cNvPr id="75" name="TextBox 74">
            <a:extLst>
              <a:ext uri="{FF2B5EF4-FFF2-40B4-BE49-F238E27FC236}">
                <a16:creationId xmlns:a16="http://schemas.microsoft.com/office/drawing/2014/main" id="{B56FCEEC-BBC0-447D-8197-5467071F582A}"/>
              </a:ext>
            </a:extLst>
          </p:cNvPr>
          <p:cNvSpPr txBox="1"/>
          <p:nvPr/>
        </p:nvSpPr>
        <p:spPr>
          <a:xfrm>
            <a:off x="7823998" y="1325780"/>
            <a:ext cx="2873480"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sie</a:t>
            </a: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sind</a:t>
            </a:r>
            <a:endParaRPr lang="en-GB" sz="2400" kern="0" dirty="0">
              <a:solidFill>
                <a:srgbClr val="002060"/>
              </a:solidFill>
              <a:latin typeface="Century Gothic" panose="020B0502020202020204" pitchFamily="34" charset="0"/>
              <a:cs typeface="Arial"/>
              <a:sym typeface="Arial"/>
            </a:endParaRP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5159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119750858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965362831"/>
              </p:ext>
            </p:extLst>
          </p:nvPr>
        </p:nvGraphicFramePr>
        <p:xfrm>
          <a:off x="548655" y="818950"/>
          <a:ext cx="9950567" cy="5493150"/>
        </p:xfrm>
        <a:graphic>
          <a:graphicData uri="http://schemas.openxmlformats.org/drawingml/2006/table">
            <a:tbl>
              <a:tblPr firstRow="1" bandRow="1"/>
              <a:tblGrid>
                <a:gridCol w="1755103">
                  <a:extLst>
                    <a:ext uri="{9D8B030D-6E8A-4147-A177-3AD203B41FA5}">
                      <a16:colId xmlns:a16="http://schemas.microsoft.com/office/drawing/2014/main" val="1203737284"/>
                    </a:ext>
                  </a:extLst>
                </a:gridCol>
                <a:gridCol w="2517997">
                  <a:extLst>
                    <a:ext uri="{9D8B030D-6E8A-4147-A177-3AD203B41FA5}">
                      <a16:colId xmlns:a16="http://schemas.microsoft.com/office/drawing/2014/main" val="1810222861"/>
                    </a:ext>
                  </a:extLst>
                </a:gridCol>
                <a:gridCol w="2945645">
                  <a:extLst>
                    <a:ext uri="{9D8B030D-6E8A-4147-A177-3AD203B41FA5}">
                      <a16:colId xmlns:a16="http://schemas.microsoft.com/office/drawing/2014/main" val="274413866"/>
                    </a:ext>
                  </a:extLst>
                </a:gridCol>
                <a:gridCol w="2731822">
                  <a:extLst>
                    <a:ext uri="{9D8B030D-6E8A-4147-A177-3AD203B41FA5}">
                      <a16:colId xmlns:a16="http://schemas.microsoft.com/office/drawing/2014/main" val="2706468897"/>
                    </a:ext>
                  </a:extLst>
                </a:gridCol>
              </a:tblGrid>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alt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sind</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Jahr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915525">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wohnen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jung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heißen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Party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Aktivität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915525">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welcher</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welche</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welches?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Kinder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dieser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Kind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915525">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planen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dieses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kaufen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18503" y="538541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50485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06537593"/>
              </p:ext>
            </p:extLst>
          </p:nvPr>
        </p:nvGraphicFramePr>
        <p:xfrm>
          <a:off x="548655" y="818950"/>
          <a:ext cx="9950567" cy="5493150"/>
        </p:xfrm>
        <a:graphic>
          <a:graphicData uri="http://schemas.openxmlformats.org/drawingml/2006/table">
            <a:tbl>
              <a:tblPr firstRow="1" bandRow="1"/>
              <a:tblGrid>
                <a:gridCol w="1755103">
                  <a:extLst>
                    <a:ext uri="{9D8B030D-6E8A-4147-A177-3AD203B41FA5}">
                      <a16:colId xmlns:a16="http://schemas.microsoft.com/office/drawing/2014/main" val="1203737284"/>
                    </a:ext>
                  </a:extLst>
                </a:gridCol>
                <a:gridCol w="2517997">
                  <a:extLst>
                    <a:ext uri="{9D8B030D-6E8A-4147-A177-3AD203B41FA5}">
                      <a16:colId xmlns:a16="http://schemas.microsoft.com/office/drawing/2014/main" val="1810222861"/>
                    </a:ext>
                  </a:extLst>
                </a:gridCol>
                <a:gridCol w="2945645">
                  <a:extLst>
                    <a:ext uri="{9D8B030D-6E8A-4147-A177-3AD203B41FA5}">
                      <a16:colId xmlns:a16="http://schemas.microsoft.com/office/drawing/2014/main" val="274413866"/>
                    </a:ext>
                  </a:extLst>
                </a:gridCol>
                <a:gridCol w="2731822">
                  <a:extLst>
                    <a:ext uri="{9D8B030D-6E8A-4147-A177-3AD203B41FA5}">
                      <a16:colId xmlns:a16="http://schemas.microsoft.com/office/drawing/2014/main" val="2706468897"/>
                    </a:ext>
                  </a:extLst>
                </a:gridCol>
              </a:tblGrid>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old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young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they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915525">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be called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live, living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year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which? (f)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which? (</a:t>
                      </a:r>
                      <a:r>
                        <a:rPr lang="en-GB" sz="2400" b="1" dirty="0" err="1">
                          <a:solidFill>
                            <a:srgbClr val="002060"/>
                          </a:solidFill>
                          <a:latin typeface="Century Gothic" panose="020B0502020202020204" pitchFamily="34" charset="0"/>
                        </a:rPr>
                        <a:t>nt</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a:t>
                      </a:r>
                      <a:r>
                        <a:rPr lang="en-GB" sz="2400" b="1" dirty="0" err="1">
                          <a:solidFill>
                            <a:srgbClr val="002060"/>
                          </a:solidFill>
                          <a:latin typeface="Century Gothic" panose="020B0502020202020204" pitchFamily="34" charset="0"/>
                        </a:rPr>
                        <a:t>f,pl</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915525">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activity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party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which?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children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this, that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this, that (</a:t>
                      </a:r>
                      <a:r>
                        <a:rPr lang="en-GB" sz="2400" b="1" dirty="0" err="1">
                          <a:solidFill>
                            <a:srgbClr val="002060"/>
                          </a:solidFill>
                          <a:latin typeface="Century Gothic" panose="020B0502020202020204" pitchFamily="34" charset="0"/>
                        </a:rPr>
                        <a:t>nt</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915525">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buy, buying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plan, planning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child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18503" y="538541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9526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long [e]</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105377" y="3756310"/>
            <a:ext cx="3534942"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t>
            </a:r>
            <a:r>
              <a:rPr kumimoji="0" lang="en-GB" sz="8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C96B7AD-872B-4902-B647-6D312AB19FF0}"/>
              </a:ext>
            </a:extLst>
          </p:cNvPr>
          <p:cNvSpPr txBox="1"/>
          <p:nvPr/>
        </p:nvSpPr>
        <p:spPr>
          <a:xfrm>
            <a:off x="4641086" y="3048424"/>
            <a:ext cx="21777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a:ea typeface="+mn-ea"/>
                <a:cs typeface="+mn-cs"/>
              </a:rPr>
              <a:t>to give</a:t>
            </a:r>
          </a:p>
        </p:txBody>
      </p:sp>
      <p:pic>
        <p:nvPicPr>
          <p:cNvPr id="12" name="Picture 11" descr="present">
            <a:extLst>
              <a:ext uri="{FF2B5EF4-FFF2-40B4-BE49-F238E27FC236}">
                <a16:creationId xmlns:a16="http://schemas.microsoft.com/office/drawing/2014/main" id="{A3133CD1-4DFF-4603-927A-895DA2F586C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65854" y="1228670"/>
            <a:ext cx="1800179" cy="1783813"/>
          </a:xfrm>
          <a:prstGeom prst="rect">
            <a:avLst/>
          </a:prstGeom>
        </p:spPr>
      </p:pic>
      <p:sp>
        <p:nvSpPr>
          <p:cNvPr id="11" name="Speech Bubble: Rectangle with Corners Rounded 10">
            <a:extLst>
              <a:ext uri="{FF2B5EF4-FFF2-40B4-BE49-F238E27FC236}">
                <a16:creationId xmlns:a16="http://schemas.microsoft.com/office/drawing/2014/main" id="{0D7F7BE4-A2E7-4344-A631-7E6268F221A5}"/>
              </a:ext>
            </a:extLst>
          </p:cNvPr>
          <p:cNvSpPr/>
          <p:nvPr/>
        </p:nvSpPr>
        <p:spPr>
          <a:xfrm>
            <a:off x="9054098" y="2871788"/>
            <a:ext cx="2684677" cy="1002766"/>
          </a:xfrm>
          <a:prstGeom prst="wedgeRoundRectCallout">
            <a:avLst>
              <a:gd name="adj1" fmla="val -131943"/>
              <a:gd name="adj2" fmla="val 80105"/>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a:ea typeface="+mn-ea"/>
                <a:cs typeface="+mn-cs"/>
              </a:rPr>
              <a:t>Notice that the 2</a:t>
            </a:r>
            <a:r>
              <a:rPr kumimoji="0" lang="en-US" sz="1800" b="0" i="0" u="none" strike="noStrike" kern="1200" cap="none" spc="0" normalizeH="0" baseline="30000" noProof="0" dirty="0">
                <a:ln>
                  <a:noFill/>
                </a:ln>
                <a:solidFill>
                  <a:prstClr val="white"/>
                </a:solidFill>
                <a:effectLst/>
                <a:uLnTx/>
                <a:uFillTx/>
                <a:latin typeface="Century Gothic"/>
                <a:ea typeface="+mn-ea"/>
                <a:cs typeface="+mn-cs"/>
              </a:rPr>
              <a:t>nd</a:t>
            </a:r>
            <a:r>
              <a:rPr kumimoji="0" lang="en-US" sz="1800" b="0" i="0" u="none" strike="noStrike" kern="1200" cap="none" spc="0" normalizeH="0" baseline="0" noProof="0" dirty="0">
                <a:ln>
                  <a:noFill/>
                </a:ln>
                <a:solidFill>
                  <a:prstClr val="white"/>
                </a:solidFill>
                <a:effectLst/>
                <a:uLnTx/>
                <a:uFillTx/>
                <a:latin typeface="Century Gothic"/>
                <a:ea typeface="+mn-ea"/>
                <a:cs typeface="+mn-cs"/>
              </a:rPr>
              <a:t> ‘e’ sounds like the ‘a’ in ‘ago’.</a:t>
            </a:r>
            <a:endParaRPr kumimoji="0" lang="en-GB" sz="1800" b="0" i="1" u="none" strike="noStrike" kern="1200" cap="none" spc="0" normalizeH="0" baseline="0" noProof="0" dirty="0">
              <a:ln>
                <a:noFill/>
              </a:ln>
              <a:solidFill>
                <a:prstClr val="white"/>
              </a:solidFill>
              <a:effectLst/>
              <a:uLnTx/>
              <a:uFillTx/>
              <a:latin typeface="Century Gothic"/>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ABE2180A-87D9-E481-F196-9A77A18596D5}"/>
              </a:ext>
            </a:extLst>
          </p:cNvPr>
          <p:cNvSpPr/>
          <p:nvPr/>
        </p:nvSpPr>
        <p:spPr>
          <a:xfrm>
            <a:off x="3890998" y="1594142"/>
            <a:ext cx="396598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t>
            </a:r>
            <a:r>
              <a:rPr kumimoji="0" lang="en-GB" sz="8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long [e]</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2" name="TextBox 1">
            <a:extLst>
              <a:ext uri="{FF2B5EF4-FFF2-40B4-BE49-F238E27FC236}">
                <a16:creationId xmlns:a16="http://schemas.microsoft.com/office/drawing/2014/main" id="{FC96B7AD-872B-4902-B647-6D312AB19FF0}"/>
              </a:ext>
            </a:extLst>
          </p:cNvPr>
          <p:cNvSpPr txBox="1"/>
          <p:nvPr/>
        </p:nvSpPr>
        <p:spPr>
          <a:xfrm>
            <a:off x="4655374" y="3677170"/>
            <a:ext cx="21777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a:ea typeface="+mn-ea"/>
                <a:cs typeface="+mn-cs"/>
              </a:rPr>
              <a:t>to give</a:t>
            </a:r>
          </a:p>
        </p:txBody>
      </p:sp>
      <p:pic>
        <p:nvPicPr>
          <p:cNvPr id="12" name="Picture 11" descr="present">
            <a:extLst>
              <a:ext uri="{FF2B5EF4-FFF2-40B4-BE49-F238E27FC236}">
                <a16:creationId xmlns:a16="http://schemas.microsoft.com/office/drawing/2014/main" id="{A3133CD1-4DFF-4603-927A-895DA2F586C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80142" y="1857416"/>
            <a:ext cx="1800179" cy="1783813"/>
          </a:xfrm>
          <a:prstGeom prst="rect">
            <a:avLst/>
          </a:prstGeom>
        </p:spPr>
      </p:pic>
      <p:sp>
        <p:nvSpPr>
          <p:cNvPr id="13" name="Rectangle 12">
            <a:extLst>
              <a:ext uri="{FF2B5EF4-FFF2-40B4-BE49-F238E27FC236}">
                <a16:creationId xmlns:a16="http://schemas.microsoft.com/office/drawing/2014/main" id="{08F3AA49-1EC2-4A41-AFA9-9B2260566DA0}"/>
              </a:ext>
            </a:extLst>
          </p:cNvPr>
          <p:cNvSpPr/>
          <p:nvPr/>
        </p:nvSpPr>
        <p:spPr>
          <a:xfrm>
            <a:off x="1107614" y="4279012"/>
            <a:ext cx="1887055" cy="101566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Id</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Rectangle 15">
            <a:extLst>
              <a:ext uri="{FF2B5EF4-FFF2-40B4-BE49-F238E27FC236}">
                <a16:creationId xmlns:a16="http://schemas.microsoft.com/office/drawing/2014/main" id="{A5700757-4B70-4CFB-BF84-3D8292CB2DBE}"/>
              </a:ext>
            </a:extLst>
          </p:cNvPr>
          <p:cNvSpPr/>
          <p:nvPr/>
        </p:nvSpPr>
        <p:spPr>
          <a:xfrm>
            <a:off x="8529942" y="4290521"/>
            <a:ext cx="2106667" cy="101566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hr</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26" name="Picture 2" descr="Light, Light Bulb, On, Bulb, Electric Bulb, Electric">
            <a:extLst>
              <a:ext uri="{FF2B5EF4-FFF2-40B4-BE49-F238E27FC236}">
                <a16:creationId xmlns:a16="http://schemas.microsoft.com/office/drawing/2014/main" id="{DCC3BD4E-E4D4-1C5E-0C4E-69E4F6F354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376" y="2444508"/>
            <a:ext cx="1487066" cy="18460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Plus, Sign, Green, Mark, Icon, Symbol, Positive">
            <a:extLst>
              <a:ext uri="{FF2B5EF4-FFF2-40B4-BE49-F238E27FC236}">
                <a16:creationId xmlns:a16="http://schemas.microsoft.com/office/drawing/2014/main" id="{68E1902D-1D6A-DF56-79EE-A51B47CEC9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1230" y="2073938"/>
            <a:ext cx="1785660" cy="177825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57CFFD5-0653-AFDE-2B85-6055733DC01B}"/>
              </a:ext>
            </a:extLst>
          </p:cNvPr>
          <p:cNvSpPr txBox="1"/>
          <p:nvPr/>
        </p:nvSpPr>
        <p:spPr>
          <a:xfrm>
            <a:off x="9279523" y="3703239"/>
            <a:ext cx="21777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a:ea typeface="+mn-ea"/>
                <a:cs typeface="+mn-cs"/>
              </a:rPr>
              <a:t>more</a:t>
            </a:r>
          </a:p>
        </p:txBody>
      </p:sp>
    </p:spTree>
    <p:extLst>
      <p:ext uri="{BB962C8B-B14F-4D97-AF65-F5344CB8AC3E}">
        <p14:creationId xmlns:p14="http://schemas.microsoft.com/office/powerpoint/2010/main" val="315767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13" grpId="0"/>
      <p:bldP spid="16"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49134" y="1332443"/>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105943"/>
            <a:ext cx="487448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short [e]</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477384" y="1299785"/>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6" name="Rectangle 15">
            <a:extLst>
              <a:ext uri="{FF2B5EF4-FFF2-40B4-BE49-F238E27FC236}">
                <a16:creationId xmlns:a16="http://schemas.microsoft.com/office/drawing/2014/main" id="{3E0DE3C0-D0BE-B8DC-A9B9-198497282BFB}"/>
              </a:ext>
            </a:extLst>
          </p:cNvPr>
          <p:cNvSpPr/>
          <p:nvPr/>
        </p:nvSpPr>
        <p:spPr>
          <a:xfrm>
            <a:off x="3784516" y="4056931"/>
            <a:ext cx="3985386"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t>
            </a:r>
            <a:r>
              <a:rPr kumimoji="0" lang="en-GB" sz="8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nken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0" name="Picture 2" descr="Thinker, Thinking, Person, Idea, Wondering, Gesturing">
            <a:extLst>
              <a:ext uri="{FF2B5EF4-FFF2-40B4-BE49-F238E27FC236}">
                <a16:creationId xmlns:a16="http://schemas.microsoft.com/office/drawing/2014/main" id="{BC6EAE60-87B5-7DEF-87F9-2C730F39B5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1531" y="1608331"/>
            <a:ext cx="1513028" cy="202864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0A50F93-8474-7A33-9027-0A93CE5DB3D0}"/>
              </a:ext>
            </a:extLst>
          </p:cNvPr>
          <p:cNvSpPr txBox="1"/>
          <p:nvPr/>
        </p:nvSpPr>
        <p:spPr>
          <a:xfrm>
            <a:off x="4859158" y="3636972"/>
            <a:ext cx="21777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a:ea typeface="+mn-ea"/>
                <a:cs typeface="+mn-cs"/>
              </a:rPr>
              <a:t>to think</a:t>
            </a:r>
          </a:p>
        </p:txBody>
      </p:sp>
      <p:sp>
        <p:nvSpPr>
          <p:cNvPr id="10" name="Speech Bubble: Rectangle with Corners Rounded 9">
            <a:extLst>
              <a:ext uri="{FF2B5EF4-FFF2-40B4-BE49-F238E27FC236}">
                <a16:creationId xmlns:a16="http://schemas.microsoft.com/office/drawing/2014/main" id="{3FDB59C9-914E-4BCB-B1EF-997B3B353556}"/>
              </a:ext>
            </a:extLst>
          </p:cNvPr>
          <p:cNvSpPr/>
          <p:nvPr/>
        </p:nvSpPr>
        <p:spPr>
          <a:xfrm>
            <a:off x="9135045" y="3135589"/>
            <a:ext cx="2684677" cy="1002766"/>
          </a:xfrm>
          <a:prstGeom prst="wedgeRoundRectCallout">
            <a:avLst>
              <a:gd name="adj1" fmla="val -131943"/>
              <a:gd name="adj2" fmla="val 80105"/>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a:ea typeface="+mn-ea"/>
                <a:cs typeface="+mn-cs"/>
              </a:rPr>
              <a:t>Notice that the 2</a:t>
            </a:r>
            <a:r>
              <a:rPr kumimoji="0" lang="en-US" sz="1800" b="0" i="0" u="none" strike="noStrike" kern="1200" cap="none" spc="0" normalizeH="0" baseline="30000" noProof="0" dirty="0">
                <a:ln>
                  <a:noFill/>
                </a:ln>
                <a:solidFill>
                  <a:prstClr val="white"/>
                </a:solidFill>
                <a:effectLst/>
                <a:uLnTx/>
                <a:uFillTx/>
                <a:latin typeface="Century Gothic"/>
                <a:ea typeface="+mn-ea"/>
                <a:cs typeface="+mn-cs"/>
              </a:rPr>
              <a:t>nd</a:t>
            </a:r>
            <a:r>
              <a:rPr kumimoji="0" lang="en-US" sz="1800" b="0" i="0" u="none" strike="noStrike" kern="1200" cap="none" spc="0" normalizeH="0" baseline="0" noProof="0" dirty="0">
                <a:ln>
                  <a:noFill/>
                </a:ln>
                <a:solidFill>
                  <a:prstClr val="white"/>
                </a:solidFill>
                <a:effectLst/>
                <a:uLnTx/>
                <a:uFillTx/>
                <a:latin typeface="Century Gothic"/>
                <a:ea typeface="+mn-ea"/>
                <a:cs typeface="+mn-cs"/>
              </a:rPr>
              <a:t> ‘e’ sounds like the ‘a’ in ‘ago’.</a:t>
            </a:r>
            <a:endParaRPr kumimoji="0" lang="en-GB" sz="1800" b="0" i="1"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216066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13B3AF75-2404-DACF-AC3F-6A00FF84F420}"/>
              </a:ext>
            </a:extLst>
          </p:cNvPr>
          <p:cNvSpPr/>
          <p:nvPr/>
        </p:nvSpPr>
        <p:spPr>
          <a:xfrm>
            <a:off x="4009175" y="1584543"/>
            <a:ext cx="4458870"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t>
            </a:r>
            <a:r>
              <a:rPr kumimoji="0" lang="en-GB" sz="8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nken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49134" y="1332443"/>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105943"/>
            <a:ext cx="487448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short [e]</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477384" y="1299785"/>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2050" name="Picture 2" descr="Thinker, Thinking, Person, Idea, Wondering, Gesturing">
            <a:extLst>
              <a:ext uri="{FF2B5EF4-FFF2-40B4-BE49-F238E27FC236}">
                <a16:creationId xmlns:a16="http://schemas.microsoft.com/office/drawing/2014/main" id="{BC6EAE60-87B5-7DEF-87F9-2C730F39B5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7404" y="1609787"/>
            <a:ext cx="1513028" cy="202864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0A50F93-8474-7A33-9027-0A93CE5DB3D0}"/>
              </a:ext>
            </a:extLst>
          </p:cNvPr>
          <p:cNvSpPr txBox="1"/>
          <p:nvPr/>
        </p:nvSpPr>
        <p:spPr>
          <a:xfrm>
            <a:off x="5025031" y="3638428"/>
            <a:ext cx="21777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a:ea typeface="+mn-ea"/>
                <a:cs typeface="+mn-cs"/>
              </a:rPr>
              <a:t>to think</a:t>
            </a:r>
          </a:p>
        </p:txBody>
      </p:sp>
      <p:sp>
        <p:nvSpPr>
          <p:cNvPr id="10" name="Rectangle 9">
            <a:extLst>
              <a:ext uri="{FF2B5EF4-FFF2-40B4-BE49-F238E27FC236}">
                <a16:creationId xmlns:a16="http://schemas.microsoft.com/office/drawing/2014/main" id="{0616931C-6B08-E97A-C76D-A3ACD63D337F}"/>
              </a:ext>
            </a:extLst>
          </p:cNvPr>
          <p:cNvSpPr/>
          <p:nvPr/>
        </p:nvSpPr>
        <p:spPr>
          <a:xfrm>
            <a:off x="720381" y="4212274"/>
            <a:ext cx="1649812" cy="101566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tt</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74" name="Picture 2" descr="Bed, Hospital, Medical, Health, Patient, Care, Sick">
            <a:extLst>
              <a:ext uri="{FF2B5EF4-FFF2-40B4-BE49-F238E27FC236}">
                <a16:creationId xmlns:a16="http://schemas.microsoft.com/office/drawing/2014/main" id="{CCE6F17A-29F6-4142-9442-A5C0FFDC21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721" y="3005532"/>
            <a:ext cx="2374816" cy="134078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5EE5644C-B749-5590-0B8B-B057FC03202E}"/>
              </a:ext>
            </a:extLst>
          </p:cNvPr>
          <p:cNvSpPr/>
          <p:nvPr/>
        </p:nvSpPr>
        <p:spPr>
          <a:xfrm>
            <a:off x="8694483" y="4545867"/>
            <a:ext cx="2520242" cy="101566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lfen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76" name="Picture 4" descr="Hands, Open, Receiving, Hold, Up, God, Spirituality">
            <a:extLst>
              <a:ext uri="{FF2B5EF4-FFF2-40B4-BE49-F238E27FC236}">
                <a16:creationId xmlns:a16="http://schemas.microsoft.com/office/drawing/2014/main" id="{F47D31E6-67F3-23B0-09C1-01384B34BA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69896" y="2781781"/>
            <a:ext cx="1493061" cy="121059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4911B87-3AF1-4438-2FE9-704484281ED3}"/>
              </a:ext>
            </a:extLst>
          </p:cNvPr>
          <p:cNvSpPr txBox="1"/>
          <p:nvPr/>
        </p:nvSpPr>
        <p:spPr>
          <a:xfrm>
            <a:off x="8701995" y="3992371"/>
            <a:ext cx="21777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a:ea typeface="+mn-ea"/>
                <a:cs typeface="+mn-cs"/>
              </a:rPr>
              <a:t>to help</a:t>
            </a:r>
          </a:p>
        </p:txBody>
      </p:sp>
    </p:spTree>
    <p:extLst>
      <p:ext uri="{BB962C8B-B14F-4D97-AF65-F5344CB8AC3E}">
        <p14:creationId xmlns:p14="http://schemas.microsoft.com/office/powerpoint/2010/main" val="30751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7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0" grpId="0"/>
      <p:bldP spid="12"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30" y="143642"/>
            <a:ext cx="2304210"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57" name="CustomShape 3">
            <a:extLst>
              <a:ext uri="{FF2B5EF4-FFF2-40B4-BE49-F238E27FC236}">
                <a16:creationId xmlns:a16="http://schemas.microsoft.com/office/drawing/2014/main" id="{09131A14-3E76-498A-9F9D-3DE465B168BE}"/>
              </a:ext>
            </a:extLst>
          </p:cNvPr>
          <p:cNvSpPr/>
          <p:nvPr/>
        </p:nvSpPr>
        <p:spPr>
          <a:xfrm>
            <a:off x="9644563" y="986715"/>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9602154" y="967406"/>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18" name="Speech Bubble: Rectangle with Corners Rounded 17">
            <a:extLst>
              <a:ext uri="{FF2B5EF4-FFF2-40B4-BE49-F238E27FC236}">
                <a16:creationId xmlns:a16="http://schemas.microsoft.com/office/drawing/2014/main" id="{60BCF9A3-00AE-46DD-94FF-1F5B04335393}"/>
              </a:ext>
            </a:extLst>
          </p:cNvPr>
          <p:cNvSpPr/>
          <p:nvPr/>
        </p:nvSpPr>
        <p:spPr>
          <a:xfrm>
            <a:off x="3829424" y="178114"/>
            <a:ext cx="2606292"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9" name="CustomShape 7">
            <a:extLst>
              <a:ext uri="{FF2B5EF4-FFF2-40B4-BE49-F238E27FC236}">
                <a16:creationId xmlns:a16="http://schemas.microsoft.com/office/drawing/2014/main" id="{B5E2A338-4374-4273-A533-2D67420DE654}"/>
              </a:ext>
            </a:extLst>
          </p:cNvPr>
          <p:cNvSpPr/>
          <p:nvPr/>
        </p:nvSpPr>
        <p:spPr>
          <a:xfrm>
            <a:off x="3793629" y="213002"/>
            <a:ext cx="264208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Sag die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Wörter</a:t>
            </a:r>
            <a:r>
              <a:rPr kumimoji="0" lang="en-GB" sz="2400" b="1" i="0" u="none" strike="noStrike" kern="1200" cap="none" spc="-1" normalizeH="0" baseline="0" noProof="0" dirty="0">
                <a:ln>
                  <a:noFill/>
                </a:ln>
                <a:solidFill>
                  <a:srgbClr val="002060"/>
                </a:solidFill>
                <a:effectLst/>
                <a:uLnTx/>
                <a:uFillTx/>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20" name="Graphic 19" descr="Teacher">
            <a:extLst>
              <a:ext uri="{FF2B5EF4-FFF2-40B4-BE49-F238E27FC236}">
                <a16:creationId xmlns:a16="http://schemas.microsoft.com/office/drawing/2014/main" id="{3C30B869-9F17-49B3-9A91-C5FA61D183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91497" y="998"/>
            <a:ext cx="914400" cy="914400"/>
          </a:xfrm>
          <a:prstGeom prst="rect">
            <a:avLst/>
          </a:prstGeom>
        </p:spPr>
      </p:pic>
      <p:sp>
        <p:nvSpPr>
          <p:cNvPr id="21" name="Google Shape;167;p2">
            <a:extLst>
              <a:ext uri="{FF2B5EF4-FFF2-40B4-BE49-F238E27FC236}">
                <a16:creationId xmlns:a16="http://schemas.microsoft.com/office/drawing/2014/main" id="{EAC6F909-6052-4368-B482-4F1D3FDFBC18}"/>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 name="TextBox 21">
            <a:extLst>
              <a:ext uri="{FF2B5EF4-FFF2-40B4-BE49-F238E27FC236}">
                <a16:creationId xmlns:a16="http://schemas.microsoft.com/office/drawing/2014/main" id="{EC2707EF-9F47-412E-A047-78FA00D4D189}"/>
              </a:ext>
            </a:extLst>
          </p:cNvPr>
          <p:cNvSpPr txBox="1"/>
          <p:nvPr/>
        </p:nvSpPr>
        <p:spPr>
          <a:xfrm>
            <a:off x="24983" y="686564"/>
            <a:ext cx="12396342" cy="113877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Achtung! </a:t>
            </a:r>
            <a:r>
              <a:rPr lang="en-GB" sz="2800" b="1" dirty="0" err="1">
                <a:solidFill>
                  <a:srgbClr val="002060"/>
                </a:solidFill>
                <a:latin typeface="Century Gothic" panose="020B0502020202020204" pitchFamily="34" charset="0"/>
              </a:rPr>
              <a:t>Krokodil</a:t>
            </a:r>
            <a:r>
              <a:rPr lang="en-GB" sz="2800" b="1" dirty="0">
                <a:solidFill>
                  <a:srgbClr val="002060"/>
                </a:solidFill>
                <a:latin typeface="Century Gothic" panose="020B0502020202020204" pitchFamily="34" charset="0"/>
              </a:rPr>
              <a:t>!</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lang="en-GB" sz="2000" b="1" dirty="0">
                <a:solidFill>
                  <a:srgbClr val="002060"/>
                </a:solidFill>
                <a:latin typeface="Century Gothic" panose="020B0502020202020204" pitchFamily="34" charset="0"/>
              </a:rPr>
              <a:t>Can you pronounce all of the words below correctly in 1 minute?</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m</a:t>
            </a:r>
            <a:r>
              <a:rPr lang="en-GB" sz="2000" b="1" dirty="0" err="1">
                <a:solidFill>
                  <a:srgbClr val="002060"/>
                </a:solidFill>
                <a:latin typeface="Century Gothic" panose="020B0502020202020204" pitchFamily="34" charset="0"/>
              </a:rPr>
              <a:t>ake</a:t>
            </a:r>
            <a:r>
              <a:rPr lang="en-GB" sz="2000" b="1" dirty="0">
                <a:solidFill>
                  <a:srgbClr val="002060"/>
                </a:solidFill>
                <a:latin typeface="Century Gothic" panose="020B0502020202020204" pitchFamily="34" charset="0"/>
              </a:rPr>
              <a:t> a safe path across the water by pronouncing ONLY the words with a long [e]?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3" name="Picture 2" descr="Gráficos vectoriales gratis de Cocodrilo">
            <a:extLst>
              <a:ext uri="{FF2B5EF4-FFF2-40B4-BE49-F238E27FC236}">
                <a16:creationId xmlns:a16="http://schemas.microsoft.com/office/drawing/2014/main" id="{800DF257-C5FD-4A0D-8D4C-418477C0B7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305" y="2117491"/>
            <a:ext cx="3314224" cy="171251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Gráficos vectoriales gratis de Espadañas">
            <a:extLst>
              <a:ext uri="{FF2B5EF4-FFF2-40B4-BE49-F238E27FC236}">
                <a16:creationId xmlns:a16="http://schemas.microsoft.com/office/drawing/2014/main" id="{08DA2A78-7CDF-4D45-AF51-8F11C18055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8340" y="1593566"/>
            <a:ext cx="13505131" cy="625360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oup of leaves&#10;&#10;Description automatically generated with low confidence">
            <a:extLst>
              <a:ext uri="{FF2B5EF4-FFF2-40B4-BE49-F238E27FC236}">
                <a16:creationId xmlns:a16="http://schemas.microsoft.com/office/drawing/2014/main" id="{524C5CF8-CD32-4D38-A236-0AA0566B0364}"/>
              </a:ext>
            </a:extLst>
          </p:cNvPr>
          <p:cNvPicPr>
            <a:picLocks noChangeAspect="1"/>
          </p:cNvPicPr>
          <p:nvPr/>
        </p:nvPicPr>
        <p:blipFill rotWithShape="1">
          <a:blip r:embed="rId8">
            <a:extLst>
              <a:ext uri="{28A0092B-C50C-407E-A947-70E740481C1C}">
                <a14:useLocalDpi xmlns:a14="http://schemas.microsoft.com/office/drawing/2010/main" val="0"/>
              </a:ext>
            </a:extLst>
          </a:blip>
          <a:srcRect l="-1" t="40456" r="59807" b="35285"/>
          <a:stretch/>
        </p:blipFill>
        <p:spPr>
          <a:xfrm>
            <a:off x="24983" y="5377719"/>
            <a:ext cx="3293092" cy="1490673"/>
          </a:xfrm>
          <a:prstGeom prst="rect">
            <a:avLst/>
          </a:prstGeom>
        </p:spPr>
      </p:pic>
      <p:pic>
        <p:nvPicPr>
          <p:cNvPr id="26" name="Picture 25" descr="A group of leaves&#10;&#10;Description automatically generated with low confidence">
            <a:extLst>
              <a:ext uri="{FF2B5EF4-FFF2-40B4-BE49-F238E27FC236}">
                <a16:creationId xmlns:a16="http://schemas.microsoft.com/office/drawing/2014/main" id="{F2B7C49A-5C4A-47C3-B713-07FC3A6B1949}"/>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l="-1" t="40456" r="59807" b="35285"/>
          <a:stretch/>
        </p:blipFill>
        <p:spPr>
          <a:xfrm flipV="1">
            <a:off x="2832532" y="5350515"/>
            <a:ext cx="2737443" cy="1239149"/>
          </a:xfrm>
          <a:prstGeom prst="rect">
            <a:avLst/>
          </a:prstGeom>
        </p:spPr>
      </p:pic>
      <p:pic>
        <p:nvPicPr>
          <p:cNvPr id="27" name="Picture 26" descr="A group of leaves&#10;&#10;Description automatically generated with low confidence">
            <a:extLst>
              <a:ext uri="{FF2B5EF4-FFF2-40B4-BE49-F238E27FC236}">
                <a16:creationId xmlns:a16="http://schemas.microsoft.com/office/drawing/2014/main" id="{C5EC7DC0-A086-4B6D-84F9-03A60DF9E382}"/>
              </a:ext>
            </a:extLst>
          </p:cNvPr>
          <p:cNvPicPr>
            <a:picLocks noChangeAspect="1"/>
          </p:cNvPicPr>
          <p:nvPr/>
        </p:nvPicPr>
        <p:blipFill rotWithShape="1">
          <a:blip r:embed="rId8">
            <a:extLst>
              <a:ext uri="{28A0092B-C50C-407E-A947-70E740481C1C}">
                <a14:useLocalDpi xmlns:a14="http://schemas.microsoft.com/office/drawing/2010/main" val="0"/>
              </a:ext>
            </a:extLst>
          </a:blip>
          <a:srcRect l="-1" t="40456" r="59807" b="35285"/>
          <a:stretch/>
        </p:blipFill>
        <p:spPr>
          <a:xfrm>
            <a:off x="4729561" y="5543291"/>
            <a:ext cx="3349835" cy="1007505"/>
          </a:xfrm>
          <a:prstGeom prst="rect">
            <a:avLst/>
          </a:prstGeom>
        </p:spPr>
      </p:pic>
      <p:pic>
        <p:nvPicPr>
          <p:cNvPr id="28" name="Picture 27" descr="A group of leaves&#10;&#10;Description automatically generated with low confidence">
            <a:extLst>
              <a:ext uri="{FF2B5EF4-FFF2-40B4-BE49-F238E27FC236}">
                <a16:creationId xmlns:a16="http://schemas.microsoft.com/office/drawing/2014/main" id="{A29D1352-E0C0-43AE-BAE4-42BF8EA27372}"/>
              </a:ext>
            </a:extLst>
          </p:cNvPr>
          <p:cNvPicPr>
            <a:picLocks noChangeAspect="1"/>
          </p:cNvPicPr>
          <p:nvPr/>
        </p:nvPicPr>
        <p:blipFill rotWithShape="1">
          <a:blip r:embed="rId8">
            <a:extLst>
              <a:ext uri="{28A0092B-C50C-407E-A947-70E740481C1C}">
                <a14:useLocalDpi xmlns:a14="http://schemas.microsoft.com/office/drawing/2010/main" val="0"/>
              </a:ext>
            </a:extLst>
          </a:blip>
          <a:srcRect l="-1" t="40456" r="59807" b="35285"/>
          <a:stretch/>
        </p:blipFill>
        <p:spPr>
          <a:xfrm flipV="1">
            <a:off x="5752092" y="4813698"/>
            <a:ext cx="4008963" cy="661227"/>
          </a:xfrm>
          <a:prstGeom prst="rect">
            <a:avLst/>
          </a:prstGeom>
        </p:spPr>
      </p:pic>
      <p:pic>
        <p:nvPicPr>
          <p:cNvPr id="29" name="Picture 28" descr="A group of leaves&#10;&#10;Description automatically generated with low confidence">
            <a:extLst>
              <a:ext uri="{FF2B5EF4-FFF2-40B4-BE49-F238E27FC236}">
                <a16:creationId xmlns:a16="http://schemas.microsoft.com/office/drawing/2014/main" id="{75175F07-EAB1-4BDC-B09F-A1B5CD8BEDA4}"/>
              </a:ext>
            </a:extLst>
          </p:cNvPr>
          <p:cNvPicPr>
            <a:picLocks noChangeAspect="1"/>
          </p:cNvPicPr>
          <p:nvPr/>
        </p:nvPicPr>
        <p:blipFill rotWithShape="1">
          <a:blip r:embed="rId11">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 t="40456" r="59807" b="35285"/>
          <a:stretch/>
        </p:blipFill>
        <p:spPr>
          <a:xfrm flipV="1">
            <a:off x="7452785" y="5652549"/>
            <a:ext cx="2048134" cy="927122"/>
          </a:xfrm>
          <a:prstGeom prst="rect">
            <a:avLst/>
          </a:prstGeom>
        </p:spPr>
      </p:pic>
      <p:sp>
        <p:nvSpPr>
          <p:cNvPr id="31" name="TextBox 30">
            <a:extLst>
              <a:ext uri="{FF2B5EF4-FFF2-40B4-BE49-F238E27FC236}">
                <a16:creationId xmlns:a16="http://schemas.microsoft.com/office/drawing/2014/main" id="{6518A0F5-A945-4383-9572-82E6B1C907DE}"/>
              </a:ext>
            </a:extLst>
          </p:cNvPr>
          <p:cNvSpPr txBox="1"/>
          <p:nvPr/>
        </p:nvSpPr>
        <p:spPr>
          <a:xfrm>
            <a:off x="3653530" y="5731038"/>
            <a:ext cx="204813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Segoe Print" panose="02000600000000000000" pitchFamily="2" charset="0"/>
              </a:rPr>
              <a:t>Fenster</a:t>
            </a:r>
            <a:endParaRPr kumimoji="0" lang="en-GB" sz="2800" b="1" i="0" u="none" strike="noStrike" kern="1200" cap="none" spc="0" normalizeH="0" baseline="0" noProof="0" dirty="0">
              <a:ln>
                <a:noFill/>
              </a:ln>
              <a:solidFill>
                <a:schemeClr val="bg1"/>
              </a:solidFill>
              <a:effectLst/>
              <a:uLnTx/>
              <a:uFillTx/>
              <a:latin typeface="Segoe Print" panose="02000600000000000000" pitchFamily="2" charset="0"/>
              <a:ea typeface="+mn-ea"/>
              <a:cs typeface="+mn-cs"/>
            </a:endParaRPr>
          </a:p>
        </p:txBody>
      </p:sp>
      <p:sp>
        <p:nvSpPr>
          <p:cNvPr id="32" name="TextBox 31">
            <a:extLst>
              <a:ext uri="{FF2B5EF4-FFF2-40B4-BE49-F238E27FC236}">
                <a16:creationId xmlns:a16="http://schemas.microsoft.com/office/drawing/2014/main" id="{861EBDF4-C52A-43CC-85A6-9C8660444979}"/>
              </a:ext>
            </a:extLst>
          </p:cNvPr>
          <p:cNvSpPr txBox="1"/>
          <p:nvPr/>
        </p:nvSpPr>
        <p:spPr>
          <a:xfrm>
            <a:off x="6254226" y="5771910"/>
            <a:ext cx="1653017"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verstehen</a:t>
            </a:r>
          </a:p>
        </p:txBody>
      </p:sp>
      <p:pic>
        <p:nvPicPr>
          <p:cNvPr id="34" name="Picture 33" descr="A group of leaves&#10;&#10;Description automatically generated with low confidence">
            <a:extLst>
              <a:ext uri="{FF2B5EF4-FFF2-40B4-BE49-F238E27FC236}">
                <a16:creationId xmlns:a16="http://schemas.microsoft.com/office/drawing/2014/main" id="{DC1CEE3A-C3D7-4232-9DC7-2A97174B153A}"/>
              </a:ext>
            </a:extLst>
          </p:cNvPr>
          <p:cNvPicPr>
            <a:picLocks noChangeAspect="1"/>
          </p:cNvPicPr>
          <p:nvPr/>
        </p:nvPicPr>
        <p:blipFill rotWithShape="1">
          <a:blip r:embed="rId8">
            <a:extLst>
              <a:ext uri="{28A0092B-C50C-407E-A947-70E740481C1C}">
                <a14:useLocalDpi xmlns:a14="http://schemas.microsoft.com/office/drawing/2010/main" val="0"/>
              </a:ext>
            </a:extLst>
          </a:blip>
          <a:srcRect l="-1" t="40456" r="59807" b="35285"/>
          <a:stretch/>
        </p:blipFill>
        <p:spPr>
          <a:xfrm>
            <a:off x="5213277" y="3901029"/>
            <a:ext cx="3458509" cy="982729"/>
          </a:xfrm>
          <a:prstGeom prst="rect">
            <a:avLst/>
          </a:prstGeom>
        </p:spPr>
      </p:pic>
      <p:sp>
        <p:nvSpPr>
          <p:cNvPr id="35" name="TextBox 34">
            <a:extLst>
              <a:ext uri="{FF2B5EF4-FFF2-40B4-BE49-F238E27FC236}">
                <a16:creationId xmlns:a16="http://schemas.microsoft.com/office/drawing/2014/main" id="{4A91936C-BCB9-45BD-B175-0CA02067B8F0}"/>
              </a:ext>
            </a:extLst>
          </p:cNvPr>
          <p:cNvSpPr txBox="1"/>
          <p:nvPr/>
        </p:nvSpPr>
        <p:spPr>
          <a:xfrm flipH="1">
            <a:off x="7452081" y="4893746"/>
            <a:ext cx="23579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prstClr val="white"/>
                </a:solidFill>
                <a:latin typeface="Segoe Print" panose="02000600000000000000" pitchFamily="2" charset="0"/>
              </a:rPr>
              <a:t>helfen</a:t>
            </a:r>
            <a:endParaRPr kumimoji="0" lang="en-GB" sz="28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endParaRPr>
          </a:p>
        </p:txBody>
      </p:sp>
      <p:pic>
        <p:nvPicPr>
          <p:cNvPr id="36" name="Picture 35" descr="A group of leaves&#10;&#10;Description automatically generated with low confidence">
            <a:extLst>
              <a:ext uri="{FF2B5EF4-FFF2-40B4-BE49-F238E27FC236}">
                <a16:creationId xmlns:a16="http://schemas.microsoft.com/office/drawing/2014/main" id="{BDF14FD1-CC56-4FBA-86FB-FD46F86372A3}"/>
              </a:ext>
            </a:extLst>
          </p:cNvPr>
          <p:cNvPicPr>
            <a:picLocks noChangeAspect="1"/>
          </p:cNvPicPr>
          <p:nvPr/>
        </p:nvPicPr>
        <p:blipFill rotWithShape="1">
          <a:blip r:embed="rId8">
            <a:extLst>
              <a:ext uri="{28A0092B-C50C-407E-A947-70E740481C1C}">
                <a14:useLocalDpi xmlns:a14="http://schemas.microsoft.com/office/drawing/2010/main" val="0"/>
              </a:ext>
            </a:extLst>
          </a:blip>
          <a:srcRect l="-1" t="40456" r="59807" b="35285"/>
          <a:stretch/>
        </p:blipFill>
        <p:spPr>
          <a:xfrm>
            <a:off x="262285" y="4464847"/>
            <a:ext cx="4778012" cy="1000445"/>
          </a:xfrm>
          <a:prstGeom prst="rect">
            <a:avLst/>
          </a:prstGeom>
        </p:spPr>
      </p:pic>
      <p:sp>
        <p:nvSpPr>
          <p:cNvPr id="37" name="TextBox 36">
            <a:extLst>
              <a:ext uri="{FF2B5EF4-FFF2-40B4-BE49-F238E27FC236}">
                <a16:creationId xmlns:a16="http://schemas.microsoft.com/office/drawing/2014/main" id="{70EF80B4-177F-47A2-AD61-06B4732A0A85}"/>
              </a:ext>
            </a:extLst>
          </p:cNvPr>
          <p:cNvSpPr txBox="1"/>
          <p:nvPr/>
        </p:nvSpPr>
        <p:spPr>
          <a:xfrm>
            <a:off x="6950915" y="4121681"/>
            <a:ext cx="122020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Segoe Print" panose="02000600000000000000" pitchFamily="2" charset="0"/>
              </a:rPr>
              <a:t>Ende</a:t>
            </a:r>
            <a:endParaRPr kumimoji="0" lang="en-GB" sz="32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endParaRPr>
          </a:p>
        </p:txBody>
      </p:sp>
      <p:sp>
        <p:nvSpPr>
          <p:cNvPr id="39" name="TextBox 38">
            <a:extLst>
              <a:ext uri="{FF2B5EF4-FFF2-40B4-BE49-F238E27FC236}">
                <a16:creationId xmlns:a16="http://schemas.microsoft.com/office/drawing/2014/main" id="{3017EA6B-9136-4854-BDAD-854BE3391E09}"/>
              </a:ext>
            </a:extLst>
          </p:cNvPr>
          <p:cNvSpPr txBox="1"/>
          <p:nvPr/>
        </p:nvSpPr>
        <p:spPr>
          <a:xfrm flipH="1">
            <a:off x="5160855" y="5071066"/>
            <a:ext cx="165301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chemeClr val="bg1"/>
                </a:solidFill>
                <a:latin typeface="Segoe Print" panose="02000600000000000000" pitchFamily="2" charset="0"/>
              </a:rPr>
              <a:t>geben</a:t>
            </a:r>
            <a:endParaRPr kumimoji="0" lang="en-GB" sz="2800" b="1" i="0" u="none" strike="noStrike" kern="1200" cap="none" spc="0" normalizeH="0" baseline="0" noProof="0" dirty="0">
              <a:ln>
                <a:noFill/>
              </a:ln>
              <a:solidFill>
                <a:schemeClr val="bg1"/>
              </a:solidFill>
              <a:effectLst/>
              <a:uLnTx/>
              <a:uFillTx/>
              <a:latin typeface="Segoe Print" panose="02000600000000000000" pitchFamily="2" charset="0"/>
              <a:ea typeface="+mn-ea"/>
              <a:cs typeface="+mn-cs"/>
            </a:endParaRPr>
          </a:p>
        </p:txBody>
      </p:sp>
      <p:sp>
        <p:nvSpPr>
          <p:cNvPr id="49" name="TextBox 48">
            <a:extLst>
              <a:ext uri="{FF2B5EF4-FFF2-40B4-BE49-F238E27FC236}">
                <a16:creationId xmlns:a16="http://schemas.microsoft.com/office/drawing/2014/main" id="{311638C0-5DFD-4B5D-B66E-482E52584D6F}"/>
              </a:ext>
            </a:extLst>
          </p:cNvPr>
          <p:cNvSpPr txBox="1"/>
          <p:nvPr/>
        </p:nvSpPr>
        <p:spPr>
          <a:xfrm flipH="1">
            <a:off x="1139629" y="5852401"/>
            <a:ext cx="23579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Segoe Print" panose="02000600000000000000" pitchFamily="2" charset="0"/>
              </a:rPr>
              <a:t>England</a:t>
            </a:r>
            <a:endParaRPr kumimoji="0" lang="en-GB" sz="28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endParaRPr>
          </a:p>
        </p:txBody>
      </p:sp>
      <p:pic>
        <p:nvPicPr>
          <p:cNvPr id="51" name="Picture 50" descr="A group of leaves&#10;&#10;Description automatically generated with low confidence">
            <a:extLst>
              <a:ext uri="{FF2B5EF4-FFF2-40B4-BE49-F238E27FC236}">
                <a16:creationId xmlns:a16="http://schemas.microsoft.com/office/drawing/2014/main" id="{037921AC-A625-4534-9035-FE4A35D08C76}"/>
              </a:ext>
            </a:extLst>
          </p:cNvPr>
          <p:cNvPicPr>
            <a:picLocks noChangeAspect="1"/>
          </p:cNvPicPr>
          <p:nvPr/>
        </p:nvPicPr>
        <p:blipFill rotWithShape="1">
          <a:blip r:embed="rId11">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 t="40456" r="59807" b="35285"/>
          <a:stretch/>
        </p:blipFill>
        <p:spPr>
          <a:xfrm flipV="1">
            <a:off x="7729206" y="3293510"/>
            <a:ext cx="2661289" cy="693715"/>
          </a:xfrm>
          <a:prstGeom prst="rect">
            <a:avLst/>
          </a:prstGeom>
        </p:spPr>
      </p:pic>
      <p:sp>
        <p:nvSpPr>
          <p:cNvPr id="53" name="TextBox 52">
            <a:extLst>
              <a:ext uri="{FF2B5EF4-FFF2-40B4-BE49-F238E27FC236}">
                <a16:creationId xmlns:a16="http://schemas.microsoft.com/office/drawing/2014/main" id="{B50836CC-81BF-4B4D-B32E-37B6DFEA17D4}"/>
              </a:ext>
            </a:extLst>
          </p:cNvPr>
          <p:cNvSpPr txBox="1"/>
          <p:nvPr/>
        </p:nvSpPr>
        <p:spPr>
          <a:xfrm>
            <a:off x="6862532" y="200067"/>
            <a:ext cx="3405725" cy="523220"/>
          </a:xfrm>
          <a:prstGeom prst="rect">
            <a:avLst/>
          </a:prstGeom>
          <a:solidFill>
            <a:srgbClr val="EFF9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Runde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A</a:t>
            </a:r>
          </a:p>
        </p:txBody>
      </p:sp>
      <p:sp>
        <p:nvSpPr>
          <p:cNvPr id="54" name="TextBox 53">
            <a:extLst>
              <a:ext uri="{FF2B5EF4-FFF2-40B4-BE49-F238E27FC236}">
                <a16:creationId xmlns:a16="http://schemas.microsoft.com/office/drawing/2014/main" id="{237C40BD-0116-4D99-BEC4-995088F01D38}"/>
              </a:ext>
            </a:extLst>
          </p:cNvPr>
          <p:cNvSpPr txBox="1"/>
          <p:nvPr/>
        </p:nvSpPr>
        <p:spPr>
          <a:xfrm>
            <a:off x="6685448" y="230976"/>
            <a:ext cx="3582809" cy="523220"/>
          </a:xfrm>
          <a:prstGeom prst="rect">
            <a:avLst/>
          </a:prstGeom>
          <a:solidFill>
            <a:srgbClr val="EFF9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Runde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2: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B</a:t>
            </a:r>
          </a:p>
        </p:txBody>
      </p:sp>
      <p:sp>
        <p:nvSpPr>
          <p:cNvPr id="55" name="TextBox 54">
            <a:extLst>
              <a:ext uri="{FF2B5EF4-FFF2-40B4-BE49-F238E27FC236}">
                <a16:creationId xmlns:a16="http://schemas.microsoft.com/office/drawing/2014/main" id="{4EFAAD80-B8A5-4676-A8EA-84E8044ED5A8}"/>
              </a:ext>
            </a:extLst>
          </p:cNvPr>
          <p:cNvSpPr txBox="1"/>
          <p:nvPr/>
        </p:nvSpPr>
        <p:spPr>
          <a:xfrm>
            <a:off x="9163637" y="3365072"/>
            <a:ext cx="97013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Bett</a:t>
            </a:r>
          </a:p>
        </p:txBody>
      </p:sp>
      <p:sp>
        <p:nvSpPr>
          <p:cNvPr id="56" name="TextBox 55">
            <a:extLst>
              <a:ext uri="{FF2B5EF4-FFF2-40B4-BE49-F238E27FC236}">
                <a16:creationId xmlns:a16="http://schemas.microsoft.com/office/drawing/2014/main" id="{69E1366D-8A69-4E4F-A8D9-9A152F10FD78}"/>
              </a:ext>
            </a:extLst>
          </p:cNvPr>
          <p:cNvSpPr txBox="1"/>
          <p:nvPr/>
        </p:nvSpPr>
        <p:spPr>
          <a:xfrm>
            <a:off x="7230109" y="3437798"/>
            <a:ext cx="10516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prstClr val="white"/>
                </a:solidFill>
                <a:latin typeface="Segoe Print" panose="02000600000000000000" pitchFamily="2" charset="0"/>
              </a:rPr>
              <a:t>gelb</a:t>
            </a:r>
            <a:endParaRPr kumimoji="0" lang="en-GB" sz="28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endParaRPr>
          </a:p>
        </p:txBody>
      </p:sp>
      <p:sp>
        <p:nvSpPr>
          <p:cNvPr id="60" name="TextBox 59">
            <a:extLst>
              <a:ext uri="{FF2B5EF4-FFF2-40B4-BE49-F238E27FC236}">
                <a16:creationId xmlns:a16="http://schemas.microsoft.com/office/drawing/2014/main" id="{E6F26FC4-E91F-4845-B9B0-B17DDACA84CB}"/>
              </a:ext>
            </a:extLst>
          </p:cNvPr>
          <p:cNvSpPr txBox="1"/>
          <p:nvPr/>
        </p:nvSpPr>
        <p:spPr>
          <a:xfrm>
            <a:off x="2285302" y="3752775"/>
            <a:ext cx="1011815"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Segoe Print" panose="02000600000000000000" pitchFamily="2" charset="0"/>
              </a:rPr>
              <a:t>Idee</a:t>
            </a:r>
            <a:endParaRPr kumimoji="0" lang="en-GB" sz="32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endParaRPr>
          </a:p>
        </p:txBody>
      </p:sp>
      <p:pic>
        <p:nvPicPr>
          <p:cNvPr id="61" name="Picture 60" descr="A group of leaves&#10;&#10;Description automatically generated with low confidence">
            <a:extLst>
              <a:ext uri="{FF2B5EF4-FFF2-40B4-BE49-F238E27FC236}">
                <a16:creationId xmlns:a16="http://schemas.microsoft.com/office/drawing/2014/main" id="{F50B630A-1D19-44F7-879D-06D16441B320}"/>
              </a:ext>
            </a:extLst>
          </p:cNvPr>
          <p:cNvPicPr>
            <a:picLocks noChangeAspect="1"/>
          </p:cNvPicPr>
          <p:nvPr/>
        </p:nvPicPr>
        <p:blipFill rotWithShape="1">
          <a:blip r:embed="rId8">
            <a:extLst>
              <a:ext uri="{28A0092B-C50C-407E-A947-70E740481C1C}">
                <a14:useLocalDpi xmlns:a14="http://schemas.microsoft.com/office/drawing/2010/main" val="0"/>
              </a:ext>
            </a:extLst>
          </a:blip>
          <a:srcRect l="-1" t="40456" r="59807" b="35285"/>
          <a:stretch/>
        </p:blipFill>
        <p:spPr>
          <a:xfrm>
            <a:off x="8085681" y="5895542"/>
            <a:ext cx="4208479" cy="1024573"/>
          </a:xfrm>
          <a:prstGeom prst="rect">
            <a:avLst/>
          </a:prstGeom>
        </p:spPr>
      </p:pic>
      <p:sp>
        <p:nvSpPr>
          <p:cNvPr id="50" name="TextBox 49">
            <a:extLst>
              <a:ext uri="{FF2B5EF4-FFF2-40B4-BE49-F238E27FC236}">
                <a16:creationId xmlns:a16="http://schemas.microsoft.com/office/drawing/2014/main" id="{89B5D728-0719-4024-8194-C16E02914D36}"/>
              </a:ext>
            </a:extLst>
          </p:cNvPr>
          <p:cNvSpPr txBox="1"/>
          <p:nvPr/>
        </p:nvSpPr>
        <p:spPr>
          <a:xfrm flipH="1">
            <a:off x="8063200" y="5860079"/>
            <a:ext cx="17332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chemeClr val="bg1"/>
                </a:solidFill>
                <a:latin typeface="Segoe Print" panose="02000600000000000000" pitchFamily="2" charset="0"/>
              </a:rPr>
              <a:t>mehr</a:t>
            </a:r>
            <a:endParaRPr kumimoji="0" lang="en-GB" sz="2800" b="1" i="0" u="none" strike="noStrike" kern="1200" cap="none" spc="0" normalizeH="0" baseline="0" noProof="0" dirty="0">
              <a:ln>
                <a:noFill/>
              </a:ln>
              <a:solidFill>
                <a:schemeClr val="bg1"/>
              </a:solidFill>
              <a:effectLst/>
              <a:uLnTx/>
              <a:uFillTx/>
              <a:latin typeface="Segoe Print" panose="02000600000000000000" pitchFamily="2" charset="0"/>
              <a:ea typeface="+mn-ea"/>
              <a:cs typeface="+mn-cs"/>
            </a:endParaRPr>
          </a:p>
        </p:txBody>
      </p:sp>
      <p:sp>
        <p:nvSpPr>
          <p:cNvPr id="62" name="TextBox 61">
            <a:extLst>
              <a:ext uri="{FF2B5EF4-FFF2-40B4-BE49-F238E27FC236}">
                <a16:creationId xmlns:a16="http://schemas.microsoft.com/office/drawing/2014/main" id="{7FD959F7-A891-4C63-9412-07BE0C43E1D9}"/>
              </a:ext>
            </a:extLst>
          </p:cNvPr>
          <p:cNvSpPr txBox="1"/>
          <p:nvPr/>
        </p:nvSpPr>
        <p:spPr>
          <a:xfrm flipH="1">
            <a:off x="9897895" y="6029356"/>
            <a:ext cx="229410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bg1"/>
                </a:solidFill>
                <a:latin typeface="Segoe Print" panose="02000600000000000000" pitchFamily="2" charset="0"/>
              </a:rPr>
              <a:t>Auf Wieder</a:t>
            </a:r>
            <a:r>
              <a:rPr lang="en-GB" sz="2000" b="1" u="sng" dirty="0">
                <a:solidFill>
                  <a:schemeClr val="bg1"/>
                </a:solidFill>
                <a:latin typeface="Segoe Print" panose="02000600000000000000" pitchFamily="2" charset="0"/>
              </a:rPr>
              <a:t>sehen</a:t>
            </a:r>
            <a:r>
              <a:rPr lang="en-GB" sz="2000" b="1" dirty="0">
                <a:solidFill>
                  <a:schemeClr val="bg1"/>
                </a:solidFill>
                <a:latin typeface="Segoe Print" panose="02000600000000000000" pitchFamily="2" charset="0"/>
              </a:rPr>
              <a:t>!</a:t>
            </a:r>
            <a:endParaRPr kumimoji="0" lang="en-GB" sz="2000" b="1" i="0" u="none" strike="noStrike" kern="1200" cap="none" spc="0" normalizeH="0" baseline="0" noProof="0" dirty="0">
              <a:ln>
                <a:noFill/>
              </a:ln>
              <a:solidFill>
                <a:schemeClr val="bg1"/>
              </a:solidFill>
              <a:effectLst/>
              <a:uLnTx/>
              <a:uFillTx/>
              <a:latin typeface="Segoe Print" panose="02000600000000000000" pitchFamily="2" charset="0"/>
              <a:ea typeface="+mn-ea"/>
              <a:cs typeface="+mn-cs"/>
            </a:endParaRPr>
          </a:p>
        </p:txBody>
      </p:sp>
      <p:sp>
        <p:nvSpPr>
          <p:cNvPr id="30" name="TextBox 29">
            <a:extLst>
              <a:ext uri="{FF2B5EF4-FFF2-40B4-BE49-F238E27FC236}">
                <a16:creationId xmlns:a16="http://schemas.microsoft.com/office/drawing/2014/main" id="{C140D6C7-4774-4005-A441-249B264BFDF0}"/>
              </a:ext>
            </a:extLst>
          </p:cNvPr>
          <p:cNvSpPr txBox="1"/>
          <p:nvPr/>
        </p:nvSpPr>
        <p:spPr>
          <a:xfrm>
            <a:off x="2651291" y="4679659"/>
            <a:ext cx="1891865"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Segoe Print" panose="02000600000000000000" pitchFamily="2" charset="0"/>
              </a:rPr>
              <a:t>Problem</a:t>
            </a:r>
            <a:endParaRPr kumimoji="0" lang="en-GB" sz="32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endParaRPr>
          </a:p>
        </p:txBody>
      </p:sp>
    </p:spTree>
    <p:extLst>
      <p:ext uri="{BB962C8B-B14F-4D97-AF65-F5344CB8AC3E}">
        <p14:creationId xmlns:p14="http://schemas.microsoft.com/office/powerpoint/2010/main" val="309729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500"/>
                                        <p:tgtEl>
                                          <p:spTgt spid="5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3" grpId="0" animBg="1"/>
      <p:bldP spid="5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0545937" y="1341316"/>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45937" y="0"/>
            <a:ext cx="1097375" cy="1402202"/>
          </a:xfrm>
          <a:prstGeom prst="rect">
            <a:avLst/>
          </a:prstGeom>
        </p:spPr>
      </p:pic>
      <p:sp>
        <p:nvSpPr>
          <p:cNvPr id="10" name="Google Shape;167;p2">
            <a:extLst>
              <a:ext uri="{FF2B5EF4-FFF2-40B4-BE49-F238E27FC236}">
                <a16:creationId xmlns:a16="http://schemas.microsoft.com/office/drawing/2014/main" id="{305D15AF-F509-4D67-8F4B-D87C446BE113}"/>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Speech Bubble: Rectangle with Corners Rounded 10">
            <a:hlinkClick r:id="" action="ppaction://noaction">
              <a:snd r:embed="rId4" name="T1_W5F_7.1.wav"/>
            </a:hlinkClick>
            <a:extLst>
              <a:ext uri="{FF2B5EF4-FFF2-40B4-BE49-F238E27FC236}">
                <a16:creationId xmlns:a16="http://schemas.microsoft.com/office/drawing/2014/main" id="{AE72919F-D2BF-4BD7-9511-291252EB6C8A}"/>
              </a:ext>
            </a:extLst>
          </p:cNvPr>
          <p:cNvSpPr/>
          <p:nvPr/>
        </p:nvSpPr>
        <p:spPr>
          <a:xfrm>
            <a:off x="3805897" y="134511"/>
            <a:ext cx="5494607" cy="1306973"/>
          </a:xfrm>
          <a:prstGeom prst="wedgeRoundRectCallout">
            <a:avLst>
              <a:gd name="adj1" fmla="val -58231"/>
              <a:gd name="adj2" fmla="val 3429"/>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3" name="CustomShape 7">
            <a:hlinkClick r:id="" action="ppaction://noaction">
              <a:snd r:embed="rId4" name="T1_W5F_7.1.wav"/>
            </a:hlinkClick>
            <a:extLst>
              <a:ext uri="{FF2B5EF4-FFF2-40B4-BE49-F238E27FC236}">
                <a16:creationId xmlns:a16="http://schemas.microsoft.com/office/drawing/2014/main" id="{38196040-56EA-44D9-A41C-E07A8EA7DA81}"/>
              </a:ext>
            </a:extLst>
          </p:cNvPr>
          <p:cNvSpPr/>
          <p:nvPr/>
        </p:nvSpPr>
        <p:spPr>
          <a:xfrm>
            <a:off x="3876477" y="198053"/>
            <a:ext cx="5471079" cy="135567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Hör</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zu</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Wer</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macht</a:t>
            </a:r>
            <a:r>
              <a:rPr kumimoji="0" lang="en-GB" sz="2400" b="1" i="0" u="none" strike="noStrike" kern="1200" cap="none" spc="-1" normalizeH="0" baseline="0" noProof="0" dirty="0">
                <a:ln>
                  <a:noFill/>
                </a:ln>
                <a:solidFill>
                  <a:srgbClr val="002060"/>
                </a:solidFill>
                <a:effectLst/>
                <a:uLnTx/>
                <a:uFillTx/>
                <a:latin typeface="Century Gothic"/>
                <a:ea typeface="Century Gothic"/>
              </a:rPr>
              <a:t> das? Oma (she)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oder</a:t>
            </a:r>
            <a:r>
              <a:rPr kumimoji="0" lang="en-GB" sz="2400" b="1" i="0" u="none" strike="noStrike" kern="1200" cap="none" spc="-1" normalizeH="0" baseline="0" noProof="0" dirty="0">
                <a:ln>
                  <a:noFill/>
                </a:ln>
                <a:solidFill>
                  <a:srgbClr val="002060"/>
                </a:solidFill>
                <a:effectLst/>
                <a:uLnTx/>
                <a:uFillTx/>
                <a:latin typeface="Century Gothic"/>
                <a:ea typeface="Century Gothic"/>
              </a:rPr>
              <a:t> die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Partygäste</a:t>
            </a:r>
            <a:r>
              <a:rPr kumimoji="0" lang="en-GB" sz="2400" b="1" i="0" u="none" strike="noStrike" kern="1200" cap="none" spc="-1" normalizeH="0" baseline="0" noProof="0" dirty="0">
                <a:ln>
                  <a:noFill/>
                </a:ln>
                <a:solidFill>
                  <a:srgbClr val="002060"/>
                </a:solidFill>
                <a:effectLst/>
                <a:uLnTx/>
                <a:uFillTx/>
                <a:latin typeface="Century Gothic"/>
                <a:ea typeface="Century Gothic"/>
              </a:rPr>
              <a:t> (they)? Was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machen</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sie</a:t>
            </a:r>
            <a:r>
              <a:rPr kumimoji="0" lang="en-GB" sz="2400" b="1" i="0" u="none" strike="noStrike" kern="1200" cap="none" spc="-1" normalizeH="0" baseline="0" noProof="0" dirty="0">
                <a:ln>
                  <a:noFill/>
                </a:ln>
                <a:solidFill>
                  <a:srgbClr val="002060"/>
                </a:solidFill>
                <a:effectLst/>
                <a:uLnTx/>
                <a:uFillTx/>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14" name="Graphic 13" descr="Teacher">
            <a:extLst>
              <a:ext uri="{FF2B5EF4-FFF2-40B4-BE49-F238E27FC236}">
                <a16:creationId xmlns:a16="http://schemas.microsoft.com/office/drawing/2014/main" id="{A903092D-7AEB-486D-9C47-589589CDA0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91497" y="998"/>
            <a:ext cx="914400" cy="914400"/>
          </a:xfrm>
          <a:prstGeom prst="rect">
            <a:avLst/>
          </a:prstGeom>
        </p:spPr>
      </p:pic>
      <p:graphicFrame>
        <p:nvGraphicFramePr>
          <p:cNvPr id="16" name="Table 4">
            <a:extLst>
              <a:ext uri="{FF2B5EF4-FFF2-40B4-BE49-F238E27FC236}">
                <a16:creationId xmlns:a16="http://schemas.microsoft.com/office/drawing/2014/main" id="{DBD07F19-F110-46C6-AE50-616B5D7AB349}"/>
              </a:ext>
            </a:extLst>
          </p:cNvPr>
          <p:cNvGraphicFramePr/>
          <p:nvPr/>
        </p:nvGraphicFramePr>
        <p:xfrm>
          <a:off x="301431" y="1929396"/>
          <a:ext cx="7778043" cy="4276153"/>
        </p:xfrm>
        <a:graphic>
          <a:graphicData uri="http://schemas.openxmlformats.org/drawingml/2006/table">
            <a:tbl>
              <a:tblPr/>
              <a:tblGrid>
                <a:gridCol w="640269">
                  <a:extLst>
                    <a:ext uri="{9D8B030D-6E8A-4147-A177-3AD203B41FA5}">
                      <a16:colId xmlns:a16="http://schemas.microsoft.com/office/drawing/2014/main" val="20000"/>
                    </a:ext>
                  </a:extLst>
                </a:gridCol>
                <a:gridCol w="3179551">
                  <a:extLst>
                    <a:ext uri="{9D8B030D-6E8A-4147-A177-3AD203B41FA5}">
                      <a16:colId xmlns:a16="http://schemas.microsoft.com/office/drawing/2014/main" val="20001"/>
                    </a:ext>
                  </a:extLst>
                </a:gridCol>
                <a:gridCol w="3958223">
                  <a:extLst>
                    <a:ext uri="{9D8B030D-6E8A-4147-A177-3AD203B41FA5}">
                      <a16:colId xmlns:a16="http://schemas.microsoft.com/office/drawing/2014/main" val="2585032733"/>
                    </a:ext>
                  </a:extLst>
                </a:gridCol>
              </a:tblGrid>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panose="020B0502020202020204" pitchFamily="34" charset="0"/>
                        </a:rPr>
                        <a:t>she or they?</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panose="020B0502020202020204" pitchFamily="34" charset="0"/>
                        </a:rPr>
                        <a:t>activity?</a:t>
                      </a:r>
                    </a:p>
                  </a:txBody>
                  <a:tcPr anchor="ctr">
                    <a:lnL w="12240" cap="flat" cmpd="sng" algn="ctr">
                      <a:solidFill>
                        <a:srgbClr val="157359"/>
                      </a:solidFill>
                      <a:prstDash val="solid"/>
                      <a:round/>
                      <a:headEnd type="none" w="med" len="med"/>
                      <a:tailEnd type="none" w="med" len="med"/>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980771333"/>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0"/>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1"/>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2"/>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3"/>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4"/>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17" name="TextBox 16">
            <a:extLst>
              <a:ext uri="{FF2B5EF4-FFF2-40B4-BE49-F238E27FC236}">
                <a16:creationId xmlns:a16="http://schemas.microsoft.com/office/drawing/2014/main" id="{89BCD26D-E4BF-4E6D-95BC-02B87B63A101}"/>
              </a:ext>
            </a:extLst>
          </p:cNvPr>
          <p:cNvSpPr txBox="1"/>
          <p:nvPr/>
        </p:nvSpPr>
        <p:spPr>
          <a:xfrm>
            <a:off x="1586630" y="2630723"/>
            <a:ext cx="13499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002060"/>
                </a:solidFill>
                <a:latin typeface="Century Gothic" panose="020B0502020202020204" pitchFamily="34" charset="0"/>
              </a:rPr>
              <a:t>they</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8" name="TextBox 17">
            <a:extLst>
              <a:ext uri="{FF2B5EF4-FFF2-40B4-BE49-F238E27FC236}">
                <a16:creationId xmlns:a16="http://schemas.microsoft.com/office/drawing/2014/main" id="{51178073-0B8F-4B88-87C9-5DE198043297}"/>
              </a:ext>
            </a:extLst>
          </p:cNvPr>
          <p:cNvSpPr txBox="1"/>
          <p:nvPr/>
        </p:nvSpPr>
        <p:spPr>
          <a:xfrm>
            <a:off x="1273765" y="3205609"/>
            <a:ext cx="19757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002060"/>
                </a:solidFill>
                <a:latin typeface="Century Gothic" panose="020B0502020202020204" pitchFamily="34" charset="0"/>
              </a:rPr>
              <a:t>they</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9" name="TextBox 18">
            <a:extLst>
              <a:ext uri="{FF2B5EF4-FFF2-40B4-BE49-F238E27FC236}">
                <a16:creationId xmlns:a16="http://schemas.microsoft.com/office/drawing/2014/main" id="{E06F8158-0F0D-41DF-91A4-4D8F8551B4D3}"/>
              </a:ext>
            </a:extLst>
          </p:cNvPr>
          <p:cNvSpPr txBox="1"/>
          <p:nvPr/>
        </p:nvSpPr>
        <p:spPr>
          <a:xfrm>
            <a:off x="1273764" y="3836639"/>
            <a:ext cx="19757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she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C2B43A9D-0CE2-4087-99AE-E4D7414E0551}"/>
              </a:ext>
            </a:extLst>
          </p:cNvPr>
          <p:cNvSpPr txBox="1"/>
          <p:nvPr/>
        </p:nvSpPr>
        <p:spPr>
          <a:xfrm>
            <a:off x="1388066" y="4477162"/>
            <a:ext cx="17101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they</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1" name="TextBox 20">
            <a:extLst>
              <a:ext uri="{FF2B5EF4-FFF2-40B4-BE49-F238E27FC236}">
                <a16:creationId xmlns:a16="http://schemas.microsoft.com/office/drawing/2014/main" id="{805AB27E-EEED-435E-9650-56A65671D0CC}"/>
              </a:ext>
            </a:extLst>
          </p:cNvPr>
          <p:cNvSpPr txBox="1"/>
          <p:nvPr/>
        </p:nvSpPr>
        <p:spPr>
          <a:xfrm>
            <a:off x="1273764" y="5656426"/>
            <a:ext cx="19757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she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2" name="TextBox 21">
            <a:extLst>
              <a:ext uri="{FF2B5EF4-FFF2-40B4-BE49-F238E27FC236}">
                <a16:creationId xmlns:a16="http://schemas.microsoft.com/office/drawing/2014/main" id="{64CE0AAF-313B-4071-8AD3-1CBAEF0A27A9}"/>
              </a:ext>
            </a:extLst>
          </p:cNvPr>
          <p:cNvSpPr txBox="1"/>
          <p:nvPr/>
        </p:nvSpPr>
        <p:spPr>
          <a:xfrm>
            <a:off x="1273764" y="5091939"/>
            <a:ext cx="19757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she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1" name="CustomShape 23">
            <a:hlinkClick r:id="" action="ppaction://noaction">
              <a:snd r:embed="rId7" name="T1_W5F_7.2.wav"/>
            </a:hlinkClick>
            <a:extLst>
              <a:ext uri="{FF2B5EF4-FFF2-40B4-BE49-F238E27FC236}">
                <a16:creationId xmlns:a16="http://schemas.microsoft.com/office/drawing/2014/main" id="{C8465015-3FB9-4D5B-94BB-F67774F25D95}"/>
              </a:ext>
            </a:extLst>
          </p:cNvPr>
          <p:cNvSpPr/>
          <p:nvPr/>
        </p:nvSpPr>
        <p:spPr>
          <a:xfrm>
            <a:off x="370393" y="269602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42" name="CustomShape 24">
            <a:hlinkClick r:id="" action="ppaction://noaction">
              <a:snd r:embed="rId8" name="T1_W5F_7.3.wav"/>
            </a:hlinkClick>
            <a:extLst>
              <a:ext uri="{FF2B5EF4-FFF2-40B4-BE49-F238E27FC236}">
                <a16:creationId xmlns:a16="http://schemas.microsoft.com/office/drawing/2014/main" id="{686B055A-31A2-4B42-B938-F083C7DE544D}"/>
              </a:ext>
            </a:extLst>
          </p:cNvPr>
          <p:cNvSpPr/>
          <p:nvPr/>
        </p:nvSpPr>
        <p:spPr>
          <a:xfrm>
            <a:off x="370393" y="330285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43" name="CustomShape 25">
            <a:hlinkClick r:id="" action="ppaction://noaction">
              <a:snd r:embed="rId9" name="T1_W5F_7.4.wav"/>
            </a:hlinkClick>
            <a:extLst>
              <a:ext uri="{FF2B5EF4-FFF2-40B4-BE49-F238E27FC236}">
                <a16:creationId xmlns:a16="http://schemas.microsoft.com/office/drawing/2014/main" id="{DD055E6E-5526-4F67-818B-1EFCBDE4509B}"/>
              </a:ext>
            </a:extLst>
          </p:cNvPr>
          <p:cNvSpPr/>
          <p:nvPr/>
        </p:nvSpPr>
        <p:spPr>
          <a:xfrm>
            <a:off x="370393" y="387466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44" name="CustomShape 26">
            <a:hlinkClick r:id="" action="ppaction://noaction">
              <a:snd r:embed="rId10" name="T1_W5F_7.5.wav"/>
            </a:hlinkClick>
            <a:extLst>
              <a:ext uri="{FF2B5EF4-FFF2-40B4-BE49-F238E27FC236}">
                <a16:creationId xmlns:a16="http://schemas.microsoft.com/office/drawing/2014/main" id="{0C43DD67-8A50-4266-B040-2524711D60B5}"/>
              </a:ext>
            </a:extLst>
          </p:cNvPr>
          <p:cNvSpPr/>
          <p:nvPr/>
        </p:nvSpPr>
        <p:spPr>
          <a:xfrm>
            <a:off x="370393" y="450232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45" name="CustomShape 27">
            <a:hlinkClick r:id="" action="ppaction://noaction">
              <a:snd r:embed="rId11" name="T1_W5F_7.6.wav"/>
            </a:hlinkClick>
            <a:extLst>
              <a:ext uri="{FF2B5EF4-FFF2-40B4-BE49-F238E27FC236}">
                <a16:creationId xmlns:a16="http://schemas.microsoft.com/office/drawing/2014/main" id="{B34E2F09-69AC-42C7-9011-AAFF59AAD78A}"/>
              </a:ext>
            </a:extLst>
          </p:cNvPr>
          <p:cNvSpPr/>
          <p:nvPr/>
        </p:nvSpPr>
        <p:spPr>
          <a:xfrm>
            <a:off x="370393" y="507353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46" name="CustomShape 28">
            <a:hlinkClick r:id="" action="ppaction://noaction">
              <a:snd r:embed="rId12" name="T1_W5F_7.7.wav"/>
            </a:hlinkClick>
            <a:extLst>
              <a:ext uri="{FF2B5EF4-FFF2-40B4-BE49-F238E27FC236}">
                <a16:creationId xmlns:a16="http://schemas.microsoft.com/office/drawing/2014/main" id="{6F24DC56-E3EE-496B-ACD6-A73E725C4B0A}"/>
              </a:ext>
            </a:extLst>
          </p:cNvPr>
          <p:cNvSpPr/>
          <p:nvPr/>
        </p:nvSpPr>
        <p:spPr>
          <a:xfrm>
            <a:off x="389930" y="572173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896C206D-79C5-4836-AAC5-A62FE06D918B}"/>
              </a:ext>
            </a:extLst>
          </p:cNvPr>
          <p:cNvSpPr txBox="1"/>
          <p:nvPr/>
        </p:nvSpPr>
        <p:spPr>
          <a:xfrm>
            <a:off x="4205416" y="3268793"/>
            <a:ext cx="329811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srgbClr val="002060"/>
                </a:solidFill>
                <a:latin typeface="Century Gothic" panose="020B0502020202020204" pitchFamily="34" charset="0"/>
              </a:rPr>
              <a:t>buy /are buying presents</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4" name="TextBox 23">
            <a:extLst>
              <a:ext uri="{FF2B5EF4-FFF2-40B4-BE49-F238E27FC236}">
                <a16:creationId xmlns:a16="http://schemas.microsoft.com/office/drawing/2014/main" id="{2DD093D2-16E0-457B-8836-18FC4CBF0C3F}"/>
              </a:ext>
            </a:extLst>
          </p:cNvPr>
          <p:cNvSpPr txBox="1"/>
          <p:nvPr/>
        </p:nvSpPr>
        <p:spPr>
          <a:xfrm>
            <a:off x="4029307" y="3888755"/>
            <a:ext cx="329811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plays/is p</a:t>
            </a:r>
            <a:r>
              <a:rPr lang="en-GB" sz="2000" b="1" noProof="0" dirty="0">
                <a:solidFill>
                  <a:srgbClr val="002060"/>
                </a:solidFill>
                <a:latin typeface="Century Gothic" panose="020B0502020202020204" pitchFamily="34" charset="0"/>
              </a:rPr>
              <a:t>laying music</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5" name="TextBox 24">
            <a:extLst>
              <a:ext uri="{FF2B5EF4-FFF2-40B4-BE49-F238E27FC236}">
                <a16:creationId xmlns:a16="http://schemas.microsoft.com/office/drawing/2014/main" id="{A6DD4262-D99F-4074-88C0-32A487A08987}"/>
              </a:ext>
            </a:extLst>
          </p:cNvPr>
          <p:cNvSpPr txBox="1"/>
          <p:nvPr/>
        </p:nvSpPr>
        <p:spPr>
          <a:xfrm>
            <a:off x="3660614" y="5122717"/>
            <a:ext cx="40355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sings/is singing a song</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52003CC9-B0CC-4AE0-A7A0-01FE5E1006EB}"/>
              </a:ext>
            </a:extLst>
          </p:cNvPr>
          <p:cNvSpPr txBox="1"/>
          <p:nvPr/>
        </p:nvSpPr>
        <p:spPr>
          <a:xfrm>
            <a:off x="4077308" y="4505736"/>
            <a:ext cx="413191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srgbClr val="002060"/>
                </a:solidFill>
                <a:latin typeface="Century Gothic" panose="020B0502020202020204" pitchFamily="34" charset="0"/>
              </a:rPr>
              <a:t>stay /are staying for two hours </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3C7A287B-D6E2-431A-988A-0C3571430EF9}"/>
              </a:ext>
            </a:extLst>
          </p:cNvPr>
          <p:cNvSpPr txBox="1"/>
          <p:nvPr/>
        </p:nvSpPr>
        <p:spPr>
          <a:xfrm>
            <a:off x="4164671" y="6414466"/>
            <a:ext cx="329811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8" name="TextBox 27">
            <a:extLst>
              <a:ext uri="{FF2B5EF4-FFF2-40B4-BE49-F238E27FC236}">
                <a16:creationId xmlns:a16="http://schemas.microsoft.com/office/drawing/2014/main" id="{0CF16F2B-8530-4175-BE08-E3BF82FC8C5C}"/>
              </a:ext>
            </a:extLst>
          </p:cNvPr>
          <p:cNvSpPr txBox="1"/>
          <p:nvPr/>
        </p:nvSpPr>
        <p:spPr>
          <a:xfrm>
            <a:off x="3744267" y="5669892"/>
            <a:ext cx="422041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s</a:t>
            </a:r>
            <a:r>
              <a:rPr lang="en-GB" sz="2000" b="1" noProof="0" dirty="0">
                <a:solidFill>
                  <a:srgbClr val="002060"/>
                </a:solidFill>
                <a:latin typeface="Century Gothic" panose="020B0502020202020204" pitchFamily="34" charset="0"/>
              </a:rPr>
              <a:t>its/is sitting in the garden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0" name="TextBox 29">
            <a:extLst>
              <a:ext uri="{FF2B5EF4-FFF2-40B4-BE49-F238E27FC236}">
                <a16:creationId xmlns:a16="http://schemas.microsoft.com/office/drawing/2014/main" id="{63BF0176-0340-44E2-8DF9-14D643CED3F2}"/>
              </a:ext>
            </a:extLst>
          </p:cNvPr>
          <p:cNvSpPr txBox="1"/>
          <p:nvPr/>
        </p:nvSpPr>
        <p:spPr>
          <a:xfrm>
            <a:off x="4077308" y="2648831"/>
            <a:ext cx="36668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plan/are planning a party</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184935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nodePh="1">
                                  <p:stCondLst>
                                    <p:cond delay="0"/>
                                  </p:stCondLst>
                                  <p:endCondLst>
                                    <p:cond evt="begin" delay="0">
                                      <p:tn val="53"/>
                                    </p:cond>
                                  </p:end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5" grpId="0"/>
      <p:bldP spid="26" grpId="0"/>
      <p:bldP spid="27" grpId="0"/>
      <p:bldP spid="28"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pic>
        <p:nvPicPr>
          <p:cNvPr id="42" name="Google Shape;338;p8">
            <a:hlinkClick r:id="" action="ppaction://noaction">
              <a:snd r:embed="rId3" name="T1_W5F_8.2.wav"/>
            </a:hlinkClick>
            <a:extLst>
              <a:ext uri="{FF2B5EF4-FFF2-40B4-BE49-F238E27FC236}">
                <a16:creationId xmlns:a16="http://schemas.microsoft.com/office/drawing/2014/main" id="{72952F4D-62A4-4F45-A7CB-8598F4D08065}"/>
              </a:ext>
            </a:extLst>
          </p:cNvPr>
          <p:cNvPicPr preferRelativeResize="0"/>
          <p:nvPr/>
        </p:nvPicPr>
        <p:blipFill rotWithShape="1">
          <a:blip r:embed="rId4">
            <a:alphaModFix/>
          </a:blip>
          <a:srcRect/>
          <a:stretch/>
        </p:blipFill>
        <p:spPr>
          <a:xfrm>
            <a:off x="507469" y="1105078"/>
            <a:ext cx="534978" cy="523220"/>
          </a:xfrm>
          <a:prstGeom prst="rect">
            <a:avLst/>
          </a:prstGeom>
          <a:noFill/>
          <a:ln>
            <a:noFill/>
          </a:ln>
          <a:effectLst>
            <a:outerShdw blurRad="50800" dist="38100" dir="5400000" algn="t" rotWithShape="0">
              <a:prstClr val="black">
                <a:alpha val="40000"/>
              </a:prstClr>
            </a:outerShdw>
          </a:effectLst>
        </p:spPr>
      </p:pic>
      <p:graphicFrame>
        <p:nvGraphicFramePr>
          <p:cNvPr id="53" name="Google Shape;339;p8">
            <a:extLst>
              <a:ext uri="{FF2B5EF4-FFF2-40B4-BE49-F238E27FC236}">
                <a16:creationId xmlns:a16="http://schemas.microsoft.com/office/drawing/2014/main" id="{47B83016-D815-469E-AE0E-DC21434E99D3}"/>
              </a:ext>
            </a:extLst>
          </p:cNvPr>
          <p:cNvGraphicFramePr/>
          <p:nvPr/>
        </p:nvGraphicFramePr>
        <p:xfrm>
          <a:off x="1282169" y="1204780"/>
          <a:ext cx="4496325" cy="370850"/>
        </p:xfrm>
        <a:graphic>
          <a:graphicData uri="http://schemas.openxmlformats.org/drawingml/2006/table">
            <a:tbl>
              <a:tblPr firstRow="1" bandRow="1">
                <a:noFill/>
              </a:tblPr>
              <a:tblGrid>
                <a:gridCol w="1498775">
                  <a:extLst>
                    <a:ext uri="{9D8B030D-6E8A-4147-A177-3AD203B41FA5}">
                      <a16:colId xmlns:a16="http://schemas.microsoft.com/office/drawing/2014/main" val="20000"/>
                    </a:ext>
                  </a:extLst>
                </a:gridCol>
                <a:gridCol w="1498775">
                  <a:extLst>
                    <a:ext uri="{9D8B030D-6E8A-4147-A177-3AD203B41FA5}">
                      <a16:colId xmlns:a16="http://schemas.microsoft.com/office/drawing/2014/main" val="20001"/>
                    </a:ext>
                  </a:extLst>
                </a:gridCol>
                <a:gridCol w="1498775">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they make</a:t>
                      </a:r>
                      <a:endParaRPr sz="18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she wins</a:t>
                      </a:r>
                      <a:endParaRPr sz="18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she makes</a:t>
                      </a:r>
                      <a:endParaRPr sz="18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pic>
        <p:nvPicPr>
          <p:cNvPr id="54" name="Google Shape;340;p8">
            <a:hlinkClick r:id="" action="ppaction://noaction">
              <a:snd r:embed="rId5" name="T1_W5F_8.3.wav"/>
            </a:hlinkClick>
            <a:extLst>
              <a:ext uri="{FF2B5EF4-FFF2-40B4-BE49-F238E27FC236}">
                <a16:creationId xmlns:a16="http://schemas.microsoft.com/office/drawing/2014/main" id="{8DA85D96-1C87-460D-A1C8-F5F1FED647FE}"/>
              </a:ext>
            </a:extLst>
          </p:cNvPr>
          <p:cNvPicPr preferRelativeResize="0"/>
          <p:nvPr/>
        </p:nvPicPr>
        <p:blipFill rotWithShape="1">
          <a:blip r:embed="rId4">
            <a:alphaModFix/>
          </a:blip>
          <a:srcRect/>
          <a:stretch/>
        </p:blipFill>
        <p:spPr>
          <a:xfrm>
            <a:off x="507469" y="1736271"/>
            <a:ext cx="534978" cy="523220"/>
          </a:xfrm>
          <a:prstGeom prst="rect">
            <a:avLst/>
          </a:prstGeom>
          <a:noFill/>
          <a:ln>
            <a:noFill/>
          </a:ln>
          <a:effectLst>
            <a:outerShdw blurRad="50800" dist="38100" dir="5400000" algn="t" rotWithShape="0">
              <a:prstClr val="black">
                <a:alpha val="40000"/>
              </a:prstClr>
            </a:outerShdw>
          </a:effectLst>
        </p:spPr>
      </p:pic>
      <p:graphicFrame>
        <p:nvGraphicFramePr>
          <p:cNvPr id="55" name="Google Shape;341;p8">
            <a:extLst>
              <a:ext uri="{FF2B5EF4-FFF2-40B4-BE49-F238E27FC236}">
                <a16:creationId xmlns:a16="http://schemas.microsoft.com/office/drawing/2014/main" id="{A79F763F-C4B1-4497-A417-040ABD98236F}"/>
              </a:ext>
            </a:extLst>
          </p:cNvPr>
          <p:cNvGraphicFramePr/>
          <p:nvPr/>
        </p:nvGraphicFramePr>
        <p:xfrm>
          <a:off x="1282169" y="1764422"/>
          <a:ext cx="4496325" cy="370850"/>
        </p:xfrm>
        <a:graphic>
          <a:graphicData uri="http://schemas.openxmlformats.org/drawingml/2006/table">
            <a:tbl>
              <a:tblPr firstRow="1" bandRow="1">
                <a:noFill/>
              </a:tblPr>
              <a:tblGrid>
                <a:gridCol w="1498775">
                  <a:extLst>
                    <a:ext uri="{9D8B030D-6E8A-4147-A177-3AD203B41FA5}">
                      <a16:colId xmlns:a16="http://schemas.microsoft.com/office/drawing/2014/main" val="20000"/>
                    </a:ext>
                  </a:extLst>
                </a:gridCol>
                <a:gridCol w="1498775">
                  <a:extLst>
                    <a:ext uri="{9D8B030D-6E8A-4147-A177-3AD203B41FA5}">
                      <a16:colId xmlns:a16="http://schemas.microsoft.com/office/drawing/2014/main" val="20001"/>
                    </a:ext>
                  </a:extLst>
                </a:gridCol>
                <a:gridCol w="1498775">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they sing</a:t>
                      </a:r>
                      <a:endParaRPr sz="18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she is</a:t>
                      </a:r>
                      <a:endParaRPr sz="18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she sings</a:t>
                      </a:r>
                      <a:endParaRPr sz="18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pic>
        <p:nvPicPr>
          <p:cNvPr id="56" name="Google Shape;342;p8">
            <a:hlinkClick r:id="" action="ppaction://noaction">
              <a:snd r:embed="rId6" name="T1_W5F_8.4.wav"/>
            </a:hlinkClick>
            <a:extLst>
              <a:ext uri="{FF2B5EF4-FFF2-40B4-BE49-F238E27FC236}">
                <a16:creationId xmlns:a16="http://schemas.microsoft.com/office/drawing/2014/main" id="{E8EB6782-7F78-4D14-89A3-EC809B998A56}"/>
              </a:ext>
            </a:extLst>
          </p:cNvPr>
          <p:cNvPicPr preferRelativeResize="0"/>
          <p:nvPr/>
        </p:nvPicPr>
        <p:blipFill rotWithShape="1">
          <a:blip r:embed="rId4">
            <a:alphaModFix/>
          </a:blip>
          <a:srcRect/>
          <a:stretch/>
        </p:blipFill>
        <p:spPr>
          <a:xfrm>
            <a:off x="507469" y="2298664"/>
            <a:ext cx="534978" cy="523220"/>
          </a:xfrm>
          <a:prstGeom prst="rect">
            <a:avLst/>
          </a:prstGeom>
          <a:noFill/>
          <a:ln>
            <a:noFill/>
          </a:ln>
          <a:effectLst>
            <a:outerShdw blurRad="50800" dist="38100" dir="5400000" algn="t" rotWithShape="0">
              <a:prstClr val="black">
                <a:alpha val="40000"/>
              </a:prstClr>
            </a:outerShdw>
          </a:effectLst>
        </p:spPr>
      </p:pic>
      <p:graphicFrame>
        <p:nvGraphicFramePr>
          <p:cNvPr id="57" name="Google Shape;343;p8">
            <a:extLst>
              <a:ext uri="{FF2B5EF4-FFF2-40B4-BE49-F238E27FC236}">
                <a16:creationId xmlns:a16="http://schemas.microsoft.com/office/drawing/2014/main" id="{4FFD7351-CD82-4F1B-8197-0A67CF82B67D}"/>
              </a:ext>
            </a:extLst>
          </p:cNvPr>
          <p:cNvGraphicFramePr/>
          <p:nvPr/>
        </p:nvGraphicFramePr>
        <p:xfrm>
          <a:off x="1282169" y="2387564"/>
          <a:ext cx="4496325" cy="370850"/>
        </p:xfrm>
        <a:graphic>
          <a:graphicData uri="http://schemas.openxmlformats.org/drawingml/2006/table">
            <a:tbl>
              <a:tblPr firstRow="1" bandRow="1">
                <a:noFill/>
              </a:tblPr>
              <a:tblGrid>
                <a:gridCol w="1498775">
                  <a:extLst>
                    <a:ext uri="{9D8B030D-6E8A-4147-A177-3AD203B41FA5}">
                      <a16:colId xmlns:a16="http://schemas.microsoft.com/office/drawing/2014/main" val="20000"/>
                    </a:ext>
                  </a:extLst>
                </a:gridCol>
                <a:gridCol w="1498775">
                  <a:extLst>
                    <a:ext uri="{9D8B030D-6E8A-4147-A177-3AD203B41FA5}">
                      <a16:colId xmlns:a16="http://schemas.microsoft.com/office/drawing/2014/main" val="20001"/>
                    </a:ext>
                  </a:extLst>
                </a:gridCol>
                <a:gridCol w="1498775">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presents</a:t>
                      </a:r>
                      <a:endParaRPr sz="18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a glass</a:t>
                      </a:r>
                      <a:endParaRPr sz="18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glasses</a:t>
                      </a:r>
                      <a:endParaRPr sz="18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pic>
        <p:nvPicPr>
          <p:cNvPr id="58" name="Google Shape;344;p8">
            <a:hlinkClick r:id="" action="ppaction://noaction">
              <a:snd r:embed="rId7" name="T1_W5F_8.5.wav"/>
            </a:hlinkClick>
            <a:extLst>
              <a:ext uri="{FF2B5EF4-FFF2-40B4-BE49-F238E27FC236}">
                <a16:creationId xmlns:a16="http://schemas.microsoft.com/office/drawing/2014/main" id="{6487A0FB-2154-4424-B8A6-5646103928AD}"/>
              </a:ext>
            </a:extLst>
          </p:cNvPr>
          <p:cNvPicPr preferRelativeResize="0"/>
          <p:nvPr/>
        </p:nvPicPr>
        <p:blipFill rotWithShape="1">
          <a:blip r:embed="rId4">
            <a:alphaModFix/>
          </a:blip>
          <a:srcRect/>
          <a:stretch/>
        </p:blipFill>
        <p:spPr>
          <a:xfrm>
            <a:off x="507469" y="2959906"/>
            <a:ext cx="534978" cy="523220"/>
          </a:xfrm>
          <a:prstGeom prst="rect">
            <a:avLst/>
          </a:prstGeom>
          <a:noFill/>
          <a:ln>
            <a:noFill/>
          </a:ln>
          <a:effectLst>
            <a:outerShdw blurRad="50800" dist="38100" dir="5400000" algn="t" rotWithShape="0">
              <a:prstClr val="black">
                <a:alpha val="40000"/>
              </a:prstClr>
            </a:outerShdw>
          </a:effectLst>
        </p:spPr>
      </p:pic>
      <p:graphicFrame>
        <p:nvGraphicFramePr>
          <p:cNvPr id="59" name="Google Shape;345;p8">
            <a:extLst>
              <a:ext uri="{FF2B5EF4-FFF2-40B4-BE49-F238E27FC236}">
                <a16:creationId xmlns:a16="http://schemas.microsoft.com/office/drawing/2014/main" id="{2B7A5A23-2EC9-4184-93D7-5262660FF7B2}"/>
              </a:ext>
            </a:extLst>
          </p:cNvPr>
          <p:cNvGraphicFramePr/>
          <p:nvPr/>
        </p:nvGraphicFramePr>
        <p:xfrm>
          <a:off x="1282169" y="3048806"/>
          <a:ext cx="4496325" cy="370850"/>
        </p:xfrm>
        <a:graphic>
          <a:graphicData uri="http://schemas.openxmlformats.org/drawingml/2006/table">
            <a:tbl>
              <a:tblPr firstRow="1" bandRow="1">
                <a:noFill/>
              </a:tblPr>
              <a:tblGrid>
                <a:gridCol w="1498775">
                  <a:extLst>
                    <a:ext uri="{9D8B030D-6E8A-4147-A177-3AD203B41FA5}">
                      <a16:colId xmlns:a16="http://schemas.microsoft.com/office/drawing/2014/main" val="20000"/>
                    </a:ext>
                  </a:extLst>
                </a:gridCol>
                <a:gridCol w="1498775">
                  <a:extLst>
                    <a:ext uri="{9D8B030D-6E8A-4147-A177-3AD203B41FA5}">
                      <a16:colId xmlns:a16="http://schemas.microsoft.com/office/drawing/2014/main" val="20001"/>
                    </a:ext>
                  </a:extLst>
                </a:gridCol>
                <a:gridCol w="1498775">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they play</a:t>
                      </a:r>
                      <a:endParaRPr sz="18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she stays</a:t>
                      </a:r>
                      <a:endParaRPr sz="18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they stay</a:t>
                      </a:r>
                      <a:endParaRPr sz="18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pic>
        <p:nvPicPr>
          <p:cNvPr id="60" name="Google Shape;346;p8">
            <a:hlinkClick r:id="" action="ppaction://noaction">
              <a:snd r:embed="rId8" name="T1_W5F_8.6.wav"/>
            </a:hlinkClick>
            <a:extLst>
              <a:ext uri="{FF2B5EF4-FFF2-40B4-BE49-F238E27FC236}">
                <a16:creationId xmlns:a16="http://schemas.microsoft.com/office/drawing/2014/main" id="{98A3CF7F-15C6-4E40-A852-D5AEEE3EA9C1}"/>
              </a:ext>
            </a:extLst>
          </p:cNvPr>
          <p:cNvPicPr preferRelativeResize="0"/>
          <p:nvPr/>
        </p:nvPicPr>
        <p:blipFill rotWithShape="1">
          <a:blip r:embed="rId4">
            <a:alphaModFix/>
          </a:blip>
          <a:srcRect/>
          <a:stretch/>
        </p:blipFill>
        <p:spPr>
          <a:xfrm>
            <a:off x="507469" y="3595748"/>
            <a:ext cx="534978" cy="523220"/>
          </a:xfrm>
          <a:prstGeom prst="rect">
            <a:avLst/>
          </a:prstGeom>
          <a:noFill/>
          <a:ln>
            <a:noFill/>
          </a:ln>
          <a:effectLst>
            <a:outerShdw blurRad="50800" dist="38100" dir="5400000" algn="t" rotWithShape="0">
              <a:prstClr val="black">
                <a:alpha val="40000"/>
              </a:prstClr>
            </a:outerShdw>
          </a:effectLst>
        </p:spPr>
      </p:pic>
      <p:graphicFrame>
        <p:nvGraphicFramePr>
          <p:cNvPr id="61" name="Google Shape;347;p8">
            <a:extLst>
              <a:ext uri="{FF2B5EF4-FFF2-40B4-BE49-F238E27FC236}">
                <a16:creationId xmlns:a16="http://schemas.microsoft.com/office/drawing/2014/main" id="{5EA8C52F-1EB5-40F5-A0E5-868D0134B7E8}"/>
              </a:ext>
            </a:extLst>
          </p:cNvPr>
          <p:cNvGraphicFramePr/>
          <p:nvPr/>
        </p:nvGraphicFramePr>
        <p:xfrm>
          <a:off x="1282169" y="3684648"/>
          <a:ext cx="4496325" cy="370850"/>
        </p:xfrm>
        <a:graphic>
          <a:graphicData uri="http://schemas.openxmlformats.org/drawingml/2006/table">
            <a:tbl>
              <a:tblPr firstRow="1" bandRow="1">
                <a:noFill/>
              </a:tblPr>
              <a:tblGrid>
                <a:gridCol w="1498775">
                  <a:extLst>
                    <a:ext uri="{9D8B030D-6E8A-4147-A177-3AD203B41FA5}">
                      <a16:colId xmlns:a16="http://schemas.microsoft.com/office/drawing/2014/main" val="20000"/>
                    </a:ext>
                  </a:extLst>
                </a:gridCol>
                <a:gridCol w="1498775">
                  <a:extLst>
                    <a:ext uri="{9D8B030D-6E8A-4147-A177-3AD203B41FA5}">
                      <a16:colId xmlns:a16="http://schemas.microsoft.com/office/drawing/2014/main" val="20001"/>
                    </a:ext>
                  </a:extLst>
                </a:gridCol>
                <a:gridCol w="1498775">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a child</a:t>
                      </a:r>
                      <a:endParaRPr sz="18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children</a:t>
                      </a:r>
                      <a:endParaRPr sz="18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party</a:t>
                      </a:r>
                      <a:endParaRPr sz="18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pic>
        <p:nvPicPr>
          <p:cNvPr id="62" name="Google Shape;348;p8">
            <a:hlinkClick r:id="" action="ppaction://noaction">
              <a:snd r:embed="rId9" name="T1_W5F_8.7.wav"/>
            </a:hlinkClick>
            <a:extLst>
              <a:ext uri="{FF2B5EF4-FFF2-40B4-BE49-F238E27FC236}">
                <a16:creationId xmlns:a16="http://schemas.microsoft.com/office/drawing/2014/main" id="{0A167DB1-74DF-4F42-9434-60E67F90E02D}"/>
              </a:ext>
            </a:extLst>
          </p:cNvPr>
          <p:cNvPicPr preferRelativeResize="0"/>
          <p:nvPr/>
        </p:nvPicPr>
        <p:blipFill rotWithShape="1">
          <a:blip r:embed="rId4">
            <a:alphaModFix/>
          </a:blip>
          <a:srcRect/>
          <a:stretch/>
        </p:blipFill>
        <p:spPr>
          <a:xfrm>
            <a:off x="507469" y="4282390"/>
            <a:ext cx="534978" cy="523220"/>
          </a:xfrm>
          <a:prstGeom prst="rect">
            <a:avLst/>
          </a:prstGeom>
          <a:noFill/>
          <a:ln>
            <a:noFill/>
          </a:ln>
          <a:effectLst>
            <a:outerShdw blurRad="50800" dist="38100" dir="5400000" algn="t" rotWithShape="0">
              <a:prstClr val="black">
                <a:alpha val="40000"/>
              </a:prstClr>
            </a:outerShdw>
          </a:effectLst>
        </p:spPr>
      </p:pic>
      <p:graphicFrame>
        <p:nvGraphicFramePr>
          <p:cNvPr id="63" name="Google Shape;349;p8">
            <a:extLst>
              <a:ext uri="{FF2B5EF4-FFF2-40B4-BE49-F238E27FC236}">
                <a16:creationId xmlns:a16="http://schemas.microsoft.com/office/drawing/2014/main" id="{D3C06986-F9A8-435A-B905-FA63113FAE30}"/>
              </a:ext>
            </a:extLst>
          </p:cNvPr>
          <p:cNvGraphicFramePr/>
          <p:nvPr/>
        </p:nvGraphicFramePr>
        <p:xfrm>
          <a:off x="1269470" y="4247497"/>
          <a:ext cx="4496325" cy="640090"/>
        </p:xfrm>
        <a:graphic>
          <a:graphicData uri="http://schemas.openxmlformats.org/drawingml/2006/table">
            <a:tbl>
              <a:tblPr firstRow="1" bandRow="1">
                <a:noFill/>
              </a:tblPr>
              <a:tblGrid>
                <a:gridCol w="1498775">
                  <a:extLst>
                    <a:ext uri="{9D8B030D-6E8A-4147-A177-3AD203B41FA5}">
                      <a16:colId xmlns:a16="http://schemas.microsoft.com/office/drawing/2014/main" val="20000"/>
                    </a:ext>
                  </a:extLst>
                </a:gridCol>
                <a:gridCol w="1498775">
                  <a:extLst>
                    <a:ext uri="{9D8B030D-6E8A-4147-A177-3AD203B41FA5}">
                      <a16:colId xmlns:a16="http://schemas.microsoft.com/office/drawing/2014/main" val="20001"/>
                    </a:ext>
                  </a:extLst>
                </a:gridCol>
                <a:gridCol w="1498775">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Johanna needs</a:t>
                      </a:r>
                      <a:endParaRPr sz="18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they win</a:t>
                      </a:r>
                      <a:endParaRPr sz="18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Johanna wins</a:t>
                      </a:r>
                      <a:endParaRPr sz="18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sp>
        <p:nvSpPr>
          <p:cNvPr id="64" name="Google Shape;350;p8">
            <a:extLst>
              <a:ext uri="{FF2B5EF4-FFF2-40B4-BE49-F238E27FC236}">
                <a16:creationId xmlns:a16="http://schemas.microsoft.com/office/drawing/2014/main" id="{29B8737E-5E24-443D-AA17-5F552845C6F1}"/>
              </a:ext>
            </a:extLst>
          </p:cNvPr>
          <p:cNvSpPr txBox="1"/>
          <p:nvPr/>
        </p:nvSpPr>
        <p:spPr>
          <a:xfrm>
            <a:off x="88546" y="1141280"/>
            <a:ext cx="52137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Calibri"/>
                <a:ea typeface="Calibri"/>
                <a:cs typeface="Calibri"/>
                <a:sym typeface="Calibri"/>
              </a:rPr>
              <a:t>B.</a:t>
            </a:r>
            <a:endParaRPr kumimoji="0" sz="24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5" name="Google Shape;351;p8">
            <a:extLst>
              <a:ext uri="{FF2B5EF4-FFF2-40B4-BE49-F238E27FC236}">
                <a16:creationId xmlns:a16="http://schemas.microsoft.com/office/drawing/2014/main" id="{9F06F6B7-83D4-4DEF-B230-43DDCC17E914}"/>
              </a:ext>
            </a:extLst>
          </p:cNvPr>
          <p:cNvSpPr txBox="1"/>
          <p:nvPr/>
        </p:nvSpPr>
        <p:spPr>
          <a:xfrm>
            <a:off x="101246" y="1737077"/>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1</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6" name="Google Shape;352;p8">
            <a:extLst>
              <a:ext uri="{FF2B5EF4-FFF2-40B4-BE49-F238E27FC236}">
                <a16:creationId xmlns:a16="http://schemas.microsoft.com/office/drawing/2014/main" id="{2D49EEC7-0FB0-4218-90D2-CF4303CC91F6}"/>
              </a:ext>
            </a:extLst>
          </p:cNvPr>
          <p:cNvSpPr txBox="1"/>
          <p:nvPr/>
        </p:nvSpPr>
        <p:spPr>
          <a:xfrm>
            <a:off x="129376" y="2339016"/>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2</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 name="Google Shape;353;p8">
            <a:extLst>
              <a:ext uri="{FF2B5EF4-FFF2-40B4-BE49-F238E27FC236}">
                <a16:creationId xmlns:a16="http://schemas.microsoft.com/office/drawing/2014/main" id="{BE942C14-0EB7-4F37-9DF8-2EF33F540204}"/>
              </a:ext>
            </a:extLst>
          </p:cNvPr>
          <p:cNvSpPr txBox="1"/>
          <p:nvPr/>
        </p:nvSpPr>
        <p:spPr>
          <a:xfrm>
            <a:off x="129376" y="3036413"/>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3</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8" name="Google Shape;354;p8">
            <a:extLst>
              <a:ext uri="{FF2B5EF4-FFF2-40B4-BE49-F238E27FC236}">
                <a16:creationId xmlns:a16="http://schemas.microsoft.com/office/drawing/2014/main" id="{B89B2DD6-2386-492F-A273-ED5587CE9C05}"/>
              </a:ext>
            </a:extLst>
          </p:cNvPr>
          <p:cNvSpPr txBox="1"/>
          <p:nvPr/>
        </p:nvSpPr>
        <p:spPr>
          <a:xfrm>
            <a:off x="129376" y="3677526"/>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4</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355;p8">
            <a:extLst>
              <a:ext uri="{FF2B5EF4-FFF2-40B4-BE49-F238E27FC236}">
                <a16:creationId xmlns:a16="http://schemas.microsoft.com/office/drawing/2014/main" id="{070F7C43-0930-459F-B15D-4BE19EE8DD20}"/>
              </a:ext>
            </a:extLst>
          </p:cNvPr>
          <p:cNvSpPr txBox="1"/>
          <p:nvPr/>
        </p:nvSpPr>
        <p:spPr>
          <a:xfrm>
            <a:off x="129376" y="4311423"/>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5</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 name="Google Shape;357;p8">
            <a:extLst>
              <a:ext uri="{FF2B5EF4-FFF2-40B4-BE49-F238E27FC236}">
                <a16:creationId xmlns:a16="http://schemas.microsoft.com/office/drawing/2014/main" id="{F8BAACD6-B002-4A19-AF34-4FDFE50AFD6C}"/>
              </a:ext>
            </a:extLst>
          </p:cNvPr>
          <p:cNvSpPr/>
          <p:nvPr/>
        </p:nvSpPr>
        <p:spPr>
          <a:xfrm>
            <a:off x="4246769" y="1170619"/>
            <a:ext cx="1557131" cy="394567"/>
          </a:xfrm>
          <a:prstGeom prst="roundRect">
            <a:avLst>
              <a:gd name="adj" fmla="val 16667"/>
            </a:avLst>
          </a:prstGeom>
          <a:noFill/>
          <a:ln w="381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1" name="Google Shape;358;p8">
            <a:extLst>
              <a:ext uri="{FF2B5EF4-FFF2-40B4-BE49-F238E27FC236}">
                <a16:creationId xmlns:a16="http://schemas.microsoft.com/office/drawing/2014/main" id="{AA5BC812-43D7-43B2-BF95-4EEBBAA778F2}"/>
              </a:ext>
            </a:extLst>
          </p:cNvPr>
          <p:cNvSpPr/>
          <p:nvPr/>
        </p:nvSpPr>
        <p:spPr>
          <a:xfrm>
            <a:off x="1269470" y="1739376"/>
            <a:ext cx="1531730" cy="415497"/>
          </a:xfrm>
          <a:prstGeom prst="roundRect">
            <a:avLst>
              <a:gd name="adj" fmla="val 16667"/>
            </a:avLst>
          </a:prstGeom>
          <a:noFill/>
          <a:ln w="381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2" name="Google Shape;359;p8">
            <a:extLst>
              <a:ext uri="{FF2B5EF4-FFF2-40B4-BE49-F238E27FC236}">
                <a16:creationId xmlns:a16="http://schemas.microsoft.com/office/drawing/2014/main" id="{3DF3C27B-4DCC-4893-9AC2-98A908A08067}"/>
              </a:ext>
            </a:extLst>
          </p:cNvPr>
          <p:cNvSpPr/>
          <p:nvPr/>
        </p:nvSpPr>
        <p:spPr>
          <a:xfrm>
            <a:off x="4262617" y="2394492"/>
            <a:ext cx="1515878" cy="383762"/>
          </a:xfrm>
          <a:prstGeom prst="roundRect">
            <a:avLst>
              <a:gd name="adj" fmla="val 16667"/>
            </a:avLst>
          </a:prstGeom>
          <a:noFill/>
          <a:ln w="381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3" name="Google Shape;360;p8">
            <a:extLst>
              <a:ext uri="{FF2B5EF4-FFF2-40B4-BE49-F238E27FC236}">
                <a16:creationId xmlns:a16="http://schemas.microsoft.com/office/drawing/2014/main" id="{5419FF78-4502-451F-90C9-5057F8B065AD}"/>
              </a:ext>
            </a:extLst>
          </p:cNvPr>
          <p:cNvSpPr/>
          <p:nvPr/>
        </p:nvSpPr>
        <p:spPr>
          <a:xfrm>
            <a:off x="2751765" y="3036413"/>
            <a:ext cx="1557131" cy="354282"/>
          </a:xfrm>
          <a:prstGeom prst="roundRect">
            <a:avLst>
              <a:gd name="adj" fmla="val 16667"/>
            </a:avLst>
          </a:prstGeom>
          <a:noFill/>
          <a:ln w="381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4" name="Google Shape;361;p8">
            <a:extLst>
              <a:ext uri="{FF2B5EF4-FFF2-40B4-BE49-F238E27FC236}">
                <a16:creationId xmlns:a16="http://schemas.microsoft.com/office/drawing/2014/main" id="{5FB45F24-F06D-44AA-A8C0-8F780603FE57}"/>
              </a:ext>
            </a:extLst>
          </p:cNvPr>
          <p:cNvSpPr/>
          <p:nvPr/>
        </p:nvSpPr>
        <p:spPr>
          <a:xfrm>
            <a:off x="2751765" y="3659979"/>
            <a:ext cx="1557131" cy="402521"/>
          </a:xfrm>
          <a:prstGeom prst="roundRect">
            <a:avLst>
              <a:gd name="adj" fmla="val 16667"/>
            </a:avLst>
          </a:prstGeom>
          <a:noFill/>
          <a:ln w="381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5" name="Google Shape;362;p8">
            <a:extLst>
              <a:ext uri="{FF2B5EF4-FFF2-40B4-BE49-F238E27FC236}">
                <a16:creationId xmlns:a16="http://schemas.microsoft.com/office/drawing/2014/main" id="{F266F3B1-9BB5-461F-9DC8-5612E530A03E}"/>
              </a:ext>
            </a:extLst>
          </p:cNvPr>
          <p:cNvSpPr/>
          <p:nvPr/>
        </p:nvSpPr>
        <p:spPr>
          <a:xfrm>
            <a:off x="4280639" y="4254500"/>
            <a:ext cx="1497861" cy="596538"/>
          </a:xfrm>
          <a:prstGeom prst="roundRect">
            <a:avLst>
              <a:gd name="adj" fmla="val 16667"/>
            </a:avLst>
          </a:prstGeom>
          <a:noFill/>
          <a:ln w="381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6" name="Google Shape;369;p8">
            <a:extLst>
              <a:ext uri="{FF2B5EF4-FFF2-40B4-BE49-F238E27FC236}">
                <a16:creationId xmlns:a16="http://schemas.microsoft.com/office/drawing/2014/main" id="{81E3D787-DBE2-47C8-BF1D-98484426E1F0}"/>
              </a:ext>
            </a:extLst>
          </p:cNvPr>
          <p:cNvSpPr txBox="1"/>
          <p:nvPr/>
        </p:nvSpPr>
        <p:spPr>
          <a:xfrm>
            <a:off x="149068" y="674859"/>
            <a:ext cx="5946932" cy="41549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Listen. Write the word that is mentioned.</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2" name="Google Shape;370;p8">
            <a:extLst>
              <a:ext uri="{FF2B5EF4-FFF2-40B4-BE49-F238E27FC236}">
                <a16:creationId xmlns:a16="http://schemas.microsoft.com/office/drawing/2014/main" id="{2D9D3109-028C-485E-9538-FBBAD6D18AB5}"/>
              </a:ext>
            </a:extLst>
          </p:cNvPr>
          <p:cNvSpPr txBox="1"/>
          <p:nvPr/>
        </p:nvSpPr>
        <p:spPr>
          <a:xfrm>
            <a:off x="170760" y="4898908"/>
            <a:ext cx="5946932"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B</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Write the number of the matching answer.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3" name="Google Shape;356;p8">
            <a:extLst>
              <a:ext uri="{FF2B5EF4-FFF2-40B4-BE49-F238E27FC236}">
                <a16:creationId xmlns:a16="http://schemas.microsoft.com/office/drawing/2014/main" id="{46FF06B1-B982-48F1-AAD1-86CC7322040C}"/>
              </a:ext>
            </a:extLst>
          </p:cNvPr>
          <p:cNvSpPr txBox="1"/>
          <p:nvPr/>
        </p:nvSpPr>
        <p:spPr>
          <a:xfrm>
            <a:off x="191547" y="5300932"/>
            <a:ext cx="6198689" cy="1061789"/>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rgbClr val="002060"/>
              </a:buClr>
              <a:buSzPts val="2100"/>
              <a:buFont typeface="Calibri"/>
              <a:buAutoNum type="arabicPeriod"/>
              <a:tabLst/>
              <a:defRPr/>
            </a:pPr>
            <a:r>
              <a:rPr lang="en-GB" sz="2100" kern="0" dirty="0">
                <a:solidFill>
                  <a:srgbClr val="002060"/>
                </a:solidFill>
                <a:latin typeface="Century Gothic"/>
                <a:ea typeface="Century Gothic"/>
                <a:cs typeface="Century Gothic"/>
                <a:sym typeface="Century Gothic"/>
              </a:rPr>
              <a:t>Die Kinder</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____       4. </a:t>
            </a:r>
            <a:r>
              <a:rPr lang="en-GB" sz="2100" kern="0" dirty="0" err="1">
                <a:solidFill>
                  <a:srgbClr val="002060"/>
                </a:solidFill>
                <a:latin typeface="Century Gothic"/>
                <a:ea typeface="Century Gothic"/>
                <a:cs typeface="Century Gothic"/>
                <a:sym typeface="Century Gothic"/>
              </a:rPr>
              <a:t>sie</a:t>
            </a:r>
            <a:r>
              <a:rPr lang="en-GB" sz="2100" kern="0" dirty="0">
                <a:solidFill>
                  <a:srgbClr val="002060"/>
                </a:solidFill>
                <a:latin typeface="Century Gothic"/>
                <a:ea typeface="Century Gothic"/>
                <a:cs typeface="Century Gothic"/>
                <a:sym typeface="Century Gothic"/>
              </a:rPr>
              <a:t> </a:t>
            </a:r>
            <a:r>
              <a:rPr lang="en-GB" sz="2100" kern="0" dirty="0" err="1">
                <a:solidFill>
                  <a:srgbClr val="002060"/>
                </a:solidFill>
                <a:latin typeface="Century Gothic"/>
                <a:ea typeface="Century Gothic"/>
                <a:cs typeface="Century Gothic"/>
                <a:sym typeface="Century Gothic"/>
              </a:rPr>
              <a:t>bleibt</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____</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2060"/>
              </a:buClr>
              <a:buSzPts val="2100"/>
              <a:buFont typeface="Calibri"/>
              <a:buAutoNum type="arabicPeriod"/>
              <a:tabLst/>
              <a:defRPr/>
            </a:pPr>
            <a:r>
              <a:rPr lang="en-GB" sz="2100" kern="0" dirty="0">
                <a:solidFill>
                  <a:srgbClr val="002060"/>
                </a:solidFill>
                <a:latin typeface="Century Gothic"/>
                <a:ea typeface="Century Gothic"/>
                <a:cs typeface="Century Gothic"/>
                <a:sym typeface="Century Gothic"/>
              </a:rPr>
              <a:t>Sie </a:t>
            </a:r>
            <a:r>
              <a:rPr lang="en-GB" sz="2100" kern="0" dirty="0" err="1">
                <a:solidFill>
                  <a:srgbClr val="002060"/>
                </a:solidFill>
                <a:latin typeface="Century Gothic"/>
                <a:ea typeface="Century Gothic"/>
                <a:cs typeface="Century Gothic"/>
                <a:sym typeface="Century Gothic"/>
              </a:rPr>
              <a:t>singen</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____        5. </a:t>
            </a:r>
            <a:r>
              <a:rPr lang="en-GB" sz="2100" kern="0" dirty="0">
                <a:solidFill>
                  <a:srgbClr val="002060"/>
                </a:solidFill>
                <a:latin typeface="Century Gothic"/>
                <a:ea typeface="Century Gothic"/>
                <a:cs typeface="Century Gothic"/>
                <a:sym typeface="Century Gothic"/>
              </a:rPr>
              <a:t>Johanna </a:t>
            </a:r>
            <a:r>
              <a:rPr lang="en-GB" sz="2100" kern="0" dirty="0" err="1">
                <a:solidFill>
                  <a:srgbClr val="002060"/>
                </a:solidFill>
                <a:latin typeface="Century Gothic"/>
                <a:ea typeface="Century Gothic"/>
                <a:cs typeface="Century Gothic"/>
                <a:sym typeface="Century Gothic"/>
              </a:rPr>
              <a:t>gewinnt</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____</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2060"/>
              </a:buClr>
              <a:buSzPts val="2100"/>
              <a:buFont typeface="Calibri"/>
              <a:buAutoNum type="arabicPeriod"/>
              <a:tabLst/>
              <a:defRPr/>
            </a:pPr>
            <a:r>
              <a:rPr lang="en-GB" sz="2100" kern="0" dirty="0">
                <a:solidFill>
                  <a:srgbClr val="002060"/>
                </a:solidFill>
                <a:latin typeface="Century Gothic"/>
                <a:ea typeface="Century Gothic"/>
                <a:cs typeface="Century Gothic"/>
                <a:sym typeface="Century Gothic"/>
              </a:rPr>
              <a:t>Sie </a:t>
            </a:r>
            <a:r>
              <a:rPr lang="en-GB" sz="2100" kern="0" dirty="0" err="1">
                <a:solidFill>
                  <a:srgbClr val="002060"/>
                </a:solidFill>
                <a:latin typeface="Century Gothic"/>
                <a:ea typeface="Century Gothic"/>
                <a:cs typeface="Century Gothic"/>
                <a:sym typeface="Century Gothic"/>
              </a:rPr>
              <a:t>macht</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____      </a:t>
            </a:r>
            <a:r>
              <a:rPr kumimoji="0" lang="en-GB" sz="21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6. </a:t>
            </a:r>
            <a:r>
              <a:rPr lang="en-GB" sz="2100" kern="0" noProof="0" dirty="0" err="1">
                <a:solidFill>
                  <a:srgbClr val="002060"/>
                </a:solidFill>
                <a:latin typeface="Century Gothic"/>
                <a:ea typeface="Century Gothic"/>
                <a:cs typeface="Century Gothic"/>
                <a:sym typeface="Century Gothic"/>
              </a:rPr>
              <a:t>Gläser</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____</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4" name="Google Shape;363;p8">
            <a:extLst>
              <a:ext uri="{FF2B5EF4-FFF2-40B4-BE49-F238E27FC236}">
                <a16:creationId xmlns:a16="http://schemas.microsoft.com/office/drawing/2014/main" id="{5D08122A-45E3-41DC-8D66-F9D154F22F91}"/>
              </a:ext>
            </a:extLst>
          </p:cNvPr>
          <p:cNvSpPr txBox="1"/>
          <p:nvPr/>
        </p:nvSpPr>
        <p:spPr>
          <a:xfrm>
            <a:off x="1973650" y="5240793"/>
            <a:ext cx="44435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4 </a:t>
            </a:r>
            <a:endParaRPr kumimoji="0"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85" name="Google Shape;364;p8">
            <a:extLst>
              <a:ext uri="{FF2B5EF4-FFF2-40B4-BE49-F238E27FC236}">
                <a16:creationId xmlns:a16="http://schemas.microsoft.com/office/drawing/2014/main" id="{48B44E3A-6652-45C4-A1C9-4488356BFF3A}"/>
              </a:ext>
            </a:extLst>
          </p:cNvPr>
          <p:cNvSpPr txBox="1"/>
          <p:nvPr/>
        </p:nvSpPr>
        <p:spPr>
          <a:xfrm>
            <a:off x="1962219" y="5571922"/>
            <a:ext cx="357790"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1</a:t>
            </a:r>
            <a:endParaRPr kumimoji="0"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86" name="Google Shape;365;p8">
            <a:extLst>
              <a:ext uri="{FF2B5EF4-FFF2-40B4-BE49-F238E27FC236}">
                <a16:creationId xmlns:a16="http://schemas.microsoft.com/office/drawing/2014/main" id="{0311D703-518F-4B15-873A-A101581CDFCF}"/>
              </a:ext>
            </a:extLst>
          </p:cNvPr>
          <p:cNvSpPr txBox="1"/>
          <p:nvPr/>
        </p:nvSpPr>
        <p:spPr>
          <a:xfrm>
            <a:off x="1982135" y="5901689"/>
            <a:ext cx="563809"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B050"/>
                </a:solidFill>
                <a:effectLst/>
                <a:uLnTx/>
                <a:uFillTx/>
                <a:latin typeface="Century Gothic"/>
                <a:ea typeface="Century Gothic"/>
                <a:cs typeface="Century Gothic"/>
                <a:sym typeface="Century Gothic"/>
              </a:rPr>
              <a:t>E</a:t>
            </a:r>
            <a:endParaRPr kumimoji="0" sz="2400" b="1" i="0" u="none" strike="noStrike" kern="0" cap="none" spc="0" normalizeH="0" baseline="0" noProof="0">
              <a:ln>
                <a:noFill/>
              </a:ln>
              <a:solidFill>
                <a:srgbClr val="00B050"/>
              </a:solidFill>
              <a:effectLst/>
              <a:uLnTx/>
              <a:uFillTx/>
              <a:latin typeface="Century Gothic"/>
              <a:ea typeface="Century Gothic"/>
              <a:cs typeface="Century Gothic"/>
              <a:sym typeface="Century Gothic"/>
            </a:endParaRPr>
          </a:p>
        </p:txBody>
      </p:sp>
      <p:sp>
        <p:nvSpPr>
          <p:cNvPr id="87" name="Google Shape;366;p8">
            <a:extLst>
              <a:ext uri="{FF2B5EF4-FFF2-40B4-BE49-F238E27FC236}">
                <a16:creationId xmlns:a16="http://schemas.microsoft.com/office/drawing/2014/main" id="{875A5F99-EB66-42EA-A3B5-D368AC2F7376}"/>
              </a:ext>
            </a:extLst>
          </p:cNvPr>
          <p:cNvSpPr txBox="1"/>
          <p:nvPr/>
        </p:nvSpPr>
        <p:spPr>
          <a:xfrm>
            <a:off x="4687062" y="5269332"/>
            <a:ext cx="44435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3 </a:t>
            </a:r>
            <a:endParaRPr kumimoji="0"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88" name="Google Shape;367;p8">
            <a:extLst>
              <a:ext uri="{FF2B5EF4-FFF2-40B4-BE49-F238E27FC236}">
                <a16:creationId xmlns:a16="http://schemas.microsoft.com/office/drawing/2014/main" id="{9E43DD0F-D883-48DF-8E85-D2ABEBCD6F9A}"/>
              </a:ext>
            </a:extLst>
          </p:cNvPr>
          <p:cNvSpPr txBox="1"/>
          <p:nvPr/>
        </p:nvSpPr>
        <p:spPr>
          <a:xfrm>
            <a:off x="5727504" y="5556557"/>
            <a:ext cx="357790"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5</a:t>
            </a:r>
            <a:endParaRPr kumimoji="0"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89" name="Google Shape;368;p8">
            <a:extLst>
              <a:ext uri="{FF2B5EF4-FFF2-40B4-BE49-F238E27FC236}">
                <a16:creationId xmlns:a16="http://schemas.microsoft.com/office/drawing/2014/main" id="{998368C4-8AD8-4BC5-A54B-DC7102D7299B}"/>
              </a:ext>
            </a:extLst>
          </p:cNvPr>
          <p:cNvSpPr txBox="1"/>
          <p:nvPr/>
        </p:nvSpPr>
        <p:spPr>
          <a:xfrm>
            <a:off x="4295775" y="5917289"/>
            <a:ext cx="563809"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2</a:t>
            </a:r>
            <a:endParaRPr kumimoji="0"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90" name="Google Shape;371;p8">
            <a:extLst>
              <a:ext uri="{FF2B5EF4-FFF2-40B4-BE49-F238E27FC236}">
                <a16:creationId xmlns:a16="http://schemas.microsoft.com/office/drawing/2014/main" id="{195FA3F2-3E2D-4B41-90A3-B919A05E701B}"/>
              </a:ext>
            </a:extLst>
          </p:cNvPr>
          <p:cNvSpPr txBox="1"/>
          <p:nvPr/>
        </p:nvSpPr>
        <p:spPr>
          <a:xfrm>
            <a:off x="5935266" y="247291"/>
            <a:ext cx="5153218" cy="40626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Take turns to say the following German words out loud. Your partner will give you a point each time you remember the English translation as well.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Partner A</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a:ea typeface="Century Gothic"/>
                <a:cs typeface="Century Gothic"/>
                <a:sym typeface="Century Gothic"/>
              </a:rPr>
              <a:t>d</a:t>
            </a:r>
            <a:r>
              <a:rPr kumimoji="0" lang="en-GB" sz="20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ie</a:t>
            </a:r>
            <a:r>
              <a:rPr kumimoji="0" lang="en-GB" sz="20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a:t>
            </a:r>
            <a:r>
              <a:rPr kumimoji="0" lang="en-GB" sz="2000" b="0"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Stunde</a:t>
            </a:r>
            <a:endParaRPr kumimoji="0" lang="en-GB" sz="2000" b="0" i="0" u="none" strike="noStrike" kern="0" cap="none" spc="0" normalizeH="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a:ea typeface="Century Gothic"/>
                <a:cs typeface="Century Gothic"/>
                <a:sym typeface="Century Gothic"/>
              </a:rPr>
              <a:t>d</a:t>
            </a:r>
            <a:r>
              <a:rPr lang="en-GB" sz="2000" kern="0" baseline="0" dirty="0">
                <a:solidFill>
                  <a:srgbClr val="002060"/>
                </a:solidFill>
                <a:latin typeface="Century Gothic"/>
                <a:ea typeface="Century Gothic"/>
                <a:cs typeface="Century Gothic"/>
                <a:sym typeface="Century Gothic"/>
              </a:rPr>
              <a:t>as </a:t>
            </a:r>
            <a:r>
              <a:rPr lang="en-GB" sz="2000" kern="0" baseline="0" dirty="0" err="1">
                <a:solidFill>
                  <a:srgbClr val="002060"/>
                </a:solidFill>
                <a:latin typeface="Century Gothic"/>
                <a:ea typeface="Century Gothic"/>
                <a:cs typeface="Century Gothic"/>
                <a:sym typeface="Century Gothic"/>
              </a:rPr>
              <a:t>Glas</a:t>
            </a:r>
            <a:endParaRPr lang="en-GB" sz="2000" kern="0" baseline="0" dirty="0">
              <a:solidFill>
                <a:srgbClr val="002060"/>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a:ea typeface="Century Gothic"/>
                <a:cs typeface="Century Gothic"/>
                <a:sym typeface="Century Gothic"/>
              </a:rPr>
              <a:t>d</a:t>
            </a:r>
            <a:r>
              <a:rPr kumimoji="0" lang="en-GB" sz="20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as Kind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a:ea typeface="Century Gothic"/>
                <a:cs typeface="Century Gothic"/>
                <a:sym typeface="Century Gothic"/>
              </a:rPr>
              <a:t>g</a:t>
            </a:r>
            <a:r>
              <a:rPr lang="en-GB" sz="2000" kern="0" baseline="0" dirty="0" err="1">
                <a:solidFill>
                  <a:srgbClr val="002060"/>
                </a:solidFill>
                <a:latin typeface="Century Gothic"/>
                <a:ea typeface="Century Gothic"/>
                <a:cs typeface="Century Gothic"/>
                <a:sym typeface="Century Gothic"/>
              </a:rPr>
              <a:t>ewinnen</a:t>
            </a:r>
            <a:endParaRPr lang="en-GB" sz="2000" kern="0" baseline="0" dirty="0">
              <a:solidFill>
                <a:srgbClr val="002060"/>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a:ea typeface="Century Gothic"/>
                <a:cs typeface="Century Gothic"/>
                <a:sym typeface="Century Gothic"/>
              </a:rPr>
              <a:t>p</a:t>
            </a:r>
            <a:r>
              <a:rPr kumimoji="0" lang="en-GB" sz="2000" b="0"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lanen</a:t>
            </a:r>
            <a:endParaRPr kumimoji="0" lang="en-GB" sz="2000" b="0" i="0" u="none" strike="noStrike" kern="0" cap="none" spc="0" normalizeH="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baseline="0" dirty="0" err="1">
                <a:solidFill>
                  <a:srgbClr val="002060"/>
                </a:solidFill>
                <a:latin typeface="Century Gothic"/>
                <a:ea typeface="Century Gothic"/>
                <a:cs typeface="Century Gothic"/>
                <a:sym typeface="Century Gothic"/>
              </a:rPr>
              <a:t>machen</a:t>
            </a:r>
            <a:endParaRPr kumimoji="0"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a:ea typeface="Century Gothic"/>
                <a:cs typeface="Century Gothic"/>
                <a:sym typeface="Century Gothic"/>
              </a:rPr>
              <a:t>wiederholen</a:t>
            </a:r>
            <a:endParaRPr kumimoji="0" sz="1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91" name="Google Shape;373;p8" descr="A picture containing icon&#10;&#10;Description automatically generated">
            <a:extLst>
              <a:ext uri="{FF2B5EF4-FFF2-40B4-BE49-F238E27FC236}">
                <a16:creationId xmlns:a16="http://schemas.microsoft.com/office/drawing/2014/main" id="{79F7DA2F-D595-4FD6-839A-32DA4DB3809A}"/>
              </a:ext>
            </a:extLst>
          </p:cNvPr>
          <p:cNvPicPr preferRelativeResize="0"/>
          <p:nvPr/>
        </p:nvPicPr>
        <p:blipFill rotWithShape="1">
          <a:blip r:embed="rId10">
            <a:alphaModFix/>
          </a:blip>
          <a:srcRect/>
          <a:stretch/>
        </p:blipFill>
        <p:spPr>
          <a:xfrm>
            <a:off x="6862590" y="2083641"/>
            <a:ext cx="462076" cy="437167"/>
          </a:xfrm>
          <a:prstGeom prst="rect">
            <a:avLst/>
          </a:prstGeom>
          <a:noFill/>
          <a:ln>
            <a:noFill/>
          </a:ln>
        </p:spPr>
      </p:pic>
      <p:pic>
        <p:nvPicPr>
          <p:cNvPr id="92" name="Google Shape;374;p8" descr="A picture containing icon&#10;&#10;Description automatically generated">
            <a:extLst>
              <a:ext uri="{FF2B5EF4-FFF2-40B4-BE49-F238E27FC236}">
                <a16:creationId xmlns:a16="http://schemas.microsoft.com/office/drawing/2014/main" id="{6B41F7F1-C2EB-4A02-AEE8-EF34A1DC4F77}"/>
              </a:ext>
            </a:extLst>
          </p:cNvPr>
          <p:cNvPicPr preferRelativeResize="0"/>
          <p:nvPr/>
        </p:nvPicPr>
        <p:blipFill rotWithShape="1">
          <a:blip r:embed="rId10">
            <a:alphaModFix/>
          </a:blip>
          <a:srcRect/>
          <a:stretch/>
        </p:blipFill>
        <p:spPr>
          <a:xfrm>
            <a:off x="6568401" y="2341434"/>
            <a:ext cx="462076" cy="437167"/>
          </a:xfrm>
          <a:prstGeom prst="rect">
            <a:avLst/>
          </a:prstGeom>
          <a:noFill/>
          <a:ln>
            <a:noFill/>
          </a:ln>
        </p:spPr>
      </p:pic>
      <p:pic>
        <p:nvPicPr>
          <p:cNvPr id="93" name="Google Shape;375;p8" descr="A picture containing icon&#10;&#10;Description automatically generated">
            <a:extLst>
              <a:ext uri="{FF2B5EF4-FFF2-40B4-BE49-F238E27FC236}">
                <a16:creationId xmlns:a16="http://schemas.microsoft.com/office/drawing/2014/main" id="{81568983-D59D-42DB-9B8B-89F88F12B7CE}"/>
              </a:ext>
            </a:extLst>
          </p:cNvPr>
          <p:cNvPicPr preferRelativeResize="0"/>
          <p:nvPr/>
        </p:nvPicPr>
        <p:blipFill rotWithShape="1">
          <a:blip r:embed="rId10">
            <a:alphaModFix/>
          </a:blip>
          <a:srcRect/>
          <a:stretch/>
        </p:blipFill>
        <p:spPr>
          <a:xfrm>
            <a:off x="6760121" y="2697593"/>
            <a:ext cx="462076" cy="437167"/>
          </a:xfrm>
          <a:prstGeom prst="rect">
            <a:avLst/>
          </a:prstGeom>
          <a:noFill/>
          <a:ln>
            <a:noFill/>
          </a:ln>
        </p:spPr>
      </p:pic>
      <p:pic>
        <p:nvPicPr>
          <p:cNvPr id="94" name="Google Shape;376;p8" descr="A picture containing icon&#10;&#10;Description automatically generated">
            <a:extLst>
              <a:ext uri="{FF2B5EF4-FFF2-40B4-BE49-F238E27FC236}">
                <a16:creationId xmlns:a16="http://schemas.microsoft.com/office/drawing/2014/main" id="{FF59906B-5CDD-4E80-9F32-91974C532921}"/>
              </a:ext>
            </a:extLst>
          </p:cNvPr>
          <p:cNvPicPr preferRelativeResize="0"/>
          <p:nvPr/>
        </p:nvPicPr>
        <p:blipFill rotWithShape="1">
          <a:blip r:embed="rId10">
            <a:alphaModFix/>
          </a:blip>
          <a:srcRect/>
          <a:stretch/>
        </p:blipFill>
        <p:spPr>
          <a:xfrm>
            <a:off x="6435715" y="2982489"/>
            <a:ext cx="462076" cy="437167"/>
          </a:xfrm>
          <a:prstGeom prst="rect">
            <a:avLst/>
          </a:prstGeom>
          <a:noFill/>
          <a:ln>
            <a:noFill/>
          </a:ln>
        </p:spPr>
      </p:pic>
      <p:pic>
        <p:nvPicPr>
          <p:cNvPr id="95" name="Google Shape;377;p8" descr="A picture containing icon&#10;&#10;Description automatically generated">
            <a:extLst>
              <a:ext uri="{FF2B5EF4-FFF2-40B4-BE49-F238E27FC236}">
                <a16:creationId xmlns:a16="http://schemas.microsoft.com/office/drawing/2014/main" id="{D75A95F0-0D69-4D88-9F32-B33887CA1E52}"/>
              </a:ext>
            </a:extLst>
          </p:cNvPr>
          <p:cNvPicPr preferRelativeResize="0"/>
          <p:nvPr/>
        </p:nvPicPr>
        <p:blipFill rotWithShape="1">
          <a:blip r:embed="rId10">
            <a:alphaModFix/>
          </a:blip>
          <a:srcRect/>
          <a:stretch/>
        </p:blipFill>
        <p:spPr>
          <a:xfrm>
            <a:off x="6298045" y="3290132"/>
            <a:ext cx="462076" cy="437167"/>
          </a:xfrm>
          <a:prstGeom prst="rect">
            <a:avLst/>
          </a:prstGeom>
          <a:noFill/>
          <a:ln>
            <a:noFill/>
          </a:ln>
        </p:spPr>
      </p:pic>
      <p:pic>
        <p:nvPicPr>
          <p:cNvPr id="96" name="Google Shape;378;p8" descr="A picture containing icon&#10;&#10;Description automatically generated">
            <a:extLst>
              <a:ext uri="{FF2B5EF4-FFF2-40B4-BE49-F238E27FC236}">
                <a16:creationId xmlns:a16="http://schemas.microsoft.com/office/drawing/2014/main" id="{BD6DAC51-5D44-467D-9CE5-3F57D9B1C621}"/>
              </a:ext>
            </a:extLst>
          </p:cNvPr>
          <p:cNvPicPr preferRelativeResize="0"/>
          <p:nvPr/>
        </p:nvPicPr>
        <p:blipFill rotWithShape="1">
          <a:blip r:embed="rId10">
            <a:alphaModFix/>
          </a:blip>
          <a:srcRect/>
          <a:stretch/>
        </p:blipFill>
        <p:spPr>
          <a:xfrm>
            <a:off x="6346492" y="3616104"/>
            <a:ext cx="462076" cy="437167"/>
          </a:xfrm>
          <a:prstGeom prst="rect">
            <a:avLst/>
          </a:prstGeom>
          <a:noFill/>
          <a:ln>
            <a:noFill/>
          </a:ln>
        </p:spPr>
      </p:pic>
      <p:pic>
        <p:nvPicPr>
          <p:cNvPr id="97" name="Google Shape;379;p8" descr="A picture containing icon&#10;&#10;Description automatically generated">
            <a:hlinkClick r:id="" action="ppaction://noaction">
              <a:snd r:embed="rId11" name="T1_W5F_8.8.wav"/>
            </a:hlinkClick>
            <a:extLst>
              <a:ext uri="{FF2B5EF4-FFF2-40B4-BE49-F238E27FC236}">
                <a16:creationId xmlns:a16="http://schemas.microsoft.com/office/drawing/2014/main" id="{9F0864C3-FD96-4BF8-85A4-EF3581C04226}"/>
              </a:ext>
            </a:extLst>
          </p:cNvPr>
          <p:cNvPicPr preferRelativeResize="0"/>
          <p:nvPr/>
        </p:nvPicPr>
        <p:blipFill rotWithShape="1">
          <a:blip r:embed="rId10">
            <a:alphaModFix/>
          </a:blip>
          <a:srcRect/>
          <a:stretch/>
        </p:blipFill>
        <p:spPr>
          <a:xfrm>
            <a:off x="6581379" y="3920607"/>
            <a:ext cx="462076" cy="437167"/>
          </a:xfrm>
          <a:prstGeom prst="rect">
            <a:avLst/>
          </a:prstGeom>
          <a:noFill/>
          <a:ln>
            <a:noFill/>
          </a:ln>
        </p:spPr>
      </p:pic>
      <p:sp>
        <p:nvSpPr>
          <p:cNvPr id="98" name="Google Shape;372;p8">
            <a:extLst>
              <a:ext uri="{FF2B5EF4-FFF2-40B4-BE49-F238E27FC236}">
                <a16:creationId xmlns:a16="http://schemas.microsoft.com/office/drawing/2014/main" id="{7D5ECE89-6783-49E3-A1EC-BE4C42B5DF4D}"/>
              </a:ext>
            </a:extLst>
          </p:cNvPr>
          <p:cNvSpPr txBox="1"/>
          <p:nvPr/>
        </p:nvSpPr>
        <p:spPr>
          <a:xfrm>
            <a:off x="8963824" y="1411935"/>
            <a:ext cx="3139630" cy="33239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Partner B</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100" kern="0" dirty="0">
                <a:solidFill>
                  <a:srgbClr val="002060"/>
                </a:solidFill>
                <a:latin typeface="Century Gothic"/>
                <a:ea typeface="Century Gothic"/>
                <a:cs typeface="Century Gothic"/>
                <a:sym typeface="Century Gothic"/>
              </a:rPr>
              <a:t>die Idee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Gläser</a:t>
            </a:r>
            <a:endPar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100" kern="0" dirty="0">
                <a:solidFill>
                  <a:srgbClr val="002060"/>
                </a:solidFill>
                <a:latin typeface="Century Gothic"/>
                <a:ea typeface="Century Gothic"/>
                <a:cs typeface="Century Gothic"/>
                <a:sym typeface="Century Gothic"/>
              </a:rPr>
              <a:t>Kinder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100" kern="0" dirty="0">
                <a:solidFill>
                  <a:srgbClr val="002060"/>
                </a:solidFill>
                <a:latin typeface="Century Gothic"/>
                <a:ea typeface="Century Gothic"/>
                <a:cs typeface="Century Gothic"/>
                <a:sym typeface="Century Gothic"/>
              </a:rPr>
              <a:t>b</a:t>
            </a:r>
            <a:r>
              <a:rPr kumimoji="0" lang="en-GB" sz="21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leiben</a:t>
            </a:r>
            <a:endPar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100" kern="0" dirty="0" err="1">
                <a:solidFill>
                  <a:srgbClr val="002060"/>
                </a:solidFill>
                <a:latin typeface="Century Gothic"/>
                <a:ea typeface="Century Gothic"/>
                <a:cs typeface="Century Gothic"/>
                <a:sym typeface="Century Gothic"/>
              </a:rPr>
              <a:t>Kaufen</a:t>
            </a:r>
            <a:endParaRPr lang="en-GB" sz="2100" kern="0" dirty="0">
              <a:solidFill>
                <a:srgbClr val="002060"/>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100" kern="0" dirty="0">
                <a:solidFill>
                  <a:srgbClr val="002060"/>
                </a:solidFill>
                <a:latin typeface="Century Gothic"/>
                <a:ea typeface="Century Gothic"/>
                <a:cs typeface="Century Gothic"/>
                <a:sym typeface="Century Gothic"/>
              </a:rPr>
              <a:t>b</a:t>
            </a:r>
            <a:r>
              <a:rPr kumimoji="0" lang="en-GB" sz="21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rauchen</a:t>
            </a:r>
            <a:endPar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100" kern="0" dirty="0">
                <a:solidFill>
                  <a:srgbClr val="002060"/>
                </a:solidFill>
                <a:latin typeface="Century Gothic"/>
                <a:ea typeface="Century Gothic"/>
                <a:cs typeface="Century Gothic"/>
                <a:sym typeface="Century Gothic"/>
              </a:rPr>
              <a:t>das Lied</a:t>
            </a:r>
            <a:endPar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99" name="Google Shape;380;p8" descr="A picture containing icon&#10;&#10;Description automatically generated">
            <a:extLst>
              <a:ext uri="{FF2B5EF4-FFF2-40B4-BE49-F238E27FC236}">
                <a16:creationId xmlns:a16="http://schemas.microsoft.com/office/drawing/2014/main" id="{9BA39C36-7A96-469F-A38D-F02CC7A3BAAC}"/>
              </a:ext>
            </a:extLst>
          </p:cNvPr>
          <p:cNvPicPr preferRelativeResize="0"/>
          <p:nvPr/>
        </p:nvPicPr>
        <p:blipFill rotWithShape="1">
          <a:blip r:embed="rId10">
            <a:alphaModFix/>
          </a:blip>
          <a:srcRect/>
          <a:stretch/>
        </p:blipFill>
        <p:spPr>
          <a:xfrm>
            <a:off x="9360545" y="2071194"/>
            <a:ext cx="462076" cy="437167"/>
          </a:xfrm>
          <a:prstGeom prst="rect">
            <a:avLst/>
          </a:prstGeom>
          <a:noFill/>
          <a:ln>
            <a:noFill/>
          </a:ln>
        </p:spPr>
      </p:pic>
      <p:pic>
        <p:nvPicPr>
          <p:cNvPr id="100" name="Google Shape;381;p8" descr="A picture containing icon&#10;&#10;Description automatically generated">
            <a:extLst>
              <a:ext uri="{FF2B5EF4-FFF2-40B4-BE49-F238E27FC236}">
                <a16:creationId xmlns:a16="http://schemas.microsoft.com/office/drawing/2014/main" id="{F43758E1-3BEF-4668-A7D3-9CA20B451443}"/>
              </a:ext>
            </a:extLst>
          </p:cNvPr>
          <p:cNvPicPr preferRelativeResize="0"/>
          <p:nvPr/>
        </p:nvPicPr>
        <p:blipFill rotWithShape="1">
          <a:blip r:embed="rId10">
            <a:alphaModFix/>
          </a:blip>
          <a:srcRect/>
          <a:stretch/>
        </p:blipFill>
        <p:spPr>
          <a:xfrm>
            <a:off x="9674487" y="2423645"/>
            <a:ext cx="462076" cy="437167"/>
          </a:xfrm>
          <a:prstGeom prst="rect">
            <a:avLst/>
          </a:prstGeom>
          <a:noFill/>
          <a:ln>
            <a:noFill/>
          </a:ln>
        </p:spPr>
      </p:pic>
      <p:pic>
        <p:nvPicPr>
          <p:cNvPr id="101" name="Google Shape;382;p8" descr="A picture containing icon&#10;&#10;Description automatically generated">
            <a:extLst>
              <a:ext uri="{FF2B5EF4-FFF2-40B4-BE49-F238E27FC236}">
                <a16:creationId xmlns:a16="http://schemas.microsoft.com/office/drawing/2014/main" id="{6943EFDB-F844-4C1D-B8EB-801E6E852857}"/>
              </a:ext>
            </a:extLst>
          </p:cNvPr>
          <p:cNvPicPr preferRelativeResize="0"/>
          <p:nvPr/>
        </p:nvPicPr>
        <p:blipFill rotWithShape="1">
          <a:blip r:embed="rId10">
            <a:alphaModFix/>
          </a:blip>
          <a:srcRect/>
          <a:stretch/>
        </p:blipFill>
        <p:spPr>
          <a:xfrm>
            <a:off x="9121598" y="2674945"/>
            <a:ext cx="462076" cy="437167"/>
          </a:xfrm>
          <a:prstGeom prst="rect">
            <a:avLst/>
          </a:prstGeom>
          <a:noFill/>
          <a:ln>
            <a:noFill/>
          </a:ln>
        </p:spPr>
      </p:pic>
      <p:pic>
        <p:nvPicPr>
          <p:cNvPr id="102" name="Google Shape;383;p8" descr="A picture containing icon&#10;&#10;Description automatically generated">
            <a:extLst>
              <a:ext uri="{FF2B5EF4-FFF2-40B4-BE49-F238E27FC236}">
                <a16:creationId xmlns:a16="http://schemas.microsoft.com/office/drawing/2014/main" id="{3ACA9077-A0AD-4413-B535-82B5DF7E2370}"/>
              </a:ext>
            </a:extLst>
          </p:cNvPr>
          <p:cNvPicPr preferRelativeResize="0"/>
          <p:nvPr/>
        </p:nvPicPr>
        <p:blipFill rotWithShape="1">
          <a:blip r:embed="rId10">
            <a:alphaModFix/>
          </a:blip>
          <a:srcRect/>
          <a:stretch/>
        </p:blipFill>
        <p:spPr>
          <a:xfrm>
            <a:off x="9637843" y="3060911"/>
            <a:ext cx="462076" cy="437167"/>
          </a:xfrm>
          <a:prstGeom prst="rect">
            <a:avLst/>
          </a:prstGeom>
          <a:noFill/>
          <a:ln>
            <a:noFill/>
          </a:ln>
        </p:spPr>
      </p:pic>
      <p:pic>
        <p:nvPicPr>
          <p:cNvPr id="103" name="Google Shape;384;p8" descr="A picture containing icon&#10;&#10;Description automatically generated">
            <a:extLst>
              <a:ext uri="{FF2B5EF4-FFF2-40B4-BE49-F238E27FC236}">
                <a16:creationId xmlns:a16="http://schemas.microsoft.com/office/drawing/2014/main" id="{DF718824-0453-4F73-8C4D-854CD26C5AFC}"/>
              </a:ext>
            </a:extLst>
          </p:cNvPr>
          <p:cNvPicPr preferRelativeResize="0"/>
          <p:nvPr/>
        </p:nvPicPr>
        <p:blipFill rotWithShape="1">
          <a:blip r:embed="rId10">
            <a:alphaModFix/>
          </a:blip>
          <a:srcRect/>
          <a:stretch/>
        </p:blipFill>
        <p:spPr>
          <a:xfrm>
            <a:off x="8878576" y="3356019"/>
            <a:ext cx="462076" cy="437167"/>
          </a:xfrm>
          <a:prstGeom prst="rect">
            <a:avLst/>
          </a:prstGeom>
          <a:noFill/>
          <a:ln>
            <a:noFill/>
          </a:ln>
        </p:spPr>
      </p:pic>
      <p:pic>
        <p:nvPicPr>
          <p:cNvPr id="104" name="Google Shape;385;p8" descr="A picture containing icon&#10;&#10;Description automatically generated">
            <a:extLst>
              <a:ext uri="{FF2B5EF4-FFF2-40B4-BE49-F238E27FC236}">
                <a16:creationId xmlns:a16="http://schemas.microsoft.com/office/drawing/2014/main" id="{0AB69C67-EB0D-4006-8922-83A02A2400FB}"/>
              </a:ext>
            </a:extLst>
          </p:cNvPr>
          <p:cNvPicPr preferRelativeResize="0"/>
          <p:nvPr/>
        </p:nvPicPr>
        <p:blipFill rotWithShape="1">
          <a:blip r:embed="rId10">
            <a:alphaModFix/>
          </a:blip>
          <a:srcRect/>
          <a:stretch/>
        </p:blipFill>
        <p:spPr>
          <a:xfrm>
            <a:off x="9721699" y="3679690"/>
            <a:ext cx="462076" cy="437167"/>
          </a:xfrm>
          <a:prstGeom prst="rect">
            <a:avLst/>
          </a:prstGeom>
          <a:noFill/>
          <a:ln>
            <a:noFill/>
          </a:ln>
        </p:spPr>
      </p:pic>
      <p:pic>
        <p:nvPicPr>
          <p:cNvPr id="105" name="Google Shape;386;p8" descr="A picture containing icon&#10;&#10;Description automatically generated">
            <a:hlinkClick r:id="" action="ppaction://noaction">
              <a:snd r:embed="rId12" name="T1_W5F_8.15.wav"/>
            </a:hlinkClick>
            <a:extLst>
              <a:ext uri="{FF2B5EF4-FFF2-40B4-BE49-F238E27FC236}">
                <a16:creationId xmlns:a16="http://schemas.microsoft.com/office/drawing/2014/main" id="{21A1B835-ADC4-4FD5-9E1B-85F9EA688B08}"/>
              </a:ext>
            </a:extLst>
          </p:cNvPr>
          <p:cNvPicPr preferRelativeResize="0"/>
          <p:nvPr/>
        </p:nvPicPr>
        <p:blipFill rotWithShape="1">
          <a:blip r:embed="rId10">
            <a:alphaModFix/>
          </a:blip>
          <a:srcRect/>
          <a:stretch/>
        </p:blipFill>
        <p:spPr>
          <a:xfrm>
            <a:off x="9212411" y="3999955"/>
            <a:ext cx="462076" cy="437167"/>
          </a:xfrm>
          <a:prstGeom prst="rect">
            <a:avLst/>
          </a:prstGeom>
          <a:noFill/>
          <a:ln>
            <a:noFill/>
          </a:ln>
        </p:spPr>
      </p:pic>
      <p:sp>
        <p:nvSpPr>
          <p:cNvPr id="106" name="Google Shape;387;p8">
            <a:extLst>
              <a:ext uri="{FF2B5EF4-FFF2-40B4-BE49-F238E27FC236}">
                <a16:creationId xmlns:a16="http://schemas.microsoft.com/office/drawing/2014/main" id="{49DE952B-AD77-4E33-AF8B-01DF57600257}"/>
              </a:ext>
            </a:extLst>
          </p:cNvPr>
          <p:cNvSpPr txBox="1"/>
          <p:nvPr/>
        </p:nvSpPr>
        <p:spPr>
          <a:xfrm>
            <a:off x="6390236" y="4825295"/>
            <a:ext cx="5576494" cy="175432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D </a:t>
            </a:r>
            <a:r>
              <a:rPr kumimoji="0" lang="en-GB" sz="1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Ping Pong translation in pairs </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Round 1:</a:t>
            </a:r>
            <a:r>
              <a:rPr kumimoji="0" lang="en-GB" sz="1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Challenge each other by testing whether you can translate the German words into English.</a:t>
            </a:r>
            <a:endParaRPr kumimoji="0" sz="1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Round 2:</a:t>
            </a:r>
            <a:r>
              <a:rPr kumimoji="0" lang="en-GB" sz="1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Now challenge your partner by asking for the German words. </a:t>
            </a:r>
            <a:endParaRPr kumimoji="0" sz="1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07" name="Google Shape;388;p8" descr="Chat, Multiple, Icon, Symbol, Message, Bubble, Talk">
            <a:extLst>
              <a:ext uri="{FF2B5EF4-FFF2-40B4-BE49-F238E27FC236}">
                <a16:creationId xmlns:a16="http://schemas.microsoft.com/office/drawing/2014/main" id="{09B6E963-EC43-418F-8FE7-6CD1372B4B02}"/>
              </a:ext>
            </a:extLst>
          </p:cNvPr>
          <p:cNvPicPr preferRelativeResize="0"/>
          <p:nvPr/>
        </p:nvPicPr>
        <p:blipFill rotWithShape="1">
          <a:blip r:embed="rId13">
            <a:alphaModFix/>
          </a:blip>
          <a:srcRect/>
          <a:stretch/>
        </p:blipFill>
        <p:spPr>
          <a:xfrm>
            <a:off x="10995439" y="4472844"/>
            <a:ext cx="886540" cy="758756"/>
          </a:xfrm>
          <a:prstGeom prst="rect">
            <a:avLst/>
          </a:prstGeom>
          <a:noFill/>
          <a:ln>
            <a:noFill/>
          </a:ln>
        </p:spPr>
      </p:pic>
      <p:sp>
        <p:nvSpPr>
          <p:cNvPr id="110" name="Title 1">
            <a:extLst>
              <a:ext uri="{FF2B5EF4-FFF2-40B4-BE49-F238E27FC236}">
                <a16:creationId xmlns:a16="http://schemas.microsoft.com/office/drawing/2014/main" id="{7D6A8B94-C49B-4D25-816D-CB9259C471FE}"/>
              </a:ext>
            </a:extLst>
          </p:cNvPr>
          <p:cNvSpPr txBox="1">
            <a:spLocks/>
          </p:cNvSpPr>
          <p:nvPr/>
        </p:nvSpPr>
        <p:spPr>
          <a:xfrm>
            <a:off x="10950576" y="120974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111" name="Picture 110" descr="A picture containing text, clipart&#10;&#10;Description automatically generated">
            <a:extLst>
              <a:ext uri="{FF2B5EF4-FFF2-40B4-BE49-F238E27FC236}">
                <a16:creationId xmlns:a16="http://schemas.microsoft.com/office/drawing/2014/main" id="{19452294-B199-4904-A7D2-6EF6508CC321}"/>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12" name="Title 2">
            <a:extLst>
              <a:ext uri="{FF2B5EF4-FFF2-40B4-BE49-F238E27FC236}">
                <a16:creationId xmlns:a16="http://schemas.microsoft.com/office/drawing/2014/main" id="{F26FC2F6-2F0A-4E35-A971-9D3970B6EB66}"/>
              </a:ext>
            </a:extLst>
          </p:cNvPr>
          <p:cNvSpPr txBox="1">
            <a:spLocks/>
          </p:cNvSpPr>
          <p:nvPr/>
        </p:nvSpPr>
        <p:spPr>
          <a:xfrm>
            <a:off x="10886163" y="2818677"/>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113" name="Group 112">
            <a:extLst>
              <a:ext uri="{FF2B5EF4-FFF2-40B4-BE49-F238E27FC236}">
                <a16:creationId xmlns:a16="http://schemas.microsoft.com/office/drawing/2014/main" id="{4C1874D1-A8E5-4A65-9AEE-DD9007B99258}"/>
              </a:ext>
            </a:extLst>
          </p:cNvPr>
          <p:cNvGrpSpPr/>
          <p:nvPr/>
        </p:nvGrpSpPr>
        <p:grpSpPr>
          <a:xfrm>
            <a:off x="10787168" y="1841116"/>
            <a:ext cx="1316286" cy="754334"/>
            <a:chOff x="10714104" y="160499"/>
            <a:chExt cx="1316286" cy="754334"/>
          </a:xfrm>
        </p:grpSpPr>
        <p:sp>
          <p:nvSpPr>
            <p:cNvPr id="114" name="Speech Bubble: Rectangle with Corners Rounded 113">
              <a:extLst>
                <a:ext uri="{FF2B5EF4-FFF2-40B4-BE49-F238E27FC236}">
                  <a16:creationId xmlns:a16="http://schemas.microsoft.com/office/drawing/2014/main" id="{C9FE4A47-2D9E-439C-AEF7-29C96824EFB0}"/>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15" name="Speech Bubble: Rectangle with Corners Rounded 114">
              <a:extLst>
                <a:ext uri="{FF2B5EF4-FFF2-40B4-BE49-F238E27FC236}">
                  <a16:creationId xmlns:a16="http://schemas.microsoft.com/office/drawing/2014/main" id="{41E84F81-B2E8-4517-B78A-B11FEC71EA5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116" name="Picture 115" descr="A picture containing text, reptile&#10;&#10;Description automatically generated">
              <a:extLst>
                <a:ext uri="{FF2B5EF4-FFF2-40B4-BE49-F238E27FC236}">
                  <a16:creationId xmlns:a16="http://schemas.microsoft.com/office/drawing/2014/main" id="{7DC414E8-6AC4-4429-83F4-BC8D988CC52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117" name="TextBox 116">
              <a:extLst>
                <a:ext uri="{FF2B5EF4-FFF2-40B4-BE49-F238E27FC236}">
                  <a16:creationId xmlns:a16="http://schemas.microsoft.com/office/drawing/2014/main" id="{E6E76DE7-FDC0-40D7-8575-466965DC986D}"/>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rPr>
                <a:t>…</a:t>
              </a:r>
            </a:p>
          </p:txBody>
        </p:sp>
      </p:grpSp>
      <p:sp>
        <p:nvSpPr>
          <p:cNvPr id="108" name="Google Shape;167;p2">
            <a:extLst>
              <a:ext uri="{FF2B5EF4-FFF2-40B4-BE49-F238E27FC236}">
                <a16:creationId xmlns:a16="http://schemas.microsoft.com/office/drawing/2014/main" id="{B0EDF649-98E7-4236-93C6-A5F56999958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9" name="Speech Bubble: Rectangle with Corners Rounded 108">
            <a:hlinkClick r:id="" action="ppaction://noaction">
              <a:snd r:embed="rId16" name="T1_W5F_8.1.wav"/>
            </a:hlinkClick>
            <a:extLst>
              <a:ext uri="{FF2B5EF4-FFF2-40B4-BE49-F238E27FC236}">
                <a16:creationId xmlns:a16="http://schemas.microsoft.com/office/drawing/2014/main" id="{B8495072-581E-4E26-8F64-6C05EF1711BD}"/>
              </a:ext>
            </a:extLst>
          </p:cNvPr>
          <p:cNvSpPr/>
          <p:nvPr/>
        </p:nvSpPr>
        <p:spPr>
          <a:xfrm>
            <a:off x="3829424" y="178619"/>
            <a:ext cx="1289578" cy="494285"/>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8" name="CustomShape 7">
            <a:hlinkClick r:id="" action="ppaction://noaction">
              <a:snd r:embed="rId16" name="T1_W5F_8.1.wav"/>
            </a:hlinkClick>
            <a:extLst>
              <a:ext uri="{FF2B5EF4-FFF2-40B4-BE49-F238E27FC236}">
                <a16:creationId xmlns:a16="http://schemas.microsoft.com/office/drawing/2014/main" id="{4ED0B60B-D1EC-463E-86AD-2E580D2DF8B9}"/>
              </a:ext>
            </a:extLst>
          </p:cNvPr>
          <p:cNvSpPr/>
          <p:nvPr/>
        </p:nvSpPr>
        <p:spPr>
          <a:xfrm>
            <a:off x="3793629" y="213002"/>
            <a:ext cx="1289578" cy="44201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Hör</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zu</a:t>
            </a:r>
            <a:r>
              <a:rPr kumimoji="0" lang="en-GB" sz="2400" b="1" i="0" u="none" strike="noStrike" kern="1200" cap="none" spc="-1" normalizeH="0" baseline="0" noProof="0" dirty="0">
                <a:ln>
                  <a:noFill/>
                </a:ln>
                <a:solidFill>
                  <a:srgbClr val="002060"/>
                </a:solidFill>
                <a:effectLst/>
                <a:uLnTx/>
                <a:uFillTx/>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119" name="Graphic 118" descr="Teacher">
            <a:extLst>
              <a:ext uri="{FF2B5EF4-FFF2-40B4-BE49-F238E27FC236}">
                <a16:creationId xmlns:a16="http://schemas.microsoft.com/office/drawing/2014/main" id="{C72E093A-87D7-4B45-BA9D-B2D912A7235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891497" y="998"/>
            <a:ext cx="914400" cy="914400"/>
          </a:xfrm>
          <a:prstGeom prst="rect">
            <a:avLst/>
          </a:prstGeom>
        </p:spPr>
      </p:pic>
      <p:sp>
        <p:nvSpPr>
          <p:cNvPr id="2" name="Speech Bubble: Rectangle with Corners Rounded 1">
            <a:extLst>
              <a:ext uri="{FF2B5EF4-FFF2-40B4-BE49-F238E27FC236}">
                <a16:creationId xmlns:a16="http://schemas.microsoft.com/office/drawing/2014/main" id="{A0EFBE36-6D3E-2772-0C38-47CD7E0341C0}"/>
              </a:ext>
            </a:extLst>
          </p:cNvPr>
          <p:cNvSpPr/>
          <p:nvPr/>
        </p:nvSpPr>
        <p:spPr>
          <a:xfrm>
            <a:off x="6743041" y="900819"/>
            <a:ext cx="2684677" cy="1002766"/>
          </a:xfrm>
          <a:prstGeom prst="wedgeRoundRectCallout">
            <a:avLst>
              <a:gd name="adj1" fmla="val -262305"/>
              <a:gd name="adj2" fmla="val -6681"/>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a:ea typeface="+mn-ea"/>
                <a:cs typeface="+mn-cs"/>
              </a:rPr>
              <a:t>The letter ‘B’ here stands for ‘</a:t>
            </a:r>
            <a:r>
              <a:rPr kumimoji="0" lang="en-US" sz="1800" b="1" i="1" u="none" strike="noStrike" kern="1200" cap="none" spc="0" normalizeH="0" baseline="0" noProof="0" dirty="0" err="1">
                <a:ln>
                  <a:noFill/>
                </a:ln>
                <a:solidFill>
                  <a:prstClr val="white"/>
                </a:solidFill>
                <a:effectLst/>
                <a:uLnTx/>
                <a:uFillTx/>
                <a:latin typeface="Century Gothic"/>
                <a:ea typeface="+mn-ea"/>
                <a:cs typeface="+mn-cs"/>
              </a:rPr>
              <a:t>Beispiel</a:t>
            </a:r>
            <a:r>
              <a:rPr kumimoji="0" lang="en-US" sz="1800" b="0" i="0" u="none" strike="noStrike" kern="1200" cap="none" spc="0" normalizeH="0" baseline="0" noProof="0" dirty="0">
                <a:ln>
                  <a:noFill/>
                </a:ln>
                <a:solidFill>
                  <a:prstClr val="white"/>
                </a:solidFill>
                <a:effectLst/>
                <a:uLnTx/>
                <a:uFillTx/>
                <a:latin typeface="Century Gothic"/>
                <a:ea typeface="+mn-ea"/>
                <a:cs typeface="+mn-cs"/>
              </a:rPr>
              <a:t>’ (example) </a:t>
            </a:r>
            <a:endParaRPr kumimoji="0" lang="en-GB" sz="1800" b="0" i="1"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251092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0"/>
                                        </p:tgtEl>
                                        <p:attrNameLst>
                                          <p:attrName>style.visibility</p:attrName>
                                        </p:attrNameLst>
                                      </p:cBhvr>
                                      <p:to>
                                        <p:strVal val="visible"/>
                                      </p:to>
                                    </p:set>
                                    <p:anim calcmode="lin" valueType="num">
                                      <p:cBhvr additive="base">
                                        <p:cTn id="15" dur="500"/>
                                        <p:tgtEl>
                                          <p:spTgt spid="7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1"/>
                                        </p:tgtEl>
                                        <p:attrNameLst>
                                          <p:attrName>style.visibility</p:attrName>
                                        </p:attrNameLst>
                                      </p:cBhvr>
                                      <p:to>
                                        <p:strVal val="visible"/>
                                      </p:to>
                                    </p:set>
                                    <p:anim calcmode="lin" valueType="num">
                                      <p:cBhvr additive="base">
                                        <p:cTn id="20" dur="500"/>
                                        <p:tgtEl>
                                          <p:spTgt spid="7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2"/>
                                        </p:tgtEl>
                                        <p:attrNameLst>
                                          <p:attrName>style.visibility</p:attrName>
                                        </p:attrNameLst>
                                      </p:cBhvr>
                                      <p:to>
                                        <p:strVal val="visible"/>
                                      </p:to>
                                    </p:set>
                                    <p:anim calcmode="lin" valueType="num">
                                      <p:cBhvr additive="base">
                                        <p:cTn id="25" dur="500"/>
                                        <p:tgtEl>
                                          <p:spTgt spid="7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3"/>
                                        </p:tgtEl>
                                        <p:attrNameLst>
                                          <p:attrName>style.visibility</p:attrName>
                                        </p:attrNameLst>
                                      </p:cBhvr>
                                      <p:to>
                                        <p:strVal val="visible"/>
                                      </p:to>
                                    </p:set>
                                    <p:anim calcmode="lin" valueType="num">
                                      <p:cBhvr additive="base">
                                        <p:cTn id="30" dur="500"/>
                                        <p:tgtEl>
                                          <p:spTgt spid="7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4"/>
                                        </p:tgtEl>
                                        <p:attrNameLst>
                                          <p:attrName>style.visibility</p:attrName>
                                        </p:attrNameLst>
                                      </p:cBhvr>
                                      <p:to>
                                        <p:strVal val="visible"/>
                                      </p:to>
                                    </p:set>
                                    <p:anim calcmode="lin" valueType="num">
                                      <p:cBhvr additive="base">
                                        <p:cTn id="35" dur="500"/>
                                        <p:tgtEl>
                                          <p:spTgt spid="7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75"/>
                                        </p:tgtEl>
                                        <p:attrNameLst>
                                          <p:attrName>style.visibility</p:attrName>
                                        </p:attrNameLst>
                                      </p:cBhvr>
                                      <p:to>
                                        <p:strVal val="visible"/>
                                      </p:to>
                                    </p:set>
                                    <p:anim calcmode="lin" valueType="num">
                                      <p:cBhvr additive="base">
                                        <p:cTn id="40" dur="500"/>
                                        <p:tgtEl>
                                          <p:spTgt spid="7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83"/>
                                        </p:tgtEl>
                                        <p:attrNameLst>
                                          <p:attrName>style.visibility</p:attrName>
                                        </p:attrNameLst>
                                      </p:cBhvr>
                                      <p:to>
                                        <p:strVal val="visible"/>
                                      </p:to>
                                    </p:set>
                                    <p:anim calcmode="lin" valueType="num">
                                      <p:cBhvr additive="base">
                                        <p:cTn id="45" dur="500"/>
                                        <p:tgtEl>
                                          <p:spTgt spid="83"/>
                                        </p:tgtEl>
                                        <p:attrNameLst>
                                          <p:attrName>ppt_y</p:attrName>
                                        </p:attrNameLst>
                                      </p:cBhvr>
                                      <p:tavLst>
                                        <p:tav tm="0">
                                          <p:val>
                                            <p:strVal val="#ppt_y+1"/>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82"/>
                                        </p:tgtEl>
                                        <p:attrNameLst>
                                          <p:attrName>style.visibility</p:attrName>
                                        </p:attrNameLst>
                                      </p:cBhvr>
                                      <p:to>
                                        <p:strVal val="visible"/>
                                      </p:to>
                                    </p:set>
                                    <p:anim calcmode="lin" valueType="num">
                                      <p:cBhvr additive="base">
                                        <p:cTn id="48" dur="500"/>
                                        <p:tgtEl>
                                          <p:spTgt spid="8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84"/>
                                        </p:tgtEl>
                                        <p:attrNameLst>
                                          <p:attrName>style.visibility</p:attrName>
                                        </p:attrNameLst>
                                      </p:cBhvr>
                                      <p:to>
                                        <p:strVal val="visible"/>
                                      </p:to>
                                    </p:set>
                                    <p:anim calcmode="lin" valueType="num">
                                      <p:cBhvr additive="base">
                                        <p:cTn id="53" dur="500"/>
                                        <p:tgtEl>
                                          <p:spTgt spid="8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85"/>
                                        </p:tgtEl>
                                        <p:attrNameLst>
                                          <p:attrName>style.visibility</p:attrName>
                                        </p:attrNameLst>
                                      </p:cBhvr>
                                      <p:to>
                                        <p:strVal val="visible"/>
                                      </p:to>
                                    </p:set>
                                    <p:anim calcmode="lin" valueType="num">
                                      <p:cBhvr additive="base">
                                        <p:cTn id="58" dur="500"/>
                                        <p:tgtEl>
                                          <p:spTgt spid="8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86"/>
                                        </p:tgtEl>
                                        <p:attrNameLst>
                                          <p:attrName>style.visibility</p:attrName>
                                        </p:attrNameLst>
                                      </p:cBhvr>
                                      <p:to>
                                        <p:strVal val="visible"/>
                                      </p:to>
                                    </p:set>
                                    <p:anim calcmode="lin" valueType="num">
                                      <p:cBhvr additive="base">
                                        <p:cTn id="63" dur="500"/>
                                        <p:tgtEl>
                                          <p:spTgt spid="86"/>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87"/>
                                        </p:tgtEl>
                                        <p:attrNameLst>
                                          <p:attrName>style.visibility</p:attrName>
                                        </p:attrNameLst>
                                      </p:cBhvr>
                                      <p:to>
                                        <p:strVal val="visible"/>
                                      </p:to>
                                    </p:set>
                                    <p:anim calcmode="lin" valueType="num">
                                      <p:cBhvr additive="base">
                                        <p:cTn id="68" dur="500"/>
                                        <p:tgtEl>
                                          <p:spTgt spid="87"/>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88"/>
                                        </p:tgtEl>
                                        <p:attrNameLst>
                                          <p:attrName>style.visibility</p:attrName>
                                        </p:attrNameLst>
                                      </p:cBhvr>
                                      <p:to>
                                        <p:strVal val="visible"/>
                                      </p:to>
                                    </p:set>
                                    <p:anim calcmode="lin" valueType="num">
                                      <p:cBhvr additive="base">
                                        <p:cTn id="73" dur="500"/>
                                        <p:tgtEl>
                                          <p:spTgt spid="88"/>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89"/>
                                        </p:tgtEl>
                                        <p:attrNameLst>
                                          <p:attrName>style.visibility</p:attrName>
                                        </p:attrNameLst>
                                      </p:cBhvr>
                                      <p:to>
                                        <p:strVal val="visible"/>
                                      </p:to>
                                    </p:set>
                                    <p:anim calcmode="lin" valueType="num">
                                      <p:cBhvr additive="base">
                                        <p:cTn id="78" dur="500"/>
                                        <p:tgtEl>
                                          <p:spTgt spid="89"/>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90"/>
                                        </p:tgtEl>
                                        <p:attrNameLst>
                                          <p:attrName>style.visibility</p:attrName>
                                        </p:attrNameLst>
                                      </p:cBhvr>
                                      <p:to>
                                        <p:strVal val="visible"/>
                                      </p:to>
                                    </p:set>
                                    <p:anim calcmode="lin" valueType="num">
                                      <p:cBhvr additive="base">
                                        <p:cTn id="83" dur="500"/>
                                        <p:tgtEl>
                                          <p:spTgt spid="90"/>
                                        </p:tgtEl>
                                        <p:attrNameLst>
                                          <p:attrName>ppt_y</p:attrName>
                                        </p:attrNameLst>
                                      </p:cBhvr>
                                      <p:tavLst>
                                        <p:tav tm="0">
                                          <p:val>
                                            <p:strVal val="#ppt_y+1"/>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91"/>
                                        </p:tgtEl>
                                        <p:attrNameLst>
                                          <p:attrName>style.visibility</p:attrName>
                                        </p:attrNameLst>
                                      </p:cBhvr>
                                      <p:to>
                                        <p:strVal val="visible"/>
                                      </p:to>
                                    </p:set>
                                    <p:anim calcmode="lin" valueType="num">
                                      <p:cBhvr additive="base">
                                        <p:cTn id="86" dur="500"/>
                                        <p:tgtEl>
                                          <p:spTgt spid="91"/>
                                        </p:tgtEl>
                                        <p:attrNameLst>
                                          <p:attrName>ppt_y</p:attrName>
                                        </p:attrNameLst>
                                      </p:cBhvr>
                                      <p:tavLst>
                                        <p:tav tm="0">
                                          <p:val>
                                            <p:strVal val="#ppt_y+1"/>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92"/>
                                        </p:tgtEl>
                                        <p:attrNameLst>
                                          <p:attrName>style.visibility</p:attrName>
                                        </p:attrNameLst>
                                      </p:cBhvr>
                                      <p:to>
                                        <p:strVal val="visible"/>
                                      </p:to>
                                    </p:set>
                                    <p:anim calcmode="lin" valueType="num">
                                      <p:cBhvr additive="base">
                                        <p:cTn id="89" dur="500"/>
                                        <p:tgtEl>
                                          <p:spTgt spid="92"/>
                                        </p:tgtEl>
                                        <p:attrNameLst>
                                          <p:attrName>ppt_y</p:attrName>
                                        </p:attrNameLst>
                                      </p:cBhvr>
                                      <p:tavLst>
                                        <p:tav tm="0">
                                          <p:val>
                                            <p:strVal val="#ppt_y+1"/>
                                          </p:val>
                                        </p:tav>
                                        <p:tav tm="100000">
                                          <p:val>
                                            <p:strVal val="#ppt_y"/>
                                          </p:val>
                                        </p:tav>
                                      </p:tavLst>
                                    </p:anim>
                                  </p:childTnLst>
                                </p:cTn>
                              </p:par>
                              <p:par>
                                <p:cTn id="90" presetID="2" presetClass="entr" presetSubtype="4" fill="hold" nodeType="withEffect">
                                  <p:stCondLst>
                                    <p:cond delay="0"/>
                                  </p:stCondLst>
                                  <p:childTnLst>
                                    <p:set>
                                      <p:cBhvr>
                                        <p:cTn id="91" dur="1" fill="hold">
                                          <p:stCondLst>
                                            <p:cond delay="0"/>
                                          </p:stCondLst>
                                        </p:cTn>
                                        <p:tgtEl>
                                          <p:spTgt spid="93"/>
                                        </p:tgtEl>
                                        <p:attrNameLst>
                                          <p:attrName>style.visibility</p:attrName>
                                        </p:attrNameLst>
                                      </p:cBhvr>
                                      <p:to>
                                        <p:strVal val="visible"/>
                                      </p:to>
                                    </p:set>
                                    <p:anim calcmode="lin" valueType="num">
                                      <p:cBhvr additive="base">
                                        <p:cTn id="92" dur="500"/>
                                        <p:tgtEl>
                                          <p:spTgt spid="93"/>
                                        </p:tgtEl>
                                        <p:attrNameLst>
                                          <p:attrName>ppt_y</p:attrName>
                                        </p:attrNameLst>
                                      </p:cBhvr>
                                      <p:tavLst>
                                        <p:tav tm="0">
                                          <p:val>
                                            <p:strVal val="#ppt_y+1"/>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94"/>
                                        </p:tgtEl>
                                        <p:attrNameLst>
                                          <p:attrName>style.visibility</p:attrName>
                                        </p:attrNameLst>
                                      </p:cBhvr>
                                      <p:to>
                                        <p:strVal val="visible"/>
                                      </p:to>
                                    </p:set>
                                    <p:anim calcmode="lin" valueType="num">
                                      <p:cBhvr additive="base">
                                        <p:cTn id="95" dur="500"/>
                                        <p:tgtEl>
                                          <p:spTgt spid="94"/>
                                        </p:tgtEl>
                                        <p:attrNameLst>
                                          <p:attrName>ppt_y</p:attrName>
                                        </p:attrNameLst>
                                      </p:cBhvr>
                                      <p:tavLst>
                                        <p:tav tm="0">
                                          <p:val>
                                            <p:strVal val="#ppt_y+1"/>
                                          </p:val>
                                        </p:tav>
                                        <p:tav tm="100000">
                                          <p:val>
                                            <p:strVal val="#ppt_y"/>
                                          </p:val>
                                        </p:tav>
                                      </p:tavLst>
                                    </p:anim>
                                  </p:childTnLst>
                                </p:cTn>
                              </p:par>
                              <p:par>
                                <p:cTn id="96" presetID="2" presetClass="entr" presetSubtype="4" fill="hold" nodeType="withEffect">
                                  <p:stCondLst>
                                    <p:cond delay="0"/>
                                  </p:stCondLst>
                                  <p:childTnLst>
                                    <p:set>
                                      <p:cBhvr>
                                        <p:cTn id="97" dur="1" fill="hold">
                                          <p:stCondLst>
                                            <p:cond delay="0"/>
                                          </p:stCondLst>
                                        </p:cTn>
                                        <p:tgtEl>
                                          <p:spTgt spid="95"/>
                                        </p:tgtEl>
                                        <p:attrNameLst>
                                          <p:attrName>style.visibility</p:attrName>
                                        </p:attrNameLst>
                                      </p:cBhvr>
                                      <p:to>
                                        <p:strVal val="visible"/>
                                      </p:to>
                                    </p:set>
                                    <p:anim calcmode="lin" valueType="num">
                                      <p:cBhvr additive="base">
                                        <p:cTn id="98" dur="500"/>
                                        <p:tgtEl>
                                          <p:spTgt spid="95"/>
                                        </p:tgtEl>
                                        <p:attrNameLst>
                                          <p:attrName>ppt_y</p:attrName>
                                        </p:attrNameLst>
                                      </p:cBhvr>
                                      <p:tavLst>
                                        <p:tav tm="0">
                                          <p:val>
                                            <p:strVal val="#ppt_y+1"/>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96"/>
                                        </p:tgtEl>
                                        <p:attrNameLst>
                                          <p:attrName>style.visibility</p:attrName>
                                        </p:attrNameLst>
                                      </p:cBhvr>
                                      <p:to>
                                        <p:strVal val="visible"/>
                                      </p:to>
                                    </p:set>
                                    <p:anim calcmode="lin" valueType="num">
                                      <p:cBhvr additive="base">
                                        <p:cTn id="101" dur="500"/>
                                        <p:tgtEl>
                                          <p:spTgt spid="96"/>
                                        </p:tgtEl>
                                        <p:attrNameLst>
                                          <p:attrName>ppt_y</p:attrName>
                                        </p:attrNameLst>
                                      </p:cBhvr>
                                      <p:tavLst>
                                        <p:tav tm="0">
                                          <p:val>
                                            <p:strVal val="#ppt_y+1"/>
                                          </p:val>
                                        </p:tav>
                                        <p:tav tm="100000">
                                          <p:val>
                                            <p:strVal val="#ppt_y"/>
                                          </p:val>
                                        </p:tav>
                                      </p:tavLst>
                                    </p:anim>
                                  </p:childTnLst>
                                </p:cTn>
                              </p:par>
                              <p:par>
                                <p:cTn id="102" presetID="2" presetClass="entr" presetSubtype="4" fill="hold" nodeType="withEffect">
                                  <p:stCondLst>
                                    <p:cond delay="0"/>
                                  </p:stCondLst>
                                  <p:childTnLst>
                                    <p:set>
                                      <p:cBhvr>
                                        <p:cTn id="103" dur="1" fill="hold">
                                          <p:stCondLst>
                                            <p:cond delay="0"/>
                                          </p:stCondLst>
                                        </p:cTn>
                                        <p:tgtEl>
                                          <p:spTgt spid="97"/>
                                        </p:tgtEl>
                                        <p:attrNameLst>
                                          <p:attrName>style.visibility</p:attrName>
                                        </p:attrNameLst>
                                      </p:cBhvr>
                                      <p:to>
                                        <p:strVal val="visible"/>
                                      </p:to>
                                    </p:set>
                                    <p:anim calcmode="lin" valueType="num">
                                      <p:cBhvr additive="base">
                                        <p:cTn id="104" dur="500"/>
                                        <p:tgtEl>
                                          <p:spTgt spid="97"/>
                                        </p:tgtEl>
                                        <p:attrNameLst>
                                          <p:attrName>ppt_y</p:attrName>
                                        </p:attrNameLst>
                                      </p:cBhvr>
                                      <p:tavLst>
                                        <p:tav tm="0">
                                          <p:val>
                                            <p:strVal val="#ppt_y+1"/>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99"/>
                                        </p:tgtEl>
                                        <p:attrNameLst>
                                          <p:attrName>style.visibility</p:attrName>
                                        </p:attrNameLst>
                                      </p:cBhvr>
                                      <p:to>
                                        <p:strVal val="visible"/>
                                      </p:to>
                                    </p:set>
                                    <p:anim calcmode="lin" valueType="num">
                                      <p:cBhvr additive="base">
                                        <p:cTn id="107" dur="500"/>
                                        <p:tgtEl>
                                          <p:spTgt spid="99"/>
                                        </p:tgtEl>
                                        <p:attrNameLst>
                                          <p:attrName>ppt_y</p:attrName>
                                        </p:attrNameLst>
                                      </p:cBhvr>
                                      <p:tavLst>
                                        <p:tav tm="0">
                                          <p:val>
                                            <p:strVal val="#ppt_y+1"/>
                                          </p:val>
                                        </p:tav>
                                        <p:tav tm="100000">
                                          <p:val>
                                            <p:strVal val="#ppt_y"/>
                                          </p:val>
                                        </p:tav>
                                      </p:tavLst>
                                    </p:anim>
                                  </p:childTnLst>
                                </p:cTn>
                              </p:par>
                              <p:par>
                                <p:cTn id="108" presetID="2" presetClass="entr" presetSubtype="4" fill="hold" nodeType="withEffect">
                                  <p:stCondLst>
                                    <p:cond delay="0"/>
                                  </p:stCondLst>
                                  <p:childTnLst>
                                    <p:set>
                                      <p:cBhvr>
                                        <p:cTn id="109" dur="1" fill="hold">
                                          <p:stCondLst>
                                            <p:cond delay="0"/>
                                          </p:stCondLst>
                                        </p:cTn>
                                        <p:tgtEl>
                                          <p:spTgt spid="100"/>
                                        </p:tgtEl>
                                        <p:attrNameLst>
                                          <p:attrName>style.visibility</p:attrName>
                                        </p:attrNameLst>
                                      </p:cBhvr>
                                      <p:to>
                                        <p:strVal val="visible"/>
                                      </p:to>
                                    </p:set>
                                    <p:anim calcmode="lin" valueType="num">
                                      <p:cBhvr additive="base">
                                        <p:cTn id="110" dur="500"/>
                                        <p:tgtEl>
                                          <p:spTgt spid="100"/>
                                        </p:tgtEl>
                                        <p:attrNameLst>
                                          <p:attrName>ppt_y</p:attrName>
                                        </p:attrNameLst>
                                      </p:cBhvr>
                                      <p:tavLst>
                                        <p:tav tm="0">
                                          <p:val>
                                            <p:strVal val="#ppt_y+1"/>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101"/>
                                        </p:tgtEl>
                                        <p:attrNameLst>
                                          <p:attrName>style.visibility</p:attrName>
                                        </p:attrNameLst>
                                      </p:cBhvr>
                                      <p:to>
                                        <p:strVal val="visible"/>
                                      </p:to>
                                    </p:set>
                                    <p:anim calcmode="lin" valueType="num">
                                      <p:cBhvr additive="base">
                                        <p:cTn id="113" dur="500"/>
                                        <p:tgtEl>
                                          <p:spTgt spid="101"/>
                                        </p:tgtEl>
                                        <p:attrNameLst>
                                          <p:attrName>ppt_y</p:attrName>
                                        </p:attrNameLst>
                                      </p:cBhvr>
                                      <p:tavLst>
                                        <p:tav tm="0">
                                          <p:val>
                                            <p:strVal val="#ppt_y+1"/>
                                          </p:val>
                                        </p:tav>
                                        <p:tav tm="100000">
                                          <p:val>
                                            <p:strVal val="#ppt_y"/>
                                          </p:val>
                                        </p:tav>
                                      </p:tavLst>
                                    </p:anim>
                                  </p:childTnLst>
                                </p:cTn>
                              </p:par>
                              <p:par>
                                <p:cTn id="114" presetID="2" presetClass="entr" presetSubtype="4" fill="hold" nodeType="withEffect">
                                  <p:stCondLst>
                                    <p:cond delay="0"/>
                                  </p:stCondLst>
                                  <p:childTnLst>
                                    <p:set>
                                      <p:cBhvr>
                                        <p:cTn id="115" dur="1" fill="hold">
                                          <p:stCondLst>
                                            <p:cond delay="0"/>
                                          </p:stCondLst>
                                        </p:cTn>
                                        <p:tgtEl>
                                          <p:spTgt spid="102"/>
                                        </p:tgtEl>
                                        <p:attrNameLst>
                                          <p:attrName>style.visibility</p:attrName>
                                        </p:attrNameLst>
                                      </p:cBhvr>
                                      <p:to>
                                        <p:strVal val="visible"/>
                                      </p:to>
                                    </p:set>
                                    <p:anim calcmode="lin" valueType="num">
                                      <p:cBhvr additive="base">
                                        <p:cTn id="116" dur="500"/>
                                        <p:tgtEl>
                                          <p:spTgt spid="102"/>
                                        </p:tgtEl>
                                        <p:attrNameLst>
                                          <p:attrName>ppt_y</p:attrName>
                                        </p:attrNameLst>
                                      </p:cBhvr>
                                      <p:tavLst>
                                        <p:tav tm="0">
                                          <p:val>
                                            <p:strVal val="#ppt_y+1"/>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103"/>
                                        </p:tgtEl>
                                        <p:attrNameLst>
                                          <p:attrName>style.visibility</p:attrName>
                                        </p:attrNameLst>
                                      </p:cBhvr>
                                      <p:to>
                                        <p:strVal val="visible"/>
                                      </p:to>
                                    </p:set>
                                    <p:anim calcmode="lin" valueType="num">
                                      <p:cBhvr additive="base">
                                        <p:cTn id="119" dur="500"/>
                                        <p:tgtEl>
                                          <p:spTgt spid="103"/>
                                        </p:tgtEl>
                                        <p:attrNameLst>
                                          <p:attrName>ppt_y</p:attrName>
                                        </p:attrNameLst>
                                      </p:cBhvr>
                                      <p:tavLst>
                                        <p:tav tm="0">
                                          <p:val>
                                            <p:strVal val="#ppt_y+1"/>
                                          </p:val>
                                        </p:tav>
                                        <p:tav tm="100000">
                                          <p:val>
                                            <p:strVal val="#ppt_y"/>
                                          </p:val>
                                        </p:tav>
                                      </p:tavLst>
                                    </p:anim>
                                  </p:childTnLst>
                                </p:cTn>
                              </p:par>
                              <p:par>
                                <p:cTn id="120" presetID="2" presetClass="entr" presetSubtype="4" fill="hold" nodeType="withEffect">
                                  <p:stCondLst>
                                    <p:cond delay="0"/>
                                  </p:stCondLst>
                                  <p:childTnLst>
                                    <p:set>
                                      <p:cBhvr>
                                        <p:cTn id="121" dur="1" fill="hold">
                                          <p:stCondLst>
                                            <p:cond delay="0"/>
                                          </p:stCondLst>
                                        </p:cTn>
                                        <p:tgtEl>
                                          <p:spTgt spid="104"/>
                                        </p:tgtEl>
                                        <p:attrNameLst>
                                          <p:attrName>style.visibility</p:attrName>
                                        </p:attrNameLst>
                                      </p:cBhvr>
                                      <p:to>
                                        <p:strVal val="visible"/>
                                      </p:to>
                                    </p:set>
                                    <p:anim calcmode="lin" valueType="num">
                                      <p:cBhvr additive="base">
                                        <p:cTn id="122" dur="500"/>
                                        <p:tgtEl>
                                          <p:spTgt spid="104"/>
                                        </p:tgtEl>
                                        <p:attrNameLst>
                                          <p:attrName>ppt_y</p:attrName>
                                        </p:attrNameLst>
                                      </p:cBhvr>
                                      <p:tavLst>
                                        <p:tav tm="0">
                                          <p:val>
                                            <p:strVal val="#ppt_y+1"/>
                                          </p:val>
                                        </p:tav>
                                        <p:tav tm="100000">
                                          <p:val>
                                            <p:strVal val="#ppt_y"/>
                                          </p:val>
                                        </p:tav>
                                      </p:tavLst>
                                    </p:anim>
                                  </p:childTnLst>
                                </p:cTn>
                              </p:par>
                              <p:par>
                                <p:cTn id="123" presetID="2" presetClass="entr" presetSubtype="4" fill="hold" nodeType="withEffect">
                                  <p:stCondLst>
                                    <p:cond delay="0"/>
                                  </p:stCondLst>
                                  <p:childTnLst>
                                    <p:set>
                                      <p:cBhvr>
                                        <p:cTn id="124" dur="1" fill="hold">
                                          <p:stCondLst>
                                            <p:cond delay="0"/>
                                          </p:stCondLst>
                                        </p:cTn>
                                        <p:tgtEl>
                                          <p:spTgt spid="105"/>
                                        </p:tgtEl>
                                        <p:attrNameLst>
                                          <p:attrName>style.visibility</p:attrName>
                                        </p:attrNameLst>
                                      </p:cBhvr>
                                      <p:to>
                                        <p:strVal val="visible"/>
                                      </p:to>
                                    </p:set>
                                    <p:anim calcmode="lin" valueType="num">
                                      <p:cBhvr additive="base">
                                        <p:cTn id="125" dur="500"/>
                                        <p:tgtEl>
                                          <p:spTgt spid="105"/>
                                        </p:tgtEl>
                                        <p:attrNameLst>
                                          <p:attrName>ppt_y</p:attrName>
                                        </p:attrNameLst>
                                      </p:cBhvr>
                                      <p:tavLst>
                                        <p:tav tm="0">
                                          <p:val>
                                            <p:strVal val="#ppt_y+1"/>
                                          </p:val>
                                        </p:tav>
                                        <p:tav tm="100000">
                                          <p:val>
                                            <p:strVal val="#ppt_y"/>
                                          </p:val>
                                        </p:tav>
                                      </p:tavLst>
                                    </p:anim>
                                  </p:childTnLst>
                                </p:cTn>
                              </p:par>
                              <p:par>
                                <p:cTn id="126" presetID="2" presetClass="entr" presetSubtype="4" fill="hold" nodeType="withEffect">
                                  <p:stCondLst>
                                    <p:cond delay="0"/>
                                  </p:stCondLst>
                                  <p:childTnLst>
                                    <p:set>
                                      <p:cBhvr>
                                        <p:cTn id="127" dur="1" fill="hold">
                                          <p:stCondLst>
                                            <p:cond delay="0"/>
                                          </p:stCondLst>
                                        </p:cTn>
                                        <p:tgtEl>
                                          <p:spTgt spid="98"/>
                                        </p:tgtEl>
                                        <p:attrNameLst>
                                          <p:attrName>style.visibility</p:attrName>
                                        </p:attrNameLst>
                                      </p:cBhvr>
                                      <p:to>
                                        <p:strVal val="visible"/>
                                      </p:to>
                                    </p:set>
                                    <p:anim calcmode="lin" valueType="num">
                                      <p:cBhvr additive="base">
                                        <p:cTn id="128" dur="500"/>
                                        <p:tgtEl>
                                          <p:spTgt spid="98"/>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nodeType="clickEffect">
                                  <p:stCondLst>
                                    <p:cond delay="0"/>
                                  </p:stCondLst>
                                  <p:childTnLst>
                                    <p:set>
                                      <p:cBhvr>
                                        <p:cTn id="132" dur="1" fill="hold">
                                          <p:stCondLst>
                                            <p:cond delay="0"/>
                                          </p:stCondLst>
                                        </p:cTn>
                                        <p:tgtEl>
                                          <p:spTgt spid="91"/>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92"/>
                                        </p:tgtEl>
                                        <p:attrNameLst>
                                          <p:attrName>style.visibility</p:attrName>
                                        </p:attrNameLst>
                                      </p:cBhvr>
                                      <p:to>
                                        <p:strVal val="hidden"/>
                                      </p:to>
                                    </p:set>
                                  </p:childTnLst>
                                </p:cTn>
                              </p:par>
                              <p:par>
                                <p:cTn id="135" presetID="1" presetClass="exit" presetSubtype="0" fill="hold" nodeType="withEffect">
                                  <p:stCondLst>
                                    <p:cond delay="0"/>
                                  </p:stCondLst>
                                  <p:childTnLst>
                                    <p:set>
                                      <p:cBhvr>
                                        <p:cTn id="136" dur="1" fill="hold">
                                          <p:stCondLst>
                                            <p:cond delay="0"/>
                                          </p:stCondLst>
                                        </p:cTn>
                                        <p:tgtEl>
                                          <p:spTgt spid="93"/>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94"/>
                                        </p:tgtEl>
                                        <p:attrNameLst>
                                          <p:attrName>style.visibility</p:attrName>
                                        </p:attrNameLst>
                                      </p:cBhvr>
                                      <p:to>
                                        <p:strVal val="hidden"/>
                                      </p:to>
                                    </p:set>
                                  </p:childTnLst>
                                </p:cTn>
                              </p:par>
                              <p:par>
                                <p:cTn id="139" presetID="1" presetClass="exit" presetSubtype="0" fill="hold" nodeType="withEffect">
                                  <p:stCondLst>
                                    <p:cond delay="0"/>
                                  </p:stCondLst>
                                  <p:childTnLst>
                                    <p:set>
                                      <p:cBhvr>
                                        <p:cTn id="140" dur="1" fill="hold">
                                          <p:stCondLst>
                                            <p:cond delay="0"/>
                                          </p:stCondLst>
                                        </p:cTn>
                                        <p:tgtEl>
                                          <p:spTgt spid="95"/>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96"/>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97"/>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 presetClass="exit" presetSubtype="0" fill="hold" nodeType="clickEffect">
                                  <p:stCondLst>
                                    <p:cond delay="0"/>
                                  </p:stCondLst>
                                  <p:childTnLst>
                                    <p:set>
                                      <p:cBhvr>
                                        <p:cTn id="148" dur="1" fill="hold">
                                          <p:stCondLst>
                                            <p:cond delay="0"/>
                                          </p:stCondLst>
                                        </p:cTn>
                                        <p:tgtEl>
                                          <p:spTgt spid="99"/>
                                        </p:tgtEl>
                                        <p:attrNameLst>
                                          <p:attrName>style.visibility</p:attrName>
                                        </p:attrNameLst>
                                      </p:cBhvr>
                                      <p:to>
                                        <p:strVal val="hidden"/>
                                      </p:to>
                                    </p:set>
                                  </p:childTnLst>
                                </p:cTn>
                              </p:par>
                              <p:par>
                                <p:cTn id="149" presetID="1" presetClass="exit" presetSubtype="0" fill="hold" nodeType="withEffect">
                                  <p:stCondLst>
                                    <p:cond delay="0"/>
                                  </p:stCondLst>
                                  <p:childTnLst>
                                    <p:set>
                                      <p:cBhvr>
                                        <p:cTn id="150" dur="1" fill="hold">
                                          <p:stCondLst>
                                            <p:cond delay="0"/>
                                          </p:stCondLst>
                                        </p:cTn>
                                        <p:tgtEl>
                                          <p:spTgt spid="100"/>
                                        </p:tgtEl>
                                        <p:attrNameLst>
                                          <p:attrName>style.visibility</p:attrName>
                                        </p:attrNameLst>
                                      </p:cBhvr>
                                      <p:to>
                                        <p:strVal val="hidden"/>
                                      </p:to>
                                    </p:set>
                                  </p:childTnLst>
                                </p:cTn>
                              </p:par>
                              <p:par>
                                <p:cTn id="151" presetID="1" presetClass="exit" presetSubtype="0" fill="hold" nodeType="withEffect">
                                  <p:stCondLst>
                                    <p:cond delay="0"/>
                                  </p:stCondLst>
                                  <p:childTnLst>
                                    <p:set>
                                      <p:cBhvr>
                                        <p:cTn id="152" dur="1" fill="hold">
                                          <p:stCondLst>
                                            <p:cond delay="0"/>
                                          </p:stCondLst>
                                        </p:cTn>
                                        <p:tgtEl>
                                          <p:spTgt spid="101"/>
                                        </p:tgtEl>
                                        <p:attrNameLst>
                                          <p:attrName>style.visibility</p:attrName>
                                        </p:attrNameLst>
                                      </p:cBhvr>
                                      <p:to>
                                        <p:strVal val="hidden"/>
                                      </p:to>
                                    </p:set>
                                  </p:childTnLst>
                                </p:cTn>
                              </p:par>
                              <p:par>
                                <p:cTn id="153" presetID="1" presetClass="exit" presetSubtype="0" fill="hold" nodeType="withEffect">
                                  <p:stCondLst>
                                    <p:cond delay="0"/>
                                  </p:stCondLst>
                                  <p:childTnLst>
                                    <p:set>
                                      <p:cBhvr>
                                        <p:cTn id="154" dur="1" fill="hold">
                                          <p:stCondLst>
                                            <p:cond delay="0"/>
                                          </p:stCondLst>
                                        </p:cTn>
                                        <p:tgtEl>
                                          <p:spTgt spid="102"/>
                                        </p:tgtEl>
                                        <p:attrNameLst>
                                          <p:attrName>style.visibility</p:attrName>
                                        </p:attrNameLst>
                                      </p:cBhvr>
                                      <p:to>
                                        <p:strVal val="hidden"/>
                                      </p:to>
                                    </p:set>
                                  </p:childTnLst>
                                </p:cTn>
                              </p:par>
                              <p:par>
                                <p:cTn id="155" presetID="1" presetClass="exit" presetSubtype="0" fill="hold" nodeType="withEffect">
                                  <p:stCondLst>
                                    <p:cond delay="0"/>
                                  </p:stCondLst>
                                  <p:childTnLst>
                                    <p:set>
                                      <p:cBhvr>
                                        <p:cTn id="156" dur="1" fill="hold">
                                          <p:stCondLst>
                                            <p:cond delay="0"/>
                                          </p:stCondLst>
                                        </p:cTn>
                                        <p:tgtEl>
                                          <p:spTgt spid="103"/>
                                        </p:tgtEl>
                                        <p:attrNameLst>
                                          <p:attrName>style.visibility</p:attrName>
                                        </p:attrNameLst>
                                      </p:cBhvr>
                                      <p:to>
                                        <p:strVal val="hidden"/>
                                      </p:to>
                                    </p:set>
                                  </p:childTnLst>
                                </p:cTn>
                              </p:par>
                              <p:par>
                                <p:cTn id="157" presetID="1" presetClass="exit" presetSubtype="0" fill="hold" nodeType="withEffect">
                                  <p:stCondLst>
                                    <p:cond delay="0"/>
                                  </p:stCondLst>
                                  <p:childTnLst>
                                    <p:set>
                                      <p:cBhvr>
                                        <p:cTn id="158" dur="1" fill="hold">
                                          <p:stCondLst>
                                            <p:cond delay="0"/>
                                          </p:stCondLst>
                                        </p:cTn>
                                        <p:tgtEl>
                                          <p:spTgt spid="104"/>
                                        </p:tgtEl>
                                        <p:attrNameLst>
                                          <p:attrName>style.visibility</p:attrName>
                                        </p:attrNameLst>
                                      </p:cBhvr>
                                      <p:to>
                                        <p:strVal val="hidden"/>
                                      </p:to>
                                    </p:set>
                                  </p:childTnLst>
                                </p:cTn>
                              </p:par>
                              <p:par>
                                <p:cTn id="159" presetID="1" presetClass="exit" presetSubtype="0" fill="hold" nodeType="withEffect">
                                  <p:stCondLst>
                                    <p:cond delay="0"/>
                                  </p:stCondLst>
                                  <p:childTnLst>
                                    <p:set>
                                      <p:cBhvr>
                                        <p:cTn id="160" dur="1" fill="hold">
                                          <p:stCondLst>
                                            <p:cond delay="0"/>
                                          </p:stCondLst>
                                        </p:cTn>
                                        <p:tgtEl>
                                          <p:spTgt spid="105"/>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2" presetClass="entr" presetSubtype="4" fill="hold" nodeType="clickEffect">
                                  <p:stCondLst>
                                    <p:cond delay="0"/>
                                  </p:stCondLst>
                                  <p:childTnLst>
                                    <p:set>
                                      <p:cBhvr>
                                        <p:cTn id="164" dur="1" fill="hold">
                                          <p:stCondLst>
                                            <p:cond delay="0"/>
                                          </p:stCondLst>
                                        </p:cTn>
                                        <p:tgtEl>
                                          <p:spTgt spid="106"/>
                                        </p:tgtEl>
                                        <p:attrNameLst>
                                          <p:attrName>style.visibility</p:attrName>
                                        </p:attrNameLst>
                                      </p:cBhvr>
                                      <p:to>
                                        <p:strVal val="visible"/>
                                      </p:to>
                                    </p:set>
                                    <p:anim calcmode="lin" valueType="num">
                                      <p:cBhvr additive="base">
                                        <p:cTn id="165" dur="500"/>
                                        <p:tgtEl>
                                          <p:spTgt spid="1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3747856" y="23234"/>
            <a:ext cx="3742371" cy="523220"/>
          </a:xfrm>
          <a:prstGeom prst="rect">
            <a:avLst/>
          </a:prstGeom>
          <a:noFill/>
        </p:spPr>
        <p:txBody>
          <a:bodyPr wrap="none" rtlCol="0">
            <a:spAutoFit/>
          </a:bodyPr>
          <a:lstStyle/>
          <a:p>
            <a:pPr lvl="0">
              <a:buClr>
                <a:srgbClr val="000000"/>
              </a:buClr>
              <a:defRPr/>
            </a:pPr>
            <a:r>
              <a:rPr lang="en-GB" sz="2800" b="1" spc="-1" dirty="0" err="1">
                <a:solidFill>
                  <a:srgbClr val="002060"/>
                </a:solidFill>
                <a:latin typeface="Century Gothic" panose="020B0502020202020204" pitchFamily="34" charset="0"/>
                <a:ea typeface="Century Gothic"/>
              </a:rPr>
              <a:t>Schreib</a:t>
            </a:r>
            <a:r>
              <a:rPr lang="en-GB" sz="2800" b="1" spc="-1" dirty="0">
                <a:solidFill>
                  <a:srgbClr val="002060"/>
                </a:solidFill>
                <a:latin typeface="Century Gothic" panose="020B0502020202020204" pitchFamily="34" charset="0"/>
                <a:ea typeface="Century Gothic"/>
              </a:rPr>
              <a:t> auf Deutsch.</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5" name="Title 2">
            <a:extLst>
              <a:ext uri="{FF2B5EF4-FFF2-40B4-BE49-F238E27FC236}">
                <a16:creationId xmlns:a16="http://schemas.microsoft.com/office/drawing/2014/main" id="{A07B77A2-087B-4C31-8349-A1BF802D89D6}"/>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36" name="Graphic 35" descr="Blackboard">
            <a:extLst>
              <a:ext uri="{FF2B5EF4-FFF2-40B4-BE49-F238E27FC236}">
                <a16:creationId xmlns:a16="http://schemas.microsoft.com/office/drawing/2014/main" id="{E3085AD7-7431-428E-BF5B-88094B1F8B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19121" y="-110706"/>
            <a:ext cx="1256675" cy="1256675"/>
          </a:xfrm>
          <a:prstGeom prst="rect">
            <a:avLst/>
          </a:prstGeom>
        </p:spPr>
      </p:pic>
      <p:sp>
        <p:nvSpPr>
          <p:cNvPr id="33" name="Google Shape;167;p2">
            <a:extLst>
              <a:ext uri="{FF2B5EF4-FFF2-40B4-BE49-F238E27FC236}">
                <a16:creationId xmlns:a16="http://schemas.microsoft.com/office/drawing/2014/main" id="{97B5EB65-05AA-4A81-B6EC-9CBC24B73C4A}"/>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 name="Oval 37">
            <a:extLst>
              <a:ext uri="{FF2B5EF4-FFF2-40B4-BE49-F238E27FC236}">
                <a16:creationId xmlns:a16="http://schemas.microsoft.com/office/drawing/2014/main" id="{D9B76672-C201-4F3E-9CE0-7B3A7198E698}"/>
              </a:ext>
            </a:extLst>
          </p:cNvPr>
          <p:cNvSpPr/>
          <p:nvPr/>
        </p:nvSpPr>
        <p:spPr>
          <a:xfrm>
            <a:off x="3718560" y="1884721"/>
            <a:ext cx="6923264" cy="4341023"/>
          </a:xfrm>
          <a:prstGeom prst="ellipse">
            <a:avLst/>
          </a:prstGeom>
          <a:noFill/>
          <a:ln w="762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39" name="Oval 38">
            <a:extLst>
              <a:ext uri="{FF2B5EF4-FFF2-40B4-BE49-F238E27FC236}">
                <a16:creationId xmlns:a16="http://schemas.microsoft.com/office/drawing/2014/main" id="{BACDA238-1323-45D5-BC64-907D2C212EAA}"/>
              </a:ext>
            </a:extLst>
          </p:cNvPr>
          <p:cNvSpPr/>
          <p:nvPr/>
        </p:nvSpPr>
        <p:spPr>
          <a:xfrm>
            <a:off x="1370223" y="1913473"/>
            <a:ext cx="6923264" cy="4341023"/>
          </a:xfrm>
          <a:prstGeom prst="ellipse">
            <a:avLst/>
          </a:prstGeom>
          <a:noFill/>
          <a:ln w="762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grpSp>
        <p:nvGrpSpPr>
          <p:cNvPr id="40" name="Group 39">
            <a:extLst>
              <a:ext uri="{FF2B5EF4-FFF2-40B4-BE49-F238E27FC236}">
                <a16:creationId xmlns:a16="http://schemas.microsoft.com/office/drawing/2014/main" id="{D66DF45B-095E-4278-BFD7-E8552ECA8029}"/>
              </a:ext>
            </a:extLst>
          </p:cNvPr>
          <p:cNvGrpSpPr/>
          <p:nvPr/>
        </p:nvGrpSpPr>
        <p:grpSpPr>
          <a:xfrm>
            <a:off x="1015275" y="669116"/>
            <a:ext cx="6923264" cy="582075"/>
            <a:chOff x="8587143" y="228599"/>
            <a:chExt cx="4086358" cy="925883"/>
          </a:xfrm>
        </p:grpSpPr>
        <p:sp>
          <p:nvSpPr>
            <p:cNvPr id="41" name="Speech Bubble: Rectangle with Corners Rounded 40">
              <a:extLst>
                <a:ext uri="{FF2B5EF4-FFF2-40B4-BE49-F238E27FC236}">
                  <a16:creationId xmlns:a16="http://schemas.microsoft.com/office/drawing/2014/main" id="{E4AAFEB1-F688-46DE-B913-5288DB061477}"/>
                </a:ext>
              </a:extLst>
            </p:cNvPr>
            <p:cNvSpPr/>
            <p:nvPr/>
          </p:nvSpPr>
          <p:spPr>
            <a:xfrm>
              <a:off x="8587143" y="228599"/>
              <a:ext cx="4086358" cy="925883"/>
            </a:xfrm>
            <a:prstGeom prst="wedgeRoundRectCallout">
              <a:avLst>
                <a:gd name="adj1" fmla="val -55900"/>
                <a:gd name="adj2" fmla="val 2431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AB3F934F-5D42-415A-93BE-73048FC86CB4}"/>
                </a:ext>
              </a:extLst>
            </p:cNvPr>
            <p:cNvSpPr txBox="1"/>
            <p:nvPr/>
          </p:nvSpPr>
          <p:spPr>
            <a:xfrm>
              <a:off x="8587145" y="340820"/>
              <a:ext cx="3973941" cy="759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Beschreib die Aktivitäten.  Schreib 5 Sätze.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3" name="Graphic 42" descr="Teacher">
            <a:extLst>
              <a:ext uri="{FF2B5EF4-FFF2-40B4-BE49-F238E27FC236}">
                <a16:creationId xmlns:a16="http://schemas.microsoft.com/office/drawing/2014/main" id="{E99A8BC3-B50B-47FA-8D96-5F955A66FD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3171" y="636348"/>
            <a:ext cx="816961" cy="938928"/>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834DA8AE-F48B-4576-94FE-D61BCB10F6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2537" y="1913473"/>
            <a:ext cx="1205080" cy="938343"/>
          </a:xfrm>
          <a:prstGeom prst="rect">
            <a:avLst/>
          </a:prstGeom>
        </p:spPr>
      </p:pic>
      <p:pic>
        <p:nvPicPr>
          <p:cNvPr id="10" name="Picture 9" descr="A picture containing text, toy, doll, vector graphics&#10;&#10;Description automatically generated">
            <a:extLst>
              <a:ext uri="{FF2B5EF4-FFF2-40B4-BE49-F238E27FC236}">
                <a16:creationId xmlns:a16="http://schemas.microsoft.com/office/drawing/2014/main" id="{336FD798-791B-4A00-9B54-713787159B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61978" y="2074776"/>
            <a:ext cx="825240" cy="799452"/>
          </a:xfrm>
          <a:prstGeom prst="rect">
            <a:avLst/>
          </a:prstGeom>
        </p:spPr>
      </p:pic>
      <p:pic>
        <p:nvPicPr>
          <p:cNvPr id="44" name="Picture 43" descr="A picture containing text&#10;&#10;Description automatically generated">
            <a:extLst>
              <a:ext uri="{FF2B5EF4-FFF2-40B4-BE49-F238E27FC236}">
                <a16:creationId xmlns:a16="http://schemas.microsoft.com/office/drawing/2014/main" id="{AAF722B5-9D00-4A36-A94E-DD8F7526AF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83195" y="1935885"/>
            <a:ext cx="1205080" cy="938343"/>
          </a:xfrm>
          <a:prstGeom prst="rect">
            <a:avLst/>
          </a:prstGeom>
        </p:spPr>
      </p:pic>
      <p:pic>
        <p:nvPicPr>
          <p:cNvPr id="46" name="Picture 45" descr="A picture containing text, toy, doll, vector graphics&#10;&#10;Description automatically generated">
            <a:extLst>
              <a:ext uri="{FF2B5EF4-FFF2-40B4-BE49-F238E27FC236}">
                <a16:creationId xmlns:a16="http://schemas.microsoft.com/office/drawing/2014/main" id="{F2BDE5B3-4785-4031-999C-659F6680DD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19981" y="2089152"/>
            <a:ext cx="825240" cy="799452"/>
          </a:xfrm>
          <a:prstGeom prst="rect">
            <a:avLst/>
          </a:prstGeom>
        </p:spPr>
      </p:pic>
      <p:pic>
        <p:nvPicPr>
          <p:cNvPr id="48" name="Picture 2" descr="Light, Light Bulb, On, Bulb, Electric Bulb, Electric">
            <a:extLst>
              <a:ext uri="{FF2B5EF4-FFF2-40B4-BE49-F238E27FC236}">
                <a16:creationId xmlns:a16="http://schemas.microsoft.com/office/drawing/2014/main" id="{13D1824E-D5D1-4360-A701-900854B343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9840" y="2947369"/>
            <a:ext cx="707135" cy="877822"/>
          </a:xfrm>
          <a:prstGeom prst="rect">
            <a:avLst/>
          </a:prstGeom>
          <a:noFill/>
          <a:extLst>
            <a:ext uri="{909E8E84-426E-40DD-AFC4-6F175D3DCCD1}">
              <a14:hiddenFill xmlns:a14="http://schemas.microsoft.com/office/drawing/2010/main">
                <a:solidFill>
                  <a:srgbClr val="FFFFFF"/>
                </a:solidFill>
              </a14:hiddenFill>
            </a:ext>
          </a:extLst>
        </p:spPr>
      </p:pic>
      <p:grpSp>
        <p:nvGrpSpPr>
          <p:cNvPr id="69" name="Group 68">
            <a:extLst>
              <a:ext uri="{FF2B5EF4-FFF2-40B4-BE49-F238E27FC236}">
                <a16:creationId xmlns:a16="http://schemas.microsoft.com/office/drawing/2014/main" id="{DA9E8DF4-43A6-4C1F-8B19-6B1F8828EA97}"/>
              </a:ext>
            </a:extLst>
          </p:cNvPr>
          <p:cNvGrpSpPr/>
          <p:nvPr/>
        </p:nvGrpSpPr>
        <p:grpSpPr>
          <a:xfrm>
            <a:off x="5577840" y="3027495"/>
            <a:ext cx="1177126" cy="1088178"/>
            <a:chOff x="-4777161" y="6088593"/>
            <a:chExt cx="1851967" cy="1595912"/>
          </a:xfrm>
        </p:grpSpPr>
        <p:sp>
          <p:nvSpPr>
            <p:cNvPr id="70" name="Rectangle 69">
              <a:extLst>
                <a:ext uri="{FF2B5EF4-FFF2-40B4-BE49-F238E27FC236}">
                  <a16:creationId xmlns:a16="http://schemas.microsoft.com/office/drawing/2014/main" id="{A473903F-A417-42F1-8CB6-5DB1C673E76F}"/>
                </a:ext>
              </a:extLst>
            </p:cNvPr>
            <p:cNvSpPr/>
            <p:nvPr/>
          </p:nvSpPr>
          <p:spPr>
            <a:xfrm>
              <a:off x="-3484729" y="6208352"/>
              <a:ext cx="229674" cy="312207"/>
            </a:xfrm>
            <a:prstGeom prst="rect">
              <a:avLst/>
            </a:prstGeom>
            <a:solidFill>
              <a:sysClr val="window" lastClr="FFFFFF">
                <a:lumMod val="65000"/>
              </a:sysClr>
            </a:solidFill>
            <a:ln w="25400"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71" name="Picture 70" descr="Text&#10;&#10;Description automatically generated">
              <a:extLst>
                <a:ext uri="{FF2B5EF4-FFF2-40B4-BE49-F238E27FC236}">
                  <a16:creationId xmlns:a16="http://schemas.microsoft.com/office/drawing/2014/main" id="{E9618FE2-62A8-4B4D-A20A-EC7A7EF86E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77161" y="6730461"/>
              <a:ext cx="1851967" cy="954044"/>
            </a:xfrm>
            <a:prstGeom prst="rect">
              <a:avLst/>
            </a:prstGeom>
          </p:spPr>
        </p:pic>
        <p:sp>
          <p:nvSpPr>
            <p:cNvPr id="72" name="Isosceles Triangle 71">
              <a:extLst>
                <a:ext uri="{FF2B5EF4-FFF2-40B4-BE49-F238E27FC236}">
                  <a16:creationId xmlns:a16="http://schemas.microsoft.com/office/drawing/2014/main" id="{29CB6044-A66E-435A-8768-61EB68059487}"/>
                </a:ext>
              </a:extLst>
            </p:cNvPr>
            <p:cNvSpPr/>
            <p:nvPr/>
          </p:nvSpPr>
          <p:spPr>
            <a:xfrm>
              <a:off x="-4726772" y="6088593"/>
              <a:ext cx="1727780" cy="597273"/>
            </a:xfrm>
            <a:prstGeom prst="triangle">
              <a:avLst/>
            </a:prstGeom>
            <a:solidFill>
              <a:sysClr val="window" lastClr="FFFFFF">
                <a:lumMod val="65000"/>
              </a:sysClr>
            </a:solidFill>
            <a:ln w="25400"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grpSp>
      <p:pic>
        <p:nvPicPr>
          <p:cNvPr id="76" name="Picture 75" descr="Icon&#10;&#10;Description automatically generated">
            <a:extLst>
              <a:ext uri="{FF2B5EF4-FFF2-40B4-BE49-F238E27FC236}">
                <a16:creationId xmlns:a16="http://schemas.microsoft.com/office/drawing/2014/main" id="{9339D5C0-3BBD-4442-85E0-B71F4BE6C9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01636" y="3719157"/>
            <a:ext cx="991457" cy="1016880"/>
          </a:xfrm>
          <a:prstGeom prst="rect">
            <a:avLst/>
          </a:prstGeom>
        </p:spPr>
      </p:pic>
      <p:pic>
        <p:nvPicPr>
          <p:cNvPr id="77" name="Picture 76" descr="Icon&#10;&#10;Description automatically generated">
            <a:extLst>
              <a:ext uri="{FF2B5EF4-FFF2-40B4-BE49-F238E27FC236}">
                <a16:creationId xmlns:a16="http://schemas.microsoft.com/office/drawing/2014/main" id="{DCF43252-6932-49AD-9FE0-B4B679D02D0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14869" y="2899614"/>
            <a:ext cx="1000016" cy="990545"/>
          </a:xfrm>
          <a:prstGeom prst="rect">
            <a:avLst/>
          </a:prstGeom>
        </p:spPr>
      </p:pic>
      <p:pic>
        <p:nvPicPr>
          <p:cNvPr id="78" name="Picture 77" descr="A picture containing icon&#10;&#10;Description automatically generated">
            <a:extLst>
              <a:ext uri="{FF2B5EF4-FFF2-40B4-BE49-F238E27FC236}">
                <a16:creationId xmlns:a16="http://schemas.microsoft.com/office/drawing/2014/main" id="{9261F7D7-1448-4207-9677-16AFAB775F2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72784" y="3440953"/>
            <a:ext cx="503214" cy="556408"/>
          </a:xfrm>
          <a:prstGeom prst="rect">
            <a:avLst/>
          </a:prstGeom>
        </p:spPr>
      </p:pic>
      <p:grpSp>
        <p:nvGrpSpPr>
          <p:cNvPr id="79" name="Group 78">
            <a:extLst>
              <a:ext uri="{FF2B5EF4-FFF2-40B4-BE49-F238E27FC236}">
                <a16:creationId xmlns:a16="http://schemas.microsoft.com/office/drawing/2014/main" id="{CA3DC0C9-1C12-4D6C-A337-EF5D66FA6818}"/>
              </a:ext>
            </a:extLst>
          </p:cNvPr>
          <p:cNvGrpSpPr/>
          <p:nvPr/>
        </p:nvGrpSpPr>
        <p:grpSpPr>
          <a:xfrm>
            <a:off x="9928820" y="3394886"/>
            <a:ext cx="495873" cy="514027"/>
            <a:chOff x="4074701" y="1384725"/>
            <a:chExt cx="1328381" cy="1377014"/>
          </a:xfrm>
        </p:grpSpPr>
        <p:pic>
          <p:nvPicPr>
            <p:cNvPr id="80" name="Picture 79" descr="Icon&#10;&#10;Description automatically generated">
              <a:extLst>
                <a:ext uri="{FF2B5EF4-FFF2-40B4-BE49-F238E27FC236}">
                  <a16:creationId xmlns:a16="http://schemas.microsoft.com/office/drawing/2014/main" id="{56AA8FFB-B09F-4C96-ACED-4D1DE82D242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816810" y="1384725"/>
              <a:ext cx="586272" cy="1152732"/>
            </a:xfrm>
            <a:prstGeom prst="rect">
              <a:avLst/>
            </a:prstGeom>
          </p:spPr>
        </p:pic>
        <p:pic>
          <p:nvPicPr>
            <p:cNvPr id="81" name="Picture 80" descr="Icon&#10;&#10;Description automatically generated">
              <a:extLst>
                <a:ext uri="{FF2B5EF4-FFF2-40B4-BE49-F238E27FC236}">
                  <a16:creationId xmlns:a16="http://schemas.microsoft.com/office/drawing/2014/main" id="{1E6F2BDA-7FEE-446A-ADCB-90477E34882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74701" y="1427087"/>
              <a:ext cx="586272" cy="1152732"/>
            </a:xfrm>
            <a:prstGeom prst="rect">
              <a:avLst/>
            </a:prstGeom>
          </p:spPr>
        </p:pic>
        <p:pic>
          <p:nvPicPr>
            <p:cNvPr id="82" name="Picture 81" descr="Icon&#10;&#10;Description automatically generated">
              <a:extLst>
                <a:ext uri="{FF2B5EF4-FFF2-40B4-BE49-F238E27FC236}">
                  <a16:creationId xmlns:a16="http://schemas.microsoft.com/office/drawing/2014/main" id="{3215E2F0-6AEA-427D-BA89-0A3151FC360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66438" y="1609007"/>
              <a:ext cx="586272" cy="1152732"/>
            </a:xfrm>
            <a:prstGeom prst="rect">
              <a:avLst/>
            </a:prstGeom>
          </p:spPr>
        </p:pic>
      </p:grpSp>
      <p:pic>
        <p:nvPicPr>
          <p:cNvPr id="83" name="Picture 82">
            <a:extLst>
              <a:ext uri="{FF2B5EF4-FFF2-40B4-BE49-F238E27FC236}">
                <a16:creationId xmlns:a16="http://schemas.microsoft.com/office/drawing/2014/main" id="{E3DEBDBB-7ADC-4652-9068-A3B3197EDA5D}"/>
              </a:ext>
            </a:extLst>
          </p:cNvPr>
          <p:cNvPicPr>
            <a:picLocks noChangeAspect="1"/>
          </p:cNvPicPr>
          <p:nvPr/>
        </p:nvPicPr>
        <p:blipFill>
          <a:blip r:embed="rId15"/>
          <a:stretch>
            <a:fillRect/>
          </a:stretch>
        </p:blipFill>
        <p:spPr>
          <a:xfrm>
            <a:off x="2006541" y="2888604"/>
            <a:ext cx="856160" cy="1239121"/>
          </a:xfrm>
          <a:prstGeom prst="rect">
            <a:avLst/>
          </a:prstGeom>
        </p:spPr>
      </p:pic>
      <p:pic>
        <p:nvPicPr>
          <p:cNvPr id="84" name="Picture 2" descr="Light, Light Bulb, On, Bulb, Electric Bulb, Electric">
            <a:extLst>
              <a:ext uri="{FF2B5EF4-FFF2-40B4-BE49-F238E27FC236}">
                <a16:creationId xmlns:a16="http://schemas.microsoft.com/office/drawing/2014/main" id="{12B96FA6-D6E7-4836-ADE3-AEF00BD00C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1981" y="2933977"/>
            <a:ext cx="688636" cy="854858"/>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 descr="Free vector graphics of Award">
            <a:extLst>
              <a:ext uri="{FF2B5EF4-FFF2-40B4-BE49-F238E27FC236}">
                <a16:creationId xmlns:a16="http://schemas.microsoft.com/office/drawing/2014/main" id="{C468BB1D-97DE-4CD5-A423-9E561A1D66B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04416" y="4718509"/>
            <a:ext cx="1056369" cy="1136899"/>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Archivo Vectorial, Hombre, Canción, Hombre Cantando">
            <a:extLst>
              <a:ext uri="{FF2B5EF4-FFF2-40B4-BE49-F238E27FC236}">
                <a16:creationId xmlns:a16="http://schemas.microsoft.com/office/drawing/2014/main" id="{E1554FD9-5F6C-4CA9-9780-1E191696E57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790193" y="4390815"/>
            <a:ext cx="750346" cy="84151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6" descr="A picture containing text&#10;&#10;Description automatically generated">
            <a:extLst>
              <a:ext uri="{FF2B5EF4-FFF2-40B4-BE49-F238E27FC236}">
                <a16:creationId xmlns:a16="http://schemas.microsoft.com/office/drawing/2014/main" id="{99E7402B-F570-4F9E-B562-55D4E50EC6E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97695" y="4390815"/>
            <a:ext cx="2285444" cy="470533"/>
          </a:xfrm>
          <a:prstGeom prst="rect">
            <a:avLst/>
          </a:prstGeom>
        </p:spPr>
      </p:pic>
      <p:pic>
        <p:nvPicPr>
          <p:cNvPr id="12" name="Graphic 11" descr="Clipboard Ticked with solid fill">
            <a:extLst>
              <a:ext uri="{FF2B5EF4-FFF2-40B4-BE49-F238E27FC236}">
                <a16:creationId xmlns:a16="http://schemas.microsoft.com/office/drawing/2014/main" id="{35CB6ED5-FF20-4AEB-A618-5A4CD85A876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376231" y="4801943"/>
            <a:ext cx="914400" cy="914400"/>
          </a:xfrm>
          <a:prstGeom prst="rect">
            <a:avLst/>
          </a:prstGeom>
        </p:spPr>
      </p:pic>
      <p:sp>
        <p:nvSpPr>
          <p:cNvPr id="3" name="TextBox 2">
            <a:extLst>
              <a:ext uri="{FF2B5EF4-FFF2-40B4-BE49-F238E27FC236}">
                <a16:creationId xmlns:a16="http://schemas.microsoft.com/office/drawing/2014/main" id="{4E96B1B8-9249-4C47-B097-35BAD5620CB6}"/>
              </a:ext>
            </a:extLst>
          </p:cNvPr>
          <p:cNvSpPr txBox="1"/>
          <p:nvPr/>
        </p:nvSpPr>
        <p:spPr>
          <a:xfrm>
            <a:off x="511253" y="6379011"/>
            <a:ext cx="9913440" cy="461665"/>
          </a:xfrm>
          <a:prstGeom prst="rect">
            <a:avLst/>
          </a:prstGeom>
          <a:solidFill>
            <a:srgbClr val="002060"/>
          </a:solidFill>
        </p:spPr>
        <p:txBody>
          <a:bodyPr wrap="square" rtlCol="0">
            <a:spAutoFit/>
          </a:bodyPr>
          <a:lstStyle/>
          <a:p>
            <a:r>
              <a:rPr lang="en-GB" sz="2400" b="1" dirty="0">
                <a:solidFill>
                  <a:schemeClr val="bg1"/>
                </a:solidFill>
                <a:latin typeface="Century Gothic" panose="020B0502020202020204" pitchFamily="34" charset="0"/>
              </a:rPr>
              <a:t>E: </a:t>
            </a:r>
            <a:r>
              <a:rPr lang="en-GB" sz="2400" dirty="0">
                <a:solidFill>
                  <a:schemeClr val="bg1"/>
                </a:solidFill>
                <a:latin typeface="Century Gothic" panose="020B0502020202020204" pitchFamily="34" charset="0"/>
              </a:rPr>
              <a:t>Ich </a:t>
            </a:r>
            <a:r>
              <a:rPr lang="en-GB" sz="2400" dirty="0" err="1">
                <a:solidFill>
                  <a:schemeClr val="bg1"/>
                </a:solidFill>
                <a:latin typeface="Century Gothic" panose="020B0502020202020204" pitchFamily="34" charset="0"/>
              </a:rPr>
              <a:t>mach</a:t>
            </a:r>
            <a:r>
              <a:rPr lang="en-GB" sz="2400" b="1" dirty="0" err="1">
                <a:solidFill>
                  <a:schemeClr val="bg1"/>
                </a:solidFill>
                <a:latin typeface="Century Gothic" panose="020B0502020202020204" pitchFamily="34" charset="0"/>
              </a:rPr>
              <a:t>e</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eine</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Liste</a:t>
            </a:r>
            <a:r>
              <a:rPr lang="en-GB" sz="2400" dirty="0">
                <a:solidFill>
                  <a:schemeClr val="bg1"/>
                </a:solidFill>
                <a:latin typeface="Century Gothic" panose="020B0502020202020204" pitchFamily="34" charset="0"/>
              </a:rPr>
              <a:t>; Moritz </a:t>
            </a:r>
            <a:r>
              <a:rPr lang="en-GB" sz="2400" dirty="0" err="1">
                <a:solidFill>
                  <a:schemeClr val="bg1"/>
                </a:solidFill>
                <a:latin typeface="Century Gothic" panose="020B0502020202020204" pitchFamily="34" charset="0"/>
              </a:rPr>
              <a:t>kauf</a:t>
            </a:r>
            <a:r>
              <a:rPr lang="en-GB" sz="2400" b="1" dirty="0" err="1">
                <a:solidFill>
                  <a:schemeClr val="bg1"/>
                </a:solidFill>
                <a:latin typeface="Century Gothic" panose="020B0502020202020204" pitchFamily="34" charset="0"/>
              </a:rPr>
              <a:t>t</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Gläser</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Wir</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bleib</a:t>
            </a:r>
            <a:r>
              <a:rPr lang="en-GB" sz="2400" b="1" dirty="0" err="1">
                <a:solidFill>
                  <a:schemeClr val="bg1"/>
                </a:solidFill>
                <a:latin typeface="Century Gothic" panose="020B0502020202020204" pitchFamily="34" charset="0"/>
              </a:rPr>
              <a:t>en</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im</a:t>
            </a:r>
            <a:r>
              <a:rPr lang="en-GB" sz="2400" dirty="0">
                <a:solidFill>
                  <a:schemeClr val="bg1"/>
                </a:solidFill>
                <a:latin typeface="Century Gothic" panose="020B0502020202020204" pitchFamily="34" charset="0"/>
              </a:rPr>
              <a:t> Garten</a:t>
            </a:r>
            <a:endParaRPr lang="en-GB" dirty="0"/>
          </a:p>
        </p:txBody>
      </p:sp>
      <p:pic>
        <p:nvPicPr>
          <p:cNvPr id="5" name="Picture 6" descr="Free vector graphics of Bingo">
            <a:extLst>
              <a:ext uri="{FF2B5EF4-FFF2-40B4-BE49-F238E27FC236}">
                <a16:creationId xmlns:a16="http://schemas.microsoft.com/office/drawing/2014/main" id="{31C4E864-CFCC-D33B-6514-E195C73C025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440461" y="4689757"/>
            <a:ext cx="912093" cy="9757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2C6156D-A957-F7EB-2C65-8033BC3C1F6F}"/>
              </a:ext>
            </a:extLst>
          </p:cNvPr>
          <p:cNvPicPr>
            <a:picLocks noChangeAspect="1"/>
          </p:cNvPicPr>
          <p:nvPr/>
        </p:nvPicPr>
        <p:blipFill>
          <a:blip r:embed="rId22"/>
          <a:stretch>
            <a:fillRect/>
          </a:stretch>
        </p:blipFill>
        <p:spPr>
          <a:xfrm>
            <a:off x="6778611" y="3309437"/>
            <a:ext cx="1228192" cy="684057"/>
          </a:xfrm>
          <a:prstGeom prst="rect">
            <a:avLst/>
          </a:prstGeom>
        </p:spPr>
      </p:pic>
    </p:spTree>
    <p:extLst>
      <p:ext uri="{BB962C8B-B14F-4D97-AF65-F5344CB8AC3E}">
        <p14:creationId xmlns:p14="http://schemas.microsoft.com/office/powerpoint/2010/main" val="233733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0"/>
                            </p:stCondLst>
                            <p:childTnLst>
                              <p:par>
                                <p:cTn id="12" presetID="9" presetClass="exit" presetSubtype="0" fill="hold" grpId="1" nodeType="afterEffect">
                                  <p:stCondLst>
                                    <p:cond delay="30000"/>
                                  </p:stCondLst>
                                  <p:childTnLst>
                                    <p:animEffect transition="out" filter="dissolv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 grpId="0" animBg="1"/>
      <p:bldP spid="3" grpId="1"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2768</TotalTime>
  <Words>2619</Words>
  <Application>Microsoft Macintosh PowerPoint</Application>
  <PresentationFormat>Widescreen</PresentationFormat>
  <Paragraphs>420</Paragraphs>
  <Slides>14</Slides>
  <Notes>14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14</vt:i4>
      </vt:variant>
    </vt:vector>
  </HeadingPairs>
  <TitlesOfParts>
    <vt:vector size="24" baseType="lpstr">
      <vt:lpstr>Arial</vt:lpstr>
      <vt:lpstr>Calibri</vt:lpstr>
      <vt:lpstr>Century Gothic</vt:lpstr>
      <vt:lpstr>Modern Love</vt:lpstr>
      <vt:lpstr>Segoe Print</vt:lpstr>
      <vt:lpstr>Symbol</vt:lpstr>
      <vt:lpstr>Tw Cen MT</vt:lpstr>
      <vt:lpstr>Wingdings</vt:lpstr>
      <vt:lpstr>1_Office Theme</vt:lpstr>
      <vt:lpstr>2_Office Theme</vt:lpstr>
      <vt:lpstr>Interacting </vt:lpstr>
      <vt:lpstr>aussprechen</vt:lpstr>
      <vt:lpstr>aussprechen</vt:lpstr>
      <vt:lpstr>aussprechen</vt:lpstr>
      <vt:lpstr>aussprechen</vt:lpstr>
      <vt:lpstr>Follow up 1:</vt:lpstr>
      <vt:lpstr>Follow up 2</vt:lpstr>
      <vt:lpstr>Follow up 3</vt:lpstr>
      <vt:lpstr>Follow up 4: </vt:lpstr>
      <vt:lpstr>Follow up 5: </vt:lpstr>
      <vt:lpstr>Follow up 5: </vt:lpstr>
      <vt:lpstr>Tschüss!</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Jasmin Silver</cp:lastModifiedBy>
  <cp:revision>81</cp:revision>
  <cp:lastPrinted>2022-08-31T14:52:09Z</cp:lastPrinted>
  <dcterms:created xsi:type="dcterms:W3CDTF">2021-06-12T06:20:35Z</dcterms:created>
  <dcterms:modified xsi:type="dcterms:W3CDTF">2023-09-25T12:04:22Z</dcterms:modified>
</cp:coreProperties>
</file>