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2"/>
  </p:notesMasterIdLst>
  <p:sldIdLst>
    <p:sldId id="257" r:id="rId4"/>
    <p:sldId id="994" r:id="rId5"/>
    <p:sldId id="995" r:id="rId6"/>
    <p:sldId id="996" r:id="rId7"/>
    <p:sldId id="997" r:id="rId8"/>
    <p:sldId id="991" r:id="rId9"/>
    <p:sldId id="366" r:id="rId10"/>
    <p:sldId id="298" r:id="rId11"/>
    <p:sldId id="985" r:id="rId12"/>
    <p:sldId id="986" r:id="rId13"/>
    <p:sldId id="987" r:id="rId14"/>
    <p:sldId id="982" r:id="rId15"/>
    <p:sldId id="983" r:id="rId16"/>
    <p:sldId id="290" r:id="rId17"/>
    <p:sldId id="988" r:id="rId18"/>
    <p:sldId id="989" r:id="rId19"/>
    <p:sldId id="992" r:id="rId20"/>
    <p:sldId id="9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B0F0"/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8DB7B-A4B8-C74D-9E60-F1907E27CDF9}" v="1" dt="2023-09-25T12:47:02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65850" autoAdjust="0"/>
  </p:normalViewPr>
  <p:slideViewPr>
    <p:cSldViewPr snapToGrid="0">
      <p:cViewPr varScale="1">
        <p:scale>
          <a:sx n="44" d="100"/>
          <a:sy n="44" d="100"/>
        </p:scale>
        <p:origin x="140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[i] Familie [329] Linie [926] ihn 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[i] bitte [471] mit [13] Hilfe [481]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[1497] trinken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genug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[498] (plus language from week 5)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mögen, ich mag, du magst, er/sie/es mag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Bilder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Bücher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Glas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Gläser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Morgen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Winter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[1206]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Wörter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 --</a:t>
            </a:r>
          </a:p>
          <a:p>
            <a:endParaRPr lang="en-GB" sz="160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922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31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answers from the bottom left up. 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52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and plural forms of nouns. 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81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Person A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883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Person B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767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6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1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the long and short [</a:t>
            </a:r>
            <a:r>
              <a:rPr lang="en-GB" b="0" dirty="0" err="1"/>
              <a:t>i</a:t>
            </a:r>
            <a:r>
              <a:rPr lang="en-GB" b="0" dirty="0"/>
              <a:t>] sounds in tongue-twister style sentences.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practise first in pairs, trying to pronounce the tongue-twisters, focusing on long and short [</a:t>
            </a:r>
            <a:r>
              <a:rPr lang="en-GB" dirty="0" err="1"/>
              <a:t>i</a:t>
            </a:r>
            <a:r>
              <a:rPr lang="en-GB" dirty="0"/>
              <a:t>].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Discuss meanings of tongue-twisters (using picture prompts to help) and show English translations.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tongue twisters said by a native speaker at three different speeds: slow, medium, fast.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more time practise saying them at whatever speed they can manage! Important to maintain clear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78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be introduced to the German version of the song Happy Birthday (tune will be familiar!), to understand the language in it, and to practise singing along with a recorded version.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Ask pupils to look at the first line of the song and see if they can work out a) the meaning of the words and b) which song it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see explanations of the known and unknown vocabulary.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Discuss how songs can change the normal order of words to make them fit with the music or to help them rhyme.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Show them the full verse and give them time in pairs to practise reading aloud.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to the song, and ask pupils to sing along. Repeat!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  <a:p>
            <a:r>
              <a:rPr lang="en-GB" b="1" dirty="0"/>
              <a:t>Video to sing Happy Birthday</a:t>
            </a:r>
            <a:r>
              <a:rPr lang="en-GB" dirty="0"/>
              <a:t>:</a:t>
            </a:r>
          </a:p>
          <a:p>
            <a:r>
              <a:rPr lang="en-GB" dirty="0"/>
              <a:t>https://www.youtube.com/watch?v=fNUAqFRIMaE</a:t>
            </a:r>
          </a:p>
          <a:p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Glück</a:t>
            </a:r>
            <a:br>
              <a:rPr lang="en-GB" dirty="0"/>
            </a:b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Glück</a:t>
            </a:r>
            <a:br>
              <a:rPr lang="en-GB" dirty="0"/>
            </a:b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u="sng" dirty="0" err="1"/>
              <a:t>alles</a:t>
            </a:r>
            <a:r>
              <a:rPr lang="en-GB" u="sng" dirty="0"/>
              <a:t> </a:t>
            </a:r>
            <a:r>
              <a:rPr lang="en-GB" u="sng" dirty="0" err="1"/>
              <a:t>Gute</a:t>
            </a:r>
            <a:r>
              <a:rPr lang="en-GB" u="sng" dirty="0"/>
              <a:t> </a:t>
            </a:r>
          </a:p>
          <a:p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Glück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 when you know the name of the person you are singing to, you replace ‘</a:t>
            </a:r>
            <a:r>
              <a:rPr lang="en-GB" dirty="0" err="1"/>
              <a:t>alles</a:t>
            </a:r>
            <a:r>
              <a:rPr lang="en-GB" dirty="0"/>
              <a:t> </a:t>
            </a:r>
            <a:r>
              <a:rPr lang="en-GB" dirty="0" err="1"/>
              <a:t>Gute</a:t>
            </a:r>
            <a:r>
              <a:rPr lang="en-GB" dirty="0"/>
              <a:t>’ with ‘Dear [name]’.  Dear is ‘</a:t>
            </a:r>
            <a:r>
              <a:rPr lang="en-GB" dirty="0" err="1"/>
              <a:t>lieber</a:t>
            </a:r>
            <a:r>
              <a:rPr lang="en-GB" dirty="0"/>
              <a:t>’ (for a boy) and ‘</a:t>
            </a:r>
            <a:r>
              <a:rPr lang="en-GB" dirty="0" err="1"/>
              <a:t>liebe</a:t>
            </a:r>
            <a:r>
              <a:rPr lang="en-GB" dirty="0"/>
              <a:t>’ (for a girl), which of course aligns with many endings on words that pupils are already familiar with – </a:t>
            </a:r>
            <a:r>
              <a:rPr lang="en-GB" dirty="0" err="1"/>
              <a:t>welche</a:t>
            </a:r>
            <a:r>
              <a:rPr lang="en-GB" dirty="0"/>
              <a:t>(r), </a:t>
            </a:r>
            <a:r>
              <a:rPr lang="en-GB" dirty="0" err="1"/>
              <a:t>diese</a:t>
            </a:r>
            <a:r>
              <a:rPr lang="en-GB" dirty="0"/>
              <a:t>(r), der/die etc…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15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all known verb endings with an unknown regular cognate verb.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that regular (weak) verbs all follow a certain pattern in the present tense. Can they remember the pattern?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show them and hear the ‘ich’ form, then elicit the different forms from the class and click to reveal and listen.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Give pupils 60 seconds to try and pronounce all verb forms in pairs, then run through them again as a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English verbs forms one at a time in a random order and ask: Wie </a:t>
            </a:r>
            <a:r>
              <a:rPr lang="en-GB" b="0" dirty="0" err="1"/>
              <a:t>sagt</a:t>
            </a:r>
            <a:r>
              <a:rPr lang="en-GB" b="0" dirty="0"/>
              <a:t> man ‘he meows’ auf Deutsch? Wie </a:t>
            </a:r>
            <a:r>
              <a:rPr lang="en-GB" b="0" dirty="0" err="1"/>
              <a:t>sagt</a:t>
            </a:r>
            <a:r>
              <a:rPr lang="en-GB" b="0" dirty="0"/>
              <a:t> man ‘they meow’ auf Deutsch?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Pupils could practise this pattern with any other regular (weak) verbs they know. Each pair could choose a verb e.g. </a:t>
            </a:r>
            <a:r>
              <a:rPr lang="en-GB" dirty="0" err="1"/>
              <a:t>spielen</a:t>
            </a:r>
            <a:r>
              <a:rPr lang="en-GB" dirty="0"/>
              <a:t>; </a:t>
            </a:r>
            <a:r>
              <a:rPr lang="en-GB" dirty="0" err="1"/>
              <a:t>trinken</a:t>
            </a:r>
            <a:r>
              <a:rPr lang="en-GB" dirty="0"/>
              <a:t>; </a:t>
            </a:r>
            <a:r>
              <a:rPr lang="en-GB" dirty="0" err="1"/>
              <a:t>planen</a:t>
            </a:r>
            <a:r>
              <a:rPr lang="en-GB" dirty="0"/>
              <a:t>; </a:t>
            </a:r>
            <a:r>
              <a:rPr lang="en-GB" dirty="0" err="1"/>
              <a:t>gewinnen</a:t>
            </a:r>
            <a:r>
              <a:rPr lang="en-GB" dirty="0"/>
              <a:t>; </a:t>
            </a:r>
            <a:r>
              <a:rPr lang="en-GB" dirty="0" err="1"/>
              <a:t>bleiben</a:t>
            </a:r>
            <a:r>
              <a:rPr lang="en-GB" dirty="0"/>
              <a:t>; </a:t>
            </a:r>
            <a:r>
              <a:rPr lang="en-GB" dirty="0" err="1"/>
              <a:t>singen</a:t>
            </a:r>
            <a:r>
              <a:rPr lang="en-GB" dirty="0"/>
              <a:t> and write it out in full on mini whiteboards, then practise saying the different verb forms aloud.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You might like to introduce the verb ‘</a:t>
            </a:r>
            <a:r>
              <a:rPr lang="en-GB" dirty="0" err="1"/>
              <a:t>rappen</a:t>
            </a:r>
            <a:r>
              <a:rPr lang="en-GB" dirty="0"/>
              <a:t>’ – to rap- to keep with the musical theme of singing: ich </a:t>
            </a:r>
            <a:r>
              <a:rPr lang="en-GB" dirty="0" err="1"/>
              <a:t>rappe</a:t>
            </a:r>
            <a:r>
              <a:rPr lang="en-GB" dirty="0"/>
              <a:t>, du </a:t>
            </a:r>
            <a:r>
              <a:rPr lang="en-GB" dirty="0" err="1"/>
              <a:t>rappst</a:t>
            </a:r>
            <a:r>
              <a:rPr lang="en-GB" dirty="0"/>
              <a:t>, er rapt,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rappen</a:t>
            </a:r>
            <a:r>
              <a:rPr lang="en-GB" dirty="0"/>
              <a:t>, </a:t>
            </a:r>
            <a:r>
              <a:rPr lang="en-GB" dirty="0" err="1"/>
              <a:t>ihr</a:t>
            </a:r>
            <a:r>
              <a:rPr lang="en-GB" dirty="0"/>
              <a:t> rapt,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rappen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5-10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receptive and productive knowledge of </a:t>
            </a:r>
            <a:r>
              <a:rPr lang="en-US" b="0" baseline="0" dirty="0"/>
              <a:t>first and second person plural (</a:t>
            </a:r>
            <a:r>
              <a:rPr lang="en-US" b="0" baseline="0" dirty="0" err="1"/>
              <a:t>wir</a:t>
            </a:r>
            <a:r>
              <a:rPr lang="en-US" b="0" baseline="0" dirty="0"/>
              <a:t>/</a:t>
            </a:r>
            <a:r>
              <a:rPr lang="en-US" b="0" baseline="0" dirty="0" err="1"/>
              <a:t>ihr</a:t>
            </a:r>
            <a:r>
              <a:rPr lang="en-US" b="0" baseline="0" dirty="0"/>
              <a:t>) regular verbs and yes/no questions in present tense</a:t>
            </a:r>
            <a:endParaRPr lang="en-US" b="0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statement or question in German. Discuss with class how a statement and question will be different (word order). </a:t>
            </a:r>
          </a:p>
          <a:p>
            <a:r>
              <a:rPr lang="en-GB" dirty="0"/>
              <a:t>3. Pupil B identifies the correct picture – (we or you (all)?), writes the English down, and identifies whether or not it is a question. Ensure that pupils are clear which image is ‘</a:t>
            </a:r>
            <a:r>
              <a:rPr lang="en-GB" dirty="0" err="1"/>
              <a:t>wir</a:t>
            </a:r>
            <a:r>
              <a:rPr lang="en-GB" dirty="0"/>
              <a:t>’ and which ‘</a:t>
            </a:r>
            <a:r>
              <a:rPr lang="en-GB" dirty="0" err="1"/>
              <a:t>ihr</a:t>
            </a:r>
            <a:r>
              <a:rPr lang="en-GB" dirty="0"/>
              <a:t>’.</a:t>
            </a:r>
          </a:p>
          <a:p>
            <a:r>
              <a:rPr lang="en-GB" dirty="0"/>
              <a:t>4. Complete items 1-5 for partner A.</a:t>
            </a:r>
          </a:p>
          <a:p>
            <a:r>
              <a:rPr lang="en-GB" dirty="0"/>
              <a:t>5. Then pupils swap roles and repeat the task.</a:t>
            </a:r>
            <a:br>
              <a:rPr lang="en-GB" dirty="0"/>
            </a:br>
            <a:r>
              <a:rPr lang="en-GB" dirty="0"/>
              <a:t>6. See next slides for answers and handouts at the end of the presentation.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pupils have learnt that the German present tense translates into present simple and present continuous in English.  Here, as there are no adverbs many of the sentences/questions could be either present simple or continuous, so if pupils have given a different formulation in their answer, they can be reassured about this.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1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35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FB45-3534-4521-B1B1-8954210E5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EADB7-6318-4B35-93C0-823E6C6A6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6DE4A-6B68-46E2-B264-F1F13402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B01F-C643-4AC2-B1A0-1766894D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1232-85E5-4E9A-8518-74790A7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944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BCA6-09C2-414A-B8D7-93316A71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6CEF-C2BD-462D-898E-89B681BA0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F8E9-A166-4390-BE0A-6A0D317B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40ABB-3FAF-4A8E-A3FD-FD4567C4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19D7-356D-4508-BCE9-F683A9EE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47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3FD2-2171-4868-B71D-CCDBBD61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521A2-CA90-48A7-AE44-55C921D0E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4C82C-922F-479E-B304-48E161BA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13B9-D191-48C8-BD34-281FB22B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8725-DB85-4028-8CDE-7F91DAAA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756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6C0A-BE55-4598-8ADA-E020F34B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3A72-A56E-4ED3-BDEB-E45187D6C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137E6-5C19-4BC8-B026-1427A8880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6FA8-FBE4-4EA4-9C57-C0B0DC09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D856-A42A-4CFE-98D0-638F2CCB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27EE8-2ABB-4983-97D1-759DC0B9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66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DA1A-3CAE-493A-807D-BFC6B067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C6A2A-C8CB-492F-AB22-A6ACD5A84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F647C-6E9E-4FB5-85EE-B1BDEA361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A5809-04BF-4B71-ADAE-67760C9EA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22745-A51C-4645-9632-CF8D14A09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DF777-7985-4614-BEDA-013672D1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A1999-2037-444F-8F2A-1B69EF11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9560F-B0B7-4605-8347-FF6459FA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8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606A-6E60-4FE8-9029-2B859F2A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C4B81-C828-4F39-A2A4-2C635E95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B98DD-45A2-458A-AA60-BE4CDA54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5C33-9072-4969-9938-D099446C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63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F5C26-3920-493B-96FC-E4C4C5B9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ED2CE-F43C-4FD3-A83F-F54C2BDF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0619B-3464-4EC9-9E8A-D426BAF8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62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1C80-9283-4FB1-B129-8C234933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226A-4F99-4AA3-A5C8-40708B32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BD867-D147-437F-BEBE-E20FD0990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E5A0-41DF-491F-80D4-2C6C8FB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9A323-94E3-4FB5-A363-ECC7B938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030A6-7A46-4E12-A97B-FFA5515E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582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54B4-7E16-4301-B57E-AE4C47A9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D3092-3A4B-4A42-824E-7C81AB37E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59096-1817-48CD-9B5C-454ACB93C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6A90-827D-418A-A020-F4D0E93F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F6088-544F-4F6D-81F5-EC95C514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5A2E7-8FEC-4D4B-96B1-2F5E55EC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948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C649-8E53-45C7-9A1D-E3B36EFF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26A8E-1124-41D9-B347-3FB9EC9BF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10F62-0345-4CA5-A2AE-497C193D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946DC-3F81-48F2-BA59-EC07DBE6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88546-071B-4A82-A019-66F820D7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877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76D925-0CB0-455F-BCE3-EE1F84789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A60EB-B497-476A-8979-6768D51D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E534B-2F67-4F72-A1E3-D779DF0F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F9436-ED46-4613-B571-8F1587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054A-0C31-4E4F-BD19-DC62A3DF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0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6BA4C-D651-445A-9940-F1CDB1EF1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C3BB2-7214-4A94-80A7-EC0D5514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07402-B88E-400B-BDBA-E6808A658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5632F-6C17-43F5-B8D8-BD8B67AD27A7}" type="datetimeFigureOut">
              <a:rPr lang="en-GB" smtClean="0"/>
              <a:t>05/10/2023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EA226-D740-4094-8AC1-3F7822AB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C7B7-BC60-4119-B5CC-FA359C2D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4962-E4DF-4B53-BFF8-E69044B1CD7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9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32.wav"/><Relationship Id="rId11" Type="http://schemas.openxmlformats.org/officeDocument/2006/relationships/image" Target="../media/image41.png"/><Relationship Id="rId5" Type="http://schemas.openxmlformats.org/officeDocument/2006/relationships/audio" Target="../media/audio31.wav"/><Relationship Id="rId10" Type="http://schemas.openxmlformats.org/officeDocument/2006/relationships/image" Target="../media/image40.png"/><Relationship Id="rId4" Type="http://schemas.openxmlformats.org/officeDocument/2006/relationships/audio" Target="../media/audio30.wav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37.wav"/><Relationship Id="rId11" Type="http://schemas.openxmlformats.org/officeDocument/2006/relationships/image" Target="../media/image40.png"/><Relationship Id="rId5" Type="http://schemas.openxmlformats.org/officeDocument/2006/relationships/audio" Target="../media/audio36.wav"/><Relationship Id="rId10" Type="http://schemas.openxmlformats.org/officeDocument/2006/relationships/image" Target="../media/image41.png"/><Relationship Id="rId4" Type="http://schemas.openxmlformats.org/officeDocument/2006/relationships/audio" Target="../media/audio35.wav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18" Type="http://schemas.openxmlformats.org/officeDocument/2006/relationships/audio" Target="../media/audio52.wav"/><Relationship Id="rId3" Type="http://schemas.openxmlformats.org/officeDocument/2006/relationships/audio" Target="../media/audio40.wav"/><Relationship Id="rId21" Type="http://schemas.openxmlformats.org/officeDocument/2006/relationships/audio" Target="../media/audio55.wav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audio" Target="../media/audio51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50.wav"/><Relationship Id="rId20" Type="http://schemas.openxmlformats.org/officeDocument/2006/relationships/audio" Target="../media/audio5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audio" Target="../media/audio45.wav"/><Relationship Id="rId5" Type="http://schemas.openxmlformats.org/officeDocument/2006/relationships/image" Target="../media/image43.png"/><Relationship Id="rId15" Type="http://schemas.openxmlformats.org/officeDocument/2006/relationships/audio" Target="../media/audio49.wav"/><Relationship Id="rId10" Type="http://schemas.openxmlformats.org/officeDocument/2006/relationships/audio" Target="../media/audio44.wav"/><Relationship Id="rId19" Type="http://schemas.openxmlformats.org/officeDocument/2006/relationships/audio" Target="../media/audio53.wav"/><Relationship Id="rId4" Type="http://schemas.openxmlformats.org/officeDocument/2006/relationships/image" Target="../media/image42.png"/><Relationship Id="rId9" Type="http://schemas.openxmlformats.org/officeDocument/2006/relationships/audio" Target="../media/audio43.wav"/><Relationship Id="rId14" Type="http://schemas.openxmlformats.org/officeDocument/2006/relationships/audio" Target="../media/audio4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11.sv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6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openxmlformats.org/officeDocument/2006/relationships/audio" Target="../media/audio13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2.wav"/><Relationship Id="rId11" Type="http://schemas.openxmlformats.org/officeDocument/2006/relationships/image" Target="../media/image21.png"/><Relationship Id="rId5" Type="http://schemas.openxmlformats.org/officeDocument/2006/relationships/audio" Target="../media/audio11.wav"/><Relationship Id="rId10" Type="http://schemas.openxmlformats.org/officeDocument/2006/relationships/image" Target="../media/image20.png"/><Relationship Id="rId4" Type="http://schemas.openxmlformats.org/officeDocument/2006/relationships/image" Target="../media/image17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4.wav"/><Relationship Id="rId11" Type="http://schemas.openxmlformats.org/officeDocument/2006/relationships/image" Target="../media/image3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2.wav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27.svg"/><Relationship Id="rId5" Type="http://schemas.openxmlformats.org/officeDocument/2006/relationships/audio" Target="../media/audio17.wav"/><Relationship Id="rId15" Type="http://schemas.openxmlformats.org/officeDocument/2006/relationships/audio" Target="../media/audio23.wav"/><Relationship Id="rId10" Type="http://schemas.openxmlformats.org/officeDocument/2006/relationships/image" Target="../media/image26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.png"/><Relationship Id="rId3" Type="http://schemas.openxmlformats.org/officeDocument/2006/relationships/audio" Target="../media/audio25.wav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audio" Target="../media/audio28.wav"/><Relationship Id="rId4" Type="http://schemas.openxmlformats.org/officeDocument/2006/relationships/audio" Target="../media/audio26.wav"/><Relationship Id="rId9" Type="http://schemas.openxmlformats.org/officeDocument/2006/relationships/audio" Target="../media/audio27.wav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55A319D-2CA0-4EE0-B680-2002FC255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9" y="1393470"/>
            <a:ext cx="3094778" cy="229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3C4F8E-3D16-4346-9505-0C4B72EA9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" y="2463642"/>
            <a:ext cx="939680" cy="1542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C98344-1166-4898-804A-00E199CA4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4" y="1635975"/>
            <a:ext cx="886639" cy="1454997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F7025CD-7454-43AB-A751-C5832D25C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3" y="1815822"/>
            <a:ext cx="1916741" cy="1232405"/>
          </a:xfrm>
          <a:prstGeom prst="rect">
            <a:avLst/>
          </a:prstGeom>
        </p:spPr>
      </p:pic>
      <p:pic>
        <p:nvPicPr>
          <p:cNvPr id="15" name="Picture 2" descr="Present, Gift, Blue, Ribbon, Bow, Silver, Christmas">
            <a:extLst>
              <a:ext uri="{FF2B5EF4-FFF2-40B4-BE49-F238E27FC236}">
                <a16:creationId xmlns:a16="http://schemas.microsoft.com/office/drawing/2014/main" id="{FFCC29BC-2D7C-4DCC-92F0-A93A5AE6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48" y="3157859"/>
            <a:ext cx="1224819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ake, Candles, Icing, Pink, Yummy, Birthday, Four">
            <a:extLst>
              <a:ext uri="{FF2B5EF4-FFF2-40B4-BE49-F238E27FC236}">
                <a16:creationId xmlns:a16="http://schemas.microsoft.com/office/drawing/2014/main" id="{DC986B30-630A-44BC-BCFB-1EC30B4DD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02" y="3067826"/>
            <a:ext cx="1365492" cy="12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" action="ppaction://noaction">
              <a:snd r:embed="rId10" name="T1_W6_1.1.wav"/>
            </a:hlinkClick>
            <a:extLst>
              <a:ext uri="{FF2B5EF4-FFF2-40B4-BE49-F238E27FC236}">
                <a16:creationId xmlns:a16="http://schemas.microsoft.com/office/drawing/2014/main" id="{A03BD58A-A4FC-4EF6-AFC5-762319E17DA9}"/>
              </a:ext>
            </a:extLst>
          </p:cNvPr>
          <p:cNvSpPr txBox="1"/>
          <p:nvPr/>
        </p:nvSpPr>
        <p:spPr>
          <a:xfrm>
            <a:off x="178690" y="4300215"/>
            <a:ext cx="405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Omas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Party</a:t>
            </a: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0D2DB85F-03B0-4630-B01E-0060C1505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31" y="3221993"/>
            <a:ext cx="1003715" cy="1032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Round 1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96476" y="963246"/>
            <a:ext cx="5958019" cy="532453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 are dancing in the garden.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Are you (all) drinking cola?.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You (all) buy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we winning the games?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Are we singing a song?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8FDD3-D84D-4A11-B640-82FBCD6B411F}"/>
              </a:ext>
            </a:extLst>
          </p:cNvPr>
          <p:cNvSpPr txBox="1"/>
          <p:nvPr/>
        </p:nvSpPr>
        <p:spPr>
          <a:xfrm>
            <a:off x="752423" y="222088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tanzen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im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Garten.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3CB32-69B1-4FC5-A86C-B8759372FDF3}"/>
              </a:ext>
            </a:extLst>
          </p:cNvPr>
          <p:cNvSpPr txBox="1"/>
          <p:nvPr/>
        </p:nvSpPr>
        <p:spPr>
          <a:xfrm>
            <a:off x="698157" y="397280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kauft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Geschenke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747C95-893F-4D19-AD1B-2D0F3CE40A16}"/>
              </a:ext>
            </a:extLst>
          </p:cNvPr>
          <p:cNvSpPr txBox="1"/>
          <p:nvPr/>
        </p:nvSpPr>
        <p:spPr>
          <a:xfrm>
            <a:off x="641382" y="483993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Gewinnen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die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Spiele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21408-EE04-4DF6-8619-CF06D2A8AF3B}"/>
              </a:ext>
            </a:extLst>
          </p:cNvPr>
          <p:cNvSpPr txBox="1"/>
          <p:nvPr/>
        </p:nvSpPr>
        <p:spPr>
          <a:xfrm>
            <a:off x="623546" y="567490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Singen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ein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Lied?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547058-66CF-4B0F-A6BD-B4DA1A134BB6}"/>
              </a:ext>
            </a:extLst>
          </p:cNvPr>
          <p:cNvSpPr txBox="1"/>
          <p:nvPr/>
        </p:nvSpPr>
        <p:spPr>
          <a:xfrm>
            <a:off x="623546" y="311676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Trinkt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Cola?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6325985" y="963246"/>
            <a:ext cx="5704405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6571591" y="1351038"/>
            <a:ext cx="545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		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BEB754A-65D0-4AA2-A557-F8DC0B26F89F}"/>
              </a:ext>
            </a:extLst>
          </p:cNvPr>
          <p:cNvSpPr/>
          <p:nvPr/>
        </p:nvSpPr>
        <p:spPr>
          <a:xfrm>
            <a:off x="7668385" y="1799101"/>
            <a:ext cx="988486" cy="614335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7B1787-92D1-4007-A4B5-A8DDFE910BDA}"/>
              </a:ext>
            </a:extLst>
          </p:cNvPr>
          <p:cNvSpPr txBox="1"/>
          <p:nvPr/>
        </p:nvSpPr>
        <p:spPr>
          <a:xfrm>
            <a:off x="8742215" y="1619967"/>
            <a:ext cx="3036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We dance/are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dancing in the garden.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A80936-0936-4006-A74C-2E28ADD96247}"/>
              </a:ext>
            </a:extLst>
          </p:cNvPr>
          <p:cNvSpPr/>
          <p:nvPr/>
        </p:nvSpPr>
        <p:spPr>
          <a:xfrm>
            <a:off x="6453755" y="2619647"/>
            <a:ext cx="988486" cy="611184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58263-8C0B-4F35-8DDD-11BB6F69BFFF}"/>
              </a:ext>
            </a:extLst>
          </p:cNvPr>
          <p:cNvSpPr txBox="1"/>
          <p:nvPr/>
        </p:nvSpPr>
        <p:spPr>
          <a:xfrm>
            <a:off x="8656870" y="2720299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Are you (all) drinking cola?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0D715D8-CB27-4A84-B71F-8F30467D08D8}"/>
              </a:ext>
            </a:extLst>
          </p:cNvPr>
          <p:cNvSpPr/>
          <p:nvPr/>
        </p:nvSpPr>
        <p:spPr>
          <a:xfrm>
            <a:off x="7668383" y="3566594"/>
            <a:ext cx="988486" cy="614335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CF682C-4148-414C-9773-0B798E023621}"/>
              </a:ext>
            </a:extLst>
          </p:cNvPr>
          <p:cNvSpPr txBox="1"/>
          <p:nvPr/>
        </p:nvSpPr>
        <p:spPr>
          <a:xfrm>
            <a:off x="8706245" y="3619472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You (all) buy/are buying presents.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EBBF8F-D345-4A8D-81A5-37658F8DE4BC}"/>
              </a:ext>
            </a:extLst>
          </p:cNvPr>
          <p:cNvSpPr/>
          <p:nvPr/>
        </p:nvSpPr>
        <p:spPr>
          <a:xfrm>
            <a:off x="6468035" y="4527581"/>
            <a:ext cx="988486" cy="611184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33A4F8-A797-47BC-AF11-90352AB3B16D}"/>
              </a:ext>
            </a:extLst>
          </p:cNvPr>
          <p:cNvSpPr txBox="1"/>
          <p:nvPr/>
        </p:nvSpPr>
        <p:spPr>
          <a:xfrm>
            <a:off x="8726809" y="452854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Are we winning the games?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B678F8-774D-49D4-887C-8B3C8E358E64}"/>
              </a:ext>
            </a:extLst>
          </p:cNvPr>
          <p:cNvSpPr/>
          <p:nvPr/>
        </p:nvSpPr>
        <p:spPr>
          <a:xfrm>
            <a:off x="7668384" y="5379644"/>
            <a:ext cx="988486" cy="565508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99D3F7-EC89-455A-87C7-188111B02D0A}"/>
              </a:ext>
            </a:extLst>
          </p:cNvPr>
          <p:cNvSpPr txBox="1"/>
          <p:nvPr/>
        </p:nvSpPr>
        <p:spPr>
          <a:xfrm>
            <a:off x="8760526" y="544227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Are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we singing a song</a:t>
            </a: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C741E2D-203A-4304-B692-11694BA89829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D1F485-E831-4A33-A00D-AD0193036981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3DC7BD09-30EB-46B8-A579-9D65DDB61ABB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DE9709C3-37C0-4464-89A9-37595A1D6B30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BAA3D5C-4184-45F8-9623-AB50A1E5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6AC66FC-1797-4D58-AC26-580410D2851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FE4550EE-E4AC-4013-8ED0-5A2E1E2F9A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02" y="2600868"/>
            <a:ext cx="483972" cy="473374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2B300123-66E2-4AC3-9491-DEA731B88C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90" y="4494768"/>
            <a:ext cx="483972" cy="473374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A73B075B-B8F3-47E9-987E-D9B5CE4FF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53" y="5601213"/>
            <a:ext cx="483972" cy="473374"/>
          </a:xfrm>
          <a:prstGeom prst="rect">
            <a:avLst/>
          </a:prstGeom>
        </p:spPr>
      </p:pic>
      <p:pic>
        <p:nvPicPr>
          <p:cNvPr id="76" name="Picture 7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4C9E5A-4032-4C42-8689-4071B9B39F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44611" y="1777515"/>
            <a:ext cx="836031" cy="565509"/>
          </a:xfrm>
          <a:prstGeom prst="rect">
            <a:avLst/>
          </a:prstGeom>
        </p:spPr>
      </p:pic>
      <p:pic>
        <p:nvPicPr>
          <p:cNvPr id="77" name="Picture 76" descr="Shape, circle, rectangle&#10;&#10;Description automatically generated">
            <a:extLst>
              <a:ext uri="{FF2B5EF4-FFF2-40B4-BE49-F238E27FC236}">
                <a16:creationId xmlns:a16="http://schemas.microsoft.com/office/drawing/2014/main" id="{1B95D9B4-4AFF-44F6-AD5B-A8DFA5DFB72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09" y="1794784"/>
            <a:ext cx="873535" cy="614336"/>
          </a:xfrm>
          <a:prstGeom prst="rect">
            <a:avLst/>
          </a:prstGeom>
        </p:spPr>
      </p:pic>
      <p:pic>
        <p:nvPicPr>
          <p:cNvPr id="78" name="Picture 77" descr="Shape, circle, rectangle&#10;&#10;Description automatically generated">
            <a:extLst>
              <a:ext uri="{FF2B5EF4-FFF2-40B4-BE49-F238E27FC236}">
                <a16:creationId xmlns:a16="http://schemas.microsoft.com/office/drawing/2014/main" id="{1BE88073-61E7-4A3E-B232-3CF5275B114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94" y="2600868"/>
            <a:ext cx="873535" cy="614336"/>
          </a:xfrm>
          <a:prstGeom prst="rect">
            <a:avLst/>
          </a:prstGeom>
        </p:spPr>
      </p:pic>
      <p:pic>
        <p:nvPicPr>
          <p:cNvPr id="79" name="Picture 7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7B6C6FF-BD9C-40B8-B51D-77ED4D03DD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24102" y="2583489"/>
            <a:ext cx="836031" cy="565509"/>
          </a:xfrm>
          <a:prstGeom prst="rect">
            <a:avLst/>
          </a:prstGeom>
        </p:spPr>
      </p:pic>
      <p:pic>
        <p:nvPicPr>
          <p:cNvPr id="80" name="Picture 79" descr="Shape, circle, rectangle&#10;&#10;Description automatically generated">
            <a:extLst>
              <a:ext uri="{FF2B5EF4-FFF2-40B4-BE49-F238E27FC236}">
                <a16:creationId xmlns:a16="http://schemas.microsoft.com/office/drawing/2014/main" id="{3792DCBD-B689-4C25-98AB-47A5E412A23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00" y="3570746"/>
            <a:ext cx="873535" cy="614336"/>
          </a:xfrm>
          <a:prstGeom prst="rect">
            <a:avLst/>
          </a:prstGeom>
        </p:spPr>
      </p:pic>
      <p:pic>
        <p:nvPicPr>
          <p:cNvPr id="81" name="Picture 8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4614A7-C1F8-418D-BE95-D3F13CC9EE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535394" y="3577065"/>
            <a:ext cx="836031" cy="565509"/>
          </a:xfrm>
          <a:prstGeom prst="rect">
            <a:avLst/>
          </a:prstGeom>
        </p:spPr>
      </p:pic>
      <p:pic>
        <p:nvPicPr>
          <p:cNvPr id="82" name="Picture 8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006D64A-4A18-45EA-B690-0C854F650D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525509" y="4505548"/>
            <a:ext cx="836031" cy="565509"/>
          </a:xfrm>
          <a:prstGeom prst="rect">
            <a:avLst/>
          </a:prstGeom>
        </p:spPr>
      </p:pic>
      <p:pic>
        <p:nvPicPr>
          <p:cNvPr id="83" name="Picture 8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E00D983-C647-4CD6-AF9D-61EDA541A3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44611" y="5363157"/>
            <a:ext cx="836031" cy="565509"/>
          </a:xfrm>
          <a:prstGeom prst="rect">
            <a:avLst/>
          </a:prstGeom>
        </p:spPr>
      </p:pic>
      <p:pic>
        <p:nvPicPr>
          <p:cNvPr id="84" name="Picture 83" descr="Shape, circle, rectangle&#10;&#10;Description automatically generated">
            <a:extLst>
              <a:ext uri="{FF2B5EF4-FFF2-40B4-BE49-F238E27FC236}">
                <a16:creationId xmlns:a16="http://schemas.microsoft.com/office/drawing/2014/main" id="{F274FD3C-8EAB-4050-A893-8664E2D87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11" y="4486121"/>
            <a:ext cx="873535" cy="614336"/>
          </a:xfrm>
          <a:prstGeom prst="rect">
            <a:avLst/>
          </a:prstGeom>
        </p:spPr>
      </p:pic>
      <p:pic>
        <p:nvPicPr>
          <p:cNvPr id="85" name="Picture 84" descr="Shape, circle, rectangle&#10;&#10;Description automatically generated">
            <a:extLst>
              <a:ext uri="{FF2B5EF4-FFF2-40B4-BE49-F238E27FC236}">
                <a16:creationId xmlns:a16="http://schemas.microsoft.com/office/drawing/2014/main" id="{CBA6D64C-6AA6-4D4D-9438-4FE97EAF0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31" y="5399952"/>
            <a:ext cx="873535" cy="6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F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2" grpId="0" animBg="1"/>
      <p:bldP spid="49" grpId="0"/>
      <p:bldP spid="50" grpId="0" animBg="1"/>
      <p:bldP spid="51" grpId="0"/>
      <p:bldP spid="56" grpId="0" animBg="1"/>
      <p:bldP spid="57" grpId="0"/>
      <p:bldP spid="59" grpId="0" animBg="1"/>
      <p:bldP spid="63" grpId="0"/>
      <p:bldP spid="68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Round 2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48417" y="963246"/>
            <a:ext cx="5958019" cy="5693866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are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playing football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Do we need glasses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3)You (all) are staying at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4)Are you (all) looking for Johanna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We repeat the song.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8FDD3-D84D-4A11-B640-82FBCD6B411F}"/>
              </a:ext>
            </a:extLst>
          </p:cNvPr>
          <p:cNvSpPr txBox="1"/>
          <p:nvPr/>
        </p:nvSpPr>
        <p:spPr>
          <a:xfrm>
            <a:off x="619563" y="176936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spielen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Fußball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3CB32-69B1-4FC5-A86C-B8759372FDF3}"/>
              </a:ext>
            </a:extLst>
          </p:cNvPr>
          <p:cNvSpPr txBox="1"/>
          <p:nvPr/>
        </p:nvSpPr>
        <p:spPr>
          <a:xfrm>
            <a:off x="619563" y="346052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bleibt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zu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Hause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747C95-893F-4D19-AD1B-2D0F3CE40A16}"/>
              </a:ext>
            </a:extLst>
          </p:cNvPr>
          <p:cNvSpPr txBox="1"/>
          <p:nvPr/>
        </p:nvSpPr>
        <p:spPr>
          <a:xfrm>
            <a:off x="432519" y="476465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Sucht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Johanna?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21408-EE04-4DF6-8619-CF06D2A8AF3B}"/>
              </a:ext>
            </a:extLst>
          </p:cNvPr>
          <p:cNvSpPr txBox="1"/>
          <p:nvPr/>
        </p:nvSpPr>
        <p:spPr>
          <a:xfrm>
            <a:off x="456643" y="5655482"/>
            <a:ext cx="530352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FF0066"/>
                </a:solidFill>
                <a:latin typeface="Segoe Print"/>
              </a:rPr>
              <a:t>Wir </a:t>
            </a:r>
            <a:r>
              <a:rPr lang="en-GB" sz="2800" i="1" dirty="0" err="1">
                <a:solidFill>
                  <a:srgbClr val="FF0066"/>
                </a:solidFill>
                <a:latin typeface="Segoe Print"/>
              </a:rPr>
              <a:t>wiederholen</a:t>
            </a:r>
            <a:r>
              <a:rPr lang="en-GB" sz="2800" i="1" dirty="0">
                <a:solidFill>
                  <a:srgbClr val="FF0066"/>
                </a:solidFill>
                <a:latin typeface="Segoe Print"/>
              </a:rPr>
              <a:t> das Lied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547058-66CF-4B0F-A6BD-B4DA1A134BB6}"/>
              </a:ext>
            </a:extLst>
          </p:cNvPr>
          <p:cNvSpPr txBox="1"/>
          <p:nvPr/>
        </p:nvSpPr>
        <p:spPr>
          <a:xfrm>
            <a:off x="641382" y="258830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Brauchen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0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wir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0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Gläser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6346583" y="963246"/>
            <a:ext cx="509678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6571590" y="1351038"/>
            <a:ext cx="470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                         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BEB754A-65D0-4AA2-A557-F8DC0B26F89F}"/>
              </a:ext>
            </a:extLst>
          </p:cNvPr>
          <p:cNvSpPr/>
          <p:nvPr/>
        </p:nvSpPr>
        <p:spPr>
          <a:xfrm>
            <a:off x="6408467" y="1834565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7B1787-92D1-4007-A4B5-A8DDFE910BDA}"/>
              </a:ext>
            </a:extLst>
          </p:cNvPr>
          <p:cNvSpPr txBox="1"/>
          <p:nvPr/>
        </p:nvSpPr>
        <p:spPr>
          <a:xfrm>
            <a:off x="8726809" y="1806795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We play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/ are playing football.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A80936-0936-4006-A74C-2E28ADD96247}"/>
              </a:ext>
            </a:extLst>
          </p:cNvPr>
          <p:cNvSpPr/>
          <p:nvPr/>
        </p:nvSpPr>
        <p:spPr>
          <a:xfrm>
            <a:off x="6453755" y="2669751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58263-8C0B-4F35-8DDD-11BB6F69BFFF}"/>
              </a:ext>
            </a:extLst>
          </p:cNvPr>
          <p:cNvSpPr txBox="1"/>
          <p:nvPr/>
        </p:nvSpPr>
        <p:spPr>
          <a:xfrm>
            <a:off x="8688349" y="2682476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Do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we need glasses?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0D715D8-CB27-4A84-B71F-8F30467D08D8}"/>
              </a:ext>
            </a:extLst>
          </p:cNvPr>
          <p:cNvSpPr/>
          <p:nvPr/>
        </p:nvSpPr>
        <p:spPr>
          <a:xfrm>
            <a:off x="7613161" y="3602763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CF682C-4148-414C-9773-0B798E023621}"/>
              </a:ext>
            </a:extLst>
          </p:cNvPr>
          <p:cNvSpPr txBox="1"/>
          <p:nvPr/>
        </p:nvSpPr>
        <p:spPr>
          <a:xfrm>
            <a:off x="8706245" y="3619472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You (all) are </a:t>
            </a: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staying at home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EBBF8F-D345-4A8D-81A5-37658F8DE4BC}"/>
              </a:ext>
            </a:extLst>
          </p:cNvPr>
          <p:cNvSpPr/>
          <p:nvPr/>
        </p:nvSpPr>
        <p:spPr>
          <a:xfrm>
            <a:off x="6468035" y="4626209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33A4F8-A797-47BC-AF11-90352AB3B16D}"/>
              </a:ext>
            </a:extLst>
          </p:cNvPr>
          <p:cNvSpPr txBox="1"/>
          <p:nvPr/>
        </p:nvSpPr>
        <p:spPr>
          <a:xfrm>
            <a:off x="8689268" y="4424966"/>
            <a:ext cx="211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Are you (all) looking for Johanna?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B678F8-774D-49D4-887C-8B3C8E358E64}"/>
              </a:ext>
            </a:extLst>
          </p:cNvPr>
          <p:cNvSpPr/>
          <p:nvPr/>
        </p:nvSpPr>
        <p:spPr>
          <a:xfrm>
            <a:off x="7620088" y="5478419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99D3F7-EC89-455A-87C7-188111B02D0A}"/>
              </a:ext>
            </a:extLst>
          </p:cNvPr>
          <p:cNvSpPr txBox="1"/>
          <p:nvPr/>
        </p:nvSpPr>
        <p:spPr>
          <a:xfrm>
            <a:off x="8748721" y="557706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We</a:t>
            </a: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 repeat the song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BB17C3A-E42C-4580-BC67-9DB638F5783A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18FC9D-7E0E-45D1-9FF4-23760DA636A4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A5A8BB89-0095-48C0-BA5F-5DBB01A6CDDC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375D1BEB-F9C7-43F6-849A-B196C50913B8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0871D208-8712-467E-B004-220A0107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8A3D6B6-909B-4038-B70A-E54D444D2B99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429A277E-BFC5-412E-BF67-638E54B7FD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38" y="2690095"/>
            <a:ext cx="483972" cy="473374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12249CFC-86A4-4598-AC8D-D2A325628E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14" y="4573007"/>
            <a:ext cx="483972" cy="473374"/>
          </a:xfrm>
          <a:prstGeom prst="rect">
            <a:avLst/>
          </a:prstGeom>
        </p:spPr>
      </p:pic>
      <p:pic>
        <p:nvPicPr>
          <p:cNvPr id="75" name="Picture 74" descr="Shape, circle, rectangle&#10;&#10;Description automatically generated">
            <a:extLst>
              <a:ext uri="{FF2B5EF4-FFF2-40B4-BE49-F238E27FC236}">
                <a16:creationId xmlns:a16="http://schemas.microsoft.com/office/drawing/2014/main" id="{F5807D0E-6F0B-48F4-BB04-215119C8582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27" y="1868904"/>
            <a:ext cx="873535" cy="614336"/>
          </a:xfrm>
          <a:prstGeom prst="rect">
            <a:avLst/>
          </a:prstGeom>
        </p:spPr>
      </p:pic>
      <p:pic>
        <p:nvPicPr>
          <p:cNvPr id="76" name="Picture 7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2CE3C4-F14D-4B46-95F4-990B32A101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448179" y="1847498"/>
            <a:ext cx="836031" cy="565509"/>
          </a:xfrm>
          <a:prstGeom prst="rect">
            <a:avLst/>
          </a:prstGeom>
        </p:spPr>
      </p:pic>
      <p:pic>
        <p:nvPicPr>
          <p:cNvPr id="77" name="Picture 7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92A3BEE-C43C-4660-A3A0-596B4C8D1D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484694" y="2665939"/>
            <a:ext cx="836031" cy="565509"/>
          </a:xfrm>
          <a:prstGeom prst="rect">
            <a:avLst/>
          </a:prstGeom>
        </p:spPr>
      </p:pic>
      <p:pic>
        <p:nvPicPr>
          <p:cNvPr id="78" name="Picture 77" descr="Shape, circle, rectangle&#10;&#10;Description automatically generated">
            <a:extLst>
              <a:ext uri="{FF2B5EF4-FFF2-40B4-BE49-F238E27FC236}">
                <a16:creationId xmlns:a16="http://schemas.microsoft.com/office/drawing/2014/main" id="{7D938169-147F-48FA-B669-0C41FEB71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27" y="2665939"/>
            <a:ext cx="873535" cy="614336"/>
          </a:xfrm>
          <a:prstGeom prst="rect">
            <a:avLst/>
          </a:prstGeom>
        </p:spPr>
      </p:pic>
      <p:pic>
        <p:nvPicPr>
          <p:cNvPr id="79" name="Picture 78" descr="Shape, circle, rectangle&#10;&#10;Description automatically generated">
            <a:extLst>
              <a:ext uri="{FF2B5EF4-FFF2-40B4-BE49-F238E27FC236}">
                <a16:creationId xmlns:a16="http://schemas.microsoft.com/office/drawing/2014/main" id="{F6075CB1-3E55-4353-AD43-F4D11E37BD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63" y="3594735"/>
            <a:ext cx="873535" cy="614336"/>
          </a:xfrm>
          <a:prstGeom prst="rect">
            <a:avLst/>
          </a:prstGeom>
        </p:spPr>
      </p:pic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9F38CDC-0720-47BD-8459-36E62B1EF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473566" y="3619472"/>
            <a:ext cx="836031" cy="565509"/>
          </a:xfrm>
          <a:prstGeom prst="rect">
            <a:avLst/>
          </a:prstGeom>
        </p:spPr>
      </p:pic>
      <p:pic>
        <p:nvPicPr>
          <p:cNvPr id="81" name="Picture 80" descr="Shape, circle, rectangle&#10;&#10;Description automatically generated">
            <a:extLst>
              <a:ext uri="{FF2B5EF4-FFF2-40B4-BE49-F238E27FC236}">
                <a16:creationId xmlns:a16="http://schemas.microsoft.com/office/drawing/2014/main" id="{F940EBCC-D839-4452-A797-B08F2E7AF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86" y="4625630"/>
            <a:ext cx="873535" cy="614336"/>
          </a:xfrm>
          <a:prstGeom prst="rect">
            <a:avLst/>
          </a:prstGeom>
        </p:spPr>
      </p:pic>
      <p:pic>
        <p:nvPicPr>
          <p:cNvPr id="82" name="Picture 81" descr="Shape, circle, rectangle&#10;&#10;Description automatically generated">
            <a:extLst>
              <a:ext uri="{FF2B5EF4-FFF2-40B4-BE49-F238E27FC236}">
                <a16:creationId xmlns:a16="http://schemas.microsoft.com/office/drawing/2014/main" id="{D43B5405-0526-4B07-B626-50D5990BF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68" y="5513342"/>
            <a:ext cx="873535" cy="614336"/>
          </a:xfrm>
          <a:prstGeom prst="rect">
            <a:avLst/>
          </a:prstGeom>
        </p:spPr>
      </p:pic>
      <p:pic>
        <p:nvPicPr>
          <p:cNvPr id="83" name="Picture 8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703F07E-DBE0-464B-A9DA-B8BB60FE74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06742" y="4670921"/>
            <a:ext cx="836031" cy="565509"/>
          </a:xfrm>
          <a:prstGeom prst="rect">
            <a:avLst/>
          </a:prstGeom>
        </p:spPr>
      </p:pic>
      <p:pic>
        <p:nvPicPr>
          <p:cNvPr id="84" name="Picture 8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3B942E6-A1D1-4DEB-9ADD-5B9D5D395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615092" y="5501239"/>
            <a:ext cx="836031" cy="5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F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F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F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F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2" grpId="0" animBg="1"/>
      <p:bldP spid="49" grpId="0"/>
      <p:bldP spid="50" grpId="0" animBg="1"/>
      <p:bldP spid="51" grpId="0"/>
      <p:bldP spid="56" grpId="0" animBg="1"/>
      <p:bldP spid="57" grpId="0"/>
      <p:bldP spid="59" grpId="0" animBg="1"/>
      <p:bldP spid="63" grpId="0"/>
      <p:bldP spid="68" grpId="0" animBg="1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42895"/>
              </p:ext>
            </p:extLst>
          </p:nvPr>
        </p:nvGraphicFramePr>
        <p:xfrm>
          <a:off x="511484" y="862332"/>
          <a:ext cx="9810698" cy="59436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Sommer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Wörter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Lieder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Morgen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magst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ich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mögen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6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19410" y="87041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97" y="344311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9" y="1207400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24" y="566616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enough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53396" y="5952477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search, look for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41144" y="5936402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drink, drinking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24592" y="51061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33773" y="505063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pictures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977" y="50506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3118" y="389795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books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16384" y="39303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likes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4848" y="390241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3119" y="26814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songs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88410" y="27021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winter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269584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morning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22476" y="1474054"/>
            <a:ext cx="225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summer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33773" y="14944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words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9411" y="149968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glasses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5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046967"/>
              </p:ext>
            </p:extLst>
          </p:nvPr>
        </p:nvGraphicFramePr>
        <p:xfrm>
          <a:off x="492879" y="703212"/>
          <a:ext cx="9978775" cy="5943600"/>
        </p:xfrm>
        <a:graphic>
          <a:graphicData uri="http://schemas.openxmlformats.org/drawingml/2006/table">
            <a:tbl>
              <a:tblPr firstRow="1" bandRow="1"/>
              <a:tblGrid>
                <a:gridCol w="176007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395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3959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3956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words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songs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likes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pictures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books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like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6F_12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316806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80" y="5468399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1_W6F_12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08115" y="61709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suchen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1_W6F_12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trinken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1_W6F_12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768388" y="61728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genug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1_W6F_12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7050" y="49914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1_W6F_12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38039" y="499174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mag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1_W6F_12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34115" y="49917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magst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1_W6F_12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76398" y="37624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1_W6F_12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40278" y="37624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Bilder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1_W6F_12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838504" y="376241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Bücher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1_W6F_12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6398" y="25503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Gläser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1_W6F_12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3811" y="25437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Lieder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1_W6F_12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74847" y="254701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Morgen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1_W6F_12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1285126"/>
            <a:ext cx="227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Sommer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1_W6F_12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22215" y="12819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Winter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1_W6F_12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17796" y="12819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 A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56706" y="1285057"/>
            <a:ext cx="6122097" cy="532453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dancing in the garden.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 Are you (all) drinking cola?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You (all ) buy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we winning the games?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we singing a song?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DDC331-9FCD-4DC6-ACD7-688FDCB0C60A}"/>
              </a:ext>
            </a:extLst>
          </p:cNvPr>
          <p:cNvSpPr txBox="1"/>
          <p:nvPr/>
        </p:nvSpPr>
        <p:spPr>
          <a:xfrm>
            <a:off x="6651567" y="1263880"/>
            <a:ext cx="540234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7F1043-6D2E-4322-AAC5-82D97CE440F1}"/>
              </a:ext>
            </a:extLst>
          </p:cNvPr>
          <p:cNvSpPr txBox="1"/>
          <p:nvPr/>
        </p:nvSpPr>
        <p:spPr>
          <a:xfrm>
            <a:off x="6897173" y="1772010"/>
            <a:ext cx="5294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	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?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F71FB2-06F0-4BEB-9FE4-15C671B1BBA3}"/>
              </a:ext>
            </a:extLst>
          </p:cNvPr>
          <p:cNvCxnSpPr/>
          <p:nvPr/>
        </p:nvCxnSpPr>
        <p:spPr>
          <a:xfrm>
            <a:off x="8959897" y="2648979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B3B62DC-C755-4839-B931-5598FA880B4C}"/>
              </a:ext>
            </a:extLst>
          </p:cNvPr>
          <p:cNvCxnSpPr/>
          <p:nvPr/>
        </p:nvCxnSpPr>
        <p:spPr>
          <a:xfrm>
            <a:off x="8959897" y="3563379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D4A65CB-B33A-4DE3-B194-06D6844BD08F}"/>
              </a:ext>
            </a:extLst>
          </p:cNvPr>
          <p:cNvCxnSpPr/>
          <p:nvPr/>
        </p:nvCxnSpPr>
        <p:spPr>
          <a:xfrm>
            <a:off x="8959897" y="4401579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E4289D8-0C2F-4349-9CC1-72A976614B39}"/>
              </a:ext>
            </a:extLst>
          </p:cNvPr>
          <p:cNvCxnSpPr/>
          <p:nvPr/>
        </p:nvCxnSpPr>
        <p:spPr>
          <a:xfrm>
            <a:off x="8959897" y="5440670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C6BC1-9C47-43A4-ADF9-4CB47F8A1146}"/>
              </a:ext>
            </a:extLst>
          </p:cNvPr>
          <p:cNvCxnSpPr/>
          <p:nvPr/>
        </p:nvCxnSpPr>
        <p:spPr>
          <a:xfrm>
            <a:off x="8959897" y="6388888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A64823A3-0DD0-4CED-A1C3-2CC2BC7E2DB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709172-9B2F-4D9D-891A-FD2F5CC2DC00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B08CF2F0-3249-4D03-A6DC-0A7D3FE79511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1428FF70-8062-4734-8E27-E92307296D9A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37" name="Picture 3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024CA4D-9379-4EF8-9B1F-387DFBC0A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5BABCB-8D51-4221-977F-EC64F1A36DCB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E417B03-68BA-4380-80DA-BA14D9267D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797029" y="2327262"/>
            <a:ext cx="836031" cy="565509"/>
          </a:xfrm>
          <a:prstGeom prst="rect">
            <a:avLst/>
          </a:prstGeom>
        </p:spPr>
      </p:pic>
      <p:pic>
        <p:nvPicPr>
          <p:cNvPr id="40" name="Picture 39" descr="Shape, circle, rectangle&#10;&#10;Description automatically generated">
            <a:extLst>
              <a:ext uri="{FF2B5EF4-FFF2-40B4-BE49-F238E27FC236}">
                <a16:creationId xmlns:a16="http://schemas.microsoft.com/office/drawing/2014/main" id="{F3035A70-D13A-4CCF-8F41-F361D11ECAE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2285268"/>
            <a:ext cx="873535" cy="614336"/>
          </a:xfrm>
          <a:prstGeom prst="rect">
            <a:avLst/>
          </a:prstGeom>
        </p:spPr>
      </p:pic>
      <p:pic>
        <p:nvPicPr>
          <p:cNvPr id="41" name="Picture 4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0D8261-DAA1-4BFB-B2AC-0801F77D7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797029" y="3092300"/>
            <a:ext cx="836031" cy="565509"/>
          </a:xfrm>
          <a:prstGeom prst="rect">
            <a:avLst/>
          </a:prstGeom>
        </p:spPr>
      </p:pic>
      <p:pic>
        <p:nvPicPr>
          <p:cNvPr id="42" name="Picture 41" descr="Shape, circle, rectangle&#10;&#10;Description automatically generated">
            <a:extLst>
              <a:ext uri="{FF2B5EF4-FFF2-40B4-BE49-F238E27FC236}">
                <a16:creationId xmlns:a16="http://schemas.microsoft.com/office/drawing/2014/main" id="{78C62CC0-8D88-4130-9714-40A413A505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3050306"/>
            <a:ext cx="873535" cy="614336"/>
          </a:xfrm>
          <a:prstGeom prst="rect">
            <a:avLst/>
          </a:prstGeom>
        </p:spPr>
      </p:pic>
      <p:pic>
        <p:nvPicPr>
          <p:cNvPr id="46" name="Picture 4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975EA3-FB47-4D07-B74F-A8C99726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825571" y="3920111"/>
            <a:ext cx="836031" cy="565509"/>
          </a:xfrm>
          <a:prstGeom prst="rect">
            <a:avLst/>
          </a:prstGeom>
        </p:spPr>
      </p:pic>
      <p:pic>
        <p:nvPicPr>
          <p:cNvPr id="47" name="Picture 46" descr="Shape, circle, rectangle&#10;&#10;Description automatically generated">
            <a:extLst>
              <a:ext uri="{FF2B5EF4-FFF2-40B4-BE49-F238E27FC236}">
                <a16:creationId xmlns:a16="http://schemas.microsoft.com/office/drawing/2014/main" id="{02969CE4-23A3-4878-BF7C-373FDA377F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04" y="3878117"/>
            <a:ext cx="873535" cy="614336"/>
          </a:xfrm>
          <a:prstGeom prst="rect">
            <a:avLst/>
          </a:prstGeom>
        </p:spPr>
      </p:pic>
      <p:pic>
        <p:nvPicPr>
          <p:cNvPr id="48" name="Picture 4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5F21B7-E4D2-49AC-925A-FFEE141C5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8111053" y="4872049"/>
            <a:ext cx="836031" cy="565509"/>
          </a:xfrm>
          <a:prstGeom prst="rect">
            <a:avLst/>
          </a:prstGeom>
        </p:spPr>
      </p:pic>
      <p:pic>
        <p:nvPicPr>
          <p:cNvPr id="49" name="Picture 48" descr="Shape, circle, rectangle&#10;&#10;Description automatically generated">
            <a:extLst>
              <a:ext uri="{FF2B5EF4-FFF2-40B4-BE49-F238E27FC236}">
                <a16:creationId xmlns:a16="http://schemas.microsoft.com/office/drawing/2014/main" id="{B078198E-A1F5-429F-9D37-E15E7F7DB8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50" y="4823222"/>
            <a:ext cx="873535" cy="614336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F682A1-4CEE-426C-A0A5-EB6FA8C13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8046188" y="5891397"/>
            <a:ext cx="836031" cy="565509"/>
          </a:xfrm>
          <a:prstGeom prst="rect">
            <a:avLst/>
          </a:prstGeom>
        </p:spPr>
      </p:pic>
      <p:pic>
        <p:nvPicPr>
          <p:cNvPr id="51" name="Picture 50" descr="Shape, circle, rectangle&#10;&#10;Description automatically generated">
            <a:extLst>
              <a:ext uri="{FF2B5EF4-FFF2-40B4-BE49-F238E27FC236}">
                <a16:creationId xmlns:a16="http://schemas.microsoft.com/office/drawing/2014/main" id="{B5058871-B4B3-4776-A299-A877C4295C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85" y="5842570"/>
            <a:ext cx="873535" cy="6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 B</a:t>
            </a:r>
            <a:endParaRPr lang="en-GB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229985" y="1129501"/>
            <a:ext cx="509678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475591" y="1637631"/>
            <a:ext cx="528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	       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DA5AF5-3171-4BA1-903E-9D14BB1F2D2A}"/>
              </a:ext>
            </a:extLst>
          </p:cNvPr>
          <p:cNvCxnSpPr>
            <a:cxnSpLocks/>
          </p:cNvCxnSpPr>
          <p:nvPr/>
        </p:nvCxnSpPr>
        <p:spPr>
          <a:xfrm>
            <a:off x="2538315" y="2514600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0BCF36-78EB-43F8-BA9B-7C4841928869}"/>
              </a:ext>
            </a:extLst>
          </p:cNvPr>
          <p:cNvCxnSpPr>
            <a:cxnSpLocks/>
          </p:cNvCxnSpPr>
          <p:nvPr/>
        </p:nvCxnSpPr>
        <p:spPr>
          <a:xfrm>
            <a:off x="2538315" y="3429000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976FEEB-9525-4B4D-A332-C7A4C2DD5257}"/>
              </a:ext>
            </a:extLst>
          </p:cNvPr>
          <p:cNvCxnSpPr>
            <a:cxnSpLocks/>
          </p:cNvCxnSpPr>
          <p:nvPr/>
        </p:nvCxnSpPr>
        <p:spPr>
          <a:xfrm>
            <a:off x="2538315" y="4267200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8BF22C7-19B8-466E-A6DF-C40308A89272}"/>
              </a:ext>
            </a:extLst>
          </p:cNvPr>
          <p:cNvCxnSpPr>
            <a:cxnSpLocks/>
          </p:cNvCxnSpPr>
          <p:nvPr/>
        </p:nvCxnSpPr>
        <p:spPr>
          <a:xfrm>
            <a:off x="2538315" y="5306291"/>
            <a:ext cx="214217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955850D-52DE-45C4-8343-AF9A8A675603}"/>
              </a:ext>
            </a:extLst>
          </p:cNvPr>
          <p:cNvCxnSpPr>
            <a:cxnSpLocks/>
          </p:cNvCxnSpPr>
          <p:nvPr/>
        </p:nvCxnSpPr>
        <p:spPr>
          <a:xfrm>
            <a:off x="2538315" y="6254509"/>
            <a:ext cx="214217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42AC23E-9D8F-401E-B62C-5A372CF707A3}"/>
              </a:ext>
            </a:extLst>
          </p:cNvPr>
          <p:cNvSpPr txBox="1"/>
          <p:nvPr/>
        </p:nvSpPr>
        <p:spPr>
          <a:xfrm>
            <a:off x="5851733" y="1129501"/>
            <a:ext cx="5958019" cy="5262979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are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playing football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Do we need glasses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3)You (all) are staying at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4)Are you (all) looking for Johanna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 repeat the song.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EDF6F4C2-2A6A-48BA-A0DC-4F521A7942DD}"/>
              </a:ext>
            </a:extLst>
          </p:cNvPr>
          <p:cNvSpPr txBox="1">
            <a:spLocks/>
          </p:cNvSpPr>
          <p:nvPr/>
        </p:nvSpPr>
        <p:spPr>
          <a:xfrm>
            <a:off x="229985" y="610446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816B949B-CB51-4E3D-A179-ED14A45630E5}"/>
              </a:ext>
            </a:extLst>
          </p:cNvPr>
          <p:cNvSpPr txBox="1">
            <a:spLocks/>
          </p:cNvSpPr>
          <p:nvPr/>
        </p:nvSpPr>
        <p:spPr>
          <a:xfrm>
            <a:off x="5764226" y="610446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FA4F6F1C-BB72-43C8-AC47-AB4D13D57649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FFEBE2-E444-4DF9-9BD5-3B23A0B67C79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id="{644F4C9E-6087-4A82-861F-B9FB022B8331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A5F66099-C3DD-4C00-94B2-F5A5E8C71AC4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3" name="Picture 42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03134D07-4BE2-4337-AE6E-56072AA6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36508C-15E8-43F7-93C2-3B63DA5AB12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49" name="Picture 4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2822C88-9015-48CD-A480-CA5D98A05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1579481" y="2130718"/>
            <a:ext cx="836031" cy="565509"/>
          </a:xfrm>
          <a:prstGeom prst="rect">
            <a:avLst/>
          </a:prstGeom>
        </p:spPr>
      </p:pic>
      <p:pic>
        <p:nvPicPr>
          <p:cNvPr id="50" name="Picture 49" descr="Shape, circle, rectangle&#10;&#10;Description automatically generated">
            <a:extLst>
              <a:ext uri="{FF2B5EF4-FFF2-40B4-BE49-F238E27FC236}">
                <a16:creationId xmlns:a16="http://schemas.microsoft.com/office/drawing/2014/main" id="{2FFC1FC5-6673-4827-A792-D42F563610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" y="2160851"/>
            <a:ext cx="873535" cy="614336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15AECE9-74D0-462D-9B14-ECA66F83F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1575971" y="2942214"/>
            <a:ext cx="836031" cy="565509"/>
          </a:xfrm>
          <a:prstGeom prst="rect">
            <a:avLst/>
          </a:prstGeom>
        </p:spPr>
      </p:pic>
      <p:pic>
        <p:nvPicPr>
          <p:cNvPr id="56" name="Picture 55" descr="Shape, circle, rectangle&#10;&#10;Description automatically generated">
            <a:extLst>
              <a:ext uri="{FF2B5EF4-FFF2-40B4-BE49-F238E27FC236}">
                <a16:creationId xmlns:a16="http://schemas.microsoft.com/office/drawing/2014/main" id="{D509EAF6-6EC9-41E7-849A-3CA431B1C0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7" y="2972347"/>
            <a:ext cx="873535" cy="614336"/>
          </a:xfrm>
          <a:prstGeom prst="rect">
            <a:avLst/>
          </a:prstGeom>
        </p:spPr>
      </p:pic>
      <p:pic>
        <p:nvPicPr>
          <p:cNvPr id="57" name="Picture 5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2A9E633-0392-475F-B31E-EB7257702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342057" y="4822706"/>
            <a:ext cx="836031" cy="565509"/>
          </a:xfrm>
          <a:prstGeom prst="rect">
            <a:avLst/>
          </a:prstGeom>
        </p:spPr>
      </p:pic>
      <p:pic>
        <p:nvPicPr>
          <p:cNvPr id="59" name="Picture 58" descr="Shape, circle, rectangle&#10;&#10;Description automatically generated">
            <a:extLst>
              <a:ext uri="{FF2B5EF4-FFF2-40B4-BE49-F238E27FC236}">
                <a16:creationId xmlns:a16="http://schemas.microsoft.com/office/drawing/2014/main" id="{4D4C23C3-6AC8-4AA1-9B70-20ECC0D4A2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7" y="5729834"/>
            <a:ext cx="873535" cy="614336"/>
          </a:xfrm>
          <a:prstGeom prst="rect">
            <a:avLst/>
          </a:prstGeom>
        </p:spPr>
      </p:pic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11C3C98-B662-42D6-B16B-566AD682DC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391264" y="3915578"/>
            <a:ext cx="836031" cy="565509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7377FE7-F270-4317-A1C3-CCD7EAF02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1474013" y="5754248"/>
            <a:ext cx="836031" cy="565509"/>
          </a:xfrm>
          <a:prstGeom prst="rect">
            <a:avLst/>
          </a:prstGeom>
        </p:spPr>
      </p:pic>
      <p:pic>
        <p:nvPicPr>
          <p:cNvPr id="69" name="Picture 68" descr="Shape, circle, rectangle&#10;&#10;Description automatically generated">
            <a:extLst>
              <a:ext uri="{FF2B5EF4-FFF2-40B4-BE49-F238E27FC236}">
                <a16:creationId xmlns:a16="http://schemas.microsoft.com/office/drawing/2014/main" id="{B34F1C92-6BF2-4841-BB54-4CE189F145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85" y="3891164"/>
            <a:ext cx="873535" cy="614336"/>
          </a:xfrm>
          <a:prstGeom prst="rect">
            <a:avLst/>
          </a:prstGeom>
        </p:spPr>
      </p:pic>
      <p:pic>
        <p:nvPicPr>
          <p:cNvPr id="74" name="Picture 73" descr="Shape, circle, rectangle&#10;&#10;Description automatically generated">
            <a:extLst>
              <a:ext uri="{FF2B5EF4-FFF2-40B4-BE49-F238E27FC236}">
                <a16:creationId xmlns:a16="http://schemas.microsoft.com/office/drawing/2014/main" id="{85FB9C16-DFD5-48E6-B9F0-6C2A1640C3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67" y="4775329"/>
            <a:ext cx="873535" cy="6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065449"/>
              </p:ext>
            </p:extLst>
          </p:nvPr>
        </p:nvGraphicFramePr>
        <p:xfrm>
          <a:off x="511484" y="661916"/>
          <a:ext cx="9810698" cy="59436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Sommer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Wörter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Lieder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Morgen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97" y="3242701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9" y="100698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24" y="546574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5827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1704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4633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70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780375"/>
              </p:ext>
            </p:extLst>
          </p:nvPr>
        </p:nvGraphicFramePr>
        <p:xfrm>
          <a:off x="492879" y="703212"/>
          <a:ext cx="9978775" cy="5943600"/>
        </p:xfrm>
        <a:graphic>
          <a:graphicData uri="http://schemas.openxmlformats.org/drawingml/2006/table">
            <a:tbl>
              <a:tblPr firstRow="1" bandRow="1"/>
              <a:tblGrid>
                <a:gridCol w="176007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395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3959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3956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words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likes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pictures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books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like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316806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80" y="5468399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23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li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Here’s the ‘e’ that sounds like the ‘a’ in ‘ago’, again!</a:t>
            </a:r>
            <a:endParaRPr lang="en-GB" i="1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228440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‘</a:t>
            </a:r>
            <a:r>
              <a:rPr lang="en-US" dirty="0" err="1"/>
              <a:t>i</a:t>
            </a:r>
            <a:r>
              <a:rPr lang="en-US" dirty="0"/>
              <a:t>’ is short.</a:t>
            </a:r>
            <a:endParaRPr lang="en-GB" i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</a:t>
            </a:r>
            <a:r>
              <a:rPr lang="en-GB" sz="7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endParaRPr lang="en-GB" sz="7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92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3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lfe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002060"/>
                  </a:solidFill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77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61644" y="13452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42;p5">
            <a:hlinkClick r:id="" action="ppaction://noaction">
              <a:snd r:embed="rId3" name="T1_W6F_6.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123171" y="68302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 die </a:t>
            </a:r>
            <a:r>
              <a:rPr lang="en-GB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Zungenbrecher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! Dann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87;p19">
            <a:extLst>
              <a:ext uri="{FF2B5EF4-FFF2-40B4-BE49-F238E27FC236}">
                <a16:creationId xmlns:a16="http://schemas.microsoft.com/office/drawing/2014/main" id="{713A62D8-8BDE-4165-B53E-9A6DC4A09CE8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388;p19">
            <a:extLst>
              <a:ext uri="{FF2B5EF4-FFF2-40B4-BE49-F238E27FC236}">
                <a16:creationId xmlns:a16="http://schemas.microsoft.com/office/drawing/2014/main" id="{083457D8-F4AF-40A4-9A07-BB6A0E4DCA72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1" name="Google Shape;389;p19">
            <a:extLst>
              <a:ext uri="{FF2B5EF4-FFF2-40B4-BE49-F238E27FC236}">
                <a16:creationId xmlns:a16="http://schemas.microsoft.com/office/drawing/2014/main" id="{EC15B599-096E-4CC0-89C9-DCD66C29B8DD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390;p19">
            <a:extLst>
              <a:ext uri="{FF2B5EF4-FFF2-40B4-BE49-F238E27FC236}">
                <a16:creationId xmlns:a16="http://schemas.microsoft.com/office/drawing/2014/main" id="{12114620-1207-4EF5-9BD3-7278F0819B17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1;p19">
            <a:extLst>
              <a:ext uri="{FF2B5EF4-FFF2-40B4-BE49-F238E27FC236}">
                <a16:creationId xmlns:a16="http://schemas.microsoft.com/office/drawing/2014/main" id="{9D524B69-7545-4DFB-9344-6EEE1210DC75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393;p19">
            <a:extLst>
              <a:ext uri="{FF2B5EF4-FFF2-40B4-BE49-F238E27FC236}">
                <a16:creationId xmlns:a16="http://schemas.microsoft.com/office/drawing/2014/main" id="{F1086204-2E5C-48A5-B26F-C6C43476D560}"/>
              </a:ext>
            </a:extLst>
          </p:cNvPr>
          <p:cNvSpPr txBox="1"/>
          <p:nvPr/>
        </p:nvSpPr>
        <p:spPr>
          <a:xfrm>
            <a:off x="11748166" y="1666496"/>
            <a:ext cx="9573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394;p19">
            <a:extLst>
              <a:ext uri="{FF2B5EF4-FFF2-40B4-BE49-F238E27FC236}">
                <a16:creationId xmlns:a16="http://schemas.microsoft.com/office/drawing/2014/main" id="{61D9D054-F78B-4F69-843F-344D82B8C205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395;p19">
            <a:extLst>
              <a:ext uri="{FF2B5EF4-FFF2-40B4-BE49-F238E27FC236}">
                <a16:creationId xmlns:a16="http://schemas.microsoft.com/office/drawing/2014/main" id="{4F0B5B71-9AB5-4781-9712-DFE7251694A2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F84F966-374B-40AC-B2D6-3BF2D5F0D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72" y="-540"/>
            <a:ext cx="1579643" cy="1421439"/>
          </a:xfrm>
          <a:prstGeom prst="rect">
            <a:avLst/>
          </a:prstGeom>
        </p:spPr>
      </p:pic>
      <p:sp>
        <p:nvSpPr>
          <p:cNvPr id="34" name="CustomShape 22">
            <a:hlinkClick r:id="" action="ppaction://noaction">
              <a:snd r:embed="rId5" name="T1_W6F_6.2.wav"/>
            </a:hlinkClick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289914" y="150611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hlinkClick r:id="" action="ppaction://noaction">
              <a:snd r:embed="rId6" name="T1_W6F_6.3.wav"/>
            </a:hlinkClick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289914" y="326681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4">
            <a:hlinkClick r:id="" action="ppaction://noaction">
              <a:snd r:embed="rId7" name="T1_W6F_6.4.wav"/>
            </a:hlinkClick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313475" y="513618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786374" y="1420899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mmanuel der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gel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wohnt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einem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dealen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glu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EE656C7B-96DC-4AD3-86A1-7D92455ADB74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1EEB903-4B36-4A17-894D-6A3CFEEC6A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52" y="99549"/>
            <a:ext cx="1579001" cy="9632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764EDC-8E0A-43F2-A7A8-8D4345D79C0B}"/>
              </a:ext>
            </a:extLst>
          </p:cNvPr>
          <p:cNvSpPr txBox="1"/>
          <p:nvPr/>
        </p:nvSpPr>
        <p:spPr>
          <a:xfrm>
            <a:off x="776563" y="3169356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ngos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ntell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gentes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nsekt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nnsbruck.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6A48A3-4CD0-47EB-A97B-98D38C5C385D}"/>
              </a:ext>
            </a:extLst>
          </p:cNvPr>
          <p:cNvSpPr txBox="1"/>
          <p:nvPr/>
        </p:nvSpPr>
        <p:spPr>
          <a:xfrm>
            <a:off x="761812" y="5058446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nstrumente 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Außer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DA49B-29EB-4053-B464-A4813D54F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0473" y="1892069"/>
            <a:ext cx="1120943" cy="898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11538F-BCED-4DD6-B52E-021669DFC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1083" y="1892069"/>
            <a:ext cx="1350444" cy="84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06F80-3C87-4308-8015-66D62EF473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3832" y="3623463"/>
            <a:ext cx="792769" cy="1123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EE338-0C8D-4B89-A973-E198522AB7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620" y="3711951"/>
            <a:ext cx="1828222" cy="946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030B46-E68E-43E9-AB53-B85BFB4269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3271" y="5417841"/>
            <a:ext cx="775382" cy="1089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5BFCD-DF56-4538-9267-00483FCA85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8224" y="5553530"/>
            <a:ext cx="902082" cy="91828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D0F52C7-346C-4F0C-87A0-56C788D4642C}"/>
              </a:ext>
            </a:extLst>
          </p:cNvPr>
          <p:cNvSpPr txBox="1"/>
          <p:nvPr/>
        </p:nvSpPr>
        <p:spPr>
          <a:xfrm>
            <a:off x="741997" y="2714098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Immanuel the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hedgehog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lives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an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ideal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igloo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733507-9DDF-403E-967C-D5A4C3102AF7}"/>
              </a:ext>
            </a:extLst>
          </p:cNvPr>
          <p:cNvSpPr txBox="1"/>
          <p:nvPr/>
        </p:nvSpPr>
        <p:spPr>
          <a:xfrm>
            <a:off x="739203" y="4644282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Ingo’s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intelligent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insect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Innsbruck.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01E17C-B621-42EE-B324-D33B30A80B82}"/>
              </a:ext>
            </a:extLst>
          </p:cNvPr>
          <p:cNvSpPr txBox="1"/>
          <p:nvPr/>
        </p:nvSpPr>
        <p:spPr>
          <a:xfrm>
            <a:off x="739203" y="6357449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Ida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plays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Irish instruments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with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extraterrestrials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(aliens!). </a:t>
            </a:r>
          </a:p>
        </p:txBody>
      </p:sp>
    </p:spTree>
    <p:extLst>
      <p:ext uri="{BB962C8B-B14F-4D97-AF65-F5344CB8AC3E}">
        <p14:creationId xmlns:p14="http://schemas.microsoft.com/office/powerpoint/2010/main" val="3984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2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9" grpId="0" animBg="1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808" y="173049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9DD7A2-1F31-457E-AA7F-25CE8172FCB0}"/>
              </a:ext>
            </a:extLst>
          </p:cNvPr>
          <p:cNvGrpSpPr/>
          <p:nvPr/>
        </p:nvGrpSpPr>
        <p:grpSpPr>
          <a:xfrm>
            <a:off x="10451758" y="1132264"/>
            <a:ext cx="1740242" cy="1283790"/>
            <a:chOff x="7853595" y="751206"/>
            <a:chExt cx="1740242" cy="1283790"/>
          </a:xfrm>
        </p:grpSpPr>
        <p:pic>
          <p:nvPicPr>
            <p:cNvPr id="22" name="Picture 21" descr="Two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34D0EAC6-7B12-4597-887A-3B83839D6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340" y="1022794"/>
              <a:ext cx="1301003" cy="89422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4BC72E-5752-4D94-9006-C4F1B33F8B7F}"/>
                </a:ext>
              </a:extLst>
            </p:cNvPr>
            <p:cNvSpPr/>
            <p:nvPr/>
          </p:nvSpPr>
          <p:spPr>
            <a:xfrm>
              <a:off x="7853595" y="751206"/>
              <a:ext cx="1740242" cy="12837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/>
              <a:r>
                <a:rPr lang="en-GB" sz="5400" b="1" cap="none" spc="50" dirty="0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singen</a:t>
              </a:r>
            </a:p>
          </p:txBody>
        </p:sp>
      </p:grpSp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CFD717A8-C15E-4E94-9AD1-1BC49053630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8113BE1-4B11-4B79-B6FF-B379DDC9C84A}"/>
              </a:ext>
            </a:extLst>
          </p:cNvPr>
          <p:cNvSpPr/>
          <p:nvPr/>
        </p:nvSpPr>
        <p:spPr>
          <a:xfrm>
            <a:off x="4971571" y="243769"/>
            <a:ext cx="3988696" cy="428857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ustomShape 7">
            <a:hlinkClick r:id="" action="ppaction://noaction">
              <a:snd r:embed="rId6" name="T1_W6F_7.1.wav"/>
            </a:hlinkClick>
            <a:extLst>
              <a:ext uri="{FF2B5EF4-FFF2-40B4-BE49-F238E27FC236}">
                <a16:creationId xmlns:a16="http://schemas.microsoft.com/office/drawing/2014/main" id="{0B7340C1-3044-4064-BF5D-D69316D326D3}"/>
              </a:ext>
            </a:extLst>
          </p:cNvPr>
          <p:cNvSpPr/>
          <p:nvPr/>
        </p:nvSpPr>
        <p:spPr>
          <a:xfrm>
            <a:off x="5168676" y="195460"/>
            <a:ext cx="4847451" cy="482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sing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57C4C2F7-8553-4CF2-B607-11334392F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853" y="-20524"/>
            <a:ext cx="914400" cy="9144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0BB52FE-81B1-4486-A8D3-82F2827A68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629" y="81678"/>
            <a:ext cx="1695683" cy="1050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3BA5C9-B644-4482-B9B3-1DB58E1A2BBB}"/>
              </a:ext>
            </a:extLst>
          </p:cNvPr>
          <p:cNvSpPr txBox="1"/>
          <p:nvPr/>
        </p:nvSpPr>
        <p:spPr>
          <a:xfrm>
            <a:off x="2267266" y="1831006"/>
            <a:ext cx="6417840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alles</a:t>
            </a:r>
            <a:r>
              <a:rPr lang="en-GB" sz="3200" u="sng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Gute</a:t>
            </a:r>
            <a:r>
              <a:rPr lang="en-GB" sz="3200" u="sng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r>
              <a:rPr lang="en-GB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9A24DD-2353-4975-B720-C9E7BE8A99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756" y="2049569"/>
            <a:ext cx="2005758" cy="20057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E88B83-F88B-44C0-8292-E298A890B1AA}"/>
              </a:ext>
            </a:extLst>
          </p:cNvPr>
          <p:cNvSpPr txBox="1"/>
          <p:nvPr/>
        </p:nvSpPr>
        <p:spPr>
          <a:xfrm>
            <a:off x="2302426" y="1836718"/>
            <a:ext cx="6110054" cy="9541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6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5A4BD5F-966D-4E95-BA63-03D952B80019}"/>
              </a:ext>
            </a:extLst>
          </p:cNvPr>
          <p:cNvSpPr/>
          <p:nvPr/>
        </p:nvSpPr>
        <p:spPr>
          <a:xfrm>
            <a:off x="7436146" y="3459527"/>
            <a:ext cx="3436364" cy="1143278"/>
          </a:xfrm>
          <a:prstGeom prst="wedgeRoundRectCallout">
            <a:avLst>
              <a:gd name="adj1" fmla="val -12720"/>
              <a:gd name="adj2" fmla="val -49291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Viel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Glück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lots of luck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In English, we might say: </a:t>
            </a:r>
            <a:br>
              <a:rPr lang="en-GB" sz="2000" i="1" dirty="0">
                <a:solidFill>
                  <a:prstClr val="white"/>
                </a:solidFill>
                <a:latin typeface="Century Gothic"/>
              </a:rPr>
            </a:b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Good luck!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173658-FDF4-4E0D-8A3B-D84DCD5DC653}"/>
              </a:ext>
            </a:extLst>
          </p:cNvPr>
          <p:cNvSpPr txBox="1"/>
          <p:nvPr/>
        </p:nvSpPr>
        <p:spPr>
          <a:xfrm>
            <a:off x="123171" y="775296"/>
            <a:ext cx="10328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Here is the first line of a song you know very well in English. Can you work out the meaning? Which song do you think it is?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CA47FFA-72C2-4D79-AB70-84A623966313}"/>
              </a:ext>
            </a:extLst>
          </p:cNvPr>
          <p:cNvSpPr/>
          <p:nvPr/>
        </p:nvSpPr>
        <p:spPr>
          <a:xfrm>
            <a:off x="235224" y="3133783"/>
            <a:ext cx="3436364" cy="1143278"/>
          </a:xfrm>
          <a:prstGeom prst="wedgeRoundRectCallout">
            <a:avLst>
              <a:gd name="adj1" fmla="val 21842"/>
              <a:gd name="adj2" fmla="val -110531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zu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or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zum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to/at. How might we say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zum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Geburtstag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in English?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82DEFC-F72A-4BFE-BC37-19FD9D85652D}"/>
              </a:ext>
            </a:extLst>
          </p:cNvPr>
          <p:cNvSpPr txBox="1"/>
          <p:nvPr/>
        </p:nvSpPr>
        <p:spPr>
          <a:xfrm>
            <a:off x="101494" y="786364"/>
            <a:ext cx="104636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Now you can see a full verse of the song ‘Happy Birthday’ in German. Listen to the music and sing along! The tune is the same as in English.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50AACD-F817-4398-B955-7D65B1D6F7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5772" y="1521963"/>
            <a:ext cx="1504999" cy="16850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CB0433-9DDC-4B4F-A190-862093DAA443}"/>
              </a:ext>
            </a:extLst>
          </p:cNvPr>
          <p:cNvSpPr txBox="1"/>
          <p:nvPr/>
        </p:nvSpPr>
        <p:spPr>
          <a:xfrm>
            <a:off x="154787" y="5944160"/>
            <a:ext cx="10328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songs and poems put the words in an unusual order to make them fit better with the music.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52B6E0-EAA7-4BEF-B161-64ACEEDBF09F}"/>
              </a:ext>
            </a:extLst>
          </p:cNvPr>
          <p:cNvSpPr txBox="1"/>
          <p:nvPr/>
        </p:nvSpPr>
        <p:spPr>
          <a:xfrm>
            <a:off x="2332384" y="1810596"/>
            <a:ext cx="6417841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lieber</a:t>
            </a:r>
            <a:r>
              <a:rPr lang="en-GB" sz="3200" u="sng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Alex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r>
              <a:rPr lang="en-GB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462022-8B0E-484E-B7F3-AB23000C0A73}"/>
              </a:ext>
            </a:extLst>
          </p:cNvPr>
          <p:cNvSpPr txBox="1"/>
          <p:nvPr/>
        </p:nvSpPr>
        <p:spPr>
          <a:xfrm>
            <a:off x="2263932" y="1788174"/>
            <a:ext cx="6636326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liebe</a:t>
            </a:r>
            <a:r>
              <a:rPr lang="en-GB" sz="3200" u="sng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Paula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Glück</a:t>
            </a:r>
            <a:r>
              <a:rPr lang="en-GB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7A0F9EC-4B70-4F44-ABDE-B38A26A03142}"/>
              </a:ext>
            </a:extLst>
          </p:cNvPr>
          <p:cNvSpPr/>
          <p:nvPr/>
        </p:nvSpPr>
        <p:spPr>
          <a:xfrm>
            <a:off x="7835172" y="4069853"/>
            <a:ext cx="4077361" cy="1143278"/>
          </a:xfrm>
          <a:prstGeom prst="wedgeRoundRectCallout">
            <a:avLst>
              <a:gd name="adj1" fmla="val -22937"/>
              <a:gd name="adj2" fmla="val -121899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Does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look like a word you know?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AD65910-D07C-43D0-B592-C624F5763043}"/>
              </a:ext>
            </a:extLst>
          </p:cNvPr>
          <p:cNvSpPr/>
          <p:nvPr/>
        </p:nvSpPr>
        <p:spPr>
          <a:xfrm>
            <a:off x="1089940" y="4530655"/>
            <a:ext cx="4077361" cy="1143278"/>
          </a:xfrm>
          <a:prstGeom prst="wedgeRoundRectCallout">
            <a:avLst>
              <a:gd name="adj1" fmla="val 35327"/>
              <a:gd name="adj2" fmla="val -22594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Geburtstag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birthday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v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iel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= lots of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00943CB-1A7F-4FCF-A63E-E96072547B83}"/>
              </a:ext>
            </a:extLst>
          </p:cNvPr>
          <p:cNvSpPr/>
          <p:nvPr/>
        </p:nvSpPr>
        <p:spPr>
          <a:xfrm>
            <a:off x="1089939" y="4515395"/>
            <a:ext cx="4077362" cy="1143278"/>
          </a:xfrm>
          <a:prstGeom prst="wedgeRoundRectCallout">
            <a:avLst>
              <a:gd name="adj1" fmla="val 35455"/>
              <a:gd name="adj2" fmla="val -231459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have met the two words in bold before. Can you remember their meaning?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8CDEB1-5413-4A2F-AF69-8F8A23787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617" y="1466684"/>
            <a:ext cx="1499746" cy="1682642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6CBA3A2-05F2-40BC-97AB-D8BFBC5789FB}"/>
              </a:ext>
            </a:extLst>
          </p:cNvPr>
          <p:cNvSpPr/>
          <p:nvPr/>
        </p:nvSpPr>
        <p:spPr>
          <a:xfrm>
            <a:off x="7429499" y="3466640"/>
            <a:ext cx="3436364" cy="1143278"/>
          </a:xfrm>
          <a:prstGeom prst="wedgeRoundRectCallout">
            <a:avLst>
              <a:gd name="adj1" fmla="val -58423"/>
              <a:gd name="adj2" fmla="val -13003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Glück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luck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could </a:t>
            </a:r>
            <a:r>
              <a:rPr kumimoji="0" lang="en-GB" sz="20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Glück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mean?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44DA176-1207-41FC-B39F-111A0533DBA2}"/>
              </a:ext>
            </a:extLst>
          </p:cNvPr>
          <p:cNvSpPr/>
          <p:nvPr/>
        </p:nvSpPr>
        <p:spPr>
          <a:xfrm>
            <a:off x="8013145" y="4999425"/>
            <a:ext cx="4077361" cy="1445546"/>
          </a:xfrm>
          <a:prstGeom prst="wedgeRoundRectCallout">
            <a:avLst>
              <a:gd name="adj1" fmla="val -35714"/>
              <a:gd name="adj2" fmla="val -17191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it somebody’s birthday today in your class? If so, sing Lieber/Liebe and their name here instead!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1421014-7319-4982-A101-F8E51986F3C2}"/>
              </a:ext>
            </a:extLst>
          </p:cNvPr>
          <p:cNvSpPr/>
          <p:nvPr/>
        </p:nvSpPr>
        <p:spPr>
          <a:xfrm>
            <a:off x="7870107" y="4092872"/>
            <a:ext cx="4077361" cy="1143278"/>
          </a:xfrm>
          <a:prstGeom prst="wedgeRoundRectCallout">
            <a:avLst>
              <a:gd name="adj1" fmla="val 15073"/>
              <a:gd name="adj2" fmla="val -50052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= </a:t>
            </a:r>
            <a:br>
              <a:rPr lang="en-GB" sz="2000" i="1" dirty="0">
                <a:solidFill>
                  <a:prstClr val="white"/>
                </a:solidFill>
                <a:latin typeface="Century Gothic"/>
              </a:rPr>
            </a:b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everything/all good. In English we might say: All the best!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T1_W6F_7.2">
            <a:hlinkClick r:id="" action="ppaction://media"/>
            <a:extLst>
              <a:ext uri="{FF2B5EF4-FFF2-40B4-BE49-F238E27FC236}">
                <a16:creationId xmlns:a16="http://schemas.microsoft.com/office/drawing/2014/main" id="{3D2B82BE-57BD-06BD-47CF-FFA306AB6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06367" y="4586060"/>
            <a:ext cx="1128805" cy="11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  <p:bldP spid="23" grpId="0" animBg="1"/>
      <p:bldP spid="23" grpId="1" animBg="1"/>
      <p:bldP spid="24" grpId="0"/>
      <p:bldP spid="24" grpId="1"/>
      <p:bldP spid="25" grpId="0" animBg="1"/>
      <p:bldP spid="25" grpId="1" animBg="1"/>
      <p:bldP spid="26" grpId="0" animBg="1"/>
      <p:bldP spid="27" grpId="0"/>
      <p:bldP spid="27" grpId="1"/>
      <p:bldP spid="29" grpId="0" animBg="1"/>
      <p:bldP spid="29" grpId="1" animBg="1"/>
      <p:bldP spid="30" grpId="0" animBg="1"/>
      <p:bldP spid="31" grpId="0" animBg="1"/>
      <p:bldP spid="31" grpId="1" animBg="1"/>
      <p:bldP spid="18" grpId="0" animBg="1"/>
      <p:bldP spid="18" grpId="1" animBg="1"/>
      <p:bldP spid="17" grpId="0" animBg="1"/>
      <p:bldP spid="17" grpId="1" animBg="1"/>
      <p:bldP spid="19" grpId="0" animBg="1"/>
      <p:bldP spid="19" grpId="1" animBg="1"/>
      <p:bldP spid="28" grpId="0" animBg="1"/>
      <p:bldP spid="32" grpId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23539" y="-68362"/>
            <a:ext cx="914400" cy="91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13" name="T1_W6F_8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3661465" y="108754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13" name="T1_W6F_8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3637939" y="143642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das…?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AF427E-B4CE-47AC-877E-992A40482CCB}"/>
              </a:ext>
            </a:extLst>
          </p:cNvPr>
          <p:cNvSpPr txBox="1"/>
          <p:nvPr/>
        </p:nvSpPr>
        <p:spPr>
          <a:xfrm>
            <a:off x="-70180" y="1430659"/>
            <a:ext cx="11873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Century Gothic"/>
              </a:rPr>
              <a:t>Remember that regular (weak) verbs in the present tense follow this pattern:</a:t>
            </a:r>
          </a:p>
        </p:txBody>
      </p:sp>
      <p:graphicFrame>
        <p:nvGraphicFramePr>
          <p:cNvPr id="39" name="Table 9">
            <a:extLst>
              <a:ext uri="{FF2B5EF4-FFF2-40B4-BE49-F238E27FC236}">
                <a16:creationId xmlns:a16="http://schemas.microsoft.com/office/drawing/2014/main" id="{0C534FC4-E4DC-4943-BBCE-4AF5563B0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812405"/>
              </p:ext>
            </p:extLst>
          </p:nvPr>
        </p:nvGraphicFramePr>
        <p:xfrm>
          <a:off x="2945091" y="2370972"/>
          <a:ext cx="5899609" cy="3676288"/>
        </p:xfrm>
        <a:graphic>
          <a:graphicData uri="http://schemas.openxmlformats.org/drawingml/2006/table">
            <a:tbl>
              <a:tblPr firstRow="1" bandRow="1"/>
              <a:tblGrid>
                <a:gridCol w="2830109">
                  <a:extLst>
                    <a:ext uri="{9D8B030D-6E8A-4147-A177-3AD203B41FA5}">
                      <a16:colId xmlns:a16="http://schemas.microsoft.com/office/drawing/2014/main" val="3272501527"/>
                    </a:ext>
                  </a:extLst>
                </a:gridCol>
                <a:gridCol w="3069500">
                  <a:extLst>
                    <a:ext uri="{9D8B030D-6E8A-4147-A177-3AD203B41FA5}">
                      <a16:colId xmlns:a16="http://schemas.microsoft.com/office/drawing/2014/main" val="1428531364"/>
                    </a:ext>
                  </a:extLst>
                </a:gridCol>
              </a:tblGrid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miauen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to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58147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ich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I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241029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du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st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you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617282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er,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sie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, es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he, she, it meows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494811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wir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en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we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283037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ihr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you (all)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141797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sie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en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they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172489"/>
                  </a:ext>
                </a:extLst>
              </a:tr>
            </a:tbl>
          </a:graphicData>
        </a:graphic>
      </p:graphicFrame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6BA067C-5DB9-454E-BF6F-BAC1CB2C2233}"/>
              </a:ext>
            </a:extLst>
          </p:cNvPr>
          <p:cNvSpPr/>
          <p:nvPr/>
        </p:nvSpPr>
        <p:spPr>
          <a:xfrm>
            <a:off x="3378073" y="2948970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14268D6-1840-4572-B45F-1B8D3934B897}"/>
              </a:ext>
            </a:extLst>
          </p:cNvPr>
          <p:cNvSpPr/>
          <p:nvPr/>
        </p:nvSpPr>
        <p:spPr>
          <a:xfrm>
            <a:off x="3330901" y="3481071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C500D66-21AD-4E74-913A-34EDCF5EA1E1}"/>
              </a:ext>
            </a:extLst>
          </p:cNvPr>
          <p:cNvSpPr/>
          <p:nvPr/>
        </p:nvSpPr>
        <p:spPr>
          <a:xfrm>
            <a:off x="2771064" y="4043345"/>
            <a:ext cx="2911150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___/___/__  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247F05-6730-4AA4-A3E3-BE229D9FEDCD}"/>
              </a:ext>
            </a:extLst>
          </p:cNvPr>
          <p:cNvSpPr/>
          <p:nvPr/>
        </p:nvSpPr>
        <p:spPr>
          <a:xfrm>
            <a:off x="3379471" y="4562879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B427288-F196-41C6-BE53-587AF55B3044}"/>
              </a:ext>
            </a:extLst>
          </p:cNvPr>
          <p:cNvSpPr/>
          <p:nvPr/>
        </p:nvSpPr>
        <p:spPr>
          <a:xfrm>
            <a:off x="3378073" y="5044325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0C56EF8-4CA2-4822-978A-74398D42BDDD}"/>
              </a:ext>
            </a:extLst>
          </p:cNvPr>
          <p:cNvSpPr/>
          <p:nvPr/>
        </p:nvSpPr>
        <p:spPr>
          <a:xfrm>
            <a:off x="3420124" y="5579366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_______</a:t>
            </a:r>
          </a:p>
        </p:txBody>
      </p:sp>
      <p:pic>
        <p:nvPicPr>
          <p:cNvPr id="4" name="Picture 3" descr="A black cat with yellow eyes&#10;&#10;Description automatically generated with medium confidence">
            <a:extLst>
              <a:ext uri="{FF2B5EF4-FFF2-40B4-BE49-F238E27FC236}">
                <a16:creationId xmlns:a16="http://schemas.microsoft.com/office/drawing/2014/main" id="{1E594484-C0ED-4AD6-AC3B-3877EEA146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2" y="137193"/>
            <a:ext cx="2059843" cy="1525522"/>
          </a:xfrm>
          <a:prstGeom prst="rect">
            <a:avLst/>
          </a:prstGeom>
        </p:spPr>
      </p:pic>
      <p:sp>
        <p:nvSpPr>
          <p:cNvPr id="48" name="Speech Bubble: Rectangle with Corners Rounded 47">
            <a:hlinkClick r:id="" action="ppaction://noaction">
              <a:snd r:embed="rId15" name="T1_W6F_8.2.wav"/>
            </a:hlinkClick>
            <a:extLst>
              <a:ext uri="{FF2B5EF4-FFF2-40B4-BE49-F238E27FC236}">
                <a16:creationId xmlns:a16="http://schemas.microsoft.com/office/drawing/2014/main" id="{5DE3ED53-4D2D-4340-8EFC-AE25AEDE8AEF}"/>
              </a:ext>
            </a:extLst>
          </p:cNvPr>
          <p:cNvSpPr/>
          <p:nvPr/>
        </p:nvSpPr>
        <p:spPr>
          <a:xfrm>
            <a:off x="6845647" y="219630"/>
            <a:ext cx="1452670" cy="546103"/>
          </a:xfrm>
          <a:prstGeom prst="wedgeRoundRectCallout">
            <a:avLst>
              <a:gd name="adj1" fmla="val 74595"/>
              <a:gd name="adj2" fmla="val 43975"/>
              <a:gd name="adj3" fmla="val 16667"/>
            </a:avLst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Miau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sp>
        <p:nvSpPr>
          <p:cNvPr id="5" name="TextBox 4">
            <a:hlinkClick r:id="" action="ppaction://noaction">
              <a:snd r:embed="rId16" name="T1_W6F_8.1.wav"/>
            </a:hlinkClick>
            <a:extLst>
              <a:ext uri="{FF2B5EF4-FFF2-40B4-BE49-F238E27FC236}">
                <a16:creationId xmlns:a16="http://schemas.microsoft.com/office/drawing/2014/main" id="{A92D7A5C-AA87-4C56-97AE-3CA295CA607D}"/>
              </a:ext>
            </a:extLst>
          </p:cNvPr>
          <p:cNvSpPr txBox="1"/>
          <p:nvPr/>
        </p:nvSpPr>
        <p:spPr>
          <a:xfrm>
            <a:off x="123171" y="775806"/>
            <a:ext cx="832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Minze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auch ‘Happy Birthday’!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BFC98-1CFE-48EA-BA78-434FD75AD80B}"/>
              </a:ext>
            </a:extLst>
          </p:cNvPr>
          <p:cNvSpPr txBox="1"/>
          <p:nvPr/>
        </p:nvSpPr>
        <p:spPr>
          <a:xfrm>
            <a:off x="123171" y="6256867"/>
            <a:ext cx="234731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man</a:t>
            </a:r>
            <a:r>
              <a:rPr lang="en-GB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A4F9F5-39C2-4DC4-962E-A79F77B58B39}"/>
              </a:ext>
            </a:extLst>
          </p:cNvPr>
          <p:cNvSpPr txBox="1"/>
          <p:nvPr/>
        </p:nvSpPr>
        <p:spPr>
          <a:xfrm rot="21209455">
            <a:off x="2966523" y="6271148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meows?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28A6CB-A15A-49F0-8300-EA06C9584476}"/>
              </a:ext>
            </a:extLst>
          </p:cNvPr>
          <p:cNvSpPr txBox="1"/>
          <p:nvPr/>
        </p:nvSpPr>
        <p:spPr>
          <a:xfrm rot="21209455">
            <a:off x="5446155" y="6235802"/>
            <a:ext cx="140674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miaut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412A76-31DE-4B8E-A2BD-8A98E0E27B12}"/>
              </a:ext>
            </a:extLst>
          </p:cNvPr>
          <p:cNvSpPr txBox="1"/>
          <p:nvPr/>
        </p:nvSpPr>
        <p:spPr>
          <a:xfrm rot="609628">
            <a:off x="521939" y="3281016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they meow?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9860F2-A74D-449F-88A5-3E9BEA8A3F85}"/>
              </a:ext>
            </a:extLst>
          </p:cNvPr>
          <p:cNvSpPr txBox="1"/>
          <p:nvPr/>
        </p:nvSpPr>
        <p:spPr>
          <a:xfrm rot="609628">
            <a:off x="576376" y="3883484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miauen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A18203A-1103-46E0-9FC3-76414AD356CD}"/>
              </a:ext>
            </a:extLst>
          </p:cNvPr>
          <p:cNvSpPr txBox="1"/>
          <p:nvPr/>
        </p:nvSpPr>
        <p:spPr>
          <a:xfrm rot="609628">
            <a:off x="8869913" y="2792830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I meow?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B70352-C8C2-4D5B-9E6B-5D759ED5BAC4}"/>
              </a:ext>
            </a:extLst>
          </p:cNvPr>
          <p:cNvSpPr txBox="1"/>
          <p:nvPr/>
        </p:nvSpPr>
        <p:spPr>
          <a:xfrm rot="609628">
            <a:off x="9008130" y="3379427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Ich </a:t>
            </a:r>
            <a:r>
              <a:rPr lang="en-GB" sz="2000" dirty="0" err="1">
                <a:latin typeface="Century Gothic" panose="020B0502020202020204" pitchFamily="34" charset="0"/>
              </a:rPr>
              <a:t>miaue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903EED-0874-4420-A2DE-33BF4890252E}"/>
              </a:ext>
            </a:extLst>
          </p:cNvPr>
          <p:cNvSpPr txBox="1"/>
          <p:nvPr/>
        </p:nvSpPr>
        <p:spPr>
          <a:xfrm rot="21202277">
            <a:off x="8697172" y="4680247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you meow?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A56395-E370-4184-B1B9-82DD7BE21FF6}"/>
              </a:ext>
            </a:extLst>
          </p:cNvPr>
          <p:cNvSpPr txBox="1"/>
          <p:nvPr/>
        </p:nvSpPr>
        <p:spPr>
          <a:xfrm rot="21172627">
            <a:off x="9168546" y="5151625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du </a:t>
            </a:r>
            <a:r>
              <a:rPr lang="en-GB" sz="2000" dirty="0" err="1">
                <a:latin typeface="Century Gothic" panose="020B0502020202020204" pitchFamily="34" charset="0"/>
              </a:rPr>
              <a:t>miaust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F67CCD-E4E3-4965-91C1-B36DF4AC59DA}"/>
              </a:ext>
            </a:extLst>
          </p:cNvPr>
          <p:cNvSpPr txBox="1"/>
          <p:nvPr/>
        </p:nvSpPr>
        <p:spPr>
          <a:xfrm rot="550329">
            <a:off x="265575" y="4787979"/>
            <a:ext cx="201446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you all meow?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D32613-9519-4E72-9EE1-EC088BDFCAFE}"/>
              </a:ext>
            </a:extLst>
          </p:cNvPr>
          <p:cNvSpPr txBox="1"/>
          <p:nvPr/>
        </p:nvSpPr>
        <p:spPr>
          <a:xfrm rot="21012043">
            <a:off x="1165280" y="5484294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ihr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miaut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DFC591-7E4E-4798-B277-0E837C332C67}"/>
              </a:ext>
            </a:extLst>
          </p:cNvPr>
          <p:cNvSpPr txBox="1"/>
          <p:nvPr/>
        </p:nvSpPr>
        <p:spPr>
          <a:xfrm rot="609628">
            <a:off x="576376" y="2180819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we meow?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72F593-FB97-416E-BEC7-CB8275E8B542}"/>
              </a:ext>
            </a:extLst>
          </p:cNvPr>
          <p:cNvSpPr txBox="1"/>
          <p:nvPr/>
        </p:nvSpPr>
        <p:spPr>
          <a:xfrm rot="20812118">
            <a:off x="2397626" y="2030613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wir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miauen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C33A4-067C-4FA7-8A83-145962DD3AC3}"/>
              </a:ext>
            </a:extLst>
          </p:cNvPr>
          <p:cNvSpPr txBox="1"/>
          <p:nvPr/>
        </p:nvSpPr>
        <p:spPr>
          <a:xfrm>
            <a:off x="3111918" y="5842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F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6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F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9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0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4" grpId="3" animBg="1"/>
      <p:bldP spid="46" grpId="0" animBg="1"/>
      <p:bldP spid="46" grpId="1" animBg="1"/>
      <p:bldP spid="46" grpId="2" animBg="1"/>
      <p:bldP spid="2" grpId="0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9B714D-1E3C-4872-8B0D-04BA3CF20644}"/>
              </a:ext>
            </a:extLst>
          </p:cNvPr>
          <p:cNvSpPr txBox="1"/>
          <p:nvPr/>
        </p:nvSpPr>
        <p:spPr>
          <a:xfrm>
            <a:off x="5094848" y="216952"/>
            <a:ext cx="52299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Partnerarbeit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hlinkClick r:id="" action="ppaction://noaction">
              <a:snd r:embed="rId4" name="T1_W6F_9.1.wav"/>
            </a:hlinkClick>
            <a:extLst>
              <a:ext uri="{FF2B5EF4-FFF2-40B4-BE49-F238E27FC236}">
                <a16:creationId xmlns:a16="http://schemas.microsoft.com/office/drawing/2014/main" id="{725AA95A-25C4-420C-8552-5EBE27DBA21B}"/>
              </a:ext>
            </a:extLst>
          </p:cNvPr>
          <p:cNvSpPr/>
          <p:nvPr/>
        </p:nvSpPr>
        <p:spPr>
          <a:xfrm>
            <a:off x="4904395" y="209614"/>
            <a:ext cx="5229970" cy="559823"/>
          </a:xfrm>
          <a:prstGeom prst="wedgeRoundRectCallout">
            <a:avLst>
              <a:gd name="adj1" fmla="val -54762"/>
              <a:gd name="adj2" fmla="val -9850"/>
              <a:gd name="adj3" fmla="val 16667"/>
            </a:avLst>
          </a:prstGeom>
          <a:noFill/>
          <a:ln w="5715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9136746F-86B6-4ED7-AFDE-46E337FE4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2548" y="37604"/>
            <a:ext cx="816961" cy="938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6B4E1-F61E-46BD-A9AF-3C0AF5BDCFDA}"/>
              </a:ext>
            </a:extLst>
          </p:cNvPr>
          <p:cNvSpPr txBox="1"/>
          <p:nvPr/>
        </p:nvSpPr>
        <p:spPr>
          <a:xfrm>
            <a:off x="102872" y="2456280"/>
            <a:ext cx="6248847" cy="156966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you (all) drinking Fanta?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A638-7E8A-4000-A068-E12AAADB06F0}"/>
              </a:ext>
            </a:extLst>
          </p:cNvPr>
          <p:cNvSpPr txBox="1"/>
          <p:nvPr/>
        </p:nvSpPr>
        <p:spPr>
          <a:xfrm>
            <a:off x="6394854" y="2880259"/>
            <a:ext cx="5635536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_____________________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36F906B-D966-4B11-8D8A-ED637BB17F3A}"/>
              </a:ext>
            </a:extLst>
          </p:cNvPr>
          <p:cNvSpPr/>
          <p:nvPr/>
        </p:nvSpPr>
        <p:spPr>
          <a:xfrm>
            <a:off x="1800874" y="4340457"/>
            <a:ext cx="4008912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Trink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</a:t>
            </a: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Fanta?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Graphic 11" descr="User">
            <a:extLst>
              <a:ext uri="{FF2B5EF4-FFF2-40B4-BE49-F238E27FC236}">
                <a16:creationId xmlns:a16="http://schemas.microsoft.com/office/drawing/2014/main" id="{8D2ED8CD-3CBB-40D4-A2CF-D145FED78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135" y="5661801"/>
            <a:ext cx="1356293" cy="1356293"/>
          </a:xfrm>
          <a:prstGeom prst="rect">
            <a:avLst/>
          </a:prstGeom>
        </p:spPr>
      </p:pic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8E1D22FF-B631-44F7-836B-D9239A1A3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6672" y="5470376"/>
            <a:ext cx="1356293" cy="1356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3DDBE-DDE3-4440-9822-AC521BF8CBEF}"/>
              </a:ext>
            </a:extLst>
          </p:cNvPr>
          <p:cNvSpPr txBox="1"/>
          <p:nvPr/>
        </p:nvSpPr>
        <p:spPr>
          <a:xfrm>
            <a:off x="1239648" y="6246618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C8012-3A7F-456B-8335-B442685D8407}"/>
              </a:ext>
            </a:extLst>
          </p:cNvPr>
          <p:cNvSpPr txBox="1"/>
          <p:nvPr/>
        </p:nvSpPr>
        <p:spPr>
          <a:xfrm>
            <a:off x="10065442" y="6059149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hlinkClick r:id="" action="ppaction://noaction">
              <a:snd r:embed="rId9" name="T1_W6F_9.2.wav"/>
            </a:hlinkClick>
            <a:extLst>
              <a:ext uri="{FF2B5EF4-FFF2-40B4-BE49-F238E27FC236}">
                <a16:creationId xmlns:a16="http://schemas.microsoft.com/office/drawing/2014/main" id="{24530B7F-01DF-41A7-BBA0-4EAB596BCC68}"/>
              </a:ext>
            </a:extLst>
          </p:cNvPr>
          <p:cNvSpPr txBox="1"/>
          <p:nvPr/>
        </p:nvSpPr>
        <p:spPr>
          <a:xfrm>
            <a:off x="138303" y="1192984"/>
            <a:ext cx="3135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TextBox 16">
            <a:hlinkClick r:id="" action="ppaction://noaction">
              <a:snd r:embed="rId10" name="T1_W6F_9.3.wav"/>
            </a:hlinkClick>
            <a:extLst>
              <a:ext uri="{FF2B5EF4-FFF2-40B4-BE49-F238E27FC236}">
                <a16:creationId xmlns:a16="http://schemas.microsoft.com/office/drawing/2014/main" id="{44CE65EC-0EDF-4809-94E1-63ADF1F2B7DB}"/>
              </a:ext>
            </a:extLst>
          </p:cNvPr>
          <p:cNvSpPr txBox="1"/>
          <p:nvPr/>
        </p:nvSpPr>
        <p:spPr>
          <a:xfrm>
            <a:off x="138303" y="1753902"/>
            <a:ext cx="11360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Bild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9E7517-BE35-48FB-8884-8E671C106B86}"/>
              </a:ext>
            </a:extLst>
          </p:cNvPr>
          <p:cNvSpPr/>
          <p:nvPr/>
        </p:nvSpPr>
        <p:spPr>
          <a:xfrm>
            <a:off x="9098749" y="3794446"/>
            <a:ext cx="1459805" cy="842615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45A563-63E4-412C-9684-6317A8FFAEC0}"/>
              </a:ext>
            </a:extLst>
          </p:cNvPr>
          <p:cNvSpPr txBox="1"/>
          <p:nvPr/>
        </p:nvSpPr>
        <p:spPr>
          <a:xfrm>
            <a:off x="6551139" y="3258749"/>
            <a:ext cx="687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     [B] 		?	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5F5FEB-AF41-4685-AC19-F0BF08FEE119}"/>
              </a:ext>
            </a:extLst>
          </p:cNvPr>
          <p:cNvSpPr txBox="1"/>
          <p:nvPr/>
        </p:nvSpPr>
        <p:spPr>
          <a:xfrm>
            <a:off x="6988768" y="4933763"/>
            <a:ext cx="4938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Are you all drinking Fanta?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84716D08-A7CA-4DFD-86D0-59DB09C1B7C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FED1E0-452E-419B-9B91-43E5EEC4349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F71A71A-D5A5-4D09-8E16-AB3293AD5784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706CE3CF-D8FA-4AD3-A7A7-FF9FF76BC819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32" name="Picture 31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DB27533A-70AE-45F3-A0AD-777CCE12D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C76685-EE38-4FF5-BCC1-D3923756D050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CCC23B8-DC84-4250-A921-7B962C14BC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89" y="3874903"/>
            <a:ext cx="483972" cy="473374"/>
          </a:xfrm>
          <a:prstGeom prst="rect">
            <a:avLst/>
          </a:prstGeom>
        </p:spPr>
      </p:pic>
      <p:pic>
        <p:nvPicPr>
          <p:cNvPr id="35" name="Picture 3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15DAE7C-4FF4-419B-B204-345F194CE4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300351" y="3713142"/>
            <a:ext cx="1310049" cy="886144"/>
          </a:xfrm>
          <a:prstGeom prst="rect">
            <a:avLst/>
          </a:prstGeom>
        </p:spPr>
      </p:pic>
      <p:pic>
        <p:nvPicPr>
          <p:cNvPr id="36" name="Picture 35" descr="Shape, circle, rectangle&#10;&#10;Description automatically generated">
            <a:extLst>
              <a:ext uri="{FF2B5EF4-FFF2-40B4-BE49-F238E27FC236}">
                <a16:creationId xmlns:a16="http://schemas.microsoft.com/office/drawing/2014/main" id="{C01F05ED-7D15-44E8-A48F-C88A0F30236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49" y="3730660"/>
            <a:ext cx="1368818" cy="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3741</TotalTime>
  <Words>3011</Words>
  <Application>Microsoft Office PowerPoint</Application>
  <PresentationFormat>Widescreen</PresentationFormat>
  <Paragraphs>528</Paragraphs>
  <Slides>18</Slides>
  <Notes>18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Cavolini</vt:lpstr>
      <vt:lpstr>Century Gothic</vt:lpstr>
      <vt:lpstr>Ink Free</vt:lpstr>
      <vt:lpstr>Modern Love</vt:lpstr>
      <vt:lpstr>Segoe Print</vt:lpstr>
      <vt:lpstr>Symbol</vt:lpstr>
      <vt:lpstr>Wingdings</vt:lpstr>
      <vt:lpstr>1_Office Theme</vt:lpstr>
      <vt:lpstr>2_Office Theme</vt:lpstr>
      <vt:lpstr>3_Office Theme</vt:lpstr>
      <vt:lpstr>Interacting </vt:lpstr>
      <vt:lpstr>aussprechen</vt:lpstr>
      <vt:lpstr>aussprechen</vt:lpstr>
      <vt:lpstr>aussprechen</vt:lpstr>
      <vt:lpstr>aussprechen</vt:lpstr>
      <vt:lpstr>Follow up 1:</vt:lpstr>
      <vt:lpstr>Follow up 2</vt:lpstr>
      <vt:lpstr>Follow up 3</vt:lpstr>
      <vt:lpstr>Follow up 4: </vt:lpstr>
      <vt:lpstr>Round 1</vt:lpstr>
      <vt:lpstr>Round 2</vt:lpstr>
      <vt:lpstr>Follow up 5: </vt:lpstr>
      <vt:lpstr>Follow up 5: </vt:lpstr>
      <vt:lpstr>Tschüss!</vt:lpstr>
      <vt:lpstr>Person A</vt:lpstr>
      <vt:lpstr>Person B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88</cp:revision>
  <dcterms:created xsi:type="dcterms:W3CDTF">2021-06-12T06:20:35Z</dcterms:created>
  <dcterms:modified xsi:type="dcterms:W3CDTF">2023-10-05T12:54:12Z</dcterms:modified>
</cp:coreProperties>
</file>