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934" r:id="rId2"/>
    <p:sldId id="926" r:id="rId3"/>
    <p:sldId id="299" r:id="rId4"/>
    <p:sldId id="930" r:id="rId5"/>
    <p:sldId id="929" r:id="rId6"/>
    <p:sldId id="294" r:id="rId7"/>
    <p:sldId id="932" r:id="rId8"/>
    <p:sldId id="933" r:id="rId9"/>
    <p:sldId id="925" r:id="rId10"/>
    <p:sldId id="935" r:id="rId11"/>
    <p:sldId id="931" r:id="rId12"/>
    <p:sldId id="93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5FADE4"/>
    <a:srgbClr val="0070C0"/>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A0A5C9-0FB0-3945-AD65-E4EE86097C68}" v="11" dt="2023-09-25T13:39:24.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2"/>
    <p:restoredTop sz="69527"/>
  </p:normalViewPr>
  <p:slideViewPr>
    <p:cSldViewPr snapToGrid="0">
      <p:cViewPr varScale="1">
        <p:scale>
          <a:sx n="105" d="100"/>
          <a:sy n="105" d="100"/>
        </p:scale>
        <p:origin x="2312" y="184"/>
      </p:cViewPr>
      <p:guideLst/>
    </p:cSldViewPr>
  </p:slideViewPr>
  <p:notesTextViewPr>
    <p:cViewPr>
      <p:scale>
        <a:sx n="1" d="1"/>
        <a:sy n="1" d="1"/>
      </p:scale>
      <p:origin x="0" y="-32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74A0A5C9-0FB0-3945-AD65-E4EE86097C68}"/>
    <pc:docChg chg="undo custSel modSld">
      <pc:chgData name="Jasmin Silver" userId="f1ad1a87-e10a-4dd0-87b2-6c2654730cf8" providerId="ADAL" clId="{74A0A5C9-0FB0-3945-AD65-E4EE86097C68}" dt="2023-09-25T13:43:30.698" v="1" actId="6549"/>
      <pc:docMkLst>
        <pc:docMk/>
      </pc:docMkLst>
      <pc:sldChg chg="modNotesTx">
        <pc:chgData name="Jasmin Silver" userId="f1ad1a87-e10a-4dd0-87b2-6c2654730cf8" providerId="ADAL" clId="{74A0A5C9-0FB0-3945-AD65-E4EE86097C68}" dt="2023-09-25T13:43:30.698" v="1" actId="6549"/>
        <pc:sldMkLst>
          <pc:docMk/>
          <pc:sldMk cId="0" sldId="9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a:t>
            </a:r>
            <a:r>
              <a:rPr lang="en-GB" sz="1200" b="0" strike="noStrike" spc="-1" dirty="0" err="1">
                <a:solidFill>
                  <a:srgbClr val="000000"/>
                </a:solidFill>
                <a:latin typeface="Calibri"/>
                <a:ea typeface="Calibri"/>
              </a:rPr>
              <a:t>www.ncelp.org</a:t>
            </a:r>
            <a:r>
              <a:rPr lang="en-GB" sz="1200" b="0" strike="noStrike" spc="-1" dirty="0">
                <a:solidFill>
                  <a:srgbClr val="000000"/>
                </a:solidFill>
                <a:latin typeface="Calibri"/>
                <a:ea typeface="Calibri"/>
              </a:rPr>
              <a:t>).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de-DE" sz="1200" b="0" strike="noStrike" spc="-1" dirty="0">
                <a:solidFill>
                  <a:srgbClr val="002060"/>
                </a:solidFill>
                <a:latin typeface="Century Gothic"/>
                <a:ea typeface="Century Gothic"/>
              </a:rPr>
              <a:t>[</a:t>
            </a:r>
            <a:r>
              <a:rPr lang="de-DE" sz="1200" b="0" strike="noStrike" spc="-1" dirty="0" err="1">
                <a:solidFill>
                  <a:srgbClr val="002060"/>
                </a:solidFill>
                <a:latin typeface="Century Gothic"/>
                <a:ea typeface="Century Gothic"/>
              </a:rPr>
              <a:t>z</a:t>
            </a:r>
            <a:r>
              <a:rPr lang="de-DE" sz="1200" b="0" strike="noStrike" spc="-1" dirty="0">
                <a:solidFill>
                  <a:srgbClr val="002060"/>
                </a:solidFill>
                <a:latin typeface="Century Gothic"/>
                <a:ea typeface="Century Gothic"/>
              </a:rPr>
              <a:t>] Zug [675] sitzen [231] Platz [326] Zimmer [665] zehn [333]</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essen </a:t>
            </a:r>
            <a:r>
              <a:rPr lang="de-DE" sz="1200" b="0" i="0" strike="noStrike" spc="-1" dirty="0">
                <a:solidFill>
                  <a:srgbClr val="002060"/>
                </a:solidFill>
                <a:latin typeface="Century Gothic"/>
                <a:ea typeface="Century Gothic"/>
              </a:rPr>
              <a:t>[323] </a:t>
            </a:r>
            <a:r>
              <a:rPr lang="de-DE" sz="1200" b="1" i="0" strike="noStrike" spc="-1" dirty="0">
                <a:solidFill>
                  <a:srgbClr val="002060"/>
                </a:solidFill>
                <a:latin typeface="Century Gothic"/>
                <a:ea typeface="Century Gothic"/>
              </a:rPr>
              <a:t>lesen </a:t>
            </a:r>
            <a:r>
              <a:rPr lang="de-DE" sz="1200" b="0" i="0" strike="noStrike" spc="-1" dirty="0">
                <a:solidFill>
                  <a:srgbClr val="002060"/>
                </a:solidFill>
                <a:latin typeface="Century Gothic"/>
                <a:ea typeface="Century Gothic"/>
              </a:rPr>
              <a:t>[305] sitzen [231] </a:t>
            </a:r>
            <a:r>
              <a:rPr lang="de-DE" sz="1200" b="1" i="0" strike="noStrike" spc="-1" dirty="0">
                <a:solidFill>
                  <a:srgbClr val="002060"/>
                </a:solidFill>
                <a:latin typeface="Century Gothic"/>
                <a:ea typeface="Century Gothic"/>
              </a:rPr>
              <a:t>sprechen </a:t>
            </a:r>
            <a:r>
              <a:rPr lang="de-DE" sz="1200" b="0" i="0" strike="noStrike" spc="-1" dirty="0">
                <a:solidFill>
                  <a:srgbClr val="002060"/>
                </a:solidFill>
                <a:latin typeface="Century Gothic"/>
                <a:ea typeface="Century Gothic"/>
              </a:rPr>
              <a:t>[161] Antwort [522] Hilfe</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[481] </a:t>
            </a:r>
            <a:r>
              <a:rPr lang="de-DE" sz="1200" b="1" i="0" strike="noStrike" spc="-1" dirty="0">
                <a:solidFill>
                  <a:srgbClr val="002060"/>
                </a:solidFill>
                <a:latin typeface="Century Gothic"/>
                <a:ea typeface="Century Gothic"/>
              </a:rPr>
              <a:t>Moment </a:t>
            </a:r>
            <a:r>
              <a:rPr lang="de-DE" sz="1200" b="0" i="0" strike="noStrike" spc="-1" dirty="0">
                <a:solidFill>
                  <a:srgbClr val="002060"/>
                </a:solidFill>
                <a:latin typeface="Century Gothic"/>
                <a:ea typeface="Century Gothic"/>
              </a:rPr>
              <a:t>[358]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manchmal </a:t>
            </a:r>
            <a:r>
              <a:rPr lang="de-DE" sz="1200" b="0" i="0" strike="noStrike" spc="-1" dirty="0">
                <a:solidFill>
                  <a:srgbClr val="002060"/>
                </a:solidFill>
                <a:latin typeface="Century Gothic"/>
                <a:ea typeface="Century Gothic"/>
              </a:rPr>
              <a:t>[382] oft [223] </a:t>
            </a:r>
            <a:r>
              <a:rPr lang="de-DE" sz="1200" b="1" i="0" strike="noStrike" spc="-1" dirty="0">
                <a:solidFill>
                  <a:srgbClr val="002060"/>
                </a:solidFill>
                <a:latin typeface="Century Gothic"/>
                <a:ea typeface="Century Gothic"/>
              </a:rPr>
              <a:t>nie </a:t>
            </a:r>
            <a:r>
              <a:rPr lang="de-DE" sz="1200" b="0" i="0" strike="noStrike" spc="-1" dirty="0">
                <a:solidFill>
                  <a:srgbClr val="002060"/>
                </a:solidFill>
                <a:latin typeface="Century Gothic"/>
                <a:ea typeface="Century Gothic"/>
              </a:rPr>
              <a:t>[196] </a:t>
            </a:r>
            <a:r>
              <a:rPr lang="de-DE" sz="1200" b="1" i="0" strike="noStrike" spc="-1" dirty="0">
                <a:solidFill>
                  <a:srgbClr val="002060"/>
                </a:solidFill>
                <a:latin typeface="Century Gothic"/>
                <a:ea typeface="Century Gothic"/>
              </a:rPr>
              <a:t>schnell </a:t>
            </a:r>
            <a:r>
              <a:rPr lang="de-DE" sz="1200" b="0" i="0" strike="noStrike" spc="-1" dirty="0">
                <a:solidFill>
                  <a:srgbClr val="002060"/>
                </a:solidFill>
                <a:latin typeface="Century Gothic"/>
                <a:ea typeface="Century Gothic"/>
              </a:rPr>
              <a:t>[203] neben [266]</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Aufgabe [256] Aktivität [1422] Beispiel [94] Bild [253] Blatt, </a:t>
            </a:r>
            <a:r>
              <a:rPr lang="de-DE" sz="1200" b="1" i="0" strike="noStrike" spc="-1" dirty="0">
                <a:solidFill>
                  <a:srgbClr val="002060"/>
                </a:solidFill>
                <a:effectLst/>
                <a:latin typeface="Century Gothic"/>
                <a:ea typeface="+mn-ea"/>
                <a:cs typeface="+mn-cs"/>
              </a:rPr>
              <a:t>Blätter</a:t>
            </a:r>
            <a:r>
              <a:rPr lang="de-DE" sz="1200" b="0" i="0" strike="noStrike" spc="-1" dirty="0">
                <a:solidFill>
                  <a:srgbClr val="002060"/>
                </a:solidFill>
                <a:effectLst/>
                <a:latin typeface="Century Gothic"/>
                <a:ea typeface="+mn-ea"/>
                <a:cs typeface="+mn-cs"/>
              </a:rPr>
              <a:t> [1270] Buch [300] Computer [1252] Frage [157] Frau [99] Heft [3862] Kuchen [4381] Lehrer [695] Lied [1733] Liste [1792] Preis [334] Schüler [556] Text [473] Tisch [529] Wort</a:t>
            </a:r>
          </a:p>
          <a:p>
            <a:pPr marL="216000" indent="-216000">
              <a:lnSpc>
                <a:spcPct val="100000"/>
              </a:lnSpc>
            </a:pPr>
            <a:r>
              <a:rPr lang="de-DE" sz="1200" b="0" i="0" strike="noStrike" spc="-1" dirty="0">
                <a:solidFill>
                  <a:srgbClr val="002060"/>
                </a:solidFill>
                <a:effectLst/>
                <a:latin typeface="Century Gothic"/>
                <a:ea typeface="+mn-ea"/>
                <a:cs typeface="+mn-cs"/>
              </a:rPr>
              <a:t>[194] Zimmer [665] </a:t>
            </a:r>
            <a:r>
              <a:rPr lang="de-DE" sz="1200" b="1" i="0" strike="noStrike" spc="-1" dirty="0">
                <a:solidFill>
                  <a:srgbClr val="002060"/>
                </a:solidFill>
                <a:effectLst/>
                <a:latin typeface="Century Gothic"/>
                <a:ea typeface="+mn-ea"/>
                <a:cs typeface="+mn-cs"/>
              </a:rPr>
              <a:t>keine</a:t>
            </a:r>
            <a:r>
              <a:rPr lang="de-DE" sz="1200" b="0" i="0" strike="noStrike" spc="-1" baseline="30000" dirty="0">
                <a:solidFill>
                  <a:srgbClr val="002060"/>
                </a:solidFill>
                <a:effectLst/>
                <a:latin typeface="Century Gothic"/>
                <a:ea typeface="+mn-ea"/>
                <a:cs typeface="+mn-cs"/>
              </a:rPr>
              <a:t>2 </a:t>
            </a:r>
            <a:r>
              <a:rPr lang="de-DE" sz="1200" b="0" i="0" strike="noStrike" spc="-1" dirty="0">
                <a:solidFill>
                  <a:srgbClr val="002060"/>
                </a:solidFill>
                <a:effectLst/>
                <a:latin typeface="Century Gothic"/>
                <a:ea typeface="+mn-ea"/>
                <a:cs typeface="+mn-cs"/>
              </a:rPr>
              <a:t>[46</a:t>
            </a:r>
            <a:r>
              <a:rPr lang="de-DE" sz="1200" b="0" i="0" strike="noStrike" spc="-1">
                <a:solidFill>
                  <a:srgbClr val="002060"/>
                </a:solidFill>
                <a:effectLst/>
                <a:latin typeface="Century Gothic"/>
                <a:ea typeface="+mn-ea"/>
                <a:cs typeface="+mn-cs"/>
              </a:rPr>
              <a:t>]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sie sind </a:t>
            </a:r>
            <a:r>
              <a:rPr lang="de-DE" sz="1200" b="0" i="0" strike="noStrike" spc="-1" dirty="0">
                <a:solidFill>
                  <a:srgbClr val="002060"/>
                </a:solidFill>
                <a:effectLst/>
                <a:latin typeface="Century Gothic"/>
                <a:ea typeface="+mn-ea"/>
                <a:cs typeface="+mn-cs"/>
              </a:rPr>
              <a:t>[4] </a:t>
            </a:r>
            <a:r>
              <a:rPr lang="de-DE" sz="1200" b="1" i="0" strike="noStrike" spc="-1" dirty="0">
                <a:solidFill>
                  <a:srgbClr val="002060"/>
                </a:solidFill>
                <a:effectLst/>
                <a:latin typeface="Century Gothic"/>
                <a:ea typeface="+mn-ea"/>
                <a:cs typeface="+mn-cs"/>
              </a:rPr>
              <a:t>Aktivität </a:t>
            </a:r>
            <a:r>
              <a:rPr lang="de-DE" sz="1200" b="0" i="0" strike="noStrike" spc="-1" dirty="0">
                <a:solidFill>
                  <a:srgbClr val="002060"/>
                </a:solidFill>
                <a:effectLst/>
                <a:latin typeface="Century Gothic"/>
                <a:ea typeface="+mn-ea"/>
                <a:cs typeface="+mn-cs"/>
              </a:rPr>
              <a:t>[1422] Aufgabe [256] Beispiel [94] Frau [99] Freund, Freundin [273] Geburtstag [1779] Geschichte [262] Herr [154] Klasse [961] Lied [1733] Mensch [90] </a:t>
            </a:r>
            <a:r>
              <a:rPr lang="de-DE" sz="1200" b="1" i="0" strike="noStrike" spc="-1" dirty="0">
                <a:solidFill>
                  <a:srgbClr val="002060"/>
                </a:solidFill>
                <a:effectLst/>
                <a:latin typeface="Century Gothic"/>
                <a:ea typeface="+mn-ea"/>
                <a:cs typeface="+mn-cs"/>
              </a:rPr>
              <a:t>Party </a:t>
            </a:r>
            <a:r>
              <a:rPr lang="de-DE" sz="1200" b="0" i="0" strike="noStrike" spc="-1" dirty="0">
                <a:solidFill>
                  <a:srgbClr val="002060"/>
                </a:solidFill>
                <a:effectLst/>
                <a:latin typeface="Century Gothic"/>
                <a:ea typeface="+mn-ea"/>
                <a:cs typeface="+mn-cs"/>
              </a:rPr>
              <a:t>[2809] Person [357] Problem [210] Satz [432] Song [3373] Spiel</a:t>
            </a:r>
          </a:p>
          <a:p>
            <a:pPr marL="216000" indent="-216000">
              <a:lnSpc>
                <a:spcPct val="100000"/>
              </a:lnSpc>
            </a:pPr>
            <a:r>
              <a:rPr lang="de-DE" sz="1200" b="0" i="0" strike="noStrike" spc="-1" dirty="0">
                <a:solidFill>
                  <a:srgbClr val="002060"/>
                </a:solidFill>
                <a:effectLst/>
                <a:latin typeface="Century Gothic"/>
                <a:ea typeface="+mn-ea"/>
                <a:cs typeface="+mn-cs"/>
              </a:rPr>
              <a:t>[328] Spieler, Spielerin [822]  Sport [945] Text [473] Zimmer [665] </a:t>
            </a:r>
            <a:r>
              <a:rPr lang="de-DE" sz="1200" b="1" i="0" strike="noStrike" spc="-1" dirty="0">
                <a:solidFill>
                  <a:srgbClr val="002060"/>
                </a:solidFill>
                <a:effectLst/>
                <a:latin typeface="Century Gothic"/>
                <a:ea typeface="+mn-ea"/>
                <a:cs typeface="+mn-cs"/>
              </a:rPr>
              <a:t>welcher, welche, welches </a:t>
            </a:r>
            <a:r>
              <a:rPr lang="de-DE" sz="1200" b="0" i="0" strike="noStrike" spc="-1" dirty="0">
                <a:solidFill>
                  <a:srgbClr val="002060"/>
                </a:solidFill>
                <a:effectLst/>
                <a:latin typeface="Century Gothic"/>
                <a:ea typeface="+mn-ea"/>
                <a:cs typeface="+mn-cs"/>
              </a:rPr>
              <a:t>[122] </a:t>
            </a:r>
            <a:r>
              <a:rPr lang="de-DE" sz="1200" b="1" i="0" strike="noStrike" spc="-1" dirty="0">
                <a:solidFill>
                  <a:srgbClr val="002060"/>
                </a:solidFill>
                <a:effectLst/>
                <a:latin typeface="Century Gothic"/>
                <a:ea typeface="+mn-ea"/>
                <a:cs typeface="+mn-cs"/>
              </a:rPr>
              <a:t>die</a:t>
            </a:r>
            <a:r>
              <a:rPr lang="de-DE" sz="1200" b="1" i="0" strike="noStrike" spc="-1" baseline="30000" dirty="0">
                <a:solidFill>
                  <a:srgbClr val="002060"/>
                </a:solidFill>
                <a:effectLst/>
                <a:latin typeface="Century Gothic"/>
                <a:ea typeface="+mn-ea"/>
                <a:cs typeface="+mn-cs"/>
              </a:rPr>
              <a:t>2</a:t>
            </a:r>
            <a:r>
              <a:rPr lang="de-DE" sz="1200" b="0" i="0" strike="noStrike" spc="-1" dirty="0">
                <a:solidFill>
                  <a:srgbClr val="002060"/>
                </a:solidFill>
                <a:effectLst/>
                <a:latin typeface="Century Gothic"/>
                <a:ea typeface="+mn-ea"/>
                <a:cs typeface="+mn-cs"/>
              </a:rPr>
              <a:t> [1]</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persons singular as well as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a:t>
            </a:r>
          </a:p>
          <a:p>
            <a:pPr marL="228600" indent="-228600">
              <a:lnSpc>
                <a:spcPct val="100000"/>
              </a:lnSpc>
              <a:buAutoNum type="arabicPeriod"/>
            </a:pPr>
            <a:r>
              <a:rPr lang="en-GB" sz="1200" b="0" strike="noStrike" spc="-1" dirty="0">
                <a:solidFill>
                  <a:srgbClr val="000000"/>
                </a:solidFill>
                <a:latin typeface="Calibri"/>
              </a:rPr>
              <a:t>Explain the pupils need to listen out for the verb to decide if Johanna is talking about herself (I) or Nina the new pupil at school.</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Click to give feedback.</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This first task develops familiarity with the verb forms and the new vocabulary.</a:t>
            </a:r>
            <a:br>
              <a:rPr lang="en-GB" sz="1200" b="0" strike="noStrike" spc="-1" dirty="0">
                <a:solidFill>
                  <a:srgbClr val="000000"/>
                </a:solidFill>
                <a:latin typeface="Calibri"/>
              </a:rPr>
            </a:br>
            <a:r>
              <a:rPr lang="en-GB" sz="1200" b="0" strike="noStrike" spc="-1" dirty="0">
                <a:solidFill>
                  <a:srgbClr val="000000"/>
                </a:solidFill>
                <a:latin typeface="Calibri"/>
              </a:rPr>
              <a:t>In the follow up activities we will contrast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sprecht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a:t>
            </a:r>
            <a:r>
              <a:rPr lang="en-GB" sz="1200" b="0" i="1" strike="noStrike" spc="-1" dirty="0" err="1">
                <a:solidFill>
                  <a:srgbClr val="000000"/>
                </a:solidFill>
                <a:latin typeface="Calibri"/>
              </a:rPr>
              <a:t>spricht</a:t>
            </a:r>
            <a:r>
              <a:rPr lang="en-GB" sz="1200" b="0" strike="noStrike" spc="-1" dirty="0">
                <a:solidFill>
                  <a:srgbClr val="000000"/>
                </a:solidFill>
                <a:latin typeface="Calibri"/>
              </a:rPr>
              <a:t>, to focus pupils solely on the vowel change. In addition, the reading activity that follows obscures the endings as well as the pronouns, so the pupils are compelled to focus all their attention on the spelling of the verb stem.</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spricht</a:t>
            </a:r>
            <a:r>
              <a:rPr lang="en-GB" sz="1200" b="0" strike="noStrike" spc="-1" dirty="0">
                <a:solidFill>
                  <a:srgbClr val="000000"/>
                </a:solidFill>
                <a:latin typeface="Calibri"/>
              </a:rPr>
              <a:t> </a:t>
            </a:r>
            <a:r>
              <a:rPr lang="en-GB" sz="1200" b="0" strike="noStrike" spc="-1" dirty="0" err="1">
                <a:solidFill>
                  <a:srgbClr val="000000"/>
                </a:solidFill>
                <a:latin typeface="Calibri"/>
              </a:rPr>
              <a:t>langsam</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spreche</a:t>
            </a:r>
            <a:r>
              <a:rPr lang="en-GB" sz="1200" b="0" strike="noStrike" spc="-1" dirty="0">
                <a:solidFill>
                  <a:srgbClr val="000000"/>
                </a:solidFill>
                <a:latin typeface="Calibri"/>
              </a:rPr>
              <a:t> schnell.</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helfe</a:t>
            </a:r>
            <a:r>
              <a:rPr lang="en-GB" sz="1200" b="0" strike="noStrike" spc="-1" dirty="0">
                <a:solidFill>
                  <a:srgbClr val="000000"/>
                </a:solidFill>
                <a:latin typeface="Calibri"/>
              </a:rPr>
              <a:t> oft.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liest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Bücher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Antworten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hilft</a:t>
            </a:r>
            <a:r>
              <a:rPr lang="en-GB" sz="1200" b="0" strike="noStrike" spc="-1" dirty="0">
                <a:solidFill>
                  <a:srgbClr val="000000"/>
                </a:solidFill>
                <a:latin typeface="Calibri"/>
              </a:rPr>
              <a:t> </a:t>
            </a:r>
            <a:r>
              <a:rPr lang="en-GB" sz="1200" b="0" strike="noStrike" spc="-1" dirty="0" err="1">
                <a:solidFill>
                  <a:srgbClr val="000000"/>
                </a:solidFill>
                <a:latin typeface="Calibri"/>
              </a:rPr>
              <a:t>nie</a:t>
            </a:r>
            <a:r>
              <a:rPr lang="en-GB" sz="1200" b="0" strike="noStrike" spc="-1" dirty="0">
                <a:solidFill>
                  <a:srgbClr val="000000"/>
                </a:solidFill>
                <a:latin typeface="Calibri"/>
              </a:rPr>
              <a:t>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esse</a:t>
            </a:r>
            <a:r>
              <a:rPr lang="en-GB" sz="1200" b="0" strike="noStrike" spc="-1" dirty="0">
                <a:solidFill>
                  <a:srgbClr val="000000"/>
                </a:solidFill>
                <a:latin typeface="Calibri"/>
              </a:rPr>
              <a:t> </a:t>
            </a:r>
            <a:r>
              <a:rPr lang="en-GB" sz="1200" b="0" strike="noStrike" spc="-1" dirty="0" err="1">
                <a:solidFill>
                  <a:srgbClr val="000000"/>
                </a:solidFill>
                <a:latin typeface="Calibri"/>
              </a:rPr>
              <a:t>viel</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isst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viel</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Moment. Wie </a:t>
            </a:r>
            <a:r>
              <a:rPr lang="en-GB" sz="1200" b="0" strike="noStrike" spc="-1" dirty="0" err="1">
                <a:solidFill>
                  <a:srgbClr val="000000"/>
                </a:solidFill>
                <a:latin typeface="Calibri"/>
              </a:rPr>
              <a:t>kann</a:t>
            </a:r>
            <a:r>
              <a:rPr lang="en-GB" sz="1200" b="0" strike="noStrike" spc="-1" dirty="0">
                <a:solidFill>
                  <a:srgbClr val="000000"/>
                </a:solidFill>
                <a:latin typeface="Calibri"/>
              </a:rPr>
              <a:t> ich </a:t>
            </a:r>
            <a:r>
              <a:rPr lang="en-GB" sz="1200" b="0" strike="noStrike" spc="-1" dirty="0" err="1">
                <a:solidFill>
                  <a:srgbClr val="000000"/>
                </a:solidFill>
                <a:latin typeface="Calibri"/>
              </a:rPr>
              <a:t>helfen</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Johanna’s messages,</a:t>
            </a:r>
            <a:r>
              <a:rPr lang="en-GB" baseline="0" dirty="0"/>
              <a:t> and f</a:t>
            </a:r>
            <a:r>
              <a:rPr lang="en-GB" dirty="0"/>
              <a:t>or each message say whether it applies to ich (Johanna) or </a:t>
            </a:r>
            <a:r>
              <a:rPr lang="en-GB" dirty="0" err="1"/>
              <a:t>sie</a:t>
            </a:r>
            <a:r>
              <a:rPr lang="en-GB" dirty="0"/>
              <a:t> (Nina), based upon whether or not there is a stem change.</a:t>
            </a:r>
          </a:p>
          <a:p>
            <a:pPr marL="0" indent="0">
              <a:buNone/>
            </a:pPr>
            <a:r>
              <a:rPr lang="en-GB" sz="1200" b="0" strike="noStrike" spc="-1" dirty="0">
                <a:latin typeface="Arial"/>
              </a:rPr>
              <a:t>Note: teachers tell pupils that they will only be able to decide I or she if the verbs are strong verbs.  For weak (regular) verbs that don’t change their stems you need the verb ending and pronoun.</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(see below).</a:t>
            </a:r>
          </a:p>
          <a:p>
            <a:pPr marL="0" indent="0">
              <a:buNone/>
            </a:pPr>
            <a:endParaRPr lang="en-GB" sz="1200" b="0" strike="noStrike" spc="-1" dirty="0">
              <a:latin typeface="Arial"/>
            </a:endParaRPr>
          </a:p>
          <a:p>
            <a:pPr marL="0" indent="0">
              <a:buNone/>
            </a:pPr>
            <a:r>
              <a:rPr lang="en-GB" sz="1200" b="1" strike="noStrike" spc="-1" dirty="0">
                <a:latin typeface="Arial"/>
              </a:rPr>
              <a:t>Translation</a:t>
            </a:r>
          </a:p>
          <a:p>
            <a:pPr marL="228600" indent="-228600">
              <a:buAutoNum type="arabicPeriod"/>
            </a:pPr>
            <a:r>
              <a:rPr lang="en-GB" sz="1200" b="0" strike="noStrike" spc="-1" dirty="0">
                <a:latin typeface="Arial"/>
              </a:rPr>
              <a:t>She eats every day but never very much.</a:t>
            </a:r>
          </a:p>
          <a:p>
            <a:pPr marL="228600" indent="-228600">
              <a:buAutoNum type="arabicPeriod"/>
            </a:pPr>
            <a:r>
              <a:rPr lang="en-GB" sz="1200" b="0" strike="noStrike" spc="-1" dirty="0">
                <a:latin typeface="Arial"/>
              </a:rPr>
              <a:t>Sie sits next to Aisha.</a:t>
            </a:r>
          </a:p>
          <a:p>
            <a:pPr marL="228600" indent="-228600">
              <a:buAutoNum type="arabicPeriod"/>
            </a:pPr>
            <a:r>
              <a:rPr lang="en-GB" sz="1200" b="0" strike="noStrike" spc="-1" dirty="0">
                <a:latin typeface="Arial"/>
              </a:rPr>
              <a:t>I speak slowly.</a:t>
            </a:r>
          </a:p>
          <a:p>
            <a:pPr marL="228600" indent="-228600">
              <a:buAutoNum type="arabicPeriod"/>
            </a:pPr>
            <a:r>
              <a:rPr lang="en-GB" sz="1200" b="0" strike="noStrike" spc="-1" dirty="0">
                <a:latin typeface="Arial"/>
              </a:rPr>
              <a:t>She sometimes gives an answer.</a:t>
            </a:r>
          </a:p>
          <a:p>
            <a:pPr marL="228600" indent="-228600">
              <a:buAutoNum type="arabicPeriod"/>
            </a:pPr>
            <a:r>
              <a:rPr lang="en-GB" sz="1200" b="0" strike="noStrike" spc="-1" dirty="0">
                <a:latin typeface="Arial"/>
              </a:rPr>
              <a:t>She sometimes speaks German now.</a:t>
            </a:r>
          </a:p>
          <a:p>
            <a:pPr marL="228600" indent="-228600">
              <a:buAutoNum type="arabicPeriod"/>
            </a:pPr>
            <a:r>
              <a:rPr lang="en-GB" sz="1200" b="0" strike="noStrike" spc="-1">
                <a:latin typeface="Arial"/>
              </a:rPr>
              <a:t>I am playing at the moment.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revisit the SSC </a:t>
            </a:r>
            <a:r>
              <a:rPr lang="en-GB" sz="1200" b="1" strike="noStrike" spc="-1">
                <a:solidFill>
                  <a:srgbClr val="000000"/>
                </a:solidFill>
                <a:latin typeface="Calibri"/>
                <a:ea typeface="Calibri"/>
              </a:rPr>
              <a:t>[z].</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Introduce the SSC and present the </a:t>
            </a:r>
            <a:r>
              <a:rPr lang="en-GB" sz="1200" b="1" strike="noStrike" spc="-1">
                <a:solidFill>
                  <a:srgbClr val="000000"/>
                </a:solidFill>
                <a:latin typeface="Calibri"/>
                <a:ea typeface="Calibri"/>
              </a:rPr>
              <a:t>source</a:t>
            </a:r>
            <a:r>
              <a:rPr lang="en-GB" sz="1200" b="0" strike="noStrike" spc="-1">
                <a:solidFill>
                  <a:srgbClr val="000000"/>
                </a:solidFill>
                <a:latin typeface="Calibri"/>
                <a:ea typeface="Calibri"/>
              </a:rPr>
              <a:t> word ‘</a:t>
            </a:r>
            <a:r>
              <a:rPr lang="en-GB" sz="1200" b="1" strike="noStrike" spc="-1">
                <a:solidFill>
                  <a:srgbClr val="000000"/>
                </a:solidFill>
                <a:latin typeface="Calibri"/>
                <a:ea typeface="Calibri"/>
              </a:rPr>
              <a:t>Zug’ </a:t>
            </a:r>
            <a:r>
              <a:rPr lang="en-GB" sz="1200" b="0" strike="noStrike" spc="-1">
                <a:solidFill>
                  <a:srgbClr val="000000"/>
                </a:solidFill>
                <a:latin typeface="Calibri"/>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to bring on the picture and get pupils to repeat the word </a:t>
            </a:r>
            <a:r>
              <a:rPr lang="en-GB" sz="1200" b="1" strike="noStrike" spc="-1">
                <a:solidFill>
                  <a:srgbClr val="000000"/>
                </a:solidFill>
                <a:latin typeface="Calibri"/>
                <a:ea typeface="Calibri"/>
              </a:rPr>
              <a:t>‘Zug’ </a:t>
            </a:r>
            <a:r>
              <a:rPr lang="en-GB" sz="1200" b="0" strike="noStrike" spc="-1">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Calibri"/>
              </a:rPr>
              <a:t>Click again to bring up speech bubble to explain cultural reference re ICE train. </a:t>
            </a:r>
            <a:endParaRPr lang="en-GB" sz="1200" b="0" strike="noStrike" spc="-1">
              <a:latin typeface="Arial"/>
            </a:endParaRPr>
          </a:p>
          <a:p>
            <a:pPr>
              <a:lnSpc>
                <a:spcPct val="100000"/>
              </a:lnSpc>
            </a:pPr>
            <a:endParaRPr lang="en-GB" sz="1200" b="0" strike="noStrike" spc="-1">
              <a:latin typeface="Arial"/>
            </a:endParaRPr>
          </a:p>
          <a:p>
            <a:pPr>
              <a:lnSpc>
                <a:spcPct val="100000"/>
              </a:lnSpc>
            </a:pPr>
            <a:r>
              <a:rPr lang="en-GB" sz="1200" b="1" strike="noStrike" spc="-1">
                <a:latin typeface="Arial"/>
              </a:rPr>
              <a:t>Note</a:t>
            </a:r>
            <a:r>
              <a:rPr lang="en-GB" sz="1200" b="0" strike="noStrike" spc="-1">
                <a:latin typeface="Arial"/>
              </a:rPr>
              <a:t>: </a:t>
            </a:r>
          </a:p>
          <a:p>
            <a:pPr marL="285750" indent="-285750">
              <a:lnSpc>
                <a:spcPct val="100000"/>
              </a:lnSpc>
              <a:buAutoNum type="romanLcParenR"/>
            </a:pPr>
            <a:r>
              <a:rPr lang="fr-FR" baseline="0"/>
              <a:t>a </a:t>
            </a:r>
            <a:r>
              <a:rPr lang="fr-FR" baseline="0" err="1"/>
              <a:t>gesture</a:t>
            </a:r>
            <a:r>
              <a:rPr lang="fr-FR" baseline="0"/>
              <a:t> for ‘</a:t>
            </a:r>
            <a:r>
              <a:rPr lang="fr-FR" b="1" baseline="0" err="1"/>
              <a:t>Zug</a:t>
            </a:r>
            <a:r>
              <a:rPr lang="fr-FR" baseline="0"/>
              <a:t>’ </a:t>
            </a:r>
            <a:r>
              <a:rPr lang="fr-FR" baseline="0" err="1"/>
              <a:t>might</a:t>
            </a:r>
            <a:r>
              <a:rPr lang="fr-FR" baseline="0"/>
              <a:t> </a:t>
            </a:r>
            <a:r>
              <a:rPr lang="fr-FR" baseline="0" err="1"/>
              <a:t>be</a:t>
            </a:r>
            <a:r>
              <a:rPr lang="fr-FR" baseline="0"/>
              <a:t> to roll </a:t>
            </a:r>
            <a:r>
              <a:rPr lang="fr-FR" baseline="0" err="1"/>
              <a:t>your</a:t>
            </a:r>
            <a:r>
              <a:rPr lang="fr-FR" baseline="0"/>
              <a:t> </a:t>
            </a:r>
            <a:r>
              <a:rPr lang="fr-FR" baseline="0" err="1"/>
              <a:t>arms</a:t>
            </a:r>
            <a:r>
              <a:rPr lang="fr-FR" baseline="0"/>
              <a:t> like </a:t>
            </a:r>
            <a:r>
              <a:rPr lang="fr-FR" baseline="0" err="1"/>
              <a:t>wheels</a:t>
            </a:r>
            <a:r>
              <a:rPr lang="fr-FR" baseline="0"/>
              <a:t> of a train and </a:t>
            </a:r>
            <a:r>
              <a:rPr lang="fr-FR" baseline="0" err="1"/>
              <a:t>make</a:t>
            </a:r>
            <a:r>
              <a:rPr lang="fr-FR" baseline="0"/>
              <a:t> a </a:t>
            </a:r>
            <a:r>
              <a:rPr lang="fr-FR" baseline="0" err="1"/>
              <a:t>tche-tche-thche-tche</a:t>
            </a:r>
            <a:r>
              <a:rPr lang="fr-FR" baseline="0"/>
              <a:t> </a:t>
            </a:r>
            <a:r>
              <a:rPr lang="fr-FR" baseline="0" err="1"/>
              <a:t>sound</a:t>
            </a:r>
            <a:r>
              <a:rPr lang="fr-FR" baseline="0"/>
              <a:t> like a train.</a:t>
            </a:r>
          </a:p>
          <a:p>
            <a:pPr marL="285750" indent="-285750">
              <a:lnSpc>
                <a:spcPct val="100000"/>
              </a:lnSpc>
              <a:buAutoNum type="romanLcParenR"/>
            </a:pPr>
            <a:endParaRPr lang="fr-FR" baseline="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2 minutes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[z] </a:t>
            </a:r>
            <a:r>
              <a:rPr lang="en-GB" sz="1200" b="0" strike="noStrike" spc="-1">
                <a:solidFill>
                  <a:srgbClr val="000000"/>
                </a:solidFill>
                <a:latin typeface="+mn-lt"/>
                <a:ea typeface="Calibri"/>
              </a:rPr>
              <a:t>by reading out pupil names (which function as unknown words).</a:t>
            </a:r>
            <a:endParaRPr lang="en-GB" sz="1200" b="1" strike="noStrike" spc="-1">
              <a:solidFill>
                <a:srgbClr val="000000"/>
              </a:solidFill>
              <a:latin typeface="+mn-lt"/>
              <a:ea typeface="Calibri"/>
            </a:endParaRPr>
          </a:p>
          <a:p>
            <a:pPr marL="216000" indent="-216000">
              <a:lnSpc>
                <a:spcPct val="100000"/>
              </a:lnSpc>
            </a:pPr>
            <a:endParaRPr lang="en-GB" sz="1200" b="1" strike="noStrike" spc="-1">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Pupils play the role of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for one of the pupils on the slide to raise their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Pupils call the name (as they would call on a pupil in class, as the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Click on the name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Continue until all 8 pupils have raised their hands and had their names called.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3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revisit the idea that learning other languages opens the door to new friendships, and that a few kind words go a long way; to revisit some previously-taught language from this term that fits our category of ‘friendship sentences’.  In this lesson</a:t>
            </a:r>
          </a:p>
          <a:p>
            <a:pPr marL="216000" indent="-215280">
              <a:lnSpc>
                <a:spcPct val="100000"/>
              </a:lnSpc>
            </a:pPr>
            <a:r>
              <a:rPr lang="en-GB" sz="1200" b="0" strike="noStrike" spc="-1">
                <a:solidFill>
                  <a:srgbClr val="000000"/>
                </a:solidFill>
                <a:latin typeface="Calibri"/>
                <a:ea typeface="Calibri"/>
              </a:rPr>
              <a:t>the context is the arrival of a new pupil in school, so we revisit appropriate language for that situation.</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Click to present the information on the slide.</a:t>
            </a:r>
          </a:p>
          <a:p>
            <a:pPr marL="229320" indent="-228600">
              <a:lnSpc>
                <a:spcPct val="100000"/>
              </a:lnSpc>
              <a:buAutoNum type="arabicPeriod"/>
            </a:pPr>
            <a:r>
              <a:rPr lang="en-GB" sz="1200" b="0" strike="noStrike" spc="-1">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a:solidFill>
                  <a:srgbClr val="000000"/>
                </a:solidFill>
                <a:latin typeface="Calibri"/>
              </a:rPr>
              <a:t>Allow pupils a few moments to turn to those around them and greet them and say something kind or helpful that they might say to a new pupil in school.</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Remind pupils that we all need to hear kind words every day, but especially when we go into new, unfamiliar situations where we don’t know anyone.</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[1/3]</a:t>
            </a:r>
          </a:p>
          <a:p>
            <a:endParaRPr lang="en-US" b="1"/>
          </a:p>
          <a:p>
            <a:r>
              <a:rPr lang="en-US" b="1"/>
              <a:t>Timing: </a:t>
            </a:r>
            <a:r>
              <a:rPr lang="en-US" b="0" i="0"/>
              <a:t>3 minutes</a:t>
            </a:r>
          </a:p>
          <a:p>
            <a:endParaRPr lang="en-US" b="0" i="0"/>
          </a:p>
          <a:p>
            <a:r>
              <a:rPr lang="en-US" b="1" i="0"/>
              <a:t>Aim: </a:t>
            </a:r>
            <a:r>
              <a:rPr lang="en-US" b="0" i="0"/>
              <a:t>to introduce new vocabulary for this week.</a:t>
            </a:r>
            <a:endParaRPr lang="en-US" b="0" i="0" baseline="0"/>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1"/>
            </a:br>
            <a:r>
              <a:rPr lang="en-GB" b="1"/>
              <a:t>1. </a:t>
            </a:r>
            <a:r>
              <a:rPr lang="en-GB"/>
              <a:t>Pupils</a:t>
            </a:r>
            <a:r>
              <a:rPr lang="en-GB" baseline="0"/>
              <a:t> either work by themselves or in pairs, reading out the words and reading their English meanings (1 minute).</a:t>
            </a:r>
            <a:br>
              <a:rPr lang="en-GB" baseline="0"/>
            </a:br>
            <a:r>
              <a:rPr lang="en-GB" b="1" baseline="0"/>
              <a:t>2. </a:t>
            </a:r>
            <a:r>
              <a:rPr lang="en-GB" baseline="0"/>
              <a:t>Then, on the next slide, students try to recall the English orally (chorally), looking at the German (1 minute).</a:t>
            </a:r>
            <a:br>
              <a:rPr lang="en-GB" baseline="0"/>
            </a:br>
            <a:r>
              <a:rPr lang="en-GB" b="1" baseline="0"/>
              <a:t>3. </a:t>
            </a:r>
            <a:r>
              <a:rPr lang="en-GB" baseline="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Notes</a:t>
            </a:r>
            <a:r>
              <a:rPr lang="en-GB"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Note that images/words won’t disappear and appear in this activity as in previous resources. </a:t>
            </a:r>
            <a:endParaRPr lang="en-GB" baseline="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[2/3]</a:t>
            </a:r>
          </a:p>
          <a:p>
            <a:endParaRPr lang="en-US" b="1"/>
          </a:p>
          <a:p>
            <a:r>
              <a:rPr lang="en-GB" b="1" baseline="0"/>
              <a:t>Procedure:</a:t>
            </a:r>
            <a:br>
              <a:rPr lang="en-GB" baseline="0"/>
            </a:br>
            <a:r>
              <a:rPr lang="en-GB" baseline="0"/>
              <a:t>1. Students try to recall the English orally (chorally), looking at the German (1 minute).</a:t>
            </a:r>
            <a:br>
              <a:rPr lang="en-GB" baseline="0"/>
            </a:br>
            <a:r>
              <a:rPr lang="en-GB" baseline="0"/>
              <a:t>2. Elicit answers and click to reveal</a:t>
            </a:r>
          </a:p>
          <a:p>
            <a:br>
              <a:rPr lang="en-GB" baseline="0"/>
            </a:br>
            <a:r>
              <a:rPr lang="en-GB" b="0" baseline="0"/>
              <a:t>3. </a:t>
            </a:r>
            <a:r>
              <a:rPr lang="en-GB" baseline="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8890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[3/3]</a:t>
            </a:r>
          </a:p>
          <a:p>
            <a:endParaRPr lang="en-US" b="1"/>
          </a:p>
          <a:p>
            <a:r>
              <a:rPr lang="en-GB" b="1" baseline="0"/>
              <a:t>Procedure:</a:t>
            </a:r>
            <a:br>
              <a:rPr lang="en-GB" baseline="0"/>
            </a:br>
            <a:r>
              <a:rPr lang="en-GB" baseline="0"/>
              <a:t>1</a:t>
            </a:r>
            <a:r>
              <a:rPr lang="en-GB" b="1" baseline="0"/>
              <a:t>. </a:t>
            </a:r>
            <a:r>
              <a:rPr lang="en-GB" baseline="0"/>
              <a:t>Students recall the German meanings orally (again, chorally), looking at the English (1 minute).</a:t>
            </a:r>
          </a:p>
          <a:p>
            <a:r>
              <a:rPr lang="en-GB" baseline="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7808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p>
          <a:p>
            <a:pPr marL="216000" indent="-216000">
              <a:lnSpc>
                <a:spcPct val="100000"/>
              </a:lnSpc>
            </a:pPr>
            <a:endParaRPr lang="en-GB" sz="1200" b="1" strike="noStrike" spc="-1">
              <a:solidFill>
                <a:srgbClr val="000000"/>
              </a:solidFill>
              <a:latin typeface="Calibri"/>
            </a:endParaRPr>
          </a:p>
          <a:p>
            <a:pPr marL="216000" indent="-216000">
              <a:lnSpc>
                <a:spcPct val="100000"/>
              </a:lnSpc>
            </a:pPr>
            <a:r>
              <a:rPr lang="en-GB" sz="1200" b="1" strike="noStrike" spc="-1">
                <a:solidFill>
                  <a:srgbClr val="000000"/>
                </a:solidFill>
                <a:latin typeface="Calibri"/>
              </a:rPr>
              <a:t>Aim: </a:t>
            </a:r>
            <a:r>
              <a:rPr lang="en-GB" sz="1200" b="0" strike="noStrike" spc="-1">
                <a:solidFill>
                  <a:srgbClr val="000000"/>
                </a:solidFill>
                <a:latin typeface="Calibri"/>
              </a:rPr>
              <a:t>to present the 1</a:t>
            </a:r>
            <a:r>
              <a:rPr lang="en-GB" sz="1200" b="0" strike="noStrike" spc="-1" baseline="30000">
                <a:solidFill>
                  <a:srgbClr val="000000"/>
                </a:solidFill>
                <a:latin typeface="Calibri"/>
              </a:rPr>
              <a:t>st</a:t>
            </a:r>
            <a:r>
              <a:rPr lang="en-GB" sz="1200" b="0" strike="noStrike" spc="-1">
                <a:solidFill>
                  <a:srgbClr val="000000"/>
                </a:solidFill>
                <a:latin typeface="Calibri"/>
              </a:rPr>
              <a:t> and 3</a:t>
            </a:r>
            <a:r>
              <a:rPr lang="en-GB" sz="1200" b="0" strike="noStrike" spc="-1" baseline="30000">
                <a:solidFill>
                  <a:srgbClr val="000000"/>
                </a:solidFill>
                <a:latin typeface="Calibri"/>
              </a:rPr>
              <a:t>rd</a:t>
            </a:r>
            <a:r>
              <a:rPr lang="en-GB" sz="1200" b="0" strike="noStrike" spc="-1">
                <a:solidFill>
                  <a:srgbClr val="000000"/>
                </a:solidFill>
                <a:latin typeface="Calibri"/>
              </a:rPr>
              <a:t> persons singular of strong verbs with </a:t>
            </a:r>
            <a:r>
              <a:rPr lang="en-GB" sz="1200" b="0" strike="noStrike" spc="-1" err="1">
                <a:solidFill>
                  <a:srgbClr val="000000"/>
                </a:solidFill>
                <a:latin typeface="Calibri"/>
              </a:rPr>
              <a:t>e</a:t>
            </a:r>
            <a:r>
              <a:rPr lang="en-GB" sz="1200" b="0" strike="noStrike" spc="-1" err="1">
                <a:solidFill>
                  <a:srgbClr val="000000"/>
                </a:solidFill>
                <a:latin typeface="Calibri"/>
                <a:sym typeface="Wingdings" panose="05000000000000000000" pitchFamily="2" charset="2"/>
              </a:rPr>
              <a:t>i</a:t>
            </a:r>
            <a:r>
              <a:rPr lang="en-GB" sz="1200" b="0" strike="noStrike" spc="-1">
                <a:solidFill>
                  <a:srgbClr val="000000"/>
                </a:solidFill>
                <a:latin typeface="Calibri"/>
                <a:sym typeface="Wingdings" panose="05000000000000000000" pitchFamily="2" charset="2"/>
              </a:rPr>
              <a:t> and </a:t>
            </a:r>
            <a:r>
              <a:rPr lang="en-GB" sz="1200" b="0" strike="noStrike" spc="-1" err="1">
                <a:solidFill>
                  <a:srgbClr val="000000"/>
                </a:solidFill>
                <a:latin typeface="Calibri"/>
                <a:sym typeface="Wingdings" panose="05000000000000000000" pitchFamily="2" charset="2"/>
              </a:rPr>
              <a:t>eie</a:t>
            </a:r>
            <a:r>
              <a:rPr lang="en-GB" sz="1200" b="0" strike="noStrike" spc="-1">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image" Target="../media/image19.gif"/><Relationship Id="rId3" Type="http://schemas.openxmlformats.org/officeDocument/2006/relationships/audio" Target="../media/audio3.wav"/><Relationship Id="rId21" Type="http://schemas.openxmlformats.org/officeDocument/2006/relationships/image" Target="../media/image35.png"/><Relationship Id="rId7" Type="http://schemas.openxmlformats.org/officeDocument/2006/relationships/audio" Target="../media/audio7.wav"/><Relationship Id="rId12" Type="http://schemas.openxmlformats.org/officeDocument/2006/relationships/image" Target="../media/image12.svg"/><Relationship Id="rId17" Type="http://schemas.openxmlformats.org/officeDocument/2006/relationships/audio" Target="../media/audio15.wav"/><Relationship Id="rId25"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11.png"/><Relationship Id="rId24" Type="http://schemas.openxmlformats.org/officeDocument/2006/relationships/image" Target="../media/image37.png"/><Relationship Id="rId5" Type="http://schemas.openxmlformats.org/officeDocument/2006/relationships/audio" Target="../media/audio5.wav"/><Relationship Id="rId15" Type="http://schemas.openxmlformats.org/officeDocument/2006/relationships/audio" Target="../media/audio13.wav"/><Relationship Id="rId23" Type="http://schemas.openxmlformats.org/officeDocument/2006/relationships/audio" Target="../media/audio19.wav"/><Relationship Id="rId28" Type="http://schemas.openxmlformats.org/officeDocument/2006/relationships/audio" Target="../media/audio2.wav"/><Relationship Id="rId10" Type="http://schemas.openxmlformats.org/officeDocument/2006/relationships/audio" Target="../media/audio10.wav"/><Relationship Id="rId19" Type="http://schemas.openxmlformats.org/officeDocument/2006/relationships/audio" Target="../media/audio17.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audio" Target="../media/audio12.wav"/><Relationship Id="rId22" Type="http://schemas.openxmlformats.org/officeDocument/2006/relationships/image" Target="../media/image36.png"/><Relationship Id="rId27" Type="http://schemas.openxmlformats.org/officeDocument/2006/relationships/image" Target="../media/image2.gif"/></Relationships>
</file>

<file path=ppt/slides/_rels/slide1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0.wav"/><Relationship Id="rId7"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16.jpeg"/><Relationship Id="rId7"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2.sv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70C0"/>
                </a:solidFill>
                <a:latin typeface="Modern Love" panose="04090805081005020601" pitchFamily="82" charset="0"/>
                <a:cs typeface="Arial"/>
                <a:sym typeface="Arial"/>
              </a:rPr>
              <a:t>blau</a:t>
            </a:r>
            <a:endParaRPr lang="en-GB" sz="1400" kern="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SSC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a:solidFill>
                  <a:schemeClr val="bg1"/>
                </a:solidFill>
                <a:latin typeface="Century Gothic" panose="020B0502020202020204" pitchFamily="34" charset="0"/>
                <a:ea typeface="Century Gothic"/>
              </a:rPr>
              <a:t>Interacting</a:t>
            </a:r>
            <a:endParaRPr lang="en-GB" sz="400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1 Week 10</a:t>
            </a:r>
          </a:p>
        </p:txBody>
      </p:sp>
      <p:sp>
        <p:nvSpPr>
          <p:cNvPr id="12" name="TextBox 11">
            <a:extLst>
              <a:ext uri="{FF2B5EF4-FFF2-40B4-BE49-F238E27FC236}">
                <a16:creationId xmlns:a16="http://schemas.microsoft.com/office/drawing/2014/main" id="{CA454826-F1A2-4F60-8495-5919A6503474}"/>
              </a:ext>
            </a:extLst>
          </p:cNvPr>
          <p:cNvSpPr txBox="1"/>
          <p:nvPr/>
        </p:nvSpPr>
        <p:spPr>
          <a:xfrm>
            <a:off x="429334" y="4119069"/>
            <a:ext cx="3314625" cy="461665"/>
          </a:xfrm>
          <a:prstGeom prst="rect">
            <a:avLst/>
          </a:prstGeom>
          <a:solidFill>
            <a:schemeClr val="bg1"/>
          </a:solidFill>
          <a:ln w="28575">
            <a:solidFill>
              <a:srgbClr val="002060"/>
            </a:solidFill>
          </a:ln>
        </p:spPr>
        <p:txBody>
          <a:bodyPr wrap="square" rtlCol="0">
            <a:spAutoFit/>
          </a:bodyPr>
          <a:lstStyle/>
          <a:p>
            <a:pPr algn="ctr"/>
            <a:r>
              <a:rPr lang="en-GB" sz="2400">
                <a:solidFill>
                  <a:srgbClr val="002060"/>
                </a:solidFill>
              </a:rPr>
              <a:t>Neu* an der Schule</a:t>
            </a:r>
          </a:p>
        </p:txBody>
      </p:sp>
      <p:sp>
        <p:nvSpPr>
          <p:cNvPr id="3" name="TextBox 2">
            <a:extLst>
              <a:ext uri="{FF2B5EF4-FFF2-40B4-BE49-F238E27FC236}">
                <a16:creationId xmlns:a16="http://schemas.microsoft.com/office/drawing/2014/main" id="{2D7319E7-B7D6-43D9-9EE9-E80C24467B66}"/>
              </a:ext>
            </a:extLst>
          </p:cNvPr>
          <p:cNvSpPr txBox="1"/>
          <p:nvPr/>
        </p:nvSpPr>
        <p:spPr>
          <a:xfrm>
            <a:off x="4439457" y="6379410"/>
            <a:ext cx="1430002" cy="400110"/>
          </a:xfrm>
          <a:prstGeom prst="rect">
            <a:avLst/>
          </a:prstGeom>
          <a:solidFill>
            <a:srgbClr val="92D050"/>
          </a:solidFill>
        </p:spPr>
        <p:txBody>
          <a:bodyPr wrap="square" rtlCol="0">
            <a:spAutoFit/>
          </a:bodyPr>
          <a:lstStyle/>
          <a:p>
            <a:pPr algn="ctr"/>
            <a:r>
              <a:rPr lang="en-GB" sz="2000"/>
              <a:t>neu - new</a:t>
            </a:r>
          </a:p>
        </p:txBody>
      </p:sp>
      <p:pic>
        <p:nvPicPr>
          <p:cNvPr id="5" name="Picture 4" descr="A picture containing text&#10;&#10;Description automatically generated">
            <a:extLst>
              <a:ext uri="{FF2B5EF4-FFF2-40B4-BE49-F238E27FC236}">
                <a16:creationId xmlns:a16="http://schemas.microsoft.com/office/drawing/2014/main" id="{EB4A2691-F865-449C-A90A-2006439CC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405" y="1902874"/>
            <a:ext cx="1529679" cy="2188090"/>
          </a:xfrm>
          <a:prstGeom prst="rect">
            <a:avLst/>
          </a:prstGeom>
        </p:spPr>
      </p:pic>
      <p:grpSp>
        <p:nvGrpSpPr>
          <p:cNvPr id="16" name="Group 15">
            <a:extLst>
              <a:ext uri="{FF2B5EF4-FFF2-40B4-BE49-F238E27FC236}">
                <a16:creationId xmlns:a16="http://schemas.microsoft.com/office/drawing/2014/main" id="{28F05B2B-528E-4CEA-9A59-0D809259CCB8}"/>
              </a:ext>
            </a:extLst>
          </p:cNvPr>
          <p:cNvGrpSpPr/>
          <p:nvPr/>
        </p:nvGrpSpPr>
        <p:grpSpPr>
          <a:xfrm>
            <a:off x="2545492" y="1251295"/>
            <a:ext cx="1716275" cy="1489762"/>
            <a:chOff x="2545492" y="1251295"/>
            <a:chExt cx="1716275" cy="1489762"/>
          </a:xfrm>
          <a:effectLst>
            <a:outerShdw blurRad="50800" dist="38100" dir="5400000" algn="t" rotWithShape="0">
              <a:prstClr val="black">
                <a:alpha val="40000"/>
              </a:prstClr>
            </a:outerShdw>
          </a:effectLst>
        </p:grpSpPr>
        <p:sp>
          <p:nvSpPr>
            <p:cNvPr id="15" name="Speech Bubble: Oval 14">
              <a:extLst>
                <a:ext uri="{FF2B5EF4-FFF2-40B4-BE49-F238E27FC236}">
                  <a16:creationId xmlns:a16="http://schemas.microsoft.com/office/drawing/2014/main" id="{5224FCFE-BB5B-4443-ACBC-2AE98F2FC6DC}"/>
                </a:ext>
              </a:extLst>
            </p:cNvPr>
            <p:cNvSpPr/>
            <p:nvPr/>
          </p:nvSpPr>
          <p:spPr>
            <a:xfrm>
              <a:off x="2545492" y="1251295"/>
              <a:ext cx="1716275" cy="1411282"/>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hape, circle&#10;&#10;Description automatically generated">
              <a:extLst>
                <a:ext uri="{FF2B5EF4-FFF2-40B4-BE49-F238E27FC236}">
                  <a16:creationId xmlns:a16="http://schemas.microsoft.com/office/drawing/2014/main" id="{84C0C8D9-36AA-47F7-8185-CF362087B4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632" y="1329775"/>
              <a:ext cx="1529679" cy="1411282"/>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28051" y="80208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3" name="T1_W10_10.4B.wav"/>
            </a:hlinkClick>
            <a:extLst>
              <a:ext uri="{FF2B5EF4-FFF2-40B4-BE49-F238E27FC236}">
                <a16:creationId xmlns:a16="http://schemas.microsoft.com/office/drawing/2014/main" id="{4247252A-FC32-4F16-8616-A5FE2859FCB7}"/>
              </a:ext>
            </a:extLst>
          </p:cNvPr>
          <p:cNvSpPr/>
          <p:nvPr/>
        </p:nvSpPr>
        <p:spPr>
          <a:xfrm>
            <a:off x="336865" y="31026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4" name="T1_W10_10.5B.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5" name="T1_W10_10.6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6" name="T1_W10_10.7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7" name="T1_W10_10.8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8" name="T1_W10_10.9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9" name="T1_W10_10.10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128754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Nina</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20" name="T1_W10_10.1.wav"/>
            </a:hlinkClick>
            <a:extLst>
              <a:ext uri="{FF2B5EF4-FFF2-40B4-BE49-F238E27FC236}">
                <a16:creationId xmlns:a16="http://schemas.microsoft.com/office/drawing/2014/main" id="{CDE017ED-8249-468A-9710-339DEB7176CF}"/>
              </a:ext>
            </a:extLst>
          </p:cNvPr>
          <p:cNvSpPr/>
          <p:nvPr/>
        </p:nvSpPr>
        <p:spPr>
          <a:xfrm>
            <a:off x="1365698" y="84240"/>
            <a:ext cx="6757771" cy="5236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Nina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neu in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Johannas</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Aishas</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Klasse</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674318" y="2998761"/>
            <a:ext cx="517321" cy="517320"/>
          </a:xfrm>
          <a:prstGeom prst="rect">
            <a:avLst/>
          </a:prstGeom>
        </p:spPr>
      </p:pic>
      <p:sp>
        <p:nvSpPr>
          <p:cNvPr id="20" name="CustomShape 7">
            <a:hlinkClick r:id="" action="ppaction://noaction">
              <a:snd r:embed="rId23" name="T1_W10_10.2.wav"/>
            </a:hlinkClick>
            <a:extLst>
              <a:ext uri="{FF2B5EF4-FFF2-40B4-BE49-F238E27FC236}">
                <a16:creationId xmlns:a16="http://schemas.microsoft.com/office/drawing/2014/main" id="{199D1369-82F9-411F-8FF0-08308C97990C}"/>
              </a:ext>
            </a:extLst>
          </p:cNvPr>
          <p:cNvSpPr/>
          <p:nvPr/>
        </p:nvSpPr>
        <p:spPr>
          <a:xfrm>
            <a:off x="1356044" y="539723"/>
            <a:ext cx="51796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Johanna und Aisha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helfen</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23" name="Picture 22" descr="A picture containing text, vector graphics, clipart&#10;&#10;Description automatically generated">
            <a:extLst>
              <a:ext uri="{FF2B5EF4-FFF2-40B4-BE49-F238E27FC236}">
                <a16:creationId xmlns:a16="http://schemas.microsoft.com/office/drawing/2014/main" id="{450C40E8-04B4-4FDB-821F-35284C7EDCB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52644" y="105836"/>
            <a:ext cx="1252298" cy="1736664"/>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98239" y="194143"/>
            <a:ext cx="2116925" cy="1648357"/>
          </a:xfrm>
          <a:prstGeom prst="rect">
            <a:avLst/>
          </a:prstGeom>
        </p:spPr>
      </p:pic>
      <p:pic>
        <p:nvPicPr>
          <p:cNvPr id="37" name="Picture 36" descr="A picture containing text, doll&#10;&#10;Description automatically generated">
            <a:extLst>
              <a:ext uri="{FF2B5EF4-FFF2-40B4-BE49-F238E27FC236}">
                <a16:creationId xmlns:a16="http://schemas.microsoft.com/office/drawing/2014/main" id="{57B6433F-DE99-4DC4-853E-CD0AE88BF2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23469" y="440298"/>
            <a:ext cx="1251309" cy="1402202"/>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61988FD3-CB04-40D9-8E54-619D90743FE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6269" y="468956"/>
            <a:ext cx="1007996" cy="1441862"/>
          </a:xfrm>
          <a:prstGeom prst="rect">
            <a:avLst/>
          </a:prstGeom>
        </p:spPr>
      </p:pic>
      <p:sp>
        <p:nvSpPr>
          <p:cNvPr id="45" name="Speech Bubble: Rectangle with Corners Rounded 44">
            <a:hlinkClick r:id="" action="ppaction://noaction">
              <a:snd r:embed="rId28" name="4_1.wav"/>
            </a:hlinkClick>
            <a:extLst>
              <a:ext uri="{FF2B5EF4-FFF2-40B4-BE49-F238E27FC236}">
                <a16:creationId xmlns:a16="http://schemas.microsoft.com/office/drawing/2014/main" id="{35880B1E-BB42-4CC4-8D50-37D04D3D1CEE}"/>
              </a:ext>
            </a:extLst>
          </p:cNvPr>
          <p:cNvSpPr/>
          <p:nvPr/>
        </p:nvSpPr>
        <p:spPr>
          <a:xfrm>
            <a:off x="2186847" y="974168"/>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CustomShape 6">
            <a:extLst>
              <a:ext uri="{FF2B5EF4-FFF2-40B4-BE49-F238E27FC236}">
                <a16:creationId xmlns:a16="http://schemas.microsoft.com/office/drawing/2014/main" id="{182824E6-B685-4C92-B810-0461E88D78D1}"/>
              </a:ext>
            </a:extLst>
          </p:cNvPr>
          <p:cNvSpPr/>
          <p:nvPr/>
        </p:nvSpPr>
        <p:spPr>
          <a:xfrm>
            <a:off x="2264421" y="936090"/>
            <a:ext cx="526385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Wer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macht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was? </a:t>
            </a:r>
            <a:b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b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ich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Nina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r>
              <a:rPr lang="en-GB" sz="2400">
                <a:solidFill>
                  <a:srgbClr val="002060"/>
                </a:solidFill>
              </a:rPr>
              <a:t>ich (I)</a:t>
            </a:r>
          </a:p>
        </p:txBody>
      </p:sp>
      <p:pic>
        <p:nvPicPr>
          <p:cNvPr id="49" name="Picture 48" descr="A picture containing text&#10;&#10;Description automatically generated">
            <a:extLst>
              <a:ext uri="{FF2B5EF4-FFF2-40B4-BE49-F238E27FC236}">
                <a16:creationId xmlns:a16="http://schemas.microsoft.com/office/drawing/2014/main" id="{C2AB9CCE-5FCB-4B72-8F01-8818F949C0F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51161" y="2122879"/>
            <a:ext cx="633277" cy="905855"/>
          </a:xfrm>
          <a:prstGeom prst="rect">
            <a:avLst/>
          </a:prstGeom>
        </p:spPr>
      </p:pic>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r>
              <a:rPr lang="en-GB" sz="2400" err="1">
                <a:solidFill>
                  <a:srgbClr val="002060"/>
                </a:solidFill>
              </a:rPr>
              <a:t>sie</a:t>
            </a:r>
            <a:r>
              <a:rPr lang="en-GB" sz="2400">
                <a:solidFill>
                  <a:srgbClr val="002060"/>
                </a:solidFill>
              </a:rPr>
              <a:t> (she)</a:t>
            </a:r>
          </a:p>
        </p:txBody>
      </p:sp>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extLst>
              <p:ext uri="{D42A27DB-BD31-4B8C-83A1-F6EECF244321}">
                <p14:modId xmlns:p14="http://schemas.microsoft.com/office/powerpoint/2010/main" val="396600297"/>
              </p:ext>
            </p:extLst>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She speaks slowly.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a:solidFill>
                            <a:srgbClr val="002060"/>
                          </a:solidFill>
                        </a:rPr>
                        <a:t>I speak fast.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a:solidFill>
                            <a:srgbClr val="002060"/>
                          </a:solidFill>
                        </a:rPr>
                        <a:t>I help often.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a:solidFill>
                            <a:srgbClr val="002060"/>
                          </a:solidFill>
                        </a:rPr>
                        <a:t>She is not reading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a:solidFill>
                            <a:srgbClr val="002060"/>
                          </a:solidFill>
                        </a:rPr>
                        <a:t>She gives no/doesn’t give any answers.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rPr>
                        <a:t>She never helps in class.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000" dirty="0">
                          <a:solidFill>
                            <a:srgbClr val="002060"/>
                          </a:solidFill>
                        </a:rPr>
                        <a:t>I eat a lot but she doesn’t eat much at the moment.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a:solidFill>
                  <a:srgbClr val="002060"/>
                </a:solidFill>
              </a:rPr>
              <a:t>Was?  </a:t>
            </a:r>
            <a:r>
              <a:rPr lang="en-GB" sz="2400" err="1">
                <a:solidFill>
                  <a:srgbClr val="002060"/>
                </a:solidFill>
              </a:rPr>
              <a:t>Schreib</a:t>
            </a:r>
            <a:r>
              <a:rPr lang="en-GB" sz="2400">
                <a:solidFill>
                  <a:srgbClr val="002060"/>
                </a:solidFill>
              </a:rPr>
              <a:t> auf </a:t>
            </a:r>
            <a:r>
              <a:rPr lang="en-GB" sz="2400" err="1">
                <a:solidFill>
                  <a:srgbClr val="002060"/>
                </a:solidFill>
              </a:rPr>
              <a:t>Englisch</a:t>
            </a:r>
            <a:r>
              <a:rPr lang="en-GB" sz="240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42617" y="3168807"/>
            <a:ext cx="3950330" cy="344185"/>
          </a:xfrm>
          <a:prstGeom prst="rect">
            <a:avLst/>
          </a:prstGeom>
          <a:solidFill>
            <a:schemeClr val="bg1"/>
          </a:solidFill>
        </p:spPr>
        <p:txBody>
          <a:bodyPr wrap="square" rtlCol="0">
            <a:spAutoFit/>
          </a:bodyPr>
          <a:lstStyle/>
          <a:p>
            <a:endParaRPr lang="en-GB"/>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42618" y="3646812"/>
            <a:ext cx="3950330" cy="344185"/>
          </a:xfrm>
          <a:prstGeom prst="rect">
            <a:avLst/>
          </a:prstGeom>
          <a:solidFill>
            <a:schemeClr val="bg1"/>
          </a:solidFill>
        </p:spPr>
        <p:txBody>
          <a:bodyPr wrap="square" rtlCol="0">
            <a:spAutoFit/>
          </a:bodyPr>
          <a:lstStyle/>
          <a:p>
            <a:endParaRPr lang="en-GB"/>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747099" y="4001359"/>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42618" y="4126154"/>
            <a:ext cx="3950330" cy="344185"/>
          </a:xfrm>
          <a:prstGeom prst="rect">
            <a:avLst/>
          </a:prstGeom>
          <a:solidFill>
            <a:schemeClr val="bg1"/>
          </a:solidFill>
        </p:spPr>
        <p:txBody>
          <a:bodyPr wrap="square" rtlCol="0">
            <a:spAutoFit/>
          </a:bodyPr>
          <a:lstStyle/>
          <a:p>
            <a:endParaRPr lang="en-GB"/>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42618" y="4576806"/>
            <a:ext cx="3950330" cy="344185"/>
          </a:xfrm>
          <a:prstGeom prst="rect">
            <a:avLst/>
          </a:prstGeom>
          <a:solidFill>
            <a:schemeClr val="bg1"/>
          </a:solidFill>
        </p:spPr>
        <p:txBody>
          <a:bodyPr wrap="square" rtlCol="0">
            <a:spAutoFit/>
          </a:bodyPr>
          <a:lstStyle/>
          <a:p>
            <a:endParaRPr lang="en-GB"/>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95058" y="499613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42617" y="5096417"/>
            <a:ext cx="5952007" cy="318250"/>
          </a:xfrm>
          <a:prstGeom prst="rect">
            <a:avLst/>
          </a:prstGeom>
          <a:solidFill>
            <a:schemeClr val="bg1"/>
          </a:solidFill>
        </p:spPr>
        <p:txBody>
          <a:bodyPr wrap="square" rtlCol="0">
            <a:spAutoFit/>
          </a:bodyPr>
          <a:lstStyle/>
          <a:p>
            <a:endParaRPr lang="en-GB"/>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42617" y="5577725"/>
            <a:ext cx="3950330" cy="344185"/>
          </a:xfrm>
          <a:prstGeom prst="rect">
            <a:avLst/>
          </a:prstGeom>
          <a:solidFill>
            <a:schemeClr val="bg1"/>
          </a:solidFill>
        </p:spPr>
        <p:txBody>
          <a:bodyPr wrap="square" rtlCol="0">
            <a:spAutoFit/>
          </a:bodyPr>
          <a:lstStyle/>
          <a:p>
            <a:endParaRPr lang="en-GB"/>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1947908" y="5898438"/>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42617" y="6014370"/>
            <a:ext cx="6712518" cy="344185"/>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38673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0_10.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1_W10_10.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1_W10_10.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T1_W10_10.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1_W10_10.8.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1_W10_10.9.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0" name="T1_W10_10.1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48849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a:ln>
                  <a:noFill/>
                </a:ln>
                <a:solidFill>
                  <a:srgbClr val="002060"/>
                </a:solidFill>
                <a:effectLst/>
                <a:uLnTx/>
                <a:uFillTx/>
                <a:latin typeface="Century gothic"/>
                <a:ea typeface="Century Gothic"/>
                <a:cs typeface="+mn-cs"/>
              </a:rPr>
              <a:t>Johanna </a:t>
            </a:r>
            <a:r>
              <a:rPr kumimoji="0" lang="en-GB" sz="2600" b="1" i="0" u="none" strike="noStrike" kern="1200" cap="none" spc="-1" normalizeH="0" baseline="0" noProof="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err="1">
                <a:ln>
                  <a:noFill/>
                </a:ln>
                <a:solidFill>
                  <a:srgbClr val="002060"/>
                </a:solidFill>
                <a:effectLst/>
                <a:uLnTx/>
                <a:uFillTx/>
                <a:latin typeface="Century gothic"/>
                <a:ea typeface="Century Gothic"/>
                <a:cs typeface="+mn-cs"/>
              </a:rPr>
              <a:t>Maike</a:t>
            </a:r>
            <a:r>
              <a:rPr kumimoji="0" lang="en-GB" sz="2600" b="1" i="0" u="none" strike="noStrike" kern="1200" cap="none" spc="-1" normalizeH="0" baseline="0" noProof="0">
                <a:ln>
                  <a:noFill/>
                </a:ln>
                <a:solidFill>
                  <a:srgbClr val="002060"/>
                </a:solidFill>
                <a:effectLst/>
                <a:uLnTx/>
                <a:uFillTx/>
                <a:latin typeface="Century gothic"/>
                <a:ea typeface="Century Gothic"/>
                <a:cs typeface="+mn-cs"/>
              </a:rPr>
              <a:t>.</a:t>
            </a:r>
            <a:endParaRPr kumimoji="0" lang="en-GB" sz="2600" b="0" i="0" u="none" strike="noStrike" kern="1200" cap="none" spc="-1" normalizeH="0" baseline="0" noProof="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71904" y="693122"/>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 1 – 6, ich </a:t>
            </a: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sie</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solidFill>
                  <a:srgbClr val="1F4E79"/>
                </a:solidFill>
                <a:effectLst/>
                <a:uLnTx/>
                <a:uFillTx/>
              </a:rPr>
              <a:t>  </a:t>
            </a:r>
            <a:endParaRPr kumimoji="0" lang="en-GB" sz="2000" b="0" i="0" u="none" strike="noStrike" kern="0" cap="none" spc="0" normalizeH="0" baseline="0" noProof="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502014" y="1688688"/>
            <a:ext cx="2855843" cy="1071811"/>
            <a:chOff x="545769" y="1440685"/>
            <a:chExt cx="2855843"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81406" y="1486615"/>
              <a:ext cx="282020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1. </a:t>
              </a:r>
              <a:r>
                <a:rPr lang="en-GB" sz="2000" err="1">
                  <a:solidFill>
                    <a:schemeClr val="accent1">
                      <a:lumMod val="50000"/>
                    </a:schemeClr>
                  </a:solidFill>
                  <a:latin typeface="Wingdings" pitchFamily="2" charset="2"/>
                </a:rPr>
                <a:t>nnn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iss</a:t>
              </a:r>
              <a:r>
                <a:rPr lang="en-GB" sz="2000">
                  <a:solidFill>
                    <a:schemeClr val="accent1">
                      <a:lumMod val="50000"/>
                    </a:schemeClr>
                  </a:solidFill>
                  <a:latin typeface="Wingdings" pitchFamily="2" charset="2"/>
                </a:rPr>
                <a:t>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jeden</a:t>
              </a:r>
              <a:r>
                <a:rPr kumimoji="0" lang="en-GB" sz="2000" b="0" i="0" u="none" strike="noStrike" kern="0" cap="none" spc="0" normalizeH="0" baseline="0" noProof="0">
                  <a:ln>
                    <a:noFill/>
                  </a:ln>
                  <a:solidFill>
                    <a:srgbClr val="5B9BD5">
                      <a:lumMod val="50000"/>
                    </a:srgbClr>
                  </a:solidFill>
                  <a:effectLst/>
                  <a:uLnTx/>
                  <a:uFillTx/>
                </a:rPr>
                <a:t> Tag </a:t>
              </a:r>
              <a:r>
                <a:rPr kumimoji="0" lang="en-GB" sz="2000" b="0" i="0" u="none" strike="noStrike" kern="0" cap="none" spc="0" normalizeH="0" baseline="0" noProof="0" err="1">
                  <a:ln>
                    <a:noFill/>
                  </a:ln>
                  <a:solidFill>
                    <a:srgbClr val="5B9BD5">
                      <a:lumMod val="50000"/>
                    </a:srgbClr>
                  </a:solidFill>
                  <a:effectLst/>
                  <a:uLnTx/>
                  <a:uFillTx/>
                </a:rPr>
                <a:t>aber</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nie</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sehr</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viel</a:t>
              </a:r>
              <a:r>
                <a:rPr kumimoji="0" lang="en-GB" sz="2000" b="0" i="0" u="none" strike="noStrike" kern="0" cap="none" spc="0" normalizeH="0" baseline="0" noProof="0">
                  <a:ln>
                    <a:noFill/>
                  </a:ln>
                  <a:solidFill>
                    <a:srgbClr val="5B9BD5">
                      <a:lumMod val="50000"/>
                    </a:srgbClr>
                  </a:solidFill>
                  <a:effectLst/>
                  <a:uLnTx/>
                  <a:uFillTx/>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4052027" y="1688687"/>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973913" y="3167857"/>
            <a:ext cx="2908660" cy="1071811"/>
            <a:chOff x="405640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56400" y="303300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52027"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6. </a:t>
              </a:r>
            </a:p>
          </p:txBody>
        </p:sp>
      </p:grpSp>
      <p:sp>
        <p:nvSpPr>
          <p:cNvPr id="114" name="Speech Bubble: Rectangle with Corners Rounded 113">
            <a:extLst>
              <a:ext uri="{FF2B5EF4-FFF2-40B4-BE49-F238E27FC236}">
                <a16:creationId xmlns:a16="http://schemas.microsoft.com/office/drawing/2014/main" id="{9697D0F4-133B-47EC-9EA7-A1CAA7AFE4D4}"/>
              </a:ext>
            </a:extLst>
          </p:cNvPr>
          <p:cNvSpPr/>
          <p:nvPr/>
        </p:nvSpPr>
        <p:spPr>
          <a:xfrm>
            <a:off x="4845961" y="124666"/>
            <a:ext cx="6006069"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Google Shape;108;p3">
            <a:extLst>
              <a:ext uri="{FF2B5EF4-FFF2-40B4-BE49-F238E27FC236}">
                <a16:creationId xmlns:a16="http://schemas.microsoft.com/office/drawing/2014/main" id="{39555553-D799-4EEF-86DB-BF14292E897C}"/>
              </a:ext>
            </a:extLst>
          </p:cNvPr>
          <p:cNvSpPr txBox="1"/>
          <p:nvPr/>
        </p:nvSpPr>
        <p:spPr>
          <a:xfrm>
            <a:off x="4883187" y="136037"/>
            <a:ext cx="611744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Mutti</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Nina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neu in der </a:t>
            </a:r>
            <a:r>
              <a:rPr kumimoji="0" lang="en-GB" sz="2400" b="0"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Klass</a:t>
            </a:r>
            <a:r>
              <a:rPr lang="en-GB" sz="2400" spc="-1">
                <a:solidFill>
                  <a:srgbClr val="002060"/>
                </a:solidFill>
                <a:latin typeface="Century Gothic" panose="020B0502020202020204" pitchFamily="34" charset="0"/>
                <a:ea typeface="Century Gothic"/>
              </a:rPr>
              <a:t>e und…</a:t>
            </a:r>
            <a:endParaRPr kumimoji="0" sz="2400" b="1" i="0" u="none" strike="noStrike" kern="1200" cap="none" spc="0" normalizeH="0" baseline="0" noProof="0">
              <a:ln>
                <a:noFill/>
              </a:ln>
              <a:solidFill>
                <a:srgbClr val="002060"/>
              </a:solidFill>
              <a:effectLst/>
              <a:uLnTx/>
              <a:uFillTx/>
              <a:latin typeface="Century Gothic" panose="020B0502020202020204" pitchFamily="34" charset="0"/>
              <a:ea typeface="Calibri"/>
              <a:cs typeface="Calibri"/>
              <a:sym typeface="Calibri"/>
            </a:endParaRPr>
          </a:p>
        </p:txBody>
      </p:sp>
      <p:sp>
        <p:nvSpPr>
          <p:cNvPr id="116" name="TextBox 115">
            <a:extLst>
              <a:ext uri="{FF2B5EF4-FFF2-40B4-BE49-F238E27FC236}">
                <a16:creationId xmlns:a16="http://schemas.microsoft.com/office/drawing/2014/main" id="{C096ACFA-F5B0-4051-8B41-993183348007}"/>
              </a:ext>
            </a:extLst>
          </p:cNvPr>
          <p:cNvSpPr txBox="1"/>
          <p:nvPr/>
        </p:nvSpPr>
        <p:spPr>
          <a:xfrm>
            <a:off x="10601710" y="6389985"/>
            <a:ext cx="1514090" cy="400110"/>
          </a:xfrm>
          <a:prstGeom prst="rect">
            <a:avLst/>
          </a:prstGeom>
          <a:solidFill>
            <a:srgbClr val="92D050"/>
          </a:solidFill>
        </p:spPr>
        <p:txBody>
          <a:bodyPr wrap="square" rtlCol="0">
            <a:spAutoFit/>
          </a:bodyPr>
          <a:lstStyle/>
          <a:p>
            <a:pPr algn="ctr"/>
            <a:r>
              <a:rPr lang="en-GB" sz="2000" err="1"/>
              <a:t>jetzt</a:t>
            </a:r>
            <a:r>
              <a:rPr lang="en-GB" sz="2000"/>
              <a:t> - now</a:t>
            </a:r>
          </a:p>
        </p:txBody>
      </p:sp>
      <p:grpSp>
        <p:nvGrpSpPr>
          <p:cNvPr id="4" name="Group 3">
            <a:extLst>
              <a:ext uri="{FF2B5EF4-FFF2-40B4-BE49-F238E27FC236}">
                <a16:creationId xmlns:a16="http://schemas.microsoft.com/office/drawing/2014/main" id="{B5B3AB02-2336-4A11-9A81-A27EF38C0DDF}"/>
              </a:ext>
            </a:extLst>
          </p:cNvPr>
          <p:cNvGrpSpPr/>
          <p:nvPr/>
        </p:nvGrpSpPr>
        <p:grpSpPr>
          <a:xfrm>
            <a:off x="572681" y="1706666"/>
            <a:ext cx="2550103" cy="1015663"/>
            <a:chOff x="-12546851" y="4597246"/>
            <a:chExt cx="2550103" cy="1015663"/>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2546851" y="4696690"/>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81048DD7-37A0-4FFA-B756-23331312C415}"/>
                </a:ext>
              </a:extLst>
            </p:cNvPr>
            <p:cNvSpPr txBox="1"/>
            <p:nvPr/>
          </p:nvSpPr>
          <p:spPr>
            <a:xfrm>
              <a:off x="-12466726" y="4597246"/>
              <a:ext cx="2469978" cy="1015663"/>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1. </a:t>
              </a:r>
              <a:r>
                <a:rPr kumimoji="0" lang="en-GB" sz="2000" b="1" i="0" u="none" strike="noStrike" kern="0" cap="none" spc="0" normalizeH="0" baseline="0" noProof="0" dirty="0">
                  <a:ln>
                    <a:noFill/>
                  </a:ln>
                  <a:solidFill>
                    <a:srgbClr val="002060"/>
                  </a:solidFill>
                  <a:effectLst/>
                  <a:uLnTx/>
                  <a:uFillTx/>
                </a:rPr>
                <a:t>Sie </a:t>
              </a:r>
              <a:r>
                <a:rPr kumimoji="0" lang="en-GB" sz="2000" b="1" i="0" u="none" strike="noStrike" kern="0" cap="none" spc="0" normalizeH="0" baseline="0" noProof="0" dirty="0" err="1">
                  <a:ln>
                    <a:noFill/>
                  </a:ln>
                  <a:solidFill>
                    <a:srgbClr val="002060"/>
                  </a:solidFill>
                  <a:effectLst/>
                  <a:uLnTx/>
                  <a:uFillTx/>
                </a:rPr>
                <a:t>isst</a:t>
              </a:r>
              <a:r>
                <a:rPr kumimoji="0" lang="en-GB" sz="2000" b="1"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jeden</a:t>
              </a:r>
              <a:r>
                <a:rPr kumimoji="0" lang="en-GB" sz="2000" b="0" i="0" u="none" strike="noStrike" kern="0" cap="none" spc="0" normalizeH="0" baseline="0" noProof="0" dirty="0">
                  <a:ln>
                    <a:noFill/>
                  </a:ln>
                  <a:solidFill>
                    <a:srgbClr val="002060"/>
                  </a:solidFill>
                  <a:effectLst/>
                  <a:uLnTx/>
                  <a:uFillTx/>
                </a:rPr>
                <a:t> Tag </a:t>
              </a:r>
              <a:r>
                <a:rPr kumimoji="0" lang="en-GB" sz="2000" b="0" i="0" u="none" strike="noStrike" kern="0" cap="none" spc="0" normalizeH="0" baseline="0" noProof="0" dirty="0" err="1">
                  <a:ln>
                    <a:noFill/>
                  </a:ln>
                  <a:solidFill>
                    <a:srgbClr val="002060"/>
                  </a:solidFill>
                  <a:effectLst/>
                  <a:uLnTx/>
                  <a:uFillTx/>
                </a:rPr>
                <a:t>aber</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nie</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sehr</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viel</a:t>
              </a:r>
              <a:r>
                <a:rPr kumimoji="0" lang="en-GB" sz="2000" b="0" i="0" u="none" strike="noStrike" kern="0" cap="none" spc="0" normalizeH="0" baseline="0" noProof="0" dirty="0">
                  <a:ln>
                    <a:noFill/>
                  </a:ln>
                  <a:solidFill>
                    <a:srgbClr val="002060"/>
                  </a:solidFill>
                  <a:effectLst/>
                  <a:uLnTx/>
                  <a:uFillTx/>
                </a:rPr>
                <a:t>.</a:t>
              </a:r>
            </a:p>
          </p:txBody>
        </p:sp>
      </p:grpSp>
      <p:grpSp>
        <p:nvGrpSpPr>
          <p:cNvPr id="5" name="Group 4">
            <a:extLst>
              <a:ext uri="{FF2B5EF4-FFF2-40B4-BE49-F238E27FC236}">
                <a16:creationId xmlns:a16="http://schemas.microsoft.com/office/drawing/2014/main" id="{D111CA22-5EB2-4324-B636-89130D1C0C88}"/>
              </a:ext>
            </a:extLst>
          </p:cNvPr>
          <p:cNvGrpSpPr/>
          <p:nvPr/>
        </p:nvGrpSpPr>
        <p:grpSpPr>
          <a:xfrm>
            <a:off x="7148135" y="1535069"/>
            <a:ext cx="2534844" cy="5066176"/>
            <a:chOff x="2626951" y="881832"/>
            <a:chExt cx="3522682" cy="7160426"/>
          </a:xfrm>
        </p:grpSpPr>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6951" y="881832"/>
              <a:ext cx="2406659" cy="6858000"/>
            </a:xfrm>
            <a:prstGeom prst="rect">
              <a:avLst/>
            </a:prstGeom>
          </p:spPr>
        </p:pic>
        <p:pic>
          <p:nvPicPr>
            <p:cNvPr id="120" name="Picture 119" descr="A person holding a sign&#10;&#10;Description automatically generated with low confidence">
              <a:extLst>
                <a:ext uri="{FF2B5EF4-FFF2-40B4-BE49-F238E27FC236}">
                  <a16:creationId xmlns:a16="http://schemas.microsoft.com/office/drawing/2014/main" id="{1BA3978D-D3EF-4819-98A7-360E469793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3302" y="1350655"/>
              <a:ext cx="2706331" cy="6691603"/>
            </a:xfrm>
            <a:prstGeom prst="rect">
              <a:avLst/>
            </a:prstGeom>
          </p:spPr>
        </p:pic>
      </p:grpSp>
      <p:sp>
        <p:nvSpPr>
          <p:cNvPr id="7" name="TextBox 6">
            <a:extLst>
              <a:ext uri="{FF2B5EF4-FFF2-40B4-BE49-F238E27FC236}">
                <a16:creationId xmlns:a16="http://schemas.microsoft.com/office/drawing/2014/main" id="{682D3BD4-8394-A4A8-BD07-4569E2C30043}"/>
              </a:ext>
            </a:extLst>
          </p:cNvPr>
          <p:cNvSpPr txBox="1"/>
          <p:nvPr/>
        </p:nvSpPr>
        <p:spPr>
          <a:xfrm>
            <a:off x="4372356" y="4677522"/>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 </a:t>
            </a:r>
            <a:r>
              <a:rPr lang="en-GB" sz="2000" err="1">
                <a:solidFill>
                  <a:schemeClr val="accent1">
                    <a:lumMod val="50000"/>
                  </a:schemeClr>
                </a:solidFill>
                <a:latin typeface="Wingdings" pitchFamily="2" charset="2"/>
              </a:rPr>
              <a:t>nnn</a:t>
            </a:r>
            <a:r>
              <a:rPr kumimoji="0" lang="en-GB" sz="2000" b="0" i="0" u="none" strike="noStrike" kern="0" cap="none" spc="0" normalizeH="0" baseline="0" noProof="0">
                <a:ln>
                  <a:noFill/>
                </a:ln>
                <a:solidFill>
                  <a:srgbClr val="5B9BD5">
                    <a:lumMod val="50000"/>
                  </a:srgbClr>
                </a:solidFill>
                <a:effectLst/>
                <a:uLnTx/>
                <a:uFillTx/>
              </a:rPr>
              <a:t> </a:t>
            </a:r>
            <a:r>
              <a:rPr lang="en-GB" sz="2000" kern="0" err="1">
                <a:solidFill>
                  <a:srgbClr val="5B9BD5">
                    <a:lumMod val="50000"/>
                  </a:srgbClr>
                </a:solidFill>
              </a:rPr>
              <a:t>spiel</a:t>
            </a:r>
            <a:r>
              <a:rPr lang="en-GB" sz="2000" err="1">
                <a:solidFill>
                  <a:schemeClr val="accent1">
                    <a:lumMod val="50000"/>
                  </a:schemeClr>
                </a:solidFill>
                <a:latin typeface="Wingdings" pitchFamily="2" charset="2"/>
              </a:rPr>
              <a:t>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im</a:t>
            </a:r>
            <a:r>
              <a:rPr kumimoji="0" lang="en-GB" sz="2000" b="0" i="0" u="none" strike="noStrike" kern="0" cap="none" spc="0" normalizeH="0" baseline="0" noProof="0">
                <a:ln>
                  <a:noFill/>
                </a:ln>
                <a:solidFill>
                  <a:srgbClr val="5B9BD5">
                    <a:lumMod val="50000"/>
                  </a:srgbClr>
                </a:solidFill>
                <a:effectLst/>
                <a:uLnTx/>
                <a:uFillTx/>
              </a:rPr>
              <a:t> Moment.</a:t>
            </a:r>
          </a:p>
        </p:txBody>
      </p:sp>
      <p:sp>
        <p:nvSpPr>
          <p:cNvPr id="8" name="TextBox 7">
            <a:extLst>
              <a:ext uri="{FF2B5EF4-FFF2-40B4-BE49-F238E27FC236}">
                <a16:creationId xmlns:a16="http://schemas.microsoft.com/office/drawing/2014/main" id="{42356158-CEDE-2A30-7201-34ADFD33FEFB}"/>
              </a:ext>
            </a:extLst>
          </p:cNvPr>
          <p:cNvSpPr txBox="1"/>
          <p:nvPr/>
        </p:nvSpPr>
        <p:spPr>
          <a:xfrm>
            <a:off x="829875" y="4719041"/>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 </a:t>
            </a:r>
            <a:r>
              <a:rPr lang="en-GB" sz="2000" err="1">
                <a:solidFill>
                  <a:schemeClr val="accent1">
                    <a:lumMod val="50000"/>
                  </a:schemeClr>
                </a:solidFill>
                <a:latin typeface="Wingdings" pitchFamily="2" charset="2"/>
              </a:rPr>
              <a:t>nnn</a:t>
            </a:r>
            <a:r>
              <a:rPr kumimoji="0" lang="en-GB" sz="2000" b="0" i="0" u="none" strike="noStrike" kern="0" cap="none" spc="0" normalizeH="0" baseline="0" noProof="0">
                <a:ln>
                  <a:noFill/>
                </a:ln>
                <a:solidFill>
                  <a:srgbClr val="5B9BD5">
                    <a:lumMod val="50000"/>
                  </a:srgbClr>
                </a:solidFill>
                <a:effectLst/>
                <a:uLnTx/>
                <a:uFillTx/>
              </a:rPr>
              <a:t> </a:t>
            </a:r>
            <a:r>
              <a:rPr lang="en-GB" sz="2000" kern="0" err="1">
                <a:solidFill>
                  <a:srgbClr val="5B9BD5">
                    <a:lumMod val="50000"/>
                  </a:srgbClr>
                </a:solidFill>
              </a:rPr>
              <a:t>sprech</a:t>
            </a:r>
            <a:r>
              <a:rPr lang="en-GB" sz="2000" err="1">
                <a:solidFill>
                  <a:schemeClr val="accent1">
                    <a:lumMod val="50000"/>
                  </a:schemeClr>
                </a:solidFill>
                <a:latin typeface="Wingdings" pitchFamily="2" charset="2"/>
              </a:rPr>
              <a:t>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langsam</a:t>
            </a:r>
            <a:r>
              <a:rPr kumimoji="0" lang="en-GB" sz="2000" b="0" i="0" u="none" strike="noStrike" kern="0" cap="none" spc="0" normalizeH="0" baseline="0" noProof="0">
                <a:ln>
                  <a:noFill/>
                </a:ln>
                <a:solidFill>
                  <a:srgbClr val="5B9BD5">
                    <a:lumMod val="50000"/>
                  </a:srgbClr>
                </a:solidFill>
                <a:effectLst/>
                <a:uLnTx/>
                <a:uFillTx/>
              </a:rPr>
              <a:t>.</a:t>
            </a:r>
          </a:p>
        </p:txBody>
      </p:sp>
      <p:sp>
        <p:nvSpPr>
          <p:cNvPr id="9" name="TextBox 8">
            <a:extLst>
              <a:ext uri="{FF2B5EF4-FFF2-40B4-BE49-F238E27FC236}">
                <a16:creationId xmlns:a16="http://schemas.microsoft.com/office/drawing/2014/main" id="{C9273347-7339-6B7D-1305-CFF6B5B6CD50}"/>
              </a:ext>
            </a:extLst>
          </p:cNvPr>
          <p:cNvSpPr txBox="1"/>
          <p:nvPr/>
        </p:nvSpPr>
        <p:spPr>
          <a:xfrm>
            <a:off x="4348479" y="1727853"/>
            <a:ext cx="282020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 </a:t>
            </a:r>
            <a:r>
              <a:rPr lang="en-GB" sz="2000" err="1">
                <a:solidFill>
                  <a:schemeClr val="accent1">
                    <a:lumMod val="50000"/>
                  </a:schemeClr>
                </a:solidFill>
                <a:latin typeface="Wingdings" pitchFamily="2" charset="2"/>
              </a:rPr>
              <a:t>nnn</a:t>
            </a:r>
            <a:r>
              <a:rPr kumimoji="0" lang="en-GB" sz="2000" b="0" i="0" u="none" strike="noStrike" kern="0" cap="none" spc="0" normalizeH="0" baseline="0" noProof="0">
                <a:ln>
                  <a:noFill/>
                </a:ln>
                <a:solidFill>
                  <a:srgbClr val="5B9BD5">
                    <a:lumMod val="50000"/>
                  </a:srgbClr>
                </a:solidFill>
                <a:effectLst/>
                <a:uLnTx/>
                <a:uFillTx/>
              </a:rPr>
              <a:t> gib</a:t>
            </a:r>
            <a:r>
              <a:rPr lang="en-GB" sz="2000">
                <a:solidFill>
                  <a:schemeClr val="accent1">
                    <a:lumMod val="50000"/>
                  </a:schemeClr>
                </a:solidFill>
                <a:latin typeface="Wingdings" pitchFamily="2" charset="2"/>
              </a:rPr>
              <a:t>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manchmal</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eine</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Antwort</a:t>
            </a:r>
            <a:r>
              <a:rPr kumimoji="0" lang="en-GB" sz="2000" b="0" i="0" u="none" strike="noStrike" kern="0" cap="none" spc="0" normalizeH="0" baseline="0" noProof="0">
                <a:ln>
                  <a:noFill/>
                </a:ln>
                <a:solidFill>
                  <a:srgbClr val="5B9BD5">
                    <a:lumMod val="50000"/>
                  </a:srgbClr>
                </a:solidFill>
                <a:effectLst/>
                <a:uLnTx/>
                <a:uFillTx/>
              </a:rPr>
              <a:t>.</a:t>
            </a:r>
          </a:p>
        </p:txBody>
      </p:sp>
      <p:sp>
        <p:nvSpPr>
          <p:cNvPr id="10" name="TextBox 9">
            <a:extLst>
              <a:ext uri="{FF2B5EF4-FFF2-40B4-BE49-F238E27FC236}">
                <a16:creationId xmlns:a16="http://schemas.microsoft.com/office/drawing/2014/main" id="{09DCB32D-810F-4FDB-07A3-7262148C7AD6}"/>
              </a:ext>
            </a:extLst>
          </p:cNvPr>
          <p:cNvSpPr txBox="1"/>
          <p:nvPr/>
        </p:nvSpPr>
        <p:spPr>
          <a:xfrm>
            <a:off x="4120316" y="3281010"/>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 </a:t>
            </a:r>
            <a:r>
              <a:rPr lang="en-GB" sz="2000" err="1">
                <a:solidFill>
                  <a:schemeClr val="accent1">
                    <a:lumMod val="50000"/>
                  </a:schemeClr>
                </a:solidFill>
                <a:latin typeface="Wingdings" pitchFamily="2" charset="2"/>
              </a:rPr>
              <a:t>nnn</a:t>
            </a:r>
            <a:r>
              <a:rPr kumimoji="0" lang="en-GB" sz="2000" b="0" i="0" u="none" strike="noStrike" kern="0" cap="none" spc="0" normalizeH="0" baseline="0" noProof="0">
                <a:ln>
                  <a:noFill/>
                </a:ln>
                <a:solidFill>
                  <a:srgbClr val="5B9BD5">
                    <a:lumMod val="50000"/>
                  </a:srgbClr>
                </a:solidFill>
                <a:effectLst/>
                <a:uLnTx/>
                <a:uFillTx/>
              </a:rPr>
              <a:t> </a:t>
            </a:r>
            <a:r>
              <a:rPr lang="en-GB" sz="2000" kern="0" err="1">
                <a:solidFill>
                  <a:srgbClr val="5B9BD5">
                    <a:lumMod val="50000"/>
                  </a:srgbClr>
                </a:solidFill>
              </a:rPr>
              <a:t>sprich</a:t>
            </a:r>
            <a:r>
              <a:rPr lang="en-GB" sz="2000" err="1">
                <a:solidFill>
                  <a:schemeClr val="accent1">
                    <a:lumMod val="50000"/>
                  </a:schemeClr>
                </a:solidFill>
                <a:latin typeface="Wingdings" pitchFamily="2" charset="2"/>
              </a:rPr>
              <a:t>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jetzt</a:t>
            </a:r>
            <a:r>
              <a:rPr lang="en-GB" sz="2000" kern="0">
                <a:solidFill>
                  <a:srgbClr val="5B9BD5">
                    <a:lumMod val="50000"/>
                  </a:srgbClr>
                </a:solidFill>
              </a:rPr>
              <a:t>* </a:t>
            </a:r>
            <a:r>
              <a:rPr lang="en-GB" sz="2000" kern="0" err="1">
                <a:solidFill>
                  <a:srgbClr val="5B9BD5">
                    <a:lumMod val="50000"/>
                  </a:srgbClr>
                </a:solidFill>
              </a:rPr>
              <a:t>manchmal</a:t>
            </a:r>
            <a:r>
              <a:rPr lang="en-GB" sz="2000" kern="0">
                <a:solidFill>
                  <a:srgbClr val="5B9BD5">
                    <a:lumMod val="50000"/>
                  </a:srgbClr>
                </a:solidFill>
              </a:rPr>
              <a:t> Deutsch. </a:t>
            </a:r>
            <a:endParaRPr kumimoji="0" lang="en-GB" sz="2000" b="0" i="0" u="none" strike="noStrike" kern="0" cap="none" spc="0" normalizeH="0" baseline="0" noProof="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99311" y="3313345"/>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5B9BD5">
                    <a:lumMod val="50000"/>
                  </a:srgbClr>
                </a:solidFill>
                <a:effectLst/>
                <a:uLnTx/>
                <a:uFillTx/>
              </a:rPr>
              <a:t> </a:t>
            </a:r>
            <a:r>
              <a:rPr lang="en-GB" sz="2000" err="1">
                <a:solidFill>
                  <a:schemeClr val="accent1">
                    <a:lumMod val="50000"/>
                  </a:schemeClr>
                </a:solidFill>
                <a:latin typeface="Wingdings" pitchFamily="2" charset="2"/>
              </a:rPr>
              <a:t>nnn</a:t>
            </a:r>
            <a:r>
              <a:rPr kumimoji="0" lang="en-GB" sz="2000" b="0" i="0" u="none" strike="noStrike" kern="0" cap="none" spc="0" normalizeH="0" baseline="0" noProof="0">
                <a:ln>
                  <a:noFill/>
                </a:ln>
                <a:solidFill>
                  <a:srgbClr val="5B9BD5">
                    <a:lumMod val="50000"/>
                  </a:srgbClr>
                </a:solidFill>
                <a:effectLst/>
                <a:uLnTx/>
                <a:uFillTx/>
              </a:rPr>
              <a:t> </a:t>
            </a:r>
            <a:r>
              <a:rPr lang="en-GB" sz="2000" kern="0" err="1">
                <a:solidFill>
                  <a:srgbClr val="5B9BD5">
                    <a:lumMod val="50000"/>
                  </a:srgbClr>
                </a:solidFill>
              </a:rPr>
              <a:t>sitz</a:t>
            </a:r>
            <a:r>
              <a:rPr lang="en-GB" sz="2000" err="1">
                <a:solidFill>
                  <a:schemeClr val="accent1">
                    <a:lumMod val="50000"/>
                  </a:schemeClr>
                </a:solidFill>
                <a:latin typeface="Wingdings" pitchFamily="2" charset="2"/>
              </a:rPr>
              <a:t>n</a:t>
            </a:r>
            <a:r>
              <a:rPr kumimoji="0" lang="en-GB" sz="2000" b="0" i="0" u="none" strike="noStrike" kern="0" cap="none" spc="0" normalizeH="0" baseline="0" noProof="0">
                <a:ln>
                  <a:noFill/>
                </a:ln>
                <a:solidFill>
                  <a:srgbClr val="5B9BD5">
                    <a:lumMod val="50000"/>
                  </a:srgbClr>
                </a:solidFill>
                <a:effectLst/>
                <a:uLnTx/>
                <a:uFillTx/>
              </a:rPr>
              <a:t> </a:t>
            </a:r>
            <a:r>
              <a:rPr kumimoji="0" lang="en-GB" sz="2000" b="0" i="0" u="none" strike="noStrike" kern="0" cap="none" spc="0" normalizeH="0" baseline="0" noProof="0" err="1">
                <a:ln>
                  <a:noFill/>
                </a:ln>
                <a:solidFill>
                  <a:srgbClr val="5B9BD5">
                    <a:lumMod val="50000"/>
                  </a:srgbClr>
                </a:solidFill>
                <a:effectLst/>
                <a:uLnTx/>
                <a:uFillTx/>
              </a:rPr>
              <a:t>neben</a:t>
            </a:r>
            <a:r>
              <a:rPr kumimoji="0" lang="en-GB" sz="2000" b="0" i="0" u="none" strike="noStrike" kern="0" cap="none" spc="0" normalizeH="0" baseline="0" noProof="0">
                <a:ln>
                  <a:noFill/>
                </a:ln>
                <a:solidFill>
                  <a:srgbClr val="5B9BD5">
                    <a:lumMod val="50000"/>
                  </a:srgbClr>
                </a:solidFill>
                <a:effectLst/>
                <a:uLnTx/>
                <a:uFillTx/>
              </a:rPr>
              <a:t> Aisha.</a:t>
            </a: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525745" y="3243959"/>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4139154" y="1844002"/>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4054912" y="3209682"/>
            <a:ext cx="2666114" cy="8430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614084" y="4722145"/>
            <a:ext cx="2298980" cy="6814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4101677" y="4730705"/>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C0E5B5F-820A-8FE5-C767-33D82F3BBBA7}"/>
              </a:ext>
            </a:extLst>
          </p:cNvPr>
          <p:cNvSpPr txBox="1"/>
          <p:nvPr/>
        </p:nvSpPr>
        <p:spPr>
          <a:xfrm>
            <a:off x="643349" y="3353039"/>
            <a:ext cx="24699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5B9BD5">
                    <a:lumMod val="50000"/>
                  </a:srgbClr>
                </a:solidFill>
              </a:rPr>
              <a:t>2. </a:t>
            </a:r>
            <a:r>
              <a:rPr lang="en-US" sz="2000" b="1" kern="0" dirty="0">
                <a:solidFill>
                  <a:srgbClr val="5B9BD5">
                    <a:lumMod val="50000"/>
                  </a:srgbClr>
                </a:solidFill>
              </a:rPr>
              <a:t>Sie </a:t>
            </a:r>
            <a:r>
              <a:rPr lang="en-US" sz="2000" b="1" kern="0" dirty="0" err="1">
                <a:solidFill>
                  <a:srgbClr val="5B9BD5">
                    <a:lumMod val="50000"/>
                  </a:srgbClr>
                </a:solidFill>
              </a:rPr>
              <a:t>sitzt</a:t>
            </a:r>
            <a:r>
              <a:rPr lang="en-US" sz="2000" b="1" kern="0" dirty="0">
                <a:solidFill>
                  <a:srgbClr val="5B9BD5">
                    <a:lumMod val="50000"/>
                  </a:srgbClr>
                </a:solidFill>
              </a:rPr>
              <a:t> </a:t>
            </a:r>
            <a:r>
              <a:rPr lang="en-US" sz="2000" kern="0" dirty="0" err="1">
                <a:solidFill>
                  <a:srgbClr val="5B9BD5">
                    <a:lumMod val="50000"/>
                  </a:srgbClr>
                </a:solidFill>
              </a:rPr>
              <a:t>neben</a:t>
            </a:r>
            <a:r>
              <a:rPr lang="en-US" sz="2000" kern="0" dirty="0">
                <a:solidFill>
                  <a:srgbClr val="5B9BD5">
                    <a:lumMod val="50000"/>
                  </a:srgbClr>
                </a:solidFill>
              </a:rPr>
              <a:t> Aisha.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9" name="TextBox 18">
            <a:extLst>
              <a:ext uri="{FF2B5EF4-FFF2-40B4-BE49-F238E27FC236}">
                <a16:creationId xmlns:a16="http://schemas.microsoft.com/office/drawing/2014/main" id="{DD632760-F636-19A2-9F68-B372F0EF64FC}"/>
              </a:ext>
            </a:extLst>
          </p:cNvPr>
          <p:cNvSpPr txBox="1"/>
          <p:nvPr/>
        </p:nvSpPr>
        <p:spPr>
          <a:xfrm>
            <a:off x="658877" y="4785558"/>
            <a:ext cx="24699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a:solidFill>
                  <a:srgbClr val="5B9BD5">
                    <a:lumMod val="50000"/>
                  </a:srgbClr>
                </a:solidFill>
              </a:rPr>
              <a:t>3. </a:t>
            </a:r>
            <a:r>
              <a:rPr lang="en-US" sz="2000" b="1" kern="0">
                <a:solidFill>
                  <a:srgbClr val="5B9BD5">
                    <a:lumMod val="50000"/>
                  </a:srgbClr>
                </a:solidFill>
              </a:rPr>
              <a:t>Ich </a:t>
            </a:r>
            <a:r>
              <a:rPr lang="en-US" sz="2000" b="1" kern="0" err="1">
                <a:solidFill>
                  <a:srgbClr val="5B9BD5">
                    <a:lumMod val="50000"/>
                  </a:srgbClr>
                </a:solidFill>
              </a:rPr>
              <a:t>spreche</a:t>
            </a:r>
            <a:r>
              <a:rPr lang="en-US" sz="2000" b="1" kern="0">
                <a:solidFill>
                  <a:srgbClr val="5B9BD5">
                    <a:lumMod val="50000"/>
                  </a:srgbClr>
                </a:solidFill>
              </a:rPr>
              <a:t> </a:t>
            </a:r>
            <a:r>
              <a:rPr lang="en-US" sz="2000" kern="0" err="1">
                <a:solidFill>
                  <a:srgbClr val="5B9BD5">
                    <a:lumMod val="50000"/>
                  </a:srgbClr>
                </a:solidFill>
              </a:rPr>
              <a:t>langsam</a:t>
            </a:r>
            <a:r>
              <a:rPr lang="en-US" sz="2000" kern="0">
                <a:solidFill>
                  <a:srgbClr val="5B9BD5">
                    <a:lumMod val="50000"/>
                  </a:srgbClr>
                </a:solidFill>
              </a:rPr>
              <a:t>.</a:t>
            </a:r>
            <a:endParaRPr kumimoji="0" lang="en-GB" sz="2000" b="0" i="0" u="none" strike="noStrike" kern="0" cap="none" spc="0" normalizeH="0" baseline="0" noProof="0">
              <a:ln>
                <a:noFill/>
              </a:ln>
              <a:solidFill>
                <a:srgbClr val="5B9BD5">
                  <a:lumMod val="50000"/>
                </a:srgbClr>
              </a:solidFill>
              <a:effectLst/>
              <a:uLnTx/>
              <a:uFillTx/>
            </a:endParaRPr>
          </a:p>
        </p:txBody>
      </p:sp>
      <p:sp>
        <p:nvSpPr>
          <p:cNvPr id="21" name="TextBox 20">
            <a:extLst>
              <a:ext uri="{FF2B5EF4-FFF2-40B4-BE49-F238E27FC236}">
                <a16:creationId xmlns:a16="http://schemas.microsoft.com/office/drawing/2014/main" id="{3444425D-EC27-2E22-0B97-3E1A661FF55D}"/>
              </a:ext>
            </a:extLst>
          </p:cNvPr>
          <p:cNvSpPr txBox="1"/>
          <p:nvPr/>
        </p:nvSpPr>
        <p:spPr>
          <a:xfrm>
            <a:off x="4259738" y="1746641"/>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a:solidFill>
                  <a:srgbClr val="5B9BD5">
                    <a:lumMod val="50000"/>
                  </a:srgbClr>
                </a:solidFill>
              </a:rPr>
              <a:t>4. </a:t>
            </a:r>
            <a:r>
              <a:rPr lang="en-US" sz="2000" b="1" kern="0">
                <a:solidFill>
                  <a:srgbClr val="5B9BD5">
                    <a:lumMod val="50000"/>
                  </a:srgbClr>
                </a:solidFill>
              </a:rPr>
              <a:t>Sie </a:t>
            </a:r>
            <a:r>
              <a:rPr lang="en-US" sz="2000" b="1" kern="0" err="1">
                <a:solidFill>
                  <a:srgbClr val="5B9BD5">
                    <a:lumMod val="50000"/>
                  </a:srgbClr>
                </a:solidFill>
              </a:rPr>
              <a:t>gibt</a:t>
            </a:r>
            <a:r>
              <a:rPr lang="en-US" sz="2000" b="1" kern="0">
                <a:solidFill>
                  <a:srgbClr val="5B9BD5">
                    <a:lumMod val="50000"/>
                  </a:srgbClr>
                </a:solidFill>
              </a:rPr>
              <a:t> </a:t>
            </a:r>
            <a:r>
              <a:rPr lang="en-US" sz="2000" kern="0" err="1">
                <a:solidFill>
                  <a:srgbClr val="5B9BD5">
                    <a:lumMod val="50000"/>
                  </a:srgbClr>
                </a:solidFill>
              </a:rPr>
              <a:t>manchmal</a:t>
            </a:r>
            <a:r>
              <a:rPr lang="en-US" sz="2000" kern="0">
                <a:solidFill>
                  <a:srgbClr val="5B9BD5">
                    <a:lumMod val="50000"/>
                  </a:srgbClr>
                </a:solidFill>
              </a:rPr>
              <a:t> </a:t>
            </a:r>
            <a:r>
              <a:rPr lang="en-US" sz="2000" kern="0" err="1">
                <a:solidFill>
                  <a:srgbClr val="5B9BD5">
                    <a:lumMod val="50000"/>
                  </a:srgbClr>
                </a:solidFill>
              </a:rPr>
              <a:t>eine</a:t>
            </a:r>
            <a:r>
              <a:rPr lang="en-US" sz="2000" kern="0">
                <a:solidFill>
                  <a:srgbClr val="5B9BD5">
                    <a:lumMod val="50000"/>
                  </a:srgbClr>
                </a:solidFill>
              </a:rPr>
              <a:t> </a:t>
            </a:r>
            <a:r>
              <a:rPr lang="en-US" sz="2000" kern="0" err="1">
                <a:solidFill>
                  <a:srgbClr val="5B9BD5">
                    <a:lumMod val="50000"/>
                  </a:srgbClr>
                </a:solidFill>
              </a:rPr>
              <a:t>Antwort</a:t>
            </a:r>
            <a:r>
              <a:rPr lang="en-US" sz="2000" kern="0">
                <a:solidFill>
                  <a:srgbClr val="5B9BD5">
                    <a:lumMod val="50000"/>
                  </a:srgbClr>
                </a:solidFill>
              </a:rPr>
              <a:t>.</a:t>
            </a:r>
            <a:endParaRPr kumimoji="0" lang="en-GB" sz="2000" i="0" u="none" strike="noStrike" kern="0" cap="none" spc="0" normalizeH="0" baseline="0" noProof="0">
              <a:ln>
                <a:noFill/>
              </a:ln>
              <a:solidFill>
                <a:srgbClr val="5B9BD5">
                  <a:lumMod val="50000"/>
                </a:srgbClr>
              </a:solidFill>
              <a:effectLst/>
              <a:uLnTx/>
              <a:uFillTx/>
            </a:endParaRPr>
          </a:p>
        </p:txBody>
      </p:sp>
      <p:sp>
        <p:nvSpPr>
          <p:cNvPr id="22" name="TextBox 21">
            <a:extLst>
              <a:ext uri="{FF2B5EF4-FFF2-40B4-BE49-F238E27FC236}">
                <a16:creationId xmlns:a16="http://schemas.microsoft.com/office/drawing/2014/main" id="{B86969C0-3698-CF9C-A63B-B021E2467F7B}"/>
              </a:ext>
            </a:extLst>
          </p:cNvPr>
          <p:cNvSpPr txBox="1"/>
          <p:nvPr/>
        </p:nvSpPr>
        <p:spPr>
          <a:xfrm>
            <a:off x="4235975" y="3209580"/>
            <a:ext cx="246997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a:solidFill>
                  <a:srgbClr val="5B9BD5">
                    <a:lumMod val="50000"/>
                  </a:srgbClr>
                </a:solidFill>
              </a:rPr>
              <a:t>5. </a:t>
            </a:r>
            <a:r>
              <a:rPr lang="en-US" sz="2000" b="1" kern="0">
                <a:solidFill>
                  <a:srgbClr val="5B9BD5">
                    <a:lumMod val="50000"/>
                  </a:srgbClr>
                </a:solidFill>
              </a:rPr>
              <a:t>Sie </a:t>
            </a:r>
            <a:r>
              <a:rPr lang="en-US" sz="2000" b="1" kern="0" err="1">
                <a:solidFill>
                  <a:srgbClr val="5B9BD5">
                    <a:lumMod val="50000"/>
                  </a:srgbClr>
                </a:solidFill>
              </a:rPr>
              <a:t>spricht</a:t>
            </a:r>
            <a:r>
              <a:rPr lang="en-US" sz="2000" b="1" kern="0">
                <a:solidFill>
                  <a:srgbClr val="5B9BD5">
                    <a:lumMod val="50000"/>
                  </a:srgbClr>
                </a:solidFill>
              </a:rPr>
              <a:t> </a:t>
            </a:r>
            <a:r>
              <a:rPr lang="en-US" sz="2000" kern="0" err="1">
                <a:solidFill>
                  <a:srgbClr val="5B9BD5">
                    <a:lumMod val="50000"/>
                  </a:srgbClr>
                </a:solidFill>
              </a:rPr>
              <a:t>jetzt</a:t>
            </a:r>
            <a:r>
              <a:rPr lang="en-US" sz="2000" kern="0">
                <a:solidFill>
                  <a:srgbClr val="5B9BD5">
                    <a:lumMod val="50000"/>
                  </a:srgbClr>
                </a:solidFill>
              </a:rPr>
              <a:t> </a:t>
            </a:r>
            <a:r>
              <a:rPr lang="en-US" sz="2000" kern="0" err="1">
                <a:solidFill>
                  <a:srgbClr val="5B9BD5">
                    <a:lumMod val="50000"/>
                  </a:srgbClr>
                </a:solidFill>
              </a:rPr>
              <a:t>manchmal</a:t>
            </a:r>
            <a:r>
              <a:rPr lang="en-US" sz="2000" kern="0">
                <a:solidFill>
                  <a:srgbClr val="5B9BD5">
                    <a:lumMod val="50000"/>
                  </a:srgbClr>
                </a:solidFill>
              </a:rPr>
              <a:t> Deutsch. </a:t>
            </a:r>
            <a:endParaRPr kumimoji="0" lang="en-GB" sz="2000" i="0" u="none" strike="noStrike" kern="0" cap="none" spc="0" normalizeH="0" baseline="0" noProof="0">
              <a:ln>
                <a:noFill/>
              </a:ln>
              <a:solidFill>
                <a:srgbClr val="5B9BD5">
                  <a:lumMod val="50000"/>
                </a:srgbClr>
              </a:solidFill>
              <a:effectLst/>
              <a:uLnTx/>
              <a:uFillTx/>
            </a:endParaRPr>
          </a:p>
        </p:txBody>
      </p:sp>
      <p:sp>
        <p:nvSpPr>
          <p:cNvPr id="23" name="TextBox 22">
            <a:extLst>
              <a:ext uri="{FF2B5EF4-FFF2-40B4-BE49-F238E27FC236}">
                <a16:creationId xmlns:a16="http://schemas.microsoft.com/office/drawing/2014/main" id="{67857CEC-9FD3-B12E-8EEE-FCAE855CCA1D}"/>
              </a:ext>
            </a:extLst>
          </p:cNvPr>
          <p:cNvSpPr txBox="1"/>
          <p:nvPr/>
        </p:nvSpPr>
        <p:spPr>
          <a:xfrm>
            <a:off x="4235975" y="4759368"/>
            <a:ext cx="24699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a:solidFill>
                  <a:srgbClr val="5B9BD5">
                    <a:lumMod val="50000"/>
                  </a:srgbClr>
                </a:solidFill>
              </a:rPr>
              <a:t>6. </a:t>
            </a:r>
            <a:r>
              <a:rPr lang="en-US" sz="2000" b="1" kern="0">
                <a:solidFill>
                  <a:srgbClr val="5B9BD5">
                    <a:lumMod val="50000"/>
                  </a:srgbClr>
                </a:solidFill>
              </a:rPr>
              <a:t>Ich </a:t>
            </a:r>
            <a:r>
              <a:rPr lang="en-US" sz="2000" b="1" kern="0" err="1">
                <a:solidFill>
                  <a:srgbClr val="5B9BD5">
                    <a:lumMod val="50000"/>
                  </a:srgbClr>
                </a:solidFill>
              </a:rPr>
              <a:t>spiele</a:t>
            </a:r>
            <a:r>
              <a:rPr lang="en-US" sz="2000" b="1" kern="0">
                <a:solidFill>
                  <a:srgbClr val="5B9BD5">
                    <a:lumMod val="50000"/>
                  </a:srgbClr>
                </a:solidFill>
              </a:rPr>
              <a:t> </a:t>
            </a:r>
            <a:r>
              <a:rPr lang="en-US" sz="2000" kern="0" err="1">
                <a:solidFill>
                  <a:srgbClr val="5B9BD5">
                    <a:lumMod val="50000"/>
                  </a:srgbClr>
                </a:solidFill>
              </a:rPr>
              <a:t>im</a:t>
            </a:r>
            <a:r>
              <a:rPr lang="en-US" sz="2000" kern="0">
                <a:solidFill>
                  <a:srgbClr val="5B9BD5">
                    <a:lumMod val="50000"/>
                  </a:srgbClr>
                </a:solidFill>
              </a:rPr>
              <a:t> Moment.</a:t>
            </a:r>
            <a:endParaRPr kumimoji="0" lang="en-GB" sz="2000" i="0" u="none" strike="noStrike" kern="0" cap="none" spc="0" normalizeH="0" baseline="0" noProof="0">
              <a:ln>
                <a:noFill/>
              </a:ln>
              <a:solidFill>
                <a:srgbClr val="5B9BD5">
                  <a:lumMod val="50000"/>
                </a:srgbClr>
              </a:solidFill>
              <a:effectLst/>
              <a:uLnTx/>
              <a:uFillTx/>
            </a:endParaRP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animBg="1"/>
      <p:bldP spid="16" grpId="0" animBg="1"/>
      <p:bldP spid="17" grpId="0" animBg="1"/>
      <p:bldP spid="18" grpId="0" animBg="1"/>
      <p:bldP spid="12" grpId="0"/>
      <p:bldP spid="19"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70C0"/>
                </a:solidFill>
                <a:latin typeface="Modern Love" panose="04090805081005020601" pitchFamily="82" charset="0"/>
                <a:cs typeface="Arial"/>
                <a:sym typeface="Arial"/>
              </a:rPr>
              <a:t>blau</a:t>
            </a:r>
            <a:endParaRPr lang="en-GB" sz="1400" kern="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07274573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542563" y="3814257"/>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ug</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767" y="1197782"/>
            <a:ext cx="4736465" cy="23682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147E3A-3F83-EDB0-FB11-70079A95ADD1}"/>
              </a:ext>
            </a:extLst>
          </p:cNvPr>
          <p:cNvSpPr txBox="1"/>
          <p:nvPr/>
        </p:nvSpPr>
        <p:spPr>
          <a:xfrm>
            <a:off x="800100" y="5820688"/>
            <a:ext cx="880110" cy="523220"/>
          </a:xfrm>
          <a:prstGeom prst="rect">
            <a:avLst/>
          </a:prstGeom>
          <a:noFill/>
        </p:spPr>
        <p:txBody>
          <a:bodyPr wrap="square" rtlCol="0">
            <a:spAutoFit/>
          </a:bodyPr>
          <a:lstStyle/>
          <a:p>
            <a:r>
              <a:rPr lang="en-GB" sz="2800" b="1" dirty="0">
                <a:solidFill>
                  <a:srgbClr val="002060"/>
                </a:solidFill>
              </a:rPr>
              <a:t>ICE</a:t>
            </a:r>
          </a:p>
        </p:txBody>
      </p:sp>
      <p:sp>
        <p:nvSpPr>
          <p:cNvPr id="6" name="Rounded Rectangular Callout 24">
            <a:extLst>
              <a:ext uri="{FF2B5EF4-FFF2-40B4-BE49-F238E27FC236}">
                <a16:creationId xmlns:a16="http://schemas.microsoft.com/office/drawing/2014/main" id="{0ACA6A45-141D-E5FE-119D-150381561B73}"/>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This is a German high-speed train called ICE, which stands for </a:t>
            </a:r>
            <a:r>
              <a:rPr lang="en-US" sz="2400" b="1" dirty="0">
                <a:solidFill>
                  <a:prstClr val="white"/>
                </a:solidFill>
                <a:latin typeface="Century Gothic" panose="020B0502020202020204" pitchFamily="34" charset="0"/>
              </a:rPr>
              <a:t>I</a:t>
            </a:r>
            <a:r>
              <a:rPr lang="en-US" sz="2400" dirty="0">
                <a:solidFill>
                  <a:prstClr val="white"/>
                </a:solidFill>
                <a:latin typeface="Century Gothic" panose="020B0502020202020204" pitchFamily="34" charset="0"/>
              </a:rPr>
              <a:t>nter</a:t>
            </a:r>
            <a:r>
              <a:rPr lang="en-US" sz="2400" b="1" dirty="0">
                <a:solidFill>
                  <a:prstClr val="white"/>
                </a:solidFill>
                <a:latin typeface="Century Gothic" panose="020B0502020202020204" pitchFamily="34" charset="0"/>
              </a:rPr>
              <a:t>c</a:t>
            </a:r>
            <a:r>
              <a:rPr lang="en-US" sz="2400" dirty="0">
                <a:solidFill>
                  <a:prstClr val="white"/>
                </a:solidFill>
                <a:latin typeface="Century Gothic" panose="020B0502020202020204" pitchFamily="34" charset="0"/>
              </a:rPr>
              <a:t>ity </a:t>
            </a:r>
            <a:r>
              <a:rPr lang="en-US" sz="2400" b="1" dirty="0">
                <a:solidFill>
                  <a:prstClr val="white"/>
                </a:solidFill>
                <a:latin typeface="Century Gothic" panose="020B0502020202020204" pitchFamily="34" charset="0"/>
              </a:rPr>
              <a:t>E</a:t>
            </a:r>
            <a:r>
              <a:rPr lang="en-US" sz="2400" dirty="0">
                <a:solidFill>
                  <a:prstClr val="white"/>
                </a:solidFill>
                <a:latin typeface="Century Gothic" panose="020B0502020202020204" pitchFamily="34" charset="0"/>
              </a:rPr>
              <a:t>xpress.</a:t>
            </a:r>
            <a:endParaRPr lang="en-GB" sz="2400" dirty="0">
              <a:solidFill>
                <a:prstClr val="white"/>
              </a:solidFill>
              <a:latin typeface="Century Gothic" panose="020B0502020202020204" pitchFamily="34" charset="0"/>
            </a:endParaRPr>
          </a:p>
        </p:txBody>
      </p:sp>
      <p:sp>
        <p:nvSpPr>
          <p:cNvPr id="8" name="Rounded Rectangular Callout 24">
            <a:extLst>
              <a:ext uri="{FF2B5EF4-FFF2-40B4-BE49-F238E27FC236}">
                <a16:creationId xmlns:a16="http://schemas.microsoft.com/office/drawing/2014/main" id="{1FF4133D-A0B9-7605-24D7-FDB5C23524C0}"/>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Notice that alphabet letters sound different in German.</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‘C’ sounds similar to ‘Z’!</a:t>
            </a:r>
            <a:endParaRPr lang="en-GB" sz="2400" dirty="0">
              <a:solidFill>
                <a:prstClr val="white"/>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1_W10_2.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Plat</a:t>
            </a:r>
            <a:r>
              <a:rPr lang="en-GB" sz="6600" b="1" noProof="0" dirty="0">
                <a:solidFill>
                  <a:srgbClr val="FF0066"/>
                </a:solidFill>
                <a:latin typeface="Century Gothic" panose="020B0502020202020204" pitchFamily="34" charset="0"/>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dirty="0">
                <a:solidFill>
                  <a:srgbClr val="FF0066"/>
                </a:solidFill>
                <a:latin typeface="Century Gothic" panose="020B0502020202020204" pitchFamily="34" charset="0"/>
              </a:rPr>
              <a:t>Z</a:t>
            </a:r>
            <a:r>
              <a:rPr lang="en-GB" sz="6000" dirty="0">
                <a:solidFill>
                  <a:srgbClr val="002060"/>
                </a:solidFill>
                <a:latin typeface="Century Gothic" panose="020B0502020202020204" pitchFamily="34" charset="0"/>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sit</a:t>
            </a: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Which words are nouns?</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How do you know?</a:t>
            </a:r>
            <a:endParaRPr lang="en-GB" sz="24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sp>
        <p:nvSpPr>
          <p:cNvPr id="17" name="Speech Bubble: Rectangle with Corners Rounded 16">
            <a:hlinkClick r:id="" action="ppaction://noaction">
              <a:snd r:embed="rId4" name="4_1.wav"/>
            </a:hlinkClick>
            <a:extLst>
              <a:ext uri="{FF2B5EF4-FFF2-40B4-BE49-F238E27FC236}">
                <a16:creationId xmlns:a16="http://schemas.microsoft.com/office/drawing/2014/main" id="{19F8E2CC-8F6E-4153-B1E5-63F8D666574E}"/>
              </a:ext>
            </a:extLst>
          </p:cNvPr>
          <p:cNvSpPr/>
          <p:nvPr/>
        </p:nvSpPr>
        <p:spPr>
          <a:xfrm>
            <a:off x="1507675" y="109144"/>
            <a:ext cx="323192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755" y="-74234"/>
            <a:ext cx="914400" cy="914400"/>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1507675" y="108467"/>
            <a:ext cx="320353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Sag die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Namen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9" name="Oval 18">
            <a:extLst>
              <a:ext uri="{FF2B5EF4-FFF2-40B4-BE49-F238E27FC236}">
                <a16:creationId xmlns:a16="http://schemas.microsoft.com/office/drawing/2014/main" id="{DFEF4F83-DC74-45F0-B2FD-555335917BB9}"/>
              </a:ext>
            </a:extLst>
          </p:cNvPr>
          <p:cNvSpPr/>
          <p:nvPr/>
        </p:nvSpPr>
        <p:spPr>
          <a:xfrm>
            <a:off x="10007264" y="4115551"/>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0" name="Oval 19">
            <a:extLst>
              <a:ext uri="{FF2B5EF4-FFF2-40B4-BE49-F238E27FC236}">
                <a16:creationId xmlns:a16="http://schemas.microsoft.com/office/drawing/2014/main" id="{0C7F136D-9CE6-4637-9485-943E10521DEF}"/>
              </a:ext>
            </a:extLst>
          </p:cNvPr>
          <p:cNvSpPr/>
          <p:nvPr/>
        </p:nvSpPr>
        <p:spPr>
          <a:xfrm>
            <a:off x="7117155" y="4089686"/>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1" name="Oval 20">
            <a:extLst>
              <a:ext uri="{FF2B5EF4-FFF2-40B4-BE49-F238E27FC236}">
                <a16:creationId xmlns:a16="http://schemas.microsoft.com/office/drawing/2014/main" id="{832E6194-D258-4CF0-8C48-E4B1C48CD297}"/>
              </a:ext>
            </a:extLst>
          </p:cNvPr>
          <p:cNvSpPr/>
          <p:nvPr/>
        </p:nvSpPr>
        <p:spPr>
          <a:xfrm>
            <a:off x="4271397" y="4115551"/>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2" name="Oval 21">
            <a:extLst>
              <a:ext uri="{FF2B5EF4-FFF2-40B4-BE49-F238E27FC236}">
                <a16:creationId xmlns:a16="http://schemas.microsoft.com/office/drawing/2014/main" id="{57373913-0C21-4ABB-82CF-58CEF308D98E}"/>
              </a:ext>
            </a:extLst>
          </p:cNvPr>
          <p:cNvSpPr/>
          <p:nvPr/>
        </p:nvSpPr>
        <p:spPr>
          <a:xfrm>
            <a:off x="1394549" y="4080926"/>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3" name="Oval 22">
            <a:extLst>
              <a:ext uri="{FF2B5EF4-FFF2-40B4-BE49-F238E27FC236}">
                <a16:creationId xmlns:a16="http://schemas.microsoft.com/office/drawing/2014/main" id="{53A21A3D-582C-4E06-9CA6-2A8CC77327A1}"/>
              </a:ext>
            </a:extLst>
          </p:cNvPr>
          <p:cNvSpPr/>
          <p:nvPr/>
        </p:nvSpPr>
        <p:spPr>
          <a:xfrm>
            <a:off x="10176641" y="1635238"/>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Oval 24">
            <a:extLst>
              <a:ext uri="{FF2B5EF4-FFF2-40B4-BE49-F238E27FC236}">
                <a16:creationId xmlns:a16="http://schemas.microsoft.com/office/drawing/2014/main" id="{9C5DA93F-6E75-44B4-B2AE-A70392624DF5}"/>
              </a:ext>
            </a:extLst>
          </p:cNvPr>
          <p:cNvSpPr/>
          <p:nvPr/>
        </p:nvSpPr>
        <p:spPr>
          <a:xfrm>
            <a:off x="4172459" y="1627093"/>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6" name="Oval 25">
            <a:extLst>
              <a:ext uri="{FF2B5EF4-FFF2-40B4-BE49-F238E27FC236}">
                <a16:creationId xmlns:a16="http://schemas.microsoft.com/office/drawing/2014/main" id="{FCE28F42-B8E0-4D01-9C8C-B7D9D470C4E1}"/>
              </a:ext>
            </a:extLst>
          </p:cNvPr>
          <p:cNvSpPr/>
          <p:nvPr/>
        </p:nvSpPr>
        <p:spPr>
          <a:xfrm>
            <a:off x="7117155" y="1630354"/>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7" name="Oval 26">
            <a:extLst>
              <a:ext uri="{FF2B5EF4-FFF2-40B4-BE49-F238E27FC236}">
                <a16:creationId xmlns:a16="http://schemas.microsoft.com/office/drawing/2014/main" id="{E347257F-859B-4076-84D1-B5071FA30109}"/>
              </a:ext>
            </a:extLst>
          </p:cNvPr>
          <p:cNvSpPr/>
          <p:nvPr/>
        </p:nvSpPr>
        <p:spPr>
          <a:xfrm>
            <a:off x="1384051" y="1617349"/>
            <a:ext cx="856282" cy="720900"/>
          </a:xfrm>
          <a:prstGeom prst="ellipse">
            <a:avLst/>
          </a:prstGeom>
          <a:solidFill>
            <a:srgbClr val="FFFF00"/>
          </a:solid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graphicFrame>
        <p:nvGraphicFramePr>
          <p:cNvPr id="29" name="Table 2">
            <a:extLst>
              <a:ext uri="{FF2B5EF4-FFF2-40B4-BE49-F238E27FC236}">
                <a16:creationId xmlns:a16="http://schemas.microsoft.com/office/drawing/2014/main" id="{E6A2305D-EFE6-44B2-BC79-B940DC440B61}"/>
              </a:ext>
            </a:extLst>
          </p:cNvPr>
          <p:cNvGraphicFramePr>
            <a:graphicFrameLocks noGrp="1"/>
          </p:cNvGraphicFramePr>
          <p:nvPr/>
        </p:nvGraphicFramePr>
        <p:xfrm>
          <a:off x="377092" y="1565620"/>
          <a:ext cx="11437816" cy="4992204"/>
        </p:xfrm>
        <a:graphic>
          <a:graphicData uri="http://schemas.openxmlformats.org/drawingml/2006/table">
            <a:tbl>
              <a:tblPr firstRow="1" bandRow="1"/>
              <a:tblGrid>
                <a:gridCol w="2859454">
                  <a:extLst>
                    <a:ext uri="{9D8B030D-6E8A-4147-A177-3AD203B41FA5}">
                      <a16:colId xmlns:a16="http://schemas.microsoft.com/office/drawing/2014/main" val="1642607528"/>
                    </a:ext>
                  </a:extLst>
                </a:gridCol>
                <a:gridCol w="2859454">
                  <a:extLst>
                    <a:ext uri="{9D8B030D-6E8A-4147-A177-3AD203B41FA5}">
                      <a16:colId xmlns:a16="http://schemas.microsoft.com/office/drawing/2014/main" val="3900195805"/>
                    </a:ext>
                  </a:extLst>
                </a:gridCol>
                <a:gridCol w="2859454">
                  <a:extLst>
                    <a:ext uri="{9D8B030D-6E8A-4147-A177-3AD203B41FA5}">
                      <a16:colId xmlns:a16="http://schemas.microsoft.com/office/drawing/2014/main" val="3264315891"/>
                    </a:ext>
                  </a:extLst>
                </a:gridCol>
                <a:gridCol w="2859454">
                  <a:extLst>
                    <a:ext uri="{9D8B030D-6E8A-4147-A177-3AD203B41FA5}">
                      <a16:colId xmlns:a16="http://schemas.microsoft.com/office/drawing/2014/main" val="1026796891"/>
                    </a:ext>
                  </a:extLst>
                </a:gridCol>
              </a:tblGrid>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77364"/>
                  </a:ext>
                </a:extLst>
              </a:tr>
              <a:tr h="2496102">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904177"/>
                  </a:ext>
                </a:extLst>
              </a:tr>
            </a:tbl>
          </a:graphicData>
        </a:graphic>
      </p:graphicFrame>
      <p:sp>
        <p:nvSpPr>
          <p:cNvPr id="31" name="Rectangle: Rounded Corners 30">
            <a:extLst>
              <a:ext uri="{FF2B5EF4-FFF2-40B4-BE49-F238E27FC236}">
                <a16:creationId xmlns:a16="http://schemas.microsoft.com/office/drawing/2014/main" id="{EF61C890-24AA-4059-9032-65A6FB4CB5DC}"/>
              </a:ext>
            </a:extLst>
          </p:cNvPr>
          <p:cNvSpPr/>
          <p:nvPr/>
        </p:nvSpPr>
        <p:spPr>
          <a:xfrm>
            <a:off x="423984" y="342900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Zelda</a:t>
            </a:r>
          </a:p>
        </p:txBody>
      </p:sp>
      <p:sp>
        <p:nvSpPr>
          <p:cNvPr id="32" name="Rectangle: Rounded Corners 31">
            <a:extLst>
              <a:ext uri="{FF2B5EF4-FFF2-40B4-BE49-F238E27FC236}">
                <a16:creationId xmlns:a16="http://schemas.microsoft.com/office/drawing/2014/main" id="{1C5A07EA-151C-4006-8FD8-0AF914EB45A2}"/>
              </a:ext>
            </a:extLst>
          </p:cNvPr>
          <p:cNvSpPr/>
          <p:nvPr/>
        </p:nvSpPr>
        <p:spPr>
          <a:xfrm>
            <a:off x="3272692"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Moritz</a:t>
            </a:r>
          </a:p>
        </p:txBody>
      </p:sp>
      <p:sp>
        <p:nvSpPr>
          <p:cNvPr id="36" name="Rectangle: Rounded Corners 35">
            <a:extLst>
              <a:ext uri="{FF2B5EF4-FFF2-40B4-BE49-F238E27FC236}">
                <a16:creationId xmlns:a16="http://schemas.microsoft.com/office/drawing/2014/main" id="{3A3B1016-78B9-43F2-9DA4-E6283AF178ED}"/>
              </a:ext>
            </a:extLst>
          </p:cNvPr>
          <p:cNvSpPr/>
          <p:nvPr/>
        </p:nvSpPr>
        <p:spPr>
          <a:xfrm>
            <a:off x="6143869"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Franziska</a:t>
            </a:r>
          </a:p>
        </p:txBody>
      </p:sp>
      <p:sp>
        <p:nvSpPr>
          <p:cNvPr id="37" name="Rectangle: Rounded Corners 36">
            <a:extLst>
              <a:ext uri="{FF2B5EF4-FFF2-40B4-BE49-F238E27FC236}">
                <a16:creationId xmlns:a16="http://schemas.microsoft.com/office/drawing/2014/main" id="{6019DC27-5089-432A-8218-AF3212E25B32}"/>
              </a:ext>
            </a:extLst>
          </p:cNvPr>
          <p:cNvSpPr/>
          <p:nvPr/>
        </p:nvSpPr>
        <p:spPr>
          <a:xfrm>
            <a:off x="9015046" y="342900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Franz</a:t>
            </a:r>
          </a:p>
        </p:txBody>
      </p:sp>
      <p:sp>
        <p:nvSpPr>
          <p:cNvPr id="42" name="Rectangle: Rounded Corners 41">
            <a:extLst>
              <a:ext uri="{FF2B5EF4-FFF2-40B4-BE49-F238E27FC236}">
                <a16:creationId xmlns:a16="http://schemas.microsoft.com/office/drawing/2014/main" id="{BB6D4058-AE46-42CB-B366-04D209CA2FE2}"/>
              </a:ext>
            </a:extLst>
          </p:cNvPr>
          <p:cNvSpPr/>
          <p:nvPr/>
        </p:nvSpPr>
        <p:spPr>
          <a:xfrm>
            <a:off x="423984" y="5930641"/>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Zander</a:t>
            </a:r>
          </a:p>
        </p:txBody>
      </p:sp>
      <p:sp>
        <p:nvSpPr>
          <p:cNvPr id="43" name="Rectangle: Rounded Corners 42">
            <a:extLst>
              <a:ext uri="{FF2B5EF4-FFF2-40B4-BE49-F238E27FC236}">
                <a16:creationId xmlns:a16="http://schemas.microsoft.com/office/drawing/2014/main" id="{D8FD1782-2F44-448C-8192-49D418356F4B}"/>
              </a:ext>
            </a:extLst>
          </p:cNvPr>
          <p:cNvSpPr/>
          <p:nvPr/>
        </p:nvSpPr>
        <p:spPr>
          <a:xfrm>
            <a:off x="3272692"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Lorenz</a:t>
            </a:r>
          </a:p>
        </p:txBody>
      </p:sp>
      <p:sp>
        <p:nvSpPr>
          <p:cNvPr id="44" name="Rectangle: Rounded Corners 43">
            <a:extLst>
              <a:ext uri="{FF2B5EF4-FFF2-40B4-BE49-F238E27FC236}">
                <a16:creationId xmlns:a16="http://schemas.microsoft.com/office/drawing/2014/main" id="{2E4AE312-265B-41DD-917F-4AE9613BC168}"/>
              </a:ext>
            </a:extLst>
          </p:cNvPr>
          <p:cNvSpPr/>
          <p:nvPr/>
        </p:nvSpPr>
        <p:spPr>
          <a:xfrm>
            <a:off x="6143869"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prstClr val="white"/>
                </a:solidFill>
                <a:effectLst/>
                <a:uLnTx/>
                <a:uFillTx/>
                <a:latin typeface="Arial"/>
              </a:rPr>
              <a:t>Zara</a:t>
            </a:r>
          </a:p>
        </p:txBody>
      </p:sp>
      <p:sp>
        <p:nvSpPr>
          <p:cNvPr id="45" name="Rectangle: Rounded Corners 44">
            <a:extLst>
              <a:ext uri="{FF2B5EF4-FFF2-40B4-BE49-F238E27FC236}">
                <a16:creationId xmlns:a16="http://schemas.microsoft.com/office/drawing/2014/main" id="{3D1AA35E-6E86-41C9-A6F3-1E826A769BAF}"/>
              </a:ext>
            </a:extLst>
          </p:cNvPr>
          <p:cNvSpPr/>
          <p:nvPr/>
        </p:nvSpPr>
        <p:spPr>
          <a:xfrm>
            <a:off x="9015046" y="5930640"/>
            <a:ext cx="2776416" cy="592014"/>
          </a:xfrm>
          <a:prstGeom prst="roundRect">
            <a:avLst/>
          </a:prstGeom>
          <a:solidFill>
            <a:srgbClr val="2994B2"/>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err="1">
                <a:ln>
                  <a:noFill/>
                </a:ln>
                <a:solidFill>
                  <a:prstClr val="white"/>
                </a:solidFill>
                <a:effectLst/>
                <a:uLnTx/>
                <a:uFillTx/>
                <a:latin typeface="Arial"/>
              </a:rPr>
              <a:t>Aliz</a:t>
            </a:r>
            <a:endParaRPr kumimoji="0" lang="en-GB" sz="2800" b="1" i="0" u="none" strike="noStrike" kern="0" cap="none" spc="0" normalizeH="0" baseline="0" noProof="0">
              <a:ln>
                <a:noFill/>
              </a:ln>
              <a:solidFill>
                <a:prstClr val="white"/>
              </a:solidFill>
              <a:effectLst/>
              <a:uLnTx/>
              <a:uFillTx/>
              <a:latin typeface="Arial"/>
            </a:endParaRPr>
          </a:p>
        </p:txBody>
      </p:sp>
      <p:pic>
        <p:nvPicPr>
          <p:cNvPr id="46" name="Picture 45" descr="Shape&#10;&#10;Description automatically generated with low confidence">
            <a:extLst>
              <a:ext uri="{FF2B5EF4-FFF2-40B4-BE49-F238E27FC236}">
                <a16:creationId xmlns:a16="http://schemas.microsoft.com/office/drawing/2014/main" id="{E196FDCA-D7D0-428A-A8DF-E3BF7ECB5679}"/>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1040162" y="1606747"/>
            <a:ext cx="1374792" cy="1778325"/>
          </a:xfrm>
          <a:prstGeom prst="rect">
            <a:avLst/>
          </a:prstGeom>
        </p:spPr>
      </p:pic>
      <p:pic>
        <p:nvPicPr>
          <p:cNvPr id="47" name="Graphic 46" descr="Man with solid fill">
            <a:extLst>
              <a:ext uri="{FF2B5EF4-FFF2-40B4-BE49-F238E27FC236}">
                <a16:creationId xmlns:a16="http://schemas.microsoft.com/office/drawing/2014/main" id="{37010F1A-0EED-4DE2-B0BA-86B28D6FF21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575896" y="2327647"/>
            <a:ext cx="2472592" cy="1066185"/>
          </a:xfrm>
          <a:prstGeom prst="rect">
            <a:avLst/>
          </a:prstGeom>
        </p:spPr>
      </p:pic>
      <p:pic>
        <p:nvPicPr>
          <p:cNvPr id="48" name="Graphic 47" descr="Man with solid fill">
            <a:extLst>
              <a:ext uri="{FF2B5EF4-FFF2-40B4-BE49-F238E27FC236}">
                <a16:creationId xmlns:a16="http://schemas.microsoft.com/office/drawing/2014/main" id="{F284D192-2F50-432C-9EAB-0EE2B673601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3406043" y="2318887"/>
            <a:ext cx="2472592" cy="1066185"/>
          </a:xfrm>
          <a:prstGeom prst="rect">
            <a:avLst/>
          </a:prstGeom>
        </p:spPr>
      </p:pic>
      <p:pic>
        <p:nvPicPr>
          <p:cNvPr id="49" name="Graphic 48" descr="Man with solid fill">
            <a:extLst>
              <a:ext uri="{FF2B5EF4-FFF2-40B4-BE49-F238E27FC236}">
                <a16:creationId xmlns:a16="http://schemas.microsoft.com/office/drawing/2014/main" id="{DDC33C29-EAAE-48BF-ADDE-DCF70405323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6295781" y="2318886"/>
            <a:ext cx="2472592" cy="1066185"/>
          </a:xfrm>
          <a:prstGeom prst="rect">
            <a:avLst/>
          </a:prstGeom>
        </p:spPr>
      </p:pic>
      <p:pic>
        <p:nvPicPr>
          <p:cNvPr id="50" name="Graphic 49" descr="Man with solid fill">
            <a:extLst>
              <a:ext uri="{FF2B5EF4-FFF2-40B4-BE49-F238E27FC236}">
                <a16:creationId xmlns:a16="http://schemas.microsoft.com/office/drawing/2014/main" id="{893EBA61-CF35-401B-9AD4-D3B377633FE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9322290" y="2314509"/>
            <a:ext cx="2472592" cy="1066185"/>
          </a:xfrm>
          <a:prstGeom prst="rect">
            <a:avLst/>
          </a:prstGeom>
        </p:spPr>
      </p:pic>
      <p:pic>
        <p:nvPicPr>
          <p:cNvPr id="51" name="Graphic 50" descr="Man with solid fill">
            <a:extLst>
              <a:ext uri="{FF2B5EF4-FFF2-40B4-BE49-F238E27FC236}">
                <a16:creationId xmlns:a16="http://schemas.microsoft.com/office/drawing/2014/main" id="{EE59799E-5504-4CF9-8481-9D3B447D1FC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575896" y="4818211"/>
            <a:ext cx="2472592" cy="1066185"/>
          </a:xfrm>
          <a:prstGeom prst="rect">
            <a:avLst/>
          </a:prstGeom>
        </p:spPr>
      </p:pic>
      <p:pic>
        <p:nvPicPr>
          <p:cNvPr id="52" name="Graphic 51" descr="Man with solid fill">
            <a:extLst>
              <a:ext uri="{FF2B5EF4-FFF2-40B4-BE49-F238E27FC236}">
                <a16:creationId xmlns:a16="http://schemas.microsoft.com/office/drawing/2014/main" id="{56392301-D3B6-4D6E-9058-66B81FD4F6D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3406043" y="4829285"/>
            <a:ext cx="2472592" cy="1066185"/>
          </a:xfrm>
          <a:prstGeom prst="rect">
            <a:avLst/>
          </a:prstGeom>
        </p:spPr>
      </p:pic>
      <p:pic>
        <p:nvPicPr>
          <p:cNvPr id="53" name="Graphic 52" descr="Man with solid fill">
            <a:extLst>
              <a:ext uri="{FF2B5EF4-FFF2-40B4-BE49-F238E27FC236}">
                <a16:creationId xmlns:a16="http://schemas.microsoft.com/office/drawing/2014/main" id="{237AEBAB-A968-4A4A-8FEC-8FDAE115D7BB}"/>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6274778" y="4818209"/>
            <a:ext cx="2472592" cy="1066185"/>
          </a:xfrm>
          <a:prstGeom prst="rect">
            <a:avLst/>
          </a:prstGeom>
        </p:spPr>
      </p:pic>
      <p:pic>
        <p:nvPicPr>
          <p:cNvPr id="54" name="Graphic 53" descr="Man with solid fill">
            <a:extLst>
              <a:ext uri="{FF2B5EF4-FFF2-40B4-BE49-F238E27FC236}">
                <a16:creationId xmlns:a16="http://schemas.microsoft.com/office/drawing/2014/main" id="{B898307E-FED1-44E4-8DF0-FA6D3207DE25}"/>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6880"/>
          <a:stretch/>
        </p:blipFill>
        <p:spPr>
          <a:xfrm>
            <a:off x="9199109" y="4829285"/>
            <a:ext cx="2472592" cy="1066185"/>
          </a:xfrm>
          <a:prstGeom prst="rect">
            <a:avLst/>
          </a:prstGeom>
        </p:spPr>
      </p:pic>
      <p:pic>
        <p:nvPicPr>
          <p:cNvPr id="56" name="Picture 55" descr="Shape&#10;&#10;Description automatically generated with low confidence">
            <a:extLst>
              <a:ext uri="{FF2B5EF4-FFF2-40B4-BE49-F238E27FC236}">
                <a16:creationId xmlns:a16="http://schemas.microsoft.com/office/drawing/2014/main" id="{545FB576-2D58-48AC-9885-74856A97AC77}"/>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3884359" y="1618527"/>
            <a:ext cx="1374792" cy="1778325"/>
          </a:xfrm>
          <a:prstGeom prst="rect">
            <a:avLst/>
          </a:prstGeom>
        </p:spPr>
      </p:pic>
      <p:pic>
        <p:nvPicPr>
          <p:cNvPr id="57" name="Picture 56" descr="Shape&#10;&#10;Description automatically generated with low confidence">
            <a:extLst>
              <a:ext uri="{FF2B5EF4-FFF2-40B4-BE49-F238E27FC236}">
                <a16:creationId xmlns:a16="http://schemas.microsoft.com/office/drawing/2014/main" id="{CB3CEF71-2818-4DA7-B65C-7CAFDC0EDD58}"/>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6823678" y="1618526"/>
            <a:ext cx="1374792" cy="1778325"/>
          </a:xfrm>
          <a:prstGeom prst="rect">
            <a:avLst/>
          </a:prstGeom>
        </p:spPr>
      </p:pic>
      <p:pic>
        <p:nvPicPr>
          <p:cNvPr id="58" name="Picture 57" descr="Shape&#10;&#10;Description automatically generated with low confidence">
            <a:extLst>
              <a:ext uri="{FF2B5EF4-FFF2-40B4-BE49-F238E27FC236}">
                <a16:creationId xmlns:a16="http://schemas.microsoft.com/office/drawing/2014/main" id="{8BBAE801-AE67-429A-B1CC-AB9CDEF1F0D1}"/>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9840031" y="1589821"/>
            <a:ext cx="1374792" cy="1778325"/>
          </a:xfrm>
          <a:prstGeom prst="rect">
            <a:avLst/>
          </a:prstGeom>
        </p:spPr>
      </p:pic>
      <p:pic>
        <p:nvPicPr>
          <p:cNvPr id="59" name="Picture 58" descr="Shape&#10;&#10;Description automatically generated with low confidence">
            <a:extLst>
              <a:ext uri="{FF2B5EF4-FFF2-40B4-BE49-F238E27FC236}">
                <a16:creationId xmlns:a16="http://schemas.microsoft.com/office/drawing/2014/main" id="{31C9D44F-783E-4501-9FF2-0159F4CA383F}"/>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1069554" y="4089686"/>
            <a:ext cx="1374792" cy="1778325"/>
          </a:xfrm>
          <a:prstGeom prst="rect">
            <a:avLst/>
          </a:prstGeom>
        </p:spPr>
      </p:pic>
      <p:pic>
        <p:nvPicPr>
          <p:cNvPr id="60" name="Picture 59" descr="Shape&#10;&#10;Description automatically generated with low confidence">
            <a:extLst>
              <a:ext uri="{FF2B5EF4-FFF2-40B4-BE49-F238E27FC236}">
                <a16:creationId xmlns:a16="http://schemas.microsoft.com/office/drawing/2014/main" id="{756343BB-BC09-4EF0-8F46-5F3FA5441A9C}"/>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3927145" y="4103851"/>
            <a:ext cx="1374792" cy="1778325"/>
          </a:xfrm>
          <a:prstGeom prst="rect">
            <a:avLst/>
          </a:prstGeom>
        </p:spPr>
      </p:pic>
      <p:pic>
        <p:nvPicPr>
          <p:cNvPr id="61" name="Picture 60" descr="Shape&#10;&#10;Description automatically generated with low confidence">
            <a:extLst>
              <a:ext uri="{FF2B5EF4-FFF2-40B4-BE49-F238E27FC236}">
                <a16:creationId xmlns:a16="http://schemas.microsoft.com/office/drawing/2014/main" id="{365291FD-AE1F-4E64-BC3F-A28E6CB48B57}"/>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6761216" y="4089987"/>
            <a:ext cx="1374792" cy="1778325"/>
          </a:xfrm>
          <a:prstGeom prst="rect">
            <a:avLst/>
          </a:prstGeom>
        </p:spPr>
      </p:pic>
      <p:pic>
        <p:nvPicPr>
          <p:cNvPr id="62" name="Picture 61" descr="Shape&#10;&#10;Description automatically generated with low confidence">
            <a:extLst>
              <a:ext uri="{FF2B5EF4-FFF2-40B4-BE49-F238E27FC236}">
                <a16:creationId xmlns:a16="http://schemas.microsoft.com/office/drawing/2014/main" id="{D4CFD828-B910-4615-A9F9-B7A82487C80A}"/>
              </a:ext>
            </a:extLst>
          </p:cNvPr>
          <p:cNvPicPr>
            <a:picLocks noChangeAspect="1"/>
          </p:cNvPicPr>
          <p:nvPr/>
        </p:nvPicPr>
        <p:blipFill rotWithShape="1">
          <a:blip r:embed="rId7">
            <a:duotone>
              <a:srgbClr val="36AFCE">
                <a:shade val="45000"/>
                <a:satMod val="135000"/>
              </a:srgbClr>
              <a:prstClr val="white"/>
            </a:duotone>
            <a:extLst>
              <a:ext uri="{28A0092B-C50C-407E-A947-70E740481C1C}">
                <a14:useLocalDpi xmlns:a14="http://schemas.microsoft.com/office/drawing/2010/main" val="0"/>
              </a:ext>
            </a:extLst>
          </a:blip>
          <a:srcRect b="35324"/>
          <a:stretch/>
        </p:blipFill>
        <p:spPr>
          <a:xfrm>
            <a:off x="9699076" y="4103850"/>
            <a:ext cx="1374792" cy="1778325"/>
          </a:xfrm>
          <a:prstGeom prst="rect">
            <a:avLst/>
          </a:prstGeom>
        </p:spPr>
      </p:pic>
    </p:spTree>
    <p:extLst>
      <p:ext uri="{BB962C8B-B14F-4D97-AF65-F5344CB8AC3E}">
        <p14:creationId xmlns:p14="http://schemas.microsoft.com/office/powerpoint/2010/main" val="2693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54"/>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Remember that learning languages is about making friends.</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1245" y="2081365"/>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037" y="23024"/>
            <a:ext cx="1088962" cy="1004677"/>
          </a:xfrm>
          <a:prstGeom prst="rect">
            <a:avLst/>
          </a:prstGeom>
        </p:spPr>
      </p:pic>
      <p:sp>
        <p:nvSpPr>
          <p:cNvPr id="20" name="CustomShape 7">
            <a:extLst>
              <a:ext uri="{FF2B5EF4-FFF2-40B4-BE49-F238E27FC236}">
                <a16:creationId xmlns:a16="http://schemas.microsoft.com/office/drawing/2014/main" id="{D4DF0369-C09E-4384-AB5C-0A288E749A83}"/>
              </a:ext>
            </a:extLst>
          </p:cNvPr>
          <p:cNvSpPr/>
          <p:nvPr/>
        </p:nvSpPr>
        <p:spPr>
          <a:xfrm>
            <a:off x="38421" y="894391"/>
            <a:ext cx="120608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When</a:t>
            </a:r>
            <a:r>
              <a:rPr kumimoji="0" lang="en-GB" sz="2400" b="0" i="0" u="none" strike="noStrike" kern="1200" cap="none" spc="-1" normalizeH="0" noProof="0">
                <a:ln>
                  <a:noFill/>
                </a:ln>
                <a:solidFill>
                  <a:srgbClr val="002060"/>
                </a:solidFill>
                <a:effectLst/>
                <a:uLnTx/>
                <a:uFillTx/>
                <a:latin typeface="Century Gothic" panose="020B0502020202020204" pitchFamily="34" charset="0"/>
                <a:ea typeface="+mn-ea"/>
                <a:cs typeface="+mn-cs"/>
              </a:rPr>
              <a:t> someone starts a new school, it’s especially important to show kindness.</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a:ln>
                  <a:noFill/>
                </a:ln>
                <a:solidFill>
                  <a:srgbClr val="002060"/>
                </a:solidFill>
                <a:effectLst/>
                <a:uLnTx/>
                <a:uFillTx/>
                <a:latin typeface="Century Gothic"/>
                <a:ea typeface="+mn-ea"/>
                <a:cs typeface="+mn-cs"/>
              </a:rPr>
            </a:br>
            <a:r>
              <a:rPr kumimoji="0" lang="en-GB" sz="2400" b="0" i="0" u="none" strike="noStrike" kern="1200" cap="none" spc="0" normalizeH="0" baseline="0" noProof="0">
                <a:ln>
                  <a:noFill/>
                </a:ln>
                <a:solidFill>
                  <a:srgbClr val="002060"/>
                </a:solidFill>
                <a:effectLst/>
                <a:uLnTx/>
                <a:uFillTx/>
                <a:latin typeface="Century Gothic"/>
                <a:ea typeface="+mn-ea"/>
                <a:cs typeface="+mn-cs"/>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10041189" y="172794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a:ln>
                  <a:noFill/>
                </a:ln>
                <a:solidFill>
                  <a:srgbClr val="002060"/>
                </a:solidFill>
                <a:effectLst/>
                <a:uLnTx/>
                <a:uFillTx/>
                <a:latin typeface="Century Gothic"/>
                <a:ea typeface="+mn-ea"/>
                <a:cs typeface="+mn-cs"/>
              </a:rPr>
            </a:br>
            <a:r>
              <a:rPr kumimoji="0" lang="en-GB" sz="2400" b="0" i="0" u="none" strike="noStrike" kern="1200" cap="none" spc="0" normalizeH="0" baseline="0" noProof="0">
                <a:ln>
                  <a:noFill/>
                </a:ln>
                <a:solidFill>
                  <a:srgbClr val="002060"/>
                </a:solidFill>
                <a:effectLst/>
                <a:uLnTx/>
                <a:uFillTx/>
                <a:latin typeface="Century Gothic"/>
                <a:ea typeface="+mn-ea"/>
                <a:cs typeface="+mn-cs"/>
              </a:rPr>
              <a:t>_ _ _ _’_?</a:t>
            </a: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482865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That’s good!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Can I help?</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9937513" y="481380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You are great!</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92099" y="4828653"/>
            <a:ext cx="233829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Do you have a question?</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4934763" y="4828654"/>
            <a:ext cx="207688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That’s not a problem!</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9972" y="196747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a:ln>
                  <a:noFill/>
                </a:ln>
                <a:solidFill>
                  <a:srgbClr val="002060"/>
                </a:solidFill>
                <a:effectLst/>
                <a:uLnTx/>
                <a:uFillTx/>
                <a:latin typeface="Century Gothic"/>
                <a:ea typeface="+mn-ea"/>
                <a:cs typeface="+mn-cs"/>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8359" y="1880613"/>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10041189" y="170725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37910" y="482865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a:ln>
                  <a:noFill/>
                </a:ln>
                <a:solidFill>
                  <a:srgbClr val="002060"/>
                </a:solidFill>
                <a:effectLst/>
                <a:uLnTx/>
                <a:uFillTx/>
                <a:latin typeface="Century Gothic"/>
                <a:ea typeface="+mn-ea"/>
                <a:cs typeface="+mn-cs"/>
              </a:rPr>
              <a:t> gut!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94274" y="485336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2060"/>
                </a:solidFill>
                <a:effectLst/>
                <a:uLnTx/>
                <a:uFillTx/>
                <a:latin typeface="Century Gothic"/>
                <a:ea typeface="+mn-ea"/>
                <a:cs typeface="+mn-cs"/>
              </a:rPr>
              <a:t>Kann</a:t>
            </a:r>
            <a:r>
              <a:rPr kumimoji="0" lang="en-GB" sz="2400" b="0" i="0" u="none" strike="noStrike" kern="1200" cap="none" spc="0" normalizeH="0" baseline="0" noProof="0">
                <a:ln>
                  <a:noFill/>
                </a:ln>
                <a:solidFill>
                  <a:srgbClr val="002060"/>
                </a:solidFill>
                <a:effectLst/>
                <a:uLnTx/>
                <a:uFillTx/>
                <a:latin typeface="Century Gothic"/>
                <a:ea typeface="+mn-ea"/>
                <a:cs typeface="+mn-cs"/>
              </a:rPr>
              <a:t> ich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helfen</a:t>
            </a:r>
            <a:r>
              <a:rPr kumimoji="0" lang="en-GB" sz="24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9924760" y="4813801"/>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a:ln>
                  <a:noFill/>
                </a:ln>
                <a:solidFill>
                  <a:srgbClr val="002060"/>
                </a:solidFill>
                <a:effectLst/>
                <a:uLnTx/>
                <a:uFillTx/>
                <a:latin typeface="Century Gothic"/>
                <a:ea typeface="+mn-ea"/>
                <a:cs typeface="+mn-cs"/>
              </a:rPr>
              <a:t> toll!</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306021" y="4826502"/>
            <a:ext cx="2324369"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Hast du eine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Frage</a:t>
            </a:r>
            <a:r>
              <a:rPr kumimoji="0" lang="en-GB" sz="24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4946697" y="4835351"/>
            <a:ext cx="2064953"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Das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a:ln>
                  <a:noFill/>
                </a:ln>
                <a:solidFill>
                  <a:srgbClr val="002060"/>
                </a:solidFill>
                <a:effectLst/>
                <a:uLnTx/>
                <a:uFillTx/>
                <a:latin typeface="Century Gothic"/>
                <a:ea typeface="+mn-ea"/>
                <a:cs typeface="+mn-cs"/>
              </a:rPr>
              <a:t>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kein</a:t>
            </a:r>
            <a:r>
              <a:rPr kumimoji="0" lang="en-GB" sz="2400" b="0" i="0" u="none" strike="noStrike" kern="1200" cap="none" spc="0" normalizeH="0" baseline="0" noProof="0">
                <a:ln>
                  <a:noFill/>
                </a:ln>
                <a:solidFill>
                  <a:srgbClr val="002060"/>
                </a:solidFill>
                <a:effectLst/>
                <a:uLnTx/>
                <a:uFillTx/>
                <a:latin typeface="Century Gothic"/>
                <a:ea typeface="+mn-ea"/>
                <a:cs typeface="+mn-cs"/>
              </a:rPr>
              <a:t> Problem!</a:t>
            </a:r>
          </a:p>
        </p:txBody>
      </p:sp>
      <p:sp>
        <p:nvSpPr>
          <p:cNvPr id="45" name="CustomShape 7">
            <a:extLst>
              <a:ext uri="{FF2B5EF4-FFF2-40B4-BE49-F238E27FC236}">
                <a16:creationId xmlns:a16="http://schemas.microsoft.com/office/drawing/2014/main" id="{58440BCF-61B6-456F-9188-9418016E7E17}"/>
              </a:ext>
            </a:extLst>
          </p:cNvPr>
          <p:cNvSpPr/>
          <p:nvPr/>
        </p:nvSpPr>
        <p:spPr>
          <a:xfrm>
            <a:off x="77770" y="1326861"/>
            <a:ext cx="120608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What do Johanna and Aisha say to Nina?</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46" name="Speech Bubble: Rectangle with Corners Rounded 45">
            <a:extLst>
              <a:ext uri="{FF2B5EF4-FFF2-40B4-BE49-F238E27FC236}">
                <a16:creationId xmlns:a16="http://schemas.microsoft.com/office/drawing/2014/main" id="{E286158A-0BD9-48B0-BE6A-630D40211526}"/>
              </a:ext>
            </a:extLst>
          </p:cNvPr>
          <p:cNvSpPr/>
          <p:nvPr/>
        </p:nvSpPr>
        <p:spPr>
          <a:xfrm>
            <a:off x="6096000" y="2744957"/>
            <a:ext cx="216889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a:ln>
                  <a:noFill/>
                </a:ln>
                <a:solidFill>
                  <a:srgbClr val="002060"/>
                </a:solidFill>
                <a:effectLst/>
                <a:uLnTx/>
                <a:uFillTx/>
                <a:latin typeface="Century Gothic"/>
                <a:ea typeface="+mn-ea"/>
                <a:cs typeface="+mn-cs"/>
              </a:rPr>
            </a:br>
            <a:r>
              <a:rPr kumimoji="0" lang="en-GB" sz="2400" b="0" i="0" u="none" strike="noStrike" kern="1200" cap="none" spc="0" normalizeH="0" baseline="0" noProof="0">
                <a:ln>
                  <a:noFill/>
                </a:ln>
                <a:solidFill>
                  <a:srgbClr val="002060"/>
                </a:solidFill>
                <a:effectLst/>
                <a:uLnTx/>
                <a:uFillTx/>
                <a:latin typeface="Century Gothic"/>
                <a:ea typeface="+mn-ea"/>
                <a:cs typeface="+mn-cs"/>
              </a:rPr>
              <a:t>_ _ _ _ _  _ _?</a:t>
            </a:r>
          </a:p>
        </p:txBody>
      </p:sp>
      <p:sp>
        <p:nvSpPr>
          <p:cNvPr id="47" name="Speech Bubble: Rectangle with Corners Rounded 46">
            <a:extLst>
              <a:ext uri="{FF2B5EF4-FFF2-40B4-BE49-F238E27FC236}">
                <a16:creationId xmlns:a16="http://schemas.microsoft.com/office/drawing/2014/main" id="{09BF21B6-F869-4186-A89E-1F1FBC1DC8D7}"/>
              </a:ext>
            </a:extLst>
          </p:cNvPr>
          <p:cNvSpPr/>
          <p:nvPr/>
        </p:nvSpPr>
        <p:spPr>
          <a:xfrm>
            <a:off x="6096000" y="2730106"/>
            <a:ext cx="2168890"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err="1">
                <a:ln>
                  <a:noFill/>
                </a:ln>
                <a:solidFill>
                  <a:srgbClr val="002060"/>
                </a:solidFill>
                <a:effectLst/>
                <a:uLnTx/>
                <a:uFillTx/>
                <a:latin typeface="Century Gothic"/>
                <a:ea typeface="+mn-ea"/>
                <a:cs typeface="+mn-cs"/>
              </a:rPr>
              <a:t>heißt</a:t>
            </a:r>
            <a:r>
              <a:rPr kumimoji="0" lang="en-GB" sz="2400" b="0" i="0" u="none" strike="noStrike" kern="1200" cap="none" spc="0" normalizeH="0" baseline="0" noProof="0">
                <a:ln>
                  <a:noFill/>
                </a:ln>
                <a:solidFill>
                  <a:srgbClr val="002060"/>
                </a:solidFill>
                <a:effectLst/>
                <a:uLnTx/>
                <a:uFillTx/>
                <a:latin typeface="Century Gothic"/>
                <a:ea typeface="+mn-ea"/>
                <a:cs typeface="+mn-cs"/>
              </a:rPr>
              <a:t> du?</a:t>
            </a:r>
          </a:p>
        </p:txBody>
      </p:sp>
      <p:grpSp>
        <p:nvGrpSpPr>
          <p:cNvPr id="5" name="Group 4">
            <a:extLst>
              <a:ext uri="{FF2B5EF4-FFF2-40B4-BE49-F238E27FC236}">
                <a16:creationId xmlns:a16="http://schemas.microsoft.com/office/drawing/2014/main" id="{F304D7DB-5262-4EEB-8DB4-954450CFFABF}"/>
              </a:ext>
            </a:extLst>
          </p:cNvPr>
          <p:cNvGrpSpPr/>
          <p:nvPr/>
        </p:nvGrpSpPr>
        <p:grpSpPr>
          <a:xfrm>
            <a:off x="-163780" y="1887310"/>
            <a:ext cx="1825941" cy="1158512"/>
            <a:chOff x="-4144975" y="2152285"/>
            <a:chExt cx="2560451" cy="1502292"/>
          </a:xfrm>
        </p:grpSpPr>
        <p:pic>
          <p:nvPicPr>
            <p:cNvPr id="48" name="Picture 47" descr="A picture containing text&#10;&#10;Description automatically generated">
              <a:extLst>
                <a:ext uri="{FF2B5EF4-FFF2-40B4-BE49-F238E27FC236}">
                  <a16:creationId xmlns:a16="http://schemas.microsoft.com/office/drawing/2014/main" id="{1B5F1248-54BE-4940-8574-2C3A05E40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4975" y="2152285"/>
              <a:ext cx="1929339" cy="1502292"/>
            </a:xfrm>
            <a:prstGeom prst="rect">
              <a:avLst/>
            </a:prstGeom>
          </p:spPr>
        </p:pic>
        <p:pic>
          <p:nvPicPr>
            <p:cNvPr id="49" name="Picture 48" descr="A picture containing text, doll&#10;&#10;Description automatically generated">
              <a:extLst>
                <a:ext uri="{FF2B5EF4-FFF2-40B4-BE49-F238E27FC236}">
                  <a16:creationId xmlns:a16="http://schemas.microsoft.com/office/drawing/2014/main" id="{93120513-6769-4864-9157-5DAC0FBCDD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152" y="2152285"/>
              <a:ext cx="1340628" cy="1502292"/>
            </a:xfrm>
            <a:prstGeom prst="rect">
              <a:avLst/>
            </a:prstGeom>
          </p:spPr>
        </p:pic>
      </p:grpSp>
      <p:pic>
        <p:nvPicPr>
          <p:cNvPr id="50" name="Picture 49" descr="A picture containing text&#10;&#10;Description automatically generated">
            <a:extLst>
              <a:ext uri="{FF2B5EF4-FFF2-40B4-BE49-F238E27FC236}">
                <a16:creationId xmlns:a16="http://schemas.microsoft.com/office/drawing/2014/main" id="{80373579-5C98-41BA-9BC8-8BD8204FD7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7925" y="1443062"/>
            <a:ext cx="910826" cy="1302868"/>
          </a:xfrm>
          <a:prstGeom prst="rect">
            <a:avLst/>
          </a:prstGeom>
        </p:spPr>
      </p:pic>
    </p:spTree>
    <p:extLst>
      <p:ext uri="{BB962C8B-B14F-4D97-AF65-F5344CB8AC3E}">
        <p14:creationId xmlns:p14="http://schemas.microsoft.com/office/powerpoint/2010/main" val="326641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0" grpId="0"/>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09617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2444607" y="102977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essen</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375731B-9E7B-9E77-26B2-8C3ED350F9B9}"/>
              </a:ext>
            </a:extLst>
          </p:cNvPr>
          <p:cNvSpPr txBox="1"/>
          <p:nvPr/>
        </p:nvSpPr>
        <p:spPr>
          <a:xfrm>
            <a:off x="7872845" y="123204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langsam</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70167CA-97D8-526A-ECF8-01C58E310940}"/>
              </a:ext>
            </a:extLst>
          </p:cNvPr>
          <p:cNvSpPr txBox="1"/>
          <p:nvPr/>
        </p:nvSpPr>
        <p:spPr>
          <a:xfrm>
            <a:off x="2527872" y="239348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lesen</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D60A263-9A88-6CA1-B16D-82DE3DADD311}"/>
              </a:ext>
            </a:extLst>
          </p:cNvPr>
          <p:cNvSpPr txBox="1"/>
          <p:nvPr/>
        </p:nvSpPr>
        <p:spPr>
          <a:xfrm>
            <a:off x="7997385" y="265050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manchmal</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50B6B9EF-D322-8534-E590-8A508AE368A6}"/>
              </a:ext>
            </a:extLst>
          </p:cNvPr>
          <p:cNvSpPr txBox="1"/>
          <p:nvPr/>
        </p:nvSpPr>
        <p:spPr>
          <a:xfrm>
            <a:off x="2974377" y="379280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sprechen</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CF9B1A5-34D8-EC69-C882-D804C1A73541}"/>
              </a:ext>
            </a:extLst>
          </p:cNvPr>
          <p:cNvSpPr txBox="1"/>
          <p:nvPr/>
        </p:nvSpPr>
        <p:spPr>
          <a:xfrm>
            <a:off x="8261601" y="412982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Century Gothic" panose="020B0502020202020204" pitchFamily="34" charset="0"/>
              </a:rPr>
              <a:t>n</a:t>
            </a:r>
            <a:r>
              <a:rPr lang="en-GB" sz="3600" b="1" err="1">
                <a:solidFill>
                  <a:srgbClr val="002060"/>
                </a:solidFill>
                <a:latin typeface="Century Gothic" panose="020B0502020202020204" pitchFamily="34" charset="0"/>
              </a:rPr>
              <a:t>ie</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8819264" y="548390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schnell</a:t>
            </a:r>
          </a:p>
        </p:txBody>
      </p:sp>
      <p:sp>
        <p:nvSpPr>
          <p:cNvPr id="27" name="TextBox 26">
            <a:extLst>
              <a:ext uri="{FF2B5EF4-FFF2-40B4-BE49-F238E27FC236}">
                <a16:creationId xmlns:a16="http://schemas.microsoft.com/office/drawing/2014/main" id="{2C48AD40-98FC-1B43-6785-F65FC4477BB2}"/>
              </a:ext>
            </a:extLst>
          </p:cNvPr>
          <p:cNvSpPr txBox="1"/>
          <p:nvPr/>
        </p:nvSpPr>
        <p:spPr>
          <a:xfrm>
            <a:off x="3494121" y="5567281"/>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der Moment</a:t>
            </a:r>
          </a:p>
        </p:txBody>
      </p:sp>
      <p:sp>
        <p:nvSpPr>
          <p:cNvPr id="28" name="TextBox 27">
            <a:extLst>
              <a:ext uri="{FF2B5EF4-FFF2-40B4-BE49-F238E27FC236}">
                <a16:creationId xmlns:a16="http://schemas.microsoft.com/office/drawing/2014/main" id="{A9A7F763-FF0D-651A-F1FA-2572276C7EAF}"/>
              </a:ext>
            </a:extLst>
          </p:cNvPr>
          <p:cNvSpPr txBox="1"/>
          <p:nvPr/>
        </p:nvSpPr>
        <p:spPr>
          <a:xfrm>
            <a:off x="5878392" y="197494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[slow, slowly]</a:t>
            </a:r>
          </a:p>
        </p:txBody>
      </p:sp>
      <p:pic>
        <p:nvPicPr>
          <p:cNvPr id="29" name="Picture 2" descr="Free vector graphics of Restaurant">
            <a:extLst>
              <a:ext uri="{FF2B5EF4-FFF2-40B4-BE49-F238E27FC236}">
                <a16:creationId xmlns:a16="http://schemas.microsoft.com/office/drawing/2014/main" id="{70FEF5D8-84CB-97E3-52C5-9D33280036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2991" y="966675"/>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ree vector graphics of Girl">
            <a:extLst>
              <a:ext uri="{FF2B5EF4-FFF2-40B4-BE49-F238E27FC236}">
                <a16:creationId xmlns:a16="http://schemas.microsoft.com/office/drawing/2014/main" id="{52615E3A-F38D-4D28-6845-DAEA3740BB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3287" y="2154988"/>
            <a:ext cx="858559" cy="12168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vector graphics of Comments">
            <a:extLst>
              <a:ext uri="{FF2B5EF4-FFF2-40B4-BE49-F238E27FC236}">
                <a16:creationId xmlns:a16="http://schemas.microsoft.com/office/drawing/2014/main" id="{16FCFD9A-145A-9022-13EA-8A45236FAB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4363" y="3655999"/>
            <a:ext cx="1470014" cy="10029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90D2CB08-6542-4DE9-B4A2-B477735C66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424" y="5644097"/>
            <a:ext cx="3345333" cy="515181"/>
          </a:xfrm>
          <a:prstGeom prst="rect">
            <a:avLst/>
          </a:prstGeom>
        </p:spPr>
      </p:pic>
      <p:pic>
        <p:nvPicPr>
          <p:cNvPr id="33" name="Picture 8" descr="Free vector graphics of Turtle">
            <a:extLst>
              <a:ext uri="{FF2B5EF4-FFF2-40B4-BE49-F238E27FC236}">
                <a16:creationId xmlns:a16="http://schemas.microsoft.com/office/drawing/2014/main" id="{673E04FF-41DD-476A-38B7-3293567250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3338" y="901779"/>
            <a:ext cx="1852454" cy="9802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Icon&#10;&#10;Description automatically generated">
            <a:extLst>
              <a:ext uri="{FF2B5EF4-FFF2-40B4-BE49-F238E27FC236}">
                <a16:creationId xmlns:a16="http://schemas.microsoft.com/office/drawing/2014/main" id="{D527035C-109B-225B-BEB8-418C0CC2A7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8873" y="2687603"/>
            <a:ext cx="2600695" cy="492556"/>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82AF4B8C-A3B0-3D92-F04B-8FDE08E467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40040" y="4266302"/>
            <a:ext cx="1643122" cy="448124"/>
          </a:xfrm>
          <a:prstGeom prst="rect">
            <a:avLst/>
          </a:prstGeom>
        </p:spPr>
      </p:pic>
      <p:pic>
        <p:nvPicPr>
          <p:cNvPr id="36" name="Picture 10" descr="Free vector graphics of Speedometer">
            <a:extLst>
              <a:ext uri="{FF2B5EF4-FFF2-40B4-BE49-F238E27FC236}">
                <a16:creationId xmlns:a16="http://schemas.microsoft.com/office/drawing/2014/main" id="{DD10E4A0-61C8-1D71-29B0-F014D40124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3633" y="5266552"/>
            <a:ext cx="1215936" cy="83468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4278212-B0C3-1EFD-5E3C-B14605F0642A}"/>
              </a:ext>
            </a:extLst>
          </p:cNvPr>
          <p:cNvSpPr txBox="1"/>
          <p:nvPr/>
        </p:nvSpPr>
        <p:spPr>
          <a:xfrm>
            <a:off x="6828563" y="6035118"/>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[fast]</a:t>
            </a:r>
          </a:p>
        </p:txBody>
      </p:sp>
      <p:sp>
        <p:nvSpPr>
          <p:cNvPr id="38" name="TextBox 37">
            <a:extLst>
              <a:ext uri="{FF2B5EF4-FFF2-40B4-BE49-F238E27FC236}">
                <a16:creationId xmlns:a16="http://schemas.microsoft.com/office/drawing/2014/main" id="{09A60108-6116-0741-C071-B33BEA3E34D9}"/>
              </a:ext>
            </a:extLst>
          </p:cNvPr>
          <p:cNvSpPr txBox="1"/>
          <p:nvPr/>
        </p:nvSpPr>
        <p:spPr>
          <a:xfrm>
            <a:off x="978134" y="4822445"/>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speak]</a:t>
            </a:r>
          </a:p>
        </p:txBody>
      </p:sp>
    </p:spTree>
    <p:extLst>
      <p:ext uri="{BB962C8B-B14F-4D97-AF65-F5344CB8AC3E}">
        <p14:creationId xmlns:p14="http://schemas.microsoft.com/office/powerpoint/2010/main" val="376139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12601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2444607" y="102977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essen</a:t>
            </a:r>
          </a:p>
        </p:txBody>
      </p:sp>
      <p:sp>
        <p:nvSpPr>
          <p:cNvPr id="8" name="TextBox 7">
            <a:extLst>
              <a:ext uri="{FF2B5EF4-FFF2-40B4-BE49-F238E27FC236}">
                <a16:creationId xmlns:a16="http://schemas.microsoft.com/office/drawing/2014/main" id="{F375731B-9E7B-9E77-26B2-8C3ED350F9B9}"/>
              </a:ext>
            </a:extLst>
          </p:cNvPr>
          <p:cNvSpPr txBox="1"/>
          <p:nvPr/>
        </p:nvSpPr>
        <p:spPr>
          <a:xfrm>
            <a:off x="8539181" y="379797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langsam</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70167CA-97D8-526A-ECF8-01C58E310940}"/>
              </a:ext>
            </a:extLst>
          </p:cNvPr>
          <p:cNvSpPr txBox="1"/>
          <p:nvPr/>
        </p:nvSpPr>
        <p:spPr>
          <a:xfrm>
            <a:off x="2398854" y="2432247"/>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lesen</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D60A263-9A88-6CA1-B16D-82DE3DADD311}"/>
              </a:ext>
            </a:extLst>
          </p:cNvPr>
          <p:cNvSpPr txBox="1"/>
          <p:nvPr/>
        </p:nvSpPr>
        <p:spPr>
          <a:xfrm>
            <a:off x="8803852" y="244431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manchmal</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50B6B9EF-D322-8534-E590-8A508AE368A6}"/>
              </a:ext>
            </a:extLst>
          </p:cNvPr>
          <p:cNvSpPr txBox="1"/>
          <p:nvPr/>
        </p:nvSpPr>
        <p:spPr>
          <a:xfrm>
            <a:off x="2849321" y="380400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sprechen</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CF9B1A5-34D8-EC69-C882-D804C1A73541}"/>
              </a:ext>
            </a:extLst>
          </p:cNvPr>
          <p:cNvSpPr txBox="1"/>
          <p:nvPr/>
        </p:nvSpPr>
        <p:spPr>
          <a:xfrm>
            <a:off x="7942151" y="103814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Century Gothic" panose="020B0502020202020204" pitchFamily="34" charset="0"/>
              </a:rPr>
              <a:t>n</a:t>
            </a:r>
            <a:r>
              <a:rPr lang="en-GB" sz="3600" b="1" err="1">
                <a:solidFill>
                  <a:srgbClr val="002060"/>
                </a:solidFill>
                <a:latin typeface="Century Gothic" panose="020B0502020202020204" pitchFamily="34" charset="0"/>
              </a:rPr>
              <a:t>ie</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8343641" y="543239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schnell</a:t>
            </a:r>
          </a:p>
        </p:txBody>
      </p:sp>
      <p:sp>
        <p:nvSpPr>
          <p:cNvPr id="27" name="TextBox 26">
            <a:extLst>
              <a:ext uri="{FF2B5EF4-FFF2-40B4-BE49-F238E27FC236}">
                <a16:creationId xmlns:a16="http://schemas.microsoft.com/office/drawing/2014/main" id="{2C48AD40-98FC-1B43-6785-F65FC4477BB2}"/>
              </a:ext>
            </a:extLst>
          </p:cNvPr>
          <p:cNvSpPr txBox="1"/>
          <p:nvPr/>
        </p:nvSpPr>
        <p:spPr>
          <a:xfrm>
            <a:off x="2849321" y="5498920"/>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der Moment</a:t>
            </a:r>
          </a:p>
        </p:txBody>
      </p:sp>
      <p:sp>
        <p:nvSpPr>
          <p:cNvPr id="4" name="TextBox 3">
            <a:extLst>
              <a:ext uri="{FF2B5EF4-FFF2-40B4-BE49-F238E27FC236}">
                <a16:creationId xmlns:a16="http://schemas.microsoft.com/office/drawing/2014/main" id="{C18DE8EB-568F-F1F6-C51B-FE371CF4F2D2}"/>
              </a:ext>
            </a:extLst>
          </p:cNvPr>
          <p:cNvSpPr txBox="1"/>
          <p:nvPr/>
        </p:nvSpPr>
        <p:spPr>
          <a:xfrm>
            <a:off x="346799" y="1081591"/>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 eat</a:t>
            </a:r>
          </a:p>
        </p:txBody>
      </p:sp>
      <p:sp>
        <p:nvSpPr>
          <p:cNvPr id="7" name="TextBox 6">
            <a:extLst>
              <a:ext uri="{FF2B5EF4-FFF2-40B4-BE49-F238E27FC236}">
                <a16:creationId xmlns:a16="http://schemas.microsoft.com/office/drawing/2014/main" id="{B3D645C4-9C00-359F-1474-8B274DF2268B}"/>
              </a:ext>
            </a:extLst>
          </p:cNvPr>
          <p:cNvSpPr txBox="1"/>
          <p:nvPr/>
        </p:nvSpPr>
        <p:spPr>
          <a:xfrm>
            <a:off x="331565" y="2447813"/>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 read</a:t>
            </a:r>
          </a:p>
        </p:txBody>
      </p:sp>
      <p:sp>
        <p:nvSpPr>
          <p:cNvPr id="16" name="TextBox 15">
            <a:extLst>
              <a:ext uri="{FF2B5EF4-FFF2-40B4-BE49-F238E27FC236}">
                <a16:creationId xmlns:a16="http://schemas.microsoft.com/office/drawing/2014/main" id="{46C6DD8D-055B-1EB3-3C3B-026E8EDE348B}"/>
              </a:ext>
            </a:extLst>
          </p:cNvPr>
          <p:cNvSpPr txBox="1"/>
          <p:nvPr/>
        </p:nvSpPr>
        <p:spPr>
          <a:xfrm>
            <a:off x="365179" y="3814035"/>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 speak</a:t>
            </a:r>
          </a:p>
        </p:txBody>
      </p:sp>
      <p:sp>
        <p:nvSpPr>
          <p:cNvPr id="39" name="TextBox 38">
            <a:extLst>
              <a:ext uri="{FF2B5EF4-FFF2-40B4-BE49-F238E27FC236}">
                <a16:creationId xmlns:a16="http://schemas.microsoft.com/office/drawing/2014/main" id="{A5749F9D-63CB-1C88-3F8D-F68392BC635C}"/>
              </a:ext>
            </a:extLst>
          </p:cNvPr>
          <p:cNvSpPr txBox="1"/>
          <p:nvPr/>
        </p:nvSpPr>
        <p:spPr>
          <a:xfrm>
            <a:off x="365179" y="5234582"/>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(the) moment</a:t>
            </a:r>
          </a:p>
        </p:txBody>
      </p:sp>
      <p:sp>
        <p:nvSpPr>
          <p:cNvPr id="40" name="TextBox 39">
            <a:extLst>
              <a:ext uri="{FF2B5EF4-FFF2-40B4-BE49-F238E27FC236}">
                <a16:creationId xmlns:a16="http://schemas.microsoft.com/office/drawing/2014/main" id="{BC417A7F-4E15-125F-6545-8D581866B8C3}"/>
              </a:ext>
            </a:extLst>
          </p:cNvPr>
          <p:cNvSpPr txBox="1"/>
          <p:nvPr/>
        </p:nvSpPr>
        <p:spPr>
          <a:xfrm>
            <a:off x="6096000" y="3613711"/>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slow, slowly</a:t>
            </a:r>
          </a:p>
        </p:txBody>
      </p:sp>
      <p:sp>
        <p:nvSpPr>
          <p:cNvPr id="41" name="TextBox 40">
            <a:extLst>
              <a:ext uri="{FF2B5EF4-FFF2-40B4-BE49-F238E27FC236}">
                <a16:creationId xmlns:a16="http://schemas.microsoft.com/office/drawing/2014/main" id="{0D285010-3F4F-3054-687B-E01004A27A5E}"/>
              </a:ext>
            </a:extLst>
          </p:cNvPr>
          <p:cNvSpPr txBox="1"/>
          <p:nvPr/>
        </p:nvSpPr>
        <p:spPr>
          <a:xfrm>
            <a:off x="6096000" y="2447813"/>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sometimes</a:t>
            </a:r>
          </a:p>
        </p:txBody>
      </p:sp>
      <p:sp>
        <p:nvSpPr>
          <p:cNvPr id="42" name="TextBox 41">
            <a:extLst>
              <a:ext uri="{FF2B5EF4-FFF2-40B4-BE49-F238E27FC236}">
                <a16:creationId xmlns:a16="http://schemas.microsoft.com/office/drawing/2014/main" id="{A19E51D0-2A2D-3E3C-A431-4D1D314BA745}"/>
              </a:ext>
            </a:extLst>
          </p:cNvPr>
          <p:cNvSpPr txBox="1"/>
          <p:nvPr/>
        </p:nvSpPr>
        <p:spPr>
          <a:xfrm>
            <a:off x="6076298" y="108159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never</a:t>
            </a:r>
          </a:p>
        </p:txBody>
      </p:sp>
      <p:sp>
        <p:nvSpPr>
          <p:cNvPr id="43" name="TextBox 42">
            <a:extLst>
              <a:ext uri="{FF2B5EF4-FFF2-40B4-BE49-F238E27FC236}">
                <a16:creationId xmlns:a16="http://schemas.microsoft.com/office/drawing/2014/main" id="{7BD2ECAB-2988-F7C8-AE80-9C52068F06F2}"/>
              </a:ext>
            </a:extLst>
          </p:cNvPr>
          <p:cNvSpPr txBox="1"/>
          <p:nvPr/>
        </p:nvSpPr>
        <p:spPr>
          <a:xfrm>
            <a:off x="6111452" y="545684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fast</a:t>
            </a:r>
          </a:p>
        </p:txBody>
      </p:sp>
    </p:spTree>
    <p:extLst>
      <p:ext uri="{BB962C8B-B14F-4D97-AF65-F5344CB8AC3E}">
        <p14:creationId xmlns:p14="http://schemas.microsoft.com/office/powerpoint/2010/main" val="6121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384082" y="184300"/>
            <a:ext cx="80961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417999" y="109517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eat</a:t>
            </a:r>
          </a:p>
        </p:txBody>
      </p:sp>
      <p:sp>
        <p:nvSpPr>
          <p:cNvPr id="8" name="TextBox 7">
            <a:extLst>
              <a:ext uri="{FF2B5EF4-FFF2-40B4-BE49-F238E27FC236}">
                <a16:creationId xmlns:a16="http://schemas.microsoft.com/office/drawing/2014/main" id="{F375731B-9E7B-9E77-26B2-8C3ED350F9B9}"/>
              </a:ext>
            </a:extLst>
          </p:cNvPr>
          <p:cNvSpPr txBox="1"/>
          <p:nvPr/>
        </p:nvSpPr>
        <p:spPr>
          <a:xfrm>
            <a:off x="5452282" y="884801"/>
            <a:ext cx="22743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slow, slowly</a:t>
            </a:r>
          </a:p>
        </p:txBody>
      </p:sp>
      <p:sp>
        <p:nvSpPr>
          <p:cNvPr id="9" name="TextBox 8">
            <a:extLst>
              <a:ext uri="{FF2B5EF4-FFF2-40B4-BE49-F238E27FC236}">
                <a16:creationId xmlns:a16="http://schemas.microsoft.com/office/drawing/2014/main" id="{170167CA-97D8-526A-ECF8-01C58E310940}"/>
              </a:ext>
            </a:extLst>
          </p:cNvPr>
          <p:cNvSpPr txBox="1"/>
          <p:nvPr/>
        </p:nvSpPr>
        <p:spPr>
          <a:xfrm>
            <a:off x="-302707" y="256472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read</a:t>
            </a:r>
          </a:p>
        </p:txBody>
      </p:sp>
      <p:sp>
        <p:nvSpPr>
          <p:cNvPr id="23" name="TextBox 22">
            <a:extLst>
              <a:ext uri="{FF2B5EF4-FFF2-40B4-BE49-F238E27FC236}">
                <a16:creationId xmlns:a16="http://schemas.microsoft.com/office/drawing/2014/main" id="{0D60A263-9A88-6CA1-B16D-82DE3DADD311}"/>
              </a:ext>
            </a:extLst>
          </p:cNvPr>
          <p:cNvSpPr txBox="1"/>
          <p:nvPr/>
        </p:nvSpPr>
        <p:spPr>
          <a:xfrm>
            <a:off x="5264023" y="257469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sometimes</a:t>
            </a:r>
          </a:p>
        </p:txBody>
      </p:sp>
      <p:sp>
        <p:nvSpPr>
          <p:cNvPr id="24" name="TextBox 23">
            <a:extLst>
              <a:ext uri="{FF2B5EF4-FFF2-40B4-BE49-F238E27FC236}">
                <a16:creationId xmlns:a16="http://schemas.microsoft.com/office/drawing/2014/main" id="{50B6B9EF-D322-8534-E590-8A508AE368A6}"/>
              </a:ext>
            </a:extLst>
          </p:cNvPr>
          <p:cNvSpPr txBox="1"/>
          <p:nvPr/>
        </p:nvSpPr>
        <p:spPr>
          <a:xfrm>
            <a:off x="-103143" y="401924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speak</a:t>
            </a:r>
          </a:p>
        </p:txBody>
      </p:sp>
      <p:sp>
        <p:nvSpPr>
          <p:cNvPr id="25" name="TextBox 24">
            <a:extLst>
              <a:ext uri="{FF2B5EF4-FFF2-40B4-BE49-F238E27FC236}">
                <a16:creationId xmlns:a16="http://schemas.microsoft.com/office/drawing/2014/main" id="{5CF9B1A5-34D8-EC69-C882-D804C1A73541}"/>
              </a:ext>
            </a:extLst>
          </p:cNvPr>
          <p:cNvSpPr txBox="1"/>
          <p:nvPr/>
        </p:nvSpPr>
        <p:spPr>
          <a:xfrm>
            <a:off x="5369239" y="405730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002060"/>
                </a:solidFill>
                <a:latin typeface="Century Gothic" panose="020B0502020202020204" pitchFamily="34" charset="0"/>
              </a:rPr>
              <a:t>never</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5C33187-8F77-C701-B279-2A87904CF319}"/>
              </a:ext>
            </a:extLst>
          </p:cNvPr>
          <p:cNvSpPr txBox="1"/>
          <p:nvPr/>
        </p:nvSpPr>
        <p:spPr>
          <a:xfrm>
            <a:off x="5519220" y="546276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002060"/>
                </a:solidFill>
                <a:latin typeface="Century Gothic" panose="020B0502020202020204" pitchFamily="34" charset="0"/>
              </a:rPr>
              <a:t>fast</a:t>
            </a:r>
            <a:endPar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10276" y="5286678"/>
            <a:ext cx="2609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 </a:t>
            </a:r>
            <a:b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b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moment</a:t>
            </a:r>
          </a:p>
        </p:txBody>
      </p:sp>
      <p:sp>
        <p:nvSpPr>
          <p:cNvPr id="4" name="TextBox 3">
            <a:extLst>
              <a:ext uri="{FF2B5EF4-FFF2-40B4-BE49-F238E27FC236}">
                <a16:creationId xmlns:a16="http://schemas.microsoft.com/office/drawing/2014/main" id="{C18DE8EB-568F-F1F6-C51B-FE371CF4F2D2}"/>
              </a:ext>
            </a:extLst>
          </p:cNvPr>
          <p:cNvSpPr txBox="1"/>
          <p:nvPr/>
        </p:nvSpPr>
        <p:spPr>
          <a:xfrm>
            <a:off x="2517350" y="112046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essen</a:t>
            </a: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497886" y="258573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lesen</a:t>
            </a: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2474360" y="405730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sprechen</a:t>
            </a: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2474360" y="5324738"/>
            <a:ext cx="2609198"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der Moment</a:t>
            </a:r>
          </a:p>
        </p:txBody>
      </p:sp>
      <p:sp>
        <p:nvSpPr>
          <p:cNvPr id="40" name="TextBox 39">
            <a:extLst>
              <a:ext uri="{FF2B5EF4-FFF2-40B4-BE49-F238E27FC236}">
                <a16:creationId xmlns:a16="http://schemas.microsoft.com/office/drawing/2014/main" id="{BC417A7F-4E15-125F-6545-8D581866B8C3}"/>
              </a:ext>
            </a:extLst>
          </p:cNvPr>
          <p:cNvSpPr txBox="1"/>
          <p:nvPr/>
        </p:nvSpPr>
        <p:spPr>
          <a:xfrm>
            <a:off x="7906349" y="1251282"/>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langsam</a:t>
            </a: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D285010-3F4F-3054-687B-E01004A27A5E}"/>
              </a:ext>
            </a:extLst>
          </p:cNvPr>
          <p:cNvSpPr txBox="1"/>
          <p:nvPr/>
        </p:nvSpPr>
        <p:spPr>
          <a:xfrm>
            <a:off x="7965657" y="257572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manchmal</a:t>
            </a: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7965657" y="4019246"/>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nie</a:t>
            </a: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7BD2ECAB-2988-F7C8-AE80-9C52068F06F2}"/>
              </a:ext>
            </a:extLst>
          </p:cNvPr>
          <p:cNvSpPr txBox="1"/>
          <p:nvPr/>
        </p:nvSpPr>
        <p:spPr>
          <a:xfrm>
            <a:off x="7965657" y="5409315"/>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schnell</a:t>
            </a:r>
          </a:p>
        </p:txBody>
      </p:sp>
    </p:spTree>
    <p:extLst>
      <p:ext uri="{BB962C8B-B14F-4D97-AF65-F5344CB8AC3E}">
        <p14:creationId xmlns:p14="http://schemas.microsoft.com/office/powerpoint/2010/main" val="3517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sprech</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I speak/am speaking.</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01204" y="1956911"/>
            <a:ext cx="447513" cy="701947"/>
          </a:xfrm>
          <a:prstGeom prst="rect">
            <a:avLst/>
          </a:prstGeom>
          <a:ln>
            <a:noFill/>
          </a:ln>
        </p:spPr>
      </p:pic>
      <p:pic>
        <p:nvPicPr>
          <p:cNvPr id="102" name="Google Shape;183;p8"/>
          <p:cNvPicPr/>
          <p:nvPr/>
        </p:nvPicPr>
        <p:blipFill>
          <a:blip r:embed="rId5"/>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a:latin typeface="Century Gothic" panose="020B0502020202020204" pitchFamily="34" charset="0"/>
                <a:ea typeface="Century Gothic"/>
              </a:rPr>
              <a:t>Present tense: strong verbs e</a:t>
            </a:r>
            <a:r>
              <a:rPr lang="en-GB" sz="3600" b="1" spc="-1">
                <a:latin typeface="Century Gothic" panose="020B0502020202020204" pitchFamily="34" charset="0"/>
                <a:ea typeface="Century Gothic"/>
                <a:sym typeface="Wingdings" panose="05000000000000000000" pitchFamily="2" charset="2"/>
              </a:rPr>
              <a:t> i, e </a:t>
            </a:r>
            <a:r>
              <a:rPr lang="en-GB" sz="3600" b="1" spc="-1" err="1">
                <a:latin typeface="Century Gothic" panose="020B0502020202020204" pitchFamily="34" charset="0"/>
                <a:ea typeface="Century Gothic"/>
                <a:sym typeface="Wingdings" panose="05000000000000000000" pitchFamily="2" charset="2"/>
              </a:rPr>
              <a:t>ie</a:t>
            </a:r>
            <a:endParaRPr lang="en-GB" sz="360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spr</a:t>
            </a:r>
            <a:r>
              <a:rPr kumimoji="0" lang="en-GB" sz="2800" b="1" i="0" u="none" strike="noStrike" kern="1200" cap="none" spc="-1" normalizeH="0" baseline="0" noProof="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ch</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She speaks/is speaking.</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5B9BD5">
                    <a:lumMod val="50000"/>
                  </a:srgbClr>
                </a:solidFill>
                <a:latin typeface="Century Gothic" panose="020B0502020202020204" pitchFamily="34" charset="0"/>
              </a:rPr>
              <a:t>The ‘e’ in the stem changes to ‘i’:</a:t>
            </a:r>
            <a:endParaRPr kumimoji="0" lang="en-GB" sz="2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Ich les</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Er</a:t>
            </a:r>
            <a:r>
              <a:rPr kumimoji="0" lang="en-GB" sz="2800" b="1" i="0" u="none" strike="noStrike" kern="1200" cap="none" spc="-1" normalizeH="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5"/>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I read/am reading.</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5"/>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He reads/is reading.</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2882" y="2802120"/>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43700" y="1234442"/>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algn="ctr"/>
              <a:r>
                <a:rPr lang="en-GB" sz="2000">
                  <a:solidFill>
                    <a:schemeClr val="bg1"/>
                  </a:solidFill>
                </a:rPr>
                <a:t>We call these </a:t>
              </a:r>
              <a:r>
                <a:rPr lang="en-GB" sz="2000" b="1">
                  <a:solidFill>
                    <a:schemeClr val="bg1"/>
                  </a:solidFill>
                </a:rPr>
                <a:t>strong</a:t>
              </a:r>
              <a:r>
                <a:rPr lang="en-GB" sz="2000">
                  <a:solidFill>
                    <a:schemeClr val="bg1"/>
                  </a:solidFill>
                </a:rPr>
                <a:t> verbs.</a:t>
              </a:r>
            </a:p>
          </p:txBody>
        </p:sp>
      </p:grpSp>
      <p:grpSp>
        <p:nvGrpSpPr>
          <p:cNvPr id="36" name="Group 35">
            <a:extLst>
              <a:ext uri="{FF2B5EF4-FFF2-40B4-BE49-F238E27FC236}">
                <a16:creationId xmlns:a16="http://schemas.microsoft.com/office/drawing/2014/main" id="{B0D47751-5D6A-4508-BFB6-FB6D02FD4863}"/>
              </a:ext>
            </a:extLst>
          </p:cNvPr>
          <p:cNvGrpSpPr/>
          <p:nvPr/>
        </p:nvGrpSpPr>
        <p:grpSpPr>
          <a:xfrm>
            <a:off x="3763465" y="1865423"/>
            <a:ext cx="1067277" cy="638997"/>
            <a:chOff x="10714104" y="160499"/>
            <a:chExt cx="1316286" cy="754334"/>
          </a:xfrm>
        </p:grpSpPr>
        <p:sp>
          <p:nvSpPr>
            <p:cNvPr id="42" name="Speech Bubble: Rectangle with Corners Rounded 41">
              <a:extLst>
                <a:ext uri="{FF2B5EF4-FFF2-40B4-BE49-F238E27FC236}">
                  <a16:creationId xmlns:a16="http://schemas.microsoft.com/office/drawing/2014/main" id="{A80399D3-87CE-43B0-8166-2FDAAFBB3155}"/>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42">
              <a:extLst>
                <a:ext uri="{FF2B5EF4-FFF2-40B4-BE49-F238E27FC236}">
                  <a16:creationId xmlns:a16="http://schemas.microsoft.com/office/drawing/2014/main" id="{8D68CD46-D493-4B5D-84A1-2A6463BF713E}"/>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 picture containing text, reptile&#10;&#10;Description automatically generated">
              <a:extLst>
                <a:ext uri="{FF2B5EF4-FFF2-40B4-BE49-F238E27FC236}">
                  <a16:creationId xmlns:a16="http://schemas.microsoft.com/office/drawing/2014/main" id="{362FEF7D-5D38-4E78-9679-762AAA13C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45" name="TextBox 44">
              <a:extLst>
                <a:ext uri="{FF2B5EF4-FFF2-40B4-BE49-F238E27FC236}">
                  <a16:creationId xmlns:a16="http://schemas.microsoft.com/office/drawing/2014/main" id="{4477D96A-EC51-48A5-8FD3-13F03858AECE}"/>
                </a:ext>
              </a:extLst>
            </p:cNvPr>
            <p:cNvSpPr txBox="1"/>
            <p:nvPr/>
          </p:nvSpPr>
          <p:spPr>
            <a:xfrm>
              <a:off x="11439651" y="268501"/>
              <a:ext cx="464438" cy="544994"/>
            </a:xfrm>
            <a:prstGeom prst="rect">
              <a:avLst/>
            </a:prstGeom>
            <a:noFill/>
          </p:spPr>
          <p:txBody>
            <a:bodyPr wrap="square" rtlCol="0">
              <a:spAutoFit/>
            </a:bodyPr>
            <a:lstStyle/>
            <a:p>
              <a:r>
                <a:rPr lang="en-GB" sz="2400">
                  <a:solidFill>
                    <a:schemeClr val="bg2">
                      <a:lumMod val="10000"/>
                    </a:schemeClr>
                  </a:solidFill>
                </a:rPr>
                <a:t>…</a:t>
              </a:r>
            </a:p>
          </p:txBody>
        </p:sp>
      </p:grpSp>
      <p:grpSp>
        <p:nvGrpSpPr>
          <p:cNvPr id="46" name="Group 45">
            <a:extLst>
              <a:ext uri="{FF2B5EF4-FFF2-40B4-BE49-F238E27FC236}">
                <a16:creationId xmlns:a16="http://schemas.microsoft.com/office/drawing/2014/main" id="{77399070-B60D-415A-9A4F-BF715E100B96}"/>
              </a:ext>
            </a:extLst>
          </p:cNvPr>
          <p:cNvGrpSpPr/>
          <p:nvPr/>
        </p:nvGrpSpPr>
        <p:grpSpPr>
          <a:xfrm>
            <a:off x="3844196" y="2882542"/>
            <a:ext cx="1067277" cy="638997"/>
            <a:chOff x="10714104" y="160499"/>
            <a:chExt cx="1316286" cy="754334"/>
          </a:xfrm>
        </p:grpSpPr>
        <p:sp>
          <p:nvSpPr>
            <p:cNvPr id="47" name="Speech Bubble: Rectangle with Corners Rounded 46">
              <a:extLst>
                <a:ext uri="{FF2B5EF4-FFF2-40B4-BE49-F238E27FC236}">
                  <a16:creationId xmlns:a16="http://schemas.microsoft.com/office/drawing/2014/main" id="{52980C2F-DA73-4852-9C2A-4059D0E6A3EA}"/>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peech Bubble: Rectangle with Corners Rounded 47">
              <a:extLst>
                <a:ext uri="{FF2B5EF4-FFF2-40B4-BE49-F238E27FC236}">
                  <a16:creationId xmlns:a16="http://schemas.microsoft.com/office/drawing/2014/main" id="{6E5BC669-E049-459C-8B29-D0C49C6A05DE}"/>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A picture containing text, reptile&#10;&#10;Description automatically generated">
              <a:extLst>
                <a:ext uri="{FF2B5EF4-FFF2-40B4-BE49-F238E27FC236}">
                  <a16:creationId xmlns:a16="http://schemas.microsoft.com/office/drawing/2014/main" id="{5A78585C-1709-473C-9062-380DA6925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50" name="TextBox 49">
              <a:extLst>
                <a:ext uri="{FF2B5EF4-FFF2-40B4-BE49-F238E27FC236}">
                  <a16:creationId xmlns:a16="http://schemas.microsoft.com/office/drawing/2014/main" id="{77C0D5F1-62C7-4540-AF86-60798220C2E9}"/>
                </a:ext>
              </a:extLst>
            </p:cNvPr>
            <p:cNvSpPr txBox="1"/>
            <p:nvPr/>
          </p:nvSpPr>
          <p:spPr>
            <a:xfrm>
              <a:off x="11439651" y="268501"/>
              <a:ext cx="464438" cy="544994"/>
            </a:xfrm>
            <a:prstGeom prst="rect">
              <a:avLst/>
            </a:prstGeom>
            <a:noFill/>
          </p:spPr>
          <p:txBody>
            <a:bodyPr wrap="square" rtlCol="0">
              <a:spAutoFit/>
            </a:bodyPr>
            <a:lstStyle/>
            <a:p>
              <a:r>
                <a:rPr lang="en-GB" sz="2400">
                  <a:solidFill>
                    <a:schemeClr val="bg2">
                      <a:lumMod val="10000"/>
                    </a:schemeClr>
                  </a:solidFill>
                </a:rPr>
                <a:t>…</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1510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5B9BD5">
                    <a:lumMod val="50000"/>
                  </a:srgbClr>
                </a:solidFill>
                <a:latin typeface="Century Gothic" panose="020B0502020202020204" pitchFamily="34" charset="0"/>
              </a:rPr>
              <a:t>In other verbs, the ‘e’ in the stem changes to ‘</a:t>
            </a:r>
            <a:r>
              <a:rPr lang="en-GB" sz="2800" err="1">
                <a:solidFill>
                  <a:srgbClr val="5B9BD5">
                    <a:lumMod val="50000"/>
                  </a:srgbClr>
                </a:solidFill>
                <a:latin typeface="Century Gothic" panose="020B0502020202020204" pitchFamily="34" charset="0"/>
              </a:rPr>
              <a:t>ie</a:t>
            </a:r>
            <a:r>
              <a:rPr lang="en-GB" sz="2800">
                <a:solidFill>
                  <a:srgbClr val="5B9BD5">
                    <a:lumMod val="50000"/>
                  </a:srgbClr>
                </a:solidFill>
                <a:latin typeface="Century Gothic" panose="020B0502020202020204" pitchFamily="34" charset="0"/>
              </a:rPr>
              <a:t>’:</a:t>
            </a:r>
            <a:endParaRPr kumimoji="0" lang="en-GB" sz="2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4"/>
          <a:stretch/>
        </p:blipFill>
        <p:spPr>
          <a:xfrm>
            <a:off x="2718215" y="4463521"/>
            <a:ext cx="478679" cy="732421"/>
          </a:xfrm>
          <a:prstGeom prst="rect">
            <a:avLst/>
          </a:prstGeom>
          <a:ln>
            <a:noFill/>
          </a:ln>
        </p:spPr>
      </p:pic>
      <p:pic>
        <p:nvPicPr>
          <p:cNvPr id="54" name="Picture 53" descr="Icon&#10;&#10;Description automatically generated">
            <a:extLst>
              <a:ext uri="{FF2B5EF4-FFF2-40B4-BE49-F238E27FC236}">
                <a16:creationId xmlns:a16="http://schemas.microsoft.com/office/drawing/2014/main" id="{7273F1E1-6BF0-42F2-BBB0-35E8C0086B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4927" y="4523437"/>
            <a:ext cx="865003" cy="63589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8215" y="5309401"/>
            <a:ext cx="905228" cy="671040"/>
          </a:xfrm>
          <a:prstGeom prst="rect">
            <a:avLst/>
          </a:prstGeom>
        </p:spPr>
      </p:pic>
      <p:pic>
        <p:nvPicPr>
          <p:cNvPr id="55" name="Picture 54" descr="Icon&#10;&#10;Description automatically generated">
            <a:extLst>
              <a:ext uri="{FF2B5EF4-FFF2-40B4-BE49-F238E27FC236}">
                <a16:creationId xmlns:a16="http://schemas.microsoft.com/office/drawing/2014/main" id="{E2EB2240-0840-40FB-8D8D-C2058CC1A4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2540" y="5272139"/>
            <a:ext cx="865003" cy="635894"/>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594922" y="6212881"/>
            <a:ext cx="9661186" cy="518040"/>
          </a:xfrm>
          <a:prstGeom prst="wedgeRoundRectCallout">
            <a:avLst>
              <a:gd name="adj1" fmla="val -40476"/>
              <a:gd name="adj2" fmla="val -1029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The verb endings are the same for all verbs in the present tense.</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2491</Words>
  <Application>Microsoft Macintosh PowerPoint</Application>
  <PresentationFormat>Widescreen</PresentationFormat>
  <Paragraphs>326</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Interacting</vt:lpstr>
      <vt:lpstr>aussprechen</vt:lpstr>
      <vt:lpstr>aussprechen</vt:lpstr>
      <vt:lpstr>aussprechen</vt:lpstr>
      <vt:lpstr>Vokabeln</vt:lpstr>
      <vt:lpstr>Vokabeln</vt:lpstr>
      <vt:lpstr>Vokabeln</vt:lpstr>
      <vt:lpstr>Vokabeln</vt:lpstr>
      <vt:lpstr>Present tense: strong verbs e i, e ie</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2</cp:revision>
  <dcterms:created xsi:type="dcterms:W3CDTF">2021-07-02T19:27:01Z</dcterms:created>
  <dcterms:modified xsi:type="dcterms:W3CDTF">2023-09-25T13:43:38Z</dcterms:modified>
</cp:coreProperties>
</file>