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8"/>
  </p:notesMasterIdLst>
  <p:sldIdLst>
    <p:sldId id="275" r:id="rId3"/>
    <p:sldId id="378" r:id="rId4"/>
    <p:sldId id="405" r:id="rId5"/>
    <p:sldId id="406" r:id="rId6"/>
    <p:sldId id="407" r:id="rId7"/>
    <p:sldId id="408" r:id="rId8"/>
    <p:sldId id="409" r:id="rId9"/>
    <p:sldId id="410" r:id="rId10"/>
    <p:sldId id="411" r:id="rId11"/>
    <p:sldId id="412" r:id="rId12"/>
    <p:sldId id="994" r:id="rId13"/>
    <p:sldId id="999" r:id="rId14"/>
    <p:sldId id="998" r:id="rId15"/>
    <p:sldId id="997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70C0"/>
    <a:srgbClr val="FFD319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465599-9CD8-8540-A45F-BD5665280832}" v="3" dt="2024-01-04T11:26:53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1" autoAdjust="0"/>
    <p:restoredTop sz="70204" autoAdjust="0"/>
  </p:normalViewPr>
  <p:slideViewPr>
    <p:cSldViewPr snapToGrid="0">
      <p:cViewPr varScale="1">
        <p:scale>
          <a:sx n="83" d="100"/>
          <a:sy n="83" d="100"/>
        </p:scale>
        <p:origin x="80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Phonics:  revisit SSC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long and short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[e]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[o] [u] (for these also write long or short);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[w] [z] hard and soft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revisit words from lessons 1 - 11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 frequency rankings for words that occur in this PowerPoint which have been</a:t>
            </a:r>
            <a:r>
              <a:rPr kumimoji="0" lang="en-GB" sz="11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previously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introduced in these resources are given in the SOW and in the resources that first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introduced and formally re-visited those words. 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For any 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other 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words that occur incidentally in this PowerPoint, frequency rankings will be provided in the notes field wherever possible.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 previously learnt SSCs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taking care with their pronounciation of the highlighted SSC’s,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makes a slip,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Word frequency for unknown words: (1 is the most frequent word in German):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/>
              <a:t>Hunger [</a:t>
            </a:r>
            <a:r>
              <a:rPr lang="en-US" b="0" dirty="0"/>
              <a:t>2097] </a:t>
            </a:r>
            <a:r>
              <a:rPr lang="en-US" b="1" dirty="0" err="1"/>
              <a:t>willst</a:t>
            </a:r>
            <a:r>
              <a:rPr lang="en-US" b="1" dirty="0"/>
              <a:t> </a:t>
            </a:r>
            <a:r>
              <a:rPr lang="en-US" b="0" dirty="0"/>
              <a:t>[57] </a:t>
            </a:r>
            <a:r>
              <a:rPr lang="en-US" b="1" dirty="0" err="1"/>
              <a:t>gute</a:t>
            </a:r>
            <a:r>
              <a:rPr lang="en-US" b="1" dirty="0"/>
              <a:t> Nacht</a:t>
            </a:r>
            <a:r>
              <a:rPr lang="en-US" b="0" dirty="0"/>
              <a:t> [N/A] </a:t>
            </a:r>
            <a:r>
              <a:rPr lang="en-US" b="1" dirty="0" err="1"/>
              <a:t>Ostern</a:t>
            </a:r>
            <a:r>
              <a:rPr lang="en-US" b="1" dirty="0"/>
              <a:t> </a:t>
            </a:r>
            <a:r>
              <a:rPr lang="en-US" b="0" dirty="0"/>
              <a:t>[&gt; 5009] </a:t>
            </a:r>
            <a:r>
              <a:rPr lang="en-US" b="1" dirty="0" err="1"/>
              <a:t>zu</a:t>
            </a:r>
            <a:r>
              <a:rPr lang="en-US" b="0" dirty="0"/>
              <a:t> [21]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spoken production of a range of vocabulary and practise applying gendered articles</a:t>
            </a:r>
          </a:p>
          <a:p>
            <a:pPr marL="0" indent="0">
              <a:buFont typeface="+mj-lt"/>
              <a:buNone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image. Pupils say the word and say them aloud with the appropriate article.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again for the words to disappear into the appropriate ‘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pacman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for the rest of the items. </a:t>
            </a: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Items in order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Garten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Oma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Bleistift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Schule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Lehrer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Handy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Kuchen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Blume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Film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Aktivität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Glas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902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Timing: 5 minutes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1/2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1-8 and write down A, B, C, or D for each word that they hear. Items 5-8 continue on the next slide.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 1-4 in turn.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800" b="1" strike="noStrike" spc="-1" dirty="0">
                <a:latin typeface="Arial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Minute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jung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schön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wie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GB" sz="1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43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2/2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Freundin</a:t>
            </a:r>
            <a:endParaRPr lang="en-US" sz="18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Hund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Winter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dreißig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277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revise forms of the verb </a:t>
            </a:r>
            <a:r>
              <a:rPr lang="en-GB" b="0" dirty="0" err="1"/>
              <a:t>haben</a:t>
            </a:r>
            <a:r>
              <a:rPr lang="en-GB" b="0" dirty="0"/>
              <a:t> and dates.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translate the sentences from English into German.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(eight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read aloud of SSC learnt so far with unknown words.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Tell pupils that they are going to practise the sounds of German that they have learnt this year.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first ‘flashcard’.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SSC first. (To bring all pupils in together, teachers could use a silent 3-2-1 countdown gesture with their fingers).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word, using the same countdown procedure.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flashcard and repeat steps 3-4.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Uhr</a:t>
            </a:r>
            <a:r>
              <a:rPr lang="en-GB" b="0" baseline="0" dirty="0"/>
              <a:t> </a:t>
            </a:r>
            <a:r>
              <a:rPr lang="en-GB" b="1" baseline="0" dirty="0"/>
              <a:t> </a:t>
            </a:r>
            <a:r>
              <a:rPr lang="en-GB" baseline="0" dirty="0"/>
              <a:t>[348] </a:t>
            </a:r>
            <a:r>
              <a:rPr lang="en-GB" baseline="0" dirty="0" err="1"/>
              <a:t>Unterricht</a:t>
            </a:r>
            <a:r>
              <a:rPr lang="en-GB" baseline="0" dirty="0"/>
              <a:t> [1823]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[2/8]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Straße</a:t>
            </a:r>
            <a:r>
              <a:rPr lang="en-GB" b="0" baseline="0" dirty="0"/>
              <a:t>  [391</a:t>
            </a:r>
            <a:r>
              <a:rPr lang="en-GB" baseline="0" dirty="0"/>
              <a:t>] Stadt [204]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50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froh</a:t>
            </a:r>
            <a:r>
              <a:rPr lang="en-GB" b="1" baseline="0" dirty="0"/>
              <a:t> </a:t>
            </a:r>
            <a:r>
              <a:rPr lang="en-GB" baseline="0" dirty="0"/>
              <a:t>[1424] </a:t>
            </a:r>
            <a:r>
              <a:rPr lang="en-GB" baseline="0" dirty="0" err="1"/>
              <a:t>wollen</a:t>
            </a:r>
            <a:r>
              <a:rPr lang="en-GB" baseline="0" dirty="0"/>
              <a:t> [57]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1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Schweiz </a:t>
            </a:r>
            <a:r>
              <a:rPr lang="en-GB" baseline="0" dirty="0"/>
              <a:t>[764] </a:t>
            </a:r>
            <a:r>
              <a:rPr lang="en-GB" baseline="0" dirty="0" err="1"/>
              <a:t>lieben</a:t>
            </a:r>
            <a:r>
              <a:rPr lang="en-GB" baseline="0" dirty="0"/>
              <a:t>  [701]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00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stehen</a:t>
            </a:r>
            <a:r>
              <a:rPr lang="en-GB" b="0" baseline="0" dirty="0"/>
              <a:t> </a:t>
            </a:r>
            <a:r>
              <a:rPr lang="en-GB" baseline="0" dirty="0"/>
              <a:t>[85] Wetter [1881]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1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6/8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liegen</a:t>
            </a:r>
            <a:r>
              <a:rPr lang="en-GB" b="0" baseline="0" dirty="0"/>
              <a:t> </a:t>
            </a:r>
            <a:r>
              <a:rPr lang="en-GB" baseline="0" dirty="0"/>
              <a:t>[107] </a:t>
            </a:r>
            <a:r>
              <a:rPr lang="en-GB" baseline="0" dirty="0" err="1"/>
              <a:t>wohin</a:t>
            </a:r>
            <a:r>
              <a:rPr lang="en-GB" baseline="0" dirty="0"/>
              <a:t> [1811]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1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7/8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Wald</a:t>
            </a:r>
            <a:r>
              <a:rPr lang="en-GB" baseline="0" dirty="0"/>
              <a:t>[1028]Platz [326]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23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8/8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>
              <a:defRPr/>
            </a:pPr>
            <a:r>
              <a:rPr lang="en-GB" b="0" baseline="0" dirty="0" err="1"/>
              <a:t>Österreich</a:t>
            </a:r>
            <a:r>
              <a:rPr lang="en-GB" b="0" baseline="0" dirty="0"/>
              <a:t> </a:t>
            </a:r>
            <a:r>
              <a:rPr lang="en-GB" baseline="0" dirty="0"/>
              <a:t>[707] </a:t>
            </a:r>
            <a:r>
              <a:rPr lang="en-GB" baseline="0" dirty="0" err="1"/>
              <a:t>nach</a:t>
            </a:r>
            <a:r>
              <a:rPr lang="en-GB" dirty="0"/>
              <a:t> </a:t>
            </a:r>
            <a:r>
              <a:rPr lang="en-GB" baseline="0" dirty="0"/>
              <a:t>[34]</a:t>
            </a:r>
            <a:endParaRPr lang="en-GB" baseline="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14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822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7.wav"/><Relationship Id="rId18" Type="http://schemas.openxmlformats.org/officeDocument/2006/relationships/image" Target="../media/image22.png"/><Relationship Id="rId3" Type="http://schemas.openxmlformats.org/officeDocument/2006/relationships/audio" Target="../media/audio18.wav"/><Relationship Id="rId21" Type="http://schemas.openxmlformats.org/officeDocument/2006/relationships/image" Target="../media/image25.png"/><Relationship Id="rId7" Type="http://schemas.openxmlformats.org/officeDocument/2006/relationships/audio" Target="../media/audio21.wav"/><Relationship Id="rId12" Type="http://schemas.openxmlformats.org/officeDocument/2006/relationships/audio" Target="../media/audio26.wav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30.wav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11" Type="http://schemas.openxmlformats.org/officeDocument/2006/relationships/audio" Target="../media/audio25.wav"/><Relationship Id="rId5" Type="http://schemas.openxmlformats.org/officeDocument/2006/relationships/image" Target="../media/image20.png"/><Relationship Id="rId15" Type="http://schemas.openxmlformats.org/officeDocument/2006/relationships/audio" Target="../media/audio29.wav"/><Relationship Id="rId23" Type="http://schemas.openxmlformats.org/officeDocument/2006/relationships/image" Target="../media/image27.png"/><Relationship Id="rId10" Type="http://schemas.openxmlformats.org/officeDocument/2006/relationships/audio" Target="../media/audio24.wav"/><Relationship Id="rId19" Type="http://schemas.openxmlformats.org/officeDocument/2006/relationships/image" Target="../media/image23.png"/><Relationship Id="rId4" Type="http://schemas.openxmlformats.org/officeDocument/2006/relationships/audio" Target="../media/audio19.wav"/><Relationship Id="rId9" Type="http://schemas.openxmlformats.org/officeDocument/2006/relationships/audio" Target="../media/audio23.wav"/><Relationship Id="rId14" Type="http://schemas.openxmlformats.org/officeDocument/2006/relationships/audio" Target="../media/audio28.wav"/><Relationship Id="rId2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audio" Target="../media/audio41.wav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audio" Target="../media/audio31.wav"/><Relationship Id="rId21" Type="http://schemas.openxmlformats.org/officeDocument/2006/relationships/image" Target="../media/image33.png"/><Relationship Id="rId7" Type="http://schemas.openxmlformats.org/officeDocument/2006/relationships/audio" Target="../media/audio35.wav"/><Relationship Id="rId12" Type="http://schemas.openxmlformats.org/officeDocument/2006/relationships/audio" Target="../media/audio40.wav"/><Relationship Id="rId17" Type="http://schemas.openxmlformats.org/officeDocument/2006/relationships/image" Target="../media/image29.sv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4.wav"/><Relationship Id="rId11" Type="http://schemas.openxmlformats.org/officeDocument/2006/relationships/audio" Target="../media/audio39.wav"/><Relationship Id="rId24" Type="http://schemas.openxmlformats.org/officeDocument/2006/relationships/image" Target="../media/image36.png"/><Relationship Id="rId5" Type="http://schemas.openxmlformats.org/officeDocument/2006/relationships/audio" Target="../media/audio33.wav"/><Relationship Id="rId15" Type="http://schemas.openxmlformats.org/officeDocument/2006/relationships/audio" Target="../media/audio43.wav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audio" Target="../media/audio38.wav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audio" Target="../media/audio32.wav"/><Relationship Id="rId9" Type="http://schemas.openxmlformats.org/officeDocument/2006/relationships/audio" Target="../media/audio37.wav"/><Relationship Id="rId14" Type="http://schemas.openxmlformats.org/officeDocument/2006/relationships/audio" Target="../media/audio42.wav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3" Type="http://schemas.openxmlformats.org/officeDocument/2006/relationships/image" Target="../media/image44.png"/><Relationship Id="rId7" Type="http://schemas.openxmlformats.org/officeDocument/2006/relationships/audio" Target="../media/audio4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4.wav"/><Relationship Id="rId11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audio" Target="../media/audio48.wav"/><Relationship Id="rId4" Type="http://schemas.openxmlformats.org/officeDocument/2006/relationships/image" Target="../media/image45.png"/><Relationship Id="rId9" Type="http://schemas.openxmlformats.org/officeDocument/2006/relationships/audio" Target="../media/audio4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9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2.wav"/><Relationship Id="rId5" Type="http://schemas.openxmlformats.org/officeDocument/2006/relationships/audio" Target="../media/audio51.wav"/><Relationship Id="rId4" Type="http://schemas.openxmlformats.org/officeDocument/2006/relationships/audio" Target="../media/audio50.wav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audio" Target="../media/audio53.wav"/><Relationship Id="rId7" Type="http://schemas.openxmlformats.org/officeDocument/2006/relationships/image" Target="../media/image49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audio" Target="../media/audio55.wav"/><Relationship Id="rId10" Type="http://schemas.openxmlformats.org/officeDocument/2006/relationships/image" Target="../media/image51.png"/><Relationship Id="rId4" Type="http://schemas.openxmlformats.org/officeDocument/2006/relationships/audio" Target="../media/audio54.wav"/><Relationship Id="rId9" Type="http://schemas.openxmlformats.org/officeDocument/2006/relationships/audio" Target="../media/audio56.wav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Phonics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Vocabulary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rammar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revision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I can do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281C4894-4C6A-3044-76DA-4F862B3DA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" y="1603385"/>
            <a:ext cx="4021580" cy="3525166"/>
          </a:xfrm>
          <a:prstGeom prst="rect">
            <a:avLst/>
          </a:prstGeom>
        </p:spPr>
      </p:pic>
      <p:sp>
        <p:nvSpPr>
          <p:cNvPr id="4" name="TextBox 3">
            <a:hlinkClick r:id="" action="ppaction://noaction">
              <a:snd r:embed="rId5" name="T1_W12F_1.1.wav"/>
            </a:hlinkClick>
            <a:extLst>
              <a:ext uri="{FF2B5EF4-FFF2-40B4-BE49-F238E27FC236}">
                <a16:creationId xmlns:a16="http://schemas.microsoft.com/office/drawing/2014/main" id="{7F32B9B4-3EBB-4FC5-5815-0648192F0651}"/>
              </a:ext>
            </a:extLst>
          </p:cNvPr>
          <p:cNvSpPr txBox="1"/>
          <p:nvPr/>
        </p:nvSpPr>
        <p:spPr>
          <a:xfrm rot="20771839">
            <a:off x="2001514" y="2283769"/>
            <a:ext cx="213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Ich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kann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das!</a:t>
            </a:r>
          </a:p>
        </p:txBody>
      </p:sp>
      <p:sp>
        <p:nvSpPr>
          <p:cNvPr id="5" name="Google Shape;101;p2">
            <a:extLst>
              <a:ext uri="{FF2B5EF4-FFF2-40B4-BE49-F238E27FC236}">
                <a16:creationId xmlns:a16="http://schemas.microsoft.com/office/drawing/2014/main" id="{D58B9306-2BD9-E754-FF60-BC237C515570}"/>
              </a:ext>
            </a:extLst>
          </p:cNvPr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311130F-185E-4D96-91FA-A3D5BB3FA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745799"/>
              </p:ext>
            </p:extLst>
          </p:nvPr>
        </p:nvGraphicFramePr>
        <p:xfrm>
          <a:off x="438992" y="639758"/>
          <a:ext cx="10039184" cy="5652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9796">
                  <a:extLst>
                    <a:ext uri="{9D8B030D-6E8A-4147-A177-3AD203B41FA5}">
                      <a16:colId xmlns:a16="http://schemas.microsoft.com/office/drawing/2014/main" val="2206507390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4004815633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939323141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335506173"/>
                    </a:ext>
                  </a:extLst>
                </a:gridCol>
              </a:tblGrid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674036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414251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77334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up 2: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GB" sz="3200" dirty="0">
              <a:solidFill>
                <a:srgbClr val="002060"/>
              </a:solidFill>
              <a:hlinkClick r:id="" action="ppaction://noaction">
                <a:snd r:embed="rId3" name="T1_W12F_10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Rectangle 4">
            <a:hlinkClick r:id="" action="ppaction://noaction">
              <a:snd r:embed="rId4" name="T1_W12F_10.9.wav"/>
            </a:hlinkClick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135313" y="1407465"/>
            <a:ext cx="28269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vember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Rectangle 17">
            <a:hlinkClick r:id="" action="ppaction://noaction">
              <a:snd r:embed="rId6" name="T1_W12F_10.10.wav"/>
            </a:hlinkClick>
            <a:extLst>
              <a:ext uri="{FF2B5EF4-FFF2-40B4-BE49-F238E27FC236}">
                <a16:creationId xmlns:a16="http://schemas.microsoft.com/office/drawing/2014/main" id="{0DA8EADE-1627-2132-D3FE-3BC1F102ABDB}"/>
              </a:ext>
            </a:extLst>
          </p:cNvPr>
          <p:cNvSpPr/>
          <p:nvPr/>
        </p:nvSpPr>
        <p:spPr>
          <a:xfrm>
            <a:off x="3202513" y="1419880"/>
            <a:ext cx="21443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nsch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hlinkClick r:id="" action="ppaction://noaction">
              <a:snd r:embed="rId7" name="T1_W12F_10.11.wav"/>
            </a:hlinkClick>
            <a:extLst>
              <a:ext uri="{FF2B5EF4-FFF2-40B4-BE49-F238E27FC236}">
                <a16:creationId xmlns:a16="http://schemas.microsoft.com/office/drawing/2014/main" id="{050AC1F0-F1EC-A761-495F-8D381F965E7D}"/>
              </a:ext>
            </a:extLst>
          </p:cNvPr>
          <p:cNvSpPr/>
          <p:nvPr/>
        </p:nvSpPr>
        <p:spPr>
          <a:xfrm>
            <a:off x="6037106" y="1419661"/>
            <a:ext cx="1346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ng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hlinkClick r:id="" action="ppaction://noaction">
              <a:snd r:embed="rId8" name="T1_W12F_10.7.wav"/>
            </a:hlinkClick>
            <a:extLst>
              <a:ext uri="{FF2B5EF4-FFF2-40B4-BE49-F238E27FC236}">
                <a16:creationId xmlns:a16="http://schemas.microsoft.com/office/drawing/2014/main" id="{7012EA53-7E3E-7901-DAD0-4AADB0064A0E}"/>
              </a:ext>
            </a:extLst>
          </p:cNvPr>
          <p:cNvSpPr/>
          <p:nvPr/>
        </p:nvSpPr>
        <p:spPr>
          <a:xfrm>
            <a:off x="6201413" y="3597068"/>
            <a:ext cx="1017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hlinkClick r:id="" action="ppaction://noaction">
              <a:snd r:embed="rId9" name="T1_W12F_10.6.wav"/>
            </a:hlinkClick>
            <a:extLst>
              <a:ext uri="{FF2B5EF4-FFF2-40B4-BE49-F238E27FC236}">
                <a16:creationId xmlns:a16="http://schemas.microsoft.com/office/drawing/2014/main" id="{340DD251-277F-A34C-5D83-6F8E405C65EF}"/>
              </a:ext>
            </a:extLst>
          </p:cNvPr>
          <p:cNvSpPr/>
          <p:nvPr/>
        </p:nvSpPr>
        <p:spPr>
          <a:xfrm>
            <a:off x="667454" y="3429000"/>
            <a:ext cx="1839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tr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hlinkClick r:id="" action="ppaction://noaction">
              <a:snd r:embed="rId10" name="T3_W4_5.8.wav"/>
            </a:hlinkClick>
            <a:extLst>
              <a:ext uri="{FF2B5EF4-FFF2-40B4-BE49-F238E27FC236}">
                <a16:creationId xmlns:a16="http://schemas.microsoft.com/office/drawing/2014/main" id="{0D27B45B-4724-B237-CF97-4BE648D224AB}"/>
              </a:ext>
            </a:extLst>
          </p:cNvPr>
          <p:cNvSpPr/>
          <p:nvPr/>
        </p:nvSpPr>
        <p:spPr>
          <a:xfrm>
            <a:off x="3583385" y="3597068"/>
            <a:ext cx="1149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ni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hlinkClick r:id="" action="ppaction://noaction">
              <a:snd r:embed="rId11" name="T1_W12F_10.12.wav"/>
            </a:hlinkClick>
            <a:extLst>
              <a:ext uri="{FF2B5EF4-FFF2-40B4-BE49-F238E27FC236}">
                <a16:creationId xmlns:a16="http://schemas.microsoft.com/office/drawing/2014/main" id="{5BD071F2-2B75-48F5-59E2-C0EF38B31D3B}"/>
              </a:ext>
            </a:extLst>
          </p:cNvPr>
          <p:cNvSpPr/>
          <p:nvPr/>
        </p:nvSpPr>
        <p:spPr>
          <a:xfrm>
            <a:off x="8879131" y="1419661"/>
            <a:ext cx="7278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>
              <a:snd r:embed="rId12" name="T1_W12F_10.8.wav"/>
            </a:hlinkClick>
            <a:extLst>
              <a:ext uri="{FF2B5EF4-FFF2-40B4-BE49-F238E27FC236}">
                <a16:creationId xmlns:a16="http://schemas.microsoft.com/office/drawing/2014/main" id="{D1820E9A-0DB3-0D2A-53D9-0F4EC9130321}"/>
              </a:ext>
            </a:extLst>
          </p:cNvPr>
          <p:cNvSpPr/>
          <p:nvPr/>
        </p:nvSpPr>
        <p:spPr>
          <a:xfrm>
            <a:off x="8393428" y="3518849"/>
            <a:ext cx="1899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sser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hlinkClick r:id="" action="ppaction://noaction">
              <a:snd r:embed="rId13" name="T1_W12F_10.2.wav"/>
            </a:hlinkClick>
            <a:extLst>
              <a:ext uri="{FF2B5EF4-FFF2-40B4-BE49-F238E27FC236}">
                <a16:creationId xmlns:a16="http://schemas.microsoft.com/office/drawing/2014/main" id="{03B0D47E-09CF-D2A3-2CA2-637BF050FFC2}"/>
              </a:ext>
            </a:extLst>
          </p:cNvPr>
          <p:cNvSpPr/>
          <p:nvPr/>
        </p:nvSpPr>
        <p:spPr>
          <a:xfrm>
            <a:off x="478421" y="5394979"/>
            <a:ext cx="20638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du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illst</a:t>
            </a:r>
            <a:endParaRPr lang="en-GB" sz="40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hlinkClick r:id="" action="ppaction://noaction">
              <a:snd r:embed="rId14" name="T1_W12F_10.3.wav"/>
            </a:hlinkClick>
            <a:extLst>
              <a:ext uri="{FF2B5EF4-FFF2-40B4-BE49-F238E27FC236}">
                <a16:creationId xmlns:a16="http://schemas.microsoft.com/office/drawing/2014/main" id="{82C7698B-1C29-D559-8CA8-56154F7900CB}"/>
              </a:ext>
            </a:extLst>
          </p:cNvPr>
          <p:cNvSpPr/>
          <p:nvPr/>
        </p:nvSpPr>
        <p:spPr>
          <a:xfrm>
            <a:off x="3118393" y="5427200"/>
            <a:ext cx="1987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nger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hlinkClick r:id="" action="ppaction://noaction">
              <a:snd r:embed="rId15" name="T1_W12F_10.4.wav"/>
            </a:hlinkClick>
            <a:extLst>
              <a:ext uri="{FF2B5EF4-FFF2-40B4-BE49-F238E27FC236}">
                <a16:creationId xmlns:a16="http://schemas.microsoft.com/office/drawing/2014/main" id="{72E3B4AA-3420-67C2-2ADF-3C0CD914FE91}"/>
              </a:ext>
            </a:extLst>
          </p:cNvPr>
          <p:cNvSpPr/>
          <p:nvPr/>
        </p:nvSpPr>
        <p:spPr>
          <a:xfrm>
            <a:off x="5919167" y="5295138"/>
            <a:ext cx="17245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Gute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b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Na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ch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hlinkClick r:id="" action="ppaction://noaction">
              <a:snd r:embed="rId16" name="T1_W12F_10.5.wav"/>
            </a:hlinkClick>
            <a:extLst>
              <a:ext uri="{FF2B5EF4-FFF2-40B4-BE49-F238E27FC236}">
                <a16:creationId xmlns:a16="http://schemas.microsoft.com/office/drawing/2014/main" id="{A9895D82-9128-A4EA-31B3-8A8C1BBABB4C}"/>
              </a:ext>
            </a:extLst>
          </p:cNvPr>
          <p:cNvSpPr/>
          <p:nvPr/>
        </p:nvSpPr>
        <p:spPr>
          <a:xfrm>
            <a:off x="8562992" y="5400657"/>
            <a:ext cx="17869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stern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2D1AB50-E709-E98C-52F9-BE1BE017908C}"/>
              </a:ext>
            </a:extLst>
          </p:cNvPr>
          <p:cNvSpPr/>
          <p:nvPr/>
        </p:nvSpPr>
        <p:spPr>
          <a:xfrm>
            <a:off x="561819" y="5944045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[you want to]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BC931A05-B587-2E8B-2C67-E4ADBBC7B6A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AC5D40-5F4B-8D89-94F1-05741834F4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6848" y="4415760"/>
            <a:ext cx="930035" cy="1202199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274D226-4CF6-A946-5169-DC42F4E584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4442" y="4538397"/>
            <a:ext cx="1732811" cy="866406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4D5E02B2-7DC3-1919-0423-56BB6581AF0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41392" y="4703729"/>
            <a:ext cx="710835" cy="70788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819F671-1E7D-677D-8D74-6DC4089E030E}"/>
              </a:ext>
            </a:extLst>
          </p:cNvPr>
          <p:cNvSpPr/>
          <p:nvPr/>
        </p:nvSpPr>
        <p:spPr>
          <a:xfrm>
            <a:off x="538876" y="4026680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[to carry]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218" name="Picture 2" descr="Free vector graphics of Movers">
            <a:extLst>
              <a:ext uri="{FF2B5EF4-FFF2-40B4-BE49-F238E27FC236}">
                <a16:creationId xmlns:a16="http://schemas.microsoft.com/office/drawing/2014/main" id="{EEB32D77-602D-2197-D3E3-60DCABFF9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80" y="2620758"/>
            <a:ext cx="557060" cy="8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4027D586-1BD9-9139-4697-4888FD5716D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68068" y="4538397"/>
            <a:ext cx="630551" cy="86640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0321512-E054-3AB5-0E10-BCBDCAE4E86F}"/>
              </a:ext>
            </a:extLst>
          </p:cNvPr>
          <p:cNvSpPr/>
          <p:nvPr/>
        </p:nvSpPr>
        <p:spPr>
          <a:xfrm>
            <a:off x="8272673" y="1927492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[to]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 descr="A cheetah walking on snow&#10;&#10;Description automatically generated with low confidence">
            <a:extLst>
              <a:ext uri="{FF2B5EF4-FFF2-40B4-BE49-F238E27FC236}">
                <a16:creationId xmlns:a16="http://schemas.microsoft.com/office/drawing/2014/main" id="{FA930D77-25AE-1F1C-68CB-E8779B4274D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51383" y="2857147"/>
            <a:ext cx="1285515" cy="723102"/>
          </a:xfrm>
          <a:prstGeom prst="rect">
            <a:avLst/>
          </a:prstGeom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5FEA4CC1-3337-45A9-B557-FBF9E0DB06B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1" t="40351" r="50000" b="35767"/>
          <a:stretch/>
        </p:blipFill>
        <p:spPr>
          <a:xfrm>
            <a:off x="3511688" y="2725801"/>
            <a:ext cx="1240947" cy="87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3A0BB748-8628-43A6-8F59-FFC22F661168}"/>
              </a:ext>
            </a:extLst>
          </p:cNvPr>
          <p:cNvSpPr txBox="1">
            <a:spLocks/>
          </p:cNvSpPr>
          <p:nvPr/>
        </p:nvSpPr>
        <p:spPr>
          <a:xfrm>
            <a:off x="10635153" y="1135676"/>
            <a:ext cx="138411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1" name="Speech Bubble: Rectangle with Corners Rounded 50">
            <a:hlinkClick r:id="" action="ppaction://noaction">
              <a:snd r:embed="rId15" name="T1_W12F_11.1.wav"/>
            </a:hlinkClick>
            <a:extLst>
              <a:ext uri="{FF2B5EF4-FFF2-40B4-BE49-F238E27FC236}">
                <a16:creationId xmlns:a16="http://schemas.microsoft.com/office/drawing/2014/main" id="{9A45B2EF-B154-46BD-A141-F0262C94A9B2}"/>
              </a:ext>
            </a:extLst>
          </p:cNvPr>
          <p:cNvSpPr/>
          <p:nvPr/>
        </p:nvSpPr>
        <p:spPr>
          <a:xfrm>
            <a:off x="3831781" y="164666"/>
            <a:ext cx="2636999" cy="461665"/>
          </a:xfrm>
          <a:prstGeom prst="wedgeRoundRectCallout">
            <a:avLst>
              <a:gd name="adj1" fmla="val -66377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hlinkClick r:id="" action="ppaction://noaction">
              <a:snd r:embed="rId15" name="T1_W12F_11.1.wav"/>
            </a:hlinkClick>
            <a:extLst>
              <a:ext uri="{FF2B5EF4-FFF2-40B4-BE49-F238E27FC236}">
                <a16:creationId xmlns:a16="http://schemas.microsoft.com/office/drawing/2014/main" id="{04139E59-938F-4284-8A74-DAABEE57B396}"/>
              </a:ext>
            </a:extLst>
          </p:cNvPr>
          <p:cNvSpPr txBox="1"/>
          <p:nvPr/>
        </p:nvSpPr>
        <p:spPr>
          <a:xfrm>
            <a:off x="3841669" y="148792"/>
            <a:ext cx="263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Sag die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Wörter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3751BBA0-B5E6-4D21-A8D5-079E28853C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57376" y="-35979"/>
            <a:ext cx="914400" cy="914400"/>
          </a:xfrm>
          <a:prstGeom prst="rect">
            <a:avLst/>
          </a:prstGeom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6D73D3F3-6D29-104E-30F5-0CDA73902B3A}"/>
              </a:ext>
            </a:extLst>
          </p:cNvPr>
          <p:cNvSpPr txBox="1">
            <a:spLocks/>
          </p:cNvSpPr>
          <p:nvPr/>
        </p:nvSpPr>
        <p:spPr>
          <a:xfrm>
            <a:off x="10606208" y="1093279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708863DA-FB1F-5FDE-476B-2EF2899828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208" y="164666"/>
            <a:ext cx="1585097" cy="1066892"/>
          </a:xfrm>
          <a:prstGeom prst="rect">
            <a:avLst/>
          </a:prstGeom>
        </p:spPr>
      </p:pic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F4AF9C56-0C2C-D849-4E73-5E3E51A508D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2" name="Picture 2" descr="Free vector graphics of Gardener">
            <a:extLst>
              <a:ext uri="{FF2B5EF4-FFF2-40B4-BE49-F238E27FC236}">
                <a16:creationId xmlns:a16="http://schemas.microsoft.com/office/drawing/2014/main" id="{1D0CB72F-60B4-BEF6-6159-861C0E3D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92" y="1588836"/>
            <a:ext cx="2086691" cy="20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ree vector graphics of Ice">
            <a:extLst>
              <a:ext uri="{FF2B5EF4-FFF2-40B4-BE49-F238E27FC236}">
                <a16:creationId xmlns:a16="http://schemas.microsoft.com/office/drawing/2014/main" id="{8E57788E-92AA-9406-5A30-10FD73D67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45" y="1475409"/>
            <a:ext cx="1250935" cy="250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ree vector graphics of Grandma">
            <a:extLst>
              <a:ext uri="{FF2B5EF4-FFF2-40B4-BE49-F238E27FC236}">
                <a16:creationId xmlns:a16="http://schemas.microsoft.com/office/drawing/2014/main" id="{03DBC410-EBF9-5264-4937-8B0B49B31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05" y="1289809"/>
            <a:ext cx="3150098" cy="24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Free vector graphics of Pencil">
            <a:extLst>
              <a:ext uri="{FF2B5EF4-FFF2-40B4-BE49-F238E27FC236}">
                <a16:creationId xmlns:a16="http://schemas.microsoft.com/office/drawing/2014/main" id="{70531F58-8A63-1512-D2BC-BD38260B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117" y="1812784"/>
            <a:ext cx="3150099" cy="1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ree vector graphics of School">
            <a:extLst>
              <a:ext uri="{FF2B5EF4-FFF2-40B4-BE49-F238E27FC236}">
                <a16:creationId xmlns:a16="http://schemas.microsoft.com/office/drawing/2014/main" id="{C5F0494A-65EE-8644-48A1-A26C23CFB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165" y="1723603"/>
            <a:ext cx="2880001" cy="14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Free vector graphics of Teacher">
            <a:extLst>
              <a:ext uri="{FF2B5EF4-FFF2-40B4-BE49-F238E27FC236}">
                <a16:creationId xmlns:a16="http://schemas.microsoft.com/office/drawing/2014/main" id="{AB65E4FF-9CA1-685E-5B79-C437A8153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78" y="1361404"/>
            <a:ext cx="3273132" cy="22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Free vector graphics of Smartphone">
            <a:extLst>
              <a:ext uri="{FF2B5EF4-FFF2-40B4-BE49-F238E27FC236}">
                <a16:creationId xmlns:a16="http://schemas.microsoft.com/office/drawing/2014/main" id="{954EA111-0766-D98A-6F3E-0DCCDB0AD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60" y="1081515"/>
            <a:ext cx="2381150" cy="23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Free vector graphics of Cake">
            <a:extLst>
              <a:ext uri="{FF2B5EF4-FFF2-40B4-BE49-F238E27FC236}">
                <a16:creationId xmlns:a16="http://schemas.microsoft.com/office/drawing/2014/main" id="{94B3A7D9-225D-E291-486C-DF941375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51" y="1095914"/>
            <a:ext cx="1981722" cy="193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Free vector graphics of Flower">
            <a:extLst>
              <a:ext uri="{FF2B5EF4-FFF2-40B4-BE49-F238E27FC236}">
                <a16:creationId xmlns:a16="http://schemas.microsoft.com/office/drawing/2014/main" id="{6CDFB313-E44A-A806-78DF-B760E65DD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626" y="1511779"/>
            <a:ext cx="2075237" cy="19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Free vector graphics of Camera">
            <a:extLst>
              <a:ext uri="{FF2B5EF4-FFF2-40B4-BE49-F238E27FC236}">
                <a16:creationId xmlns:a16="http://schemas.microsoft.com/office/drawing/2014/main" id="{6B6B8492-1500-F6FF-AC02-3C80114AF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54" y="1231558"/>
            <a:ext cx="2473750" cy="23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Free vector graphics of Pictograms">
            <a:extLst>
              <a:ext uri="{FF2B5EF4-FFF2-40B4-BE49-F238E27FC236}">
                <a16:creationId xmlns:a16="http://schemas.microsoft.com/office/drawing/2014/main" id="{2E6AF887-005B-3E8F-7E56-88937D63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39" y="1451261"/>
            <a:ext cx="1784573" cy="177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Free vector graphics of Water">
            <a:extLst>
              <a:ext uri="{FF2B5EF4-FFF2-40B4-BE49-F238E27FC236}">
                <a16:creationId xmlns:a16="http://schemas.microsoft.com/office/drawing/2014/main" id="{39AE37F2-98F2-0B2F-B48F-7169D151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2461" y="1577282"/>
            <a:ext cx="1153478" cy="226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A480A48-772D-43C7-8DA4-B29E4EAD79CE}"/>
              </a:ext>
            </a:extLst>
          </p:cNvPr>
          <p:cNvGrpSpPr/>
          <p:nvPr/>
        </p:nvGrpSpPr>
        <p:grpSpPr>
          <a:xfrm>
            <a:off x="0" y="1242405"/>
            <a:ext cx="2522417" cy="2880000"/>
            <a:chOff x="194736" y="1163992"/>
            <a:chExt cx="2522417" cy="2880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FD6ADBD-ED9B-4F29-8287-257ED90E2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36" y="1163992"/>
              <a:ext cx="2522417" cy="288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ED5D4F-92E1-433D-8419-0150AC01E688}"/>
                </a:ext>
              </a:extLst>
            </p:cNvPr>
            <p:cNvSpPr txBox="1"/>
            <p:nvPr/>
          </p:nvSpPr>
          <p:spPr>
            <a:xfrm>
              <a:off x="804163" y="3045228"/>
              <a:ext cx="10150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89E46F-9C63-4DF6-AC29-BC99DD8FFAE3}"/>
              </a:ext>
            </a:extLst>
          </p:cNvPr>
          <p:cNvGrpSpPr/>
          <p:nvPr/>
        </p:nvGrpSpPr>
        <p:grpSpPr>
          <a:xfrm>
            <a:off x="9686187" y="1683641"/>
            <a:ext cx="2522417" cy="2880000"/>
            <a:chOff x="9957525" y="-3740"/>
            <a:chExt cx="2522417" cy="288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824629-6B03-4A15-BA02-245DC2AE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525" y="-3740"/>
              <a:ext cx="2522417" cy="288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2289DA-2A14-45DA-BEAE-B334852447E5}"/>
                </a:ext>
              </a:extLst>
            </p:cNvPr>
            <p:cNvSpPr txBox="1"/>
            <p:nvPr/>
          </p:nvSpPr>
          <p:spPr>
            <a:xfrm>
              <a:off x="10686196" y="1700453"/>
              <a:ext cx="10871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das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F4460A-60C7-48EB-AF20-4821E6914702}"/>
              </a:ext>
            </a:extLst>
          </p:cNvPr>
          <p:cNvGrpSpPr/>
          <p:nvPr/>
        </p:nvGrpSpPr>
        <p:grpSpPr>
          <a:xfrm>
            <a:off x="4656000" y="4649118"/>
            <a:ext cx="2880000" cy="2522417"/>
            <a:chOff x="4663072" y="3753114"/>
            <a:chExt cx="2880000" cy="252241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FF170DF-258F-48EF-B46B-0BD9D4CA3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41863" y="3574323"/>
              <a:ext cx="2522417" cy="2880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574233-A769-4A3B-AC1A-C4487DDCCFE6}"/>
                </a:ext>
              </a:extLst>
            </p:cNvPr>
            <p:cNvSpPr txBox="1"/>
            <p:nvPr/>
          </p:nvSpPr>
          <p:spPr>
            <a:xfrm>
              <a:off x="5492165" y="5340065"/>
              <a:ext cx="974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02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6 -0.01551 L 0.01536 -0.01551 C 0.01276 -0.0257 0.01159 -0.03704 0.00781 -0.04561 C 0.00507 -0.05209 0.00026 -0.0544 -0.00339 -0.05903 C -0.00599 -0.06204 -0.00821 -0.06644 -0.01094 -0.06899 C -0.01446 -0.07199 -0.01849 -0.07292 -0.02214 -0.0757 C -0.02474 -0.07755 -0.02722 -0.0801 -0.02969 -0.08218 C -0.03464 -0.08149 -0.06914 -0.08357 -0.08216 -0.06899 C -0.0944 -0.05533 -0.11042 -0.03426 -0.12162 -0.01551 C -0.13685 0.00995 -0.13256 0.01088 -0.14597 0.02106 C -0.15026 0.0243 -0.15651 0.02662 -0.16094 0.02777 C -0.16654 0.02916 -0.17214 0.03009 -0.17787 0.03101 C -0.18659 0.0324 -0.19532 0.03333 -0.20404 0.03449 C -0.20847 0.03333 -0.21289 0.03263 -0.21719 0.03101 C -0.2224 0.02916 -0.22539 0.025 -0.23034 0.02106 C -0.23334 0.01851 -0.23672 0.01713 -0.23972 0.01435 C -0.24297 0.01157 -0.24584 0.0074 -0.24909 0.00439 C -0.25157 0.00185 -0.25404 4.07407E-6 -0.25651 -0.00232 C -0.26159 -0.01343 -0.26589 -0.0257 -0.27344 -0.03218 C -0.27631 -0.03473 -0.27969 -0.03449 -0.28282 -0.03565 C -0.29154 -0.03449 -0.30052 -0.03542 -0.30912 -0.03218 C -0.31875 -0.02871 -0.32748 -0.01852 -0.33724 -0.01551 C -0.35899 -0.00926 -0.33763 -0.01621 -0.36159 -0.00556 C -0.36719 -0.00324 -0.37292 -0.00209 -0.37839 0.00115 C -0.38295 0.00347 -0.38698 0.00879 -0.39154 0.01111 C -0.40078 0.01551 -0.41029 0.01805 -0.41966 0.02106 C -0.44076 0.02754 -0.44649 0.02777 -0.46654 0.03101 C -0.47578 0.02893 -0.48529 0.02754 -0.49453 0.0243 C -0.50547 0.02083 -0.52305 0.0118 -0.53399 0.00439 C -0.54467 -0.00301 -0.56576 -0.01899 -0.56576 -0.01899 C -0.58269 -0.01667 -0.59961 -0.01551 -0.61641 -0.01227 C -0.62904 -0.00996 -0.64141 -0.00602 -0.65391 -0.00232 C -0.68907 0.00833 -0.70417 0.01273 -0.73269 0.0243 C -0.73516 0.02546 -0.73763 0.02662 -0.74024 0.02777 C -0.74271 0.03217 -0.74558 0.03588 -0.74766 0.04097 C -0.75065 0.04838 -0.7517 0.05787 -0.75521 0.06435 C -0.77605 0.10347 -0.77631 0.10023 -0.79831 0.11782 C -0.82214 0.11157 -0.80078 0.11921 -0.82461 0.10439 C -0.83256 0.0993 -0.84089 0.09583 -0.84896 0.09097 C -0.85586 0.08703 -0.86263 0.08217 -0.86953 0.07777 C -0.87644 0.06851 -0.87878 0.06643 -0.88451 0.05439 C -0.88724 0.04884 -0.88842 0.04398 -0.89024 0.03773 L -0.88828 0.00439 L -0.91836 0.01782 " pathEditMode="relative" ptsTypes="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F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74 L 0.00065 -0.0074 C 0.00742 -0.01759 0.01406 -0.02824 0.02122 -0.0375 C 0.03802 -0.05902 0.04752 -0.06759 0.06432 -0.08402 C 0.07252 -0.0831 0.08086 -0.08426 0.08867 -0.08078 C 0.09804 -0.07662 0.11601 -0.0581 0.12435 -0.04745 C 0.12825 -0.04236 0.13164 -0.03611 0.13554 -0.03078 C 0.14674 -0.01597 0.15677 0.00232 0.1694 0.0125 C 0.17617 0.01806 0.18281 0.02477 0.18997 0.02917 C 0.20508 0.03843 0.22122 0.04144 0.23685 0.04584 C 0.2569 0.04468 0.27695 0.04514 0.29687 0.04236 C 0.30195 0.04167 0.30677 0.03797 0.31185 0.03588 C 0.31497 0.03449 0.3181 0.03357 0.32122 0.03241 C 0.35117 0.03588 0.38138 0.03519 0.41119 0.04236 C 0.4181 0.04422 0.4233 0.05533 0.42994 0.05903 C 0.46823 0.08033 0.47591 0.07616 0.51627 0.07917 C 0.53463 0.07639 0.56588 0.0757 0.58554 0.0625 C 0.59791 0.05417 0.60833 0.03658 0.62122 0.03241 C 0.65599 0.0213 0.63489 0.02639 0.68502 0.02246 C 0.70247 0.02477 0.72005 0.02477 0.7375 0.02917 C 0.75143 0.03264 0.76497 0.04074 0.77877 0.04584 C 0.78867 0.04954 0.79869 0.05232 0.80872 0.05579 C 0.82057 0.05996 0.83242 0.06459 0.8444 0.06922 C 0.85807 0.08218 0.88307 0.10764 0.89869 0.11574 C 0.90481 0.11899 0.91119 0.11806 0.91744 0.11922 C 0.9181 0.11574 0.91836 0.11204 0.9194 0.10903 C 0.92851 0.08311 0.94726 0.0625 0.9625 0.05579 L 0.97005 0.05255 L 0.97005 0.05255 " pathEditMode="relative" ptsTypes="AAAAAAAAAAAAAAAAAAAAAAAAAAAAA">
                                      <p:cBhvr>
                                        <p:cTn id="1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F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1666 L -0.00378 0.01666 C 0.0056 0.03426 0.01641 0.05 0.02435 0.0699 C 0.03255 0.09027 0.03685 0.11574 0.03177 0.13981 C 0.02435 0.17523 0.0056 0.24328 0.0056 0.24328 C 0.0043 0.25879 0.00182 0.2743 0.00182 0.28981 C 0.00182 0.30463 0.00273 0.31967 0.0056 0.33333 C 0.01224 0.36481 0.02513 0.37963 0.03737 0.40324 C 0.03958 0.4074 0.04115 0.41203 0.0431 0.41666 C 0.03698 0.44375 0.03438 0.45764 0.02617 0.48333 C 0.02214 0.49583 0.01654 0.50694 0.01302 0.5199 C 0.00964 0.53264 0.00807 0.54652 0.0056 0.55995 C 0.00625 0.57222 0.00508 0.58495 0.00742 0.59652 C 0.01081 0.61342 0.01836 0.62685 0.0224 0.64328 L 0.02995 0.67338 C 0.0306 0.67986 0.03203 0.68657 0.03177 0.69328 C 0.03099 0.71365 0.02396 0.73495 0.02057 0.75324 C 0.01745 0.7699 0.01654 0.7831 0.01497 0.8 C 0.01979 0.80555 0.02344 0.80764 0.02435 0.8199 C 0.02461 0.82453 0.02331 0.82893 0.0224 0.83333 C 0.01576 0.86875 0.01276 0.87592 -0.00195 0.91319 C -0.01393 0.94398 -0.03932 1.00324 -0.03932 1.00324 C -0.01992 1.01481 -0.02786 1.00856 -0.01497 1.0199 C -0.0138 1.0243 -0.01263 1.02893 -0.01133 1.03333 C -0.0082 1.04282 -0.00664 1.04259 -0.00573 1.05324 C -0.00534 1.05671 -0.00573 1.05995 -0.00573 1.06342 " pathEditMode="relative" ptsTypes="AAAAAAAAAAAAAAAAAAAAAAAAAA">
                                      <p:cBhvr>
                                        <p:cTn id="26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F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48 0.00069 L -0.07148 0.00069 C -0.08281 -0.00926 -0.09349 -0.02199 -0.10534 -0.0294 C -0.12656 -0.0426 -0.14388 -0.04306 -0.16537 -0.04584 C -0.20625 -0.02917 -0.19023 -0.03959 -0.24401 0.01412 C -0.24727 0.01713 -0.29622 0.07361 -0.30781 0.08078 C -0.31563 0.08541 -0.32409 0.08518 -0.33216 0.08727 C -0.35391 0.06412 -0.38281 0.03264 -0.40339 0.01736 C -0.41537 0.00856 -0.42839 0.00625 -0.44089 0.00069 C -0.48346 0.01597 -0.45352 0.00023 -0.51771 0.08402 C -0.5263 0.09537 -0.5332 0.11504 -0.54388 0.11736 L -0.60586 0.13078 C -0.62578 0.12615 -0.64596 0.12384 -0.66576 0.11736 C -0.77331 0.08264 -0.69935 0.08287 -0.84766 0.05069 C -0.8849 0.04259 -0.92266 0.04398 -0.96016 0.04074 C -0.97578 0.04398 -0.99297 0.03819 -1.00703 0.05069 C -1.01224 0.05532 -0.99948 0.06759 -0.99388 0.0706 C -0.97018 0.08356 -0.94518 0.08842 -0.92083 0.09745 C -0.87774 0.08842 -0.88893 0.10972 -0.88893 0.03078 L -0.88893 0.03078 " pathEditMode="relative" ptsTypes="AAAAAAAAAAAAAAAAAAAA">
                                      <p:cBhvr>
                                        <p:cTn id="34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2F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4 0.02361 L 0.00404 0.02361 C 0.02018 0.02777 0.06992 0.01551 0.08086 0.06551 C 0.08359 0.07754 0.08216 0.09143 0.08281 0.10416 C 0.07956 0.12176 0.0776 0.14027 0.07305 0.15694 C 0.05794 0.21064 0.04935 0.20231 0.02956 0.25509 C 0.02357 0.27129 0.02044 0.29027 0.01575 0.30764 C 0.02044 0.33703 0.02161 0.36851 0.02956 0.39537 C 0.03398 0.41018 0.04427 0.4162 0.0513 0.42708 C 0.05417 0.43148 0.05651 0.43634 0.05924 0.44097 C 0.05651 0.47268 0.05521 0.50463 0.0513 0.53588 C 0.02786 0.72338 0.0401 0.54606 0.03164 0.70416 C 0.03359 0.72893 0.03229 0.75486 0.0375 0.77801 C 0.04245 0.79953 0.05378 0.81481 0.0612 0.83402 C 0.06628 0.84745 0.07044 0.86226 0.075 0.87615 C 0.07695 0.88912 0.07982 0.90162 0.08086 0.91481 C 0.08372 0.94722 0.08333 0.9993 0.08086 1.03055 C 0.07721 1.07662 0.07018 1.12152 0.06706 1.16736 L 0.06315 1.22708 C 0.0625 1.25277 0.06224 1.2787 0.0612 1.30439 C 0.06094 1.31018 0.05924 1.32199 0.05924 1.32199 " pathEditMode="relative" ptsTypes="AAAAAAAAAAAAAAAAAAAAA">
                                      <p:cBhvr>
                                        <p:cTn id="42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2F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39 0.00278 L 0.07839 0.00278 C 0.05078 -0.00301 0.02292 -0.00509 -0.00443 -0.01482 C -0.02083 -0.02037 -0.03594 -0.03426 -0.05182 -0.04282 C -0.05963 -0.04699 -0.06758 -0.04977 -0.07552 -0.05324 C -0.08268 -0.05208 -0.09023 -0.0537 -0.09726 -0.04977 C -0.1345 -0.02894 -0.16888 0.01134 -0.20768 0.02037 L -0.28268 0.03796 C -0.29127 0.03542 -0.30026 0.03634 -0.30833 0.03079 C -0.30989 0.02986 -0.31666 0.00995 -0.31823 0.00625 C -0.32357 -0.00602 -0.33541 -0.03079 -0.34193 -0.03935 C -0.34479 -0.04306 -0.34857 -0.04398 -0.35182 -0.0463 C -0.37578 -0.03773 -0.35312 -0.04792 -0.39518 -0.00764 C -0.44153 0.03657 -0.43581 0.02986 -0.47995 0.05903 C -0.50208 0.05231 -0.48164 0.06065 -0.50364 0.04491 C -0.51966 0.03356 -0.56484 0.00718 -0.57669 0.00278 C -0.59948 -0.00556 -0.62265 -0.00903 -0.6457 -0.01482 C -0.6793 -0.00764 -0.71302 -0.00324 -0.74635 0.00625 C -0.75013 0.00741 -0.75247 0.01713 -0.75625 0.0169 C -0.78229 0.01505 -0.80299 7.40741E-7 -0.82734 -0.01134 C -0.83581 -0.01528 -0.8444 -0.01829 -0.85299 -0.02176 C -0.86211 -0.01829 -0.87226 -0.01898 -0.8806 -0.01134 C -0.88555 -0.00648 -0.88659 0.00602 -0.89049 0.01319 C -0.90586 0.04259 -0.90208 0.03866 -0.91614 0.04491 C -0.91745 0.04259 -0.91888 0.04051 -0.92005 0.03796 C -0.92148 0.03449 -0.92226 0.03009 -0.92396 0.02731 C -0.9289 0.01944 -0.93437 0.01273 -0.93984 0.00625 C -0.9418 0.00393 -0.94362 0.00116 -0.9457 -0.0007 C -0.94752 -0.00232 -0.94987 -0.00208 -0.95169 -0.00417 C -0.95221 -0.00486 -0.95169 -0.00648 -0.95169 -0.00764 L -0.95169 -0.00764 " pathEditMode="relative" ptsTypes="AAAAAAAAAAAAAAAAAAAAAAAAAAAAAAA">
                                      <p:cBhvr>
                                        <p:cTn id="50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2F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02315 L 0.06458 0.02315 C 0.09153 -0.00394 0.11705 -0.03565 0.14544 -0.05764 C 0.15963 -0.06852 0.17578 -0.08125 0.19088 -0.07523 C 0.20221 -0.0706 0.20716 -0.0456 0.21445 -0.02963 C 0.24752 0.04282 0.23476 0.02269 0.26184 0.08958 C 0.26679 0.10185 0.27096 0.11574 0.2776 0.12477 C 0.2845 0.1338 0.29349 0.13634 0.3013 0.14236 C 0.30924 0.1412 0.31809 0.1456 0.325 0.13889 C 0.44622 0.02176 0.35377 0.075 0.41184 0.04421 C 0.41575 0.04653 0.42031 0.04699 0.42369 0.05116 C 0.44075 0.07176 0.45299 0.10926 0.47304 0.11782 L 0.50664 0.13171 C 0.51705 0.12593 0.52799 0.12199 0.53815 0.11435 C 0.58697 0.07639 0.5789 0.06481 0.63086 0.04051 C 0.63984 0.03634 0.64934 0.03819 0.65859 0.03704 C 0.6651 0.03935 0.67213 0.03935 0.67825 0.04421 C 0.72018 0.07685 0.69492 0.07662 0.73945 0.10023 C 0.74648 0.10394 0.75403 0.10185 0.76119 0.1037 C 0.78229 0.10903 0.80325 0.11551 0.82434 0.1213 C 0.87786 0.18356 0.85586 0.17199 0.88359 0.18449 C 0.8888 0.17616 0.89388 0.16782 0.89934 0.15972 C 0.92018 0.1294 0.91341 0.14838 0.92109 0.1213 L 0.92109 0.1213 " pathEditMode="relative" ptsTypes="AAAAAAAAAAAAAAAAAAAAAAAA">
                                      <p:cBhvr>
                                        <p:cTn id="58" dur="2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12F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6 0.07083 L -0.03516 0.07083 C -0.04571 0.06851 -0.05638 0.06713 -0.0668 0.06388 C -0.07487 0.06134 -0.08256 0.05648 -0.0905 0.05324 C -0.1056 0.04722 -0.12058 0.04004 -0.13594 0.03588 C -0.15352 0.03078 -0.17149 0.0287 -0.1892 0.02523 C -0.2142 0.02754 -0.23972 0.02291 -0.2642 0.03217 C -0.28008 0.03842 -0.29271 0.05949 -0.30769 0.07083 C -0.33295 0.09027 -0.33867 0.08865 -0.36485 0.09537 C -0.38529 0.09305 -0.40573 0.09259 -0.42604 0.08842 C -0.54193 0.06458 -0.39349 0.08055 -0.50886 0.07083 C -0.51875 0.07314 -0.52865 0.07476 -0.53841 0.07777 C -0.58373 0.09166 -0.55091 0.08796 -0.60756 0.10231 C -0.61667 0.10463 -0.62591 0.10463 -0.63516 0.10601 C -0.6418 0.10347 -0.64831 0.10138 -0.65495 0.09884 C -0.66016 0.09676 -0.66537 0.09328 -0.67071 0.09189 C -0.67787 0.08981 -0.68516 0.08888 -0.69245 0.08842 C -0.7194 0.08657 -0.74636 0.08611 -0.77331 0.08495 C -0.78581 0.08263 -0.79896 0.08495 -0.81081 0.07777 C -0.82644 0.06828 -0.83959 0.04884 -0.8543 0.03588 C -0.86459 0.02662 -0.87539 0.01944 -0.88581 0.01134 C -0.89115 0.01944 -0.89714 0.02638 -0.9017 0.03588 C -0.90508 0.04282 -0.90677 0.05231 -0.90951 0.06041 C -0.91003 0.0618 -0.91081 0.06273 -0.91159 0.06388 L -0.90951 0.05324 " pathEditMode="relative" ptsTypes="AAAAAAAAAAAAAAAAAAAAAAAAA">
                                      <p:cBhvr>
                                        <p:cTn id="66" dur="2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12F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7 0.03912 L -0.0487 0.03912 C -0.03959 0.05185 -0.02852 0.06158 -0.0211 0.07755 C -0.00599 0.11042 -0.00039 0.15417 0.00651 0.19352 C 0.00521 0.20857 0.00534 0.22454 0.0026 0.23912 C -0.00196 0.26343 -0.01524 0.30926 -0.01524 0.30926 C -0.01589 0.31968 -0.01758 0.33033 -0.01719 0.34074 C -0.01693 0.35046 -0.01576 0.36042 -0.01328 0.36898 C -0.01042 0.37824 0.00351 0.40232 0.00846 0.41088 C 0.00651 0.43565 0.0056 0.46042 0.0026 0.48472 C -0.00026 0.50741 -0.00625 0.52871 -0.00925 0.55139 C -0.01289 0.57801 -0.01459 0.60509 -0.01719 0.63218 C -0.01589 0.65903 -0.01693 0.68658 -0.01328 0.71273 C -0.00547 0.76806 0.00182 0.76505 0.0164 0.80394 C 0.02669 0.83148 0.0276 0.84236 0.03411 0.87431 C 0.03541 0.89167 0.03776 0.90903 0.03802 0.92685 C 0.03906 0.98241 0.03476 0.99584 0.03021 1.04977 C 0.02864 1.06829 0.02773 1.08704 0.0263 1.10579 C 0.02565 1.11296 0.02513 1.11991 0.02422 1.12685 C 0.02031 1.15718 0.02044 1.14908 0.01237 1.1794 C 0.00963 1.18982 0.0069 1.20023 0.00456 1.21111 C 0.00351 1.21551 0.0026 1.22523 0.0026 1.22523 " pathEditMode="relative" ptsTypes="AAAAAAAAAAAAAAAAAAAAAA">
                                      <p:cBhvr>
                                        <p:cTn id="74" dur="2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12F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0.05023 L 0.01459 0.05023 C -0.00442 0.02616 -0.02851 -0.00602 -0.04869 -0.01667 C -0.07343 -0.02963 -0.1 -0.02824 -0.12565 -0.03403 C -0.15325 -0.02593 -0.18151 -0.02315 -0.20846 -0.00949 C -0.46758 0.12222 -0.2026 0.01921 -0.3526 0.07477 C -0.3651 0.07014 -0.37773 0.06644 -0.3901 0.06065 C -0.41002 0.05116 -0.42903 0.03611 -0.44935 0.02917 C -0.4694 0.02199 -0.48997 0.02199 -0.51028 0.01852 C -0.53463 0.02199 -0.55937 0.0206 -0.58333 0.02917 C -0.61953 0.0419 -0.65429 0.06505 -0.68997 0.08171 C -0.71224 0.09213 -0.73463 0.10046 -0.75703 0.10995 C -0.76823 0.10625 -0.77955 0.1044 -0.79062 0.09931 C -0.80273 0.09375 -0.81393 0.08264 -0.82617 0.07824 C -0.83724 0.07431 -0.88606 0.06945 -0.90117 0.06759 C -0.90833 0.06296 -0.91601 0.05972 -0.92278 0.0537 C -0.92539 0.05139 -0.92695 0.04699 -0.92877 0.04306 C -0.93528 0.02963 -0.93411 0.03241 -0.93672 0.01852 L -0.93672 0.01852 " pathEditMode="relative" ptsTypes="AAAAAAAAAAAAAAAAAAA">
                                      <p:cBhvr>
                                        <p:cTn id="82" dur="2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12F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0.00301 L 0.02747 0.00301 C 0.05391 0.02847 0.08633 0.05046 0.10234 0.10116 C 0.1069 0.11551 0.10378 0.1338 0.10443 0.15023 C 0.09518 0.17361 0.08633 0.19745 0.07669 0.22037 C 0.01589 0.36597 0.06302 0.24306 0.02149 0.3537 C 0.01758 0.37477 0.01224 0.39514 0.00964 0.4169 C 0.00573 0.45116 0.00625 0.49375 0.01563 0.5257 C 0.02136 0.5456 0.04779 0.59537 0.05703 0.61343 C 0.05964 0.6287 0.06432 0.64329 0.06497 0.65903 C 0.06836 0.75417 0.01524 0.90787 0.00964 0.95741 L -0.00013 1.04514 C 0.00182 1.05787 0.00143 1.07269 0.00573 1.0838 C 0.01211 1.10023 0.03542 1.10764 0.04323 1.11528 C 0.05104 1.12292 0.05768 1.13403 0.06497 1.14329 C 0.08503 1.21505 0.08529 1.18495 0.07083 1.2662 C 0.0668 1.28866 0.06094 1.31019 0.05703 1.33287 C 0.05508 1.34421 0.05313 1.36806 0.05313 1.36806 " pathEditMode="relative" ptsTypes="AAAAAAAAAAAAAAAAAA">
                                      <p:cBhvr>
                                        <p:cTn id="90" dur="2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12F_11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7824 L -0.00091 0.07824 C 0.02357 0.05023 0.07409 -0.01181 0.10365 -0.03056 C 0.11419 -0.03727 0.12604 -0.03518 0.13724 -0.0375 C 0.16693 -0.00139 0.1763 0.01644 0.21419 0.03264 C 0.22891 0.03889 0.2444 0.03727 0.25951 0.03958 C 0.29831 0.03148 0.3375 0.02662 0.37604 0.01505 C 0.39609 0.00903 0.41484 -0.0125 0.43516 -0.01296 C 0.45287 -0.01366 0.4694 0.00324 0.48659 0.01157 C 0.50065 0.02708 0.52839 0.06412 0.54766 0.06412 C 0.5655 0.06412 0.69297 0.04259 0.73125 0.03611 C 0.75104 0.0419 0.77109 0.04468 0.7905 0.0537 C 0.80938 0.0625 0.82721 0.07778 0.8457 0.08889 C 0.86979 0.10301 0.86784 0.10139 0.88724 0.10648 C 0.89622 0.09838 0.89219 0.09931 0.89909 0.09931 L 0.89909 0.09931 " pathEditMode="relative" ptsTypes="AAAAAAAAAAAAAAAA">
                                      <p:cBhvr>
                                        <p:cTn id="98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12F_11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732531"/>
              </p:ext>
            </p:extLst>
          </p:nvPr>
        </p:nvGraphicFramePr>
        <p:xfrm>
          <a:off x="900674" y="2422777"/>
          <a:ext cx="10269416" cy="3978732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34784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48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time span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1103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10ACDD-B9F4-4981-A182-C2E41C2128BE}"/>
              </a:ext>
            </a:extLst>
          </p:cNvPr>
          <p:cNvSpPr/>
          <p:nvPr/>
        </p:nvSpPr>
        <p:spPr>
          <a:xfrm>
            <a:off x="1018112" y="1455758"/>
            <a:ext cx="9571907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 cross (x) under the type of word you hear.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German word twice. Choose one correct answer only.   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0DFC7A-314A-F0BB-B7FE-14FA88F8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54" y="-35477"/>
            <a:ext cx="958467" cy="12247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68729AE-61E2-9264-6507-4CF42E966E37}"/>
              </a:ext>
            </a:extLst>
          </p:cNvPr>
          <p:cNvSpPr txBox="1">
            <a:spLocks/>
          </p:cNvSpPr>
          <p:nvPr/>
        </p:nvSpPr>
        <p:spPr>
          <a:xfrm>
            <a:off x="644541" y="87041"/>
            <a:ext cx="2237996" cy="58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kern="0" dirty="0">
              <a:latin typeface="Century Gothic" panose="020B0502020202020204" pitchFamily="34" charset="0"/>
            </a:endParaRPr>
          </a:p>
        </p:txBody>
      </p:sp>
      <p:pic>
        <p:nvPicPr>
          <p:cNvPr id="21" name="Picture 2" descr="Free illustrations of Alien">
            <a:extLst>
              <a:ext uri="{FF2B5EF4-FFF2-40B4-BE49-F238E27FC236}">
                <a16:creationId xmlns:a16="http://schemas.microsoft.com/office/drawing/2014/main" id="{BF141528-21E1-4221-80FC-91493DA42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49" y="946077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A47A2BE-B189-4217-9BBB-355D829F7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88" y="205129"/>
            <a:ext cx="1370461" cy="1067118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6" name="T1_W12F_12.1.wav"/>
            </a:hlinkClick>
            <a:extLst>
              <a:ext uri="{FF2B5EF4-FFF2-40B4-BE49-F238E27FC236}">
                <a16:creationId xmlns:a16="http://schemas.microsoft.com/office/drawing/2014/main" id="{F39FF7B8-70BC-4DF6-AAF3-26B6AD601310}"/>
              </a:ext>
            </a:extLst>
          </p:cNvPr>
          <p:cNvSpPr/>
          <p:nvPr/>
        </p:nvSpPr>
        <p:spPr>
          <a:xfrm>
            <a:off x="4172553" y="576877"/>
            <a:ext cx="5375259" cy="637189"/>
          </a:xfrm>
          <a:prstGeom prst="wedgeRoundRectCallout">
            <a:avLst>
              <a:gd name="adj1" fmla="val -60223"/>
              <a:gd name="adj2" fmla="val -3721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Das </a:t>
            </a:r>
            <a:r>
              <a:rPr lang="en-US" sz="2400" b="1" dirty="0" err="1">
                <a:latin typeface="Century Gothic" panose="020B0502020202020204" pitchFamily="34" charset="0"/>
              </a:rPr>
              <a:t>ist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ein</a:t>
            </a:r>
            <a:r>
              <a:rPr lang="en-US" sz="2400" b="1" dirty="0">
                <a:latin typeface="Century Gothic" panose="020B0502020202020204" pitchFamily="34" charset="0"/>
              </a:rPr>
              <a:t> Quiz </a:t>
            </a:r>
            <a:r>
              <a:rPr lang="en-US" sz="2400" b="1" dirty="0" err="1">
                <a:latin typeface="Century Gothic" panose="020B0502020202020204" pitchFamily="34" charset="0"/>
              </a:rPr>
              <a:t>für</a:t>
            </a:r>
            <a:r>
              <a:rPr lang="en-US" sz="2400" b="1" dirty="0">
                <a:latin typeface="Century Gothic" panose="020B0502020202020204" pitchFamily="34" charset="0"/>
              </a:rPr>
              <a:t> dich, Robbie!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369BA7F7-C99F-3CA5-97C7-53AF6CA51FE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hlinkClick r:id="" action="ppaction://noaction">
              <a:snd r:embed="rId7" name="T1_W12F_12.2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959324" y="324921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8" name="T1_W12F_12.3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963740" y="397638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9" name="T1_W12F_12.4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959324" y="476079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10" name="T1_W12F_12.5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963122" y="568653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CCBC0-E974-E350-1325-BD8EB2C4BD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5788" y="3458519"/>
            <a:ext cx="333374" cy="33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C5FF9-4472-E4D3-06A4-C85AFB9430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7958" y="4185691"/>
            <a:ext cx="333374" cy="330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854226-7E2E-CD01-97E6-9427B1EE7F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2568" y="4919678"/>
            <a:ext cx="333374" cy="330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F0064D-3F22-7076-0FC3-A685A48EE8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1667" y="5857800"/>
            <a:ext cx="333374" cy="3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259947"/>
              </p:ext>
            </p:extLst>
          </p:nvPr>
        </p:nvGraphicFramePr>
        <p:xfrm>
          <a:off x="998464" y="2218087"/>
          <a:ext cx="10269416" cy="4029868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285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800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685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872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season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1041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hlinkClick r:id="" action="ppaction://noaction">
              <a:snd r:embed="rId3" name="T1_W12F_12.6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1058624" y="304359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5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hlinkClick r:id="" action="ppaction://noaction">
              <a:snd r:embed="rId4" name="T1_W12F_12.7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1058624" y="38144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6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hlinkClick r:id="" action="ppaction://noaction">
              <a:snd r:embed="rId5" name="T1_W12F_12.8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1078272" y="459881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7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hlinkClick r:id="" action="ppaction://noaction">
              <a:snd r:embed="rId6" name="T1_W12F_12.9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1082070" y="552337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8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0DFC7A-314A-F0BB-B7FE-14FA88F878F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54" y="-35477"/>
            <a:ext cx="958467" cy="12247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95C317E-F4B7-5A98-04A5-725EFE3601A5}"/>
              </a:ext>
            </a:extLst>
          </p:cNvPr>
          <p:cNvSpPr txBox="1">
            <a:spLocks/>
          </p:cNvSpPr>
          <p:nvPr/>
        </p:nvSpPr>
        <p:spPr>
          <a:xfrm>
            <a:off x="644541" y="87041"/>
            <a:ext cx="2237996" cy="58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kern="0" dirty="0">
              <a:latin typeface="Century Gothic" panose="020B0502020202020204" pitchFamily="34" charset="0"/>
            </a:endParaRPr>
          </a:p>
        </p:txBody>
      </p:sp>
      <p:pic>
        <p:nvPicPr>
          <p:cNvPr id="16" name="Picture 2" descr="Free illustrations of Alien">
            <a:extLst>
              <a:ext uri="{FF2B5EF4-FFF2-40B4-BE49-F238E27FC236}">
                <a16:creationId xmlns:a16="http://schemas.microsoft.com/office/drawing/2014/main" id="{55488E9C-C871-4CD1-9362-9539C23B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531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CE7A5AD7-D7A9-1613-3D81-114A3BBFDC0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3D8B32-CC9C-8283-FE79-426AD84A5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4192" y="3231525"/>
            <a:ext cx="333374" cy="330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7375B-90C6-FD8F-E02A-F84363216B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4192" y="3964957"/>
            <a:ext cx="333374" cy="33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CC5BF-F6D0-3379-8F94-FF57855787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850" y="4808122"/>
            <a:ext cx="333374" cy="330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06F84E-841E-6E0D-7B66-CE19B56D24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3370" y="5726529"/>
            <a:ext cx="333374" cy="3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5" y="2723189"/>
            <a:ext cx="704610" cy="1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165566" y="975542"/>
            <a:ext cx="1352709" cy="1471860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5630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have on 13 October (my) birthday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6606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</a:t>
            </a:r>
            <a:r>
              <a:rPr lang="en-GB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has on 31 </a:t>
            </a:r>
            <a:r>
              <a:rPr lang="en-GB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Dezember</a:t>
            </a:r>
            <a:r>
              <a:rPr lang="en-GB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(her) birthday!</a:t>
            </a:r>
            <a:endParaRPr kumimoji="0" lang="en-GB" sz="2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8" y="1976143"/>
            <a:ext cx="7077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have on the fifth of July (your) birthday.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0" name="TextBox 19">
            <a:hlinkClick r:id="" action="ppaction://noaction">
              <a:snd r:embed="rId9" name="T1_W12F_14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23234"/>
            <a:ext cx="3742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143619" y="5272052"/>
            <a:ext cx="938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hat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am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einunddreißigsten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Dezember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2155965" y="1344006"/>
            <a:ext cx="68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Du hast am fünften Juli Geburtstag.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2050433" y="3194918"/>
            <a:ext cx="834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habe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am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dreizehnten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Oktober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7" y="4979633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E1A1C42A-872A-C0A6-F228-AC80F65D311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6" name="Picture 2" descr="Free vector graphics of Fireworks">
            <a:extLst>
              <a:ext uri="{FF2B5EF4-FFF2-40B4-BE49-F238E27FC236}">
                <a16:creationId xmlns:a16="http://schemas.microsoft.com/office/drawing/2014/main" id="{FB5BE706-DD3D-3D89-BA31-DF700A6D2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074" y="3704355"/>
            <a:ext cx="1754855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ree vector graphics of Birthday">
            <a:extLst>
              <a:ext uri="{FF2B5EF4-FFF2-40B4-BE49-F238E27FC236}">
                <a16:creationId xmlns:a16="http://schemas.microsoft.com/office/drawing/2014/main" id="{897ABEB5-93C1-ACD1-06FD-26462A235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76" y="623892"/>
            <a:ext cx="2140117" cy="20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62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F_1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F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F_1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blau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5934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2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1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810826" y="481682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hr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5" name="T1_W12F_2.2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22798" y="478389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nterricht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34222" y="33120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353DDB-07A6-9217-A9BB-A13CBE6C7017}"/>
              </a:ext>
            </a:extLst>
          </p:cNvPr>
          <p:cNvSpPr txBox="1"/>
          <p:nvPr/>
        </p:nvSpPr>
        <p:spPr>
          <a:xfrm>
            <a:off x="1178775" y="5661575"/>
            <a:ext cx="3420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[watch, clock, o’clock]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7D9E6-22E9-9F72-C020-D6E6F6465906}"/>
              </a:ext>
            </a:extLst>
          </p:cNvPr>
          <p:cNvSpPr txBox="1"/>
          <p:nvPr/>
        </p:nvSpPr>
        <p:spPr>
          <a:xfrm>
            <a:off x="7960984" y="5543014"/>
            <a:ext cx="250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[teaching, lessons]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CF8079C-B10C-A26A-DA45-325CF482AD71}"/>
              </a:ext>
            </a:extLst>
          </p:cNvPr>
          <p:cNvSpPr txBox="1">
            <a:spLocks/>
          </p:cNvSpPr>
          <p:nvPr/>
        </p:nvSpPr>
        <p:spPr>
          <a:xfrm>
            <a:off x="592600" y="-153593"/>
            <a:ext cx="2384353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2000" kern="0" dirty="0"/>
          </a:p>
        </p:txBody>
      </p:sp>
      <p:pic>
        <p:nvPicPr>
          <p:cNvPr id="1026" name="Picture 2" descr="Free vector graphics of Hexagon">
            <a:extLst>
              <a:ext uri="{FF2B5EF4-FFF2-40B4-BE49-F238E27FC236}">
                <a16:creationId xmlns:a16="http://schemas.microsoft.com/office/drawing/2014/main" id="{212834CE-E5F8-2587-C5B0-64CAD92AA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11" y="2135331"/>
            <a:ext cx="1986197" cy="19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graphics of Girl">
            <a:extLst>
              <a:ext uri="{FF2B5EF4-FFF2-40B4-BE49-F238E27FC236}">
                <a16:creationId xmlns:a16="http://schemas.microsoft.com/office/drawing/2014/main" id="{3FAED275-DC10-7AE9-7004-65FA63296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584" y="1800598"/>
            <a:ext cx="2508125" cy="26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DD4FF5D2-ACCB-2540-062C-9537129D8D83}"/>
              </a:ext>
            </a:extLst>
          </p:cNvPr>
          <p:cNvSpPr/>
          <p:nvPr/>
        </p:nvSpPr>
        <p:spPr>
          <a:xfrm>
            <a:off x="123171" y="128501"/>
            <a:ext cx="390112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2500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1" y="304800"/>
            <a:ext cx="700987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3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04040" y="483781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Str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ße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5" name="T1_W12F_2.4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4786738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dt</a:t>
            </a: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7298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BA4E5-885D-168C-3C0C-1731D27A0D04}"/>
              </a:ext>
            </a:extLst>
          </p:cNvPr>
          <p:cNvSpPr txBox="1"/>
          <p:nvPr/>
        </p:nvSpPr>
        <p:spPr>
          <a:xfrm>
            <a:off x="8107986" y="565342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[town]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7DCA5-5F9C-8078-CDE0-52C231CEC01D}"/>
              </a:ext>
            </a:extLst>
          </p:cNvPr>
          <p:cNvSpPr txBox="1"/>
          <p:nvPr/>
        </p:nvSpPr>
        <p:spPr>
          <a:xfrm>
            <a:off x="1916321" y="5692657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[street]</a:t>
            </a:r>
          </a:p>
        </p:txBody>
      </p:sp>
      <p:pic>
        <p:nvPicPr>
          <p:cNvPr id="2050" name="Picture 2" descr="Free vector graphics of Cityscape">
            <a:extLst>
              <a:ext uri="{FF2B5EF4-FFF2-40B4-BE49-F238E27FC236}">
                <a16:creationId xmlns:a16="http://schemas.microsoft.com/office/drawing/2014/main" id="{F4C2FA0E-6A65-5F65-3CDB-E5AD9DEE6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058" y="2176545"/>
            <a:ext cx="4504132" cy="225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ector graphics of Cars">
            <a:extLst>
              <a:ext uri="{FF2B5EF4-FFF2-40B4-BE49-F238E27FC236}">
                <a16:creationId xmlns:a16="http://schemas.microsoft.com/office/drawing/2014/main" id="{70547AF4-5C0D-03A3-C2B5-D932CAEF8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31" y="1698899"/>
            <a:ext cx="2849477" cy="284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760CD57B-3039-088D-DF64-2616ED7EFD51}"/>
              </a:ext>
            </a:extLst>
          </p:cNvPr>
          <p:cNvSpPr/>
          <p:nvPr/>
        </p:nvSpPr>
        <p:spPr>
          <a:xfrm>
            <a:off x="123171" y="128501"/>
            <a:ext cx="370124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4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6604" y="49222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5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32633" y="481816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5" name="T1_W12F_2.6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88278" y="479940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9702" y="43017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 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A5CA4-2D87-34C7-2B9A-F9AC347D6519}"/>
              </a:ext>
            </a:extLst>
          </p:cNvPr>
          <p:cNvSpPr txBox="1"/>
          <p:nvPr/>
        </p:nvSpPr>
        <p:spPr>
          <a:xfrm>
            <a:off x="8066128" y="5615008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 want (to)]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0BD93-5475-9C1D-CDF8-7F5C6FB1E5A2}"/>
              </a:ext>
            </a:extLst>
          </p:cNvPr>
          <p:cNvSpPr txBox="1"/>
          <p:nvPr/>
        </p:nvSpPr>
        <p:spPr>
          <a:xfrm>
            <a:off x="1860611" y="5610012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[glad, happy]</a:t>
            </a:r>
          </a:p>
        </p:txBody>
      </p:sp>
      <p:pic>
        <p:nvPicPr>
          <p:cNvPr id="3074" name="Picture 2" descr="Free vector graphics of Happy">
            <a:extLst>
              <a:ext uri="{FF2B5EF4-FFF2-40B4-BE49-F238E27FC236}">
                <a16:creationId xmlns:a16="http://schemas.microsoft.com/office/drawing/2014/main" id="{89E45A0D-FA32-3F59-64F6-247D3ED15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16" y="2158653"/>
            <a:ext cx="3679452" cy="23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7C11FC52-3AF9-DF30-3E0D-E1A774FD8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40" y="2821261"/>
            <a:ext cx="3820860" cy="1451927"/>
          </a:xfrm>
          <a:prstGeom prst="rect">
            <a:avLst/>
          </a:prstGeom>
        </p:spPr>
      </p:pic>
      <p:sp>
        <p:nvSpPr>
          <p:cNvPr id="11" name="Google Shape;167;p2">
            <a:extLst>
              <a:ext uri="{FF2B5EF4-FFF2-40B4-BE49-F238E27FC236}">
                <a16:creationId xmlns:a16="http://schemas.microsoft.com/office/drawing/2014/main" id="{1D7BDA15-4CD6-B8FA-E853-1A68FC4FC303}"/>
              </a:ext>
            </a:extLst>
          </p:cNvPr>
          <p:cNvSpPr/>
          <p:nvPr/>
        </p:nvSpPr>
        <p:spPr>
          <a:xfrm>
            <a:off x="123171" y="128501"/>
            <a:ext cx="357471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75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26845" y="45127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7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646605" y="4767157"/>
            <a:ext cx="469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die Schw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ei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</a:p>
        </p:txBody>
      </p:sp>
      <p:sp>
        <p:nvSpPr>
          <p:cNvPr id="13" name="TextBox 12">
            <a:hlinkClick r:id="" action="ppaction://noaction">
              <a:snd r:embed="rId5" name="T1_W12F_2.8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119555" y="47671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85268" y="42738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F744DB-ABDB-CA5C-4E21-C14AFC9AA223}"/>
              </a:ext>
            </a:extLst>
          </p:cNvPr>
          <p:cNvSpPr txBox="1"/>
          <p:nvPr/>
        </p:nvSpPr>
        <p:spPr>
          <a:xfrm>
            <a:off x="8094777" y="5620026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love, loving]</a:t>
            </a:r>
          </a:p>
        </p:txBody>
      </p:sp>
      <p:pic>
        <p:nvPicPr>
          <p:cNvPr id="4098" name="Picture 2" descr="Free vector graphics of Switzerland">
            <a:extLst>
              <a:ext uri="{FF2B5EF4-FFF2-40B4-BE49-F238E27FC236}">
                <a16:creationId xmlns:a16="http://schemas.microsoft.com/office/drawing/2014/main" id="{CB3F4AAA-7657-9468-5F57-AE5F4E009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85" y="2121489"/>
            <a:ext cx="3480914" cy="223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2C2D4BB1-5C8D-F57F-53E2-E8C67F2CECA8}"/>
              </a:ext>
            </a:extLst>
          </p:cNvPr>
          <p:cNvSpPr/>
          <p:nvPr/>
        </p:nvSpPr>
        <p:spPr>
          <a:xfrm>
            <a:off x="123171" y="128501"/>
            <a:ext cx="357471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0" name="Picture 4" descr="Free vector graphics of Heart">
            <a:extLst>
              <a:ext uri="{FF2B5EF4-FFF2-40B4-BE49-F238E27FC236}">
                <a16:creationId xmlns:a16="http://schemas.microsoft.com/office/drawing/2014/main" id="{972F59FA-4E04-126F-7286-E7F4F0F81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57" y="1900785"/>
            <a:ext cx="2846036" cy="26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2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977" y="-30809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75014" y="383107"/>
            <a:ext cx="5518151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10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6996622" y="482320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tter</a:t>
            </a:r>
          </a:p>
        </p:txBody>
      </p:sp>
      <p:sp>
        <p:nvSpPr>
          <p:cNvPr id="13" name="TextBox 12">
            <a:hlinkClick r:id="" action="ppaction://noaction">
              <a:snd r:embed="rId5" name="T1_W12F_2.9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1109705" y="4820892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95090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short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57C80-C7FB-5CA3-4406-87AEC145445E}"/>
              </a:ext>
            </a:extLst>
          </p:cNvPr>
          <p:cNvSpPr txBox="1"/>
          <p:nvPr/>
        </p:nvSpPr>
        <p:spPr>
          <a:xfrm>
            <a:off x="1872174" y="5612745"/>
            <a:ext cx="273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stand, standing]</a:t>
            </a: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401C5D91-0950-86DC-098E-0F613C9F479B}"/>
              </a:ext>
            </a:extLst>
          </p:cNvPr>
          <p:cNvSpPr/>
          <p:nvPr/>
        </p:nvSpPr>
        <p:spPr>
          <a:xfrm>
            <a:off x="123171" y="128500"/>
            <a:ext cx="346061" cy="30167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Free vector graphics of Silhouette">
            <a:extLst>
              <a:ext uri="{FF2B5EF4-FFF2-40B4-BE49-F238E27FC236}">
                <a16:creationId xmlns:a16="http://schemas.microsoft.com/office/drawing/2014/main" id="{6C13FAA1-D7D2-1A7B-74C7-C60B42D35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4451" y="1570189"/>
            <a:ext cx="1748057" cy="332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ee vector graphics of Weather">
            <a:extLst>
              <a:ext uri="{FF2B5EF4-FFF2-40B4-BE49-F238E27FC236}">
                <a16:creationId xmlns:a16="http://schemas.microsoft.com/office/drawing/2014/main" id="{0725DA35-2F09-0125-C043-2C96BEE9F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34" y="1804547"/>
            <a:ext cx="2264075" cy="32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1023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73416" y="40131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12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254240" y="478069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woh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3" name="TextBox 12">
            <a:hlinkClick r:id="" action="ppaction://noaction">
              <a:snd r:embed="rId5" name="T1_W12F_2.11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948878" y="4758674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95090" y="35070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short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889F5-1CC3-345C-46BA-FBCF5C650B9F}"/>
              </a:ext>
            </a:extLst>
          </p:cNvPr>
          <p:cNvSpPr txBox="1"/>
          <p:nvPr/>
        </p:nvSpPr>
        <p:spPr>
          <a:xfrm>
            <a:off x="8138244" y="5639074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[where (to)?]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246861-91D8-330A-A9BC-312F754318AA}"/>
              </a:ext>
            </a:extLst>
          </p:cNvPr>
          <p:cNvSpPr txBox="1"/>
          <p:nvPr/>
        </p:nvSpPr>
        <p:spPr>
          <a:xfrm>
            <a:off x="1924100" y="5603713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lie, be lying]</a:t>
            </a: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CD69B5FF-A5AA-51C0-15BB-BDDD5215F0B6}"/>
              </a:ext>
            </a:extLst>
          </p:cNvPr>
          <p:cNvSpPr/>
          <p:nvPr/>
        </p:nvSpPr>
        <p:spPr>
          <a:xfrm>
            <a:off x="123171" y="128500"/>
            <a:ext cx="357471" cy="30167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Free vector graphics of Location">
            <a:extLst>
              <a:ext uri="{FF2B5EF4-FFF2-40B4-BE49-F238E27FC236}">
                <a16:creationId xmlns:a16="http://schemas.microsoft.com/office/drawing/2014/main" id="{A64747FC-C184-653C-9901-92D072182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264" y="2194622"/>
            <a:ext cx="2388236" cy="239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vector graphics of Myanmar">
            <a:extLst>
              <a:ext uri="{FF2B5EF4-FFF2-40B4-BE49-F238E27FC236}">
                <a16:creationId xmlns:a16="http://schemas.microsoft.com/office/drawing/2014/main" id="{0CFBAC42-2EA1-9D79-5A60-C22FE688E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72" y="1974983"/>
            <a:ext cx="3468154" cy="27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07DA1FB1-6DD8-A9DD-B0A6-993938C2F59B}"/>
              </a:ext>
            </a:extLst>
          </p:cNvPr>
          <p:cNvSpPr/>
          <p:nvPr/>
        </p:nvSpPr>
        <p:spPr>
          <a:xfrm rot="2383958">
            <a:off x="3622396" y="2945773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1023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75015" y="20815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14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70" y="481017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Plat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5" name="T1_W12F_2.13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871783" y="4805923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ald</a:t>
            </a: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37524" y="35940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87E233-0A45-606D-DB10-9B65841633DF}"/>
              </a:ext>
            </a:extLst>
          </p:cNvPr>
          <p:cNvSpPr txBox="1"/>
          <p:nvPr/>
        </p:nvSpPr>
        <p:spPr>
          <a:xfrm>
            <a:off x="1910659" y="5621531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[forest, wood]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BCF447-7AF8-B853-9AF2-D01119CCB27B}"/>
              </a:ext>
            </a:extLst>
          </p:cNvPr>
          <p:cNvSpPr txBox="1"/>
          <p:nvPr/>
        </p:nvSpPr>
        <p:spPr>
          <a:xfrm>
            <a:off x="7996382" y="5625784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[square]</a:t>
            </a: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AB3856D7-3FB4-EF9E-9153-F4B28B8A209A}"/>
              </a:ext>
            </a:extLst>
          </p:cNvPr>
          <p:cNvSpPr/>
          <p:nvPr/>
        </p:nvSpPr>
        <p:spPr>
          <a:xfrm>
            <a:off x="123171" y="128501"/>
            <a:ext cx="424448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 descr="Free vector graphics of Forest">
            <a:extLst>
              <a:ext uri="{FF2B5EF4-FFF2-40B4-BE49-F238E27FC236}">
                <a16:creationId xmlns:a16="http://schemas.microsoft.com/office/drawing/2014/main" id="{8A46D29D-D59B-F9A8-4CED-8E65E1C55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16" y="1924600"/>
            <a:ext cx="3729766" cy="285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ree vector graphics of Place">
            <a:extLst>
              <a:ext uri="{FF2B5EF4-FFF2-40B4-BE49-F238E27FC236}">
                <a16:creationId xmlns:a16="http://schemas.microsoft.com/office/drawing/2014/main" id="{F368E59C-C7EE-07AC-A53F-B9AB9B107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951" y="2507933"/>
            <a:ext cx="4709138" cy="235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4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95816" y="300202"/>
            <a:ext cx="577975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soft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930483" y="419823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16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70" y="4769726"/>
            <a:ext cx="42045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/>
              </a:rPr>
              <a:t>na</a:t>
            </a:r>
            <a:r>
              <a:rPr lang="en-GB" sz="6000" dirty="0" err="1">
                <a:solidFill>
                  <a:srgbClr val="FF0066"/>
                </a:solidFill>
                <a:latin typeface="Century Gothic"/>
              </a:rPr>
              <a:t>ch</a:t>
            </a:r>
            <a:endParaRPr lang="en-GB" sz="6000" baseline="30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5" name="T1_W12F_2.15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976230" y="4758674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Österrei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endParaRPr lang="en-GB" sz="60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5972957" y="178186"/>
            <a:ext cx="523471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hard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73B64-23F6-D4A4-F13E-FE69E93CD969}"/>
              </a:ext>
            </a:extLst>
          </p:cNvPr>
          <p:cNvSpPr txBox="1"/>
          <p:nvPr/>
        </p:nvSpPr>
        <p:spPr>
          <a:xfrm>
            <a:off x="8104666" y="5574424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[to, towards]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CEB44F-225B-352E-DB7D-46261A2FD5E4}"/>
              </a:ext>
            </a:extLst>
          </p:cNvPr>
          <p:cNvSpPr txBox="1"/>
          <p:nvPr/>
        </p:nvSpPr>
        <p:spPr>
          <a:xfrm>
            <a:off x="1961342" y="5528001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[Austria]</a:t>
            </a: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F736CABC-5202-19A3-3F5C-57FE6C125A5A}"/>
              </a:ext>
            </a:extLst>
          </p:cNvPr>
          <p:cNvSpPr/>
          <p:nvPr/>
        </p:nvSpPr>
        <p:spPr>
          <a:xfrm>
            <a:off x="123171" y="128501"/>
            <a:ext cx="357471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Free vector graphics of Austria">
            <a:extLst>
              <a:ext uri="{FF2B5EF4-FFF2-40B4-BE49-F238E27FC236}">
                <a16:creationId xmlns:a16="http://schemas.microsoft.com/office/drawing/2014/main" id="{AFF5760A-35F8-338B-90DF-CF50D99DB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30" y="2554464"/>
            <a:ext cx="4048229" cy="208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ree vector graphics of Pointing">
            <a:extLst>
              <a:ext uri="{FF2B5EF4-FFF2-40B4-BE49-F238E27FC236}">
                <a16:creationId xmlns:a16="http://schemas.microsoft.com/office/drawing/2014/main" id="{CE886802-D10D-283E-4EA2-8F7B34EEF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95" y="2922096"/>
            <a:ext cx="3504675" cy="175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2763280-2C60-4011-B5FE-DF2B6D414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055" y="-75264"/>
            <a:ext cx="1640305" cy="363728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ausprechen</a:t>
            </a:r>
          </a:p>
        </p:txBody>
      </p:sp>
    </p:spTree>
    <p:extLst>
      <p:ext uri="{BB962C8B-B14F-4D97-AF65-F5344CB8AC3E}">
        <p14:creationId xmlns:p14="http://schemas.microsoft.com/office/powerpoint/2010/main" val="31935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1378</Words>
  <Application>Microsoft Macintosh PowerPoint</Application>
  <PresentationFormat>Widescreen</PresentationFormat>
  <Paragraphs>340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MS Gothic</vt:lpstr>
      <vt:lpstr>Arial</vt:lpstr>
      <vt:lpstr>Calibri</vt:lpstr>
      <vt:lpstr>Century Gothic</vt:lpstr>
      <vt:lpstr>Modern Love</vt:lpstr>
      <vt:lpstr>Symbol</vt:lpstr>
      <vt:lpstr>Wingdings</vt:lpstr>
      <vt:lpstr>1_Office Theme</vt:lpstr>
      <vt:lpstr>2_Office Theme</vt:lpstr>
      <vt:lpstr>What I can do</vt:lpstr>
      <vt:lpstr>aussprechen</vt:lpstr>
      <vt:lpstr>aussprechen</vt:lpstr>
      <vt:lpstr>aussprechen</vt:lpstr>
      <vt:lpstr>aussprechen</vt:lpstr>
      <vt:lpstr>aussprechen</vt:lpstr>
      <vt:lpstr>aussprechen</vt:lpstr>
      <vt:lpstr>aussprechen</vt:lpstr>
      <vt:lpstr>ausprechen</vt:lpstr>
      <vt:lpstr>Follow up 2: Sag die Wörter.</vt:lpstr>
      <vt:lpstr>Follow up 3 </vt:lpstr>
      <vt:lpstr>hören</vt:lpstr>
      <vt:lpstr>hören</vt:lpstr>
      <vt:lpstr>Follow up 5: 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58</cp:revision>
  <dcterms:created xsi:type="dcterms:W3CDTF">2021-06-12T06:20:35Z</dcterms:created>
  <dcterms:modified xsi:type="dcterms:W3CDTF">2024-01-04T11:31:29Z</dcterms:modified>
</cp:coreProperties>
</file>