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96" r:id="rId3"/>
    <p:sldId id="995" r:id="rId4"/>
    <p:sldId id="294" r:id="rId5"/>
    <p:sldId id="421" r:id="rId6"/>
    <p:sldId id="999" r:id="rId7"/>
    <p:sldId id="1000" r:id="rId8"/>
    <p:sldId id="1001" r:id="rId9"/>
    <p:sldId id="297" r:id="rId10"/>
    <p:sldId id="1003" r:id="rId11"/>
    <p:sldId id="933"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2E94AF"/>
    <a:srgbClr val="0070C0"/>
    <a:srgbClr val="FFFFCC"/>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5" autoAdjust="0"/>
    <p:restoredTop sz="78258" autoAdjust="0"/>
  </p:normalViewPr>
  <p:slideViewPr>
    <p:cSldViewPr snapToGrid="0">
      <p:cViewPr varScale="1">
        <p:scale>
          <a:sx n="90" d="100"/>
          <a:sy n="90" d="100"/>
        </p:scale>
        <p:origin x="1568" y="192"/>
      </p:cViewPr>
      <p:guideLst/>
    </p:cSldViewPr>
  </p:slideViewPr>
  <p:outlineViewPr>
    <p:cViewPr>
      <p:scale>
        <a:sx n="33" d="100"/>
        <a:sy n="33" d="100"/>
      </p:scale>
      <p:origin x="0" y="0"/>
    </p:cViewPr>
  </p:outlineViewPr>
  <p:notesTextViewPr>
    <p:cViewPr>
      <p:scale>
        <a:sx n="1" d="1"/>
        <a:sy n="1" d="1"/>
      </p:scale>
      <p:origin x="0" y="-1312"/>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1E05E7EC-A28C-FD42-AD46-47EFB7D7D92B}"/>
    <pc:docChg chg="modSld">
      <pc:chgData name="Jasmin Silver" userId="f1ad1a87-e10a-4dd0-87b2-6c2654730cf8" providerId="ADAL" clId="{1E05E7EC-A28C-FD42-AD46-47EFB7D7D92B}" dt="2024-01-04T21:03:35.312" v="3" actId="20577"/>
      <pc:docMkLst>
        <pc:docMk/>
      </pc:docMkLst>
      <pc:sldChg chg="modNotesTx">
        <pc:chgData name="Jasmin Silver" userId="f1ad1a87-e10a-4dd0-87b2-6c2654730cf8" providerId="ADAL" clId="{1E05E7EC-A28C-FD42-AD46-47EFB7D7D92B}" dt="2024-01-04T21:03:35.312" v="3" actId="20577"/>
        <pc:sldMkLst>
          <pc:docMk/>
          <pc:sldMk cId="3761398597" sldId="294"/>
        </pc:sldMkLst>
      </pc:sldChg>
    </pc:docChg>
  </pc:docChgLst>
  <pc:docChgLst>
    <pc:chgData name="Jasmin Silver" userId="S::bv929433@reading.ac.uk::2d507aff-3db3-468e-9a53-e6204b33d4b5" providerId="AD" clId="Web-{A6D87ACE-9EB6-B005-2230-CE527B67B981}"/>
    <pc:docChg chg="modSld">
      <pc:chgData name="Jasmin Silver" userId="S::bv929433@reading.ac.uk::2d507aff-3db3-468e-9a53-e6204b33d4b5" providerId="AD" clId="Web-{A6D87ACE-9EB6-B005-2230-CE527B67B981}" dt="2024-01-05T08:27:07.635" v="1"/>
      <pc:docMkLst>
        <pc:docMk/>
      </pc:docMkLst>
      <pc:sldChg chg="modNotes">
        <pc:chgData name="Jasmin Silver" userId="S::bv929433@reading.ac.uk::2d507aff-3db3-468e-9a53-e6204b33d4b5" providerId="AD" clId="Web-{A6D87ACE-9EB6-B005-2230-CE527B67B981}" dt="2024-01-05T08:27:07.635" v="1"/>
        <pc:sldMkLst>
          <pc:docMk/>
          <pc:sldMk cId="3761398597"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inkprotect.cudasvc.com/url?a=https%3a%2f%2fwww.routesintolanguages.ac.uk%2fevents%2fprimary-bee&amp;c=E,1,VOoXbLsn2jLXP4AWORh1ekprUpQJzYuL5Je_EjATWIw6biI0et3fPRrtaCMQph0-6wHYCQ-XAG0NB3IMI5kOAM97SYoFl-x-XtiLEjZd7CUKpfCu6V3Eh9PGPuda&amp;typo=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anako.co.uk/Spelling-Bee-Competi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Phonics:  revisit SSC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long and short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[u] (for these also write long or short);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 [z] hard and soft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revisit words from lessons 1 - 11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that first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introduced 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They</a:t>
            </a:r>
            <a:r>
              <a:rPr lang="en-GB" sz="1200" b="0">
                <a:solidFill>
                  <a:srgbClr val="000000"/>
                </a:solidFill>
                <a:effectLst/>
                <a:highlight>
                  <a:srgbClr val="FFFF00"/>
                </a:highlight>
                <a:latin typeface="Calibri" panose="020F0502020204030204" pitchFamily="34" charset="0"/>
                <a:ea typeface="Calibri" panose="020F0502020204030204" pitchFamily="34"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000" b="0" strike="noStrike" spc="-1">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6000">
              <a:lnSpc>
                <a:spcPct val="100000"/>
              </a:lnSpc>
            </a:pPr>
            <a:r>
              <a:rPr lang="en-GB" sz="1200" b="0" strike="noStrike" spc="-1" dirty="0">
                <a:latin typeface="Arial"/>
              </a:rPr>
              <a:t>Slide 2 without </a:t>
            </a:r>
            <a:r>
              <a:rPr lang="en-GB" sz="1200" b="0" strike="noStrike" spc="-1" dirty="0">
                <a:solidFill>
                  <a:srgbClr val="000000"/>
                </a:solidFill>
                <a:latin typeface="+mn-lt"/>
              </a:rPr>
              <a:t>the gender of the nouns being indicated in brackets.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4485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understanding of </a:t>
            </a:r>
            <a:r>
              <a:rPr lang="en-GB" sz="1000" b="0" strike="noStrike" spc="-1" dirty="0" err="1">
                <a:solidFill>
                  <a:srgbClr val="000000"/>
                </a:solidFill>
                <a:latin typeface="Calibri"/>
                <a:ea typeface="Calibri"/>
              </a:rPr>
              <a:t>dieser</a:t>
            </a:r>
            <a:r>
              <a:rPr lang="en-GB" sz="1000" b="0" strike="noStrike" spc="-1" dirty="0">
                <a:solidFill>
                  <a:srgbClr val="000000"/>
                </a:solidFill>
                <a:latin typeface="Calibri"/>
                <a:ea typeface="Calibri"/>
              </a:rPr>
              <a:t>/</a:t>
            </a:r>
            <a:r>
              <a:rPr lang="en-GB" sz="1000" b="0" strike="noStrike" spc="-1" dirty="0" err="1">
                <a:solidFill>
                  <a:srgbClr val="000000"/>
                </a:solidFill>
                <a:latin typeface="Calibri"/>
                <a:ea typeface="Calibri"/>
              </a:rPr>
              <a:t>diese</a:t>
            </a:r>
            <a:r>
              <a:rPr lang="en-GB" sz="1000" b="0" strike="noStrike" spc="-1" dirty="0">
                <a:solidFill>
                  <a:srgbClr val="000000"/>
                </a:solidFill>
                <a:latin typeface="Calibri"/>
                <a:ea typeface="Calibri"/>
              </a:rPr>
              <a:t>/dieses and indefinite articles in the accusative/Row 2.</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Note: </a:t>
            </a:r>
            <a:r>
              <a:rPr lang="en-GB" sz="1000" b="0" strike="noStrike" spc="-1" dirty="0">
                <a:solidFill>
                  <a:srgbClr val="000000"/>
                </a:solidFill>
                <a:latin typeface="Calibri"/>
                <a:ea typeface="Calibri"/>
              </a:rPr>
              <a:t>the audio version of this resource has the audio attached the answer cross (click on the green cross for each item, once it has appeared. </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Pupils select the correct choice out of two for items 1-5.</a:t>
            </a:r>
          </a:p>
          <a:p>
            <a:pPr marL="229320" indent="-228600">
              <a:lnSpc>
                <a:spcPct val="100000"/>
              </a:lnSpc>
              <a:buAutoNum type="arabicPeriod"/>
            </a:pPr>
            <a:r>
              <a:rPr lang="en-GB" sz="1000" b="0" strike="noStrike" spc="-1" dirty="0">
                <a:solidFill>
                  <a:srgbClr val="000000"/>
                </a:solidFill>
                <a:latin typeface="Calibri"/>
              </a:rPr>
              <a:t>Elicit answers.</a:t>
            </a:r>
          </a:p>
          <a:p>
            <a:pPr marL="229320" indent="-228600">
              <a:lnSpc>
                <a:spcPct val="100000"/>
              </a:lnSpc>
              <a:buAutoNum type="arabicPeriod"/>
            </a:pPr>
            <a:r>
              <a:rPr lang="en-GB" sz="1000" b="0" strike="noStrike" spc="-1" dirty="0">
                <a:solidFill>
                  <a:srgbClr val="000000"/>
                </a:solidFill>
                <a:latin typeface="Calibri"/>
              </a:rPr>
              <a:t>Click for answers. </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54481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1/2</a:t>
            </a:r>
          </a:p>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recognition and transcription of previously taught SSCs using unknown words.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write down the SSC.</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a:t>
            </a:r>
          </a:p>
          <a:p>
            <a:pPr marL="228600" indent="-228600">
              <a:buFont typeface="+mj-lt"/>
              <a:buAutoNum type="arabicPeriod"/>
            </a:pPr>
            <a:r>
              <a:rPr lang="en-GB" dirty="0"/>
              <a:t>Continue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 and word frequency:</a:t>
            </a:r>
            <a:br>
              <a:rPr lang="en-GB" dirty="0"/>
            </a:br>
            <a:r>
              <a:rPr lang="en-GB" dirty="0"/>
              <a:t>1. </a:t>
            </a:r>
            <a:r>
              <a:rPr lang="en-GB" dirty="0" err="1"/>
              <a:t>Insel</a:t>
            </a:r>
            <a:r>
              <a:rPr lang="en-GB" dirty="0"/>
              <a:t> [1029] (short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Auto [361] (long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Gute</a:t>
            </a:r>
            <a:r>
              <a:rPr lang="en-GB" dirty="0"/>
              <a:t> Nacht [n/a] (hard [</a:t>
            </a:r>
            <a:r>
              <a:rPr lang="en-GB" dirty="0" err="1"/>
              <a:t>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Rucksack [3180] (short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Land  [134] (short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jeden</a:t>
            </a:r>
            <a:r>
              <a:rPr lang="en-GB" dirty="0"/>
              <a:t> Tag [n/a] [long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Musiker [2577] (long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Schmerzen</a:t>
            </a:r>
            <a:r>
              <a:rPr lang="en-GB" dirty="0"/>
              <a:t> [1483]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345567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2/2</a:t>
            </a:r>
          </a:p>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and word frequency: </a:t>
            </a:r>
            <a:br>
              <a:rPr lang="en-GB" dirty="0"/>
            </a:br>
            <a:r>
              <a:rPr lang="en-GB" dirty="0"/>
              <a:t>1. Kino [2020] (long [</a:t>
            </a:r>
            <a:r>
              <a:rPr lang="en-GB" dirty="0" err="1"/>
              <a:t>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finden</a:t>
            </a:r>
            <a:r>
              <a:rPr lang="en-GB" dirty="0"/>
              <a:t> [103] (short [</a:t>
            </a:r>
            <a:r>
              <a:rPr lang="en-GB" dirty="0" err="1"/>
              <a:t>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Unterricht</a:t>
            </a:r>
            <a:r>
              <a:rPr lang="en-GB" dirty="0"/>
              <a:t>[1823] (soft [</a:t>
            </a:r>
            <a:r>
              <a:rPr lang="en-GB" dirty="0" err="1"/>
              <a:t>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Spaß</a:t>
            </a:r>
            <a:r>
              <a:rPr lang="en-GB" dirty="0"/>
              <a:t> [1045] [long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Konzert</a:t>
            </a:r>
            <a:r>
              <a:rPr lang="en-GB" dirty="0"/>
              <a:t> [2350] (short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Schwimmbad</a:t>
            </a:r>
            <a:r>
              <a:rPr lang="en-GB" dirty="0"/>
              <a:t> [&gt;5009] [w]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liegen</a:t>
            </a:r>
            <a:r>
              <a:rPr lang="en-GB" dirty="0"/>
              <a:t> [107] ([</a:t>
            </a:r>
            <a:r>
              <a:rPr lang="en-GB" dirty="0" err="1"/>
              <a:t>ie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Arbeit [208] ([</a:t>
            </a:r>
            <a:r>
              <a:rPr lang="en-GB" dirty="0" err="1"/>
              <a:t>ei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 combined with an introduction to the Primary Bee.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5900" indent="-215265"/>
            <a:r>
              <a:rPr lang="en-GB" sz="1200" b="0" strike="noStrike" spc="-1">
                <a:latin typeface="Arial"/>
              </a:rPr>
              <a:t>Click through the animations and briefly explain the Primary Bee</a:t>
            </a:r>
            <a:r>
              <a:rPr lang="en-GB" spc="-1">
                <a:latin typeface="Arial"/>
              </a:rPr>
              <a:t>: </a:t>
            </a:r>
            <a:r>
              <a:rPr lang="en-GB" spc="-1" dirty="0">
                <a:hlinkClick r:id="rId3"/>
              </a:rPr>
              <a:t>https://www.routesintolanguages.ac.uk/events/primary-bee</a:t>
            </a:r>
            <a:endParaRPr lang="en-GB" sz="1200" b="0" strike="noStrike" spc="-1">
              <a:latin typeface="Arial"/>
              <a:cs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Notes taken from the Primary Bee Teachers’ Pack (2022):</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aim of the Primary Bee is for students in Years 5 &amp; 6 who have started learning a foreign language ab initio in KS2 to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practise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colours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kumimoji="0" lang="en-GB" sz="1200" b="0" i="0" u="none" strike="noStrike" kern="1200" cap="none" spc="-1" normalizeH="0" baseline="0" noProof="0">
              <a:ln>
                <a:noFill/>
              </a:ln>
              <a:solidFill>
                <a:schemeClr val="tx1"/>
              </a:solidFill>
              <a:effectLst/>
              <a:uLnTx/>
              <a:uFillTx/>
              <a:latin typeface="Arial"/>
              <a:ea typeface="+mn-ea"/>
              <a:cs typeface="+mn-cs"/>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To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register, please visit </a:t>
            </a:r>
            <a:r>
              <a:rPr lang="en-GB" dirty="0">
                <a:hlinkClick r:id="rId4"/>
              </a:rPr>
              <a:t>https://www.sanako.co.uk/Spelling-Bee-Competition/</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6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read aloud of vocabulary from the Primary bee which overlaps with years 3/4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Elicit the English meaning from pupils and click to confirm.</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words.</a:t>
            </a:r>
          </a:p>
          <a:p>
            <a:pPr marL="0" marR="0" lvl="0" indent="0" algn="l" rtl="0">
              <a:lnSpc>
                <a:spcPct val="100000"/>
              </a:lnSpc>
              <a:spcBef>
                <a:spcPts val="0"/>
              </a:spcBef>
              <a:spcAft>
                <a:spcPts val="0"/>
              </a:spcAft>
              <a:buClr>
                <a:schemeClr val="dk1"/>
              </a:buClr>
              <a:buSzPts val="1200"/>
              <a:buFont typeface="Calibri"/>
              <a:buNone/>
            </a:pPr>
            <a:r>
              <a:rPr lang="en-GB" b="0" dirty="0"/>
              <a:t>4. Then move on to the next slide.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Transcript: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danke</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gut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Montag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ich </a:t>
            </a:r>
            <a:r>
              <a:rPr kumimoji="0" lang="en-GB" sz="1200" b="0" i="0" u="none" strike="noStrike" kern="1200" cap="none" spc="-1" normalizeH="0" baseline="0" noProof="0" dirty="0" err="1">
                <a:ln>
                  <a:noFill/>
                </a:ln>
                <a:solidFill>
                  <a:srgbClr val="002060"/>
                </a:solidFill>
                <a:effectLst/>
                <a:uLnTx/>
                <a:uFillTx/>
                <a:latin typeface="Century Gothic"/>
                <a:cs typeface="+mn-cs"/>
              </a:rPr>
              <a:t>weiß</a:t>
            </a:r>
            <a:r>
              <a:rPr kumimoji="0" lang="en-GB" sz="1200" b="0" i="0" u="none" strike="noStrike" kern="1200" cap="none" spc="-1" normalizeH="0" baseline="0" noProof="0" dirty="0">
                <a:ln>
                  <a:noFill/>
                </a:ln>
                <a:solidFill>
                  <a:srgbClr val="002060"/>
                </a:solidFill>
                <a:effectLst/>
                <a:uLnTx/>
                <a:uFillTx/>
                <a:latin typeface="Century Gothic"/>
                <a:cs typeface="+mn-cs"/>
              </a:rPr>
              <a:t> </a:t>
            </a:r>
            <a:r>
              <a:rPr kumimoji="0" lang="en-GB" sz="1200" b="0" i="0" u="none" strike="noStrike" kern="1200" cap="none" spc="-1" normalizeH="0" baseline="0" noProof="0" dirty="0" err="1">
                <a:ln>
                  <a:noFill/>
                </a:ln>
                <a:solidFill>
                  <a:srgbClr val="002060"/>
                </a:solidFill>
                <a:effectLst/>
                <a:uLnTx/>
                <a:uFillTx/>
                <a:latin typeface="Century Gothic"/>
                <a:cs typeface="+mn-cs"/>
              </a:rPr>
              <a:t>nicht</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März</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wohnen</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spielen</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gelb</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richtig</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859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elicit oral production and accurate read-aloud of nouns from the Primary Bee (all previously taught from this SOW).</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all pupils, chorally.</a:t>
            </a:r>
          </a:p>
          <a:p>
            <a:pPr marL="0" marR="0" lvl="0" indent="0" algn="l" rtl="0">
              <a:lnSpc>
                <a:spcPct val="100000"/>
              </a:lnSpc>
              <a:spcBef>
                <a:spcPts val="0"/>
              </a:spcBef>
              <a:spcAft>
                <a:spcPts val="0"/>
              </a:spcAft>
              <a:buClr>
                <a:schemeClr val="dk1"/>
              </a:buClr>
              <a:buSzPts val="1200"/>
              <a:buFont typeface="Calibri"/>
              <a:buNone/>
            </a:pPr>
            <a:r>
              <a:rPr lang="en-GB" b="0" dirty="0"/>
              <a:t>3. Click to provide the written answer.</a:t>
            </a:r>
          </a:p>
          <a:p>
            <a:pPr marL="0" marR="0" lvl="0" indent="0" algn="l" rtl="0">
              <a:lnSpc>
                <a:spcPct val="100000"/>
              </a:lnSpc>
              <a:spcBef>
                <a:spcPts val="0"/>
              </a:spcBef>
              <a:spcAft>
                <a:spcPts val="0"/>
              </a:spcAft>
              <a:buClr>
                <a:schemeClr val="dk1"/>
              </a:buClr>
              <a:buSzPts val="1200"/>
              <a:buFont typeface="Calibri"/>
              <a:buNone/>
            </a:pPr>
            <a:r>
              <a:rPr lang="en-GB" b="0" dirty="0"/>
              <a:t>4. If needed, click on the picture to hear the word pronounced.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de-DE"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de-DE" sz="1200" b="0" strike="noStrike" spc="-1" dirty="0">
                <a:latin typeface="Arial"/>
              </a:rPr>
              <a:t>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the singular forms of </a:t>
            </a:r>
            <a:r>
              <a:rPr lang="en-GB" sz="1200" b="0" strike="noStrike" spc="-1" dirty="0" err="1">
                <a:solidFill>
                  <a:srgbClr val="000000"/>
                </a:solidFill>
                <a:latin typeface="Calibri"/>
                <a:ea typeface="Calibri"/>
              </a:rPr>
              <a:t>mögen</a:t>
            </a:r>
            <a:r>
              <a:rPr lang="en-GB" sz="1200" b="0" strike="noStrike" spc="-1" dirty="0">
                <a:solidFill>
                  <a:srgbClr val="000000"/>
                </a:solidFill>
                <a:latin typeface="Calibri"/>
                <a:ea typeface="Calibri"/>
              </a:rPr>
              <a:t> and negation of plural nouns with </a:t>
            </a:r>
            <a:r>
              <a:rPr lang="en-GB" sz="1200" b="0"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out 1-9, and write down A (mag), B (</a:t>
            </a:r>
            <a:r>
              <a:rPr lang="en-GB" sz="1200" b="0" strike="noStrike" spc="-1" dirty="0" err="1">
                <a:solidFill>
                  <a:srgbClr val="000000"/>
                </a:solidFill>
                <a:latin typeface="Calibri"/>
              </a:rPr>
              <a:t>magst</a:t>
            </a:r>
            <a:r>
              <a:rPr lang="en-GB" sz="1200" b="0" strike="noStrike" spc="-1" dirty="0">
                <a:solidFill>
                  <a:srgbClr val="000000"/>
                </a:solidFill>
                <a:latin typeface="Calibri"/>
              </a:rPr>
              <a:t>) and C1 or C2, depending on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or absence of </a:t>
            </a:r>
            <a:r>
              <a:rPr lang="en-GB" sz="1200" b="0" strike="noStrike" spc="-1" dirty="0" err="1">
                <a:solidFill>
                  <a:srgbClr val="000000"/>
                </a:solidFill>
                <a:latin typeface="Calibri"/>
              </a:rPr>
              <a:t>kein</a:t>
            </a:r>
            <a:r>
              <a:rPr lang="en-GB" sz="1200" b="0" strike="noStrike" spc="-1" dirty="0">
                <a:solidFill>
                  <a:srgbClr val="000000"/>
                </a:solidFill>
                <a:latin typeface="Calibri"/>
              </a:rPr>
              <a:t> before each noun.  Note that the gender/number indicator has been provided to focus all of pupils’ attention on the connection between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and these aspects of each noun, or the absence of </a:t>
            </a:r>
            <a:r>
              <a:rPr lang="en-GB" sz="1200" b="0" strike="noStrike" spc="-1" dirty="0" err="1">
                <a:solidFill>
                  <a:srgbClr val="000000"/>
                </a:solidFill>
                <a:latin typeface="Calibri"/>
              </a:rPr>
              <a:t>kein</a:t>
            </a:r>
            <a:r>
              <a:rPr lang="en-GB" sz="1200" b="0" strike="noStrike" spc="-1" dirty="0">
                <a:solidFill>
                  <a:srgbClr val="000000"/>
                </a:solidFill>
                <a:latin typeface="Calibri"/>
              </a:rPr>
              <a:t> and the connection to the use of the definite article.</a:t>
            </a:r>
          </a:p>
          <a:p>
            <a:pPr marL="229320" indent="-228600">
              <a:lnSpc>
                <a:spcPct val="100000"/>
              </a:lnSpc>
              <a:buAutoNum type="arabicPeriod"/>
            </a:pPr>
            <a:r>
              <a:rPr lang="en-GB" sz="1200" b="0" strike="noStrike" spc="-1" dirty="0">
                <a:solidFill>
                  <a:srgbClr val="000000"/>
                </a:solidFill>
                <a:latin typeface="Calibri"/>
              </a:rPr>
              <a:t>Click to bring up answer ticks in turn. </a:t>
            </a:r>
          </a:p>
          <a:p>
            <a:pPr marL="229320" indent="-228600">
              <a:lnSpc>
                <a:spcPct val="100000"/>
              </a:lnSpc>
              <a:buAutoNum type="arabicPeriod"/>
            </a:pPr>
            <a:r>
              <a:rPr lang="en-GB" sz="1200" b="0" strike="noStrike" spc="-1" dirty="0">
                <a:solidFill>
                  <a:srgbClr val="000000"/>
                </a:solidFill>
                <a:latin typeface="Calibri"/>
              </a:rPr>
              <a:t>If time, elicit English translations for the full sentences. </a:t>
            </a:r>
          </a:p>
          <a:p>
            <a:pPr marL="229320" indent="-228600">
              <a:lnSpc>
                <a:spcPct val="100000"/>
              </a:lnSpc>
              <a:buAutoNum type="arabicPeriod"/>
            </a:pPr>
            <a:r>
              <a:rPr lang="en-GB" sz="1200" b="0" strike="noStrike" spc="-1" dirty="0">
                <a:solidFill>
                  <a:srgbClr val="000000"/>
                </a:solidFill>
                <a:latin typeface="Calibri"/>
              </a:rPr>
              <a:t>Click on the number buttons for listen and check. </a:t>
            </a:r>
          </a:p>
          <a:p>
            <a:pPr marL="720" indent="0">
              <a:lnSpc>
                <a:spcPct val="100000"/>
              </a:lnSpc>
              <a:buNone/>
            </a:pPr>
            <a:endParaRPr lang="en-GB" sz="1200" b="0" strike="noStrike" spc="-1" dirty="0">
              <a:latin typeface="Arial"/>
            </a:endParaRPr>
          </a:p>
          <a:p>
            <a:pPr marL="720" indent="0">
              <a:lnSpc>
                <a:spcPct val="100000"/>
              </a:lnSpc>
              <a:buNone/>
            </a:pPr>
            <a:r>
              <a:rPr lang="en-GB" sz="1200" b="1" strike="noStrike" spc="-1" dirty="0">
                <a:latin typeface="Arial"/>
              </a:rPr>
              <a:t>Note</a:t>
            </a:r>
            <a:r>
              <a:rPr lang="en-GB" sz="1200" b="0" strike="noStrike" spc="-1" dirty="0">
                <a:latin typeface="Arial"/>
              </a:rPr>
              <a:t>: the animations are set up for completion and correction of columns A/B first (the verb contrast) and then for Column C1/C2 (</a:t>
            </a:r>
            <a:r>
              <a:rPr lang="en-GB" sz="1200" b="0" strike="noStrike" spc="-1" dirty="0" err="1">
                <a:latin typeface="Arial"/>
              </a:rPr>
              <a:t>kein</a:t>
            </a:r>
            <a:r>
              <a:rPr lang="en-GB" sz="1200" b="0" strike="noStrike" spc="-1" dirty="0">
                <a:latin typeface="Arial"/>
              </a:rPr>
              <a:t> form/no </a:t>
            </a:r>
            <a:r>
              <a:rPr lang="en-GB" sz="1200" b="0" strike="noStrike" spc="-1" dirty="0" err="1">
                <a:latin typeface="Arial"/>
              </a:rPr>
              <a:t>kein</a:t>
            </a:r>
            <a:r>
              <a:rPr lang="en-GB" sz="1200" b="0" strike="noStrike" spc="-1" dirty="0">
                <a:latin typeface="Arial"/>
              </a:rPr>
              <a:t> noun contrast).  Teachers can adapt this, as required.</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br>
              <a:rPr lang="en-GB" sz="1200" b="0" strike="noStrike" spc="-1" dirty="0">
                <a:latin typeface="Arial"/>
              </a:rPr>
            </a:br>
            <a:r>
              <a:rPr lang="en-GB" sz="1200" b="0" strike="noStrike" spc="-1" dirty="0">
                <a:latin typeface="Arial"/>
              </a:rPr>
              <a:t>1. Ich mag </a:t>
            </a:r>
            <a:r>
              <a:rPr lang="en-GB" sz="1200" b="0" strike="noStrike" spc="-1" dirty="0" err="1">
                <a:latin typeface="Arial"/>
              </a:rPr>
              <a:t>keinen</a:t>
            </a:r>
            <a:r>
              <a:rPr lang="en-GB" sz="1200" b="0" strike="noStrike" spc="-1" dirty="0">
                <a:latin typeface="Arial"/>
              </a:rPr>
              <a:t> Computer.</a:t>
            </a:r>
          </a:p>
          <a:p>
            <a:pPr>
              <a:lnSpc>
                <a:spcPct val="100000"/>
              </a:lnSpc>
            </a:pPr>
            <a:r>
              <a:rPr lang="en-GB" sz="1200" b="0" strike="noStrike" spc="-1" dirty="0">
                <a:latin typeface="Arial"/>
              </a:rPr>
              <a:t>2. Er mag </a:t>
            </a:r>
            <a:r>
              <a:rPr lang="en-GB" sz="1200" b="0" strike="noStrike" spc="-1" dirty="0" err="1">
                <a:latin typeface="Arial"/>
              </a:rPr>
              <a:t>kein</a:t>
            </a:r>
            <a:r>
              <a:rPr lang="en-GB" sz="1200" b="0" strike="noStrike" spc="-1" dirty="0">
                <a:latin typeface="Arial"/>
              </a:rPr>
              <a:t> Lied.</a:t>
            </a:r>
            <a:br>
              <a:rPr lang="en-GB" sz="1200" b="0" strike="noStrike" spc="-1" dirty="0">
                <a:latin typeface="Arial"/>
              </a:rPr>
            </a:br>
            <a:r>
              <a:rPr lang="en-GB" sz="1200" b="0" strike="noStrike" spc="-1" dirty="0">
                <a:latin typeface="Arial"/>
              </a:rPr>
              <a:t>3. Du </a:t>
            </a:r>
            <a:r>
              <a:rPr lang="en-GB" sz="1200" b="0" strike="noStrike" spc="-1" dirty="0" err="1">
                <a:latin typeface="Arial"/>
              </a:rPr>
              <a:t>magst</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Geschenke</a:t>
            </a:r>
            <a:r>
              <a:rPr lang="en-GB" sz="1200" b="0" strike="noStrike" spc="-1" dirty="0">
                <a:latin typeface="Arial"/>
              </a:rPr>
              <a:t>.</a:t>
            </a:r>
          </a:p>
          <a:p>
            <a:pPr>
              <a:lnSpc>
                <a:spcPct val="100000"/>
              </a:lnSpc>
            </a:pPr>
            <a:r>
              <a:rPr lang="en-GB" sz="1200" b="0" strike="noStrike" spc="-1" dirty="0">
                <a:latin typeface="Arial"/>
              </a:rPr>
              <a:t>4. Sie mag den Kuchen.</a:t>
            </a:r>
            <a:br>
              <a:rPr lang="en-GB" sz="1200" b="0" strike="noStrike" spc="-1" dirty="0">
                <a:latin typeface="Arial"/>
              </a:rPr>
            </a:br>
            <a:r>
              <a:rPr lang="en-GB" sz="1200" b="0" strike="noStrike" spc="-1" dirty="0">
                <a:latin typeface="Arial"/>
              </a:rPr>
              <a:t>5. Ich mag </a:t>
            </a:r>
            <a:r>
              <a:rPr lang="en-GB" sz="1200" b="0" strike="noStrike" spc="-1" dirty="0" err="1">
                <a:latin typeface="Arial"/>
              </a:rPr>
              <a:t>kein</a:t>
            </a:r>
            <a:r>
              <a:rPr lang="en-GB" sz="1200" b="0" strike="noStrike" spc="-1" dirty="0">
                <a:latin typeface="Arial"/>
              </a:rPr>
              <a:t> Wort.</a:t>
            </a:r>
            <a:br>
              <a:rPr lang="en-GB" sz="1200" b="0" strike="noStrike" spc="-1" dirty="0">
                <a:latin typeface="Arial"/>
              </a:rPr>
            </a:br>
            <a:r>
              <a:rPr lang="en-GB" sz="1200" b="0" strike="noStrike" spc="-1" dirty="0">
                <a:latin typeface="Arial"/>
              </a:rPr>
              <a:t>6. Du </a:t>
            </a:r>
            <a:r>
              <a:rPr lang="en-GB" sz="1200" b="0" strike="noStrike" spc="-1" dirty="0" err="1">
                <a:latin typeface="Arial"/>
              </a:rPr>
              <a:t>magst</a:t>
            </a:r>
            <a:r>
              <a:rPr lang="en-GB" sz="1200" b="0" strike="noStrike" spc="-1" dirty="0">
                <a:latin typeface="Arial"/>
              </a:rPr>
              <a:t> den Film.</a:t>
            </a:r>
            <a:br>
              <a:rPr lang="en-GB" sz="1200" b="0" strike="noStrike" spc="-1" dirty="0">
                <a:latin typeface="Arial"/>
              </a:rPr>
            </a:br>
            <a:r>
              <a:rPr lang="en-GB" sz="1200" b="0" strike="noStrike" spc="-1" dirty="0">
                <a:latin typeface="Arial"/>
              </a:rPr>
              <a:t>7. Es mag </a:t>
            </a:r>
            <a:r>
              <a:rPr lang="en-GB" sz="1200" b="0" strike="noStrike" spc="-1" dirty="0" err="1">
                <a:latin typeface="Arial"/>
              </a:rPr>
              <a:t>keinen</a:t>
            </a:r>
            <a:r>
              <a:rPr lang="en-GB" sz="1200" b="0" strike="noStrike" spc="-1" dirty="0">
                <a:latin typeface="Arial"/>
              </a:rPr>
              <a:t> Baum.</a:t>
            </a:r>
            <a:br>
              <a:rPr lang="en-GB" sz="1200" b="0" strike="noStrike" spc="-1" dirty="0">
                <a:latin typeface="Arial"/>
              </a:rPr>
            </a:br>
            <a:r>
              <a:rPr lang="en-GB" sz="1200" b="0" strike="noStrike" spc="-1" dirty="0">
                <a:latin typeface="Arial"/>
              </a:rPr>
              <a:t>8. Ich mag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Probleme</a:t>
            </a:r>
            <a:r>
              <a:rPr lang="en-GB" sz="1200" b="0" strike="noStrike" spc="-1" dirty="0">
                <a:latin typeface="Arial"/>
              </a:rPr>
              <a:t>.</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(plural) vs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(singular) based on singular or plural verb forms.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play the audio for the example. Pupils choose their answer, based on the verb.</a:t>
            </a:r>
          </a:p>
          <a:p>
            <a:pPr marL="216000" indent="-216000">
              <a:lnSpc>
                <a:spcPct val="100000"/>
              </a:lnSpc>
            </a:pPr>
            <a:r>
              <a:rPr lang="en-GB" sz="1200" b="0" strike="noStrike" spc="-1" dirty="0">
                <a:solidFill>
                  <a:srgbClr val="000000"/>
                </a:solidFill>
                <a:latin typeface="Calibri"/>
              </a:rPr>
              <a:t>2. Click for answer tick. Click again to bring up Tasso, Johanna and Moritz’s dog, who we haven’t see for a while.</a:t>
            </a:r>
          </a:p>
          <a:p>
            <a:pPr marL="216000" indent="-216000">
              <a:lnSpc>
                <a:spcPct val="100000"/>
              </a:lnSpc>
            </a:pPr>
            <a:r>
              <a:rPr lang="en-GB" sz="1200" b="0" strike="noStrike" spc="-1" dirty="0">
                <a:solidFill>
                  <a:srgbClr val="000000"/>
                </a:solidFill>
                <a:latin typeface="Calibri"/>
              </a:rPr>
              <a:t>3. Continue for items 1-6.</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Sie </a:t>
            </a:r>
            <a:r>
              <a:rPr lang="en-GB" sz="1200" b="0" strike="noStrike" spc="-1" dirty="0" err="1">
                <a:solidFill>
                  <a:srgbClr val="000000"/>
                </a:solidFill>
                <a:latin typeface="Calibri"/>
              </a:rPr>
              <a:t>gibt</a:t>
            </a:r>
            <a:r>
              <a:rPr lang="en-GB" sz="1200" b="0" strike="noStrike" spc="-1" dirty="0">
                <a:solidFill>
                  <a:srgbClr val="000000"/>
                </a:solidFill>
                <a:latin typeface="Calibri"/>
              </a:rPr>
              <a:t> Tasso Wasser.</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geben</a:t>
            </a:r>
            <a:r>
              <a:rPr lang="en-GB" sz="1200" b="0" strike="noStrike" spc="-1" dirty="0">
                <a:solidFill>
                  <a:srgbClr val="000000"/>
                </a:solidFill>
                <a:latin typeface="Calibri"/>
              </a:rPr>
              <a:t> Moritz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Geschenk</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haben</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April </a:t>
            </a:r>
            <a:r>
              <a:rPr lang="en-GB" sz="1200" b="0" strike="noStrike" spc="-1" dirty="0" err="1">
                <a:solidFill>
                  <a:srgbClr val="000000"/>
                </a:solidFill>
                <a:latin typeface="Calibri"/>
              </a:rPr>
              <a:t>Geburtstag</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ist</a:t>
            </a:r>
            <a:r>
              <a:rPr lang="en-GB" sz="1200" b="0" strike="noStrike" spc="-1" dirty="0">
                <a:solidFill>
                  <a:srgbClr val="000000"/>
                </a:solidFill>
                <a:latin typeface="Calibri"/>
              </a:rPr>
              <a:t> in der </a:t>
            </a:r>
            <a:r>
              <a:rPr lang="en-GB" sz="1200" b="0" strike="noStrike" spc="-1" dirty="0" err="1">
                <a:solidFill>
                  <a:srgbClr val="000000"/>
                </a:solidFill>
                <a:latin typeface="Calibri"/>
              </a:rPr>
              <a:t>Klasse</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sind</a:t>
            </a:r>
            <a:r>
              <a:rPr lang="en-GB" sz="1200" b="0" strike="noStrike" spc="-1" dirty="0">
                <a:solidFill>
                  <a:srgbClr val="000000"/>
                </a:solidFill>
                <a:latin typeface="Calibri"/>
              </a:rPr>
              <a:t> in Deutschland in der Schule.</a:t>
            </a:r>
          </a:p>
          <a:p>
            <a:pPr marL="228600" indent="-228600">
              <a:lnSpc>
                <a:spcPct val="100000"/>
              </a:lnSpc>
              <a:buAutoNum type="arabicPeriod"/>
            </a:pPr>
            <a:r>
              <a:rPr lang="en-GB" sz="1200" b="0" strike="noStrike" spc="-1" dirty="0">
                <a:solidFill>
                  <a:srgbClr val="000000"/>
                </a:solidFill>
                <a:latin typeface="Calibri"/>
              </a:rPr>
              <a:t>Sie mag </a:t>
            </a:r>
            <a:r>
              <a:rPr lang="en-GB" sz="1200" b="0" strike="noStrike" spc="-1" dirty="0" err="1">
                <a:solidFill>
                  <a:srgbClr val="000000"/>
                </a:solidFill>
                <a:latin typeface="Calibri"/>
              </a:rPr>
              <a:t>Apfelkuchen</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hat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Bruder</a:t>
            </a:r>
            <a:r>
              <a:rPr lang="en-GB" sz="1200" b="0" strike="noStrike" spc="-1" dirty="0">
                <a:solidFill>
                  <a:srgbClr val="000000"/>
                </a:solidFill>
                <a:latin typeface="Calibri"/>
              </a:rPr>
              <a:t>. </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6100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1/2 </a:t>
            </a:r>
          </a:p>
          <a:p>
            <a:pPr marL="216000" indent="-215280">
              <a:lnSpc>
                <a:spcPct val="100000"/>
              </a:lnSpc>
            </a:pPr>
            <a:r>
              <a:rPr lang="en-GB" sz="1200" b="1" strike="noStrike" spc="-1" dirty="0">
                <a:solidFill>
                  <a:srgbClr val="000000"/>
                </a:solidFill>
                <a:latin typeface="Calibri"/>
                <a:ea typeface="Calibri"/>
              </a:rPr>
              <a:t>Timing: 2 minutes (2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i="0" strike="noStrike" spc="-1" dirty="0">
                <a:solidFill>
                  <a:srgbClr val="000000"/>
                </a:solidFill>
                <a:latin typeface="Calibri"/>
                <a:ea typeface="Calibri"/>
              </a:rPr>
              <a:t>forms of </a:t>
            </a:r>
            <a:r>
              <a:rPr lang="en-GB" sz="1200" b="0" i="0" strike="noStrike" spc="-1" dirty="0" err="1">
                <a:solidFill>
                  <a:srgbClr val="000000"/>
                </a:solidFill>
                <a:latin typeface="Calibri"/>
                <a:ea typeface="Calibri"/>
              </a:rPr>
              <a:t>geben</a:t>
            </a:r>
            <a:r>
              <a:rPr lang="en-GB" sz="1200" b="0" i="0" strike="noStrike" spc="-1" dirty="0">
                <a:solidFill>
                  <a:srgbClr val="000000"/>
                </a:solidFill>
                <a:latin typeface="Calibri"/>
                <a:ea typeface="Calibri"/>
              </a:rPr>
              <a:t> and </a:t>
            </a:r>
            <a:r>
              <a:rPr lang="en-GB" sz="1200" b="0" i="0" strike="noStrike" spc="-1" dirty="0" err="1">
                <a:solidFill>
                  <a:srgbClr val="000000"/>
                </a:solidFill>
                <a:latin typeface="Calibri"/>
                <a:ea typeface="Calibri"/>
              </a:rPr>
              <a:t>haben</a:t>
            </a:r>
            <a:r>
              <a:rPr lang="en-GB" sz="1200" b="0" i="0" strike="noStrike" spc="-1" dirty="0">
                <a:solidFill>
                  <a:srgbClr val="000000"/>
                </a:solidFill>
                <a:latin typeface="Calibri"/>
                <a:ea typeface="Calibri"/>
              </a:rPr>
              <a:t> with forms of the indefinite article </a:t>
            </a:r>
            <a:r>
              <a:rPr lang="en-GB" sz="1200" b="0" i="0" strike="noStrike" spc="-1" dirty="0" err="1">
                <a:solidFill>
                  <a:srgbClr val="000000"/>
                </a:solidFill>
                <a:latin typeface="Calibri"/>
                <a:ea typeface="Calibri"/>
              </a:rPr>
              <a:t>einen</a:t>
            </a:r>
            <a:r>
              <a:rPr lang="en-GB" sz="1200" b="0" i="0" strike="noStrike" spc="-1" dirty="0">
                <a:solidFill>
                  <a:srgbClr val="000000"/>
                </a:solidFill>
                <a:latin typeface="Calibri"/>
                <a:ea typeface="Calibri"/>
              </a:rPr>
              <a:t>, eine, </a:t>
            </a:r>
            <a:r>
              <a:rPr lang="en-GB" sz="1200" b="0" i="0" strike="noStrike" spc="-1" dirty="0" err="1">
                <a:solidFill>
                  <a:srgbClr val="000000"/>
                </a:solidFill>
                <a:latin typeface="Calibri"/>
                <a:ea typeface="Calibri"/>
              </a:rPr>
              <a:t>ein</a:t>
            </a:r>
            <a:r>
              <a:rPr lang="en-GB" sz="1200" b="0" i="0" strike="noStrike" spc="-1" dirty="0">
                <a:solidFill>
                  <a:srgbClr val="000000"/>
                </a:solidFill>
                <a:latin typeface="Calibri"/>
                <a:ea typeface="Calibri"/>
              </a:rPr>
              <a:t> and </a:t>
            </a:r>
            <a:r>
              <a:rPr lang="en-GB" sz="1200" b="0" i="0" strike="noStrike" spc="-1" dirty="0" err="1">
                <a:solidFill>
                  <a:srgbClr val="000000"/>
                </a:solidFill>
                <a:latin typeface="Calibri"/>
                <a:ea typeface="Calibri"/>
              </a:rPr>
              <a:t>keine</a:t>
            </a:r>
            <a:r>
              <a:rPr lang="en-GB" sz="1200" b="0" i="0" strike="noStrike" spc="-1" dirty="0">
                <a:solidFill>
                  <a:srgbClr val="000000"/>
                </a:solidFill>
                <a:latin typeface="Calibri"/>
                <a:ea typeface="Calibri"/>
              </a:rPr>
              <a:t> for plural and/or feminine nouns.</a:t>
            </a:r>
          </a:p>
          <a:p>
            <a:pPr marL="216000" indent="-21528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Explain that pupils have to make as many sentences as they can and say them out loud in under one minute (use the timer).</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First, the gender is indicated in brackets so that pupils can practise to get this right.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On the second slide, pupils do the task without the gender of the nouns being indicated in brackets.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If their partner notices a gender mistake, they swap over.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9.png"/><Relationship Id="rId7" Type="http://schemas.openxmlformats.org/officeDocument/2006/relationships/image" Target="../media/image37.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audio" Target="../media/audio57.wav"/></Relationships>
</file>

<file path=ppt/slides/_rels/slide11.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40.png"/><Relationship Id="rId7" Type="http://schemas.openxmlformats.org/officeDocument/2006/relationships/audio" Target="../media/audio59.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audio" Target="../media/audio58.wav"/><Relationship Id="rId10" Type="http://schemas.openxmlformats.org/officeDocument/2006/relationships/audio" Target="../media/audio62.wav"/><Relationship Id="rId4" Type="http://schemas.openxmlformats.org/officeDocument/2006/relationships/image" Target="../media/image33.png"/><Relationship Id="rId9" Type="http://schemas.openxmlformats.org/officeDocument/2006/relationships/audio" Target="../media/audio61.wav"/></Relationships>
</file>

<file path=ppt/slides/_rels/slide12.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0.wav"/><Relationship Id="rId18" Type="http://schemas.openxmlformats.org/officeDocument/2006/relationships/image" Target="../media/image9.png"/><Relationship Id="rId3" Type="http://schemas.openxmlformats.org/officeDocument/2006/relationships/audio" Target="../media/audio2.wav"/><Relationship Id="rId21" Type="http://schemas.openxmlformats.org/officeDocument/2006/relationships/image" Target="../media/image12.png"/><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8.wav"/><Relationship Id="rId5" Type="http://schemas.openxmlformats.org/officeDocument/2006/relationships/audio" Target="../media/audio3.wav"/><Relationship Id="rId15" Type="http://schemas.openxmlformats.org/officeDocument/2006/relationships/image" Target="../media/image6.png"/><Relationship Id="rId10" Type="http://schemas.openxmlformats.org/officeDocument/2006/relationships/audio" Target="../media/audio7.wav"/><Relationship Id="rId19"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9.wav"/><Relationship Id="rId18" Type="http://schemas.openxmlformats.org/officeDocument/2006/relationships/image" Target="../media/image17.png"/><Relationship Id="rId3" Type="http://schemas.openxmlformats.org/officeDocument/2006/relationships/audio" Target="../media/audio11.wav"/><Relationship Id="rId21" Type="http://schemas.openxmlformats.org/officeDocument/2006/relationships/image" Target="../media/image20.png"/><Relationship Id="rId7" Type="http://schemas.openxmlformats.org/officeDocument/2006/relationships/audio" Target="../media/audio14.wav"/><Relationship Id="rId12" Type="http://schemas.openxmlformats.org/officeDocument/2006/relationships/audio" Target="../media/audio18.wav"/><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7.wav"/><Relationship Id="rId5" Type="http://schemas.openxmlformats.org/officeDocument/2006/relationships/audio" Target="../media/audio12.wav"/><Relationship Id="rId15" Type="http://schemas.openxmlformats.org/officeDocument/2006/relationships/image" Target="../media/image14.png"/><Relationship Id="rId10" Type="http://schemas.openxmlformats.org/officeDocument/2006/relationships/audio" Target="../media/audio16.wav"/><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2.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7.png"/><Relationship Id="rId18" Type="http://schemas.openxmlformats.org/officeDocument/2006/relationships/audio" Target="../media/audio37.wav"/><Relationship Id="rId3" Type="http://schemas.openxmlformats.org/officeDocument/2006/relationships/audio" Target="../media/audio30.wav"/><Relationship Id="rId21" Type="http://schemas.openxmlformats.org/officeDocument/2006/relationships/image" Target="../media/image31.png"/><Relationship Id="rId7" Type="http://schemas.openxmlformats.org/officeDocument/2006/relationships/image" Target="../media/image24.gif"/><Relationship Id="rId12" Type="http://schemas.openxmlformats.org/officeDocument/2006/relationships/audio" Target="../media/audio34.wav"/><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audio" Target="../media/audio36.wav"/><Relationship Id="rId20" Type="http://schemas.openxmlformats.org/officeDocument/2006/relationships/audio" Target="../media/audio38.wav"/><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6.png"/><Relationship Id="rId5" Type="http://schemas.openxmlformats.org/officeDocument/2006/relationships/image" Target="../media/image23.svg"/><Relationship Id="rId15" Type="http://schemas.openxmlformats.org/officeDocument/2006/relationships/image" Target="../media/image28.png"/><Relationship Id="rId23" Type="http://schemas.openxmlformats.org/officeDocument/2006/relationships/image" Target="../media/image32.png"/><Relationship Id="rId10" Type="http://schemas.openxmlformats.org/officeDocument/2006/relationships/audio" Target="../media/audio33.wav"/><Relationship Id="rId19"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audio" Target="../media/audio35.wav"/><Relationship Id="rId22" Type="http://schemas.openxmlformats.org/officeDocument/2006/relationships/audio" Target="../media/audio39.wav"/></Relationships>
</file>

<file path=ppt/slides/_rels/slide7.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audio" Target="../media/audio43.wav"/><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s>
</file>

<file path=ppt/slides/_rels/slide8.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34.png"/><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image" Target="../media/image4.png"/><Relationship Id="rId2" Type="http://schemas.openxmlformats.org/officeDocument/2006/relationships/notesSlide" Target="../notesSlides/notesSlide8.xml"/><Relationship Id="rId16" Type="http://schemas.openxmlformats.org/officeDocument/2006/relationships/image" Target="../media/image38.gif"/><Relationship Id="rId1" Type="http://schemas.openxmlformats.org/officeDocument/2006/relationships/slideLayout" Target="../slideLayouts/slideLayout5.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5" Type="http://schemas.openxmlformats.org/officeDocument/2006/relationships/image" Target="../media/image37.gif"/><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image" Target="../media/image36.gif"/></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9.png"/><Relationship Id="rId7"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audio" Target="../media/audio5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p>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a:t>
            </a:r>
            <a:r>
              <a:rPr lang="fr-FR" sz="2800" b="1" spc="-1" dirty="0">
                <a:solidFill>
                  <a:prstClr val="white"/>
                </a:solidFill>
                <a:latin typeface="Century Gothic" panose="020B0502020202020204" pitchFamily="34" charset="0"/>
                <a:ea typeface="Century Gothic"/>
              </a:rPr>
              <a:t>G</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rammar</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What I can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12</a:t>
            </a:r>
          </a:p>
        </p:txBody>
      </p:sp>
      <p:pic>
        <p:nvPicPr>
          <p:cNvPr id="3" name="Picture 2" descr="A picture containing icon&#10;&#10;Description automatically generated">
            <a:extLst>
              <a:ext uri="{FF2B5EF4-FFF2-40B4-BE49-F238E27FC236}">
                <a16:creationId xmlns:a16="http://schemas.microsoft.com/office/drawing/2014/main" id="{281C4894-4C6A-3044-76DA-4F862B3DA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 y="1603385"/>
            <a:ext cx="4021580" cy="3525166"/>
          </a:xfrm>
          <a:prstGeom prst="rect">
            <a:avLst/>
          </a:prstGeom>
        </p:spPr>
      </p:pic>
      <p:sp>
        <p:nvSpPr>
          <p:cNvPr id="4" name="TextBox 3">
            <a:hlinkClick r:id="" action="ppaction://noaction">
              <a:snd r:embed="rId5" name="T1_W12_1.1.wav"/>
            </a:hlinkClick>
            <a:extLst>
              <a:ext uri="{FF2B5EF4-FFF2-40B4-BE49-F238E27FC236}">
                <a16:creationId xmlns:a16="http://schemas.microsoft.com/office/drawing/2014/main" id="{7F32B9B4-3EBB-4FC5-5815-0648192F0651}"/>
              </a:ext>
            </a:extLst>
          </p:cNvPr>
          <p:cNvSpPr txBox="1"/>
          <p:nvPr/>
        </p:nvSpPr>
        <p:spPr>
          <a:xfrm rot="20771839">
            <a:off x="2001514" y="2283769"/>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252110" y="1495547"/>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Aisha und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hlinkClick r:id="" action="ppaction://noaction">
              <a:snd r:embed="rId4" name="T1_W12_9.1.wav"/>
            </a:hlinkClick>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390" y="110226"/>
            <a:ext cx="914400" cy="914400"/>
          </a:xfrm>
          <a:prstGeom prst="rect">
            <a:avLst/>
          </a:prstGeom>
        </p:spPr>
      </p:pic>
      <p:pic>
        <p:nvPicPr>
          <p:cNvPr id="8" name="Picture 7">
            <a:extLst>
              <a:ext uri="{FF2B5EF4-FFF2-40B4-BE49-F238E27FC236}">
                <a16:creationId xmlns:a16="http://schemas.microsoft.com/office/drawing/2014/main" id="{E99DFC5E-FF3A-E08A-376F-C2A22BCBD6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6657" y="140241"/>
            <a:ext cx="818418" cy="917110"/>
          </a:xfrm>
          <a:prstGeom prst="rect">
            <a:avLst/>
          </a:prstGeom>
        </p:spPr>
      </p:pic>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9402" y="-28673"/>
            <a:ext cx="1626792" cy="1654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e 7">
            <a:extLst>
              <a:ext uri="{FF2B5EF4-FFF2-40B4-BE49-F238E27FC236}">
                <a16:creationId xmlns:a16="http://schemas.microsoft.com/office/drawing/2014/main" id="{78F1BFC5-33E9-4423-935D-38EF2DA1F51F}"/>
              </a:ext>
            </a:extLst>
          </p:cNvPr>
          <p:cNvGraphicFramePr>
            <a:graphicFrameLocks noGrp="1"/>
          </p:cNvGraphicFramePr>
          <p:nvPr>
            <p:extLst>
              <p:ext uri="{D42A27DB-BD31-4B8C-83A1-F6EECF244321}">
                <p14:modId xmlns:p14="http://schemas.microsoft.com/office/powerpoint/2010/main" val="1937019555"/>
              </p:ext>
            </p:extLst>
          </p:nvPr>
        </p:nvGraphicFramePr>
        <p:xfrm>
          <a:off x="823520" y="2434794"/>
          <a:ext cx="9475856" cy="4114800"/>
        </p:xfrm>
        <a:graphic>
          <a:graphicData uri="http://schemas.openxmlformats.org/drawingml/2006/table">
            <a:tbl>
              <a:tblPr>
                <a:tableStyleId>{5C22544A-7EE6-4342-B048-85BDC9FD1C3A}</a:tableStyleId>
              </a:tblPr>
              <a:tblGrid>
                <a:gridCol w="2368964">
                  <a:extLst>
                    <a:ext uri="{9D8B030D-6E8A-4147-A177-3AD203B41FA5}">
                      <a16:colId xmlns:a16="http://schemas.microsoft.com/office/drawing/2014/main" val="3139675206"/>
                    </a:ext>
                  </a:extLst>
                </a:gridCol>
                <a:gridCol w="2368964">
                  <a:extLst>
                    <a:ext uri="{9D8B030D-6E8A-4147-A177-3AD203B41FA5}">
                      <a16:colId xmlns:a16="http://schemas.microsoft.com/office/drawing/2014/main" val="3347076989"/>
                    </a:ext>
                  </a:extLst>
                </a:gridCol>
                <a:gridCol w="2368964">
                  <a:extLst>
                    <a:ext uri="{9D8B030D-6E8A-4147-A177-3AD203B41FA5}">
                      <a16:colId xmlns:a16="http://schemas.microsoft.com/office/drawing/2014/main" val="1548582997"/>
                    </a:ext>
                  </a:extLst>
                </a:gridCol>
                <a:gridCol w="236896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r>
                        <a:rPr lang="en-US" sz="2400" dirty="0" err="1">
                          <a:solidFill>
                            <a:srgbClr val="002060"/>
                          </a:solidFill>
                        </a:rPr>
                        <a:t>Eis</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gebe</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a:solidFill>
                            <a:srgbClr val="002060"/>
                          </a:solidFill>
                        </a:rPr>
                        <a:t>Kuchen</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gibt</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Bleistift</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gebt</a:t>
                      </a:r>
                      <a:endParaRPr lang="en-GB" sz="2400" dirty="0">
                        <a:solidFill>
                          <a:srgbClr val="002060"/>
                        </a:solidFill>
                      </a:endParaRPr>
                    </a:p>
                  </a:txBody>
                  <a:tcPr/>
                </a:tc>
                <a:tc>
                  <a:txBody>
                    <a:bodyPr/>
                    <a:lstStyle/>
                    <a:p>
                      <a:r>
                        <a:rPr lang="en-US" sz="2400" dirty="0" err="1">
                          <a:solidFill>
                            <a:srgbClr val="002060"/>
                          </a:solidFill>
                        </a:rPr>
                        <a:t>einen</a:t>
                      </a:r>
                      <a:endParaRPr lang="en-GB" sz="2400" dirty="0">
                        <a:solidFill>
                          <a:srgbClr val="002060"/>
                        </a:solidFill>
                      </a:endParaRPr>
                    </a:p>
                  </a:txBody>
                  <a:tcPr/>
                </a:tc>
                <a:tc>
                  <a:txBody>
                    <a:bodyPr/>
                    <a:lstStyle/>
                    <a:p>
                      <a:r>
                        <a:rPr lang="en-US" sz="2400" dirty="0" err="1">
                          <a:solidFill>
                            <a:srgbClr val="002060"/>
                          </a:solidFill>
                        </a:rPr>
                        <a:t>Geschenk</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a:t>
                      </a:r>
                      <a:endParaRPr lang="en-GB" sz="2400" dirty="0">
                        <a:solidFill>
                          <a:srgbClr val="002060"/>
                        </a:solidFill>
                      </a:endParaRPr>
                    </a:p>
                  </a:txBody>
                  <a:tcPr/>
                </a:tc>
                <a:tc>
                  <a:txBody>
                    <a:bodyPr/>
                    <a:lstStyle/>
                    <a:p>
                      <a:r>
                        <a:rPr lang="en-US" sz="2400" dirty="0">
                          <a:solidFill>
                            <a:srgbClr val="002060"/>
                          </a:solidFill>
                        </a:rPr>
                        <a:t>eine</a:t>
                      </a:r>
                      <a:endParaRPr lang="en-GB" sz="2400" dirty="0">
                        <a:solidFill>
                          <a:srgbClr val="002060"/>
                        </a:solidFill>
                      </a:endParaRPr>
                    </a:p>
                  </a:txBody>
                  <a:tcPr/>
                </a:tc>
                <a:tc>
                  <a:txBody>
                    <a:bodyPr/>
                    <a:lstStyle/>
                    <a:p>
                      <a:r>
                        <a:rPr lang="en-US" sz="2400" dirty="0" err="1">
                          <a:solidFill>
                            <a:srgbClr val="002060"/>
                          </a:solidFill>
                        </a:rPr>
                        <a:t>Flaschen</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ihr</a:t>
                      </a:r>
                      <a:endParaRPr lang="en-GB" sz="2400" dirty="0">
                        <a:solidFill>
                          <a:srgbClr val="002060"/>
                        </a:solidFill>
                      </a:endParaRPr>
                    </a:p>
                  </a:txBody>
                  <a:tcPr/>
                </a:tc>
                <a:tc>
                  <a:txBody>
                    <a:bodyPr/>
                    <a:lstStyle/>
                    <a:p>
                      <a:r>
                        <a:rPr lang="en-US" sz="2400" dirty="0">
                          <a:solidFill>
                            <a:srgbClr val="002060"/>
                          </a:solidFill>
                        </a:rPr>
                        <a:t>hat</a:t>
                      </a:r>
                      <a:endParaRPr lang="en-GB" sz="2400" dirty="0">
                        <a:solidFill>
                          <a:srgbClr val="002060"/>
                        </a:solidFill>
                      </a:endParaRPr>
                    </a:p>
                  </a:txBody>
                  <a:tcPr/>
                </a:tc>
                <a:tc>
                  <a:txBody>
                    <a:bodyPr/>
                    <a:lstStyle/>
                    <a:p>
                      <a:r>
                        <a:rPr lang="en-US" sz="2400" dirty="0" err="1">
                          <a:solidFill>
                            <a:srgbClr val="002060"/>
                          </a:solidFill>
                        </a:rPr>
                        <a:t>ein</a:t>
                      </a:r>
                      <a:endParaRPr lang="en-GB" sz="2400" dirty="0">
                        <a:solidFill>
                          <a:srgbClr val="002060"/>
                        </a:solidFill>
                      </a:endParaRPr>
                    </a:p>
                  </a:txBody>
                  <a:tcPr/>
                </a:tc>
                <a:tc>
                  <a:txBody>
                    <a:bodyPr/>
                    <a:lstStyle/>
                    <a:p>
                      <a:r>
                        <a:rPr lang="en-US" sz="2400" dirty="0">
                          <a:solidFill>
                            <a:srgbClr val="002060"/>
                          </a:solidFill>
                        </a:rPr>
                        <a:t>Hund</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habt</a:t>
                      </a:r>
                      <a:endParaRPr lang="en-GB" sz="2400" dirty="0">
                        <a:solidFill>
                          <a:srgbClr val="002060"/>
                        </a:solidFill>
                      </a:endParaRPr>
                    </a:p>
                  </a:txBody>
                  <a:tcPr/>
                </a:tc>
                <a:tc>
                  <a:txBody>
                    <a:bodyPr/>
                    <a:lstStyle/>
                    <a:p>
                      <a:r>
                        <a:rPr lang="en-GB" sz="2400" dirty="0" err="1">
                          <a:solidFill>
                            <a:srgbClr val="002060"/>
                          </a:solidFill>
                        </a:rPr>
                        <a:t>keine</a:t>
                      </a:r>
                      <a:endParaRPr lang="en-GB" sz="2400" dirty="0">
                        <a:solidFill>
                          <a:srgbClr val="002060"/>
                        </a:solidFill>
                      </a:endParaRPr>
                    </a:p>
                  </a:txBody>
                  <a:tcPr/>
                </a:tc>
                <a:tc>
                  <a:txBody>
                    <a:bodyPr/>
                    <a:lstStyle/>
                    <a:p>
                      <a:r>
                        <a:rPr lang="en-US" sz="2400" dirty="0" err="1">
                          <a:solidFill>
                            <a:srgbClr val="002060"/>
                          </a:solidFill>
                        </a:rPr>
                        <a:t>Katze</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US" sz="2400" dirty="0" err="1">
                          <a:solidFill>
                            <a:srgbClr val="002060"/>
                          </a:solidFill>
                        </a:rPr>
                        <a:t>Tasche</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GB" sz="2400" dirty="0" err="1">
                          <a:solidFill>
                            <a:srgbClr val="002060"/>
                          </a:solidFill>
                        </a:rPr>
                        <a:t>Bilder</a:t>
                      </a:r>
                      <a:endParaRPr lang="en-GB" sz="2400" dirty="0">
                        <a:solidFill>
                          <a:srgbClr val="002060"/>
                        </a:solidFill>
                      </a:endParaRPr>
                    </a:p>
                  </a:txBody>
                  <a:tcPr/>
                </a:tc>
                <a:extLst>
                  <a:ext uri="{0D108BD9-81ED-4DB2-BD59-A6C34878D82A}">
                    <a16:rowId xmlns:a16="http://schemas.microsoft.com/office/drawing/2014/main" val="2614908340"/>
                  </a:ext>
                </a:extLst>
              </a:tr>
            </a:tbl>
          </a:graphicData>
        </a:graphic>
      </p:graphicFrame>
    </p:spTree>
    <p:extLst>
      <p:ext uri="{BB962C8B-B14F-4D97-AF65-F5344CB8AC3E}">
        <p14:creationId xmlns:p14="http://schemas.microsoft.com/office/powerpoint/2010/main" val="172286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28"/>
                                        </p:tgtEl>
                                        <p:attrNameLst>
                                          <p:attrName>ppt_y</p:attrName>
                                        </p:attrNameLst>
                                      </p:cBhvr>
                                      <p:tavLst>
                                        <p:tav tm="0">
                                          <p:val>
                                            <p:strVal val="#ppt_y"/>
                                          </p:val>
                                        </p:tav>
                                        <p:tav tm="100000">
                                          <p:val>
                                            <p:strVal val="#ppt_y+#ppt_h*1.125000"/>
                                          </p:val>
                                        </p:tav>
                                      </p:tavLst>
                                    </p:anim>
                                    <p:animEffect transition="out" filter="wipe(down)">
                                      <p:cBhvr>
                                        <p:cTn id="7" dur="59000"/>
                                        <p:tgtEl>
                                          <p:spTgt spid="28"/>
                                        </p:tgtEl>
                                      </p:cBhvr>
                                    </p:animEffect>
                                    <p:set>
                                      <p:cBhvr>
                                        <p:cTn id="8"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648590" y="870091"/>
            <a:ext cx="9788615" cy="404726"/>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noun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ADAA36EA-7DBA-D447-5A16-20CBD87216D9}"/>
              </a:ext>
            </a:extLst>
          </p:cNvPr>
          <p:cNvGraphicFramePr>
            <a:graphicFrameLocks noGrp="1"/>
          </p:cNvGraphicFramePr>
          <p:nvPr>
            <p:extLst>
              <p:ext uri="{D42A27DB-BD31-4B8C-83A1-F6EECF244321}">
                <p14:modId xmlns:p14="http://schemas.microsoft.com/office/powerpoint/2010/main" val="2006551482"/>
              </p:ext>
            </p:extLst>
          </p:nvPr>
        </p:nvGraphicFramePr>
        <p:xfrm>
          <a:off x="1378669" y="1696319"/>
          <a:ext cx="8946292" cy="4432630"/>
        </p:xfrm>
        <a:graphic>
          <a:graphicData uri="http://schemas.openxmlformats.org/drawingml/2006/table">
            <a:tbl>
              <a:tblPr firstRow="1" firstCol="1" bandRow="1"/>
              <a:tblGrid>
                <a:gridCol w="703859">
                  <a:extLst>
                    <a:ext uri="{9D8B030D-6E8A-4147-A177-3AD203B41FA5}">
                      <a16:colId xmlns:a16="http://schemas.microsoft.com/office/drawing/2014/main" val="3898985709"/>
                    </a:ext>
                  </a:extLst>
                </a:gridCol>
                <a:gridCol w="2757349">
                  <a:extLst>
                    <a:ext uri="{9D8B030D-6E8A-4147-A177-3AD203B41FA5}">
                      <a16:colId xmlns:a16="http://schemas.microsoft.com/office/drawing/2014/main" val="3855951309"/>
                    </a:ext>
                  </a:extLst>
                </a:gridCol>
                <a:gridCol w="2740265">
                  <a:extLst>
                    <a:ext uri="{9D8B030D-6E8A-4147-A177-3AD203B41FA5}">
                      <a16:colId xmlns:a16="http://schemas.microsoft.com/office/drawing/2014/main" val="2237324038"/>
                    </a:ext>
                  </a:extLst>
                </a:gridCol>
                <a:gridCol w="2744819">
                  <a:extLst>
                    <a:ext uri="{9D8B030D-6E8A-4147-A177-3AD203B41FA5}">
                      <a16:colId xmlns:a16="http://schemas.microsoft.com/office/drawing/2014/main" val="2004008105"/>
                    </a:ext>
                  </a:extLst>
                </a:gridCol>
              </a:tblGrid>
              <a:tr h="886526">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Diese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Lehrerin</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Freund (m)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sehr</a:t>
                      </a:r>
                      <a:r>
                        <a:rPr lang="en-GB" sz="2000" dirty="0">
                          <a:solidFill>
                            <a:srgbClr val="1F4E79"/>
                          </a:solidFill>
                          <a:effectLst/>
                          <a:latin typeface="+mj-lt"/>
                          <a:ea typeface="SimSun" panose="02010600030101010101" pitchFamily="2" charset="-122"/>
                          <a:cs typeface="Times New Roman" panose="02020603050405020304" pitchFamily="18" charset="0"/>
                        </a:rPr>
                        <a:t> nett.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011913"/>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Dieser</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Film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Wochenende</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lang.</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204131"/>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Dieses</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Blume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Bild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schön</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536004"/>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Hast du</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einen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Hund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Haustier</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568606"/>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Er hat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keine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Foto</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Tasche</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238671"/>
                  </a:ext>
                </a:extLst>
              </a:tr>
            </a:tbl>
          </a:graphicData>
        </a:graphic>
      </p:graphicFrame>
      <p:sp>
        <p:nvSpPr>
          <p:cNvPr id="2" name="TextBox 1">
            <a:extLst>
              <a:ext uri="{FF2B5EF4-FFF2-40B4-BE49-F238E27FC236}">
                <a16:creationId xmlns:a16="http://schemas.microsoft.com/office/drawing/2014/main" id="{AF5E5C3F-24FC-6935-5B83-1C089994647B}"/>
              </a:ext>
            </a:extLst>
          </p:cNvPr>
          <p:cNvSpPr txBox="1"/>
          <p:nvPr/>
        </p:nvSpPr>
        <p:spPr>
          <a:xfrm>
            <a:off x="1648590" y="324325"/>
            <a:ext cx="9788615" cy="404726"/>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Can you help Robbie with their German?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Picture 3">
            <a:hlinkClick r:id="" action="ppaction://noaction">
              <a:snd r:embed="rId5" name="T1_W12_11.1.wav"/>
            </a:hlinkClick>
            <a:extLst>
              <a:ext uri="{FF2B5EF4-FFF2-40B4-BE49-F238E27FC236}">
                <a16:creationId xmlns:a16="http://schemas.microsoft.com/office/drawing/2014/main" id="{2975E72B-ACF6-ACD6-3047-DC6130C2C9DA}"/>
              </a:ext>
            </a:extLst>
          </p:cNvPr>
          <p:cNvPicPr>
            <a:picLocks noChangeAspect="1"/>
          </p:cNvPicPr>
          <p:nvPr/>
        </p:nvPicPr>
        <p:blipFill>
          <a:blip r:embed="rId6"/>
          <a:stretch>
            <a:fillRect/>
          </a:stretch>
        </p:blipFill>
        <p:spPr>
          <a:xfrm>
            <a:off x="4867276" y="1798035"/>
            <a:ext cx="333374" cy="330619"/>
          </a:xfrm>
          <a:prstGeom prst="rect">
            <a:avLst/>
          </a:prstGeom>
        </p:spPr>
      </p:pic>
      <p:pic>
        <p:nvPicPr>
          <p:cNvPr id="5" name="Picture 4">
            <a:hlinkClick r:id="" action="ppaction://noaction">
              <a:snd r:embed="rId7" name="T1_W12_11.2.wav"/>
            </a:hlinkClick>
            <a:extLst>
              <a:ext uri="{FF2B5EF4-FFF2-40B4-BE49-F238E27FC236}">
                <a16:creationId xmlns:a16="http://schemas.microsoft.com/office/drawing/2014/main" id="{7A0B1557-330E-6739-C350-5A4A10E17184}"/>
              </a:ext>
            </a:extLst>
          </p:cNvPr>
          <p:cNvPicPr>
            <a:picLocks noChangeAspect="1"/>
          </p:cNvPicPr>
          <p:nvPr/>
        </p:nvPicPr>
        <p:blipFill>
          <a:blip r:embed="rId6"/>
          <a:stretch>
            <a:fillRect/>
          </a:stretch>
        </p:blipFill>
        <p:spPr>
          <a:xfrm>
            <a:off x="4867276" y="2647216"/>
            <a:ext cx="333374" cy="330619"/>
          </a:xfrm>
          <a:prstGeom prst="rect">
            <a:avLst/>
          </a:prstGeom>
        </p:spPr>
      </p:pic>
      <p:pic>
        <p:nvPicPr>
          <p:cNvPr id="7" name="Picture 6">
            <a:hlinkClick r:id="" action="ppaction://noaction">
              <a:snd r:embed="rId8" name="T1_W12_11.3.wav"/>
            </a:hlinkClick>
            <a:extLst>
              <a:ext uri="{FF2B5EF4-FFF2-40B4-BE49-F238E27FC236}">
                <a16:creationId xmlns:a16="http://schemas.microsoft.com/office/drawing/2014/main" id="{5C7321CE-B30A-19D4-C01E-5FA008C2D42B}"/>
              </a:ext>
            </a:extLst>
          </p:cNvPr>
          <p:cNvPicPr>
            <a:picLocks noChangeAspect="1"/>
          </p:cNvPicPr>
          <p:nvPr/>
        </p:nvPicPr>
        <p:blipFill>
          <a:blip r:embed="rId6"/>
          <a:stretch>
            <a:fillRect/>
          </a:stretch>
        </p:blipFill>
        <p:spPr>
          <a:xfrm>
            <a:off x="4867276" y="3952166"/>
            <a:ext cx="333374" cy="330619"/>
          </a:xfrm>
          <a:prstGeom prst="rect">
            <a:avLst/>
          </a:prstGeom>
        </p:spPr>
      </p:pic>
      <p:pic>
        <p:nvPicPr>
          <p:cNvPr id="11" name="Picture 10">
            <a:hlinkClick r:id="" action="ppaction://noaction">
              <a:snd r:embed="rId9" name="T1_W12_11.4.wav"/>
            </a:hlinkClick>
            <a:extLst>
              <a:ext uri="{FF2B5EF4-FFF2-40B4-BE49-F238E27FC236}">
                <a16:creationId xmlns:a16="http://schemas.microsoft.com/office/drawing/2014/main" id="{3DD4EEB9-C1C4-CAF0-087F-572B822847B6}"/>
              </a:ext>
            </a:extLst>
          </p:cNvPr>
          <p:cNvPicPr>
            <a:picLocks noChangeAspect="1"/>
          </p:cNvPicPr>
          <p:nvPr/>
        </p:nvPicPr>
        <p:blipFill>
          <a:blip r:embed="rId6"/>
          <a:stretch>
            <a:fillRect/>
          </a:stretch>
        </p:blipFill>
        <p:spPr>
          <a:xfrm>
            <a:off x="7618497" y="4453004"/>
            <a:ext cx="333374" cy="330619"/>
          </a:xfrm>
          <a:prstGeom prst="rect">
            <a:avLst/>
          </a:prstGeom>
        </p:spPr>
      </p:pic>
      <p:pic>
        <p:nvPicPr>
          <p:cNvPr id="12" name="Picture 11">
            <a:hlinkClick r:id="" action="ppaction://noaction">
              <a:snd r:embed="rId10" name="T1_W12_11.5.wav"/>
            </a:hlinkClick>
            <a:extLst>
              <a:ext uri="{FF2B5EF4-FFF2-40B4-BE49-F238E27FC236}">
                <a16:creationId xmlns:a16="http://schemas.microsoft.com/office/drawing/2014/main" id="{3FC1C04F-92FE-7F02-4064-D76CFEC40D2A}"/>
              </a:ext>
            </a:extLst>
          </p:cNvPr>
          <p:cNvPicPr>
            <a:picLocks noChangeAspect="1"/>
          </p:cNvPicPr>
          <p:nvPr/>
        </p:nvPicPr>
        <p:blipFill>
          <a:blip r:embed="rId6"/>
          <a:stretch>
            <a:fillRect/>
          </a:stretch>
        </p:blipFill>
        <p:spPr>
          <a:xfrm>
            <a:off x="7597442" y="5706849"/>
            <a:ext cx="333374" cy="330619"/>
          </a:xfrm>
          <a:prstGeom prst="rect">
            <a:avLst/>
          </a:prstGeom>
        </p:spPr>
      </p:pic>
    </p:spTree>
    <p:extLst>
      <p:ext uri="{BB962C8B-B14F-4D97-AF65-F5344CB8AC3E}">
        <p14:creationId xmlns:p14="http://schemas.microsoft.com/office/powerpoint/2010/main" val="21944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3EA2477-1513-4CB0-ACA8-3823E8FB58A3}"/>
              </a:ext>
            </a:extLst>
          </p:cNvPr>
          <p:cNvSpPr txBox="1"/>
          <p:nvPr/>
        </p:nvSpPr>
        <p:spPr>
          <a:xfrm>
            <a:off x="218536" y="610766"/>
            <a:ext cx="97168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u</a:t>
            </a:r>
            <a:r>
              <a:rPr lang="en-GB" sz="2400" dirty="0">
                <a:solidFill>
                  <a:srgbClr val="002060"/>
                </a:solidFill>
                <a:latin typeface="Century Gothic" panose="020B0502020202020204" pitchFamily="34" charset="0"/>
              </a:rPr>
              <a:t>] (and </a:t>
            </a:r>
            <a:r>
              <a:rPr lang="en-GB" sz="2400" i="1" dirty="0">
                <a:solidFill>
                  <a:srgbClr val="002060"/>
                </a:solidFill>
                <a:latin typeface="Century Gothic" panose="020B0502020202020204" pitchFamily="34" charset="0"/>
              </a:rPr>
              <a:t>long</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short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(for [</a:t>
            </a:r>
            <a:r>
              <a:rPr lang="en-GB" sz="2400"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also </a:t>
            </a:r>
            <a:r>
              <a:rPr lang="en-GB" sz="2400" i="1" dirty="0">
                <a:solidFill>
                  <a:srgbClr val="002060"/>
                </a:solidFill>
                <a:latin typeface="Century Gothic" panose="020B0502020202020204" pitchFamily="34" charset="0"/>
              </a:rPr>
              <a:t>hard</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soft</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1369738279"/>
              </p:ext>
            </p:extLst>
          </p:nvPr>
        </p:nvGraphicFramePr>
        <p:xfrm>
          <a:off x="310396"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I n s  e  l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 A u t  o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err="1">
                          <a:solidFill>
                            <a:srgbClr val="002060"/>
                          </a:solidFill>
                          <a:latin typeface="Century gothic"/>
                          <a:ea typeface="+mn-ea"/>
                          <a:cs typeface="+mn-cs"/>
                        </a:rPr>
                        <a:t>Gute</a:t>
                      </a:r>
                      <a:r>
                        <a:rPr lang="en-GB" sz="2400" b="1" strike="noStrike" kern="1200" spc="-1" dirty="0">
                          <a:solidFill>
                            <a:srgbClr val="002060"/>
                          </a:solidFill>
                          <a:latin typeface="Century gothic"/>
                          <a:ea typeface="+mn-ea"/>
                          <a:cs typeface="+mn-cs"/>
                        </a:rPr>
                        <a:t> Na  </a:t>
                      </a:r>
                      <a:r>
                        <a:rPr lang="en-GB" sz="2400" b="1" strike="noStrike" kern="1200" spc="-1" dirty="0" err="1">
                          <a:solidFill>
                            <a:srgbClr val="002060"/>
                          </a:solidFill>
                          <a:latin typeface="Century gothic"/>
                          <a:ea typeface="+mn-ea"/>
                          <a:cs typeface="+mn-cs"/>
                        </a:rPr>
                        <a:t>ch</a:t>
                      </a:r>
                      <a:r>
                        <a:rPr lang="en-GB" sz="2400" b="1" strike="noStrike" kern="1200" spc="-1" dirty="0">
                          <a:solidFill>
                            <a:srgbClr val="002060"/>
                          </a:solidFill>
                          <a:latin typeface="Century gothic"/>
                          <a:ea typeface="+mn-ea"/>
                          <a:cs typeface="+mn-cs"/>
                        </a:rPr>
                        <a:t> 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R u   </a:t>
                      </a:r>
                      <a:r>
                        <a:rPr lang="en-GB" sz="2400" b="1" strike="noStrike" spc="-1" dirty="0" err="1">
                          <a:solidFill>
                            <a:srgbClr val="002060"/>
                          </a:solidFill>
                          <a:latin typeface="Century gothic"/>
                        </a:rPr>
                        <a:t>cksack</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12_2.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12_2.1.wav"/>
            </a:hlinkClick>
            <a:extLst>
              <a:ext uri="{FF2B5EF4-FFF2-40B4-BE49-F238E27FC236}">
                <a16:creationId xmlns:a16="http://schemas.microsoft.com/office/drawing/2014/main" id="{76EA0DC1-EFD3-4A65-8DC5-2DAE9E183631}"/>
              </a:ext>
            </a:extLst>
          </p:cNvPr>
          <p:cNvSpPr/>
          <p:nvPr/>
        </p:nvSpPr>
        <p:spPr>
          <a:xfrm>
            <a:off x="27886" y="22270"/>
            <a:ext cx="20025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1_W12_2.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80" y="3145980"/>
            <a:ext cx="609653" cy="627942"/>
          </a:xfrm>
          <a:prstGeom prst="rect">
            <a:avLst/>
          </a:prstGeom>
        </p:spPr>
      </p:pic>
      <p:pic>
        <p:nvPicPr>
          <p:cNvPr id="19" name="Picture 18" descr="A picture containing text, clipart&#10;&#10;Description automatically generated">
            <a:hlinkClick r:id="" action="ppaction://noaction">
              <a:snd r:embed="rId7" name="T1_W12_2.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4377802"/>
            <a:ext cx="609653" cy="627942"/>
          </a:xfrm>
          <a:prstGeom prst="rect">
            <a:avLst/>
          </a:prstGeom>
        </p:spPr>
      </p:pic>
      <p:pic>
        <p:nvPicPr>
          <p:cNvPr id="20" name="Picture 19" descr="A picture containing text, clipart&#10;&#10;Description automatically generated">
            <a:hlinkClick r:id="" action="ppaction://noaction">
              <a:snd r:embed="rId8" name="T1_W12_2.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953451" y="2064321"/>
            <a:ext cx="40381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2126213" y="3278051"/>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2633355" y="4462586"/>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565412" y="5688163"/>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graphicFrame>
        <p:nvGraphicFramePr>
          <p:cNvPr id="62" name="Table 2">
            <a:extLst>
              <a:ext uri="{FF2B5EF4-FFF2-40B4-BE49-F238E27FC236}">
                <a16:creationId xmlns:a16="http://schemas.microsoft.com/office/drawing/2014/main" id="{524770D9-BF89-4252-8C83-5D153DCD62FD}"/>
              </a:ext>
            </a:extLst>
          </p:cNvPr>
          <p:cNvGraphicFramePr/>
          <p:nvPr>
            <p:extLst>
              <p:ext uri="{D42A27DB-BD31-4B8C-83A1-F6EECF244321}">
                <p14:modId xmlns:p14="http://schemas.microsoft.com/office/powerpoint/2010/main" val="997526908"/>
              </p:ext>
            </p:extLst>
          </p:nvPr>
        </p:nvGraphicFramePr>
        <p:xfrm>
          <a:off x="5614841" y="1672947"/>
          <a:ext cx="5568974"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821306">
                  <a:extLst>
                    <a:ext uri="{9D8B030D-6E8A-4147-A177-3AD203B41FA5}">
                      <a16:colId xmlns:a16="http://schemas.microsoft.com/office/drawing/2014/main" val="20001"/>
                    </a:ext>
                  </a:extLst>
                </a:gridCol>
                <a:gridCol w="1828800">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L  a  </a:t>
                      </a:r>
                      <a:r>
                        <a:rPr lang="en-GB" sz="2400" b="1" strike="noStrike" kern="1200" spc="-1" dirty="0" err="1">
                          <a:solidFill>
                            <a:srgbClr val="002060"/>
                          </a:solidFill>
                          <a:latin typeface="Century gothic"/>
                          <a:ea typeface="+mn-ea"/>
                          <a:cs typeface="+mn-cs"/>
                        </a:rPr>
                        <a:t>nd</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j   e  den Tag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M  u  siker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Schmer</a:t>
                      </a:r>
                      <a:r>
                        <a:rPr lang="en-GB" sz="2400" b="1" strike="noStrike" spc="-1" dirty="0">
                          <a:solidFill>
                            <a:srgbClr val="002060"/>
                          </a:solidFill>
                          <a:latin typeface="Century gothic"/>
                        </a:rPr>
                        <a:t>  z  </a:t>
                      </a:r>
                      <a:r>
                        <a:rPr lang="en-GB" sz="2400" b="1" strike="noStrike" spc="-1" dirty="0" err="1">
                          <a:solidFill>
                            <a:srgbClr val="002060"/>
                          </a:solidFill>
                          <a:latin typeface="Century gothic"/>
                        </a:rPr>
                        <a:t>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6810705" y="2101113"/>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6770840" y="3319477"/>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920503" y="4485816"/>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924110" y="5696155"/>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1_W12_2.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057" y="1994485"/>
            <a:ext cx="609653" cy="627942"/>
          </a:xfrm>
          <a:prstGeom prst="rect">
            <a:avLst/>
          </a:prstGeom>
        </p:spPr>
      </p:pic>
      <p:pic>
        <p:nvPicPr>
          <p:cNvPr id="72" name="Picture 71" descr="A picture containing text, clipart&#10;&#10;Description automatically generated">
            <a:hlinkClick r:id="" action="ppaction://noaction">
              <a:snd r:embed="rId11" name="T1_W12_2.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973" y="3145980"/>
            <a:ext cx="609653" cy="627942"/>
          </a:xfrm>
          <a:prstGeom prst="rect">
            <a:avLst/>
          </a:prstGeom>
        </p:spPr>
      </p:pic>
      <p:pic>
        <p:nvPicPr>
          <p:cNvPr id="73" name="Picture 72" descr="A picture containing text, clipart&#10;&#10;Description automatically generated">
            <a:hlinkClick r:id="" action="ppaction://noaction">
              <a:snd r:embed="rId12" name="T1_W12_2.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1" y="4377802"/>
            <a:ext cx="609653" cy="627942"/>
          </a:xfrm>
          <a:prstGeom prst="rect">
            <a:avLst/>
          </a:prstGeom>
        </p:spPr>
      </p:pic>
      <p:pic>
        <p:nvPicPr>
          <p:cNvPr id="74" name="Picture 73" descr="A picture containing text, clipart&#10;&#10;Description automatically generated">
            <a:hlinkClick r:id="" action="ppaction://noaction">
              <a:snd r:embed="rId13" name="T1_W12_2.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3" name="TextBox 2">
            <a:extLst>
              <a:ext uri="{FF2B5EF4-FFF2-40B4-BE49-F238E27FC236}">
                <a16:creationId xmlns:a16="http://schemas.microsoft.com/office/drawing/2014/main" id="{530D02C4-8BDB-1917-A516-98AE3C642FF8}"/>
              </a:ext>
            </a:extLst>
          </p:cNvPr>
          <p:cNvSpPr txBox="1"/>
          <p:nvPr/>
        </p:nvSpPr>
        <p:spPr>
          <a:xfrm>
            <a:off x="2738402" y="2463654"/>
            <a:ext cx="823919"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6" name="TextBox 35">
            <a:extLst>
              <a:ext uri="{FF2B5EF4-FFF2-40B4-BE49-F238E27FC236}">
                <a16:creationId xmlns:a16="http://schemas.microsoft.com/office/drawing/2014/main" id="{2D6961FD-435D-74B7-9C5F-60341FBF6A9F}"/>
              </a:ext>
            </a:extLst>
          </p:cNvPr>
          <p:cNvSpPr txBox="1"/>
          <p:nvPr/>
        </p:nvSpPr>
        <p:spPr>
          <a:xfrm>
            <a:off x="2687097" y="3680424"/>
            <a:ext cx="864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7" name="TextBox 36">
            <a:extLst>
              <a:ext uri="{FF2B5EF4-FFF2-40B4-BE49-F238E27FC236}">
                <a16:creationId xmlns:a16="http://schemas.microsoft.com/office/drawing/2014/main" id="{C271B4A5-300C-6125-7D17-6241A9D311D8}"/>
              </a:ext>
            </a:extLst>
          </p:cNvPr>
          <p:cNvSpPr txBox="1"/>
          <p:nvPr/>
        </p:nvSpPr>
        <p:spPr>
          <a:xfrm>
            <a:off x="2711746" y="4875937"/>
            <a:ext cx="864406" cy="400110"/>
          </a:xfrm>
          <a:prstGeom prst="rect">
            <a:avLst/>
          </a:prstGeom>
          <a:noFill/>
          <a:ln>
            <a:solidFill>
              <a:srgbClr val="002060"/>
            </a:solidFill>
          </a:ln>
        </p:spPr>
        <p:txBody>
          <a:bodyPr wrap="square" rtlCol="0">
            <a:spAutoFit/>
          </a:bodyPr>
          <a:lstStyle/>
          <a:p>
            <a:r>
              <a:rPr lang="en-US" sz="2000" b="1" dirty="0">
                <a:solidFill>
                  <a:srgbClr val="002060"/>
                </a:solidFill>
              </a:rPr>
              <a:t>hard</a:t>
            </a:r>
            <a:endParaRPr lang="en-GB" sz="2000" b="1" dirty="0">
              <a:solidFill>
                <a:srgbClr val="002060"/>
              </a:solidFill>
            </a:endParaRPr>
          </a:p>
        </p:txBody>
      </p:sp>
      <p:sp>
        <p:nvSpPr>
          <p:cNvPr id="38" name="TextBox 37">
            <a:extLst>
              <a:ext uri="{FF2B5EF4-FFF2-40B4-BE49-F238E27FC236}">
                <a16:creationId xmlns:a16="http://schemas.microsoft.com/office/drawing/2014/main" id="{5F3EF34C-9AE1-9DA4-3DE8-718E6EBAF309}"/>
              </a:ext>
            </a:extLst>
          </p:cNvPr>
          <p:cNvSpPr txBox="1"/>
          <p:nvPr/>
        </p:nvSpPr>
        <p:spPr>
          <a:xfrm>
            <a:off x="2711746" y="6040151"/>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1" name="TextBox 30">
            <a:extLst>
              <a:ext uri="{FF2B5EF4-FFF2-40B4-BE49-F238E27FC236}">
                <a16:creationId xmlns:a16="http://schemas.microsoft.com/office/drawing/2014/main" id="{A09003B0-BC89-2405-0DA4-4F7405C5C162}"/>
              </a:ext>
            </a:extLst>
          </p:cNvPr>
          <p:cNvSpPr txBox="1"/>
          <p:nvPr/>
        </p:nvSpPr>
        <p:spPr>
          <a:xfrm>
            <a:off x="8564768" y="3646679"/>
            <a:ext cx="779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pic>
        <p:nvPicPr>
          <p:cNvPr id="27" name="Picture 26" descr="A picture containing text, day&#10;&#10;Description automatically generated">
            <a:extLst>
              <a:ext uri="{FF2B5EF4-FFF2-40B4-BE49-F238E27FC236}">
                <a16:creationId xmlns:a16="http://schemas.microsoft.com/office/drawing/2014/main" id="{35307B85-485A-6D29-48E1-DA7EE13301F3}"/>
              </a:ext>
            </a:extLst>
          </p:cNvPr>
          <p:cNvPicPr>
            <a:picLocks noChangeAspect="1"/>
          </p:cNvPicPr>
          <p:nvPr/>
        </p:nvPicPr>
        <p:blipFill>
          <a:blip r:embed="rId14"/>
          <a:stretch>
            <a:fillRect/>
          </a:stretch>
        </p:blipFill>
        <p:spPr>
          <a:xfrm>
            <a:off x="4074365" y="4102070"/>
            <a:ext cx="846468" cy="1197361"/>
          </a:xfrm>
          <a:prstGeom prst="rect">
            <a:avLst/>
          </a:prstGeom>
        </p:spPr>
      </p:pic>
      <p:pic>
        <p:nvPicPr>
          <p:cNvPr id="7" name="Picture 6" descr="Shape&#10;&#10;Description automatically generated">
            <a:extLst>
              <a:ext uri="{FF2B5EF4-FFF2-40B4-BE49-F238E27FC236}">
                <a16:creationId xmlns:a16="http://schemas.microsoft.com/office/drawing/2014/main" id="{E20BAB49-1654-6686-B5D1-B16913CDA823}"/>
              </a:ext>
            </a:extLst>
          </p:cNvPr>
          <p:cNvPicPr>
            <a:picLocks noChangeAspect="1"/>
          </p:cNvPicPr>
          <p:nvPr/>
        </p:nvPicPr>
        <p:blipFill>
          <a:blip r:embed="rId15"/>
          <a:stretch>
            <a:fillRect/>
          </a:stretch>
        </p:blipFill>
        <p:spPr>
          <a:xfrm>
            <a:off x="4157938" y="1891609"/>
            <a:ext cx="582828" cy="81800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ED066452-9070-E417-5881-4577C38E34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95806" y="3312790"/>
            <a:ext cx="1725906" cy="248549"/>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3300E837-D4AD-0F86-3F81-BA7AD25F187B}"/>
              </a:ext>
            </a:extLst>
          </p:cNvPr>
          <p:cNvPicPr>
            <a:picLocks noChangeAspect="1"/>
          </p:cNvPicPr>
          <p:nvPr/>
        </p:nvPicPr>
        <p:blipFill>
          <a:blip r:embed="rId17"/>
          <a:stretch>
            <a:fillRect/>
          </a:stretch>
        </p:blipFill>
        <p:spPr>
          <a:xfrm>
            <a:off x="3996017" y="3145980"/>
            <a:ext cx="971704" cy="717644"/>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B5C80823-9719-8FCA-C41D-677B0A177DC4}"/>
              </a:ext>
            </a:extLst>
          </p:cNvPr>
          <p:cNvPicPr>
            <a:picLocks noChangeAspect="1"/>
          </p:cNvPicPr>
          <p:nvPr/>
        </p:nvPicPr>
        <p:blipFill>
          <a:blip r:embed="rId18"/>
          <a:stretch>
            <a:fillRect/>
          </a:stretch>
        </p:blipFill>
        <p:spPr>
          <a:xfrm>
            <a:off x="4120770" y="5537878"/>
            <a:ext cx="657163" cy="785976"/>
          </a:xfrm>
          <a:prstGeom prst="rect">
            <a:avLst/>
          </a:prstGeom>
        </p:spPr>
      </p:pic>
      <p:pic>
        <p:nvPicPr>
          <p:cNvPr id="24" name="Picture 23">
            <a:extLst>
              <a:ext uri="{FF2B5EF4-FFF2-40B4-BE49-F238E27FC236}">
                <a16:creationId xmlns:a16="http://schemas.microsoft.com/office/drawing/2014/main" id="{0096D105-3FA7-3384-C79B-35C7C7BD7BFC}"/>
              </a:ext>
            </a:extLst>
          </p:cNvPr>
          <p:cNvPicPr>
            <a:picLocks noChangeAspect="1"/>
          </p:cNvPicPr>
          <p:nvPr/>
        </p:nvPicPr>
        <p:blipFill>
          <a:blip r:embed="rId19"/>
          <a:stretch>
            <a:fillRect/>
          </a:stretch>
        </p:blipFill>
        <p:spPr>
          <a:xfrm>
            <a:off x="9395806" y="2160521"/>
            <a:ext cx="1725906" cy="295870"/>
          </a:xfrm>
          <a:prstGeom prst="rect">
            <a:avLst/>
          </a:prstGeom>
        </p:spPr>
      </p:pic>
      <p:pic>
        <p:nvPicPr>
          <p:cNvPr id="28" name="Picture 27" descr="A picture containing text, vector graphics, businesscard&#10;&#10;Description automatically generated">
            <a:extLst>
              <a:ext uri="{FF2B5EF4-FFF2-40B4-BE49-F238E27FC236}">
                <a16:creationId xmlns:a16="http://schemas.microsoft.com/office/drawing/2014/main" id="{B6CC4000-FCC4-35C1-ADEB-BC1047AF60F8}"/>
              </a:ext>
            </a:extLst>
          </p:cNvPr>
          <p:cNvPicPr>
            <a:picLocks noChangeAspect="1"/>
          </p:cNvPicPr>
          <p:nvPr/>
        </p:nvPicPr>
        <p:blipFill>
          <a:blip r:embed="rId20"/>
          <a:stretch>
            <a:fillRect/>
          </a:stretch>
        </p:blipFill>
        <p:spPr>
          <a:xfrm>
            <a:off x="9835525" y="4243232"/>
            <a:ext cx="800232" cy="869030"/>
          </a:xfrm>
          <a:prstGeom prst="rect">
            <a:avLst/>
          </a:prstGeom>
        </p:spPr>
      </p:pic>
      <p:sp>
        <p:nvSpPr>
          <p:cNvPr id="30" name="TextBox 29">
            <a:extLst>
              <a:ext uri="{FF2B5EF4-FFF2-40B4-BE49-F238E27FC236}">
                <a16:creationId xmlns:a16="http://schemas.microsoft.com/office/drawing/2014/main" id="{399D7B94-A0EB-FB18-34AE-0CB840A2E82A}"/>
              </a:ext>
            </a:extLst>
          </p:cNvPr>
          <p:cNvSpPr txBox="1"/>
          <p:nvPr/>
        </p:nvSpPr>
        <p:spPr>
          <a:xfrm>
            <a:off x="8508061" y="4853200"/>
            <a:ext cx="779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2" name="TextBox 31">
            <a:extLst>
              <a:ext uri="{FF2B5EF4-FFF2-40B4-BE49-F238E27FC236}">
                <a16:creationId xmlns:a16="http://schemas.microsoft.com/office/drawing/2014/main" id="{23E891A5-8A59-9485-16EA-740111F966E8}"/>
              </a:ext>
            </a:extLst>
          </p:cNvPr>
          <p:cNvSpPr txBox="1"/>
          <p:nvPr/>
        </p:nvSpPr>
        <p:spPr>
          <a:xfrm>
            <a:off x="8479768" y="2456391"/>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pic>
        <p:nvPicPr>
          <p:cNvPr id="34" name="Picture 33" descr="Shape&#10;&#10;Description automatically generated with medium confidence">
            <a:extLst>
              <a:ext uri="{FF2B5EF4-FFF2-40B4-BE49-F238E27FC236}">
                <a16:creationId xmlns:a16="http://schemas.microsoft.com/office/drawing/2014/main" id="{6C51ADA0-CB49-F0DB-1338-96F4003951B7}"/>
              </a:ext>
            </a:extLst>
          </p:cNvPr>
          <p:cNvPicPr>
            <a:picLocks noChangeAspect="1"/>
          </p:cNvPicPr>
          <p:nvPr/>
        </p:nvPicPr>
        <p:blipFill>
          <a:blip r:embed="rId21"/>
          <a:stretch>
            <a:fillRect/>
          </a:stretch>
        </p:blipFill>
        <p:spPr>
          <a:xfrm>
            <a:off x="9673074" y="5537878"/>
            <a:ext cx="864406" cy="646504"/>
          </a:xfrm>
          <a:prstGeom prst="rect">
            <a:avLst/>
          </a:prstGeom>
        </p:spPr>
      </p:pic>
      <p:grpSp>
        <p:nvGrpSpPr>
          <p:cNvPr id="4" name="Group 3">
            <a:extLst>
              <a:ext uri="{FF2B5EF4-FFF2-40B4-BE49-F238E27FC236}">
                <a16:creationId xmlns:a16="http://schemas.microsoft.com/office/drawing/2014/main" id="{18C5200A-3991-62C7-A29D-C80160FD0EB9}"/>
              </a:ext>
            </a:extLst>
          </p:cNvPr>
          <p:cNvGrpSpPr/>
          <p:nvPr/>
        </p:nvGrpSpPr>
        <p:grpSpPr>
          <a:xfrm>
            <a:off x="5454406" y="136478"/>
            <a:ext cx="5667305" cy="2544993"/>
            <a:chOff x="5454406" y="482318"/>
            <a:chExt cx="4773006" cy="2199153"/>
          </a:xfrm>
        </p:grpSpPr>
        <p:sp>
          <p:nvSpPr>
            <p:cNvPr id="6" name="Oval Callout 13">
              <a:extLst>
                <a:ext uri="{FF2B5EF4-FFF2-40B4-BE49-F238E27FC236}">
                  <a16:creationId xmlns:a16="http://schemas.microsoft.com/office/drawing/2014/main" id="{DA28AECF-65A3-B792-775C-ABC7631812AA}"/>
                </a:ext>
              </a:extLst>
            </p:cNvPr>
            <p:cNvSpPr/>
            <p:nvPr/>
          </p:nvSpPr>
          <p:spPr>
            <a:xfrm>
              <a:off x="5454406" y="482318"/>
              <a:ext cx="4773006" cy="2199153"/>
            </a:xfrm>
            <a:prstGeom prst="wedgeEllipseCallout">
              <a:avLst>
                <a:gd name="adj1" fmla="val -93308"/>
                <a:gd name="adj2" fmla="val 4534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4012CD6-5CA4-26B9-243F-78B198E48B43}"/>
                </a:ext>
              </a:extLst>
            </p:cNvPr>
            <p:cNvSpPr txBox="1"/>
            <p:nvPr/>
          </p:nvSpPr>
          <p:spPr>
            <a:xfrm>
              <a:off x="5752403" y="1101745"/>
              <a:ext cx="4475009" cy="1037216"/>
            </a:xfrm>
            <a:prstGeom prst="rect">
              <a:avLst/>
            </a:prstGeom>
            <a:noFill/>
          </p:spPr>
          <p:txBody>
            <a:bodyPr wrap="square" rtlCol="0">
              <a:spAutoFit/>
            </a:bodyPr>
            <a:lstStyle/>
            <a:p>
              <a:pPr algn="ctr"/>
              <a:r>
                <a:rPr lang="en-GB" sz="2400" dirty="0">
                  <a:solidFill>
                    <a:schemeClr val="bg1"/>
                  </a:solidFill>
                </a:rPr>
                <a:t>Final syllable vowels can be short or long before consonants so just listen out extra carefully!</a:t>
              </a:r>
            </a:p>
          </p:txBody>
        </p:sp>
      </p:grpSp>
    </p:spTree>
    <p:extLst>
      <p:ext uri="{BB962C8B-B14F-4D97-AF65-F5344CB8AC3E}">
        <p14:creationId xmlns:p14="http://schemas.microsoft.com/office/powerpoint/2010/main" val="164407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 grpId="0" animBg="1"/>
      <p:bldP spid="44" grpId="0" animBg="1"/>
      <p:bldP spid="45" grpId="0" animBg="1"/>
      <p:bldP spid="56" grpId="0" animBg="1"/>
      <p:bldP spid="67" grpId="0" animBg="1"/>
      <p:bldP spid="68" grpId="0" animBg="1"/>
      <p:bldP spid="69" grpId="0" animBg="1"/>
      <p:bldP spid="70" grpId="0" animBg="1"/>
      <p:bldP spid="3" grpId="0" animBg="1"/>
      <p:bldP spid="36" grpId="0" animBg="1"/>
      <p:bldP spid="37" grpId="0" animBg="1"/>
      <p:bldP spid="38" grpId="0" animBg="1"/>
      <p:bldP spid="31" grpId="0" animBg="1"/>
      <p:bldP spid="30"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1063534646"/>
              </p:ext>
            </p:extLst>
          </p:nvPr>
        </p:nvGraphicFramePr>
        <p:xfrm>
          <a:off x="308263"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K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no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f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nden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Unterri</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ch</a:t>
                      </a:r>
                      <a:r>
                        <a:rPr lang="en-GB" sz="2400" b="1" strike="noStrike" kern="1200" spc="-1" dirty="0">
                          <a:solidFill>
                            <a:srgbClr val="002060"/>
                          </a:solidFill>
                          <a:latin typeface="Century gothic"/>
                          <a:ea typeface="+mn-ea"/>
                          <a:cs typeface="+mn-cs"/>
                        </a:rPr>
                        <a:t>  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Sp</a:t>
                      </a:r>
                      <a:r>
                        <a:rPr lang="en-GB" sz="2400" b="1" strike="noStrike" spc="-1" dirty="0">
                          <a:solidFill>
                            <a:srgbClr val="002060"/>
                          </a:solidFill>
                          <a:latin typeface="Century gothic"/>
                        </a:rPr>
                        <a:t> a  ß</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12_3.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12_3.1.wav"/>
            </a:hlinkClick>
            <a:extLst>
              <a:ext uri="{FF2B5EF4-FFF2-40B4-BE49-F238E27FC236}">
                <a16:creationId xmlns:a16="http://schemas.microsoft.com/office/drawing/2014/main" id="{76EA0DC1-EFD3-4A65-8DC5-2DAE9E183631}"/>
              </a:ext>
            </a:extLst>
          </p:cNvPr>
          <p:cNvSpPr/>
          <p:nvPr/>
        </p:nvSpPr>
        <p:spPr>
          <a:xfrm>
            <a:off x="27886" y="2227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1_W12_3.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02" y="3145980"/>
            <a:ext cx="609653" cy="627942"/>
          </a:xfrm>
          <a:prstGeom prst="rect">
            <a:avLst/>
          </a:prstGeom>
        </p:spPr>
      </p:pic>
      <p:pic>
        <p:nvPicPr>
          <p:cNvPr id="19" name="Picture 18" descr="A picture containing text, clipart&#10;&#10;Description automatically generated">
            <a:hlinkClick r:id="" action="ppaction://noaction">
              <a:snd r:embed="rId7" name="T1_W12_3.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4377802"/>
            <a:ext cx="609653" cy="627942"/>
          </a:xfrm>
          <a:prstGeom prst="rect">
            <a:avLst/>
          </a:prstGeom>
        </p:spPr>
      </p:pic>
      <p:pic>
        <p:nvPicPr>
          <p:cNvPr id="20" name="Picture 19" descr="A picture containing text, clipart&#10;&#10;Description automatically generated">
            <a:hlinkClick r:id="" action="ppaction://noaction">
              <a:snd r:embed="rId8" name="T1_W12_3.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41" name="TextBox 40">
            <a:extLst>
              <a:ext uri="{FF2B5EF4-FFF2-40B4-BE49-F238E27FC236}">
                <a16:creationId xmlns:a16="http://schemas.microsoft.com/office/drawing/2014/main" id="{7A8C3160-B063-4678-BA12-DFDA88F096C6}"/>
              </a:ext>
            </a:extLst>
          </p:cNvPr>
          <p:cNvSpPr txBox="1"/>
          <p:nvPr/>
        </p:nvSpPr>
        <p:spPr>
          <a:xfrm>
            <a:off x="118707" y="550057"/>
            <a:ext cx="97168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u</a:t>
            </a:r>
            <a:r>
              <a:rPr lang="en-GB" sz="2400" dirty="0">
                <a:solidFill>
                  <a:srgbClr val="002060"/>
                </a:solidFill>
                <a:latin typeface="Century Gothic" panose="020B0502020202020204" pitchFamily="34" charset="0"/>
              </a:rPr>
              <a:t>] (and </a:t>
            </a:r>
            <a:r>
              <a:rPr lang="en-GB" sz="2400" i="1" dirty="0">
                <a:solidFill>
                  <a:srgbClr val="002060"/>
                </a:solidFill>
                <a:latin typeface="Century Gothic" panose="020B0502020202020204" pitchFamily="34" charset="0"/>
              </a:rPr>
              <a:t>long</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short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(for [</a:t>
            </a:r>
            <a:r>
              <a:rPr lang="en-GB" sz="2400"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also </a:t>
            </a:r>
            <a:r>
              <a:rPr lang="en-GB" sz="2400" i="1" dirty="0">
                <a:solidFill>
                  <a:srgbClr val="002060"/>
                </a:solidFill>
                <a:latin typeface="Century Gothic" panose="020B0502020202020204" pitchFamily="34" charset="0"/>
              </a:rPr>
              <a:t>hard</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soft</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533380" y="2091581"/>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448468" y="3291827"/>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2409058" y="4480389"/>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742270" y="5739777"/>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graphicFrame>
        <p:nvGraphicFramePr>
          <p:cNvPr id="62" name="Table 2">
            <a:extLst>
              <a:ext uri="{FF2B5EF4-FFF2-40B4-BE49-F238E27FC236}">
                <a16:creationId xmlns:a16="http://schemas.microsoft.com/office/drawing/2014/main" id="{524770D9-BF89-4252-8C83-5D153DCD62FD}"/>
              </a:ext>
            </a:extLst>
          </p:cNvPr>
          <p:cNvGraphicFramePr/>
          <p:nvPr>
            <p:extLst>
              <p:ext uri="{D42A27DB-BD31-4B8C-83A1-F6EECF244321}">
                <p14:modId xmlns:p14="http://schemas.microsoft.com/office/powerpoint/2010/main" val="1269340596"/>
              </p:ext>
            </p:extLst>
          </p:nvPr>
        </p:nvGraphicFramePr>
        <p:xfrm>
          <a:off x="5614841" y="1672947"/>
          <a:ext cx="5568974"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821306">
                  <a:extLst>
                    <a:ext uri="{9D8B030D-6E8A-4147-A177-3AD203B41FA5}">
                      <a16:colId xmlns:a16="http://schemas.microsoft.com/office/drawing/2014/main" val="20001"/>
                    </a:ext>
                  </a:extLst>
                </a:gridCol>
                <a:gridCol w="1828800">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K  o </a:t>
                      </a:r>
                      <a:r>
                        <a:rPr lang="en-GB" sz="2400" b="1" strike="noStrike" kern="1200" spc="-1" dirty="0" err="1">
                          <a:solidFill>
                            <a:srgbClr val="002060"/>
                          </a:solidFill>
                          <a:latin typeface="Century gothic"/>
                          <a:ea typeface="+mn-ea"/>
                          <a:cs typeface="+mn-cs"/>
                        </a:rPr>
                        <a:t>nzert</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Sch</a:t>
                      </a:r>
                      <a:r>
                        <a:rPr lang="en-GB" sz="2400" b="1" strike="noStrike" spc="-1" dirty="0">
                          <a:solidFill>
                            <a:srgbClr val="002060"/>
                          </a:solidFill>
                          <a:latin typeface="Century gothic"/>
                        </a:rPr>
                        <a:t>  w  </a:t>
                      </a:r>
                      <a:r>
                        <a:rPr lang="en-GB" sz="2400" b="1" strike="noStrike" spc="-1" dirty="0" err="1">
                          <a:solidFill>
                            <a:srgbClr val="002060"/>
                          </a:solidFill>
                          <a:latin typeface="Century gothic"/>
                        </a:rPr>
                        <a:t>immbad</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l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e gen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 Arb  </a:t>
                      </a:r>
                      <a:r>
                        <a:rPr lang="en-GB" sz="2400" b="1" strike="noStrike" spc="-1" dirty="0" err="1">
                          <a:solidFill>
                            <a:srgbClr val="002060"/>
                          </a:solidFill>
                          <a:latin typeface="Century gothic"/>
                        </a:rPr>
                        <a:t>ei</a:t>
                      </a:r>
                      <a:r>
                        <a:rPr lang="en-GB" sz="2400" b="1" strike="noStrike" spc="-1" dirty="0">
                          <a:solidFill>
                            <a:srgbClr val="002060"/>
                          </a:solidFill>
                          <a:latin typeface="Century gothic"/>
                        </a:rPr>
                        <a:t>  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6833225" y="2080068"/>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7192729" y="3291827"/>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791614" y="4499842"/>
            <a:ext cx="44272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280149" y="5656290"/>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1_W12_3.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82" y="1994485"/>
            <a:ext cx="609653" cy="627942"/>
          </a:xfrm>
          <a:prstGeom prst="rect">
            <a:avLst/>
          </a:prstGeom>
        </p:spPr>
      </p:pic>
      <p:pic>
        <p:nvPicPr>
          <p:cNvPr id="72" name="Picture 71" descr="A picture containing text, clipart&#10;&#10;Description automatically generated">
            <a:hlinkClick r:id="" action="ppaction://noaction">
              <a:snd r:embed="rId11" name="T1_W12_3.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743" y="3145980"/>
            <a:ext cx="609653" cy="627942"/>
          </a:xfrm>
          <a:prstGeom prst="rect">
            <a:avLst/>
          </a:prstGeom>
        </p:spPr>
      </p:pic>
      <p:pic>
        <p:nvPicPr>
          <p:cNvPr id="73" name="Picture 72" descr="A picture containing text, clipart&#10;&#10;Description automatically generated">
            <a:hlinkClick r:id="" action="ppaction://noaction">
              <a:snd r:embed="rId12" name="T1_W12_3.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944" y="4377802"/>
            <a:ext cx="609653" cy="627942"/>
          </a:xfrm>
          <a:prstGeom prst="rect">
            <a:avLst/>
          </a:prstGeom>
        </p:spPr>
      </p:pic>
      <p:pic>
        <p:nvPicPr>
          <p:cNvPr id="74" name="Picture 73" descr="A picture containing text, clipart&#10;&#10;Description automatically generated">
            <a:hlinkClick r:id="" action="ppaction://noaction">
              <a:snd r:embed="rId13" name="T1_W12_3.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3" name="TextBox 2">
            <a:extLst>
              <a:ext uri="{FF2B5EF4-FFF2-40B4-BE49-F238E27FC236}">
                <a16:creationId xmlns:a16="http://schemas.microsoft.com/office/drawing/2014/main" id="{530D02C4-8BDB-1917-A516-98AE3C642FF8}"/>
              </a:ext>
            </a:extLst>
          </p:cNvPr>
          <p:cNvSpPr txBox="1"/>
          <p:nvPr/>
        </p:nvSpPr>
        <p:spPr>
          <a:xfrm>
            <a:off x="2756582" y="2447405"/>
            <a:ext cx="779084"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6" name="TextBox 35">
            <a:extLst>
              <a:ext uri="{FF2B5EF4-FFF2-40B4-BE49-F238E27FC236}">
                <a16:creationId xmlns:a16="http://schemas.microsoft.com/office/drawing/2014/main" id="{2D6961FD-435D-74B7-9C5F-60341FBF6A9F}"/>
              </a:ext>
            </a:extLst>
          </p:cNvPr>
          <p:cNvSpPr txBox="1"/>
          <p:nvPr/>
        </p:nvSpPr>
        <p:spPr>
          <a:xfrm>
            <a:off x="2671260" y="3640589"/>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7" name="TextBox 36">
            <a:extLst>
              <a:ext uri="{FF2B5EF4-FFF2-40B4-BE49-F238E27FC236}">
                <a16:creationId xmlns:a16="http://schemas.microsoft.com/office/drawing/2014/main" id="{C271B4A5-300C-6125-7D17-6241A9D311D8}"/>
              </a:ext>
            </a:extLst>
          </p:cNvPr>
          <p:cNvSpPr txBox="1"/>
          <p:nvPr/>
        </p:nvSpPr>
        <p:spPr>
          <a:xfrm>
            <a:off x="2711746" y="4875937"/>
            <a:ext cx="864406" cy="400110"/>
          </a:xfrm>
          <a:prstGeom prst="rect">
            <a:avLst/>
          </a:prstGeom>
          <a:noFill/>
          <a:ln>
            <a:solidFill>
              <a:srgbClr val="002060"/>
            </a:solidFill>
          </a:ln>
        </p:spPr>
        <p:txBody>
          <a:bodyPr wrap="square" rtlCol="0">
            <a:spAutoFit/>
          </a:bodyPr>
          <a:lstStyle/>
          <a:p>
            <a:r>
              <a:rPr lang="en-US" sz="2000" b="1" dirty="0">
                <a:solidFill>
                  <a:srgbClr val="002060"/>
                </a:solidFill>
              </a:rPr>
              <a:t>soft</a:t>
            </a:r>
            <a:endParaRPr lang="en-GB" sz="2000" b="1" dirty="0">
              <a:solidFill>
                <a:srgbClr val="002060"/>
              </a:solidFill>
            </a:endParaRPr>
          </a:p>
        </p:txBody>
      </p:sp>
      <p:sp>
        <p:nvSpPr>
          <p:cNvPr id="38" name="TextBox 37">
            <a:extLst>
              <a:ext uri="{FF2B5EF4-FFF2-40B4-BE49-F238E27FC236}">
                <a16:creationId xmlns:a16="http://schemas.microsoft.com/office/drawing/2014/main" id="{5F3EF34C-9AE1-9DA4-3DE8-718E6EBAF309}"/>
              </a:ext>
            </a:extLst>
          </p:cNvPr>
          <p:cNvSpPr txBox="1"/>
          <p:nvPr/>
        </p:nvSpPr>
        <p:spPr>
          <a:xfrm>
            <a:off x="8441743" y="2463929"/>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pic>
        <p:nvPicPr>
          <p:cNvPr id="6" name="Picture 5" descr="A picture containing text, curtain&#10;&#10;Description automatically generated">
            <a:extLst>
              <a:ext uri="{FF2B5EF4-FFF2-40B4-BE49-F238E27FC236}">
                <a16:creationId xmlns:a16="http://schemas.microsoft.com/office/drawing/2014/main" id="{7135DB6E-AD85-D6F4-0ADB-63D3D49F394C}"/>
              </a:ext>
            </a:extLst>
          </p:cNvPr>
          <p:cNvPicPr>
            <a:picLocks noChangeAspect="1"/>
          </p:cNvPicPr>
          <p:nvPr/>
        </p:nvPicPr>
        <p:blipFill>
          <a:blip r:embed="rId14"/>
          <a:stretch>
            <a:fillRect/>
          </a:stretch>
        </p:blipFill>
        <p:spPr>
          <a:xfrm flipH="1">
            <a:off x="3999954" y="1844780"/>
            <a:ext cx="980136" cy="94851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313E29B-575A-2C72-1CD8-E580E06BB5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19199" y="3386686"/>
            <a:ext cx="1291888" cy="276285"/>
          </a:xfrm>
          <a:prstGeom prst="rect">
            <a:avLst/>
          </a:prstGeom>
        </p:spPr>
      </p:pic>
      <p:pic>
        <p:nvPicPr>
          <p:cNvPr id="13" name="Picture 12">
            <a:extLst>
              <a:ext uri="{FF2B5EF4-FFF2-40B4-BE49-F238E27FC236}">
                <a16:creationId xmlns:a16="http://schemas.microsoft.com/office/drawing/2014/main" id="{66B2577F-0F52-F3EA-65A2-2B7F52019E4F}"/>
              </a:ext>
            </a:extLst>
          </p:cNvPr>
          <p:cNvPicPr>
            <a:picLocks noChangeAspect="1"/>
          </p:cNvPicPr>
          <p:nvPr/>
        </p:nvPicPr>
        <p:blipFill>
          <a:blip r:embed="rId16"/>
          <a:stretch>
            <a:fillRect/>
          </a:stretch>
        </p:blipFill>
        <p:spPr>
          <a:xfrm>
            <a:off x="3708573" y="4492075"/>
            <a:ext cx="1550264" cy="276285"/>
          </a:xfrm>
          <a:prstGeom prst="rect">
            <a:avLst/>
          </a:prstGeom>
        </p:spPr>
      </p:pic>
      <p:sp>
        <p:nvSpPr>
          <p:cNvPr id="16" name="TextBox 15">
            <a:extLst>
              <a:ext uri="{FF2B5EF4-FFF2-40B4-BE49-F238E27FC236}">
                <a16:creationId xmlns:a16="http://schemas.microsoft.com/office/drawing/2014/main" id="{D0CA8837-B9BB-79FE-4D9A-CBB9184F6E45}"/>
              </a:ext>
            </a:extLst>
          </p:cNvPr>
          <p:cNvSpPr txBox="1"/>
          <p:nvPr/>
        </p:nvSpPr>
        <p:spPr>
          <a:xfrm>
            <a:off x="2717658" y="6014532"/>
            <a:ext cx="779084"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pic>
        <p:nvPicPr>
          <p:cNvPr id="24" name="Picture 23" descr="A picture containing text, yellow&#10;&#10;Description automatically generated">
            <a:extLst>
              <a:ext uri="{FF2B5EF4-FFF2-40B4-BE49-F238E27FC236}">
                <a16:creationId xmlns:a16="http://schemas.microsoft.com/office/drawing/2014/main" id="{B69D8F96-31CC-2CC9-8671-C4295B629A9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29132" y="5678530"/>
            <a:ext cx="1197183" cy="451606"/>
          </a:xfrm>
          <a:prstGeom prst="rect">
            <a:avLst/>
          </a:prstGeom>
        </p:spPr>
      </p:pic>
      <p:pic>
        <p:nvPicPr>
          <p:cNvPr id="28" name="Picture 27" descr="A picture containing text, graffiti&#10;&#10;Description automatically generated">
            <a:extLst>
              <a:ext uri="{FF2B5EF4-FFF2-40B4-BE49-F238E27FC236}">
                <a16:creationId xmlns:a16="http://schemas.microsoft.com/office/drawing/2014/main" id="{9906C4C3-E1BE-4FFD-E293-2B8BC8B456C9}"/>
              </a:ext>
            </a:extLst>
          </p:cNvPr>
          <p:cNvPicPr>
            <a:picLocks noChangeAspect="1"/>
          </p:cNvPicPr>
          <p:nvPr/>
        </p:nvPicPr>
        <p:blipFill>
          <a:blip r:embed="rId18"/>
          <a:stretch>
            <a:fillRect/>
          </a:stretch>
        </p:blipFill>
        <p:spPr>
          <a:xfrm>
            <a:off x="9611224" y="1881318"/>
            <a:ext cx="1264865" cy="906487"/>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0B04228F-F244-8F65-5118-CE230F743AEA}"/>
              </a:ext>
            </a:extLst>
          </p:cNvPr>
          <p:cNvPicPr>
            <a:picLocks noChangeAspect="1"/>
          </p:cNvPicPr>
          <p:nvPr/>
        </p:nvPicPr>
        <p:blipFill>
          <a:blip r:embed="rId19"/>
          <a:stretch>
            <a:fillRect/>
          </a:stretch>
        </p:blipFill>
        <p:spPr>
          <a:xfrm>
            <a:off x="9520740" y="3027355"/>
            <a:ext cx="1391890" cy="820635"/>
          </a:xfrm>
          <a:prstGeom prst="rect">
            <a:avLst/>
          </a:prstGeom>
        </p:spPr>
      </p:pic>
      <p:pic>
        <p:nvPicPr>
          <p:cNvPr id="32" name="Picture 31" descr="A picture containing transport, light&#10;&#10;Description automatically generated">
            <a:extLst>
              <a:ext uri="{FF2B5EF4-FFF2-40B4-BE49-F238E27FC236}">
                <a16:creationId xmlns:a16="http://schemas.microsoft.com/office/drawing/2014/main" id="{4E0E18DE-C8E2-6E82-8452-64FE52AF4A9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86584" y="4555029"/>
            <a:ext cx="1179105" cy="301048"/>
          </a:xfrm>
          <a:prstGeom prst="rect">
            <a:avLst/>
          </a:prstGeom>
        </p:spPr>
      </p:pic>
      <p:pic>
        <p:nvPicPr>
          <p:cNvPr id="33" name="Picture 32">
            <a:extLst>
              <a:ext uri="{FF2B5EF4-FFF2-40B4-BE49-F238E27FC236}">
                <a16:creationId xmlns:a16="http://schemas.microsoft.com/office/drawing/2014/main" id="{DC20B296-DCBE-2159-80AC-551A34C0B560}"/>
              </a:ext>
            </a:extLst>
          </p:cNvPr>
          <p:cNvPicPr>
            <a:picLocks noChangeAspect="1"/>
          </p:cNvPicPr>
          <p:nvPr/>
        </p:nvPicPr>
        <p:blipFill>
          <a:blip r:embed="rId21"/>
          <a:stretch>
            <a:fillRect/>
          </a:stretch>
        </p:blipFill>
        <p:spPr>
          <a:xfrm>
            <a:off x="9557156" y="5630869"/>
            <a:ext cx="1373000" cy="374455"/>
          </a:xfrm>
          <a:prstGeom prst="rect">
            <a:avLst/>
          </a:prstGeom>
        </p:spPr>
      </p:pic>
    </p:spTree>
    <p:extLst>
      <p:ext uri="{BB962C8B-B14F-4D97-AF65-F5344CB8AC3E}">
        <p14:creationId xmlns:p14="http://schemas.microsoft.com/office/powerpoint/2010/main" val="5060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animBg="1"/>
      <p:bldP spid="44" grpId="0" animBg="1"/>
      <p:bldP spid="45" grpId="0" animBg="1"/>
      <p:bldP spid="56" grpId="0" animBg="1"/>
      <p:bldP spid="67" grpId="0" animBg="1"/>
      <p:bldP spid="68" grpId="0" animBg="1"/>
      <p:bldP spid="69" grpId="0" animBg="1"/>
      <p:bldP spid="70" grpId="0" animBg="1"/>
      <p:bldP spid="3" grpId="0" animBg="1"/>
      <p:bldP spid="36" grpId="0" animBg="1"/>
      <p:bldP spid="37" grpId="0" animBg="1"/>
      <p:bldP spid="38"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19697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Meet the Primary Bee!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 name="Content Placeholder 12">
            <a:extLst>
              <a:ext uri="{FF2B5EF4-FFF2-40B4-BE49-F238E27FC236}">
                <a16:creationId xmlns:a16="http://schemas.microsoft.com/office/drawing/2014/main" id="{209A4347-3E8B-B816-0ABB-82648BDCC197}"/>
              </a:ext>
            </a:extLst>
          </p:cNvPr>
          <p:cNvSpPr txBox="1">
            <a:spLocks/>
          </p:cNvSpPr>
          <p:nvPr/>
        </p:nvSpPr>
        <p:spPr>
          <a:xfrm>
            <a:off x="323850" y="1079846"/>
            <a:ext cx="11677650" cy="5498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Word knowledge not spelling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Open to Y5/6</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Three stages (school, regional, national) each with 40 words</a:t>
            </a:r>
          </a:p>
        </p:txBody>
      </p:sp>
      <p:pic>
        <p:nvPicPr>
          <p:cNvPr id="6" name="Picture 5" descr="A picture containing map&#10;&#10;Description automatically generated">
            <a:extLst>
              <a:ext uri="{FF2B5EF4-FFF2-40B4-BE49-F238E27FC236}">
                <a16:creationId xmlns:a16="http://schemas.microsoft.com/office/drawing/2014/main" id="{92DAA16A-A72C-B5AB-E5DD-ADBCE2476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08" y="3379017"/>
            <a:ext cx="5652372" cy="3260266"/>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hlinkClick r:id="" action="ppaction://noaction">
              <a:snd r:embed="rId12" name="T1_W12_5.1.wav"/>
            </a:hlinkClick>
            <a:extLst>
              <a:ext uri="{FF2B5EF4-FFF2-40B4-BE49-F238E27FC236}">
                <a16:creationId xmlns:a16="http://schemas.microsoft.com/office/drawing/2014/main" id="{6DB3918C-D9FA-424B-B34A-BF79C4513D2B}"/>
              </a:ext>
            </a:extLst>
          </p:cNvPr>
          <p:cNvSpPr/>
          <p:nvPr/>
        </p:nvSpPr>
        <p:spPr>
          <a:xfrm>
            <a:off x="1003122" y="204152"/>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401" y="33892"/>
            <a:ext cx="914400" cy="914400"/>
          </a:xfrm>
          <a:prstGeom prst="rect">
            <a:avLst/>
          </a:prstGeom>
        </p:spPr>
      </p:pic>
      <p:sp>
        <p:nvSpPr>
          <p:cNvPr id="24" name="Google Shape;108;p3">
            <a:hlinkClick r:id="" action="ppaction://noaction">
              <a:snd r:embed="rId12" name="T1_W12_5.1.wav"/>
            </a:hlinkClick>
            <a:extLst>
              <a:ext uri="{FF2B5EF4-FFF2-40B4-BE49-F238E27FC236}">
                <a16:creationId xmlns:a16="http://schemas.microsoft.com/office/drawing/2014/main" id="{3B09A5CC-ABD3-4D45-BAFF-ACCA457248C2}"/>
              </a:ext>
            </a:extLst>
          </p:cNvPr>
          <p:cNvSpPr txBox="1"/>
          <p:nvPr/>
        </p:nvSpPr>
        <p:spPr>
          <a:xfrm>
            <a:off x="1035565" y="205121"/>
            <a:ext cx="468361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nvGraphicFramePr>
        <p:xfrm>
          <a:off x="1012637" y="1730554"/>
          <a:ext cx="10231572" cy="4972266"/>
        </p:xfrm>
        <a:graphic>
          <a:graphicData uri="http://schemas.openxmlformats.org/drawingml/2006/table">
            <a:tbl>
              <a:tblPr firstRow="1" bandRow="1">
                <a:tableStyleId>{5940675A-B579-460E-94D1-54222C63F5DA}</a:tableStyleId>
              </a:tblPr>
              <a:tblGrid>
                <a:gridCol w="3410524">
                  <a:extLst>
                    <a:ext uri="{9D8B030D-6E8A-4147-A177-3AD203B41FA5}">
                      <a16:colId xmlns:a16="http://schemas.microsoft.com/office/drawing/2014/main" val="675467513"/>
                    </a:ext>
                  </a:extLst>
                </a:gridCol>
                <a:gridCol w="3410524">
                  <a:extLst>
                    <a:ext uri="{9D8B030D-6E8A-4147-A177-3AD203B41FA5}">
                      <a16:colId xmlns:a16="http://schemas.microsoft.com/office/drawing/2014/main" val="2476820774"/>
                    </a:ext>
                  </a:extLst>
                </a:gridCol>
                <a:gridCol w="3410524">
                  <a:extLst>
                    <a:ext uri="{9D8B030D-6E8A-4147-A177-3AD203B41FA5}">
                      <a16:colId xmlns:a16="http://schemas.microsoft.com/office/drawing/2014/main" val="403662420"/>
                    </a:ext>
                  </a:extLst>
                </a:gridCol>
              </a:tblGrid>
              <a:tr h="1657422">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9" name="TextBox 38">
            <a:extLst>
              <a:ext uri="{FF2B5EF4-FFF2-40B4-BE49-F238E27FC236}">
                <a16:creationId xmlns:a16="http://schemas.microsoft.com/office/drawing/2014/main" id="{5DCF8E43-6922-407D-9AF1-7C9C84C6A847}"/>
              </a:ext>
            </a:extLst>
          </p:cNvPr>
          <p:cNvSpPr txBox="1"/>
          <p:nvPr/>
        </p:nvSpPr>
        <p:spPr>
          <a:xfrm>
            <a:off x="3450425" y="945432"/>
            <a:ext cx="5355996" cy="584775"/>
          </a:xfrm>
          <a:prstGeom prst="rect">
            <a:avLst/>
          </a:prstGeom>
          <a:solidFill>
            <a:srgbClr val="FFD10D"/>
          </a:solidFill>
        </p:spPr>
        <p:txBody>
          <a:bodyPr wrap="square" rtlCol="0" anchor="ctr">
            <a:spAutoFit/>
          </a:bodyPr>
          <a:lstStyle/>
          <a:p>
            <a:pPr algn="ctr"/>
            <a:r>
              <a:rPr lang="en-GB" sz="3200" b="1" dirty="0">
                <a:solidFill>
                  <a:srgbClr val="002060"/>
                </a:solidFill>
              </a:rPr>
              <a:t>danke</a:t>
            </a:r>
          </a:p>
        </p:txBody>
      </p:sp>
      <p:sp>
        <p:nvSpPr>
          <p:cNvPr id="40" name="TextBox 39">
            <a:extLst>
              <a:ext uri="{FF2B5EF4-FFF2-40B4-BE49-F238E27FC236}">
                <a16:creationId xmlns:a16="http://schemas.microsoft.com/office/drawing/2014/main" id="{861B0BC2-7499-4788-BE77-75457F87C47B}"/>
              </a:ext>
            </a:extLst>
          </p:cNvPr>
          <p:cNvSpPr txBox="1"/>
          <p:nvPr/>
        </p:nvSpPr>
        <p:spPr>
          <a:xfrm>
            <a:off x="1012637" y="2294878"/>
            <a:ext cx="3272323" cy="584775"/>
          </a:xfrm>
          <a:prstGeom prst="rect">
            <a:avLst/>
          </a:prstGeom>
          <a:noFill/>
        </p:spPr>
        <p:txBody>
          <a:bodyPr wrap="square" rtlCol="0">
            <a:spAutoFit/>
          </a:bodyPr>
          <a:lstStyle/>
          <a:p>
            <a:pPr algn="ctr"/>
            <a:r>
              <a:rPr lang="en-GB" sz="3200" b="1" dirty="0">
                <a:solidFill>
                  <a:srgbClr val="002060"/>
                </a:solidFill>
              </a:rPr>
              <a:t>Monday</a:t>
            </a:r>
          </a:p>
        </p:txBody>
      </p:sp>
      <p:sp>
        <p:nvSpPr>
          <p:cNvPr id="47" name="TextBox 46">
            <a:extLst>
              <a:ext uri="{FF2B5EF4-FFF2-40B4-BE49-F238E27FC236}">
                <a16:creationId xmlns:a16="http://schemas.microsoft.com/office/drawing/2014/main" id="{E5A88A0C-4EC5-4221-905C-B61B17DF9CA2}"/>
              </a:ext>
            </a:extLst>
          </p:cNvPr>
          <p:cNvSpPr txBox="1"/>
          <p:nvPr/>
        </p:nvSpPr>
        <p:spPr>
          <a:xfrm>
            <a:off x="4406721" y="2294877"/>
            <a:ext cx="3272323" cy="584775"/>
          </a:xfrm>
          <a:prstGeom prst="rect">
            <a:avLst/>
          </a:prstGeom>
          <a:noFill/>
        </p:spPr>
        <p:txBody>
          <a:bodyPr wrap="square" rtlCol="0">
            <a:spAutoFit/>
          </a:bodyPr>
          <a:lstStyle/>
          <a:p>
            <a:pPr algn="ctr"/>
            <a:r>
              <a:rPr lang="en-GB" sz="3200" b="1" dirty="0">
                <a:solidFill>
                  <a:srgbClr val="002060"/>
                </a:solidFill>
              </a:rPr>
              <a:t>yellow</a:t>
            </a:r>
          </a:p>
        </p:txBody>
      </p:sp>
      <p:sp>
        <p:nvSpPr>
          <p:cNvPr id="48" name="TextBox 47">
            <a:extLst>
              <a:ext uri="{FF2B5EF4-FFF2-40B4-BE49-F238E27FC236}">
                <a16:creationId xmlns:a16="http://schemas.microsoft.com/office/drawing/2014/main" id="{3F38863B-0E21-4D37-9002-6C0F6D8A03BC}"/>
              </a:ext>
            </a:extLst>
          </p:cNvPr>
          <p:cNvSpPr txBox="1"/>
          <p:nvPr/>
        </p:nvSpPr>
        <p:spPr>
          <a:xfrm>
            <a:off x="7840530" y="2276469"/>
            <a:ext cx="3272323" cy="584775"/>
          </a:xfrm>
          <a:prstGeom prst="rect">
            <a:avLst/>
          </a:prstGeom>
          <a:noFill/>
        </p:spPr>
        <p:txBody>
          <a:bodyPr wrap="square" rtlCol="0">
            <a:spAutoFit/>
          </a:bodyPr>
          <a:lstStyle/>
          <a:p>
            <a:pPr algn="ctr"/>
            <a:r>
              <a:rPr lang="en-GB" sz="3200" b="1" dirty="0">
                <a:solidFill>
                  <a:srgbClr val="002060"/>
                </a:solidFill>
              </a:rPr>
              <a:t>well, fine</a:t>
            </a:r>
          </a:p>
        </p:txBody>
      </p:sp>
      <p:sp>
        <p:nvSpPr>
          <p:cNvPr id="49" name="TextBox 48">
            <a:extLst>
              <a:ext uri="{FF2B5EF4-FFF2-40B4-BE49-F238E27FC236}">
                <a16:creationId xmlns:a16="http://schemas.microsoft.com/office/drawing/2014/main" id="{789D61C8-D63D-4464-A25C-5E937132CA1E}"/>
              </a:ext>
            </a:extLst>
          </p:cNvPr>
          <p:cNvSpPr txBox="1"/>
          <p:nvPr/>
        </p:nvSpPr>
        <p:spPr>
          <a:xfrm>
            <a:off x="1012637" y="3840573"/>
            <a:ext cx="3272323" cy="584775"/>
          </a:xfrm>
          <a:prstGeom prst="rect">
            <a:avLst/>
          </a:prstGeom>
          <a:noFill/>
        </p:spPr>
        <p:txBody>
          <a:bodyPr wrap="square" rtlCol="0">
            <a:spAutoFit/>
          </a:bodyPr>
          <a:lstStyle/>
          <a:p>
            <a:pPr algn="ctr"/>
            <a:r>
              <a:rPr lang="en-GB" sz="3200" b="1" dirty="0">
                <a:solidFill>
                  <a:srgbClr val="002060"/>
                </a:solidFill>
              </a:rPr>
              <a:t>to play</a:t>
            </a:r>
          </a:p>
        </p:txBody>
      </p:sp>
      <p:sp>
        <p:nvSpPr>
          <p:cNvPr id="50" name="TextBox 49">
            <a:extLst>
              <a:ext uri="{FF2B5EF4-FFF2-40B4-BE49-F238E27FC236}">
                <a16:creationId xmlns:a16="http://schemas.microsoft.com/office/drawing/2014/main" id="{93709A0A-BE90-42BD-A4FF-42B1703A4E88}"/>
              </a:ext>
            </a:extLst>
          </p:cNvPr>
          <p:cNvSpPr txBox="1"/>
          <p:nvPr/>
        </p:nvSpPr>
        <p:spPr>
          <a:xfrm>
            <a:off x="4406721" y="3840572"/>
            <a:ext cx="3272323" cy="584775"/>
          </a:xfrm>
          <a:prstGeom prst="rect">
            <a:avLst/>
          </a:prstGeom>
          <a:noFill/>
        </p:spPr>
        <p:txBody>
          <a:bodyPr wrap="square" rtlCol="0">
            <a:spAutoFit/>
          </a:bodyPr>
          <a:lstStyle/>
          <a:p>
            <a:pPr algn="ctr"/>
            <a:r>
              <a:rPr lang="en-GB" sz="3200" b="1" dirty="0">
                <a:solidFill>
                  <a:srgbClr val="002060"/>
                </a:solidFill>
              </a:rPr>
              <a:t>I don’t know</a:t>
            </a:r>
          </a:p>
        </p:txBody>
      </p:sp>
      <p:sp>
        <p:nvSpPr>
          <p:cNvPr id="51" name="TextBox 50">
            <a:extLst>
              <a:ext uri="{FF2B5EF4-FFF2-40B4-BE49-F238E27FC236}">
                <a16:creationId xmlns:a16="http://schemas.microsoft.com/office/drawing/2014/main" id="{AC2E6601-221D-4A06-B49E-5A13A89967D7}"/>
              </a:ext>
            </a:extLst>
          </p:cNvPr>
          <p:cNvSpPr txBox="1"/>
          <p:nvPr/>
        </p:nvSpPr>
        <p:spPr>
          <a:xfrm>
            <a:off x="7840530" y="3822164"/>
            <a:ext cx="3272323" cy="584775"/>
          </a:xfrm>
          <a:prstGeom prst="rect">
            <a:avLst/>
          </a:prstGeom>
          <a:noFill/>
        </p:spPr>
        <p:txBody>
          <a:bodyPr wrap="square" rtlCol="0">
            <a:spAutoFit/>
          </a:bodyPr>
          <a:lstStyle/>
          <a:p>
            <a:pPr algn="ctr"/>
            <a:r>
              <a:rPr lang="en-GB" sz="3200" b="1" dirty="0">
                <a:solidFill>
                  <a:srgbClr val="002060"/>
                </a:solidFill>
              </a:rPr>
              <a:t>thank you</a:t>
            </a:r>
          </a:p>
        </p:txBody>
      </p:sp>
      <p:sp>
        <p:nvSpPr>
          <p:cNvPr id="52" name="TextBox 51">
            <a:extLst>
              <a:ext uri="{FF2B5EF4-FFF2-40B4-BE49-F238E27FC236}">
                <a16:creationId xmlns:a16="http://schemas.microsoft.com/office/drawing/2014/main" id="{3B100F61-6D1B-4E44-AD06-00D26E74F8B1}"/>
              </a:ext>
            </a:extLst>
          </p:cNvPr>
          <p:cNvSpPr txBox="1"/>
          <p:nvPr/>
        </p:nvSpPr>
        <p:spPr>
          <a:xfrm>
            <a:off x="1003122" y="5481777"/>
            <a:ext cx="3272323" cy="584775"/>
          </a:xfrm>
          <a:prstGeom prst="rect">
            <a:avLst/>
          </a:prstGeom>
          <a:noFill/>
        </p:spPr>
        <p:txBody>
          <a:bodyPr wrap="square" rtlCol="0">
            <a:spAutoFit/>
          </a:bodyPr>
          <a:lstStyle/>
          <a:p>
            <a:pPr algn="ctr"/>
            <a:r>
              <a:rPr lang="en-GB" sz="3200" b="1" dirty="0">
                <a:solidFill>
                  <a:srgbClr val="002060"/>
                </a:solidFill>
              </a:rPr>
              <a:t>March</a:t>
            </a:r>
          </a:p>
        </p:txBody>
      </p:sp>
      <p:sp>
        <p:nvSpPr>
          <p:cNvPr id="53" name="TextBox 52">
            <a:extLst>
              <a:ext uri="{FF2B5EF4-FFF2-40B4-BE49-F238E27FC236}">
                <a16:creationId xmlns:a16="http://schemas.microsoft.com/office/drawing/2014/main" id="{D0549D2E-91E2-4DD9-983A-3BF5ABD740D0}"/>
              </a:ext>
            </a:extLst>
          </p:cNvPr>
          <p:cNvSpPr txBox="1"/>
          <p:nvPr/>
        </p:nvSpPr>
        <p:spPr>
          <a:xfrm>
            <a:off x="4397206" y="5481776"/>
            <a:ext cx="3272323" cy="584775"/>
          </a:xfrm>
          <a:prstGeom prst="rect">
            <a:avLst/>
          </a:prstGeom>
          <a:noFill/>
        </p:spPr>
        <p:txBody>
          <a:bodyPr wrap="square" rtlCol="0">
            <a:spAutoFit/>
          </a:bodyPr>
          <a:lstStyle/>
          <a:p>
            <a:pPr algn="ctr"/>
            <a:r>
              <a:rPr lang="en-GB" sz="3200" b="1" dirty="0">
                <a:solidFill>
                  <a:srgbClr val="002060"/>
                </a:solidFill>
              </a:rPr>
              <a:t>to live</a:t>
            </a:r>
          </a:p>
        </p:txBody>
      </p:sp>
      <p:sp>
        <p:nvSpPr>
          <p:cNvPr id="54" name="TextBox 53">
            <a:extLst>
              <a:ext uri="{FF2B5EF4-FFF2-40B4-BE49-F238E27FC236}">
                <a16:creationId xmlns:a16="http://schemas.microsoft.com/office/drawing/2014/main" id="{10C1A0A0-D8D2-487F-A994-32856EE809CE}"/>
              </a:ext>
            </a:extLst>
          </p:cNvPr>
          <p:cNvSpPr txBox="1"/>
          <p:nvPr/>
        </p:nvSpPr>
        <p:spPr>
          <a:xfrm>
            <a:off x="7831015" y="5463368"/>
            <a:ext cx="3272323" cy="584775"/>
          </a:xfrm>
          <a:prstGeom prst="rect">
            <a:avLst/>
          </a:prstGeom>
          <a:noFill/>
        </p:spPr>
        <p:txBody>
          <a:bodyPr wrap="square" rtlCol="0">
            <a:spAutoFit/>
          </a:bodyPr>
          <a:lstStyle/>
          <a:p>
            <a:pPr algn="ctr"/>
            <a:r>
              <a:rPr lang="en-GB" sz="3200" b="1" dirty="0">
                <a:solidFill>
                  <a:srgbClr val="002060"/>
                </a:solidFill>
              </a:rPr>
              <a:t>right, correct</a:t>
            </a:r>
          </a:p>
        </p:txBody>
      </p:sp>
      <p:sp>
        <p:nvSpPr>
          <p:cNvPr id="6" name="Rectangle 5">
            <a:extLst>
              <a:ext uri="{FF2B5EF4-FFF2-40B4-BE49-F238E27FC236}">
                <a16:creationId xmlns:a16="http://schemas.microsoft.com/office/drawing/2014/main" id="{D911B71F-7775-4276-A0D9-A794EA0473BB}"/>
              </a:ext>
            </a:extLst>
          </p:cNvPr>
          <p:cNvSpPr/>
          <p:nvPr/>
        </p:nvSpPr>
        <p:spPr>
          <a:xfrm>
            <a:off x="7805952" y="3371228"/>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0B3B80A-CFC5-631D-D7CD-107AC906A11D}"/>
              </a:ext>
            </a:extLst>
          </p:cNvPr>
          <p:cNvSpPr/>
          <p:nvPr/>
        </p:nvSpPr>
        <p:spPr>
          <a:xfrm>
            <a:off x="4416235" y="1720040"/>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E0DFDAD-239A-66C7-7B3B-705C96BEEE73}"/>
              </a:ext>
            </a:extLst>
          </p:cNvPr>
          <p:cNvSpPr/>
          <p:nvPr/>
        </p:nvSpPr>
        <p:spPr>
          <a:xfrm>
            <a:off x="7850045" y="5022248"/>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0BC070B-95A5-C716-DE2B-0A3ED731FF98}"/>
              </a:ext>
            </a:extLst>
          </p:cNvPr>
          <p:cNvSpPr/>
          <p:nvPr/>
        </p:nvSpPr>
        <p:spPr>
          <a:xfrm>
            <a:off x="982369" y="3379836"/>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49965536-042A-667E-A1C2-BDB554D5E130}"/>
              </a:ext>
            </a:extLst>
          </p:cNvPr>
          <p:cNvSpPr txBox="1"/>
          <p:nvPr/>
        </p:nvSpPr>
        <p:spPr>
          <a:xfrm>
            <a:off x="3507355" y="980383"/>
            <a:ext cx="5355996" cy="584775"/>
          </a:xfrm>
          <a:prstGeom prst="rect">
            <a:avLst/>
          </a:prstGeom>
          <a:solidFill>
            <a:srgbClr val="FFD10D"/>
          </a:solidFill>
        </p:spPr>
        <p:txBody>
          <a:bodyPr wrap="square" rtlCol="0" anchor="ctr">
            <a:spAutoFit/>
          </a:bodyPr>
          <a:lstStyle/>
          <a:p>
            <a:pPr algn="ctr"/>
            <a:r>
              <a:rPr lang="en-GB" sz="3200" b="1" dirty="0">
                <a:solidFill>
                  <a:srgbClr val="002060"/>
                </a:solidFill>
              </a:rPr>
              <a:t>gut</a:t>
            </a:r>
          </a:p>
        </p:txBody>
      </p:sp>
      <p:sp>
        <p:nvSpPr>
          <p:cNvPr id="32" name="Rectangle 31">
            <a:extLst>
              <a:ext uri="{FF2B5EF4-FFF2-40B4-BE49-F238E27FC236}">
                <a16:creationId xmlns:a16="http://schemas.microsoft.com/office/drawing/2014/main" id="{322C2F2A-A6B6-34CA-9D9B-807F25FED1FB}"/>
              </a:ext>
            </a:extLst>
          </p:cNvPr>
          <p:cNvSpPr/>
          <p:nvPr/>
        </p:nvSpPr>
        <p:spPr>
          <a:xfrm>
            <a:off x="7829428" y="1729125"/>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61A1AD0-0922-88C2-827F-EDA177DEE5AA}"/>
              </a:ext>
            </a:extLst>
          </p:cNvPr>
          <p:cNvSpPr txBox="1"/>
          <p:nvPr/>
        </p:nvSpPr>
        <p:spPr>
          <a:xfrm>
            <a:off x="3531873" y="949647"/>
            <a:ext cx="5355996" cy="584775"/>
          </a:xfrm>
          <a:prstGeom prst="rect">
            <a:avLst/>
          </a:prstGeom>
          <a:solidFill>
            <a:srgbClr val="FFD10D"/>
          </a:solidFill>
        </p:spPr>
        <p:txBody>
          <a:bodyPr wrap="square" rtlCol="0" anchor="ctr">
            <a:spAutoFit/>
          </a:bodyPr>
          <a:lstStyle/>
          <a:p>
            <a:pPr algn="ctr"/>
            <a:r>
              <a:rPr lang="en-GB" sz="3200" b="1" dirty="0">
                <a:solidFill>
                  <a:srgbClr val="002060"/>
                </a:solidFill>
              </a:rPr>
              <a:t>Montag</a:t>
            </a:r>
          </a:p>
        </p:txBody>
      </p:sp>
      <p:sp>
        <p:nvSpPr>
          <p:cNvPr id="34" name="Rectangle 33">
            <a:extLst>
              <a:ext uri="{FF2B5EF4-FFF2-40B4-BE49-F238E27FC236}">
                <a16:creationId xmlns:a16="http://schemas.microsoft.com/office/drawing/2014/main" id="{C5027996-16D6-6827-85A4-51A142650EF7}"/>
              </a:ext>
            </a:extLst>
          </p:cNvPr>
          <p:cNvSpPr/>
          <p:nvPr/>
        </p:nvSpPr>
        <p:spPr>
          <a:xfrm>
            <a:off x="991883" y="1729126"/>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6589031-0426-BEA4-615E-ABA4A4F71B9A}"/>
              </a:ext>
            </a:extLst>
          </p:cNvPr>
          <p:cNvSpPr txBox="1"/>
          <p:nvPr/>
        </p:nvSpPr>
        <p:spPr>
          <a:xfrm>
            <a:off x="3621216" y="942988"/>
            <a:ext cx="5355996" cy="584775"/>
          </a:xfrm>
          <a:prstGeom prst="rect">
            <a:avLst/>
          </a:prstGeom>
          <a:solidFill>
            <a:srgbClr val="FFD10D"/>
          </a:solidFill>
        </p:spPr>
        <p:txBody>
          <a:bodyPr wrap="square" rtlCol="0" anchor="ctr">
            <a:spAutoFit/>
          </a:bodyPr>
          <a:lstStyle/>
          <a:p>
            <a:pPr algn="ctr"/>
            <a:r>
              <a:rPr lang="en-US" sz="3200" b="1" dirty="0">
                <a:solidFill>
                  <a:srgbClr val="002060"/>
                </a:solidFill>
              </a:rPr>
              <a:t>ich </a:t>
            </a:r>
            <a:r>
              <a:rPr lang="en-US" sz="3200" b="1" dirty="0" err="1">
                <a:solidFill>
                  <a:srgbClr val="002060"/>
                </a:solidFill>
              </a:rPr>
              <a:t>weiß</a:t>
            </a:r>
            <a:r>
              <a:rPr lang="en-US" sz="3200" b="1" dirty="0">
                <a:solidFill>
                  <a:srgbClr val="002060"/>
                </a:solidFill>
              </a:rPr>
              <a:t> </a:t>
            </a:r>
            <a:r>
              <a:rPr lang="en-US" sz="3200" b="1" dirty="0" err="1">
                <a:solidFill>
                  <a:srgbClr val="002060"/>
                </a:solidFill>
              </a:rPr>
              <a:t>nicht</a:t>
            </a:r>
            <a:endParaRPr lang="en-GB" sz="3200" b="1" dirty="0">
              <a:solidFill>
                <a:srgbClr val="002060"/>
              </a:solidFill>
            </a:endParaRPr>
          </a:p>
        </p:txBody>
      </p:sp>
      <p:sp>
        <p:nvSpPr>
          <p:cNvPr id="36" name="Rectangle 35">
            <a:extLst>
              <a:ext uri="{FF2B5EF4-FFF2-40B4-BE49-F238E27FC236}">
                <a16:creationId xmlns:a16="http://schemas.microsoft.com/office/drawing/2014/main" id="{1D3CA3B3-76D7-5252-0652-A43C54A6F889}"/>
              </a:ext>
            </a:extLst>
          </p:cNvPr>
          <p:cNvSpPr/>
          <p:nvPr/>
        </p:nvSpPr>
        <p:spPr>
          <a:xfrm>
            <a:off x="4430452" y="3376651"/>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324BE9E8-D035-1F43-33A2-B3E282DA5547}"/>
              </a:ext>
            </a:extLst>
          </p:cNvPr>
          <p:cNvSpPr txBox="1"/>
          <p:nvPr/>
        </p:nvSpPr>
        <p:spPr>
          <a:xfrm>
            <a:off x="3609404" y="945095"/>
            <a:ext cx="5355996" cy="584775"/>
          </a:xfrm>
          <a:prstGeom prst="rect">
            <a:avLst/>
          </a:prstGeom>
          <a:solidFill>
            <a:srgbClr val="FFD10D"/>
          </a:solidFill>
        </p:spPr>
        <p:txBody>
          <a:bodyPr wrap="square" rtlCol="0" anchor="ctr">
            <a:spAutoFit/>
          </a:bodyPr>
          <a:lstStyle/>
          <a:p>
            <a:pPr algn="ctr"/>
            <a:r>
              <a:rPr lang="en-US" sz="3200" b="1" dirty="0" err="1"/>
              <a:t>März</a:t>
            </a:r>
            <a:endParaRPr lang="en-GB" sz="3200" b="1" dirty="0"/>
          </a:p>
        </p:txBody>
      </p:sp>
      <p:sp>
        <p:nvSpPr>
          <p:cNvPr id="41" name="Rectangle 40">
            <a:extLst>
              <a:ext uri="{FF2B5EF4-FFF2-40B4-BE49-F238E27FC236}">
                <a16:creationId xmlns:a16="http://schemas.microsoft.com/office/drawing/2014/main" id="{BC12013B-8AF4-399F-C86C-CE67357181E5}"/>
              </a:ext>
            </a:extLst>
          </p:cNvPr>
          <p:cNvSpPr/>
          <p:nvPr/>
        </p:nvSpPr>
        <p:spPr>
          <a:xfrm>
            <a:off x="982369" y="5039910"/>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5B5C7D16-5B23-5815-1FDC-E821281A5F11}"/>
              </a:ext>
            </a:extLst>
          </p:cNvPr>
          <p:cNvSpPr txBox="1"/>
          <p:nvPr/>
        </p:nvSpPr>
        <p:spPr>
          <a:xfrm>
            <a:off x="3440076" y="960862"/>
            <a:ext cx="5355996" cy="584775"/>
          </a:xfrm>
          <a:prstGeom prst="rect">
            <a:avLst/>
          </a:prstGeom>
          <a:solidFill>
            <a:srgbClr val="FFD10D"/>
          </a:solidFill>
        </p:spPr>
        <p:txBody>
          <a:bodyPr wrap="square" rtlCol="0" anchor="ctr">
            <a:spAutoFit/>
          </a:bodyPr>
          <a:lstStyle/>
          <a:p>
            <a:pPr algn="ctr"/>
            <a:r>
              <a:rPr lang="en-US" sz="3200" b="1" dirty="0" err="1"/>
              <a:t>wohnen</a:t>
            </a:r>
            <a:endParaRPr lang="en-GB" sz="3200" b="1" dirty="0"/>
          </a:p>
        </p:txBody>
      </p:sp>
      <p:sp>
        <p:nvSpPr>
          <p:cNvPr id="43" name="Rectangle 42">
            <a:extLst>
              <a:ext uri="{FF2B5EF4-FFF2-40B4-BE49-F238E27FC236}">
                <a16:creationId xmlns:a16="http://schemas.microsoft.com/office/drawing/2014/main" id="{2D6ABD7E-4CEF-9956-9D53-58EE86C0B460}"/>
              </a:ext>
            </a:extLst>
          </p:cNvPr>
          <p:cNvSpPr/>
          <p:nvPr/>
        </p:nvSpPr>
        <p:spPr>
          <a:xfrm>
            <a:off x="4386048" y="4991647"/>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7CE453-8210-BEA9-32B5-E27F8BF50381}"/>
              </a:ext>
            </a:extLst>
          </p:cNvPr>
          <p:cNvSpPr txBox="1"/>
          <p:nvPr/>
        </p:nvSpPr>
        <p:spPr>
          <a:xfrm>
            <a:off x="3570639" y="972037"/>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spielen</a:t>
            </a:r>
            <a:endParaRPr lang="en-GB" sz="3200" b="1" dirty="0">
              <a:solidFill>
                <a:srgbClr val="002060"/>
              </a:solidFill>
            </a:endParaRPr>
          </a:p>
        </p:txBody>
      </p:sp>
      <p:sp>
        <p:nvSpPr>
          <p:cNvPr id="25" name="TextBox 24">
            <a:extLst>
              <a:ext uri="{FF2B5EF4-FFF2-40B4-BE49-F238E27FC236}">
                <a16:creationId xmlns:a16="http://schemas.microsoft.com/office/drawing/2014/main" id="{D08CE1AE-1ED6-A83A-3514-7299D778C2BC}"/>
              </a:ext>
            </a:extLst>
          </p:cNvPr>
          <p:cNvSpPr txBox="1"/>
          <p:nvPr/>
        </p:nvSpPr>
        <p:spPr>
          <a:xfrm>
            <a:off x="3630624" y="994052"/>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gelb</a:t>
            </a:r>
            <a:endParaRPr lang="en-GB" sz="3200" b="1" dirty="0">
              <a:solidFill>
                <a:srgbClr val="002060"/>
              </a:solidFill>
            </a:endParaRPr>
          </a:p>
        </p:txBody>
      </p:sp>
      <p:sp>
        <p:nvSpPr>
          <p:cNvPr id="27" name="TextBox 26">
            <a:extLst>
              <a:ext uri="{FF2B5EF4-FFF2-40B4-BE49-F238E27FC236}">
                <a16:creationId xmlns:a16="http://schemas.microsoft.com/office/drawing/2014/main" id="{4F8D62C9-022B-B31B-545E-0F6A3FDF903D}"/>
              </a:ext>
            </a:extLst>
          </p:cNvPr>
          <p:cNvSpPr txBox="1"/>
          <p:nvPr/>
        </p:nvSpPr>
        <p:spPr>
          <a:xfrm>
            <a:off x="3404071" y="1004313"/>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richtig</a:t>
            </a:r>
            <a:endParaRPr lang="en-GB" sz="3200" b="1" dirty="0">
              <a:solidFill>
                <a:srgbClr val="002060"/>
              </a:solidFill>
            </a:endParaRPr>
          </a:p>
        </p:txBody>
      </p:sp>
    </p:spTree>
    <p:extLst>
      <p:ext uri="{BB962C8B-B14F-4D97-AF65-F5344CB8AC3E}">
        <p14:creationId xmlns:p14="http://schemas.microsoft.com/office/powerpoint/2010/main" val="8281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out)">
                                      <p:cBhvr>
                                        <p:cTn id="7" dur="20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T1_W12_5.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out)">
                                      <p:cBhvr>
                                        <p:cTn id="17" dur="20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4" name="T1_W12_5.3.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out)">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out)">
                                      <p:cBhvr>
                                        <p:cTn id="27" dur="20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5" name="T1_W12_5.4.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out)">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circle(out)">
                                      <p:cBhvr>
                                        <p:cTn id="37" dur="20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6" name="T1_W12_5.5.wav"/>
                                        </p:tgtEl>
                                      </p:cMediaNode>
                                    </p:audio>
                                  </p:sub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out)">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ircle(out)">
                                      <p:cBhvr>
                                        <p:cTn id="47" dur="2000"/>
                                        <p:tgtEl>
                                          <p:spTgt spid="37"/>
                                        </p:tgtEl>
                                      </p:cBhvr>
                                    </p:animEffect>
                                  </p:childTnLst>
                                  <p:subTnLst>
                                    <p:audio>
                                      <p:cMediaNode>
                                        <p:cTn display="0" masterRel="sameClick">
                                          <p:stCondLst>
                                            <p:cond evt="begin" delay="0">
                                              <p:tn val="45"/>
                                            </p:cond>
                                          </p:stCondLst>
                                          <p:endCondLst>
                                            <p:cond evt="onStopAudio" delay="0">
                                              <p:tgtEl>
                                                <p:sldTgt/>
                                              </p:tgtEl>
                                            </p:cond>
                                          </p:endCondLst>
                                        </p:cTn>
                                        <p:tgtEl>
                                          <p:sndTgt r:embed="rId7" name="T1_W12_5.6.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circle(out)">
                                      <p:cBhvr>
                                        <p:cTn id="52" dur="2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circle(out)">
                                      <p:cBhvr>
                                        <p:cTn id="57" dur="2000"/>
                                        <p:tgtEl>
                                          <p:spTgt spid="42"/>
                                        </p:tgtEl>
                                      </p:cBhvr>
                                    </p:animEffect>
                                  </p:childTnLst>
                                  <p:subTnLst>
                                    <p:audio>
                                      <p:cMediaNode>
                                        <p:cTn display="0" masterRel="sameClick">
                                          <p:stCondLst>
                                            <p:cond evt="begin" delay="0">
                                              <p:tn val="55"/>
                                            </p:cond>
                                          </p:stCondLst>
                                          <p:endCondLst>
                                            <p:cond evt="onStopAudio" delay="0">
                                              <p:tgtEl>
                                                <p:sldTgt/>
                                              </p:tgtEl>
                                            </p:cond>
                                          </p:endCondLst>
                                        </p:cTn>
                                        <p:tgtEl>
                                          <p:sndTgt r:embed="rId8" name="T1_W12_5.7.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circle(out)">
                                      <p:cBhvr>
                                        <p:cTn id="62" dur="20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circle(out)">
                                      <p:cBhvr>
                                        <p:cTn id="67" dur="20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9" name="T1_W12_5.8.wav"/>
                                        </p:tgtEl>
                                      </p:cMediaNode>
                                    </p:audio>
                                  </p:sub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circle(out)">
                                      <p:cBhvr>
                                        <p:cTn id="72" dur="20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circle(out)">
                                      <p:cBhvr>
                                        <p:cTn id="77" dur="2000"/>
                                        <p:tgtEl>
                                          <p:spTgt spid="25"/>
                                        </p:tgtEl>
                                      </p:cBhvr>
                                    </p:animEffect>
                                  </p:childTnLst>
                                  <p:subTnLst>
                                    <p:audio>
                                      <p:cMediaNode>
                                        <p:cTn display="0" masterRel="sameClick">
                                          <p:stCondLst>
                                            <p:cond evt="begin" delay="0">
                                              <p:tn val="75"/>
                                            </p:cond>
                                          </p:stCondLst>
                                          <p:endCondLst>
                                            <p:cond evt="onStopAudio" delay="0">
                                              <p:tgtEl>
                                                <p:sldTgt/>
                                              </p:tgtEl>
                                            </p:cond>
                                          </p:endCondLst>
                                        </p:cTn>
                                        <p:tgtEl>
                                          <p:sndTgt r:embed="rId10" name="T1_W12_5.9.wav"/>
                                        </p:tgtEl>
                                      </p:cMediaNode>
                                    </p:audio>
                                  </p:subTnLst>
                                </p:cTn>
                              </p:par>
                            </p:childTnLst>
                          </p:cTn>
                        </p:par>
                      </p:childTnLst>
                    </p:cTn>
                  </p:par>
                  <p:par>
                    <p:cTn id="78" fill="hold">
                      <p:stCondLst>
                        <p:cond delay="indefinite"/>
                      </p:stCondLst>
                      <p:childTnLst>
                        <p:par>
                          <p:cTn id="79" fill="hold">
                            <p:stCondLst>
                              <p:cond delay="0"/>
                            </p:stCondLst>
                            <p:childTnLst>
                              <p:par>
                                <p:cTn id="80" presetID="6" presetClass="entr" presetSubtype="32"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ircle(out)">
                                      <p:cBhvr>
                                        <p:cTn id="82" dur="2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32"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circle(out)">
                                      <p:cBhvr>
                                        <p:cTn id="87" dur="2000"/>
                                        <p:tgtEl>
                                          <p:spTgt spid="27"/>
                                        </p:tgtEl>
                                      </p:cBhvr>
                                    </p:animEffect>
                                  </p:childTnLst>
                                  <p:subTnLst>
                                    <p:audio>
                                      <p:cMediaNode>
                                        <p:cTn display="0" masterRel="sameClick">
                                          <p:stCondLst>
                                            <p:cond evt="begin" delay="0">
                                              <p:tn val="85"/>
                                            </p:cond>
                                          </p:stCondLst>
                                          <p:endCondLst>
                                            <p:cond evt="onStopAudio" delay="0">
                                              <p:tgtEl>
                                                <p:sldTgt/>
                                              </p:tgtEl>
                                            </p:cond>
                                          </p:endCondLst>
                                        </p:cTn>
                                        <p:tgtEl>
                                          <p:sndTgt r:embed="rId11" name="T1_W12_5.10.wav"/>
                                        </p:tgtEl>
                                      </p:cMediaNode>
                                    </p:audio>
                                  </p:subTnLst>
                                </p:cTn>
                              </p:par>
                            </p:childTnLst>
                          </p:cTn>
                        </p:par>
                      </p:childTnLst>
                    </p:cTn>
                  </p:par>
                  <p:par>
                    <p:cTn id="88" fill="hold">
                      <p:stCondLst>
                        <p:cond delay="indefinite"/>
                      </p:stCondLst>
                      <p:childTnLst>
                        <p:par>
                          <p:cTn id="89" fill="hold">
                            <p:stCondLst>
                              <p:cond delay="0"/>
                            </p:stCondLst>
                            <p:childTnLst>
                              <p:par>
                                <p:cTn id="90" presetID="6" presetClass="entr" presetSubtype="32"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circle(out)">
                                      <p:cBhvr>
                                        <p:cTn id="9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26" grpId="0" animBg="1"/>
      <p:bldP spid="28" grpId="0" animBg="1"/>
      <p:bldP spid="30" grpId="0" animBg="1"/>
      <p:bldP spid="31" grpId="0" animBg="1"/>
      <p:bldP spid="32" grpId="0" animBg="1"/>
      <p:bldP spid="33" grpId="0" animBg="1"/>
      <p:bldP spid="34" grpId="0" animBg="1"/>
      <p:bldP spid="35" grpId="0" animBg="1"/>
      <p:bldP spid="36" grpId="0" animBg="1"/>
      <p:bldP spid="37" grpId="0" animBg="1"/>
      <p:bldP spid="41" grpId="0" animBg="1"/>
      <p:bldP spid="42" grpId="0" animBg="1"/>
      <p:bldP spid="43" grpId="0" animBg="1"/>
      <p:bldP spid="29" grpId="0" animBg="1"/>
      <p:bldP spid="25"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hlinkClick r:id="" action="ppaction://noaction">
              <a:snd r:embed="rId3" name="T1_W12_6.1.wav"/>
            </a:hlinkClick>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24" name="Google Shape;108;p3">
            <a:hlinkClick r:id="" action="ppaction://noaction">
              <a:snd r:embed="rId3" name="T1_W12_6.1.wav"/>
            </a:hlinkClick>
            <a:extLst>
              <a:ext uri="{FF2B5EF4-FFF2-40B4-BE49-F238E27FC236}">
                <a16:creationId xmlns:a16="http://schemas.microsoft.com/office/drawing/2014/main" id="{3B09A5CC-ABD3-4D45-BAFF-ACCA457248C2}"/>
              </a:ext>
            </a:extLst>
          </p:cNvPr>
          <p:cNvSpPr txBox="1"/>
          <p:nvPr/>
        </p:nvSpPr>
        <p:spPr>
          <a:xfrm>
            <a:off x="1035565" y="191575"/>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Deutsch?</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extLst>
              <p:ext uri="{D42A27DB-BD31-4B8C-83A1-F6EECF244321}">
                <p14:modId xmlns:p14="http://schemas.microsoft.com/office/powerpoint/2010/main" val="2958339115"/>
              </p:ext>
            </p:extLst>
          </p:nvPr>
        </p:nvGraphicFramePr>
        <p:xfrm>
          <a:off x="1003122" y="1645876"/>
          <a:ext cx="10231572" cy="4972266"/>
        </p:xfrm>
        <a:graphic>
          <a:graphicData uri="http://schemas.openxmlformats.org/drawingml/2006/table">
            <a:tbl>
              <a:tblPr firstRow="1" bandRow="1">
                <a:tableStyleId>{5940675A-B579-460E-94D1-54222C63F5DA}</a:tableStyleId>
              </a:tblPr>
              <a:tblGrid>
                <a:gridCol w="3410524">
                  <a:extLst>
                    <a:ext uri="{9D8B030D-6E8A-4147-A177-3AD203B41FA5}">
                      <a16:colId xmlns:a16="http://schemas.microsoft.com/office/drawing/2014/main" val="675467513"/>
                    </a:ext>
                  </a:extLst>
                </a:gridCol>
                <a:gridCol w="3410524">
                  <a:extLst>
                    <a:ext uri="{9D8B030D-6E8A-4147-A177-3AD203B41FA5}">
                      <a16:colId xmlns:a16="http://schemas.microsoft.com/office/drawing/2014/main" val="2476820774"/>
                    </a:ext>
                  </a:extLst>
                </a:gridCol>
                <a:gridCol w="3410524">
                  <a:extLst>
                    <a:ext uri="{9D8B030D-6E8A-4147-A177-3AD203B41FA5}">
                      <a16:colId xmlns:a16="http://schemas.microsoft.com/office/drawing/2014/main" val="403662420"/>
                    </a:ext>
                  </a:extLst>
                </a:gridCol>
              </a:tblGrid>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9" name="TextBox 38">
            <a:extLst>
              <a:ext uri="{FF2B5EF4-FFF2-40B4-BE49-F238E27FC236}">
                <a16:creationId xmlns:a16="http://schemas.microsoft.com/office/drawing/2014/main" id="{5DCF8E43-6922-407D-9AF1-7C9C84C6A847}"/>
              </a:ext>
            </a:extLst>
          </p:cNvPr>
          <p:cNvSpPr txBox="1"/>
          <p:nvPr/>
        </p:nvSpPr>
        <p:spPr>
          <a:xfrm>
            <a:off x="3014871" y="1049463"/>
            <a:ext cx="5355996" cy="584775"/>
          </a:xfrm>
          <a:prstGeom prst="rect">
            <a:avLst/>
          </a:prstGeom>
          <a:solidFill>
            <a:srgbClr val="FFD10D"/>
          </a:solidFill>
        </p:spPr>
        <p:txBody>
          <a:bodyPr wrap="square" rtlCol="0" anchor="ctr">
            <a:spAutoFit/>
          </a:bodyPr>
          <a:lstStyle/>
          <a:p>
            <a:pPr algn="ctr"/>
            <a:r>
              <a:rPr lang="en-GB" sz="3200" b="1" dirty="0"/>
              <a:t>answer</a:t>
            </a:r>
          </a:p>
        </p:txBody>
      </p:sp>
      <p:sp>
        <p:nvSpPr>
          <p:cNvPr id="40" name="TextBox 39">
            <a:extLst>
              <a:ext uri="{FF2B5EF4-FFF2-40B4-BE49-F238E27FC236}">
                <a16:creationId xmlns:a16="http://schemas.microsoft.com/office/drawing/2014/main" id="{861B0BC2-7499-4788-BE77-75457F87C47B}"/>
              </a:ext>
            </a:extLst>
          </p:cNvPr>
          <p:cNvSpPr txBox="1"/>
          <p:nvPr/>
        </p:nvSpPr>
        <p:spPr>
          <a:xfrm>
            <a:off x="974801" y="1685990"/>
            <a:ext cx="3272323" cy="584775"/>
          </a:xfrm>
          <a:prstGeom prst="rect">
            <a:avLst/>
          </a:prstGeom>
          <a:noFill/>
        </p:spPr>
        <p:txBody>
          <a:bodyPr wrap="square" rtlCol="0">
            <a:spAutoFit/>
          </a:bodyPr>
          <a:lstStyle/>
          <a:p>
            <a:pPr algn="ctr"/>
            <a:r>
              <a:rPr lang="en-GB" sz="3200" b="1" dirty="0">
                <a:solidFill>
                  <a:srgbClr val="002060"/>
                </a:solidFill>
              </a:rPr>
              <a:t>das Heft</a:t>
            </a:r>
          </a:p>
        </p:txBody>
      </p:sp>
      <p:sp>
        <p:nvSpPr>
          <p:cNvPr id="47" name="TextBox 46">
            <a:extLst>
              <a:ext uri="{FF2B5EF4-FFF2-40B4-BE49-F238E27FC236}">
                <a16:creationId xmlns:a16="http://schemas.microsoft.com/office/drawing/2014/main" id="{E5A88A0C-4EC5-4221-905C-B61B17DF9CA2}"/>
              </a:ext>
            </a:extLst>
          </p:cNvPr>
          <p:cNvSpPr txBox="1"/>
          <p:nvPr/>
        </p:nvSpPr>
        <p:spPr>
          <a:xfrm>
            <a:off x="4430076" y="1673782"/>
            <a:ext cx="3272323" cy="584775"/>
          </a:xfrm>
          <a:prstGeom prst="rect">
            <a:avLst/>
          </a:prstGeom>
          <a:noFill/>
        </p:spPr>
        <p:txBody>
          <a:bodyPr wrap="square" rtlCol="0">
            <a:spAutoFit/>
          </a:bodyPr>
          <a:lstStyle/>
          <a:p>
            <a:pPr algn="ctr"/>
            <a:r>
              <a:rPr lang="en-GB" sz="3200" b="1" dirty="0">
                <a:solidFill>
                  <a:srgbClr val="002060"/>
                </a:solidFill>
              </a:rPr>
              <a:t>das Wort</a:t>
            </a:r>
          </a:p>
        </p:txBody>
      </p:sp>
      <p:sp>
        <p:nvSpPr>
          <p:cNvPr id="48" name="TextBox 47">
            <a:extLst>
              <a:ext uri="{FF2B5EF4-FFF2-40B4-BE49-F238E27FC236}">
                <a16:creationId xmlns:a16="http://schemas.microsoft.com/office/drawing/2014/main" id="{3F38863B-0E21-4D37-9002-6C0F6D8A03BC}"/>
              </a:ext>
            </a:extLst>
          </p:cNvPr>
          <p:cNvSpPr txBox="1"/>
          <p:nvPr/>
        </p:nvSpPr>
        <p:spPr>
          <a:xfrm>
            <a:off x="7865333" y="1709302"/>
            <a:ext cx="3272323" cy="584775"/>
          </a:xfrm>
          <a:prstGeom prst="rect">
            <a:avLst/>
          </a:prstGeom>
          <a:noFill/>
        </p:spPr>
        <p:txBody>
          <a:bodyPr wrap="square" rtlCol="0">
            <a:spAutoFit/>
          </a:bodyPr>
          <a:lstStyle/>
          <a:p>
            <a:pPr algn="ctr"/>
            <a:r>
              <a:rPr lang="en-GB" sz="3200" b="1" dirty="0">
                <a:solidFill>
                  <a:srgbClr val="002060"/>
                </a:solidFill>
              </a:rPr>
              <a:t>der Tisch</a:t>
            </a:r>
          </a:p>
        </p:txBody>
      </p:sp>
      <p:sp>
        <p:nvSpPr>
          <p:cNvPr id="49" name="TextBox 48">
            <a:extLst>
              <a:ext uri="{FF2B5EF4-FFF2-40B4-BE49-F238E27FC236}">
                <a16:creationId xmlns:a16="http://schemas.microsoft.com/office/drawing/2014/main" id="{789D61C8-D63D-4464-A25C-5E937132CA1E}"/>
              </a:ext>
            </a:extLst>
          </p:cNvPr>
          <p:cNvSpPr txBox="1"/>
          <p:nvPr/>
        </p:nvSpPr>
        <p:spPr>
          <a:xfrm>
            <a:off x="1003122" y="3364894"/>
            <a:ext cx="3272323" cy="584775"/>
          </a:xfrm>
          <a:prstGeom prst="rect">
            <a:avLst/>
          </a:prstGeom>
          <a:noFill/>
        </p:spPr>
        <p:txBody>
          <a:bodyPr wrap="square" rtlCol="0">
            <a:spAutoFit/>
          </a:bodyPr>
          <a:lstStyle/>
          <a:p>
            <a:pPr algn="ctr"/>
            <a:r>
              <a:rPr lang="en-GB" sz="3200" b="1" dirty="0">
                <a:solidFill>
                  <a:srgbClr val="002060"/>
                </a:solidFill>
              </a:rPr>
              <a:t>die </a:t>
            </a:r>
            <a:r>
              <a:rPr lang="en-GB" sz="3200" b="1" dirty="0" err="1">
                <a:solidFill>
                  <a:srgbClr val="002060"/>
                </a:solidFill>
              </a:rPr>
              <a:t>Antwort</a:t>
            </a:r>
            <a:endParaRPr lang="en-GB" sz="3200" b="1" dirty="0">
              <a:solidFill>
                <a:srgbClr val="002060"/>
              </a:solidFill>
            </a:endParaRPr>
          </a:p>
        </p:txBody>
      </p:sp>
      <p:sp>
        <p:nvSpPr>
          <p:cNvPr id="50" name="TextBox 49">
            <a:extLst>
              <a:ext uri="{FF2B5EF4-FFF2-40B4-BE49-F238E27FC236}">
                <a16:creationId xmlns:a16="http://schemas.microsoft.com/office/drawing/2014/main" id="{93709A0A-BE90-42BD-A4FF-42B1703A4E88}"/>
              </a:ext>
            </a:extLst>
          </p:cNvPr>
          <p:cNvSpPr txBox="1"/>
          <p:nvPr/>
        </p:nvSpPr>
        <p:spPr>
          <a:xfrm>
            <a:off x="4417068" y="3338494"/>
            <a:ext cx="3272323" cy="584775"/>
          </a:xfrm>
          <a:prstGeom prst="rect">
            <a:avLst/>
          </a:prstGeom>
          <a:noFill/>
        </p:spPr>
        <p:txBody>
          <a:bodyPr wrap="square" rtlCol="0">
            <a:spAutoFit/>
          </a:bodyPr>
          <a:lstStyle/>
          <a:p>
            <a:pPr algn="ctr"/>
            <a:r>
              <a:rPr lang="en-GB" sz="3200" b="1" dirty="0">
                <a:solidFill>
                  <a:srgbClr val="002060"/>
                </a:solidFill>
              </a:rPr>
              <a:t>Deutschland</a:t>
            </a:r>
          </a:p>
        </p:txBody>
      </p:sp>
      <p:sp>
        <p:nvSpPr>
          <p:cNvPr id="51" name="TextBox 50">
            <a:extLst>
              <a:ext uri="{FF2B5EF4-FFF2-40B4-BE49-F238E27FC236}">
                <a16:creationId xmlns:a16="http://schemas.microsoft.com/office/drawing/2014/main" id="{AC2E6601-221D-4A06-B49E-5A13A89967D7}"/>
              </a:ext>
            </a:extLst>
          </p:cNvPr>
          <p:cNvSpPr txBox="1"/>
          <p:nvPr/>
        </p:nvSpPr>
        <p:spPr>
          <a:xfrm>
            <a:off x="7831014" y="3320616"/>
            <a:ext cx="3272323" cy="584775"/>
          </a:xfrm>
          <a:prstGeom prst="rect">
            <a:avLst/>
          </a:prstGeom>
          <a:noFill/>
        </p:spPr>
        <p:txBody>
          <a:bodyPr wrap="square" rtlCol="0">
            <a:spAutoFit/>
          </a:bodyPr>
          <a:lstStyle/>
          <a:p>
            <a:pPr algn="ctr"/>
            <a:r>
              <a:rPr lang="en-GB" sz="3200" b="1" dirty="0">
                <a:solidFill>
                  <a:srgbClr val="002060"/>
                </a:solidFill>
              </a:rPr>
              <a:t>das </a:t>
            </a:r>
            <a:r>
              <a:rPr lang="en-GB" sz="3200" b="1" dirty="0" err="1">
                <a:solidFill>
                  <a:srgbClr val="002060"/>
                </a:solidFill>
              </a:rPr>
              <a:t>Beispiel</a:t>
            </a:r>
            <a:endParaRPr lang="en-GB" sz="3200" b="1" dirty="0">
              <a:solidFill>
                <a:srgbClr val="002060"/>
              </a:solidFill>
            </a:endParaRPr>
          </a:p>
        </p:txBody>
      </p:sp>
      <p:sp>
        <p:nvSpPr>
          <p:cNvPr id="52" name="TextBox 51">
            <a:extLst>
              <a:ext uri="{FF2B5EF4-FFF2-40B4-BE49-F238E27FC236}">
                <a16:creationId xmlns:a16="http://schemas.microsoft.com/office/drawing/2014/main" id="{3B100F61-6D1B-4E44-AD06-00D26E74F8B1}"/>
              </a:ext>
            </a:extLst>
          </p:cNvPr>
          <p:cNvSpPr txBox="1"/>
          <p:nvPr/>
        </p:nvSpPr>
        <p:spPr>
          <a:xfrm>
            <a:off x="1003122" y="4991518"/>
            <a:ext cx="3272323" cy="584775"/>
          </a:xfrm>
          <a:prstGeom prst="rect">
            <a:avLst/>
          </a:prstGeom>
          <a:noFill/>
        </p:spPr>
        <p:txBody>
          <a:bodyPr wrap="square" rtlCol="0">
            <a:spAutoFit/>
          </a:bodyPr>
          <a:lstStyle/>
          <a:p>
            <a:pPr algn="ctr"/>
            <a:r>
              <a:rPr lang="en-GB" sz="3200" b="1" dirty="0">
                <a:solidFill>
                  <a:srgbClr val="002060"/>
                </a:solidFill>
              </a:rPr>
              <a:t>die Schule</a:t>
            </a:r>
          </a:p>
        </p:txBody>
      </p:sp>
      <p:sp>
        <p:nvSpPr>
          <p:cNvPr id="53" name="TextBox 52">
            <a:extLst>
              <a:ext uri="{FF2B5EF4-FFF2-40B4-BE49-F238E27FC236}">
                <a16:creationId xmlns:a16="http://schemas.microsoft.com/office/drawing/2014/main" id="{D0549D2E-91E2-4DD9-983A-3BF5ABD740D0}"/>
              </a:ext>
            </a:extLst>
          </p:cNvPr>
          <p:cNvSpPr txBox="1"/>
          <p:nvPr/>
        </p:nvSpPr>
        <p:spPr>
          <a:xfrm>
            <a:off x="4391301" y="4962475"/>
            <a:ext cx="3272323" cy="584775"/>
          </a:xfrm>
          <a:prstGeom prst="rect">
            <a:avLst/>
          </a:prstGeom>
          <a:noFill/>
        </p:spPr>
        <p:txBody>
          <a:bodyPr wrap="square" rtlCol="0">
            <a:spAutoFit/>
          </a:bodyPr>
          <a:lstStyle/>
          <a:p>
            <a:pPr algn="ctr"/>
            <a:r>
              <a:rPr lang="en-GB" sz="3200" b="1" dirty="0">
                <a:solidFill>
                  <a:srgbClr val="002060"/>
                </a:solidFill>
              </a:rPr>
              <a:t>das Buch</a:t>
            </a:r>
          </a:p>
        </p:txBody>
      </p:sp>
      <p:sp>
        <p:nvSpPr>
          <p:cNvPr id="54" name="TextBox 53">
            <a:extLst>
              <a:ext uri="{FF2B5EF4-FFF2-40B4-BE49-F238E27FC236}">
                <a16:creationId xmlns:a16="http://schemas.microsoft.com/office/drawing/2014/main" id="{10C1A0A0-D8D2-487F-A994-32856EE809CE}"/>
              </a:ext>
            </a:extLst>
          </p:cNvPr>
          <p:cNvSpPr txBox="1"/>
          <p:nvPr/>
        </p:nvSpPr>
        <p:spPr>
          <a:xfrm>
            <a:off x="7689391" y="4953836"/>
            <a:ext cx="3272323" cy="584775"/>
          </a:xfrm>
          <a:prstGeom prst="rect">
            <a:avLst/>
          </a:prstGeom>
          <a:noFill/>
        </p:spPr>
        <p:txBody>
          <a:bodyPr wrap="square" rtlCol="0">
            <a:spAutoFit/>
          </a:bodyPr>
          <a:lstStyle/>
          <a:p>
            <a:pPr algn="ctr"/>
            <a:r>
              <a:rPr lang="en-GB" sz="3200" b="1" dirty="0">
                <a:solidFill>
                  <a:srgbClr val="002060"/>
                </a:solidFill>
              </a:rPr>
              <a:t>die </a:t>
            </a:r>
            <a:r>
              <a:rPr lang="en-GB" sz="3200" b="1" dirty="0" err="1">
                <a:solidFill>
                  <a:srgbClr val="002060"/>
                </a:solidFill>
              </a:rPr>
              <a:t>Frage</a:t>
            </a:r>
            <a:endParaRPr lang="en-GB" sz="3200" b="1" dirty="0">
              <a:solidFill>
                <a:srgbClr val="002060"/>
              </a:solidFill>
            </a:endParaRPr>
          </a:p>
        </p:txBody>
      </p:sp>
      <p:pic>
        <p:nvPicPr>
          <p:cNvPr id="25" name="Picture 24" descr="A picture containing text, table, worktable&#10;&#10;Description automatically generated">
            <a:hlinkClick r:id="" action="ppaction://noaction">
              <a:snd r:embed="rId6" name="T1_W12_6.10.wav"/>
            </a:hlinkClick>
            <a:extLst>
              <a:ext uri="{FF2B5EF4-FFF2-40B4-BE49-F238E27FC236}">
                <a16:creationId xmlns:a16="http://schemas.microsoft.com/office/drawing/2014/main" id="{C019192B-0EBF-FB1F-2ECD-26CDC38A4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4583" y="2389056"/>
            <a:ext cx="1537398" cy="803853"/>
          </a:xfrm>
          <a:prstGeom prst="rect">
            <a:avLst/>
          </a:prstGeom>
        </p:spPr>
      </p:pic>
      <p:pic>
        <p:nvPicPr>
          <p:cNvPr id="29" name="Picture 28">
            <a:hlinkClick r:id="" action="ppaction://noaction">
              <a:snd r:embed="rId8" name="T1_W12_6.8.wav"/>
            </a:hlinkClick>
            <a:extLst>
              <a:ext uri="{FF2B5EF4-FFF2-40B4-BE49-F238E27FC236}">
                <a16:creationId xmlns:a16="http://schemas.microsoft.com/office/drawing/2014/main" id="{979BBAE7-973D-492E-D458-16C52C3ED9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7302" y="2270765"/>
            <a:ext cx="667319" cy="893481"/>
          </a:xfrm>
          <a:prstGeom prst="rect">
            <a:avLst/>
          </a:prstGeom>
        </p:spPr>
      </p:pic>
      <p:pic>
        <p:nvPicPr>
          <p:cNvPr id="6" name="Picture 5" descr="A picture containing clipart&#10;&#10;Description automatically generated">
            <a:hlinkClick r:id="" action="ppaction://noaction">
              <a:snd r:embed="rId10" name="T1_W12_6.7.wav"/>
            </a:hlinkClick>
            <a:extLst>
              <a:ext uri="{FF2B5EF4-FFF2-40B4-BE49-F238E27FC236}">
                <a16:creationId xmlns:a16="http://schemas.microsoft.com/office/drawing/2014/main" id="{E329A1C3-F943-0B03-2AE1-0FA708C795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3352" y="3922567"/>
            <a:ext cx="1768629" cy="932233"/>
          </a:xfrm>
          <a:prstGeom prst="rect">
            <a:avLst/>
          </a:prstGeom>
        </p:spPr>
      </p:pic>
      <p:sp>
        <p:nvSpPr>
          <p:cNvPr id="33" name="TextBox 32">
            <a:extLst>
              <a:ext uri="{FF2B5EF4-FFF2-40B4-BE49-F238E27FC236}">
                <a16:creationId xmlns:a16="http://schemas.microsoft.com/office/drawing/2014/main" id="{51BBEA29-4470-F784-5EFB-2FC2F72C6971}"/>
              </a:ext>
            </a:extLst>
          </p:cNvPr>
          <p:cNvSpPr txBox="1"/>
          <p:nvPr/>
        </p:nvSpPr>
        <p:spPr>
          <a:xfrm>
            <a:off x="3008584" y="1023482"/>
            <a:ext cx="5355996" cy="584775"/>
          </a:xfrm>
          <a:prstGeom prst="rect">
            <a:avLst/>
          </a:prstGeom>
          <a:solidFill>
            <a:srgbClr val="FFD10D"/>
          </a:solidFill>
        </p:spPr>
        <p:txBody>
          <a:bodyPr wrap="square" rtlCol="0" anchor="ctr">
            <a:spAutoFit/>
          </a:bodyPr>
          <a:lstStyle/>
          <a:p>
            <a:pPr algn="ctr"/>
            <a:r>
              <a:rPr lang="en-GB" sz="3200" b="1" dirty="0"/>
              <a:t>table</a:t>
            </a:r>
          </a:p>
        </p:txBody>
      </p:sp>
      <p:sp>
        <p:nvSpPr>
          <p:cNvPr id="34" name="TextBox 33">
            <a:extLst>
              <a:ext uri="{FF2B5EF4-FFF2-40B4-BE49-F238E27FC236}">
                <a16:creationId xmlns:a16="http://schemas.microsoft.com/office/drawing/2014/main" id="{E1D386BE-1CDA-C7E1-D0FF-221D692F2C57}"/>
              </a:ext>
            </a:extLst>
          </p:cNvPr>
          <p:cNvSpPr txBox="1"/>
          <p:nvPr/>
        </p:nvSpPr>
        <p:spPr>
          <a:xfrm>
            <a:off x="3021158" y="1028003"/>
            <a:ext cx="5355996" cy="584775"/>
          </a:xfrm>
          <a:prstGeom prst="rect">
            <a:avLst/>
          </a:prstGeom>
          <a:solidFill>
            <a:srgbClr val="FFD10D"/>
          </a:solidFill>
        </p:spPr>
        <p:txBody>
          <a:bodyPr wrap="square" rtlCol="0" anchor="ctr">
            <a:spAutoFit/>
          </a:bodyPr>
          <a:lstStyle/>
          <a:p>
            <a:pPr algn="ctr"/>
            <a:r>
              <a:rPr lang="en-GB" sz="3200" b="1" dirty="0"/>
              <a:t>exercise book</a:t>
            </a:r>
          </a:p>
        </p:txBody>
      </p:sp>
      <p:sp>
        <p:nvSpPr>
          <p:cNvPr id="35" name="TextBox 34">
            <a:extLst>
              <a:ext uri="{FF2B5EF4-FFF2-40B4-BE49-F238E27FC236}">
                <a16:creationId xmlns:a16="http://schemas.microsoft.com/office/drawing/2014/main" id="{F4608809-0CFE-689A-2A63-F97AABAFA84A}"/>
              </a:ext>
            </a:extLst>
          </p:cNvPr>
          <p:cNvSpPr txBox="1"/>
          <p:nvPr/>
        </p:nvSpPr>
        <p:spPr>
          <a:xfrm>
            <a:off x="2992858" y="1025742"/>
            <a:ext cx="5355996" cy="584775"/>
          </a:xfrm>
          <a:prstGeom prst="rect">
            <a:avLst/>
          </a:prstGeom>
          <a:solidFill>
            <a:srgbClr val="FFD10D"/>
          </a:solidFill>
        </p:spPr>
        <p:txBody>
          <a:bodyPr wrap="square" rtlCol="0" anchor="ctr">
            <a:spAutoFit/>
          </a:bodyPr>
          <a:lstStyle/>
          <a:p>
            <a:pPr algn="ctr"/>
            <a:r>
              <a:rPr lang="en-GB" sz="3200" b="1" dirty="0"/>
              <a:t>example</a:t>
            </a:r>
          </a:p>
        </p:txBody>
      </p:sp>
      <p:sp>
        <p:nvSpPr>
          <p:cNvPr id="36" name="TextBox 35">
            <a:extLst>
              <a:ext uri="{FF2B5EF4-FFF2-40B4-BE49-F238E27FC236}">
                <a16:creationId xmlns:a16="http://schemas.microsoft.com/office/drawing/2014/main" id="{F623C7A7-AAA2-4B5F-A592-47D20BB3869D}"/>
              </a:ext>
            </a:extLst>
          </p:cNvPr>
          <p:cNvSpPr txBox="1"/>
          <p:nvPr/>
        </p:nvSpPr>
        <p:spPr>
          <a:xfrm>
            <a:off x="3032165" y="1061102"/>
            <a:ext cx="5355996" cy="584775"/>
          </a:xfrm>
          <a:prstGeom prst="rect">
            <a:avLst/>
          </a:prstGeom>
          <a:solidFill>
            <a:srgbClr val="FFD10D"/>
          </a:solidFill>
        </p:spPr>
        <p:txBody>
          <a:bodyPr wrap="square" rtlCol="0" anchor="ctr">
            <a:spAutoFit/>
          </a:bodyPr>
          <a:lstStyle/>
          <a:p>
            <a:pPr algn="ctr"/>
            <a:r>
              <a:rPr lang="en-GB" sz="3200" b="1" dirty="0"/>
              <a:t>book</a:t>
            </a:r>
          </a:p>
        </p:txBody>
      </p:sp>
      <p:sp>
        <p:nvSpPr>
          <p:cNvPr id="37" name="TextBox 36">
            <a:extLst>
              <a:ext uri="{FF2B5EF4-FFF2-40B4-BE49-F238E27FC236}">
                <a16:creationId xmlns:a16="http://schemas.microsoft.com/office/drawing/2014/main" id="{4F547B82-B9D3-E768-F71E-EEDC4E801CE9}"/>
              </a:ext>
            </a:extLst>
          </p:cNvPr>
          <p:cNvSpPr txBox="1"/>
          <p:nvPr/>
        </p:nvSpPr>
        <p:spPr>
          <a:xfrm>
            <a:off x="3106719" y="1052688"/>
            <a:ext cx="5355996" cy="584775"/>
          </a:xfrm>
          <a:prstGeom prst="rect">
            <a:avLst/>
          </a:prstGeom>
          <a:solidFill>
            <a:srgbClr val="FFD10D"/>
          </a:solidFill>
        </p:spPr>
        <p:txBody>
          <a:bodyPr wrap="square" rtlCol="0" anchor="ctr">
            <a:spAutoFit/>
          </a:bodyPr>
          <a:lstStyle/>
          <a:p>
            <a:pPr algn="ctr"/>
            <a:r>
              <a:rPr lang="en-GB" sz="3200" b="1" dirty="0"/>
              <a:t>question</a:t>
            </a:r>
          </a:p>
        </p:txBody>
      </p:sp>
      <p:sp>
        <p:nvSpPr>
          <p:cNvPr id="41" name="TextBox 40">
            <a:extLst>
              <a:ext uri="{FF2B5EF4-FFF2-40B4-BE49-F238E27FC236}">
                <a16:creationId xmlns:a16="http://schemas.microsoft.com/office/drawing/2014/main" id="{F3716B8F-6BE5-4489-2FE4-31F365439CF9}"/>
              </a:ext>
            </a:extLst>
          </p:cNvPr>
          <p:cNvSpPr txBox="1"/>
          <p:nvPr/>
        </p:nvSpPr>
        <p:spPr>
          <a:xfrm>
            <a:off x="3067412" y="1039637"/>
            <a:ext cx="5355996" cy="584775"/>
          </a:xfrm>
          <a:prstGeom prst="rect">
            <a:avLst/>
          </a:prstGeom>
          <a:solidFill>
            <a:srgbClr val="FFD10D"/>
          </a:solidFill>
        </p:spPr>
        <p:txBody>
          <a:bodyPr wrap="square" rtlCol="0" anchor="ctr">
            <a:spAutoFit/>
          </a:bodyPr>
          <a:lstStyle/>
          <a:p>
            <a:pPr algn="ctr"/>
            <a:r>
              <a:rPr lang="en-GB" sz="3200" b="1" dirty="0"/>
              <a:t>Deutschland</a:t>
            </a:r>
          </a:p>
        </p:txBody>
      </p:sp>
      <p:sp>
        <p:nvSpPr>
          <p:cNvPr id="42" name="TextBox 41">
            <a:extLst>
              <a:ext uri="{FF2B5EF4-FFF2-40B4-BE49-F238E27FC236}">
                <a16:creationId xmlns:a16="http://schemas.microsoft.com/office/drawing/2014/main" id="{7191D575-BA17-5D63-F7D8-651FB8674F80}"/>
              </a:ext>
            </a:extLst>
          </p:cNvPr>
          <p:cNvSpPr txBox="1"/>
          <p:nvPr/>
        </p:nvSpPr>
        <p:spPr>
          <a:xfrm>
            <a:off x="3157059" y="1052126"/>
            <a:ext cx="5355996" cy="584775"/>
          </a:xfrm>
          <a:prstGeom prst="rect">
            <a:avLst/>
          </a:prstGeom>
          <a:solidFill>
            <a:srgbClr val="FFD10D"/>
          </a:solidFill>
        </p:spPr>
        <p:txBody>
          <a:bodyPr wrap="square" rtlCol="0" anchor="ctr">
            <a:spAutoFit/>
          </a:bodyPr>
          <a:lstStyle/>
          <a:p>
            <a:pPr algn="ctr"/>
            <a:r>
              <a:rPr lang="en-GB" sz="3200" b="1" dirty="0"/>
              <a:t>school</a:t>
            </a:r>
          </a:p>
        </p:txBody>
      </p:sp>
      <p:sp>
        <p:nvSpPr>
          <p:cNvPr id="43" name="TextBox 42">
            <a:extLst>
              <a:ext uri="{FF2B5EF4-FFF2-40B4-BE49-F238E27FC236}">
                <a16:creationId xmlns:a16="http://schemas.microsoft.com/office/drawing/2014/main" id="{747A2A63-9C57-E6DC-B1BA-9AA5C5CEB98E}"/>
              </a:ext>
            </a:extLst>
          </p:cNvPr>
          <p:cNvSpPr txBox="1"/>
          <p:nvPr/>
        </p:nvSpPr>
        <p:spPr>
          <a:xfrm>
            <a:off x="3033427" y="1044214"/>
            <a:ext cx="5355996" cy="584775"/>
          </a:xfrm>
          <a:prstGeom prst="rect">
            <a:avLst/>
          </a:prstGeom>
          <a:solidFill>
            <a:srgbClr val="FFD10D"/>
          </a:solidFill>
        </p:spPr>
        <p:txBody>
          <a:bodyPr wrap="square" rtlCol="0" anchor="ctr">
            <a:spAutoFit/>
          </a:bodyPr>
          <a:lstStyle/>
          <a:p>
            <a:pPr algn="ctr"/>
            <a:r>
              <a:rPr lang="en-GB" sz="3200" b="1" dirty="0"/>
              <a:t>word</a:t>
            </a:r>
          </a:p>
        </p:txBody>
      </p:sp>
      <p:pic>
        <p:nvPicPr>
          <p:cNvPr id="14" name="Picture 13" descr="Icon&#10;&#10;Description automatically generated">
            <a:hlinkClick r:id="" action="ppaction://noaction">
              <a:snd r:embed="rId12" name="T1_W12_6.4.wav"/>
            </a:hlinkClick>
            <a:extLst>
              <a:ext uri="{FF2B5EF4-FFF2-40B4-BE49-F238E27FC236}">
                <a16:creationId xmlns:a16="http://schemas.microsoft.com/office/drawing/2014/main" id="{3DC1D38D-2A03-9DB6-558A-62BC6D029FC2}"/>
              </a:ext>
            </a:extLst>
          </p:cNvPr>
          <p:cNvPicPr>
            <a:picLocks noChangeAspect="1"/>
          </p:cNvPicPr>
          <p:nvPr/>
        </p:nvPicPr>
        <p:blipFill>
          <a:blip r:embed="rId13"/>
          <a:stretch>
            <a:fillRect/>
          </a:stretch>
        </p:blipFill>
        <p:spPr>
          <a:xfrm>
            <a:off x="9216668" y="5538611"/>
            <a:ext cx="569651" cy="923759"/>
          </a:xfrm>
          <a:prstGeom prst="rect">
            <a:avLst/>
          </a:prstGeom>
        </p:spPr>
      </p:pic>
      <p:pic>
        <p:nvPicPr>
          <p:cNvPr id="16" name="Picture 15" descr="Shape&#10;&#10;Description automatically generated">
            <a:hlinkClick r:id="" action="ppaction://noaction">
              <a:snd r:embed="rId14" name="T1_W12_6.5.wav"/>
            </a:hlinkClick>
            <a:extLst>
              <a:ext uri="{FF2B5EF4-FFF2-40B4-BE49-F238E27FC236}">
                <a16:creationId xmlns:a16="http://schemas.microsoft.com/office/drawing/2014/main" id="{23B922CD-B654-A55B-2A89-8C79A5753C7B}"/>
              </a:ext>
            </a:extLst>
          </p:cNvPr>
          <p:cNvPicPr>
            <a:picLocks noChangeAspect="1"/>
          </p:cNvPicPr>
          <p:nvPr/>
        </p:nvPicPr>
        <p:blipFill>
          <a:blip r:embed="rId15"/>
          <a:stretch>
            <a:fillRect/>
          </a:stretch>
        </p:blipFill>
        <p:spPr>
          <a:xfrm>
            <a:off x="2386196" y="3877945"/>
            <a:ext cx="703570" cy="955793"/>
          </a:xfrm>
          <a:prstGeom prst="rect">
            <a:avLst/>
          </a:prstGeom>
        </p:spPr>
      </p:pic>
      <p:pic>
        <p:nvPicPr>
          <p:cNvPr id="18" name="Picture 17" descr="A picture containing text, electronics, display, computer&#10;&#10;Description automatically generated">
            <a:hlinkClick r:id="" action="ppaction://noaction">
              <a:snd r:embed="rId16" name="T1_W12_6.3.wav"/>
            </a:hlinkClick>
            <a:extLst>
              <a:ext uri="{FF2B5EF4-FFF2-40B4-BE49-F238E27FC236}">
                <a16:creationId xmlns:a16="http://schemas.microsoft.com/office/drawing/2014/main" id="{7EB1AF93-FB12-6F9D-606F-C6C2B75F4EFE}"/>
              </a:ext>
            </a:extLst>
          </p:cNvPr>
          <p:cNvPicPr>
            <a:picLocks noChangeAspect="1"/>
          </p:cNvPicPr>
          <p:nvPr/>
        </p:nvPicPr>
        <p:blipFill>
          <a:blip r:embed="rId17"/>
          <a:stretch>
            <a:fillRect/>
          </a:stretch>
        </p:blipFill>
        <p:spPr>
          <a:xfrm>
            <a:off x="5994089" y="5555724"/>
            <a:ext cx="736524" cy="991210"/>
          </a:xfrm>
          <a:prstGeom prst="rect">
            <a:avLst/>
          </a:prstGeom>
        </p:spPr>
      </p:pic>
      <p:pic>
        <p:nvPicPr>
          <p:cNvPr id="20" name="Picture 19" descr="A picture containing text, silhouette, vector graphics&#10;&#10;Description automatically generated">
            <a:hlinkClick r:id="" action="ppaction://noaction">
              <a:snd r:embed="rId18" name="T1_W12_6.6.wav"/>
            </a:hlinkClick>
            <a:extLst>
              <a:ext uri="{FF2B5EF4-FFF2-40B4-BE49-F238E27FC236}">
                <a16:creationId xmlns:a16="http://schemas.microsoft.com/office/drawing/2014/main" id="{209CA480-11A8-FEF2-4819-59069033F330}"/>
              </a:ext>
            </a:extLst>
          </p:cNvPr>
          <p:cNvPicPr>
            <a:picLocks noChangeAspect="1"/>
          </p:cNvPicPr>
          <p:nvPr/>
        </p:nvPicPr>
        <p:blipFill>
          <a:blip r:embed="rId19"/>
          <a:stretch>
            <a:fillRect/>
          </a:stretch>
        </p:blipFill>
        <p:spPr>
          <a:xfrm>
            <a:off x="5879979" y="3837107"/>
            <a:ext cx="626473" cy="980566"/>
          </a:xfrm>
          <a:prstGeom prst="rect">
            <a:avLst/>
          </a:prstGeom>
        </p:spPr>
      </p:pic>
      <p:pic>
        <p:nvPicPr>
          <p:cNvPr id="28" name="Picture 27" descr="A picture containing text, vector graphics, toy&#10;&#10;Description automatically generated">
            <a:hlinkClick r:id="" action="ppaction://noaction">
              <a:snd r:embed="rId20" name="T1_W12_6.2.wav"/>
            </a:hlinkClick>
            <a:extLst>
              <a:ext uri="{FF2B5EF4-FFF2-40B4-BE49-F238E27FC236}">
                <a16:creationId xmlns:a16="http://schemas.microsoft.com/office/drawing/2014/main" id="{A173EB9D-F1A5-4563-7490-C5D2622E1DAD}"/>
              </a:ext>
            </a:extLst>
          </p:cNvPr>
          <p:cNvPicPr>
            <a:picLocks noChangeAspect="1"/>
          </p:cNvPicPr>
          <p:nvPr/>
        </p:nvPicPr>
        <p:blipFill>
          <a:blip r:embed="rId21"/>
          <a:stretch>
            <a:fillRect/>
          </a:stretch>
        </p:blipFill>
        <p:spPr>
          <a:xfrm>
            <a:off x="1973116" y="5586115"/>
            <a:ext cx="1183943" cy="903007"/>
          </a:xfrm>
          <a:prstGeom prst="rect">
            <a:avLst/>
          </a:prstGeom>
        </p:spPr>
      </p:pic>
      <p:pic>
        <p:nvPicPr>
          <p:cNvPr id="31" name="Picture 30">
            <a:hlinkClick r:id="" action="ppaction://noaction">
              <a:snd r:embed="rId22" name="T1_W12_6.9.wav"/>
            </a:hlinkClick>
            <a:extLst>
              <a:ext uri="{FF2B5EF4-FFF2-40B4-BE49-F238E27FC236}">
                <a16:creationId xmlns:a16="http://schemas.microsoft.com/office/drawing/2014/main" id="{A45144EE-9843-6ABF-F1CB-EE78EA602589}"/>
              </a:ext>
            </a:extLst>
          </p:cNvPr>
          <p:cNvPicPr>
            <a:picLocks noChangeAspect="1"/>
          </p:cNvPicPr>
          <p:nvPr/>
        </p:nvPicPr>
        <p:blipFill>
          <a:blip r:embed="rId23"/>
          <a:stretch>
            <a:fillRect/>
          </a:stretch>
        </p:blipFill>
        <p:spPr>
          <a:xfrm>
            <a:off x="5327300" y="2487912"/>
            <a:ext cx="1537399" cy="527320"/>
          </a:xfrm>
          <a:prstGeom prst="rect">
            <a:avLst/>
          </a:prstGeom>
        </p:spPr>
      </p:pic>
    </p:spTree>
    <p:extLst>
      <p:ext uri="{BB962C8B-B14F-4D97-AF65-F5344CB8AC3E}">
        <p14:creationId xmlns:p14="http://schemas.microsoft.com/office/powerpoint/2010/main" val="225390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7" grpId="0"/>
      <p:bldP spid="48" grpId="0"/>
      <p:bldP spid="49" grpId="0"/>
      <p:bldP spid="50" grpId="0"/>
      <p:bldP spid="51" grpId="0"/>
      <p:bldP spid="52" grpId="0"/>
      <p:bldP spid="53" grpId="0"/>
      <p:bldP spid="54" grpId="0"/>
      <p:bldP spid="33" grpId="0" animBg="1"/>
      <p:bldP spid="34" grpId="0" animBg="1"/>
      <p:bldP spid="35" grpId="0" animBg="1"/>
      <p:bldP spid="36" grpId="0" animBg="1"/>
      <p:bldP spid="37"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2289538761"/>
              </p:ext>
            </p:extLst>
          </p:nvPr>
        </p:nvGraphicFramePr>
        <p:xfrm>
          <a:off x="1061636" y="483140"/>
          <a:ext cx="9130579" cy="6261808"/>
        </p:xfrm>
        <a:graphic>
          <a:graphicData uri="http://schemas.openxmlformats.org/drawingml/2006/table">
            <a:tbl>
              <a:tblPr/>
              <a:tblGrid>
                <a:gridCol w="671785">
                  <a:extLst>
                    <a:ext uri="{9D8B030D-6E8A-4147-A177-3AD203B41FA5}">
                      <a16:colId xmlns:a16="http://schemas.microsoft.com/office/drawing/2014/main" val="20000"/>
                    </a:ext>
                  </a:extLst>
                </a:gridCol>
                <a:gridCol w="1299711">
                  <a:extLst>
                    <a:ext uri="{9D8B030D-6E8A-4147-A177-3AD203B41FA5}">
                      <a16:colId xmlns:a16="http://schemas.microsoft.com/office/drawing/2014/main" val="20001"/>
                    </a:ext>
                  </a:extLst>
                </a:gridCol>
                <a:gridCol w="1293541">
                  <a:extLst>
                    <a:ext uri="{9D8B030D-6E8A-4147-A177-3AD203B41FA5}">
                      <a16:colId xmlns:a16="http://schemas.microsoft.com/office/drawing/2014/main" val="20002"/>
                    </a:ext>
                  </a:extLst>
                </a:gridCol>
                <a:gridCol w="1460810">
                  <a:extLst>
                    <a:ext uri="{9D8B030D-6E8A-4147-A177-3AD203B41FA5}">
                      <a16:colId xmlns:a16="http://schemas.microsoft.com/office/drawing/2014/main" val="20003"/>
                    </a:ext>
                  </a:extLst>
                </a:gridCol>
                <a:gridCol w="1193180">
                  <a:extLst>
                    <a:ext uri="{9D8B030D-6E8A-4147-A177-3AD203B41FA5}">
                      <a16:colId xmlns:a16="http://schemas.microsoft.com/office/drawing/2014/main" val="1902729145"/>
                    </a:ext>
                  </a:extLst>
                </a:gridCol>
                <a:gridCol w="3211552">
                  <a:extLst>
                    <a:ext uri="{9D8B030D-6E8A-4147-A177-3AD203B41FA5}">
                      <a16:colId xmlns:a16="http://schemas.microsoft.com/office/drawing/2014/main" val="231289642"/>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A: mag</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B: </a:t>
                      </a:r>
                      <a:r>
                        <a:rPr lang="en-US" sz="2400" b="0" strike="noStrike" spc="-1" dirty="0" err="1">
                          <a:solidFill>
                            <a:srgbClr val="2E94AF"/>
                          </a:solidFill>
                          <a:latin typeface="Century gothic"/>
                        </a:rPr>
                        <a:t>magst</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400" b="0" strike="noStrike" spc="-1" dirty="0">
                          <a:solidFill>
                            <a:srgbClr val="2E94AF"/>
                          </a:solidFill>
                          <a:latin typeface="Century gothic"/>
                        </a:rPr>
                        <a:t>C: 1 </a:t>
                      </a:r>
                      <a:r>
                        <a:rPr lang="en-US" sz="2400" b="0" strike="noStrike" spc="-1" dirty="0" err="1">
                          <a:solidFill>
                            <a:srgbClr val="2E94AF"/>
                          </a:solidFill>
                          <a:latin typeface="Century gothic"/>
                        </a:rPr>
                        <a:t>oder</a:t>
                      </a:r>
                      <a:r>
                        <a:rPr lang="en-US" sz="2400" b="0" strike="noStrike" spc="-1" dirty="0">
                          <a:solidFill>
                            <a:srgbClr val="2E94AF"/>
                          </a:solidFill>
                          <a:latin typeface="Century gothic"/>
                        </a:rPr>
                        <a:t> 2?</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a:t>
                      </a:r>
                      <a:r>
                        <a:rPr kumimoji="0" lang="en-GB" sz="2000" b="0" i="0" u="none" strike="noStrike" kern="1200" cap="none" spc="0" normalizeH="0" baseline="0" noProof="0" dirty="0">
                          <a:ln>
                            <a:noFill/>
                          </a:ln>
                          <a:solidFill>
                            <a:srgbClr val="2E94AF"/>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Bleistifte</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Computer (m)</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er</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das Spiel (</a:t>
                      </a:r>
                      <a:r>
                        <a:rPr lang="en-US" sz="2000" b="0" strike="noStrike" spc="-1" dirty="0" err="1">
                          <a:solidFill>
                            <a:srgbClr val="2E94AF"/>
                          </a:solidFill>
                          <a:latin typeface="Century gothic"/>
                        </a:rPr>
                        <a:t>nt</a:t>
                      </a:r>
                      <a:r>
                        <a:rPr lang="en-US" sz="2000" b="0" strike="noStrike" spc="-1" dirty="0">
                          <a:solidFill>
                            <a:srgbClr val="2E94AF"/>
                          </a:solidFill>
                          <a:latin typeface="Century gothic"/>
                        </a:rPr>
                        <a:t>)</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Lied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du</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Geschenke</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Song (m)</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2E94AF"/>
                          </a:solidFill>
                          <a:latin typeface="Century gothic"/>
                        </a:rPr>
                        <a:t>sie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den Kuchen (m)</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Frage (f)</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Bilder</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Wort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dirty="0">
                          <a:solidFill>
                            <a:srgbClr val="2E94AF"/>
                          </a:solidFill>
                          <a:latin typeface="Century gothic"/>
                          <a:ea typeface="Century Gothic"/>
                        </a:rPr>
                        <a:t>6</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du</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Glas (nt)</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den Film (m)</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r h="637486">
                <a:tc>
                  <a:txBody>
                    <a:bodyPr/>
                    <a:lstStyle/>
                    <a:p>
                      <a:pPr algn="ctr">
                        <a:lnSpc>
                          <a:spcPct val="100000"/>
                        </a:lnSpc>
                      </a:pPr>
                      <a:r>
                        <a:rPr lang="en-US" sz="2800" b="1" strike="noStrike" spc="-1" dirty="0">
                          <a:solidFill>
                            <a:srgbClr val="2E94AF"/>
                          </a:solidFill>
                          <a:latin typeface="Century gothic"/>
                        </a:rPr>
                        <a:t>7</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es</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Baum (m)</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Ideen (pl)</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422750512"/>
                  </a:ext>
                </a:extLst>
              </a:tr>
              <a:tr h="637486">
                <a:tc>
                  <a:txBody>
                    <a:bodyPr/>
                    <a:lstStyle/>
                    <a:p>
                      <a:pPr algn="ctr">
                        <a:lnSpc>
                          <a:spcPct val="100000"/>
                        </a:lnSpc>
                      </a:pPr>
                      <a:r>
                        <a:rPr lang="en-US" sz="2800" b="1" strike="noStrike" spc="-1" dirty="0">
                          <a:solidFill>
                            <a:srgbClr val="2E94AF"/>
                          </a:solidFill>
                          <a:latin typeface="Century gothic"/>
                        </a:rPr>
                        <a:t>8</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Probleme</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Zimmer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4259357712"/>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4" name="T1_W12_7.1.wav"/>
            </a:hlinkClick>
            <a:extLst>
              <a:ext uri="{FF2B5EF4-FFF2-40B4-BE49-F238E27FC236}">
                <a16:creationId xmlns:a16="http://schemas.microsoft.com/office/drawing/2014/main" id="{FA8CB7F0-F8CF-4B81-B158-8063FEDA7D6B}"/>
              </a:ext>
            </a:extLst>
          </p:cNvPr>
          <p:cNvSpPr/>
          <p:nvPr/>
        </p:nvSpPr>
        <p:spPr>
          <a:xfrm>
            <a:off x="1121925" y="12137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5" name="T1_W12_7.2.wav"/>
            </a:hlinkClick>
            <a:extLst>
              <a:ext uri="{FF2B5EF4-FFF2-40B4-BE49-F238E27FC236}">
                <a16:creationId xmlns:a16="http://schemas.microsoft.com/office/drawing/2014/main" id="{E094FD90-0D83-47F8-89A4-772DF44F575F}"/>
              </a:ext>
            </a:extLst>
          </p:cNvPr>
          <p:cNvSpPr/>
          <p:nvPr/>
        </p:nvSpPr>
        <p:spPr>
          <a:xfrm>
            <a:off x="1121926" y="191286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6" name="T1_W12_7.3.wav"/>
            </a:hlinkClick>
            <a:extLst>
              <a:ext uri="{FF2B5EF4-FFF2-40B4-BE49-F238E27FC236}">
                <a16:creationId xmlns:a16="http://schemas.microsoft.com/office/drawing/2014/main" id="{CFD2B835-F5BF-47D4-B4C7-88AAE0F15E80}"/>
              </a:ext>
            </a:extLst>
          </p:cNvPr>
          <p:cNvSpPr/>
          <p:nvPr/>
        </p:nvSpPr>
        <p:spPr>
          <a:xfrm>
            <a:off x="1121927" y="263113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endParaRPr lang="en-GB" sz="2800" b="1" dirty="0"/>
          </a:p>
        </p:txBody>
      </p:sp>
      <p:sp>
        <p:nvSpPr>
          <p:cNvPr id="17" name="Rectangle 16">
            <a:hlinkClick r:id="" action="ppaction://noaction">
              <a:snd r:embed="rId7" name="T1_W12_7.4.wav"/>
            </a:hlinkClick>
            <a:extLst>
              <a:ext uri="{FF2B5EF4-FFF2-40B4-BE49-F238E27FC236}">
                <a16:creationId xmlns:a16="http://schemas.microsoft.com/office/drawing/2014/main" id="{257623FD-7C94-435C-A16D-BE56DC83EBF2}"/>
              </a:ext>
            </a:extLst>
          </p:cNvPr>
          <p:cNvSpPr/>
          <p:nvPr/>
        </p:nvSpPr>
        <p:spPr>
          <a:xfrm>
            <a:off x="1121927" y="332257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GB" sz="2800" b="1" dirty="0"/>
          </a:p>
        </p:txBody>
      </p:sp>
      <p:sp>
        <p:nvSpPr>
          <p:cNvPr id="20" name="Rectangle 19">
            <a:hlinkClick r:id="" action="ppaction://noaction">
              <a:snd r:embed="rId8" name="T1_W12_7.5.wav"/>
            </a:hlinkClick>
            <a:extLst>
              <a:ext uri="{FF2B5EF4-FFF2-40B4-BE49-F238E27FC236}">
                <a16:creationId xmlns:a16="http://schemas.microsoft.com/office/drawing/2014/main" id="{741D7855-51C4-49F5-B43C-C9C8805C6DE6}"/>
              </a:ext>
            </a:extLst>
          </p:cNvPr>
          <p:cNvSpPr/>
          <p:nvPr/>
        </p:nvSpPr>
        <p:spPr>
          <a:xfrm>
            <a:off x="1121927" y="400865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9" name="T1_W12_7.6.wav"/>
            </a:hlinkClick>
            <a:extLst>
              <a:ext uri="{FF2B5EF4-FFF2-40B4-BE49-F238E27FC236}">
                <a16:creationId xmlns:a16="http://schemas.microsoft.com/office/drawing/2014/main" id="{61E23715-4B11-4DD2-A77F-9E251DE49F2A}"/>
              </a:ext>
            </a:extLst>
          </p:cNvPr>
          <p:cNvSpPr/>
          <p:nvPr/>
        </p:nvSpPr>
        <p:spPr>
          <a:xfrm>
            <a:off x="1121927" y="474644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Rectangle 12">
            <a:hlinkClick r:id="" action="ppaction://noaction">
              <a:snd r:embed="rId10" name="T1_W12_7.7.wav"/>
            </a:hlinkClick>
            <a:extLst>
              <a:ext uri="{FF2B5EF4-FFF2-40B4-BE49-F238E27FC236}">
                <a16:creationId xmlns:a16="http://schemas.microsoft.com/office/drawing/2014/main" id="{D567BF98-0054-A016-272E-D0D4A864CC9D}"/>
              </a:ext>
            </a:extLst>
          </p:cNvPr>
          <p:cNvSpPr/>
          <p:nvPr/>
        </p:nvSpPr>
        <p:spPr>
          <a:xfrm>
            <a:off x="1121927" y="542840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7</a:t>
            </a:r>
            <a:endParaRPr lang="en-GB" sz="2800" b="1" dirty="0"/>
          </a:p>
        </p:txBody>
      </p:sp>
      <p:sp>
        <p:nvSpPr>
          <p:cNvPr id="14" name="Rectangle 13">
            <a:hlinkClick r:id="" action="ppaction://noaction">
              <a:snd r:embed="rId11" name="T1_W12_7.8.wav"/>
            </a:hlinkClick>
            <a:extLst>
              <a:ext uri="{FF2B5EF4-FFF2-40B4-BE49-F238E27FC236}">
                <a16:creationId xmlns:a16="http://schemas.microsoft.com/office/drawing/2014/main" id="{37523659-C029-059C-8458-C5F85BB6A32F}"/>
              </a:ext>
            </a:extLst>
          </p:cNvPr>
          <p:cNvSpPr/>
          <p:nvPr/>
        </p:nvSpPr>
        <p:spPr>
          <a:xfrm>
            <a:off x="1121927" y="610503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8</a:t>
            </a:r>
            <a:endParaRPr lang="en-GB" sz="2800" b="1" dirty="0"/>
          </a:p>
        </p:txBody>
      </p:sp>
      <p:pic>
        <p:nvPicPr>
          <p:cNvPr id="19" name="Picture 18" descr="Icon&#10;&#10;Description automatically generated">
            <a:extLst>
              <a:ext uri="{FF2B5EF4-FFF2-40B4-BE49-F238E27FC236}">
                <a16:creationId xmlns:a16="http://schemas.microsoft.com/office/drawing/2014/main" id="{31A9EAB8-D424-A301-059B-5F8F152EFD88}"/>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7" y="1192130"/>
            <a:ext cx="517321" cy="517320"/>
          </a:xfrm>
          <a:prstGeom prst="rect">
            <a:avLst/>
          </a:prstGeom>
        </p:spPr>
      </p:pic>
      <p:pic>
        <p:nvPicPr>
          <p:cNvPr id="23" name="Picture 22" descr="Icon&#10;&#10;Description automatically generated">
            <a:extLst>
              <a:ext uri="{FF2B5EF4-FFF2-40B4-BE49-F238E27FC236}">
                <a16:creationId xmlns:a16="http://schemas.microsoft.com/office/drawing/2014/main" id="{7B52D22D-21DE-6261-A57F-66F8B84CC38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54771" y="1872794"/>
            <a:ext cx="517321" cy="517320"/>
          </a:xfrm>
          <a:prstGeom prst="rect">
            <a:avLst/>
          </a:prstGeom>
        </p:spPr>
      </p:pic>
      <p:pic>
        <p:nvPicPr>
          <p:cNvPr id="24" name="Picture 23" descr="Icon&#10;&#10;Description automatically generated">
            <a:extLst>
              <a:ext uri="{FF2B5EF4-FFF2-40B4-BE49-F238E27FC236}">
                <a16:creationId xmlns:a16="http://schemas.microsoft.com/office/drawing/2014/main" id="{9A447D8B-0903-0895-7E7C-FC11477DC48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835912" y="2575359"/>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0B34AABE-69F8-6F93-9DF5-D5B76895614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7" y="333571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48EB5F16-3992-E3A3-461C-6951A4112C06}"/>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7" y="4111046"/>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9B0A62C9-FB06-CC35-0429-0D53FD79516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835912" y="4757608"/>
            <a:ext cx="517321" cy="517320"/>
          </a:xfrm>
          <a:prstGeom prst="rect">
            <a:avLst/>
          </a:prstGeom>
        </p:spPr>
      </p:pic>
      <p:pic>
        <p:nvPicPr>
          <p:cNvPr id="30" name="Picture 2" descr="Free illustrations of Alien">
            <a:extLst>
              <a:ext uri="{FF2B5EF4-FFF2-40B4-BE49-F238E27FC236}">
                <a16:creationId xmlns:a16="http://schemas.microsoft.com/office/drawing/2014/main" id="{ACA4210B-F1E9-BA70-70C3-E4DFE5BFED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456" y="35445"/>
            <a:ext cx="1018168" cy="1035425"/>
          </a:xfrm>
          <a:prstGeom prst="rect">
            <a:avLst/>
          </a:prstGeom>
          <a:noFill/>
          <a:extLst>
            <a:ext uri="{909E8E84-426E-40DD-AFC4-6F175D3DCCD1}">
              <a14:hiddenFill xmlns:a14="http://schemas.microsoft.com/office/drawing/2010/main">
                <a:solidFill>
                  <a:srgbClr val="FFFFFF"/>
                </a:solidFill>
              </a14:hiddenFill>
            </a:ext>
          </a:extLst>
        </p:spPr>
      </p:pic>
      <p:sp>
        <p:nvSpPr>
          <p:cNvPr id="31" name="CustomShape 6">
            <a:extLst>
              <a:ext uri="{FF2B5EF4-FFF2-40B4-BE49-F238E27FC236}">
                <a16:creationId xmlns:a16="http://schemas.microsoft.com/office/drawing/2014/main" id="{9638C589-AACC-C709-2EA1-9713B1FBEA59}"/>
              </a:ext>
            </a:extLst>
          </p:cNvPr>
          <p:cNvSpPr/>
          <p:nvPr/>
        </p:nvSpPr>
        <p:spPr>
          <a:xfrm>
            <a:off x="995460" y="48496"/>
            <a:ext cx="10004148" cy="2795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Robbie has forgotten some </a:t>
            </a:r>
            <a:r>
              <a:rPr lang="en-GB" sz="2400" b="1" spc="-1" dirty="0">
                <a:solidFill>
                  <a:srgbClr val="002060"/>
                </a:solidFill>
                <a:latin typeface="Century gothic"/>
                <a:ea typeface="Century Gothic"/>
              </a:rPr>
              <a:t>of</a:t>
            </a:r>
            <a:r>
              <a:rPr kumimoji="0" lang="en-GB" sz="2400" b="1" i="0" u="none" strike="noStrike" kern="1200" cap="none" spc="-1" normalizeH="0" baseline="0" noProof="0" dirty="0">
                <a:ln>
                  <a:noFill/>
                </a:ln>
                <a:solidFill>
                  <a:srgbClr val="002060"/>
                </a:solidFill>
                <a:effectLst/>
                <a:uLnTx/>
                <a:uFillTx/>
                <a:latin typeface="Century gothic"/>
                <a:ea typeface="Century Gothic"/>
              </a:rPr>
              <a:t> their German. </a:t>
            </a:r>
            <a:r>
              <a:rPr lang="en-GB" sz="2400" b="1" spc="-1" dirty="0">
                <a:solidFill>
                  <a:srgbClr val="002060"/>
                </a:solidFill>
                <a:latin typeface="Century gothic"/>
              </a:rPr>
              <a:t>Can you help them? </a:t>
            </a:r>
            <a:endParaRPr kumimoji="0" lang="en-GB" sz="2400" b="1" i="0" u="none" strike="noStrike" kern="1200" cap="none" spc="-1" normalizeH="0" baseline="0" noProof="0" dirty="0">
              <a:ln>
                <a:noFill/>
              </a:ln>
              <a:solidFill>
                <a:prstClr val="black"/>
              </a:solidFill>
              <a:effectLst/>
              <a:uLnTx/>
              <a:uFillTx/>
              <a:latin typeface="Century gothic"/>
            </a:endParaRPr>
          </a:p>
        </p:txBody>
      </p:sp>
      <p:sp>
        <p:nvSpPr>
          <p:cNvPr id="32" name="Speech Bubble: Rectangle with Corners Rounded 31">
            <a:extLst>
              <a:ext uri="{FF2B5EF4-FFF2-40B4-BE49-F238E27FC236}">
                <a16:creationId xmlns:a16="http://schemas.microsoft.com/office/drawing/2014/main" id="{427E6FE4-2842-C9A9-AC2A-02AB25B5A6D1}"/>
              </a:ext>
            </a:extLst>
          </p:cNvPr>
          <p:cNvSpPr/>
          <p:nvPr/>
        </p:nvSpPr>
        <p:spPr>
          <a:xfrm>
            <a:off x="995460" y="621768"/>
            <a:ext cx="1120008" cy="405316"/>
          </a:xfrm>
          <a:prstGeom prst="wedgeRoundRectCallout">
            <a:avLst>
              <a:gd name="adj1" fmla="val -65545"/>
              <a:gd name="adj2" fmla="val -4138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Danke!</a:t>
            </a:r>
            <a:endParaRPr lang="en-GB" sz="2000" dirty="0"/>
          </a:p>
        </p:txBody>
      </p:sp>
      <p:pic>
        <p:nvPicPr>
          <p:cNvPr id="2" name="Picture 1" descr="Icon&#10;&#10;Description automatically generated">
            <a:extLst>
              <a:ext uri="{FF2B5EF4-FFF2-40B4-BE49-F238E27FC236}">
                <a16:creationId xmlns:a16="http://schemas.microsoft.com/office/drawing/2014/main" id="{39D69922-4CA3-FA96-E801-236487FDF80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6" y="5340174"/>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1EC28678-A0EF-D8B9-83E0-9333E9FB7048}"/>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6" y="6159867"/>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6CD46A9A-2C95-43DA-BCBF-8F21223FEB00}"/>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107044" y="1478992"/>
            <a:ext cx="263912" cy="263911"/>
          </a:xfrm>
          <a:prstGeom prst="rect">
            <a:avLst/>
          </a:prstGeom>
        </p:spPr>
      </p:pic>
      <p:pic>
        <p:nvPicPr>
          <p:cNvPr id="34" name="Picture 33" descr="Icon&#10;&#10;Description automatically generated">
            <a:extLst>
              <a:ext uri="{FF2B5EF4-FFF2-40B4-BE49-F238E27FC236}">
                <a16:creationId xmlns:a16="http://schemas.microsoft.com/office/drawing/2014/main" id="{895494DE-C98B-4042-8EA1-714C8E0C32A4}"/>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107044" y="2188601"/>
            <a:ext cx="263912" cy="263911"/>
          </a:xfrm>
          <a:prstGeom prst="rect">
            <a:avLst/>
          </a:prstGeom>
        </p:spPr>
      </p:pic>
      <p:pic>
        <p:nvPicPr>
          <p:cNvPr id="35" name="Picture 34" descr="Icon&#10;&#10;Description automatically generated">
            <a:extLst>
              <a:ext uri="{FF2B5EF4-FFF2-40B4-BE49-F238E27FC236}">
                <a16:creationId xmlns:a16="http://schemas.microsoft.com/office/drawing/2014/main" id="{B3BDBEE1-D3BB-4146-9988-7502B14EFCA3}"/>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128615" y="2560059"/>
            <a:ext cx="263912" cy="263911"/>
          </a:xfrm>
          <a:prstGeom prst="rect">
            <a:avLst/>
          </a:prstGeom>
        </p:spPr>
      </p:pic>
      <p:pic>
        <p:nvPicPr>
          <p:cNvPr id="36" name="Picture 35" descr="Icon&#10;&#10;Description automatically generated">
            <a:extLst>
              <a:ext uri="{FF2B5EF4-FFF2-40B4-BE49-F238E27FC236}">
                <a16:creationId xmlns:a16="http://schemas.microsoft.com/office/drawing/2014/main" id="{246B3648-5FDB-46BB-A41D-B1C7406D7FF3}"/>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139035" y="3269668"/>
            <a:ext cx="263912" cy="263911"/>
          </a:xfrm>
          <a:prstGeom prst="rect">
            <a:avLst/>
          </a:prstGeom>
        </p:spPr>
      </p:pic>
      <p:pic>
        <p:nvPicPr>
          <p:cNvPr id="37" name="Picture 36" descr="Icon&#10;&#10;Description automatically generated">
            <a:extLst>
              <a:ext uri="{FF2B5EF4-FFF2-40B4-BE49-F238E27FC236}">
                <a16:creationId xmlns:a16="http://schemas.microsoft.com/office/drawing/2014/main" id="{8E548D27-B096-4283-BE4A-FC015E337EBE}"/>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107044" y="4265520"/>
            <a:ext cx="263912" cy="263911"/>
          </a:xfrm>
          <a:prstGeom prst="rect">
            <a:avLst/>
          </a:prstGeom>
        </p:spPr>
      </p:pic>
      <p:pic>
        <p:nvPicPr>
          <p:cNvPr id="38" name="Picture 37" descr="Icon&#10;&#10;Description automatically generated">
            <a:extLst>
              <a:ext uri="{FF2B5EF4-FFF2-40B4-BE49-F238E27FC236}">
                <a16:creationId xmlns:a16="http://schemas.microsoft.com/office/drawing/2014/main" id="{3FBBB150-C516-4F36-925F-DC7225A61238}"/>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095161" y="4975129"/>
            <a:ext cx="263912" cy="263911"/>
          </a:xfrm>
          <a:prstGeom prst="rect">
            <a:avLst/>
          </a:prstGeom>
        </p:spPr>
      </p:pic>
      <p:pic>
        <p:nvPicPr>
          <p:cNvPr id="39" name="Picture 38" descr="Icon&#10;&#10;Description automatically generated">
            <a:extLst>
              <a:ext uri="{FF2B5EF4-FFF2-40B4-BE49-F238E27FC236}">
                <a16:creationId xmlns:a16="http://schemas.microsoft.com/office/drawing/2014/main" id="{BD6B9496-AE77-4D1F-BC3E-8ABB93F8C403}"/>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116732" y="5346429"/>
            <a:ext cx="263912" cy="263911"/>
          </a:xfrm>
          <a:prstGeom prst="rect">
            <a:avLst/>
          </a:prstGeom>
        </p:spPr>
      </p:pic>
      <p:pic>
        <p:nvPicPr>
          <p:cNvPr id="40" name="Picture 39" descr="Icon&#10;&#10;Description automatically generated">
            <a:extLst>
              <a:ext uri="{FF2B5EF4-FFF2-40B4-BE49-F238E27FC236}">
                <a16:creationId xmlns:a16="http://schemas.microsoft.com/office/drawing/2014/main" id="{46F9D218-6435-4D7F-8867-41F1BCC71EF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105581" y="6056196"/>
            <a:ext cx="263912" cy="263911"/>
          </a:xfrm>
          <a:prstGeom prst="rect">
            <a:avLst/>
          </a:prstGeom>
        </p:spPr>
      </p:pic>
      <p:grpSp>
        <p:nvGrpSpPr>
          <p:cNvPr id="7" name="Group 6">
            <a:extLst>
              <a:ext uri="{FF2B5EF4-FFF2-40B4-BE49-F238E27FC236}">
                <a16:creationId xmlns:a16="http://schemas.microsoft.com/office/drawing/2014/main" id="{221AFEA5-62FC-44D9-84F8-A70DC1DA1BCC}"/>
              </a:ext>
            </a:extLst>
          </p:cNvPr>
          <p:cNvGrpSpPr/>
          <p:nvPr/>
        </p:nvGrpSpPr>
        <p:grpSpPr>
          <a:xfrm>
            <a:off x="24741" y="178689"/>
            <a:ext cx="5972793" cy="2784815"/>
            <a:chOff x="-6282074" y="1457935"/>
            <a:chExt cx="5972793" cy="2784815"/>
          </a:xfrm>
        </p:grpSpPr>
        <p:sp>
          <p:nvSpPr>
            <p:cNvPr id="43" name="Speech Bubble: Rectangle with Corners Rounded 42">
              <a:extLst>
                <a:ext uri="{FF2B5EF4-FFF2-40B4-BE49-F238E27FC236}">
                  <a16:creationId xmlns:a16="http://schemas.microsoft.com/office/drawing/2014/main" id="{CF3A070D-F10F-43D1-AB28-883C922C8483}"/>
                </a:ext>
              </a:extLst>
            </p:cNvPr>
            <p:cNvSpPr/>
            <p:nvPr/>
          </p:nvSpPr>
          <p:spPr>
            <a:xfrm>
              <a:off x="-6282074" y="1457935"/>
              <a:ext cx="5824601" cy="2784815"/>
            </a:xfrm>
            <a:prstGeom prst="wedgeRoundRectCallout">
              <a:avLst>
                <a:gd name="adj1" fmla="val 61085"/>
                <a:gd name="adj2" fmla="val 9220"/>
                <a:gd name="adj3" fmla="val 16667"/>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582D77AB-157A-4C9E-A8CB-D657C1E06426}"/>
                </a:ext>
              </a:extLst>
            </p:cNvPr>
            <p:cNvSpPr txBox="1"/>
            <p:nvPr/>
          </p:nvSpPr>
          <p:spPr>
            <a:xfrm>
              <a:off x="-6133882" y="1887139"/>
              <a:ext cx="5824601" cy="2308324"/>
            </a:xfrm>
            <a:prstGeom prst="rect">
              <a:avLst/>
            </a:prstGeom>
            <a:noFill/>
          </p:spPr>
          <p:txBody>
            <a:bodyPr wrap="square" rtlCol="0">
              <a:spAutoFit/>
            </a:bodyPr>
            <a:lstStyle/>
            <a:p>
              <a:r>
                <a:rPr lang="en-GB" sz="2400" b="1" dirty="0" err="1">
                  <a:solidFill>
                    <a:schemeClr val="bg1"/>
                  </a:solidFill>
                </a:rPr>
                <a:t>kein</a:t>
              </a:r>
              <a:r>
                <a:rPr lang="en-GB" sz="2400" dirty="0">
                  <a:solidFill>
                    <a:schemeClr val="bg1"/>
                  </a:solidFill>
                </a:rPr>
                <a:t> means </a:t>
              </a:r>
              <a:r>
                <a:rPr lang="en-GB" sz="2400" i="1" dirty="0">
                  <a:solidFill>
                    <a:schemeClr val="bg1"/>
                  </a:solidFill>
                </a:rPr>
                <a:t>no/not a</a:t>
              </a:r>
              <a:r>
                <a:rPr lang="en-GB" sz="2400" dirty="0">
                  <a:solidFill>
                    <a:schemeClr val="bg1"/>
                  </a:solidFill>
                </a:rPr>
                <a:t>, but in English it sometimes sounds better to say ‘any’ with a negative verb:</a:t>
              </a:r>
              <a:br>
                <a:rPr lang="en-GB" sz="2400" dirty="0">
                  <a:solidFill>
                    <a:schemeClr val="bg1"/>
                  </a:solidFill>
                </a:rPr>
              </a:br>
              <a:r>
                <a:rPr lang="en-GB" sz="2400" dirty="0">
                  <a:solidFill>
                    <a:schemeClr val="bg1"/>
                  </a:solidFill>
                </a:rPr>
                <a:t>Ich mag </a:t>
              </a:r>
              <a:r>
                <a:rPr lang="en-GB" sz="2400" dirty="0" err="1">
                  <a:solidFill>
                    <a:schemeClr val="bg1"/>
                  </a:solidFill>
                </a:rPr>
                <a:t>keinen</a:t>
              </a:r>
              <a:r>
                <a:rPr lang="en-GB" sz="2400" dirty="0">
                  <a:solidFill>
                    <a:schemeClr val="bg1"/>
                  </a:solidFill>
                </a:rPr>
                <a:t> Computer.</a:t>
              </a:r>
              <a:br>
                <a:rPr lang="en-GB" sz="2400" dirty="0">
                  <a:solidFill>
                    <a:schemeClr val="bg1"/>
                  </a:solidFill>
                </a:rPr>
              </a:br>
              <a:r>
                <a:rPr lang="en-GB" sz="2400" dirty="0">
                  <a:solidFill>
                    <a:schemeClr val="bg1"/>
                  </a:solidFill>
                </a:rPr>
                <a:t>I like no computer </a:t>
              </a:r>
              <a:r>
                <a:rPr lang="en-GB" sz="2400" dirty="0">
                  <a:solidFill>
                    <a:schemeClr val="bg1"/>
                  </a:solidFill>
                  <a:sym typeface="Wingdings" panose="05000000000000000000" pitchFamily="2" charset="2"/>
                </a:rPr>
                <a:t> I </a:t>
              </a:r>
              <a:r>
                <a:rPr lang="en-GB" sz="2400" b="1" u="sng" dirty="0">
                  <a:solidFill>
                    <a:schemeClr val="bg1"/>
                  </a:solidFill>
                  <a:sym typeface="Wingdings" panose="05000000000000000000" pitchFamily="2" charset="2"/>
                </a:rPr>
                <a:t>don’t like any</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computer.</a:t>
              </a:r>
              <a:endParaRPr lang="en-GB" sz="2400" dirty="0">
                <a:solidFill>
                  <a:schemeClr val="bg1"/>
                </a:solidFill>
              </a:endParaRPr>
            </a:p>
          </p:txBody>
        </p:sp>
        <p:sp>
          <p:nvSpPr>
            <p:cNvPr id="42" name="TextBox 41">
              <a:extLst>
                <a:ext uri="{FF2B5EF4-FFF2-40B4-BE49-F238E27FC236}">
                  <a16:creationId xmlns:a16="http://schemas.microsoft.com/office/drawing/2014/main" id="{E4AE2826-C691-4221-B2DC-DAFE44F31DD6}"/>
                </a:ext>
              </a:extLst>
            </p:cNvPr>
            <p:cNvSpPr txBox="1"/>
            <p:nvPr/>
          </p:nvSpPr>
          <p:spPr>
            <a:xfrm>
              <a:off x="-6026511" y="1536916"/>
              <a:ext cx="5313473" cy="461665"/>
            </a:xfrm>
            <a:prstGeom prst="rect">
              <a:avLst/>
            </a:prstGeom>
            <a:noFill/>
          </p:spPr>
          <p:txBody>
            <a:bodyPr wrap="square" rtlCol="0">
              <a:spAutoFit/>
            </a:bodyPr>
            <a:lstStyle/>
            <a:p>
              <a:pPr algn="ctr"/>
              <a:r>
                <a:rPr lang="en-GB" sz="2400" dirty="0">
                  <a:solidFill>
                    <a:schemeClr val="bg1"/>
                  </a:solidFill>
                </a:rPr>
                <a:t>Remember!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1600843920"/>
              </p:ext>
            </p:extLst>
          </p:nvPr>
        </p:nvGraphicFramePr>
        <p:xfrm>
          <a:off x="1645468" y="1738635"/>
          <a:ext cx="5745076" cy="4328280"/>
        </p:xfrm>
        <a:graphic>
          <a:graphicData uri="http://schemas.openxmlformats.org/drawingml/2006/table">
            <a:tbl>
              <a:tblPr/>
              <a:tblGrid>
                <a:gridCol w="2770808">
                  <a:extLst>
                    <a:ext uri="{9D8B030D-6E8A-4147-A177-3AD203B41FA5}">
                      <a16:colId xmlns:a16="http://schemas.microsoft.com/office/drawing/2014/main" val="20000"/>
                    </a:ext>
                  </a:extLst>
                </a:gridCol>
                <a:gridCol w="2974268">
                  <a:extLst>
                    <a:ext uri="{9D8B030D-6E8A-4147-A177-3AD203B41FA5}">
                      <a16:colId xmlns:a16="http://schemas.microsoft.com/office/drawing/2014/main" val="20001"/>
                    </a:ext>
                  </a:extLst>
                </a:gridCol>
              </a:tblGrid>
              <a:tr h="961200">
                <a:tc>
                  <a:txBody>
                    <a:bodyPr/>
                    <a:lstStyle/>
                    <a:p>
                      <a:pPr algn="l">
                        <a:lnSpc>
                          <a:spcPct val="100000"/>
                        </a:lnSpc>
                      </a:pPr>
                      <a:r>
                        <a:rPr lang="en-GB" sz="2000" b="1" strike="noStrike" spc="-1" dirty="0">
                          <a:solidFill>
                            <a:srgbClr val="002060"/>
                          </a:solidFill>
                          <a:latin typeface="Century gothic"/>
                          <a:ea typeface="Century Gothic"/>
                        </a:rPr>
                        <a:t>Johanna</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000" b="1" strike="noStrike" spc="-1" dirty="0">
                          <a:solidFill>
                            <a:srgbClr val="002060"/>
                          </a:solidFill>
                          <a:latin typeface="Century gothic"/>
                        </a:rPr>
                        <a:t>J</a:t>
                      </a:r>
                      <a:r>
                        <a:rPr lang="en-GB" sz="2000" b="1" strike="noStrike" spc="-1" dirty="0" err="1">
                          <a:solidFill>
                            <a:srgbClr val="002060"/>
                          </a:solidFill>
                          <a:latin typeface="Century gothic"/>
                        </a:rPr>
                        <a:t>ohanna</a:t>
                      </a:r>
                      <a:r>
                        <a:rPr lang="en-GB" sz="2000" b="1" strike="noStrike" spc="-1" dirty="0">
                          <a:solidFill>
                            <a:srgbClr val="002060"/>
                          </a:solidFill>
                          <a:latin typeface="Century gothic"/>
                        </a:rPr>
                        <a:t> und Aisha</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12_8.3.wav"/>
            </a:hlinkClick>
            <a:extLst>
              <a:ext uri="{FF2B5EF4-FFF2-40B4-BE49-F238E27FC236}">
                <a16:creationId xmlns:a16="http://schemas.microsoft.com/office/drawing/2014/main" id="{4247252A-FC32-4F16-8616-A5FE2859FCB7}"/>
              </a:ext>
            </a:extLst>
          </p:cNvPr>
          <p:cNvSpPr/>
          <p:nvPr/>
        </p:nvSpPr>
        <p:spPr>
          <a:xfrm>
            <a:off x="1049537" y="2684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r>
              <a:rPr lang="en-GB" sz="2000" b="1" spc="-1" dirty="0">
                <a:solidFill>
                  <a:schemeClr val="bg1"/>
                </a:solidFill>
                <a:latin typeface="Century Gothic" panose="020B0502020202020204" pitchFamily="34" charset="0"/>
              </a:rPr>
              <a:t>.</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12_8.4.wav"/>
            </a:hlinkClick>
            <a:extLst>
              <a:ext uri="{FF2B5EF4-FFF2-40B4-BE49-F238E27FC236}">
                <a16:creationId xmlns:a16="http://schemas.microsoft.com/office/drawing/2014/main" id="{3AD5864B-E328-4811-82EC-A3D77BDC6BF2}"/>
              </a:ext>
            </a:extLst>
          </p:cNvPr>
          <p:cNvSpPr/>
          <p:nvPr/>
        </p:nvSpPr>
        <p:spPr>
          <a:xfrm>
            <a:off x="1049537" y="31869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12_8.5.wav"/>
            </a:hlinkClick>
            <a:extLst>
              <a:ext uri="{FF2B5EF4-FFF2-40B4-BE49-F238E27FC236}">
                <a16:creationId xmlns:a16="http://schemas.microsoft.com/office/drawing/2014/main" id="{F2DAD2AC-ADD2-4480-845B-008BBA9A5F70}"/>
              </a:ext>
            </a:extLst>
          </p:cNvPr>
          <p:cNvSpPr/>
          <p:nvPr/>
        </p:nvSpPr>
        <p:spPr>
          <a:xfrm>
            <a:off x="1049537" y="3666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12_8.6.wav"/>
            </a:hlinkClick>
            <a:extLst>
              <a:ext uri="{FF2B5EF4-FFF2-40B4-BE49-F238E27FC236}">
                <a16:creationId xmlns:a16="http://schemas.microsoft.com/office/drawing/2014/main" id="{E47FAB46-1A11-4EF4-B700-EF919D0338F8}"/>
              </a:ext>
            </a:extLst>
          </p:cNvPr>
          <p:cNvSpPr/>
          <p:nvPr/>
        </p:nvSpPr>
        <p:spPr>
          <a:xfrm>
            <a:off x="1049537" y="413271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12_8.7.wav"/>
            </a:hlinkClick>
            <a:extLst>
              <a:ext uri="{FF2B5EF4-FFF2-40B4-BE49-F238E27FC236}">
                <a16:creationId xmlns:a16="http://schemas.microsoft.com/office/drawing/2014/main" id="{1ECA2C39-8E1B-46F9-B4CE-5D69DA706F12}"/>
              </a:ext>
            </a:extLst>
          </p:cNvPr>
          <p:cNvSpPr/>
          <p:nvPr/>
        </p:nvSpPr>
        <p:spPr>
          <a:xfrm>
            <a:off x="1049537" y="4638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12_8.8.wav"/>
            </a:hlinkClick>
            <a:extLst>
              <a:ext uri="{FF2B5EF4-FFF2-40B4-BE49-F238E27FC236}">
                <a16:creationId xmlns:a16="http://schemas.microsoft.com/office/drawing/2014/main" id="{B06E6BFD-FB69-40F9-9653-301D379E5A17}"/>
              </a:ext>
            </a:extLst>
          </p:cNvPr>
          <p:cNvSpPr/>
          <p:nvPr/>
        </p:nvSpPr>
        <p:spPr>
          <a:xfrm>
            <a:off x="1053857" y="51302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12_8.9.wav"/>
            </a:hlinkClick>
            <a:extLst>
              <a:ext uri="{FF2B5EF4-FFF2-40B4-BE49-F238E27FC236}">
                <a16:creationId xmlns:a16="http://schemas.microsoft.com/office/drawing/2014/main" id="{34261C61-C209-49EF-A2E1-6B62F7BA1FCB}"/>
              </a:ext>
            </a:extLst>
          </p:cNvPr>
          <p:cNvSpPr/>
          <p:nvPr/>
        </p:nvSpPr>
        <p:spPr>
          <a:xfrm>
            <a:off x="1049537" y="5573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12_8.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Sie (sg)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oder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sie</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(plural)?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7">
            <a:hlinkClick r:id="" action="ppaction://noaction">
              <a:snd r:embed="rId11" name="T1_W12_8.2.wav"/>
            </a:hlinkClick>
            <a:extLst>
              <a:ext uri="{FF2B5EF4-FFF2-40B4-BE49-F238E27FC236}">
                <a16:creationId xmlns:a16="http://schemas.microsoft.com/office/drawing/2014/main" id="{CDE017ED-8249-468A-9710-339DEB7176CF}"/>
              </a:ext>
            </a:extLst>
          </p:cNvPr>
          <p:cNvSpPr/>
          <p:nvPr/>
        </p:nvSpPr>
        <p:spPr>
          <a:xfrm>
            <a:off x="267587" y="569355"/>
            <a:ext cx="98317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I</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Johanna,</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sind</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das Johanna und Aisha?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7390" y="268443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535576" y="3201751"/>
            <a:ext cx="517321" cy="51732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C0E2A8-8F9B-201F-CA65-65655CAC543D}"/>
              </a:ext>
            </a:extLst>
          </p:cNvPr>
          <p:cNvPicPr>
            <a:picLocks noChangeAspect="1"/>
          </p:cNvPicPr>
          <p:nvPr/>
        </p:nvPicPr>
        <p:blipFill rotWithShape="1">
          <a:blip r:embed="rId14">
            <a:extLst>
              <a:ext uri="{28A0092B-C50C-407E-A947-70E740481C1C}">
                <a14:useLocalDpi xmlns:a14="http://schemas.microsoft.com/office/drawing/2010/main" val="0"/>
              </a:ext>
            </a:extLst>
          </a:blip>
          <a:srcRect b="66375"/>
          <a:stretch/>
        </p:blipFill>
        <p:spPr>
          <a:xfrm>
            <a:off x="2859889" y="1346609"/>
            <a:ext cx="951981" cy="912163"/>
          </a:xfrm>
          <a:prstGeom prst="rect">
            <a:avLst/>
          </a:prstGeom>
        </p:spPr>
      </p:pic>
      <p:pic>
        <p:nvPicPr>
          <p:cNvPr id="7" name="Picture 6">
            <a:extLst>
              <a:ext uri="{FF2B5EF4-FFF2-40B4-BE49-F238E27FC236}">
                <a16:creationId xmlns:a16="http://schemas.microsoft.com/office/drawing/2014/main" id="{36338120-9854-D949-27A7-C055D71CC1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8633" y="1137325"/>
            <a:ext cx="818418" cy="91711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7346432-CF77-38F3-2FD4-349991CEA416}"/>
              </a:ext>
            </a:extLst>
          </p:cNvPr>
          <p:cNvPicPr>
            <a:picLocks noChangeAspect="1"/>
          </p:cNvPicPr>
          <p:nvPr/>
        </p:nvPicPr>
        <p:blipFill rotWithShape="1">
          <a:blip r:embed="rId14">
            <a:extLst>
              <a:ext uri="{28A0092B-C50C-407E-A947-70E740481C1C}">
                <a14:useLocalDpi xmlns:a14="http://schemas.microsoft.com/office/drawing/2010/main" val="0"/>
              </a:ext>
            </a:extLst>
          </a:blip>
          <a:srcRect b="66375"/>
          <a:stretch/>
        </p:blipFill>
        <p:spPr>
          <a:xfrm>
            <a:off x="4710239" y="1211028"/>
            <a:ext cx="951981" cy="912163"/>
          </a:xfrm>
          <a:prstGeom prst="rect">
            <a:avLst/>
          </a:prstGeom>
        </p:spPr>
      </p:pic>
      <p:pic>
        <p:nvPicPr>
          <p:cNvPr id="10" name="Picture 9" descr="Icon&#10;&#10;Description automatically generated">
            <a:extLst>
              <a:ext uri="{FF2B5EF4-FFF2-40B4-BE49-F238E27FC236}">
                <a16:creationId xmlns:a16="http://schemas.microsoft.com/office/drawing/2014/main" id="{76208162-3DAB-C450-A682-A56CF758CCF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619135" y="3644115"/>
            <a:ext cx="517321" cy="517320"/>
          </a:xfrm>
          <a:prstGeom prst="rect">
            <a:avLst/>
          </a:prstGeom>
        </p:spPr>
      </p:pic>
      <p:pic>
        <p:nvPicPr>
          <p:cNvPr id="11" name="Picture 10" descr="Icon&#10;&#10;Description automatically generated">
            <a:extLst>
              <a:ext uri="{FF2B5EF4-FFF2-40B4-BE49-F238E27FC236}">
                <a16:creationId xmlns:a16="http://schemas.microsoft.com/office/drawing/2014/main" id="{AD913B74-BF73-9952-B356-1FB723C5B4B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7390" y="4117013"/>
            <a:ext cx="517321" cy="517320"/>
          </a:xfrm>
          <a:prstGeom prst="rect">
            <a:avLst/>
          </a:prstGeom>
        </p:spPr>
      </p:pic>
      <p:pic>
        <p:nvPicPr>
          <p:cNvPr id="12" name="Picture 11" descr="Icon&#10;&#10;Description automatically generated">
            <a:extLst>
              <a:ext uri="{FF2B5EF4-FFF2-40B4-BE49-F238E27FC236}">
                <a16:creationId xmlns:a16="http://schemas.microsoft.com/office/drawing/2014/main" id="{74CA3554-5776-C813-66B2-3A330B555D9A}"/>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662220" y="4588166"/>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903B5C0E-7097-D3AE-95AE-36743143E00E}"/>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5589" y="5130271"/>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E4AFF5E3-5C7D-21FE-CD82-69542BE4C8E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45714" y="5566411"/>
            <a:ext cx="517321" cy="517320"/>
          </a:xfrm>
          <a:prstGeom prst="rect">
            <a:avLst/>
          </a:prstGeom>
        </p:spPr>
      </p:pic>
      <p:pic>
        <p:nvPicPr>
          <p:cNvPr id="8" name="Picture 7">
            <a:extLst>
              <a:ext uri="{FF2B5EF4-FFF2-40B4-BE49-F238E27FC236}">
                <a16:creationId xmlns:a16="http://schemas.microsoft.com/office/drawing/2014/main" id="{3F7BCEBA-410C-4593-8292-9DAAA545AC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79448" y="1793633"/>
            <a:ext cx="1462326" cy="1669818"/>
          </a:xfrm>
          <a:prstGeom prst="rect">
            <a:avLst/>
          </a:prstGeom>
        </p:spPr>
      </p:pic>
      <p:sp>
        <p:nvSpPr>
          <p:cNvPr id="29" name="TextBox 28">
            <a:extLst>
              <a:ext uri="{FF2B5EF4-FFF2-40B4-BE49-F238E27FC236}">
                <a16:creationId xmlns:a16="http://schemas.microsoft.com/office/drawing/2014/main" id="{6DC139B5-1CDD-4FBF-B6D8-C275B73D056C}"/>
              </a:ext>
            </a:extLst>
          </p:cNvPr>
          <p:cNvSpPr txBox="1"/>
          <p:nvPr/>
        </p:nvSpPr>
        <p:spPr>
          <a:xfrm>
            <a:off x="7793266" y="3374207"/>
            <a:ext cx="144923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Tasso</a:t>
            </a:r>
            <a:endParaRPr kumimoji="0" lang="en-GB" sz="2000" b="0" i="0" u="none" strike="noStrike" kern="1200" cap="none" spc="-1"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7425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252110" y="1495547"/>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Aisha und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hlinkClick r:id="" action="ppaction://noaction">
              <a:snd r:embed="rId4" name="T1_W12_9.1.wav"/>
            </a:hlinkClick>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4283112073"/>
              </p:ext>
            </p:extLst>
          </p:nvPr>
        </p:nvGraphicFramePr>
        <p:xfrm>
          <a:off x="823520" y="2434794"/>
          <a:ext cx="9475856" cy="4114800"/>
        </p:xfrm>
        <a:graphic>
          <a:graphicData uri="http://schemas.openxmlformats.org/drawingml/2006/table">
            <a:tbl>
              <a:tblPr>
                <a:tableStyleId>{5C22544A-7EE6-4342-B048-85BDC9FD1C3A}</a:tableStyleId>
              </a:tblPr>
              <a:tblGrid>
                <a:gridCol w="2368964">
                  <a:extLst>
                    <a:ext uri="{9D8B030D-6E8A-4147-A177-3AD203B41FA5}">
                      <a16:colId xmlns:a16="http://schemas.microsoft.com/office/drawing/2014/main" val="3139675206"/>
                    </a:ext>
                  </a:extLst>
                </a:gridCol>
                <a:gridCol w="2368964">
                  <a:extLst>
                    <a:ext uri="{9D8B030D-6E8A-4147-A177-3AD203B41FA5}">
                      <a16:colId xmlns:a16="http://schemas.microsoft.com/office/drawing/2014/main" val="3347076989"/>
                    </a:ext>
                  </a:extLst>
                </a:gridCol>
                <a:gridCol w="2368964">
                  <a:extLst>
                    <a:ext uri="{9D8B030D-6E8A-4147-A177-3AD203B41FA5}">
                      <a16:colId xmlns:a16="http://schemas.microsoft.com/office/drawing/2014/main" val="1548582997"/>
                    </a:ext>
                  </a:extLst>
                </a:gridCol>
                <a:gridCol w="236896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r>
                        <a:rPr lang="en-US" sz="2400" dirty="0" err="1">
                          <a:solidFill>
                            <a:srgbClr val="002060"/>
                          </a:solidFill>
                        </a:rPr>
                        <a:t>Eis</a:t>
                      </a:r>
                      <a:r>
                        <a:rPr lang="en-US" sz="2400" dirty="0">
                          <a:solidFill>
                            <a:srgbClr val="002060"/>
                          </a:solidFill>
                        </a:rPr>
                        <a:t>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gebe</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a:solidFill>
                            <a:srgbClr val="002060"/>
                          </a:solidFill>
                        </a:rPr>
                        <a:t>Kuchen (m)</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gibt</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Bleistift</a:t>
                      </a:r>
                      <a:r>
                        <a:rPr lang="en-US" sz="2400" dirty="0">
                          <a:solidFill>
                            <a:srgbClr val="002060"/>
                          </a:solidFill>
                        </a:rPr>
                        <a:t> (m)</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gebt</a:t>
                      </a:r>
                      <a:endParaRPr lang="en-GB" sz="2400" dirty="0">
                        <a:solidFill>
                          <a:srgbClr val="002060"/>
                        </a:solidFill>
                      </a:endParaRPr>
                    </a:p>
                  </a:txBody>
                  <a:tcPr/>
                </a:tc>
                <a:tc>
                  <a:txBody>
                    <a:bodyPr/>
                    <a:lstStyle/>
                    <a:p>
                      <a:r>
                        <a:rPr lang="en-US" sz="2400" dirty="0" err="1">
                          <a:solidFill>
                            <a:srgbClr val="002060"/>
                          </a:solidFill>
                        </a:rPr>
                        <a:t>einen</a:t>
                      </a:r>
                      <a:endParaRPr lang="en-GB" sz="2400" dirty="0">
                        <a:solidFill>
                          <a:srgbClr val="002060"/>
                        </a:solidFill>
                      </a:endParaRPr>
                    </a:p>
                  </a:txBody>
                  <a:tcPr/>
                </a:tc>
                <a:tc>
                  <a:txBody>
                    <a:bodyPr/>
                    <a:lstStyle/>
                    <a:p>
                      <a:r>
                        <a:rPr lang="en-US" sz="2400" dirty="0" err="1">
                          <a:solidFill>
                            <a:srgbClr val="002060"/>
                          </a:solidFill>
                        </a:rPr>
                        <a:t>Geschenk</a:t>
                      </a:r>
                      <a:r>
                        <a:rPr lang="en-US" sz="2400" dirty="0">
                          <a:solidFill>
                            <a:srgbClr val="002060"/>
                          </a:solidFill>
                        </a:rPr>
                        <a:t>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a:t>
                      </a:r>
                      <a:endParaRPr lang="en-GB" sz="2400" dirty="0">
                        <a:solidFill>
                          <a:srgbClr val="002060"/>
                        </a:solidFill>
                      </a:endParaRPr>
                    </a:p>
                  </a:txBody>
                  <a:tcPr/>
                </a:tc>
                <a:tc>
                  <a:txBody>
                    <a:bodyPr/>
                    <a:lstStyle/>
                    <a:p>
                      <a:r>
                        <a:rPr lang="en-US" sz="2400" dirty="0">
                          <a:solidFill>
                            <a:srgbClr val="002060"/>
                          </a:solidFill>
                        </a:rPr>
                        <a:t>eine</a:t>
                      </a:r>
                      <a:endParaRPr lang="en-GB" sz="2400" dirty="0">
                        <a:solidFill>
                          <a:srgbClr val="002060"/>
                        </a:solidFill>
                      </a:endParaRPr>
                    </a:p>
                  </a:txBody>
                  <a:tcPr/>
                </a:tc>
                <a:tc>
                  <a:txBody>
                    <a:bodyPr/>
                    <a:lstStyle/>
                    <a:p>
                      <a:r>
                        <a:rPr lang="en-US" sz="2400" dirty="0" err="1">
                          <a:solidFill>
                            <a:srgbClr val="002060"/>
                          </a:solidFill>
                        </a:rPr>
                        <a:t>Flaschen</a:t>
                      </a:r>
                      <a:r>
                        <a:rPr lang="en-US" sz="2400" dirty="0">
                          <a:solidFill>
                            <a:srgbClr val="002060"/>
                          </a:solidFill>
                        </a:rPr>
                        <a:t> (pl)</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ihr</a:t>
                      </a:r>
                      <a:endParaRPr lang="en-GB" sz="2400" dirty="0">
                        <a:solidFill>
                          <a:srgbClr val="002060"/>
                        </a:solidFill>
                      </a:endParaRPr>
                    </a:p>
                  </a:txBody>
                  <a:tcPr/>
                </a:tc>
                <a:tc>
                  <a:txBody>
                    <a:bodyPr/>
                    <a:lstStyle/>
                    <a:p>
                      <a:r>
                        <a:rPr lang="en-US" sz="2400" dirty="0">
                          <a:solidFill>
                            <a:srgbClr val="002060"/>
                          </a:solidFill>
                        </a:rPr>
                        <a:t>hat</a:t>
                      </a:r>
                      <a:endParaRPr lang="en-GB" sz="2400" dirty="0">
                        <a:solidFill>
                          <a:srgbClr val="002060"/>
                        </a:solidFill>
                      </a:endParaRPr>
                    </a:p>
                  </a:txBody>
                  <a:tcPr/>
                </a:tc>
                <a:tc>
                  <a:txBody>
                    <a:bodyPr/>
                    <a:lstStyle/>
                    <a:p>
                      <a:r>
                        <a:rPr lang="en-US" sz="2400" dirty="0" err="1">
                          <a:solidFill>
                            <a:srgbClr val="002060"/>
                          </a:solidFill>
                        </a:rPr>
                        <a:t>ein</a:t>
                      </a:r>
                      <a:endParaRPr lang="en-GB" sz="2400" dirty="0">
                        <a:solidFill>
                          <a:srgbClr val="002060"/>
                        </a:solidFill>
                      </a:endParaRPr>
                    </a:p>
                  </a:txBody>
                  <a:tcPr/>
                </a:tc>
                <a:tc>
                  <a:txBody>
                    <a:bodyPr/>
                    <a:lstStyle/>
                    <a:p>
                      <a:r>
                        <a:rPr lang="en-US" sz="2400" dirty="0">
                          <a:solidFill>
                            <a:srgbClr val="002060"/>
                          </a:solidFill>
                        </a:rPr>
                        <a:t>Hund (m)</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habt</a:t>
                      </a:r>
                      <a:endParaRPr lang="en-GB" sz="2400" dirty="0">
                        <a:solidFill>
                          <a:srgbClr val="002060"/>
                        </a:solidFill>
                      </a:endParaRPr>
                    </a:p>
                  </a:txBody>
                  <a:tcPr/>
                </a:tc>
                <a:tc>
                  <a:txBody>
                    <a:bodyPr/>
                    <a:lstStyle/>
                    <a:p>
                      <a:r>
                        <a:rPr lang="en-GB" sz="2400" dirty="0" err="1">
                          <a:solidFill>
                            <a:srgbClr val="002060"/>
                          </a:solidFill>
                        </a:rPr>
                        <a:t>keine</a:t>
                      </a:r>
                      <a:endParaRPr lang="en-GB" sz="2400" dirty="0">
                        <a:solidFill>
                          <a:srgbClr val="002060"/>
                        </a:solidFill>
                      </a:endParaRPr>
                    </a:p>
                  </a:txBody>
                  <a:tcPr/>
                </a:tc>
                <a:tc>
                  <a:txBody>
                    <a:bodyPr/>
                    <a:lstStyle/>
                    <a:p>
                      <a:r>
                        <a:rPr lang="en-US" sz="2400" dirty="0" err="1">
                          <a:solidFill>
                            <a:srgbClr val="002060"/>
                          </a:solidFill>
                        </a:rPr>
                        <a:t>Katze</a:t>
                      </a:r>
                      <a:r>
                        <a:rPr lang="en-US" sz="2400" dirty="0">
                          <a:solidFill>
                            <a:srgbClr val="002060"/>
                          </a:solidFill>
                        </a:rPr>
                        <a:t> (f)</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US" sz="2400" dirty="0" err="1">
                          <a:solidFill>
                            <a:srgbClr val="002060"/>
                          </a:solidFill>
                        </a:rPr>
                        <a:t>Tasche</a:t>
                      </a:r>
                      <a:r>
                        <a:rPr lang="en-US" sz="2400" dirty="0">
                          <a:solidFill>
                            <a:srgbClr val="002060"/>
                          </a:solidFill>
                        </a:rPr>
                        <a:t> (f)</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GB" sz="2400" dirty="0" err="1">
                          <a:solidFill>
                            <a:srgbClr val="002060"/>
                          </a:solidFill>
                        </a:rPr>
                        <a:t>Bilder</a:t>
                      </a:r>
                      <a:r>
                        <a:rPr lang="en-GB" sz="2400" dirty="0">
                          <a:solidFill>
                            <a:srgbClr val="002060"/>
                          </a:solidFill>
                        </a:rPr>
                        <a:t> (pl)</a:t>
                      </a:r>
                    </a:p>
                  </a:txBody>
                  <a:tcPr/>
                </a:tc>
                <a:extLst>
                  <a:ext uri="{0D108BD9-81ED-4DB2-BD59-A6C34878D82A}">
                    <a16:rowId xmlns:a16="http://schemas.microsoft.com/office/drawing/2014/main" val="2614908340"/>
                  </a:ext>
                </a:extLst>
              </a:tr>
            </a:tbl>
          </a:graphicData>
        </a:graphic>
      </p:graphicFrame>
      <p:pic>
        <p:nvPicPr>
          <p:cNvPr id="8" name="Picture 7">
            <a:extLst>
              <a:ext uri="{FF2B5EF4-FFF2-40B4-BE49-F238E27FC236}">
                <a16:creationId xmlns:a16="http://schemas.microsoft.com/office/drawing/2014/main" id="{E99DFC5E-FF3A-E08A-376F-C2A22BCBD6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6657" y="140241"/>
            <a:ext cx="818418" cy="917110"/>
          </a:xfrm>
          <a:prstGeom prst="rect">
            <a:avLst/>
          </a:prstGeom>
        </p:spPr>
      </p:pic>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9402" y="-28673"/>
            <a:ext cx="1626792" cy="165436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DD34F45-033B-4FB8-8540-6E7EFD505874}"/>
              </a:ext>
            </a:extLst>
          </p:cNvPr>
          <p:cNvGrpSpPr/>
          <p:nvPr/>
        </p:nvGrpSpPr>
        <p:grpSpPr>
          <a:xfrm>
            <a:off x="437459" y="140241"/>
            <a:ext cx="6339360" cy="2784815"/>
            <a:chOff x="-3768688" y="3789627"/>
            <a:chExt cx="6339360" cy="2784815"/>
          </a:xfrm>
        </p:grpSpPr>
        <p:sp>
          <p:nvSpPr>
            <p:cNvPr id="2" name="Speech Bubble: Rectangle with Corners Rounded 1">
              <a:extLst>
                <a:ext uri="{FF2B5EF4-FFF2-40B4-BE49-F238E27FC236}">
                  <a16:creationId xmlns:a16="http://schemas.microsoft.com/office/drawing/2014/main" id="{9750BE42-EBBA-4530-9C3D-6F486E460BD4}"/>
                </a:ext>
              </a:extLst>
            </p:cNvPr>
            <p:cNvSpPr/>
            <p:nvPr/>
          </p:nvSpPr>
          <p:spPr>
            <a:xfrm>
              <a:off x="-3768688" y="3789627"/>
              <a:ext cx="6339360" cy="2784815"/>
            </a:xfrm>
            <a:prstGeom prst="wedgeRoundRectCallout">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0D96CC8-37EF-48CE-AB78-8FAB50703352}"/>
                </a:ext>
              </a:extLst>
            </p:cNvPr>
            <p:cNvSpPr txBox="1"/>
            <p:nvPr/>
          </p:nvSpPr>
          <p:spPr>
            <a:xfrm>
              <a:off x="-3539804" y="4241270"/>
              <a:ext cx="5989705" cy="2308324"/>
            </a:xfrm>
            <a:prstGeom prst="rect">
              <a:avLst/>
            </a:prstGeom>
            <a:noFill/>
          </p:spPr>
          <p:txBody>
            <a:bodyPr wrap="square" rtlCol="0">
              <a:spAutoFit/>
            </a:bodyPr>
            <a:lstStyle/>
            <a:p>
              <a:r>
                <a:rPr lang="en-GB" sz="2400" dirty="0">
                  <a:solidFill>
                    <a:schemeClr val="bg1"/>
                  </a:solidFill>
                </a:rPr>
                <a:t>Positive plural statements need no article: </a:t>
              </a: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Er </a:t>
              </a:r>
              <a:r>
                <a:rPr lang="en-GB" sz="2400" b="1" dirty="0" err="1">
                  <a:solidFill>
                    <a:schemeClr val="bg1"/>
                  </a:solidFill>
                  <a:sym typeface="Wingdings" panose="05000000000000000000" pitchFamily="2" charset="2"/>
                </a:rPr>
                <a:t>gibt</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Bilder</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(He gives pictures).  Negative plural statements with nouns use </a:t>
              </a:r>
              <a:r>
                <a:rPr lang="en-GB" sz="2400" dirty="0" err="1">
                  <a:solidFill>
                    <a:schemeClr val="bg1"/>
                  </a:solidFill>
                  <a:sym typeface="Wingdings" panose="05000000000000000000" pitchFamily="2" charset="2"/>
                </a:rPr>
                <a:t>keine</a:t>
              </a:r>
              <a:r>
                <a:rPr lang="en-GB" sz="2400" dirty="0">
                  <a:solidFill>
                    <a:schemeClr val="bg1"/>
                  </a:solidFill>
                  <a:sym typeface="Wingdings" panose="05000000000000000000" pitchFamily="2" charset="2"/>
                </a:rPr>
                <a:t>: </a:t>
              </a:r>
              <a:br>
                <a:rPr lang="en-GB" sz="2400" dirty="0">
                  <a:solidFill>
                    <a:schemeClr val="bg1"/>
                  </a:solidFill>
                  <a:sym typeface="Wingdings" panose="05000000000000000000" pitchFamily="2" charset="2"/>
                </a:rPr>
              </a:b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Ich </a:t>
              </a:r>
              <a:r>
                <a:rPr lang="en-GB" sz="2400" b="1" dirty="0" err="1">
                  <a:solidFill>
                    <a:schemeClr val="bg1"/>
                  </a:solidFill>
                  <a:sym typeface="Wingdings" panose="05000000000000000000" pitchFamily="2" charset="2"/>
                </a:rPr>
                <a:t>habe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keine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Flaschen</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(I have no bottles / I don’t have any bottles.)</a:t>
              </a:r>
              <a:endParaRPr lang="en-GB" sz="2400" dirty="0">
                <a:solidFill>
                  <a:schemeClr val="bg1"/>
                </a:solidFill>
              </a:endParaRPr>
            </a:p>
          </p:txBody>
        </p:sp>
        <p:sp>
          <p:nvSpPr>
            <p:cNvPr id="20" name="TextBox 19">
              <a:extLst>
                <a:ext uri="{FF2B5EF4-FFF2-40B4-BE49-F238E27FC236}">
                  <a16:creationId xmlns:a16="http://schemas.microsoft.com/office/drawing/2014/main" id="{336D15C6-0B4B-4B62-8101-3C72D6AEF2AA}"/>
                </a:ext>
              </a:extLst>
            </p:cNvPr>
            <p:cNvSpPr txBox="1"/>
            <p:nvPr/>
          </p:nvSpPr>
          <p:spPr>
            <a:xfrm>
              <a:off x="-3315952" y="3796966"/>
              <a:ext cx="5313473" cy="461665"/>
            </a:xfrm>
            <a:prstGeom prst="rect">
              <a:avLst/>
            </a:prstGeom>
            <a:noFill/>
          </p:spPr>
          <p:txBody>
            <a:bodyPr wrap="square" rtlCol="0">
              <a:spAutoFit/>
            </a:bodyPr>
            <a:lstStyle/>
            <a:p>
              <a:pPr algn="ctr"/>
              <a:r>
                <a:rPr lang="en-GB" sz="2400" dirty="0">
                  <a:solidFill>
                    <a:schemeClr val="bg1"/>
                  </a:solidFill>
                </a:rPr>
                <a:t>Remember! </a:t>
              </a:r>
            </a:p>
          </p:txBody>
        </p:sp>
      </p:grpSp>
    </p:spTree>
    <p:extLst>
      <p:ext uri="{BB962C8B-B14F-4D97-AF65-F5344CB8AC3E}">
        <p14:creationId xmlns:p14="http://schemas.microsoft.com/office/powerpoint/2010/main" val="187000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grpId="0" nodeType="clickEffect">
                                  <p:stCondLst>
                                    <p:cond delay="0"/>
                                  </p:stCondLst>
                                  <p:childTnLst>
                                    <p:anim calcmode="lin" valueType="num">
                                      <p:cBhvr additive="base">
                                        <p:cTn id="15" dur="59000"/>
                                        <p:tgtEl>
                                          <p:spTgt spid="28"/>
                                        </p:tgtEl>
                                        <p:attrNameLst>
                                          <p:attrName>ppt_y</p:attrName>
                                        </p:attrNameLst>
                                      </p:cBhvr>
                                      <p:tavLst>
                                        <p:tav tm="0">
                                          <p:val>
                                            <p:strVal val="#ppt_y"/>
                                          </p:val>
                                        </p:tav>
                                        <p:tav tm="100000">
                                          <p:val>
                                            <p:strVal val="#ppt_y+#ppt_h*1.125000"/>
                                          </p:val>
                                        </p:tav>
                                      </p:tavLst>
                                    </p:anim>
                                    <p:animEffect transition="out" filter="wipe(down)">
                                      <p:cBhvr>
                                        <p:cTn id="16" dur="59000"/>
                                        <p:tgtEl>
                                          <p:spTgt spid="28"/>
                                        </p:tgtEl>
                                      </p:cBhvr>
                                    </p:animEffect>
                                    <p:set>
                                      <p:cBhvr>
                                        <p:cTn id="17"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6865</TotalTime>
  <Words>2487</Words>
  <Application>Microsoft Office PowerPoint</Application>
  <PresentationFormat>Widescreen</PresentationFormat>
  <Paragraphs>421</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1_Office Theme</vt:lpstr>
      <vt:lpstr>What I can do</vt:lpstr>
      <vt:lpstr>hören</vt:lpstr>
      <vt:lpstr>hören</vt:lpstr>
      <vt:lpstr>Vokabeln</vt:lpstr>
      <vt:lpstr>Vokabeln</vt:lpstr>
      <vt:lpstr>Vokabeln</vt:lpstr>
      <vt:lpstr>lesen</vt:lpstr>
      <vt:lpstr>hören</vt:lpstr>
      <vt:lpstr>sprechen</vt:lpstr>
      <vt:lpstr>sprechen</vt:lpstr>
      <vt:lpstr>PowerPoint Presentation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57</cp:revision>
  <dcterms:created xsi:type="dcterms:W3CDTF">2021-07-02T19:27:01Z</dcterms:created>
  <dcterms:modified xsi:type="dcterms:W3CDTF">2024-01-05T08:27:13Z</dcterms:modified>
</cp:coreProperties>
</file>