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4"/>
  </p:notesMasterIdLst>
  <p:sldIdLst>
    <p:sldId id="1008" r:id="rId2"/>
    <p:sldId id="1004" r:id="rId3"/>
    <p:sldId id="1005" r:id="rId4"/>
    <p:sldId id="294" r:id="rId5"/>
    <p:sldId id="421" r:id="rId6"/>
    <p:sldId id="999" r:id="rId7"/>
    <p:sldId id="1000" r:id="rId8"/>
    <p:sldId id="1006" r:id="rId9"/>
    <p:sldId id="297" r:id="rId10"/>
    <p:sldId id="1003" r:id="rId11"/>
    <p:sldId id="933" r:id="rId12"/>
    <p:sldId id="1007"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10D"/>
    <a:srgbClr val="2E94AF"/>
    <a:srgbClr val="0070C0"/>
    <a:srgbClr val="FFFFCC"/>
    <a:srgbClr val="EFF9FB"/>
    <a:srgbClr val="29C1FA"/>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345" autoAdjust="0"/>
    <p:restoredTop sz="78258" autoAdjust="0"/>
  </p:normalViewPr>
  <p:slideViewPr>
    <p:cSldViewPr snapToGrid="0">
      <p:cViewPr varScale="1">
        <p:scale>
          <a:sx n="90" d="100"/>
          <a:sy n="90" d="100"/>
        </p:scale>
        <p:origin x="1568" y="192"/>
      </p:cViewPr>
      <p:guideLst/>
    </p:cSldViewPr>
  </p:slideViewPr>
  <p:outlineViewPr>
    <p:cViewPr>
      <p:scale>
        <a:sx n="33" d="100"/>
        <a:sy n="33" d="100"/>
      </p:scale>
      <p:origin x="0" y="0"/>
    </p:cViewPr>
  </p:outlineViewPr>
  <p:notesTextViewPr>
    <p:cViewPr>
      <p:scale>
        <a:sx n="1" d="1"/>
        <a:sy n="1" d="1"/>
      </p:scale>
      <p:origin x="0" y="-1312"/>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smin Silver" userId="S::bv929433@reading.ac.uk::2d507aff-3db3-468e-9a53-e6204b33d4b5" providerId="AD" clId="Web-{5E508FDD-5514-C44A-9193-5CA3B997D2F6}"/>
    <pc:docChg chg="modSld">
      <pc:chgData name="Jasmin Silver" userId="S::bv929433@reading.ac.uk::2d507aff-3db3-468e-9a53-e6204b33d4b5" providerId="AD" clId="Web-{5E508FDD-5514-C44A-9193-5CA3B997D2F6}" dt="2024-01-05T08:27:44.358" v="1"/>
      <pc:docMkLst>
        <pc:docMk/>
      </pc:docMkLst>
      <pc:sldChg chg="modNotes">
        <pc:chgData name="Jasmin Silver" userId="S::bv929433@reading.ac.uk::2d507aff-3db3-468e-9a53-e6204b33d4b5" providerId="AD" clId="Web-{5E508FDD-5514-C44A-9193-5CA3B997D2F6}" dt="2024-01-05T08:27:44.358" v="1"/>
        <pc:sldMkLst>
          <pc:docMk/>
          <pc:sldMk cId="3761398597" sldId="294"/>
        </pc:sldMkLst>
      </pc:sldChg>
    </pc:docChg>
  </pc:docChgLst>
  <pc:docChgLst>
    <pc:chgData name="Jasmin Silver" userId="f1ad1a87-e10a-4dd0-87b2-6c2654730cf8" providerId="ADAL" clId="{F6524A7D-6B0A-CD45-ADED-0E8D7D812F27}"/>
    <pc:docChg chg="modSld">
      <pc:chgData name="Jasmin Silver" userId="f1ad1a87-e10a-4dd0-87b2-6c2654730cf8" providerId="ADAL" clId="{F6524A7D-6B0A-CD45-ADED-0E8D7D812F27}" dt="2024-01-04T21:02:49.389" v="50" actId="20577"/>
      <pc:docMkLst>
        <pc:docMk/>
      </pc:docMkLst>
      <pc:sldChg chg="modNotesTx">
        <pc:chgData name="Jasmin Silver" userId="f1ad1a87-e10a-4dd0-87b2-6c2654730cf8" providerId="ADAL" clId="{F6524A7D-6B0A-CD45-ADED-0E8D7D812F27}" dt="2024-01-04T21:02:49.389" v="50" actId="20577"/>
        <pc:sldMkLst>
          <pc:docMk/>
          <pc:sldMk cId="3761398597" sldId="294"/>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A2C99A-C469-487C-B7F3-BEA3E06E0D84}" type="datetimeFigureOut">
              <a:rPr lang="en-GB" smtClean="0"/>
              <a:t>05/01/2024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88A7DB-3951-47CF-8E53-B42241E86674}" type="slidenum">
              <a:rPr lang="en-GB" smtClean="0"/>
              <a:t>‹#›</a:t>
            </a:fld>
            <a:endParaRPr lang="en-GB"/>
          </a:p>
        </p:txBody>
      </p:sp>
    </p:spTree>
    <p:extLst>
      <p:ext uri="{BB962C8B-B14F-4D97-AF65-F5344CB8AC3E}">
        <p14:creationId xmlns:p14="http://schemas.microsoft.com/office/powerpoint/2010/main" val="1767359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linkprotect.cudasvc.com/url?a=https%3a%2f%2fwww.routesintolanguages.ac.uk%2fevents%2fprimary-bee&amp;c=E,1,VOoXbLsn2jLXP4AWORh1ekprUpQJzYuL5Je_EjATWIw6biI0et3fPRrtaCMQph0-6wHYCQ-XAG0NB3IMI5kOAM97SYoFl-x-XtiLEjZd7CUKpfCu6V3Eh9PGPuda&amp;typo=1"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www.sanako.co.uk/Spelling-Bee-Competition/"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 available under a Creative Commons license, no attribution required.</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marR="0" lvl="0" indent="-21600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1" normalizeH="0" baseline="0" noProof="0" dirty="0">
                <a:ln>
                  <a:noFill/>
                </a:ln>
                <a:solidFill>
                  <a:srgbClr val="002060"/>
                </a:solidFill>
                <a:effectLst/>
                <a:uLnTx/>
                <a:uFillTx/>
                <a:latin typeface="Century Gothic"/>
                <a:ea typeface="Century Gothic"/>
                <a:cs typeface="+mn-cs"/>
              </a:rPr>
              <a:t>Phonics:  revisit SSC </a:t>
            </a:r>
            <a:r>
              <a:rPr kumimoji="0" lang="en-GB" sz="1200" b="0" i="0" u="none" strike="noStrike" kern="1200" cap="none" spc="-1" normalizeH="0" baseline="0" noProof="0" dirty="0">
                <a:ln>
                  <a:noFill/>
                </a:ln>
                <a:solidFill>
                  <a:srgbClr val="002060"/>
                </a:solidFill>
                <a:effectLst/>
                <a:uLnTx/>
                <a:uFillTx/>
                <a:latin typeface="Century Gothic"/>
                <a:ea typeface="Century Gothic"/>
                <a:cs typeface="+mn-cs"/>
              </a:rPr>
              <a:t>long and short </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[e] [</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[o] [u] (for these also write long or short); [</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ei</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ie</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[w] [z] hard and soft [</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ch</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1" normalizeH="0" baseline="0" noProof="0" dirty="0">
                <a:ln>
                  <a:noFill/>
                </a:ln>
                <a:solidFill>
                  <a:srgbClr val="002060"/>
                </a:solidFill>
                <a:effectLst/>
                <a:uLnTx/>
                <a:uFillTx/>
                <a:latin typeface="Century Gothic"/>
                <a:ea typeface="Century Gothic"/>
                <a:cs typeface="+mn-cs"/>
              </a:rPr>
              <a:t>Vocabulary: revisit words from lessons 1 - 11</a:t>
            </a:r>
          </a:p>
          <a:p>
            <a:pPr marL="216000" marR="0" lvl="0" indent="-21600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Jones, R.L &amp; </a:t>
            </a:r>
            <a:r>
              <a:rPr kumimoji="0" lang="en-GB" sz="11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Tschirner</a:t>
            </a:r>
            <a:r>
              <a:rPr kumimoji="0" lang="en-GB" sz="11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E. (2019). A frequency dictionary of German: Core vocabulary for learners. London: Routledge.</a:t>
            </a:r>
          </a:p>
          <a:p>
            <a:pPr marL="216000" marR="0" lvl="0" indent="-21600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1" normalizeH="0" baseline="0" noProof="0" dirty="0">
              <a:ln>
                <a:noFill/>
              </a:ln>
              <a:solidFill>
                <a:prstClr val="black"/>
              </a:solidFill>
              <a:effectLst/>
              <a:uLnTx/>
              <a:uFillTx/>
              <a:latin typeface="Arial"/>
              <a:ea typeface="+mn-ea"/>
              <a:cs typeface="+mn-cs"/>
            </a:endParaRPr>
          </a:p>
          <a:p>
            <a:pPr marL="216000" marR="0" lvl="0" indent="-21600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1" normalizeH="0" baseline="0" noProof="0" dirty="0">
                <a:ln>
                  <a:noFill/>
                </a:ln>
                <a:solidFill>
                  <a:srgbClr val="000000"/>
                </a:solidFill>
                <a:effectLst/>
                <a:uLnTx/>
                <a:uFillTx/>
                <a:latin typeface="Calibri"/>
                <a:ea typeface="Calibri"/>
                <a:cs typeface="+mn-cs"/>
              </a:rPr>
              <a:t>The frequency rankings for words that occur in this PowerPoint which have been</a:t>
            </a:r>
            <a:r>
              <a:rPr kumimoji="0" lang="en-GB" sz="1100" b="0" i="1" u="none" strike="noStrike" kern="1200" cap="none" spc="-1" normalizeH="0" baseline="0" noProof="0" dirty="0">
                <a:ln>
                  <a:noFill/>
                </a:ln>
                <a:solidFill>
                  <a:srgbClr val="000000"/>
                </a:solidFill>
                <a:effectLst/>
                <a:uLnTx/>
                <a:uFillTx/>
                <a:latin typeface="Calibri"/>
                <a:ea typeface="Calibri"/>
                <a:cs typeface="+mn-cs"/>
              </a:rPr>
              <a:t> previously</a:t>
            </a:r>
            <a:r>
              <a:rPr kumimoji="0" lang="en-GB" sz="1100" b="0" i="0" u="none" strike="noStrike" kern="1200" cap="none" spc="-1" normalizeH="0" baseline="0" noProof="0" dirty="0">
                <a:ln>
                  <a:noFill/>
                </a:ln>
                <a:solidFill>
                  <a:srgbClr val="000000"/>
                </a:solidFill>
                <a:effectLst/>
                <a:uLnTx/>
                <a:uFillTx/>
                <a:latin typeface="Calibri"/>
                <a:ea typeface="Calibri"/>
                <a:cs typeface="+mn-cs"/>
              </a:rPr>
              <a:t> introduced in these resources are given in the SOW and in the resources that first</a:t>
            </a:r>
          </a:p>
          <a:p>
            <a:pPr marL="216000" marR="0" lvl="0" indent="-21600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1" normalizeH="0" baseline="0" noProof="0" dirty="0">
                <a:ln>
                  <a:noFill/>
                </a:ln>
                <a:solidFill>
                  <a:srgbClr val="000000"/>
                </a:solidFill>
                <a:effectLst/>
                <a:uLnTx/>
                <a:uFillTx/>
                <a:latin typeface="Calibri"/>
                <a:ea typeface="Calibri"/>
                <a:cs typeface="+mn-cs"/>
              </a:rPr>
              <a:t>introduced and formally re-visited those words. </a:t>
            </a:r>
            <a:endParaRPr kumimoji="0" lang="en-GB" sz="1100" b="0" i="0" u="none" strike="noStrike" kern="1200" cap="none" spc="-1" normalizeH="0" baseline="0" noProof="0" dirty="0">
              <a:ln>
                <a:noFill/>
              </a:ln>
              <a:solidFill>
                <a:prstClr val="black"/>
              </a:solidFill>
              <a:effectLst/>
              <a:uLnTx/>
              <a:uFillTx/>
              <a:latin typeface="Arial"/>
              <a:ea typeface="+mn-ea"/>
              <a:cs typeface="+mn-cs"/>
            </a:endParaRPr>
          </a:p>
          <a:p>
            <a:pPr marL="216000" marR="0" lvl="0" indent="-21600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1" normalizeH="0" baseline="0" noProof="0" dirty="0">
                <a:ln>
                  <a:noFill/>
                </a:ln>
                <a:solidFill>
                  <a:srgbClr val="000000"/>
                </a:solidFill>
                <a:effectLst/>
                <a:uLnTx/>
                <a:uFillTx/>
                <a:latin typeface="Calibri"/>
                <a:ea typeface="Calibri"/>
                <a:cs typeface="+mn-cs"/>
              </a:rPr>
              <a:t>For any </a:t>
            </a:r>
            <a:r>
              <a:rPr kumimoji="0" lang="en-GB" sz="1200" b="0" i="1" u="none" strike="noStrike" kern="1200" cap="none" spc="-1" normalizeH="0" baseline="0" noProof="0" dirty="0">
                <a:ln>
                  <a:noFill/>
                </a:ln>
                <a:solidFill>
                  <a:srgbClr val="000000"/>
                </a:solidFill>
                <a:effectLst/>
                <a:uLnTx/>
                <a:uFillTx/>
                <a:latin typeface="Calibri"/>
                <a:ea typeface="Calibri"/>
                <a:cs typeface="+mn-cs"/>
              </a:rPr>
              <a:t>other </a:t>
            </a:r>
            <a:r>
              <a:rPr kumimoji="0" lang="en-GB" sz="1200" b="0" i="0" u="none" strike="noStrike" kern="1200" cap="none" spc="-1" normalizeH="0" baseline="0" noProof="0" dirty="0">
                <a:ln>
                  <a:noFill/>
                </a:ln>
                <a:solidFill>
                  <a:srgbClr val="000000"/>
                </a:solidFill>
                <a:effectLst/>
                <a:uLnTx/>
                <a:uFillTx/>
                <a:latin typeface="Calibri"/>
                <a:ea typeface="Calibri"/>
                <a:cs typeface="+mn-cs"/>
              </a:rPr>
              <a:t>words that occur incidentally in this PowerPoint, frequency rankings will be provided in the notes field wherever possible.</a:t>
            </a:r>
            <a:endParaRPr kumimoji="0" lang="en-GB" sz="1200" b="0" i="0" u="none" strike="noStrike" kern="1200" cap="none" spc="-1" normalizeH="0" baseline="0" noProof="0" dirty="0">
              <a:ln>
                <a:noFill/>
              </a:ln>
              <a:solidFill>
                <a:prstClr val="black"/>
              </a:solidFill>
              <a:effectLst/>
              <a:uLnTx/>
              <a:uFillTx/>
              <a:latin typeface="Arial"/>
              <a:ea typeface="+mn-ea"/>
              <a:cs typeface="+mn-cs"/>
            </a:endParaRPr>
          </a:p>
          <a:p>
            <a:pPr marL="216000" indent="-216000">
              <a:lnSpc>
                <a:spcPct val="100000"/>
              </a:lnSpc>
            </a:pPr>
            <a:endParaRPr lang="en-GB" sz="1200" b="0" strike="noStrike" spc="-1" dirty="0">
              <a:latin typeface="Arial"/>
            </a:endParaRPr>
          </a:p>
          <a:p>
            <a:pPr marL="216000" indent="-216000">
              <a:lnSpc>
                <a:spcPct val="100000"/>
              </a:lnSpc>
            </a:pPr>
            <a:r>
              <a:rPr lang="en-GB" sz="1200" b="0" dirty="0">
                <a:solidFill>
                  <a:srgbClr val="000000"/>
                </a:solidFill>
                <a:effectLst/>
                <a:highlight>
                  <a:srgbClr val="FFFF00"/>
                </a:highlight>
                <a:latin typeface="Calibri" panose="020F0502020204030204" pitchFamily="34" charset="0"/>
                <a:ea typeface="Times New Roman" panose="02020603050405020304" pitchFamily="18" charset="0"/>
              </a:rPr>
              <a:t>Remember that at the start of the course (first three lessons of Rot/Gelb) pupils learnt language (for</a:t>
            </a:r>
            <a:r>
              <a:rPr lang="en-GB" sz="1200" b="0" dirty="0">
                <a:solidFill>
                  <a:srgbClr val="000000"/>
                </a:solidFill>
                <a:effectLst/>
                <a:highlight>
                  <a:srgbClr val="FFFF00"/>
                </a:highlight>
                <a:latin typeface="Calibri" panose="020F0502020204030204" pitchFamily="34" charset="0"/>
                <a:ea typeface="Calibri" panose="020F0502020204030204" pitchFamily="34" charset="0"/>
              </a:rPr>
              <a:t> </a:t>
            </a:r>
            <a:r>
              <a:rPr lang="en-GB" sz="1200" b="0" dirty="0">
                <a:solidFill>
                  <a:srgbClr val="000000"/>
                </a:solidFill>
                <a:effectLst/>
                <a:highlight>
                  <a:srgbClr val="FFFF00"/>
                </a:highlight>
                <a:latin typeface="Calibri" panose="020F0502020204030204" pitchFamily="34" charset="0"/>
                <a:ea typeface="Times New Roman" panose="02020603050405020304" pitchFamily="18" charset="0"/>
              </a:rPr>
              <a:t>greetings and register taking) that can still be part of the lesson routines in upper KS2 (</a:t>
            </a:r>
            <a:r>
              <a:rPr lang="en-GB" sz="1200" b="0" dirty="0" err="1">
                <a:solidFill>
                  <a:srgbClr val="000000"/>
                </a:solidFill>
                <a:effectLst/>
                <a:highlight>
                  <a:srgbClr val="FFFF00"/>
                </a:highlight>
                <a:latin typeface="Calibri" panose="020F0502020204030204" pitchFamily="34" charset="0"/>
                <a:ea typeface="Times New Roman" panose="02020603050405020304" pitchFamily="18" charset="0"/>
              </a:rPr>
              <a:t>Blau</a:t>
            </a:r>
            <a:r>
              <a:rPr lang="en-GB" sz="1200" b="0" dirty="0">
                <a:solidFill>
                  <a:srgbClr val="000000"/>
                </a:solidFill>
                <a:effectLst/>
                <a:highlight>
                  <a:srgbClr val="FFFF00"/>
                </a:highlight>
                <a:latin typeface="Calibri" panose="020F0502020204030204" pitchFamily="34" charset="0"/>
                <a:ea typeface="Times New Roman" panose="02020603050405020304" pitchFamily="18" charset="0"/>
              </a:rPr>
              <a:t>/</a:t>
            </a:r>
            <a:r>
              <a:rPr lang="en-GB" sz="1200" b="0" dirty="0" err="1">
                <a:solidFill>
                  <a:srgbClr val="000000"/>
                </a:solidFill>
                <a:effectLst/>
                <a:highlight>
                  <a:srgbClr val="FFFF00"/>
                </a:highlight>
                <a:latin typeface="Calibri" panose="020F0502020204030204" pitchFamily="34" charset="0"/>
                <a:ea typeface="Times New Roman" panose="02020603050405020304" pitchFamily="18" charset="0"/>
              </a:rPr>
              <a:t>Grün</a:t>
            </a:r>
            <a:r>
              <a:rPr lang="en-GB" sz="1200" b="0" dirty="0">
                <a:solidFill>
                  <a:srgbClr val="000000"/>
                </a:solidFill>
                <a:effectLst/>
                <a:highlight>
                  <a:srgbClr val="FFFF00"/>
                </a:highlight>
                <a:latin typeface="Calibri" panose="020F0502020204030204" pitchFamily="34" charset="0"/>
                <a:ea typeface="Times New Roman" panose="02020603050405020304" pitchFamily="18" charset="0"/>
              </a:rPr>
              <a:t>).  </a:t>
            </a:r>
            <a:r>
              <a:rPr lang="en-GB" sz="1200" b="0">
                <a:solidFill>
                  <a:srgbClr val="000000"/>
                </a:solidFill>
                <a:effectLst/>
                <a:highlight>
                  <a:srgbClr val="FFFF00"/>
                </a:highlight>
                <a:latin typeface="Calibri" panose="020F0502020204030204" pitchFamily="34" charset="0"/>
                <a:ea typeface="Times New Roman" panose="02020603050405020304" pitchFamily="18" charset="0"/>
              </a:rPr>
              <a:t>They</a:t>
            </a:r>
            <a:r>
              <a:rPr lang="en-GB" sz="1200" b="0">
                <a:solidFill>
                  <a:srgbClr val="000000"/>
                </a:solidFill>
                <a:effectLst/>
                <a:highlight>
                  <a:srgbClr val="FFFF00"/>
                </a:highlight>
                <a:latin typeface="Calibri" panose="020F0502020204030204" pitchFamily="34" charset="0"/>
                <a:ea typeface="Calibri" panose="020F0502020204030204" pitchFamily="34" charset="0"/>
              </a:rPr>
              <a:t> </a:t>
            </a:r>
            <a:r>
              <a:rPr lang="en-GB" sz="1200" b="0">
                <a:solidFill>
                  <a:srgbClr val="000000"/>
                </a:solidFill>
                <a:effectLst/>
                <a:highlight>
                  <a:srgbClr val="FFFF00"/>
                </a:highlight>
                <a:latin typeface="Calibri" panose="020F0502020204030204" pitchFamily="34" charset="0"/>
                <a:ea typeface="Times New Roman" panose="02020603050405020304" pitchFamily="18" charset="0"/>
              </a:rPr>
              <a:t>are not re-taught, as we anticipate that teachers have built these in from early in lower KS2.</a:t>
            </a:r>
            <a:r>
              <a:rPr lang="en-GB" b="0">
                <a:effectLst/>
              </a:rPr>
              <a:t> </a:t>
            </a:r>
            <a:endParaRPr lang="en-GB" sz="1000" b="0" strike="noStrike" spc="-1">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2/2</a:t>
            </a:r>
          </a:p>
          <a:p>
            <a:pPr marL="216000" indent="-216000">
              <a:lnSpc>
                <a:spcPct val="100000"/>
              </a:lnSpc>
            </a:pPr>
            <a:r>
              <a:rPr lang="en-GB" sz="1200" b="0" strike="noStrike" spc="-1" dirty="0">
                <a:latin typeface="Arial"/>
              </a:rPr>
              <a:t>Slide 2 without </a:t>
            </a:r>
            <a:r>
              <a:rPr lang="en-GB" sz="1200" b="0" strike="noStrike" spc="-1" dirty="0">
                <a:solidFill>
                  <a:srgbClr val="000000"/>
                </a:solidFill>
                <a:latin typeface="+mn-lt"/>
              </a:rPr>
              <a:t>the gender of the nouns being indicated in brackets. </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22448585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5280">
              <a:lnSpc>
                <a:spcPct val="100000"/>
              </a:lnSpc>
            </a:pPr>
            <a:r>
              <a:rPr lang="en-GB" sz="1000" b="1" strike="noStrike" spc="-1" dirty="0">
                <a:solidFill>
                  <a:srgbClr val="000000"/>
                </a:solidFill>
                <a:latin typeface="Calibri"/>
                <a:ea typeface="Calibri"/>
              </a:rPr>
              <a:t>Aim: </a:t>
            </a:r>
            <a:r>
              <a:rPr lang="en-GB" sz="1000" b="0" strike="noStrike" spc="-1" dirty="0">
                <a:solidFill>
                  <a:srgbClr val="000000"/>
                </a:solidFill>
                <a:latin typeface="Calibri"/>
                <a:ea typeface="Calibri"/>
              </a:rPr>
              <a:t>to practise written understanding of </a:t>
            </a:r>
            <a:r>
              <a:rPr lang="en-GB" sz="1000" b="0" strike="noStrike" spc="-1" dirty="0" err="1">
                <a:solidFill>
                  <a:srgbClr val="000000"/>
                </a:solidFill>
                <a:latin typeface="Calibri"/>
                <a:ea typeface="Calibri"/>
              </a:rPr>
              <a:t>dieser</a:t>
            </a:r>
            <a:r>
              <a:rPr lang="en-GB" sz="1000" b="0" strike="noStrike" spc="-1" dirty="0">
                <a:solidFill>
                  <a:srgbClr val="000000"/>
                </a:solidFill>
                <a:latin typeface="Calibri"/>
                <a:ea typeface="Calibri"/>
              </a:rPr>
              <a:t>/</a:t>
            </a:r>
            <a:r>
              <a:rPr lang="en-GB" sz="1000" b="0" strike="noStrike" spc="-1" dirty="0" err="1">
                <a:solidFill>
                  <a:srgbClr val="000000"/>
                </a:solidFill>
                <a:latin typeface="Calibri"/>
                <a:ea typeface="Calibri"/>
              </a:rPr>
              <a:t>diese</a:t>
            </a:r>
            <a:r>
              <a:rPr lang="en-GB" sz="1000" b="0" strike="noStrike" spc="-1" dirty="0">
                <a:solidFill>
                  <a:srgbClr val="000000"/>
                </a:solidFill>
                <a:latin typeface="Calibri"/>
                <a:ea typeface="Calibri"/>
              </a:rPr>
              <a:t>/dieses and indefinite articles in the accusative/Row 2.</a:t>
            </a:r>
          </a:p>
          <a:p>
            <a:pPr marL="216000" indent="-215280">
              <a:lnSpc>
                <a:spcPct val="100000"/>
              </a:lnSpc>
            </a:pPr>
            <a:endParaRPr lang="en-GB" sz="1000" b="0" strike="noStrike" spc="-1" dirty="0">
              <a:solidFill>
                <a:srgbClr val="000000"/>
              </a:solidFill>
              <a:latin typeface="Calibri"/>
              <a:ea typeface="Calibri"/>
            </a:endParaRPr>
          </a:p>
          <a:p>
            <a:pPr marL="216000" indent="-215280">
              <a:lnSpc>
                <a:spcPct val="100000"/>
              </a:lnSpc>
            </a:pPr>
            <a:r>
              <a:rPr lang="en-GB" sz="1000" b="1" strike="noStrike" spc="-1" dirty="0">
                <a:solidFill>
                  <a:srgbClr val="000000"/>
                </a:solidFill>
                <a:latin typeface="Calibri"/>
                <a:ea typeface="Calibri"/>
              </a:rPr>
              <a:t>Note: </a:t>
            </a:r>
            <a:r>
              <a:rPr lang="en-GB" sz="1000" b="0" strike="noStrike" spc="-1" dirty="0">
                <a:solidFill>
                  <a:srgbClr val="000000"/>
                </a:solidFill>
                <a:latin typeface="Calibri"/>
                <a:ea typeface="Calibri"/>
              </a:rPr>
              <a:t>the audio version of this resource has the audio attached the answer cross (click on the green cross for each item, once it has appeared. </a:t>
            </a:r>
          </a:p>
          <a:p>
            <a:pPr marL="216000" indent="-215280">
              <a:lnSpc>
                <a:spcPct val="100000"/>
              </a:lnSpc>
            </a:pPr>
            <a:endParaRPr lang="en-GB" sz="1000" b="0" strike="noStrike" spc="-1" dirty="0">
              <a:solidFill>
                <a:srgbClr val="000000"/>
              </a:solidFill>
              <a:latin typeface="Calibri"/>
              <a:ea typeface="Calibri"/>
            </a:endParaRPr>
          </a:p>
          <a:p>
            <a:pPr marL="216000" indent="-215280">
              <a:lnSpc>
                <a:spcPct val="100000"/>
              </a:lnSpc>
            </a:pPr>
            <a:r>
              <a:rPr lang="en-GB" sz="1000" b="1" strike="noStrike" spc="-1" dirty="0">
                <a:solidFill>
                  <a:srgbClr val="000000"/>
                </a:solidFill>
                <a:latin typeface="Calibri"/>
                <a:ea typeface="Calibri"/>
              </a:rPr>
              <a:t>Procedure:</a:t>
            </a:r>
          </a:p>
          <a:p>
            <a:pPr marL="229320" indent="-228600">
              <a:lnSpc>
                <a:spcPct val="100000"/>
              </a:lnSpc>
              <a:buAutoNum type="arabicPeriod"/>
            </a:pPr>
            <a:r>
              <a:rPr lang="en-GB" sz="1000" b="0" strike="noStrike" spc="-1" dirty="0">
                <a:solidFill>
                  <a:srgbClr val="000000"/>
                </a:solidFill>
                <a:latin typeface="Calibri"/>
              </a:rPr>
              <a:t>Pupils select the correct choice out of two for items 1-5.</a:t>
            </a:r>
          </a:p>
          <a:p>
            <a:pPr marL="229320" indent="-228600">
              <a:lnSpc>
                <a:spcPct val="100000"/>
              </a:lnSpc>
              <a:buAutoNum type="arabicPeriod"/>
            </a:pPr>
            <a:r>
              <a:rPr lang="en-GB" sz="1000" b="0" strike="noStrike" spc="-1" dirty="0">
                <a:solidFill>
                  <a:srgbClr val="000000"/>
                </a:solidFill>
                <a:latin typeface="Calibri"/>
              </a:rPr>
              <a:t>Elicit answers.</a:t>
            </a:r>
          </a:p>
          <a:p>
            <a:pPr marL="229320" indent="-228600">
              <a:lnSpc>
                <a:spcPct val="100000"/>
              </a:lnSpc>
              <a:buAutoNum type="arabicPeriod"/>
            </a:pPr>
            <a:r>
              <a:rPr lang="en-GB" sz="1000" b="0" strike="noStrike" spc="-1" dirty="0">
                <a:solidFill>
                  <a:srgbClr val="000000"/>
                </a:solidFill>
                <a:latin typeface="Calibri"/>
              </a:rPr>
              <a:t>Click for answers. </a:t>
            </a:r>
            <a:endParaRPr lang="en-GB" sz="1000" b="0" strike="noStrike" spc="-1" dirty="0">
              <a:latin typeface="Arial"/>
            </a:endParaRPr>
          </a:p>
          <a:p>
            <a:pPr marL="342900" lvl="0" indent="-342900">
              <a:lnSpc>
                <a:spcPct val="107000"/>
              </a:lnSpc>
              <a:buFont typeface="+mj-lt"/>
              <a:buAutoNum type="arabicPeriod"/>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21544814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1/2</a:t>
            </a:r>
          </a:p>
          <a:p>
            <a:pPr marL="216000" indent="-216000">
              <a:lnSpc>
                <a:spcPct val="100000"/>
              </a:lnSpc>
            </a:pPr>
            <a:r>
              <a:rPr lang="en-GB" sz="1200" b="1" strike="noStrike" spc="-1" dirty="0">
                <a:solidFill>
                  <a:srgbClr val="000000"/>
                </a:solidFill>
                <a:latin typeface="+mn-lt"/>
                <a:ea typeface="Calibri"/>
              </a:rPr>
              <a:t>Timing: 5 minutes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practise aural recognition and transcription of previously taught SSCs using unknown words.</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8600">
              <a:buAutoNum type="arabicPeriod"/>
            </a:pPr>
            <a:r>
              <a:rPr lang="en-GB" dirty="0"/>
              <a:t>Click for instructions to come up. </a:t>
            </a:r>
          </a:p>
          <a:p>
            <a:pPr marL="228600" indent="-228600">
              <a:buFont typeface="+mj-lt"/>
              <a:buAutoNum type="arabicPeriod"/>
            </a:pPr>
            <a:r>
              <a:rPr lang="en-GB" dirty="0"/>
              <a:t>Click audio button 1 to play the recording for item 1. Pupils need to write down the SSC.</a:t>
            </a:r>
          </a:p>
          <a:p>
            <a:pPr marL="228600" indent="-228600">
              <a:buFont typeface="+mj-lt"/>
              <a:buAutoNum type="arabicPeriod"/>
            </a:pPr>
            <a:r>
              <a:rPr lang="en-GB" dirty="0"/>
              <a:t>Elicit the answer.</a:t>
            </a:r>
          </a:p>
          <a:p>
            <a:pPr marL="228600" indent="-228600">
              <a:buFont typeface="+mj-lt"/>
              <a:buAutoNum type="arabicPeriod"/>
            </a:pPr>
            <a:r>
              <a:rPr lang="en-GB" dirty="0"/>
              <a:t>Click to reveal the spelling of word 1.</a:t>
            </a:r>
          </a:p>
          <a:p>
            <a:pPr marL="228600" indent="-228600">
              <a:buFont typeface="+mj-lt"/>
              <a:buAutoNum type="arabicPeriod"/>
            </a:pPr>
            <a:r>
              <a:rPr lang="en-GB" dirty="0"/>
              <a:t>Elicit the meaning, based on  the image.</a:t>
            </a:r>
          </a:p>
          <a:p>
            <a:pPr marL="228600" indent="-228600">
              <a:buFont typeface="+mj-lt"/>
              <a:buAutoNum type="arabicPeriod"/>
            </a:pPr>
            <a:r>
              <a:rPr lang="en-GB" dirty="0"/>
              <a:t>Continue for items 2-8.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dirty="0"/>
              <a:t>Transcript and word frequency:</a:t>
            </a:r>
            <a:br>
              <a:rPr lang="en-GB" dirty="0"/>
            </a:br>
            <a:r>
              <a:rPr lang="en-GB" dirty="0"/>
              <a:t>1. </a:t>
            </a:r>
            <a:r>
              <a:rPr lang="en-GB" dirty="0" err="1"/>
              <a:t>Insel</a:t>
            </a:r>
            <a:r>
              <a:rPr lang="en-GB" dirty="0"/>
              <a:t> [1029] (short [e])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Auto [361] (long [o])</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3. </a:t>
            </a:r>
            <a:r>
              <a:rPr lang="en-GB" dirty="0" err="1"/>
              <a:t>Gute</a:t>
            </a:r>
            <a:r>
              <a:rPr lang="en-GB" dirty="0"/>
              <a:t> Nacht [n/a] (hard [</a:t>
            </a:r>
            <a:r>
              <a:rPr lang="en-GB" dirty="0" err="1"/>
              <a:t>ch</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4. Rucksack [3180] (short [u])</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5. Land  [134] (short [a])</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6. </a:t>
            </a:r>
            <a:r>
              <a:rPr lang="en-GB" dirty="0" err="1"/>
              <a:t>jeden</a:t>
            </a:r>
            <a:r>
              <a:rPr lang="en-GB" dirty="0"/>
              <a:t> Tag [n/a] [long [e])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7. Musiker [2577] (long [u])</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8. </a:t>
            </a:r>
            <a:r>
              <a:rPr lang="en-GB" dirty="0" err="1"/>
              <a:t>Schmerzen</a:t>
            </a:r>
            <a:r>
              <a:rPr lang="en-GB" dirty="0"/>
              <a:t> [1483] ([z])</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br>
              <a:rPr lang="en-GB" baseline="0" dirty="0"/>
            </a:br>
            <a:br>
              <a:rPr lang="en-GB" baseline="0" dirty="0"/>
            </a:br>
            <a:r>
              <a:rPr lang="en-GB" i="1" dirty="0"/>
              <a:t>Source:  Jones, R.L. &amp; </a:t>
            </a:r>
            <a:r>
              <a:rPr lang="en-GB" i="1" dirty="0" err="1"/>
              <a:t>Tschirner</a:t>
            </a:r>
            <a:r>
              <a:rPr lang="en-GB" i="1" dirty="0"/>
              <a:t>, E. (2019). A frequency dictionary of German: core vocabulary for learners. Routledge</a:t>
            </a:r>
          </a:p>
          <a:p>
            <a:endParaRPr lang="en-GB" dirty="0"/>
          </a:p>
          <a:p>
            <a:endParaRPr lang="en-GB" dirty="0"/>
          </a:p>
        </p:txBody>
      </p:sp>
      <p:sp>
        <p:nvSpPr>
          <p:cNvPr id="4" name="Slide Number Placeholder 3"/>
          <p:cNvSpPr>
            <a:spLocks noGrp="1"/>
          </p:cNvSpPr>
          <p:nvPr>
            <p:ph type="sldNum" sz="quarter" idx="5"/>
          </p:nvPr>
        </p:nvSpPr>
        <p:spPr/>
        <p:txBody>
          <a:bodyPr/>
          <a:lstStyle/>
          <a:p>
            <a:fld id="{6F88A7DB-3951-47CF-8E53-B42241E86674}" type="slidenum">
              <a:rPr lang="en-GB" smtClean="0"/>
              <a:t>2</a:t>
            </a:fld>
            <a:endParaRPr lang="en-GB"/>
          </a:p>
        </p:txBody>
      </p:sp>
    </p:spTree>
    <p:extLst>
      <p:ext uri="{BB962C8B-B14F-4D97-AF65-F5344CB8AC3E}">
        <p14:creationId xmlns:p14="http://schemas.microsoft.com/office/powerpoint/2010/main" val="34556730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2/2</a:t>
            </a:r>
          </a:p>
          <a:p>
            <a:pPr marL="216000" indent="-216000">
              <a:lnSpc>
                <a:spcPct val="100000"/>
              </a:lnSpc>
            </a:pPr>
            <a:r>
              <a:rPr lang="en-GB" sz="1200" b="1" strike="noStrike" spc="-1" dirty="0">
                <a:solidFill>
                  <a:srgbClr val="000000"/>
                </a:solidFill>
                <a:latin typeface="+mn-lt"/>
                <a:ea typeface="Calibri"/>
              </a:rPr>
              <a:t>Timing: 5 minutes</a:t>
            </a:r>
            <a:endParaRPr lang="en-GB" sz="1200" b="0" strike="noStrike" spc="-1" dirty="0">
              <a:latin typeface="Arial"/>
            </a:endParaRPr>
          </a:p>
          <a:p>
            <a:pPr marL="216000" indent="-216000">
              <a:lnSpc>
                <a:spcPct val="100000"/>
              </a:lnSpc>
            </a:pPr>
            <a:endParaRPr lang="en-GB"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 and word frequency: </a:t>
            </a:r>
            <a:br>
              <a:rPr lang="en-GB" dirty="0"/>
            </a:br>
            <a:r>
              <a:rPr lang="en-GB" dirty="0"/>
              <a:t>1. Kino [2020] (long [</a:t>
            </a:r>
            <a:r>
              <a:rPr lang="en-GB" dirty="0" err="1"/>
              <a:t>i</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a:t>
            </a:r>
            <a:r>
              <a:rPr lang="en-GB" dirty="0" err="1"/>
              <a:t>finden</a:t>
            </a:r>
            <a:r>
              <a:rPr lang="en-GB" dirty="0"/>
              <a:t> [103] (short [</a:t>
            </a:r>
            <a:r>
              <a:rPr lang="en-GB" dirty="0" err="1"/>
              <a:t>i</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3. </a:t>
            </a:r>
            <a:r>
              <a:rPr lang="en-GB" dirty="0" err="1"/>
              <a:t>Unterricht</a:t>
            </a:r>
            <a:r>
              <a:rPr lang="en-GB" dirty="0"/>
              <a:t>[1823] (soft [</a:t>
            </a:r>
            <a:r>
              <a:rPr lang="en-GB" dirty="0" err="1"/>
              <a:t>ch</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4. </a:t>
            </a:r>
            <a:r>
              <a:rPr lang="en-GB" dirty="0" err="1"/>
              <a:t>Spaß</a:t>
            </a:r>
            <a:r>
              <a:rPr lang="en-GB" dirty="0"/>
              <a:t> [1045] [long [a]]</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5. </a:t>
            </a:r>
            <a:r>
              <a:rPr lang="en-GB" dirty="0" err="1"/>
              <a:t>Konzert</a:t>
            </a:r>
            <a:r>
              <a:rPr lang="en-GB" dirty="0"/>
              <a:t> [2350] (short [o])</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6. </a:t>
            </a:r>
            <a:r>
              <a:rPr lang="en-GB" dirty="0" err="1"/>
              <a:t>Schwimmbad</a:t>
            </a:r>
            <a:r>
              <a:rPr lang="en-GB" dirty="0"/>
              <a:t> [&gt;5009] [w]</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7. </a:t>
            </a:r>
            <a:r>
              <a:rPr lang="en-GB" dirty="0" err="1"/>
              <a:t>liegen</a:t>
            </a:r>
            <a:r>
              <a:rPr lang="en-GB" dirty="0"/>
              <a:t> [107] ([</a:t>
            </a:r>
            <a:r>
              <a:rPr lang="en-GB" dirty="0" err="1"/>
              <a:t>ie</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8. Arbeit [208] ([</a:t>
            </a:r>
            <a:r>
              <a:rPr lang="en-GB" dirty="0" err="1"/>
              <a:t>ei</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p:cNvSpPr>
            <a:spLocks noGrp="1"/>
          </p:cNvSpPr>
          <p:nvPr>
            <p:ph type="sldNum" sz="quarter" idx="5"/>
          </p:nvPr>
        </p:nvSpPr>
        <p:spPr/>
        <p:txBody>
          <a:bodyPr/>
          <a:lstStyle/>
          <a:p>
            <a:fld id="{6F88A7DB-3951-47CF-8E53-B42241E86674}" type="slidenum">
              <a:rPr lang="en-GB" smtClean="0"/>
              <a:t>3</a:t>
            </a:fld>
            <a:endParaRPr lang="en-GB"/>
          </a:p>
        </p:txBody>
      </p:sp>
    </p:spTree>
    <p:extLst>
      <p:ext uri="{BB962C8B-B14F-4D97-AF65-F5344CB8AC3E}">
        <p14:creationId xmlns:p14="http://schemas.microsoft.com/office/powerpoint/2010/main" val="7802417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5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present and practise new vocabulary for this week combined with an introduction to the Primary Bee.</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endParaRPr lang="en-GB" sz="1200" b="0" strike="noStrike" spc="-1" dirty="0">
              <a:solidFill>
                <a:srgbClr val="000000"/>
              </a:solidFill>
              <a:latin typeface="Arial"/>
              <a:ea typeface="Calibri"/>
            </a:endParaRPr>
          </a:p>
          <a:p>
            <a:pPr marL="215900" indent="-215265"/>
            <a:r>
              <a:rPr lang="en-GB" sz="1200" b="0" strike="noStrike" spc="-1">
                <a:latin typeface="Arial"/>
              </a:rPr>
              <a:t>Click through the animations and briefly explain the Primary Bee</a:t>
            </a:r>
            <a:r>
              <a:rPr lang="en-GB" spc="-1">
                <a:latin typeface="Arial"/>
              </a:rPr>
              <a:t>: </a:t>
            </a:r>
            <a:r>
              <a:rPr lang="en-GB" spc="-1" dirty="0">
                <a:hlinkClick r:id="rId3"/>
              </a:rPr>
              <a:t>https://www.routesintolanguages.ac.uk/events/primary-bee</a:t>
            </a:r>
            <a:endParaRPr lang="en-GB" b="0" strike="noStrike" spc="-1" dirty="0">
              <a:hlinkClick r:id="rId3"/>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Notes taken from the Primary Bee Teachers’ Pack (2022):</a:t>
            </a:r>
            <a:b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br>
            <a:b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The aim of the Primary Bee is for students in Years 5 &amp; 6 who have started learning a foreign language ab initio in KS2 to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practise</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and improve their vocabulary, pronunciation and memory skills in the target language (French, Spanish and German). Native or bilingual students, as well as those who communicate in or are exposed to the language on a regular basis at home (speaking and/or listening), are not eligible to compete. It is the classroom teacher’s responsibility, with careful consideration of the ethos of the competition, to decide whether or not a student falls into this category.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Words and phrases have been selected according to the work of NCELP (National Centre for Excellence in Language Pedagogy) which highlights the importance of word frequency in informing vocabulary learning, particularly during the early stages of language development. The list includes many high-frequency words (e.g., some numbers, some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colours</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some verbs, days of the week, question words and a number of common verbs to help early learners to acquire a robust knowledge of verb vocabulary. These most common verbs are included in the infinitive and 3rd person singular forms; these two verb forms have been shown to provide a very useful linguistic core that can subsequently be further developed. For information we publish the word lists, indicating the word frequency.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To register, please visit </a:t>
            </a:r>
            <a:r>
              <a:rPr lang="en-GB" dirty="0">
                <a:hlinkClick r:id="rId4"/>
              </a:rPr>
              <a:t>https://www.sanako.co.uk/Spelling-Bee-Competition/</a:t>
            </a:r>
            <a:endPar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5135120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a:t>
            </a:r>
            <a:r>
              <a:rPr lang="en-GB" sz="1200" b="0" strike="noStrike" spc="-1" dirty="0">
                <a:solidFill>
                  <a:srgbClr val="000000"/>
                </a:solidFill>
                <a:latin typeface="Calibri"/>
                <a:ea typeface="Calibri"/>
              </a:rPr>
              <a:t>6 minutes (two slides)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comprehension and read aloud of vocabulary from the Primary bee which overlaps with years 3/4 vocabulary.</a:t>
            </a:r>
          </a:p>
          <a:p>
            <a:pPr marL="216000" indent="-215280">
              <a:lnSpc>
                <a:spcPct val="100000"/>
              </a:lnSpc>
            </a:pPr>
            <a:endParaRPr lang="en-GB" sz="1200" b="0" strike="noStrike" spc="-1" dirty="0">
              <a:solidFill>
                <a:srgbClr val="000000"/>
              </a:solidFill>
              <a:latin typeface="Calibri"/>
              <a:ea typeface="Calibri"/>
            </a:endParaRPr>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Click for a German word. Elicit pronunciation from pupils.</a:t>
            </a:r>
          </a:p>
          <a:p>
            <a:pPr marL="0" marR="0" lvl="0" indent="0" algn="l" rtl="0">
              <a:lnSpc>
                <a:spcPct val="100000"/>
              </a:lnSpc>
              <a:spcBef>
                <a:spcPts val="0"/>
              </a:spcBef>
              <a:spcAft>
                <a:spcPts val="0"/>
              </a:spcAft>
              <a:buClr>
                <a:schemeClr val="dk1"/>
              </a:buClr>
              <a:buSzPts val="1200"/>
              <a:buFont typeface="Calibri"/>
              <a:buNone/>
            </a:pPr>
            <a:r>
              <a:rPr lang="en-GB" b="0" dirty="0"/>
              <a:t>2. Elicit the English meaning from pupils and click to confirm.</a:t>
            </a:r>
          </a:p>
          <a:p>
            <a:pPr marL="0" marR="0" lvl="0" indent="0" algn="l" rtl="0">
              <a:lnSpc>
                <a:spcPct val="100000"/>
              </a:lnSpc>
              <a:spcBef>
                <a:spcPts val="0"/>
              </a:spcBef>
              <a:spcAft>
                <a:spcPts val="0"/>
              </a:spcAft>
              <a:buClr>
                <a:schemeClr val="dk1"/>
              </a:buClr>
              <a:buSzPts val="1200"/>
              <a:buFont typeface="Calibri"/>
              <a:buNone/>
            </a:pPr>
            <a:r>
              <a:rPr lang="en-GB" b="0" dirty="0"/>
              <a:t>3. Continue with the remaining words.</a:t>
            </a:r>
          </a:p>
          <a:p>
            <a:pPr marL="0" marR="0" lvl="0" indent="0" algn="l" rtl="0">
              <a:lnSpc>
                <a:spcPct val="100000"/>
              </a:lnSpc>
              <a:spcBef>
                <a:spcPts val="0"/>
              </a:spcBef>
              <a:spcAft>
                <a:spcPts val="0"/>
              </a:spcAft>
              <a:buClr>
                <a:schemeClr val="dk1"/>
              </a:buClr>
              <a:buSzPts val="1200"/>
              <a:buFont typeface="Calibri"/>
              <a:buNone/>
            </a:pPr>
            <a:r>
              <a:rPr lang="en-GB" b="0" dirty="0"/>
              <a:t>4. Then move on to the next slide.</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kumimoji="0" lang="en-GB" sz="1200" b="1" i="0" u="none" strike="noStrike" kern="1200" cap="none" spc="-1" normalizeH="0" baseline="0" noProof="0" dirty="0">
                <a:ln>
                  <a:noFill/>
                </a:ln>
                <a:solidFill>
                  <a:srgbClr val="002060"/>
                </a:solidFill>
                <a:effectLst/>
                <a:uLnTx/>
                <a:uFillTx/>
                <a:latin typeface="Century Gothic"/>
                <a:ea typeface="Century Gothic"/>
                <a:cs typeface="+mn-cs"/>
              </a:rPr>
              <a:t>Transcript: </a:t>
            </a:r>
          </a:p>
          <a:p>
            <a:pPr marL="0" marR="0" lvl="0" indent="0" algn="l" rtl="0">
              <a:lnSpc>
                <a:spcPct val="100000"/>
              </a:lnSpc>
              <a:spcBef>
                <a:spcPts val="0"/>
              </a:spcBef>
              <a:spcAft>
                <a:spcPts val="0"/>
              </a:spcAft>
              <a:buClr>
                <a:schemeClr val="dk1"/>
              </a:buClr>
              <a:buSzPts val="1200"/>
              <a:buFont typeface="Calibri"/>
              <a:buNone/>
            </a:pPr>
            <a:r>
              <a:rPr kumimoji="0" lang="en-GB" sz="1200" b="0" i="0" u="none" strike="noStrike" kern="1200" cap="none" spc="-1" normalizeH="0" baseline="0" noProof="0" dirty="0" err="1">
                <a:ln>
                  <a:noFill/>
                </a:ln>
                <a:solidFill>
                  <a:srgbClr val="002060"/>
                </a:solidFill>
                <a:effectLst/>
                <a:uLnTx/>
                <a:uFillTx/>
                <a:latin typeface="Century Gothic"/>
                <a:cs typeface="+mn-cs"/>
              </a:rPr>
              <a:t>danke</a:t>
            </a:r>
            <a:endParaRPr kumimoji="0" lang="en-GB" sz="1200" b="0" i="0" u="none" strike="noStrike" kern="1200" cap="none" spc="-1" normalizeH="0" baseline="0" noProof="0" dirty="0">
              <a:ln>
                <a:noFill/>
              </a:ln>
              <a:solidFill>
                <a:srgbClr val="002060"/>
              </a:solidFill>
              <a:effectLst/>
              <a:uLnTx/>
              <a:uFillTx/>
              <a:latin typeface="Century Gothic"/>
              <a:cs typeface="+mn-cs"/>
            </a:endParaRPr>
          </a:p>
          <a:p>
            <a:pPr marL="0" marR="0" lvl="0" indent="0" algn="l" rtl="0">
              <a:lnSpc>
                <a:spcPct val="100000"/>
              </a:lnSpc>
              <a:spcBef>
                <a:spcPts val="0"/>
              </a:spcBef>
              <a:spcAft>
                <a:spcPts val="0"/>
              </a:spcAft>
              <a:buClr>
                <a:schemeClr val="dk1"/>
              </a:buClr>
              <a:buSzPts val="1200"/>
              <a:buFont typeface="Calibri"/>
              <a:buNone/>
            </a:pPr>
            <a:r>
              <a:rPr kumimoji="0" lang="en-GB" sz="1200" b="0" i="0" u="none" strike="noStrike" kern="1200" cap="none" spc="-1" normalizeH="0" baseline="0" noProof="0" dirty="0">
                <a:ln>
                  <a:noFill/>
                </a:ln>
                <a:solidFill>
                  <a:srgbClr val="002060"/>
                </a:solidFill>
                <a:effectLst/>
                <a:uLnTx/>
                <a:uFillTx/>
                <a:latin typeface="Century Gothic"/>
                <a:cs typeface="+mn-cs"/>
              </a:rPr>
              <a:t>gut </a:t>
            </a:r>
          </a:p>
          <a:p>
            <a:pPr marL="0" marR="0" lvl="0" indent="0" algn="l" rtl="0">
              <a:lnSpc>
                <a:spcPct val="100000"/>
              </a:lnSpc>
              <a:spcBef>
                <a:spcPts val="0"/>
              </a:spcBef>
              <a:spcAft>
                <a:spcPts val="0"/>
              </a:spcAft>
              <a:buClr>
                <a:schemeClr val="dk1"/>
              </a:buClr>
              <a:buSzPts val="1200"/>
              <a:buFont typeface="Calibri"/>
              <a:buNone/>
            </a:pPr>
            <a:r>
              <a:rPr kumimoji="0" lang="en-GB" sz="1200" b="0" i="0" u="none" strike="noStrike" kern="1200" cap="none" spc="-1" normalizeH="0" baseline="0" noProof="0" dirty="0">
                <a:ln>
                  <a:noFill/>
                </a:ln>
                <a:solidFill>
                  <a:srgbClr val="002060"/>
                </a:solidFill>
                <a:effectLst/>
                <a:uLnTx/>
                <a:uFillTx/>
                <a:latin typeface="Century Gothic"/>
                <a:cs typeface="+mn-cs"/>
              </a:rPr>
              <a:t>Montag </a:t>
            </a:r>
          </a:p>
          <a:p>
            <a:pPr marL="0" marR="0" lvl="0" indent="0" algn="l" rtl="0">
              <a:lnSpc>
                <a:spcPct val="100000"/>
              </a:lnSpc>
              <a:spcBef>
                <a:spcPts val="0"/>
              </a:spcBef>
              <a:spcAft>
                <a:spcPts val="0"/>
              </a:spcAft>
              <a:buClr>
                <a:schemeClr val="dk1"/>
              </a:buClr>
              <a:buSzPts val="1200"/>
              <a:buFont typeface="Calibri"/>
              <a:buNone/>
            </a:pPr>
            <a:r>
              <a:rPr kumimoji="0" lang="en-GB" sz="1200" b="0" i="0" u="none" strike="noStrike" kern="1200" cap="none" spc="-1" normalizeH="0" baseline="0" noProof="0" dirty="0">
                <a:ln>
                  <a:noFill/>
                </a:ln>
                <a:solidFill>
                  <a:srgbClr val="002060"/>
                </a:solidFill>
                <a:effectLst/>
                <a:uLnTx/>
                <a:uFillTx/>
                <a:latin typeface="Century Gothic"/>
                <a:cs typeface="+mn-cs"/>
              </a:rPr>
              <a:t>ich </a:t>
            </a:r>
            <a:r>
              <a:rPr kumimoji="0" lang="en-GB" sz="1200" b="0" i="0" u="none" strike="noStrike" kern="1200" cap="none" spc="-1" normalizeH="0" baseline="0" noProof="0" dirty="0" err="1">
                <a:ln>
                  <a:noFill/>
                </a:ln>
                <a:solidFill>
                  <a:srgbClr val="002060"/>
                </a:solidFill>
                <a:effectLst/>
                <a:uLnTx/>
                <a:uFillTx/>
                <a:latin typeface="Century Gothic"/>
                <a:cs typeface="+mn-cs"/>
              </a:rPr>
              <a:t>weiß</a:t>
            </a:r>
            <a:r>
              <a:rPr kumimoji="0" lang="en-GB" sz="1200" b="0" i="0" u="none" strike="noStrike" kern="1200" cap="none" spc="-1" normalizeH="0" baseline="0" noProof="0" dirty="0">
                <a:ln>
                  <a:noFill/>
                </a:ln>
                <a:solidFill>
                  <a:srgbClr val="002060"/>
                </a:solidFill>
                <a:effectLst/>
                <a:uLnTx/>
                <a:uFillTx/>
                <a:latin typeface="Century Gothic"/>
                <a:cs typeface="+mn-cs"/>
              </a:rPr>
              <a:t> </a:t>
            </a:r>
            <a:r>
              <a:rPr kumimoji="0" lang="en-GB" sz="1200" b="0" i="0" u="none" strike="noStrike" kern="1200" cap="none" spc="-1" normalizeH="0" baseline="0" noProof="0" dirty="0" err="1">
                <a:ln>
                  <a:noFill/>
                </a:ln>
                <a:solidFill>
                  <a:srgbClr val="002060"/>
                </a:solidFill>
                <a:effectLst/>
                <a:uLnTx/>
                <a:uFillTx/>
                <a:latin typeface="Century Gothic"/>
                <a:cs typeface="+mn-cs"/>
              </a:rPr>
              <a:t>nicht</a:t>
            </a:r>
            <a:r>
              <a:rPr kumimoji="0" lang="en-GB" sz="1200" b="0" i="0" u="none" strike="noStrike" kern="1200" cap="none" spc="-1" normalizeH="0" baseline="0" noProof="0" dirty="0">
                <a:ln>
                  <a:noFill/>
                </a:ln>
                <a:solidFill>
                  <a:srgbClr val="002060"/>
                </a:solidFill>
                <a:effectLst/>
                <a:uLnTx/>
                <a:uFillTx/>
                <a:latin typeface="Century Gothic"/>
                <a:cs typeface="+mn-cs"/>
              </a:rPr>
              <a:t> </a:t>
            </a:r>
          </a:p>
          <a:p>
            <a:pPr marL="0" marR="0" lvl="0" indent="0" algn="l" rtl="0">
              <a:lnSpc>
                <a:spcPct val="100000"/>
              </a:lnSpc>
              <a:spcBef>
                <a:spcPts val="0"/>
              </a:spcBef>
              <a:spcAft>
                <a:spcPts val="0"/>
              </a:spcAft>
              <a:buClr>
                <a:schemeClr val="dk1"/>
              </a:buClr>
              <a:buSzPts val="1200"/>
              <a:buFont typeface="Calibri"/>
              <a:buNone/>
            </a:pPr>
            <a:r>
              <a:rPr kumimoji="0" lang="en-GB" sz="1200" b="0" i="0" u="none" strike="noStrike" kern="1200" cap="none" spc="-1" normalizeH="0" baseline="0" noProof="0" dirty="0" err="1">
                <a:ln>
                  <a:noFill/>
                </a:ln>
                <a:solidFill>
                  <a:srgbClr val="002060"/>
                </a:solidFill>
                <a:effectLst/>
                <a:uLnTx/>
                <a:uFillTx/>
                <a:latin typeface="Century Gothic"/>
                <a:cs typeface="+mn-cs"/>
              </a:rPr>
              <a:t>März</a:t>
            </a:r>
            <a:r>
              <a:rPr kumimoji="0" lang="en-GB" sz="1200" b="0" i="0" u="none" strike="noStrike" kern="1200" cap="none" spc="-1" normalizeH="0" baseline="0" noProof="0" dirty="0">
                <a:ln>
                  <a:noFill/>
                </a:ln>
                <a:solidFill>
                  <a:srgbClr val="002060"/>
                </a:solidFill>
                <a:effectLst/>
                <a:uLnTx/>
                <a:uFillTx/>
                <a:latin typeface="Century Gothic"/>
                <a:cs typeface="+mn-cs"/>
              </a:rPr>
              <a:t> </a:t>
            </a:r>
          </a:p>
          <a:p>
            <a:pPr marL="0" marR="0" lvl="0" indent="0" algn="l" rtl="0">
              <a:lnSpc>
                <a:spcPct val="100000"/>
              </a:lnSpc>
              <a:spcBef>
                <a:spcPts val="0"/>
              </a:spcBef>
              <a:spcAft>
                <a:spcPts val="0"/>
              </a:spcAft>
              <a:buClr>
                <a:schemeClr val="dk1"/>
              </a:buClr>
              <a:buSzPts val="1200"/>
              <a:buFont typeface="Calibri"/>
              <a:buNone/>
            </a:pPr>
            <a:r>
              <a:rPr kumimoji="0" lang="en-GB" sz="1200" b="0" i="0" u="none" strike="noStrike" kern="1200" cap="none" spc="-1" normalizeH="0" baseline="0" noProof="0" dirty="0" err="1">
                <a:ln>
                  <a:noFill/>
                </a:ln>
                <a:solidFill>
                  <a:srgbClr val="002060"/>
                </a:solidFill>
                <a:effectLst/>
                <a:uLnTx/>
                <a:uFillTx/>
                <a:latin typeface="Century Gothic"/>
                <a:cs typeface="+mn-cs"/>
              </a:rPr>
              <a:t>wohnen</a:t>
            </a:r>
            <a:r>
              <a:rPr kumimoji="0" lang="en-GB" sz="1200" b="0" i="0" u="none" strike="noStrike" kern="1200" cap="none" spc="-1" normalizeH="0" baseline="0" noProof="0" dirty="0">
                <a:ln>
                  <a:noFill/>
                </a:ln>
                <a:solidFill>
                  <a:srgbClr val="002060"/>
                </a:solidFill>
                <a:effectLst/>
                <a:uLnTx/>
                <a:uFillTx/>
                <a:latin typeface="Century Gothic"/>
                <a:cs typeface="+mn-cs"/>
              </a:rPr>
              <a:t> </a:t>
            </a:r>
          </a:p>
          <a:p>
            <a:pPr marL="0" marR="0" lvl="0" indent="0" algn="l" rtl="0">
              <a:lnSpc>
                <a:spcPct val="100000"/>
              </a:lnSpc>
              <a:spcBef>
                <a:spcPts val="0"/>
              </a:spcBef>
              <a:spcAft>
                <a:spcPts val="0"/>
              </a:spcAft>
              <a:buClr>
                <a:schemeClr val="dk1"/>
              </a:buClr>
              <a:buSzPts val="1200"/>
              <a:buFont typeface="Calibri"/>
              <a:buNone/>
            </a:pPr>
            <a:r>
              <a:rPr kumimoji="0" lang="en-GB" sz="1200" b="0" i="0" u="none" strike="noStrike" kern="1200" cap="none" spc="-1" normalizeH="0" baseline="0" noProof="0" dirty="0" err="1">
                <a:ln>
                  <a:noFill/>
                </a:ln>
                <a:solidFill>
                  <a:srgbClr val="002060"/>
                </a:solidFill>
                <a:effectLst/>
                <a:uLnTx/>
                <a:uFillTx/>
                <a:latin typeface="Century Gothic"/>
                <a:cs typeface="+mn-cs"/>
              </a:rPr>
              <a:t>spielen</a:t>
            </a:r>
            <a:r>
              <a:rPr kumimoji="0" lang="en-GB" sz="1200" b="0" i="0" u="none" strike="noStrike" kern="1200" cap="none" spc="-1" normalizeH="0" baseline="0" noProof="0" dirty="0">
                <a:ln>
                  <a:noFill/>
                </a:ln>
                <a:solidFill>
                  <a:srgbClr val="002060"/>
                </a:solidFill>
                <a:effectLst/>
                <a:uLnTx/>
                <a:uFillTx/>
                <a:latin typeface="Century Gothic"/>
                <a:cs typeface="+mn-cs"/>
              </a:rPr>
              <a:t> </a:t>
            </a:r>
          </a:p>
          <a:p>
            <a:pPr marL="0" marR="0" lvl="0" indent="0" algn="l" rtl="0">
              <a:lnSpc>
                <a:spcPct val="100000"/>
              </a:lnSpc>
              <a:spcBef>
                <a:spcPts val="0"/>
              </a:spcBef>
              <a:spcAft>
                <a:spcPts val="0"/>
              </a:spcAft>
              <a:buClr>
                <a:schemeClr val="dk1"/>
              </a:buClr>
              <a:buSzPts val="1200"/>
              <a:buFont typeface="Calibri"/>
              <a:buNone/>
            </a:pPr>
            <a:r>
              <a:rPr kumimoji="0" lang="en-GB" sz="1200" b="0" i="0" u="none" strike="noStrike" kern="1200" cap="none" spc="-1" normalizeH="0" baseline="0" noProof="0" dirty="0" err="1">
                <a:ln>
                  <a:noFill/>
                </a:ln>
                <a:solidFill>
                  <a:srgbClr val="002060"/>
                </a:solidFill>
                <a:effectLst/>
                <a:uLnTx/>
                <a:uFillTx/>
                <a:latin typeface="Century Gothic"/>
                <a:cs typeface="+mn-cs"/>
              </a:rPr>
              <a:t>gelb</a:t>
            </a:r>
            <a:r>
              <a:rPr kumimoji="0" lang="en-GB" sz="1200" b="0" i="0" u="none" strike="noStrike" kern="1200" cap="none" spc="-1" normalizeH="0" baseline="0" noProof="0" dirty="0">
                <a:ln>
                  <a:noFill/>
                </a:ln>
                <a:solidFill>
                  <a:srgbClr val="002060"/>
                </a:solidFill>
                <a:effectLst/>
                <a:uLnTx/>
                <a:uFillTx/>
                <a:latin typeface="Century Gothic"/>
                <a:cs typeface="+mn-cs"/>
              </a:rPr>
              <a:t> </a:t>
            </a:r>
          </a:p>
          <a:p>
            <a:pPr marL="0" marR="0" lvl="0" indent="0" algn="l" rtl="0">
              <a:lnSpc>
                <a:spcPct val="100000"/>
              </a:lnSpc>
              <a:spcBef>
                <a:spcPts val="0"/>
              </a:spcBef>
              <a:spcAft>
                <a:spcPts val="0"/>
              </a:spcAft>
              <a:buClr>
                <a:schemeClr val="dk1"/>
              </a:buClr>
              <a:buSzPts val="1200"/>
              <a:buFont typeface="Calibri"/>
              <a:buNone/>
            </a:pPr>
            <a:r>
              <a:rPr kumimoji="0" lang="en-GB" sz="1200" b="0" i="0" u="none" strike="noStrike" kern="1200" cap="none" spc="-1" normalizeH="0" baseline="0" noProof="0" dirty="0" err="1">
                <a:ln>
                  <a:noFill/>
                </a:ln>
                <a:solidFill>
                  <a:srgbClr val="002060"/>
                </a:solidFill>
                <a:effectLst/>
                <a:uLnTx/>
                <a:uFillTx/>
                <a:latin typeface="Century Gothic"/>
                <a:cs typeface="+mn-cs"/>
              </a:rPr>
              <a:t>richtig</a:t>
            </a:r>
            <a:r>
              <a:rPr kumimoji="0" lang="en-GB" sz="1200" b="0" i="0" u="none" strike="noStrike" kern="1200" cap="none" spc="-1" normalizeH="0" baseline="0" noProof="0" dirty="0">
                <a:ln>
                  <a:noFill/>
                </a:ln>
                <a:solidFill>
                  <a:srgbClr val="002060"/>
                </a:solidFill>
                <a:effectLst/>
                <a:uLnTx/>
                <a:uFillTx/>
                <a:latin typeface="Century Gothic"/>
                <a:cs typeface="+mn-cs"/>
              </a:rPr>
              <a:t>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0" dirty="0"/>
              <a:t> </a:t>
            </a: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5785901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elicit oral production and accurate read-aloud of nouns from the Primary Bee (all previously taught from this SOW).</a:t>
            </a:r>
          </a:p>
          <a:p>
            <a:pPr marL="216000" indent="-215280">
              <a:lnSpc>
                <a:spcPct val="100000"/>
              </a:lnSpc>
            </a:pPr>
            <a:endParaRPr lang="en-GB" sz="1200" b="0" strike="noStrike" spc="-1" dirty="0">
              <a:solidFill>
                <a:srgbClr val="000000"/>
              </a:solidFill>
              <a:latin typeface="Calibri"/>
              <a:ea typeface="Calibri"/>
            </a:endParaRPr>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Click for an English word.</a:t>
            </a:r>
          </a:p>
          <a:p>
            <a:pPr marL="0" marR="0" lvl="0" indent="0" algn="l" rtl="0">
              <a:lnSpc>
                <a:spcPct val="100000"/>
              </a:lnSpc>
              <a:spcBef>
                <a:spcPts val="0"/>
              </a:spcBef>
              <a:spcAft>
                <a:spcPts val="0"/>
              </a:spcAft>
              <a:buClr>
                <a:schemeClr val="dk1"/>
              </a:buClr>
              <a:buSzPts val="1200"/>
              <a:buFont typeface="Calibri"/>
              <a:buNone/>
            </a:pPr>
            <a:r>
              <a:rPr lang="en-GB" b="0" dirty="0"/>
              <a:t>2. Elicit the German word from all pupils, chorally.</a:t>
            </a:r>
          </a:p>
          <a:p>
            <a:pPr marL="0" marR="0" lvl="0" indent="0" algn="l" rtl="0">
              <a:lnSpc>
                <a:spcPct val="100000"/>
              </a:lnSpc>
              <a:spcBef>
                <a:spcPts val="0"/>
              </a:spcBef>
              <a:spcAft>
                <a:spcPts val="0"/>
              </a:spcAft>
              <a:buClr>
                <a:schemeClr val="dk1"/>
              </a:buClr>
              <a:buSzPts val="1200"/>
              <a:buFont typeface="Calibri"/>
              <a:buNone/>
            </a:pPr>
            <a:r>
              <a:rPr lang="en-GB" b="0" dirty="0"/>
              <a:t>3. Click to provide the written answer.</a:t>
            </a:r>
          </a:p>
          <a:p>
            <a:pPr marL="0" marR="0" lvl="0" indent="0" algn="l" rtl="0">
              <a:lnSpc>
                <a:spcPct val="100000"/>
              </a:lnSpc>
              <a:spcBef>
                <a:spcPts val="0"/>
              </a:spcBef>
              <a:spcAft>
                <a:spcPts val="0"/>
              </a:spcAft>
              <a:buClr>
                <a:schemeClr val="dk1"/>
              </a:buClr>
              <a:buSzPts val="1200"/>
              <a:buFont typeface="Calibri"/>
              <a:buNone/>
            </a:pPr>
            <a:r>
              <a:rPr lang="en-GB" b="0" dirty="0"/>
              <a:t>4. If needed, click on the picture to hear the word pronounced.</a:t>
            </a: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endParaRPr lang="de-DE" sz="1200" b="0" strike="noStrike" spc="-1" dirty="0">
              <a:latin typeface="Arial"/>
            </a:endParaRP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r>
              <a:rPr lang="de-DE" sz="1200" b="0" strike="noStrike" spc="-1" dirty="0">
                <a:latin typeface="Arial"/>
              </a:rPr>
              <a:t> </a:t>
            </a: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5135120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8 minutes</a:t>
            </a: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revise the singular forms of </a:t>
            </a:r>
            <a:r>
              <a:rPr lang="en-GB" sz="1200" b="0" strike="noStrike" spc="-1" dirty="0" err="1">
                <a:solidFill>
                  <a:srgbClr val="000000"/>
                </a:solidFill>
                <a:latin typeface="Calibri"/>
                <a:ea typeface="Calibri"/>
              </a:rPr>
              <a:t>mögen</a:t>
            </a:r>
            <a:r>
              <a:rPr lang="en-GB" sz="1200" b="0" strike="noStrike" spc="-1" dirty="0">
                <a:solidFill>
                  <a:srgbClr val="000000"/>
                </a:solidFill>
                <a:latin typeface="Calibri"/>
                <a:ea typeface="Calibri"/>
              </a:rPr>
              <a:t> and negation of plural nouns with </a:t>
            </a:r>
            <a:r>
              <a:rPr lang="en-GB" sz="1200" b="0" strike="noStrike" spc="-1" dirty="0" err="1">
                <a:solidFill>
                  <a:srgbClr val="000000"/>
                </a:solidFill>
                <a:latin typeface="Calibri"/>
                <a:ea typeface="Calibri"/>
              </a:rPr>
              <a:t>keine</a:t>
            </a:r>
            <a:r>
              <a:rPr lang="en-GB" sz="1200" b="0" strike="noStrike" spc="-1" dirty="0">
                <a:solidFill>
                  <a:srgbClr val="000000"/>
                </a:solidFill>
                <a:latin typeface="Calibri"/>
                <a:ea typeface="Calibri"/>
              </a:rPr>
              <a:t>.</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rPr>
              <a:t>Pupils write out 1-9, and write down A (mag), B (</a:t>
            </a:r>
            <a:r>
              <a:rPr lang="en-GB" sz="1200" b="0" strike="noStrike" spc="-1" dirty="0" err="1">
                <a:solidFill>
                  <a:srgbClr val="000000"/>
                </a:solidFill>
                <a:latin typeface="Calibri"/>
              </a:rPr>
              <a:t>magst</a:t>
            </a:r>
            <a:r>
              <a:rPr lang="en-GB" sz="1200" b="0" strike="noStrike" spc="-1" dirty="0">
                <a:solidFill>
                  <a:srgbClr val="000000"/>
                </a:solidFill>
                <a:latin typeface="Calibri"/>
              </a:rPr>
              <a:t>) and C1 or C2, depending on the form of </a:t>
            </a:r>
            <a:r>
              <a:rPr lang="en-GB" sz="1200" b="0" strike="noStrike" spc="-1" dirty="0" err="1">
                <a:solidFill>
                  <a:srgbClr val="000000"/>
                </a:solidFill>
                <a:latin typeface="Calibri"/>
              </a:rPr>
              <a:t>kein</a:t>
            </a:r>
            <a:r>
              <a:rPr lang="en-GB" sz="1200" b="0" strike="noStrike" spc="-1" dirty="0">
                <a:solidFill>
                  <a:srgbClr val="000000"/>
                </a:solidFill>
                <a:latin typeface="Calibri"/>
              </a:rPr>
              <a:t> or absence of </a:t>
            </a:r>
            <a:r>
              <a:rPr lang="en-GB" sz="1200" b="0" strike="noStrike" spc="-1" dirty="0" err="1">
                <a:solidFill>
                  <a:srgbClr val="000000"/>
                </a:solidFill>
                <a:latin typeface="Calibri"/>
              </a:rPr>
              <a:t>kein</a:t>
            </a:r>
            <a:r>
              <a:rPr lang="en-GB" sz="1200" b="0" strike="noStrike" spc="-1" dirty="0">
                <a:solidFill>
                  <a:srgbClr val="000000"/>
                </a:solidFill>
                <a:latin typeface="Calibri"/>
              </a:rPr>
              <a:t> before each noun.  Note that the gender/number indicator has been provided to focus all of pupils’ attention on the connection between the form of </a:t>
            </a:r>
            <a:r>
              <a:rPr lang="en-GB" sz="1200" b="0" strike="noStrike" spc="-1" dirty="0" err="1">
                <a:solidFill>
                  <a:srgbClr val="000000"/>
                </a:solidFill>
                <a:latin typeface="Calibri"/>
              </a:rPr>
              <a:t>kein</a:t>
            </a:r>
            <a:r>
              <a:rPr lang="en-GB" sz="1200" b="0" strike="noStrike" spc="-1" dirty="0">
                <a:solidFill>
                  <a:srgbClr val="000000"/>
                </a:solidFill>
                <a:latin typeface="Calibri"/>
              </a:rPr>
              <a:t> and these aspects of each noun, or the absence of </a:t>
            </a:r>
            <a:r>
              <a:rPr lang="en-GB" sz="1200" b="0" strike="noStrike" spc="-1" dirty="0" err="1">
                <a:solidFill>
                  <a:srgbClr val="000000"/>
                </a:solidFill>
                <a:latin typeface="Calibri"/>
              </a:rPr>
              <a:t>kein</a:t>
            </a:r>
            <a:r>
              <a:rPr lang="en-GB" sz="1200" b="0" strike="noStrike" spc="-1" dirty="0">
                <a:solidFill>
                  <a:srgbClr val="000000"/>
                </a:solidFill>
                <a:latin typeface="Calibri"/>
              </a:rPr>
              <a:t> and the connection to the use of the definite article.</a:t>
            </a:r>
          </a:p>
          <a:p>
            <a:pPr marL="229320" indent="-228600">
              <a:lnSpc>
                <a:spcPct val="100000"/>
              </a:lnSpc>
              <a:buAutoNum type="arabicPeriod"/>
            </a:pPr>
            <a:r>
              <a:rPr lang="en-GB" sz="1200" b="0" strike="noStrike" spc="-1" dirty="0">
                <a:solidFill>
                  <a:srgbClr val="000000"/>
                </a:solidFill>
                <a:latin typeface="Calibri"/>
              </a:rPr>
              <a:t>Click to bring up answer ticks in turn. </a:t>
            </a:r>
          </a:p>
          <a:p>
            <a:pPr marL="229320" indent="-228600">
              <a:lnSpc>
                <a:spcPct val="100000"/>
              </a:lnSpc>
              <a:buAutoNum type="arabicPeriod"/>
            </a:pPr>
            <a:r>
              <a:rPr lang="en-GB" sz="1200" b="0" strike="noStrike" spc="-1" dirty="0">
                <a:solidFill>
                  <a:srgbClr val="000000"/>
                </a:solidFill>
                <a:latin typeface="Calibri"/>
              </a:rPr>
              <a:t>If time, elicit English translations for the full sentences. </a:t>
            </a:r>
          </a:p>
          <a:p>
            <a:pPr marL="229320" indent="-228600">
              <a:lnSpc>
                <a:spcPct val="100000"/>
              </a:lnSpc>
              <a:buAutoNum type="arabicPeriod"/>
            </a:pPr>
            <a:r>
              <a:rPr lang="en-GB" sz="1200" b="0" strike="noStrike" spc="-1" dirty="0">
                <a:solidFill>
                  <a:srgbClr val="000000"/>
                </a:solidFill>
                <a:latin typeface="Calibri"/>
              </a:rPr>
              <a:t>Click on the number buttons for listen and check. </a:t>
            </a:r>
          </a:p>
          <a:p>
            <a:pPr marL="720" indent="0">
              <a:lnSpc>
                <a:spcPct val="100000"/>
              </a:lnSpc>
              <a:buNone/>
            </a:pPr>
            <a:endParaRPr lang="en-GB" sz="1200" b="0" strike="noStrike" spc="-1" dirty="0">
              <a:latin typeface="Arial"/>
            </a:endParaRPr>
          </a:p>
          <a:p>
            <a:pPr marL="720" indent="0">
              <a:lnSpc>
                <a:spcPct val="100000"/>
              </a:lnSpc>
              <a:buNone/>
            </a:pPr>
            <a:r>
              <a:rPr lang="en-GB" sz="1200" b="1" strike="noStrike" spc="-1" dirty="0">
                <a:latin typeface="Arial"/>
              </a:rPr>
              <a:t>Note</a:t>
            </a:r>
            <a:r>
              <a:rPr lang="en-GB" sz="1200" b="0" strike="noStrike" spc="-1" dirty="0">
                <a:latin typeface="Arial"/>
              </a:rPr>
              <a:t>: the animations are set up for completion and correction of columns A/B first (the verb contrast) and then for Column C1/C2 (</a:t>
            </a:r>
            <a:r>
              <a:rPr lang="en-GB" sz="1200" b="0" strike="noStrike" spc="-1" dirty="0" err="1">
                <a:latin typeface="Arial"/>
              </a:rPr>
              <a:t>kein</a:t>
            </a:r>
            <a:r>
              <a:rPr lang="en-GB" sz="1200" b="0" strike="noStrike" spc="-1" dirty="0">
                <a:latin typeface="Arial"/>
              </a:rPr>
              <a:t> form/no </a:t>
            </a:r>
            <a:r>
              <a:rPr lang="en-GB" sz="1200" b="0" strike="noStrike" spc="-1" dirty="0" err="1">
                <a:latin typeface="Arial"/>
              </a:rPr>
              <a:t>kein</a:t>
            </a:r>
            <a:r>
              <a:rPr lang="en-GB" sz="1200" b="0" strike="noStrike" spc="-1" dirty="0">
                <a:latin typeface="Arial"/>
              </a:rPr>
              <a:t> noun contrast).  Teachers can adapt this, as required.</a:t>
            </a:r>
          </a:p>
          <a:p>
            <a:pPr>
              <a:lnSpc>
                <a:spcPct val="100000"/>
              </a:lnSpc>
            </a:pPr>
            <a:endParaRPr lang="en-GB" sz="1200" b="0" strike="noStrike" spc="-1" dirty="0">
              <a:latin typeface="Arial"/>
            </a:endParaRPr>
          </a:p>
          <a:p>
            <a:pPr>
              <a:lnSpc>
                <a:spcPct val="100000"/>
              </a:lnSpc>
            </a:pPr>
            <a:r>
              <a:rPr lang="en-GB" sz="1200" b="1" strike="noStrike" spc="-1" dirty="0">
                <a:latin typeface="Arial"/>
              </a:rPr>
              <a:t>Transcript</a:t>
            </a:r>
            <a:r>
              <a:rPr lang="en-GB" sz="1200" b="0" strike="noStrike" spc="-1" dirty="0">
                <a:latin typeface="Arial"/>
              </a:rPr>
              <a:t>:</a:t>
            </a:r>
            <a:br>
              <a:rPr lang="en-GB" sz="1200" b="0" strike="noStrike" spc="-1" dirty="0">
                <a:latin typeface="Arial"/>
              </a:rPr>
            </a:br>
            <a:r>
              <a:rPr lang="en-GB" sz="1200" b="0" strike="noStrike" spc="-1" dirty="0">
                <a:latin typeface="Arial"/>
              </a:rPr>
              <a:t>1. Ich mag </a:t>
            </a:r>
            <a:r>
              <a:rPr lang="en-GB" sz="1200" b="0" strike="noStrike" spc="-1" dirty="0" err="1">
                <a:latin typeface="Arial"/>
              </a:rPr>
              <a:t>keinen</a:t>
            </a:r>
            <a:r>
              <a:rPr lang="en-GB" sz="1200" b="0" strike="noStrike" spc="-1" dirty="0">
                <a:latin typeface="Arial"/>
              </a:rPr>
              <a:t> Computer.</a:t>
            </a:r>
          </a:p>
          <a:p>
            <a:pPr>
              <a:lnSpc>
                <a:spcPct val="100000"/>
              </a:lnSpc>
            </a:pPr>
            <a:r>
              <a:rPr lang="en-GB" sz="1200" b="0" strike="noStrike" spc="-1" dirty="0">
                <a:latin typeface="Arial"/>
              </a:rPr>
              <a:t>2. Er mag </a:t>
            </a:r>
            <a:r>
              <a:rPr lang="en-GB" sz="1200" b="0" strike="noStrike" spc="-1" dirty="0" err="1">
                <a:latin typeface="Arial"/>
              </a:rPr>
              <a:t>kein</a:t>
            </a:r>
            <a:r>
              <a:rPr lang="en-GB" sz="1200" b="0" strike="noStrike" spc="-1" dirty="0">
                <a:latin typeface="Arial"/>
              </a:rPr>
              <a:t> Lied.</a:t>
            </a:r>
            <a:br>
              <a:rPr lang="en-GB" sz="1200" b="0" strike="noStrike" spc="-1" dirty="0">
                <a:latin typeface="Arial"/>
              </a:rPr>
            </a:br>
            <a:r>
              <a:rPr lang="en-GB" sz="1200" b="0" strike="noStrike" spc="-1" dirty="0">
                <a:latin typeface="Arial"/>
              </a:rPr>
              <a:t>3. Du </a:t>
            </a:r>
            <a:r>
              <a:rPr lang="en-GB" sz="1200" b="0" strike="noStrike" spc="-1" dirty="0" err="1">
                <a:latin typeface="Arial"/>
              </a:rPr>
              <a:t>magst</a:t>
            </a:r>
            <a:r>
              <a:rPr lang="en-GB" sz="1200" b="0" strike="noStrike" spc="-1" dirty="0">
                <a:latin typeface="Arial"/>
              </a:rPr>
              <a:t> </a:t>
            </a:r>
            <a:r>
              <a:rPr lang="en-GB" sz="1200" b="0" strike="noStrike" spc="-1" dirty="0" err="1">
                <a:latin typeface="Arial"/>
              </a:rPr>
              <a:t>keine</a:t>
            </a:r>
            <a:r>
              <a:rPr lang="en-GB" sz="1200" b="0" strike="noStrike" spc="-1" dirty="0">
                <a:latin typeface="Arial"/>
              </a:rPr>
              <a:t> </a:t>
            </a:r>
            <a:r>
              <a:rPr lang="en-GB" sz="1200" b="0" strike="noStrike" spc="-1" dirty="0" err="1">
                <a:latin typeface="Arial"/>
              </a:rPr>
              <a:t>Geschenke</a:t>
            </a:r>
            <a:r>
              <a:rPr lang="en-GB" sz="1200" b="0" strike="noStrike" spc="-1" dirty="0">
                <a:latin typeface="Arial"/>
              </a:rPr>
              <a:t>.</a:t>
            </a:r>
          </a:p>
          <a:p>
            <a:pPr>
              <a:lnSpc>
                <a:spcPct val="100000"/>
              </a:lnSpc>
            </a:pPr>
            <a:r>
              <a:rPr lang="en-GB" sz="1200" b="0" strike="noStrike" spc="-1" dirty="0">
                <a:latin typeface="Arial"/>
              </a:rPr>
              <a:t>4. Sie mag den Kuchen.</a:t>
            </a:r>
            <a:br>
              <a:rPr lang="en-GB" sz="1200" b="0" strike="noStrike" spc="-1" dirty="0">
                <a:latin typeface="Arial"/>
              </a:rPr>
            </a:br>
            <a:r>
              <a:rPr lang="en-GB" sz="1200" b="0" strike="noStrike" spc="-1" dirty="0">
                <a:latin typeface="Arial"/>
              </a:rPr>
              <a:t>5. Ich mag </a:t>
            </a:r>
            <a:r>
              <a:rPr lang="en-GB" sz="1200" b="0" strike="noStrike" spc="-1" dirty="0" err="1">
                <a:latin typeface="Arial"/>
              </a:rPr>
              <a:t>kein</a:t>
            </a:r>
            <a:r>
              <a:rPr lang="en-GB" sz="1200" b="0" strike="noStrike" spc="-1" dirty="0">
                <a:latin typeface="Arial"/>
              </a:rPr>
              <a:t> Wort.</a:t>
            </a:r>
            <a:br>
              <a:rPr lang="en-GB" sz="1200" b="0" strike="noStrike" spc="-1" dirty="0">
                <a:latin typeface="Arial"/>
              </a:rPr>
            </a:br>
            <a:r>
              <a:rPr lang="en-GB" sz="1200" b="0" strike="noStrike" spc="-1" dirty="0">
                <a:latin typeface="Arial"/>
              </a:rPr>
              <a:t>6. Du </a:t>
            </a:r>
            <a:r>
              <a:rPr lang="en-GB" sz="1200" b="0" strike="noStrike" spc="-1" dirty="0" err="1">
                <a:latin typeface="Arial"/>
              </a:rPr>
              <a:t>magst</a:t>
            </a:r>
            <a:r>
              <a:rPr lang="en-GB" sz="1200" b="0" strike="noStrike" spc="-1" dirty="0">
                <a:latin typeface="Arial"/>
              </a:rPr>
              <a:t> den Film.</a:t>
            </a:r>
            <a:br>
              <a:rPr lang="en-GB" sz="1200" b="0" strike="noStrike" spc="-1" dirty="0">
                <a:latin typeface="Arial"/>
              </a:rPr>
            </a:br>
            <a:r>
              <a:rPr lang="en-GB" sz="1200" b="0" strike="noStrike" spc="-1" dirty="0">
                <a:latin typeface="Arial"/>
              </a:rPr>
              <a:t>7. Es mag </a:t>
            </a:r>
            <a:r>
              <a:rPr lang="en-GB" sz="1200" b="0" strike="noStrike" spc="-1" dirty="0" err="1">
                <a:latin typeface="Arial"/>
              </a:rPr>
              <a:t>keinen</a:t>
            </a:r>
            <a:r>
              <a:rPr lang="en-GB" sz="1200" b="0" strike="noStrike" spc="-1" dirty="0">
                <a:latin typeface="Arial"/>
              </a:rPr>
              <a:t> Baum.</a:t>
            </a:r>
            <a:br>
              <a:rPr lang="en-GB" sz="1200" b="0" strike="noStrike" spc="-1" dirty="0">
                <a:latin typeface="Arial"/>
              </a:rPr>
            </a:br>
            <a:r>
              <a:rPr lang="en-GB" sz="1200" b="0" strike="noStrike" spc="-1" dirty="0">
                <a:latin typeface="Arial"/>
              </a:rPr>
              <a:t>8. Ich mag </a:t>
            </a:r>
            <a:r>
              <a:rPr lang="en-GB" sz="1200" b="0" strike="noStrike" spc="-1" dirty="0" err="1">
                <a:latin typeface="Arial"/>
              </a:rPr>
              <a:t>keine</a:t>
            </a:r>
            <a:r>
              <a:rPr lang="en-GB" sz="1200" b="0" strike="noStrike" spc="-1" dirty="0">
                <a:latin typeface="Arial"/>
              </a:rPr>
              <a:t> </a:t>
            </a:r>
            <a:r>
              <a:rPr lang="en-GB" sz="1200" b="0" strike="noStrike" spc="-1" dirty="0" err="1">
                <a:latin typeface="Arial"/>
              </a:rPr>
              <a:t>Probleme</a:t>
            </a:r>
            <a:r>
              <a:rPr lang="en-GB" sz="1200" b="0" strike="noStrike" spc="-1" dirty="0">
                <a:latin typeface="Arial"/>
              </a:rPr>
              <a:t>.</a:t>
            </a:r>
          </a:p>
          <a:p>
            <a:pPr>
              <a:lnSpc>
                <a:spcPct val="100000"/>
              </a:lnSpc>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5 minutes</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aural comprehension of </a:t>
            </a:r>
            <a:r>
              <a:rPr lang="en-GB" sz="1200" b="0" strike="noStrike" spc="-1" dirty="0" err="1">
                <a:solidFill>
                  <a:srgbClr val="000000"/>
                </a:solidFill>
                <a:latin typeface="Calibri"/>
                <a:ea typeface="Calibri"/>
              </a:rPr>
              <a:t>sie</a:t>
            </a:r>
            <a:r>
              <a:rPr lang="en-GB" sz="1200" b="0" strike="noStrike" spc="-1" dirty="0">
                <a:solidFill>
                  <a:srgbClr val="000000"/>
                </a:solidFill>
                <a:latin typeface="Calibri"/>
                <a:ea typeface="Calibri"/>
              </a:rPr>
              <a:t> (plural) vs </a:t>
            </a:r>
            <a:r>
              <a:rPr lang="en-GB" sz="1200" b="0" strike="noStrike" spc="-1" dirty="0" err="1">
                <a:solidFill>
                  <a:srgbClr val="000000"/>
                </a:solidFill>
                <a:latin typeface="Calibri"/>
                <a:ea typeface="Calibri"/>
              </a:rPr>
              <a:t>sie</a:t>
            </a:r>
            <a:r>
              <a:rPr lang="en-GB" sz="1200" b="0" strike="noStrike" spc="-1" dirty="0">
                <a:solidFill>
                  <a:srgbClr val="000000"/>
                </a:solidFill>
                <a:latin typeface="Calibri"/>
                <a:ea typeface="Calibri"/>
              </a:rPr>
              <a:t> (singular) based on singular or plural verb forms. </a:t>
            </a:r>
            <a:br>
              <a:rPr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p>
          <a:p>
            <a:pPr marL="216000" indent="-216000">
              <a:lnSpc>
                <a:spcPct val="100000"/>
              </a:lnSpc>
            </a:pPr>
            <a:r>
              <a:rPr lang="en-GB" sz="1200" b="0" strike="noStrike" spc="-1" dirty="0">
                <a:solidFill>
                  <a:srgbClr val="000000"/>
                </a:solidFill>
                <a:latin typeface="Calibri"/>
              </a:rPr>
              <a:t>1. Click to play the audio for the example. Pupils choose their answer, based on the verb.</a:t>
            </a:r>
          </a:p>
          <a:p>
            <a:pPr marL="216000" indent="-216000">
              <a:lnSpc>
                <a:spcPct val="100000"/>
              </a:lnSpc>
            </a:pPr>
            <a:r>
              <a:rPr lang="en-GB" sz="1200" b="0" strike="noStrike" spc="-1" dirty="0">
                <a:solidFill>
                  <a:srgbClr val="000000"/>
                </a:solidFill>
                <a:latin typeface="Calibri"/>
              </a:rPr>
              <a:t>2. Click for answer tick. Click again to bring up Tasso, Johanna and Moritz’s dog, who we haven’t see for a while.</a:t>
            </a:r>
          </a:p>
          <a:p>
            <a:pPr marL="216000" indent="-216000">
              <a:lnSpc>
                <a:spcPct val="100000"/>
              </a:lnSpc>
            </a:pPr>
            <a:r>
              <a:rPr lang="en-GB" sz="1200" b="0" strike="noStrike" spc="-1" dirty="0">
                <a:solidFill>
                  <a:srgbClr val="000000"/>
                </a:solidFill>
                <a:latin typeface="Calibri"/>
              </a:rPr>
              <a:t>3. Continue for items 1-6.</a:t>
            </a:r>
          </a:p>
          <a:p>
            <a:pPr marL="216000" indent="-216000">
              <a:lnSpc>
                <a:spcPct val="100000"/>
              </a:lnSpc>
            </a:pPr>
            <a:endParaRPr lang="en-GB" sz="1200" b="0" strike="noStrike" spc="-1" dirty="0">
              <a:solidFill>
                <a:srgbClr val="000000"/>
              </a:solidFill>
              <a:latin typeface="Calibri"/>
            </a:endParaRPr>
          </a:p>
          <a:p>
            <a:pPr marL="216000" indent="-216000">
              <a:lnSpc>
                <a:spcPct val="100000"/>
              </a:lnSpc>
            </a:pPr>
            <a:r>
              <a:rPr lang="en-GB" sz="1200" b="1" strike="noStrike" spc="-1" dirty="0">
                <a:solidFill>
                  <a:srgbClr val="000000"/>
                </a:solidFill>
                <a:latin typeface="Calibri"/>
              </a:rPr>
              <a:t>Transcript: </a:t>
            </a:r>
          </a:p>
          <a:p>
            <a:pPr marL="216000" indent="-216000">
              <a:lnSpc>
                <a:spcPct val="100000"/>
              </a:lnSpc>
            </a:pPr>
            <a:r>
              <a:rPr lang="en-GB" sz="1200" b="0" strike="noStrike" spc="-1" dirty="0" err="1">
                <a:solidFill>
                  <a:srgbClr val="000000"/>
                </a:solidFill>
                <a:latin typeface="Calibri"/>
              </a:rPr>
              <a:t>Beispiel</a:t>
            </a:r>
            <a:r>
              <a:rPr lang="en-GB" sz="1200" b="0" strike="noStrike" spc="-1" dirty="0">
                <a:solidFill>
                  <a:srgbClr val="000000"/>
                </a:solidFill>
                <a:latin typeface="Calibri"/>
              </a:rPr>
              <a:t>: Sie </a:t>
            </a:r>
            <a:r>
              <a:rPr lang="en-GB" sz="1200" b="0" strike="noStrike" spc="-1" dirty="0" err="1">
                <a:solidFill>
                  <a:srgbClr val="000000"/>
                </a:solidFill>
                <a:latin typeface="Calibri"/>
              </a:rPr>
              <a:t>gibt</a:t>
            </a:r>
            <a:r>
              <a:rPr lang="en-GB" sz="1200" b="0" strike="noStrike" spc="-1" dirty="0">
                <a:solidFill>
                  <a:srgbClr val="000000"/>
                </a:solidFill>
                <a:latin typeface="Calibri"/>
              </a:rPr>
              <a:t> Tasso Wasser.</a:t>
            </a:r>
          </a:p>
          <a:p>
            <a:pPr marL="228600" indent="-228600">
              <a:lnSpc>
                <a:spcPct val="100000"/>
              </a:lnSpc>
              <a:buAutoNum type="arabicPeriod"/>
            </a:pPr>
            <a:r>
              <a:rPr lang="en-GB" sz="1200" b="0" strike="noStrike" spc="-1" dirty="0">
                <a:solidFill>
                  <a:srgbClr val="000000"/>
                </a:solidFill>
                <a:latin typeface="Calibri"/>
              </a:rPr>
              <a:t>Sie </a:t>
            </a:r>
            <a:r>
              <a:rPr lang="en-GB" sz="1200" b="0" strike="noStrike" spc="-1" dirty="0" err="1">
                <a:solidFill>
                  <a:srgbClr val="000000"/>
                </a:solidFill>
                <a:latin typeface="Calibri"/>
              </a:rPr>
              <a:t>geben</a:t>
            </a:r>
            <a:r>
              <a:rPr lang="en-GB" sz="1200" b="0" strike="noStrike" spc="-1" dirty="0">
                <a:solidFill>
                  <a:srgbClr val="000000"/>
                </a:solidFill>
                <a:latin typeface="Calibri"/>
              </a:rPr>
              <a:t> Moritz </a:t>
            </a:r>
            <a:r>
              <a:rPr lang="en-GB" sz="1200" b="0" strike="noStrike" spc="-1" dirty="0" err="1">
                <a:solidFill>
                  <a:srgbClr val="000000"/>
                </a:solidFill>
                <a:latin typeface="Calibri"/>
              </a:rPr>
              <a:t>ein</a:t>
            </a:r>
            <a:r>
              <a:rPr lang="en-GB" sz="1200" b="0" strike="noStrike" spc="-1" dirty="0">
                <a:solidFill>
                  <a:srgbClr val="000000"/>
                </a:solidFill>
                <a:latin typeface="Calibri"/>
              </a:rPr>
              <a:t> </a:t>
            </a:r>
            <a:r>
              <a:rPr lang="en-GB" sz="1200" b="0" strike="noStrike" spc="-1" dirty="0" err="1">
                <a:solidFill>
                  <a:srgbClr val="000000"/>
                </a:solidFill>
                <a:latin typeface="Calibri"/>
              </a:rPr>
              <a:t>Geschenk</a:t>
            </a:r>
            <a:r>
              <a:rPr lang="en-GB" sz="1200" b="0" strike="noStrike" spc="-1" dirty="0">
                <a:solidFill>
                  <a:srgbClr val="000000"/>
                </a:solidFill>
                <a:latin typeface="Calibri"/>
              </a:rPr>
              <a:t>.</a:t>
            </a:r>
          </a:p>
          <a:p>
            <a:pPr marL="228600" indent="-228600">
              <a:lnSpc>
                <a:spcPct val="100000"/>
              </a:lnSpc>
              <a:buAutoNum type="arabicPeriod"/>
            </a:pPr>
            <a:r>
              <a:rPr lang="en-GB" sz="1200" b="0" strike="noStrike" spc="-1" dirty="0">
                <a:solidFill>
                  <a:srgbClr val="000000"/>
                </a:solidFill>
                <a:latin typeface="Calibri"/>
              </a:rPr>
              <a:t>Sie </a:t>
            </a:r>
            <a:r>
              <a:rPr lang="en-GB" sz="1200" b="0" strike="noStrike" spc="-1" dirty="0" err="1">
                <a:solidFill>
                  <a:srgbClr val="000000"/>
                </a:solidFill>
                <a:latin typeface="Calibri"/>
              </a:rPr>
              <a:t>haben</a:t>
            </a:r>
            <a:r>
              <a:rPr lang="en-GB" sz="1200" b="0" strike="noStrike" spc="-1" dirty="0">
                <a:solidFill>
                  <a:srgbClr val="000000"/>
                </a:solidFill>
                <a:latin typeface="Calibri"/>
              </a:rPr>
              <a:t> </a:t>
            </a:r>
            <a:r>
              <a:rPr lang="en-GB" sz="1200" b="0" strike="noStrike" spc="-1" dirty="0" err="1">
                <a:solidFill>
                  <a:srgbClr val="000000"/>
                </a:solidFill>
                <a:latin typeface="Calibri"/>
              </a:rPr>
              <a:t>im</a:t>
            </a:r>
            <a:r>
              <a:rPr lang="en-GB" sz="1200" b="0" strike="noStrike" spc="-1" dirty="0">
                <a:solidFill>
                  <a:srgbClr val="000000"/>
                </a:solidFill>
                <a:latin typeface="Calibri"/>
              </a:rPr>
              <a:t> April </a:t>
            </a:r>
            <a:r>
              <a:rPr lang="en-GB" sz="1200" b="0" strike="noStrike" spc="-1" dirty="0" err="1">
                <a:solidFill>
                  <a:srgbClr val="000000"/>
                </a:solidFill>
                <a:latin typeface="Calibri"/>
              </a:rPr>
              <a:t>Geburtstag</a:t>
            </a:r>
            <a:r>
              <a:rPr lang="en-GB" sz="1200" b="0" strike="noStrike" spc="-1" dirty="0">
                <a:solidFill>
                  <a:srgbClr val="000000"/>
                </a:solidFill>
                <a:latin typeface="Calibri"/>
              </a:rPr>
              <a:t>. </a:t>
            </a:r>
          </a:p>
          <a:p>
            <a:pPr marL="228600" indent="-228600">
              <a:lnSpc>
                <a:spcPct val="100000"/>
              </a:lnSpc>
              <a:buAutoNum type="arabicPeriod"/>
            </a:pPr>
            <a:r>
              <a:rPr lang="en-GB" sz="1200" b="0" strike="noStrike" spc="-1" dirty="0">
                <a:solidFill>
                  <a:srgbClr val="000000"/>
                </a:solidFill>
                <a:latin typeface="Calibri"/>
              </a:rPr>
              <a:t>Sie </a:t>
            </a:r>
            <a:r>
              <a:rPr lang="en-GB" sz="1200" b="0" strike="noStrike" spc="-1" dirty="0" err="1">
                <a:solidFill>
                  <a:srgbClr val="000000"/>
                </a:solidFill>
                <a:latin typeface="Calibri"/>
              </a:rPr>
              <a:t>ist</a:t>
            </a:r>
            <a:r>
              <a:rPr lang="en-GB" sz="1200" b="0" strike="noStrike" spc="-1" dirty="0">
                <a:solidFill>
                  <a:srgbClr val="000000"/>
                </a:solidFill>
                <a:latin typeface="Calibri"/>
              </a:rPr>
              <a:t> in der </a:t>
            </a:r>
            <a:r>
              <a:rPr lang="en-GB" sz="1200" b="0" strike="noStrike" spc="-1" dirty="0" err="1">
                <a:solidFill>
                  <a:srgbClr val="000000"/>
                </a:solidFill>
                <a:latin typeface="Calibri"/>
              </a:rPr>
              <a:t>Klasse</a:t>
            </a:r>
            <a:r>
              <a:rPr lang="en-GB" sz="1200" b="0" strike="noStrike" spc="-1" dirty="0">
                <a:solidFill>
                  <a:srgbClr val="000000"/>
                </a:solidFill>
                <a:latin typeface="Calibri"/>
              </a:rPr>
              <a:t>. </a:t>
            </a:r>
          </a:p>
          <a:p>
            <a:pPr marL="228600" indent="-228600">
              <a:lnSpc>
                <a:spcPct val="100000"/>
              </a:lnSpc>
              <a:buAutoNum type="arabicPeriod"/>
            </a:pPr>
            <a:r>
              <a:rPr lang="en-GB" sz="1200" b="0" strike="noStrike" spc="-1" dirty="0">
                <a:solidFill>
                  <a:srgbClr val="000000"/>
                </a:solidFill>
                <a:latin typeface="Calibri"/>
              </a:rPr>
              <a:t>Sie </a:t>
            </a:r>
            <a:r>
              <a:rPr lang="en-GB" sz="1200" b="0" strike="noStrike" spc="-1" dirty="0" err="1">
                <a:solidFill>
                  <a:srgbClr val="000000"/>
                </a:solidFill>
                <a:latin typeface="Calibri"/>
              </a:rPr>
              <a:t>sind</a:t>
            </a:r>
            <a:r>
              <a:rPr lang="en-GB" sz="1200" b="0" strike="noStrike" spc="-1" dirty="0">
                <a:solidFill>
                  <a:srgbClr val="000000"/>
                </a:solidFill>
                <a:latin typeface="Calibri"/>
              </a:rPr>
              <a:t> in Deutschland in der Schule.</a:t>
            </a:r>
          </a:p>
          <a:p>
            <a:pPr marL="228600" indent="-228600">
              <a:lnSpc>
                <a:spcPct val="100000"/>
              </a:lnSpc>
              <a:buAutoNum type="arabicPeriod"/>
            </a:pPr>
            <a:r>
              <a:rPr lang="en-GB" sz="1200" b="0" strike="noStrike" spc="-1" dirty="0">
                <a:solidFill>
                  <a:srgbClr val="000000"/>
                </a:solidFill>
                <a:latin typeface="Calibri"/>
              </a:rPr>
              <a:t>Sie mag </a:t>
            </a:r>
            <a:r>
              <a:rPr lang="en-GB" sz="1200" b="0" strike="noStrike" spc="-1" dirty="0" err="1">
                <a:solidFill>
                  <a:srgbClr val="000000"/>
                </a:solidFill>
                <a:latin typeface="Calibri"/>
              </a:rPr>
              <a:t>Apfelkuchen</a:t>
            </a:r>
            <a:r>
              <a:rPr lang="en-GB" sz="1200" b="0" strike="noStrike" spc="-1" dirty="0">
                <a:solidFill>
                  <a:srgbClr val="000000"/>
                </a:solidFill>
                <a:latin typeface="Calibri"/>
              </a:rPr>
              <a:t>. </a:t>
            </a:r>
          </a:p>
          <a:p>
            <a:pPr marL="228600" indent="-228600">
              <a:lnSpc>
                <a:spcPct val="100000"/>
              </a:lnSpc>
              <a:buAutoNum type="arabicPeriod"/>
            </a:pPr>
            <a:r>
              <a:rPr lang="en-GB" sz="1200" b="0" strike="noStrike" spc="-1" dirty="0">
                <a:solidFill>
                  <a:srgbClr val="000000"/>
                </a:solidFill>
                <a:latin typeface="Calibri"/>
              </a:rPr>
              <a:t>Sie hat </a:t>
            </a:r>
            <a:r>
              <a:rPr lang="en-GB" sz="1200" b="0" strike="noStrike" spc="-1" dirty="0" err="1">
                <a:solidFill>
                  <a:srgbClr val="000000"/>
                </a:solidFill>
                <a:latin typeface="Calibri"/>
              </a:rPr>
              <a:t>einen</a:t>
            </a:r>
            <a:r>
              <a:rPr lang="en-GB" sz="1200" b="0" strike="noStrike" spc="-1" dirty="0">
                <a:solidFill>
                  <a:srgbClr val="000000"/>
                </a:solidFill>
                <a:latin typeface="Calibri"/>
              </a:rPr>
              <a:t> </a:t>
            </a:r>
            <a:r>
              <a:rPr lang="en-GB" sz="1200" b="0" strike="noStrike" spc="-1" dirty="0" err="1">
                <a:solidFill>
                  <a:srgbClr val="000000"/>
                </a:solidFill>
                <a:latin typeface="Calibri"/>
              </a:rPr>
              <a:t>Bruder</a:t>
            </a:r>
            <a:r>
              <a:rPr lang="en-GB" sz="1200" b="0" strike="noStrike" spc="-1" dirty="0">
                <a:solidFill>
                  <a:srgbClr val="000000"/>
                </a:solidFill>
                <a:latin typeface="Calibri"/>
              </a:rPr>
              <a:t>. </a:t>
            </a:r>
            <a:endParaRPr lang="en-GB" sz="1200" b="0"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16610067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1/2 </a:t>
            </a:r>
          </a:p>
          <a:p>
            <a:pPr marL="216000" indent="-215280">
              <a:lnSpc>
                <a:spcPct val="100000"/>
              </a:lnSpc>
            </a:pPr>
            <a:r>
              <a:rPr lang="en-GB" sz="1200" b="1" strike="noStrike" spc="-1" dirty="0">
                <a:solidFill>
                  <a:srgbClr val="000000"/>
                </a:solidFill>
                <a:latin typeface="Calibri"/>
                <a:ea typeface="Calibri"/>
              </a:rPr>
              <a:t>Timing: 2 minutes (2 slides)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spoken production of </a:t>
            </a:r>
            <a:r>
              <a:rPr lang="en-GB" sz="1200" b="0" i="0" strike="noStrike" spc="-1" dirty="0">
                <a:solidFill>
                  <a:srgbClr val="000000"/>
                </a:solidFill>
                <a:latin typeface="Calibri"/>
                <a:ea typeface="Calibri"/>
              </a:rPr>
              <a:t>forms of </a:t>
            </a:r>
            <a:r>
              <a:rPr lang="en-GB" sz="1200" b="0" i="0" strike="noStrike" spc="-1" dirty="0" err="1">
                <a:solidFill>
                  <a:srgbClr val="000000"/>
                </a:solidFill>
                <a:latin typeface="Calibri"/>
                <a:ea typeface="Calibri"/>
              </a:rPr>
              <a:t>geben</a:t>
            </a:r>
            <a:r>
              <a:rPr lang="en-GB" sz="1200" b="0" i="0" strike="noStrike" spc="-1" dirty="0">
                <a:solidFill>
                  <a:srgbClr val="000000"/>
                </a:solidFill>
                <a:latin typeface="Calibri"/>
                <a:ea typeface="Calibri"/>
              </a:rPr>
              <a:t> and </a:t>
            </a:r>
            <a:r>
              <a:rPr lang="en-GB" sz="1200" b="0" i="0" strike="noStrike" spc="-1" dirty="0" err="1">
                <a:solidFill>
                  <a:srgbClr val="000000"/>
                </a:solidFill>
                <a:latin typeface="Calibri"/>
                <a:ea typeface="Calibri"/>
              </a:rPr>
              <a:t>haben</a:t>
            </a:r>
            <a:r>
              <a:rPr lang="en-GB" sz="1200" b="0" i="0" strike="noStrike" spc="-1" dirty="0">
                <a:solidFill>
                  <a:srgbClr val="000000"/>
                </a:solidFill>
                <a:latin typeface="Calibri"/>
                <a:ea typeface="Calibri"/>
              </a:rPr>
              <a:t> with forms of the indefinite article </a:t>
            </a:r>
            <a:r>
              <a:rPr lang="en-GB" sz="1200" b="0" i="0" strike="noStrike" spc="-1" dirty="0" err="1">
                <a:solidFill>
                  <a:srgbClr val="000000"/>
                </a:solidFill>
                <a:latin typeface="Calibri"/>
                <a:ea typeface="Calibri"/>
              </a:rPr>
              <a:t>einen</a:t>
            </a:r>
            <a:r>
              <a:rPr lang="en-GB" sz="1200" b="0" i="0" strike="noStrike" spc="-1" dirty="0">
                <a:solidFill>
                  <a:srgbClr val="000000"/>
                </a:solidFill>
                <a:latin typeface="Calibri"/>
                <a:ea typeface="Calibri"/>
              </a:rPr>
              <a:t>, eine, </a:t>
            </a:r>
            <a:r>
              <a:rPr lang="en-GB" sz="1200" b="0" i="0" strike="noStrike" spc="-1" dirty="0" err="1">
                <a:solidFill>
                  <a:srgbClr val="000000"/>
                </a:solidFill>
                <a:latin typeface="Calibri"/>
                <a:ea typeface="Calibri"/>
              </a:rPr>
              <a:t>ein</a:t>
            </a:r>
            <a:r>
              <a:rPr lang="en-GB" sz="1200" b="0" i="0" strike="noStrike" spc="-1" dirty="0">
                <a:solidFill>
                  <a:srgbClr val="000000"/>
                </a:solidFill>
                <a:latin typeface="Calibri"/>
                <a:ea typeface="Calibri"/>
              </a:rPr>
              <a:t> and </a:t>
            </a:r>
            <a:r>
              <a:rPr lang="en-GB" sz="1200" b="0" i="0" strike="noStrike" spc="-1" dirty="0" err="1">
                <a:solidFill>
                  <a:srgbClr val="000000"/>
                </a:solidFill>
                <a:latin typeface="Calibri"/>
                <a:ea typeface="Calibri"/>
              </a:rPr>
              <a:t>keine</a:t>
            </a:r>
            <a:r>
              <a:rPr lang="en-GB" sz="1200" b="0" i="0" strike="noStrike" spc="-1" dirty="0">
                <a:solidFill>
                  <a:srgbClr val="000000"/>
                </a:solidFill>
                <a:latin typeface="Calibri"/>
                <a:ea typeface="Calibri"/>
              </a:rPr>
              <a:t> for plural and/or feminine nouns.</a:t>
            </a:r>
          </a:p>
          <a:p>
            <a:pPr marL="216000" indent="-215280">
              <a:lnSpc>
                <a:spcPct val="100000"/>
              </a:lnSpc>
            </a:pPr>
            <a:endParaRPr lang="en-GB" sz="1200" b="0"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Explain that pupils have to make as many sentences as they can and say them out loud in under one minute (use the timer).</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First, the gender is indicated in brackets so that pupils can practise to get this right. </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On the second slide, pupils do the task without the gender of the nouns being indicated in brackets. </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If their partner notices a gender mistake, they swap over. </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7735130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622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81083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17256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59596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80818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047888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39740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795383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4757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90641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21643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78580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dirty="0">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42833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audio" Target="../media/audio1.wav"/><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37.gif"/><Relationship Id="rId5" Type="http://schemas.openxmlformats.org/officeDocument/2006/relationships/image" Target="../media/image23.sv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5.xml"/><Relationship Id="rId5" Type="http://schemas.openxmlformats.org/officeDocument/2006/relationships/image" Target="../media/image41.pn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audio" Target="../media/audio29.wav"/><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1.gif"/></Relationships>
</file>

<file path=ppt/slides/_rels/slide2.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audio" Target="../media/audio10.wav"/><Relationship Id="rId18" Type="http://schemas.openxmlformats.org/officeDocument/2006/relationships/image" Target="../media/image9.png"/><Relationship Id="rId3" Type="http://schemas.openxmlformats.org/officeDocument/2006/relationships/audio" Target="../media/audio2.wav"/><Relationship Id="rId21" Type="http://schemas.openxmlformats.org/officeDocument/2006/relationships/image" Target="../media/image12.png"/><Relationship Id="rId7" Type="http://schemas.openxmlformats.org/officeDocument/2006/relationships/audio" Target="../media/audio5.wav"/><Relationship Id="rId12" Type="http://schemas.openxmlformats.org/officeDocument/2006/relationships/audio" Target="../media/audio9.wav"/><Relationship Id="rId17" Type="http://schemas.openxmlformats.org/officeDocument/2006/relationships/image" Target="../media/image8.png"/><Relationship Id="rId2" Type="http://schemas.openxmlformats.org/officeDocument/2006/relationships/notesSlide" Target="../notesSlides/notesSlide2.xml"/><Relationship Id="rId16" Type="http://schemas.openxmlformats.org/officeDocument/2006/relationships/image" Target="../media/image7.png"/><Relationship Id="rId20"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audio" Target="../media/audio4.wav"/><Relationship Id="rId11" Type="http://schemas.openxmlformats.org/officeDocument/2006/relationships/audio" Target="../media/audio8.wav"/><Relationship Id="rId5" Type="http://schemas.openxmlformats.org/officeDocument/2006/relationships/audio" Target="../media/audio3.wav"/><Relationship Id="rId15" Type="http://schemas.openxmlformats.org/officeDocument/2006/relationships/image" Target="../media/image6.png"/><Relationship Id="rId10" Type="http://schemas.openxmlformats.org/officeDocument/2006/relationships/audio" Target="../media/audio7.wav"/><Relationship Id="rId19" Type="http://schemas.openxmlformats.org/officeDocument/2006/relationships/image" Target="../media/image10.png"/><Relationship Id="rId4" Type="http://schemas.openxmlformats.org/officeDocument/2006/relationships/image" Target="../media/image3.png"/><Relationship Id="rId9" Type="http://schemas.openxmlformats.org/officeDocument/2006/relationships/image" Target="../media/image4.png"/><Relationship Id="rId1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audio" Target="../media/audio15.wav"/><Relationship Id="rId13" Type="http://schemas.openxmlformats.org/officeDocument/2006/relationships/audio" Target="../media/audio19.wav"/><Relationship Id="rId18" Type="http://schemas.openxmlformats.org/officeDocument/2006/relationships/image" Target="../media/image17.png"/><Relationship Id="rId3" Type="http://schemas.openxmlformats.org/officeDocument/2006/relationships/audio" Target="../media/audio11.wav"/><Relationship Id="rId21" Type="http://schemas.openxmlformats.org/officeDocument/2006/relationships/image" Target="../media/image20.png"/><Relationship Id="rId7" Type="http://schemas.openxmlformats.org/officeDocument/2006/relationships/audio" Target="../media/audio14.wav"/><Relationship Id="rId12" Type="http://schemas.openxmlformats.org/officeDocument/2006/relationships/audio" Target="../media/audio18.wav"/><Relationship Id="rId17" Type="http://schemas.openxmlformats.org/officeDocument/2006/relationships/image" Target="../media/image16.png"/><Relationship Id="rId2" Type="http://schemas.openxmlformats.org/officeDocument/2006/relationships/notesSlide" Target="../notesSlides/notesSlide3.xml"/><Relationship Id="rId16" Type="http://schemas.openxmlformats.org/officeDocument/2006/relationships/image" Target="../media/image15.png"/><Relationship Id="rId20"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audio" Target="../media/audio13.wav"/><Relationship Id="rId11" Type="http://schemas.openxmlformats.org/officeDocument/2006/relationships/audio" Target="../media/audio17.wav"/><Relationship Id="rId5" Type="http://schemas.openxmlformats.org/officeDocument/2006/relationships/audio" Target="../media/audio12.wav"/><Relationship Id="rId15" Type="http://schemas.openxmlformats.org/officeDocument/2006/relationships/image" Target="../media/image14.png"/><Relationship Id="rId10" Type="http://schemas.openxmlformats.org/officeDocument/2006/relationships/audio" Target="../media/audio16.wav"/><Relationship Id="rId19" Type="http://schemas.openxmlformats.org/officeDocument/2006/relationships/image" Target="../media/image18.png"/><Relationship Id="rId4" Type="http://schemas.openxmlformats.org/officeDocument/2006/relationships/image" Target="../media/image3.png"/><Relationship Id="rId9" Type="http://schemas.openxmlformats.org/officeDocument/2006/relationships/image" Target="../media/image4.png"/><Relationship Id="rId1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23.svg"/></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gif"/><Relationship Id="rId10" Type="http://schemas.openxmlformats.org/officeDocument/2006/relationships/image" Target="../media/image29.png"/><Relationship Id="rId4" Type="http://schemas.openxmlformats.org/officeDocument/2006/relationships/image" Target="../media/image23.svg"/><Relationship Id="rId9"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image" Target="../media/image35.png"/><Relationship Id="rId4" Type="http://schemas.openxmlformats.org/officeDocument/2006/relationships/image" Target="../media/image34.png"/></Relationships>
</file>

<file path=ppt/slides/_rels/slide8.xml.rels><?xml version="1.0" encoding="UTF-8" standalone="yes"?>
<Relationships xmlns="http://schemas.openxmlformats.org/package/2006/relationships"><Relationship Id="rId8" Type="http://schemas.openxmlformats.org/officeDocument/2006/relationships/audio" Target="../media/audio25.wav"/><Relationship Id="rId13" Type="http://schemas.openxmlformats.org/officeDocument/2006/relationships/image" Target="../media/image34.png"/><Relationship Id="rId3" Type="http://schemas.openxmlformats.org/officeDocument/2006/relationships/audio" Target="../media/audio20.wav"/><Relationship Id="rId7" Type="http://schemas.openxmlformats.org/officeDocument/2006/relationships/audio" Target="../media/audio24.wav"/><Relationship Id="rId12" Type="http://schemas.openxmlformats.org/officeDocument/2006/relationships/image" Target="../media/image4.png"/><Relationship Id="rId2" Type="http://schemas.openxmlformats.org/officeDocument/2006/relationships/notesSlide" Target="../notesSlides/notesSlide8.xml"/><Relationship Id="rId16" Type="http://schemas.openxmlformats.org/officeDocument/2006/relationships/image" Target="../media/image38.gif"/><Relationship Id="rId1" Type="http://schemas.openxmlformats.org/officeDocument/2006/relationships/slideLayout" Target="../slideLayouts/slideLayout5.xml"/><Relationship Id="rId6" Type="http://schemas.openxmlformats.org/officeDocument/2006/relationships/audio" Target="../media/audio23.wav"/><Relationship Id="rId11" Type="http://schemas.openxmlformats.org/officeDocument/2006/relationships/audio" Target="../media/audio28.wav"/><Relationship Id="rId5" Type="http://schemas.openxmlformats.org/officeDocument/2006/relationships/audio" Target="../media/audio22.wav"/><Relationship Id="rId15" Type="http://schemas.openxmlformats.org/officeDocument/2006/relationships/image" Target="../media/image37.gif"/><Relationship Id="rId10" Type="http://schemas.openxmlformats.org/officeDocument/2006/relationships/audio" Target="../media/audio27.wav"/><Relationship Id="rId4" Type="http://schemas.openxmlformats.org/officeDocument/2006/relationships/audio" Target="../media/audio21.wav"/><Relationship Id="rId9" Type="http://schemas.openxmlformats.org/officeDocument/2006/relationships/audio" Target="../media/audio26.wav"/><Relationship Id="rId14" Type="http://schemas.openxmlformats.org/officeDocument/2006/relationships/image" Target="../media/image36.gif"/></Relationships>
</file>

<file path=ppt/slides/_rels/slide9.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37.gif"/><Relationship Id="rId5" Type="http://schemas.openxmlformats.org/officeDocument/2006/relationships/image" Target="../media/image23.sv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98;p2" descr="background rectangle">
            <a:extLst>
              <a:ext uri="{FF2B5EF4-FFF2-40B4-BE49-F238E27FC236}">
                <a16:creationId xmlns:a16="http://schemas.microsoft.com/office/drawing/2014/main" id="{100DF08E-F49B-4B01-82DC-A9BE96DF7F26}"/>
              </a:ext>
            </a:extLst>
          </p:cNvPr>
          <p:cNvSpPr/>
          <p:nvPr/>
        </p:nvSpPr>
        <p:spPr>
          <a:xfrm>
            <a:off x="0"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46" name="CustomShape 2"/>
          <p:cNvSpPr/>
          <p:nvPr/>
        </p:nvSpPr>
        <p:spPr>
          <a:xfrm>
            <a:off x="5959980" y="4734448"/>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err="1">
                <a:solidFill>
                  <a:srgbClr val="0070C0"/>
                </a:solidFill>
                <a:latin typeface="Modern Love" panose="04090805081005020601" pitchFamily="82" charset="0"/>
                <a:cs typeface="Arial"/>
                <a:sym typeface="Arial"/>
              </a:rPr>
              <a:t>blau</a:t>
            </a:r>
            <a:endParaRPr lang="en-GB" sz="1400" kern="0" dirty="0">
              <a:solidFill>
                <a:srgbClr val="0070C0"/>
              </a:solidFill>
              <a:latin typeface="Modern Love" panose="04090805081005020601" pitchFamily="82" charset="0"/>
              <a:cs typeface="Arial"/>
              <a:sym typeface="Arial"/>
            </a:endParaRPr>
          </a:p>
        </p:txBody>
      </p:sp>
      <p:sp>
        <p:nvSpPr>
          <p:cNvPr id="47" name="CustomShape 3"/>
          <p:cNvSpPr/>
          <p:nvPr/>
        </p:nvSpPr>
        <p:spPr>
          <a:xfrm>
            <a:off x="43047" y="5329800"/>
            <a:ext cx="4571280" cy="1371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720" marR="0" lvl="0" algn="l" defTabSz="914400" rtl="0" eaLnBrk="1" fontAlgn="auto" latinLnBrk="0" hangingPunct="1">
              <a:lnSpc>
                <a:spcPct val="100000"/>
              </a:lnSpc>
              <a:spcBef>
                <a:spcPts val="0"/>
              </a:spcBef>
              <a:spcAft>
                <a:spcPts val="0"/>
              </a:spcAft>
              <a:buClr>
                <a:prstClr val="white"/>
              </a:buClr>
              <a:buSzTx/>
              <a:tabLst/>
              <a:defRPr/>
            </a:pPr>
            <a:r>
              <a:rPr kumimoji="0" lang="fr-FR" sz="28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rPr>
              <a:t>Phonics</a:t>
            </a: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 </a:t>
            </a:r>
            <a:r>
              <a:rPr kumimoji="0" lang="fr-FR" sz="2800" b="1" i="0" u="none" strike="noStrike" kern="1200" cap="none" spc="-1" normalizeH="0" baseline="0" noProof="0">
                <a:ln>
                  <a:noFill/>
                </a:ln>
                <a:solidFill>
                  <a:prstClr val="white"/>
                </a:solidFill>
                <a:effectLst/>
                <a:uLnTx/>
                <a:uFillTx/>
                <a:latin typeface="Century Gothic" panose="020B0502020202020204" pitchFamily="34" charset="0"/>
                <a:ea typeface="Century Gothic"/>
              </a:rPr>
              <a:t>Vocabulary</a:t>
            </a: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 </a:t>
            </a:r>
          </a:p>
          <a:p>
            <a:pPr marL="720" marR="0" lvl="0" algn="l" defTabSz="914400" rtl="0" eaLnBrk="1" fontAlgn="auto" latinLnBrk="0" hangingPunct="1">
              <a:lnSpc>
                <a:spcPct val="100000"/>
              </a:lnSpc>
              <a:spcBef>
                <a:spcPts val="0"/>
              </a:spcBef>
              <a:spcAft>
                <a:spcPts val="0"/>
              </a:spcAft>
              <a:buClr>
                <a:prstClr val="white"/>
              </a:buClr>
              <a:buSzTx/>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and </a:t>
            </a:r>
            <a:r>
              <a:rPr lang="fr-FR" sz="2800" b="1" spc="-1" dirty="0">
                <a:solidFill>
                  <a:prstClr val="white"/>
                </a:solidFill>
                <a:latin typeface="Century Gothic" panose="020B0502020202020204" pitchFamily="34" charset="0"/>
                <a:ea typeface="Century Gothic"/>
              </a:rPr>
              <a:t>G</a:t>
            </a:r>
            <a:r>
              <a:rPr kumimoji="0" lang="fr-FR" sz="28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rPr>
              <a:t>rammar</a:t>
            </a: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 </a:t>
            </a:r>
            <a:r>
              <a:rPr kumimoji="0" lang="fr-FR" sz="28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rPr>
              <a:t>revision</a:t>
            </a:r>
            <a:endPar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endParaRP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88473" y="184975"/>
            <a:ext cx="4350240" cy="1144800"/>
          </a:xfrm>
        </p:spPr>
        <p:txBody>
          <a:bodyPr/>
          <a:lstStyle/>
          <a:p>
            <a:pPr algn="ctr"/>
            <a:r>
              <a:rPr lang="en-GB" sz="4000" b="1" spc="-1" dirty="0">
                <a:solidFill>
                  <a:schemeClr val="bg1"/>
                </a:solidFill>
                <a:latin typeface="Century Gothic" panose="020B0502020202020204" pitchFamily="34" charset="0"/>
                <a:ea typeface="Century Gothic"/>
              </a:rPr>
              <a:t>What I can do</a:t>
            </a:r>
            <a:endParaRPr lang="en-GB" sz="4000" dirty="0"/>
          </a:p>
        </p:txBody>
      </p:sp>
      <p:pic>
        <p:nvPicPr>
          <p:cNvPr id="8" name="Picture 7" descr="Map&#10;&#10;Description automatically generated">
            <a:extLst>
              <a:ext uri="{FF2B5EF4-FFF2-40B4-BE49-F238E27FC236}">
                <a16:creationId xmlns:a16="http://schemas.microsoft.com/office/drawing/2014/main" id="{D221C529-BF74-4965-96AD-9519D65DB1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3FB254EC-1FC5-4D22-BD0A-34EB0D0AE9D2}"/>
              </a:ext>
            </a:extLst>
          </p:cNvPr>
          <p:cNvSpPr txBox="1"/>
          <p:nvPr/>
        </p:nvSpPr>
        <p:spPr>
          <a:xfrm>
            <a:off x="8161501" y="6457890"/>
            <a:ext cx="398745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1 Week 12</a:t>
            </a:r>
          </a:p>
        </p:txBody>
      </p:sp>
      <p:pic>
        <p:nvPicPr>
          <p:cNvPr id="3" name="Picture 2" descr="A picture containing icon&#10;&#10;Description automatically generated">
            <a:extLst>
              <a:ext uri="{FF2B5EF4-FFF2-40B4-BE49-F238E27FC236}">
                <a16:creationId xmlns:a16="http://schemas.microsoft.com/office/drawing/2014/main" id="{281C4894-4C6A-3044-76DA-4F862B3DAF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857" y="1603385"/>
            <a:ext cx="4021580" cy="3525166"/>
          </a:xfrm>
          <a:prstGeom prst="rect">
            <a:avLst/>
          </a:prstGeom>
        </p:spPr>
      </p:pic>
      <p:sp>
        <p:nvSpPr>
          <p:cNvPr id="4" name="TextBox 3">
            <a:hlinkClick r:id="" action="ppaction://noaction">
              <a:snd r:embed="rId5" name="T1_W12_1.1.wav"/>
            </a:hlinkClick>
            <a:extLst>
              <a:ext uri="{FF2B5EF4-FFF2-40B4-BE49-F238E27FC236}">
                <a16:creationId xmlns:a16="http://schemas.microsoft.com/office/drawing/2014/main" id="{7F32B9B4-3EBB-4FC5-5815-0648192F0651}"/>
              </a:ext>
            </a:extLst>
          </p:cNvPr>
          <p:cNvSpPr txBox="1"/>
          <p:nvPr/>
        </p:nvSpPr>
        <p:spPr>
          <a:xfrm rot="20771839">
            <a:off x="2001514" y="2283769"/>
            <a:ext cx="2139399" cy="954107"/>
          </a:xfrm>
          <a:prstGeom prst="rect">
            <a:avLst/>
          </a:prstGeom>
          <a:noFill/>
        </p:spPr>
        <p:txBody>
          <a:bodyPr wrap="square" rtlCol="0">
            <a:spAutoFit/>
          </a:bodyPr>
          <a:lstStyle/>
          <a:p>
            <a:pPr algn="ctr"/>
            <a:r>
              <a:rPr lang="en-GB" sz="2800" b="1" dirty="0">
                <a:solidFill>
                  <a:schemeClr val="bg2">
                    <a:lumMod val="50000"/>
                  </a:schemeClr>
                </a:solidFill>
                <a:latin typeface="Century Gothic" panose="020B0502020202020204" pitchFamily="34" charset="0"/>
              </a:rPr>
              <a:t>Ich </a:t>
            </a:r>
            <a:r>
              <a:rPr lang="en-GB" sz="2800" b="1" dirty="0" err="1">
                <a:solidFill>
                  <a:schemeClr val="bg2">
                    <a:lumMod val="50000"/>
                  </a:schemeClr>
                </a:solidFill>
                <a:latin typeface="Century Gothic" panose="020B0502020202020204" pitchFamily="34" charset="0"/>
              </a:rPr>
              <a:t>kann</a:t>
            </a:r>
            <a:r>
              <a:rPr lang="en-GB" sz="2800" b="1" dirty="0">
                <a:solidFill>
                  <a:schemeClr val="bg2">
                    <a:lumMod val="50000"/>
                  </a:schemeClr>
                </a:solidFill>
                <a:latin typeface="Century Gothic" panose="020B0502020202020204" pitchFamily="34" charset="0"/>
              </a:rPr>
              <a:t> das!</a:t>
            </a: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CustomShape 7"/>
          <p:cNvSpPr/>
          <p:nvPr/>
        </p:nvSpPr>
        <p:spPr>
          <a:xfrm>
            <a:off x="252110" y="1495547"/>
            <a:ext cx="10750310" cy="914399"/>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a:ea typeface="Century Gothic"/>
              </a:rPr>
              <a:t>Aisha und Robbie take</a:t>
            </a:r>
            <a:r>
              <a:rPr kumimoji="0" lang="en-GB" sz="2400" b="0" i="0" u="none" strike="noStrike" kern="1200" cap="none" spc="-1" normalizeH="0" noProof="0" dirty="0">
                <a:ln>
                  <a:noFill/>
                </a:ln>
                <a:solidFill>
                  <a:srgbClr val="002060"/>
                </a:solidFill>
                <a:effectLst/>
                <a:uLnTx/>
                <a:uFillTx/>
                <a:latin typeface="Century Gothic"/>
                <a:ea typeface="Century Gothic"/>
              </a:rPr>
              <a:t> it in turns to say as many sentences as they can in  one minute. You do the same with a partner! </a:t>
            </a:r>
            <a:endParaRPr kumimoji="0" lang="en-GB" sz="2400" b="0" i="0" u="none" strike="noStrike" kern="1200" cap="none" spc="-1" normalizeH="0" baseline="0" noProof="0" dirty="0">
              <a:ln>
                <a:noFill/>
              </a:ln>
              <a:solidFill>
                <a:prstClr val="black"/>
              </a:solidFill>
              <a:effectLst/>
              <a:uLnTx/>
              <a:uFillTx/>
              <a:latin typeface="Arial"/>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888394" y="1024626"/>
            <a:ext cx="1271452" cy="374973"/>
          </a:xfrm>
          <a:solidFill>
            <a:srgbClr val="FFD10D"/>
          </a:solidFill>
        </p:spPr>
        <p:txBody>
          <a:bodyPr/>
          <a:lstStyle/>
          <a:p>
            <a:pPr algn="ctr"/>
            <a:r>
              <a:rPr lang="en-GB" sz="2000" b="1" dirty="0" err="1">
                <a:solidFill>
                  <a:schemeClr val="bg2">
                    <a:lumMod val="10000"/>
                  </a:schemeClr>
                </a:solidFill>
                <a:latin typeface="Century Gothic" panose="020B0502020202020204" pitchFamily="34" charset="0"/>
              </a:rPr>
              <a:t>sprechen</a:t>
            </a:r>
            <a:endParaRPr lang="en-GB" sz="2000" b="1" dirty="0">
              <a:solidFill>
                <a:schemeClr val="bg2">
                  <a:lumMod val="10000"/>
                </a:schemeClr>
              </a:solidFill>
              <a:latin typeface="Century Gothic" panose="020B0502020202020204" pitchFamily="34" charset="0"/>
            </a:endParaRPr>
          </a:p>
        </p:txBody>
      </p:sp>
      <p:pic>
        <p:nvPicPr>
          <p:cNvPr id="25" name="Picture 24" descr="Icon&#10;&#10;Description automatically generated">
            <a:extLst>
              <a:ext uri="{FF2B5EF4-FFF2-40B4-BE49-F238E27FC236}">
                <a16:creationId xmlns:a16="http://schemas.microsoft.com/office/drawing/2014/main" id="{F82CD23A-7BD7-48BB-A124-FC8128FF53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17846" y="65350"/>
            <a:ext cx="1585097" cy="1066892"/>
          </a:xfrm>
          <a:prstGeom prst="rect">
            <a:avLst/>
          </a:prstGeom>
        </p:spPr>
      </p:pic>
      <p:sp>
        <p:nvSpPr>
          <p:cNvPr id="26" name="Google Shape;410;p19">
            <a:extLst>
              <a:ext uri="{FF2B5EF4-FFF2-40B4-BE49-F238E27FC236}">
                <a16:creationId xmlns:a16="http://schemas.microsoft.com/office/drawing/2014/main" id="{A6F63D09-7A43-4709-947E-57E1DDBD5520}"/>
              </a:ext>
            </a:extLst>
          </p:cNvPr>
          <p:cNvSpPr txBox="1"/>
          <p:nvPr/>
        </p:nvSpPr>
        <p:spPr>
          <a:xfrm>
            <a:off x="11632979" y="3420295"/>
            <a:ext cx="143986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27" name="Google Shape;387;p19">
            <a:extLst>
              <a:ext uri="{FF2B5EF4-FFF2-40B4-BE49-F238E27FC236}">
                <a16:creationId xmlns:a16="http://schemas.microsoft.com/office/drawing/2014/main" id="{EEDB9FDD-BD98-4F77-AB3A-5F8E79BC0051}"/>
              </a:ext>
            </a:extLst>
          </p:cNvPr>
          <p:cNvSpPr/>
          <p:nvPr/>
        </p:nvSpPr>
        <p:spPr>
          <a:xfrm>
            <a:off x="11002736" y="1881617"/>
            <a:ext cx="502131" cy="4156257"/>
          </a:xfrm>
          <a:prstGeom prst="rect">
            <a:avLst/>
          </a:prstGeom>
          <a:solidFill>
            <a:srgbClr val="FF0000"/>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28" name="Google Shape;388;p19">
            <a:extLst>
              <a:ext uri="{FF2B5EF4-FFF2-40B4-BE49-F238E27FC236}">
                <a16:creationId xmlns:a16="http://schemas.microsoft.com/office/drawing/2014/main" id="{15BD6731-8069-468F-92B3-95AE826CE4BE}"/>
              </a:ext>
            </a:extLst>
          </p:cNvPr>
          <p:cNvSpPr/>
          <p:nvPr/>
        </p:nvSpPr>
        <p:spPr>
          <a:xfrm>
            <a:off x="11002037" y="1850435"/>
            <a:ext cx="503528" cy="4156259"/>
          </a:xfrm>
          <a:prstGeom prst="rect">
            <a:avLst/>
          </a:prstGeom>
          <a:solidFill>
            <a:srgbClr val="FFD319"/>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29" name="Google Shape;389;p19">
            <a:extLst>
              <a:ext uri="{FF2B5EF4-FFF2-40B4-BE49-F238E27FC236}">
                <a16:creationId xmlns:a16="http://schemas.microsoft.com/office/drawing/2014/main" id="{9D3A2920-342C-44D7-8AC9-F061BD312185}"/>
              </a:ext>
            </a:extLst>
          </p:cNvPr>
          <p:cNvCxnSpPr/>
          <p:nvPr/>
        </p:nvCxnSpPr>
        <p:spPr>
          <a:xfrm>
            <a:off x="11686108" y="18701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30" name="Google Shape;390;p19">
            <a:extLst>
              <a:ext uri="{FF2B5EF4-FFF2-40B4-BE49-F238E27FC236}">
                <a16:creationId xmlns:a16="http://schemas.microsoft.com/office/drawing/2014/main" id="{E88FE042-F1EF-46DE-B414-CFB4D6E0656E}"/>
              </a:ext>
            </a:extLst>
          </p:cNvPr>
          <p:cNvCxnSpPr/>
          <p:nvPr/>
        </p:nvCxnSpPr>
        <p:spPr>
          <a:xfrm>
            <a:off x="11663499" y="18701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31" name="Google Shape;391;p19">
            <a:extLst>
              <a:ext uri="{FF2B5EF4-FFF2-40B4-BE49-F238E27FC236}">
                <a16:creationId xmlns:a16="http://schemas.microsoft.com/office/drawing/2014/main" id="{B6607BB0-E4AA-4E81-B8CD-041FECA04D6E}"/>
              </a:ext>
            </a:extLst>
          </p:cNvPr>
          <p:cNvCxnSpPr/>
          <p:nvPr/>
        </p:nvCxnSpPr>
        <p:spPr>
          <a:xfrm>
            <a:off x="11686109" y="6026447"/>
            <a:ext cx="216791" cy="0"/>
          </a:xfrm>
          <a:prstGeom prst="straightConnector1">
            <a:avLst/>
          </a:prstGeom>
          <a:noFill/>
          <a:ln w="28575" cap="flat" cmpd="sng">
            <a:solidFill>
              <a:srgbClr val="1E4E79"/>
            </a:solidFill>
            <a:prstDash val="solid"/>
            <a:round/>
            <a:headEnd type="none" w="med" len="med"/>
            <a:tailEnd type="none" w="med" len="med"/>
          </a:ln>
        </p:spPr>
      </p:cxnSp>
      <p:sp>
        <p:nvSpPr>
          <p:cNvPr id="32" name="Google Shape;393;p19">
            <a:extLst>
              <a:ext uri="{FF2B5EF4-FFF2-40B4-BE49-F238E27FC236}">
                <a16:creationId xmlns:a16="http://schemas.microsoft.com/office/drawing/2014/main" id="{AEDEB103-0F7D-48AA-9D23-0CFE2CA4F196}"/>
              </a:ext>
            </a:extLst>
          </p:cNvPr>
          <p:cNvSpPr txBox="1"/>
          <p:nvPr/>
        </p:nvSpPr>
        <p:spPr>
          <a:xfrm>
            <a:off x="11803030" y="1666496"/>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a:ln>
                  <a:noFill/>
                </a:ln>
                <a:solidFill>
                  <a:srgbClr val="1E4E79"/>
                </a:solidFill>
                <a:effectLst/>
                <a:uLnTx/>
                <a:uFillTx/>
                <a:latin typeface="Century Gothic"/>
                <a:ea typeface="Century Gothic"/>
                <a:cs typeface="Century Gothic"/>
                <a:sym typeface="Century Gothic"/>
              </a:rPr>
              <a:t>60</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394;p19">
            <a:extLst>
              <a:ext uri="{FF2B5EF4-FFF2-40B4-BE49-F238E27FC236}">
                <a16:creationId xmlns:a16="http://schemas.microsoft.com/office/drawing/2014/main" id="{5A164D81-BDDE-4DEE-A535-A9D4F2B24817}"/>
              </a:ext>
            </a:extLst>
          </p:cNvPr>
          <p:cNvSpPr txBox="1"/>
          <p:nvPr/>
        </p:nvSpPr>
        <p:spPr>
          <a:xfrm>
            <a:off x="11769073" y="5620178"/>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4" name="Google Shape;395;p19">
            <a:extLst>
              <a:ext uri="{FF2B5EF4-FFF2-40B4-BE49-F238E27FC236}">
                <a16:creationId xmlns:a16="http://schemas.microsoft.com/office/drawing/2014/main" id="{8492B28D-3A6F-4740-8EB8-5959DF2D61B9}"/>
              </a:ext>
            </a:extLst>
          </p:cNvPr>
          <p:cNvSpPr/>
          <p:nvPr/>
        </p:nvSpPr>
        <p:spPr>
          <a:xfrm>
            <a:off x="10859786" y="62568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START</a:t>
            </a:r>
            <a:endParaRPr kumimoji="0" sz="16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Speech Bubble: Rectangle with Corners Rounded 3">
            <a:extLst>
              <a:ext uri="{FF2B5EF4-FFF2-40B4-BE49-F238E27FC236}">
                <a16:creationId xmlns:a16="http://schemas.microsoft.com/office/drawing/2014/main" id="{D15C699F-8741-EB3D-8C57-AE902559BCBE}"/>
              </a:ext>
            </a:extLst>
          </p:cNvPr>
          <p:cNvSpPr/>
          <p:nvPr/>
        </p:nvSpPr>
        <p:spPr>
          <a:xfrm>
            <a:off x="2021089" y="308406"/>
            <a:ext cx="4580028"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mj-lt"/>
              </a:rPr>
              <a:t>Partnerarbeit</a:t>
            </a:r>
            <a:endParaRPr kumimoji="0" lang="en-GB" sz="2800" b="1" i="0" u="none" strike="noStrike" kern="1200" cap="none" spc="0" normalizeH="0" baseline="0" noProof="0" dirty="0">
              <a:ln>
                <a:noFill/>
              </a:ln>
              <a:solidFill>
                <a:prstClr val="white"/>
              </a:solidFill>
              <a:effectLst/>
              <a:uLnTx/>
              <a:uFillTx/>
              <a:latin typeface="+mj-lt"/>
            </a:endParaRPr>
          </a:p>
        </p:txBody>
      </p:sp>
      <p:pic>
        <p:nvPicPr>
          <p:cNvPr id="5" name="Graphic 4" descr="Teacher">
            <a:extLst>
              <a:ext uri="{FF2B5EF4-FFF2-40B4-BE49-F238E27FC236}">
                <a16:creationId xmlns:a16="http://schemas.microsoft.com/office/drawing/2014/main" id="{237442C8-2C70-5C36-4375-E38966824CD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70390" y="110226"/>
            <a:ext cx="914400" cy="914400"/>
          </a:xfrm>
          <a:prstGeom prst="rect">
            <a:avLst/>
          </a:prstGeom>
        </p:spPr>
      </p:pic>
      <p:pic>
        <p:nvPicPr>
          <p:cNvPr id="8" name="Picture 7">
            <a:extLst>
              <a:ext uri="{FF2B5EF4-FFF2-40B4-BE49-F238E27FC236}">
                <a16:creationId xmlns:a16="http://schemas.microsoft.com/office/drawing/2014/main" id="{E99DFC5E-FF3A-E08A-376F-C2A22BCBD6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86657" y="140241"/>
            <a:ext cx="818418" cy="917110"/>
          </a:xfrm>
          <a:prstGeom prst="rect">
            <a:avLst/>
          </a:prstGeom>
        </p:spPr>
      </p:pic>
      <p:pic>
        <p:nvPicPr>
          <p:cNvPr id="9" name="Picture 2" descr="Free illustrations of Alien">
            <a:extLst>
              <a:ext uri="{FF2B5EF4-FFF2-40B4-BE49-F238E27FC236}">
                <a16:creationId xmlns:a16="http://schemas.microsoft.com/office/drawing/2014/main" id="{75B98426-2CDC-F3DA-5C30-72333DBA444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19402" y="-28673"/>
            <a:ext cx="1626792" cy="165436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9" name="Table 7">
            <a:extLst>
              <a:ext uri="{FF2B5EF4-FFF2-40B4-BE49-F238E27FC236}">
                <a16:creationId xmlns:a16="http://schemas.microsoft.com/office/drawing/2014/main" id="{78F1BFC5-33E9-4423-935D-38EF2DA1F51F}"/>
              </a:ext>
            </a:extLst>
          </p:cNvPr>
          <p:cNvGraphicFramePr>
            <a:graphicFrameLocks noGrp="1"/>
          </p:cNvGraphicFramePr>
          <p:nvPr>
            <p:extLst>
              <p:ext uri="{D42A27DB-BD31-4B8C-83A1-F6EECF244321}">
                <p14:modId xmlns:p14="http://schemas.microsoft.com/office/powerpoint/2010/main" val="1937019555"/>
              </p:ext>
            </p:extLst>
          </p:nvPr>
        </p:nvGraphicFramePr>
        <p:xfrm>
          <a:off x="823520" y="2434794"/>
          <a:ext cx="9475856" cy="4114800"/>
        </p:xfrm>
        <a:graphic>
          <a:graphicData uri="http://schemas.openxmlformats.org/drawingml/2006/table">
            <a:tbl>
              <a:tblPr>
                <a:tableStyleId>{5C22544A-7EE6-4342-B048-85BDC9FD1C3A}</a:tableStyleId>
              </a:tblPr>
              <a:tblGrid>
                <a:gridCol w="2368964">
                  <a:extLst>
                    <a:ext uri="{9D8B030D-6E8A-4147-A177-3AD203B41FA5}">
                      <a16:colId xmlns:a16="http://schemas.microsoft.com/office/drawing/2014/main" val="3139675206"/>
                    </a:ext>
                  </a:extLst>
                </a:gridCol>
                <a:gridCol w="2368964">
                  <a:extLst>
                    <a:ext uri="{9D8B030D-6E8A-4147-A177-3AD203B41FA5}">
                      <a16:colId xmlns:a16="http://schemas.microsoft.com/office/drawing/2014/main" val="3347076989"/>
                    </a:ext>
                  </a:extLst>
                </a:gridCol>
                <a:gridCol w="2368964">
                  <a:extLst>
                    <a:ext uri="{9D8B030D-6E8A-4147-A177-3AD203B41FA5}">
                      <a16:colId xmlns:a16="http://schemas.microsoft.com/office/drawing/2014/main" val="1548582997"/>
                    </a:ext>
                  </a:extLst>
                </a:gridCol>
                <a:gridCol w="2368964">
                  <a:extLst>
                    <a:ext uri="{9D8B030D-6E8A-4147-A177-3AD203B41FA5}">
                      <a16:colId xmlns:a16="http://schemas.microsoft.com/office/drawing/2014/main" val="2588186428"/>
                    </a:ext>
                  </a:extLst>
                </a:gridCol>
              </a:tblGrid>
              <a:tr h="370840">
                <a:tc>
                  <a:txBody>
                    <a:bodyPr/>
                    <a:lstStyle/>
                    <a:p>
                      <a:endParaRPr lang="en-GB" sz="2400">
                        <a:solidFill>
                          <a:srgbClr val="002060"/>
                        </a:solidFill>
                      </a:endParaRPr>
                    </a:p>
                  </a:txBody>
                  <a:tcPr/>
                </a:tc>
                <a:tc>
                  <a:txBody>
                    <a:bodyPr/>
                    <a:lstStyle/>
                    <a:p>
                      <a:endParaRPr lang="en-GB" sz="2400" dirty="0">
                        <a:solidFill>
                          <a:srgbClr val="002060"/>
                        </a:solidFill>
                      </a:endParaRPr>
                    </a:p>
                  </a:txBody>
                  <a:tcPr/>
                </a:tc>
                <a:tc>
                  <a:txBody>
                    <a:bodyPr/>
                    <a:lstStyle/>
                    <a:p>
                      <a:endParaRPr lang="en-GB" sz="2400">
                        <a:solidFill>
                          <a:srgbClr val="002060"/>
                        </a:solidFill>
                      </a:endParaRPr>
                    </a:p>
                  </a:txBody>
                  <a:tcPr/>
                </a:tc>
                <a:tc>
                  <a:txBody>
                    <a:bodyPr/>
                    <a:lstStyle/>
                    <a:p>
                      <a:r>
                        <a:rPr lang="en-US" sz="2400" dirty="0" err="1">
                          <a:solidFill>
                            <a:srgbClr val="002060"/>
                          </a:solidFill>
                        </a:rPr>
                        <a:t>Eis</a:t>
                      </a:r>
                      <a:endParaRPr lang="en-GB" sz="2400" dirty="0">
                        <a:solidFill>
                          <a:srgbClr val="002060"/>
                        </a:solidFill>
                      </a:endParaRPr>
                    </a:p>
                  </a:txBody>
                  <a:tcPr/>
                </a:tc>
                <a:extLst>
                  <a:ext uri="{0D108BD9-81ED-4DB2-BD59-A6C34878D82A}">
                    <a16:rowId xmlns:a16="http://schemas.microsoft.com/office/drawing/2014/main" val="3170927371"/>
                  </a:ext>
                </a:extLst>
              </a:tr>
              <a:tr h="370840">
                <a:tc>
                  <a:txBody>
                    <a:bodyPr/>
                    <a:lstStyle/>
                    <a:p>
                      <a:endParaRPr lang="en-GB" sz="2400" dirty="0">
                        <a:solidFill>
                          <a:srgbClr val="002060"/>
                        </a:solidFill>
                      </a:endParaRPr>
                    </a:p>
                  </a:txBody>
                  <a:tcPr/>
                </a:tc>
                <a:tc>
                  <a:txBody>
                    <a:bodyPr/>
                    <a:lstStyle/>
                    <a:p>
                      <a:r>
                        <a:rPr lang="en-US" sz="2400" dirty="0" err="1">
                          <a:solidFill>
                            <a:srgbClr val="002060"/>
                          </a:solidFill>
                        </a:rPr>
                        <a:t>gebe</a:t>
                      </a:r>
                      <a:endParaRPr lang="en-GB" sz="2400" dirty="0">
                        <a:solidFill>
                          <a:srgbClr val="002060"/>
                        </a:solidFill>
                      </a:endParaRPr>
                    </a:p>
                  </a:txBody>
                  <a:tcPr/>
                </a:tc>
                <a:tc>
                  <a:txBody>
                    <a:bodyPr/>
                    <a:lstStyle/>
                    <a:p>
                      <a:endParaRPr lang="en-GB" sz="2400" dirty="0">
                        <a:solidFill>
                          <a:srgbClr val="002060"/>
                        </a:solidFill>
                      </a:endParaRPr>
                    </a:p>
                  </a:txBody>
                  <a:tcPr/>
                </a:tc>
                <a:tc>
                  <a:txBody>
                    <a:bodyPr/>
                    <a:lstStyle/>
                    <a:p>
                      <a:r>
                        <a:rPr lang="en-US" sz="2400" dirty="0">
                          <a:solidFill>
                            <a:srgbClr val="002060"/>
                          </a:solidFill>
                        </a:rPr>
                        <a:t>Kuchen</a:t>
                      </a:r>
                      <a:endParaRPr lang="en-GB" sz="2400" dirty="0">
                        <a:solidFill>
                          <a:srgbClr val="002060"/>
                        </a:solidFill>
                      </a:endParaRPr>
                    </a:p>
                  </a:txBody>
                  <a:tcPr/>
                </a:tc>
                <a:extLst>
                  <a:ext uri="{0D108BD9-81ED-4DB2-BD59-A6C34878D82A}">
                    <a16:rowId xmlns:a16="http://schemas.microsoft.com/office/drawing/2014/main" val="2963316108"/>
                  </a:ext>
                </a:extLst>
              </a:tr>
              <a:tr h="370840">
                <a:tc>
                  <a:txBody>
                    <a:bodyPr/>
                    <a:lstStyle/>
                    <a:p>
                      <a:endParaRPr lang="en-GB" sz="2400" dirty="0">
                        <a:solidFill>
                          <a:srgbClr val="002060"/>
                        </a:solidFill>
                      </a:endParaRPr>
                    </a:p>
                  </a:txBody>
                  <a:tcPr/>
                </a:tc>
                <a:tc>
                  <a:txBody>
                    <a:bodyPr/>
                    <a:lstStyle/>
                    <a:p>
                      <a:r>
                        <a:rPr lang="en-US" sz="2400" dirty="0" err="1">
                          <a:solidFill>
                            <a:srgbClr val="002060"/>
                          </a:solidFill>
                        </a:rPr>
                        <a:t>gibt</a:t>
                      </a:r>
                      <a:endParaRPr lang="en-GB" sz="2400" dirty="0">
                        <a:solidFill>
                          <a:srgbClr val="002060"/>
                        </a:solidFill>
                      </a:endParaRPr>
                    </a:p>
                  </a:txBody>
                  <a:tcPr/>
                </a:tc>
                <a:tc>
                  <a:txBody>
                    <a:bodyPr/>
                    <a:lstStyle/>
                    <a:p>
                      <a:endParaRPr lang="en-GB" sz="2400" dirty="0">
                        <a:solidFill>
                          <a:srgbClr val="002060"/>
                        </a:solidFill>
                      </a:endParaRPr>
                    </a:p>
                  </a:txBody>
                  <a:tcPr/>
                </a:tc>
                <a:tc>
                  <a:txBody>
                    <a:bodyPr/>
                    <a:lstStyle/>
                    <a:p>
                      <a:r>
                        <a:rPr lang="en-US" sz="2400" dirty="0" err="1">
                          <a:solidFill>
                            <a:srgbClr val="002060"/>
                          </a:solidFill>
                        </a:rPr>
                        <a:t>Bleistift</a:t>
                      </a:r>
                      <a:endParaRPr lang="en-GB" sz="2400" dirty="0">
                        <a:solidFill>
                          <a:srgbClr val="002060"/>
                        </a:solidFill>
                      </a:endParaRPr>
                    </a:p>
                  </a:txBody>
                  <a:tcPr/>
                </a:tc>
                <a:extLst>
                  <a:ext uri="{0D108BD9-81ED-4DB2-BD59-A6C34878D82A}">
                    <a16:rowId xmlns:a16="http://schemas.microsoft.com/office/drawing/2014/main" val="2209959194"/>
                  </a:ext>
                </a:extLst>
              </a:tr>
              <a:tr h="370840">
                <a:tc>
                  <a:txBody>
                    <a:bodyPr/>
                    <a:lstStyle/>
                    <a:p>
                      <a:r>
                        <a:rPr lang="en-US" sz="2400" dirty="0">
                          <a:solidFill>
                            <a:srgbClr val="002060"/>
                          </a:solidFill>
                        </a:rPr>
                        <a:t>ich</a:t>
                      </a:r>
                      <a:endParaRPr lang="en-GB" sz="2400" dirty="0">
                        <a:solidFill>
                          <a:srgbClr val="002060"/>
                        </a:solidFill>
                      </a:endParaRPr>
                    </a:p>
                  </a:txBody>
                  <a:tcPr/>
                </a:tc>
                <a:tc>
                  <a:txBody>
                    <a:bodyPr/>
                    <a:lstStyle/>
                    <a:p>
                      <a:r>
                        <a:rPr lang="en-US" sz="2400" dirty="0" err="1">
                          <a:solidFill>
                            <a:srgbClr val="002060"/>
                          </a:solidFill>
                        </a:rPr>
                        <a:t>gebt</a:t>
                      </a:r>
                      <a:endParaRPr lang="en-GB" sz="2400" dirty="0">
                        <a:solidFill>
                          <a:srgbClr val="002060"/>
                        </a:solidFill>
                      </a:endParaRPr>
                    </a:p>
                  </a:txBody>
                  <a:tcPr/>
                </a:tc>
                <a:tc>
                  <a:txBody>
                    <a:bodyPr/>
                    <a:lstStyle/>
                    <a:p>
                      <a:r>
                        <a:rPr lang="en-US" sz="2400" dirty="0" err="1">
                          <a:solidFill>
                            <a:srgbClr val="002060"/>
                          </a:solidFill>
                        </a:rPr>
                        <a:t>einen</a:t>
                      </a:r>
                      <a:endParaRPr lang="en-GB" sz="2400" dirty="0">
                        <a:solidFill>
                          <a:srgbClr val="002060"/>
                        </a:solidFill>
                      </a:endParaRPr>
                    </a:p>
                  </a:txBody>
                  <a:tcPr/>
                </a:tc>
                <a:tc>
                  <a:txBody>
                    <a:bodyPr/>
                    <a:lstStyle/>
                    <a:p>
                      <a:r>
                        <a:rPr lang="en-US" sz="2400" dirty="0" err="1">
                          <a:solidFill>
                            <a:srgbClr val="002060"/>
                          </a:solidFill>
                        </a:rPr>
                        <a:t>Geschenk</a:t>
                      </a:r>
                      <a:endParaRPr lang="en-GB" sz="2400" dirty="0">
                        <a:solidFill>
                          <a:srgbClr val="002060"/>
                        </a:solidFill>
                      </a:endParaRPr>
                    </a:p>
                  </a:txBody>
                  <a:tcPr/>
                </a:tc>
                <a:extLst>
                  <a:ext uri="{0D108BD9-81ED-4DB2-BD59-A6C34878D82A}">
                    <a16:rowId xmlns:a16="http://schemas.microsoft.com/office/drawing/2014/main" val="1047162336"/>
                  </a:ext>
                </a:extLst>
              </a:tr>
              <a:tr h="370840">
                <a:tc>
                  <a:txBody>
                    <a:bodyPr/>
                    <a:lstStyle/>
                    <a:p>
                      <a:r>
                        <a:rPr lang="en-US" sz="2400" dirty="0">
                          <a:solidFill>
                            <a:srgbClr val="002060"/>
                          </a:solidFill>
                        </a:rPr>
                        <a:t>er</a:t>
                      </a:r>
                      <a:endParaRPr lang="en-GB" sz="2400" dirty="0">
                        <a:solidFill>
                          <a:srgbClr val="002060"/>
                        </a:solidFill>
                      </a:endParaRPr>
                    </a:p>
                  </a:txBody>
                  <a:tcPr/>
                </a:tc>
                <a:tc>
                  <a:txBody>
                    <a:bodyPr/>
                    <a:lstStyle/>
                    <a:p>
                      <a:r>
                        <a:rPr lang="en-US" sz="2400" dirty="0" err="1">
                          <a:solidFill>
                            <a:srgbClr val="002060"/>
                          </a:solidFill>
                        </a:rPr>
                        <a:t>habe</a:t>
                      </a:r>
                      <a:endParaRPr lang="en-GB" sz="2400" dirty="0">
                        <a:solidFill>
                          <a:srgbClr val="002060"/>
                        </a:solidFill>
                      </a:endParaRPr>
                    </a:p>
                  </a:txBody>
                  <a:tcPr/>
                </a:tc>
                <a:tc>
                  <a:txBody>
                    <a:bodyPr/>
                    <a:lstStyle/>
                    <a:p>
                      <a:r>
                        <a:rPr lang="en-US" sz="2400" dirty="0">
                          <a:solidFill>
                            <a:srgbClr val="002060"/>
                          </a:solidFill>
                        </a:rPr>
                        <a:t>eine</a:t>
                      </a:r>
                      <a:endParaRPr lang="en-GB" sz="2400" dirty="0">
                        <a:solidFill>
                          <a:srgbClr val="002060"/>
                        </a:solidFill>
                      </a:endParaRPr>
                    </a:p>
                  </a:txBody>
                  <a:tcPr/>
                </a:tc>
                <a:tc>
                  <a:txBody>
                    <a:bodyPr/>
                    <a:lstStyle/>
                    <a:p>
                      <a:r>
                        <a:rPr lang="en-US" sz="2400" dirty="0" err="1">
                          <a:solidFill>
                            <a:srgbClr val="002060"/>
                          </a:solidFill>
                        </a:rPr>
                        <a:t>Flaschen</a:t>
                      </a:r>
                      <a:endParaRPr lang="en-GB" sz="2400" dirty="0">
                        <a:solidFill>
                          <a:srgbClr val="002060"/>
                        </a:solidFill>
                      </a:endParaRPr>
                    </a:p>
                  </a:txBody>
                  <a:tcPr/>
                </a:tc>
                <a:extLst>
                  <a:ext uri="{0D108BD9-81ED-4DB2-BD59-A6C34878D82A}">
                    <a16:rowId xmlns:a16="http://schemas.microsoft.com/office/drawing/2014/main" val="605087207"/>
                  </a:ext>
                </a:extLst>
              </a:tr>
              <a:tr h="370840">
                <a:tc>
                  <a:txBody>
                    <a:bodyPr/>
                    <a:lstStyle/>
                    <a:p>
                      <a:r>
                        <a:rPr lang="en-US" sz="2400" dirty="0" err="1">
                          <a:solidFill>
                            <a:srgbClr val="002060"/>
                          </a:solidFill>
                        </a:rPr>
                        <a:t>ihr</a:t>
                      </a:r>
                      <a:endParaRPr lang="en-GB" sz="2400" dirty="0">
                        <a:solidFill>
                          <a:srgbClr val="002060"/>
                        </a:solidFill>
                      </a:endParaRPr>
                    </a:p>
                  </a:txBody>
                  <a:tcPr/>
                </a:tc>
                <a:tc>
                  <a:txBody>
                    <a:bodyPr/>
                    <a:lstStyle/>
                    <a:p>
                      <a:r>
                        <a:rPr lang="en-US" sz="2400" dirty="0">
                          <a:solidFill>
                            <a:srgbClr val="002060"/>
                          </a:solidFill>
                        </a:rPr>
                        <a:t>hat</a:t>
                      </a:r>
                      <a:endParaRPr lang="en-GB" sz="2400" dirty="0">
                        <a:solidFill>
                          <a:srgbClr val="002060"/>
                        </a:solidFill>
                      </a:endParaRPr>
                    </a:p>
                  </a:txBody>
                  <a:tcPr/>
                </a:tc>
                <a:tc>
                  <a:txBody>
                    <a:bodyPr/>
                    <a:lstStyle/>
                    <a:p>
                      <a:r>
                        <a:rPr lang="en-US" sz="2400" dirty="0" err="1">
                          <a:solidFill>
                            <a:srgbClr val="002060"/>
                          </a:solidFill>
                        </a:rPr>
                        <a:t>ein</a:t>
                      </a:r>
                      <a:endParaRPr lang="en-GB" sz="2400" dirty="0">
                        <a:solidFill>
                          <a:srgbClr val="002060"/>
                        </a:solidFill>
                      </a:endParaRPr>
                    </a:p>
                  </a:txBody>
                  <a:tcPr/>
                </a:tc>
                <a:tc>
                  <a:txBody>
                    <a:bodyPr/>
                    <a:lstStyle/>
                    <a:p>
                      <a:r>
                        <a:rPr lang="en-US" sz="2400" dirty="0">
                          <a:solidFill>
                            <a:srgbClr val="002060"/>
                          </a:solidFill>
                        </a:rPr>
                        <a:t>Hund</a:t>
                      </a:r>
                      <a:endParaRPr lang="en-GB" sz="2400" dirty="0">
                        <a:solidFill>
                          <a:srgbClr val="002060"/>
                        </a:solidFill>
                      </a:endParaRPr>
                    </a:p>
                  </a:txBody>
                  <a:tcPr/>
                </a:tc>
                <a:extLst>
                  <a:ext uri="{0D108BD9-81ED-4DB2-BD59-A6C34878D82A}">
                    <a16:rowId xmlns:a16="http://schemas.microsoft.com/office/drawing/2014/main" val="824533222"/>
                  </a:ext>
                </a:extLst>
              </a:tr>
              <a:tr h="370840">
                <a:tc>
                  <a:txBody>
                    <a:bodyPr/>
                    <a:lstStyle/>
                    <a:p>
                      <a:endParaRPr lang="en-GB" sz="2400" dirty="0">
                        <a:solidFill>
                          <a:srgbClr val="002060"/>
                        </a:solidFill>
                      </a:endParaRPr>
                    </a:p>
                  </a:txBody>
                  <a:tcPr/>
                </a:tc>
                <a:tc>
                  <a:txBody>
                    <a:bodyPr/>
                    <a:lstStyle/>
                    <a:p>
                      <a:r>
                        <a:rPr lang="en-US" sz="2400" dirty="0" err="1">
                          <a:solidFill>
                            <a:srgbClr val="002060"/>
                          </a:solidFill>
                        </a:rPr>
                        <a:t>habt</a:t>
                      </a:r>
                      <a:endParaRPr lang="en-GB" sz="2400" dirty="0">
                        <a:solidFill>
                          <a:srgbClr val="002060"/>
                        </a:solidFill>
                      </a:endParaRPr>
                    </a:p>
                  </a:txBody>
                  <a:tcPr/>
                </a:tc>
                <a:tc>
                  <a:txBody>
                    <a:bodyPr/>
                    <a:lstStyle/>
                    <a:p>
                      <a:r>
                        <a:rPr lang="en-GB" sz="2400" dirty="0" err="1">
                          <a:solidFill>
                            <a:srgbClr val="002060"/>
                          </a:solidFill>
                        </a:rPr>
                        <a:t>keine</a:t>
                      </a:r>
                      <a:endParaRPr lang="en-GB" sz="2400" dirty="0">
                        <a:solidFill>
                          <a:srgbClr val="002060"/>
                        </a:solidFill>
                      </a:endParaRPr>
                    </a:p>
                  </a:txBody>
                  <a:tcPr/>
                </a:tc>
                <a:tc>
                  <a:txBody>
                    <a:bodyPr/>
                    <a:lstStyle/>
                    <a:p>
                      <a:r>
                        <a:rPr lang="en-US" sz="2400" dirty="0" err="1">
                          <a:solidFill>
                            <a:srgbClr val="002060"/>
                          </a:solidFill>
                        </a:rPr>
                        <a:t>Katze</a:t>
                      </a:r>
                      <a:endParaRPr lang="en-GB" sz="2400" dirty="0">
                        <a:solidFill>
                          <a:srgbClr val="002060"/>
                        </a:solidFill>
                      </a:endParaRPr>
                    </a:p>
                  </a:txBody>
                  <a:tcPr/>
                </a:tc>
                <a:extLst>
                  <a:ext uri="{0D108BD9-81ED-4DB2-BD59-A6C34878D82A}">
                    <a16:rowId xmlns:a16="http://schemas.microsoft.com/office/drawing/2014/main" val="4104654753"/>
                  </a:ext>
                </a:extLst>
              </a:tr>
              <a:tr h="370840">
                <a:tc>
                  <a:txBody>
                    <a:bodyPr/>
                    <a:lstStyle/>
                    <a:p>
                      <a:endParaRPr lang="en-GB" sz="2400">
                        <a:solidFill>
                          <a:srgbClr val="002060"/>
                        </a:solidFill>
                      </a:endParaRPr>
                    </a:p>
                  </a:txBody>
                  <a:tcPr/>
                </a:tc>
                <a:tc>
                  <a:txBody>
                    <a:bodyPr/>
                    <a:lstStyle/>
                    <a:p>
                      <a:endParaRPr lang="en-GB" sz="2400">
                        <a:solidFill>
                          <a:srgbClr val="002060"/>
                        </a:solidFill>
                      </a:endParaRPr>
                    </a:p>
                  </a:txBody>
                  <a:tcPr/>
                </a:tc>
                <a:tc>
                  <a:txBody>
                    <a:bodyPr/>
                    <a:lstStyle/>
                    <a:p>
                      <a:endParaRPr lang="en-GB" sz="2400">
                        <a:solidFill>
                          <a:srgbClr val="002060"/>
                        </a:solidFill>
                      </a:endParaRPr>
                    </a:p>
                  </a:txBody>
                  <a:tcPr/>
                </a:tc>
                <a:tc>
                  <a:txBody>
                    <a:bodyPr/>
                    <a:lstStyle/>
                    <a:p>
                      <a:r>
                        <a:rPr lang="en-US" sz="2400" dirty="0" err="1">
                          <a:solidFill>
                            <a:srgbClr val="002060"/>
                          </a:solidFill>
                        </a:rPr>
                        <a:t>Tasche</a:t>
                      </a:r>
                      <a:endParaRPr lang="en-GB" sz="2400" dirty="0">
                        <a:solidFill>
                          <a:srgbClr val="002060"/>
                        </a:solidFill>
                      </a:endParaRPr>
                    </a:p>
                  </a:txBody>
                  <a:tcPr/>
                </a:tc>
                <a:extLst>
                  <a:ext uri="{0D108BD9-81ED-4DB2-BD59-A6C34878D82A}">
                    <a16:rowId xmlns:a16="http://schemas.microsoft.com/office/drawing/2014/main" val="3546658985"/>
                  </a:ext>
                </a:extLst>
              </a:tr>
              <a:tr h="370840">
                <a:tc>
                  <a:txBody>
                    <a:bodyPr/>
                    <a:lstStyle/>
                    <a:p>
                      <a:endParaRPr lang="en-GB" sz="2400">
                        <a:solidFill>
                          <a:srgbClr val="002060"/>
                        </a:solidFill>
                      </a:endParaRPr>
                    </a:p>
                  </a:txBody>
                  <a:tcPr/>
                </a:tc>
                <a:tc>
                  <a:txBody>
                    <a:bodyPr/>
                    <a:lstStyle/>
                    <a:p>
                      <a:endParaRPr lang="en-GB" sz="2400">
                        <a:solidFill>
                          <a:srgbClr val="002060"/>
                        </a:solidFill>
                      </a:endParaRPr>
                    </a:p>
                  </a:txBody>
                  <a:tcPr/>
                </a:tc>
                <a:tc>
                  <a:txBody>
                    <a:bodyPr/>
                    <a:lstStyle/>
                    <a:p>
                      <a:endParaRPr lang="en-GB" sz="2400">
                        <a:solidFill>
                          <a:srgbClr val="002060"/>
                        </a:solidFill>
                      </a:endParaRPr>
                    </a:p>
                  </a:txBody>
                  <a:tcPr/>
                </a:tc>
                <a:tc>
                  <a:txBody>
                    <a:bodyPr/>
                    <a:lstStyle/>
                    <a:p>
                      <a:r>
                        <a:rPr lang="en-GB" sz="2400" dirty="0" err="1">
                          <a:solidFill>
                            <a:srgbClr val="002060"/>
                          </a:solidFill>
                        </a:rPr>
                        <a:t>Bilder</a:t>
                      </a:r>
                      <a:endParaRPr lang="en-GB" sz="2400" dirty="0">
                        <a:solidFill>
                          <a:srgbClr val="002060"/>
                        </a:solidFill>
                      </a:endParaRPr>
                    </a:p>
                  </a:txBody>
                  <a:tcPr/>
                </a:tc>
                <a:extLst>
                  <a:ext uri="{0D108BD9-81ED-4DB2-BD59-A6C34878D82A}">
                    <a16:rowId xmlns:a16="http://schemas.microsoft.com/office/drawing/2014/main" val="2614908340"/>
                  </a:ext>
                </a:extLst>
              </a:tr>
            </a:tbl>
          </a:graphicData>
        </a:graphic>
      </p:graphicFrame>
    </p:spTree>
    <p:extLst>
      <p:ext uri="{BB962C8B-B14F-4D97-AF65-F5344CB8AC3E}">
        <p14:creationId xmlns:p14="http://schemas.microsoft.com/office/powerpoint/2010/main" val="17228621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4"/>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remove" grpId="0" nodeType="clickEffect">
                                  <p:stCondLst>
                                    <p:cond delay="0"/>
                                  </p:stCondLst>
                                  <p:childTnLst>
                                    <p:anim calcmode="lin" valueType="num">
                                      <p:cBhvr additive="base">
                                        <p:cTn id="6" dur="59000"/>
                                        <p:tgtEl>
                                          <p:spTgt spid="28"/>
                                        </p:tgtEl>
                                        <p:attrNameLst>
                                          <p:attrName>ppt_y</p:attrName>
                                        </p:attrNameLst>
                                      </p:cBhvr>
                                      <p:tavLst>
                                        <p:tav tm="0">
                                          <p:val>
                                            <p:strVal val="#ppt_y"/>
                                          </p:val>
                                        </p:tav>
                                        <p:tav tm="100000">
                                          <p:val>
                                            <p:strVal val="#ppt_y+#ppt_h*1.125000"/>
                                          </p:val>
                                        </p:tav>
                                      </p:tavLst>
                                    </p:anim>
                                    <p:animEffect transition="out" filter="wipe(down)">
                                      <p:cBhvr>
                                        <p:cTn id="7" dur="59000"/>
                                        <p:tgtEl>
                                          <p:spTgt spid="28"/>
                                        </p:tgtEl>
                                      </p:cBhvr>
                                    </p:animEffect>
                                    <p:set>
                                      <p:cBhvr>
                                        <p:cTn id="8" dur="1" fill="hold">
                                          <p:stCondLst>
                                            <p:cond delay="589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34"/>
                  </p:tgtEl>
                </p:cond>
              </p:nextCondLst>
            </p:seq>
          </p:childTnLst>
        </p:cTn>
      </p:par>
    </p:tnLst>
    <p:bldLst>
      <p:bldP spid="2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74F5A46-787C-293E-AF9B-B41F0A0A23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240" y="103941"/>
            <a:ext cx="1236429" cy="1256055"/>
          </a:xfrm>
          <a:prstGeom prst="rect">
            <a:avLst/>
          </a:prstGeom>
        </p:spPr>
      </p:pic>
      <p:sp>
        <p:nvSpPr>
          <p:cNvPr id="8" name="TextBox 7">
            <a:extLst>
              <a:ext uri="{FF2B5EF4-FFF2-40B4-BE49-F238E27FC236}">
                <a16:creationId xmlns:a16="http://schemas.microsoft.com/office/drawing/2014/main" id="{E8A2E376-9903-540F-BACF-7350CFD08BD0}"/>
              </a:ext>
            </a:extLst>
          </p:cNvPr>
          <p:cNvSpPr txBox="1"/>
          <p:nvPr/>
        </p:nvSpPr>
        <p:spPr>
          <a:xfrm>
            <a:off x="1648590" y="870091"/>
            <a:ext cx="9788615" cy="404726"/>
          </a:xfrm>
          <a:prstGeom prst="rect">
            <a:avLst/>
          </a:prstGeom>
          <a:noFill/>
        </p:spPr>
        <p:txBody>
          <a:bodyPr wrap="square">
            <a:spAutoFit/>
          </a:bodyPr>
          <a:lstStyle/>
          <a:p>
            <a:pPr>
              <a:lnSpc>
                <a:spcPct val="107000"/>
              </a:lnSpc>
              <a:spcAft>
                <a:spcPts val="800"/>
              </a:spcAft>
            </a:pP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Put a (X) next to the noun that completes each sentence.</a:t>
            </a:r>
            <a:endParaRPr lang="en-GB" sz="2000" dirty="0">
              <a:effectLst/>
              <a:latin typeface="Calibri" panose="020F0502020204030204" pitchFamily="34" charset="0"/>
              <a:ea typeface="SimSun" panose="02010600030101010101" pitchFamily="2" charset="-122"/>
              <a:cs typeface="Times New Roman" panose="02020603050405020304" pitchFamily="18" charset="0"/>
            </a:endParaRPr>
          </a:p>
        </p:txBody>
      </p:sp>
      <p:sp>
        <p:nvSpPr>
          <p:cNvPr id="9" name="Title 2">
            <a:extLst>
              <a:ext uri="{FF2B5EF4-FFF2-40B4-BE49-F238E27FC236}">
                <a16:creationId xmlns:a16="http://schemas.microsoft.com/office/drawing/2014/main" id="{7268E9C9-FC1E-1523-875B-32ED1C2C3D50}"/>
              </a:ext>
            </a:extLst>
          </p:cNvPr>
          <p:cNvSpPr txBox="1">
            <a:spLocks/>
          </p:cNvSpPr>
          <p:nvPr/>
        </p:nvSpPr>
        <p:spPr>
          <a:xfrm>
            <a:off x="11245010" y="899844"/>
            <a:ext cx="766122" cy="374973"/>
          </a:xfrm>
          <a:prstGeom prst="rect">
            <a:avLst/>
          </a:prstGeom>
          <a:solidFill>
            <a:srgbClr val="2E94AF"/>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lgn="ctr"/>
            <a:r>
              <a:rPr lang="en-GB" sz="2000" b="1">
                <a:solidFill>
                  <a:schemeClr val="bg1"/>
                </a:solidFill>
                <a:latin typeface="Century Gothic" panose="020B0502020202020204" pitchFamily="34" charset="0"/>
              </a:rPr>
              <a:t>lesen</a:t>
            </a:r>
            <a:endParaRPr lang="en-GB" sz="2000" b="1" dirty="0">
              <a:solidFill>
                <a:schemeClr val="bg1"/>
              </a:solidFill>
              <a:latin typeface="Century Gothic" panose="020B0502020202020204" pitchFamily="34" charset="0"/>
            </a:endParaRPr>
          </a:p>
        </p:txBody>
      </p:sp>
      <p:pic>
        <p:nvPicPr>
          <p:cNvPr id="10" name="Picture 9" descr="Icon&#10;&#10;Description automatically generated">
            <a:extLst>
              <a:ext uri="{FF2B5EF4-FFF2-40B4-BE49-F238E27FC236}">
                <a16:creationId xmlns:a16="http://schemas.microsoft.com/office/drawing/2014/main" id="{DB0AA6A4-8D4A-E042-446F-937DB9AF1E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64142" y="61136"/>
            <a:ext cx="1127858" cy="829128"/>
          </a:xfrm>
          <a:prstGeom prst="rect">
            <a:avLst/>
          </a:prstGeom>
        </p:spPr>
      </p:pic>
      <p:graphicFrame>
        <p:nvGraphicFramePr>
          <p:cNvPr id="3" name="Table 2">
            <a:extLst>
              <a:ext uri="{FF2B5EF4-FFF2-40B4-BE49-F238E27FC236}">
                <a16:creationId xmlns:a16="http://schemas.microsoft.com/office/drawing/2014/main" id="{ADAA36EA-7DBA-D447-5A16-20CBD87216D9}"/>
              </a:ext>
            </a:extLst>
          </p:cNvPr>
          <p:cNvGraphicFramePr>
            <a:graphicFrameLocks noGrp="1"/>
          </p:cNvGraphicFramePr>
          <p:nvPr>
            <p:extLst>
              <p:ext uri="{D42A27DB-BD31-4B8C-83A1-F6EECF244321}">
                <p14:modId xmlns:p14="http://schemas.microsoft.com/office/powerpoint/2010/main" val="2006551482"/>
              </p:ext>
            </p:extLst>
          </p:nvPr>
        </p:nvGraphicFramePr>
        <p:xfrm>
          <a:off x="1378669" y="1696319"/>
          <a:ext cx="8946292" cy="4432630"/>
        </p:xfrm>
        <a:graphic>
          <a:graphicData uri="http://schemas.openxmlformats.org/drawingml/2006/table">
            <a:tbl>
              <a:tblPr firstRow="1" firstCol="1" bandRow="1"/>
              <a:tblGrid>
                <a:gridCol w="703859">
                  <a:extLst>
                    <a:ext uri="{9D8B030D-6E8A-4147-A177-3AD203B41FA5}">
                      <a16:colId xmlns:a16="http://schemas.microsoft.com/office/drawing/2014/main" val="3898985709"/>
                    </a:ext>
                  </a:extLst>
                </a:gridCol>
                <a:gridCol w="2757349">
                  <a:extLst>
                    <a:ext uri="{9D8B030D-6E8A-4147-A177-3AD203B41FA5}">
                      <a16:colId xmlns:a16="http://schemas.microsoft.com/office/drawing/2014/main" val="3855951309"/>
                    </a:ext>
                  </a:extLst>
                </a:gridCol>
                <a:gridCol w="2740265">
                  <a:extLst>
                    <a:ext uri="{9D8B030D-6E8A-4147-A177-3AD203B41FA5}">
                      <a16:colId xmlns:a16="http://schemas.microsoft.com/office/drawing/2014/main" val="2237324038"/>
                    </a:ext>
                  </a:extLst>
                </a:gridCol>
                <a:gridCol w="2744819">
                  <a:extLst>
                    <a:ext uri="{9D8B030D-6E8A-4147-A177-3AD203B41FA5}">
                      <a16:colId xmlns:a16="http://schemas.microsoft.com/office/drawing/2014/main" val="2004008105"/>
                    </a:ext>
                  </a:extLst>
                </a:gridCol>
              </a:tblGrid>
              <a:tr h="886526">
                <a:tc>
                  <a:txBody>
                    <a:bodyPr/>
                    <a:lstStyle/>
                    <a:p>
                      <a:pPr algn="ctr">
                        <a:lnSpc>
                          <a:spcPct val="107000"/>
                        </a:lnSpc>
                        <a:spcAft>
                          <a:spcPts val="800"/>
                        </a:spcAft>
                      </a:pPr>
                      <a:r>
                        <a:rPr lang="en-GB" sz="2000" dirty="0">
                          <a:solidFill>
                            <a:srgbClr val="1F4E79"/>
                          </a:solidFill>
                          <a:effectLst/>
                          <a:latin typeface="+mj-lt"/>
                          <a:ea typeface="SimSun" panose="02010600030101010101" pitchFamily="2" charset="-122"/>
                          <a:cs typeface="Times New Roman" panose="02020603050405020304" pitchFamily="18" charset="0"/>
                        </a:rPr>
                        <a:t>1.</a:t>
                      </a:r>
                      <a:endParaRPr lang="en-GB" sz="20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err="1">
                          <a:solidFill>
                            <a:srgbClr val="1F4E79"/>
                          </a:solidFill>
                          <a:effectLst/>
                          <a:latin typeface="+mj-lt"/>
                          <a:ea typeface="SimSun" panose="02010600030101010101" pitchFamily="2" charset="-122"/>
                          <a:cs typeface="Times New Roman" panose="02020603050405020304" pitchFamily="18" charset="0"/>
                        </a:rPr>
                        <a:t>Diese</a:t>
                      </a:r>
                      <a:endParaRPr lang="en-GB" sz="20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dirty="0">
                          <a:solidFill>
                            <a:srgbClr val="1F4E79"/>
                          </a:solidFill>
                          <a:effectLst/>
                          <a:latin typeface="+mj-lt"/>
                          <a:ea typeface="MS Gothic" panose="020B0609070205080204" pitchFamily="49" charset="-128"/>
                          <a:cs typeface="Segoe UI Symbol" panose="020B0502040204020203" pitchFamily="34" charset="0"/>
                        </a:rPr>
                        <a:t>☐</a:t>
                      </a:r>
                      <a:r>
                        <a:rPr lang="en-GB" sz="2000" dirty="0">
                          <a:solidFill>
                            <a:srgbClr val="1F4E79"/>
                          </a:solidFill>
                          <a:effectLst/>
                          <a:latin typeface="+mj-lt"/>
                          <a:ea typeface="MS Gothic" panose="020B0609070205080204" pitchFamily="49" charset="-128"/>
                          <a:cs typeface="Times New Roman" panose="02020603050405020304" pitchFamily="18" charset="0"/>
                        </a:rPr>
                        <a:t> </a:t>
                      </a:r>
                      <a:r>
                        <a:rPr lang="en-GB" sz="2000" dirty="0" err="1">
                          <a:solidFill>
                            <a:srgbClr val="1F4E79"/>
                          </a:solidFill>
                          <a:effectLst/>
                          <a:latin typeface="+mj-lt"/>
                          <a:ea typeface="MS Gothic" panose="020B0609070205080204" pitchFamily="49" charset="-128"/>
                          <a:cs typeface="Times New Roman" panose="02020603050405020304" pitchFamily="18" charset="0"/>
                        </a:rPr>
                        <a:t>Lehrerin</a:t>
                      </a:r>
                      <a:r>
                        <a:rPr lang="en-GB" sz="2000" dirty="0">
                          <a:solidFill>
                            <a:srgbClr val="1F4E79"/>
                          </a:solidFill>
                          <a:effectLst/>
                          <a:latin typeface="+mj-lt"/>
                          <a:ea typeface="MS Gothic" panose="020B0609070205080204" pitchFamily="49" charset="-128"/>
                          <a:cs typeface="Times New Roman" panose="02020603050405020304" pitchFamily="18" charset="0"/>
                        </a:rPr>
                        <a:t> (f)</a:t>
                      </a:r>
                      <a:endParaRPr lang="en-GB" sz="2000" dirty="0">
                        <a:effectLst/>
                        <a:latin typeface="+mj-lt"/>
                        <a:ea typeface="SimSun" panose="02010600030101010101" pitchFamily="2" charset="-122"/>
                        <a:cs typeface="Times New Roman" panose="02020603050405020304" pitchFamily="18" charset="0"/>
                      </a:endParaRPr>
                    </a:p>
                    <a:p>
                      <a:pPr>
                        <a:lnSpc>
                          <a:spcPct val="107000"/>
                        </a:lnSpc>
                        <a:spcAft>
                          <a:spcPts val="800"/>
                        </a:spcAft>
                      </a:pPr>
                      <a:r>
                        <a:rPr lang="en-GB" sz="2000" dirty="0">
                          <a:solidFill>
                            <a:srgbClr val="1F4E79"/>
                          </a:solidFill>
                          <a:effectLst/>
                          <a:latin typeface="+mj-lt"/>
                          <a:ea typeface="MS Gothic" panose="020B0609070205080204" pitchFamily="49" charset="-128"/>
                          <a:cs typeface="Times New Roman" panose="02020603050405020304" pitchFamily="18" charset="0"/>
                        </a:rPr>
                        <a:t>☐ Freund (m)</a:t>
                      </a:r>
                      <a:endParaRPr lang="en-GB" sz="20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dirty="0" err="1">
                          <a:solidFill>
                            <a:srgbClr val="1F4E79"/>
                          </a:solidFill>
                          <a:effectLst/>
                          <a:latin typeface="+mj-lt"/>
                          <a:ea typeface="SimSun" panose="02010600030101010101" pitchFamily="2" charset="-122"/>
                          <a:cs typeface="Times New Roman" panose="02020603050405020304" pitchFamily="18" charset="0"/>
                        </a:rPr>
                        <a:t>ist</a:t>
                      </a:r>
                      <a:r>
                        <a:rPr lang="en-GB" sz="2000" dirty="0">
                          <a:solidFill>
                            <a:srgbClr val="1F4E79"/>
                          </a:solidFill>
                          <a:effectLst/>
                          <a:latin typeface="+mj-lt"/>
                          <a:ea typeface="SimSun" panose="02010600030101010101" pitchFamily="2" charset="-122"/>
                          <a:cs typeface="Times New Roman" panose="02020603050405020304" pitchFamily="18" charset="0"/>
                        </a:rPr>
                        <a:t> </a:t>
                      </a:r>
                      <a:r>
                        <a:rPr lang="en-GB" sz="2000" dirty="0" err="1">
                          <a:solidFill>
                            <a:srgbClr val="1F4E79"/>
                          </a:solidFill>
                          <a:effectLst/>
                          <a:latin typeface="+mj-lt"/>
                          <a:ea typeface="SimSun" panose="02010600030101010101" pitchFamily="2" charset="-122"/>
                          <a:cs typeface="Times New Roman" panose="02020603050405020304" pitchFamily="18" charset="0"/>
                        </a:rPr>
                        <a:t>sehr</a:t>
                      </a:r>
                      <a:r>
                        <a:rPr lang="en-GB" sz="2000" dirty="0">
                          <a:solidFill>
                            <a:srgbClr val="1F4E79"/>
                          </a:solidFill>
                          <a:effectLst/>
                          <a:latin typeface="+mj-lt"/>
                          <a:ea typeface="SimSun" panose="02010600030101010101" pitchFamily="2" charset="-122"/>
                          <a:cs typeface="Times New Roman" panose="02020603050405020304" pitchFamily="18" charset="0"/>
                        </a:rPr>
                        <a:t> nett.</a:t>
                      </a:r>
                      <a:endParaRPr lang="en-GB" sz="20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53011913"/>
                  </a:ext>
                </a:extLst>
              </a:tr>
              <a:tr h="886526">
                <a:tc>
                  <a:txBody>
                    <a:bodyPr/>
                    <a:lstStyle/>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2.</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4E79"/>
                          </a:solidFill>
                          <a:effectLst/>
                          <a:latin typeface="+mj-lt"/>
                          <a:ea typeface="SimSun" panose="02010600030101010101" pitchFamily="2" charset="-122"/>
                          <a:cs typeface="Times New Roman" panose="02020603050405020304" pitchFamily="18" charset="0"/>
                        </a:rPr>
                        <a:t>Dieser</a:t>
                      </a:r>
                      <a:endParaRPr lang="en-GB" sz="20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dirty="0">
                          <a:solidFill>
                            <a:srgbClr val="1F4E79"/>
                          </a:solidFill>
                          <a:effectLst/>
                          <a:latin typeface="+mj-lt"/>
                          <a:ea typeface="MS Gothic" panose="020B0609070205080204" pitchFamily="49" charset="-128"/>
                          <a:cs typeface="Times New Roman" panose="02020603050405020304" pitchFamily="18" charset="0"/>
                        </a:rPr>
                        <a:t>☐ Film (m)</a:t>
                      </a:r>
                      <a:endParaRPr lang="en-GB" sz="2000" dirty="0">
                        <a:effectLst/>
                        <a:latin typeface="+mj-lt"/>
                        <a:ea typeface="SimSun" panose="02010600030101010101" pitchFamily="2" charset="-122"/>
                        <a:cs typeface="Times New Roman" panose="02020603050405020304" pitchFamily="18" charset="0"/>
                      </a:endParaRPr>
                    </a:p>
                    <a:p>
                      <a:pPr>
                        <a:lnSpc>
                          <a:spcPct val="107000"/>
                        </a:lnSpc>
                        <a:spcAft>
                          <a:spcPts val="800"/>
                        </a:spcAft>
                      </a:pPr>
                      <a:r>
                        <a:rPr lang="en-GB" sz="2000" dirty="0">
                          <a:solidFill>
                            <a:srgbClr val="1F4E79"/>
                          </a:solidFill>
                          <a:effectLst/>
                          <a:latin typeface="+mj-lt"/>
                          <a:ea typeface="MS Gothic" panose="020B0609070205080204" pitchFamily="49" charset="-128"/>
                          <a:cs typeface="Segoe UI Symbol" panose="020B0502040204020203" pitchFamily="34" charset="0"/>
                        </a:rPr>
                        <a:t>☐</a:t>
                      </a:r>
                      <a:r>
                        <a:rPr lang="en-GB" sz="2000" dirty="0">
                          <a:solidFill>
                            <a:srgbClr val="1F4E79"/>
                          </a:solidFill>
                          <a:effectLst/>
                          <a:latin typeface="+mj-lt"/>
                          <a:ea typeface="MS Gothic" panose="020B0609070205080204" pitchFamily="49" charset="-128"/>
                          <a:cs typeface="Times New Roman" panose="02020603050405020304" pitchFamily="18" charset="0"/>
                        </a:rPr>
                        <a:t> </a:t>
                      </a:r>
                      <a:r>
                        <a:rPr lang="en-GB" sz="2000" dirty="0" err="1">
                          <a:solidFill>
                            <a:srgbClr val="1F4E79"/>
                          </a:solidFill>
                          <a:effectLst/>
                          <a:latin typeface="+mj-lt"/>
                          <a:ea typeface="MS Gothic" panose="020B0609070205080204" pitchFamily="49" charset="-128"/>
                          <a:cs typeface="Times New Roman" panose="02020603050405020304" pitchFamily="18" charset="0"/>
                        </a:rPr>
                        <a:t>Wochenende</a:t>
                      </a:r>
                      <a:r>
                        <a:rPr lang="en-GB" sz="2000" dirty="0">
                          <a:solidFill>
                            <a:srgbClr val="1F4E79"/>
                          </a:solidFill>
                          <a:effectLst/>
                          <a:latin typeface="+mj-lt"/>
                          <a:ea typeface="MS Gothic" panose="020B0609070205080204" pitchFamily="49" charset="-128"/>
                          <a:cs typeface="Times New Roman" panose="02020603050405020304" pitchFamily="18" charset="0"/>
                        </a:rPr>
                        <a:t> (</a:t>
                      </a:r>
                      <a:r>
                        <a:rPr lang="en-GB" sz="2000" dirty="0" err="1">
                          <a:solidFill>
                            <a:srgbClr val="1F4E79"/>
                          </a:solidFill>
                          <a:effectLst/>
                          <a:latin typeface="+mj-lt"/>
                          <a:ea typeface="MS Gothic" panose="020B0609070205080204" pitchFamily="49" charset="-128"/>
                          <a:cs typeface="Times New Roman" panose="02020603050405020304" pitchFamily="18" charset="0"/>
                        </a:rPr>
                        <a:t>nt</a:t>
                      </a:r>
                      <a:r>
                        <a:rPr lang="en-GB" sz="2000" dirty="0">
                          <a:solidFill>
                            <a:srgbClr val="1F4E79"/>
                          </a:solidFill>
                          <a:effectLst/>
                          <a:latin typeface="+mj-lt"/>
                          <a:ea typeface="MS Gothic" panose="020B0609070205080204" pitchFamily="49" charset="-128"/>
                          <a:cs typeface="Times New Roman" panose="02020603050405020304" pitchFamily="18" charset="0"/>
                        </a:rPr>
                        <a:t>)</a:t>
                      </a:r>
                      <a:endParaRPr lang="en-GB" sz="20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dirty="0" err="1">
                          <a:solidFill>
                            <a:srgbClr val="1F4E79"/>
                          </a:solidFill>
                          <a:effectLst/>
                          <a:latin typeface="+mj-lt"/>
                          <a:ea typeface="SimSun" panose="02010600030101010101" pitchFamily="2" charset="-122"/>
                          <a:cs typeface="Times New Roman" panose="02020603050405020304" pitchFamily="18" charset="0"/>
                        </a:rPr>
                        <a:t>ist</a:t>
                      </a:r>
                      <a:r>
                        <a:rPr lang="en-GB" sz="2000" dirty="0">
                          <a:solidFill>
                            <a:srgbClr val="1F4E79"/>
                          </a:solidFill>
                          <a:effectLst/>
                          <a:latin typeface="+mj-lt"/>
                          <a:ea typeface="SimSun" panose="02010600030101010101" pitchFamily="2" charset="-122"/>
                          <a:cs typeface="Times New Roman" panose="02020603050405020304" pitchFamily="18" charset="0"/>
                        </a:rPr>
                        <a:t> lang.</a:t>
                      </a:r>
                      <a:endParaRPr lang="en-GB" sz="20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32204131"/>
                  </a:ext>
                </a:extLst>
              </a:tr>
              <a:tr h="886526">
                <a:tc>
                  <a:txBody>
                    <a:bodyPr/>
                    <a:lstStyle/>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3.</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4E79"/>
                          </a:solidFill>
                          <a:effectLst/>
                          <a:latin typeface="+mj-lt"/>
                          <a:ea typeface="SimSun" panose="02010600030101010101" pitchFamily="2" charset="-122"/>
                          <a:cs typeface="Times New Roman" panose="02020603050405020304" pitchFamily="18" charset="0"/>
                        </a:rPr>
                        <a:t>Dieses</a:t>
                      </a:r>
                      <a:endParaRPr lang="en-GB" sz="20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dirty="0">
                          <a:solidFill>
                            <a:srgbClr val="1F4E79"/>
                          </a:solidFill>
                          <a:effectLst/>
                          <a:latin typeface="+mj-lt"/>
                          <a:ea typeface="MS Gothic" panose="020B0609070205080204" pitchFamily="49" charset="-128"/>
                          <a:cs typeface="Times New Roman" panose="02020603050405020304" pitchFamily="18" charset="0"/>
                        </a:rPr>
                        <a:t>☐ Blume (f)</a:t>
                      </a:r>
                      <a:endParaRPr lang="en-GB" sz="2000" dirty="0">
                        <a:effectLst/>
                        <a:latin typeface="+mj-lt"/>
                        <a:ea typeface="SimSun" panose="02010600030101010101" pitchFamily="2" charset="-122"/>
                        <a:cs typeface="Times New Roman" panose="02020603050405020304" pitchFamily="18" charset="0"/>
                      </a:endParaRPr>
                    </a:p>
                    <a:p>
                      <a:pPr>
                        <a:lnSpc>
                          <a:spcPct val="107000"/>
                        </a:lnSpc>
                        <a:spcAft>
                          <a:spcPts val="800"/>
                        </a:spcAft>
                      </a:pPr>
                      <a:r>
                        <a:rPr lang="en-GB" sz="2000" dirty="0">
                          <a:solidFill>
                            <a:srgbClr val="1F4E79"/>
                          </a:solidFill>
                          <a:effectLst/>
                          <a:latin typeface="+mj-lt"/>
                          <a:ea typeface="MS Gothic" panose="020B0609070205080204" pitchFamily="49" charset="-128"/>
                          <a:cs typeface="Segoe UI Symbol" panose="020B0502040204020203" pitchFamily="34" charset="0"/>
                        </a:rPr>
                        <a:t>☐</a:t>
                      </a:r>
                      <a:r>
                        <a:rPr lang="en-GB" sz="2000" dirty="0">
                          <a:solidFill>
                            <a:srgbClr val="1F4E79"/>
                          </a:solidFill>
                          <a:effectLst/>
                          <a:latin typeface="+mj-lt"/>
                          <a:ea typeface="MS Gothic" panose="020B0609070205080204" pitchFamily="49" charset="-128"/>
                          <a:cs typeface="Times New Roman" panose="02020603050405020304" pitchFamily="18" charset="0"/>
                        </a:rPr>
                        <a:t> Bild (</a:t>
                      </a:r>
                      <a:r>
                        <a:rPr lang="en-GB" sz="2000" dirty="0" err="1">
                          <a:solidFill>
                            <a:srgbClr val="1F4E79"/>
                          </a:solidFill>
                          <a:effectLst/>
                          <a:latin typeface="+mj-lt"/>
                          <a:ea typeface="MS Gothic" panose="020B0609070205080204" pitchFamily="49" charset="-128"/>
                          <a:cs typeface="Times New Roman" panose="02020603050405020304" pitchFamily="18" charset="0"/>
                        </a:rPr>
                        <a:t>nt</a:t>
                      </a:r>
                      <a:r>
                        <a:rPr lang="en-GB" sz="2000" dirty="0">
                          <a:solidFill>
                            <a:srgbClr val="1F4E79"/>
                          </a:solidFill>
                          <a:effectLst/>
                          <a:latin typeface="+mj-lt"/>
                          <a:ea typeface="MS Gothic" panose="020B0609070205080204" pitchFamily="49" charset="-128"/>
                          <a:cs typeface="Times New Roman" panose="02020603050405020304" pitchFamily="18" charset="0"/>
                        </a:rPr>
                        <a:t>)</a:t>
                      </a:r>
                      <a:endParaRPr lang="en-GB" sz="20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dirty="0" err="1">
                          <a:solidFill>
                            <a:srgbClr val="1F4E79"/>
                          </a:solidFill>
                          <a:effectLst/>
                          <a:latin typeface="+mj-lt"/>
                          <a:ea typeface="SimSun" panose="02010600030101010101" pitchFamily="2" charset="-122"/>
                          <a:cs typeface="Times New Roman" panose="02020603050405020304" pitchFamily="18" charset="0"/>
                        </a:rPr>
                        <a:t>ist</a:t>
                      </a:r>
                      <a:r>
                        <a:rPr lang="en-GB" sz="2000" dirty="0">
                          <a:solidFill>
                            <a:srgbClr val="1F4E79"/>
                          </a:solidFill>
                          <a:effectLst/>
                          <a:latin typeface="+mj-lt"/>
                          <a:ea typeface="SimSun" panose="02010600030101010101" pitchFamily="2" charset="-122"/>
                          <a:cs typeface="Times New Roman" panose="02020603050405020304" pitchFamily="18" charset="0"/>
                        </a:rPr>
                        <a:t> </a:t>
                      </a:r>
                      <a:r>
                        <a:rPr lang="en-GB" sz="2000" dirty="0" err="1">
                          <a:solidFill>
                            <a:srgbClr val="1F4E79"/>
                          </a:solidFill>
                          <a:effectLst/>
                          <a:latin typeface="+mj-lt"/>
                          <a:ea typeface="SimSun" panose="02010600030101010101" pitchFamily="2" charset="-122"/>
                          <a:cs typeface="Times New Roman" panose="02020603050405020304" pitchFamily="18" charset="0"/>
                        </a:rPr>
                        <a:t>schön</a:t>
                      </a:r>
                      <a:r>
                        <a:rPr lang="en-GB" sz="2000" dirty="0">
                          <a:solidFill>
                            <a:srgbClr val="1F4E79"/>
                          </a:solidFill>
                          <a:effectLst/>
                          <a:latin typeface="+mj-lt"/>
                          <a:ea typeface="SimSun" panose="02010600030101010101" pitchFamily="2" charset="-122"/>
                          <a:cs typeface="Times New Roman" panose="02020603050405020304" pitchFamily="18" charset="0"/>
                        </a:rPr>
                        <a:t>.</a:t>
                      </a:r>
                      <a:endParaRPr lang="en-GB" sz="20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89536004"/>
                  </a:ext>
                </a:extLst>
              </a:tr>
              <a:tr h="886526">
                <a:tc>
                  <a:txBody>
                    <a:bodyPr/>
                    <a:lstStyle/>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4.</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Hast du</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dirty="0" err="1">
                          <a:solidFill>
                            <a:srgbClr val="1F4E79"/>
                          </a:solidFill>
                          <a:effectLst/>
                          <a:latin typeface="+mj-lt"/>
                          <a:ea typeface="MS Gothic" panose="020B0609070205080204" pitchFamily="49" charset="-128"/>
                          <a:cs typeface="Times New Roman" panose="02020603050405020304" pitchFamily="18" charset="0"/>
                        </a:rPr>
                        <a:t>einen</a:t>
                      </a:r>
                      <a:endParaRPr lang="en-GB" sz="20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dirty="0">
                          <a:solidFill>
                            <a:srgbClr val="1F4E79"/>
                          </a:solidFill>
                          <a:effectLst/>
                          <a:latin typeface="+mj-lt"/>
                          <a:ea typeface="MS Gothic" panose="020B0609070205080204" pitchFamily="49" charset="-128"/>
                          <a:cs typeface="Times New Roman" panose="02020603050405020304" pitchFamily="18" charset="0"/>
                        </a:rPr>
                        <a:t>☐ Hund (m)?</a:t>
                      </a:r>
                      <a:endParaRPr lang="en-GB" sz="2000" dirty="0">
                        <a:effectLst/>
                        <a:latin typeface="+mj-lt"/>
                        <a:ea typeface="SimSun" panose="02010600030101010101" pitchFamily="2" charset="-122"/>
                        <a:cs typeface="Times New Roman" panose="02020603050405020304" pitchFamily="18" charset="0"/>
                      </a:endParaRPr>
                    </a:p>
                    <a:p>
                      <a:pPr>
                        <a:lnSpc>
                          <a:spcPct val="107000"/>
                        </a:lnSpc>
                        <a:spcAft>
                          <a:spcPts val="800"/>
                        </a:spcAft>
                      </a:pPr>
                      <a:r>
                        <a:rPr lang="en-GB" sz="2000" dirty="0">
                          <a:solidFill>
                            <a:srgbClr val="1F4E79"/>
                          </a:solidFill>
                          <a:effectLst/>
                          <a:latin typeface="+mj-lt"/>
                          <a:ea typeface="MS Gothic" panose="020B0609070205080204" pitchFamily="49" charset="-128"/>
                          <a:cs typeface="Segoe UI Symbol" panose="020B0502040204020203" pitchFamily="34" charset="0"/>
                        </a:rPr>
                        <a:t>☐</a:t>
                      </a:r>
                      <a:r>
                        <a:rPr lang="en-GB" sz="2000" dirty="0">
                          <a:solidFill>
                            <a:srgbClr val="1F4E79"/>
                          </a:solidFill>
                          <a:effectLst/>
                          <a:latin typeface="+mj-lt"/>
                          <a:ea typeface="MS Gothic" panose="020B0609070205080204" pitchFamily="49" charset="-128"/>
                          <a:cs typeface="Times New Roman" panose="02020603050405020304" pitchFamily="18" charset="0"/>
                        </a:rPr>
                        <a:t> </a:t>
                      </a:r>
                      <a:r>
                        <a:rPr lang="en-GB" sz="2000" dirty="0" err="1">
                          <a:solidFill>
                            <a:srgbClr val="1F4E79"/>
                          </a:solidFill>
                          <a:effectLst/>
                          <a:latin typeface="+mj-lt"/>
                          <a:ea typeface="MS Gothic" panose="020B0609070205080204" pitchFamily="49" charset="-128"/>
                          <a:cs typeface="Times New Roman" panose="02020603050405020304" pitchFamily="18" charset="0"/>
                        </a:rPr>
                        <a:t>Haustier</a:t>
                      </a:r>
                      <a:r>
                        <a:rPr lang="en-GB" sz="2000" dirty="0">
                          <a:solidFill>
                            <a:srgbClr val="1F4E79"/>
                          </a:solidFill>
                          <a:effectLst/>
                          <a:latin typeface="+mj-lt"/>
                          <a:ea typeface="MS Gothic" panose="020B0609070205080204" pitchFamily="49" charset="-128"/>
                          <a:cs typeface="Times New Roman" panose="02020603050405020304" pitchFamily="18" charset="0"/>
                        </a:rPr>
                        <a:t> (</a:t>
                      </a:r>
                      <a:r>
                        <a:rPr lang="en-GB" sz="2000" dirty="0" err="1">
                          <a:solidFill>
                            <a:srgbClr val="1F4E79"/>
                          </a:solidFill>
                          <a:effectLst/>
                          <a:latin typeface="+mj-lt"/>
                          <a:ea typeface="MS Gothic" panose="020B0609070205080204" pitchFamily="49" charset="-128"/>
                          <a:cs typeface="Times New Roman" panose="02020603050405020304" pitchFamily="18" charset="0"/>
                        </a:rPr>
                        <a:t>nt</a:t>
                      </a:r>
                      <a:r>
                        <a:rPr lang="en-GB" sz="2000" dirty="0">
                          <a:solidFill>
                            <a:srgbClr val="1F4E79"/>
                          </a:solidFill>
                          <a:effectLst/>
                          <a:latin typeface="+mj-lt"/>
                          <a:ea typeface="MS Gothic" panose="020B0609070205080204" pitchFamily="49" charset="-128"/>
                          <a:cs typeface="Times New Roman" panose="02020603050405020304" pitchFamily="18" charset="0"/>
                        </a:rPr>
                        <a:t>)?</a:t>
                      </a:r>
                      <a:endParaRPr lang="en-GB" sz="20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05568606"/>
                  </a:ext>
                </a:extLst>
              </a:tr>
              <a:tr h="886526">
                <a:tc>
                  <a:txBody>
                    <a:bodyPr/>
                    <a:lstStyle/>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5.</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4E79"/>
                          </a:solidFill>
                          <a:effectLst/>
                          <a:latin typeface="+mj-lt"/>
                          <a:ea typeface="SimSun" panose="02010600030101010101" pitchFamily="2" charset="-122"/>
                          <a:cs typeface="Times New Roman" panose="02020603050405020304" pitchFamily="18" charset="0"/>
                        </a:rPr>
                        <a:t>Er hat</a:t>
                      </a:r>
                      <a:endParaRPr lang="en-GB" sz="20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dirty="0" err="1">
                          <a:solidFill>
                            <a:srgbClr val="1F4E79"/>
                          </a:solidFill>
                          <a:effectLst/>
                          <a:latin typeface="+mj-lt"/>
                          <a:ea typeface="MS Gothic" panose="020B0609070205080204" pitchFamily="49" charset="-128"/>
                          <a:cs typeface="Times New Roman" panose="02020603050405020304" pitchFamily="18" charset="0"/>
                        </a:rPr>
                        <a:t>keine</a:t>
                      </a:r>
                      <a:endParaRPr lang="en-GB" sz="20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dirty="0">
                          <a:solidFill>
                            <a:srgbClr val="1F4E79"/>
                          </a:solidFill>
                          <a:effectLst/>
                          <a:latin typeface="+mj-lt"/>
                          <a:ea typeface="MS Gothic" panose="020B0609070205080204" pitchFamily="49" charset="-128"/>
                          <a:cs typeface="Segoe UI Symbol" panose="020B0502040204020203" pitchFamily="34" charset="0"/>
                        </a:rPr>
                        <a:t>☐</a:t>
                      </a:r>
                      <a:r>
                        <a:rPr lang="en-GB" sz="2000" dirty="0">
                          <a:solidFill>
                            <a:srgbClr val="1F4E79"/>
                          </a:solidFill>
                          <a:effectLst/>
                          <a:latin typeface="+mj-lt"/>
                          <a:ea typeface="MS Gothic" panose="020B0609070205080204" pitchFamily="49" charset="-128"/>
                          <a:cs typeface="Times New Roman" panose="02020603050405020304" pitchFamily="18" charset="0"/>
                        </a:rPr>
                        <a:t> </a:t>
                      </a:r>
                      <a:r>
                        <a:rPr lang="en-GB" sz="2000" dirty="0" err="1">
                          <a:solidFill>
                            <a:srgbClr val="1F4E79"/>
                          </a:solidFill>
                          <a:effectLst/>
                          <a:latin typeface="+mj-lt"/>
                          <a:ea typeface="MS Gothic" panose="020B0609070205080204" pitchFamily="49" charset="-128"/>
                          <a:cs typeface="Times New Roman" panose="02020603050405020304" pitchFamily="18" charset="0"/>
                        </a:rPr>
                        <a:t>Foto</a:t>
                      </a:r>
                      <a:r>
                        <a:rPr lang="en-GB" sz="2000" dirty="0">
                          <a:solidFill>
                            <a:srgbClr val="1F4E79"/>
                          </a:solidFill>
                          <a:effectLst/>
                          <a:latin typeface="+mj-lt"/>
                          <a:ea typeface="MS Gothic" panose="020B0609070205080204" pitchFamily="49" charset="-128"/>
                          <a:cs typeface="Times New Roman" panose="02020603050405020304" pitchFamily="18" charset="0"/>
                        </a:rPr>
                        <a:t> (</a:t>
                      </a:r>
                      <a:r>
                        <a:rPr lang="en-GB" sz="2000" dirty="0" err="1">
                          <a:solidFill>
                            <a:srgbClr val="1F4E79"/>
                          </a:solidFill>
                          <a:effectLst/>
                          <a:latin typeface="+mj-lt"/>
                          <a:ea typeface="MS Gothic" panose="020B0609070205080204" pitchFamily="49" charset="-128"/>
                          <a:cs typeface="Times New Roman" panose="02020603050405020304" pitchFamily="18" charset="0"/>
                        </a:rPr>
                        <a:t>nt</a:t>
                      </a:r>
                      <a:r>
                        <a:rPr lang="en-GB" sz="2000" dirty="0">
                          <a:solidFill>
                            <a:srgbClr val="1F4E79"/>
                          </a:solidFill>
                          <a:effectLst/>
                          <a:latin typeface="+mj-lt"/>
                          <a:ea typeface="MS Gothic" panose="020B0609070205080204" pitchFamily="49" charset="-128"/>
                          <a:cs typeface="Times New Roman" panose="02020603050405020304" pitchFamily="18" charset="0"/>
                        </a:rPr>
                        <a:t>).</a:t>
                      </a:r>
                      <a:endParaRPr lang="en-GB" sz="2000" dirty="0">
                        <a:effectLst/>
                        <a:latin typeface="+mj-lt"/>
                        <a:ea typeface="SimSun" panose="02010600030101010101" pitchFamily="2" charset="-122"/>
                        <a:cs typeface="Times New Roman" panose="02020603050405020304" pitchFamily="18" charset="0"/>
                      </a:endParaRPr>
                    </a:p>
                    <a:p>
                      <a:pPr>
                        <a:lnSpc>
                          <a:spcPct val="107000"/>
                        </a:lnSpc>
                        <a:spcAft>
                          <a:spcPts val="800"/>
                        </a:spcAft>
                      </a:pPr>
                      <a:r>
                        <a:rPr lang="en-GB" sz="2000" dirty="0">
                          <a:solidFill>
                            <a:srgbClr val="1F4E79"/>
                          </a:solidFill>
                          <a:effectLst/>
                          <a:latin typeface="+mj-lt"/>
                          <a:ea typeface="MS Gothic" panose="020B0609070205080204" pitchFamily="49" charset="-128"/>
                          <a:cs typeface="Times New Roman" panose="02020603050405020304" pitchFamily="18" charset="0"/>
                        </a:rPr>
                        <a:t>☐ </a:t>
                      </a:r>
                      <a:r>
                        <a:rPr lang="en-GB" sz="2000" dirty="0" err="1">
                          <a:solidFill>
                            <a:srgbClr val="1F4E79"/>
                          </a:solidFill>
                          <a:effectLst/>
                          <a:latin typeface="+mj-lt"/>
                          <a:ea typeface="MS Gothic" panose="020B0609070205080204" pitchFamily="49" charset="-128"/>
                          <a:cs typeface="Times New Roman" panose="02020603050405020304" pitchFamily="18" charset="0"/>
                        </a:rPr>
                        <a:t>Tasche</a:t>
                      </a:r>
                      <a:r>
                        <a:rPr lang="en-GB" sz="2000" dirty="0">
                          <a:solidFill>
                            <a:srgbClr val="1F4E79"/>
                          </a:solidFill>
                          <a:effectLst/>
                          <a:latin typeface="+mj-lt"/>
                          <a:ea typeface="MS Gothic" panose="020B0609070205080204" pitchFamily="49" charset="-128"/>
                          <a:cs typeface="Times New Roman" panose="02020603050405020304" pitchFamily="18" charset="0"/>
                        </a:rPr>
                        <a:t> (f).</a:t>
                      </a:r>
                      <a:endParaRPr lang="en-GB" sz="20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71238671"/>
                  </a:ext>
                </a:extLst>
              </a:tr>
            </a:tbl>
          </a:graphicData>
        </a:graphic>
      </p:graphicFrame>
      <p:sp>
        <p:nvSpPr>
          <p:cNvPr id="2" name="TextBox 1">
            <a:extLst>
              <a:ext uri="{FF2B5EF4-FFF2-40B4-BE49-F238E27FC236}">
                <a16:creationId xmlns:a16="http://schemas.microsoft.com/office/drawing/2014/main" id="{AF5E5C3F-24FC-6935-5B83-1C089994647B}"/>
              </a:ext>
            </a:extLst>
          </p:cNvPr>
          <p:cNvSpPr txBox="1"/>
          <p:nvPr/>
        </p:nvSpPr>
        <p:spPr>
          <a:xfrm>
            <a:off x="1648590" y="324325"/>
            <a:ext cx="9788615" cy="404726"/>
          </a:xfrm>
          <a:prstGeom prst="rect">
            <a:avLst/>
          </a:prstGeom>
          <a:noFill/>
        </p:spPr>
        <p:txBody>
          <a:bodyPr wrap="square">
            <a:spAutoFit/>
          </a:bodyPr>
          <a:lstStyle/>
          <a:p>
            <a:pPr>
              <a:lnSpc>
                <a:spcPct val="107000"/>
              </a:lnSpc>
              <a:spcAft>
                <a:spcPts val="800"/>
              </a:spcAft>
            </a:pP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Can you help Robbie with their German? </a:t>
            </a:r>
            <a:endParaRPr lang="en-GB" sz="2000" dirty="0">
              <a:effectLst/>
              <a:latin typeface="Calibri" panose="020F0502020204030204" pitchFamily="34" charset="0"/>
              <a:ea typeface="SimSun" panose="02010600030101010101" pitchFamily="2" charset="-122"/>
              <a:cs typeface="Times New Roman" panose="02020603050405020304" pitchFamily="18" charset="0"/>
            </a:endParaRPr>
          </a:p>
        </p:txBody>
      </p:sp>
      <p:pic>
        <p:nvPicPr>
          <p:cNvPr id="4" name="Picture 3">
            <a:extLst>
              <a:ext uri="{FF2B5EF4-FFF2-40B4-BE49-F238E27FC236}">
                <a16:creationId xmlns:a16="http://schemas.microsoft.com/office/drawing/2014/main" id="{2975E72B-ACF6-ACD6-3047-DC6130C2C9DA}"/>
              </a:ext>
            </a:extLst>
          </p:cNvPr>
          <p:cNvPicPr>
            <a:picLocks noChangeAspect="1"/>
          </p:cNvPicPr>
          <p:nvPr/>
        </p:nvPicPr>
        <p:blipFill>
          <a:blip r:embed="rId5"/>
          <a:stretch>
            <a:fillRect/>
          </a:stretch>
        </p:blipFill>
        <p:spPr>
          <a:xfrm>
            <a:off x="4867276" y="1798035"/>
            <a:ext cx="333374" cy="330619"/>
          </a:xfrm>
          <a:prstGeom prst="rect">
            <a:avLst/>
          </a:prstGeom>
        </p:spPr>
      </p:pic>
      <p:pic>
        <p:nvPicPr>
          <p:cNvPr id="5" name="Picture 4">
            <a:extLst>
              <a:ext uri="{FF2B5EF4-FFF2-40B4-BE49-F238E27FC236}">
                <a16:creationId xmlns:a16="http://schemas.microsoft.com/office/drawing/2014/main" id="{7A0B1557-330E-6739-C350-5A4A10E17184}"/>
              </a:ext>
            </a:extLst>
          </p:cNvPr>
          <p:cNvPicPr>
            <a:picLocks noChangeAspect="1"/>
          </p:cNvPicPr>
          <p:nvPr/>
        </p:nvPicPr>
        <p:blipFill>
          <a:blip r:embed="rId5"/>
          <a:stretch>
            <a:fillRect/>
          </a:stretch>
        </p:blipFill>
        <p:spPr>
          <a:xfrm>
            <a:off x="4847976" y="2606922"/>
            <a:ext cx="333374" cy="330619"/>
          </a:xfrm>
          <a:prstGeom prst="rect">
            <a:avLst/>
          </a:prstGeom>
        </p:spPr>
      </p:pic>
      <p:pic>
        <p:nvPicPr>
          <p:cNvPr id="7" name="Picture 6">
            <a:extLst>
              <a:ext uri="{FF2B5EF4-FFF2-40B4-BE49-F238E27FC236}">
                <a16:creationId xmlns:a16="http://schemas.microsoft.com/office/drawing/2014/main" id="{5C7321CE-B30A-19D4-C01E-5FA008C2D42B}"/>
              </a:ext>
            </a:extLst>
          </p:cNvPr>
          <p:cNvPicPr>
            <a:picLocks noChangeAspect="1"/>
          </p:cNvPicPr>
          <p:nvPr/>
        </p:nvPicPr>
        <p:blipFill>
          <a:blip r:embed="rId5"/>
          <a:stretch>
            <a:fillRect/>
          </a:stretch>
        </p:blipFill>
        <p:spPr>
          <a:xfrm>
            <a:off x="4867276" y="3974588"/>
            <a:ext cx="333374" cy="330619"/>
          </a:xfrm>
          <a:prstGeom prst="rect">
            <a:avLst/>
          </a:prstGeom>
        </p:spPr>
      </p:pic>
      <p:pic>
        <p:nvPicPr>
          <p:cNvPr id="11" name="Picture 10">
            <a:extLst>
              <a:ext uri="{FF2B5EF4-FFF2-40B4-BE49-F238E27FC236}">
                <a16:creationId xmlns:a16="http://schemas.microsoft.com/office/drawing/2014/main" id="{3DD4EEB9-C1C4-CAF0-087F-572B822847B6}"/>
              </a:ext>
            </a:extLst>
          </p:cNvPr>
          <p:cNvPicPr>
            <a:picLocks noChangeAspect="1"/>
          </p:cNvPicPr>
          <p:nvPr/>
        </p:nvPicPr>
        <p:blipFill>
          <a:blip r:embed="rId5"/>
          <a:stretch>
            <a:fillRect/>
          </a:stretch>
        </p:blipFill>
        <p:spPr>
          <a:xfrm>
            <a:off x="7618497" y="4453004"/>
            <a:ext cx="333374" cy="330619"/>
          </a:xfrm>
          <a:prstGeom prst="rect">
            <a:avLst/>
          </a:prstGeom>
        </p:spPr>
      </p:pic>
      <p:pic>
        <p:nvPicPr>
          <p:cNvPr id="12" name="Picture 11">
            <a:extLst>
              <a:ext uri="{FF2B5EF4-FFF2-40B4-BE49-F238E27FC236}">
                <a16:creationId xmlns:a16="http://schemas.microsoft.com/office/drawing/2014/main" id="{3FC1C04F-92FE-7F02-4064-D76CFEC40D2A}"/>
              </a:ext>
            </a:extLst>
          </p:cNvPr>
          <p:cNvPicPr>
            <a:picLocks noChangeAspect="1"/>
          </p:cNvPicPr>
          <p:nvPr/>
        </p:nvPicPr>
        <p:blipFill>
          <a:blip r:embed="rId5"/>
          <a:stretch>
            <a:fillRect/>
          </a:stretch>
        </p:blipFill>
        <p:spPr>
          <a:xfrm>
            <a:off x="7597442" y="5692449"/>
            <a:ext cx="333374" cy="330619"/>
          </a:xfrm>
          <a:prstGeom prst="rect">
            <a:avLst/>
          </a:prstGeom>
        </p:spPr>
      </p:pic>
    </p:spTree>
    <p:extLst>
      <p:ext uri="{BB962C8B-B14F-4D97-AF65-F5344CB8AC3E}">
        <p14:creationId xmlns:p14="http://schemas.microsoft.com/office/powerpoint/2010/main" val="2194429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98;p2" descr="background rectangle">
            <a:extLst>
              <a:ext uri="{FF2B5EF4-FFF2-40B4-BE49-F238E27FC236}">
                <a16:creationId xmlns:a16="http://schemas.microsoft.com/office/drawing/2014/main" id="{0F465D11-BD17-455B-BAA6-75C52E315242}"/>
              </a:ext>
            </a:extLst>
          </p:cNvPr>
          <p:cNvSpPr/>
          <p:nvPr/>
        </p:nvSpPr>
        <p:spPr>
          <a:xfrm>
            <a:off x="0"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pPr algn="ctr"/>
            <a:r>
              <a:rPr lang="en-GB" sz="6000" b="1" dirty="0" err="1">
                <a:solidFill>
                  <a:schemeClr val="bg1"/>
                </a:solidFill>
                <a:latin typeface="Century Gothic" panose="020B0502020202020204" pitchFamily="34" charset="0"/>
                <a:hlinkClick r:id="" action="ppaction://noaction">
                  <a:snd r:embed="rId3" name="tschuess.wav"/>
                  <a:extLst>
                    <a:ext uri="{A12FA001-AC4F-418D-AE19-62706E023703}">
                      <ahyp:hlinkClr xmlns:ahyp="http://schemas.microsoft.com/office/drawing/2018/hyperlinkcolor" val="tx"/>
                    </a:ext>
                  </a:extLst>
                </a:hlinkClick>
              </a:rPr>
              <a:t>Tschüss</a:t>
            </a:r>
            <a:r>
              <a:rPr lang="en-GB" sz="6000" b="1" dirty="0">
                <a:solidFill>
                  <a:schemeClr val="bg1"/>
                </a:solidFill>
                <a:latin typeface="Century Gothic" panose="020B0502020202020204" pitchFamily="34" charset="0"/>
                <a:hlinkClick r:id="" action="ppaction://noaction">
                  <a:snd r:embed="rId3" name="tschuess.wav"/>
                  <a:extLst>
                    <a:ext uri="{A12FA001-AC4F-418D-AE19-62706E023703}">
                      <ahyp:hlinkClr xmlns:ahyp="http://schemas.microsoft.com/office/drawing/2018/hyperlinkcolor" val="tx"/>
                    </a:ext>
                  </a:extLst>
                </a:hlinkClick>
              </a:rPr>
              <a:t>!</a:t>
            </a: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err="1">
                <a:solidFill>
                  <a:srgbClr val="0070C0"/>
                </a:solidFill>
                <a:latin typeface="Modern Love" panose="04090805081005020601" pitchFamily="82" charset="0"/>
                <a:cs typeface="Arial"/>
                <a:sym typeface="Arial"/>
              </a:rPr>
              <a:t>blau</a:t>
            </a:r>
            <a:endParaRPr lang="en-GB" sz="1400" kern="0" dirty="0">
              <a:solidFill>
                <a:srgbClr val="0070C0"/>
              </a:solidFill>
              <a:latin typeface="Modern Love" panose="04090805081005020601" pitchFamily="82" charset="0"/>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Tree>
    <p:extLst>
      <p:ext uri="{BB962C8B-B14F-4D97-AF65-F5344CB8AC3E}">
        <p14:creationId xmlns:p14="http://schemas.microsoft.com/office/powerpoint/2010/main" val="3288366089"/>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45">
            <a:extLst>
              <a:ext uri="{FF2B5EF4-FFF2-40B4-BE49-F238E27FC236}">
                <a16:creationId xmlns:a16="http://schemas.microsoft.com/office/drawing/2014/main" id="{93EA2477-1513-4CB0-ACA8-3823E8FB58A3}"/>
              </a:ext>
            </a:extLst>
          </p:cNvPr>
          <p:cNvSpPr txBox="1"/>
          <p:nvPr/>
        </p:nvSpPr>
        <p:spPr>
          <a:xfrm>
            <a:off x="218536" y="610766"/>
            <a:ext cx="971681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Write 1-8 und the sound: [</a:t>
            </a:r>
            <a:r>
              <a:rPr lang="en-GB" sz="2400" b="1" dirty="0">
                <a:solidFill>
                  <a:srgbClr val="002060"/>
                </a:solidFill>
                <a:latin typeface="Century Gothic" panose="020B0502020202020204" pitchFamily="34" charset="0"/>
              </a:rPr>
              <a:t>a</a:t>
            </a:r>
            <a:r>
              <a:rPr lang="en-GB" sz="2400" dirty="0">
                <a:solidFill>
                  <a:srgbClr val="002060"/>
                </a:solidFill>
                <a:latin typeface="Century Gothic" panose="020B0502020202020204" pitchFamily="34" charset="0"/>
              </a:rPr>
              <a:t>], [</a:t>
            </a:r>
            <a:r>
              <a:rPr lang="en-GB" sz="2400" b="1" dirty="0">
                <a:solidFill>
                  <a:srgbClr val="002060"/>
                </a:solidFill>
                <a:latin typeface="Century Gothic" panose="020B0502020202020204" pitchFamily="34" charset="0"/>
              </a:rPr>
              <a:t>e</a:t>
            </a:r>
            <a:r>
              <a:rPr lang="en-GB" sz="2400" dirty="0">
                <a:solidFill>
                  <a:srgbClr val="002060"/>
                </a:solidFill>
                <a:latin typeface="Century Gothic" panose="020B0502020202020204" pitchFamily="34" charset="0"/>
              </a:rPr>
              <a:t>], [</a:t>
            </a:r>
            <a:r>
              <a:rPr lang="en-GB" sz="2400" b="1" dirty="0">
                <a:solidFill>
                  <a:srgbClr val="002060"/>
                </a:solidFill>
                <a:latin typeface="Century Gothic" panose="020B0502020202020204" pitchFamily="34" charset="0"/>
              </a:rPr>
              <a:t>i</a:t>
            </a:r>
            <a:r>
              <a:rPr lang="en-GB" sz="2400" dirty="0">
                <a:solidFill>
                  <a:srgbClr val="002060"/>
                </a:solidFill>
                <a:latin typeface="Century Gothic" panose="020B0502020202020204" pitchFamily="34" charset="0"/>
              </a:rPr>
              <a:t>] ,[</a:t>
            </a:r>
            <a:r>
              <a:rPr lang="en-GB" sz="2400" b="1" dirty="0">
                <a:solidFill>
                  <a:srgbClr val="002060"/>
                </a:solidFill>
                <a:latin typeface="Century Gothic" panose="020B0502020202020204" pitchFamily="34" charset="0"/>
              </a:rPr>
              <a:t>o</a:t>
            </a:r>
            <a:r>
              <a:rPr lang="en-GB" sz="2400" dirty="0">
                <a:solidFill>
                  <a:srgbClr val="002060"/>
                </a:solidFill>
                <a:latin typeface="Century Gothic" panose="020B0502020202020204" pitchFamily="34" charset="0"/>
              </a:rPr>
              <a:t>], [</a:t>
            </a:r>
            <a:r>
              <a:rPr lang="en-GB" sz="2400" b="1" dirty="0">
                <a:solidFill>
                  <a:srgbClr val="002060"/>
                </a:solidFill>
                <a:latin typeface="Century Gothic" panose="020B0502020202020204" pitchFamily="34" charset="0"/>
              </a:rPr>
              <a:t>u</a:t>
            </a:r>
            <a:r>
              <a:rPr lang="en-GB" sz="2400" dirty="0">
                <a:solidFill>
                  <a:srgbClr val="002060"/>
                </a:solidFill>
                <a:latin typeface="Century Gothic" panose="020B0502020202020204" pitchFamily="34" charset="0"/>
              </a:rPr>
              <a:t>] (and </a:t>
            </a:r>
            <a:r>
              <a:rPr lang="en-GB" sz="2400" i="1" dirty="0">
                <a:solidFill>
                  <a:srgbClr val="002060"/>
                </a:solidFill>
                <a:latin typeface="Century Gothic" panose="020B0502020202020204" pitchFamily="34" charset="0"/>
              </a:rPr>
              <a:t>long</a:t>
            </a:r>
            <a:r>
              <a:rPr lang="en-GB" sz="2400" dirty="0">
                <a:solidFill>
                  <a:srgbClr val="002060"/>
                </a:solidFill>
                <a:latin typeface="Century Gothic" panose="020B0502020202020204" pitchFamily="34" charset="0"/>
              </a:rPr>
              <a:t> or </a:t>
            </a:r>
            <a:r>
              <a:rPr lang="en-GB" sz="2400" i="1" dirty="0">
                <a:solidFill>
                  <a:srgbClr val="002060"/>
                </a:solidFill>
                <a:latin typeface="Century Gothic" panose="020B0502020202020204" pitchFamily="34" charset="0"/>
              </a:rPr>
              <a:t>short</a:t>
            </a:r>
            <a:r>
              <a:rPr lang="en-GB" sz="2400"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ei</a:t>
            </a:r>
            <a:r>
              <a:rPr lang="en-GB" sz="2400"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ie</a:t>
            </a:r>
            <a:r>
              <a:rPr lang="en-GB" sz="2400" dirty="0">
                <a:solidFill>
                  <a:srgbClr val="002060"/>
                </a:solidFill>
                <a:latin typeface="Century Gothic" panose="020B0502020202020204" pitchFamily="34" charset="0"/>
              </a:rPr>
              <a:t>], [</a:t>
            </a:r>
            <a:r>
              <a:rPr lang="en-GB" sz="2400" b="1" dirty="0">
                <a:solidFill>
                  <a:srgbClr val="002060"/>
                </a:solidFill>
                <a:latin typeface="Century Gothic" panose="020B0502020202020204" pitchFamily="34" charset="0"/>
              </a:rPr>
              <a:t>w</a:t>
            </a:r>
            <a:r>
              <a:rPr lang="en-GB" sz="2400" dirty="0">
                <a:solidFill>
                  <a:srgbClr val="002060"/>
                </a:solidFill>
                <a:latin typeface="Century Gothic" panose="020B0502020202020204" pitchFamily="34" charset="0"/>
              </a:rPr>
              <a:t>], [</a:t>
            </a:r>
            <a:r>
              <a:rPr lang="en-GB" sz="2400" b="1" dirty="0">
                <a:solidFill>
                  <a:srgbClr val="002060"/>
                </a:solidFill>
                <a:latin typeface="Century Gothic" panose="020B0502020202020204" pitchFamily="34" charset="0"/>
              </a:rPr>
              <a:t>z</a:t>
            </a:r>
            <a:r>
              <a:rPr lang="en-GB" sz="2400"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ch</a:t>
            </a:r>
            <a:r>
              <a:rPr lang="en-GB" sz="2400" dirty="0">
                <a:solidFill>
                  <a:srgbClr val="002060"/>
                </a:solidFill>
                <a:latin typeface="Century Gothic" panose="020B0502020202020204" pitchFamily="34" charset="0"/>
              </a:rPr>
              <a:t>] (for [</a:t>
            </a:r>
            <a:r>
              <a:rPr lang="en-GB" sz="2400" dirty="0" err="1">
                <a:solidFill>
                  <a:srgbClr val="002060"/>
                </a:solidFill>
                <a:latin typeface="Century Gothic" panose="020B0502020202020204" pitchFamily="34" charset="0"/>
              </a:rPr>
              <a:t>ch</a:t>
            </a:r>
            <a:r>
              <a:rPr lang="en-GB" sz="2400" dirty="0">
                <a:solidFill>
                  <a:srgbClr val="002060"/>
                </a:solidFill>
                <a:latin typeface="Century Gothic" panose="020B0502020202020204" pitchFamily="34" charset="0"/>
              </a:rPr>
              <a:t>] also </a:t>
            </a:r>
            <a:r>
              <a:rPr lang="en-GB" sz="2400" i="1" dirty="0">
                <a:solidFill>
                  <a:srgbClr val="002060"/>
                </a:solidFill>
                <a:latin typeface="Century Gothic" panose="020B0502020202020204" pitchFamily="34" charset="0"/>
              </a:rPr>
              <a:t>hard</a:t>
            </a:r>
            <a:r>
              <a:rPr lang="en-GB" sz="2400" dirty="0">
                <a:solidFill>
                  <a:srgbClr val="002060"/>
                </a:solidFill>
                <a:latin typeface="Century Gothic" panose="020B0502020202020204" pitchFamily="34" charset="0"/>
              </a:rPr>
              <a:t> or </a:t>
            </a:r>
            <a:r>
              <a:rPr lang="en-GB" sz="2400" i="1" dirty="0">
                <a:solidFill>
                  <a:srgbClr val="002060"/>
                </a:solidFill>
                <a:latin typeface="Century Gothic" panose="020B0502020202020204" pitchFamily="34" charset="0"/>
              </a:rPr>
              <a:t>soft</a:t>
            </a:r>
            <a:r>
              <a:rPr lang="en-GB" sz="2400" dirty="0">
                <a:solidFill>
                  <a:srgbClr val="002060"/>
                </a:solidFill>
                <a:latin typeface="Century Gothic" panose="020B0502020202020204" pitchFamily="34" charset="0"/>
              </a:rPr>
              <a:t>).  </a:t>
            </a:r>
            <a:endPar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endParaRPr>
          </a:p>
        </p:txBody>
      </p:sp>
      <p:graphicFrame>
        <p:nvGraphicFramePr>
          <p:cNvPr id="17" name="Table 2">
            <a:extLst>
              <a:ext uri="{FF2B5EF4-FFF2-40B4-BE49-F238E27FC236}">
                <a16:creationId xmlns:a16="http://schemas.microsoft.com/office/drawing/2014/main" id="{ACB7D602-17DB-4C16-B6C5-9D04175C6B84}"/>
              </a:ext>
            </a:extLst>
          </p:cNvPr>
          <p:cNvGraphicFramePr/>
          <p:nvPr/>
        </p:nvGraphicFramePr>
        <p:xfrm>
          <a:off x="310396" y="1672947"/>
          <a:ext cx="5085231" cy="4796804"/>
        </p:xfrm>
        <a:graphic>
          <a:graphicData uri="http://schemas.openxmlformats.org/drawingml/2006/table">
            <a:tbl>
              <a:tblPr/>
              <a:tblGrid>
                <a:gridCol w="918868">
                  <a:extLst>
                    <a:ext uri="{9D8B030D-6E8A-4147-A177-3AD203B41FA5}">
                      <a16:colId xmlns:a16="http://schemas.microsoft.com/office/drawing/2014/main" val="20000"/>
                    </a:ext>
                  </a:extLst>
                </a:gridCol>
                <a:gridCol w="2345700">
                  <a:extLst>
                    <a:ext uri="{9D8B030D-6E8A-4147-A177-3AD203B41FA5}">
                      <a16:colId xmlns:a16="http://schemas.microsoft.com/office/drawing/2014/main" val="20001"/>
                    </a:ext>
                  </a:extLst>
                </a:gridCol>
                <a:gridCol w="1820663">
                  <a:extLst>
                    <a:ext uri="{9D8B030D-6E8A-4147-A177-3AD203B41FA5}">
                      <a16:colId xmlns:a16="http://schemas.microsoft.com/office/drawing/2014/main" val="3175701294"/>
                    </a:ext>
                  </a:extLst>
                </a:gridCol>
              </a:tblGrid>
              <a:tr h="1199201">
                <a:tc>
                  <a:txBody>
                    <a:bodyPr/>
                    <a:lstStyle/>
                    <a:p>
                      <a:pPr algn="l"/>
                      <a:r>
                        <a:rPr lang="en-US" sz="2800" b="1" dirty="0">
                          <a:solidFill>
                            <a:srgbClr val="002060"/>
                          </a:solidFill>
                        </a:rPr>
                        <a:t>1</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strike="noStrike" kern="1200" spc="-1" dirty="0">
                          <a:solidFill>
                            <a:srgbClr val="002060"/>
                          </a:solidFill>
                          <a:latin typeface="Century gothic"/>
                          <a:ea typeface="+mn-ea"/>
                          <a:cs typeface="+mn-cs"/>
                        </a:rPr>
                        <a:t>I n s  e  l  </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endParaRPr lang="en-GB" sz="2400" b="1" strike="noStrike" kern="1200" spc="-1" dirty="0">
                        <a:solidFill>
                          <a:srgbClr val="002060"/>
                        </a:solidFill>
                        <a:latin typeface="Century gothic"/>
                        <a:ea typeface="+mn-ea"/>
                        <a:cs typeface="+mn-cs"/>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1199201">
                <a:tc>
                  <a:txBody>
                    <a:bodyPr/>
                    <a:lstStyle/>
                    <a:p>
                      <a:pPr algn="l"/>
                      <a:r>
                        <a:rPr lang="en-US" sz="2800" b="1" dirty="0">
                          <a:solidFill>
                            <a:srgbClr val="002060"/>
                          </a:solidFill>
                        </a:rPr>
                        <a:t>2</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strike="noStrike" kern="1200" spc="-1" dirty="0">
                          <a:solidFill>
                            <a:srgbClr val="002060"/>
                          </a:solidFill>
                          <a:latin typeface="Century gothic"/>
                          <a:ea typeface="+mn-ea"/>
                          <a:cs typeface="+mn-cs"/>
                        </a:rPr>
                        <a:t> A u t  o  </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1" strike="noStrike" kern="1200" spc="-1" dirty="0">
                        <a:solidFill>
                          <a:srgbClr val="002060"/>
                        </a:solidFill>
                        <a:latin typeface="Century gothic"/>
                        <a:ea typeface="+mn-ea"/>
                        <a:cs typeface="+mn-cs"/>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1199201">
                <a:tc>
                  <a:txBody>
                    <a:bodyPr/>
                    <a:lstStyle/>
                    <a:p>
                      <a:pPr algn="l"/>
                      <a:r>
                        <a:rPr lang="en-US" sz="2800" b="1" dirty="0">
                          <a:solidFill>
                            <a:srgbClr val="002060"/>
                          </a:solidFill>
                        </a:rPr>
                        <a:t>3</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strike="noStrike" kern="1200" spc="-1" dirty="0" err="1">
                          <a:solidFill>
                            <a:srgbClr val="002060"/>
                          </a:solidFill>
                          <a:latin typeface="Century gothic"/>
                          <a:ea typeface="+mn-ea"/>
                          <a:cs typeface="+mn-cs"/>
                        </a:rPr>
                        <a:t>Gute</a:t>
                      </a:r>
                      <a:r>
                        <a:rPr lang="en-GB" sz="2400" b="1" strike="noStrike" kern="1200" spc="-1" dirty="0">
                          <a:solidFill>
                            <a:srgbClr val="002060"/>
                          </a:solidFill>
                          <a:latin typeface="Century gothic"/>
                          <a:ea typeface="+mn-ea"/>
                          <a:cs typeface="+mn-cs"/>
                        </a:rPr>
                        <a:t> Na  </a:t>
                      </a:r>
                      <a:r>
                        <a:rPr lang="en-GB" sz="2400" b="1" strike="noStrike" kern="1200" spc="-1" dirty="0" err="1">
                          <a:solidFill>
                            <a:srgbClr val="002060"/>
                          </a:solidFill>
                          <a:latin typeface="Century gothic"/>
                          <a:ea typeface="+mn-ea"/>
                          <a:cs typeface="+mn-cs"/>
                        </a:rPr>
                        <a:t>ch</a:t>
                      </a:r>
                      <a:r>
                        <a:rPr lang="en-GB" sz="2400" b="1" strike="noStrike" kern="1200" spc="-1" dirty="0">
                          <a:solidFill>
                            <a:srgbClr val="002060"/>
                          </a:solidFill>
                          <a:latin typeface="Century gothic"/>
                          <a:ea typeface="+mn-ea"/>
                          <a:cs typeface="+mn-cs"/>
                        </a:rPr>
                        <a:t> t </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1" strike="noStrike" kern="1200" spc="-1" dirty="0">
                        <a:solidFill>
                          <a:srgbClr val="002060"/>
                        </a:solidFill>
                        <a:latin typeface="Century gothic"/>
                        <a:ea typeface="+mn-ea"/>
                        <a:cs typeface="+mn-cs"/>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1199201">
                <a:tc>
                  <a:txBody>
                    <a:bodyPr/>
                    <a:lstStyle/>
                    <a:p>
                      <a:pPr algn="l"/>
                      <a:r>
                        <a:rPr lang="en-US" sz="2800" b="1" dirty="0">
                          <a:solidFill>
                            <a:srgbClr val="002060"/>
                          </a:solidFill>
                        </a:rPr>
                        <a:t>4</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strike="noStrike" spc="-1" dirty="0">
                          <a:solidFill>
                            <a:srgbClr val="002060"/>
                          </a:solidFill>
                          <a:latin typeface="Century gothic"/>
                        </a:rPr>
                        <a:t>R u   </a:t>
                      </a:r>
                      <a:r>
                        <a:rPr lang="en-GB" sz="2400" b="1" strike="noStrike" spc="-1" dirty="0" err="1">
                          <a:solidFill>
                            <a:srgbClr val="002060"/>
                          </a:solidFill>
                          <a:latin typeface="Century gothic"/>
                        </a:rPr>
                        <a:t>cksack</a:t>
                      </a:r>
                      <a:endParaRPr lang="en-GB" sz="24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bl>
          </a:graphicData>
        </a:graphic>
      </p:graphicFrame>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US" sz="2000" b="1" dirty="0" err="1">
                <a:solidFill>
                  <a:schemeClr val="bg1"/>
                </a:solidFill>
                <a:latin typeface="Century Gothic" panose="020B0502020202020204" pitchFamily="34" charset="0"/>
              </a:rPr>
              <a:t>hören</a:t>
            </a:r>
            <a:endParaRPr lang="en-GB" sz="2000" b="1" dirty="0">
              <a:solidFill>
                <a:schemeClr val="bg1"/>
              </a:solidFill>
              <a:latin typeface="Century Gothic" panose="020B0502020202020204" pitchFamily="34" charset="0"/>
            </a:endParaRPr>
          </a:p>
        </p:txBody>
      </p:sp>
      <p:pic>
        <p:nvPicPr>
          <p:cNvPr id="10" name="Picture 9" descr="A picture containing text, clipart&#10;&#10;Description automatically generated">
            <a:hlinkClick r:id="" action="ppaction://noaction">
              <a:snd r:embed="rId3" name="T1_W12_2.2.wav"/>
            </a:hlinkClick>
            <a:extLst>
              <a:ext uri="{FF2B5EF4-FFF2-40B4-BE49-F238E27FC236}">
                <a16:creationId xmlns:a16="http://schemas.microsoft.com/office/drawing/2014/main" id="{55E9DF07-E9C0-4015-ABFA-059C677CE4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566" y="1994485"/>
            <a:ext cx="609653" cy="627942"/>
          </a:xfrm>
          <a:prstGeom prst="rect">
            <a:avLst/>
          </a:prstGeom>
        </p:spPr>
      </p:pic>
      <p:sp>
        <p:nvSpPr>
          <p:cNvPr id="15" name="CustomShape 6">
            <a:hlinkClick r:id="" action="ppaction://noaction">
              <a:snd r:embed="rId5" name="T1_W12_2.1.wav"/>
            </a:hlinkClick>
            <a:extLst>
              <a:ext uri="{FF2B5EF4-FFF2-40B4-BE49-F238E27FC236}">
                <a16:creationId xmlns:a16="http://schemas.microsoft.com/office/drawing/2014/main" id="{76EA0DC1-EFD3-4A65-8DC5-2DAE9E183631}"/>
              </a:ext>
            </a:extLst>
          </p:cNvPr>
          <p:cNvSpPr/>
          <p:nvPr/>
        </p:nvSpPr>
        <p:spPr>
          <a:xfrm>
            <a:off x="27886" y="22270"/>
            <a:ext cx="2002514"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Hör</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zu</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18" name="Picture 17" descr="A picture containing text, clipart&#10;&#10;Description automatically generated">
            <a:hlinkClick r:id="" action="ppaction://noaction">
              <a:snd r:embed="rId6" name="T1_W12_2.3.wav"/>
            </a:hlinkClick>
            <a:extLst>
              <a:ext uri="{FF2B5EF4-FFF2-40B4-BE49-F238E27FC236}">
                <a16:creationId xmlns:a16="http://schemas.microsoft.com/office/drawing/2014/main" id="{D042F965-5B18-4ABC-872A-78DBAD3E2A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2480" y="3145980"/>
            <a:ext cx="609653" cy="627942"/>
          </a:xfrm>
          <a:prstGeom prst="rect">
            <a:avLst/>
          </a:prstGeom>
        </p:spPr>
      </p:pic>
      <p:pic>
        <p:nvPicPr>
          <p:cNvPr id="19" name="Picture 18" descr="A picture containing text, clipart&#10;&#10;Description automatically generated">
            <a:hlinkClick r:id="" action="ppaction://noaction">
              <a:snd r:embed="rId7" name="T1_W12_2.4.wav"/>
            </a:hlinkClick>
            <a:extLst>
              <a:ext uri="{FF2B5EF4-FFF2-40B4-BE49-F238E27FC236}">
                <a16:creationId xmlns:a16="http://schemas.microsoft.com/office/drawing/2014/main" id="{8C3CC06B-6468-4EB9-ADC7-A55577D35A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9357" y="4377802"/>
            <a:ext cx="609653" cy="627942"/>
          </a:xfrm>
          <a:prstGeom prst="rect">
            <a:avLst/>
          </a:prstGeom>
        </p:spPr>
      </p:pic>
      <p:pic>
        <p:nvPicPr>
          <p:cNvPr id="20" name="Picture 19" descr="A picture containing text, clipart&#10;&#10;Description automatically generated">
            <a:hlinkClick r:id="" action="ppaction://noaction">
              <a:snd r:embed="rId8" name="T1_W12_2.5.wav"/>
            </a:hlinkClick>
            <a:extLst>
              <a:ext uri="{FF2B5EF4-FFF2-40B4-BE49-F238E27FC236}">
                <a16:creationId xmlns:a16="http://schemas.microsoft.com/office/drawing/2014/main" id="{B2DA8EDA-E782-4C59-90CF-451F9DD392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9357" y="5612264"/>
            <a:ext cx="609653" cy="627942"/>
          </a:xfrm>
          <a:prstGeom prst="rect">
            <a:avLst/>
          </a:prstGeom>
        </p:spPr>
      </p:pic>
      <p:pic>
        <p:nvPicPr>
          <p:cNvPr id="60" name="Picture 59" descr="A picture containing text, clipart&#10;&#10;Description automatically generated">
            <a:extLst>
              <a:ext uri="{FF2B5EF4-FFF2-40B4-BE49-F238E27FC236}">
                <a16:creationId xmlns:a16="http://schemas.microsoft.com/office/drawing/2014/main" id="{C92D812C-AC04-48C8-A2A9-FA4E7F5ED3D9}"/>
              </a:ext>
            </a:extLst>
          </p:cNvPr>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876089" y="-177881"/>
            <a:ext cx="1097375" cy="1402202"/>
          </a:xfrm>
          <a:prstGeom prst="rect">
            <a:avLst/>
          </a:prstGeom>
        </p:spPr>
      </p:pic>
      <p:sp>
        <p:nvSpPr>
          <p:cNvPr id="61" name="Title 1">
            <a:extLst>
              <a:ext uri="{FF2B5EF4-FFF2-40B4-BE49-F238E27FC236}">
                <a16:creationId xmlns:a16="http://schemas.microsoft.com/office/drawing/2014/main" id="{5A3F1D2F-9649-44C5-8D2F-38202DFB281C}"/>
              </a:ext>
            </a:extLst>
          </p:cNvPr>
          <p:cNvSpPr txBox="1">
            <a:spLocks/>
          </p:cNvSpPr>
          <p:nvPr/>
        </p:nvSpPr>
        <p:spPr>
          <a:xfrm>
            <a:off x="10396437" y="1166474"/>
            <a:ext cx="1800179" cy="424815"/>
          </a:xfrm>
          <a:prstGeom prst="rect">
            <a:avLst/>
          </a:prstGeom>
          <a:solidFill>
            <a:schemeClr val="accent6">
              <a:lumMod val="40000"/>
              <a:lumOff val="60000"/>
            </a:schemeClr>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lgn="ctr"/>
            <a:r>
              <a:rPr lang="en-GB" sz="2000" b="1">
                <a:latin typeface="Century Gothic" panose="020B0502020202020204" pitchFamily="34" charset="0"/>
              </a:rPr>
              <a:t>hören</a:t>
            </a:r>
            <a:endParaRPr lang="en-GB" sz="2000" b="1" dirty="0">
              <a:latin typeface="Century Gothic" panose="020B0502020202020204" pitchFamily="34" charset="0"/>
            </a:endParaRPr>
          </a:p>
        </p:txBody>
      </p:sp>
      <p:sp>
        <p:nvSpPr>
          <p:cNvPr id="2" name="Rectangle: Rounded Corners 1">
            <a:extLst>
              <a:ext uri="{FF2B5EF4-FFF2-40B4-BE49-F238E27FC236}">
                <a16:creationId xmlns:a16="http://schemas.microsoft.com/office/drawing/2014/main" id="{4C9596A8-C2C3-4124-94EF-E49A9C0E2642}"/>
              </a:ext>
            </a:extLst>
          </p:cNvPr>
          <p:cNvSpPr/>
          <p:nvPr/>
        </p:nvSpPr>
        <p:spPr>
          <a:xfrm>
            <a:off x="1953451" y="2064321"/>
            <a:ext cx="403816" cy="383861"/>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a:t>
            </a:r>
          </a:p>
        </p:txBody>
      </p:sp>
      <p:sp>
        <p:nvSpPr>
          <p:cNvPr id="44" name="Rectangle: Rounded Corners 43">
            <a:extLst>
              <a:ext uri="{FF2B5EF4-FFF2-40B4-BE49-F238E27FC236}">
                <a16:creationId xmlns:a16="http://schemas.microsoft.com/office/drawing/2014/main" id="{64A95592-98FD-4F61-8C1A-F317EF95A93E}"/>
              </a:ext>
            </a:extLst>
          </p:cNvPr>
          <p:cNvSpPr/>
          <p:nvPr/>
        </p:nvSpPr>
        <p:spPr>
          <a:xfrm>
            <a:off x="2126213" y="3278051"/>
            <a:ext cx="417781" cy="383861"/>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a:t>
            </a:r>
          </a:p>
        </p:txBody>
      </p:sp>
      <p:sp>
        <p:nvSpPr>
          <p:cNvPr id="45" name="Rectangle: Rounded Corners 44">
            <a:extLst>
              <a:ext uri="{FF2B5EF4-FFF2-40B4-BE49-F238E27FC236}">
                <a16:creationId xmlns:a16="http://schemas.microsoft.com/office/drawing/2014/main" id="{A1DE0701-0407-4C19-B025-5BB1F552C6A1}"/>
              </a:ext>
            </a:extLst>
          </p:cNvPr>
          <p:cNvSpPr/>
          <p:nvPr/>
        </p:nvSpPr>
        <p:spPr>
          <a:xfrm>
            <a:off x="2633355" y="4462586"/>
            <a:ext cx="499571" cy="383861"/>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a:t>
            </a:r>
            <a:r>
              <a:rPr lang="en-GB" sz="2000" dirty="0"/>
              <a:t> </a:t>
            </a:r>
          </a:p>
        </p:txBody>
      </p:sp>
      <p:sp>
        <p:nvSpPr>
          <p:cNvPr id="56" name="Rectangle: Rounded Corners 55">
            <a:extLst>
              <a:ext uri="{FF2B5EF4-FFF2-40B4-BE49-F238E27FC236}">
                <a16:creationId xmlns:a16="http://schemas.microsoft.com/office/drawing/2014/main" id="{A0DBC7D4-CCFE-4820-BF94-A2729BA770E7}"/>
              </a:ext>
            </a:extLst>
          </p:cNvPr>
          <p:cNvSpPr/>
          <p:nvPr/>
        </p:nvSpPr>
        <p:spPr>
          <a:xfrm>
            <a:off x="1565412" y="5688163"/>
            <a:ext cx="376059" cy="383861"/>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a:t>
            </a:r>
            <a:r>
              <a:rPr lang="en-GB" sz="2000" dirty="0"/>
              <a:t> </a:t>
            </a:r>
          </a:p>
        </p:txBody>
      </p:sp>
      <p:graphicFrame>
        <p:nvGraphicFramePr>
          <p:cNvPr id="62" name="Table 2">
            <a:extLst>
              <a:ext uri="{FF2B5EF4-FFF2-40B4-BE49-F238E27FC236}">
                <a16:creationId xmlns:a16="http://schemas.microsoft.com/office/drawing/2014/main" id="{524770D9-BF89-4252-8C83-5D153DCD62FD}"/>
              </a:ext>
            </a:extLst>
          </p:cNvPr>
          <p:cNvGraphicFramePr/>
          <p:nvPr/>
        </p:nvGraphicFramePr>
        <p:xfrm>
          <a:off x="5614841" y="1672947"/>
          <a:ext cx="5568974" cy="4796804"/>
        </p:xfrm>
        <a:graphic>
          <a:graphicData uri="http://schemas.openxmlformats.org/drawingml/2006/table">
            <a:tbl>
              <a:tblPr/>
              <a:tblGrid>
                <a:gridCol w="918868">
                  <a:extLst>
                    <a:ext uri="{9D8B030D-6E8A-4147-A177-3AD203B41FA5}">
                      <a16:colId xmlns:a16="http://schemas.microsoft.com/office/drawing/2014/main" val="20000"/>
                    </a:ext>
                  </a:extLst>
                </a:gridCol>
                <a:gridCol w="2821306">
                  <a:extLst>
                    <a:ext uri="{9D8B030D-6E8A-4147-A177-3AD203B41FA5}">
                      <a16:colId xmlns:a16="http://schemas.microsoft.com/office/drawing/2014/main" val="20001"/>
                    </a:ext>
                  </a:extLst>
                </a:gridCol>
                <a:gridCol w="1828800">
                  <a:extLst>
                    <a:ext uri="{9D8B030D-6E8A-4147-A177-3AD203B41FA5}">
                      <a16:colId xmlns:a16="http://schemas.microsoft.com/office/drawing/2014/main" val="3175701294"/>
                    </a:ext>
                  </a:extLst>
                </a:gridCol>
              </a:tblGrid>
              <a:tr h="1199201">
                <a:tc>
                  <a:txBody>
                    <a:bodyPr/>
                    <a:lstStyle/>
                    <a:p>
                      <a:pPr algn="l"/>
                      <a:r>
                        <a:rPr lang="en-US" sz="2800" b="1" dirty="0">
                          <a:solidFill>
                            <a:srgbClr val="002060"/>
                          </a:solidFill>
                        </a:rPr>
                        <a:t>5</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1" strike="noStrike" kern="1200" spc="-1" dirty="0">
                          <a:solidFill>
                            <a:srgbClr val="002060"/>
                          </a:solidFill>
                          <a:latin typeface="Century gothic"/>
                          <a:ea typeface="+mn-ea"/>
                          <a:cs typeface="+mn-cs"/>
                        </a:rPr>
                        <a:t>L  a  </a:t>
                      </a:r>
                      <a:r>
                        <a:rPr lang="en-GB" sz="2400" b="1" strike="noStrike" kern="1200" spc="-1" dirty="0" err="1">
                          <a:solidFill>
                            <a:srgbClr val="002060"/>
                          </a:solidFill>
                          <a:latin typeface="Century gothic"/>
                          <a:ea typeface="+mn-ea"/>
                          <a:cs typeface="+mn-cs"/>
                        </a:rPr>
                        <a:t>nd</a:t>
                      </a:r>
                      <a:endParaRPr lang="en-GB" sz="2400" b="1" strike="noStrike" kern="1200" spc="-1" dirty="0">
                        <a:solidFill>
                          <a:srgbClr val="002060"/>
                        </a:solidFill>
                        <a:latin typeface="Century gothic"/>
                        <a:ea typeface="+mn-ea"/>
                        <a:cs typeface="+mn-cs"/>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endParaRPr lang="en-GB" sz="2400" b="1" strike="noStrike" kern="1200" spc="-1" dirty="0">
                        <a:solidFill>
                          <a:srgbClr val="002060"/>
                        </a:solidFill>
                        <a:latin typeface="Century gothic"/>
                        <a:ea typeface="+mn-ea"/>
                        <a:cs typeface="+mn-cs"/>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1199201">
                <a:tc>
                  <a:txBody>
                    <a:bodyPr/>
                    <a:lstStyle/>
                    <a:p>
                      <a:pPr algn="l"/>
                      <a:r>
                        <a:rPr lang="en-US" sz="2800" b="1" dirty="0">
                          <a:solidFill>
                            <a:srgbClr val="002060"/>
                          </a:solidFill>
                        </a:rPr>
                        <a:t>6</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strike="noStrike" spc="-1" dirty="0">
                          <a:solidFill>
                            <a:srgbClr val="002060"/>
                          </a:solidFill>
                          <a:latin typeface="Century gothic"/>
                        </a:rPr>
                        <a:t>j   e  den Tag </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1199201">
                <a:tc>
                  <a:txBody>
                    <a:bodyPr/>
                    <a:lstStyle/>
                    <a:p>
                      <a:pPr algn="l"/>
                      <a:r>
                        <a:rPr lang="en-US" sz="2800" b="1" dirty="0">
                          <a:solidFill>
                            <a:srgbClr val="002060"/>
                          </a:solidFill>
                        </a:rPr>
                        <a:t>7</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strike="noStrike" kern="1200" spc="-1" dirty="0">
                          <a:solidFill>
                            <a:srgbClr val="002060"/>
                          </a:solidFill>
                          <a:latin typeface="Century gothic"/>
                          <a:ea typeface="+mn-ea"/>
                          <a:cs typeface="+mn-cs"/>
                        </a:rPr>
                        <a:t>M  u  siker</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1" strike="noStrike" kern="1200" spc="-1" dirty="0">
                        <a:solidFill>
                          <a:srgbClr val="002060"/>
                        </a:solidFill>
                        <a:latin typeface="Century gothic"/>
                        <a:ea typeface="+mn-ea"/>
                        <a:cs typeface="+mn-cs"/>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1199201">
                <a:tc>
                  <a:txBody>
                    <a:bodyPr/>
                    <a:lstStyle/>
                    <a:p>
                      <a:pPr algn="l"/>
                      <a:r>
                        <a:rPr lang="en-US" sz="2800" b="1" dirty="0">
                          <a:solidFill>
                            <a:srgbClr val="002060"/>
                          </a:solidFill>
                        </a:rPr>
                        <a:t>8</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strike="noStrike" spc="-1" dirty="0">
                          <a:solidFill>
                            <a:srgbClr val="002060"/>
                          </a:solidFill>
                          <a:latin typeface="Century gothic"/>
                        </a:rPr>
                        <a:t>  </a:t>
                      </a:r>
                      <a:r>
                        <a:rPr lang="en-GB" sz="2400" b="1" strike="noStrike" spc="-1" dirty="0" err="1">
                          <a:solidFill>
                            <a:srgbClr val="002060"/>
                          </a:solidFill>
                          <a:latin typeface="Century gothic"/>
                        </a:rPr>
                        <a:t>Schmer</a:t>
                      </a:r>
                      <a:r>
                        <a:rPr lang="en-GB" sz="2400" b="1" strike="noStrike" spc="-1" dirty="0">
                          <a:solidFill>
                            <a:srgbClr val="002060"/>
                          </a:solidFill>
                          <a:latin typeface="Century gothic"/>
                        </a:rPr>
                        <a:t>  z  </a:t>
                      </a:r>
                      <a:r>
                        <a:rPr lang="en-GB" sz="2400" b="1" strike="noStrike" spc="-1" dirty="0" err="1">
                          <a:solidFill>
                            <a:srgbClr val="002060"/>
                          </a:solidFill>
                          <a:latin typeface="Century gothic"/>
                        </a:rPr>
                        <a:t>en</a:t>
                      </a:r>
                      <a:endParaRPr lang="en-GB" sz="24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bl>
          </a:graphicData>
        </a:graphic>
      </p:graphicFrame>
      <p:sp>
        <p:nvSpPr>
          <p:cNvPr id="67" name="Rectangle: Rounded Corners 66">
            <a:extLst>
              <a:ext uri="{FF2B5EF4-FFF2-40B4-BE49-F238E27FC236}">
                <a16:creationId xmlns:a16="http://schemas.microsoft.com/office/drawing/2014/main" id="{166D1E1B-5C74-46C6-8E8D-F06C8F61AAFE}"/>
              </a:ext>
            </a:extLst>
          </p:cNvPr>
          <p:cNvSpPr/>
          <p:nvPr/>
        </p:nvSpPr>
        <p:spPr>
          <a:xfrm>
            <a:off x="6810705" y="2101113"/>
            <a:ext cx="401115" cy="383861"/>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a:t>
            </a:r>
            <a:r>
              <a:rPr lang="en-GB" sz="2000" dirty="0"/>
              <a:t> </a:t>
            </a:r>
          </a:p>
        </p:txBody>
      </p:sp>
      <p:sp>
        <p:nvSpPr>
          <p:cNvPr id="68" name="Rectangle: Rounded Corners 67">
            <a:extLst>
              <a:ext uri="{FF2B5EF4-FFF2-40B4-BE49-F238E27FC236}">
                <a16:creationId xmlns:a16="http://schemas.microsoft.com/office/drawing/2014/main" id="{A00761D1-CE6E-494E-8832-A325CCE1F80E}"/>
              </a:ext>
            </a:extLst>
          </p:cNvPr>
          <p:cNvSpPr/>
          <p:nvPr/>
        </p:nvSpPr>
        <p:spPr>
          <a:xfrm>
            <a:off x="6770840" y="3319477"/>
            <a:ext cx="480846" cy="383861"/>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a:t>
            </a:r>
            <a:endParaRPr lang="en-GB" sz="2000" b="1" dirty="0"/>
          </a:p>
        </p:txBody>
      </p:sp>
      <p:sp>
        <p:nvSpPr>
          <p:cNvPr id="69" name="Rectangle: Rounded Corners 68">
            <a:extLst>
              <a:ext uri="{FF2B5EF4-FFF2-40B4-BE49-F238E27FC236}">
                <a16:creationId xmlns:a16="http://schemas.microsoft.com/office/drawing/2014/main" id="{61681166-F974-44E1-B27F-D56678AEF68C}"/>
              </a:ext>
            </a:extLst>
          </p:cNvPr>
          <p:cNvSpPr/>
          <p:nvPr/>
        </p:nvSpPr>
        <p:spPr>
          <a:xfrm>
            <a:off x="6920503" y="4485816"/>
            <a:ext cx="480846" cy="383861"/>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a:t>
            </a:r>
            <a:endParaRPr lang="en-GB" sz="2000" b="1" dirty="0"/>
          </a:p>
        </p:txBody>
      </p:sp>
      <p:sp>
        <p:nvSpPr>
          <p:cNvPr id="70" name="Rectangle: Rounded Corners 69">
            <a:extLst>
              <a:ext uri="{FF2B5EF4-FFF2-40B4-BE49-F238E27FC236}">
                <a16:creationId xmlns:a16="http://schemas.microsoft.com/office/drawing/2014/main" id="{93E81911-0BFB-4FC7-B3EC-91FF790568DE}"/>
              </a:ext>
            </a:extLst>
          </p:cNvPr>
          <p:cNvSpPr/>
          <p:nvPr/>
        </p:nvSpPr>
        <p:spPr>
          <a:xfrm>
            <a:off x="7924110" y="5696155"/>
            <a:ext cx="458672" cy="383861"/>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a:t>
            </a:r>
          </a:p>
        </p:txBody>
      </p:sp>
      <p:pic>
        <p:nvPicPr>
          <p:cNvPr id="71" name="Picture 70" descr="A picture containing text, clipart&#10;&#10;Description automatically generated">
            <a:hlinkClick r:id="" action="ppaction://noaction">
              <a:snd r:embed="rId10" name="T1_W12_2.6.wav"/>
            </a:hlinkClick>
            <a:extLst>
              <a:ext uri="{FF2B5EF4-FFF2-40B4-BE49-F238E27FC236}">
                <a16:creationId xmlns:a16="http://schemas.microsoft.com/office/drawing/2014/main" id="{F676F472-1AF7-4358-93C9-291077FDFE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45057" y="1994485"/>
            <a:ext cx="609653" cy="627942"/>
          </a:xfrm>
          <a:prstGeom prst="rect">
            <a:avLst/>
          </a:prstGeom>
        </p:spPr>
      </p:pic>
      <p:pic>
        <p:nvPicPr>
          <p:cNvPr id="72" name="Picture 71" descr="A picture containing text, clipart&#10;&#10;Description automatically generated">
            <a:hlinkClick r:id="" action="ppaction://noaction">
              <a:snd r:embed="rId11" name="T1_W12_2.7.wav"/>
            </a:hlinkClick>
            <a:extLst>
              <a:ext uri="{FF2B5EF4-FFF2-40B4-BE49-F238E27FC236}">
                <a16:creationId xmlns:a16="http://schemas.microsoft.com/office/drawing/2014/main" id="{08D2F2FE-58C6-4196-80F4-DD290F9A71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41973" y="3145980"/>
            <a:ext cx="609653" cy="627942"/>
          </a:xfrm>
          <a:prstGeom prst="rect">
            <a:avLst/>
          </a:prstGeom>
        </p:spPr>
      </p:pic>
      <p:pic>
        <p:nvPicPr>
          <p:cNvPr id="73" name="Picture 72" descr="A picture containing text, clipart&#10;&#10;Description automatically generated">
            <a:hlinkClick r:id="" action="ppaction://noaction">
              <a:snd r:embed="rId12" name="T1_W12_2.8.wav"/>
            </a:hlinkClick>
            <a:extLst>
              <a:ext uri="{FF2B5EF4-FFF2-40B4-BE49-F238E27FC236}">
                <a16:creationId xmlns:a16="http://schemas.microsoft.com/office/drawing/2014/main" id="{78E0C581-CC05-470B-B2EA-60D50C0AD6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53061" y="4377802"/>
            <a:ext cx="609653" cy="627942"/>
          </a:xfrm>
          <a:prstGeom prst="rect">
            <a:avLst/>
          </a:prstGeom>
        </p:spPr>
      </p:pic>
      <p:pic>
        <p:nvPicPr>
          <p:cNvPr id="74" name="Picture 73" descr="A picture containing text, clipart&#10;&#10;Description automatically generated">
            <a:hlinkClick r:id="" action="ppaction://noaction">
              <a:snd r:embed="rId13" name="T1_W12_2.9.wav"/>
            </a:hlinkClick>
            <a:extLst>
              <a:ext uri="{FF2B5EF4-FFF2-40B4-BE49-F238E27FC236}">
                <a16:creationId xmlns:a16="http://schemas.microsoft.com/office/drawing/2014/main" id="{A916C8DB-EAEB-41E4-81DF-9FFB02FACC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53060" y="5612264"/>
            <a:ext cx="609653" cy="627942"/>
          </a:xfrm>
          <a:prstGeom prst="rect">
            <a:avLst/>
          </a:prstGeom>
        </p:spPr>
      </p:pic>
      <p:sp>
        <p:nvSpPr>
          <p:cNvPr id="3" name="TextBox 2">
            <a:extLst>
              <a:ext uri="{FF2B5EF4-FFF2-40B4-BE49-F238E27FC236}">
                <a16:creationId xmlns:a16="http://schemas.microsoft.com/office/drawing/2014/main" id="{530D02C4-8BDB-1917-A516-98AE3C642FF8}"/>
              </a:ext>
            </a:extLst>
          </p:cNvPr>
          <p:cNvSpPr txBox="1"/>
          <p:nvPr/>
        </p:nvSpPr>
        <p:spPr>
          <a:xfrm>
            <a:off x="2738402" y="2463654"/>
            <a:ext cx="823919" cy="400110"/>
          </a:xfrm>
          <a:prstGeom prst="rect">
            <a:avLst/>
          </a:prstGeom>
          <a:noFill/>
          <a:ln>
            <a:solidFill>
              <a:srgbClr val="002060"/>
            </a:solidFill>
          </a:ln>
        </p:spPr>
        <p:txBody>
          <a:bodyPr wrap="square" rtlCol="0">
            <a:spAutoFit/>
          </a:bodyPr>
          <a:lstStyle/>
          <a:p>
            <a:r>
              <a:rPr lang="en-US" sz="2000" b="1" dirty="0">
                <a:solidFill>
                  <a:srgbClr val="002060"/>
                </a:solidFill>
              </a:rPr>
              <a:t>short</a:t>
            </a:r>
            <a:endParaRPr lang="en-GB" sz="2000" b="1" dirty="0">
              <a:solidFill>
                <a:srgbClr val="002060"/>
              </a:solidFill>
            </a:endParaRPr>
          </a:p>
        </p:txBody>
      </p:sp>
      <p:sp>
        <p:nvSpPr>
          <p:cNvPr id="36" name="TextBox 35">
            <a:extLst>
              <a:ext uri="{FF2B5EF4-FFF2-40B4-BE49-F238E27FC236}">
                <a16:creationId xmlns:a16="http://schemas.microsoft.com/office/drawing/2014/main" id="{2D6961FD-435D-74B7-9C5F-60341FBF6A9F}"/>
              </a:ext>
            </a:extLst>
          </p:cNvPr>
          <p:cNvSpPr txBox="1"/>
          <p:nvPr/>
        </p:nvSpPr>
        <p:spPr>
          <a:xfrm>
            <a:off x="2687097" y="3680424"/>
            <a:ext cx="864406" cy="400110"/>
          </a:xfrm>
          <a:prstGeom prst="rect">
            <a:avLst/>
          </a:prstGeom>
          <a:noFill/>
          <a:ln>
            <a:solidFill>
              <a:srgbClr val="002060"/>
            </a:solidFill>
          </a:ln>
        </p:spPr>
        <p:txBody>
          <a:bodyPr wrap="square" rtlCol="0">
            <a:spAutoFit/>
          </a:bodyPr>
          <a:lstStyle/>
          <a:p>
            <a:r>
              <a:rPr lang="en-US" sz="2000" b="1" dirty="0">
                <a:solidFill>
                  <a:srgbClr val="002060"/>
                </a:solidFill>
              </a:rPr>
              <a:t>long</a:t>
            </a:r>
            <a:endParaRPr lang="en-GB" sz="2000" b="1" dirty="0">
              <a:solidFill>
                <a:srgbClr val="002060"/>
              </a:solidFill>
            </a:endParaRPr>
          </a:p>
        </p:txBody>
      </p:sp>
      <p:sp>
        <p:nvSpPr>
          <p:cNvPr id="37" name="TextBox 36">
            <a:extLst>
              <a:ext uri="{FF2B5EF4-FFF2-40B4-BE49-F238E27FC236}">
                <a16:creationId xmlns:a16="http://schemas.microsoft.com/office/drawing/2014/main" id="{C271B4A5-300C-6125-7D17-6241A9D311D8}"/>
              </a:ext>
            </a:extLst>
          </p:cNvPr>
          <p:cNvSpPr txBox="1"/>
          <p:nvPr/>
        </p:nvSpPr>
        <p:spPr>
          <a:xfrm>
            <a:off x="2711746" y="4875937"/>
            <a:ext cx="864406" cy="400110"/>
          </a:xfrm>
          <a:prstGeom prst="rect">
            <a:avLst/>
          </a:prstGeom>
          <a:noFill/>
          <a:ln>
            <a:solidFill>
              <a:srgbClr val="002060"/>
            </a:solidFill>
          </a:ln>
        </p:spPr>
        <p:txBody>
          <a:bodyPr wrap="square" rtlCol="0">
            <a:spAutoFit/>
          </a:bodyPr>
          <a:lstStyle/>
          <a:p>
            <a:r>
              <a:rPr lang="en-US" sz="2000" b="1" dirty="0">
                <a:solidFill>
                  <a:srgbClr val="002060"/>
                </a:solidFill>
              </a:rPr>
              <a:t>hard</a:t>
            </a:r>
            <a:endParaRPr lang="en-GB" sz="2000" b="1" dirty="0">
              <a:solidFill>
                <a:srgbClr val="002060"/>
              </a:solidFill>
            </a:endParaRPr>
          </a:p>
        </p:txBody>
      </p:sp>
      <p:sp>
        <p:nvSpPr>
          <p:cNvPr id="38" name="TextBox 37">
            <a:extLst>
              <a:ext uri="{FF2B5EF4-FFF2-40B4-BE49-F238E27FC236}">
                <a16:creationId xmlns:a16="http://schemas.microsoft.com/office/drawing/2014/main" id="{5F3EF34C-9AE1-9DA4-3DE8-718E6EBAF309}"/>
              </a:ext>
            </a:extLst>
          </p:cNvPr>
          <p:cNvSpPr txBox="1"/>
          <p:nvPr/>
        </p:nvSpPr>
        <p:spPr>
          <a:xfrm>
            <a:off x="2711746" y="6040151"/>
            <a:ext cx="864406" cy="400110"/>
          </a:xfrm>
          <a:prstGeom prst="rect">
            <a:avLst/>
          </a:prstGeom>
          <a:noFill/>
          <a:ln>
            <a:solidFill>
              <a:srgbClr val="002060"/>
            </a:solidFill>
          </a:ln>
        </p:spPr>
        <p:txBody>
          <a:bodyPr wrap="square" rtlCol="0">
            <a:spAutoFit/>
          </a:bodyPr>
          <a:lstStyle/>
          <a:p>
            <a:r>
              <a:rPr lang="en-US" sz="2000" b="1" dirty="0">
                <a:solidFill>
                  <a:srgbClr val="002060"/>
                </a:solidFill>
              </a:rPr>
              <a:t>short</a:t>
            </a:r>
            <a:endParaRPr lang="en-GB" sz="2000" b="1" dirty="0">
              <a:solidFill>
                <a:srgbClr val="002060"/>
              </a:solidFill>
            </a:endParaRPr>
          </a:p>
        </p:txBody>
      </p:sp>
      <p:sp>
        <p:nvSpPr>
          <p:cNvPr id="31" name="TextBox 30">
            <a:extLst>
              <a:ext uri="{FF2B5EF4-FFF2-40B4-BE49-F238E27FC236}">
                <a16:creationId xmlns:a16="http://schemas.microsoft.com/office/drawing/2014/main" id="{A09003B0-BC89-2405-0DA4-4F7405C5C162}"/>
              </a:ext>
            </a:extLst>
          </p:cNvPr>
          <p:cNvSpPr txBox="1"/>
          <p:nvPr/>
        </p:nvSpPr>
        <p:spPr>
          <a:xfrm>
            <a:off x="8564768" y="3646679"/>
            <a:ext cx="779406" cy="400110"/>
          </a:xfrm>
          <a:prstGeom prst="rect">
            <a:avLst/>
          </a:prstGeom>
          <a:noFill/>
          <a:ln>
            <a:solidFill>
              <a:srgbClr val="002060"/>
            </a:solidFill>
          </a:ln>
        </p:spPr>
        <p:txBody>
          <a:bodyPr wrap="square" rtlCol="0">
            <a:spAutoFit/>
          </a:bodyPr>
          <a:lstStyle/>
          <a:p>
            <a:r>
              <a:rPr lang="en-US" sz="2000" b="1" dirty="0">
                <a:solidFill>
                  <a:srgbClr val="002060"/>
                </a:solidFill>
              </a:rPr>
              <a:t>long</a:t>
            </a:r>
            <a:endParaRPr lang="en-GB" sz="2000" b="1" dirty="0">
              <a:solidFill>
                <a:srgbClr val="002060"/>
              </a:solidFill>
            </a:endParaRPr>
          </a:p>
        </p:txBody>
      </p:sp>
      <p:pic>
        <p:nvPicPr>
          <p:cNvPr id="27" name="Picture 26" descr="A picture containing text, day&#10;&#10;Description automatically generated">
            <a:extLst>
              <a:ext uri="{FF2B5EF4-FFF2-40B4-BE49-F238E27FC236}">
                <a16:creationId xmlns:a16="http://schemas.microsoft.com/office/drawing/2014/main" id="{35307B85-485A-6D29-48E1-DA7EE13301F3}"/>
              </a:ext>
            </a:extLst>
          </p:cNvPr>
          <p:cNvPicPr>
            <a:picLocks noChangeAspect="1"/>
          </p:cNvPicPr>
          <p:nvPr/>
        </p:nvPicPr>
        <p:blipFill>
          <a:blip r:embed="rId14"/>
          <a:stretch>
            <a:fillRect/>
          </a:stretch>
        </p:blipFill>
        <p:spPr>
          <a:xfrm>
            <a:off x="4074365" y="4102070"/>
            <a:ext cx="846468" cy="1197361"/>
          </a:xfrm>
          <a:prstGeom prst="rect">
            <a:avLst/>
          </a:prstGeom>
        </p:spPr>
      </p:pic>
      <p:pic>
        <p:nvPicPr>
          <p:cNvPr id="7" name="Picture 6" descr="Shape&#10;&#10;Description automatically generated">
            <a:extLst>
              <a:ext uri="{FF2B5EF4-FFF2-40B4-BE49-F238E27FC236}">
                <a16:creationId xmlns:a16="http://schemas.microsoft.com/office/drawing/2014/main" id="{E20BAB49-1654-6686-B5D1-B16913CDA823}"/>
              </a:ext>
            </a:extLst>
          </p:cNvPr>
          <p:cNvPicPr>
            <a:picLocks noChangeAspect="1"/>
          </p:cNvPicPr>
          <p:nvPr/>
        </p:nvPicPr>
        <p:blipFill>
          <a:blip r:embed="rId15"/>
          <a:stretch>
            <a:fillRect/>
          </a:stretch>
        </p:blipFill>
        <p:spPr>
          <a:xfrm>
            <a:off x="4157938" y="1891609"/>
            <a:ext cx="582828" cy="818004"/>
          </a:xfrm>
          <a:prstGeom prst="rect">
            <a:avLst/>
          </a:prstGeom>
        </p:spPr>
      </p:pic>
      <p:pic>
        <p:nvPicPr>
          <p:cNvPr id="11" name="Picture 10" descr="A picture containing text, clipart&#10;&#10;Description automatically generated">
            <a:extLst>
              <a:ext uri="{FF2B5EF4-FFF2-40B4-BE49-F238E27FC236}">
                <a16:creationId xmlns:a16="http://schemas.microsoft.com/office/drawing/2014/main" id="{ED066452-9070-E417-5881-4577C38E3491}"/>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395806" y="3312790"/>
            <a:ext cx="1725906" cy="248549"/>
          </a:xfrm>
          <a:prstGeom prst="rect">
            <a:avLst/>
          </a:prstGeom>
        </p:spPr>
      </p:pic>
      <p:pic>
        <p:nvPicPr>
          <p:cNvPr id="16" name="Picture 15" descr="A picture containing logo&#10;&#10;Description automatically generated">
            <a:extLst>
              <a:ext uri="{FF2B5EF4-FFF2-40B4-BE49-F238E27FC236}">
                <a16:creationId xmlns:a16="http://schemas.microsoft.com/office/drawing/2014/main" id="{3300E837-D4AD-0F86-3F81-BA7AD25F187B}"/>
              </a:ext>
            </a:extLst>
          </p:cNvPr>
          <p:cNvPicPr>
            <a:picLocks noChangeAspect="1"/>
          </p:cNvPicPr>
          <p:nvPr/>
        </p:nvPicPr>
        <p:blipFill>
          <a:blip r:embed="rId17"/>
          <a:stretch>
            <a:fillRect/>
          </a:stretch>
        </p:blipFill>
        <p:spPr>
          <a:xfrm>
            <a:off x="3996017" y="3145980"/>
            <a:ext cx="971704" cy="717644"/>
          </a:xfrm>
          <a:prstGeom prst="rect">
            <a:avLst/>
          </a:prstGeom>
        </p:spPr>
      </p:pic>
      <p:pic>
        <p:nvPicPr>
          <p:cNvPr id="23" name="Picture 22" descr="Logo&#10;&#10;Description automatically generated with medium confidence">
            <a:extLst>
              <a:ext uri="{FF2B5EF4-FFF2-40B4-BE49-F238E27FC236}">
                <a16:creationId xmlns:a16="http://schemas.microsoft.com/office/drawing/2014/main" id="{B5C80823-9719-8FCA-C41D-677B0A177DC4}"/>
              </a:ext>
            </a:extLst>
          </p:cNvPr>
          <p:cNvPicPr>
            <a:picLocks noChangeAspect="1"/>
          </p:cNvPicPr>
          <p:nvPr/>
        </p:nvPicPr>
        <p:blipFill>
          <a:blip r:embed="rId18"/>
          <a:stretch>
            <a:fillRect/>
          </a:stretch>
        </p:blipFill>
        <p:spPr>
          <a:xfrm>
            <a:off x="4120770" y="5537878"/>
            <a:ext cx="657163" cy="785976"/>
          </a:xfrm>
          <a:prstGeom prst="rect">
            <a:avLst/>
          </a:prstGeom>
        </p:spPr>
      </p:pic>
      <p:pic>
        <p:nvPicPr>
          <p:cNvPr id="24" name="Picture 23">
            <a:extLst>
              <a:ext uri="{FF2B5EF4-FFF2-40B4-BE49-F238E27FC236}">
                <a16:creationId xmlns:a16="http://schemas.microsoft.com/office/drawing/2014/main" id="{0096D105-3FA7-3384-C79B-35C7C7BD7BFC}"/>
              </a:ext>
            </a:extLst>
          </p:cNvPr>
          <p:cNvPicPr>
            <a:picLocks noChangeAspect="1"/>
          </p:cNvPicPr>
          <p:nvPr/>
        </p:nvPicPr>
        <p:blipFill>
          <a:blip r:embed="rId19"/>
          <a:stretch>
            <a:fillRect/>
          </a:stretch>
        </p:blipFill>
        <p:spPr>
          <a:xfrm>
            <a:off x="9395806" y="2160521"/>
            <a:ext cx="1725906" cy="295870"/>
          </a:xfrm>
          <a:prstGeom prst="rect">
            <a:avLst/>
          </a:prstGeom>
        </p:spPr>
      </p:pic>
      <p:pic>
        <p:nvPicPr>
          <p:cNvPr id="28" name="Picture 27" descr="A picture containing text, vector graphics, businesscard&#10;&#10;Description automatically generated">
            <a:extLst>
              <a:ext uri="{FF2B5EF4-FFF2-40B4-BE49-F238E27FC236}">
                <a16:creationId xmlns:a16="http://schemas.microsoft.com/office/drawing/2014/main" id="{B6CC4000-FCC4-35C1-ADEB-BC1047AF60F8}"/>
              </a:ext>
            </a:extLst>
          </p:cNvPr>
          <p:cNvPicPr>
            <a:picLocks noChangeAspect="1"/>
          </p:cNvPicPr>
          <p:nvPr/>
        </p:nvPicPr>
        <p:blipFill>
          <a:blip r:embed="rId20"/>
          <a:stretch>
            <a:fillRect/>
          </a:stretch>
        </p:blipFill>
        <p:spPr>
          <a:xfrm>
            <a:off x="9835525" y="4243232"/>
            <a:ext cx="800232" cy="869030"/>
          </a:xfrm>
          <a:prstGeom prst="rect">
            <a:avLst/>
          </a:prstGeom>
        </p:spPr>
      </p:pic>
      <p:sp>
        <p:nvSpPr>
          <p:cNvPr id="30" name="TextBox 29">
            <a:extLst>
              <a:ext uri="{FF2B5EF4-FFF2-40B4-BE49-F238E27FC236}">
                <a16:creationId xmlns:a16="http://schemas.microsoft.com/office/drawing/2014/main" id="{399D7B94-A0EB-FB18-34AE-0CB840A2E82A}"/>
              </a:ext>
            </a:extLst>
          </p:cNvPr>
          <p:cNvSpPr txBox="1"/>
          <p:nvPr/>
        </p:nvSpPr>
        <p:spPr>
          <a:xfrm>
            <a:off x="8508061" y="4853200"/>
            <a:ext cx="779406" cy="400110"/>
          </a:xfrm>
          <a:prstGeom prst="rect">
            <a:avLst/>
          </a:prstGeom>
          <a:noFill/>
          <a:ln>
            <a:solidFill>
              <a:srgbClr val="002060"/>
            </a:solidFill>
          </a:ln>
        </p:spPr>
        <p:txBody>
          <a:bodyPr wrap="square" rtlCol="0">
            <a:spAutoFit/>
          </a:bodyPr>
          <a:lstStyle/>
          <a:p>
            <a:r>
              <a:rPr lang="en-US" sz="2000" b="1" dirty="0">
                <a:solidFill>
                  <a:srgbClr val="002060"/>
                </a:solidFill>
              </a:rPr>
              <a:t>long</a:t>
            </a:r>
            <a:endParaRPr lang="en-GB" sz="2000" b="1" dirty="0">
              <a:solidFill>
                <a:srgbClr val="002060"/>
              </a:solidFill>
            </a:endParaRPr>
          </a:p>
        </p:txBody>
      </p:sp>
      <p:sp>
        <p:nvSpPr>
          <p:cNvPr id="32" name="TextBox 31">
            <a:extLst>
              <a:ext uri="{FF2B5EF4-FFF2-40B4-BE49-F238E27FC236}">
                <a16:creationId xmlns:a16="http://schemas.microsoft.com/office/drawing/2014/main" id="{23E891A5-8A59-9485-16EA-740111F966E8}"/>
              </a:ext>
            </a:extLst>
          </p:cNvPr>
          <p:cNvSpPr txBox="1"/>
          <p:nvPr/>
        </p:nvSpPr>
        <p:spPr>
          <a:xfrm>
            <a:off x="8479768" y="2456391"/>
            <a:ext cx="864406" cy="400110"/>
          </a:xfrm>
          <a:prstGeom prst="rect">
            <a:avLst/>
          </a:prstGeom>
          <a:noFill/>
          <a:ln>
            <a:solidFill>
              <a:srgbClr val="002060"/>
            </a:solidFill>
          </a:ln>
        </p:spPr>
        <p:txBody>
          <a:bodyPr wrap="square" rtlCol="0">
            <a:spAutoFit/>
          </a:bodyPr>
          <a:lstStyle/>
          <a:p>
            <a:r>
              <a:rPr lang="en-US" sz="2000" b="1" dirty="0">
                <a:solidFill>
                  <a:srgbClr val="002060"/>
                </a:solidFill>
              </a:rPr>
              <a:t>short</a:t>
            </a:r>
            <a:endParaRPr lang="en-GB" sz="2000" b="1" dirty="0">
              <a:solidFill>
                <a:srgbClr val="002060"/>
              </a:solidFill>
            </a:endParaRPr>
          </a:p>
        </p:txBody>
      </p:sp>
      <p:pic>
        <p:nvPicPr>
          <p:cNvPr id="34" name="Picture 33" descr="Shape&#10;&#10;Description automatically generated with medium confidence">
            <a:extLst>
              <a:ext uri="{FF2B5EF4-FFF2-40B4-BE49-F238E27FC236}">
                <a16:creationId xmlns:a16="http://schemas.microsoft.com/office/drawing/2014/main" id="{6C51ADA0-CB49-F0DB-1338-96F4003951B7}"/>
              </a:ext>
            </a:extLst>
          </p:cNvPr>
          <p:cNvPicPr>
            <a:picLocks noChangeAspect="1"/>
          </p:cNvPicPr>
          <p:nvPr/>
        </p:nvPicPr>
        <p:blipFill>
          <a:blip r:embed="rId21"/>
          <a:stretch>
            <a:fillRect/>
          </a:stretch>
        </p:blipFill>
        <p:spPr>
          <a:xfrm>
            <a:off x="9673074" y="5537878"/>
            <a:ext cx="864406" cy="646504"/>
          </a:xfrm>
          <a:prstGeom prst="rect">
            <a:avLst/>
          </a:prstGeom>
        </p:spPr>
      </p:pic>
      <p:grpSp>
        <p:nvGrpSpPr>
          <p:cNvPr id="4" name="Group 3">
            <a:extLst>
              <a:ext uri="{FF2B5EF4-FFF2-40B4-BE49-F238E27FC236}">
                <a16:creationId xmlns:a16="http://schemas.microsoft.com/office/drawing/2014/main" id="{18C5200A-3991-62C7-A29D-C80160FD0EB9}"/>
              </a:ext>
            </a:extLst>
          </p:cNvPr>
          <p:cNvGrpSpPr/>
          <p:nvPr/>
        </p:nvGrpSpPr>
        <p:grpSpPr>
          <a:xfrm>
            <a:off x="5454406" y="136478"/>
            <a:ext cx="5667305" cy="2544993"/>
            <a:chOff x="5454406" y="482318"/>
            <a:chExt cx="4773006" cy="2199153"/>
          </a:xfrm>
        </p:grpSpPr>
        <p:sp>
          <p:nvSpPr>
            <p:cNvPr id="6" name="Oval Callout 13">
              <a:extLst>
                <a:ext uri="{FF2B5EF4-FFF2-40B4-BE49-F238E27FC236}">
                  <a16:creationId xmlns:a16="http://schemas.microsoft.com/office/drawing/2014/main" id="{DA28AECF-65A3-B792-775C-ABC7631812AA}"/>
                </a:ext>
              </a:extLst>
            </p:cNvPr>
            <p:cNvSpPr/>
            <p:nvPr/>
          </p:nvSpPr>
          <p:spPr>
            <a:xfrm>
              <a:off x="5454406" y="482318"/>
              <a:ext cx="4773006" cy="2199153"/>
            </a:xfrm>
            <a:prstGeom prst="wedgeEllipseCallout">
              <a:avLst>
                <a:gd name="adj1" fmla="val -93308"/>
                <a:gd name="adj2" fmla="val 45347"/>
              </a:avLst>
            </a:prstGeom>
            <a:solidFill>
              <a:srgbClr val="002060"/>
            </a:solidFill>
            <a:ln w="12700" cap="flat" cmpd="sng" algn="ctr">
              <a:solidFill>
                <a:srgbClr val="FFD10D"/>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8" name="TextBox 7">
              <a:extLst>
                <a:ext uri="{FF2B5EF4-FFF2-40B4-BE49-F238E27FC236}">
                  <a16:creationId xmlns:a16="http://schemas.microsoft.com/office/drawing/2014/main" id="{04012CD6-5CA4-26B9-243F-78B198E48B43}"/>
                </a:ext>
              </a:extLst>
            </p:cNvPr>
            <p:cNvSpPr txBox="1"/>
            <p:nvPr/>
          </p:nvSpPr>
          <p:spPr>
            <a:xfrm>
              <a:off x="5752403" y="1101745"/>
              <a:ext cx="4475009" cy="1037216"/>
            </a:xfrm>
            <a:prstGeom prst="rect">
              <a:avLst/>
            </a:prstGeom>
            <a:noFill/>
          </p:spPr>
          <p:txBody>
            <a:bodyPr wrap="square" rtlCol="0">
              <a:spAutoFit/>
            </a:bodyPr>
            <a:lstStyle/>
            <a:p>
              <a:pPr algn="ctr"/>
              <a:r>
                <a:rPr lang="en-GB" sz="2400" dirty="0">
                  <a:solidFill>
                    <a:schemeClr val="bg1"/>
                  </a:solidFill>
                </a:rPr>
                <a:t>Final syllable vowels can be short or long before consonants so just listen out extra carefully!</a:t>
              </a:r>
            </a:p>
          </p:txBody>
        </p:sp>
      </p:grpSp>
    </p:spTree>
    <p:extLst>
      <p:ext uri="{BB962C8B-B14F-4D97-AF65-F5344CB8AC3E}">
        <p14:creationId xmlns:p14="http://schemas.microsoft.com/office/powerpoint/2010/main" val="1700525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44"/>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45"/>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56"/>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67"/>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24"/>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68"/>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1"/>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11"/>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grpId="0" nodeType="clickEffect">
                                  <p:stCondLst>
                                    <p:cond delay="0"/>
                                  </p:stCondLst>
                                  <p:childTnLst>
                                    <p:set>
                                      <p:cBhvr>
                                        <p:cTn id="90" dur="1" fill="hold">
                                          <p:stCondLst>
                                            <p:cond delay="0"/>
                                          </p:stCondLst>
                                        </p:cTn>
                                        <p:tgtEl>
                                          <p:spTgt spid="69"/>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30"/>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28"/>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xit" presetSubtype="0" fill="hold" grpId="0" nodeType="clickEffect">
                                  <p:stCondLst>
                                    <p:cond delay="0"/>
                                  </p:stCondLst>
                                  <p:childTnLst>
                                    <p:set>
                                      <p:cBhvr>
                                        <p:cTn id="102" dur="1" fill="hold">
                                          <p:stCondLst>
                                            <p:cond delay="0"/>
                                          </p:stCondLst>
                                        </p:cTn>
                                        <p:tgtEl>
                                          <p:spTgt spid="70"/>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2" grpId="0" animBg="1"/>
      <p:bldP spid="44" grpId="0" animBg="1"/>
      <p:bldP spid="45" grpId="0" animBg="1"/>
      <p:bldP spid="56" grpId="0" animBg="1"/>
      <p:bldP spid="67" grpId="0" animBg="1"/>
      <p:bldP spid="68" grpId="0" animBg="1"/>
      <p:bldP spid="69" grpId="0" animBg="1"/>
      <p:bldP spid="70" grpId="0" animBg="1"/>
      <p:bldP spid="3" grpId="0" animBg="1"/>
      <p:bldP spid="36" grpId="0" animBg="1"/>
      <p:bldP spid="37" grpId="0" animBg="1"/>
      <p:bldP spid="38" grpId="0" animBg="1"/>
      <p:bldP spid="31" grpId="0" animBg="1"/>
      <p:bldP spid="30" grpId="0" animBg="1"/>
      <p:bldP spid="3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Table 2">
            <a:extLst>
              <a:ext uri="{FF2B5EF4-FFF2-40B4-BE49-F238E27FC236}">
                <a16:creationId xmlns:a16="http://schemas.microsoft.com/office/drawing/2014/main" id="{ACB7D602-17DB-4C16-B6C5-9D04175C6B84}"/>
              </a:ext>
            </a:extLst>
          </p:cNvPr>
          <p:cNvGraphicFramePr/>
          <p:nvPr/>
        </p:nvGraphicFramePr>
        <p:xfrm>
          <a:off x="308263" y="1672947"/>
          <a:ext cx="5085231" cy="4796804"/>
        </p:xfrm>
        <a:graphic>
          <a:graphicData uri="http://schemas.openxmlformats.org/drawingml/2006/table">
            <a:tbl>
              <a:tblPr/>
              <a:tblGrid>
                <a:gridCol w="918868">
                  <a:extLst>
                    <a:ext uri="{9D8B030D-6E8A-4147-A177-3AD203B41FA5}">
                      <a16:colId xmlns:a16="http://schemas.microsoft.com/office/drawing/2014/main" val="20000"/>
                    </a:ext>
                  </a:extLst>
                </a:gridCol>
                <a:gridCol w="2345700">
                  <a:extLst>
                    <a:ext uri="{9D8B030D-6E8A-4147-A177-3AD203B41FA5}">
                      <a16:colId xmlns:a16="http://schemas.microsoft.com/office/drawing/2014/main" val="20001"/>
                    </a:ext>
                  </a:extLst>
                </a:gridCol>
                <a:gridCol w="1820663">
                  <a:extLst>
                    <a:ext uri="{9D8B030D-6E8A-4147-A177-3AD203B41FA5}">
                      <a16:colId xmlns:a16="http://schemas.microsoft.com/office/drawing/2014/main" val="3175701294"/>
                    </a:ext>
                  </a:extLst>
                </a:gridCol>
              </a:tblGrid>
              <a:tr h="1199201">
                <a:tc>
                  <a:txBody>
                    <a:bodyPr/>
                    <a:lstStyle/>
                    <a:p>
                      <a:pPr algn="l"/>
                      <a:r>
                        <a:rPr lang="en-US" sz="2800" b="1" dirty="0">
                          <a:solidFill>
                            <a:srgbClr val="002060"/>
                          </a:solidFill>
                        </a:rPr>
                        <a:t>1</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strike="noStrike" kern="1200" spc="-1" dirty="0">
                          <a:solidFill>
                            <a:srgbClr val="002060"/>
                          </a:solidFill>
                          <a:latin typeface="Century gothic"/>
                          <a:ea typeface="+mn-ea"/>
                          <a:cs typeface="+mn-cs"/>
                        </a:rPr>
                        <a:t>K  </a:t>
                      </a:r>
                      <a:r>
                        <a:rPr lang="en-GB" sz="2400" b="1" strike="noStrike" kern="1200" spc="-1" dirty="0" err="1">
                          <a:solidFill>
                            <a:srgbClr val="002060"/>
                          </a:solidFill>
                          <a:latin typeface="Century gothic"/>
                          <a:ea typeface="+mn-ea"/>
                          <a:cs typeface="+mn-cs"/>
                        </a:rPr>
                        <a:t>i</a:t>
                      </a:r>
                      <a:r>
                        <a:rPr lang="en-GB" sz="2400" b="1" strike="noStrike" kern="1200" spc="-1" dirty="0">
                          <a:solidFill>
                            <a:srgbClr val="002060"/>
                          </a:solidFill>
                          <a:latin typeface="Century gothic"/>
                          <a:ea typeface="+mn-ea"/>
                          <a:cs typeface="+mn-cs"/>
                        </a:rPr>
                        <a:t>   no </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endParaRPr lang="en-GB" sz="2400" b="1" strike="noStrike" kern="1200" spc="-1" dirty="0">
                        <a:solidFill>
                          <a:srgbClr val="002060"/>
                        </a:solidFill>
                        <a:latin typeface="Century gothic"/>
                        <a:ea typeface="+mn-ea"/>
                        <a:cs typeface="+mn-cs"/>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1199201">
                <a:tc>
                  <a:txBody>
                    <a:bodyPr/>
                    <a:lstStyle/>
                    <a:p>
                      <a:pPr algn="l"/>
                      <a:r>
                        <a:rPr lang="en-US" sz="2800" b="1" dirty="0">
                          <a:solidFill>
                            <a:srgbClr val="002060"/>
                          </a:solidFill>
                        </a:rPr>
                        <a:t>2</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strike="noStrike" kern="1200" spc="-1" dirty="0">
                          <a:solidFill>
                            <a:srgbClr val="002060"/>
                          </a:solidFill>
                          <a:latin typeface="Century gothic"/>
                          <a:ea typeface="+mn-ea"/>
                          <a:cs typeface="+mn-cs"/>
                        </a:rPr>
                        <a:t>f  </a:t>
                      </a:r>
                      <a:r>
                        <a:rPr lang="en-GB" sz="2400" b="1" strike="noStrike" kern="1200" spc="-1" dirty="0" err="1">
                          <a:solidFill>
                            <a:srgbClr val="002060"/>
                          </a:solidFill>
                          <a:latin typeface="Century gothic"/>
                          <a:ea typeface="+mn-ea"/>
                          <a:cs typeface="+mn-cs"/>
                        </a:rPr>
                        <a:t>i</a:t>
                      </a:r>
                      <a:r>
                        <a:rPr lang="en-GB" sz="2400" b="1" strike="noStrike" kern="1200" spc="-1" dirty="0">
                          <a:solidFill>
                            <a:srgbClr val="002060"/>
                          </a:solidFill>
                          <a:latin typeface="Century gothic"/>
                          <a:ea typeface="+mn-ea"/>
                          <a:cs typeface="+mn-cs"/>
                        </a:rPr>
                        <a:t>   </a:t>
                      </a:r>
                      <a:r>
                        <a:rPr lang="en-GB" sz="2400" b="1" strike="noStrike" kern="1200" spc="-1" dirty="0" err="1">
                          <a:solidFill>
                            <a:srgbClr val="002060"/>
                          </a:solidFill>
                          <a:latin typeface="Century gothic"/>
                          <a:ea typeface="+mn-ea"/>
                          <a:cs typeface="+mn-cs"/>
                        </a:rPr>
                        <a:t>nden</a:t>
                      </a:r>
                      <a:endParaRPr lang="en-GB" sz="2400" b="1" strike="noStrike" kern="1200" spc="-1" dirty="0">
                        <a:solidFill>
                          <a:srgbClr val="002060"/>
                        </a:solidFill>
                        <a:latin typeface="Century gothic"/>
                        <a:ea typeface="+mn-ea"/>
                        <a:cs typeface="+mn-cs"/>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1" strike="noStrike" kern="1200" spc="-1" dirty="0">
                        <a:solidFill>
                          <a:srgbClr val="002060"/>
                        </a:solidFill>
                        <a:latin typeface="Century gothic"/>
                        <a:ea typeface="+mn-ea"/>
                        <a:cs typeface="+mn-cs"/>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1199201">
                <a:tc>
                  <a:txBody>
                    <a:bodyPr/>
                    <a:lstStyle/>
                    <a:p>
                      <a:pPr algn="l"/>
                      <a:r>
                        <a:rPr lang="en-US" sz="2800" b="1" dirty="0">
                          <a:solidFill>
                            <a:srgbClr val="002060"/>
                          </a:solidFill>
                        </a:rPr>
                        <a:t>3</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strike="noStrike" kern="1200" spc="-1" dirty="0">
                          <a:solidFill>
                            <a:srgbClr val="002060"/>
                          </a:solidFill>
                          <a:latin typeface="Century gothic"/>
                          <a:ea typeface="+mn-ea"/>
                          <a:cs typeface="+mn-cs"/>
                        </a:rPr>
                        <a:t> </a:t>
                      </a:r>
                      <a:r>
                        <a:rPr lang="en-GB" sz="2400" b="1" strike="noStrike" kern="1200" spc="-1" dirty="0" err="1">
                          <a:solidFill>
                            <a:srgbClr val="002060"/>
                          </a:solidFill>
                          <a:latin typeface="Century gothic"/>
                          <a:ea typeface="+mn-ea"/>
                          <a:cs typeface="+mn-cs"/>
                        </a:rPr>
                        <a:t>Unterri</a:t>
                      </a:r>
                      <a:r>
                        <a:rPr lang="en-GB" sz="2400" b="1" strike="noStrike" kern="1200" spc="-1" dirty="0">
                          <a:solidFill>
                            <a:srgbClr val="002060"/>
                          </a:solidFill>
                          <a:latin typeface="Century gothic"/>
                          <a:ea typeface="+mn-ea"/>
                          <a:cs typeface="+mn-cs"/>
                        </a:rPr>
                        <a:t> </a:t>
                      </a:r>
                      <a:r>
                        <a:rPr lang="en-GB" sz="2400" b="1" strike="noStrike" kern="1200" spc="-1" dirty="0" err="1">
                          <a:solidFill>
                            <a:srgbClr val="002060"/>
                          </a:solidFill>
                          <a:latin typeface="Century gothic"/>
                          <a:ea typeface="+mn-ea"/>
                          <a:cs typeface="+mn-cs"/>
                        </a:rPr>
                        <a:t>ch</a:t>
                      </a:r>
                      <a:r>
                        <a:rPr lang="en-GB" sz="2400" b="1" strike="noStrike" kern="1200" spc="-1" dirty="0">
                          <a:solidFill>
                            <a:srgbClr val="002060"/>
                          </a:solidFill>
                          <a:latin typeface="Century gothic"/>
                          <a:ea typeface="+mn-ea"/>
                          <a:cs typeface="+mn-cs"/>
                        </a:rPr>
                        <a:t>  t</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1" strike="noStrike" kern="1200" spc="-1" dirty="0">
                        <a:solidFill>
                          <a:srgbClr val="002060"/>
                        </a:solidFill>
                        <a:latin typeface="Century gothic"/>
                        <a:ea typeface="+mn-ea"/>
                        <a:cs typeface="+mn-cs"/>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1199201">
                <a:tc>
                  <a:txBody>
                    <a:bodyPr/>
                    <a:lstStyle/>
                    <a:p>
                      <a:pPr algn="l"/>
                      <a:r>
                        <a:rPr lang="en-US" sz="2800" b="1" dirty="0">
                          <a:solidFill>
                            <a:srgbClr val="002060"/>
                          </a:solidFill>
                        </a:rPr>
                        <a:t>4</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strike="noStrike" spc="-1" dirty="0" err="1">
                          <a:solidFill>
                            <a:srgbClr val="002060"/>
                          </a:solidFill>
                          <a:latin typeface="Century gothic"/>
                        </a:rPr>
                        <a:t>Sp</a:t>
                      </a:r>
                      <a:r>
                        <a:rPr lang="en-GB" sz="2400" b="1" strike="noStrike" spc="-1" dirty="0">
                          <a:solidFill>
                            <a:srgbClr val="002060"/>
                          </a:solidFill>
                          <a:latin typeface="Century gothic"/>
                        </a:rPr>
                        <a:t> a  ß</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bl>
          </a:graphicData>
        </a:graphic>
      </p:graphicFrame>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US" sz="2000" b="1" dirty="0" err="1">
                <a:solidFill>
                  <a:schemeClr val="bg1"/>
                </a:solidFill>
                <a:latin typeface="Century Gothic" panose="020B0502020202020204" pitchFamily="34" charset="0"/>
              </a:rPr>
              <a:t>hören</a:t>
            </a:r>
            <a:endParaRPr lang="en-GB" sz="2000" b="1" dirty="0">
              <a:solidFill>
                <a:schemeClr val="bg1"/>
              </a:solidFill>
              <a:latin typeface="Century Gothic" panose="020B0502020202020204" pitchFamily="34" charset="0"/>
            </a:endParaRPr>
          </a:p>
        </p:txBody>
      </p:sp>
      <p:pic>
        <p:nvPicPr>
          <p:cNvPr id="10" name="Picture 9" descr="A picture containing text, clipart&#10;&#10;Description automatically generated">
            <a:hlinkClick r:id="" action="ppaction://noaction">
              <a:snd r:embed="rId3" name="T1_W12_3.2.wav"/>
            </a:hlinkClick>
            <a:extLst>
              <a:ext uri="{FF2B5EF4-FFF2-40B4-BE49-F238E27FC236}">
                <a16:creationId xmlns:a16="http://schemas.microsoft.com/office/drawing/2014/main" id="{55E9DF07-E9C0-4015-ABFA-059C677CE4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566" y="1994485"/>
            <a:ext cx="609653" cy="627942"/>
          </a:xfrm>
          <a:prstGeom prst="rect">
            <a:avLst/>
          </a:prstGeom>
        </p:spPr>
      </p:pic>
      <p:sp>
        <p:nvSpPr>
          <p:cNvPr id="15" name="CustomShape 6">
            <a:hlinkClick r:id="" action="ppaction://noaction">
              <a:snd r:embed="rId5" name="T1_W12_3.1.wav"/>
            </a:hlinkClick>
            <a:extLst>
              <a:ext uri="{FF2B5EF4-FFF2-40B4-BE49-F238E27FC236}">
                <a16:creationId xmlns:a16="http://schemas.microsoft.com/office/drawing/2014/main" id="{76EA0DC1-EFD3-4A65-8DC5-2DAE9E183631}"/>
              </a:ext>
            </a:extLst>
          </p:cNvPr>
          <p:cNvSpPr/>
          <p:nvPr/>
        </p:nvSpPr>
        <p:spPr>
          <a:xfrm>
            <a:off x="27886" y="2227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Hör</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zu</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18" name="Picture 17" descr="A picture containing text, clipart&#10;&#10;Description automatically generated">
            <a:hlinkClick r:id="" action="ppaction://noaction">
              <a:snd r:embed="rId6" name="T1_W12_3.3.wav"/>
            </a:hlinkClick>
            <a:extLst>
              <a:ext uri="{FF2B5EF4-FFF2-40B4-BE49-F238E27FC236}">
                <a16:creationId xmlns:a16="http://schemas.microsoft.com/office/drawing/2014/main" id="{D042F965-5B18-4ABC-872A-78DBAD3E2A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8002" y="3145980"/>
            <a:ext cx="609653" cy="627942"/>
          </a:xfrm>
          <a:prstGeom prst="rect">
            <a:avLst/>
          </a:prstGeom>
        </p:spPr>
      </p:pic>
      <p:pic>
        <p:nvPicPr>
          <p:cNvPr id="19" name="Picture 18" descr="A picture containing text, clipart&#10;&#10;Description automatically generated">
            <a:hlinkClick r:id="" action="ppaction://noaction">
              <a:snd r:embed="rId7" name="T1_W12_3.4.wav"/>
            </a:hlinkClick>
            <a:extLst>
              <a:ext uri="{FF2B5EF4-FFF2-40B4-BE49-F238E27FC236}">
                <a16:creationId xmlns:a16="http://schemas.microsoft.com/office/drawing/2014/main" id="{8C3CC06B-6468-4EB9-ADC7-A55577D35A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9357" y="4377802"/>
            <a:ext cx="609653" cy="627942"/>
          </a:xfrm>
          <a:prstGeom prst="rect">
            <a:avLst/>
          </a:prstGeom>
        </p:spPr>
      </p:pic>
      <p:pic>
        <p:nvPicPr>
          <p:cNvPr id="20" name="Picture 19" descr="A picture containing text, clipart&#10;&#10;Description automatically generated">
            <a:hlinkClick r:id="" action="ppaction://noaction">
              <a:snd r:embed="rId8" name="T1_W12_3.5.wav"/>
            </a:hlinkClick>
            <a:extLst>
              <a:ext uri="{FF2B5EF4-FFF2-40B4-BE49-F238E27FC236}">
                <a16:creationId xmlns:a16="http://schemas.microsoft.com/office/drawing/2014/main" id="{B2DA8EDA-E782-4C59-90CF-451F9DD392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9357" y="5612264"/>
            <a:ext cx="609653" cy="627942"/>
          </a:xfrm>
          <a:prstGeom prst="rect">
            <a:avLst/>
          </a:prstGeom>
        </p:spPr>
      </p:pic>
      <p:pic>
        <p:nvPicPr>
          <p:cNvPr id="60" name="Picture 59" descr="A picture containing text, clipart&#10;&#10;Description automatically generated">
            <a:extLst>
              <a:ext uri="{FF2B5EF4-FFF2-40B4-BE49-F238E27FC236}">
                <a16:creationId xmlns:a16="http://schemas.microsoft.com/office/drawing/2014/main" id="{C92D812C-AC04-48C8-A2A9-FA4E7F5ED3D9}"/>
              </a:ext>
            </a:extLst>
          </p:cNvPr>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876089" y="-177881"/>
            <a:ext cx="1097375" cy="1402202"/>
          </a:xfrm>
          <a:prstGeom prst="rect">
            <a:avLst/>
          </a:prstGeom>
        </p:spPr>
      </p:pic>
      <p:sp>
        <p:nvSpPr>
          <p:cNvPr id="61" name="Title 1">
            <a:extLst>
              <a:ext uri="{FF2B5EF4-FFF2-40B4-BE49-F238E27FC236}">
                <a16:creationId xmlns:a16="http://schemas.microsoft.com/office/drawing/2014/main" id="{5A3F1D2F-9649-44C5-8D2F-38202DFB281C}"/>
              </a:ext>
            </a:extLst>
          </p:cNvPr>
          <p:cNvSpPr txBox="1">
            <a:spLocks/>
          </p:cNvSpPr>
          <p:nvPr/>
        </p:nvSpPr>
        <p:spPr>
          <a:xfrm>
            <a:off x="10396437" y="1166474"/>
            <a:ext cx="1800179" cy="424815"/>
          </a:xfrm>
          <a:prstGeom prst="rect">
            <a:avLst/>
          </a:prstGeom>
          <a:solidFill>
            <a:schemeClr val="accent6">
              <a:lumMod val="40000"/>
              <a:lumOff val="60000"/>
            </a:schemeClr>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lgn="ctr"/>
            <a:r>
              <a:rPr lang="en-GB" sz="2000" b="1">
                <a:latin typeface="Century Gothic" panose="020B0502020202020204" pitchFamily="34" charset="0"/>
              </a:rPr>
              <a:t>hören</a:t>
            </a:r>
            <a:endParaRPr lang="en-GB" sz="2000" b="1" dirty="0">
              <a:latin typeface="Century Gothic" panose="020B0502020202020204" pitchFamily="34" charset="0"/>
            </a:endParaRPr>
          </a:p>
        </p:txBody>
      </p:sp>
      <p:sp>
        <p:nvSpPr>
          <p:cNvPr id="41" name="TextBox 40">
            <a:extLst>
              <a:ext uri="{FF2B5EF4-FFF2-40B4-BE49-F238E27FC236}">
                <a16:creationId xmlns:a16="http://schemas.microsoft.com/office/drawing/2014/main" id="{7A8C3160-B063-4678-BA12-DFDA88F096C6}"/>
              </a:ext>
            </a:extLst>
          </p:cNvPr>
          <p:cNvSpPr txBox="1"/>
          <p:nvPr/>
        </p:nvSpPr>
        <p:spPr>
          <a:xfrm>
            <a:off x="118707" y="550057"/>
            <a:ext cx="971681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Write 1-8 und the sound: [</a:t>
            </a:r>
            <a:r>
              <a:rPr lang="en-GB" sz="2400" b="1" dirty="0">
                <a:solidFill>
                  <a:srgbClr val="002060"/>
                </a:solidFill>
                <a:latin typeface="Century Gothic" panose="020B0502020202020204" pitchFamily="34" charset="0"/>
              </a:rPr>
              <a:t>a</a:t>
            </a:r>
            <a:r>
              <a:rPr lang="en-GB" sz="2400" dirty="0">
                <a:solidFill>
                  <a:srgbClr val="002060"/>
                </a:solidFill>
                <a:latin typeface="Century Gothic" panose="020B0502020202020204" pitchFamily="34" charset="0"/>
              </a:rPr>
              <a:t>], [</a:t>
            </a:r>
            <a:r>
              <a:rPr lang="en-GB" sz="2400" b="1" dirty="0">
                <a:solidFill>
                  <a:srgbClr val="002060"/>
                </a:solidFill>
                <a:latin typeface="Century Gothic" panose="020B0502020202020204" pitchFamily="34" charset="0"/>
              </a:rPr>
              <a:t>e</a:t>
            </a:r>
            <a:r>
              <a:rPr lang="en-GB" sz="2400" dirty="0">
                <a:solidFill>
                  <a:srgbClr val="002060"/>
                </a:solidFill>
                <a:latin typeface="Century Gothic" panose="020B0502020202020204" pitchFamily="34" charset="0"/>
              </a:rPr>
              <a:t>], [</a:t>
            </a:r>
            <a:r>
              <a:rPr lang="en-GB" sz="2400" b="1" dirty="0">
                <a:solidFill>
                  <a:srgbClr val="002060"/>
                </a:solidFill>
                <a:latin typeface="Century Gothic" panose="020B0502020202020204" pitchFamily="34" charset="0"/>
              </a:rPr>
              <a:t>i</a:t>
            </a:r>
            <a:r>
              <a:rPr lang="en-GB" sz="2400" dirty="0">
                <a:solidFill>
                  <a:srgbClr val="002060"/>
                </a:solidFill>
                <a:latin typeface="Century Gothic" panose="020B0502020202020204" pitchFamily="34" charset="0"/>
              </a:rPr>
              <a:t>] ,[</a:t>
            </a:r>
            <a:r>
              <a:rPr lang="en-GB" sz="2400" b="1" dirty="0">
                <a:solidFill>
                  <a:srgbClr val="002060"/>
                </a:solidFill>
                <a:latin typeface="Century Gothic" panose="020B0502020202020204" pitchFamily="34" charset="0"/>
              </a:rPr>
              <a:t>o</a:t>
            </a:r>
            <a:r>
              <a:rPr lang="en-GB" sz="2400" dirty="0">
                <a:solidFill>
                  <a:srgbClr val="002060"/>
                </a:solidFill>
                <a:latin typeface="Century Gothic" panose="020B0502020202020204" pitchFamily="34" charset="0"/>
              </a:rPr>
              <a:t>], [</a:t>
            </a:r>
            <a:r>
              <a:rPr lang="en-GB" sz="2400" b="1" dirty="0">
                <a:solidFill>
                  <a:srgbClr val="002060"/>
                </a:solidFill>
                <a:latin typeface="Century Gothic" panose="020B0502020202020204" pitchFamily="34" charset="0"/>
              </a:rPr>
              <a:t>u</a:t>
            </a:r>
            <a:r>
              <a:rPr lang="en-GB" sz="2400" dirty="0">
                <a:solidFill>
                  <a:srgbClr val="002060"/>
                </a:solidFill>
                <a:latin typeface="Century Gothic" panose="020B0502020202020204" pitchFamily="34" charset="0"/>
              </a:rPr>
              <a:t>] (and </a:t>
            </a:r>
            <a:r>
              <a:rPr lang="en-GB" sz="2400" i="1" dirty="0">
                <a:solidFill>
                  <a:srgbClr val="002060"/>
                </a:solidFill>
                <a:latin typeface="Century Gothic" panose="020B0502020202020204" pitchFamily="34" charset="0"/>
              </a:rPr>
              <a:t>long</a:t>
            </a:r>
            <a:r>
              <a:rPr lang="en-GB" sz="2400" dirty="0">
                <a:solidFill>
                  <a:srgbClr val="002060"/>
                </a:solidFill>
                <a:latin typeface="Century Gothic" panose="020B0502020202020204" pitchFamily="34" charset="0"/>
              </a:rPr>
              <a:t> or </a:t>
            </a:r>
            <a:r>
              <a:rPr lang="en-GB" sz="2400" i="1" dirty="0">
                <a:solidFill>
                  <a:srgbClr val="002060"/>
                </a:solidFill>
                <a:latin typeface="Century Gothic" panose="020B0502020202020204" pitchFamily="34" charset="0"/>
              </a:rPr>
              <a:t>short</a:t>
            </a:r>
            <a:r>
              <a:rPr lang="en-GB" sz="2400"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ei</a:t>
            </a:r>
            <a:r>
              <a:rPr lang="en-GB" sz="2400"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ie</a:t>
            </a:r>
            <a:r>
              <a:rPr lang="en-GB" sz="2400" dirty="0">
                <a:solidFill>
                  <a:srgbClr val="002060"/>
                </a:solidFill>
                <a:latin typeface="Century Gothic" panose="020B0502020202020204" pitchFamily="34" charset="0"/>
              </a:rPr>
              <a:t>], [</a:t>
            </a:r>
            <a:r>
              <a:rPr lang="en-GB" sz="2400" b="1" dirty="0">
                <a:solidFill>
                  <a:srgbClr val="002060"/>
                </a:solidFill>
                <a:latin typeface="Century Gothic" panose="020B0502020202020204" pitchFamily="34" charset="0"/>
              </a:rPr>
              <a:t>w</a:t>
            </a:r>
            <a:r>
              <a:rPr lang="en-GB" sz="2400" dirty="0">
                <a:solidFill>
                  <a:srgbClr val="002060"/>
                </a:solidFill>
                <a:latin typeface="Century Gothic" panose="020B0502020202020204" pitchFamily="34" charset="0"/>
              </a:rPr>
              <a:t>], [</a:t>
            </a:r>
            <a:r>
              <a:rPr lang="en-GB" sz="2400" b="1" dirty="0">
                <a:solidFill>
                  <a:srgbClr val="002060"/>
                </a:solidFill>
                <a:latin typeface="Century Gothic" panose="020B0502020202020204" pitchFamily="34" charset="0"/>
              </a:rPr>
              <a:t>z</a:t>
            </a:r>
            <a:r>
              <a:rPr lang="en-GB" sz="2400"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ch</a:t>
            </a:r>
            <a:r>
              <a:rPr lang="en-GB" sz="2400" dirty="0">
                <a:solidFill>
                  <a:srgbClr val="002060"/>
                </a:solidFill>
                <a:latin typeface="Century Gothic" panose="020B0502020202020204" pitchFamily="34" charset="0"/>
              </a:rPr>
              <a:t>] (for [</a:t>
            </a:r>
            <a:r>
              <a:rPr lang="en-GB" sz="2400" dirty="0" err="1">
                <a:solidFill>
                  <a:srgbClr val="002060"/>
                </a:solidFill>
                <a:latin typeface="Century Gothic" panose="020B0502020202020204" pitchFamily="34" charset="0"/>
              </a:rPr>
              <a:t>ch</a:t>
            </a:r>
            <a:r>
              <a:rPr lang="en-GB" sz="2400" dirty="0">
                <a:solidFill>
                  <a:srgbClr val="002060"/>
                </a:solidFill>
                <a:latin typeface="Century Gothic" panose="020B0502020202020204" pitchFamily="34" charset="0"/>
              </a:rPr>
              <a:t>] also </a:t>
            </a:r>
            <a:r>
              <a:rPr lang="en-GB" sz="2400" i="1" dirty="0">
                <a:solidFill>
                  <a:srgbClr val="002060"/>
                </a:solidFill>
                <a:latin typeface="Century Gothic" panose="020B0502020202020204" pitchFamily="34" charset="0"/>
              </a:rPr>
              <a:t>hard</a:t>
            </a:r>
            <a:r>
              <a:rPr lang="en-GB" sz="2400" dirty="0">
                <a:solidFill>
                  <a:srgbClr val="002060"/>
                </a:solidFill>
                <a:latin typeface="Century Gothic" panose="020B0502020202020204" pitchFamily="34" charset="0"/>
              </a:rPr>
              <a:t> or </a:t>
            </a:r>
            <a:r>
              <a:rPr lang="en-GB" sz="2400" i="1" dirty="0">
                <a:solidFill>
                  <a:srgbClr val="002060"/>
                </a:solidFill>
                <a:latin typeface="Century Gothic" panose="020B0502020202020204" pitchFamily="34" charset="0"/>
              </a:rPr>
              <a:t>soft</a:t>
            </a:r>
            <a:r>
              <a:rPr lang="en-GB" sz="2400" dirty="0">
                <a:solidFill>
                  <a:srgbClr val="002060"/>
                </a:solidFill>
                <a:latin typeface="Century Gothic" panose="020B0502020202020204" pitchFamily="34" charset="0"/>
              </a:rPr>
              <a:t>).  </a:t>
            </a:r>
            <a:endPar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 name="Rectangle: Rounded Corners 1">
            <a:extLst>
              <a:ext uri="{FF2B5EF4-FFF2-40B4-BE49-F238E27FC236}">
                <a16:creationId xmlns:a16="http://schemas.microsoft.com/office/drawing/2014/main" id="{4C9596A8-C2C3-4124-94EF-E49A9C0E2642}"/>
              </a:ext>
            </a:extLst>
          </p:cNvPr>
          <p:cNvSpPr/>
          <p:nvPr/>
        </p:nvSpPr>
        <p:spPr>
          <a:xfrm>
            <a:off x="1533380" y="2091581"/>
            <a:ext cx="417781" cy="383861"/>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a:t>
            </a:r>
          </a:p>
        </p:txBody>
      </p:sp>
      <p:sp>
        <p:nvSpPr>
          <p:cNvPr id="44" name="Rectangle: Rounded Corners 43">
            <a:extLst>
              <a:ext uri="{FF2B5EF4-FFF2-40B4-BE49-F238E27FC236}">
                <a16:creationId xmlns:a16="http://schemas.microsoft.com/office/drawing/2014/main" id="{64A95592-98FD-4F61-8C1A-F317EF95A93E}"/>
              </a:ext>
            </a:extLst>
          </p:cNvPr>
          <p:cNvSpPr/>
          <p:nvPr/>
        </p:nvSpPr>
        <p:spPr>
          <a:xfrm>
            <a:off x="1448468" y="3291827"/>
            <a:ext cx="417781" cy="383861"/>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a:t>
            </a:r>
          </a:p>
        </p:txBody>
      </p:sp>
      <p:sp>
        <p:nvSpPr>
          <p:cNvPr id="45" name="Rectangle: Rounded Corners 44">
            <a:extLst>
              <a:ext uri="{FF2B5EF4-FFF2-40B4-BE49-F238E27FC236}">
                <a16:creationId xmlns:a16="http://schemas.microsoft.com/office/drawing/2014/main" id="{A1DE0701-0407-4C19-B025-5BB1F552C6A1}"/>
              </a:ext>
            </a:extLst>
          </p:cNvPr>
          <p:cNvSpPr/>
          <p:nvPr/>
        </p:nvSpPr>
        <p:spPr>
          <a:xfrm>
            <a:off x="2409058" y="4480389"/>
            <a:ext cx="499571" cy="383861"/>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a:t>
            </a:r>
            <a:r>
              <a:rPr lang="en-GB" sz="2000" dirty="0"/>
              <a:t> </a:t>
            </a:r>
          </a:p>
        </p:txBody>
      </p:sp>
      <p:sp>
        <p:nvSpPr>
          <p:cNvPr id="56" name="Rectangle: Rounded Corners 55">
            <a:extLst>
              <a:ext uri="{FF2B5EF4-FFF2-40B4-BE49-F238E27FC236}">
                <a16:creationId xmlns:a16="http://schemas.microsoft.com/office/drawing/2014/main" id="{A0DBC7D4-CCFE-4820-BF94-A2729BA770E7}"/>
              </a:ext>
            </a:extLst>
          </p:cNvPr>
          <p:cNvSpPr/>
          <p:nvPr/>
        </p:nvSpPr>
        <p:spPr>
          <a:xfrm>
            <a:off x="1742270" y="5739777"/>
            <a:ext cx="376059" cy="383861"/>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a:t>
            </a:r>
            <a:r>
              <a:rPr lang="en-GB" sz="2000" dirty="0"/>
              <a:t> </a:t>
            </a:r>
          </a:p>
        </p:txBody>
      </p:sp>
      <p:graphicFrame>
        <p:nvGraphicFramePr>
          <p:cNvPr id="62" name="Table 2">
            <a:extLst>
              <a:ext uri="{FF2B5EF4-FFF2-40B4-BE49-F238E27FC236}">
                <a16:creationId xmlns:a16="http://schemas.microsoft.com/office/drawing/2014/main" id="{524770D9-BF89-4252-8C83-5D153DCD62FD}"/>
              </a:ext>
            </a:extLst>
          </p:cNvPr>
          <p:cNvGraphicFramePr/>
          <p:nvPr/>
        </p:nvGraphicFramePr>
        <p:xfrm>
          <a:off x="5614841" y="1672947"/>
          <a:ext cx="5568974" cy="4796804"/>
        </p:xfrm>
        <a:graphic>
          <a:graphicData uri="http://schemas.openxmlformats.org/drawingml/2006/table">
            <a:tbl>
              <a:tblPr/>
              <a:tblGrid>
                <a:gridCol w="918868">
                  <a:extLst>
                    <a:ext uri="{9D8B030D-6E8A-4147-A177-3AD203B41FA5}">
                      <a16:colId xmlns:a16="http://schemas.microsoft.com/office/drawing/2014/main" val="20000"/>
                    </a:ext>
                  </a:extLst>
                </a:gridCol>
                <a:gridCol w="2821306">
                  <a:extLst>
                    <a:ext uri="{9D8B030D-6E8A-4147-A177-3AD203B41FA5}">
                      <a16:colId xmlns:a16="http://schemas.microsoft.com/office/drawing/2014/main" val="20001"/>
                    </a:ext>
                  </a:extLst>
                </a:gridCol>
                <a:gridCol w="1828800">
                  <a:extLst>
                    <a:ext uri="{9D8B030D-6E8A-4147-A177-3AD203B41FA5}">
                      <a16:colId xmlns:a16="http://schemas.microsoft.com/office/drawing/2014/main" val="3175701294"/>
                    </a:ext>
                  </a:extLst>
                </a:gridCol>
              </a:tblGrid>
              <a:tr h="1199201">
                <a:tc>
                  <a:txBody>
                    <a:bodyPr/>
                    <a:lstStyle/>
                    <a:p>
                      <a:pPr algn="l"/>
                      <a:r>
                        <a:rPr lang="en-US" sz="2800" b="1" dirty="0">
                          <a:solidFill>
                            <a:srgbClr val="002060"/>
                          </a:solidFill>
                        </a:rPr>
                        <a:t>5</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1" strike="noStrike" kern="1200" spc="-1" dirty="0">
                          <a:solidFill>
                            <a:srgbClr val="002060"/>
                          </a:solidFill>
                          <a:latin typeface="Century gothic"/>
                          <a:ea typeface="+mn-ea"/>
                          <a:cs typeface="+mn-cs"/>
                        </a:rPr>
                        <a:t>K  o </a:t>
                      </a:r>
                      <a:r>
                        <a:rPr lang="en-GB" sz="2400" b="1" strike="noStrike" kern="1200" spc="-1" dirty="0" err="1">
                          <a:solidFill>
                            <a:srgbClr val="002060"/>
                          </a:solidFill>
                          <a:latin typeface="Century gothic"/>
                          <a:ea typeface="+mn-ea"/>
                          <a:cs typeface="+mn-cs"/>
                        </a:rPr>
                        <a:t>nzert</a:t>
                      </a:r>
                      <a:endParaRPr lang="en-GB" sz="2400" b="1" strike="noStrike" kern="1200" spc="-1" dirty="0">
                        <a:solidFill>
                          <a:srgbClr val="002060"/>
                        </a:solidFill>
                        <a:latin typeface="Century gothic"/>
                        <a:ea typeface="+mn-ea"/>
                        <a:cs typeface="+mn-cs"/>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endParaRPr lang="en-GB" sz="2400" b="1" strike="noStrike" kern="1200" spc="-1" dirty="0">
                        <a:solidFill>
                          <a:srgbClr val="002060"/>
                        </a:solidFill>
                        <a:latin typeface="Century gothic"/>
                        <a:ea typeface="+mn-ea"/>
                        <a:cs typeface="+mn-cs"/>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1199201">
                <a:tc>
                  <a:txBody>
                    <a:bodyPr/>
                    <a:lstStyle/>
                    <a:p>
                      <a:pPr algn="l"/>
                      <a:r>
                        <a:rPr lang="en-US" sz="2800" b="1" dirty="0">
                          <a:solidFill>
                            <a:srgbClr val="002060"/>
                          </a:solidFill>
                        </a:rPr>
                        <a:t>6</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strike="noStrike" spc="-1" dirty="0" err="1">
                          <a:solidFill>
                            <a:srgbClr val="002060"/>
                          </a:solidFill>
                          <a:latin typeface="Century gothic"/>
                        </a:rPr>
                        <a:t>Sch</a:t>
                      </a:r>
                      <a:r>
                        <a:rPr lang="en-GB" sz="2400" b="1" strike="noStrike" spc="-1" dirty="0">
                          <a:solidFill>
                            <a:srgbClr val="002060"/>
                          </a:solidFill>
                          <a:latin typeface="Century gothic"/>
                        </a:rPr>
                        <a:t>  w  </a:t>
                      </a:r>
                      <a:r>
                        <a:rPr lang="en-GB" sz="2400" b="1" strike="noStrike" spc="-1" dirty="0" err="1">
                          <a:solidFill>
                            <a:srgbClr val="002060"/>
                          </a:solidFill>
                          <a:latin typeface="Century gothic"/>
                        </a:rPr>
                        <a:t>immbad</a:t>
                      </a:r>
                      <a:endParaRPr lang="en-GB" sz="24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1199201">
                <a:tc>
                  <a:txBody>
                    <a:bodyPr/>
                    <a:lstStyle/>
                    <a:p>
                      <a:pPr algn="l"/>
                      <a:r>
                        <a:rPr lang="en-US" sz="2800" b="1" dirty="0">
                          <a:solidFill>
                            <a:srgbClr val="002060"/>
                          </a:solidFill>
                        </a:rPr>
                        <a:t>7</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strike="noStrike" kern="1200" spc="-1" dirty="0">
                          <a:solidFill>
                            <a:srgbClr val="002060"/>
                          </a:solidFill>
                          <a:latin typeface="Century gothic"/>
                          <a:ea typeface="+mn-ea"/>
                          <a:cs typeface="+mn-cs"/>
                        </a:rPr>
                        <a:t>l  </a:t>
                      </a:r>
                      <a:r>
                        <a:rPr lang="en-GB" sz="2400" b="1" strike="noStrike" kern="1200" spc="-1" dirty="0" err="1">
                          <a:solidFill>
                            <a:srgbClr val="002060"/>
                          </a:solidFill>
                          <a:latin typeface="Century gothic"/>
                          <a:ea typeface="+mn-ea"/>
                          <a:cs typeface="+mn-cs"/>
                        </a:rPr>
                        <a:t>i</a:t>
                      </a:r>
                      <a:r>
                        <a:rPr lang="en-GB" sz="2400" b="1" strike="noStrike" kern="1200" spc="-1" dirty="0">
                          <a:solidFill>
                            <a:srgbClr val="002060"/>
                          </a:solidFill>
                          <a:latin typeface="Century gothic"/>
                          <a:ea typeface="+mn-ea"/>
                          <a:cs typeface="+mn-cs"/>
                        </a:rPr>
                        <a:t> e gen</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1" strike="noStrike" kern="1200" spc="-1" dirty="0">
                        <a:solidFill>
                          <a:srgbClr val="002060"/>
                        </a:solidFill>
                        <a:latin typeface="Century gothic"/>
                        <a:ea typeface="+mn-ea"/>
                        <a:cs typeface="+mn-cs"/>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1199201">
                <a:tc>
                  <a:txBody>
                    <a:bodyPr/>
                    <a:lstStyle/>
                    <a:p>
                      <a:pPr algn="l"/>
                      <a:r>
                        <a:rPr lang="en-US" sz="2800" b="1" dirty="0">
                          <a:solidFill>
                            <a:srgbClr val="002060"/>
                          </a:solidFill>
                        </a:rPr>
                        <a:t>8</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strike="noStrike" spc="-1" dirty="0">
                          <a:solidFill>
                            <a:srgbClr val="002060"/>
                          </a:solidFill>
                          <a:latin typeface="Century gothic"/>
                        </a:rPr>
                        <a:t> Arb  </a:t>
                      </a:r>
                      <a:r>
                        <a:rPr lang="en-GB" sz="2400" b="1" strike="noStrike" spc="-1" dirty="0" err="1">
                          <a:solidFill>
                            <a:srgbClr val="002060"/>
                          </a:solidFill>
                          <a:latin typeface="Century gothic"/>
                        </a:rPr>
                        <a:t>ei</a:t>
                      </a:r>
                      <a:r>
                        <a:rPr lang="en-GB" sz="2400" b="1" strike="noStrike" spc="-1" dirty="0">
                          <a:solidFill>
                            <a:srgbClr val="002060"/>
                          </a:solidFill>
                          <a:latin typeface="Century gothic"/>
                        </a:rPr>
                        <a:t>  t</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bl>
          </a:graphicData>
        </a:graphic>
      </p:graphicFrame>
      <p:sp>
        <p:nvSpPr>
          <p:cNvPr id="67" name="Rectangle: Rounded Corners 66">
            <a:extLst>
              <a:ext uri="{FF2B5EF4-FFF2-40B4-BE49-F238E27FC236}">
                <a16:creationId xmlns:a16="http://schemas.microsoft.com/office/drawing/2014/main" id="{166D1E1B-5C74-46C6-8E8D-F06C8F61AAFE}"/>
              </a:ext>
            </a:extLst>
          </p:cNvPr>
          <p:cNvSpPr/>
          <p:nvPr/>
        </p:nvSpPr>
        <p:spPr>
          <a:xfrm>
            <a:off x="6833225" y="2080068"/>
            <a:ext cx="401115" cy="383861"/>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a:t>
            </a:r>
            <a:r>
              <a:rPr lang="en-GB" sz="2000" dirty="0"/>
              <a:t> </a:t>
            </a:r>
          </a:p>
        </p:txBody>
      </p:sp>
      <p:sp>
        <p:nvSpPr>
          <p:cNvPr id="68" name="Rectangle: Rounded Corners 67">
            <a:extLst>
              <a:ext uri="{FF2B5EF4-FFF2-40B4-BE49-F238E27FC236}">
                <a16:creationId xmlns:a16="http://schemas.microsoft.com/office/drawing/2014/main" id="{A00761D1-CE6E-494E-8832-A325CCE1F80E}"/>
              </a:ext>
            </a:extLst>
          </p:cNvPr>
          <p:cNvSpPr/>
          <p:nvPr/>
        </p:nvSpPr>
        <p:spPr>
          <a:xfrm>
            <a:off x="7192729" y="3291827"/>
            <a:ext cx="480846" cy="383861"/>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a:t>
            </a:r>
            <a:endParaRPr lang="en-GB" sz="2000" b="1" dirty="0"/>
          </a:p>
        </p:txBody>
      </p:sp>
      <p:sp>
        <p:nvSpPr>
          <p:cNvPr id="69" name="Rectangle: Rounded Corners 68">
            <a:extLst>
              <a:ext uri="{FF2B5EF4-FFF2-40B4-BE49-F238E27FC236}">
                <a16:creationId xmlns:a16="http://schemas.microsoft.com/office/drawing/2014/main" id="{61681166-F974-44E1-B27F-D56678AEF68C}"/>
              </a:ext>
            </a:extLst>
          </p:cNvPr>
          <p:cNvSpPr/>
          <p:nvPr/>
        </p:nvSpPr>
        <p:spPr>
          <a:xfrm>
            <a:off x="6791614" y="4499842"/>
            <a:ext cx="442726" cy="383861"/>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a:t>
            </a:r>
            <a:endParaRPr lang="en-GB" sz="2000" b="1" dirty="0"/>
          </a:p>
        </p:txBody>
      </p:sp>
      <p:sp>
        <p:nvSpPr>
          <p:cNvPr id="70" name="Rectangle: Rounded Corners 69">
            <a:extLst>
              <a:ext uri="{FF2B5EF4-FFF2-40B4-BE49-F238E27FC236}">
                <a16:creationId xmlns:a16="http://schemas.microsoft.com/office/drawing/2014/main" id="{93E81911-0BFB-4FC7-B3EC-91FF790568DE}"/>
              </a:ext>
            </a:extLst>
          </p:cNvPr>
          <p:cNvSpPr/>
          <p:nvPr/>
        </p:nvSpPr>
        <p:spPr>
          <a:xfrm>
            <a:off x="7280149" y="5656290"/>
            <a:ext cx="458672" cy="383861"/>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a:t>
            </a:r>
          </a:p>
        </p:txBody>
      </p:sp>
      <p:pic>
        <p:nvPicPr>
          <p:cNvPr id="71" name="Picture 70" descr="A picture containing text, clipart&#10;&#10;Description automatically generated">
            <a:hlinkClick r:id="" action="ppaction://noaction">
              <a:snd r:embed="rId10" name="T1_W12_3.6.wav"/>
            </a:hlinkClick>
            <a:extLst>
              <a:ext uri="{FF2B5EF4-FFF2-40B4-BE49-F238E27FC236}">
                <a16:creationId xmlns:a16="http://schemas.microsoft.com/office/drawing/2014/main" id="{F676F472-1AF7-4358-93C9-291077FDFE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48082" y="1994485"/>
            <a:ext cx="609653" cy="627942"/>
          </a:xfrm>
          <a:prstGeom prst="rect">
            <a:avLst/>
          </a:prstGeom>
        </p:spPr>
      </p:pic>
      <p:pic>
        <p:nvPicPr>
          <p:cNvPr id="72" name="Picture 71" descr="A picture containing text, clipart&#10;&#10;Description automatically generated">
            <a:hlinkClick r:id="" action="ppaction://noaction">
              <a:snd r:embed="rId11" name="T1_W12_3.7.wav"/>
            </a:hlinkClick>
            <a:extLst>
              <a:ext uri="{FF2B5EF4-FFF2-40B4-BE49-F238E27FC236}">
                <a16:creationId xmlns:a16="http://schemas.microsoft.com/office/drawing/2014/main" id="{08D2F2FE-58C6-4196-80F4-DD290F9A71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44743" y="3145980"/>
            <a:ext cx="609653" cy="627942"/>
          </a:xfrm>
          <a:prstGeom prst="rect">
            <a:avLst/>
          </a:prstGeom>
        </p:spPr>
      </p:pic>
      <p:pic>
        <p:nvPicPr>
          <p:cNvPr id="73" name="Picture 72" descr="A picture containing text, clipart&#10;&#10;Description automatically generated">
            <a:hlinkClick r:id="" action="ppaction://noaction">
              <a:snd r:embed="rId12" name="T1_W12_3.8.wav"/>
            </a:hlinkClick>
            <a:extLst>
              <a:ext uri="{FF2B5EF4-FFF2-40B4-BE49-F238E27FC236}">
                <a16:creationId xmlns:a16="http://schemas.microsoft.com/office/drawing/2014/main" id="{78E0C581-CC05-470B-B2EA-60D50C0AD6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58944" y="4377802"/>
            <a:ext cx="609653" cy="627942"/>
          </a:xfrm>
          <a:prstGeom prst="rect">
            <a:avLst/>
          </a:prstGeom>
        </p:spPr>
      </p:pic>
      <p:pic>
        <p:nvPicPr>
          <p:cNvPr id="74" name="Picture 73" descr="A picture containing text, clipart&#10;&#10;Description automatically generated">
            <a:hlinkClick r:id="" action="ppaction://noaction">
              <a:snd r:embed="rId13" name="T1_W12_3.9.wav"/>
            </a:hlinkClick>
            <a:extLst>
              <a:ext uri="{FF2B5EF4-FFF2-40B4-BE49-F238E27FC236}">
                <a16:creationId xmlns:a16="http://schemas.microsoft.com/office/drawing/2014/main" id="{A916C8DB-EAEB-41E4-81DF-9FFB02FACC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53060" y="5612264"/>
            <a:ext cx="609653" cy="627942"/>
          </a:xfrm>
          <a:prstGeom prst="rect">
            <a:avLst/>
          </a:prstGeom>
        </p:spPr>
      </p:pic>
      <p:sp>
        <p:nvSpPr>
          <p:cNvPr id="3" name="TextBox 2">
            <a:extLst>
              <a:ext uri="{FF2B5EF4-FFF2-40B4-BE49-F238E27FC236}">
                <a16:creationId xmlns:a16="http://schemas.microsoft.com/office/drawing/2014/main" id="{530D02C4-8BDB-1917-A516-98AE3C642FF8}"/>
              </a:ext>
            </a:extLst>
          </p:cNvPr>
          <p:cNvSpPr txBox="1"/>
          <p:nvPr/>
        </p:nvSpPr>
        <p:spPr>
          <a:xfrm>
            <a:off x="2756582" y="2447405"/>
            <a:ext cx="779084" cy="400110"/>
          </a:xfrm>
          <a:prstGeom prst="rect">
            <a:avLst/>
          </a:prstGeom>
          <a:noFill/>
          <a:ln>
            <a:solidFill>
              <a:srgbClr val="002060"/>
            </a:solidFill>
          </a:ln>
        </p:spPr>
        <p:txBody>
          <a:bodyPr wrap="square" rtlCol="0">
            <a:spAutoFit/>
          </a:bodyPr>
          <a:lstStyle/>
          <a:p>
            <a:r>
              <a:rPr lang="en-US" sz="2000" b="1" dirty="0">
                <a:solidFill>
                  <a:srgbClr val="002060"/>
                </a:solidFill>
              </a:rPr>
              <a:t>long</a:t>
            </a:r>
            <a:endParaRPr lang="en-GB" sz="2000" b="1" dirty="0">
              <a:solidFill>
                <a:srgbClr val="002060"/>
              </a:solidFill>
            </a:endParaRPr>
          </a:p>
        </p:txBody>
      </p:sp>
      <p:sp>
        <p:nvSpPr>
          <p:cNvPr id="36" name="TextBox 35">
            <a:extLst>
              <a:ext uri="{FF2B5EF4-FFF2-40B4-BE49-F238E27FC236}">
                <a16:creationId xmlns:a16="http://schemas.microsoft.com/office/drawing/2014/main" id="{2D6961FD-435D-74B7-9C5F-60341FBF6A9F}"/>
              </a:ext>
            </a:extLst>
          </p:cNvPr>
          <p:cNvSpPr txBox="1"/>
          <p:nvPr/>
        </p:nvSpPr>
        <p:spPr>
          <a:xfrm>
            <a:off x="2671260" y="3640589"/>
            <a:ext cx="864406" cy="400110"/>
          </a:xfrm>
          <a:prstGeom prst="rect">
            <a:avLst/>
          </a:prstGeom>
          <a:noFill/>
          <a:ln>
            <a:solidFill>
              <a:srgbClr val="002060"/>
            </a:solidFill>
          </a:ln>
        </p:spPr>
        <p:txBody>
          <a:bodyPr wrap="square" rtlCol="0">
            <a:spAutoFit/>
          </a:bodyPr>
          <a:lstStyle/>
          <a:p>
            <a:r>
              <a:rPr lang="en-US" sz="2000" b="1" dirty="0">
                <a:solidFill>
                  <a:srgbClr val="002060"/>
                </a:solidFill>
              </a:rPr>
              <a:t>short</a:t>
            </a:r>
            <a:endParaRPr lang="en-GB" sz="2000" b="1" dirty="0">
              <a:solidFill>
                <a:srgbClr val="002060"/>
              </a:solidFill>
            </a:endParaRPr>
          </a:p>
        </p:txBody>
      </p:sp>
      <p:sp>
        <p:nvSpPr>
          <p:cNvPr id="37" name="TextBox 36">
            <a:extLst>
              <a:ext uri="{FF2B5EF4-FFF2-40B4-BE49-F238E27FC236}">
                <a16:creationId xmlns:a16="http://schemas.microsoft.com/office/drawing/2014/main" id="{C271B4A5-300C-6125-7D17-6241A9D311D8}"/>
              </a:ext>
            </a:extLst>
          </p:cNvPr>
          <p:cNvSpPr txBox="1"/>
          <p:nvPr/>
        </p:nvSpPr>
        <p:spPr>
          <a:xfrm>
            <a:off x="2711746" y="4875937"/>
            <a:ext cx="864406" cy="400110"/>
          </a:xfrm>
          <a:prstGeom prst="rect">
            <a:avLst/>
          </a:prstGeom>
          <a:noFill/>
          <a:ln>
            <a:solidFill>
              <a:srgbClr val="002060"/>
            </a:solidFill>
          </a:ln>
        </p:spPr>
        <p:txBody>
          <a:bodyPr wrap="square" rtlCol="0">
            <a:spAutoFit/>
          </a:bodyPr>
          <a:lstStyle/>
          <a:p>
            <a:r>
              <a:rPr lang="en-US" sz="2000" b="1" dirty="0">
                <a:solidFill>
                  <a:srgbClr val="002060"/>
                </a:solidFill>
              </a:rPr>
              <a:t>soft</a:t>
            </a:r>
            <a:endParaRPr lang="en-GB" sz="2000" b="1" dirty="0">
              <a:solidFill>
                <a:srgbClr val="002060"/>
              </a:solidFill>
            </a:endParaRPr>
          </a:p>
        </p:txBody>
      </p:sp>
      <p:sp>
        <p:nvSpPr>
          <p:cNvPr id="38" name="TextBox 37">
            <a:extLst>
              <a:ext uri="{FF2B5EF4-FFF2-40B4-BE49-F238E27FC236}">
                <a16:creationId xmlns:a16="http://schemas.microsoft.com/office/drawing/2014/main" id="{5F3EF34C-9AE1-9DA4-3DE8-718E6EBAF309}"/>
              </a:ext>
            </a:extLst>
          </p:cNvPr>
          <p:cNvSpPr txBox="1"/>
          <p:nvPr/>
        </p:nvSpPr>
        <p:spPr>
          <a:xfrm>
            <a:off x="8441743" y="2463929"/>
            <a:ext cx="864406" cy="400110"/>
          </a:xfrm>
          <a:prstGeom prst="rect">
            <a:avLst/>
          </a:prstGeom>
          <a:noFill/>
          <a:ln>
            <a:solidFill>
              <a:srgbClr val="002060"/>
            </a:solidFill>
          </a:ln>
        </p:spPr>
        <p:txBody>
          <a:bodyPr wrap="square" rtlCol="0">
            <a:spAutoFit/>
          </a:bodyPr>
          <a:lstStyle/>
          <a:p>
            <a:r>
              <a:rPr lang="en-US" sz="2000" b="1" dirty="0">
                <a:solidFill>
                  <a:srgbClr val="002060"/>
                </a:solidFill>
              </a:rPr>
              <a:t>short</a:t>
            </a:r>
            <a:endParaRPr lang="en-GB" sz="2000" b="1" dirty="0">
              <a:solidFill>
                <a:srgbClr val="002060"/>
              </a:solidFill>
            </a:endParaRPr>
          </a:p>
        </p:txBody>
      </p:sp>
      <p:pic>
        <p:nvPicPr>
          <p:cNvPr id="6" name="Picture 5" descr="A picture containing text, curtain&#10;&#10;Description automatically generated">
            <a:extLst>
              <a:ext uri="{FF2B5EF4-FFF2-40B4-BE49-F238E27FC236}">
                <a16:creationId xmlns:a16="http://schemas.microsoft.com/office/drawing/2014/main" id="{7135DB6E-AD85-D6F4-0ADB-63D3D49F394C}"/>
              </a:ext>
            </a:extLst>
          </p:cNvPr>
          <p:cNvPicPr>
            <a:picLocks noChangeAspect="1"/>
          </p:cNvPicPr>
          <p:nvPr/>
        </p:nvPicPr>
        <p:blipFill>
          <a:blip r:embed="rId14"/>
          <a:stretch>
            <a:fillRect/>
          </a:stretch>
        </p:blipFill>
        <p:spPr>
          <a:xfrm flipH="1">
            <a:off x="3999954" y="1844780"/>
            <a:ext cx="980136" cy="948519"/>
          </a:xfrm>
          <a:prstGeom prst="rect">
            <a:avLst/>
          </a:prstGeom>
        </p:spPr>
      </p:pic>
      <p:pic>
        <p:nvPicPr>
          <p:cNvPr id="11" name="Picture 10" descr="A picture containing text&#10;&#10;Description automatically generated">
            <a:extLst>
              <a:ext uri="{FF2B5EF4-FFF2-40B4-BE49-F238E27FC236}">
                <a16:creationId xmlns:a16="http://schemas.microsoft.com/office/drawing/2014/main" id="{E313E29B-575A-2C72-1CD8-E580E06BB5A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819199" y="3386686"/>
            <a:ext cx="1291888" cy="276285"/>
          </a:xfrm>
          <a:prstGeom prst="rect">
            <a:avLst/>
          </a:prstGeom>
        </p:spPr>
      </p:pic>
      <p:pic>
        <p:nvPicPr>
          <p:cNvPr id="13" name="Picture 12">
            <a:extLst>
              <a:ext uri="{FF2B5EF4-FFF2-40B4-BE49-F238E27FC236}">
                <a16:creationId xmlns:a16="http://schemas.microsoft.com/office/drawing/2014/main" id="{66B2577F-0F52-F3EA-65A2-2B7F52019E4F}"/>
              </a:ext>
            </a:extLst>
          </p:cNvPr>
          <p:cNvPicPr>
            <a:picLocks noChangeAspect="1"/>
          </p:cNvPicPr>
          <p:nvPr/>
        </p:nvPicPr>
        <p:blipFill>
          <a:blip r:embed="rId16"/>
          <a:stretch>
            <a:fillRect/>
          </a:stretch>
        </p:blipFill>
        <p:spPr>
          <a:xfrm>
            <a:off x="3708573" y="4492075"/>
            <a:ext cx="1550264" cy="276285"/>
          </a:xfrm>
          <a:prstGeom prst="rect">
            <a:avLst/>
          </a:prstGeom>
        </p:spPr>
      </p:pic>
      <p:sp>
        <p:nvSpPr>
          <p:cNvPr id="16" name="TextBox 15">
            <a:extLst>
              <a:ext uri="{FF2B5EF4-FFF2-40B4-BE49-F238E27FC236}">
                <a16:creationId xmlns:a16="http://schemas.microsoft.com/office/drawing/2014/main" id="{D0CA8837-B9BB-79FE-4D9A-CBB9184F6E45}"/>
              </a:ext>
            </a:extLst>
          </p:cNvPr>
          <p:cNvSpPr txBox="1"/>
          <p:nvPr/>
        </p:nvSpPr>
        <p:spPr>
          <a:xfrm>
            <a:off x="2717658" y="6014532"/>
            <a:ext cx="779084" cy="400110"/>
          </a:xfrm>
          <a:prstGeom prst="rect">
            <a:avLst/>
          </a:prstGeom>
          <a:noFill/>
          <a:ln>
            <a:solidFill>
              <a:srgbClr val="002060"/>
            </a:solidFill>
          </a:ln>
        </p:spPr>
        <p:txBody>
          <a:bodyPr wrap="square" rtlCol="0">
            <a:spAutoFit/>
          </a:bodyPr>
          <a:lstStyle/>
          <a:p>
            <a:r>
              <a:rPr lang="en-US" sz="2000" b="1" dirty="0">
                <a:solidFill>
                  <a:srgbClr val="002060"/>
                </a:solidFill>
              </a:rPr>
              <a:t>long</a:t>
            </a:r>
            <a:endParaRPr lang="en-GB" sz="2000" b="1" dirty="0">
              <a:solidFill>
                <a:srgbClr val="002060"/>
              </a:solidFill>
            </a:endParaRPr>
          </a:p>
        </p:txBody>
      </p:sp>
      <p:pic>
        <p:nvPicPr>
          <p:cNvPr id="24" name="Picture 23" descr="A picture containing text, yellow&#10;&#10;Description automatically generated">
            <a:extLst>
              <a:ext uri="{FF2B5EF4-FFF2-40B4-BE49-F238E27FC236}">
                <a16:creationId xmlns:a16="http://schemas.microsoft.com/office/drawing/2014/main" id="{B69D8F96-31CC-2CC9-8671-C4295B629A9F}"/>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929132" y="5678530"/>
            <a:ext cx="1197183" cy="451606"/>
          </a:xfrm>
          <a:prstGeom prst="rect">
            <a:avLst/>
          </a:prstGeom>
        </p:spPr>
      </p:pic>
      <p:pic>
        <p:nvPicPr>
          <p:cNvPr id="28" name="Picture 27" descr="A picture containing text, graffiti&#10;&#10;Description automatically generated">
            <a:extLst>
              <a:ext uri="{FF2B5EF4-FFF2-40B4-BE49-F238E27FC236}">
                <a16:creationId xmlns:a16="http://schemas.microsoft.com/office/drawing/2014/main" id="{9906C4C3-E1BE-4FFD-E293-2B8BC8B456C9}"/>
              </a:ext>
            </a:extLst>
          </p:cNvPr>
          <p:cNvPicPr>
            <a:picLocks noChangeAspect="1"/>
          </p:cNvPicPr>
          <p:nvPr/>
        </p:nvPicPr>
        <p:blipFill>
          <a:blip r:embed="rId18"/>
          <a:stretch>
            <a:fillRect/>
          </a:stretch>
        </p:blipFill>
        <p:spPr>
          <a:xfrm>
            <a:off x="9611224" y="1881318"/>
            <a:ext cx="1264865" cy="906487"/>
          </a:xfrm>
          <a:prstGeom prst="rect">
            <a:avLst/>
          </a:prstGeom>
        </p:spPr>
      </p:pic>
      <p:pic>
        <p:nvPicPr>
          <p:cNvPr id="30" name="Picture 29" descr="A picture containing shape&#10;&#10;Description automatically generated">
            <a:extLst>
              <a:ext uri="{FF2B5EF4-FFF2-40B4-BE49-F238E27FC236}">
                <a16:creationId xmlns:a16="http://schemas.microsoft.com/office/drawing/2014/main" id="{0B04228F-F244-8F65-5118-CE230F743AEA}"/>
              </a:ext>
            </a:extLst>
          </p:cNvPr>
          <p:cNvPicPr>
            <a:picLocks noChangeAspect="1"/>
          </p:cNvPicPr>
          <p:nvPr/>
        </p:nvPicPr>
        <p:blipFill>
          <a:blip r:embed="rId19"/>
          <a:stretch>
            <a:fillRect/>
          </a:stretch>
        </p:blipFill>
        <p:spPr>
          <a:xfrm>
            <a:off x="9520740" y="3027355"/>
            <a:ext cx="1391890" cy="820635"/>
          </a:xfrm>
          <a:prstGeom prst="rect">
            <a:avLst/>
          </a:prstGeom>
        </p:spPr>
      </p:pic>
      <p:pic>
        <p:nvPicPr>
          <p:cNvPr id="32" name="Picture 31" descr="A picture containing transport, light&#10;&#10;Description automatically generated">
            <a:extLst>
              <a:ext uri="{FF2B5EF4-FFF2-40B4-BE49-F238E27FC236}">
                <a16:creationId xmlns:a16="http://schemas.microsoft.com/office/drawing/2014/main" id="{4E0E18DE-C8E2-6E82-8452-64FE52AF4A9D}"/>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9686584" y="4555029"/>
            <a:ext cx="1179105" cy="301048"/>
          </a:xfrm>
          <a:prstGeom prst="rect">
            <a:avLst/>
          </a:prstGeom>
        </p:spPr>
      </p:pic>
      <p:pic>
        <p:nvPicPr>
          <p:cNvPr id="33" name="Picture 32">
            <a:extLst>
              <a:ext uri="{FF2B5EF4-FFF2-40B4-BE49-F238E27FC236}">
                <a16:creationId xmlns:a16="http://schemas.microsoft.com/office/drawing/2014/main" id="{DC20B296-DCBE-2159-80AC-551A34C0B560}"/>
              </a:ext>
            </a:extLst>
          </p:cNvPr>
          <p:cNvPicPr>
            <a:picLocks noChangeAspect="1"/>
          </p:cNvPicPr>
          <p:nvPr/>
        </p:nvPicPr>
        <p:blipFill>
          <a:blip r:embed="rId21"/>
          <a:stretch>
            <a:fillRect/>
          </a:stretch>
        </p:blipFill>
        <p:spPr>
          <a:xfrm>
            <a:off x="9557156" y="5630869"/>
            <a:ext cx="1373000" cy="374455"/>
          </a:xfrm>
          <a:prstGeom prst="rect">
            <a:avLst/>
          </a:prstGeom>
        </p:spPr>
      </p:pic>
    </p:spTree>
    <p:extLst>
      <p:ext uri="{BB962C8B-B14F-4D97-AF65-F5344CB8AC3E}">
        <p14:creationId xmlns:p14="http://schemas.microsoft.com/office/powerpoint/2010/main" val="2615235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4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45"/>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56"/>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67"/>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68"/>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30"/>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69"/>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32"/>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0" nodeType="clickEffect">
                                  <p:stCondLst>
                                    <p:cond delay="0"/>
                                  </p:stCondLst>
                                  <p:childTnLst>
                                    <p:set>
                                      <p:cBhvr>
                                        <p:cTn id="86" dur="1" fill="hold">
                                          <p:stCondLst>
                                            <p:cond delay="0"/>
                                          </p:stCondLst>
                                        </p:cTn>
                                        <p:tgtEl>
                                          <p:spTgt spid="70"/>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2" grpId="0" animBg="1"/>
      <p:bldP spid="44" grpId="0" animBg="1"/>
      <p:bldP spid="45" grpId="0" animBg="1"/>
      <p:bldP spid="56" grpId="0" animBg="1"/>
      <p:bldP spid="67" grpId="0" animBg="1"/>
      <p:bldP spid="68" grpId="0" animBg="1"/>
      <p:bldP spid="69" grpId="0" animBg="1"/>
      <p:bldP spid="70" grpId="0" animBg="1"/>
      <p:bldP spid="3" grpId="0" animBg="1"/>
      <p:bldP spid="36" grpId="0" animBg="1"/>
      <p:bldP spid="37" grpId="0" animBg="1"/>
      <p:bldP spid="38" grpId="0" animBg="1"/>
      <p:bldP spid="1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p:cNvSpPr/>
          <p:nvPr/>
        </p:nvSpPr>
        <p:spPr>
          <a:xfrm>
            <a:off x="114389" y="196978"/>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Meet the Primary Bee! </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sp>
        <p:nvSpPr>
          <p:cNvPr id="4" name="Content Placeholder 12">
            <a:extLst>
              <a:ext uri="{FF2B5EF4-FFF2-40B4-BE49-F238E27FC236}">
                <a16:creationId xmlns:a16="http://schemas.microsoft.com/office/drawing/2014/main" id="{209A4347-3E8B-B816-0ABB-82648BDCC197}"/>
              </a:ext>
            </a:extLst>
          </p:cNvPr>
          <p:cNvSpPr txBox="1">
            <a:spLocks/>
          </p:cNvSpPr>
          <p:nvPr/>
        </p:nvSpPr>
        <p:spPr>
          <a:xfrm>
            <a:off x="323850" y="1079846"/>
            <a:ext cx="11677650" cy="549875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Word knowledge not spelling</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Open to Y5/6</a:t>
            </a:r>
            <a:endParaRPr kumimoji="0" lang="en-GB" sz="28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Three stages (school, regional, national) each with 40 words</a:t>
            </a:r>
          </a:p>
        </p:txBody>
      </p:sp>
      <p:pic>
        <p:nvPicPr>
          <p:cNvPr id="6" name="Picture 5" descr="A picture containing map&#10;&#10;Description automatically generated">
            <a:extLst>
              <a:ext uri="{FF2B5EF4-FFF2-40B4-BE49-F238E27FC236}">
                <a16:creationId xmlns:a16="http://schemas.microsoft.com/office/drawing/2014/main" id="{92DAA16A-A72C-B5AB-E5DD-ADBCE24768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27808" y="3379017"/>
            <a:ext cx="5652372" cy="3260266"/>
          </a:xfrm>
          <a:prstGeom prst="rect">
            <a:avLst/>
          </a:prstGeom>
        </p:spPr>
      </p:pic>
    </p:spTree>
    <p:extLst>
      <p:ext uri="{BB962C8B-B14F-4D97-AF65-F5344CB8AC3E}">
        <p14:creationId xmlns:p14="http://schemas.microsoft.com/office/powerpoint/2010/main" val="3761398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sp>
        <p:nvSpPr>
          <p:cNvPr id="22" name="Speech Bubble: Rectangle with Corners Rounded 21">
            <a:extLst>
              <a:ext uri="{FF2B5EF4-FFF2-40B4-BE49-F238E27FC236}">
                <a16:creationId xmlns:a16="http://schemas.microsoft.com/office/drawing/2014/main" id="{6DB3918C-D9FA-424B-B34A-BF79C4513D2B}"/>
              </a:ext>
            </a:extLst>
          </p:cNvPr>
          <p:cNvSpPr/>
          <p:nvPr/>
        </p:nvSpPr>
        <p:spPr>
          <a:xfrm>
            <a:off x="1003122" y="204077"/>
            <a:ext cx="4659124"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23" name="Graphic 22" descr="Teacher">
            <a:extLst>
              <a:ext uri="{FF2B5EF4-FFF2-40B4-BE49-F238E27FC236}">
                <a16:creationId xmlns:a16="http://schemas.microsoft.com/office/drawing/2014/main" id="{67B493D6-FE52-40B5-8ED3-CD5B638AF00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0401" y="33892"/>
            <a:ext cx="914400" cy="914400"/>
          </a:xfrm>
          <a:prstGeom prst="rect">
            <a:avLst/>
          </a:prstGeom>
        </p:spPr>
      </p:pic>
      <p:sp>
        <p:nvSpPr>
          <p:cNvPr id="24" name="Google Shape;108;p3">
            <a:extLst>
              <a:ext uri="{FF2B5EF4-FFF2-40B4-BE49-F238E27FC236}">
                <a16:creationId xmlns:a16="http://schemas.microsoft.com/office/drawing/2014/main" id="{3B09A5CC-ABD3-4D45-BAFF-ACCA457248C2}"/>
              </a:ext>
            </a:extLst>
          </p:cNvPr>
          <p:cNvSpPr txBox="1"/>
          <p:nvPr/>
        </p:nvSpPr>
        <p:spPr>
          <a:xfrm>
            <a:off x="1035565" y="205121"/>
            <a:ext cx="4626681"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Was </a:t>
            </a:r>
            <a:r>
              <a:rPr kumimoji="0" lang="en-GB" sz="28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ist</a:t>
            </a: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das auf </a:t>
            </a:r>
            <a:r>
              <a:rPr kumimoji="0" lang="en-GB" sz="28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Englisch</a:t>
            </a: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a:t>
            </a:r>
            <a:endParaRPr kumimoji="0" sz="28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graphicFrame>
        <p:nvGraphicFramePr>
          <p:cNvPr id="38" name="Table 38">
            <a:extLst>
              <a:ext uri="{FF2B5EF4-FFF2-40B4-BE49-F238E27FC236}">
                <a16:creationId xmlns:a16="http://schemas.microsoft.com/office/drawing/2014/main" id="{F10931FF-5262-4250-9309-6312F34C5E77}"/>
              </a:ext>
            </a:extLst>
          </p:cNvPr>
          <p:cNvGraphicFramePr>
            <a:graphicFrameLocks noGrp="1"/>
          </p:cNvGraphicFramePr>
          <p:nvPr/>
        </p:nvGraphicFramePr>
        <p:xfrm>
          <a:off x="1012637" y="1730554"/>
          <a:ext cx="10231572" cy="4972266"/>
        </p:xfrm>
        <a:graphic>
          <a:graphicData uri="http://schemas.openxmlformats.org/drawingml/2006/table">
            <a:tbl>
              <a:tblPr firstRow="1" bandRow="1">
                <a:tableStyleId>{5940675A-B579-460E-94D1-54222C63F5DA}</a:tableStyleId>
              </a:tblPr>
              <a:tblGrid>
                <a:gridCol w="3410524">
                  <a:extLst>
                    <a:ext uri="{9D8B030D-6E8A-4147-A177-3AD203B41FA5}">
                      <a16:colId xmlns:a16="http://schemas.microsoft.com/office/drawing/2014/main" val="675467513"/>
                    </a:ext>
                  </a:extLst>
                </a:gridCol>
                <a:gridCol w="3410524">
                  <a:extLst>
                    <a:ext uri="{9D8B030D-6E8A-4147-A177-3AD203B41FA5}">
                      <a16:colId xmlns:a16="http://schemas.microsoft.com/office/drawing/2014/main" val="2476820774"/>
                    </a:ext>
                  </a:extLst>
                </a:gridCol>
                <a:gridCol w="3410524">
                  <a:extLst>
                    <a:ext uri="{9D8B030D-6E8A-4147-A177-3AD203B41FA5}">
                      <a16:colId xmlns:a16="http://schemas.microsoft.com/office/drawing/2014/main" val="403662420"/>
                    </a:ext>
                  </a:extLst>
                </a:gridCol>
              </a:tblGrid>
              <a:tr h="1657422">
                <a:tc>
                  <a:txBody>
                    <a:bodyPr/>
                    <a:lstStyle/>
                    <a:p>
                      <a:endParaRPr lang="en-GB"/>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tcPr>
                </a:tc>
                <a:tc>
                  <a:txBody>
                    <a:bodyPr/>
                    <a:lstStyle/>
                    <a:p>
                      <a:endParaRPr lang="en-GB" dirty="0"/>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tcPr>
                </a:tc>
                <a:tc>
                  <a:txBody>
                    <a:bodyPr/>
                    <a:lstStyle/>
                    <a:p>
                      <a:endParaRPr lang="en-GB" dirty="0"/>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2727441391"/>
                  </a:ext>
                </a:extLst>
              </a:tr>
              <a:tr h="1657422">
                <a:tc>
                  <a:txBody>
                    <a:bodyPr/>
                    <a:lstStyle/>
                    <a:p>
                      <a:endParaRPr lang="en-GB" dirty="0"/>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tcPr>
                </a:tc>
                <a:tc>
                  <a:txBody>
                    <a:bodyPr/>
                    <a:lstStyle/>
                    <a:p>
                      <a:endParaRPr lang="en-GB" dirty="0"/>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tcPr>
                </a:tc>
                <a:tc>
                  <a:txBody>
                    <a:bodyPr/>
                    <a:lstStyle/>
                    <a:p>
                      <a:endParaRPr lang="en-GB"/>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3150897450"/>
                  </a:ext>
                </a:extLst>
              </a:tr>
              <a:tr h="1657422">
                <a:tc>
                  <a:txBody>
                    <a:bodyPr/>
                    <a:lstStyle/>
                    <a:p>
                      <a:endParaRPr lang="en-GB" dirty="0"/>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tcPr>
                </a:tc>
                <a:tc>
                  <a:txBody>
                    <a:bodyPr/>
                    <a:lstStyle/>
                    <a:p>
                      <a:endParaRPr lang="en-GB"/>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tcPr>
                </a:tc>
                <a:tc>
                  <a:txBody>
                    <a:bodyPr/>
                    <a:lstStyle/>
                    <a:p>
                      <a:endParaRPr lang="en-GB" dirty="0"/>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923264357"/>
                  </a:ext>
                </a:extLst>
              </a:tr>
            </a:tbl>
          </a:graphicData>
        </a:graphic>
      </p:graphicFrame>
      <p:sp>
        <p:nvSpPr>
          <p:cNvPr id="39" name="TextBox 38">
            <a:extLst>
              <a:ext uri="{FF2B5EF4-FFF2-40B4-BE49-F238E27FC236}">
                <a16:creationId xmlns:a16="http://schemas.microsoft.com/office/drawing/2014/main" id="{5DCF8E43-6922-407D-9AF1-7C9C84C6A847}"/>
              </a:ext>
            </a:extLst>
          </p:cNvPr>
          <p:cNvSpPr txBox="1"/>
          <p:nvPr/>
        </p:nvSpPr>
        <p:spPr>
          <a:xfrm>
            <a:off x="3450425" y="945432"/>
            <a:ext cx="5355996" cy="584775"/>
          </a:xfrm>
          <a:prstGeom prst="rect">
            <a:avLst/>
          </a:prstGeom>
          <a:solidFill>
            <a:srgbClr val="FFD10D"/>
          </a:solidFill>
        </p:spPr>
        <p:txBody>
          <a:bodyPr wrap="square" rtlCol="0" anchor="ctr">
            <a:spAutoFit/>
          </a:bodyPr>
          <a:lstStyle/>
          <a:p>
            <a:pPr algn="ctr"/>
            <a:r>
              <a:rPr lang="en-GB" sz="3200" b="1" dirty="0">
                <a:solidFill>
                  <a:srgbClr val="002060"/>
                </a:solidFill>
              </a:rPr>
              <a:t>danke</a:t>
            </a:r>
          </a:p>
        </p:txBody>
      </p:sp>
      <p:sp>
        <p:nvSpPr>
          <p:cNvPr id="40" name="TextBox 39">
            <a:extLst>
              <a:ext uri="{FF2B5EF4-FFF2-40B4-BE49-F238E27FC236}">
                <a16:creationId xmlns:a16="http://schemas.microsoft.com/office/drawing/2014/main" id="{861B0BC2-7499-4788-BE77-75457F87C47B}"/>
              </a:ext>
            </a:extLst>
          </p:cNvPr>
          <p:cNvSpPr txBox="1"/>
          <p:nvPr/>
        </p:nvSpPr>
        <p:spPr>
          <a:xfrm>
            <a:off x="1012637" y="2294878"/>
            <a:ext cx="3272323" cy="584775"/>
          </a:xfrm>
          <a:prstGeom prst="rect">
            <a:avLst/>
          </a:prstGeom>
          <a:noFill/>
        </p:spPr>
        <p:txBody>
          <a:bodyPr wrap="square" rtlCol="0">
            <a:spAutoFit/>
          </a:bodyPr>
          <a:lstStyle/>
          <a:p>
            <a:pPr algn="ctr"/>
            <a:r>
              <a:rPr lang="en-GB" sz="3200" b="1" dirty="0">
                <a:solidFill>
                  <a:srgbClr val="002060"/>
                </a:solidFill>
              </a:rPr>
              <a:t>Monday</a:t>
            </a:r>
          </a:p>
        </p:txBody>
      </p:sp>
      <p:sp>
        <p:nvSpPr>
          <p:cNvPr id="47" name="TextBox 46">
            <a:extLst>
              <a:ext uri="{FF2B5EF4-FFF2-40B4-BE49-F238E27FC236}">
                <a16:creationId xmlns:a16="http://schemas.microsoft.com/office/drawing/2014/main" id="{E5A88A0C-4EC5-4221-905C-B61B17DF9CA2}"/>
              </a:ext>
            </a:extLst>
          </p:cNvPr>
          <p:cNvSpPr txBox="1"/>
          <p:nvPr/>
        </p:nvSpPr>
        <p:spPr>
          <a:xfrm>
            <a:off x="4406721" y="2294877"/>
            <a:ext cx="3272323" cy="584775"/>
          </a:xfrm>
          <a:prstGeom prst="rect">
            <a:avLst/>
          </a:prstGeom>
          <a:noFill/>
        </p:spPr>
        <p:txBody>
          <a:bodyPr wrap="square" rtlCol="0">
            <a:spAutoFit/>
          </a:bodyPr>
          <a:lstStyle/>
          <a:p>
            <a:pPr algn="ctr"/>
            <a:r>
              <a:rPr lang="en-GB" sz="3200" b="1" dirty="0">
                <a:solidFill>
                  <a:srgbClr val="002060"/>
                </a:solidFill>
              </a:rPr>
              <a:t>yellow</a:t>
            </a:r>
          </a:p>
        </p:txBody>
      </p:sp>
      <p:sp>
        <p:nvSpPr>
          <p:cNvPr id="48" name="TextBox 47">
            <a:extLst>
              <a:ext uri="{FF2B5EF4-FFF2-40B4-BE49-F238E27FC236}">
                <a16:creationId xmlns:a16="http://schemas.microsoft.com/office/drawing/2014/main" id="{3F38863B-0E21-4D37-9002-6C0F6D8A03BC}"/>
              </a:ext>
            </a:extLst>
          </p:cNvPr>
          <p:cNvSpPr txBox="1"/>
          <p:nvPr/>
        </p:nvSpPr>
        <p:spPr>
          <a:xfrm>
            <a:off x="7840530" y="2276469"/>
            <a:ext cx="3272323" cy="584775"/>
          </a:xfrm>
          <a:prstGeom prst="rect">
            <a:avLst/>
          </a:prstGeom>
          <a:noFill/>
        </p:spPr>
        <p:txBody>
          <a:bodyPr wrap="square" rtlCol="0">
            <a:spAutoFit/>
          </a:bodyPr>
          <a:lstStyle/>
          <a:p>
            <a:pPr algn="ctr"/>
            <a:r>
              <a:rPr lang="en-GB" sz="3200" b="1" dirty="0">
                <a:solidFill>
                  <a:srgbClr val="002060"/>
                </a:solidFill>
              </a:rPr>
              <a:t>well, fine</a:t>
            </a:r>
          </a:p>
        </p:txBody>
      </p:sp>
      <p:sp>
        <p:nvSpPr>
          <p:cNvPr id="49" name="TextBox 48">
            <a:extLst>
              <a:ext uri="{FF2B5EF4-FFF2-40B4-BE49-F238E27FC236}">
                <a16:creationId xmlns:a16="http://schemas.microsoft.com/office/drawing/2014/main" id="{789D61C8-D63D-4464-A25C-5E937132CA1E}"/>
              </a:ext>
            </a:extLst>
          </p:cNvPr>
          <p:cNvSpPr txBox="1"/>
          <p:nvPr/>
        </p:nvSpPr>
        <p:spPr>
          <a:xfrm>
            <a:off x="1012637" y="3840573"/>
            <a:ext cx="3272323" cy="584775"/>
          </a:xfrm>
          <a:prstGeom prst="rect">
            <a:avLst/>
          </a:prstGeom>
          <a:noFill/>
        </p:spPr>
        <p:txBody>
          <a:bodyPr wrap="square" rtlCol="0">
            <a:spAutoFit/>
          </a:bodyPr>
          <a:lstStyle/>
          <a:p>
            <a:pPr algn="ctr"/>
            <a:r>
              <a:rPr lang="en-GB" sz="3200" b="1" dirty="0">
                <a:solidFill>
                  <a:srgbClr val="002060"/>
                </a:solidFill>
              </a:rPr>
              <a:t>to play</a:t>
            </a:r>
          </a:p>
        </p:txBody>
      </p:sp>
      <p:sp>
        <p:nvSpPr>
          <p:cNvPr id="50" name="TextBox 49">
            <a:extLst>
              <a:ext uri="{FF2B5EF4-FFF2-40B4-BE49-F238E27FC236}">
                <a16:creationId xmlns:a16="http://schemas.microsoft.com/office/drawing/2014/main" id="{93709A0A-BE90-42BD-A4FF-42B1703A4E88}"/>
              </a:ext>
            </a:extLst>
          </p:cNvPr>
          <p:cNvSpPr txBox="1"/>
          <p:nvPr/>
        </p:nvSpPr>
        <p:spPr>
          <a:xfrm>
            <a:off x="4406721" y="3840572"/>
            <a:ext cx="3272323" cy="584775"/>
          </a:xfrm>
          <a:prstGeom prst="rect">
            <a:avLst/>
          </a:prstGeom>
          <a:noFill/>
        </p:spPr>
        <p:txBody>
          <a:bodyPr wrap="square" rtlCol="0">
            <a:spAutoFit/>
          </a:bodyPr>
          <a:lstStyle/>
          <a:p>
            <a:pPr algn="ctr"/>
            <a:r>
              <a:rPr lang="en-GB" sz="3200" b="1" dirty="0">
                <a:solidFill>
                  <a:srgbClr val="002060"/>
                </a:solidFill>
              </a:rPr>
              <a:t>I don’t know</a:t>
            </a:r>
          </a:p>
        </p:txBody>
      </p:sp>
      <p:sp>
        <p:nvSpPr>
          <p:cNvPr id="51" name="TextBox 50">
            <a:extLst>
              <a:ext uri="{FF2B5EF4-FFF2-40B4-BE49-F238E27FC236}">
                <a16:creationId xmlns:a16="http://schemas.microsoft.com/office/drawing/2014/main" id="{AC2E6601-221D-4A06-B49E-5A13A89967D7}"/>
              </a:ext>
            </a:extLst>
          </p:cNvPr>
          <p:cNvSpPr txBox="1"/>
          <p:nvPr/>
        </p:nvSpPr>
        <p:spPr>
          <a:xfrm>
            <a:off x="7840530" y="3822164"/>
            <a:ext cx="3272323" cy="584775"/>
          </a:xfrm>
          <a:prstGeom prst="rect">
            <a:avLst/>
          </a:prstGeom>
          <a:noFill/>
        </p:spPr>
        <p:txBody>
          <a:bodyPr wrap="square" rtlCol="0">
            <a:spAutoFit/>
          </a:bodyPr>
          <a:lstStyle/>
          <a:p>
            <a:pPr algn="ctr"/>
            <a:r>
              <a:rPr lang="en-GB" sz="3200" b="1" dirty="0">
                <a:solidFill>
                  <a:srgbClr val="002060"/>
                </a:solidFill>
              </a:rPr>
              <a:t>thank you</a:t>
            </a:r>
          </a:p>
        </p:txBody>
      </p:sp>
      <p:sp>
        <p:nvSpPr>
          <p:cNvPr id="52" name="TextBox 51">
            <a:extLst>
              <a:ext uri="{FF2B5EF4-FFF2-40B4-BE49-F238E27FC236}">
                <a16:creationId xmlns:a16="http://schemas.microsoft.com/office/drawing/2014/main" id="{3B100F61-6D1B-4E44-AD06-00D26E74F8B1}"/>
              </a:ext>
            </a:extLst>
          </p:cNvPr>
          <p:cNvSpPr txBox="1"/>
          <p:nvPr/>
        </p:nvSpPr>
        <p:spPr>
          <a:xfrm>
            <a:off x="1003122" y="5481777"/>
            <a:ext cx="3272323" cy="584775"/>
          </a:xfrm>
          <a:prstGeom prst="rect">
            <a:avLst/>
          </a:prstGeom>
          <a:noFill/>
        </p:spPr>
        <p:txBody>
          <a:bodyPr wrap="square" rtlCol="0">
            <a:spAutoFit/>
          </a:bodyPr>
          <a:lstStyle/>
          <a:p>
            <a:pPr algn="ctr"/>
            <a:r>
              <a:rPr lang="en-GB" sz="3200" b="1" dirty="0">
                <a:solidFill>
                  <a:srgbClr val="002060"/>
                </a:solidFill>
              </a:rPr>
              <a:t>March</a:t>
            </a:r>
          </a:p>
        </p:txBody>
      </p:sp>
      <p:sp>
        <p:nvSpPr>
          <p:cNvPr id="53" name="TextBox 52">
            <a:extLst>
              <a:ext uri="{FF2B5EF4-FFF2-40B4-BE49-F238E27FC236}">
                <a16:creationId xmlns:a16="http://schemas.microsoft.com/office/drawing/2014/main" id="{D0549D2E-91E2-4DD9-983A-3BF5ABD740D0}"/>
              </a:ext>
            </a:extLst>
          </p:cNvPr>
          <p:cNvSpPr txBox="1"/>
          <p:nvPr/>
        </p:nvSpPr>
        <p:spPr>
          <a:xfrm>
            <a:off x="4397206" y="5481776"/>
            <a:ext cx="3272323" cy="584775"/>
          </a:xfrm>
          <a:prstGeom prst="rect">
            <a:avLst/>
          </a:prstGeom>
          <a:noFill/>
        </p:spPr>
        <p:txBody>
          <a:bodyPr wrap="square" rtlCol="0">
            <a:spAutoFit/>
          </a:bodyPr>
          <a:lstStyle/>
          <a:p>
            <a:pPr algn="ctr"/>
            <a:r>
              <a:rPr lang="en-GB" sz="3200" b="1" dirty="0">
                <a:solidFill>
                  <a:srgbClr val="002060"/>
                </a:solidFill>
              </a:rPr>
              <a:t>to live</a:t>
            </a:r>
          </a:p>
        </p:txBody>
      </p:sp>
      <p:sp>
        <p:nvSpPr>
          <p:cNvPr id="54" name="TextBox 53">
            <a:extLst>
              <a:ext uri="{FF2B5EF4-FFF2-40B4-BE49-F238E27FC236}">
                <a16:creationId xmlns:a16="http://schemas.microsoft.com/office/drawing/2014/main" id="{10C1A0A0-D8D2-487F-A994-32856EE809CE}"/>
              </a:ext>
            </a:extLst>
          </p:cNvPr>
          <p:cNvSpPr txBox="1"/>
          <p:nvPr/>
        </p:nvSpPr>
        <p:spPr>
          <a:xfrm>
            <a:off x="7831015" y="5463368"/>
            <a:ext cx="3272323" cy="584775"/>
          </a:xfrm>
          <a:prstGeom prst="rect">
            <a:avLst/>
          </a:prstGeom>
          <a:noFill/>
        </p:spPr>
        <p:txBody>
          <a:bodyPr wrap="square" rtlCol="0">
            <a:spAutoFit/>
          </a:bodyPr>
          <a:lstStyle/>
          <a:p>
            <a:pPr algn="ctr"/>
            <a:r>
              <a:rPr lang="en-GB" sz="3200" b="1" dirty="0">
                <a:solidFill>
                  <a:srgbClr val="002060"/>
                </a:solidFill>
              </a:rPr>
              <a:t>right, correct</a:t>
            </a:r>
          </a:p>
        </p:txBody>
      </p:sp>
      <p:sp>
        <p:nvSpPr>
          <p:cNvPr id="6" name="Rectangle 5">
            <a:extLst>
              <a:ext uri="{FF2B5EF4-FFF2-40B4-BE49-F238E27FC236}">
                <a16:creationId xmlns:a16="http://schemas.microsoft.com/office/drawing/2014/main" id="{D911B71F-7775-4276-A0D9-A794EA0473BB}"/>
              </a:ext>
            </a:extLst>
          </p:cNvPr>
          <p:cNvSpPr/>
          <p:nvPr/>
        </p:nvSpPr>
        <p:spPr>
          <a:xfrm>
            <a:off x="7805952" y="3371228"/>
            <a:ext cx="3403679" cy="1662201"/>
          </a:xfrm>
          <a:prstGeom prst="rect">
            <a:avLst/>
          </a:prstGeom>
          <a:solidFill>
            <a:srgbClr val="FFD10D">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E0B3B80A-CFC5-631D-D7CD-107AC906A11D}"/>
              </a:ext>
            </a:extLst>
          </p:cNvPr>
          <p:cNvSpPr/>
          <p:nvPr/>
        </p:nvSpPr>
        <p:spPr>
          <a:xfrm>
            <a:off x="4416235" y="1720040"/>
            <a:ext cx="3403679" cy="1662201"/>
          </a:xfrm>
          <a:prstGeom prst="rect">
            <a:avLst/>
          </a:prstGeom>
          <a:solidFill>
            <a:srgbClr val="FFD10D">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BE0DFDAD-239A-66C7-7B3B-705C96BEEE73}"/>
              </a:ext>
            </a:extLst>
          </p:cNvPr>
          <p:cNvSpPr/>
          <p:nvPr/>
        </p:nvSpPr>
        <p:spPr>
          <a:xfrm>
            <a:off x="7850045" y="5022248"/>
            <a:ext cx="3403679" cy="1662201"/>
          </a:xfrm>
          <a:prstGeom prst="rect">
            <a:avLst/>
          </a:prstGeom>
          <a:solidFill>
            <a:srgbClr val="FFD10D">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20BC070B-95A5-C716-DE2B-0A3ED731FF98}"/>
              </a:ext>
            </a:extLst>
          </p:cNvPr>
          <p:cNvSpPr/>
          <p:nvPr/>
        </p:nvSpPr>
        <p:spPr>
          <a:xfrm>
            <a:off x="982369" y="3379836"/>
            <a:ext cx="3403679" cy="1662201"/>
          </a:xfrm>
          <a:prstGeom prst="rect">
            <a:avLst/>
          </a:prstGeom>
          <a:solidFill>
            <a:srgbClr val="FFD10D">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TextBox 30">
            <a:extLst>
              <a:ext uri="{FF2B5EF4-FFF2-40B4-BE49-F238E27FC236}">
                <a16:creationId xmlns:a16="http://schemas.microsoft.com/office/drawing/2014/main" id="{49965536-042A-667E-A1C2-BDB554D5E130}"/>
              </a:ext>
            </a:extLst>
          </p:cNvPr>
          <p:cNvSpPr txBox="1"/>
          <p:nvPr/>
        </p:nvSpPr>
        <p:spPr>
          <a:xfrm>
            <a:off x="3507355" y="980383"/>
            <a:ext cx="5355996" cy="584775"/>
          </a:xfrm>
          <a:prstGeom prst="rect">
            <a:avLst/>
          </a:prstGeom>
          <a:solidFill>
            <a:srgbClr val="FFD10D"/>
          </a:solidFill>
        </p:spPr>
        <p:txBody>
          <a:bodyPr wrap="square" rtlCol="0" anchor="ctr">
            <a:spAutoFit/>
          </a:bodyPr>
          <a:lstStyle/>
          <a:p>
            <a:pPr algn="ctr"/>
            <a:r>
              <a:rPr lang="en-GB" sz="3200" b="1" dirty="0">
                <a:solidFill>
                  <a:srgbClr val="002060"/>
                </a:solidFill>
              </a:rPr>
              <a:t>gut</a:t>
            </a:r>
          </a:p>
        </p:txBody>
      </p:sp>
      <p:sp>
        <p:nvSpPr>
          <p:cNvPr id="32" name="Rectangle 31">
            <a:extLst>
              <a:ext uri="{FF2B5EF4-FFF2-40B4-BE49-F238E27FC236}">
                <a16:creationId xmlns:a16="http://schemas.microsoft.com/office/drawing/2014/main" id="{322C2F2A-A6B6-34CA-9D9B-807F25FED1FB}"/>
              </a:ext>
            </a:extLst>
          </p:cNvPr>
          <p:cNvSpPr/>
          <p:nvPr/>
        </p:nvSpPr>
        <p:spPr>
          <a:xfrm>
            <a:off x="7829428" y="1729125"/>
            <a:ext cx="3403679" cy="1662201"/>
          </a:xfrm>
          <a:prstGeom prst="rect">
            <a:avLst/>
          </a:prstGeom>
          <a:solidFill>
            <a:srgbClr val="FFD10D">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TextBox 32">
            <a:extLst>
              <a:ext uri="{FF2B5EF4-FFF2-40B4-BE49-F238E27FC236}">
                <a16:creationId xmlns:a16="http://schemas.microsoft.com/office/drawing/2014/main" id="{161A1AD0-0922-88C2-827F-EDA177DEE5AA}"/>
              </a:ext>
            </a:extLst>
          </p:cNvPr>
          <p:cNvSpPr txBox="1"/>
          <p:nvPr/>
        </p:nvSpPr>
        <p:spPr>
          <a:xfrm>
            <a:off x="3531873" y="949647"/>
            <a:ext cx="5355996" cy="584775"/>
          </a:xfrm>
          <a:prstGeom prst="rect">
            <a:avLst/>
          </a:prstGeom>
          <a:solidFill>
            <a:srgbClr val="FFD10D"/>
          </a:solidFill>
        </p:spPr>
        <p:txBody>
          <a:bodyPr wrap="square" rtlCol="0" anchor="ctr">
            <a:spAutoFit/>
          </a:bodyPr>
          <a:lstStyle/>
          <a:p>
            <a:pPr algn="ctr"/>
            <a:r>
              <a:rPr lang="en-GB" sz="3200" b="1" dirty="0">
                <a:solidFill>
                  <a:srgbClr val="002060"/>
                </a:solidFill>
              </a:rPr>
              <a:t>Montag</a:t>
            </a:r>
          </a:p>
        </p:txBody>
      </p:sp>
      <p:sp>
        <p:nvSpPr>
          <p:cNvPr id="34" name="Rectangle 33">
            <a:extLst>
              <a:ext uri="{FF2B5EF4-FFF2-40B4-BE49-F238E27FC236}">
                <a16:creationId xmlns:a16="http://schemas.microsoft.com/office/drawing/2014/main" id="{C5027996-16D6-6827-85A4-51A142650EF7}"/>
              </a:ext>
            </a:extLst>
          </p:cNvPr>
          <p:cNvSpPr/>
          <p:nvPr/>
        </p:nvSpPr>
        <p:spPr>
          <a:xfrm>
            <a:off x="991883" y="1729126"/>
            <a:ext cx="3403679" cy="1662201"/>
          </a:xfrm>
          <a:prstGeom prst="rect">
            <a:avLst/>
          </a:prstGeom>
          <a:solidFill>
            <a:srgbClr val="FFD10D">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TextBox 34">
            <a:extLst>
              <a:ext uri="{FF2B5EF4-FFF2-40B4-BE49-F238E27FC236}">
                <a16:creationId xmlns:a16="http://schemas.microsoft.com/office/drawing/2014/main" id="{96589031-0426-BEA4-615E-ABA4A4F71B9A}"/>
              </a:ext>
            </a:extLst>
          </p:cNvPr>
          <p:cNvSpPr txBox="1"/>
          <p:nvPr/>
        </p:nvSpPr>
        <p:spPr>
          <a:xfrm>
            <a:off x="3621216" y="942988"/>
            <a:ext cx="5355996" cy="584775"/>
          </a:xfrm>
          <a:prstGeom prst="rect">
            <a:avLst/>
          </a:prstGeom>
          <a:solidFill>
            <a:srgbClr val="FFD10D"/>
          </a:solidFill>
        </p:spPr>
        <p:txBody>
          <a:bodyPr wrap="square" rtlCol="0" anchor="ctr">
            <a:spAutoFit/>
          </a:bodyPr>
          <a:lstStyle/>
          <a:p>
            <a:pPr algn="ctr"/>
            <a:r>
              <a:rPr lang="en-US" sz="3200" b="1" dirty="0">
                <a:solidFill>
                  <a:srgbClr val="002060"/>
                </a:solidFill>
              </a:rPr>
              <a:t>ich </a:t>
            </a:r>
            <a:r>
              <a:rPr lang="en-US" sz="3200" b="1" dirty="0" err="1">
                <a:solidFill>
                  <a:srgbClr val="002060"/>
                </a:solidFill>
              </a:rPr>
              <a:t>weiß</a:t>
            </a:r>
            <a:r>
              <a:rPr lang="en-US" sz="3200" b="1" dirty="0">
                <a:solidFill>
                  <a:srgbClr val="002060"/>
                </a:solidFill>
              </a:rPr>
              <a:t> </a:t>
            </a:r>
            <a:r>
              <a:rPr lang="en-US" sz="3200" b="1" dirty="0" err="1">
                <a:solidFill>
                  <a:srgbClr val="002060"/>
                </a:solidFill>
              </a:rPr>
              <a:t>nicht</a:t>
            </a:r>
            <a:endParaRPr lang="en-GB" sz="3200" b="1" dirty="0">
              <a:solidFill>
                <a:srgbClr val="002060"/>
              </a:solidFill>
            </a:endParaRPr>
          </a:p>
        </p:txBody>
      </p:sp>
      <p:sp>
        <p:nvSpPr>
          <p:cNvPr id="36" name="Rectangle 35">
            <a:extLst>
              <a:ext uri="{FF2B5EF4-FFF2-40B4-BE49-F238E27FC236}">
                <a16:creationId xmlns:a16="http://schemas.microsoft.com/office/drawing/2014/main" id="{1D3CA3B3-76D7-5252-0652-A43C54A6F889}"/>
              </a:ext>
            </a:extLst>
          </p:cNvPr>
          <p:cNvSpPr/>
          <p:nvPr/>
        </p:nvSpPr>
        <p:spPr>
          <a:xfrm>
            <a:off x="4430452" y="3376651"/>
            <a:ext cx="3403679" cy="1662201"/>
          </a:xfrm>
          <a:prstGeom prst="rect">
            <a:avLst/>
          </a:prstGeom>
          <a:solidFill>
            <a:srgbClr val="FFD10D">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TextBox 36">
            <a:extLst>
              <a:ext uri="{FF2B5EF4-FFF2-40B4-BE49-F238E27FC236}">
                <a16:creationId xmlns:a16="http://schemas.microsoft.com/office/drawing/2014/main" id="{324BE9E8-D035-1F43-33A2-B3E282DA5547}"/>
              </a:ext>
            </a:extLst>
          </p:cNvPr>
          <p:cNvSpPr txBox="1"/>
          <p:nvPr/>
        </p:nvSpPr>
        <p:spPr>
          <a:xfrm>
            <a:off x="3609404" y="945095"/>
            <a:ext cx="5355996" cy="584775"/>
          </a:xfrm>
          <a:prstGeom prst="rect">
            <a:avLst/>
          </a:prstGeom>
          <a:solidFill>
            <a:srgbClr val="FFD10D"/>
          </a:solidFill>
        </p:spPr>
        <p:txBody>
          <a:bodyPr wrap="square" rtlCol="0" anchor="ctr">
            <a:spAutoFit/>
          </a:bodyPr>
          <a:lstStyle/>
          <a:p>
            <a:pPr algn="ctr"/>
            <a:r>
              <a:rPr lang="en-US" sz="3200" b="1" dirty="0" err="1"/>
              <a:t>März</a:t>
            </a:r>
            <a:endParaRPr lang="en-GB" sz="3200" b="1" dirty="0"/>
          </a:p>
        </p:txBody>
      </p:sp>
      <p:sp>
        <p:nvSpPr>
          <p:cNvPr id="41" name="Rectangle 40">
            <a:extLst>
              <a:ext uri="{FF2B5EF4-FFF2-40B4-BE49-F238E27FC236}">
                <a16:creationId xmlns:a16="http://schemas.microsoft.com/office/drawing/2014/main" id="{BC12013B-8AF4-399F-C86C-CE67357181E5}"/>
              </a:ext>
            </a:extLst>
          </p:cNvPr>
          <p:cNvSpPr/>
          <p:nvPr/>
        </p:nvSpPr>
        <p:spPr>
          <a:xfrm>
            <a:off x="982369" y="5039910"/>
            <a:ext cx="3403679" cy="1662201"/>
          </a:xfrm>
          <a:prstGeom prst="rect">
            <a:avLst/>
          </a:prstGeom>
          <a:solidFill>
            <a:srgbClr val="FFD10D">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TextBox 41">
            <a:extLst>
              <a:ext uri="{FF2B5EF4-FFF2-40B4-BE49-F238E27FC236}">
                <a16:creationId xmlns:a16="http://schemas.microsoft.com/office/drawing/2014/main" id="{5B5C7D16-5B23-5815-1FDC-E821281A5F11}"/>
              </a:ext>
            </a:extLst>
          </p:cNvPr>
          <p:cNvSpPr txBox="1"/>
          <p:nvPr/>
        </p:nvSpPr>
        <p:spPr>
          <a:xfrm>
            <a:off x="3440076" y="960862"/>
            <a:ext cx="5355996" cy="584775"/>
          </a:xfrm>
          <a:prstGeom prst="rect">
            <a:avLst/>
          </a:prstGeom>
          <a:solidFill>
            <a:srgbClr val="FFD10D"/>
          </a:solidFill>
        </p:spPr>
        <p:txBody>
          <a:bodyPr wrap="square" rtlCol="0" anchor="ctr">
            <a:spAutoFit/>
          </a:bodyPr>
          <a:lstStyle/>
          <a:p>
            <a:pPr algn="ctr"/>
            <a:r>
              <a:rPr lang="en-US" sz="3200" b="1" dirty="0" err="1"/>
              <a:t>wohnen</a:t>
            </a:r>
            <a:endParaRPr lang="en-GB" sz="3200" b="1" dirty="0"/>
          </a:p>
        </p:txBody>
      </p:sp>
      <p:sp>
        <p:nvSpPr>
          <p:cNvPr id="43" name="Rectangle 42">
            <a:extLst>
              <a:ext uri="{FF2B5EF4-FFF2-40B4-BE49-F238E27FC236}">
                <a16:creationId xmlns:a16="http://schemas.microsoft.com/office/drawing/2014/main" id="{2D6ABD7E-4CEF-9956-9D53-58EE86C0B460}"/>
              </a:ext>
            </a:extLst>
          </p:cNvPr>
          <p:cNvSpPr/>
          <p:nvPr/>
        </p:nvSpPr>
        <p:spPr>
          <a:xfrm>
            <a:off x="4386048" y="4991647"/>
            <a:ext cx="3403679" cy="1662201"/>
          </a:xfrm>
          <a:prstGeom prst="rect">
            <a:avLst/>
          </a:prstGeom>
          <a:solidFill>
            <a:srgbClr val="FFD10D">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Box 28">
            <a:extLst>
              <a:ext uri="{FF2B5EF4-FFF2-40B4-BE49-F238E27FC236}">
                <a16:creationId xmlns:a16="http://schemas.microsoft.com/office/drawing/2014/main" id="{F67CE453-8210-BEA9-32B5-E27F8BF50381}"/>
              </a:ext>
            </a:extLst>
          </p:cNvPr>
          <p:cNvSpPr txBox="1"/>
          <p:nvPr/>
        </p:nvSpPr>
        <p:spPr>
          <a:xfrm>
            <a:off x="3570639" y="972037"/>
            <a:ext cx="5355996" cy="584775"/>
          </a:xfrm>
          <a:prstGeom prst="rect">
            <a:avLst/>
          </a:prstGeom>
          <a:solidFill>
            <a:srgbClr val="FFD10D"/>
          </a:solidFill>
        </p:spPr>
        <p:txBody>
          <a:bodyPr wrap="square" rtlCol="0" anchor="ctr">
            <a:spAutoFit/>
          </a:bodyPr>
          <a:lstStyle/>
          <a:p>
            <a:pPr algn="ctr"/>
            <a:r>
              <a:rPr lang="en-GB" sz="3200" b="1" dirty="0" err="1">
                <a:solidFill>
                  <a:srgbClr val="002060"/>
                </a:solidFill>
              </a:rPr>
              <a:t>spielen</a:t>
            </a:r>
            <a:endParaRPr lang="en-GB" sz="3200" b="1" dirty="0">
              <a:solidFill>
                <a:srgbClr val="002060"/>
              </a:solidFill>
            </a:endParaRPr>
          </a:p>
        </p:txBody>
      </p:sp>
      <p:sp>
        <p:nvSpPr>
          <p:cNvPr id="25" name="TextBox 24">
            <a:extLst>
              <a:ext uri="{FF2B5EF4-FFF2-40B4-BE49-F238E27FC236}">
                <a16:creationId xmlns:a16="http://schemas.microsoft.com/office/drawing/2014/main" id="{D08CE1AE-1ED6-A83A-3514-7299D778C2BC}"/>
              </a:ext>
            </a:extLst>
          </p:cNvPr>
          <p:cNvSpPr txBox="1"/>
          <p:nvPr/>
        </p:nvSpPr>
        <p:spPr>
          <a:xfrm>
            <a:off x="3630624" y="994052"/>
            <a:ext cx="5355996" cy="584775"/>
          </a:xfrm>
          <a:prstGeom prst="rect">
            <a:avLst/>
          </a:prstGeom>
          <a:solidFill>
            <a:srgbClr val="FFD10D"/>
          </a:solidFill>
        </p:spPr>
        <p:txBody>
          <a:bodyPr wrap="square" rtlCol="0" anchor="ctr">
            <a:spAutoFit/>
          </a:bodyPr>
          <a:lstStyle/>
          <a:p>
            <a:pPr algn="ctr"/>
            <a:r>
              <a:rPr lang="en-GB" sz="3200" b="1" dirty="0" err="1">
                <a:solidFill>
                  <a:srgbClr val="002060"/>
                </a:solidFill>
              </a:rPr>
              <a:t>gelb</a:t>
            </a:r>
            <a:endParaRPr lang="en-GB" sz="3200" b="1" dirty="0">
              <a:solidFill>
                <a:srgbClr val="002060"/>
              </a:solidFill>
            </a:endParaRPr>
          </a:p>
        </p:txBody>
      </p:sp>
      <p:sp>
        <p:nvSpPr>
          <p:cNvPr id="27" name="TextBox 26">
            <a:extLst>
              <a:ext uri="{FF2B5EF4-FFF2-40B4-BE49-F238E27FC236}">
                <a16:creationId xmlns:a16="http://schemas.microsoft.com/office/drawing/2014/main" id="{4F8D62C9-022B-B31B-545E-0F6A3FDF903D}"/>
              </a:ext>
            </a:extLst>
          </p:cNvPr>
          <p:cNvSpPr txBox="1"/>
          <p:nvPr/>
        </p:nvSpPr>
        <p:spPr>
          <a:xfrm>
            <a:off x="3404071" y="1004313"/>
            <a:ext cx="5355996" cy="584775"/>
          </a:xfrm>
          <a:prstGeom prst="rect">
            <a:avLst/>
          </a:prstGeom>
          <a:solidFill>
            <a:srgbClr val="FFD10D"/>
          </a:solidFill>
        </p:spPr>
        <p:txBody>
          <a:bodyPr wrap="square" rtlCol="0" anchor="ctr">
            <a:spAutoFit/>
          </a:bodyPr>
          <a:lstStyle/>
          <a:p>
            <a:pPr algn="ctr"/>
            <a:r>
              <a:rPr lang="en-GB" sz="3200" b="1" dirty="0" err="1">
                <a:solidFill>
                  <a:srgbClr val="002060"/>
                </a:solidFill>
              </a:rPr>
              <a:t>richtig</a:t>
            </a:r>
            <a:endParaRPr lang="en-GB" sz="3200" b="1" dirty="0">
              <a:solidFill>
                <a:srgbClr val="002060"/>
              </a:solidFill>
            </a:endParaRPr>
          </a:p>
        </p:txBody>
      </p:sp>
    </p:spTree>
    <p:extLst>
      <p:ext uri="{BB962C8B-B14F-4D97-AF65-F5344CB8AC3E}">
        <p14:creationId xmlns:p14="http://schemas.microsoft.com/office/powerpoint/2010/main" val="828199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circle(out)">
                                      <p:cBhvr>
                                        <p:cTn id="7" dur="20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out)">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32"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circle(out)">
                                      <p:cBhvr>
                                        <p:cTn id="17" dur="20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32" fill="hold" grpId="0"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circle(out)">
                                      <p:cBhvr>
                                        <p:cTn id="22" dur="2000"/>
                                        <p:tgtEl>
                                          <p:spTgt spid="32"/>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32"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circle(out)">
                                      <p:cBhvr>
                                        <p:cTn id="27" dur="2000"/>
                                        <p:tgtEl>
                                          <p:spTgt spid="33"/>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32" fill="hold" grpId="0" nodeType="click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circle(out)">
                                      <p:cBhvr>
                                        <p:cTn id="32" dur="2000"/>
                                        <p:tgtEl>
                                          <p:spTgt spid="34"/>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32" fill="hold" grpId="0" nodeType="click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circle(out)">
                                      <p:cBhvr>
                                        <p:cTn id="37" dur="2000"/>
                                        <p:tgtEl>
                                          <p:spTgt spid="35"/>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32" fill="hold" grpId="0" nodeType="clickEffect">
                                  <p:stCondLst>
                                    <p:cond delay="0"/>
                                  </p:stCondLst>
                                  <p:childTnLst>
                                    <p:set>
                                      <p:cBhvr>
                                        <p:cTn id="41" dur="1" fill="hold">
                                          <p:stCondLst>
                                            <p:cond delay="0"/>
                                          </p:stCondLst>
                                        </p:cTn>
                                        <p:tgtEl>
                                          <p:spTgt spid="36"/>
                                        </p:tgtEl>
                                        <p:attrNameLst>
                                          <p:attrName>style.visibility</p:attrName>
                                        </p:attrNameLst>
                                      </p:cBhvr>
                                      <p:to>
                                        <p:strVal val="visible"/>
                                      </p:to>
                                    </p:set>
                                    <p:animEffect transition="in" filter="circle(out)">
                                      <p:cBhvr>
                                        <p:cTn id="42" dur="2000"/>
                                        <p:tgtEl>
                                          <p:spTgt spid="36"/>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32" fill="hold" grpId="0" nodeType="clickEffect">
                                  <p:stCondLst>
                                    <p:cond delay="0"/>
                                  </p:stCondLst>
                                  <p:childTnLst>
                                    <p:set>
                                      <p:cBhvr>
                                        <p:cTn id="46" dur="1" fill="hold">
                                          <p:stCondLst>
                                            <p:cond delay="0"/>
                                          </p:stCondLst>
                                        </p:cTn>
                                        <p:tgtEl>
                                          <p:spTgt spid="37"/>
                                        </p:tgtEl>
                                        <p:attrNameLst>
                                          <p:attrName>style.visibility</p:attrName>
                                        </p:attrNameLst>
                                      </p:cBhvr>
                                      <p:to>
                                        <p:strVal val="visible"/>
                                      </p:to>
                                    </p:set>
                                    <p:animEffect transition="in" filter="circle(out)">
                                      <p:cBhvr>
                                        <p:cTn id="47" dur="2000"/>
                                        <p:tgtEl>
                                          <p:spTgt spid="37"/>
                                        </p:tgtEl>
                                      </p:cBhvr>
                                    </p:animEffect>
                                  </p:childTnLst>
                                </p:cTn>
                              </p:par>
                            </p:childTnLst>
                          </p:cTn>
                        </p:par>
                      </p:childTnLst>
                    </p:cTn>
                  </p:par>
                  <p:par>
                    <p:cTn id="48" fill="hold">
                      <p:stCondLst>
                        <p:cond delay="indefinite"/>
                      </p:stCondLst>
                      <p:childTnLst>
                        <p:par>
                          <p:cTn id="49" fill="hold">
                            <p:stCondLst>
                              <p:cond delay="0"/>
                            </p:stCondLst>
                            <p:childTnLst>
                              <p:par>
                                <p:cTn id="50" presetID="6" presetClass="entr" presetSubtype="32" fill="hold" grpId="0" nodeType="clickEffect">
                                  <p:stCondLst>
                                    <p:cond delay="0"/>
                                  </p:stCondLst>
                                  <p:childTnLst>
                                    <p:set>
                                      <p:cBhvr>
                                        <p:cTn id="51" dur="1" fill="hold">
                                          <p:stCondLst>
                                            <p:cond delay="0"/>
                                          </p:stCondLst>
                                        </p:cTn>
                                        <p:tgtEl>
                                          <p:spTgt spid="41"/>
                                        </p:tgtEl>
                                        <p:attrNameLst>
                                          <p:attrName>style.visibility</p:attrName>
                                        </p:attrNameLst>
                                      </p:cBhvr>
                                      <p:to>
                                        <p:strVal val="visible"/>
                                      </p:to>
                                    </p:set>
                                    <p:animEffect transition="in" filter="circle(out)">
                                      <p:cBhvr>
                                        <p:cTn id="52" dur="2000"/>
                                        <p:tgtEl>
                                          <p:spTgt spid="41"/>
                                        </p:tgtEl>
                                      </p:cBhvr>
                                    </p:animEffect>
                                  </p:childTnLst>
                                </p:cTn>
                              </p:par>
                            </p:childTnLst>
                          </p:cTn>
                        </p:par>
                      </p:childTnLst>
                    </p:cTn>
                  </p:par>
                  <p:par>
                    <p:cTn id="53" fill="hold">
                      <p:stCondLst>
                        <p:cond delay="indefinite"/>
                      </p:stCondLst>
                      <p:childTnLst>
                        <p:par>
                          <p:cTn id="54" fill="hold">
                            <p:stCondLst>
                              <p:cond delay="0"/>
                            </p:stCondLst>
                            <p:childTnLst>
                              <p:par>
                                <p:cTn id="55" presetID="6" presetClass="entr" presetSubtype="32" fill="hold" grpId="0" nodeType="clickEffect">
                                  <p:stCondLst>
                                    <p:cond delay="0"/>
                                  </p:stCondLst>
                                  <p:childTnLst>
                                    <p:set>
                                      <p:cBhvr>
                                        <p:cTn id="56" dur="1" fill="hold">
                                          <p:stCondLst>
                                            <p:cond delay="0"/>
                                          </p:stCondLst>
                                        </p:cTn>
                                        <p:tgtEl>
                                          <p:spTgt spid="42"/>
                                        </p:tgtEl>
                                        <p:attrNameLst>
                                          <p:attrName>style.visibility</p:attrName>
                                        </p:attrNameLst>
                                      </p:cBhvr>
                                      <p:to>
                                        <p:strVal val="visible"/>
                                      </p:to>
                                    </p:set>
                                    <p:animEffect transition="in" filter="circle(out)">
                                      <p:cBhvr>
                                        <p:cTn id="57" dur="2000"/>
                                        <p:tgtEl>
                                          <p:spTgt spid="42"/>
                                        </p:tgtEl>
                                      </p:cBhvr>
                                    </p:animEffect>
                                  </p:childTnLst>
                                </p:cTn>
                              </p:par>
                            </p:childTnLst>
                          </p:cTn>
                        </p:par>
                      </p:childTnLst>
                    </p:cTn>
                  </p:par>
                  <p:par>
                    <p:cTn id="58" fill="hold">
                      <p:stCondLst>
                        <p:cond delay="indefinite"/>
                      </p:stCondLst>
                      <p:childTnLst>
                        <p:par>
                          <p:cTn id="59" fill="hold">
                            <p:stCondLst>
                              <p:cond delay="0"/>
                            </p:stCondLst>
                            <p:childTnLst>
                              <p:par>
                                <p:cTn id="60" presetID="6" presetClass="entr" presetSubtype="32" fill="hold" grpId="0" nodeType="clickEffect">
                                  <p:stCondLst>
                                    <p:cond delay="0"/>
                                  </p:stCondLst>
                                  <p:childTnLst>
                                    <p:set>
                                      <p:cBhvr>
                                        <p:cTn id="61" dur="1" fill="hold">
                                          <p:stCondLst>
                                            <p:cond delay="0"/>
                                          </p:stCondLst>
                                        </p:cTn>
                                        <p:tgtEl>
                                          <p:spTgt spid="43"/>
                                        </p:tgtEl>
                                        <p:attrNameLst>
                                          <p:attrName>style.visibility</p:attrName>
                                        </p:attrNameLst>
                                      </p:cBhvr>
                                      <p:to>
                                        <p:strVal val="visible"/>
                                      </p:to>
                                    </p:set>
                                    <p:animEffect transition="in" filter="circle(out)">
                                      <p:cBhvr>
                                        <p:cTn id="62" dur="2000"/>
                                        <p:tgtEl>
                                          <p:spTgt spid="43"/>
                                        </p:tgtEl>
                                      </p:cBhvr>
                                    </p:animEffect>
                                  </p:childTnLst>
                                </p:cTn>
                              </p:par>
                            </p:childTnLst>
                          </p:cTn>
                        </p:par>
                      </p:childTnLst>
                    </p:cTn>
                  </p:par>
                  <p:par>
                    <p:cTn id="63" fill="hold">
                      <p:stCondLst>
                        <p:cond delay="indefinite"/>
                      </p:stCondLst>
                      <p:childTnLst>
                        <p:par>
                          <p:cTn id="64" fill="hold">
                            <p:stCondLst>
                              <p:cond delay="0"/>
                            </p:stCondLst>
                            <p:childTnLst>
                              <p:par>
                                <p:cTn id="65" presetID="6" presetClass="entr" presetSubtype="32" fill="hold" grpId="0" nodeType="clickEffect">
                                  <p:stCondLst>
                                    <p:cond delay="0"/>
                                  </p:stCondLst>
                                  <p:childTnLst>
                                    <p:set>
                                      <p:cBhvr>
                                        <p:cTn id="66" dur="1" fill="hold">
                                          <p:stCondLst>
                                            <p:cond delay="0"/>
                                          </p:stCondLst>
                                        </p:cTn>
                                        <p:tgtEl>
                                          <p:spTgt spid="29"/>
                                        </p:tgtEl>
                                        <p:attrNameLst>
                                          <p:attrName>style.visibility</p:attrName>
                                        </p:attrNameLst>
                                      </p:cBhvr>
                                      <p:to>
                                        <p:strVal val="visible"/>
                                      </p:to>
                                    </p:set>
                                    <p:animEffect transition="in" filter="circle(out)">
                                      <p:cBhvr>
                                        <p:cTn id="67" dur="2000"/>
                                        <p:tgtEl>
                                          <p:spTgt spid="29"/>
                                        </p:tgtEl>
                                      </p:cBhvr>
                                    </p:animEffect>
                                  </p:childTnLst>
                                </p:cTn>
                              </p:par>
                            </p:childTnLst>
                          </p:cTn>
                        </p:par>
                      </p:childTnLst>
                    </p:cTn>
                  </p:par>
                  <p:par>
                    <p:cTn id="68" fill="hold">
                      <p:stCondLst>
                        <p:cond delay="indefinite"/>
                      </p:stCondLst>
                      <p:childTnLst>
                        <p:par>
                          <p:cTn id="69" fill="hold">
                            <p:stCondLst>
                              <p:cond delay="0"/>
                            </p:stCondLst>
                            <p:childTnLst>
                              <p:par>
                                <p:cTn id="70" presetID="6" presetClass="entr" presetSubtype="32" fill="hold" grpId="0" nodeType="clickEffect">
                                  <p:stCondLst>
                                    <p:cond delay="0"/>
                                  </p:stCondLst>
                                  <p:childTnLst>
                                    <p:set>
                                      <p:cBhvr>
                                        <p:cTn id="71" dur="1" fill="hold">
                                          <p:stCondLst>
                                            <p:cond delay="0"/>
                                          </p:stCondLst>
                                        </p:cTn>
                                        <p:tgtEl>
                                          <p:spTgt spid="30"/>
                                        </p:tgtEl>
                                        <p:attrNameLst>
                                          <p:attrName>style.visibility</p:attrName>
                                        </p:attrNameLst>
                                      </p:cBhvr>
                                      <p:to>
                                        <p:strVal val="visible"/>
                                      </p:to>
                                    </p:set>
                                    <p:animEffect transition="in" filter="circle(out)">
                                      <p:cBhvr>
                                        <p:cTn id="72" dur="2000"/>
                                        <p:tgtEl>
                                          <p:spTgt spid="30"/>
                                        </p:tgtEl>
                                      </p:cBhvr>
                                    </p:animEffect>
                                  </p:childTnLst>
                                </p:cTn>
                              </p:par>
                            </p:childTnLst>
                          </p:cTn>
                        </p:par>
                      </p:childTnLst>
                    </p:cTn>
                  </p:par>
                  <p:par>
                    <p:cTn id="73" fill="hold">
                      <p:stCondLst>
                        <p:cond delay="indefinite"/>
                      </p:stCondLst>
                      <p:childTnLst>
                        <p:par>
                          <p:cTn id="74" fill="hold">
                            <p:stCondLst>
                              <p:cond delay="0"/>
                            </p:stCondLst>
                            <p:childTnLst>
                              <p:par>
                                <p:cTn id="75" presetID="6" presetClass="entr" presetSubtype="32" fill="hold" grpId="0" nodeType="clickEffect">
                                  <p:stCondLst>
                                    <p:cond delay="0"/>
                                  </p:stCondLst>
                                  <p:childTnLst>
                                    <p:set>
                                      <p:cBhvr>
                                        <p:cTn id="76" dur="1" fill="hold">
                                          <p:stCondLst>
                                            <p:cond delay="0"/>
                                          </p:stCondLst>
                                        </p:cTn>
                                        <p:tgtEl>
                                          <p:spTgt spid="25"/>
                                        </p:tgtEl>
                                        <p:attrNameLst>
                                          <p:attrName>style.visibility</p:attrName>
                                        </p:attrNameLst>
                                      </p:cBhvr>
                                      <p:to>
                                        <p:strVal val="visible"/>
                                      </p:to>
                                    </p:set>
                                    <p:animEffect transition="in" filter="circle(out)">
                                      <p:cBhvr>
                                        <p:cTn id="77" dur="2000"/>
                                        <p:tgtEl>
                                          <p:spTgt spid="25"/>
                                        </p:tgtEl>
                                      </p:cBhvr>
                                    </p:animEffect>
                                  </p:childTnLst>
                                </p:cTn>
                              </p:par>
                            </p:childTnLst>
                          </p:cTn>
                        </p:par>
                      </p:childTnLst>
                    </p:cTn>
                  </p:par>
                  <p:par>
                    <p:cTn id="78" fill="hold">
                      <p:stCondLst>
                        <p:cond delay="indefinite"/>
                      </p:stCondLst>
                      <p:childTnLst>
                        <p:par>
                          <p:cTn id="79" fill="hold">
                            <p:stCondLst>
                              <p:cond delay="0"/>
                            </p:stCondLst>
                            <p:childTnLst>
                              <p:par>
                                <p:cTn id="80" presetID="6" presetClass="entr" presetSubtype="32" fill="hold" grpId="0" nodeType="clickEffect">
                                  <p:stCondLst>
                                    <p:cond delay="0"/>
                                  </p:stCondLst>
                                  <p:childTnLst>
                                    <p:set>
                                      <p:cBhvr>
                                        <p:cTn id="81" dur="1" fill="hold">
                                          <p:stCondLst>
                                            <p:cond delay="0"/>
                                          </p:stCondLst>
                                        </p:cTn>
                                        <p:tgtEl>
                                          <p:spTgt spid="26"/>
                                        </p:tgtEl>
                                        <p:attrNameLst>
                                          <p:attrName>style.visibility</p:attrName>
                                        </p:attrNameLst>
                                      </p:cBhvr>
                                      <p:to>
                                        <p:strVal val="visible"/>
                                      </p:to>
                                    </p:set>
                                    <p:animEffect transition="in" filter="circle(out)">
                                      <p:cBhvr>
                                        <p:cTn id="82" dur="2000"/>
                                        <p:tgtEl>
                                          <p:spTgt spid="26"/>
                                        </p:tgtEl>
                                      </p:cBhvr>
                                    </p:animEffect>
                                  </p:childTnLst>
                                </p:cTn>
                              </p:par>
                            </p:childTnLst>
                          </p:cTn>
                        </p:par>
                      </p:childTnLst>
                    </p:cTn>
                  </p:par>
                  <p:par>
                    <p:cTn id="83" fill="hold">
                      <p:stCondLst>
                        <p:cond delay="indefinite"/>
                      </p:stCondLst>
                      <p:childTnLst>
                        <p:par>
                          <p:cTn id="84" fill="hold">
                            <p:stCondLst>
                              <p:cond delay="0"/>
                            </p:stCondLst>
                            <p:childTnLst>
                              <p:par>
                                <p:cTn id="85" presetID="6" presetClass="entr" presetSubtype="32" fill="hold" grpId="0" nodeType="clickEffect">
                                  <p:stCondLst>
                                    <p:cond delay="0"/>
                                  </p:stCondLst>
                                  <p:childTnLst>
                                    <p:set>
                                      <p:cBhvr>
                                        <p:cTn id="86" dur="1" fill="hold">
                                          <p:stCondLst>
                                            <p:cond delay="0"/>
                                          </p:stCondLst>
                                        </p:cTn>
                                        <p:tgtEl>
                                          <p:spTgt spid="27"/>
                                        </p:tgtEl>
                                        <p:attrNameLst>
                                          <p:attrName>style.visibility</p:attrName>
                                        </p:attrNameLst>
                                      </p:cBhvr>
                                      <p:to>
                                        <p:strVal val="visible"/>
                                      </p:to>
                                    </p:set>
                                    <p:animEffect transition="in" filter="circle(out)">
                                      <p:cBhvr>
                                        <p:cTn id="87" dur="2000"/>
                                        <p:tgtEl>
                                          <p:spTgt spid="27"/>
                                        </p:tgtEl>
                                      </p:cBhvr>
                                    </p:animEffect>
                                  </p:childTnLst>
                                </p:cTn>
                              </p:par>
                            </p:childTnLst>
                          </p:cTn>
                        </p:par>
                      </p:childTnLst>
                    </p:cTn>
                  </p:par>
                  <p:par>
                    <p:cTn id="88" fill="hold">
                      <p:stCondLst>
                        <p:cond delay="indefinite"/>
                      </p:stCondLst>
                      <p:childTnLst>
                        <p:par>
                          <p:cTn id="89" fill="hold">
                            <p:stCondLst>
                              <p:cond delay="0"/>
                            </p:stCondLst>
                            <p:childTnLst>
                              <p:par>
                                <p:cTn id="90" presetID="6" presetClass="entr" presetSubtype="32" fill="hold" grpId="0" nodeType="clickEffect">
                                  <p:stCondLst>
                                    <p:cond delay="0"/>
                                  </p:stCondLst>
                                  <p:childTnLst>
                                    <p:set>
                                      <p:cBhvr>
                                        <p:cTn id="91" dur="1" fill="hold">
                                          <p:stCondLst>
                                            <p:cond delay="0"/>
                                          </p:stCondLst>
                                        </p:cTn>
                                        <p:tgtEl>
                                          <p:spTgt spid="28"/>
                                        </p:tgtEl>
                                        <p:attrNameLst>
                                          <p:attrName>style.visibility</p:attrName>
                                        </p:attrNameLst>
                                      </p:cBhvr>
                                      <p:to>
                                        <p:strVal val="visible"/>
                                      </p:to>
                                    </p:set>
                                    <p:animEffect transition="in" filter="circle(out)">
                                      <p:cBhvr>
                                        <p:cTn id="92"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6" grpId="0" animBg="1"/>
      <p:bldP spid="26" grpId="0" animBg="1"/>
      <p:bldP spid="28" grpId="0" animBg="1"/>
      <p:bldP spid="30" grpId="0" animBg="1"/>
      <p:bldP spid="31" grpId="0" animBg="1"/>
      <p:bldP spid="32" grpId="0" animBg="1"/>
      <p:bldP spid="33" grpId="0" animBg="1"/>
      <p:bldP spid="34" grpId="0" animBg="1"/>
      <p:bldP spid="35" grpId="0" animBg="1"/>
      <p:bldP spid="36" grpId="0" animBg="1"/>
      <p:bldP spid="37" grpId="0" animBg="1"/>
      <p:bldP spid="41" grpId="0" animBg="1"/>
      <p:bldP spid="42" grpId="0" animBg="1"/>
      <p:bldP spid="43" grpId="0" animBg="1"/>
      <p:bldP spid="29" grpId="0" animBg="1"/>
      <p:bldP spid="25" grpId="0" animBg="1"/>
      <p:bldP spid="2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sp>
        <p:nvSpPr>
          <p:cNvPr id="22" name="Speech Bubble: Rectangle with Corners Rounded 21">
            <a:extLst>
              <a:ext uri="{FF2B5EF4-FFF2-40B4-BE49-F238E27FC236}">
                <a16:creationId xmlns:a16="http://schemas.microsoft.com/office/drawing/2014/main" id="{6DB3918C-D9FA-424B-B34A-BF79C4513D2B}"/>
              </a:ext>
            </a:extLst>
          </p:cNvPr>
          <p:cNvSpPr/>
          <p:nvPr/>
        </p:nvSpPr>
        <p:spPr>
          <a:xfrm>
            <a:off x="1003122" y="204077"/>
            <a:ext cx="4659124"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23" name="Graphic 22" descr="Teacher">
            <a:extLst>
              <a:ext uri="{FF2B5EF4-FFF2-40B4-BE49-F238E27FC236}">
                <a16:creationId xmlns:a16="http://schemas.microsoft.com/office/drawing/2014/main" id="{67B493D6-FE52-40B5-8ED3-CD5B638AF00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0401" y="33892"/>
            <a:ext cx="914400" cy="914400"/>
          </a:xfrm>
          <a:prstGeom prst="rect">
            <a:avLst/>
          </a:prstGeom>
        </p:spPr>
      </p:pic>
      <p:sp>
        <p:nvSpPr>
          <p:cNvPr id="24" name="Google Shape;108;p3">
            <a:extLst>
              <a:ext uri="{FF2B5EF4-FFF2-40B4-BE49-F238E27FC236}">
                <a16:creationId xmlns:a16="http://schemas.microsoft.com/office/drawing/2014/main" id="{3B09A5CC-ABD3-4D45-BAFF-ACCA457248C2}"/>
              </a:ext>
            </a:extLst>
          </p:cNvPr>
          <p:cNvSpPr txBox="1"/>
          <p:nvPr/>
        </p:nvSpPr>
        <p:spPr>
          <a:xfrm>
            <a:off x="1035565" y="205121"/>
            <a:ext cx="4626681"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Was </a:t>
            </a:r>
            <a:r>
              <a:rPr kumimoji="0" lang="en-GB" sz="28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ist</a:t>
            </a: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das auf Deutsch?</a:t>
            </a:r>
            <a:endParaRPr kumimoji="0" sz="28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graphicFrame>
        <p:nvGraphicFramePr>
          <p:cNvPr id="38" name="Table 38">
            <a:extLst>
              <a:ext uri="{FF2B5EF4-FFF2-40B4-BE49-F238E27FC236}">
                <a16:creationId xmlns:a16="http://schemas.microsoft.com/office/drawing/2014/main" id="{F10931FF-5262-4250-9309-6312F34C5E77}"/>
              </a:ext>
            </a:extLst>
          </p:cNvPr>
          <p:cNvGraphicFramePr>
            <a:graphicFrameLocks noGrp="1"/>
          </p:cNvGraphicFramePr>
          <p:nvPr>
            <p:extLst>
              <p:ext uri="{D42A27DB-BD31-4B8C-83A1-F6EECF244321}">
                <p14:modId xmlns:p14="http://schemas.microsoft.com/office/powerpoint/2010/main" val="2958339115"/>
              </p:ext>
            </p:extLst>
          </p:nvPr>
        </p:nvGraphicFramePr>
        <p:xfrm>
          <a:off x="1003122" y="1645876"/>
          <a:ext cx="10231572" cy="4972266"/>
        </p:xfrm>
        <a:graphic>
          <a:graphicData uri="http://schemas.openxmlformats.org/drawingml/2006/table">
            <a:tbl>
              <a:tblPr firstRow="1" bandRow="1">
                <a:tableStyleId>{5940675A-B579-460E-94D1-54222C63F5DA}</a:tableStyleId>
              </a:tblPr>
              <a:tblGrid>
                <a:gridCol w="3410524">
                  <a:extLst>
                    <a:ext uri="{9D8B030D-6E8A-4147-A177-3AD203B41FA5}">
                      <a16:colId xmlns:a16="http://schemas.microsoft.com/office/drawing/2014/main" val="675467513"/>
                    </a:ext>
                  </a:extLst>
                </a:gridCol>
                <a:gridCol w="3410524">
                  <a:extLst>
                    <a:ext uri="{9D8B030D-6E8A-4147-A177-3AD203B41FA5}">
                      <a16:colId xmlns:a16="http://schemas.microsoft.com/office/drawing/2014/main" val="2476820774"/>
                    </a:ext>
                  </a:extLst>
                </a:gridCol>
                <a:gridCol w="3410524">
                  <a:extLst>
                    <a:ext uri="{9D8B030D-6E8A-4147-A177-3AD203B41FA5}">
                      <a16:colId xmlns:a16="http://schemas.microsoft.com/office/drawing/2014/main" val="403662420"/>
                    </a:ext>
                  </a:extLst>
                </a:gridCol>
              </a:tblGrid>
              <a:tr h="1657422">
                <a:tc>
                  <a:txBody>
                    <a:bodyPr/>
                    <a:lstStyle/>
                    <a:p>
                      <a:endParaRPr lang="en-GB" dirty="0"/>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tcPr>
                </a:tc>
                <a:tc>
                  <a:txBody>
                    <a:bodyPr/>
                    <a:lstStyle/>
                    <a:p>
                      <a:endParaRPr lang="en-GB" dirty="0"/>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tcPr>
                </a:tc>
                <a:tc>
                  <a:txBody>
                    <a:bodyPr/>
                    <a:lstStyle/>
                    <a:p>
                      <a:endParaRPr lang="en-GB" dirty="0"/>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2727441391"/>
                  </a:ext>
                </a:extLst>
              </a:tr>
              <a:tr h="1657422">
                <a:tc>
                  <a:txBody>
                    <a:bodyPr/>
                    <a:lstStyle/>
                    <a:p>
                      <a:endParaRPr lang="en-GB" dirty="0"/>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tcPr>
                </a:tc>
                <a:tc>
                  <a:txBody>
                    <a:bodyPr/>
                    <a:lstStyle/>
                    <a:p>
                      <a:endParaRPr lang="en-GB" dirty="0"/>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tcPr>
                </a:tc>
                <a:tc>
                  <a:txBody>
                    <a:bodyPr/>
                    <a:lstStyle/>
                    <a:p>
                      <a:endParaRPr lang="en-GB" dirty="0"/>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3150897450"/>
                  </a:ext>
                </a:extLst>
              </a:tr>
              <a:tr h="1657422">
                <a:tc>
                  <a:txBody>
                    <a:bodyPr/>
                    <a:lstStyle/>
                    <a:p>
                      <a:endParaRPr lang="en-GB" dirty="0"/>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tcPr>
                </a:tc>
                <a:tc>
                  <a:txBody>
                    <a:bodyPr/>
                    <a:lstStyle/>
                    <a:p>
                      <a:endParaRPr lang="en-GB" dirty="0"/>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tcPr>
                </a:tc>
                <a:tc>
                  <a:txBody>
                    <a:bodyPr/>
                    <a:lstStyle/>
                    <a:p>
                      <a:endParaRPr lang="en-GB" dirty="0"/>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923264357"/>
                  </a:ext>
                </a:extLst>
              </a:tr>
            </a:tbl>
          </a:graphicData>
        </a:graphic>
      </p:graphicFrame>
      <p:sp>
        <p:nvSpPr>
          <p:cNvPr id="39" name="TextBox 38">
            <a:extLst>
              <a:ext uri="{FF2B5EF4-FFF2-40B4-BE49-F238E27FC236}">
                <a16:creationId xmlns:a16="http://schemas.microsoft.com/office/drawing/2014/main" id="{5DCF8E43-6922-407D-9AF1-7C9C84C6A847}"/>
              </a:ext>
            </a:extLst>
          </p:cNvPr>
          <p:cNvSpPr txBox="1"/>
          <p:nvPr/>
        </p:nvSpPr>
        <p:spPr>
          <a:xfrm>
            <a:off x="3014871" y="1049463"/>
            <a:ext cx="5355996" cy="584775"/>
          </a:xfrm>
          <a:prstGeom prst="rect">
            <a:avLst/>
          </a:prstGeom>
          <a:solidFill>
            <a:srgbClr val="FFD10D"/>
          </a:solidFill>
        </p:spPr>
        <p:txBody>
          <a:bodyPr wrap="square" rtlCol="0" anchor="ctr">
            <a:spAutoFit/>
          </a:bodyPr>
          <a:lstStyle/>
          <a:p>
            <a:pPr algn="ctr"/>
            <a:r>
              <a:rPr lang="en-GB" sz="3200" b="1" dirty="0"/>
              <a:t>answer</a:t>
            </a:r>
          </a:p>
        </p:txBody>
      </p:sp>
      <p:sp>
        <p:nvSpPr>
          <p:cNvPr id="40" name="TextBox 39">
            <a:extLst>
              <a:ext uri="{FF2B5EF4-FFF2-40B4-BE49-F238E27FC236}">
                <a16:creationId xmlns:a16="http://schemas.microsoft.com/office/drawing/2014/main" id="{861B0BC2-7499-4788-BE77-75457F87C47B}"/>
              </a:ext>
            </a:extLst>
          </p:cNvPr>
          <p:cNvSpPr txBox="1"/>
          <p:nvPr/>
        </p:nvSpPr>
        <p:spPr>
          <a:xfrm>
            <a:off x="974801" y="1685990"/>
            <a:ext cx="3272323" cy="584775"/>
          </a:xfrm>
          <a:prstGeom prst="rect">
            <a:avLst/>
          </a:prstGeom>
          <a:noFill/>
        </p:spPr>
        <p:txBody>
          <a:bodyPr wrap="square" rtlCol="0">
            <a:spAutoFit/>
          </a:bodyPr>
          <a:lstStyle/>
          <a:p>
            <a:pPr algn="ctr"/>
            <a:r>
              <a:rPr lang="en-GB" sz="3200" b="1" dirty="0">
                <a:solidFill>
                  <a:srgbClr val="002060"/>
                </a:solidFill>
              </a:rPr>
              <a:t>das Heft</a:t>
            </a:r>
          </a:p>
        </p:txBody>
      </p:sp>
      <p:sp>
        <p:nvSpPr>
          <p:cNvPr id="47" name="TextBox 46">
            <a:extLst>
              <a:ext uri="{FF2B5EF4-FFF2-40B4-BE49-F238E27FC236}">
                <a16:creationId xmlns:a16="http://schemas.microsoft.com/office/drawing/2014/main" id="{E5A88A0C-4EC5-4221-905C-B61B17DF9CA2}"/>
              </a:ext>
            </a:extLst>
          </p:cNvPr>
          <p:cNvSpPr txBox="1"/>
          <p:nvPr/>
        </p:nvSpPr>
        <p:spPr>
          <a:xfrm>
            <a:off x="4430076" y="1673782"/>
            <a:ext cx="3272323" cy="584775"/>
          </a:xfrm>
          <a:prstGeom prst="rect">
            <a:avLst/>
          </a:prstGeom>
          <a:noFill/>
        </p:spPr>
        <p:txBody>
          <a:bodyPr wrap="square" rtlCol="0">
            <a:spAutoFit/>
          </a:bodyPr>
          <a:lstStyle/>
          <a:p>
            <a:pPr algn="ctr"/>
            <a:r>
              <a:rPr lang="en-GB" sz="3200" b="1" dirty="0">
                <a:solidFill>
                  <a:srgbClr val="002060"/>
                </a:solidFill>
              </a:rPr>
              <a:t>das Wort</a:t>
            </a:r>
          </a:p>
        </p:txBody>
      </p:sp>
      <p:sp>
        <p:nvSpPr>
          <p:cNvPr id="48" name="TextBox 47">
            <a:extLst>
              <a:ext uri="{FF2B5EF4-FFF2-40B4-BE49-F238E27FC236}">
                <a16:creationId xmlns:a16="http://schemas.microsoft.com/office/drawing/2014/main" id="{3F38863B-0E21-4D37-9002-6C0F6D8A03BC}"/>
              </a:ext>
            </a:extLst>
          </p:cNvPr>
          <p:cNvSpPr txBox="1"/>
          <p:nvPr/>
        </p:nvSpPr>
        <p:spPr>
          <a:xfrm>
            <a:off x="7865333" y="1709302"/>
            <a:ext cx="3272323" cy="584775"/>
          </a:xfrm>
          <a:prstGeom prst="rect">
            <a:avLst/>
          </a:prstGeom>
          <a:noFill/>
        </p:spPr>
        <p:txBody>
          <a:bodyPr wrap="square" rtlCol="0">
            <a:spAutoFit/>
          </a:bodyPr>
          <a:lstStyle/>
          <a:p>
            <a:pPr algn="ctr"/>
            <a:r>
              <a:rPr lang="en-GB" sz="3200" b="1" dirty="0">
                <a:solidFill>
                  <a:srgbClr val="002060"/>
                </a:solidFill>
              </a:rPr>
              <a:t>der Tisch</a:t>
            </a:r>
          </a:p>
        </p:txBody>
      </p:sp>
      <p:sp>
        <p:nvSpPr>
          <p:cNvPr id="49" name="TextBox 48">
            <a:extLst>
              <a:ext uri="{FF2B5EF4-FFF2-40B4-BE49-F238E27FC236}">
                <a16:creationId xmlns:a16="http://schemas.microsoft.com/office/drawing/2014/main" id="{789D61C8-D63D-4464-A25C-5E937132CA1E}"/>
              </a:ext>
            </a:extLst>
          </p:cNvPr>
          <p:cNvSpPr txBox="1"/>
          <p:nvPr/>
        </p:nvSpPr>
        <p:spPr>
          <a:xfrm>
            <a:off x="1003122" y="3364894"/>
            <a:ext cx="3272323" cy="584775"/>
          </a:xfrm>
          <a:prstGeom prst="rect">
            <a:avLst/>
          </a:prstGeom>
          <a:noFill/>
        </p:spPr>
        <p:txBody>
          <a:bodyPr wrap="square" rtlCol="0">
            <a:spAutoFit/>
          </a:bodyPr>
          <a:lstStyle/>
          <a:p>
            <a:pPr algn="ctr"/>
            <a:r>
              <a:rPr lang="en-GB" sz="3200" b="1" dirty="0">
                <a:solidFill>
                  <a:srgbClr val="002060"/>
                </a:solidFill>
              </a:rPr>
              <a:t>die </a:t>
            </a:r>
            <a:r>
              <a:rPr lang="en-GB" sz="3200" b="1" dirty="0" err="1">
                <a:solidFill>
                  <a:srgbClr val="002060"/>
                </a:solidFill>
              </a:rPr>
              <a:t>Antwort</a:t>
            </a:r>
            <a:endParaRPr lang="en-GB" sz="3200" b="1" dirty="0">
              <a:solidFill>
                <a:srgbClr val="002060"/>
              </a:solidFill>
            </a:endParaRPr>
          </a:p>
        </p:txBody>
      </p:sp>
      <p:sp>
        <p:nvSpPr>
          <p:cNvPr id="50" name="TextBox 49">
            <a:extLst>
              <a:ext uri="{FF2B5EF4-FFF2-40B4-BE49-F238E27FC236}">
                <a16:creationId xmlns:a16="http://schemas.microsoft.com/office/drawing/2014/main" id="{93709A0A-BE90-42BD-A4FF-42B1703A4E88}"/>
              </a:ext>
            </a:extLst>
          </p:cNvPr>
          <p:cNvSpPr txBox="1"/>
          <p:nvPr/>
        </p:nvSpPr>
        <p:spPr>
          <a:xfrm>
            <a:off x="4417068" y="3338494"/>
            <a:ext cx="3272323" cy="584775"/>
          </a:xfrm>
          <a:prstGeom prst="rect">
            <a:avLst/>
          </a:prstGeom>
          <a:noFill/>
        </p:spPr>
        <p:txBody>
          <a:bodyPr wrap="square" rtlCol="0">
            <a:spAutoFit/>
          </a:bodyPr>
          <a:lstStyle/>
          <a:p>
            <a:pPr algn="ctr"/>
            <a:r>
              <a:rPr lang="en-GB" sz="3200" b="1" dirty="0">
                <a:solidFill>
                  <a:srgbClr val="002060"/>
                </a:solidFill>
              </a:rPr>
              <a:t>Deutschland</a:t>
            </a:r>
          </a:p>
        </p:txBody>
      </p:sp>
      <p:sp>
        <p:nvSpPr>
          <p:cNvPr id="51" name="TextBox 50">
            <a:extLst>
              <a:ext uri="{FF2B5EF4-FFF2-40B4-BE49-F238E27FC236}">
                <a16:creationId xmlns:a16="http://schemas.microsoft.com/office/drawing/2014/main" id="{AC2E6601-221D-4A06-B49E-5A13A89967D7}"/>
              </a:ext>
            </a:extLst>
          </p:cNvPr>
          <p:cNvSpPr txBox="1"/>
          <p:nvPr/>
        </p:nvSpPr>
        <p:spPr>
          <a:xfrm>
            <a:off x="7831014" y="3320616"/>
            <a:ext cx="3272323" cy="584775"/>
          </a:xfrm>
          <a:prstGeom prst="rect">
            <a:avLst/>
          </a:prstGeom>
          <a:noFill/>
        </p:spPr>
        <p:txBody>
          <a:bodyPr wrap="square" rtlCol="0">
            <a:spAutoFit/>
          </a:bodyPr>
          <a:lstStyle/>
          <a:p>
            <a:pPr algn="ctr"/>
            <a:r>
              <a:rPr lang="en-GB" sz="3200" b="1" dirty="0">
                <a:solidFill>
                  <a:srgbClr val="002060"/>
                </a:solidFill>
              </a:rPr>
              <a:t>das </a:t>
            </a:r>
            <a:r>
              <a:rPr lang="en-GB" sz="3200" b="1" dirty="0" err="1">
                <a:solidFill>
                  <a:srgbClr val="002060"/>
                </a:solidFill>
              </a:rPr>
              <a:t>Beispiel</a:t>
            </a:r>
            <a:endParaRPr lang="en-GB" sz="3200" b="1" dirty="0">
              <a:solidFill>
                <a:srgbClr val="002060"/>
              </a:solidFill>
            </a:endParaRPr>
          </a:p>
        </p:txBody>
      </p:sp>
      <p:sp>
        <p:nvSpPr>
          <p:cNvPr id="52" name="TextBox 51">
            <a:extLst>
              <a:ext uri="{FF2B5EF4-FFF2-40B4-BE49-F238E27FC236}">
                <a16:creationId xmlns:a16="http://schemas.microsoft.com/office/drawing/2014/main" id="{3B100F61-6D1B-4E44-AD06-00D26E74F8B1}"/>
              </a:ext>
            </a:extLst>
          </p:cNvPr>
          <p:cNvSpPr txBox="1"/>
          <p:nvPr/>
        </p:nvSpPr>
        <p:spPr>
          <a:xfrm>
            <a:off x="1003122" y="4991518"/>
            <a:ext cx="3272323" cy="584775"/>
          </a:xfrm>
          <a:prstGeom prst="rect">
            <a:avLst/>
          </a:prstGeom>
          <a:noFill/>
        </p:spPr>
        <p:txBody>
          <a:bodyPr wrap="square" rtlCol="0">
            <a:spAutoFit/>
          </a:bodyPr>
          <a:lstStyle/>
          <a:p>
            <a:pPr algn="ctr"/>
            <a:r>
              <a:rPr lang="en-GB" sz="3200" b="1" dirty="0">
                <a:solidFill>
                  <a:srgbClr val="002060"/>
                </a:solidFill>
              </a:rPr>
              <a:t>die Schule</a:t>
            </a:r>
          </a:p>
        </p:txBody>
      </p:sp>
      <p:sp>
        <p:nvSpPr>
          <p:cNvPr id="53" name="TextBox 52">
            <a:extLst>
              <a:ext uri="{FF2B5EF4-FFF2-40B4-BE49-F238E27FC236}">
                <a16:creationId xmlns:a16="http://schemas.microsoft.com/office/drawing/2014/main" id="{D0549D2E-91E2-4DD9-983A-3BF5ABD740D0}"/>
              </a:ext>
            </a:extLst>
          </p:cNvPr>
          <p:cNvSpPr txBox="1"/>
          <p:nvPr/>
        </p:nvSpPr>
        <p:spPr>
          <a:xfrm>
            <a:off x="4391301" y="4962475"/>
            <a:ext cx="3272323" cy="584775"/>
          </a:xfrm>
          <a:prstGeom prst="rect">
            <a:avLst/>
          </a:prstGeom>
          <a:noFill/>
        </p:spPr>
        <p:txBody>
          <a:bodyPr wrap="square" rtlCol="0">
            <a:spAutoFit/>
          </a:bodyPr>
          <a:lstStyle/>
          <a:p>
            <a:pPr algn="ctr"/>
            <a:r>
              <a:rPr lang="en-GB" sz="3200" b="1" dirty="0">
                <a:solidFill>
                  <a:srgbClr val="002060"/>
                </a:solidFill>
              </a:rPr>
              <a:t>das Buch</a:t>
            </a:r>
          </a:p>
        </p:txBody>
      </p:sp>
      <p:sp>
        <p:nvSpPr>
          <p:cNvPr id="54" name="TextBox 53">
            <a:extLst>
              <a:ext uri="{FF2B5EF4-FFF2-40B4-BE49-F238E27FC236}">
                <a16:creationId xmlns:a16="http://schemas.microsoft.com/office/drawing/2014/main" id="{10C1A0A0-D8D2-487F-A994-32856EE809CE}"/>
              </a:ext>
            </a:extLst>
          </p:cNvPr>
          <p:cNvSpPr txBox="1"/>
          <p:nvPr/>
        </p:nvSpPr>
        <p:spPr>
          <a:xfrm>
            <a:off x="7689391" y="4953836"/>
            <a:ext cx="3272323" cy="584775"/>
          </a:xfrm>
          <a:prstGeom prst="rect">
            <a:avLst/>
          </a:prstGeom>
          <a:noFill/>
        </p:spPr>
        <p:txBody>
          <a:bodyPr wrap="square" rtlCol="0">
            <a:spAutoFit/>
          </a:bodyPr>
          <a:lstStyle/>
          <a:p>
            <a:pPr algn="ctr"/>
            <a:r>
              <a:rPr lang="en-GB" sz="3200" b="1" dirty="0">
                <a:solidFill>
                  <a:srgbClr val="002060"/>
                </a:solidFill>
              </a:rPr>
              <a:t>die </a:t>
            </a:r>
            <a:r>
              <a:rPr lang="en-GB" sz="3200" b="1" dirty="0" err="1">
                <a:solidFill>
                  <a:srgbClr val="002060"/>
                </a:solidFill>
              </a:rPr>
              <a:t>Frage</a:t>
            </a:r>
            <a:endParaRPr lang="en-GB" sz="3200" b="1" dirty="0">
              <a:solidFill>
                <a:srgbClr val="002060"/>
              </a:solidFill>
            </a:endParaRPr>
          </a:p>
        </p:txBody>
      </p:sp>
      <p:pic>
        <p:nvPicPr>
          <p:cNvPr id="25" name="Picture 24" descr="A picture containing text, table, worktable&#10;&#10;Description automatically generated">
            <a:extLst>
              <a:ext uri="{FF2B5EF4-FFF2-40B4-BE49-F238E27FC236}">
                <a16:creationId xmlns:a16="http://schemas.microsoft.com/office/drawing/2014/main" id="{C019192B-0EBF-FB1F-2ECD-26CDC38A4D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62919" y="2376207"/>
            <a:ext cx="1537398" cy="803853"/>
          </a:xfrm>
          <a:prstGeom prst="rect">
            <a:avLst/>
          </a:prstGeom>
        </p:spPr>
      </p:pic>
      <p:pic>
        <p:nvPicPr>
          <p:cNvPr id="29" name="Picture 28">
            <a:extLst>
              <a:ext uri="{FF2B5EF4-FFF2-40B4-BE49-F238E27FC236}">
                <a16:creationId xmlns:a16="http://schemas.microsoft.com/office/drawing/2014/main" id="{979BBAE7-973D-492E-D458-16C52C3ED9A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77302" y="2270765"/>
            <a:ext cx="667319" cy="893481"/>
          </a:xfrm>
          <a:prstGeom prst="rect">
            <a:avLst/>
          </a:prstGeom>
        </p:spPr>
      </p:pic>
      <p:pic>
        <p:nvPicPr>
          <p:cNvPr id="6" name="Picture 5" descr="A picture containing clipart&#10;&#10;Description automatically generated">
            <a:extLst>
              <a:ext uri="{FF2B5EF4-FFF2-40B4-BE49-F238E27FC236}">
                <a16:creationId xmlns:a16="http://schemas.microsoft.com/office/drawing/2014/main" id="{E329A1C3-F943-0B03-2AE1-0FA708C795B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73352" y="3922567"/>
            <a:ext cx="1768629" cy="932233"/>
          </a:xfrm>
          <a:prstGeom prst="rect">
            <a:avLst/>
          </a:prstGeom>
        </p:spPr>
      </p:pic>
      <p:sp>
        <p:nvSpPr>
          <p:cNvPr id="33" name="TextBox 32">
            <a:extLst>
              <a:ext uri="{FF2B5EF4-FFF2-40B4-BE49-F238E27FC236}">
                <a16:creationId xmlns:a16="http://schemas.microsoft.com/office/drawing/2014/main" id="{51BBEA29-4470-F784-5EFB-2FC2F72C6971}"/>
              </a:ext>
            </a:extLst>
          </p:cNvPr>
          <p:cNvSpPr txBox="1"/>
          <p:nvPr/>
        </p:nvSpPr>
        <p:spPr>
          <a:xfrm>
            <a:off x="3008584" y="1023482"/>
            <a:ext cx="5355996" cy="584775"/>
          </a:xfrm>
          <a:prstGeom prst="rect">
            <a:avLst/>
          </a:prstGeom>
          <a:solidFill>
            <a:srgbClr val="FFD10D"/>
          </a:solidFill>
        </p:spPr>
        <p:txBody>
          <a:bodyPr wrap="square" rtlCol="0" anchor="ctr">
            <a:spAutoFit/>
          </a:bodyPr>
          <a:lstStyle/>
          <a:p>
            <a:pPr algn="ctr"/>
            <a:r>
              <a:rPr lang="en-GB" sz="3200" b="1" dirty="0"/>
              <a:t>table</a:t>
            </a:r>
          </a:p>
        </p:txBody>
      </p:sp>
      <p:sp>
        <p:nvSpPr>
          <p:cNvPr id="34" name="TextBox 33">
            <a:extLst>
              <a:ext uri="{FF2B5EF4-FFF2-40B4-BE49-F238E27FC236}">
                <a16:creationId xmlns:a16="http://schemas.microsoft.com/office/drawing/2014/main" id="{E1D386BE-1CDA-C7E1-D0FF-221D692F2C57}"/>
              </a:ext>
            </a:extLst>
          </p:cNvPr>
          <p:cNvSpPr txBox="1"/>
          <p:nvPr/>
        </p:nvSpPr>
        <p:spPr>
          <a:xfrm>
            <a:off x="3021158" y="1028003"/>
            <a:ext cx="5355996" cy="584775"/>
          </a:xfrm>
          <a:prstGeom prst="rect">
            <a:avLst/>
          </a:prstGeom>
          <a:solidFill>
            <a:srgbClr val="FFD10D"/>
          </a:solidFill>
        </p:spPr>
        <p:txBody>
          <a:bodyPr wrap="square" rtlCol="0" anchor="ctr">
            <a:spAutoFit/>
          </a:bodyPr>
          <a:lstStyle/>
          <a:p>
            <a:pPr algn="ctr"/>
            <a:r>
              <a:rPr lang="en-GB" sz="3200" b="1" dirty="0"/>
              <a:t>exercise book</a:t>
            </a:r>
          </a:p>
        </p:txBody>
      </p:sp>
      <p:sp>
        <p:nvSpPr>
          <p:cNvPr id="35" name="TextBox 34">
            <a:extLst>
              <a:ext uri="{FF2B5EF4-FFF2-40B4-BE49-F238E27FC236}">
                <a16:creationId xmlns:a16="http://schemas.microsoft.com/office/drawing/2014/main" id="{F4608809-0CFE-689A-2A63-F97AABAFA84A}"/>
              </a:ext>
            </a:extLst>
          </p:cNvPr>
          <p:cNvSpPr txBox="1"/>
          <p:nvPr/>
        </p:nvSpPr>
        <p:spPr>
          <a:xfrm>
            <a:off x="2992858" y="1025742"/>
            <a:ext cx="5355996" cy="584775"/>
          </a:xfrm>
          <a:prstGeom prst="rect">
            <a:avLst/>
          </a:prstGeom>
          <a:solidFill>
            <a:srgbClr val="FFD10D"/>
          </a:solidFill>
        </p:spPr>
        <p:txBody>
          <a:bodyPr wrap="square" rtlCol="0" anchor="ctr">
            <a:spAutoFit/>
          </a:bodyPr>
          <a:lstStyle/>
          <a:p>
            <a:pPr algn="ctr"/>
            <a:r>
              <a:rPr lang="en-GB" sz="3200" b="1" dirty="0"/>
              <a:t>example</a:t>
            </a:r>
          </a:p>
        </p:txBody>
      </p:sp>
      <p:sp>
        <p:nvSpPr>
          <p:cNvPr id="36" name="TextBox 35">
            <a:extLst>
              <a:ext uri="{FF2B5EF4-FFF2-40B4-BE49-F238E27FC236}">
                <a16:creationId xmlns:a16="http://schemas.microsoft.com/office/drawing/2014/main" id="{F623C7A7-AAA2-4B5F-A592-47D20BB3869D}"/>
              </a:ext>
            </a:extLst>
          </p:cNvPr>
          <p:cNvSpPr txBox="1"/>
          <p:nvPr/>
        </p:nvSpPr>
        <p:spPr>
          <a:xfrm>
            <a:off x="3032165" y="1061102"/>
            <a:ext cx="5355996" cy="584775"/>
          </a:xfrm>
          <a:prstGeom prst="rect">
            <a:avLst/>
          </a:prstGeom>
          <a:solidFill>
            <a:srgbClr val="FFD10D"/>
          </a:solidFill>
        </p:spPr>
        <p:txBody>
          <a:bodyPr wrap="square" rtlCol="0" anchor="ctr">
            <a:spAutoFit/>
          </a:bodyPr>
          <a:lstStyle/>
          <a:p>
            <a:pPr algn="ctr"/>
            <a:r>
              <a:rPr lang="en-GB" sz="3200" b="1" dirty="0"/>
              <a:t>book</a:t>
            </a:r>
          </a:p>
        </p:txBody>
      </p:sp>
      <p:sp>
        <p:nvSpPr>
          <p:cNvPr id="37" name="TextBox 36">
            <a:extLst>
              <a:ext uri="{FF2B5EF4-FFF2-40B4-BE49-F238E27FC236}">
                <a16:creationId xmlns:a16="http://schemas.microsoft.com/office/drawing/2014/main" id="{4F547B82-B9D3-E768-F71E-EEDC4E801CE9}"/>
              </a:ext>
            </a:extLst>
          </p:cNvPr>
          <p:cNvSpPr txBox="1"/>
          <p:nvPr/>
        </p:nvSpPr>
        <p:spPr>
          <a:xfrm>
            <a:off x="3106719" y="1052688"/>
            <a:ext cx="5355996" cy="584775"/>
          </a:xfrm>
          <a:prstGeom prst="rect">
            <a:avLst/>
          </a:prstGeom>
          <a:solidFill>
            <a:srgbClr val="FFD10D"/>
          </a:solidFill>
        </p:spPr>
        <p:txBody>
          <a:bodyPr wrap="square" rtlCol="0" anchor="ctr">
            <a:spAutoFit/>
          </a:bodyPr>
          <a:lstStyle/>
          <a:p>
            <a:pPr algn="ctr"/>
            <a:r>
              <a:rPr lang="en-GB" sz="3200" b="1" dirty="0"/>
              <a:t>question</a:t>
            </a:r>
          </a:p>
        </p:txBody>
      </p:sp>
      <p:sp>
        <p:nvSpPr>
          <p:cNvPr id="41" name="TextBox 40">
            <a:extLst>
              <a:ext uri="{FF2B5EF4-FFF2-40B4-BE49-F238E27FC236}">
                <a16:creationId xmlns:a16="http://schemas.microsoft.com/office/drawing/2014/main" id="{F3716B8F-6BE5-4489-2FE4-31F365439CF9}"/>
              </a:ext>
            </a:extLst>
          </p:cNvPr>
          <p:cNvSpPr txBox="1"/>
          <p:nvPr/>
        </p:nvSpPr>
        <p:spPr>
          <a:xfrm>
            <a:off x="3067412" y="1039637"/>
            <a:ext cx="5355996" cy="584775"/>
          </a:xfrm>
          <a:prstGeom prst="rect">
            <a:avLst/>
          </a:prstGeom>
          <a:solidFill>
            <a:srgbClr val="FFD10D"/>
          </a:solidFill>
        </p:spPr>
        <p:txBody>
          <a:bodyPr wrap="square" rtlCol="0" anchor="ctr">
            <a:spAutoFit/>
          </a:bodyPr>
          <a:lstStyle/>
          <a:p>
            <a:pPr algn="ctr"/>
            <a:r>
              <a:rPr lang="en-GB" sz="3200" b="1" dirty="0"/>
              <a:t>Deutschland</a:t>
            </a:r>
          </a:p>
        </p:txBody>
      </p:sp>
      <p:sp>
        <p:nvSpPr>
          <p:cNvPr id="42" name="TextBox 41">
            <a:extLst>
              <a:ext uri="{FF2B5EF4-FFF2-40B4-BE49-F238E27FC236}">
                <a16:creationId xmlns:a16="http://schemas.microsoft.com/office/drawing/2014/main" id="{7191D575-BA17-5D63-F7D8-651FB8674F80}"/>
              </a:ext>
            </a:extLst>
          </p:cNvPr>
          <p:cNvSpPr txBox="1"/>
          <p:nvPr/>
        </p:nvSpPr>
        <p:spPr>
          <a:xfrm>
            <a:off x="3157059" y="1052126"/>
            <a:ext cx="5355996" cy="584775"/>
          </a:xfrm>
          <a:prstGeom prst="rect">
            <a:avLst/>
          </a:prstGeom>
          <a:solidFill>
            <a:srgbClr val="FFD10D"/>
          </a:solidFill>
        </p:spPr>
        <p:txBody>
          <a:bodyPr wrap="square" rtlCol="0" anchor="ctr">
            <a:spAutoFit/>
          </a:bodyPr>
          <a:lstStyle/>
          <a:p>
            <a:pPr algn="ctr"/>
            <a:r>
              <a:rPr lang="en-GB" sz="3200" b="1" dirty="0"/>
              <a:t>school</a:t>
            </a:r>
          </a:p>
        </p:txBody>
      </p:sp>
      <p:sp>
        <p:nvSpPr>
          <p:cNvPr id="43" name="TextBox 42">
            <a:extLst>
              <a:ext uri="{FF2B5EF4-FFF2-40B4-BE49-F238E27FC236}">
                <a16:creationId xmlns:a16="http://schemas.microsoft.com/office/drawing/2014/main" id="{747A2A63-9C57-E6DC-B1BA-9AA5C5CEB98E}"/>
              </a:ext>
            </a:extLst>
          </p:cNvPr>
          <p:cNvSpPr txBox="1"/>
          <p:nvPr/>
        </p:nvSpPr>
        <p:spPr>
          <a:xfrm>
            <a:off x="3033427" y="1044214"/>
            <a:ext cx="5355996" cy="584775"/>
          </a:xfrm>
          <a:prstGeom prst="rect">
            <a:avLst/>
          </a:prstGeom>
          <a:solidFill>
            <a:srgbClr val="FFD10D"/>
          </a:solidFill>
        </p:spPr>
        <p:txBody>
          <a:bodyPr wrap="square" rtlCol="0" anchor="ctr">
            <a:spAutoFit/>
          </a:bodyPr>
          <a:lstStyle/>
          <a:p>
            <a:pPr algn="ctr"/>
            <a:r>
              <a:rPr lang="en-GB" sz="3200" b="1" dirty="0"/>
              <a:t>word</a:t>
            </a:r>
          </a:p>
        </p:txBody>
      </p:sp>
      <p:pic>
        <p:nvPicPr>
          <p:cNvPr id="14" name="Picture 13" descr="Icon&#10;&#10;Description automatically generated">
            <a:extLst>
              <a:ext uri="{FF2B5EF4-FFF2-40B4-BE49-F238E27FC236}">
                <a16:creationId xmlns:a16="http://schemas.microsoft.com/office/drawing/2014/main" id="{3DC1D38D-2A03-9DB6-558A-62BC6D029FC2}"/>
              </a:ext>
            </a:extLst>
          </p:cNvPr>
          <p:cNvPicPr>
            <a:picLocks noChangeAspect="1"/>
          </p:cNvPicPr>
          <p:nvPr/>
        </p:nvPicPr>
        <p:blipFill>
          <a:blip r:embed="rId8"/>
          <a:stretch>
            <a:fillRect/>
          </a:stretch>
        </p:blipFill>
        <p:spPr>
          <a:xfrm>
            <a:off x="9202677" y="5538610"/>
            <a:ext cx="569651" cy="923759"/>
          </a:xfrm>
          <a:prstGeom prst="rect">
            <a:avLst/>
          </a:prstGeom>
        </p:spPr>
      </p:pic>
      <p:pic>
        <p:nvPicPr>
          <p:cNvPr id="16" name="Picture 15" descr="Shape&#10;&#10;Description automatically generated">
            <a:extLst>
              <a:ext uri="{FF2B5EF4-FFF2-40B4-BE49-F238E27FC236}">
                <a16:creationId xmlns:a16="http://schemas.microsoft.com/office/drawing/2014/main" id="{23B922CD-B654-A55B-2A89-8C79A5753C7B}"/>
              </a:ext>
            </a:extLst>
          </p:cNvPr>
          <p:cNvPicPr>
            <a:picLocks noChangeAspect="1"/>
          </p:cNvPicPr>
          <p:nvPr/>
        </p:nvPicPr>
        <p:blipFill>
          <a:blip r:embed="rId9"/>
          <a:stretch>
            <a:fillRect/>
          </a:stretch>
        </p:blipFill>
        <p:spPr>
          <a:xfrm>
            <a:off x="2386290" y="3879924"/>
            <a:ext cx="703570" cy="955793"/>
          </a:xfrm>
          <a:prstGeom prst="rect">
            <a:avLst/>
          </a:prstGeom>
        </p:spPr>
      </p:pic>
      <p:pic>
        <p:nvPicPr>
          <p:cNvPr id="18" name="Picture 17" descr="A picture containing text, electronics, display, computer&#10;&#10;Description automatically generated">
            <a:extLst>
              <a:ext uri="{FF2B5EF4-FFF2-40B4-BE49-F238E27FC236}">
                <a16:creationId xmlns:a16="http://schemas.microsoft.com/office/drawing/2014/main" id="{7EB1AF93-FB12-6F9D-606F-C6C2B75F4EFE}"/>
              </a:ext>
            </a:extLst>
          </p:cNvPr>
          <p:cNvPicPr>
            <a:picLocks noChangeAspect="1"/>
          </p:cNvPicPr>
          <p:nvPr/>
        </p:nvPicPr>
        <p:blipFill>
          <a:blip r:embed="rId10"/>
          <a:stretch>
            <a:fillRect/>
          </a:stretch>
        </p:blipFill>
        <p:spPr>
          <a:xfrm>
            <a:off x="5994089" y="5555724"/>
            <a:ext cx="736524" cy="991210"/>
          </a:xfrm>
          <a:prstGeom prst="rect">
            <a:avLst/>
          </a:prstGeom>
        </p:spPr>
      </p:pic>
      <p:pic>
        <p:nvPicPr>
          <p:cNvPr id="20" name="Picture 19" descr="A picture containing text, silhouette, vector graphics&#10;&#10;Description automatically generated">
            <a:extLst>
              <a:ext uri="{FF2B5EF4-FFF2-40B4-BE49-F238E27FC236}">
                <a16:creationId xmlns:a16="http://schemas.microsoft.com/office/drawing/2014/main" id="{209CA480-11A8-FEF2-4819-59069033F330}"/>
              </a:ext>
            </a:extLst>
          </p:cNvPr>
          <p:cNvPicPr>
            <a:picLocks noChangeAspect="1"/>
          </p:cNvPicPr>
          <p:nvPr/>
        </p:nvPicPr>
        <p:blipFill>
          <a:blip r:embed="rId11"/>
          <a:stretch>
            <a:fillRect/>
          </a:stretch>
        </p:blipFill>
        <p:spPr>
          <a:xfrm>
            <a:off x="5879979" y="3837107"/>
            <a:ext cx="626473" cy="980566"/>
          </a:xfrm>
          <a:prstGeom prst="rect">
            <a:avLst/>
          </a:prstGeom>
        </p:spPr>
      </p:pic>
      <p:pic>
        <p:nvPicPr>
          <p:cNvPr id="28" name="Picture 27" descr="A picture containing text, vector graphics, toy&#10;&#10;Description automatically generated">
            <a:extLst>
              <a:ext uri="{FF2B5EF4-FFF2-40B4-BE49-F238E27FC236}">
                <a16:creationId xmlns:a16="http://schemas.microsoft.com/office/drawing/2014/main" id="{A173EB9D-F1A5-4563-7490-C5D2622E1DAD}"/>
              </a:ext>
            </a:extLst>
          </p:cNvPr>
          <p:cNvPicPr>
            <a:picLocks noChangeAspect="1"/>
          </p:cNvPicPr>
          <p:nvPr/>
        </p:nvPicPr>
        <p:blipFill>
          <a:blip r:embed="rId12"/>
          <a:stretch>
            <a:fillRect/>
          </a:stretch>
        </p:blipFill>
        <p:spPr>
          <a:xfrm>
            <a:off x="1973116" y="5586115"/>
            <a:ext cx="1183943" cy="903007"/>
          </a:xfrm>
          <a:prstGeom prst="rect">
            <a:avLst/>
          </a:prstGeom>
        </p:spPr>
      </p:pic>
      <p:pic>
        <p:nvPicPr>
          <p:cNvPr id="31" name="Picture 30">
            <a:extLst>
              <a:ext uri="{FF2B5EF4-FFF2-40B4-BE49-F238E27FC236}">
                <a16:creationId xmlns:a16="http://schemas.microsoft.com/office/drawing/2014/main" id="{A45144EE-9843-6ABF-F1CB-EE78EA602589}"/>
              </a:ext>
            </a:extLst>
          </p:cNvPr>
          <p:cNvPicPr>
            <a:picLocks noChangeAspect="1"/>
          </p:cNvPicPr>
          <p:nvPr/>
        </p:nvPicPr>
        <p:blipFill>
          <a:blip r:embed="rId13"/>
          <a:stretch>
            <a:fillRect/>
          </a:stretch>
        </p:blipFill>
        <p:spPr>
          <a:xfrm>
            <a:off x="5327300" y="2487912"/>
            <a:ext cx="1537399" cy="527320"/>
          </a:xfrm>
          <a:prstGeom prst="rect">
            <a:avLst/>
          </a:prstGeom>
        </p:spPr>
      </p:pic>
    </p:spTree>
    <p:extLst>
      <p:ext uri="{BB962C8B-B14F-4D97-AF65-F5344CB8AC3E}">
        <p14:creationId xmlns:p14="http://schemas.microsoft.com/office/powerpoint/2010/main" val="2253901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5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3"/>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p:bldP spid="47" grpId="0"/>
      <p:bldP spid="48" grpId="0"/>
      <p:bldP spid="49" grpId="0"/>
      <p:bldP spid="50" grpId="0"/>
      <p:bldP spid="51" grpId="0"/>
      <p:bldP spid="52" grpId="0"/>
      <p:bldP spid="53" grpId="0"/>
      <p:bldP spid="54" grpId="0"/>
      <p:bldP spid="33" grpId="0" animBg="1"/>
      <p:bldP spid="34" grpId="0" animBg="1"/>
      <p:bldP spid="35" grpId="0" animBg="1"/>
      <p:bldP spid="36" grpId="0" animBg="1"/>
      <p:bldP spid="37" grpId="0" animBg="1"/>
      <p:bldP spid="41" grpId="0" animBg="1"/>
      <p:bldP spid="42" grpId="0" animBg="1"/>
      <p:bldP spid="4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1" name="Table 5"/>
          <p:cNvGraphicFramePr/>
          <p:nvPr>
            <p:extLst>
              <p:ext uri="{D42A27DB-BD31-4B8C-83A1-F6EECF244321}">
                <p14:modId xmlns:p14="http://schemas.microsoft.com/office/powerpoint/2010/main" val="2289538761"/>
              </p:ext>
            </p:extLst>
          </p:nvPr>
        </p:nvGraphicFramePr>
        <p:xfrm>
          <a:off x="1061636" y="483140"/>
          <a:ext cx="9130579" cy="6261808"/>
        </p:xfrm>
        <a:graphic>
          <a:graphicData uri="http://schemas.openxmlformats.org/drawingml/2006/table">
            <a:tbl>
              <a:tblPr/>
              <a:tblGrid>
                <a:gridCol w="671785">
                  <a:extLst>
                    <a:ext uri="{9D8B030D-6E8A-4147-A177-3AD203B41FA5}">
                      <a16:colId xmlns:a16="http://schemas.microsoft.com/office/drawing/2014/main" val="20000"/>
                    </a:ext>
                  </a:extLst>
                </a:gridCol>
                <a:gridCol w="1299711">
                  <a:extLst>
                    <a:ext uri="{9D8B030D-6E8A-4147-A177-3AD203B41FA5}">
                      <a16:colId xmlns:a16="http://schemas.microsoft.com/office/drawing/2014/main" val="20001"/>
                    </a:ext>
                  </a:extLst>
                </a:gridCol>
                <a:gridCol w="1293541">
                  <a:extLst>
                    <a:ext uri="{9D8B030D-6E8A-4147-A177-3AD203B41FA5}">
                      <a16:colId xmlns:a16="http://schemas.microsoft.com/office/drawing/2014/main" val="20002"/>
                    </a:ext>
                  </a:extLst>
                </a:gridCol>
                <a:gridCol w="1460810">
                  <a:extLst>
                    <a:ext uri="{9D8B030D-6E8A-4147-A177-3AD203B41FA5}">
                      <a16:colId xmlns:a16="http://schemas.microsoft.com/office/drawing/2014/main" val="20003"/>
                    </a:ext>
                  </a:extLst>
                </a:gridCol>
                <a:gridCol w="1193180">
                  <a:extLst>
                    <a:ext uri="{9D8B030D-6E8A-4147-A177-3AD203B41FA5}">
                      <a16:colId xmlns:a16="http://schemas.microsoft.com/office/drawing/2014/main" val="1902729145"/>
                    </a:ext>
                  </a:extLst>
                </a:gridCol>
                <a:gridCol w="3211552">
                  <a:extLst>
                    <a:ext uri="{9D8B030D-6E8A-4147-A177-3AD203B41FA5}">
                      <a16:colId xmlns:a16="http://schemas.microsoft.com/office/drawing/2014/main" val="231289642"/>
                    </a:ext>
                  </a:extLst>
                </a:gridCol>
              </a:tblGrid>
              <a:tr h="637486">
                <a:tc>
                  <a:txBody>
                    <a:bodyPr/>
                    <a:lstStyle/>
                    <a:p>
                      <a:pPr algn="ctr">
                        <a:lnSpc>
                          <a:spcPct val="100000"/>
                        </a:lnSpc>
                      </a:pPr>
                      <a:endParaRPr lang="en-GB" sz="28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endParaRPr lang="en-GB" sz="24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r>
                        <a:rPr lang="en-US" sz="2400" b="0" strike="noStrike" spc="-1" dirty="0">
                          <a:solidFill>
                            <a:srgbClr val="2E94AF"/>
                          </a:solidFill>
                          <a:latin typeface="Century gothic"/>
                        </a:rPr>
                        <a:t>A: mag</a:t>
                      </a:r>
                      <a:endParaRPr lang="en-GB" sz="24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r>
                        <a:rPr lang="en-US" sz="2400" b="0" strike="noStrike" spc="-1" dirty="0">
                          <a:solidFill>
                            <a:srgbClr val="2E94AF"/>
                          </a:solidFill>
                          <a:latin typeface="Century gothic"/>
                        </a:rPr>
                        <a:t>B: </a:t>
                      </a:r>
                      <a:r>
                        <a:rPr lang="en-US" sz="2400" b="0" strike="noStrike" spc="-1" dirty="0" err="1">
                          <a:solidFill>
                            <a:srgbClr val="2E94AF"/>
                          </a:solidFill>
                          <a:latin typeface="Century gothic"/>
                        </a:rPr>
                        <a:t>magst</a:t>
                      </a:r>
                      <a:endParaRPr lang="en-GB" sz="24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endParaRPr lang="en-GB" sz="24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l">
                        <a:lnSpc>
                          <a:spcPct val="100000"/>
                        </a:lnSpc>
                      </a:pPr>
                      <a:r>
                        <a:rPr lang="en-US" sz="2400" b="0" strike="noStrike" spc="-1" dirty="0">
                          <a:solidFill>
                            <a:srgbClr val="2E94AF"/>
                          </a:solidFill>
                          <a:latin typeface="Century gothic"/>
                        </a:rPr>
                        <a:t>C: 1 </a:t>
                      </a:r>
                      <a:r>
                        <a:rPr lang="en-US" sz="2400" b="0" strike="noStrike" spc="-1" dirty="0" err="1">
                          <a:solidFill>
                            <a:srgbClr val="2E94AF"/>
                          </a:solidFill>
                          <a:latin typeface="Century gothic"/>
                        </a:rPr>
                        <a:t>oder</a:t>
                      </a:r>
                      <a:r>
                        <a:rPr lang="en-US" sz="2400" b="0" strike="noStrike" spc="-1" dirty="0">
                          <a:solidFill>
                            <a:srgbClr val="2E94AF"/>
                          </a:solidFill>
                          <a:latin typeface="Century gothic"/>
                        </a:rPr>
                        <a:t> 2?</a:t>
                      </a:r>
                      <a:endParaRPr lang="en-GB" sz="24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10000"/>
                  </a:ext>
                </a:extLst>
              </a:tr>
              <a:tr h="637486">
                <a:tc>
                  <a:txBody>
                    <a:bodyPr/>
                    <a:lstStyle/>
                    <a:p>
                      <a:pPr algn="ctr">
                        <a:lnSpc>
                          <a:spcPct val="100000"/>
                        </a:lnSpc>
                      </a:pPr>
                      <a:r>
                        <a:rPr lang="en-GB" sz="2800" b="1" strike="noStrike" spc="-1">
                          <a:solidFill>
                            <a:srgbClr val="2E94AF"/>
                          </a:solidFill>
                          <a:latin typeface="Century gothic"/>
                          <a:ea typeface="Century Gothic"/>
                        </a:rPr>
                        <a:t>1</a:t>
                      </a:r>
                      <a:endParaRPr lang="en-GB" sz="2800" b="0" strike="noStrike" spc="-1">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r>
                        <a:rPr lang="en-US" sz="2400" b="0" strike="noStrike" spc="-1" dirty="0">
                          <a:solidFill>
                            <a:srgbClr val="2E94AF"/>
                          </a:solidFill>
                          <a:latin typeface="Century gothic"/>
                        </a:rPr>
                        <a:t>ich</a:t>
                      </a:r>
                      <a:endParaRPr lang="en-GB" sz="24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endParaRPr lang="en-GB" sz="24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endParaRPr lang="en-GB" sz="24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r>
                        <a:rPr lang="en-GB" sz="2400" b="0" strike="noStrike" spc="-1" dirty="0" err="1">
                          <a:solidFill>
                            <a:srgbClr val="2E94AF"/>
                          </a:solidFill>
                          <a:latin typeface="Century gothic"/>
                        </a:rPr>
                        <a:t>keinen</a:t>
                      </a:r>
                      <a:endParaRPr lang="en-GB" sz="24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2E94AF"/>
                          </a:solidFill>
                          <a:effectLst/>
                          <a:uLnTx/>
                          <a:uFillTx/>
                          <a:latin typeface="MS Gothic" panose="020B0609070205080204" pitchFamily="49" charset="-128"/>
                          <a:ea typeface="DengXian" panose="02010600030101010101" pitchFamily="2" charset="-122"/>
                          <a:cs typeface="Times New Roman" panose="02020603050405020304" pitchFamily="18" charset="0"/>
                        </a:rPr>
                        <a:t>☐</a:t>
                      </a:r>
                      <a:r>
                        <a:rPr kumimoji="0" lang="en-GB" sz="2000" b="0" i="0" u="none" strike="noStrike" kern="1200" cap="none" spc="0" normalizeH="0" baseline="0" noProof="0" dirty="0">
                          <a:ln>
                            <a:noFill/>
                          </a:ln>
                          <a:solidFill>
                            <a:srgbClr val="2E94AF"/>
                          </a:solidFill>
                          <a:effectLst/>
                          <a:uLnTx/>
                          <a:uFillTx/>
                          <a:latin typeface="Century Gothic" panose="020B0502020202020204" pitchFamily="34" charset="0"/>
                          <a:ea typeface="DengXian" panose="02010600030101010101" pitchFamily="2" charset="-122"/>
                          <a:cs typeface="Times New Roman" panose="02020603050405020304" pitchFamily="18" charset="0"/>
                        </a:rPr>
                        <a:t>  </a:t>
                      </a:r>
                      <a:r>
                        <a:rPr lang="en-US" sz="2000" b="0" strike="noStrike" spc="-1" dirty="0" err="1">
                          <a:solidFill>
                            <a:srgbClr val="2E94AF"/>
                          </a:solidFill>
                          <a:latin typeface="Century gothic"/>
                        </a:rPr>
                        <a:t>Bleistifte</a:t>
                      </a:r>
                      <a:r>
                        <a:rPr lang="en-US" sz="2000" b="0" strike="noStrike" spc="-1" dirty="0">
                          <a:solidFill>
                            <a:srgbClr val="2E94AF"/>
                          </a:solidFill>
                          <a:latin typeface="Century gothic"/>
                        </a:rPr>
                        <a:t> (pl)</a:t>
                      </a:r>
                      <a:br>
                        <a:rPr lang="en-US" sz="2000" b="0" strike="noStrike" spc="-1" dirty="0">
                          <a:solidFill>
                            <a:srgbClr val="2E94AF"/>
                          </a:solidFill>
                          <a:latin typeface="Century gothic"/>
                        </a:rPr>
                      </a:br>
                      <a:r>
                        <a:rPr kumimoji="0" lang="fr-FR" sz="2000" b="0" i="0" u="none" strike="noStrike" kern="1200" cap="none" spc="0" normalizeH="0" baseline="0" noProof="0" dirty="0">
                          <a:ln>
                            <a:noFill/>
                          </a:ln>
                          <a:solidFill>
                            <a:srgbClr val="2E94AF"/>
                          </a:solidFill>
                          <a:effectLst/>
                          <a:uLnTx/>
                          <a:uFillTx/>
                          <a:latin typeface="MS Gothic" panose="020B0609070205080204" pitchFamily="49" charset="-128"/>
                          <a:ea typeface="DengXian" panose="02010600030101010101" pitchFamily="2" charset="-122"/>
                          <a:cs typeface="Times New Roman" panose="02020603050405020304" pitchFamily="18" charset="0"/>
                        </a:rPr>
                        <a:t>☐ </a:t>
                      </a:r>
                      <a:r>
                        <a:rPr kumimoji="0" lang="fr-FR" sz="2000" b="0" i="0" u="none" strike="noStrike" kern="1200" cap="none" spc="0" normalizeH="0" baseline="0" noProof="0" dirty="0">
                          <a:ln>
                            <a:noFill/>
                          </a:ln>
                          <a:solidFill>
                            <a:srgbClr val="2E94AF"/>
                          </a:solidFill>
                          <a:effectLst/>
                          <a:uLnTx/>
                          <a:uFillTx/>
                          <a:latin typeface="+mn-lt"/>
                          <a:ea typeface="DengXian" panose="02010600030101010101" pitchFamily="2" charset="-122"/>
                          <a:cs typeface="Times New Roman" panose="02020603050405020304" pitchFamily="18" charset="0"/>
                        </a:rPr>
                        <a:t>Computer (m)</a:t>
                      </a:r>
                      <a:endParaRPr lang="en-GB" sz="20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10001"/>
                  </a:ext>
                </a:extLst>
              </a:tr>
              <a:tr h="637486">
                <a:tc>
                  <a:txBody>
                    <a:bodyPr/>
                    <a:lstStyle/>
                    <a:p>
                      <a:pPr algn="ctr">
                        <a:lnSpc>
                          <a:spcPct val="100000"/>
                        </a:lnSpc>
                      </a:pPr>
                      <a:r>
                        <a:rPr lang="en-GB" sz="2800" b="1" strike="noStrike" spc="-1">
                          <a:solidFill>
                            <a:srgbClr val="2E94AF"/>
                          </a:solidFill>
                          <a:latin typeface="Century gothic"/>
                          <a:ea typeface="Century Gothic"/>
                        </a:rPr>
                        <a:t>2</a:t>
                      </a:r>
                      <a:endParaRPr lang="en-GB" sz="2800" b="0" strike="noStrike" spc="-1">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r>
                        <a:rPr lang="en-US" sz="2400" b="0" strike="noStrike" spc="-1" dirty="0">
                          <a:solidFill>
                            <a:srgbClr val="2E94AF"/>
                          </a:solidFill>
                          <a:latin typeface="Century gothic"/>
                        </a:rPr>
                        <a:t>er</a:t>
                      </a:r>
                      <a:endParaRPr lang="en-GB" sz="24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endParaRPr lang="en-GB" sz="24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endParaRPr lang="en-GB" sz="24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r>
                        <a:rPr lang="en-GB" sz="2400" b="0" strike="noStrike" spc="-1" dirty="0" err="1">
                          <a:solidFill>
                            <a:srgbClr val="2E94AF"/>
                          </a:solidFill>
                          <a:latin typeface="Century gothic"/>
                        </a:rPr>
                        <a:t>kein</a:t>
                      </a:r>
                      <a:endParaRPr lang="en-GB" sz="24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l">
                        <a:lnSpc>
                          <a:spcPct val="100000"/>
                        </a:lnSpc>
                      </a:pPr>
                      <a:r>
                        <a:rPr kumimoji="0" lang="fr-FR" sz="2000" b="0" i="0" u="none" strike="noStrike" kern="1200" cap="none" spc="0" normalizeH="0" baseline="0" noProof="0" dirty="0">
                          <a:ln>
                            <a:noFill/>
                          </a:ln>
                          <a:solidFill>
                            <a:srgbClr val="2E94AF"/>
                          </a:solidFill>
                          <a:effectLst/>
                          <a:uLnTx/>
                          <a:uFillTx/>
                          <a:latin typeface="MS Gothic" panose="020B0609070205080204" pitchFamily="49" charset="-128"/>
                          <a:ea typeface="DengXian" panose="02010600030101010101" pitchFamily="2" charset="-122"/>
                          <a:cs typeface="Times New Roman" panose="02020603050405020304" pitchFamily="18" charset="0"/>
                        </a:rPr>
                        <a:t>☐ </a:t>
                      </a:r>
                      <a:r>
                        <a:rPr lang="en-US" sz="2000" b="0" strike="noStrike" spc="-1" dirty="0">
                          <a:solidFill>
                            <a:srgbClr val="2E94AF"/>
                          </a:solidFill>
                          <a:latin typeface="Century gothic"/>
                        </a:rPr>
                        <a:t>das Spiel (</a:t>
                      </a:r>
                      <a:r>
                        <a:rPr lang="en-US" sz="2000" b="0" strike="noStrike" spc="-1" dirty="0" err="1">
                          <a:solidFill>
                            <a:srgbClr val="2E94AF"/>
                          </a:solidFill>
                          <a:latin typeface="Century gothic"/>
                        </a:rPr>
                        <a:t>nt</a:t>
                      </a:r>
                      <a:r>
                        <a:rPr lang="en-US" sz="2000" b="0" strike="noStrike" spc="-1" dirty="0">
                          <a:solidFill>
                            <a:srgbClr val="2E94AF"/>
                          </a:solidFill>
                          <a:latin typeface="Century gothic"/>
                        </a:rPr>
                        <a:t>)</a:t>
                      </a:r>
                      <a:br>
                        <a:rPr lang="en-US" sz="2000" b="0" strike="noStrike" spc="-1" dirty="0">
                          <a:solidFill>
                            <a:srgbClr val="2E94AF"/>
                          </a:solidFill>
                          <a:latin typeface="Century gothic"/>
                        </a:rPr>
                      </a:br>
                      <a:r>
                        <a:rPr kumimoji="0" lang="fr-FR" sz="2000" b="0" i="0" u="none" strike="noStrike" kern="1200" cap="none" spc="0" normalizeH="0" baseline="0" noProof="0" dirty="0">
                          <a:ln>
                            <a:noFill/>
                          </a:ln>
                          <a:solidFill>
                            <a:srgbClr val="2E94AF"/>
                          </a:solidFill>
                          <a:effectLst/>
                          <a:uLnTx/>
                          <a:uFillTx/>
                          <a:latin typeface="MS Gothic" panose="020B0609070205080204" pitchFamily="49" charset="-128"/>
                          <a:ea typeface="DengXian" panose="02010600030101010101" pitchFamily="2" charset="-122"/>
                          <a:cs typeface="Times New Roman" panose="02020603050405020304" pitchFamily="18" charset="0"/>
                        </a:rPr>
                        <a:t>☐ </a:t>
                      </a:r>
                      <a:r>
                        <a:rPr kumimoji="0" lang="fr-FR" sz="2000" b="0" i="0" u="none" strike="noStrike" kern="1200" cap="none" spc="0" normalizeH="0" baseline="0" noProof="0" dirty="0">
                          <a:ln>
                            <a:noFill/>
                          </a:ln>
                          <a:solidFill>
                            <a:srgbClr val="2E94AF"/>
                          </a:solidFill>
                          <a:effectLst/>
                          <a:uLnTx/>
                          <a:uFillTx/>
                          <a:latin typeface="+mn-lt"/>
                          <a:ea typeface="DengXian" panose="02010600030101010101" pitchFamily="2" charset="-122"/>
                          <a:cs typeface="Times New Roman" panose="02020603050405020304" pitchFamily="18" charset="0"/>
                        </a:rPr>
                        <a:t>Lied (nt)</a:t>
                      </a:r>
                      <a:endParaRPr lang="en-GB" sz="2000" b="0" strike="noStrike" spc="-1" dirty="0">
                        <a:solidFill>
                          <a:srgbClr val="2E94AF"/>
                        </a:solidFill>
                        <a:latin typeface="+mn-lt"/>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10002"/>
                  </a:ext>
                </a:extLst>
              </a:tr>
              <a:tr h="637486">
                <a:tc>
                  <a:txBody>
                    <a:bodyPr/>
                    <a:lstStyle/>
                    <a:p>
                      <a:pPr algn="ctr">
                        <a:lnSpc>
                          <a:spcPct val="100000"/>
                        </a:lnSpc>
                      </a:pPr>
                      <a:r>
                        <a:rPr lang="en-GB" sz="2800" b="1" strike="noStrike" spc="-1">
                          <a:solidFill>
                            <a:srgbClr val="2E94AF"/>
                          </a:solidFill>
                          <a:latin typeface="Century gothic"/>
                          <a:ea typeface="Century Gothic"/>
                        </a:rPr>
                        <a:t>3</a:t>
                      </a:r>
                      <a:endParaRPr lang="en-GB" sz="2800" b="0" strike="noStrike" spc="-1">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r>
                        <a:rPr lang="en-US" sz="2400" b="0" strike="noStrike" spc="-1" dirty="0">
                          <a:solidFill>
                            <a:srgbClr val="2E94AF"/>
                          </a:solidFill>
                          <a:latin typeface="Century gothic"/>
                        </a:rPr>
                        <a:t>du</a:t>
                      </a:r>
                      <a:endParaRPr lang="en-GB" sz="24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endParaRPr lang="en-GB" sz="24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endParaRPr lang="en-GB" sz="24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r>
                        <a:rPr lang="en-GB" sz="2400" b="0" strike="noStrike" spc="-1" dirty="0" err="1">
                          <a:solidFill>
                            <a:srgbClr val="2E94AF"/>
                          </a:solidFill>
                          <a:latin typeface="Century gothic"/>
                        </a:rPr>
                        <a:t>keine</a:t>
                      </a:r>
                      <a:endParaRPr lang="en-GB" sz="24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l">
                        <a:lnSpc>
                          <a:spcPct val="100000"/>
                        </a:lnSpc>
                      </a:pPr>
                      <a:r>
                        <a:rPr kumimoji="0" lang="fr-FR" sz="2000" b="0" i="0" u="none" strike="noStrike" kern="1200" cap="none" spc="0" normalizeH="0" baseline="0" noProof="0" dirty="0">
                          <a:ln>
                            <a:noFill/>
                          </a:ln>
                          <a:solidFill>
                            <a:srgbClr val="2E94AF"/>
                          </a:solidFill>
                          <a:effectLst/>
                          <a:uLnTx/>
                          <a:uFillTx/>
                          <a:latin typeface="MS Gothic" panose="020B0609070205080204" pitchFamily="49" charset="-128"/>
                          <a:ea typeface="DengXian" panose="02010600030101010101" pitchFamily="2" charset="-122"/>
                          <a:cs typeface="Times New Roman" panose="02020603050405020304" pitchFamily="18" charset="0"/>
                        </a:rPr>
                        <a:t>☐ </a:t>
                      </a:r>
                      <a:r>
                        <a:rPr lang="en-US" sz="2000" b="0" strike="noStrike" spc="-1" dirty="0" err="1">
                          <a:solidFill>
                            <a:srgbClr val="2E94AF"/>
                          </a:solidFill>
                          <a:latin typeface="Century gothic"/>
                        </a:rPr>
                        <a:t>Geschenke</a:t>
                      </a:r>
                      <a:r>
                        <a:rPr lang="en-US" sz="2000" b="0" strike="noStrike" spc="-1" dirty="0">
                          <a:solidFill>
                            <a:srgbClr val="2E94AF"/>
                          </a:solidFill>
                          <a:latin typeface="Century gothic"/>
                        </a:rPr>
                        <a:t> (pl)</a:t>
                      </a:r>
                      <a:br>
                        <a:rPr lang="en-US" sz="2000" b="0" strike="noStrike" spc="-1" dirty="0">
                          <a:solidFill>
                            <a:srgbClr val="2E94AF"/>
                          </a:solidFill>
                          <a:latin typeface="Century gothic"/>
                        </a:rPr>
                      </a:br>
                      <a:r>
                        <a:rPr kumimoji="0" lang="fr-FR" sz="2000" b="0" i="0" u="none" strike="noStrike" kern="1200" cap="none" spc="0" normalizeH="0" baseline="0" noProof="0" dirty="0">
                          <a:ln>
                            <a:noFill/>
                          </a:ln>
                          <a:solidFill>
                            <a:srgbClr val="2E94AF"/>
                          </a:solidFill>
                          <a:effectLst/>
                          <a:uLnTx/>
                          <a:uFillTx/>
                          <a:latin typeface="MS Gothic" panose="020B0609070205080204" pitchFamily="49" charset="-128"/>
                          <a:ea typeface="DengXian" panose="02010600030101010101" pitchFamily="2" charset="-122"/>
                          <a:cs typeface="Times New Roman" panose="02020603050405020304" pitchFamily="18" charset="0"/>
                        </a:rPr>
                        <a:t>☐ </a:t>
                      </a:r>
                      <a:r>
                        <a:rPr kumimoji="0" lang="fr-FR" sz="2000" b="0" i="0" u="none" strike="noStrike" kern="1200" cap="none" spc="0" normalizeH="0" baseline="0" noProof="0" dirty="0">
                          <a:ln>
                            <a:noFill/>
                          </a:ln>
                          <a:solidFill>
                            <a:srgbClr val="2E94AF"/>
                          </a:solidFill>
                          <a:effectLst/>
                          <a:uLnTx/>
                          <a:uFillTx/>
                          <a:latin typeface="+mn-lt"/>
                          <a:ea typeface="DengXian" panose="02010600030101010101" pitchFamily="2" charset="-122"/>
                          <a:cs typeface="Times New Roman" panose="02020603050405020304" pitchFamily="18" charset="0"/>
                        </a:rPr>
                        <a:t>Song (m)</a:t>
                      </a:r>
                      <a:endParaRPr lang="en-GB" sz="2000" b="0" strike="noStrike" spc="-1" dirty="0">
                        <a:solidFill>
                          <a:srgbClr val="2E94AF"/>
                        </a:solidFill>
                        <a:latin typeface="+mn-lt"/>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10003"/>
                  </a:ext>
                </a:extLst>
              </a:tr>
              <a:tr h="637486">
                <a:tc>
                  <a:txBody>
                    <a:bodyPr/>
                    <a:lstStyle/>
                    <a:p>
                      <a:pPr algn="ctr">
                        <a:lnSpc>
                          <a:spcPct val="100000"/>
                        </a:lnSpc>
                      </a:pPr>
                      <a:r>
                        <a:rPr lang="en-GB" sz="2800" b="1" strike="noStrike" spc="-1">
                          <a:solidFill>
                            <a:srgbClr val="2E94AF"/>
                          </a:solidFill>
                          <a:latin typeface="Century gothic"/>
                          <a:ea typeface="Century Gothic"/>
                        </a:rPr>
                        <a:t>4</a:t>
                      </a:r>
                      <a:endParaRPr lang="en-GB" sz="2800" b="0" strike="noStrike" spc="-1">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r>
                        <a:rPr lang="en-US" sz="2400" b="0" strike="noStrike" spc="-1" dirty="0" err="1">
                          <a:solidFill>
                            <a:srgbClr val="2E94AF"/>
                          </a:solidFill>
                          <a:latin typeface="Century gothic"/>
                        </a:rPr>
                        <a:t>sie</a:t>
                      </a:r>
                      <a:endParaRPr lang="en-GB" sz="24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endParaRPr lang="en-GB" sz="24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endParaRPr lang="en-GB" sz="24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endParaRPr lang="en-GB" sz="24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l">
                        <a:lnSpc>
                          <a:spcPct val="100000"/>
                        </a:lnSpc>
                      </a:pPr>
                      <a:r>
                        <a:rPr kumimoji="0" lang="fr-FR" sz="2000" b="0" i="0" u="none" strike="noStrike" kern="1200" cap="none" spc="0" normalizeH="0" baseline="0" noProof="0" dirty="0">
                          <a:ln>
                            <a:noFill/>
                          </a:ln>
                          <a:solidFill>
                            <a:srgbClr val="2E94AF"/>
                          </a:solidFill>
                          <a:effectLst/>
                          <a:uLnTx/>
                          <a:uFillTx/>
                          <a:latin typeface="MS Gothic" panose="020B0609070205080204" pitchFamily="49" charset="-128"/>
                          <a:ea typeface="DengXian" panose="02010600030101010101" pitchFamily="2" charset="-122"/>
                          <a:cs typeface="Times New Roman" panose="02020603050405020304" pitchFamily="18" charset="0"/>
                        </a:rPr>
                        <a:t>☐ </a:t>
                      </a:r>
                      <a:r>
                        <a:rPr lang="en-US" sz="2000" b="0" strike="noStrike" spc="-1" dirty="0">
                          <a:solidFill>
                            <a:srgbClr val="2E94AF"/>
                          </a:solidFill>
                          <a:latin typeface="Century gothic"/>
                        </a:rPr>
                        <a:t>den Kuchen (m)</a:t>
                      </a:r>
                      <a:br>
                        <a:rPr lang="en-US" sz="2000" b="0" strike="noStrike" spc="-1" dirty="0">
                          <a:solidFill>
                            <a:srgbClr val="2E94AF"/>
                          </a:solidFill>
                          <a:latin typeface="Century gothic"/>
                        </a:rPr>
                      </a:br>
                      <a:r>
                        <a:rPr kumimoji="0" lang="fr-FR" sz="2000" b="0" i="0" u="none" strike="noStrike" kern="1200" cap="none" spc="0" normalizeH="0" baseline="0" noProof="0" dirty="0">
                          <a:ln>
                            <a:noFill/>
                          </a:ln>
                          <a:solidFill>
                            <a:srgbClr val="2E94AF"/>
                          </a:solidFill>
                          <a:effectLst/>
                          <a:uLnTx/>
                          <a:uFillTx/>
                          <a:latin typeface="MS Gothic" panose="020B0609070205080204" pitchFamily="49" charset="-128"/>
                          <a:ea typeface="DengXian" panose="02010600030101010101" pitchFamily="2" charset="-122"/>
                          <a:cs typeface="Times New Roman" panose="02020603050405020304" pitchFamily="18" charset="0"/>
                        </a:rPr>
                        <a:t>☐ </a:t>
                      </a:r>
                      <a:r>
                        <a:rPr kumimoji="0" lang="fr-FR" sz="2000" b="0" i="0" u="none" strike="noStrike" kern="1200" cap="none" spc="0" normalizeH="0" baseline="0" noProof="0" dirty="0">
                          <a:ln>
                            <a:noFill/>
                          </a:ln>
                          <a:solidFill>
                            <a:srgbClr val="2E94AF"/>
                          </a:solidFill>
                          <a:effectLst/>
                          <a:uLnTx/>
                          <a:uFillTx/>
                          <a:latin typeface="+mn-lt"/>
                          <a:ea typeface="DengXian" panose="02010600030101010101" pitchFamily="2" charset="-122"/>
                          <a:cs typeface="Times New Roman" panose="02020603050405020304" pitchFamily="18" charset="0"/>
                        </a:rPr>
                        <a:t>Frage (f)</a:t>
                      </a:r>
                      <a:endParaRPr lang="en-GB" sz="2000" b="0" strike="noStrike" spc="-1" dirty="0">
                        <a:solidFill>
                          <a:srgbClr val="2E94AF"/>
                        </a:solidFill>
                        <a:latin typeface="+mn-lt"/>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10004"/>
                  </a:ext>
                </a:extLst>
              </a:tr>
              <a:tr h="637486">
                <a:tc>
                  <a:txBody>
                    <a:bodyPr/>
                    <a:lstStyle/>
                    <a:p>
                      <a:pPr algn="ctr">
                        <a:lnSpc>
                          <a:spcPct val="100000"/>
                        </a:lnSpc>
                      </a:pPr>
                      <a:r>
                        <a:rPr lang="en-GB" sz="2800" b="1" strike="noStrike" spc="-1">
                          <a:solidFill>
                            <a:srgbClr val="2E94AF"/>
                          </a:solidFill>
                          <a:latin typeface="Century gothic"/>
                          <a:ea typeface="Century Gothic"/>
                        </a:rPr>
                        <a:t>5</a:t>
                      </a:r>
                      <a:endParaRPr lang="en-GB" sz="2800" b="0" strike="noStrike" spc="-1">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r>
                        <a:rPr lang="en-US" sz="2400" b="0" strike="noStrike" spc="-1" dirty="0">
                          <a:solidFill>
                            <a:srgbClr val="2E94AF"/>
                          </a:solidFill>
                          <a:latin typeface="Century gothic"/>
                        </a:rPr>
                        <a:t>ich</a:t>
                      </a:r>
                      <a:endParaRPr lang="en-GB" sz="24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endParaRPr lang="en-GB" sz="24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endParaRPr lang="en-GB" sz="24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r>
                        <a:rPr lang="en-GB" sz="2400" b="0" strike="noStrike" spc="-1" dirty="0" err="1">
                          <a:solidFill>
                            <a:srgbClr val="2E94AF"/>
                          </a:solidFill>
                          <a:latin typeface="Century gothic"/>
                        </a:rPr>
                        <a:t>kein</a:t>
                      </a:r>
                      <a:endParaRPr lang="en-GB" sz="24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l">
                        <a:lnSpc>
                          <a:spcPct val="100000"/>
                        </a:lnSpc>
                      </a:pPr>
                      <a:r>
                        <a:rPr kumimoji="0" lang="fr-FR" sz="2000" b="0" i="0" u="none" strike="noStrike" kern="1200" cap="none" spc="0" normalizeH="0" baseline="0" noProof="0" dirty="0">
                          <a:ln>
                            <a:noFill/>
                          </a:ln>
                          <a:solidFill>
                            <a:srgbClr val="2E94AF"/>
                          </a:solidFill>
                          <a:effectLst/>
                          <a:uLnTx/>
                          <a:uFillTx/>
                          <a:latin typeface="MS Gothic" panose="020B0609070205080204" pitchFamily="49" charset="-128"/>
                          <a:ea typeface="DengXian" panose="02010600030101010101" pitchFamily="2" charset="-122"/>
                          <a:cs typeface="Times New Roman" panose="02020603050405020304" pitchFamily="18" charset="0"/>
                        </a:rPr>
                        <a:t>☐ </a:t>
                      </a:r>
                      <a:r>
                        <a:rPr lang="en-US" sz="2000" b="0" strike="noStrike" spc="-1" dirty="0" err="1">
                          <a:solidFill>
                            <a:srgbClr val="2E94AF"/>
                          </a:solidFill>
                          <a:latin typeface="Century gothic"/>
                        </a:rPr>
                        <a:t>Bilder</a:t>
                      </a:r>
                      <a:r>
                        <a:rPr lang="en-US" sz="2000" b="0" strike="noStrike" spc="-1" dirty="0">
                          <a:solidFill>
                            <a:srgbClr val="2E94AF"/>
                          </a:solidFill>
                          <a:latin typeface="Century gothic"/>
                        </a:rPr>
                        <a:t> (pl)</a:t>
                      </a:r>
                      <a:br>
                        <a:rPr lang="en-US" sz="2000" b="0" strike="noStrike" spc="-1" dirty="0">
                          <a:solidFill>
                            <a:srgbClr val="2E94AF"/>
                          </a:solidFill>
                          <a:latin typeface="Century gothic"/>
                        </a:rPr>
                      </a:br>
                      <a:r>
                        <a:rPr kumimoji="0" lang="fr-FR" sz="2000" b="0" i="0" u="none" strike="noStrike" kern="1200" cap="none" spc="0" normalizeH="0" baseline="0" noProof="0" dirty="0">
                          <a:ln>
                            <a:noFill/>
                          </a:ln>
                          <a:solidFill>
                            <a:srgbClr val="2E94AF"/>
                          </a:solidFill>
                          <a:effectLst/>
                          <a:uLnTx/>
                          <a:uFillTx/>
                          <a:latin typeface="MS Gothic" panose="020B0609070205080204" pitchFamily="49" charset="-128"/>
                          <a:ea typeface="DengXian" panose="02010600030101010101" pitchFamily="2" charset="-122"/>
                          <a:cs typeface="Times New Roman" panose="02020603050405020304" pitchFamily="18" charset="0"/>
                        </a:rPr>
                        <a:t>☐ </a:t>
                      </a:r>
                      <a:r>
                        <a:rPr kumimoji="0" lang="fr-FR" sz="2000" b="0" i="0" u="none" strike="noStrike" kern="1200" cap="none" spc="0" normalizeH="0" baseline="0" noProof="0" dirty="0">
                          <a:ln>
                            <a:noFill/>
                          </a:ln>
                          <a:solidFill>
                            <a:srgbClr val="2E94AF"/>
                          </a:solidFill>
                          <a:effectLst/>
                          <a:uLnTx/>
                          <a:uFillTx/>
                          <a:latin typeface="+mn-lt"/>
                          <a:ea typeface="DengXian" panose="02010600030101010101" pitchFamily="2" charset="-122"/>
                          <a:cs typeface="Times New Roman" panose="02020603050405020304" pitchFamily="18" charset="0"/>
                        </a:rPr>
                        <a:t>Wort (nt)</a:t>
                      </a:r>
                      <a:endParaRPr lang="en-GB" sz="2000" b="0" strike="noStrike" spc="-1" dirty="0">
                        <a:solidFill>
                          <a:srgbClr val="2E94AF"/>
                        </a:solidFill>
                        <a:latin typeface="+mn-lt"/>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10005"/>
                  </a:ext>
                </a:extLst>
              </a:tr>
              <a:tr h="637486">
                <a:tc>
                  <a:txBody>
                    <a:bodyPr/>
                    <a:lstStyle/>
                    <a:p>
                      <a:pPr algn="ctr">
                        <a:lnSpc>
                          <a:spcPct val="100000"/>
                        </a:lnSpc>
                      </a:pPr>
                      <a:r>
                        <a:rPr lang="en-GB" sz="2800" b="1" strike="noStrike" spc="-1" dirty="0">
                          <a:solidFill>
                            <a:srgbClr val="2E94AF"/>
                          </a:solidFill>
                          <a:latin typeface="Century gothic"/>
                          <a:ea typeface="Century Gothic"/>
                        </a:rPr>
                        <a:t>6</a:t>
                      </a:r>
                      <a:endParaRPr lang="en-GB" sz="2800" b="1"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r>
                        <a:rPr lang="en-US" sz="2400" b="0" strike="noStrike" spc="-1" dirty="0">
                          <a:solidFill>
                            <a:srgbClr val="2E94AF"/>
                          </a:solidFill>
                          <a:latin typeface="Century gothic"/>
                        </a:rPr>
                        <a:t>du</a:t>
                      </a:r>
                      <a:endParaRPr lang="en-GB" sz="24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endParaRPr lang="en-GB" sz="24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endParaRPr lang="en-GB" sz="24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endParaRPr lang="en-GB" sz="24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l">
                        <a:lnSpc>
                          <a:spcPct val="100000"/>
                        </a:lnSpc>
                      </a:pPr>
                      <a:r>
                        <a:rPr kumimoji="0" lang="fr-FR" sz="2000" b="0" i="0" u="none" strike="noStrike" kern="1200" cap="none" spc="0" normalizeH="0" baseline="0" noProof="0" dirty="0">
                          <a:ln>
                            <a:noFill/>
                          </a:ln>
                          <a:solidFill>
                            <a:srgbClr val="2E94AF"/>
                          </a:solidFill>
                          <a:effectLst/>
                          <a:uLnTx/>
                          <a:uFillTx/>
                          <a:latin typeface="MS Gothic" panose="020B0609070205080204" pitchFamily="49" charset="-128"/>
                          <a:ea typeface="DengXian" panose="02010600030101010101" pitchFamily="2" charset="-122"/>
                          <a:cs typeface="Times New Roman" panose="02020603050405020304" pitchFamily="18" charset="0"/>
                        </a:rPr>
                        <a:t>☐ </a:t>
                      </a:r>
                      <a:r>
                        <a:rPr kumimoji="0" lang="fr-FR" sz="2000" b="0" i="0" u="none" strike="noStrike" kern="1200" cap="none" spc="0" normalizeH="0" baseline="0" noProof="0" dirty="0">
                          <a:ln>
                            <a:noFill/>
                          </a:ln>
                          <a:solidFill>
                            <a:srgbClr val="2E94AF"/>
                          </a:solidFill>
                          <a:effectLst/>
                          <a:uLnTx/>
                          <a:uFillTx/>
                          <a:latin typeface="+mn-lt"/>
                          <a:ea typeface="DengXian" panose="02010600030101010101" pitchFamily="2" charset="-122"/>
                          <a:cs typeface="Times New Roman" panose="02020603050405020304" pitchFamily="18" charset="0"/>
                        </a:rPr>
                        <a:t>Glas (nt)</a:t>
                      </a:r>
                      <a:br>
                        <a:rPr lang="en-US" sz="2000" b="0" strike="noStrike" spc="-1" dirty="0">
                          <a:solidFill>
                            <a:srgbClr val="2E94AF"/>
                          </a:solidFill>
                          <a:latin typeface="Century gothic"/>
                        </a:rPr>
                      </a:br>
                      <a:r>
                        <a:rPr kumimoji="0" lang="fr-FR" sz="2000" b="0" i="0" u="none" strike="noStrike" kern="1200" cap="none" spc="0" normalizeH="0" baseline="0" noProof="0" dirty="0">
                          <a:ln>
                            <a:noFill/>
                          </a:ln>
                          <a:solidFill>
                            <a:srgbClr val="2E94AF"/>
                          </a:solidFill>
                          <a:effectLst/>
                          <a:uLnTx/>
                          <a:uFillTx/>
                          <a:latin typeface="MS Gothic" panose="020B0609070205080204" pitchFamily="49" charset="-128"/>
                          <a:ea typeface="DengXian" panose="02010600030101010101" pitchFamily="2" charset="-122"/>
                          <a:cs typeface="Times New Roman" panose="02020603050405020304" pitchFamily="18" charset="0"/>
                        </a:rPr>
                        <a:t>☐ </a:t>
                      </a:r>
                      <a:r>
                        <a:rPr lang="en-US" sz="2000" b="0" strike="noStrike" spc="-1" dirty="0">
                          <a:solidFill>
                            <a:srgbClr val="2E94AF"/>
                          </a:solidFill>
                          <a:latin typeface="Century gothic"/>
                        </a:rPr>
                        <a:t>den Film (m)</a:t>
                      </a:r>
                      <a:endParaRPr lang="en-GB" sz="20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10006"/>
                  </a:ext>
                </a:extLst>
              </a:tr>
              <a:tr h="637486">
                <a:tc>
                  <a:txBody>
                    <a:bodyPr/>
                    <a:lstStyle/>
                    <a:p>
                      <a:pPr algn="ctr">
                        <a:lnSpc>
                          <a:spcPct val="100000"/>
                        </a:lnSpc>
                      </a:pPr>
                      <a:r>
                        <a:rPr lang="en-US" sz="2800" b="1" strike="noStrike" spc="-1" dirty="0">
                          <a:solidFill>
                            <a:srgbClr val="2E94AF"/>
                          </a:solidFill>
                          <a:latin typeface="Century gothic"/>
                        </a:rPr>
                        <a:t>7</a:t>
                      </a:r>
                      <a:endParaRPr lang="en-GB" sz="2800" b="1"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r>
                        <a:rPr lang="en-US" sz="2400" b="0" strike="noStrike" spc="-1" dirty="0">
                          <a:solidFill>
                            <a:srgbClr val="2E94AF"/>
                          </a:solidFill>
                          <a:latin typeface="Century gothic"/>
                        </a:rPr>
                        <a:t>es</a:t>
                      </a:r>
                      <a:endParaRPr lang="en-GB" sz="24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endParaRPr lang="en-GB" sz="24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endParaRPr lang="en-GB" sz="24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r>
                        <a:rPr lang="en-GB" sz="2400" b="0" strike="noStrike" spc="-1" dirty="0" err="1">
                          <a:solidFill>
                            <a:srgbClr val="2E94AF"/>
                          </a:solidFill>
                          <a:latin typeface="Century gothic"/>
                        </a:rPr>
                        <a:t>keinen</a:t>
                      </a:r>
                      <a:endParaRPr lang="en-GB" sz="24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l">
                        <a:lnSpc>
                          <a:spcPct val="100000"/>
                        </a:lnSpc>
                      </a:pPr>
                      <a:r>
                        <a:rPr kumimoji="0" lang="fr-FR" sz="2000" b="0" i="0" u="none" strike="noStrike" kern="1200" cap="none" spc="0" normalizeH="0" baseline="0" noProof="0" dirty="0">
                          <a:ln>
                            <a:noFill/>
                          </a:ln>
                          <a:solidFill>
                            <a:srgbClr val="2E94AF"/>
                          </a:solidFill>
                          <a:effectLst/>
                          <a:uLnTx/>
                          <a:uFillTx/>
                          <a:latin typeface="MS Gothic" panose="020B0609070205080204" pitchFamily="49" charset="-128"/>
                          <a:ea typeface="DengXian" panose="02010600030101010101" pitchFamily="2" charset="-122"/>
                          <a:cs typeface="Times New Roman" panose="02020603050405020304" pitchFamily="18" charset="0"/>
                        </a:rPr>
                        <a:t>☐ </a:t>
                      </a:r>
                      <a:r>
                        <a:rPr lang="en-US" sz="2000" b="0" strike="noStrike" spc="-1" dirty="0">
                          <a:solidFill>
                            <a:srgbClr val="2E94AF"/>
                          </a:solidFill>
                          <a:latin typeface="Century gothic"/>
                        </a:rPr>
                        <a:t>Baum (m)</a:t>
                      </a:r>
                      <a:br>
                        <a:rPr lang="en-US" sz="2000" b="0" strike="noStrike" spc="-1" dirty="0">
                          <a:solidFill>
                            <a:srgbClr val="2E94AF"/>
                          </a:solidFill>
                          <a:latin typeface="Century gothic"/>
                        </a:rPr>
                      </a:br>
                      <a:r>
                        <a:rPr kumimoji="0" lang="fr-FR" sz="2000" b="0" i="0" u="none" strike="noStrike" kern="1200" cap="none" spc="0" normalizeH="0" baseline="0" noProof="0" dirty="0">
                          <a:ln>
                            <a:noFill/>
                          </a:ln>
                          <a:solidFill>
                            <a:srgbClr val="2E94AF"/>
                          </a:solidFill>
                          <a:effectLst/>
                          <a:uLnTx/>
                          <a:uFillTx/>
                          <a:latin typeface="MS Gothic" panose="020B0609070205080204" pitchFamily="49" charset="-128"/>
                          <a:ea typeface="DengXian" panose="02010600030101010101" pitchFamily="2" charset="-122"/>
                          <a:cs typeface="Times New Roman" panose="02020603050405020304" pitchFamily="18" charset="0"/>
                        </a:rPr>
                        <a:t>☐ </a:t>
                      </a:r>
                      <a:r>
                        <a:rPr kumimoji="0" lang="fr-FR" sz="2000" b="0" i="0" u="none" strike="noStrike" kern="1200" cap="none" spc="0" normalizeH="0" baseline="0" noProof="0" dirty="0">
                          <a:ln>
                            <a:noFill/>
                          </a:ln>
                          <a:solidFill>
                            <a:srgbClr val="2E94AF"/>
                          </a:solidFill>
                          <a:effectLst/>
                          <a:uLnTx/>
                          <a:uFillTx/>
                          <a:latin typeface="+mn-lt"/>
                          <a:ea typeface="DengXian" panose="02010600030101010101" pitchFamily="2" charset="-122"/>
                          <a:cs typeface="Times New Roman" panose="02020603050405020304" pitchFamily="18" charset="0"/>
                        </a:rPr>
                        <a:t>Ideen (pl)</a:t>
                      </a:r>
                      <a:endParaRPr lang="en-GB" sz="2000" b="0" strike="noStrike" spc="-1" dirty="0">
                        <a:solidFill>
                          <a:srgbClr val="2E94AF"/>
                        </a:solidFill>
                        <a:latin typeface="+mn-lt"/>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2422750512"/>
                  </a:ext>
                </a:extLst>
              </a:tr>
              <a:tr h="637486">
                <a:tc>
                  <a:txBody>
                    <a:bodyPr/>
                    <a:lstStyle/>
                    <a:p>
                      <a:pPr algn="ctr">
                        <a:lnSpc>
                          <a:spcPct val="100000"/>
                        </a:lnSpc>
                      </a:pPr>
                      <a:r>
                        <a:rPr lang="en-US" sz="2800" b="1" strike="noStrike" spc="-1" dirty="0">
                          <a:solidFill>
                            <a:srgbClr val="2E94AF"/>
                          </a:solidFill>
                          <a:latin typeface="Century gothic"/>
                        </a:rPr>
                        <a:t>8</a:t>
                      </a:r>
                      <a:endParaRPr lang="en-GB" sz="2800" b="1"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r>
                        <a:rPr lang="en-US" sz="2400" b="0" strike="noStrike" spc="-1" dirty="0">
                          <a:solidFill>
                            <a:srgbClr val="2E94AF"/>
                          </a:solidFill>
                          <a:latin typeface="Century gothic"/>
                        </a:rPr>
                        <a:t>ich</a:t>
                      </a:r>
                      <a:endParaRPr lang="en-GB" sz="24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endParaRPr lang="en-GB" sz="24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endParaRPr lang="en-GB" sz="24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r>
                        <a:rPr lang="en-GB" sz="2400" b="0" strike="noStrike" spc="-1" dirty="0" err="1">
                          <a:solidFill>
                            <a:srgbClr val="2E94AF"/>
                          </a:solidFill>
                          <a:latin typeface="Century gothic"/>
                        </a:rPr>
                        <a:t>keine</a:t>
                      </a:r>
                      <a:endParaRPr lang="en-GB" sz="24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l">
                        <a:lnSpc>
                          <a:spcPct val="100000"/>
                        </a:lnSpc>
                      </a:pPr>
                      <a:r>
                        <a:rPr kumimoji="0" lang="fr-FR" sz="2000" b="0" i="0" u="none" strike="noStrike" kern="1200" cap="none" spc="0" normalizeH="0" baseline="0" noProof="0" dirty="0">
                          <a:ln>
                            <a:noFill/>
                          </a:ln>
                          <a:solidFill>
                            <a:srgbClr val="2E94AF"/>
                          </a:solidFill>
                          <a:effectLst/>
                          <a:uLnTx/>
                          <a:uFillTx/>
                          <a:latin typeface="MS Gothic" panose="020B0609070205080204" pitchFamily="49" charset="-128"/>
                          <a:ea typeface="DengXian" panose="02010600030101010101" pitchFamily="2" charset="-122"/>
                          <a:cs typeface="Times New Roman" panose="02020603050405020304" pitchFamily="18" charset="0"/>
                        </a:rPr>
                        <a:t>☐ </a:t>
                      </a:r>
                      <a:r>
                        <a:rPr lang="en-US" sz="2000" b="0" strike="noStrike" spc="-1" dirty="0" err="1">
                          <a:solidFill>
                            <a:srgbClr val="2E94AF"/>
                          </a:solidFill>
                          <a:latin typeface="Century gothic"/>
                        </a:rPr>
                        <a:t>Probleme</a:t>
                      </a:r>
                      <a:r>
                        <a:rPr lang="en-US" sz="2000" b="0" strike="noStrike" spc="-1" dirty="0">
                          <a:solidFill>
                            <a:srgbClr val="2E94AF"/>
                          </a:solidFill>
                          <a:latin typeface="Century gothic"/>
                        </a:rPr>
                        <a:t> (pl)</a:t>
                      </a:r>
                      <a:br>
                        <a:rPr lang="en-US" sz="2000" b="0" strike="noStrike" spc="-1" dirty="0">
                          <a:solidFill>
                            <a:srgbClr val="2E94AF"/>
                          </a:solidFill>
                          <a:latin typeface="Century gothic"/>
                        </a:rPr>
                      </a:br>
                      <a:r>
                        <a:rPr kumimoji="0" lang="fr-FR" sz="2000" b="0" i="0" u="none" strike="noStrike" kern="1200" cap="none" spc="0" normalizeH="0" baseline="0" noProof="0" dirty="0">
                          <a:ln>
                            <a:noFill/>
                          </a:ln>
                          <a:solidFill>
                            <a:srgbClr val="2E94AF"/>
                          </a:solidFill>
                          <a:effectLst/>
                          <a:uLnTx/>
                          <a:uFillTx/>
                          <a:latin typeface="MS Gothic" panose="020B0609070205080204" pitchFamily="49" charset="-128"/>
                          <a:ea typeface="DengXian" panose="02010600030101010101" pitchFamily="2" charset="-122"/>
                          <a:cs typeface="Times New Roman" panose="02020603050405020304" pitchFamily="18" charset="0"/>
                        </a:rPr>
                        <a:t>☐ </a:t>
                      </a:r>
                      <a:r>
                        <a:rPr kumimoji="0" lang="fr-FR" sz="2000" b="0" i="0" u="none" strike="noStrike" kern="1200" cap="none" spc="0" normalizeH="0" baseline="0" noProof="0" dirty="0">
                          <a:ln>
                            <a:noFill/>
                          </a:ln>
                          <a:solidFill>
                            <a:srgbClr val="2E94AF"/>
                          </a:solidFill>
                          <a:effectLst/>
                          <a:uLnTx/>
                          <a:uFillTx/>
                          <a:latin typeface="+mn-lt"/>
                          <a:ea typeface="DengXian" panose="02010600030101010101" pitchFamily="2" charset="-122"/>
                          <a:cs typeface="Times New Roman" panose="02020603050405020304" pitchFamily="18" charset="0"/>
                        </a:rPr>
                        <a:t>Zimmer (nt)</a:t>
                      </a:r>
                      <a:endParaRPr lang="en-GB" sz="2000" b="0" strike="noStrike" spc="-1" dirty="0">
                        <a:solidFill>
                          <a:srgbClr val="2E94AF"/>
                        </a:solidFill>
                        <a:latin typeface="+mn-lt"/>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4259357712"/>
                  </a:ext>
                </a:extLst>
              </a:tr>
            </a:tbl>
          </a:graphicData>
        </a:graphic>
      </p:graphicFrame>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45010" y="899844"/>
            <a:ext cx="766122" cy="374973"/>
          </a:xfrm>
          <a:solidFill>
            <a:srgbClr val="2E94AF"/>
          </a:solidFill>
        </p:spPr>
        <p:txBody>
          <a:bodyPr/>
          <a:lstStyle/>
          <a:p>
            <a:pPr algn="ctr"/>
            <a:r>
              <a:rPr lang="en-GB" sz="2000" b="1" dirty="0" err="1">
                <a:solidFill>
                  <a:schemeClr val="bg1"/>
                </a:solidFill>
                <a:latin typeface="Century Gothic" panose="020B0502020202020204" pitchFamily="34" charset="0"/>
              </a:rPr>
              <a:t>lesen</a:t>
            </a:r>
            <a:endParaRPr lang="en-GB" sz="2000" b="1" dirty="0">
              <a:solidFill>
                <a:schemeClr val="bg1"/>
              </a:solidFill>
              <a:latin typeface="Century Gothic" panose="020B0502020202020204" pitchFamily="34" charset="0"/>
            </a:endParaRPr>
          </a:p>
        </p:txBody>
      </p:sp>
      <p:pic>
        <p:nvPicPr>
          <p:cNvPr id="8" name="Picture 7" descr="Icon&#10;&#10;Description automatically generated">
            <a:extLst>
              <a:ext uri="{FF2B5EF4-FFF2-40B4-BE49-F238E27FC236}">
                <a16:creationId xmlns:a16="http://schemas.microsoft.com/office/drawing/2014/main" id="{DEB9BE4F-6D3E-469F-AE7A-46561C5DCF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64142" y="61136"/>
            <a:ext cx="1127858" cy="829128"/>
          </a:xfrm>
          <a:prstGeom prst="rect">
            <a:avLst/>
          </a:prstGeom>
        </p:spPr>
      </p:pic>
      <p:sp>
        <p:nvSpPr>
          <p:cNvPr id="9" name="Rectangle 8">
            <a:extLst>
              <a:ext uri="{FF2B5EF4-FFF2-40B4-BE49-F238E27FC236}">
                <a16:creationId xmlns:a16="http://schemas.microsoft.com/office/drawing/2014/main" id="{FA8CB7F0-F8CF-4B81-B158-8063FEDA7D6B}"/>
              </a:ext>
            </a:extLst>
          </p:cNvPr>
          <p:cNvSpPr/>
          <p:nvPr/>
        </p:nvSpPr>
        <p:spPr>
          <a:xfrm>
            <a:off x="1121925" y="1213786"/>
            <a:ext cx="537565" cy="539646"/>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1</a:t>
            </a:r>
          </a:p>
        </p:txBody>
      </p:sp>
      <p:sp>
        <p:nvSpPr>
          <p:cNvPr id="15" name="Rectangle 14">
            <a:extLst>
              <a:ext uri="{FF2B5EF4-FFF2-40B4-BE49-F238E27FC236}">
                <a16:creationId xmlns:a16="http://schemas.microsoft.com/office/drawing/2014/main" id="{E094FD90-0D83-47F8-89A4-772DF44F575F}"/>
              </a:ext>
            </a:extLst>
          </p:cNvPr>
          <p:cNvSpPr/>
          <p:nvPr/>
        </p:nvSpPr>
        <p:spPr>
          <a:xfrm>
            <a:off x="1121926" y="1912866"/>
            <a:ext cx="537565" cy="539646"/>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2</a:t>
            </a:r>
          </a:p>
        </p:txBody>
      </p:sp>
      <p:sp>
        <p:nvSpPr>
          <p:cNvPr id="16" name="Rectangle 15">
            <a:extLst>
              <a:ext uri="{FF2B5EF4-FFF2-40B4-BE49-F238E27FC236}">
                <a16:creationId xmlns:a16="http://schemas.microsoft.com/office/drawing/2014/main" id="{CFD2B835-F5BF-47D4-B4C7-88AAE0F15E80}"/>
              </a:ext>
            </a:extLst>
          </p:cNvPr>
          <p:cNvSpPr/>
          <p:nvPr/>
        </p:nvSpPr>
        <p:spPr>
          <a:xfrm>
            <a:off x="1121927" y="2631139"/>
            <a:ext cx="537565" cy="539646"/>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3</a:t>
            </a:r>
            <a:endParaRPr lang="en-GB" sz="2800" b="1" dirty="0"/>
          </a:p>
        </p:txBody>
      </p:sp>
      <p:sp>
        <p:nvSpPr>
          <p:cNvPr id="17" name="Rectangle 16">
            <a:extLst>
              <a:ext uri="{FF2B5EF4-FFF2-40B4-BE49-F238E27FC236}">
                <a16:creationId xmlns:a16="http://schemas.microsoft.com/office/drawing/2014/main" id="{257623FD-7C94-435C-A16D-BE56DC83EBF2}"/>
              </a:ext>
            </a:extLst>
          </p:cNvPr>
          <p:cNvSpPr/>
          <p:nvPr/>
        </p:nvSpPr>
        <p:spPr>
          <a:xfrm>
            <a:off x="1121927" y="3322575"/>
            <a:ext cx="537565" cy="539646"/>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4</a:t>
            </a:r>
            <a:endParaRPr lang="en-GB" sz="2800" b="1" dirty="0"/>
          </a:p>
        </p:txBody>
      </p:sp>
      <p:sp>
        <p:nvSpPr>
          <p:cNvPr id="20" name="Rectangle 19">
            <a:extLst>
              <a:ext uri="{FF2B5EF4-FFF2-40B4-BE49-F238E27FC236}">
                <a16:creationId xmlns:a16="http://schemas.microsoft.com/office/drawing/2014/main" id="{741D7855-51C4-49F5-B43C-C9C8805C6DE6}"/>
              </a:ext>
            </a:extLst>
          </p:cNvPr>
          <p:cNvSpPr/>
          <p:nvPr/>
        </p:nvSpPr>
        <p:spPr>
          <a:xfrm>
            <a:off x="1121927" y="4008659"/>
            <a:ext cx="537565" cy="539646"/>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5</a:t>
            </a:r>
          </a:p>
        </p:txBody>
      </p:sp>
      <p:sp>
        <p:nvSpPr>
          <p:cNvPr id="21" name="Rectangle 20">
            <a:extLst>
              <a:ext uri="{FF2B5EF4-FFF2-40B4-BE49-F238E27FC236}">
                <a16:creationId xmlns:a16="http://schemas.microsoft.com/office/drawing/2014/main" id="{61E23715-4B11-4DD2-A77F-9E251DE49F2A}"/>
              </a:ext>
            </a:extLst>
          </p:cNvPr>
          <p:cNvSpPr/>
          <p:nvPr/>
        </p:nvSpPr>
        <p:spPr>
          <a:xfrm>
            <a:off x="1121927" y="4746445"/>
            <a:ext cx="537565" cy="539646"/>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6</a:t>
            </a:r>
          </a:p>
        </p:txBody>
      </p:sp>
      <p:sp>
        <p:nvSpPr>
          <p:cNvPr id="13" name="Rectangle 12">
            <a:extLst>
              <a:ext uri="{FF2B5EF4-FFF2-40B4-BE49-F238E27FC236}">
                <a16:creationId xmlns:a16="http://schemas.microsoft.com/office/drawing/2014/main" id="{D567BF98-0054-A016-272E-D0D4A864CC9D}"/>
              </a:ext>
            </a:extLst>
          </p:cNvPr>
          <p:cNvSpPr/>
          <p:nvPr/>
        </p:nvSpPr>
        <p:spPr>
          <a:xfrm>
            <a:off x="1121927" y="5428407"/>
            <a:ext cx="537565" cy="539646"/>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7</a:t>
            </a:r>
            <a:endParaRPr lang="en-GB" sz="2800" b="1" dirty="0"/>
          </a:p>
        </p:txBody>
      </p:sp>
      <p:sp>
        <p:nvSpPr>
          <p:cNvPr id="14" name="Rectangle 13">
            <a:extLst>
              <a:ext uri="{FF2B5EF4-FFF2-40B4-BE49-F238E27FC236}">
                <a16:creationId xmlns:a16="http://schemas.microsoft.com/office/drawing/2014/main" id="{37523659-C029-059C-8458-C5F85BB6A32F}"/>
              </a:ext>
            </a:extLst>
          </p:cNvPr>
          <p:cNvSpPr/>
          <p:nvPr/>
        </p:nvSpPr>
        <p:spPr>
          <a:xfrm>
            <a:off x="1121927" y="6105037"/>
            <a:ext cx="537565" cy="539646"/>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8</a:t>
            </a:r>
            <a:endParaRPr lang="en-GB" sz="2800" b="1" dirty="0"/>
          </a:p>
        </p:txBody>
      </p:sp>
      <p:pic>
        <p:nvPicPr>
          <p:cNvPr id="19" name="Picture 18" descr="Icon&#10;&#10;Description automatically generated">
            <a:extLst>
              <a:ext uri="{FF2B5EF4-FFF2-40B4-BE49-F238E27FC236}">
                <a16:creationId xmlns:a16="http://schemas.microsoft.com/office/drawing/2014/main" id="{31A9EAB8-D424-A301-059B-5F8F152EFD88}"/>
              </a:ext>
            </a:extLst>
          </p:cNvPr>
          <p:cNvPicPr>
            <a:picLocks noChangeAspect="1"/>
          </p:cNvPicPr>
          <p:nvPr/>
        </p:nvPicPr>
        <p:blipFill rotWithShape="1">
          <a:blip r:embed="rId4">
            <a:extLst>
              <a:ext uri="{28A0092B-C50C-407E-A947-70E740481C1C}">
                <a14:useLocalDpi xmlns:a14="http://schemas.microsoft.com/office/drawing/2010/main" val="0"/>
              </a:ext>
            </a:extLst>
          </a:blip>
          <a:srcRect r="50000"/>
          <a:stretch/>
        </p:blipFill>
        <p:spPr>
          <a:xfrm>
            <a:off x="3481887" y="1192130"/>
            <a:ext cx="517321" cy="517320"/>
          </a:xfrm>
          <a:prstGeom prst="rect">
            <a:avLst/>
          </a:prstGeom>
        </p:spPr>
      </p:pic>
      <p:pic>
        <p:nvPicPr>
          <p:cNvPr id="23" name="Picture 22" descr="Icon&#10;&#10;Description automatically generated">
            <a:extLst>
              <a:ext uri="{FF2B5EF4-FFF2-40B4-BE49-F238E27FC236}">
                <a16:creationId xmlns:a16="http://schemas.microsoft.com/office/drawing/2014/main" id="{7B52D22D-21DE-6261-A57F-66F8B84CC382}"/>
              </a:ext>
            </a:extLst>
          </p:cNvPr>
          <p:cNvPicPr>
            <a:picLocks noChangeAspect="1"/>
          </p:cNvPicPr>
          <p:nvPr/>
        </p:nvPicPr>
        <p:blipFill rotWithShape="1">
          <a:blip r:embed="rId4">
            <a:extLst>
              <a:ext uri="{28A0092B-C50C-407E-A947-70E740481C1C}">
                <a14:useLocalDpi xmlns:a14="http://schemas.microsoft.com/office/drawing/2010/main" val="0"/>
              </a:ext>
            </a:extLst>
          </a:blip>
          <a:srcRect r="50000"/>
          <a:stretch/>
        </p:blipFill>
        <p:spPr>
          <a:xfrm>
            <a:off x="3454771" y="1872794"/>
            <a:ext cx="517321" cy="517320"/>
          </a:xfrm>
          <a:prstGeom prst="rect">
            <a:avLst/>
          </a:prstGeom>
        </p:spPr>
      </p:pic>
      <p:pic>
        <p:nvPicPr>
          <p:cNvPr id="24" name="Picture 23" descr="Icon&#10;&#10;Description automatically generated">
            <a:extLst>
              <a:ext uri="{FF2B5EF4-FFF2-40B4-BE49-F238E27FC236}">
                <a16:creationId xmlns:a16="http://schemas.microsoft.com/office/drawing/2014/main" id="{9A447D8B-0903-0895-7E7C-FC11477DC48B}"/>
              </a:ext>
            </a:extLst>
          </p:cNvPr>
          <p:cNvPicPr>
            <a:picLocks noChangeAspect="1"/>
          </p:cNvPicPr>
          <p:nvPr/>
        </p:nvPicPr>
        <p:blipFill rotWithShape="1">
          <a:blip r:embed="rId4">
            <a:extLst>
              <a:ext uri="{28A0092B-C50C-407E-A947-70E740481C1C}">
                <a14:useLocalDpi xmlns:a14="http://schemas.microsoft.com/office/drawing/2010/main" val="0"/>
              </a:ext>
            </a:extLst>
          </a:blip>
          <a:srcRect r="50000"/>
          <a:stretch/>
        </p:blipFill>
        <p:spPr>
          <a:xfrm>
            <a:off x="4835912" y="2575359"/>
            <a:ext cx="517321" cy="517320"/>
          </a:xfrm>
          <a:prstGeom prst="rect">
            <a:avLst/>
          </a:prstGeom>
        </p:spPr>
      </p:pic>
      <p:pic>
        <p:nvPicPr>
          <p:cNvPr id="26" name="Picture 25" descr="Icon&#10;&#10;Description automatically generated">
            <a:extLst>
              <a:ext uri="{FF2B5EF4-FFF2-40B4-BE49-F238E27FC236}">
                <a16:creationId xmlns:a16="http://schemas.microsoft.com/office/drawing/2014/main" id="{0B34AABE-69F8-6F93-9DF5-D5B768956145}"/>
              </a:ext>
            </a:extLst>
          </p:cNvPr>
          <p:cNvPicPr>
            <a:picLocks noChangeAspect="1"/>
          </p:cNvPicPr>
          <p:nvPr/>
        </p:nvPicPr>
        <p:blipFill rotWithShape="1">
          <a:blip r:embed="rId4">
            <a:extLst>
              <a:ext uri="{28A0092B-C50C-407E-A947-70E740481C1C}">
                <a14:useLocalDpi xmlns:a14="http://schemas.microsoft.com/office/drawing/2010/main" val="0"/>
              </a:ext>
            </a:extLst>
          </a:blip>
          <a:srcRect r="50000"/>
          <a:stretch/>
        </p:blipFill>
        <p:spPr>
          <a:xfrm>
            <a:off x="3481887" y="3335714"/>
            <a:ext cx="517321" cy="517320"/>
          </a:xfrm>
          <a:prstGeom prst="rect">
            <a:avLst/>
          </a:prstGeom>
        </p:spPr>
      </p:pic>
      <p:pic>
        <p:nvPicPr>
          <p:cNvPr id="27" name="Picture 26" descr="Icon&#10;&#10;Description automatically generated">
            <a:extLst>
              <a:ext uri="{FF2B5EF4-FFF2-40B4-BE49-F238E27FC236}">
                <a16:creationId xmlns:a16="http://schemas.microsoft.com/office/drawing/2014/main" id="{48EB5F16-3992-E3A3-461C-6951A4112C06}"/>
              </a:ext>
            </a:extLst>
          </p:cNvPr>
          <p:cNvPicPr>
            <a:picLocks noChangeAspect="1"/>
          </p:cNvPicPr>
          <p:nvPr/>
        </p:nvPicPr>
        <p:blipFill rotWithShape="1">
          <a:blip r:embed="rId4">
            <a:extLst>
              <a:ext uri="{28A0092B-C50C-407E-A947-70E740481C1C}">
                <a14:useLocalDpi xmlns:a14="http://schemas.microsoft.com/office/drawing/2010/main" val="0"/>
              </a:ext>
            </a:extLst>
          </a:blip>
          <a:srcRect r="50000"/>
          <a:stretch/>
        </p:blipFill>
        <p:spPr>
          <a:xfrm>
            <a:off x="3481887" y="4111046"/>
            <a:ext cx="517321" cy="517320"/>
          </a:xfrm>
          <a:prstGeom prst="rect">
            <a:avLst/>
          </a:prstGeom>
        </p:spPr>
      </p:pic>
      <p:pic>
        <p:nvPicPr>
          <p:cNvPr id="29" name="Picture 28" descr="Icon&#10;&#10;Description automatically generated">
            <a:extLst>
              <a:ext uri="{FF2B5EF4-FFF2-40B4-BE49-F238E27FC236}">
                <a16:creationId xmlns:a16="http://schemas.microsoft.com/office/drawing/2014/main" id="{9B0A62C9-FB06-CC35-0429-0D53FD795165}"/>
              </a:ext>
            </a:extLst>
          </p:cNvPr>
          <p:cNvPicPr>
            <a:picLocks noChangeAspect="1"/>
          </p:cNvPicPr>
          <p:nvPr/>
        </p:nvPicPr>
        <p:blipFill rotWithShape="1">
          <a:blip r:embed="rId4">
            <a:extLst>
              <a:ext uri="{28A0092B-C50C-407E-A947-70E740481C1C}">
                <a14:useLocalDpi xmlns:a14="http://schemas.microsoft.com/office/drawing/2010/main" val="0"/>
              </a:ext>
            </a:extLst>
          </a:blip>
          <a:srcRect r="50000"/>
          <a:stretch/>
        </p:blipFill>
        <p:spPr>
          <a:xfrm>
            <a:off x="4835912" y="4757608"/>
            <a:ext cx="517321" cy="517320"/>
          </a:xfrm>
          <a:prstGeom prst="rect">
            <a:avLst/>
          </a:prstGeom>
        </p:spPr>
      </p:pic>
      <p:pic>
        <p:nvPicPr>
          <p:cNvPr id="30" name="Picture 2" descr="Free illustrations of Alien">
            <a:extLst>
              <a:ext uri="{FF2B5EF4-FFF2-40B4-BE49-F238E27FC236}">
                <a16:creationId xmlns:a16="http://schemas.microsoft.com/office/drawing/2014/main" id="{ACA4210B-F1E9-BA70-70C3-E4DFE5BFED3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456" y="35445"/>
            <a:ext cx="1018168" cy="1035425"/>
          </a:xfrm>
          <a:prstGeom prst="rect">
            <a:avLst/>
          </a:prstGeom>
          <a:noFill/>
          <a:extLst>
            <a:ext uri="{909E8E84-426E-40DD-AFC4-6F175D3DCCD1}">
              <a14:hiddenFill xmlns:a14="http://schemas.microsoft.com/office/drawing/2010/main">
                <a:solidFill>
                  <a:srgbClr val="FFFFFF"/>
                </a:solidFill>
              </a14:hiddenFill>
            </a:ext>
          </a:extLst>
        </p:spPr>
      </p:pic>
      <p:sp>
        <p:nvSpPr>
          <p:cNvPr id="31" name="CustomShape 6">
            <a:extLst>
              <a:ext uri="{FF2B5EF4-FFF2-40B4-BE49-F238E27FC236}">
                <a16:creationId xmlns:a16="http://schemas.microsoft.com/office/drawing/2014/main" id="{9638C589-AACC-C709-2EA1-9713B1FBEA59}"/>
              </a:ext>
            </a:extLst>
          </p:cNvPr>
          <p:cNvSpPr/>
          <p:nvPr/>
        </p:nvSpPr>
        <p:spPr>
          <a:xfrm>
            <a:off x="995460" y="48496"/>
            <a:ext cx="10004148" cy="27950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002060"/>
                </a:solidFill>
                <a:effectLst/>
                <a:uLnTx/>
                <a:uFillTx/>
                <a:latin typeface="Century gothic"/>
                <a:ea typeface="Century Gothic"/>
              </a:rPr>
              <a:t>Robbie has forgotten some </a:t>
            </a:r>
            <a:r>
              <a:rPr lang="en-GB" sz="2400" b="1" spc="-1" dirty="0">
                <a:solidFill>
                  <a:srgbClr val="002060"/>
                </a:solidFill>
                <a:latin typeface="Century gothic"/>
                <a:ea typeface="Century Gothic"/>
              </a:rPr>
              <a:t>of</a:t>
            </a:r>
            <a:r>
              <a:rPr kumimoji="0" lang="en-GB" sz="2400" b="1" i="0" u="none" strike="noStrike" kern="1200" cap="none" spc="-1" normalizeH="0" baseline="0" noProof="0" dirty="0">
                <a:ln>
                  <a:noFill/>
                </a:ln>
                <a:solidFill>
                  <a:srgbClr val="002060"/>
                </a:solidFill>
                <a:effectLst/>
                <a:uLnTx/>
                <a:uFillTx/>
                <a:latin typeface="Century gothic"/>
                <a:ea typeface="Century Gothic"/>
              </a:rPr>
              <a:t> their German. </a:t>
            </a:r>
            <a:r>
              <a:rPr lang="en-GB" sz="2400" b="1" spc="-1" dirty="0">
                <a:solidFill>
                  <a:srgbClr val="002060"/>
                </a:solidFill>
                <a:latin typeface="Century gothic"/>
              </a:rPr>
              <a:t>Can you help them? </a:t>
            </a:r>
            <a:endParaRPr kumimoji="0" lang="en-GB" sz="2400" b="1" i="0" u="none" strike="noStrike" kern="1200" cap="none" spc="-1" normalizeH="0" baseline="0" noProof="0" dirty="0">
              <a:ln>
                <a:noFill/>
              </a:ln>
              <a:solidFill>
                <a:prstClr val="black"/>
              </a:solidFill>
              <a:effectLst/>
              <a:uLnTx/>
              <a:uFillTx/>
              <a:latin typeface="Century gothic"/>
            </a:endParaRPr>
          </a:p>
        </p:txBody>
      </p:sp>
      <p:sp>
        <p:nvSpPr>
          <p:cNvPr id="32" name="Speech Bubble: Rectangle with Corners Rounded 31">
            <a:extLst>
              <a:ext uri="{FF2B5EF4-FFF2-40B4-BE49-F238E27FC236}">
                <a16:creationId xmlns:a16="http://schemas.microsoft.com/office/drawing/2014/main" id="{427E6FE4-2842-C9A9-AC2A-02AB25B5A6D1}"/>
              </a:ext>
            </a:extLst>
          </p:cNvPr>
          <p:cNvSpPr/>
          <p:nvPr/>
        </p:nvSpPr>
        <p:spPr>
          <a:xfrm>
            <a:off x="995460" y="621768"/>
            <a:ext cx="1120008" cy="405316"/>
          </a:xfrm>
          <a:prstGeom prst="wedgeRoundRectCallout">
            <a:avLst>
              <a:gd name="adj1" fmla="val -65545"/>
              <a:gd name="adj2" fmla="val -41380"/>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Danke!</a:t>
            </a:r>
            <a:endParaRPr lang="en-GB" sz="2000" dirty="0"/>
          </a:p>
        </p:txBody>
      </p:sp>
      <p:pic>
        <p:nvPicPr>
          <p:cNvPr id="2" name="Picture 1" descr="Icon&#10;&#10;Description automatically generated">
            <a:extLst>
              <a:ext uri="{FF2B5EF4-FFF2-40B4-BE49-F238E27FC236}">
                <a16:creationId xmlns:a16="http://schemas.microsoft.com/office/drawing/2014/main" id="{39D69922-4CA3-FA96-E801-236487FDF802}"/>
              </a:ext>
            </a:extLst>
          </p:cNvPr>
          <p:cNvPicPr>
            <a:picLocks noChangeAspect="1"/>
          </p:cNvPicPr>
          <p:nvPr/>
        </p:nvPicPr>
        <p:blipFill rotWithShape="1">
          <a:blip r:embed="rId4">
            <a:extLst>
              <a:ext uri="{28A0092B-C50C-407E-A947-70E740481C1C}">
                <a14:useLocalDpi xmlns:a14="http://schemas.microsoft.com/office/drawing/2010/main" val="0"/>
              </a:ext>
            </a:extLst>
          </a:blip>
          <a:srcRect r="50000"/>
          <a:stretch/>
        </p:blipFill>
        <p:spPr>
          <a:xfrm>
            <a:off x="3481886" y="5340174"/>
            <a:ext cx="517321" cy="517320"/>
          </a:xfrm>
          <a:prstGeom prst="rect">
            <a:avLst/>
          </a:prstGeom>
        </p:spPr>
      </p:pic>
      <p:pic>
        <p:nvPicPr>
          <p:cNvPr id="4" name="Picture 3" descr="Icon&#10;&#10;Description automatically generated">
            <a:extLst>
              <a:ext uri="{FF2B5EF4-FFF2-40B4-BE49-F238E27FC236}">
                <a16:creationId xmlns:a16="http://schemas.microsoft.com/office/drawing/2014/main" id="{1EC28678-A0EF-D8B9-83E0-9333E9FB7048}"/>
              </a:ext>
            </a:extLst>
          </p:cNvPr>
          <p:cNvPicPr>
            <a:picLocks noChangeAspect="1"/>
          </p:cNvPicPr>
          <p:nvPr/>
        </p:nvPicPr>
        <p:blipFill rotWithShape="1">
          <a:blip r:embed="rId4">
            <a:extLst>
              <a:ext uri="{28A0092B-C50C-407E-A947-70E740481C1C}">
                <a14:useLocalDpi xmlns:a14="http://schemas.microsoft.com/office/drawing/2010/main" val="0"/>
              </a:ext>
            </a:extLst>
          </a:blip>
          <a:srcRect r="50000"/>
          <a:stretch/>
        </p:blipFill>
        <p:spPr>
          <a:xfrm>
            <a:off x="3481886" y="6159867"/>
            <a:ext cx="517321" cy="517320"/>
          </a:xfrm>
          <a:prstGeom prst="rect">
            <a:avLst/>
          </a:prstGeom>
        </p:spPr>
      </p:pic>
      <p:pic>
        <p:nvPicPr>
          <p:cNvPr id="33" name="Picture 32" descr="Icon&#10;&#10;Description automatically generated">
            <a:extLst>
              <a:ext uri="{FF2B5EF4-FFF2-40B4-BE49-F238E27FC236}">
                <a16:creationId xmlns:a16="http://schemas.microsoft.com/office/drawing/2014/main" id="{6CD46A9A-2C95-43DA-BCBF-8F21223FEB00}"/>
              </a:ext>
            </a:extLst>
          </p:cNvPr>
          <p:cNvPicPr>
            <a:picLocks noChangeAspect="1"/>
          </p:cNvPicPr>
          <p:nvPr/>
        </p:nvPicPr>
        <p:blipFill rotWithShape="1">
          <a:blip r:embed="rId4">
            <a:extLst>
              <a:ext uri="{28A0092B-C50C-407E-A947-70E740481C1C}">
                <a14:useLocalDpi xmlns:a14="http://schemas.microsoft.com/office/drawing/2010/main" val="0"/>
              </a:ext>
            </a:extLst>
          </a:blip>
          <a:srcRect r="50000"/>
          <a:stretch/>
        </p:blipFill>
        <p:spPr>
          <a:xfrm>
            <a:off x="7107044" y="1478992"/>
            <a:ext cx="263912" cy="263911"/>
          </a:xfrm>
          <a:prstGeom prst="rect">
            <a:avLst/>
          </a:prstGeom>
        </p:spPr>
      </p:pic>
      <p:pic>
        <p:nvPicPr>
          <p:cNvPr id="34" name="Picture 33" descr="Icon&#10;&#10;Description automatically generated">
            <a:extLst>
              <a:ext uri="{FF2B5EF4-FFF2-40B4-BE49-F238E27FC236}">
                <a16:creationId xmlns:a16="http://schemas.microsoft.com/office/drawing/2014/main" id="{895494DE-C98B-4042-8EA1-714C8E0C32A4}"/>
              </a:ext>
            </a:extLst>
          </p:cNvPr>
          <p:cNvPicPr>
            <a:picLocks noChangeAspect="1"/>
          </p:cNvPicPr>
          <p:nvPr/>
        </p:nvPicPr>
        <p:blipFill rotWithShape="1">
          <a:blip r:embed="rId4">
            <a:extLst>
              <a:ext uri="{28A0092B-C50C-407E-A947-70E740481C1C}">
                <a14:useLocalDpi xmlns:a14="http://schemas.microsoft.com/office/drawing/2010/main" val="0"/>
              </a:ext>
            </a:extLst>
          </a:blip>
          <a:srcRect r="50000"/>
          <a:stretch/>
        </p:blipFill>
        <p:spPr>
          <a:xfrm>
            <a:off x="7107044" y="2188601"/>
            <a:ext cx="263912" cy="263911"/>
          </a:xfrm>
          <a:prstGeom prst="rect">
            <a:avLst/>
          </a:prstGeom>
        </p:spPr>
      </p:pic>
      <p:pic>
        <p:nvPicPr>
          <p:cNvPr id="35" name="Picture 34" descr="Icon&#10;&#10;Description automatically generated">
            <a:extLst>
              <a:ext uri="{FF2B5EF4-FFF2-40B4-BE49-F238E27FC236}">
                <a16:creationId xmlns:a16="http://schemas.microsoft.com/office/drawing/2014/main" id="{B3BDBEE1-D3BB-4146-9988-7502B14EFCA3}"/>
              </a:ext>
            </a:extLst>
          </p:cNvPr>
          <p:cNvPicPr>
            <a:picLocks noChangeAspect="1"/>
          </p:cNvPicPr>
          <p:nvPr/>
        </p:nvPicPr>
        <p:blipFill rotWithShape="1">
          <a:blip r:embed="rId4">
            <a:extLst>
              <a:ext uri="{28A0092B-C50C-407E-A947-70E740481C1C}">
                <a14:useLocalDpi xmlns:a14="http://schemas.microsoft.com/office/drawing/2010/main" val="0"/>
              </a:ext>
            </a:extLst>
          </a:blip>
          <a:srcRect r="50000"/>
          <a:stretch/>
        </p:blipFill>
        <p:spPr>
          <a:xfrm>
            <a:off x="7128615" y="2560059"/>
            <a:ext cx="263912" cy="263911"/>
          </a:xfrm>
          <a:prstGeom prst="rect">
            <a:avLst/>
          </a:prstGeom>
        </p:spPr>
      </p:pic>
      <p:pic>
        <p:nvPicPr>
          <p:cNvPr id="36" name="Picture 35" descr="Icon&#10;&#10;Description automatically generated">
            <a:extLst>
              <a:ext uri="{FF2B5EF4-FFF2-40B4-BE49-F238E27FC236}">
                <a16:creationId xmlns:a16="http://schemas.microsoft.com/office/drawing/2014/main" id="{246B3648-5FDB-46BB-A41D-B1C7406D7FF3}"/>
              </a:ext>
            </a:extLst>
          </p:cNvPr>
          <p:cNvPicPr>
            <a:picLocks noChangeAspect="1"/>
          </p:cNvPicPr>
          <p:nvPr/>
        </p:nvPicPr>
        <p:blipFill rotWithShape="1">
          <a:blip r:embed="rId4">
            <a:extLst>
              <a:ext uri="{28A0092B-C50C-407E-A947-70E740481C1C}">
                <a14:useLocalDpi xmlns:a14="http://schemas.microsoft.com/office/drawing/2010/main" val="0"/>
              </a:ext>
            </a:extLst>
          </a:blip>
          <a:srcRect r="50000"/>
          <a:stretch/>
        </p:blipFill>
        <p:spPr>
          <a:xfrm>
            <a:off x="7139035" y="3269668"/>
            <a:ext cx="263912" cy="263911"/>
          </a:xfrm>
          <a:prstGeom prst="rect">
            <a:avLst/>
          </a:prstGeom>
        </p:spPr>
      </p:pic>
      <p:pic>
        <p:nvPicPr>
          <p:cNvPr id="37" name="Picture 36" descr="Icon&#10;&#10;Description automatically generated">
            <a:extLst>
              <a:ext uri="{FF2B5EF4-FFF2-40B4-BE49-F238E27FC236}">
                <a16:creationId xmlns:a16="http://schemas.microsoft.com/office/drawing/2014/main" id="{8E548D27-B096-4283-BE4A-FC015E337EBE}"/>
              </a:ext>
            </a:extLst>
          </p:cNvPr>
          <p:cNvPicPr>
            <a:picLocks noChangeAspect="1"/>
          </p:cNvPicPr>
          <p:nvPr/>
        </p:nvPicPr>
        <p:blipFill rotWithShape="1">
          <a:blip r:embed="rId4">
            <a:extLst>
              <a:ext uri="{28A0092B-C50C-407E-A947-70E740481C1C}">
                <a14:useLocalDpi xmlns:a14="http://schemas.microsoft.com/office/drawing/2010/main" val="0"/>
              </a:ext>
            </a:extLst>
          </a:blip>
          <a:srcRect r="50000"/>
          <a:stretch/>
        </p:blipFill>
        <p:spPr>
          <a:xfrm>
            <a:off x="7107044" y="4265520"/>
            <a:ext cx="263912" cy="263911"/>
          </a:xfrm>
          <a:prstGeom prst="rect">
            <a:avLst/>
          </a:prstGeom>
        </p:spPr>
      </p:pic>
      <p:pic>
        <p:nvPicPr>
          <p:cNvPr id="38" name="Picture 37" descr="Icon&#10;&#10;Description automatically generated">
            <a:extLst>
              <a:ext uri="{FF2B5EF4-FFF2-40B4-BE49-F238E27FC236}">
                <a16:creationId xmlns:a16="http://schemas.microsoft.com/office/drawing/2014/main" id="{3FBBB150-C516-4F36-925F-DC7225A61238}"/>
              </a:ext>
            </a:extLst>
          </p:cNvPr>
          <p:cNvPicPr>
            <a:picLocks noChangeAspect="1"/>
          </p:cNvPicPr>
          <p:nvPr/>
        </p:nvPicPr>
        <p:blipFill rotWithShape="1">
          <a:blip r:embed="rId4">
            <a:extLst>
              <a:ext uri="{28A0092B-C50C-407E-A947-70E740481C1C}">
                <a14:useLocalDpi xmlns:a14="http://schemas.microsoft.com/office/drawing/2010/main" val="0"/>
              </a:ext>
            </a:extLst>
          </a:blip>
          <a:srcRect r="50000"/>
          <a:stretch/>
        </p:blipFill>
        <p:spPr>
          <a:xfrm>
            <a:off x="7095161" y="4975129"/>
            <a:ext cx="263912" cy="263911"/>
          </a:xfrm>
          <a:prstGeom prst="rect">
            <a:avLst/>
          </a:prstGeom>
        </p:spPr>
      </p:pic>
      <p:pic>
        <p:nvPicPr>
          <p:cNvPr id="39" name="Picture 38" descr="Icon&#10;&#10;Description automatically generated">
            <a:extLst>
              <a:ext uri="{FF2B5EF4-FFF2-40B4-BE49-F238E27FC236}">
                <a16:creationId xmlns:a16="http://schemas.microsoft.com/office/drawing/2014/main" id="{BD6B9496-AE77-4D1F-BC3E-8ABB93F8C403}"/>
              </a:ext>
            </a:extLst>
          </p:cNvPr>
          <p:cNvPicPr>
            <a:picLocks noChangeAspect="1"/>
          </p:cNvPicPr>
          <p:nvPr/>
        </p:nvPicPr>
        <p:blipFill rotWithShape="1">
          <a:blip r:embed="rId4">
            <a:extLst>
              <a:ext uri="{28A0092B-C50C-407E-A947-70E740481C1C}">
                <a14:useLocalDpi xmlns:a14="http://schemas.microsoft.com/office/drawing/2010/main" val="0"/>
              </a:ext>
            </a:extLst>
          </a:blip>
          <a:srcRect r="50000"/>
          <a:stretch/>
        </p:blipFill>
        <p:spPr>
          <a:xfrm>
            <a:off x="7116732" y="5346429"/>
            <a:ext cx="263912" cy="263911"/>
          </a:xfrm>
          <a:prstGeom prst="rect">
            <a:avLst/>
          </a:prstGeom>
        </p:spPr>
      </p:pic>
      <p:pic>
        <p:nvPicPr>
          <p:cNvPr id="40" name="Picture 39" descr="Icon&#10;&#10;Description automatically generated">
            <a:extLst>
              <a:ext uri="{FF2B5EF4-FFF2-40B4-BE49-F238E27FC236}">
                <a16:creationId xmlns:a16="http://schemas.microsoft.com/office/drawing/2014/main" id="{46F9D218-6435-4D7F-8867-41F1BCC71EFD}"/>
              </a:ext>
            </a:extLst>
          </p:cNvPr>
          <p:cNvPicPr>
            <a:picLocks noChangeAspect="1"/>
          </p:cNvPicPr>
          <p:nvPr/>
        </p:nvPicPr>
        <p:blipFill rotWithShape="1">
          <a:blip r:embed="rId4">
            <a:extLst>
              <a:ext uri="{28A0092B-C50C-407E-A947-70E740481C1C}">
                <a14:useLocalDpi xmlns:a14="http://schemas.microsoft.com/office/drawing/2010/main" val="0"/>
              </a:ext>
            </a:extLst>
          </a:blip>
          <a:srcRect r="50000"/>
          <a:stretch/>
        </p:blipFill>
        <p:spPr>
          <a:xfrm>
            <a:off x="7105581" y="6056196"/>
            <a:ext cx="263912" cy="263911"/>
          </a:xfrm>
          <a:prstGeom prst="rect">
            <a:avLst/>
          </a:prstGeom>
        </p:spPr>
      </p:pic>
      <p:grpSp>
        <p:nvGrpSpPr>
          <p:cNvPr id="7" name="Group 6">
            <a:extLst>
              <a:ext uri="{FF2B5EF4-FFF2-40B4-BE49-F238E27FC236}">
                <a16:creationId xmlns:a16="http://schemas.microsoft.com/office/drawing/2014/main" id="{221AFEA5-62FC-44D9-84F8-A70DC1DA1BCC}"/>
              </a:ext>
            </a:extLst>
          </p:cNvPr>
          <p:cNvGrpSpPr/>
          <p:nvPr/>
        </p:nvGrpSpPr>
        <p:grpSpPr>
          <a:xfrm>
            <a:off x="81456" y="97146"/>
            <a:ext cx="5972793" cy="2784815"/>
            <a:chOff x="-6282074" y="1457935"/>
            <a:chExt cx="5972793" cy="2784815"/>
          </a:xfrm>
        </p:grpSpPr>
        <p:sp>
          <p:nvSpPr>
            <p:cNvPr id="43" name="Speech Bubble: Rectangle with Corners Rounded 42">
              <a:extLst>
                <a:ext uri="{FF2B5EF4-FFF2-40B4-BE49-F238E27FC236}">
                  <a16:creationId xmlns:a16="http://schemas.microsoft.com/office/drawing/2014/main" id="{CF3A070D-F10F-43D1-AB28-883C922C8483}"/>
                </a:ext>
              </a:extLst>
            </p:cNvPr>
            <p:cNvSpPr/>
            <p:nvPr/>
          </p:nvSpPr>
          <p:spPr>
            <a:xfrm>
              <a:off x="-6282074" y="1457935"/>
              <a:ext cx="5824601" cy="2784815"/>
            </a:xfrm>
            <a:prstGeom prst="wedgeRoundRectCallout">
              <a:avLst>
                <a:gd name="adj1" fmla="val 61085"/>
                <a:gd name="adj2" fmla="val 9220"/>
                <a:gd name="adj3" fmla="val 16667"/>
              </a:avLst>
            </a:prstGeom>
            <a:solidFill>
              <a:srgbClr val="002060"/>
            </a:solidFill>
            <a:ln>
              <a:solidFill>
                <a:srgbClr val="FFD10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1" name="TextBox 40">
              <a:extLst>
                <a:ext uri="{FF2B5EF4-FFF2-40B4-BE49-F238E27FC236}">
                  <a16:creationId xmlns:a16="http://schemas.microsoft.com/office/drawing/2014/main" id="{582D77AB-157A-4C9E-A8CB-D657C1E06426}"/>
                </a:ext>
              </a:extLst>
            </p:cNvPr>
            <p:cNvSpPr txBox="1"/>
            <p:nvPr/>
          </p:nvSpPr>
          <p:spPr>
            <a:xfrm>
              <a:off x="-6133882" y="1887139"/>
              <a:ext cx="5824601" cy="2308324"/>
            </a:xfrm>
            <a:prstGeom prst="rect">
              <a:avLst/>
            </a:prstGeom>
            <a:noFill/>
          </p:spPr>
          <p:txBody>
            <a:bodyPr wrap="square" rtlCol="0">
              <a:spAutoFit/>
            </a:bodyPr>
            <a:lstStyle/>
            <a:p>
              <a:r>
                <a:rPr lang="en-GB" sz="2400" b="1" dirty="0" err="1">
                  <a:solidFill>
                    <a:schemeClr val="bg1"/>
                  </a:solidFill>
                </a:rPr>
                <a:t>kein</a:t>
              </a:r>
              <a:r>
                <a:rPr lang="en-GB" sz="2400" dirty="0">
                  <a:solidFill>
                    <a:schemeClr val="bg1"/>
                  </a:solidFill>
                </a:rPr>
                <a:t> means </a:t>
              </a:r>
              <a:r>
                <a:rPr lang="en-GB" sz="2400" i="1" dirty="0">
                  <a:solidFill>
                    <a:schemeClr val="bg1"/>
                  </a:solidFill>
                </a:rPr>
                <a:t>no/not a</a:t>
              </a:r>
              <a:r>
                <a:rPr lang="en-GB" sz="2400" dirty="0">
                  <a:solidFill>
                    <a:schemeClr val="bg1"/>
                  </a:solidFill>
                </a:rPr>
                <a:t>, but in English it sometimes sounds better to say ‘any’ with a negative verb:</a:t>
              </a:r>
              <a:br>
                <a:rPr lang="en-GB" sz="2400" dirty="0">
                  <a:solidFill>
                    <a:schemeClr val="bg1"/>
                  </a:solidFill>
                </a:rPr>
              </a:br>
              <a:r>
                <a:rPr lang="en-GB" sz="2400" dirty="0">
                  <a:solidFill>
                    <a:schemeClr val="bg1"/>
                  </a:solidFill>
                </a:rPr>
                <a:t>Ich mag </a:t>
              </a:r>
              <a:r>
                <a:rPr lang="en-GB" sz="2400" dirty="0" err="1">
                  <a:solidFill>
                    <a:schemeClr val="bg1"/>
                  </a:solidFill>
                </a:rPr>
                <a:t>keinen</a:t>
              </a:r>
              <a:r>
                <a:rPr lang="en-GB" sz="2400" dirty="0">
                  <a:solidFill>
                    <a:schemeClr val="bg1"/>
                  </a:solidFill>
                </a:rPr>
                <a:t> Computer.</a:t>
              </a:r>
              <a:br>
                <a:rPr lang="en-GB" sz="2400" dirty="0">
                  <a:solidFill>
                    <a:schemeClr val="bg1"/>
                  </a:solidFill>
                </a:rPr>
              </a:br>
              <a:r>
                <a:rPr lang="en-GB" sz="2400" dirty="0">
                  <a:solidFill>
                    <a:schemeClr val="bg1"/>
                  </a:solidFill>
                </a:rPr>
                <a:t>I like no computer </a:t>
              </a:r>
              <a:r>
                <a:rPr lang="en-GB" sz="2400" dirty="0">
                  <a:solidFill>
                    <a:schemeClr val="bg1"/>
                  </a:solidFill>
                  <a:sym typeface="Wingdings" panose="05000000000000000000" pitchFamily="2" charset="2"/>
                </a:rPr>
                <a:t> I </a:t>
              </a:r>
              <a:r>
                <a:rPr lang="en-GB" sz="2400" b="1" u="sng" dirty="0">
                  <a:solidFill>
                    <a:schemeClr val="bg1"/>
                  </a:solidFill>
                  <a:sym typeface="Wingdings" panose="05000000000000000000" pitchFamily="2" charset="2"/>
                </a:rPr>
                <a:t>don’t like any</a:t>
              </a:r>
              <a:r>
                <a:rPr lang="en-GB" sz="2400" b="1" dirty="0">
                  <a:solidFill>
                    <a:schemeClr val="bg1"/>
                  </a:solidFill>
                  <a:sym typeface="Wingdings" panose="05000000000000000000" pitchFamily="2" charset="2"/>
                </a:rPr>
                <a:t> </a:t>
              </a:r>
              <a:r>
                <a:rPr lang="en-GB" sz="2400" dirty="0">
                  <a:solidFill>
                    <a:schemeClr val="bg1"/>
                  </a:solidFill>
                  <a:sym typeface="Wingdings" panose="05000000000000000000" pitchFamily="2" charset="2"/>
                </a:rPr>
                <a:t>computer.</a:t>
              </a:r>
              <a:endParaRPr lang="en-GB" sz="2400" dirty="0">
                <a:solidFill>
                  <a:schemeClr val="bg1"/>
                </a:solidFill>
              </a:endParaRPr>
            </a:p>
          </p:txBody>
        </p:sp>
        <p:sp>
          <p:nvSpPr>
            <p:cNvPr id="42" name="TextBox 41">
              <a:extLst>
                <a:ext uri="{FF2B5EF4-FFF2-40B4-BE49-F238E27FC236}">
                  <a16:creationId xmlns:a16="http://schemas.microsoft.com/office/drawing/2014/main" id="{E4AE2826-C691-4221-B2DC-DAFE44F31DD6}"/>
                </a:ext>
              </a:extLst>
            </p:cNvPr>
            <p:cNvSpPr txBox="1"/>
            <p:nvPr/>
          </p:nvSpPr>
          <p:spPr>
            <a:xfrm>
              <a:off x="-5805755" y="1502679"/>
              <a:ext cx="5313473" cy="461665"/>
            </a:xfrm>
            <a:prstGeom prst="rect">
              <a:avLst/>
            </a:prstGeom>
            <a:noFill/>
          </p:spPr>
          <p:txBody>
            <a:bodyPr wrap="square" rtlCol="0">
              <a:spAutoFit/>
            </a:bodyPr>
            <a:lstStyle/>
            <a:p>
              <a:pPr algn="ctr"/>
              <a:r>
                <a:rPr lang="en-GB" sz="2400" dirty="0">
                  <a:solidFill>
                    <a:schemeClr val="bg1"/>
                  </a:solidFill>
                </a:rPr>
                <a:t>Remember! </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7"/>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39"/>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19475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hören</a:t>
            </a:r>
            <a:endParaRPr lang="en-GB" sz="2000" b="1" dirty="0">
              <a:solidFill>
                <a:srgbClr val="002060"/>
              </a:solidFill>
              <a:latin typeface="Century Gothic" panose="020B0502020202020204" pitchFamily="34" charset="0"/>
            </a:endParaRPr>
          </a:p>
        </p:txBody>
      </p:sp>
      <p:graphicFrame>
        <p:nvGraphicFramePr>
          <p:cNvPr id="5" name="Table 1">
            <a:extLst>
              <a:ext uri="{FF2B5EF4-FFF2-40B4-BE49-F238E27FC236}">
                <a16:creationId xmlns:a16="http://schemas.microsoft.com/office/drawing/2014/main" id="{C6398E9F-79CD-4BAD-B189-42283EE14EB0}"/>
              </a:ext>
            </a:extLst>
          </p:cNvPr>
          <p:cNvGraphicFramePr/>
          <p:nvPr/>
        </p:nvGraphicFramePr>
        <p:xfrm>
          <a:off x="1645468" y="1738635"/>
          <a:ext cx="5745076" cy="4328280"/>
        </p:xfrm>
        <a:graphic>
          <a:graphicData uri="http://schemas.openxmlformats.org/drawingml/2006/table">
            <a:tbl>
              <a:tblPr/>
              <a:tblGrid>
                <a:gridCol w="2770808">
                  <a:extLst>
                    <a:ext uri="{9D8B030D-6E8A-4147-A177-3AD203B41FA5}">
                      <a16:colId xmlns:a16="http://schemas.microsoft.com/office/drawing/2014/main" val="20000"/>
                    </a:ext>
                  </a:extLst>
                </a:gridCol>
                <a:gridCol w="2974268">
                  <a:extLst>
                    <a:ext uri="{9D8B030D-6E8A-4147-A177-3AD203B41FA5}">
                      <a16:colId xmlns:a16="http://schemas.microsoft.com/office/drawing/2014/main" val="20001"/>
                    </a:ext>
                  </a:extLst>
                </a:gridCol>
              </a:tblGrid>
              <a:tr h="961200">
                <a:tc>
                  <a:txBody>
                    <a:bodyPr/>
                    <a:lstStyle/>
                    <a:p>
                      <a:pPr algn="l">
                        <a:lnSpc>
                          <a:spcPct val="100000"/>
                        </a:lnSpc>
                      </a:pPr>
                      <a:r>
                        <a:rPr lang="en-GB" sz="2000" b="1" strike="noStrike" spc="-1" dirty="0">
                          <a:solidFill>
                            <a:srgbClr val="002060"/>
                          </a:solidFill>
                          <a:latin typeface="Century gothic"/>
                          <a:ea typeface="Century Gothic"/>
                        </a:rPr>
                        <a:t>Johanna</a:t>
                      </a:r>
                      <a:endParaRPr lang="en-GB" sz="20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US" sz="2000" b="1" strike="noStrike" spc="-1" dirty="0">
                          <a:solidFill>
                            <a:srgbClr val="002060"/>
                          </a:solidFill>
                          <a:latin typeface="Century gothic"/>
                        </a:rPr>
                        <a:t>J</a:t>
                      </a:r>
                      <a:r>
                        <a:rPr lang="en-GB" sz="2000" b="1" strike="noStrike" spc="-1" dirty="0" err="1">
                          <a:solidFill>
                            <a:srgbClr val="002060"/>
                          </a:solidFill>
                          <a:latin typeface="Century gothic"/>
                        </a:rPr>
                        <a:t>ohanna</a:t>
                      </a:r>
                      <a:r>
                        <a:rPr lang="en-GB" sz="2000" b="1" strike="noStrike" spc="-1" dirty="0">
                          <a:solidFill>
                            <a:srgbClr val="002060"/>
                          </a:solidFill>
                          <a:latin typeface="Century gothic"/>
                        </a:rPr>
                        <a:t> und Aisha</a:t>
                      </a:r>
                      <a:endParaRPr lang="en-GB" sz="20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0"/>
                  </a:ext>
                </a:extLst>
              </a:tr>
              <a:tr h="50508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1"/>
                  </a:ext>
                </a:extLst>
              </a:tr>
              <a:tr h="47844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441000">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478440">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50724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478440">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6"/>
                  </a:ext>
                </a:extLst>
              </a:tr>
              <a:tr h="478440">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7"/>
                  </a:ext>
                </a:extLst>
              </a:tr>
            </a:tbl>
          </a:graphicData>
        </a:graphic>
      </p:graphicFrame>
      <p:sp>
        <p:nvSpPr>
          <p:cNvPr id="15" name="CustomShape 22">
            <a:hlinkClick r:id="" action="ppaction://noaction">
              <a:snd r:embed="rId3" name="T1_W12_8.3.wav"/>
            </a:hlinkClick>
            <a:extLst>
              <a:ext uri="{FF2B5EF4-FFF2-40B4-BE49-F238E27FC236}">
                <a16:creationId xmlns:a16="http://schemas.microsoft.com/office/drawing/2014/main" id="{4247252A-FC32-4F16-8616-A5FE2859FCB7}"/>
              </a:ext>
            </a:extLst>
          </p:cNvPr>
          <p:cNvSpPr/>
          <p:nvPr/>
        </p:nvSpPr>
        <p:spPr>
          <a:xfrm>
            <a:off x="1049537" y="2684431"/>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1" dirty="0">
                <a:solidFill>
                  <a:schemeClr val="bg1"/>
                </a:solidFill>
                <a:latin typeface="Century Gothic" panose="020B0502020202020204" pitchFamily="34" charset="0"/>
              </a:rPr>
              <a:t>B</a:t>
            </a:r>
            <a:r>
              <a:rPr lang="en-GB" sz="2000" b="1" spc="-1" dirty="0">
                <a:solidFill>
                  <a:schemeClr val="bg1"/>
                </a:solidFill>
                <a:latin typeface="Century Gothic" panose="020B0502020202020204" pitchFamily="34" charset="0"/>
              </a:rPr>
              <a:t>.</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16" name="CustomShape 23">
            <a:hlinkClick r:id="" action="ppaction://noaction">
              <a:snd r:embed="rId4" name="T1_W12_8.4.wav"/>
            </a:hlinkClick>
            <a:extLst>
              <a:ext uri="{FF2B5EF4-FFF2-40B4-BE49-F238E27FC236}">
                <a16:creationId xmlns:a16="http://schemas.microsoft.com/office/drawing/2014/main" id="{3AD5864B-E328-4811-82EC-A3D77BDC6BF2}"/>
              </a:ext>
            </a:extLst>
          </p:cNvPr>
          <p:cNvSpPr/>
          <p:nvPr/>
        </p:nvSpPr>
        <p:spPr>
          <a:xfrm>
            <a:off x="1049537" y="3186991"/>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1</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17" name="CustomShape 24">
            <a:hlinkClick r:id="" action="ppaction://noaction">
              <a:snd r:embed="rId5" name="T1_W12_8.5.wav"/>
            </a:hlinkClick>
            <a:extLst>
              <a:ext uri="{FF2B5EF4-FFF2-40B4-BE49-F238E27FC236}">
                <a16:creationId xmlns:a16="http://schemas.microsoft.com/office/drawing/2014/main" id="{F2DAD2AC-ADD2-4480-845B-008BBA9A5F70}"/>
              </a:ext>
            </a:extLst>
          </p:cNvPr>
          <p:cNvSpPr/>
          <p:nvPr/>
        </p:nvSpPr>
        <p:spPr>
          <a:xfrm>
            <a:off x="1049537" y="3666151"/>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2</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18" name="CustomShape 25">
            <a:hlinkClick r:id="" action="ppaction://noaction">
              <a:snd r:embed="rId6" name="T1_W12_8.6.wav"/>
            </a:hlinkClick>
            <a:extLst>
              <a:ext uri="{FF2B5EF4-FFF2-40B4-BE49-F238E27FC236}">
                <a16:creationId xmlns:a16="http://schemas.microsoft.com/office/drawing/2014/main" id="{E47FAB46-1A11-4EF4-B700-EF919D0338F8}"/>
              </a:ext>
            </a:extLst>
          </p:cNvPr>
          <p:cNvSpPr/>
          <p:nvPr/>
        </p:nvSpPr>
        <p:spPr>
          <a:xfrm>
            <a:off x="1049537" y="4132711"/>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3</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19" name="CustomShape 26">
            <a:hlinkClick r:id="" action="ppaction://noaction">
              <a:snd r:embed="rId7" name="T1_W12_8.7.wav"/>
            </a:hlinkClick>
            <a:extLst>
              <a:ext uri="{FF2B5EF4-FFF2-40B4-BE49-F238E27FC236}">
                <a16:creationId xmlns:a16="http://schemas.microsoft.com/office/drawing/2014/main" id="{1ECA2C39-8E1B-46F9-B4CE-5D69DA706F12}"/>
              </a:ext>
            </a:extLst>
          </p:cNvPr>
          <p:cNvSpPr/>
          <p:nvPr/>
        </p:nvSpPr>
        <p:spPr>
          <a:xfrm>
            <a:off x="1049537" y="4638151"/>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4</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21" name="CustomShape 27">
            <a:hlinkClick r:id="" action="ppaction://noaction">
              <a:snd r:embed="rId8" name="T1_W12_8.8.wav"/>
            </a:hlinkClick>
            <a:extLst>
              <a:ext uri="{FF2B5EF4-FFF2-40B4-BE49-F238E27FC236}">
                <a16:creationId xmlns:a16="http://schemas.microsoft.com/office/drawing/2014/main" id="{B06E6BFD-FB69-40F9-9653-301D379E5A17}"/>
              </a:ext>
            </a:extLst>
          </p:cNvPr>
          <p:cNvSpPr/>
          <p:nvPr/>
        </p:nvSpPr>
        <p:spPr>
          <a:xfrm>
            <a:off x="1053857" y="5130271"/>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5</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22" name="CustomShape 28">
            <a:hlinkClick r:id="" action="ppaction://noaction">
              <a:snd r:embed="rId9" name="T1_W12_8.9.wav"/>
            </a:hlinkClick>
            <a:extLst>
              <a:ext uri="{FF2B5EF4-FFF2-40B4-BE49-F238E27FC236}">
                <a16:creationId xmlns:a16="http://schemas.microsoft.com/office/drawing/2014/main" id="{34261C61-C209-49EF-A2E1-6B62F7BA1FCB}"/>
              </a:ext>
            </a:extLst>
          </p:cNvPr>
          <p:cNvSpPr/>
          <p:nvPr/>
        </p:nvSpPr>
        <p:spPr>
          <a:xfrm>
            <a:off x="1049537" y="5573431"/>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6</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25" name="CustomShape 6">
            <a:hlinkClick r:id="" action="ppaction://noaction">
              <a:snd r:embed="rId10" name="T1_W12_8.1.wav"/>
            </a:hlinkClick>
            <a:extLst>
              <a:ext uri="{FF2B5EF4-FFF2-40B4-BE49-F238E27FC236}">
                <a16:creationId xmlns:a16="http://schemas.microsoft.com/office/drawing/2014/main" id="{85BDA598-D8FC-421B-AEDB-34FBDED665F3}"/>
              </a:ext>
            </a:extLst>
          </p:cNvPr>
          <p:cNvSpPr/>
          <p:nvPr/>
        </p:nvSpPr>
        <p:spPr>
          <a:xfrm>
            <a:off x="114389" y="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1" normalizeH="0" baseline="0" noProof="0" dirty="0">
                <a:ln>
                  <a:noFill/>
                </a:ln>
                <a:solidFill>
                  <a:srgbClr val="002060"/>
                </a:solidFill>
                <a:effectLst/>
                <a:uLnTx/>
                <a:uFillTx/>
                <a:latin typeface="Century Gothic" panose="020B0502020202020204" pitchFamily="34" charset="0"/>
              </a:rPr>
              <a:t>Sie (sg) </a:t>
            </a:r>
            <a:r>
              <a:rPr kumimoji="0" lang="en-US" sz="2800" b="1" i="0" u="none" strike="noStrike" kern="1200" cap="none" spc="-1" normalizeH="0" baseline="0" noProof="0" dirty="0" err="1">
                <a:ln>
                  <a:noFill/>
                </a:ln>
                <a:solidFill>
                  <a:srgbClr val="002060"/>
                </a:solidFill>
                <a:effectLst/>
                <a:uLnTx/>
                <a:uFillTx/>
                <a:latin typeface="Century Gothic" panose="020B0502020202020204" pitchFamily="34" charset="0"/>
              </a:rPr>
              <a:t>oder</a:t>
            </a:r>
            <a:r>
              <a:rPr kumimoji="0" lang="en-US" sz="2800" b="1" i="0" u="none" strike="noStrike" kern="1200" cap="none" spc="-1" normalizeH="0" baseline="0" noProof="0" dirty="0">
                <a:ln>
                  <a:noFill/>
                </a:ln>
                <a:solidFill>
                  <a:srgbClr val="002060"/>
                </a:solidFill>
                <a:effectLst/>
                <a:uLnTx/>
                <a:uFillTx/>
                <a:latin typeface="Century Gothic" panose="020B0502020202020204" pitchFamily="34" charset="0"/>
              </a:rPr>
              <a:t> </a:t>
            </a:r>
            <a:r>
              <a:rPr kumimoji="0" lang="en-US" sz="2800" b="1" i="0" u="none" strike="noStrike" kern="1200" cap="none" spc="-1" normalizeH="0" baseline="0" noProof="0" dirty="0" err="1">
                <a:ln>
                  <a:noFill/>
                </a:ln>
                <a:solidFill>
                  <a:srgbClr val="002060"/>
                </a:solidFill>
                <a:effectLst/>
                <a:uLnTx/>
                <a:uFillTx/>
                <a:latin typeface="Century Gothic" panose="020B0502020202020204" pitchFamily="34" charset="0"/>
              </a:rPr>
              <a:t>sie</a:t>
            </a:r>
            <a:r>
              <a:rPr kumimoji="0" lang="en-US" sz="2800" b="1" i="0" u="none" strike="noStrike" kern="1200" cap="none" spc="-1" normalizeH="0" baseline="0" noProof="0" dirty="0">
                <a:ln>
                  <a:noFill/>
                </a:ln>
                <a:solidFill>
                  <a:srgbClr val="002060"/>
                </a:solidFill>
                <a:effectLst/>
                <a:uLnTx/>
                <a:uFillTx/>
                <a:latin typeface="Century Gothic" panose="020B0502020202020204" pitchFamily="34" charset="0"/>
              </a:rPr>
              <a:t> (plural)? </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6" name="CustomShape 7">
            <a:hlinkClick r:id="" action="ppaction://noaction">
              <a:snd r:embed="rId11" name="T1_W12_8.2.wav"/>
            </a:hlinkClick>
            <a:extLst>
              <a:ext uri="{FF2B5EF4-FFF2-40B4-BE49-F238E27FC236}">
                <a16:creationId xmlns:a16="http://schemas.microsoft.com/office/drawing/2014/main" id="{CDE017ED-8249-468A-9710-339DEB7176CF}"/>
              </a:ext>
            </a:extLst>
          </p:cNvPr>
          <p:cNvSpPr/>
          <p:nvPr/>
        </p:nvSpPr>
        <p:spPr>
          <a:xfrm>
            <a:off x="267587" y="569355"/>
            <a:ext cx="9831756"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spc="-1" dirty="0">
                <a:solidFill>
                  <a:srgbClr val="002060"/>
                </a:solidFill>
                <a:latin typeface="Century Gothic" panose="020B0502020202020204" pitchFamily="34" charset="0"/>
                <a:ea typeface="Century Gothic"/>
              </a:rPr>
              <a:t>I</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st</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das Johanna,</a:t>
            </a:r>
            <a:r>
              <a:rPr kumimoji="0" lang="en-GB" sz="2800" b="0" i="0" u="none" strike="noStrike" kern="1200" cap="none" spc="-1" normalizeH="0" noProof="0" dirty="0">
                <a:ln>
                  <a:noFill/>
                </a:ln>
                <a:solidFill>
                  <a:srgbClr val="002060"/>
                </a:solidFill>
                <a:effectLst/>
                <a:uLnTx/>
                <a:uFillTx/>
                <a:latin typeface="Century Gothic" panose="020B0502020202020204" pitchFamily="34" charset="0"/>
                <a:ea typeface="Century Gothic"/>
              </a:rPr>
              <a:t> </a:t>
            </a:r>
            <a:r>
              <a:rPr kumimoji="0" lang="en-GB" sz="2800" b="0" i="0" u="none" strike="noStrike" kern="1200" cap="none" spc="-1" normalizeH="0" noProof="0" dirty="0" err="1">
                <a:ln>
                  <a:noFill/>
                </a:ln>
                <a:solidFill>
                  <a:srgbClr val="002060"/>
                </a:solidFill>
                <a:effectLst/>
                <a:uLnTx/>
                <a:uFillTx/>
                <a:latin typeface="Century Gothic" panose="020B0502020202020204" pitchFamily="34" charset="0"/>
                <a:ea typeface="Century Gothic"/>
              </a:rPr>
              <a:t>oder</a:t>
            </a:r>
            <a:r>
              <a:rPr kumimoji="0" lang="en-GB" sz="2800" b="0" i="0" u="none" strike="noStrike" kern="1200" cap="none" spc="-1" normalizeH="0" noProof="0" dirty="0">
                <a:ln>
                  <a:noFill/>
                </a:ln>
                <a:solidFill>
                  <a:srgbClr val="002060"/>
                </a:solidFill>
                <a:effectLst/>
                <a:uLnTx/>
                <a:uFillTx/>
                <a:latin typeface="Century Gothic" panose="020B0502020202020204" pitchFamily="34" charset="0"/>
                <a:ea typeface="Century Gothic"/>
              </a:rPr>
              <a:t> </a:t>
            </a:r>
            <a:r>
              <a:rPr kumimoji="0" lang="en-GB" sz="2800" b="0" i="0" u="none" strike="noStrike" kern="1200" cap="none" spc="-1" normalizeH="0" noProof="0" dirty="0" err="1">
                <a:ln>
                  <a:noFill/>
                </a:ln>
                <a:solidFill>
                  <a:srgbClr val="002060"/>
                </a:solidFill>
                <a:effectLst/>
                <a:uLnTx/>
                <a:uFillTx/>
                <a:latin typeface="Century Gothic" panose="020B0502020202020204" pitchFamily="34" charset="0"/>
                <a:ea typeface="Century Gothic"/>
              </a:rPr>
              <a:t>sind</a:t>
            </a:r>
            <a:r>
              <a:rPr kumimoji="0" lang="en-GB" sz="2800" b="0" i="0" u="none" strike="noStrike" kern="1200" cap="none" spc="-1" normalizeH="0" noProof="0" dirty="0">
                <a:ln>
                  <a:noFill/>
                </a:ln>
                <a:solidFill>
                  <a:srgbClr val="002060"/>
                </a:solidFill>
                <a:effectLst/>
                <a:uLnTx/>
                <a:uFillTx/>
                <a:latin typeface="Century Gothic" panose="020B0502020202020204" pitchFamily="34" charset="0"/>
                <a:ea typeface="Century Gothic"/>
              </a:rPr>
              <a:t> das Johanna und Aisha? </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27" name="Picture 26" descr="A picture containing text, clipart&#10;&#10;Description automatically generated">
            <a:extLst>
              <a:ext uri="{FF2B5EF4-FFF2-40B4-BE49-F238E27FC236}">
                <a16:creationId xmlns:a16="http://schemas.microsoft.com/office/drawing/2014/main" id="{AC19905F-818E-4788-94EC-FA69D89EB988}"/>
              </a:ext>
            </a:extLst>
          </p:cNvPr>
          <p:cNvPicPr>
            <a:picLocks noChangeAspect="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pic>
        <p:nvPicPr>
          <p:cNvPr id="4" name="Picture 3" descr="Icon&#10;&#10;Description automatically generated">
            <a:extLst>
              <a:ext uri="{FF2B5EF4-FFF2-40B4-BE49-F238E27FC236}">
                <a16:creationId xmlns:a16="http://schemas.microsoft.com/office/drawing/2014/main" id="{38D73F0C-2FDA-4386-9298-50EF1D54097D}"/>
              </a:ext>
            </a:extLst>
          </p:cNvPr>
          <p:cNvPicPr>
            <a:picLocks noChangeAspect="1"/>
          </p:cNvPicPr>
          <p:nvPr/>
        </p:nvPicPr>
        <p:blipFill rotWithShape="1">
          <a:blip r:embed="rId13">
            <a:extLst>
              <a:ext uri="{28A0092B-C50C-407E-A947-70E740481C1C}">
                <a14:useLocalDpi xmlns:a14="http://schemas.microsoft.com/office/drawing/2010/main" val="0"/>
              </a:ext>
            </a:extLst>
          </a:blip>
          <a:srcRect r="50000"/>
          <a:stretch/>
        </p:blipFill>
        <p:spPr>
          <a:xfrm>
            <a:off x="2977390" y="2684431"/>
            <a:ext cx="517321" cy="517320"/>
          </a:xfrm>
          <a:prstGeom prst="rect">
            <a:avLst/>
          </a:prstGeom>
        </p:spPr>
      </p:pic>
      <p:pic>
        <p:nvPicPr>
          <p:cNvPr id="28" name="Picture 27" descr="Icon&#10;&#10;Description automatically generated">
            <a:extLst>
              <a:ext uri="{FF2B5EF4-FFF2-40B4-BE49-F238E27FC236}">
                <a16:creationId xmlns:a16="http://schemas.microsoft.com/office/drawing/2014/main" id="{794BAFBC-62E0-448C-9EFA-AA88D4866E4D}"/>
              </a:ext>
            </a:extLst>
          </p:cNvPr>
          <p:cNvPicPr>
            <a:picLocks noChangeAspect="1"/>
          </p:cNvPicPr>
          <p:nvPr/>
        </p:nvPicPr>
        <p:blipFill rotWithShape="1">
          <a:blip r:embed="rId13">
            <a:extLst>
              <a:ext uri="{28A0092B-C50C-407E-A947-70E740481C1C}">
                <a14:useLocalDpi xmlns:a14="http://schemas.microsoft.com/office/drawing/2010/main" val="0"/>
              </a:ext>
            </a:extLst>
          </a:blip>
          <a:srcRect r="50000"/>
          <a:stretch/>
        </p:blipFill>
        <p:spPr>
          <a:xfrm>
            <a:off x="5535576" y="3201751"/>
            <a:ext cx="517321" cy="517320"/>
          </a:xfrm>
          <a:prstGeom prst="rect">
            <a:avLst/>
          </a:prstGeom>
        </p:spPr>
      </p:pic>
      <p:pic>
        <p:nvPicPr>
          <p:cNvPr id="3" name="Picture 2" descr="A picture containing text&#10;&#10;Description automatically generated">
            <a:extLst>
              <a:ext uri="{FF2B5EF4-FFF2-40B4-BE49-F238E27FC236}">
                <a16:creationId xmlns:a16="http://schemas.microsoft.com/office/drawing/2014/main" id="{B7C0E2A8-8F9B-201F-CA65-65655CAC543D}"/>
              </a:ext>
            </a:extLst>
          </p:cNvPr>
          <p:cNvPicPr>
            <a:picLocks noChangeAspect="1"/>
          </p:cNvPicPr>
          <p:nvPr/>
        </p:nvPicPr>
        <p:blipFill rotWithShape="1">
          <a:blip r:embed="rId14">
            <a:extLst>
              <a:ext uri="{28A0092B-C50C-407E-A947-70E740481C1C}">
                <a14:useLocalDpi xmlns:a14="http://schemas.microsoft.com/office/drawing/2010/main" val="0"/>
              </a:ext>
            </a:extLst>
          </a:blip>
          <a:srcRect b="66375"/>
          <a:stretch/>
        </p:blipFill>
        <p:spPr>
          <a:xfrm>
            <a:off x="2859889" y="1346609"/>
            <a:ext cx="951981" cy="912163"/>
          </a:xfrm>
          <a:prstGeom prst="rect">
            <a:avLst/>
          </a:prstGeom>
        </p:spPr>
      </p:pic>
      <p:pic>
        <p:nvPicPr>
          <p:cNvPr id="7" name="Picture 6">
            <a:extLst>
              <a:ext uri="{FF2B5EF4-FFF2-40B4-BE49-F238E27FC236}">
                <a16:creationId xmlns:a16="http://schemas.microsoft.com/office/drawing/2014/main" id="{36338120-9854-D949-27A7-C055D71CC18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918633" y="1137325"/>
            <a:ext cx="818418" cy="917110"/>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97346432-CF77-38F3-2FD4-349991CEA416}"/>
              </a:ext>
            </a:extLst>
          </p:cNvPr>
          <p:cNvPicPr>
            <a:picLocks noChangeAspect="1"/>
          </p:cNvPicPr>
          <p:nvPr/>
        </p:nvPicPr>
        <p:blipFill rotWithShape="1">
          <a:blip r:embed="rId14">
            <a:extLst>
              <a:ext uri="{28A0092B-C50C-407E-A947-70E740481C1C}">
                <a14:useLocalDpi xmlns:a14="http://schemas.microsoft.com/office/drawing/2010/main" val="0"/>
              </a:ext>
            </a:extLst>
          </a:blip>
          <a:srcRect b="66375"/>
          <a:stretch/>
        </p:blipFill>
        <p:spPr>
          <a:xfrm>
            <a:off x="4710239" y="1211028"/>
            <a:ext cx="951981" cy="912163"/>
          </a:xfrm>
          <a:prstGeom prst="rect">
            <a:avLst/>
          </a:prstGeom>
        </p:spPr>
      </p:pic>
      <p:pic>
        <p:nvPicPr>
          <p:cNvPr id="10" name="Picture 9" descr="Icon&#10;&#10;Description automatically generated">
            <a:extLst>
              <a:ext uri="{FF2B5EF4-FFF2-40B4-BE49-F238E27FC236}">
                <a16:creationId xmlns:a16="http://schemas.microsoft.com/office/drawing/2014/main" id="{76208162-3DAB-C450-A682-A56CF758CCFB}"/>
              </a:ext>
            </a:extLst>
          </p:cNvPr>
          <p:cNvPicPr>
            <a:picLocks noChangeAspect="1"/>
          </p:cNvPicPr>
          <p:nvPr/>
        </p:nvPicPr>
        <p:blipFill rotWithShape="1">
          <a:blip r:embed="rId13">
            <a:extLst>
              <a:ext uri="{28A0092B-C50C-407E-A947-70E740481C1C}">
                <a14:useLocalDpi xmlns:a14="http://schemas.microsoft.com/office/drawing/2010/main" val="0"/>
              </a:ext>
            </a:extLst>
          </a:blip>
          <a:srcRect r="50000"/>
          <a:stretch/>
        </p:blipFill>
        <p:spPr>
          <a:xfrm>
            <a:off x="5619135" y="3644115"/>
            <a:ext cx="517321" cy="517320"/>
          </a:xfrm>
          <a:prstGeom prst="rect">
            <a:avLst/>
          </a:prstGeom>
        </p:spPr>
      </p:pic>
      <p:pic>
        <p:nvPicPr>
          <p:cNvPr id="11" name="Picture 10" descr="Icon&#10;&#10;Description automatically generated">
            <a:extLst>
              <a:ext uri="{FF2B5EF4-FFF2-40B4-BE49-F238E27FC236}">
                <a16:creationId xmlns:a16="http://schemas.microsoft.com/office/drawing/2014/main" id="{AD913B74-BF73-9952-B356-1FB723C5B4B7}"/>
              </a:ext>
            </a:extLst>
          </p:cNvPr>
          <p:cNvPicPr>
            <a:picLocks noChangeAspect="1"/>
          </p:cNvPicPr>
          <p:nvPr/>
        </p:nvPicPr>
        <p:blipFill rotWithShape="1">
          <a:blip r:embed="rId13">
            <a:extLst>
              <a:ext uri="{28A0092B-C50C-407E-A947-70E740481C1C}">
                <a14:useLocalDpi xmlns:a14="http://schemas.microsoft.com/office/drawing/2010/main" val="0"/>
              </a:ext>
            </a:extLst>
          </a:blip>
          <a:srcRect r="50000"/>
          <a:stretch/>
        </p:blipFill>
        <p:spPr>
          <a:xfrm>
            <a:off x="2977390" y="4117013"/>
            <a:ext cx="517321" cy="517320"/>
          </a:xfrm>
          <a:prstGeom prst="rect">
            <a:avLst/>
          </a:prstGeom>
        </p:spPr>
      </p:pic>
      <p:pic>
        <p:nvPicPr>
          <p:cNvPr id="12" name="Picture 11" descr="Icon&#10;&#10;Description automatically generated">
            <a:extLst>
              <a:ext uri="{FF2B5EF4-FFF2-40B4-BE49-F238E27FC236}">
                <a16:creationId xmlns:a16="http://schemas.microsoft.com/office/drawing/2014/main" id="{74CA3554-5776-C813-66B2-3A330B555D9A}"/>
              </a:ext>
            </a:extLst>
          </p:cNvPr>
          <p:cNvPicPr>
            <a:picLocks noChangeAspect="1"/>
          </p:cNvPicPr>
          <p:nvPr/>
        </p:nvPicPr>
        <p:blipFill rotWithShape="1">
          <a:blip r:embed="rId13">
            <a:extLst>
              <a:ext uri="{28A0092B-C50C-407E-A947-70E740481C1C}">
                <a14:useLocalDpi xmlns:a14="http://schemas.microsoft.com/office/drawing/2010/main" val="0"/>
              </a:ext>
            </a:extLst>
          </a:blip>
          <a:srcRect r="50000"/>
          <a:stretch/>
        </p:blipFill>
        <p:spPr>
          <a:xfrm>
            <a:off x="5662220" y="4588166"/>
            <a:ext cx="517321" cy="517320"/>
          </a:xfrm>
          <a:prstGeom prst="rect">
            <a:avLst/>
          </a:prstGeom>
        </p:spPr>
      </p:pic>
      <p:pic>
        <p:nvPicPr>
          <p:cNvPr id="13" name="Picture 12" descr="Icon&#10;&#10;Description automatically generated">
            <a:extLst>
              <a:ext uri="{FF2B5EF4-FFF2-40B4-BE49-F238E27FC236}">
                <a16:creationId xmlns:a16="http://schemas.microsoft.com/office/drawing/2014/main" id="{903B5C0E-7097-D3AE-95AE-36743143E00E}"/>
              </a:ext>
            </a:extLst>
          </p:cNvPr>
          <p:cNvPicPr>
            <a:picLocks noChangeAspect="1"/>
          </p:cNvPicPr>
          <p:nvPr/>
        </p:nvPicPr>
        <p:blipFill rotWithShape="1">
          <a:blip r:embed="rId13">
            <a:extLst>
              <a:ext uri="{28A0092B-C50C-407E-A947-70E740481C1C}">
                <a14:useLocalDpi xmlns:a14="http://schemas.microsoft.com/office/drawing/2010/main" val="0"/>
              </a:ext>
            </a:extLst>
          </a:blip>
          <a:srcRect r="50000"/>
          <a:stretch/>
        </p:blipFill>
        <p:spPr>
          <a:xfrm>
            <a:off x="2975589" y="5130271"/>
            <a:ext cx="517321" cy="517320"/>
          </a:xfrm>
          <a:prstGeom prst="rect">
            <a:avLst/>
          </a:prstGeom>
        </p:spPr>
      </p:pic>
      <p:pic>
        <p:nvPicPr>
          <p:cNvPr id="14" name="Picture 13" descr="Icon&#10;&#10;Description automatically generated">
            <a:extLst>
              <a:ext uri="{FF2B5EF4-FFF2-40B4-BE49-F238E27FC236}">
                <a16:creationId xmlns:a16="http://schemas.microsoft.com/office/drawing/2014/main" id="{E4AFF5E3-5C7D-21FE-CD82-69542BE4C8EC}"/>
              </a:ext>
            </a:extLst>
          </p:cNvPr>
          <p:cNvPicPr>
            <a:picLocks noChangeAspect="1"/>
          </p:cNvPicPr>
          <p:nvPr/>
        </p:nvPicPr>
        <p:blipFill rotWithShape="1">
          <a:blip r:embed="rId13">
            <a:extLst>
              <a:ext uri="{28A0092B-C50C-407E-A947-70E740481C1C}">
                <a14:useLocalDpi xmlns:a14="http://schemas.microsoft.com/office/drawing/2010/main" val="0"/>
              </a:ext>
            </a:extLst>
          </a:blip>
          <a:srcRect r="50000"/>
          <a:stretch/>
        </p:blipFill>
        <p:spPr>
          <a:xfrm>
            <a:off x="2945714" y="5566411"/>
            <a:ext cx="517321" cy="517320"/>
          </a:xfrm>
          <a:prstGeom prst="rect">
            <a:avLst/>
          </a:prstGeom>
        </p:spPr>
      </p:pic>
      <p:pic>
        <p:nvPicPr>
          <p:cNvPr id="8" name="Picture 7">
            <a:extLst>
              <a:ext uri="{FF2B5EF4-FFF2-40B4-BE49-F238E27FC236}">
                <a16:creationId xmlns:a16="http://schemas.microsoft.com/office/drawing/2014/main" id="{3F7BCEBA-410C-4593-8292-9DAAA545ACCB}"/>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579448" y="1793633"/>
            <a:ext cx="1462326" cy="1669818"/>
          </a:xfrm>
          <a:prstGeom prst="rect">
            <a:avLst/>
          </a:prstGeom>
        </p:spPr>
      </p:pic>
      <p:sp>
        <p:nvSpPr>
          <p:cNvPr id="29" name="TextBox 28">
            <a:extLst>
              <a:ext uri="{FF2B5EF4-FFF2-40B4-BE49-F238E27FC236}">
                <a16:creationId xmlns:a16="http://schemas.microsoft.com/office/drawing/2014/main" id="{6DC139B5-1CDD-4FBF-B6D8-C275B73D056C}"/>
              </a:ext>
            </a:extLst>
          </p:cNvPr>
          <p:cNvSpPr txBox="1"/>
          <p:nvPr/>
        </p:nvSpPr>
        <p:spPr>
          <a:xfrm>
            <a:off x="7793266" y="3374207"/>
            <a:ext cx="1449238"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a:ea typeface="Century Gothic"/>
                <a:cs typeface="+mn-cs"/>
              </a:rPr>
              <a:t>Tasso</a:t>
            </a:r>
            <a:endParaRPr kumimoji="0" lang="en-GB" sz="2000" b="0" i="0" u="none" strike="noStrike" kern="1200" cap="none" spc="-1" normalizeH="0" baseline="0" noProof="0" dirty="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2379896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CustomShape 7"/>
          <p:cNvSpPr/>
          <p:nvPr/>
        </p:nvSpPr>
        <p:spPr>
          <a:xfrm>
            <a:off x="252110" y="1495547"/>
            <a:ext cx="10750310" cy="914399"/>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a:ea typeface="Century Gothic"/>
              </a:rPr>
              <a:t>Aisha und Robbie take</a:t>
            </a:r>
            <a:r>
              <a:rPr kumimoji="0" lang="en-GB" sz="2400" b="0" i="0" u="none" strike="noStrike" kern="1200" cap="none" spc="-1" normalizeH="0" noProof="0" dirty="0">
                <a:ln>
                  <a:noFill/>
                </a:ln>
                <a:solidFill>
                  <a:srgbClr val="002060"/>
                </a:solidFill>
                <a:effectLst/>
                <a:uLnTx/>
                <a:uFillTx/>
                <a:latin typeface="Century Gothic"/>
                <a:ea typeface="Century Gothic"/>
              </a:rPr>
              <a:t> it in turns to say as many sentences as they can in  one minute. You do the same with a partner! </a:t>
            </a:r>
            <a:endParaRPr kumimoji="0" lang="en-GB" sz="2400" b="0" i="0" u="none" strike="noStrike" kern="1200" cap="none" spc="-1" normalizeH="0" baseline="0" noProof="0" dirty="0">
              <a:ln>
                <a:noFill/>
              </a:ln>
              <a:solidFill>
                <a:prstClr val="black"/>
              </a:solidFill>
              <a:effectLst/>
              <a:uLnTx/>
              <a:uFillTx/>
              <a:latin typeface="Arial"/>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888394" y="1024626"/>
            <a:ext cx="1271452" cy="374973"/>
          </a:xfrm>
          <a:solidFill>
            <a:srgbClr val="FFD10D"/>
          </a:solidFill>
        </p:spPr>
        <p:txBody>
          <a:bodyPr/>
          <a:lstStyle/>
          <a:p>
            <a:pPr algn="ctr"/>
            <a:r>
              <a:rPr lang="en-GB" sz="2000" b="1" dirty="0" err="1">
                <a:solidFill>
                  <a:schemeClr val="bg2">
                    <a:lumMod val="10000"/>
                  </a:schemeClr>
                </a:solidFill>
                <a:latin typeface="Century Gothic" panose="020B0502020202020204" pitchFamily="34" charset="0"/>
              </a:rPr>
              <a:t>sprechen</a:t>
            </a:r>
            <a:endParaRPr lang="en-GB" sz="2000" b="1" dirty="0">
              <a:solidFill>
                <a:schemeClr val="bg2">
                  <a:lumMod val="10000"/>
                </a:schemeClr>
              </a:solidFill>
              <a:latin typeface="Century Gothic" panose="020B0502020202020204" pitchFamily="34" charset="0"/>
            </a:endParaRPr>
          </a:p>
        </p:txBody>
      </p:sp>
      <p:pic>
        <p:nvPicPr>
          <p:cNvPr id="25" name="Picture 24" descr="Icon&#10;&#10;Description automatically generated">
            <a:extLst>
              <a:ext uri="{FF2B5EF4-FFF2-40B4-BE49-F238E27FC236}">
                <a16:creationId xmlns:a16="http://schemas.microsoft.com/office/drawing/2014/main" id="{F82CD23A-7BD7-48BB-A124-FC8128FF53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17846" y="65350"/>
            <a:ext cx="1585097" cy="1066892"/>
          </a:xfrm>
          <a:prstGeom prst="rect">
            <a:avLst/>
          </a:prstGeom>
        </p:spPr>
      </p:pic>
      <p:sp>
        <p:nvSpPr>
          <p:cNvPr id="26" name="Google Shape;410;p19">
            <a:extLst>
              <a:ext uri="{FF2B5EF4-FFF2-40B4-BE49-F238E27FC236}">
                <a16:creationId xmlns:a16="http://schemas.microsoft.com/office/drawing/2014/main" id="{A6F63D09-7A43-4709-947E-57E1DDBD5520}"/>
              </a:ext>
            </a:extLst>
          </p:cNvPr>
          <p:cNvSpPr txBox="1"/>
          <p:nvPr/>
        </p:nvSpPr>
        <p:spPr>
          <a:xfrm>
            <a:off x="11632979" y="3420295"/>
            <a:ext cx="143986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27" name="Google Shape;387;p19">
            <a:extLst>
              <a:ext uri="{FF2B5EF4-FFF2-40B4-BE49-F238E27FC236}">
                <a16:creationId xmlns:a16="http://schemas.microsoft.com/office/drawing/2014/main" id="{EEDB9FDD-BD98-4F77-AB3A-5F8E79BC0051}"/>
              </a:ext>
            </a:extLst>
          </p:cNvPr>
          <p:cNvSpPr/>
          <p:nvPr/>
        </p:nvSpPr>
        <p:spPr>
          <a:xfrm>
            <a:off x="11002736" y="1881617"/>
            <a:ext cx="502131" cy="4156257"/>
          </a:xfrm>
          <a:prstGeom prst="rect">
            <a:avLst/>
          </a:prstGeom>
          <a:solidFill>
            <a:srgbClr val="FF0000"/>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28" name="Google Shape;388;p19">
            <a:extLst>
              <a:ext uri="{FF2B5EF4-FFF2-40B4-BE49-F238E27FC236}">
                <a16:creationId xmlns:a16="http://schemas.microsoft.com/office/drawing/2014/main" id="{15BD6731-8069-468F-92B3-95AE826CE4BE}"/>
              </a:ext>
            </a:extLst>
          </p:cNvPr>
          <p:cNvSpPr/>
          <p:nvPr/>
        </p:nvSpPr>
        <p:spPr>
          <a:xfrm>
            <a:off x="11002037" y="1850435"/>
            <a:ext cx="503528" cy="4156259"/>
          </a:xfrm>
          <a:prstGeom prst="rect">
            <a:avLst/>
          </a:prstGeom>
          <a:solidFill>
            <a:srgbClr val="FFD319"/>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29" name="Google Shape;389;p19">
            <a:extLst>
              <a:ext uri="{FF2B5EF4-FFF2-40B4-BE49-F238E27FC236}">
                <a16:creationId xmlns:a16="http://schemas.microsoft.com/office/drawing/2014/main" id="{9D3A2920-342C-44D7-8AC9-F061BD312185}"/>
              </a:ext>
            </a:extLst>
          </p:cNvPr>
          <p:cNvCxnSpPr/>
          <p:nvPr/>
        </p:nvCxnSpPr>
        <p:spPr>
          <a:xfrm>
            <a:off x="11686108" y="18701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30" name="Google Shape;390;p19">
            <a:extLst>
              <a:ext uri="{FF2B5EF4-FFF2-40B4-BE49-F238E27FC236}">
                <a16:creationId xmlns:a16="http://schemas.microsoft.com/office/drawing/2014/main" id="{E88FE042-F1EF-46DE-B414-CFB4D6E0656E}"/>
              </a:ext>
            </a:extLst>
          </p:cNvPr>
          <p:cNvCxnSpPr/>
          <p:nvPr/>
        </p:nvCxnSpPr>
        <p:spPr>
          <a:xfrm>
            <a:off x="11663499" y="18701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31" name="Google Shape;391;p19">
            <a:extLst>
              <a:ext uri="{FF2B5EF4-FFF2-40B4-BE49-F238E27FC236}">
                <a16:creationId xmlns:a16="http://schemas.microsoft.com/office/drawing/2014/main" id="{B6607BB0-E4AA-4E81-B8CD-041FECA04D6E}"/>
              </a:ext>
            </a:extLst>
          </p:cNvPr>
          <p:cNvCxnSpPr/>
          <p:nvPr/>
        </p:nvCxnSpPr>
        <p:spPr>
          <a:xfrm>
            <a:off x="11686109" y="6026447"/>
            <a:ext cx="216791" cy="0"/>
          </a:xfrm>
          <a:prstGeom prst="straightConnector1">
            <a:avLst/>
          </a:prstGeom>
          <a:noFill/>
          <a:ln w="28575" cap="flat" cmpd="sng">
            <a:solidFill>
              <a:srgbClr val="1E4E79"/>
            </a:solidFill>
            <a:prstDash val="solid"/>
            <a:round/>
            <a:headEnd type="none" w="med" len="med"/>
            <a:tailEnd type="none" w="med" len="med"/>
          </a:ln>
        </p:spPr>
      </p:cxnSp>
      <p:sp>
        <p:nvSpPr>
          <p:cNvPr id="32" name="Google Shape;393;p19">
            <a:extLst>
              <a:ext uri="{FF2B5EF4-FFF2-40B4-BE49-F238E27FC236}">
                <a16:creationId xmlns:a16="http://schemas.microsoft.com/office/drawing/2014/main" id="{AEDEB103-0F7D-48AA-9D23-0CFE2CA4F196}"/>
              </a:ext>
            </a:extLst>
          </p:cNvPr>
          <p:cNvSpPr txBox="1"/>
          <p:nvPr/>
        </p:nvSpPr>
        <p:spPr>
          <a:xfrm>
            <a:off x="11803030" y="1666496"/>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a:ln>
                  <a:noFill/>
                </a:ln>
                <a:solidFill>
                  <a:srgbClr val="1E4E79"/>
                </a:solidFill>
                <a:effectLst/>
                <a:uLnTx/>
                <a:uFillTx/>
                <a:latin typeface="Century Gothic"/>
                <a:ea typeface="Century Gothic"/>
                <a:cs typeface="Century Gothic"/>
                <a:sym typeface="Century Gothic"/>
              </a:rPr>
              <a:t>60</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394;p19">
            <a:extLst>
              <a:ext uri="{FF2B5EF4-FFF2-40B4-BE49-F238E27FC236}">
                <a16:creationId xmlns:a16="http://schemas.microsoft.com/office/drawing/2014/main" id="{5A164D81-BDDE-4DEE-A535-A9D4F2B24817}"/>
              </a:ext>
            </a:extLst>
          </p:cNvPr>
          <p:cNvSpPr txBox="1"/>
          <p:nvPr/>
        </p:nvSpPr>
        <p:spPr>
          <a:xfrm>
            <a:off x="11769073" y="5620178"/>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4" name="Google Shape;395;p19">
            <a:extLst>
              <a:ext uri="{FF2B5EF4-FFF2-40B4-BE49-F238E27FC236}">
                <a16:creationId xmlns:a16="http://schemas.microsoft.com/office/drawing/2014/main" id="{8492B28D-3A6F-4740-8EB8-5959DF2D61B9}"/>
              </a:ext>
            </a:extLst>
          </p:cNvPr>
          <p:cNvSpPr/>
          <p:nvPr/>
        </p:nvSpPr>
        <p:spPr>
          <a:xfrm>
            <a:off x="10859786" y="62568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START</a:t>
            </a:r>
            <a:endParaRPr kumimoji="0" sz="16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Speech Bubble: Rectangle with Corners Rounded 3">
            <a:extLst>
              <a:ext uri="{FF2B5EF4-FFF2-40B4-BE49-F238E27FC236}">
                <a16:creationId xmlns:a16="http://schemas.microsoft.com/office/drawing/2014/main" id="{D15C699F-8741-EB3D-8C57-AE902559BCBE}"/>
              </a:ext>
            </a:extLst>
          </p:cNvPr>
          <p:cNvSpPr/>
          <p:nvPr/>
        </p:nvSpPr>
        <p:spPr>
          <a:xfrm>
            <a:off x="2021089" y="308406"/>
            <a:ext cx="4580028"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mj-lt"/>
              </a:rPr>
              <a:t>Partnerarbeit</a:t>
            </a:r>
            <a:endParaRPr kumimoji="0" lang="en-GB" sz="2800" b="1" i="0" u="none" strike="noStrike" kern="1200" cap="none" spc="0" normalizeH="0" baseline="0" noProof="0" dirty="0">
              <a:ln>
                <a:noFill/>
              </a:ln>
              <a:solidFill>
                <a:prstClr val="white"/>
              </a:solidFill>
              <a:effectLst/>
              <a:uLnTx/>
              <a:uFillTx/>
              <a:latin typeface="+mj-lt"/>
            </a:endParaRPr>
          </a:p>
        </p:txBody>
      </p:sp>
      <p:pic>
        <p:nvPicPr>
          <p:cNvPr id="5" name="Graphic 4" descr="Teacher">
            <a:extLst>
              <a:ext uri="{FF2B5EF4-FFF2-40B4-BE49-F238E27FC236}">
                <a16:creationId xmlns:a16="http://schemas.microsoft.com/office/drawing/2014/main" id="{237442C8-2C70-5C36-4375-E38966824CD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70390" y="110226"/>
            <a:ext cx="914400" cy="914400"/>
          </a:xfrm>
          <a:prstGeom prst="rect">
            <a:avLst/>
          </a:prstGeom>
        </p:spPr>
      </p:pic>
      <p:graphicFrame>
        <p:nvGraphicFramePr>
          <p:cNvPr id="7" name="Table 7">
            <a:extLst>
              <a:ext uri="{FF2B5EF4-FFF2-40B4-BE49-F238E27FC236}">
                <a16:creationId xmlns:a16="http://schemas.microsoft.com/office/drawing/2014/main" id="{23AAD76B-5AE1-B4AD-2C7A-E2E282B367D4}"/>
              </a:ext>
            </a:extLst>
          </p:cNvPr>
          <p:cNvGraphicFramePr>
            <a:graphicFrameLocks noGrp="1"/>
          </p:cNvGraphicFramePr>
          <p:nvPr>
            <p:extLst>
              <p:ext uri="{D42A27DB-BD31-4B8C-83A1-F6EECF244321}">
                <p14:modId xmlns:p14="http://schemas.microsoft.com/office/powerpoint/2010/main" val="4283112073"/>
              </p:ext>
            </p:extLst>
          </p:nvPr>
        </p:nvGraphicFramePr>
        <p:xfrm>
          <a:off x="823520" y="2434794"/>
          <a:ext cx="9475856" cy="4114800"/>
        </p:xfrm>
        <a:graphic>
          <a:graphicData uri="http://schemas.openxmlformats.org/drawingml/2006/table">
            <a:tbl>
              <a:tblPr>
                <a:tableStyleId>{5C22544A-7EE6-4342-B048-85BDC9FD1C3A}</a:tableStyleId>
              </a:tblPr>
              <a:tblGrid>
                <a:gridCol w="2368964">
                  <a:extLst>
                    <a:ext uri="{9D8B030D-6E8A-4147-A177-3AD203B41FA5}">
                      <a16:colId xmlns:a16="http://schemas.microsoft.com/office/drawing/2014/main" val="3139675206"/>
                    </a:ext>
                  </a:extLst>
                </a:gridCol>
                <a:gridCol w="2368964">
                  <a:extLst>
                    <a:ext uri="{9D8B030D-6E8A-4147-A177-3AD203B41FA5}">
                      <a16:colId xmlns:a16="http://schemas.microsoft.com/office/drawing/2014/main" val="3347076989"/>
                    </a:ext>
                  </a:extLst>
                </a:gridCol>
                <a:gridCol w="2368964">
                  <a:extLst>
                    <a:ext uri="{9D8B030D-6E8A-4147-A177-3AD203B41FA5}">
                      <a16:colId xmlns:a16="http://schemas.microsoft.com/office/drawing/2014/main" val="1548582997"/>
                    </a:ext>
                  </a:extLst>
                </a:gridCol>
                <a:gridCol w="2368964">
                  <a:extLst>
                    <a:ext uri="{9D8B030D-6E8A-4147-A177-3AD203B41FA5}">
                      <a16:colId xmlns:a16="http://schemas.microsoft.com/office/drawing/2014/main" val="2588186428"/>
                    </a:ext>
                  </a:extLst>
                </a:gridCol>
              </a:tblGrid>
              <a:tr h="370840">
                <a:tc>
                  <a:txBody>
                    <a:bodyPr/>
                    <a:lstStyle/>
                    <a:p>
                      <a:endParaRPr lang="en-GB" sz="2400">
                        <a:solidFill>
                          <a:srgbClr val="002060"/>
                        </a:solidFill>
                      </a:endParaRPr>
                    </a:p>
                  </a:txBody>
                  <a:tcPr/>
                </a:tc>
                <a:tc>
                  <a:txBody>
                    <a:bodyPr/>
                    <a:lstStyle/>
                    <a:p>
                      <a:endParaRPr lang="en-GB" sz="2400" dirty="0">
                        <a:solidFill>
                          <a:srgbClr val="002060"/>
                        </a:solidFill>
                      </a:endParaRPr>
                    </a:p>
                  </a:txBody>
                  <a:tcPr/>
                </a:tc>
                <a:tc>
                  <a:txBody>
                    <a:bodyPr/>
                    <a:lstStyle/>
                    <a:p>
                      <a:endParaRPr lang="en-GB" sz="2400">
                        <a:solidFill>
                          <a:srgbClr val="002060"/>
                        </a:solidFill>
                      </a:endParaRPr>
                    </a:p>
                  </a:txBody>
                  <a:tcPr/>
                </a:tc>
                <a:tc>
                  <a:txBody>
                    <a:bodyPr/>
                    <a:lstStyle/>
                    <a:p>
                      <a:r>
                        <a:rPr lang="en-US" sz="2400" dirty="0" err="1">
                          <a:solidFill>
                            <a:srgbClr val="002060"/>
                          </a:solidFill>
                        </a:rPr>
                        <a:t>Eis</a:t>
                      </a:r>
                      <a:r>
                        <a:rPr lang="en-US" sz="2400" dirty="0">
                          <a:solidFill>
                            <a:srgbClr val="002060"/>
                          </a:solidFill>
                        </a:rPr>
                        <a:t> (</a:t>
                      </a:r>
                      <a:r>
                        <a:rPr lang="en-US" sz="2400" dirty="0" err="1">
                          <a:solidFill>
                            <a:srgbClr val="002060"/>
                          </a:solidFill>
                        </a:rPr>
                        <a:t>nt</a:t>
                      </a:r>
                      <a:r>
                        <a:rPr lang="en-US" sz="2400" dirty="0">
                          <a:solidFill>
                            <a:srgbClr val="002060"/>
                          </a:solidFill>
                        </a:rPr>
                        <a:t>)</a:t>
                      </a:r>
                      <a:endParaRPr lang="en-GB" sz="2400" dirty="0">
                        <a:solidFill>
                          <a:srgbClr val="002060"/>
                        </a:solidFill>
                      </a:endParaRPr>
                    </a:p>
                  </a:txBody>
                  <a:tcPr/>
                </a:tc>
                <a:extLst>
                  <a:ext uri="{0D108BD9-81ED-4DB2-BD59-A6C34878D82A}">
                    <a16:rowId xmlns:a16="http://schemas.microsoft.com/office/drawing/2014/main" val="3170927371"/>
                  </a:ext>
                </a:extLst>
              </a:tr>
              <a:tr h="370840">
                <a:tc>
                  <a:txBody>
                    <a:bodyPr/>
                    <a:lstStyle/>
                    <a:p>
                      <a:endParaRPr lang="en-GB" sz="2400" dirty="0">
                        <a:solidFill>
                          <a:srgbClr val="002060"/>
                        </a:solidFill>
                      </a:endParaRPr>
                    </a:p>
                  </a:txBody>
                  <a:tcPr/>
                </a:tc>
                <a:tc>
                  <a:txBody>
                    <a:bodyPr/>
                    <a:lstStyle/>
                    <a:p>
                      <a:r>
                        <a:rPr lang="en-US" sz="2400" dirty="0" err="1">
                          <a:solidFill>
                            <a:srgbClr val="002060"/>
                          </a:solidFill>
                        </a:rPr>
                        <a:t>gebe</a:t>
                      </a:r>
                      <a:endParaRPr lang="en-GB" sz="2400" dirty="0">
                        <a:solidFill>
                          <a:srgbClr val="002060"/>
                        </a:solidFill>
                      </a:endParaRPr>
                    </a:p>
                  </a:txBody>
                  <a:tcPr/>
                </a:tc>
                <a:tc>
                  <a:txBody>
                    <a:bodyPr/>
                    <a:lstStyle/>
                    <a:p>
                      <a:endParaRPr lang="en-GB" sz="2400" dirty="0">
                        <a:solidFill>
                          <a:srgbClr val="002060"/>
                        </a:solidFill>
                      </a:endParaRPr>
                    </a:p>
                  </a:txBody>
                  <a:tcPr/>
                </a:tc>
                <a:tc>
                  <a:txBody>
                    <a:bodyPr/>
                    <a:lstStyle/>
                    <a:p>
                      <a:r>
                        <a:rPr lang="en-US" sz="2400" dirty="0">
                          <a:solidFill>
                            <a:srgbClr val="002060"/>
                          </a:solidFill>
                        </a:rPr>
                        <a:t>Kuchen (m)</a:t>
                      </a:r>
                      <a:endParaRPr lang="en-GB" sz="2400" dirty="0">
                        <a:solidFill>
                          <a:srgbClr val="002060"/>
                        </a:solidFill>
                      </a:endParaRPr>
                    </a:p>
                  </a:txBody>
                  <a:tcPr/>
                </a:tc>
                <a:extLst>
                  <a:ext uri="{0D108BD9-81ED-4DB2-BD59-A6C34878D82A}">
                    <a16:rowId xmlns:a16="http://schemas.microsoft.com/office/drawing/2014/main" val="2963316108"/>
                  </a:ext>
                </a:extLst>
              </a:tr>
              <a:tr h="370840">
                <a:tc>
                  <a:txBody>
                    <a:bodyPr/>
                    <a:lstStyle/>
                    <a:p>
                      <a:endParaRPr lang="en-GB" sz="2400" dirty="0">
                        <a:solidFill>
                          <a:srgbClr val="002060"/>
                        </a:solidFill>
                      </a:endParaRPr>
                    </a:p>
                  </a:txBody>
                  <a:tcPr/>
                </a:tc>
                <a:tc>
                  <a:txBody>
                    <a:bodyPr/>
                    <a:lstStyle/>
                    <a:p>
                      <a:r>
                        <a:rPr lang="en-US" sz="2400" dirty="0" err="1">
                          <a:solidFill>
                            <a:srgbClr val="002060"/>
                          </a:solidFill>
                        </a:rPr>
                        <a:t>gibt</a:t>
                      </a:r>
                      <a:endParaRPr lang="en-GB" sz="2400" dirty="0">
                        <a:solidFill>
                          <a:srgbClr val="002060"/>
                        </a:solidFill>
                      </a:endParaRPr>
                    </a:p>
                  </a:txBody>
                  <a:tcPr/>
                </a:tc>
                <a:tc>
                  <a:txBody>
                    <a:bodyPr/>
                    <a:lstStyle/>
                    <a:p>
                      <a:endParaRPr lang="en-GB" sz="2400" dirty="0">
                        <a:solidFill>
                          <a:srgbClr val="002060"/>
                        </a:solidFill>
                      </a:endParaRPr>
                    </a:p>
                  </a:txBody>
                  <a:tcPr/>
                </a:tc>
                <a:tc>
                  <a:txBody>
                    <a:bodyPr/>
                    <a:lstStyle/>
                    <a:p>
                      <a:r>
                        <a:rPr lang="en-US" sz="2400" dirty="0" err="1">
                          <a:solidFill>
                            <a:srgbClr val="002060"/>
                          </a:solidFill>
                        </a:rPr>
                        <a:t>Bleistift</a:t>
                      </a:r>
                      <a:r>
                        <a:rPr lang="en-US" sz="2400" dirty="0">
                          <a:solidFill>
                            <a:srgbClr val="002060"/>
                          </a:solidFill>
                        </a:rPr>
                        <a:t> (m)</a:t>
                      </a:r>
                      <a:endParaRPr lang="en-GB" sz="2400" dirty="0">
                        <a:solidFill>
                          <a:srgbClr val="002060"/>
                        </a:solidFill>
                      </a:endParaRPr>
                    </a:p>
                  </a:txBody>
                  <a:tcPr/>
                </a:tc>
                <a:extLst>
                  <a:ext uri="{0D108BD9-81ED-4DB2-BD59-A6C34878D82A}">
                    <a16:rowId xmlns:a16="http://schemas.microsoft.com/office/drawing/2014/main" val="2209959194"/>
                  </a:ext>
                </a:extLst>
              </a:tr>
              <a:tr h="370840">
                <a:tc>
                  <a:txBody>
                    <a:bodyPr/>
                    <a:lstStyle/>
                    <a:p>
                      <a:r>
                        <a:rPr lang="en-US" sz="2400" dirty="0">
                          <a:solidFill>
                            <a:srgbClr val="002060"/>
                          </a:solidFill>
                        </a:rPr>
                        <a:t>ich</a:t>
                      </a:r>
                      <a:endParaRPr lang="en-GB" sz="2400" dirty="0">
                        <a:solidFill>
                          <a:srgbClr val="002060"/>
                        </a:solidFill>
                      </a:endParaRPr>
                    </a:p>
                  </a:txBody>
                  <a:tcPr/>
                </a:tc>
                <a:tc>
                  <a:txBody>
                    <a:bodyPr/>
                    <a:lstStyle/>
                    <a:p>
                      <a:r>
                        <a:rPr lang="en-US" sz="2400" dirty="0" err="1">
                          <a:solidFill>
                            <a:srgbClr val="002060"/>
                          </a:solidFill>
                        </a:rPr>
                        <a:t>gebt</a:t>
                      </a:r>
                      <a:endParaRPr lang="en-GB" sz="2400" dirty="0">
                        <a:solidFill>
                          <a:srgbClr val="002060"/>
                        </a:solidFill>
                      </a:endParaRPr>
                    </a:p>
                  </a:txBody>
                  <a:tcPr/>
                </a:tc>
                <a:tc>
                  <a:txBody>
                    <a:bodyPr/>
                    <a:lstStyle/>
                    <a:p>
                      <a:r>
                        <a:rPr lang="en-US" sz="2400" dirty="0" err="1">
                          <a:solidFill>
                            <a:srgbClr val="002060"/>
                          </a:solidFill>
                        </a:rPr>
                        <a:t>einen</a:t>
                      </a:r>
                      <a:endParaRPr lang="en-GB" sz="2400" dirty="0">
                        <a:solidFill>
                          <a:srgbClr val="002060"/>
                        </a:solidFill>
                      </a:endParaRPr>
                    </a:p>
                  </a:txBody>
                  <a:tcPr/>
                </a:tc>
                <a:tc>
                  <a:txBody>
                    <a:bodyPr/>
                    <a:lstStyle/>
                    <a:p>
                      <a:r>
                        <a:rPr lang="en-US" sz="2400" dirty="0" err="1">
                          <a:solidFill>
                            <a:srgbClr val="002060"/>
                          </a:solidFill>
                        </a:rPr>
                        <a:t>Geschenk</a:t>
                      </a:r>
                      <a:r>
                        <a:rPr lang="en-US" sz="2400" dirty="0">
                          <a:solidFill>
                            <a:srgbClr val="002060"/>
                          </a:solidFill>
                        </a:rPr>
                        <a:t> (</a:t>
                      </a:r>
                      <a:r>
                        <a:rPr lang="en-US" sz="2400" dirty="0" err="1">
                          <a:solidFill>
                            <a:srgbClr val="002060"/>
                          </a:solidFill>
                        </a:rPr>
                        <a:t>nt</a:t>
                      </a:r>
                      <a:r>
                        <a:rPr lang="en-US" sz="2400" dirty="0">
                          <a:solidFill>
                            <a:srgbClr val="002060"/>
                          </a:solidFill>
                        </a:rPr>
                        <a:t>)</a:t>
                      </a:r>
                      <a:endParaRPr lang="en-GB" sz="2400" dirty="0">
                        <a:solidFill>
                          <a:srgbClr val="002060"/>
                        </a:solidFill>
                      </a:endParaRPr>
                    </a:p>
                  </a:txBody>
                  <a:tcPr/>
                </a:tc>
                <a:extLst>
                  <a:ext uri="{0D108BD9-81ED-4DB2-BD59-A6C34878D82A}">
                    <a16:rowId xmlns:a16="http://schemas.microsoft.com/office/drawing/2014/main" val="1047162336"/>
                  </a:ext>
                </a:extLst>
              </a:tr>
              <a:tr h="370840">
                <a:tc>
                  <a:txBody>
                    <a:bodyPr/>
                    <a:lstStyle/>
                    <a:p>
                      <a:r>
                        <a:rPr lang="en-US" sz="2400" dirty="0">
                          <a:solidFill>
                            <a:srgbClr val="002060"/>
                          </a:solidFill>
                        </a:rPr>
                        <a:t>er</a:t>
                      </a:r>
                      <a:endParaRPr lang="en-GB" sz="2400" dirty="0">
                        <a:solidFill>
                          <a:srgbClr val="002060"/>
                        </a:solidFill>
                      </a:endParaRPr>
                    </a:p>
                  </a:txBody>
                  <a:tcPr/>
                </a:tc>
                <a:tc>
                  <a:txBody>
                    <a:bodyPr/>
                    <a:lstStyle/>
                    <a:p>
                      <a:r>
                        <a:rPr lang="en-US" sz="2400" dirty="0" err="1">
                          <a:solidFill>
                            <a:srgbClr val="002060"/>
                          </a:solidFill>
                        </a:rPr>
                        <a:t>habe</a:t>
                      </a:r>
                      <a:endParaRPr lang="en-GB" sz="2400" dirty="0">
                        <a:solidFill>
                          <a:srgbClr val="002060"/>
                        </a:solidFill>
                      </a:endParaRPr>
                    </a:p>
                  </a:txBody>
                  <a:tcPr/>
                </a:tc>
                <a:tc>
                  <a:txBody>
                    <a:bodyPr/>
                    <a:lstStyle/>
                    <a:p>
                      <a:r>
                        <a:rPr lang="en-US" sz="2400" dirty="0">
                          <a:solidFill>
                            <a:srgbClr val="002060"/>
                          </a:solidFill>
                        </a:rPr>
                        <a:t>eine</a:t>
                      </a:r>
                      <a:endParaRPr lang="en-GB" sz="2400" dirty="0">
                        <a:solidFill>
                          <a:srgbClr val="002060"/>
                        </a:solidFill>
                      </a:endParaRPr>
                    </a:p>
                  </a:txBody>
                  <a:tcPr/>
                </a:tc>
                <a:tc>
                  <a:txBody>
                    <a:bodyPr/>
                    <a:lstStyle/>
                    <a:p>
                      <a:r>
                        <a:rPr lang="en-US" sz="2400" dirty="0" err="1">
                          <a:solidFill>
                            <a:srgbClr val="002060"/>
                          </a:solidFill>
                        </a:rPr>
                        <a:t>Flaschen</a:t>
                      </a:r>
                      <a:r>
                        <a:rPr lang="en-US" sz="2400" dirty="0">
                          <a:solidFill>
                            <a:srgbClr val="002060"/>
                          </a:solidFill>
                        </a:rPr>
                        <a:t> (pl)</a:t>
                      </a:r>
                      <a:endParaRPr lang="en-GB" sz="2400" dirty="0">
                        <a:solidFill>
                          <a:srgbClr val="002060"/>
                        </a:solidFill>
                      </a:endParaRPr>
                    </a:p>
                  </a:txBody>
                  <a:tcPr/>
                </a:tc>
                <a:extLst>
                  <a:ext uri="{0D108BD9-81ED-4DB2-BD59-A6C34878D82A}">
                    <a16:rowId xmlns:a16="http://schemas.microsoft.com/office/drawing/2014/main" val="605087207"/>
                  </a:ext>
                </a:extLst>
              </a:tr>
              <a:tr h="370840">
                <a:tc>
                  <a:txBody>
                    <a:bodyPr/>
                    <a:lstStyle/>
                    <a:p>
                      <a:r>
                        <a:rPr lang="en-US" sz="2400" dirty="0" err="1">
                          <a:solidFill>
                            <a:srgbClr val="002060"/>
                          </a:solidFill>
                        </a:rPr>
                        <a:t>ihr</a:t>
                      </a:r>
                      <a:endParaRPr lang="en-GB" sz="2400" dirty="0">
                        <a:solidFill>
                          <a:srgbClr val="002060"/>
                        </a:solidFill>
                      </a:endParaRPr>
                    </a:p>
                  </a:txBody>
                  <a:tcPr/>
                </a:tc>
                <a:tc>
                  <a:txBody>
                    <a:bodyPr/>
                    <a:lstStyle/>
                    <a:p>
                      <a:r>
                        <a:rPr lang="en-US" sz="2400" dirty="0">
                          <a:solidFill>
                            <a:srgbClr val="002060"/>
                          </a:solidFill>
                        </a:rPr>
                        <a:t>hat</a:t>
                      </a:r>
                      <a:endParaRPr lang="en-GB" sz="2400" dirty="0">
                        <a:solidFill>
                          <a:srgbClr val="002060"/>
                        </a:solidFill>
                      </a:endParaRPr>
                    </a:p>
                  </a:txBody>
                  <a:tcPr/>
                </a:tc>
                <a:tc>
                  <a:txBody>
                    <a:bodyPr/>
                    <a:lstStyle/>
                    <a:p>
                      <a:r>
                        <a:rPr lang="en-US" sz="2400" dirty="0" err="1">
                          <a:solidFill>
                            <a:srgbClr val="002060"/>
                          </a:solidFill>
                        </a:rPr>
                        <a:t>ein</a:t>
                      </a:r>
                      <a:endParaRPr lang="en-GB" sz="2400" dirty="0">
                        <a:solidFill>
                          <a:srgbClr val="002060"/>
                        </a:solidFill>
                      </a:endParaRPr>
                    </a:p>
                  </a:txBody>
                  <a:tcPr/>
                </a:tc>
                <a:tc>
                  <a:txBody>
                    <a:bodyPr/>
                    <a:lstStyle/>
                    <a:p>
                      <a:r>
                        <a:rPr lang="en-US" sz="2400" dirty="0">
                          <a:solidFill>
                            <a:srgbClr val="002060"/>
                          </a:solidFill>
                        </a:rPr>
                        <a:t>Hund (m)</a:t>
                      </a:r>
                      <a:endParaRPr lang="en-GB" sz="2400" dirty="0">
                        <a:solidFill>
                          <a:srgbClr val="002060"/>
                        </a:solidFill>
                      </a:endParaRPr>
                    </a:p>
                  </a:txBody>
                  <a:tcPr/>
                </a:tc>
                <a:extLst>
                  <a:ext uri="{0D108BD9-81ED-4DB2-BD59-A6C34878D82A}">
                    <a16:rowId xmlns:a16="http://schemas.microsoft.com/office/drawing/2014/main" val="824533222"/>
                  </a:ext>
                </a:extLst>
              </a:tr>
              <a:tr h="370840">
                <a:tc>
                  <a:txBody>
                    <a:bodyPr/>
                    <a:lstStyle/>
                    <a:p>
                      <a:endParaRPr lang="en-GB" sz="2400" dirty="0">
                        <a:solidFill>
                          <a:srgbClr val="002060"/>
                        </a:solidFill>
                      </a:endParaRPr>
                    </a:p>
                  </a:txBody>
                  <a:tcPr/>
                </a:tc>
                <a:tc>
                  <a:txBody>
                    <a:bodyPr/>
                    <a:lstStyle/>
                    <a:p>
                      <a:r>
                        <a:rPr lang="en-US" sz="2400" dirty="0" err="1">
                          <a:solidFill>
                            <a:srgbClr val="002060"/>
                          </a:solidFill>
                        </a:rPr>
                        <a:t>habt</a:t>
                      </a:r>
                      <a:endParaRPr lang="en-GB" sz="2400" dirty="0">
                        <a:solidFill>
                          <a:srgbClr val="002060"/>
                        </a:solidFill>
                      </a:endParaRPr>
                    </a:p>
                  </a:txBody>
                  <a:tcPr/>
                </a:tc>
                <a:tc>
                  <a:txBody>
                    <a:bodyPr/>
                    <a:lstStyle/>
                    <a:p>
                      <a:r>
                        <a:rPr lang="en-GB" sz="2400" dirty="0" err="1">
                          <a:solidFill>
                            <a:srgbClr val="002060"/>
                          </a:solidFill>
                        </a:rPr>
                        <a:t>keine</a:t>
                      </a:r>
                      <a:endParaRPr lang="en-GB" sz="2400" dirty="0">
                        <a:solidFill>
                          <a:srgbClr val="002060"/>
                        </a:solidFill>
                      </a:endParaRPr>
                    </a:p>
                  </a:txBody>
                  <a:tcPr/>
                </a:tc>
                <a:tc>
                  <a:txBody>
                    <a:bodyPr/>
                    <a:lstStyle/>
                    <a:p>
                      <a:r>
                        <a:rPr lang="en-US" sz="2400" dirty="0" err="1">
                          <a:solidFill>
                            <a:srgbClr val="002060"/>
                          </a:solidFill>
                        </a:rPr>
                        <a:t>Katze</a:t>
                      </a:r>
                      <a:r>
                        <a:rPr lang="en-US" sz="2400" dirty="0">
                          <a:solidFill>
                            <a:srgbClr val="002060"/>
                          </a:solidFill>
                        </a:rPr>
                        <a:t> (f)</a:t>
                      </a:r>
                      <a:endParaRPr lang="en-GB" sz="2400" dirty="0">
                        <a:solidFill>
                          <a:srgbClr val="002060"/>
                        </a:solidFill>
                      </a:endParaRPr>
                    </a:p>
                  </a:txBody>
                  <a:tcPr/>
                </a:tc>
                <a:extLst>
                  <a:ext uri="{0D108BD9-81ED-4DB2-BD59-A6C34878D82A}">
                    <a16:rowId xmlns:a16="http://schemas.microsoft.com/office/drawing/2014/main" val="4104654753"/>
                  </a:ext>
                </a:extLst>
              </a:tr>
              <a:tr h="370840">
                <a:tc>
                  <a:txBody>
                    <a:bodyPr/>
                    <a:lstStyle/>
                    <a:p>
                      <a:endParaRPr lang="en-GB" sz="2400">
                        <a:solidFill>
                          <a:srgbClr val="002060"/>
                        </a:solidFill>
                      </a:endParaRPr>
                    </a:p>
                  </a:txBody>
                  <a:tcPr/>
                </a:tc>
                <a:tc>
                  <a:txBody>
                    <a:bodyPr/>
                    <a:lstStyle/>
                    <a:p>
                      <a:endParaRPr lang="en-GB" sz="2400">
                        <a:solidFill>
                          <a:srgbClr val="002060"/>
                        </a:solidFill>
                      </a:endParaRPr>
                    </a:p>
                  </a:txBody>
                  <a:tcPr/>
                </a:tc>
                <a:tc>
                  <a:txBody>
                    <a:bodyPr/>
                    <a:lstStyle/>
                    <a:p>
                      <a:endParaRPr lang="en-GB" sz="2400">
                        <a:solidFill>
                          <a:srgbClr val="002060"/>
                        </a:solidFill>
                      </a:endParaRPr>
                    </a:p>
                  </a:txBody>
                  <a:tcPr/>
                </a:tc>
                <a:tc>
                  <a:txBody>
                    <a:bodyPr/>
                    <a:lstStyle/>
                    <a:p>
                      <a:r>
                        <a:rPr lang="en-US" sz="2400" dirty="0" err="1">
                          <a:solidFill>
                            <a:srgbClr val="002060"/>
                          </a:solidFill>
                        </a:rPr>
                        <a:t>Tasche</a:t>
                      </a:r>
                      <a:r>
                        <a:rPr lang="en-US" sz="2400" dirty="0">
                          <a:solidFill>
                            <a:srgbClr val="002060"/>
                          </a:solidFill>
                        </a:rPr>
                        <a:t> (f)</a:t>
                      </a:r>
                      <a:endParaRPr lang="en-GB" sz="2400" dirty="0">
                        <a:solidFill>
                          <a:srgbClr val="002060"/>
                        </a:solidFill>
                      </a:endParaRPr>
                    </a:p>
                  </a:txBody>
                  <a:tcPr/>
                </a:tc>
                <a:extLst>
                  <a:ext uri="{0D108BD9-81ED-4DB2-BD59-A6C34878D82A}">
                    <a16:rowId xmlns:a16="http://schemas.microsoft.com/office/drawing/2014/main" val="3546658985"/>
                  </a:ext>
                </a:extLst>
              </a:tr>
              <a:tr h="370840">
                <a:tc>
                  <a:txBody>
                    <a:bodyPr/>
                    <a:lstStyle/>
                    <a:p>
                      <a:endParaRPr lang="en-GB" sz="2400">
                        <a:solidFill>
                          <a:srgbClr val="002060"/>
                        </a:solidFill>
                      </a:endParaRPr>
                    </a:p>
                  </a:txBody>
                  <a:tcPr/>
                </a:tc>
                <a:tc>
                  <a:txBody>
                    <a:bodyPr/>
                    <a:lstStyle/>
                    <a:p>
                      <a:endParaRPr lang="en-GB" sz="2400">
                        <a:solidFill>
                          <a:srgbClr val="002060"/>
                        </a:solidFill>
                      </a:endParaRPr>
                    </a:p>
                  </a:txBody>
                  <a:tcPr/>
                </a:tc>
                <a:tc>
                  <a:txBody>
                    <a:bodyPr/>
                    <a:lstStyle/>
                    <a:p>
                      <a:endParaRPr lang="en-GB" sz="2400">
                        <a:solidFill>
                          <a:srgbClr val="002060"/>
                        </a:solidFill>
                      </a:endParaRPr>
                    </a:p>
                  </a:txBody>
                  <a:tcPr/>
                </a:tc>
                <a:tc>
                  <a:txBody>
                    <a:bodyPr/>
                    <a:lstStyle/>
                    <a:p>
                      <a:r>
                        <a:rPr lang="en-GB" sz="2400" dirty="0" err="1">
                          <a:solidFill>
                            <a:srgbClr val="002060"/>
                          </a:solidFill>
                        </a:rPr>
                        <a:t>Bilder</a:t>
                      </a:r>
                      <a:r>
                        <a:rPr lang="en-GB" sz="2400" dirty="0">
                          <a:solidFill>
                            <a:srgbClr val="002060"/>
                          </a:solidFill>
                        </a:rPr>
                        <a:t> (pl)</a:t>
                      </a:r>
                    </a:p>
                  </a:txBody>
                  <a:tcPr/>
                </a:tc>
                <a:extLst>
                  <a:ext uri="{0D108BD9-81ED-4DB2-BD59-A6C34878D82A}">
                    <a16:rowId xmlns:a16="http://schemas.microsoft.com/office/drawing/2014/main" val="2614908340"/>
                  </a:ext>
                </a:extLst>
              </a:tr>
            </a:tbl>
          </a:graphicData>
        </a:graphic>
      </p:graphicFrame>
      <p:pic>
        <p:nvPicPr>
          <p:cNvPr id="8" name="Picture 7">
            <a:extLst>
              <a:ext uri="{FF2B5EF4-FFF2-40B4-BE49-F238E27FC236}">
                <a16:creationId xmlns:a16="http://schemas.microsoft.com/office/drawing/2014/main" id="{E99DFC5E-FF3A-E08A-376F-C2A22BCBD6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86657" y="140241"/>
            <a:ext cx="818418" cy="917110"/>
          </a:xfrm>
          <a:prstGeom prst="rect">
            <a:avLst/>
          </a:prstGeom>
        </p:spPr>
      </p:pic>
      <p:pic>
        <p:nvPicPr>
          <p:cNvPr id="9" name="Picture 2" descr="Free illustrations of Alien">
            <a:extLst>
              <a:ext uri="{FF2B5EF4-FFF2-40B4-BE49-F238E27FC236}">
                <a16:creationId xmlns:a16="http://schemas.microsoft.com/office/drawing/2014/main" id="{75B98426-2CDC-F3DA-5C30-72333DBA444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19402" y="-28673"/>
            <a:ext cx="1626792" cy="1654365"/>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4DD34F45-033B-4FB8-8540-6E7EFD505874}"/>
              </a:ext>
            </a:extLst>
          </p:cNvPr>
          <p:cNvGrpSpPr/>
          <p:nvPr/>
        </p:nvGrpSpPr>
        <p:grpSpPr>
          <a:xfrm>
            <a:off x="365078" y="103139"/>
            <a:ext cx="6339360" cy="2784815"/>
            <a:chOff x="-3768688" y="3789627"/>
            <a:chExt cx="6339360" cy="2784815"/>
          </a:xfrm>
        </p:grpSpPr>
        <p:sp>
          <p:nvSpPr>
            <p:cNvPr id="2" name="Speech Bubble: Rectangle with Corners Rounded 1">
              <a:extLst>
                <a:ext uri="{FF2B5EF4-FFF2-40B4-BE49-F238E27FC236}">
                  <a16:creationId xmlns:a16="http://schemas.microsoft.com/office/drawing/2014/main" id="{9750BE42-EBBA-4530-9C3D-6F486E460BD4}"/>
                </a:ext>
              </a:extLst>
            </p:cNvPr>
            <p:cNvSpPr/>
            <p:nvPr/>
          </p:nvSpPr>
          <p:spPr>
            <a:xfrm>
              <a:off x="-3768688" y="3789627"/>
              <a:ext cx="6339360" cy="2784815"/>
            </a:xfrm>
            <a:prstGeom prst="wedgeRoundRectCallout">
              <a:avLst/>
            </a:prstGeom>
            <a:solidFill>
              <a:srgbClr val="002060"/>
            </a:solidFill>
            <a:ln>
              <a:solidFill>
                <a:srgbClr val="FFD10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Box 20">
              <a:extLst>
                <a:ext uri="{FF2B5EF4-FFF2-40B4-BE49-F238E27FC236}">
                  <a16:creationId xmlns:a16="http://schemas.microsoft.com/office/drawing/2014/main" id="{00D96CC8-37EF-48CE-AB78-8FAB50703352}"/>
                </a:ext>
              </a:extLst>
            </p:cNvPr>
            <p:cNvSpPr txBox="1"/>
            <p:nvPr/>
          </p:nvSpPr>
          <p:spPr>
            <a:xfrm>
              <a:off x="-3539804" y="4241270"/>
              <a:ext cx="5989705" cy="2308324"/>
            </a:xfrm>
            <a:prstGeom prst="rect">
              <a:avLst/>
            </a:prstGeom>
            <a:noFill/>
          </p:spPr>
          <p:txBody>
            <a:bodyPr wrap="square" rtlCol="0">
              <a:spAutoFit/>
            </a:bodyPr>
            <a:lstStyle/>
            <a:p>
              <a:r>
                <a:rPr lang="en-GB" sz="2400" dirty="0">
                  <a:solidFill>
                    <a:schemeClr val="bg1"/>
                  </a:solidFill>
                </a:rPr>
                <a:t>Positive plural statements need no article: </a:t>
              </a:r>
              <a:r>
                <a:rPr lang="en-GB" sz="2400" dirty="0">
                  <a:solidFill>
                    <a:schemeClr val="bg1"/>
                  </a:solidFill>
                  <a:sym typeface="Wingdings" panose="05000000000000000000" pitchFamily="2" charset="2"/>
                </a:rPr>
                <a:t> </a:t>
              </a:r>
              <a:r>
                <a:rPr lang="en-GB" sz="2400" b="1" dirty="0">
                  <a:solidFill>
                    <a:schemeClr val="bg1"/>
                  </a:solidFill>
                  <a:sym typeface="Wingdings" panose="05000000000000000000" pitchFamily="2" charset="2"/>
                </a:rPr>
                <a:t>Er </a:t>
              </a:r>
              <a:r>
                <a:rPr lang="en-GB" sz="2400" b="1" dirty="0" err="1">
                  <a:solidFill>
                    <a:schemeClr val="bg1"/>
                  </a:solidFill>
                  <a:sym typeface="Wingdings" panose="05000000000000000000" pitchFamily="2" charset="2"/>
                </a:rPr>
                <a:t>gibt</a:t>
              </a:r>
              <a:r>
                <a:rPr lang="en-GB" sz="2400" b="1" dirty="0">
                  <a:solidFill>
                    <a:schemeClr val="bg1"/>
                  </a:solidFill>
                  <a:sym typeface="Wingdings" panose="05000000000000000000" pitchFamily="2" charset="2"/>
                </a:rPr>
                <a:t> </a:t>
              </a:r>
              <a:r>
                <a:rPr lang="en-GB" sz="2400" b="1" dirty="0" err="1">
                  <a:solidFill>
                    <a:schemeClr val="bg1"/>
                  </a:solidFill>
                  <a:sym typeface="Wingdings" panose="05000000000000000000" pitchFamily="2" charset="2"/>
                </a:rPr>
                <a:t>Bilder</a:t>
              </a:r>
              <a:r>
                <a:rPr lang="en-GB" sz="2400" b="1" dirty="0">
                  <a:solidFill>
                    <a:schemeClr val="bg1"/>
                  </a:solidFill>
                  <a:sym typeface="Wingdings" panose="05000000000000000000" pitchFamily="2" charset="2"/>
                </a:rPr>
                <a:t> </a:t>
              </a:r>
              <a:r>
                <a:rPr lang="en-GB" sz="2400" dirty="0">
                  <a:solidFill>
                    <a:schemeClr val="bg1"/>
                  </a:solidFill>
                  <a:sym typeface="Wingdings" panose="05000000000000000000" pitchFamily="2" charset="2"/>
                </a:rPr>
                <a:t>(He gives pictures).  Negative plural statements with nouns use </a:t>
              </a:r>
              <a:r>
                <a:rPr lang="en-GB" sz="2400" dirty="0" err="1">
                  <a:solidFill>
                    <a:schemeClr val="bg1"/>
                  </a:solidFill>
                  <a:sym typeface="Wingdings" panose="05000000000000000000" pitchFamily="2" charset="2"/>
                </a:rPr>
                <a:t>keine</a:t>
              </a:r>
              <a:r>
                <a:rPr lang="en-GB" sz="2400" dirty="0">
                  <a:solidFill>
                    <a:schemeClr val="bg1"/>
                  </a:solidFill>
                  <a:sym typeface="Wingdings" panose="05000000000000000000" pitchFamily="2" charset="2"/>
                </a:rPr>
                <a:t>: </a:t>
              </a:r>
              <a:br>
                <a:rPr lang="en-GB" sz="2400" dirty="0">
                  <a:solidFill>
                    <a:schemeClr val="bg1"/>
                  </a:solidFill>
                  <a:sym typeface="Wingdings" panose="05000000000000000000" pitchFamily="2" charset="2"/>
                </a:rPr>
              </a:br>
              <a:r>
                <a:rPr lang="en-GB" sz="2400" dirty="0">
                  <a:solidFill>
                    <a:schemeClr val="bg1"/>
                  </a:solidFill>
                  <a:sym typeface="Wingdings" panose="05000000000000000000" pitchFamily="2" charset="2"/>
                </a:rPr>
                <a:t> </a:t>
              </a:r>
              <a:r>
                <a:rPr lang="en-GB" sz="2400" b="1" dirty="0">
                  <a:solidFill>
                    <a:schemeClr val="bg1"/>
                  </a:solidFill>
                  <a:sym typeface="Wingdings" panose="05000000000000000000" pitchFamily="2" charset="2"/>
                </a:rPr>
                <a:t>Ich </a:t>
              </a:r>
              <a:r>
                <a:rPr lang="en-GB" sz="2400" b="1" dirty="0" err="1">
                  <a:solidFill>
                    <a:schemeClr val="bg1"/>
                  </a:solidFill>
                  <a:sym typeface="Wingdings" panose="05000000000000000000" pitchFamily="2" charset="2"/>
                </a:rPr>
                <a:t>habe</a:t>
              </a:r>
              <a:r>
                <a:rPr lang="en-GB" sz="2400" b="1" dirty="0">
                  <a:solidFill>
                    <a:schemeClr val="bg1"/>
                  </a:solidFill>
                  <a:sym typeface="Wingdings" panose="05000000000000000000" pitchFamily="2" charset="2"/>
                </a:rPr>
                <a:t> </a:t>
              </a:r>
              <a:r>
                <a:rPr lang="en-GB" sz="2400" b="1" dirty="0" err="1">
                  <a:solidFill>
                    <a:schemeClr val="bg1"/>
                  </a:solidFill>
                  <a:sym typeface="Wingdings" panose="05000000000000000000" pitchFamily="2" charset="2"/>
                </a:rPr>
                <a:t>keine</a:t>
              </a:r>
              <a:r>
                <a:rPr lang="en-GB" sz="2400" b="1" dirty="0">
                  <a:solidFill>
                    <a:schemeClr val="bg1"/>
                  </a:solidFill>
                  <a:sym typeface="Wingdings" panose="05000000000000000000" pitchFamily="2" charset="2"/>
                </a:rPr>
                <a:t> </a:t>
              </a:r>
              <a:r>
                <a:rPr lang="en-GB" sz="2400" b="1" dirty="0" err="1">
                  <a:solidFill>
                    <a:schemeClr val="bg1"/>
                  </a:solidFill>
                  <a:sym typeface="Wingdings" panose="05000000000000000000" pitchFamily="2" charset="2"/>
                </a:rPr>
                <a:t>Flaschen</a:t>
              </a:r>
              <a:r>
                <a:rPr lang="en-GB" sz="2400" b="1" dirty="0">
                  <a:solidFill>
                    <a:schemeClr val="bg1"/>
                  </a:solidFill>
                  <a:sym typeface="Wingdings" panose="05000000000000000000" pitchFamily="2" charset="2"/>
                </a:rPr>
                <a:t>. </a:t>
              </a:r>
              <a:r>
                <a:rPr lang="en-GB" sz="2400" dirty="0">
                  <a:solidFill>
                    <a:schemeClr val="bg1"/>
                  </a:solidFill>
                  <a:sym typeface="Wingdings" panose="05000000000000000000" pitchFamily="2" charset="2"/>
                </a:rPr>
                <a:t>(I have no bottles / I don’t have any bottles.)</a:t>
              </a:r>
              <a:endParaRPr lang="en-GB" sz="2400" dirty="0">
                <a:solidFill>
                  <a:schemeClr val="bg1"/>
                </a:solidFill>
              </a:endParaRPr>
            </a:p>
          </p:txBody>
        </p:sp>
        <p:sp>
          <p:nvSpPr>
            <p:cNvPr id="20" name="TextBox 19">
              <a:extLst>
                <a:ext uri="{FF2B5EF4-FFF2-40B4-BE49-F238E27FC236}">
                  <a16:creationId xmlns:a16="http://schemas.microsoft.com/office/drawing/2014/main" id="{336D15C6-0B4B-4B62-8101-3C72D6AEF2AA}"/>
                </a:ext>
              </a:extLst>
            </p:cNvPr>
            <p:cNvSpPr txBox="1"/>
            <p:nvPr/>
          </p:nvSpPr>
          <p:spPr>
            <a:xfrm>
              <a:off x="-3315952" y="3796966"/>
              <a:ext cx="5313473" cy="461665"/>
            </a:xfrm>
            <a:prstGeom prst="rect">
              <a:avLst/>
            </a:prstGeom>
            <a:noFill/>
          </p:spPr>
          <p:txBody>
            <a:bodyPr wrap="square" rtlCol="0">
              <a:spAutoFit/>
            </a:bodyPr>
            <a:lstStyle/>
            <a:p>
              <a:pPr algn="ctr"/>
              <a:r>
                <a:rPr lang="en-GB" sz="2400" dirty="0">
                  <a:solidFill>
                    <a:schemeClr val="bg1"/>
                  </a:solidFill>
                </a:rPr>
                <a:t>Remember! </a:t>
              </a:r>
            </a:p>
          </p:txBody>
        </p:sp>
      </p:grpSp>
    </p:spTree>
    <p:extLst>
      <p:ext uri="{BB962C8B-B14F-4D97-AF65-F5344CB8AC3E}">
        <p14:creationId xmlns:p14="http://schemas.microsoft.com/office/powerpoint/2010/main" val="1870003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34"/>
                    </p:tgtEl>
                  </p:cond>
                </p:stCondLst>
                <p:endSync evt="end" delay="0">
                  <p:rtn val="all"/>
                </p:endSync>
                <p:childTnLst>
                  <p:par>
                    <p:cTn id="12" fill="hold">
                      <p:stCondLst>
                        <p:cond delay="0"/>
                      </p:stCondLst>
                      <p:childTnLst>
                        <p:par>
                          <p:cTn id="13" fill="hold">
                            <p:stCondLst>
                              <p:cond delay="0"/>
                            </p:stCondLst>
                            <p:childTnLst>
                              <p:par>
                                <p:cTn id="14" presetID="12" presetClass="exit" presetSubtype="4" fill="remove" grpId="0" nodeType="clickEffect">
                                  <p:stCondLst>
                                    <p:cond delay="0"/>
                                  </p:stCondLst>
                                  <p:childTnLst>
                                    <p:anim calcmode="lin" valueType="num">
                                      <p:cBhvr additive="base">
                                        <p:cTn id="15" dur="59000"/>
                                        <p:tgtEl>
                                          <p:spTgt spid="28"/>
                                        </p:tgtEl>
                                        <p:attrNameLst>
                                          <p:attrName>ppt_y</p:attrName>
                                        </p:attrNameLst>
                                      </p:cBhvr>
                                      <p:tavLst>
                                        <p:tav tm="0">
                                          <p:val>
                                            <p:strVal val="#ppt_y"/>
                                          </p:val>
                                        </p:tav>
                                        <p:tav tm="100000">
                                          <p:val>
                                            <p:strVal val="#ppt_y+#ppt_h*1.125000"/>
                                          </p:val>
                                        </p:tav>
                                      </p:tavLst>
                                    </p:anim>
                                    <p:animEffect transition="out" filter="wipe(down)">
                                      <p:cBhvr>
                                        <p:cTn id="16" dur="59000"/>
                                        <p:tgtEl>
                                          <p:spTgt spid="28"/>
                                        </p:tgtEl>
                                      </p:cBhvr>
                                    </p:animEffect>
                                    <p:set>
                                      <p:cBhvr>
                                        <p:cTn id="17" dur="1" fill="hold">
                                          <p:stCondLst>
                                            <p:cond delay="589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34"/>
                  </p:tgtEl>
                </p:cond>
              </p:nextCondLst>
            </p:seq>
          </p:childTnLst>
        </p:cTn>
      </p:par>
    </p:tnLst>
    <p:bldLst>
      <p:bldP spid="28"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2">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6805</TotalTime>
  <Words>2487</Words>
  <Application>Microsoft Office PowerPoint</Application>
  <PresentationFormat>Widescreen</PresentationFormat>
  <Paragraphs>422</Paragraphs>
  <Slides>12</Slides>
  <Notes>12</Notes>
  <HiddenSlides>0</HiddenSlides>
  <MMClips>0</MMClip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1_Office Theme</vt:lpstr>
      <vt:lpstr>What I can do</vt:lpstr>
      <vt:lpstr>hören</vt:lpstr>
      <vt:lpstr>hören</vt:lpstr>
      <vt:lpstr>Vokabeln</vt:lpstr>
      <vt:lpstr>Vokabeln</vt:lpstr>
      <vt:lpstr>Vokabeln</vt:lpstr>
      <vt:lpstr>lesen</vt:lpstr>
      <vt:lpstr>hören</vt:lpstr>
      <vt:lpstr>sprechen</vt:lpstr>
      <vt:lpstr>sprechen</vt:lpstr>
      <vt:lpstr>PowerPoint Presentation</vt:lpstr>
      <vt:lpstr>Tschüss!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Rachel Hawkes</dc:creator>
  <cp:lastModifiedBy>Jasmin Silver</cp:lastModifiedBy>
  <cp:revision>52</cp:revision>
  <dcterms:created xsi:type="dcterms:W3CDTF">2021-07-02T19:27:01Z</dcterms:created>
  <dcterms:modified xsi:type="dcterms:W3CDTF">2024-01-05T08:27:45Z</dcterms:modified>
</cp:coreProperties>
</file>