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928" r:id="rId2"/>
    <p:sldId id="301" r:id="rId3"/>
    <p:sldId id="925" r:id="rId4"/>
    <p:sldId id="926" r:id="rId5"/>
    <p:sldId id="930" r:id="rId6"/>
    <p:sldId id="294" r:id="rId7"/>
    <p:sldId id="392" r:id="rId8"/>
    <p:sldId id="931" r:id="rId9"/>
    <p:sldId id="279" r:id="rId10"/>
    <p:sldId id="932" r:id="rId11"/>
    <p:sldId id="93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FF0066"/>
    <a:srgbClr val="0070C0"/>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4" autoAdjust="0"/>
    <p:restoredTop sz="57279" autoAdjust="0"/>
  </p:normalViewPr>
  <p:slideViewPr>
    <p:cSldViewPr snapToGrid="0">
      <p:cViewPr varScale="1">
        <p:scale>
          <a:sx n="66" d="100"/>
          <a:sy n="66" d="100"/>
        </p:scale>
        <p:origin x="292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03/01/2024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1" i="0" strike="noStrike" spc="-1" dirty="0">
                <a:solidFill>
                  <a:srgbClr val="002060"/>
                </a:solidFill>
                <a:latin typeface="Century Gothic"/>
                <a:ea typeface="Century Gothic"/>
              </a:rPr>
              <a:t>[</a:t>
            </a:r>
            <a:r>
              <a:rPr lang="en-GB" sz="1200" b="1" i="0" strike="noStrike" spc="-1" dirty="0" err="1">
                <a:solidFill>
                  <a:srgbClr val="002060"/>
                </a:solidFill>
                <a:latin typeface="Century Gothic"/>
                <a:ea typeface="Century Gothic"/>
              </a:rPr>
              <a:t>ie</a:t>
            </a:r>
            <a:r>
              <a:rPr lang="en-GB"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Liebe [844] sie [7] Brief [838]</a:t>
            </a:r>
            <a:endParaRPr lang="en-GB" sz="1200" b="0" i="0" strike="noStrike" spc="-1" dirty="0">
              <a:solidFill>
                <a:srgbClr val="002060"/>
              </a:solidFill>
              <a:latin typeface="Century Gothic"/>
              <a:ea typeface="Century Gothic"/>
            </a:endParaRP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a:t>
            </a:r>
            <a:r>
              <a:rPr lang="de-DE" sz="1200" b="0" i="0" strike="noStrike" spc="-1" dirty="0">
                <a:solidFill>
                  <a:srgbClr val="002060"/>
                </a:solidFill>
                <a:latin typeface="Century Gothic"/>
                <a:ea typeface="Century Gothic"/>
              </a:rPr>
              <a:t>ufgabe [256] Aktivität [1422] Beispiel [94] Bild [253] Blatt, </a:t>
            </a:r>
            <a:r>
              <a:rPr lang="de-DE" sz="1200" b="1" i="0" strike="noStrike" spc="-1" dirty="0">
                <a:solidFill>
                  <a:srgbClr val="002060"/>
                </a:solidFill>
                <a:latin typeface="Century Gothic"/>
                <a:ea typeface="Century Gothic"/>
              </a:rPr>
              <a:t>Blätter</a:t>
            </a:r>
            <a:r>
              <a:rPr lang="de-DE" sz="1200" b="0" i="0" strike="noStrike" spc="-1" dirty="0">
                <a:solidFill>
                  <a:srgbClr val="002060"/>
                </a:solidFill>
                <a:latin typeface="Century Gothic"/>
                <a:ea typeface="Century Gothic"/>
              </a:rPr>
              <a:t> [1270] Buch [300] Computer [1252] Frage [157] Frau [99] Heft [3862] Kuchen [4381] Lehrer [695] Lied [1733] Liste [1792] Preis [334] Schüler [556] Text [473]</a:t>
            </a:r>
          </a:p>
          <a:p>
            <a:pPr marL="216000" indent="-216000">
              <a:lnSpc>
                <a:spcPct val="100000"/>
              </a:lnSpc>
            </a:pPr>
            <a:r>
              <a:rPr lang="de-DE" sz="1200" b="0" i="0" strike="noStrike" spc="-1" dirty="0">
                <a:solidFill>
                  <a:srgbClr val="002060"/>
                </a:solidFill>
                <a:latin typeface="Century Gothic"/>
                <a:ea typeface="Century Gothic"/>
              </a:rPr>
              <a:t>Tisch [529] Wort [194] Zimmer [665] </a:t>
            </a:r>
            <a:r>
              <a:rPr lang="de-DE" sz="1200" b="1" i="0" strike="noStrike" spc="-1" dirty="0">
                <a:solidFill>
                  <a:srgbClr val="002060"/>
                </a:solidFill>
                <a:latin typeface="Century Gothic"/>
                <a:ea typeface="Century Gothic"/>
              </a:rPr>
              <a:t>keine</a:t>
            </a:r>
            <a:r>
              <a:rPr lang="de-DE" sz="1200" b="0" i="0" strike="noStrike" spc="-1" baseline="30000" dirty="0">
                <a:solidFill>
                  <a:srgbClr val="002060"/>
                </a:solidFill>
                <a:latin typeface="Century Gothic"/>
                <a:ea typeface="Century Gothic"/>
              </a:rPr>
              <a:t>2 </a:t>
            </a:r>
            <a:r>
              <a:rPr lang="de-DE" sz="1200" b="0" i="0" strike="noStrike" spc="-1" dirty="0">
                <a:solidFill>
                  <a:srgbClr val="002060"/>
                </a:solidFill>
                <a:latin typeface="Century Gothic"/>
                <a:ea typeface="Century Gothic"/>
              </a:rPr>
              <a:t>[46] </a:t>
            </a:r>
          </a:p>
          <a:p>
            <a:pPr marL="216000" indent="-216000">
              <a:lnSpc>
                <a:spcPct val="100000"/>
              </a:lnSpc>
            </a:pPr>
            <a:r>
              <a:rPr lang="de-DE" sz="1200" b="1" i="0" strike="noStrike" spc="-1" dirty="0">
                <a:solidFill>
                  <a:srgbClr val="002060"/>
                </a:solidFill>
                <a:effectLst/>
                <a:latin typeface="Century Gothic"/>
                <a:ea typeface="+mn-ea"/>
                <a:cs typeface="+mn-cs"/>
              </a:rPr>
              <a:t>Revisit 1: </a:t>
            </a:r>
            <a:r>
              <a:rPr lang="de-DE" sz="1200" b="0" i="0" strike="noStrike" spc="-1" dirty="0">
                <a:solidFill>
                  <a:srgbClr val="002060"/>
                </a:solidFill>
                <a:effectLst/>
                <a:latin typeface="Century Gothic"/>
                <a:ea typeface="+mn-ea"/>
                <a:cs typeface="+mn-cs"/>
              </a:rPr>
              <a:t>dreizehn [4772] vierzehn [3950] fünfzehn [2858] sechzehn [4924] siebzehn [n/a] achtzehn [3741] neunzehn [n/a] zwanzig [1359] zweiundzwanzig [n/a] dreißig [2046]  einunddreißig  [n/a] an [19]</a:t>
            </a:r>
          </a:p>
          <a:p>
            <a:pPr marL="216000" indent="-216000">
              <a:lnSpc>
                <a:spcPct val="100000"/>
              </a:lnSpc>
            </a:pPr>
            <a:r>
              <a:rPr lang="de-DE" sz="1200" b="1" i="0" strike="noStrike" spc="-1" dirty="0">
                <a:solidFill>
                  <a:srgbClr val="002060"/>
                </a:solidFill>
                <a:effectLst/>
                <a:latin typeface="Century Gothic"/>
                <a:ea typeface="+mn-ea"/>
                <a:cs typeface="+mn-cs"/>
              </a:rPr>
              <a:t>Revisit 2: - </a:t>
            </a: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a:t>
            </a:r>
            <a:r>
              <a:rPr lang="en-GB" sz="1200" b="0">
                <a:solidFill>
                  <a:srgbClr val="000000"/>
                </a:solidFill>
                <a:effectLst/>
                <a:highlight>
                  <a:srgbClr val="FFFF00"/>
                </a:highlight>
                <a:latin typeface="Calibri" panose="020F0502020204030204" pitchFamily="34" charset="0"/>
                <a:ea typeface="Times New Roman" panose="02020603050405020304" pitchFamily="18" charset="0"/>
              </a:rPr>
              <a:t>They</a:t>
            </a:r>
            <a:r>
              <a:rPr lang="en-GB" sz="1200" b="0">
                <a:solidFill>
                  <a:srgbClr val="000000"/>
                </a:solidFill>
                <a:effectLst/>
                <a:highlight>
                  <a:srgbClr val="FFFF00"/>
                </a:highlight>
                <a:latin typeface="Calibri" panose="020F0502020204030204" pitchFamily="34" charset="0"/>
                <a:ea typeface="Calibri" panose="020F0502020204030204" pitchFamily="34" charset="0"/>
              </a:rPr>
              <a:t> </a:t>
            </a:r>
            <a:r>
              <a:rPr lang="en-GB" sz="1200" b="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a:effectLst/>
              </a:rPr>
              <a:t> </a:t>
            </a:r>
            <a:endParaRPr lang="en-GB" sz="1000" b="0" strike="noStrike" spc="-1">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and distinction of </a:t>
            </a:r>
            <a:r>
              <a:rPr lang="en-GB" sz="1200" b="0" i="1" strike="noStrike" spc="-1" dirty="0" err="1">
                <a:solidFill>
                  <a:srgbClr val="000000"/>
                </a:solidFill>
                <a:latin typeface="Calibri"/>
                <a:ea typeface="Calibri"/>
              </a:rPr>
              <a:t>keinkeine</a:t>
            </a:r>
            <a:r>
              <a:rPr lang="en-GB" sz="1200" b="0" i="1" strike="noStrike" spc="-1" dirty="0">
                <a:solidFill>
                  <a:srgbClr val="000000"/>
                </a:solidFill>
                <a:latin typeface="Calibri"/>
                <a:ea typeface="Calibri"/>
              </a:rPr>
              <a:t>/</a:t>
            </a:r>
            <a:r>
              <a:rPr lang="en-GB" sz="1200" b="0" i="1" strike="noStrike" spc="-1" dirty="0" err="1">
                <a:solidFill>
                  <a:srgbClr val="000000"/>
                </a:solidFill>
                <a:latin typeface="Calibri"/>
                <a:ea typeface="Calibri"/>
              </a:rPr>
              <a:t>keinen</a:t>
            </a:r>
            <a:r>
              <a:rPr lang="en-GB" sz="1200" b="0" strike="noStrike" spc="-1" dirty="0">
                <a:solidFill>
                  <a:srgbClr val="000000"/>
                </a:solidFill>
                <a:latin typeface="Calibri"/>
                <a:ea typeface="Calibri"/>
              </a:rPr>
              <a:t> with plural and singular nouns.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Do number 1 with pupils to model the task. Tell pupils that when the plural and singular forms of the noun are the same, they will only get the answer from the form of ‘</a:t>
            </a:r>
            <a:r>
              <a:rPr lang="en-GB" sz="1200" b="0" strike="noStrike" spc="-1" dirty="0" err="1">
                <a:solidFill>
                  <a:srgbClr val="000000"/>
                </a:solidFill>
                <a:latin typeface="Calibri"/>
              </a:rPr>
              <a:t>kein</a:t>
            </a:r>
            <a:r>
              <a:rPr lang="en-GB" sz="1200" b="0" strike="noStrike" spc="-1" dirty="0">
                <a:solidFill>
                  <a:srgbClr val="000000"/>
                </a:solidFill>
                <a:latin typeface="Calibri"/>
              </a:rPr>
              <a:t>’ they hear.  Otherwise they will get two clues, one from </a:t>
            </a:r>
            <a:r>
              <a:rPr lang="en-GB" sz="1200" b="0" strike="noStrike" spc="-1" dirty="0" err="1">
                <a:solidFill>
                  <a:srgbClr val="000000"/>
                </a:solidFill>
                <a:latin typeface="Calibri"/>
              </a:rPr>
              <a:t>kein</a:t>
            </a:r>
            <a:r>
              <a:rPr lang="en-GB" sz="1200" b="0" strike="noStrike" spc="-1" dirty="0">
                <a:solidFill>
                  <a:srgbClr val="000000"/>
                </a:solidFill>
                <a:latin typeface="Calibri"/>
              </a:rPr>
              <a:t> and one from the noun itself.</a:t>
            </a:r>
          </a:p>
          <a:p>
            <a:pPr marL="216000" indent="-216000">
              <a:lnSpc>
                <a:spcPct val="100000"/>
              </a:lnSpc>
            </a:pPr>
            <a:r>
              <a:rPr lang="en-GB" sz="1200" b="0" strike="noStrike" spc="-1" dirty="0">
                <a:solidFill>
                  <a:srgbClr val="000000"/>
                </a:solidFill>
                <a:latin typeface="Calibri"/>
              </a:rPr>
              <a:t>2. Pupils decide whether the word is singular or plural, and write A or B. </a:t>
            </a:r>
          </a:p>
          <a:p>
            <a:pPr marL="216000" indent="-216000">
              <a:lnSpc>
                <a:spcPct val="100000"/>
              </a:lnSpc>
            </a:pPr>
            <a:r>
              <a:rPr lang="en-GB" sz="1200" b="0" strike="noStrike" spc="-1" dirty="0">
                <a:solidFill>
                  <a:srgbClr val="000000"/>
                </a:solidFill>
                <a:latin typeface="Calibri"/>
              </a:rPr>
              <a:t>3. Elicit responses (A/B) orally and click to reveal the answer tick. Elicit the German sentence from pupils for additional practice/stretch and challenge.</a:t>
            </a:r>
          </a:p>
          <a:p>
            <a:pPr marL="216000" indent="-216000">
              <a:lnSpc>
                <a:spcPct val="100000"/>
              </a:lnSpc>
            </a:pPr>
            <a:r>
              <a:rPr lang="en-GB" sz="1200" b="0" strike="noStrike" spc="-1" dirty="0">
                <a:solidFill>
                  <a:srgbClr val="000000"/>
                </a:solidFill>
                <a:latin typeface="Calibri"/>
              </a:rPr>
              <a:t>4. Repeat steps 1-3 with items 2-8.</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keinen</a:t>
            </a:r>
            <a:r>
              <a:rPr lang="en-GB" sz="1200" b="0" strike="noStrike" spc="-1" dirty="0">
                <a:latin typeface="Arial"/>
              </a:rPr>
              <a:t> Lehrer.</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a:t>
            </a:r>
            <a:r>
              <a:rPr lang="en-GB" sz="1200" b="0" strike="noStrike" spc="-1" dirty="0">
                <a:latin typeface="Arial"/>
              </a:rPr>
              <a:t> Zimmer.</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Computer.</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Kuchen.</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Bilder</a:t>
            </a:r>
            <a:r>
              <a:rPr lang="en-GB" sz="1200" b="0" strike="noStrike" spc="-1" dirty="0">
                <a:latin typeface="Arial"/>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a:t>
            </a:r>
            <a:r>
              <a:rPr lang="en-GB" sz="1200" b="0" strike="noStrike" spc="-1" dirty="0">
                <a:latin typeface="Arial"/>
              </a:rPr>
              <a:t> Buch.</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Lieder.</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Schüler</a:t>
            </a:r>
            <a:r>
              <a:rPr lang="en-GB" sz="1200" b="0" strike="noStrike" spc="-1" dirty="0">
                <a:latin typeface="Arial"/>
              </a:rPr>
              <a:t>.</a:t>
            </a: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94548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b="1" dirty="0"/>
            </a:br>
            <a:endParaRPr lang="en-GB" b="1" dirty="0"/>
          </a:p>
          <a:p>
            <a:r>
              <a:rPr lang="en-GB" b="1" dirty="0"/>
              <a:t>Aim: </a:t>
            </a:r>
            <a:r>
              <a:rPr lang="en-GB" b="0" dirty="0"/>
              <a:t>to practise some previously learnt vocabulary in a simple song (to the tune of ‘If you’re happy and you know it’).</a:t>
            </a:r>
          </a:p>
          <a:p>
            <a:endParaRPr lang="en-GB" b="0" dirty="0"/>
          </a:p>
          <a:p>
            <a:r>
              <a:rPr lang="en-GB" b="1" dirty="0"/>
              <a:t>Procedure:</a:t>
            </a:r>
            <a:br>
              <a:rPr lang="en-GB" dirty="0"/>
            </a:br>
            <a:r>
              <a:rPr lang="en-US" dirty="0"/>
              <a:t>1.</a:t>
            </a:r>
            <a:r>
              <a:rPr lang="en-US" baseline="0" dirty="0"/>
              <a:t> </a:t>
            </a:r>
            <a:r>
              <a:rPr lang="en-GB" baseline="0" dirty="0"/>
              <a:t>Click to play the audio of the song.</a:t>
            </a:r>
          </a:p>
          <a:p>
            <a:r>
              <a:rPr lang="en-GB" baseline="0" dirty="0"/>
              <a:t>2. Pupils join in immediately as they are familiar with the song and recap it every few weeks.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a:t>
            </a:r>
            <a:r>
              <a:rPr lang="fr-FR" baseline="0" dirty="0" err="1"/>
              <a:t>Liebe</a:t>
            </a:r>
            <a:r>
              <a:rPr lang="fr-FR" baseline="0" dirty="0"/>
              <a:t>’ might be to </a:t>
            </a:r>
            <a:r>
              <a:rPr lang="fr-FR" baseline="0" dirty="0" err="1"/>
              <a:t>make</a:t>
            </a:r>
            <a:r>
              <a:rPr lang="fr-FR" baseline="0" dirty="0"/>
              <a:t> a ‘heart’ shape with </a:t>
            </a:r>
            <a:r>
              <a:rPr lang="fr-FR" baseline="0" dirty="0" err="1"/>
              <a:t>both</a:t>
            </a:r>
            <a:r>
              <a:rPr lang="fr-FR" baseline="0" dirty="0"/>
              <a:t> hands </a:t>
            </a:r>
            <a:r>
              <a:rPr lang="fr-FR" baseline="0" dirty="0" err="1"/>
              <a:t>approximately</a:t>
            </a:r>
            <a:r>
              <a:rPr lang="fr-FR" baseline="0" dirty="0"/>
              <a:t> </a:t>
            </a:r>
            <a:r>
              <a:rPr lang="fr-FR" baseline="0" dirty="0" err="1"/>
              <a:t>where</a:t>
            </a:r>
            <a:r>
              <a:rPr lang="fr-FR" baseline="0" dirty="0"/>
              <a:t> </a:t>
            </a:r>
            <a:r>
              <a:rPr lang="fr-FR" baseline="0" dirty="0" err="1"/>
              <a:t>your</a:t>
            </a:r>
            <a:r>
              <a:rPr lang="fr-FR" baseline="0" dirty="0"/>
              <a:t> </a:t>
            </a:r>
            <a:r>
              <a:rPr lang="fr-FR" baseline="0" dirty="0" err="1"/>
              <a:t>heart</a:t>
            </a:r>
            <a:r>
              <a:rPr lang="fr-FR" baseline="0" dirty="0"/>
              <a:t> </a:t>
            </a:r>
            <a:r>
              <a:rPr lang="fr-FR" baseline="0" dirty="0" err="1"/>
              <a:t>is</a:t>
            </a:r>
            <a:r>
              <a:rPr lang="fr-FR" baseline="0" dirty="0"/>
              <a:t> in </a:t>
            </a:r>
            <a:r>
              <a:rPr lang="fr-FR" baseline="0" dirty="0" err="1"/>
              <a:t>your</a:t>
            </a:r>
            <a:r>
              <a:rPr lang="fr-FR" baseline="0" dirty="0"/>
              <a:t> body. </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transcription of previously taught words, distinguishing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from two other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[i].</a:t>
            </a:r>
            <a:br>
              <a:rPr lang="en-GB" sz="1200" b="0" strike="noStrike" spc="-1" dirty="0">
                <a:solidFill>
                  <a:srgbClr val="000000"/>
                </a:solidFill>
                <a:latin typeface="Calibri"/>
                <a:ea typeface="Calibri"/>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listen to three items.</a:t>
            </a:r>
          </a:p>
          <a:p>
            <a:pPr marL="216000" indent="-216000">
              <a:lnSpc>
                <a:spcPct val="100000"/>
              </a:lnSpc>
            </a:pPr>
            <a:r>
              <a:rPr lang="en-GB" sz="1200" b="0" strike="noStrike" spc="-1" dirty="0">
                <a:solidFill>
                  <a:srgbClr val="000000"/>
                </a:solidFill>
                <a:latin typeface="Calibri"/>
              </a:rPr>
              <a:t>2. Pupils write down the word that contains the SSC [</a:t>
            </a:r>
            <a:r>
              <a:rPr lang="en-GB" sz="1200" b="0" strike="noStrike" spc="-1" dirty="0" err="1">
                <a:solidFill>
                  <a:srgbClr val="000000"/>
                </a:solidFill>
                <a:latin typeface="Calibri"/>
              </a:rPr>
              <a:t>ie</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3. They may need to listen several times to each item.</a:t>
            </a:r>
          </a:p>
          <a:p>
            <a:pPr marL="216000" indent="-216000">
              <a:lnSpc>
                <a:spcPct val="100000"/>
              </a:lnSpc>
            </a:pPr>
            <a:r>
              <a:rPr lang="en-GB" sz="1200" b="0" strike="noStrike" spc="-1" dirty="0">
                <a:solidFill>
                  <a:srgbClr val="000000"/>
                </a:solidFill>
                <a:latin typeface="Calibri"/>
              </a:rPr>
              <a:t>4. Additionally, they may write the English.</a:t>
            </a:r>
          </a:p>
          <a:p>
            <a:pPr marL="216000" indent="-216000">
              <a:lnSpc>
                <a:spcPct val="100000"/>
              </a:lnSpc>
            </a:pPr>
            <a:r>
              <a:rPr lang="en-GB" sz="1200" b="0" strike="noStrike" spc="-1" dirty="0">
                <a:solidFill>
                  <a:srgbClr val="000000"/>
                </a:solidFill>
                <a:latin typeface="Calibri"/>
              </a:rPr>
              <a:t>5. Elicit responses and click to reveal the correct words.</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28600" indent="-228600">
              <a:lnSpc>
                <a:spcPct val="100000"/>
              </a:lnSpc>
              <a:buFont typeface="+mj-lt"/>
              <a:buAutoNum type="arabicPeriod"/>
            </a:pPr>
            <a:r>
              <a:rPr lang="en-GB" sz="1200" b="0" strike="noStrike" spc="-1" dirty="0" err="1">
                <a:solidFill>
                  <a:srgbClr val="000000"/>
                </a:solidFill>
                <a:latin typeface="Calibri"/>
              </a:rPr>
              <a:t>dreizehn</a:t>
            </a:r>
            <a:r>
              <a:rPr lang="en-GB" sz="1200" b="0" strike="noStrike" spc="-1" dirty="0">
                <a:solidFill>
                  <a:srgbClr val="000000"/>
                </a:solidFill>
                <a:latin typeface="Calibri"/>
              </a:rPr>
              <a:t> | Kinder | </a:t>
            </a:r>
            <a:r>
              <a:rPr lang="en-GB" sz="1200" b="1" strike="noStrike" spc="-1" dirty="0">
                <a:solidFill>
                  <a:srgbClr val="000000"/>
                </a:solidFill>
                <a:latin typeface="Calibri"/>
              </a:rPr>
              <a:t>dieses</a:t>
            </a:r>
          </a:p>
          <a:p>
            <a:pPr marL="228600" indent="-228600">
              <a:lnSpc>
                <a:spcPct val="100000"/>
              </a:lnSpc>
              <a:buFont typeface="+mj-lt"/>
              <a:buAutoNum type="arabicPeriod"/>
            </a:pPr>
            <a:r>
              <a:rPr lang="en-GB" sz="1200" b="0" strike="noStrike" spc="-1" dirty="0" err="1">
                <a:solidFill>
                  <a:srgbClr val="000000"/>
                </a:solidFill>
                <a:latin typeface="Calibri"/>
              </a:rPr>
              <a:t>singen</a:t>
            </a:r>
            <a:r>
              <a:rPr lang="en-GB" sz="1200" b="0" strike="noStrike" spc="-1" dirty="0">
                <a:solidFill>
                  <a:srgbClr val="000000"/>
                </a:solidFill>
                <a:latin typeface="Calibri"/>
              </a:rPr>
              <a:t> | </a:t>
            </a:r>
            <a:r>
              <a:rPr lang="en-GB" sz="1200" b="1" strike="noStrike" spc="-1" dirty="0" err="1">
                <a:solidFill>
                  <a:srgbClr val="000000"/>
                </a:solidFill>
                <a:latin typeface="Calibri"/>
              </a:rPr>
              <a:t>siebzehn</a:t>
            </a:r>
            <a:r>
              <a:rPr lang="en-GB" sz="1200" b="0" strike="noStrike" spc="-1" dirty="0">
                <a:solidFill>
                  <a:srgbClr val="000000"/>
                </a:solidFill>
                <a:latin typeface="Calibri"/>
              </a:rPr>
              <a:t> | </a:t>
            </a:r>
            <a:r>
              <a:rPr lang="en-GB" sz="1200" b="0" strike="noStrike" spc="-1" dirty="0" err="1">
                <a:solidFill>
                  <a:srgbClr val="000000"/>
                </a:solidFill>
                <a:latin typeface="Calibri"/>
              </a:rPr>
              <a:t>bleiben</a:t>
            </a:r>
            <a:endParaRPr lang="en-GB" sz="1200" b="0" strike="noStrike" spc="-1" dirty="0">
              <a:solidFill>
                <a:srgbClr val="000000"/>
              </a:solidFill>
              <a:latin typeface="Calibri"/>
            </a:endParaRPr>
          </a:p>
          <a:p>
            <a:pPr marL="342900" indent="-342900">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seid |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hier </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Mitte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in | nein|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Lied</a:t>
            </a:r>
            <a:endParaRPr lang="en-GB" sz="1800" b="1"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Aft>
                <a:spcPts val="800"/>
              </a:spcAft>
              <a:buFont typeface="+mj-lt"/>
              <a:buAutoNum type="arabicPeriod"/>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Spieler</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 sind | bleiben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Geschichte|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 zwei</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previously taught vocabulary and connect with the correct gender article.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a picture prompt.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name the item with definite article in German.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again – the picture disappears and the written German word appears in the correct gender ‘bucket’.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Complete for all 15 items.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 revisit the four plural noun patterns that pupils have practised previously.</a:t>
            </a:r>
            <a:br>
              <a:rPr lang="en-GB" b="0" dirty="0"/>
            </a:br>
            <a:endParaRPr lang="en-GB" b="0" dirty="0"/>
          </a:p>
          <a:p>
            <a:r>
              <a:rPr lang="en-GB" b="1" dirty="0"/>
              <a:t>Procedure:</a:t>
            </a:r>
            <a:br>
              <a:rPr lang="en-GB" dirty="0"/>
            </a:br>
            <a:r>
              <a:rPr lang="en-GB" dirty="0"/>
              <a:t>1. </a:t>
            </a:r>
            <a:r>
              <a:rPr lang="en-US" dirty="0"/>
              <a:t>Click through the animations to present the </a:t>
            </a:r>
            <a:r>
              <a:rPr lang="en-GB" dirty="0"/>
              <a:t>information.</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r>
              <a:rPr lang="en-GB" dirty="0"/>
              <a:t>2. Elicit the English meanings for the German.</a:t>
            </a:r>
            <a:br>
              <a:rPr lang="en-GB" dirty="0"/>
            </a:br>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37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plural and singular nouns.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hear the example word.</a:t>
            </a:r>
          </a:p>
          <a:p>
            <a:pPr marL="216000" indent="-216000">
              <a:lnSpc>
                <a:spcPct val="100000"/>
              </a:lnSpc>
            </a:pPr>
            <a:r>
              <a:rPr lang="en-GB" sz="1200" b="0" strike="noStrike" spc="-1" dirty="0">
                <a:solidFill>
                  <a:srgbClr val="000000"/>
                </a:solidFill>
                <a:latin typeface="Calibri"/>
              </a:rPr>
              <a:t>2. Pupils decide whether the word is singular or plural, then write the word in German and its meaning in English.</a:t>
            </a:r>
          </a:p>
          <a:p>
            <a:pPr marL="216000" indent="-216000">
              <a:lnSpc>
                <a:spcPct val="100000"/>
              </a:lnSpc>
            </a:pPr>
            <a:r>
              <a:rPr lang="en-GB" sz="1200" b="0" strike="noStrike" spc="-1" dirty="0">
                <a:solidFill>
                  <a:srgbClr val="000000"/>
                </a:solidFill>
                <a:latin typeface="Calibri"/>
              </a:rPr>
              <a:t>3. Elicit responses orally and click to reveal the answer. Ask pupils to say what they would have heard if the example had been plural. (i.e., Frauen).</a:t>
            </a:r>
          </a:p>
          <a:p>
            <a:pPr marL="216000" indent="-216000">
              <a:lnSpc>
                <a:spcPct val="100000"/>
              </a:lnSpc>
            </a:pPr>
            <a:r>
              <a:rPr lang="en-GB" sz="1200" b="0" strike="noStrike" spc="-1" dirty="0">
                <a:solidFill>
                  <a:srgbClr val="000000"/>
                </a:solidFill>
                <a:latin typeface="Calibri"/>
              </a:rPr>
              <a:t>4. Repeat steps 1-3 with items 1 – 6.</a:t>
            </a:r>
          </a:p>
          <a:p>
            <a:pPr marL="216000" indent="-216000">
              <a:lnSpc>
                <a:spcPct val="100000"/>
              </a:lnSpc>
            </a:pPr>
            <a:r>
              <a:rPr lang="en-GB" sz="1200" b="0" strike="noStrike" spc="-1" dirty="0">
                <a:solidFill>
                  <a:srgbClr val="000000"/>
                </a:solidFill>
                <a:latin typeface="Calibri"/>
              </a:rPr>
              <a:t>Prompt pupils to note that number 6 could be either because it is an example of plural pattern 3 – no change.</a:t>
            </a:r>
          </a:p>
          <a:p>
            <a:pPr marL="216000" indent="-216000">
              <a:lnSpc>
                <a:spcPct val="100000"/>
              </a:lnSpc>
            </a:pPr>
            <a:r>
              <a:rPr lang="en-GB" sz="1200" b="0" strike="noStrike" spc="-1" dirty="0">
                <a:solidFill>
                  <a:srgbClr val="000000"/>
                </a:solidFill>
                <a:latin typeface="Calibri"/>
              </a:rPr>
              <a:t>Also prompt pupils to note the different plural patterns that English has – e.g. +s, woman </a:t>
            </a:r>
            <a:r>
              <a:rPr lang="en-GB" sz="1200" b="0" strike="noStrike" spc="-1" dirty="0">
                <a:solidFill>
                  <a:srgbClr val="000000"/>
                </a:solidFill>
                <a:latin typeface="Calibri"/>
                <a:sym typeface="Wingdings" panose="05000000000000000000" pitchFamily="2" charset="2"/>
              </a:rPr>
              <a:t> women, activity  activities. </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0" indent="0">
              <a:lnSpc>
                <a:spcPct val="100000"/>
              </a:lnSpc>
              <a:buNone/>
            </a:pPr>
            <a:r>
              <a:rPr lang="en-GB" sz="1200" b="0" strike="noStrike" spc="-1" dirty="0" err="1">
                <a:latin typeface="Arial"/>
              </a:rPr>
              <a:t>Beispiel</a:t>
            </a:r>
            <a:r>
              <a:rPr lang="en-GB" sz="1200" b="0" strike="noStrike" spc="-1" dirty="0">
                <a:latin typeface="Arial"/>
              </a:rPr>
              <a:t>: Frau</a:t>
            </a:r>
          </a:p>
          <a:p>
            <a:pPr marL="228600" indent="-228600">
              <a:lnSpc>
                <a:spcPct val="100000"/>
              </a:lnSpc>
              <a:buAutoNum type="arabicPeriod"/>
            </a:pPr>
            <a:r>
              <a:rPr lang="en-GB" sz="1200" b="0" strike="noStrike" spc="-1" dirty="0" err="1">
                <a:latin typeface="Arial"/>
              </a:rPr>
              <a:t>Bilder</a:t>
            </a:r>
            <a:endParaRPr lang="en-GB" sz="1200" b="0" strike="noStrike" spc="-1" dirty="0">
              <a:latin typeface="Arial"/>
            </a:endParaRPr>
          </a:p>
          <a:p>
            <a:pPr marL="228600" indent="-228600">
              <a:lnSpc>
                <a:spcPct val="100000"/>
              </a:lnSpc>
              <a:buAutoNum type="arabicPeriod"/>
            </a:pPr>
            <a:r>
              <a:rPr lang="en-GB" sz="1200" b="0" strike="noStrike" spc="-1" dirty="0">
                <a:latin typeface="Arial"/>
              </a:rPr>
              <a:t>Listen</a:t>
            </a:r>
          </a:p>
          <a:p>
            <a:pPr marL="228600" indent="-228600">
              <a:lnSpc>
                <a:spcPct val="100000"/>
              </a:lnSpc>
              <a:buAutoNum type="arabicPeriod"/>
            </a:pPr>
            <a:r>
              <a:rPr lang="en-GB" sz="1200" b="0" strike="noStrike" spc="-1" dirty="0" err="1">
                <a:latin typeface="Arial"/>
              </a:rPr>
              <a:t>Aufgaben</a:t>
            </a:r>
            <a:endParaRPr lang="en-GB" sz="1200" b="0" strike="noStrike" spc="-1" dirty="0">
              <a:latin typeface="Arial"/>
            </a:endParaRPr>
          </a:p>
          <a:p>
            <a:pPr marL="228600" indent="-228600">
              <a:lnSpc>
                <a:spcPct val="100000"/>
              </a:lnSpc>
              <a:buAutoNum type="arabicPeriod"/>
            </a:pPr>
            <a:r>
              <a:rPr lang="en-GB" sz="1200" b="0" strike="noStrike" spc="-1" dirty="0">
                <a:latin typeface="Arial"/>
              </a:rPr>
              <a:t>Blatt</a:t>
            </a:r>
          </a:p>
          <a:p>
            <a:pPr marL="228600" indent="-228600">
              <a:lnSpc>
                <a:spcPct val="100000"/>
              </a:lnSpc>
              <a:buAutoNum type="arabicPeriod"/>
            </a:pPr>
            <a:r>
              <a:rPr lang="en-GB" sz="1200" b="0" strike="noStrike" spc="-1" dirty="0" err="1">
                <a:latin typeface="Arial"/>
              </a:rPr>
              <a:t>Aktivitäten</a:t>
            </a:r>
            <a:endParaRPr lang="en-GB" sz="1200" b="0" strike="noStrike" spc="-1" dirty="0">
              <a:latin typeface="Arial"/>
            </a:endParaRPr>
          </a:p>
          <a:p>
            <a:pPr marL="228600" indent="-228600">
              <a:lnSpc>
                <a:spcPct val="100000"/>
              </a:lnSpc>
              <a:buAutoNum type="arabicPeriod"/>
            </a:pPr>
            <a:r>
              <a:rPr lang="en-GB" sz="1200" b="0" strike="noStrike" spc="-1" dirty="0">
                <a:latin typeface="Arial"/>
              </a:rPr>
              <a:t>Computer</a:t>
            </a: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Calibri"/>
              <a:ea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knowledge of singular noun negation with </a:t>
            </a:r>
            <a:r>
              <a:rPr lang="en-GB" sz="1200" b="0" i="1"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to introduce the plural form </a:t>
            </a:r>
            <a:r>
              <a:rPr lang="en-GB" sz="1200" b="0" i="1" strike="noStrike" spc="-1" dirty="0" err="1">
                <a:solidFill>
                  <a:srgbClr val="000000"/>
                </a:solidFill>
                <a:latin typeface="Calibri"/>
                <a:ea typeface="Calibri"/>
              </a:rPr>
              <a:t>keine</a:t>
            </a:r>
            <a:r>
              <a:rPr lang="en-GB" sz="1200" b="0" strike="noStrike" spc="-1" dirty="0">
                <a:solidFill>
                  <a:srgbClr val="000000"/>
                </a:solidFill>
                <a:latin typeface="Calibri"/>
                <a:ea typeface="Calibri"/>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6.png"/><Relationship Id="rId18" Type="http://schemas.openxmlformats.org/officeDocument/2006/relationships/image" Target="../media/image40.gif"/><Relationship Id="rId26" Type="http://schemas.openxmlformats.org/officeDocument/2006/relationships/image" Target="../media/image26.png"/><Relationship Id="rId3" Type="http://schemas.openxmlformats.org/officeDocument/2006/relationships/image" Target="../media/image35.png"/><Relationship Id="rId21" Type="http://schemas.openxmlformats.org/officeDocument/2006/relationships/audio" Target="../media/audio31.wav"/><Relationship Id="rId7" Type="http://schemas.openxmlformats.org/officeDocument/2006/relationships/audio" Target="../media/audio25.wav"/><Relationship Id="rId12" Type="http://schemas.openxmlformats.org/officeDocument/2006/relationships/image" Target="../media/image38.png"/><Relationship Id="rId17" Type="http://schemas.openxmlformats.org/officeDocument/2006/relationships/image" Target="../media/image39.png"/><Relationship Id="rId25" Type="http://schemas.openxmlformats.org/officeDocument/2006/relationships/image" Target="../media/image18.png"/><Relationship Id="rId2" Type="http://schemas.openxmlformats.org/officeDocument/2006/relationships/notesSlide" Target="../notesSlides/notesSlide10.xml"/><Relationship Id="rId16" Type="http://schemas.openxmlformats.org/officeDocument/2006/relationships/image" Target="../media/image5.gif"/><Relationship Id="rId20" Type="http://schemas.openxmlformats.org/officeDocument/2006/relationships/audio" Target="../media/audio30.wav"/><Relationship Id="rId29"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audio" Target="../media/audio24.wav"/><Relationship Id="rId11" Type="http://schemas.openxmlformats.org/officeDocument/2006/relationships/image" Target="../media/image13.png"/><Relationship Id="rId24" Type="http://schemas.openxmlformats.org/officeDocument/2006/relationships/image" Target="../media/image27.gif"/><Relationship Id="rId5" Type="http://schemas.openxmlformats.org/officeDocument/2006/relationships/audio" Target="../media/audio23.wav"/><Relationship Id="rId15" Type="http://schemas.openxmlformats.org/officeDocument/2006/relationships/audio" Target="../media/audio29.wav"/><Relationship Id="rId23" Type="http://schemas.openxmlformats.org/officeDocument/2006/relationships/image" Target="../media/image44.png"/><Relationship Id="rId28" Type="http://schemas.openxmlformats.org/officeDocument/2006/relationships/image" Target="../media/image29.png"/><Relationship Id="rId10" Type="http://schemas.openxmlformats.org/officeDocument/2006/relationships/audio" Target="../media/audio28.wav"/><Relationship Id="rId19" Type="http://schemas.openxmlformats.org/officeDocument/2006/relationships/image" Target="../media/image41.gif"/><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image" Target="../media/image7.svg"/><Relationship Id="rId22" Type="http://schemas.openxmlformats.org/officeDocument/2006/relationships/image" Target="../media/image43.gif"/><Relationship Id="rId27"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5.xml"/><Relationship Id="rId7" Type="http://schemas.openxmlformats.org/officeDocument/2006/relationships/image" Target="../media/image4.gif"/><Relationship Id="rId12"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sv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11.wav"/><Relationship Id="rId3" Type="http://schemas.openxmlformats.org/officeDocument/2006/relationships/image" Target="../media/image6.png"/><Relationship Id="rId7" Type="http://schemas.openxmlformats.org/officeDocument/2006/relationships/audio" Target="../media/audio6.wav"/><Relationship Id="rId12" Type="http://schemas.openxmlformats.org/officeDocument/2006/relationships/audio" Target="../media/audio10.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5.wav"/><Relationship Id="rId11" Type="http://schemas.openxmlformats.org/officeDocument/2006/relationships/audio" Target="../media/audio9.wav"/><Relationship Id="rId5" Type="http://schemas.openxmlformats.org/officeDocument/2006/relationships/image" Target="../media/image13.png"/><Relationship Id="rId15" Type="http://schemas.openxmlformats.org/officeDocument/2006/relationships/image" Target="../media/image15.png"/><Relationship Id="rId10" Type="http://schemas.openxmlformats.org/officeDocument/2006/relationships/audio" Target="../media/audio8.wav"/><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audio" Target="../media/audio12.wav"/></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6.xml"/><Relationship Id="rId16" Type="http://schemas.openxmlformats.org/officeDocument/2006/relationships/image" Target="../media/image27.gif"/><Relationship Id="rId20"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17.gif"/><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svg"/><Relationship Id="rId19" Type="http://schemas.openxmlformats.org/officeDocument/2006/relationships/image" Target="../media/image30.png"/><Relationship Id="rId4" Type="http://schemas.openxmlformats.org/officeDocument/2006/relationships/image" Target="../media/image7.sv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6.png"/><Relationship Id="rId3" Type="http://schemas.openxmlformats.org/officeDocument/2006/relationships/image" Target="../media/image37.png"/><Relationship Id="rId7" Type="http://schemas.openxmlformats.org/officeDocument/2006/relationships/image" Target="../media/image23.svg"/><Relationship Id="rId12" Type="http://schemas.openxmlformats.org/officeDocument/2006/relationships/image" Target="../media/image27.gi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1.svg"/><Relationship Id="rId5" Type="http://schemas.openxmlformats.org/officeDocument/2006/relationships/image" Target="../media/image29.png"/><Relationship Id="rId10" Type="http://schemas.openxmlformats.org/officeDocument/2006/relationships/image" Target="../media/image20.png"/><Relationship Id="rId4" Type="http://schemas.openxmlformats.org/officeDocument/2006/relationships/image" Target="../media/image28.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6.png"/><Relationship Id="rId18" Type="http://schemas.openxmlformats.org/officeDocument/2006/relationships/image" Target="../media/image40.gif"/><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image" Target="../media/image38.png"/><Relationship Id="rId17" Type="http://schemas.openxmlformats.org/officeDocument/2006/relationships/image" Target="../media/image39.png"/><Relationship Id="rId2" Type="http://schemas.openxmlformats.org/officeDocument/2006/relationships/notesSlide" Target="../notesSlides/notesSlide8.xml"/><Relationship Id="rId16" Type="http://schemas.openxmlformats.org/officeDocument/2006/relationships/image" Target="../media/image5.gif"/><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image" Target="../media/image13.png"/><Relationship Id="rId5" Type="http://schemas.openxmlformats.org/officeDocument/2006/relationships/audio" Target="../media/audio15.wav"/><Relationship Id="rId15" Type="http://schemas.openxmlformats.org/officeDocument/2006/relationships/audio" Target="../media/audio21.wav"/><Relationship Id="rId10" Type="http://schemas.openxmlformats.org/officeDocument/2006/relationships/audio" Target="../media/audio20.wav"/><Relationship Id="rId19" Type="http://schemas.openxmlformats.org/officeDocument/2006/relationships/image" Target="../media/image41.gif"/><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7.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42.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0" y="461310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Negation with keine (plural)</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Plural noun patterns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1-4</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[ie]</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hlinkClick r:id="" action="ppaction://noaction">
                  <a:snd r:embed="rId3" name="T1_W7_1.1.wav"/>
                  <a:extLst>
                    <a:ext uri="{A12FA001-AC4F-418D-AE19-62706E023703}">
                      <ahyp:hlinkClr xmlns:ahyp="http://schemas.microsoft.com/office/drawing/2018/hyperlinkcolor" val="tx"/>
                    </a:ext>
                  </a:extLst>
                </a:hlinkClick>
              </a:rPr>
              <a:t>Interacting</a:t>
            </a:r>
            <a:endParaRPr lang="en-GB" sz="4000" dirty="0">
              <a:solidFill>
                <a:schemeClr val="bg1"/>
              </a:solidFill>
              <a:hlinkClick r:id="" action="ppaction://noaction">
                <a:snd r:embed="rId3" name="T1_W7_1.1.wav"/>
                <a:extLst>
                  <a:ext uri="{A12FA001-AC4F-418D-AE19-62706E023703}">
                    <ahyp:hlinkClr xmlns:ahyp="http://schemas.microsoft.com/office/drawing/2018/hyperlinkcolor" val="tx"/>
                  </a:ext>
                </a:extLst>
              </a:hlinkClick>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7</a:t>
            </a:r>
          </a:p>
        </p:txBody>
      </p:sp>
      <p:pic>
        <p:nvPicPr>
          <p:cNvPr id="4" name="Picture 3" descr="A picture containing text, dark&#10;&#10;Description automatically generated">
            <a:extLst>
              <a:ext uri="{FF2B5EF4-FFF2-40B4-BE49-F238E27FC236}">
                <a16:creationId xmlns:a16="http://schemas.microsoft.com/office/drawing/2014/main" id="{CB355EA7-9486-4625-AAA3-A83C96434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861" y="2413627"/>
            <a:ext cx="1968694" cy="1870870"/>
          </a:xfrm>
          <a:prstGeom prst="rect">
            <a:avLst/>
          </a:prstGeom>
        </p:spPr>
      </p:pic>
      <p:grpSp>
        <p:nvGrpSpPr>
          <p:cNvPr id="6" name="Group 5">
            <a:extLst>
              <a:ext uri="{FF2B5EF4-FFF2-40B4-BE49-F238E27FC236}">
                <a16:creationId xmlns:a16="http://schemas.microsoft.com/office/drawing/2014/main" id="{F5AC30B3-BD2D-448E-A146-A1258C780BB7}"/>
              </a:ext>
            </a:extLst>
          </p:cNvPr>
          <p:cNvGrpSpPr/>
          <p:nvPr/>
        </p:nvGrpSpPr>
        <p:grpSpPr>
          <a:xfrm>
            <a:off x="170821" y="1469411"/>
            <a:ext cx="1767106" cy="998428"/>
            <a:chOff x="170821" y="1469411"/>
            <a:chExt cx="1767106" cy="998428"/>
          </a:xfrm>
          <a:effectLst>
            <a:outerShdw blurRad="50800" dist="38100" dir="5400000" algn="t" rotWithShape="0">
              <a:prstClr val="black">
                <a:alpha val="40000"/>
              </a:prstClr>
            </a:outerShdw>
          </a:effectLst>
        </p:grpSpPr>
        <p:sp>
          <p:nvSpPr>
            <p:cNvPr id="12" name="Speech Bubble: Rectangle with Corners Rounded 11">
              <a:extLst>
                <a:ext uri="{FF2B5EF4-FFF2-40B4-BE49-F238E27FC236}">
                  <a16:creationId xmlns:a16="http://schemas.microsoft.com/office/drawing/2014/main" id="{83B0E8D8-FB73-4F91-9C82-326466C90363}"/>
                </a:ext>
              </a:extLst>
            </p:cNvPr>
            <p:cNvSpPr/>
            <p:nvPr/>
          </p:nvSpPr>
          <p:spPr>
            <a:xfrm>
              <a:off x="170821" y="1469411"/>
              <a:ext cx="1767106" cy="998428"/>
            </a:xfrm>
            <a:prstGeom prst="wedgeRoundRectCallout">
              <a:avLst>
                <a:gd name="adj1" fmla="val 100622"/>
                <a:gd name="adj2" fmla="val 53159"/>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11" name="Speech Bubble: Rectangle with Corners Rounded 10">
              <a:extLst>
                <a:ext uri="{FF2B5EF4-FFF2-40B4-BE49-F238E27FC236}">
                  <a16:creationId xmlns:a16="http://schemas.microsoft.com/office/drawing/2014/main" id="{8CD0A82B-B122-4A02-A0CA-B66BC9422D5F}"/>
                </a:ext>
              </a:extLst>
            </p:cNvPr>
            <p:cNvSpPr/>
            <p:nvPr/>
          </p:nvSpPr>
          <p:spPr>
            <a:xfrm>
              <a:off x="194152" y="1507716"/>
              <a:ext cx="1728703" cy="921818"/>
            </a:xfrm>
            <a:prstGeom prst="wedgeRoundRectCallout">
              <a:avLst>
                <a:gd name="adj1" fmla="val 96598"/>
                <a:gd name="adj2" fmla="val 53076"/>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5" name="Speech Bubble: Rectangle with Corners Rounded 4">
              <a:hlinkClick r:id="" action="ppaction://noaction">
                <a:snd r:embed="rId6" name="T1_W7_1.2.wav"/>
              </a:hlinkClick>
              <a:extLst>
                <a:ext uri="{FF2B5EF4-FFF2-40B4-BE49-F238E27FC236}">
                  <a16:creationId xmlns:a16="http://schemas.microsoft.com/office/drawing/2014/main" id="{1712C975-54FC-46F3-AEAE-1C860AC01F6F}"/>
                </a:ext>
              </a:extLst>
            </p:cNvPr>
            <p:cNvSpPr/>
            <p:nvPr/>
          </p:nvSpPr>
          <p:spPr>
            <a:xfrm>
              <a:off x="215255" y="1523941"/>
              <a:ext cx="1684467" cy="889686"/>
            </a:xfrm>
            <a:prstGeom prst="wedgeRoundRectCallout">
              <a:avLst>
                <a:gd name="adj1" fmla="val 91772"/>
                <a:gd name="adj2" fmla="val 50778"/>
                <a:gd name="adj3" fmla="val 16667"/>
              </a:avLst>
            </a:prstGeom>
            <a:solidFill>
              <a:schemeClr val="bg1"/>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Kann</a:t>
              </a:r>
              <a:r>
                <a:rPr lang="en-GB" sz="2400" dirty="0">
                  <a:solidFill>
                    <a:srgbClr val="002060"/>
                  </a:solidFill>
                </a:rPr>
                <a:t> ich </a:t>
              </a:r>
              <a:r>
                <a:rPr lang="en-GB" sz="2400" dirty="0" err="1">
                  <a:solidFill>
                    <a:srgbClr val="002060"/>
                  </a:solidFill>
                </a:rPr>
                <a:t>helfen</a:t>
              </a:r>
              <a:r>
                <a:rPr lang="en-GB" sz="2400" dirty="0">
                  <a:solidFill>
                    <a:srgbClr val="002060"/>
                  </a:solidFill>
                </a:rPr>
                <a:t>?</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text, stationary&#10;&#10;Description automatically generated">
            <a:extLst>
              <a:ext uri="{FF2B5EF4-FFF2-40B4-BE49-F238E27FC236}">
                <a16:creationId xmlns:a16="http://schemas.microsoft.com/office/drawing/2014/main" id="{94A1CF6C-1E9B-4AE3-A348-E6BA25E1A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774" y="4253738"/>
            <a:ext cx="711487" cy="576169"/>
          </a:xfrm>
          <a:prstGeom prst="rect">
            <a:avLst/>
          </a:prstGeom>
          <a:solidFill>
            <a:schemeClr val="bg1"/>
          </a:solidFill>
        </p:spPr>
      </p:pic>
      <p:pic>
        <p:nvPicPr>
          <p:cNvPr id="48" name="Picture 47" descr="A picture containing text, stationary&#10;&#10;Description automatically generated">
            <a:extLst>
              <a:ext uri="{FF2B5EF4-FFF2-40B4-BE49-F238E27FC236}">
                <a16:creationId xmlns:a16="http://schemas.microsoft.com/office/drawing/2014/main" id="{D7900D2C-20F8-4B7F-A0B7-8BB46EC94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657" y="4278701"/>
            <a:ext cx="711487" cy="576169"/>
          </a:xfrm>
          <a:prstGeom prst="rect">
            <a:avLst/>
          </a:prstGeom>
          <a:solidFill>
            <a:schemeClr val="bg1"/>
          </a:solidFill>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7_10.3.wav"/>
            </a:hlinkClick>
            <a:extLst>
              <a:ext uri="{FF2B5EF4-FFF2-40B4-BE49-F238E27FC236}">
                <a16:creationId xmlns:a16="http://schemas.microsoft.com/office/drawing/2014/main" id="{3AD5864B-E328-4811-82EC-A3D77BDC6BF2}"/>
              </a:ext>
            </a:extLst>
          </p:cNvPr>
          <p:cNvSpPr/>
          <p:nvPr/>
        </p:nvSpPr>
        <p:spPr>
          <a:xfrm>
            <a:off x="555557" y="216565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5" name="T1_W7_10.4.wav"/>
            </a:hlinkClick>
            <a:extLst>
              <a:ext uri="{FF2B5EF4-FFF2-40B4-BE49-F238E27FC236}">
                <a16:creationId xmlns:a16="http://schemas.microsoft.com/office/drawing/2014/main" id="{F2DAD2AC-ADD2-4480-845B-008BBA9A5F70}"/>
              </a:ext>
            </a:extLst>
          </p:cNvPr>
          <p:cNvSpPr/>
          <p:nvPr/>
        </p:nvSpPr>
        <p:spPr>
          <a:xfrm>
            <a:off x="555557" y="27713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6" name="T1_W7_10.5.wav"/>
            </a:hlinkClick>
            <a:extLst>
              <a:ext uri="{FF2B5EF4-FFF2-40B4-BE49-F238E27FC236}">
                <a16:creationId xmlns:a16="http://schemas.microsoft.com/office/drawing/2014/main" id="{E47FAB46-1A11-4EF4-B700-EF919D0338F8}"/>
              </a:ext>
            </a:extLst>
          </p:cNvPr>
          <p:cNvSpPr/>
          <p:nvPr/>
        </p:nvSpPr>
        <p:spPr>
          <a:xfrm>
            <a:off x="546156" y="33458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7" name="T1_W7_10.6.wav"/>
            </a:hlinkClick>
            <a:extLst>
              <a:ext uri="{FF2B5EF4-FFF2-40B4-BE49-F238E27FC236}">
                <a16:creationId xmlns:a16="http://schemas.microsoft.com/office/drawing/2014/main" id="{1ECA2C39-8E1B-46F9-B4CE-5D69DA706F12}"/>
              </a:ext>
            </a:extLst>
          </p:cNvPr>
          <p:cNvSpPr/>
          <p:nvPr/>
        </p:nvSpPr>
        <p:spPr>
          <a:xfrm>
            <a:off x="564415" y="39515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8" name="T1_W7_10.7.wav"/>
            </a:hlinkClick>
            <a:extLst>
              <a:ext uri="{FF2B5EF4-FFF2-40B4-BE49-F238E27FC236}">
                <a16:creationId xmlns:a16="http://schemas.microsoft.com/office/drawing/2014/main" id="{B06E6BFD-FB69-40F9-9653-301D379E5A17}"/>
              </a:ext>
            </a:extLst>
          </p:cNvPr>
          <p:cNvSpPr/>
          <p:nvPr/>
        </p:nvSpPr>
        <p:spPr>
          <a:xfrm>
            <a:off x="555557" y="452612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9" name="T1_W7_10.8.wav"/>
            </a:hlinkClick>
            <a:extLst>
              <a:ext uri="{FF2B5EF4-FFF2-40B4-BE49-F238E27FC236}">
                <a16:creationId xmlns:a16="http://schemas.microsoft.com/office/drawing/2014/main" id="{34261C61-C209-49EF-A2E1-6B62F7BA1FCB}"/>
              </a:ext>
            </a:extLst>
          </p:cNvPr>
          <p:cNvSpPr/>
          <p:nvPr/>
        </p:nvSpPr>
        <p:spPr>
          <a:xfrm>
            <a:off x="571588" y="51165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0" name="T1_W7_10.1.wav"/>
            </a:hlinkClick>
            <a:extLst>
              <a:ext uri="{FF2B5EF4-FFF2-40B4-BE49-F238E27FC236}">
                <a16:creationId xmlns:a16="http://schemas.microsoft.com/office/drawing/2014/main" id="{85BDA598-D8FC-421B-AEDB-34FBDED665F3}"/>
              </a:ext>
            </a:extLst>
          </p:cNvPr>
          <p:cNvSpPr/>
          <p:nvPr/>
        </p:nvSpPr>
        <p:spPr>
          <a:xfrm>
            <a:off x="114389" y="0"/>
            <a:ext cx="371020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Aisha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gibt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Beispiele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345628" y="2090730"/>
            <a:ext cx="517321" cy="517320"/>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88" y="419594"/>
            <a:ext cx="914400" cy="914400"/>
          </a:xfrm>
          <a:prstGeom prst="rect">
            <a:avLst/>
          </a:prstGeom>
        </p:spPr>
      </p:pic>
      <p:sp>
        <p:nvSpPr>
          <p:cNvPr id="23" name="Speech Bubble: Rectangle with Corners Rounded 22">
            <a:hlinkClick r:id="" action="ppaction://noaction">
              <a:snd r:embed="rId15" name="T1_W7_10.2.wav"/>
            </a:hlinkClick>
            <a:extLst>
              <a:ext uri="{FF2B5EF4-FFF2-40B4-BE49-F238E27FC236}">
                <a16:creationId xmlns:a16="http://schemas.microsoft.com/office/drawing/2014/main" id="{9031242A-6C06-4C99-98C8-65900A9410C5}"/>
              </a:ext>
            </a:extLst>
          </p:cNvPr>
          <p:cNvSpPr/>
          <p:nvPr/>
        </p:nvSpPr>
        <p:spPr>
          <a:xfrm>
            <a:off x="1028455" y="634289"/>
            <a:ext cx="4906794"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Google Shape;108;p3">
            <a:hlinkClick r:id="" action="ppaction://noaction">
              <a:snd r:embed="rId15" name="T1_W7_10.2.wav"/>
            </a:hlinkClick>
            <a:extLst>
              <a:ext uri="{FF2B5EF4-FFF2-40B4-BE49-F238E27FC236}">
                <a16:creationId xmlns:a16="http://schemas.microsoft.com/office/drawing/2014/main" id="{807AA42F-1717-4BA6-ADE4-E7ABD8E8DAC6}"/>
              </a:ext>
            </a:extLst>
          </p:cNvPr>
          <p:cNvSpPr txBox="1"/>
          <p:nvPr/>
        </p:nvSpPr>
        <p:spPr>
          <a:xfrm>
            <a:off x="1028455" y="671561"/>
            <a:ext cx="476274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Welches Bild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richtig</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9" name="Picture 8" descr="A picture containing text, doll&#10;&#10;Description automatically generated">
            <a:extLst>
              <a:ext uri="{FF2B5EF4-FFF2-40B4-BE49-F238E27FC236}">
                <a16:creationId xmlns:a16="http://schemas.microsoft.com/office/drawing/2014/main" id="{24E139E3-0EF6-484C-8407-3096139FCDC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45330" y="1162213"/>
            <a:ext cx="920541" cy="941206"/>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1C45028D-EC23-4994-AFA8-1838490E8EB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4674" y="1042382"/>
            <a:ext cx="1366878" cy="1064328"/>
          </a:xfrm>
          <a:prstGeom prst="rect">
            <a:avLst/>
          </a:prstGeom>
        </p:spPr>
      </p:pic>
      <p:grpSp>
        <p:nvGrpSpPr>
          <p:cNvPr id="30" name="Group 29">
            <a:extLst>
              <a:ext uri="{FF2B5EF4-FFF2-40B4-BE49-F238E27FC236}">
                <a16:creationId xmlns:a16="http://schemas.microsoft.com/office/drawing/2014/main" id="{D9BAF495-D6A3-4B47-803F-F00AB8DB2C73}"/>
              </a:ext>
            </a:extLst>
          </p:cNvPr>
          <p:cNvGrpSpPr/>
          <p:nvPr/>
        </p:nvGrpSpPr>
        <p:grpSpPr>
          <a:xfrm>
            <a:off x="9260862" y="258660"/>
            <a:ext cx="1534992" cy="1090065"/>
            <a:chOff x="12553656" y="4290520"/>
            <a:chExt cx="1855638" cy="1355537"/>
          </a:xfrm>
        </p:grpSpPr>
        <p:pic>
          <p:nvPicPr>
            <p:cNvPr id="13" name="Picture 12" descr="A picture containing text, toy, doll, vector graphics&#10;&#10;Description automatically generated">
              <a:extLst>
                <a:ext uri="{FF2B5EF4-FFF2-40B4-BE49-F238E27FC236}">
                  <a16:creationId xmlns:a16="http://schemas.microsoft.com/office/drawing/2014/main" id="{D77B2496-6768-4D40-8CB5-D021727ABB83}"/>
                </a:ext>
              </a:extLst>
            </p:cNvPr>
            <p:cNvPicPr>
              <a:picLocks noChangeAspect="1"/>
            </p:cNvPicPr>
            <p:nvPr/>
          </p:nvPicPr>
          <p:blipFill rotWithShape="1">
            <a:blip r:embed="rId18">
              <a:extLst>
                <a:ext uri="{28A0092B-C50C-407E-A947-70E740481C1C}">
                  <a14:useLocalDpi xmlns:a14="http://schemas.microsoft.com/office/drawing/2010/main" val="0"/>
                </a:ext>
              </a:extLst>
            </a:blip>
            <a:srcRect b="20500"/>
            <a:stretch/>
          </p:blipFill>
          <p:spPr>
            <a:xfrm>
              <a:off x="13256107" y="4290520"/>
              <a:ext cx="1153187" cy="135553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F9F5D248-150B-4C93-8011-2D3D71BC43BE}"/>
                </a:ext>
              </a:extLst>
            </p:cNvPr>
            <p:cNvPicPr>
              <a:picLocks noChangeAspect="1"/>
            </p:cNvPicPr>
            <p:nvPr/>
          </p:nvPicPr>
          <p:blipFill rotWithShape="1">
            <a:blip r:embed="rId19">
              <a:extLst>
                <a:ext uri="{28A0092B-C50C-407E-A947-70E740481C1C}">
                  <a14:useLocalDpi xmlns:a14="http://schemas.microsoft.com/office/drawing/2010/main" val="0"/>
                </a:ext>
              </a:extLst>
            </a:blip>
            <a:srcRect b="19503"/>
            <a:stretch/>
          </p:blipFill>
          <p:spPr>
            <a:xfrm>
              <a:off x="12553656" y="4290520"/>
              <a:ext cx="998603" cy="1355537"/>
            </a:xfrm>
            <a:prstGeom prst="rect">
              <a:avLst/>
            </a:prstGeom>
          </p:spPr>
        </p:pic>
      </p:grpSp>
      <p:sp>
        <p:nvSpPr>
          <p:cNvPr id="26" name="CustomShape 28">
            <a:hlinkClick r:id="" action="ppaction://noaction">
              <a:snd r:embed="rId20" name="T1_W7_10.9.wav"/>
            </a:hlinkClick>
            <a:extLst>
              <a:ext uri="{FF2B5EF4-FFF2-40B4-BE49-F238E27FC236}">
                <a16:creationId xmlns:a16="http://schemas.microsoft.com/office/drawing/2014/main" id="{8AD99512-2D57-4E60-A9F2-408DA02F5396}"/>
              </a:ext>
            </a:extLst>
          </p:cNvPr>
          <p:cNvSpPr/>
          <p:nvPr/>
        </p:nvSpPr>
        <p:spPr>
          <a:xfrm>
            <a:off x="564415" y="573750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CustomShape 28">
            <a:hlinkClick r:id="" action="ppaction://noaction">
              <a:snd r:embed="rId21" name="T1_W7_10.10.wav"/>
            </a:hlinkClick>
            <a:extLst>
              <a:ext uri="{FF2B5EF4-FFF2-40B4-BE49-F238E27FC236}">
                <a16:creationId xmlns:a16="http://schemas.microsoft.com/office/drawing/2014/main" id="{98FB7550-1C27-4021-8B16-9881799A267A}"/>
              </a:ext>
            </a:extLst>
          </p:cNvPr>
          <p:cNvSpPr/>
          <p:nvPr/>
        </p:nvSpPr>
        <p:spPr>
          <a:xfrm>
            <a:off x="571588" y="62853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ACD9952B-BE04-4DCE-B4D5-B306F818629C}"/>
              </a:ext>
            </a:extLst>
          </p:cNvPr>
          <p:cNvSpPr txBox="1"/>
          <p:nvPr/>
        </p:nvSpPr>
        <p:spPr>
          <a:xfrm>
            <a:off x="2874562" y="1333994"/>
            <a:ext cx="1550818" cy="830997"/>
          </a:xfrm>
          <a:prstGeom prst="rect">
            <a:avLst/>
          </a:prstGeom>
          <a:noFill/>
        </p:spPr>
        <p:txBody>
          <a:bodyPr wrap="square" rtlCol="0">
            <a:spAutoFit/>
          </a:bodyPr>
          <a:lstStyle/>
          <a:p>
            <a:pPr algn="ctr"/>
            <a:r>
              <a:rPr lang="en-GB" sz="4800" b="1" dirty="0">
                <a:solidFill>
                  <a:srgbClr val="002060"/>
                </a:solidFill>
              </a:rPr>
              <a:t>A</a:t>
            </a:r>
          </a:p>
        </p:txBody>
      </p:sp>
      <p:sp>
        <p:nvSpPr>
          <p:cNvPr id="32" name="TextBox 31">
            <a:extLst>
              <a:ext uri="{FF2B5EF4-FFF2-40B4-BE49-F238E27FC236}">
                <a16:creationId xmlns:a16="http://schemas.microsoft.com/office/drawing/2014/main" id="{78193C59-7DB6-4932-BD5A-C57B3B2C57DB}"/>
              </a:ext>
            </a:extLst>
          </p:cNvPr>
          <p:cNvSpPr txBox="1"/>
          <p:nvPr/>
        </p:nvSpPr>
        <p:spPr>
          <a:xfrm>
            <a:off x="7328936" y="1333993"/>
            <a:ext cx="1550818" cy="830997"/>
          </a:xfrm>
          <a:prstGeom prst="rect">
            <a:avLst/>
          </a:prstGeom>
          <a:noFill/>
        </p:spPr>
        <p:txBody>
          <a:bodyPr wrap="square" rtlCol="0">
            <a:spAutoFit/>
          </a:bodyPr>
          <a:lstStyle/>
          <a:p>
            <a:pPr algn="ctr"/>
            <a:r>
              <a:rPr lang="en-GB" sz="4800" b="1" dirty="0">
                <a:solidFill>
                  <a:srgbClr val="002060"/>
                </a:solidFill>
              </a:rPr>
              <a:t>B</a:t>
            </a:r>
          </a:p>
        </p:txBody>
      </p:sp>
      <p:pic>
        <p:nvPicPr>
          <p:cNvPr id="14" name="Picture 13" descr="A picture containing text&#10;&#10;Description automatically generated">
            <a:extLst>
              <a:ext uri="{FF2B5EF4-FFF2-40B4-BE49-F238E27FC236}">
                <a16:creationId xmlns:a16="http://schemas.microsoft.com/office/drawing/2014/main" id="{E2B51687-3A6B-443F-9F67-FFBBDE1D6A4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41770" y="2044630"/>
            <a:ext cx="650714" cy="624202"/>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4D726058-CEE6-4AA8-8028-95C41300B03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81406" y="2037289"/>
            <a:ext cx="650714" cy="624202"/>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3752B59C-FE78-4A52-B79B-62AEA26D62A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69687" y="2029126"/>
            <a:ext cx="650714" cy="624202"/>
          </a:xfrm>
          <a:prstGeom prst="rect">
            <a:avLst/>
          </a:prstGeom>
        </p:spPr>
      </p:pic>
      <p:pic>
        <p:nvPicPr>
          <p:cNvPr id="36" name="Picture 35" descr="Diagram&#10;&#10;Description automatically generated">
            <a:extLst>
              <a:ext uri="{FF2B5EF4-FFF2-40B4-BE49-F238E27FC236}">
                <a16:creationId xmlns:a16="http://schemas.microsoft.com/office/drawing/2014/main" id="{F0BD8E37-8239-4D10-BC0B-7099CD5AD2B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21105" y="2620739"/>
            <a:ext cx="1241425" cy="658596"/>
          </a:xfrm>
          <a:prstGeom prst="rect">
            <a:avLst/>
          </a:prstGeom>
        </p:spPr>
      </p:pic>
      <p:pic>
        <p:nvPicPr>
          <p:cNvPr id="37" name="Picture 36" descr="Diagram&#10;&#10;Description automatically generated">
            <a:extLst>
              <a:ext uri="{FF2B5EF4-FFF2-40B4-BE49-F238E27FC236}">
                <a16:creationId xmlns:a16="http://schemas.microsoft.com/office/drawing/2014/main" id="{D17244EA-86E3-40FC-AF20-0BA9FE0A8C1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28262" y="2653328"/>
            <a:ext cx="1241425" cy="658596"/>
          </a:xfrm>
          <a:prstGeom prst="rect">
            <a:avLst/>
          </a:prstGeom>
        </p:spPr>
      </p:pic>
      <p:pic>
        <p:nvPicPr>
          <p:cNvPr id="38" name="Picture 37" descr="Diagram&#10;&#10;Description automatically generated">
            <a:extLst>
              <a:ext uri="{FF2B5EF4-FFF2-40B4-BE49-F238E27FC236}">
                <a16:creationId xmlns:a16="http://schemas.microsoft.com/office/drawing/2014/main" id="{6AF38B32-104F-4CA8-9A09-D71601E9BA3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69687" y="2658326"/>
            <a:ext cx="1241425" cy="658596"/>
          </a:xfrm>
          <a:prstGeom prst="rect">
            <a:avLst/>
          </a:prstGeom>
        </p:spPr>
      </p:pic>
      <p:pic>
        <p:nvPicPr>
          <p:cNvPr id="39" name="Picture 38" descr="A picture containing text, electronics, black, computer&#10;&#10;Description automatically generated">
            <a:extLst>
              <a:ext uri="{FF2B5EF4-FFF2-40B4-BE49-F238E27FC236}">
                <a16:creationId xmlns:a16="http://schemas.microsoft.com/office/drawing/2014/main" id="{2D6CED86-E231-4792-B1E9-57C07F0ADAD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54199" y="3326573"/>
            <a:ext cx="640845" cy="460891"/>
          </a:xfrm>
          <a:prstGeom prst="rect">
            <a:avLst/>
          </a:prstGeom>
        </p:spPr>
      </p:pic>
      <p:grpSp>
        <p:nvGrpSpPr>
          <p:cNvPr id="40" name="Group 39">
            <a:extLst>
              <a:ext uri="{FF2B5EF4-FFF2-40B4-BE49-F238E27FC236}">
                <a16:creationId xmlns:a16="http://schemas.microsoft.com/office/drawing/2014/main" id="{1C63D7A4-FA4F-4A87-A90E-A703908BCCC9}"/>
              </a:ext>
            </a:extLst>
          </p:cNvPr>
          <p:cNvGrpSpPr/>
          <p:nvPr/>
        </p:nvGrpSpPr>
        <p:grpSpPr>
          <a:xfrm>
            <a:off x="2953435" y="3279335"/>
            <a:ext cx="1334693" cy="460892"/>
            <a:chOff x="3481672" y="3118298"/>
            <a:chExt cx="1334693" cy="460892"/>
          </a:xfrm>
        </p:grpSpPr>
        <p:pic>
          <p:nvPicPr>
            <p:cNvPr id="41" name="Picture 40" descr="A picture containing text, electronics, black, computer&#10;&#10;Description automatically generated">
              <a:extLst>
                <a:ext uri="{FF2B5EF4-FFF2-40B4-BE49-F238E27FC236}">
                  <a16:creationId xmlns:a16="http://schemas.microsoft.com/office/drawing/2014/main" id="{77248DAB-7BCC-44B7-8049-4A3047553F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81672" y="3118299"/>
              <a:ext cx="640845" cy="460891"/>
            </a:xfrm>
            <a:prstGeom prst="rect">
              <a:avLst/>
            </a:prstGeom>
          </p:spPr>
        </p:pic>
        <p:pic>
          <p:nvPicPr>
            <p:cNvPr id="42" name="Picture 41" descr="A picture containing text, electronics, black, computer&#10;&#10;Description automatically generated">
              <a:extLst>
                <a:ext uri="{FF2B5EF4-FFF2-40B4-BE49-F238E27FC236}">
                  <a16:creationId xmlns:a16="http://schemas.microsoft.com/office/drawing/2014/main" id="{B59FEEFD-5905-483E-8314-493083D6130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75520" y="3118298"/>
              <a:ext cx="640845" cy="460891"/>
            </a:xfrm>
            <a:prstGeom prst="rect">
              <a:avLst/>
            </a:prstGeom>
          </p:spPr>
        </p:pic>
      </p:grpSp>
      <p:pic>
        <p:nvPicPr>
          <p:cNvPr id="46" name="Picture 45" descr="A picture containing icon&#10;&#10;Description automatically generated">
            <a:extLst>
              <a:ext uri="{FF2B5EF4-FFF2-40B4-BE49-F238E27FC236}">
                <a16:creationId xmlns:a16="http://schemas.microsoft.com/office/drawing/2014/main" id="{32061142-1B49-4A24-940C-3CA497C2478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198192" y="4996328"/>
            <a:ext cx="737869" cy="557437"/>
          </a:xfrm>
          <a:prstGeom prst="rect">
            <a:avLst/>
          </a:prstGeom>
        </p:spPr>
      </p:pic>
      <p:pic>
        <p:nvPicPr>
          <p:cNvPr id="49" name="Picture 48" descr="A picture containing text, stationary&#10;&#10;Description automatically generated">
            <a:extLst>
              <a:ext uri="{FF2B5EF4-FFF2-40B4-BE49-F238E27FC236}">
                <a16:creationId xmlns:a16="http://schemas.microsoft.com/office/drawing/2014/main" id="{5A2DA953-D7FB-4075-9012-3F5B6161D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3109" y="4301264"/>
            <a:ext cx="711487" cy="576169"/>
          </a:xfrm>
          <a:prstGeom prst="rect">
            <a:avLst/>
          </a:prstGeom>
          <a:solidFill>
            <a:schemeClr val="bg1"/>
          </a:solidFill>
        </p:spPr>
      </p:pic>
      <p:pic>
        <p:nvPicPr>
          <p:cNvPr id="43" name="Picture 6" descr="Cake, Candles, Icing, Pink, Yummy, Birthday, Four">
            <a:extLst>
              <a:ext uri="{FF2B5EF4-FFF2-40B4-BE49-F238E27FC236}">
                <a16:creationId xmlns:a16="http://schemas.microsoft.com/office/drawing/2014/main" id="{ACE972D8-CCFA-4900-93D6-CA209B3844D3}"/>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142913" y="3746776"/>
            <a:ext cx="724931" cy="66321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ake, Candles, Icing, Pink, Yummy, Birthday, Four">
            <a:extLst>
              <a:ext uri="{FF2B5EF4-FFF2-40B4-BE49-F238E27FC236}">
                <a16:creationId xmlns:a16="http://schemas.microsoft.com/office/drawing/2014/main" id="{752C3DAE-9D29-47AD-A72C-847B471E56C8}"/>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577248" y="3740226"/>
            <a:ext cx="724931" cy="66321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Cake, Candles, Icing, Pink, Yummy, Birthday, Four">
            <a:extLst>
              <a:ext uri="{FF2B5EF4-FFF2-40B4-BE49-F238E27FC236}">
                <a16:creationId xmlns:a16="http://schemas.microsoft.com/office/drawing/2014/main" id="{E0C39579-E442-442B-AFA4-F511D49DE143}"/>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409529" y="3727157"/>
            <a:ext cx="724931" cy="6632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picture containing icon&#10;&#10;Description automatically generated">
            <a:extLst>
              <a:ext uri="{FF2B5EF4-FFF2-40B4-BE49-F238E27FC236}">
                <a16:creationId xmlns:a16="http://schemas.microsoft.com/office/drawing/2014/main" id="{F8AD65BD-46A6-4FB9-8FA8-512A10DE030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06763" y="4942856"/>
            <a:ext cx="737869" cy="557437"/>
          </a:xfrm>
          <a:prstGeom prst="rect">
            <a:avLst/>
          </a:prstGeom>
        </p:spPr>
      </p:pic>
      <p:pic>
        <p:nvPicPr>
          <p:cNvPr id="51" name="Picture 50" descr="Icon&#10;&#10;Description automatically generated">
            <a:extLst>
              <a:ext uri="{FF2B5EF4-FFF2-40B4-BE49-F238E27FC236}">
                <a16:creationId xmlns:a16="http://schemas.microsoft.com/office/drawing/2014/main" id="{2FF6B4FA-2AB6-4B31-9422-E0F5329869CA}"/>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358673" y="2691377"/>
            <a:ext cx="517321" cy="517320"/>
          </a:xfrm>
          <a:prstGeom prst="rect">
            <a:avLst/>
          </a:prstGeom>
        </p:spPr>
      </p:pic>
      <p:pic>
        <p:nvPicPr>
          <p:cNvPr id="52" name="Picture 51" descr="Icon&#10;&#10;Description automatically generated">
            <a:extLst>
              <a:ext uri="{FF2B5EF4-FFF2-40B4-BE49-F238E27FC236}">
                <a16:creationId xmlns:a16="http://schemas.microsoft.com/office/drawing/2014/main" id="{D505BB6A-5BE1-4C1E-9F92-BEA5E577F1E0}"/>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419720" y="3186720"/>
            <a:ext cx="517321" cy="517320"/>
          </a:xfrm>
          <a:prstGeom prst="rect">
            <a:avLst/>
          </a:prstGeom>
        </p:spPr>
      </p:pic>
      <p:pic>
        <p:nvPicPr>
          <p:cNvPr id="53" name="Picture 52" descr="Icon&#10;&#10;Description automatically generated">
            <a:extLst>
              <a:ext uri="{FF2B5EF4-FFF2-40B4-BE49-F238E27FC236}">
                <a16:creationId xmlns:a16="http://schemas.microsoft.com/office/drawing/2014/main" id="{B9DBB612-2FD6-4039-87B4-64096541F5C0}"/>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9264042" y="3780018"/>
            <a:ext cx="517321" cy="517320"/>
          </a:xfrm>
          <a:prstGeom prst="rect">
            <a:avLst/>
          </a:prstGeom>
        </p:spPr>
      </p:pic>
      <p:pic>
        <p:nvPicPr>
          <p:cNvPr id="54" name="Picture 53" descr="Icon&#10;&#10;Description automatically generated">
            <a:extLst>
              <a:ext uri="{FF2B5EF4-FFF2-40B4-BE49-F238E27FC236}">
                <a16:creationId xmlns:a16="http://schemas.microsoft.com/office/drawing/2014/main" id="{92AE6087-6F4A-46F4-AB08-91A0CE1D5AC1}"/>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9296938" y="4278701"/>
            <a:ext cx="517321" cy="517320"/>
          </a:xfrm>
          <a:prstGeom prst="rect">
            <a:avLst/>
          </a:prstGeom>
        </p:spPr>
      </p:pic>
      <p:pic>
        <p:nvPicPr>
          <p:cNvPr id="55" name="Picture 54" descr="Icon&#10;&#10;Description automatically generated">
            <a:extLst>
              <a:ext uri="{FF2B5EF4-FFF2-40B4-BE49-F238E27FC236}">
                <a16:creationId xmlns:a16="http://schemas.microsoft.com/office/drawing/2014/main" id="{98D80C40-91E4-48B6-8ECB-BFB3982A975C}"/>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358672" y="4924708"/>
            <a:ext cx="517321" cy="517320"/>
          </a:xfrm>
          <a:prstGeom prst="rect">
            <a:avLst/>
          </a:prstGeom>
        </p:spPr>
      </p:pic>
      <p:pic>
        <p:nvPicPr>
          <p:cNvPr id="56" name="Picture 55" descr="A picture containing icon&#10;&#10;Description automatically generated">
            <a:extLst>
              <a:ext uri="{FF2B5EF4-FFF2-40B4-BE49-F238E27FC236}">
                <a16:creationId xmlns:a16="http://schemas.microsoft.com/office/drawing/2014/main" id="{5B282F30-BFCC-4E56-AC6E-53B5784F4AF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02179" y="4918550"/>
            <a:ext cx="737869" cy="557437"/>
          </a:xfrm>
          <a:prstGeom prst="rect">
            <a:avLst/>
          </a:prstGeom>
        </p:spPr>
      </p:pic>
      <p:grpSp>
        <p:nvGrpSpPr>
          <p:cNvPr id="57" name="Group 56">
            <a:extLst>
              <a:ext uri="{FF2B5EF4-FFF2-40B4-BE49-F238E27FC236}">
                <a16:creationId xmlns:a16="http://schemas.microsoft.com/office/drawing/2014/main" id="{4EE2F82E-DEA2-415F-89AB-4C5F6E9D9A31}"/>
              </a:ext>
            </a:extLst>
          </p:cNvPr>
          <p:cNvGrpSpPr/>
          <p:nvPr/>
        </p:nvGrpSpPr>
        <p:grpSpPr>
          <a:xfrm>
            <a:off x="2910709" y="5524006"/>
            <a:ext cx="560620" cy="676677"/>
            <a:chOff x="324465" y="5976481"/>
            <a:chExt cx="560620" cy="676677"/>
          </a:xfrm>
        </p:grpSpPr>
        <p:pic>
          <p:nvPicPr>
            <p:cNvPr id="58" name="Picture 57" descr="A group of people in clothing&#10;&#10;Description automatically generated with low confidence">
              <a:extLst>
                <a:ext uri="{FF2B5EF4-FFF2-40B4-BE49-F238E27FC236}">
                  <a16:creationId xmlns:a16="http://schemas.microsoft.com/office/drawing/2014/main" id="{AFD7EA55-A067-48CC-B346-F0E3F6E52FAE}"/>
                </a:ext>
              </a:extLst>
            </p:cNvPr>
            <p:cNvPicPr>
              <a:picLocks noChangeAspect="1"/>
            </p:cNvPicPr>
            <p:nvPr/>
          </p:nvPicPr>
          <p:blipFill rotWithShape="1">
            <a:blip r:embed="rId27">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59" name="Picture 58" descr="A picture containing night sky&#10;&#10;Description automatically generated">
              <a:extLst>
                <a:ext uri="{FF2B5EF4-FFF2-40B4-BE49-F238E27FC236}">
                  <a16:creationId xmlns:a16="http://schemas.microsoft.com/office/drawing/2014/main" id="{67268D4C-2FD6-4EED-B6F7-CE6CFF8E2F8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grpSp>
        <p:nvGrpSpPr>
          <p:cNvPr id="60" name="Group 59">
            <a:extLst>
              <a:ext uri="{FF2B5EF4-FFF2-40B4-BE49-F238E27FC236}">
                <a16:creationId xmlns:a16="http://schemas.microsoft.com/office/drawing/2014/main" id="{6A11FDD8-6BB4-4CE3-85BB-0912DFDE5FE2}"/>
              </a:ext>
            </a:extLst>
          </p:cNvPr>
          <p:cNvGrpSpPr/>
          <p:nvPr/>
        </p:nvGrpSpPr>
        <p:grpSpPr>
          <a:xfrm>
            <a:off x="3649971" y="5501333"/>
            <a:ext cx="560620" cy="676677"/>
            <a:chOff x="324465" y="5976481"/>
            <a:chExt cx="560620" cy="676677"/>
          </a:xfrm>
        </p:grpSpPr>
        <p:pic>
          <p:nvPicPr>
            <p:cNvPr id="61" name="Picture 60" descr="A group of people in clothing&#10;&#10;Description automatically generated with low confidence">
              <a:extLst>
                <a:ext uri="{FF2B5EF4-FFF2-40B4-BE49-F238E27FC236}">
                  <a16:creationId xmlns:a16="http://schemas.microsoft.com/office/drawing/2014/main" id="{29484B09-0666-4374-91DE-6FCEDEAB88F0}"/>
                </a:ext>
              </a:extLst>
            </p:cNvPr>
            <p:cNvPicPr>
              <a:picLocks noChangeAspect="1"/>
            </p:cNvPicPr>
            <p:nvPr/>
          </p:nvPicPr>
          <p:blipFill rotWithShape="1">
            <a:blip r:embed="rId27">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62" name="Picture 61" descr="A picture containing night sky&#10;&#10;Description automatically generated">
              <a:extLst>
                <a:ext uri="{FF2B5EF4-FFF2-40B4-BE49-F238E27FC236}">
                  <a16:creationId xmlns:a16="http://schemas.microsoft.com/office/drawing/2014/main" id="{5A8E8859-3EE1-4DE5-9FA5-C0D13760DF2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grpSp>
        <p:nvGrpSpPr>
          <p:cNvPr id="63" name="Group 62">
            <a:extLst>
              <a:ext uri="{FF2B5EF4-FFF2-40B4-BE49-F238E27FC236}">
                <a16:creationId xmlns:a16="http://schemas.microsoft.com/office/drawing/2014/main" id="{72AFB4CA-4E23-4B9B-912E-73CD9F7F6B79}"/>
              </a:ext>
            </a:extLst>
          </p:cNvPr>
          <p:cNvGrpSpPr/>
          <p:nvPr/>
        </p:nvGrpSpPr>
        <p:grpSpPr>
          <a:xfrm>
            <a:off x="8127007" y="5475987"/>
            <a:ext cx="560620" cy="676677"/>
            <a:chOff x="324465" y="5976481"/>
            <a:chExt cx="560620" cy="676677"/>
          </a:xfrm>
        </p:grpSpPr>
        <p:pic>
          <p:nvPicPr>
            <p:cNvPr id="64" name="Picture 63" descr="A group of people in clothing&#10;&#10;Description automatically generated with low confidence">
              <a:extLst>
                <a:ext uri="{FF2B5EF4-FFF2-40B4-BE49-F238E27FC236}">
                  <a16:creationId xmlns:a16="http://schemas.microsoft.com/office/drawing/2014/main" id="{69A78ADC-4DC5-40A6-BACA-600C70BD517B}"/>
                </a:ext>
              </a:extLst>
            </p:cNvPr>
            <p:cNvPicPr>
              <a:picLocks noChangeAspect="1"/>
            </p:cNvPicPr>
            <p:nvPr/>
          </p:nvPicPr>
          <p:blipFill rotWithShape="1">
            <a:blip r:embed="rId27">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65" name="Picture 64" descr="A picture containing night sky&#10;&#10;Description automatically generated">
              <a:extLst>
                <a:ext uri="{FF2B5EF4-FFF2-40B4-BE49-F238E27FC236}">
                  <a16:creationId xmlns:a16="http://schemas.microsoft.com/office/drawing/2014/main" id="{EF2C55FA-6E55-4E13-8872-02750F85B2B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pic>
        <p:nvPicPr>
          <p:cNvPr id="66" name="Picture 65" descr="Icon&#10;&#10;Description automatically generated">
            <a:extLst>
              <a:ext uri="{FF2B5EF4-FFF2-40B4-BE49-F238E27FC236}">
                <a16:creationId xmlns:a16="http://schemas.microsoft.com/office/drawing/2014/main" id="{07B55AF7-AA9C-461B-82B8-34458D0D62BE}"/>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395471" y="5512316"/>
            <a:ext cx="517321" cy="517320"/>
          </a:xfrm>
          <a:prstGeom prst="rect">
            <a:avLst/>
          </a:prstGeom>
        </p:spPr>
      </p:pic>
      <p:pic>
        <p:nvPicPr>
          <p:cNvPr id="67" name="Picture 66" descr="Icon&#10;&#10;Description automatically generated">
            <a:extLst>
              <a:ext uri="{FF2B5EF4-FFF2-40B4-BE49-F238E27FC236}">
                <a16:creationId xmlns:a16="http://schemas.microsoft.com/office/drawing/2014/main" id="{6EB00D52-DCD3-4088-A3EC-DB6DC21B4644}"/>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360662" y="6164343"/>
            <a:ext cx="517321" cy="517320"/>
          </a:xfrm>
          <a:prstGeom prst="rect">
            <a:avLst/>
          </a:prstGeom>
        </p:spPr>
      </p:pic>
      <p:pic>
        <p:nvPicPr>
          <p:cNvPr id="69" name="Picture 68" descr="Icon&#10;&#10;Description automatically generated with medium confidence">
            <a:extLst>
              <a:ext uri="{FF2B5EF4-FFF2-40B4-BE49-F238E27FC236}">
                <a16:creationId xmlns:a16="http://schemas.microsoft.com/office/drawing/2014/main" id="{159A6D74-D68F-4CF6-ABE3-FBC3BCEF392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021105" y="6222176"/>
            <a:ext cx="1062278" cy="629068"/>
          </a:xfrm>
          <a:prstGeom prst="rect">
            <a:avLst/>
          </a:prstGeom>
        </p:spPr>
      </p:pic>
      <p:pic>
        <p:nvPicPr>
          <p:cNvPr id="70" name="Picture 69" descr="Icon&#10;&#10;Description automatically generated with medium confidence">
            <a:extLst>
              <a:ext uri="{FF2B5EF4-FFF2-40B4-BE49-F238E27FC236}">
                <a16:creationId xmlns:a16="http://schemas.microsoft.com/office/drawing/2014/main" id="{2FC4719D-9448-417E-A167-0363DE672147}"/>
              </a:ext>
            </a:extLst>
          </p:cNvPr>
          <p:cNvPicPr>
            <a:picLocks noChangeAspect="1"/>
          </p:cNvPicPr>
          <p:nvPr/>
        </p:nvPicPr>
        <p:blipFill rotWithShape="1">
          <a:blip r:embed="rId29">
            <a:extLst>
              <a:ext uri="{28A0092B-C50C-407E-A947-70E740481C1C}">
                <a14:useLocalDpi xmlns:a14="http://schemas.microsoft.com/office/drawing/2010/main" val="0"/>
              </a:ext>
            </a:extLst>
          </a:blip>
          <a:srcRect r="56941"/>
          <a:stretch/>
        </p:blipFill>
        <p:spPr>
          <a:xfrm>
            <a:off x="8106477" y="6249262"/>
            <a:ext cx="457405" cy="629068"/>
          </a:xfrm>
          <a:prstGeom prst="rect">
            <a:avLst/>
          </a:prstGeom>
        </p:spPr>
      </p:pic>
      <p:cxnSp>
        <p:nvCxnSpPr>
          <p:cNvPr id="72" name="Straight Connector 71">
            <a:extLst>
              <a:ext uri="{FF2B5EF4-FFF2-40B4-BE49-F238E27FC236}">
                <a16:creationId xmlns:a16="http://schemas.microsoft.com/office/drawing/2014/main" id="{D594AD56-3ABB-4597-B75C-DC753F77B064}"/>
              </a:ext>
            </a:extLst>
          </p:cNvPr>
          <p:cNvCxnSpPr/>
          <p:nvPr/>
        </p:nvCxnSpPr>
        <p:spPr>
          <a:xfrm>
            <a:off x="0" y="2090730"/>
            <a:ext cx="2523273"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2C3FC4E-29B1-4BEE-AC4F-4C91146122CE}"/>
              </a:ext>
            </a:extLst>
          </p:cNvPr>
          <p:cNvCxnSpPr>
            <a:cxnSpLocks/>
          </p:cNvCxnSpPr>
          <p:nvPr/>
        </p:nvCxnSpPr>
        <p:spPr>
          <a:xfrm flipV="1">
            <a:off x="9034476" y="1334743"/>
            <a:ext cx="1927857" cy="18807"/>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38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426040158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DD2575DC-DE28-4175-9A4F-B01E31866F4D}"/>
              </a:ext>
            </a:extLst>
          </p:cNvPr>
          <p:cNvSpPr/>
          <p:nvPr/>
        </p:nvSpPr>
        <p:spPr>
          <a:xfrm>
            <a:off x="259080" y="1310285"/>
            <a:ext cx="7208520" cy="4511395"/>
          </a:xfrm>
          <a:prstGeom prst="wedgeRoundRectCallout">
            <a:avLst>
              <a:gd name="adj1" fmla="val 63311"/>
              <a:gd name="adj2" fmla="val -26344"/>
              <a:gd name="adj3" fmla="val 16667"/>
            </a:avLst>
          </a:prstGeom>
          <a:solidFill>
            <a:srgbClr val="FCF0EA"/>
          </a:solidFill>
          <a:ln w="571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86520" y="5612"/>
            <a:ext cx="985320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hlinkClick r:id="" action="ppaction://noaction">
                  <a:snd r:embed="rId5" name="T1_W7_2.1.wav"/>
                  <a:extLst>
                    <a:ext uri="{A12FA001-AC4F-418D-AE19-62706E023703}">
                      <ahyp:hlinkClr xmlns:ahyp="http://schemas.microsoft.com/office/drawing/2018/hyperlinkcolor" val="tx"/>
                    </a:ext>
                  </a:extLst>
                </a:hlinkClick>
              </a:rPr>
              <a:t>Johanna und Aisha </a:t>
            </a:r>
            <a:r>
              <a:rPr lang="en-GB" sz="2800" b="1" dirty="0" err="1">
                <a:solidFill>
                  <a:srgbClr val="002060"/>
                </a:solidFill>
                <a:latin typeface="Century Gothic" panose="020B0502020202020204" pitchFamily="34" charset="0"/>
                <a:ea typeface="Century Gothic"/>
                <a:cs typeface="Century Gothic"/>
                <a:sym typeface="Century Gothic"/>
                <a:hlinkClick r:id="" action="ppaction://noaction">
                  <a:snd r:embed="rId5" name="T1_W7_2.1.wav"/>
                  <a:extLst>
                    <a:ext uri="{A12FA001-AC4F-418D-AE19-62706E023703}">
                      <ahyp:hlinkClr xmlns:ahyp="http://schemas.microsoft.com/office/drawing/2018/hyperlinkcolor" val="tx"/>
                    </a:ext>
                  </a:extLst>
                </a:hlinkClick>
              </a:rPr>
              <a:t>singen</a:t>
            </a:r>
            <a:r>
              <a:rPr lang="en-GB" sz="2800" b="1" dirty="0">
                <a:solidFill>
                  <a:srgbClr val="002060"/>
                </a:solidFill>
                <a:latin typeface="Century Gothic" panose="020B0502020202020204" pitchFamily="34" charset="0"/>
                <a:ea typeface="Century Gothic"/>
                <a:cs typeface="Century Gothic"/>
                <a:sym typeface="Century Gothic"/>
                <a:hlinkClick r:id="" action="ppaction://noaction">
                  <a:snd r:embed="rId5" name="T1_W7_2.1.wav"/>
                  <a:extLst>
                    <a:ext uri="{A12FA001-AC4F-418D-AE19-62706E023703}">
                      <ahyp:hlinkClr xmlns:ahyp="http://schemas.microsoft.com/office/drawing/2018/hyperlinkcolor" val="tx"/>
                    </a:ext>
                  </a:extLst>
                </a:hlinkClick>
              </a:rPr>
              <a:t> das Lied </a:t>
            </a:r>
            <a:r>
              <a:rPr lang="en-GB" sz="2800" b="1" dirty="0" err="1">
                <a:solidFill>
                  <a:srgbClr val="002060"/>
                </a:solidFill>
                <a:latin typeface="Century Gothic" panose="020B0502020202020204" pitchFamily="34" charset="0"/>
                <a:ea typeface="Century Gothic"/>
                <a:cs typeface="Century Gothic"/>
                <a:sym typeface="Century Gothic"/>
                <a:hlinkClick r:id="" action="ppaction://noaction">
                  <a:snd r:embed="rId5" name="T1_W7_2.1.wav"/>
                  <a:extLst>
                    <a:ext uri="{A12FA001-AC4F-418D-AE19-62706E023703}">
                      <ahyp:hlinkClr xmlns:ahyp="http://schemas.microsoft.com/office/drawing/2018/hyperlinkcolor" val="tx"/>
                    </a:ext>
                  </a:extLst>
                </a:hlinkClick>
              </a:rPr>
              <a:t>noch</a:t>
            </a:r>
            <a:r>
              <a:rPr lang="en-GB" sz="2800" b="1" dirty="0">
                <a:solidFill>
                  <a:srgbClr val="002060"/>
                </a:solidFill>
                <a:latin typeface="Century Gothic" panose="020B0502020202020204" pitchFamily="34" charset="0"/>
                <a:ea typeface="Century Gothic"/>
                <a:cs typeface="Century Gothic"/>
                <a:sym typeface="Century Gothic"/>
                <a:hlinkClick r:id="" action="ppaction://noaction">
                  <a:snd r:embed="rId5" name="T1_W7_2.1.wav"/>
                  <a:extLst>
                    <a:ext uri="{A12FA001-AC4F-418D-AE19-62706E023703}">
                      <ahyp:hlinkClr xmlns:ahyp="http://schemas.microsoft.com/office/drawing/2018/hyperlinkcolor" val="tx"/>
                    </a:ext>
                  </a:extLst>
                </a:hlinkClick>
              </a:rPr>
              <a:t> einmal.*</a:t>
            </a:r>
            <a:endParaRPr lang="en-GB" sz="2800" dirty="0">
              <a:solidFill>
                <a:srgbClr val="002060"/>
              </a:solidFill>
              <a:latin typeface="Century Gothic" panose="020B0502020202020204" pitchFamily="34" charset="0"/>
              <a:hlinkClick r:id="" action="ppaction://noaction">
                <a:snd r:embed="rId5" name="T1_W7_2.1.wav"/>
                <a:extLst>
                  <a:ext uri="{A12FA001-AC4F-418D-AE19-62706E023703}">
                    <ahyp:hlinkClr xmlns:ahyp="http://schemas.microsoft.com/office/drawing/2018/hyperlinkcolor" val="tx"/>
                  </a:ext>
                </a:extLst>
              </a:hlinkClick>
            </a:endParaRPr>
          </a:p>
        </p:txBody>
      </p:sp>
      <p:pic>
        <p:nvPicPr>
          <p:cNvPr id="21" name="Picture 20" descr="A picture containing text&#10;&#10;Description automatically generated">
            <a:extLst>
              <a:ext uri="{FF2B5EF4-FFF2-40B4-BE49-F238E27FC236}">
                <a16:creationId xmlns:a16="http://schemas.microsoft.com/office/drawing/2014/main" id="{C303ECB6-9440-4AF7-A96E-DB3E151946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9725" y="128500"/>
            <a:ext cx="2747607" cy="1552563"/>
          </a:xfrm>
          <a:prstGeom prst="rect">
            <a:avLst/>
          </a:prstGeom>
        </p:spPr>
      </p:pic>
      <p:sp>
        <p:nvSpPr>
          <p:cNvPr id="22" name="TextBox 21">
            <a:extLst>
              <a:ext uri="{FF2B5EF4-FFF2-40B4-BE49-F238E27FC236}">
                <a16:creationId xmlns:a16="http://schemas.microsoft.com/office/drawing/2014/main" id="{7AD3883F-C433-43AE-9FBD-3346B972CBEB}"/>
              </a:ext>
            </a:extLst>
          </p:cNvPr>
          <p:cNvSpPr txBox="1"/>
          <p:nvPr/>
        </p:nvSpPr>
        <p:spPr>
          <a:xfrm>
            <a:off x="383420" y="1488490"/>
            <a:ext cx="7872306"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b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hier</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seid</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a:t>
            </a:r>
            <a:b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schön</a:t>
            </a:r>
            <a:r>
              <a:rPr lang="en-GB" sz="4400" dirty="0">
                <a:solidFill>
                  <a:srgbClr val="002060"/>
                </a:solidFill>
                <a:latin typeface="Century Gothic" panose="020B0502020202020204" pitchFamily="34" charset="0"/>
              </a:rPr>
              <a:t>, </a:t>
            </a:r>
            <a:r>
              <a:rPr lang="en-GB" sz="4400" dirty="0" err="1">
                <a:solidFill>
                  <a:srgbClr val="002060"/>
                </a:solidFill>
                <a:latin typeface="Century Gothic" panose="020B0502020202020204" pitchFamily="34" charset="0"/>
              </a:rPr>
              <a:t>nicht</a:t>
            </a:r>
            <a:r>
              <a:rPr lang="en-GB" sz="4400" dirty="0">
                <a:solidFill>
                  <a:srgbClr val="002060"/>
                </a:solidFill>
                <a:latin typeface="Century Gothic" panose="020B0502020202020204" pitchFamily="34" charset="0"/>
              </a:rPr>
              <a:t> </a:t>
            </a:r>
            <a:r>
              <a:rPr lang="en-GB" sz="4400" dirty="0" err="1">
                <a:solidFill>
                  <a:srgbClr val="002060"/>
                </a:solidFill>
                <a:latin typeface="Century Gothic" panose="020B0502020202020204" pitchFamily="34" charset="0"/>
              </a:rPr>
              <a:t>wahr</a:t>
            </a:r>
            <a:r>
              <a:rPr lang="en-GB" sz="4400" dirty="0">
                <a:solidFill>
                  <a:srgbClr val="002060"/>
                </a:solidFill>
                <a:latin typeface="Century Gothic" panose="020B0502020202020204" pitchFamily="34" charset="0"/>
              </a:rPr>
              <a:t>?</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Wunderbar!</a:t>
            </a:r>
          </a:p>
        </p:txBody>
      </p:sp>
      <p:pic>
        <p:nvPicPr>
          <p:cNvPr id="8" name="Picture 7" descr="A picture containing text&#10;&#10;Description automatically generated">
            <a:extLst>
              <a:ext uri="{FF2B5EF4-FFF2-40B4-BE49-F238E27FC236}">
                <a16:creationId xmlns:a16="http://schemas.microsoft.com/office/drawing/2014/main" id="{A0090D17-D4A7-4E9D-A871-B580CD99C83B}"/>
              </a:ext>
            </a:extLst>
          </p:cNvPr>
          <p:cNvPicPr>
            <a:picLocks noChangeAspect="1"/>
          </p:cNvPicPr>
          <p:nvPr/>
        </p:nvPicPr>
        <p:blipFill rotWithShape="1">
          <a:blip r:embed="rId7">
            <a:extLst>
              <a:ext uri="{28A0092B-C50C-407E-A947-70E740481C1C}">
                <a14:useLocalDpi xmlns:a14="http://schemas.microsoft.com/office/drawing/2010/main" val="0"/>
              </a:ext>
            </a:extLst>
          </a:blip>
          <a:srcRect b="66375"/>
          <a:stretch/>
        </p:blipFill>
        <p:spPr>
          <a:xfrm>
            <a:off x="7591940" y="2044321"/>
            <a:ext cx="2890245" cy="2769357"/>
          </a:xfrm>
          <a:prstGeom prst="rect">
            <a:avLst/>
          </a:prstGeom>
        </p:spPr>
      </p:pic>
      <p:pic>
        <p:nvPicPr>
          <p:cNvPr id="4" name="Picture 3">
            <a:extLst>
              <a:ext uri="{FF2B5EF4-FFF2-40B4-BE49-F238E27FC236}">
                <a16:creationId xmlns:a16="http://schemas.microsoft.com/office/drawing/2014/main" id="{CADEAE29-4E78-485B-9CB1-08A0FE72EA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4766" y="2473385"/>
            <a:ext cx="2088450" cy="2340293"/>
          </a:xfrm>
          <a:prstGeom prst="rect">
            <a:avLst/>
          </a:prstGeom>
        </p:spPr>
      </p:pic>
      <p:pic>
        <p:nvPicPr>
          <p:cNvPr id="11" name="Graphic 10" descr="Teacher">
            <a:extLst>
              <a:ext uri="{FF2B5EF4-FFF2-40B4-BE49-F238E27FC236}">
                <a16:creationId xmlns:a16="http://schemas.microsoft.com/office/drawing/2014/main" id="{CDE6E73B-1ED8-4616-96B1-ACFE442B22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420" y="447163"/>
            <a:ext cx="914400" cy="914400"/>
          </a:xfrm>
          <a:prstGeom prst="rect">
            <a:avLst/>
          </a:prstGeom>
        </p:spPr>
      </p:pic>
      <p:sp>
        <p:nvSpPr>
          <p:cNvPr id="12" name="Speech Bubble: Rectangle with Corners Rounded 11">
            <a:extLst>
              <a:ext uri="{FF2B5EF4-FFF2-40B4-BE49-F238E27FC236}">
                <a16:creationId xmlns:a16="http://schemas.microsoft.com/office/drawing/2014/main" id="{48B8FB0B-691F-4A99-9960-E1A1C2161CD7}"/>
              </a:ext>
            </a:extLst>
          </p:cNvPr>
          <p:cNvSpPr/>
          <p:nvPr/>
        </p:nvSpPr>
        <p:spPr>
          <a:xfrm>
            <a:off x="1297487" y="661857"/>
            <a:ext cx="1846171"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11" name="T1_W7_2.2.wav"/>
            </a:hlinkClick>
            <a:extLst>
              <a:ext uri="{FF2B5EF4-FFF2-40B4-BE49-F238E27FC236}">
                <a16:creationId xmlns:a16="http://schemas.microsoft.com/office/drawing/2014/main" id="{FD2B44B5-3218-4620-8A33-78FBB98A2ABA}"/>
              </a:ext>
            </a:extLst>
          </p:cNvPr>
          <p:cNvSpPr txBox="1"/>
          <p:nvPr/>
        </p:nvSpPr>
        <p:spPr>
          <a:xfrm>
            <a:off x="1329931" y="673527"/>
            <a:ext cx="1989173" cy="523180"/>
          </a:xfrm>
          <a:prstGeom prst="rect">
            <a:avLst/>
          </a:prstGeom>
          <a:noFill/>
          <a:ln>
            <a:noFill/>
          </a:ln>
        </p:spPr>
        <p:txBody>
          <a:bodyPr spcFirstLastPara="1" wrap="square" lIns="91425" tIns="45700" rIns="91425" bIns="45700" anchor="t" anchorCtr="0">
            <a:spAutoFit/>
          </a:bodyPr>
          <a:lstStyle/>
          <a:p>
            <a:pPr>
              <a:defRPr/>
            </a:pPr>
            <a:r>
              <a:rPr lang="en-GB" sz="2800" b="1" spc="-1" dirty="0">
                <a:solidFill>
                  <a:srgbClr val="002060"/>
                </a:solidFill>
                <a:latin typeface="Century Gothic" panose="020B0502020202020204" pitchFamily="34" charset="0"/>
                <a:ea typeface="Calibri"/>
                <a:cs typeface="Calibri"/>
                <a:sym typeface="Calibri"/>
              </a:rPr>
              <a:t>Sing </a:t>
            </a:r>
            <a:r>
              <a:rPr lang="en-GB" sz="2800" b="1" spc="-1" dirty="0" err="1">
                <a:solidFill>
                  <a:srgbClr val="002060"/>
                </a:solidFill>
                <a:latin typeface="Century Gothic" panose="020B0502020202020204" pitchFamily="34" charset="0"/>
                <a:ea typeface="Calibri"/>
                <a:cs typeface="Calibri"/>
                <a:sym typeface="Calibri"/>
              </a:rPr>
              <a:t>mit</a:t>
            </a:r>
            <a:r>
              <a:rPr lang="en-GB" sz="2800" b="1" spc="-1" dirty="0">
                <a:solidFill>
                  <a:srgbClr val="002060"/>
                </a:solidFill>
                <a:latin typeface="Century Gothic" panose="020B0502020202020204" pitchFamily="34" charset="0"/>
                <a:ea typeface="Calibri"/>
                <a:cs typeface="Calibri"/>
                <a:sym typeface="Calibri"/>
              </a:rPr>
              <a:t>!</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 name="TextBox 13">
            <a:extLst>
              <a:ext uri="{FF2B5EF4-FFF2-40B4-BE49-F238E27FC236}">
                <a16:creationId xmlns:a16="http://schemas.microsoft.com/office/drawing/2014/main" id="{2E97D085-7DB6-46A0-AA87-A722A3EAA8A2}"/>
              </a:ext>
            </a:extLst>
          </p:cNvPr>
          <p:cNvSpPr txBox="1"/>
          <p:nvPr/>
        </p:nvSpPr>
        <p:spPr>
          <a:xfrm>
            <a:off x="8493012" y="629942"/>
            <a:ext cx="1989173" cy="707886"/>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noch</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einmal</a:t>
            </a:r>
            <a:r>
              <a:rPr lang="en-GB" sz="2000" dirty="0">
                <a:solidFill>
                  <a:srgbClr val="002060"/>
                </a:solidFill>
                <a:latin typeface="Century Gothic" panose="020B0502020202020204" pitchFamily="34" charset="0"/>
              </a:rPr>
              <a:t> –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again</a:t>
            </a:r>
          </a:p>
        </p:txBody>
      </p:sp>
      <p:pic>
        <p:nvPicPr>
          <p:cNvPr id="5" name="T1_W1_8.3">
            <a:hlinkClick r:id="" action="ppaction://media"/>
            <a:extLst>
              <a:ext uri="{FF2B5EF4-FFF2-40B4-BE49-F238E27FC236}">
                <a16:creationId xmlns:a16="http://schemas.microsoft.com/office/drawing/2014/main" id="{DD172BC2-15C4-21B3-737A-5B8C93CF74E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667930" y="1488490"/>
            <a:ext cx="1291195" cy="1291195"/>
          </a:xfrm>
          <a:prstGeom prst="rect">
            <a:avLst/>
          </a:prstGeom>
        </p:spPr>
      </p:pic>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2">
            <a:extLst>
              <a:ext uri="{FF2B5EF4-FFF2-40B4-BE49-F238E27FC236}">
                <a16:creationId xmlns:a16="http://schemas.microsoft.com/office/drawing/2014/main" id="{30234288-1E96-4DFB-BEAF-65393BA2ABFF}"/>
              </a:ext>
            </a:extLst>
          </p:cNvPr>
          <p:cNvGraphicFramePr/>
          <p:nvPr/>
        </p:nvGraphicFramePr>
        <p:xfrm>
          <a:off x="389745" y="1793064"/>
          <a:ext cx="6420958" cy="4025868"/>
        </p:xfrm>
        <a:graphic>
          <a:graphicData uri="http://schemas.openxmlformats.org/drawingml/2006/table">
            <a:tbl>
              <a:tblPr/>
              <a:tblGrid>
                <a:gridCol w="1154243">
                  <a:extLst>
                    <a:ext uri="{9D8B030D-6E8A-4147-A177-3AD203B41FA5}">
                      <a16:colId xmlns:a16="http://schemas.microsoft.com/office/drawing/2014/main" val="20000"/>
                    </a:ext>
                  </a:extLst>
                </a:gridCol>
                <a:gridCol w="5266715">
                  <a:extLst>
                    <a:ext uri="{9D8B030D-6E8A-4147-A177-3AD203B41FA5}">
                      <a16:colId xmlns:a16="http://schemas.microsoft.com/office/drawing/2014/main" val="20001"/>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Wort </a:t>
                      </a:r>
                      <a:r>
                        <a:rPr lang="en-GB" sz="2400" b="0" strike="noStrike" spc="-1" dirty="0" err="1">
                          <a:solidFill>
                            <a:srgbClr val="002060"/>
                          </a:solidFill>
                          <a:latin typeface="Century gothic"/>
                        </a:rPr>
                        <a:t>mit</a:t>
                      </a:r>
                      <a:r>
                        <a:rPr lang="en-GB" sz="2400" b="0" strike="noStrike" spc="-1" dirty="0">
                          <a:solidFill>
                            <a:srgbClr val="002060"/>
                          </a:solidFill>
                          <a:latin typeface="Century gothic"/>
                        </a:rPr>
                        <a:t> SSC [</a:t>
                      </a:r>
                      <a:r>
                        <a:rPr lang="en-GB" sz="2400" b="1" strike="noStrike" spc="-1" dirty="0" err="1">
                          <a:solidFill>
                            <a:srgbClr val="002060"/>
                          </a:solidFill>
                          <a:latin typeface="Century gothic"/>
                        </a:rPr>
                        <a:t>ie</a:t>
                      </a:r>
                      <a:r>
                        <a:rPr lang="en-GB" sz="2400" b="0"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d</a:t>
                      </a:r>
                      <a:r>
                        <a:rPr lang="en-US" sz="2400" b="1" strike="noStrike" spc="-1" dirty="0">
                          <a:solidFill>
                            <a:srgbClr val="002060"/>
                          </a:solidFill>
                          <a:latin typeface="Century gothic"/>
                        </a:rPr>
                        <a:t>ie</a:t>
                      </a:r>
                      <a:r>
                        <a:rPr lang="en-US" sz="2400" b="0" strike="noStrike" spc="-1" dirty="0">
                          <a:solidFill>
                            <a:srgbClr val="002060"/>
                          </a:solidFill>
                          <a:latin typeface="Century gothic"/>
                        </a:rPr>
                        <a:t>ses</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002060"/>
                          </a:solidFill>
                          <a:latin typeface="Century gothic"/>
                        </a:rPr>
                        <a:t>s</a:t>
                      </a:r>
                      <a:r>
                        <a:rPr lang="en-US" sz="2400" b="1" strike="noStrike" spc="-1" dirty="0" err="1">
                          <a:solidFill>
                            <a:srgbClr val="002060"/>
                          </a:solidFill>
                          <a:latin typeface="Century gothic"/>
                        </a:rPr>
                        <a:t>ie</a:t>
                      </a:r>
                      <a:r>
                        <a:rPr lang="en-US" sz="2400" b="0" strike="noStrike" spc="-1" dirty="0" err="1">
                          <a:solidFill>
                            <a:srgbClr val="002060"/>
                          </a:solidFill>
                          <a:latin typeface="Century gothic"/>
                        </a:rPr>
                        <a:t>bzehn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002060"/>
                          </a:solidFill>
                          <a:latin typeface="Century gothic"/>
                        </a:rPr>
                        <a:t>h</a:t>
                      </a:r>
                      <a:r>
                        <a:rPr lang="en-US" sz="2400" b="1" strike="noStrike" spc="-1" dirty="0" err="1">
                          <a:solidFill>
                            <a:srgbClr val="002060"/>
                          </a:solidFill>
                          <a:latin typeface="Century gothic"/>
                        </a:rPr>
                        <a:t>ie</a:t>
                      </a:r>
                      <a:r>
                        <a:rPr lang="en-US" sz="2400" b="0" strike="noStrike" spc="-1" dirty="0" err="1">
                          <a:solidFill>
                            <a:srgbClr val="002060"/>
                          </a:solidFill>
                          <a:latin typeface="Century gothic"/>
                        </a:rPr>
                        <a:t>r</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L</a:t>
                      </a:r>
                      <a:r>
                        <a:rPr lang="en-US" sz="2400" b="1" strike="noStrike" spc="-1" dirty="0">
                          <a:solidFill>
                            <a:srgbClr val="002060"/>
                          </a:solidFill>
                          <a:latin typeface="Century gothic"/>
                        </a:rPr>
                        <a:t>ie</a:t>
                      </a:r>
                      <a:r>
                        <a:rPr lang="en-US" sz="2400" b="0" strike="noStrike" spc="-1" dirty="0">
                          <a:solidFill>
                            <a:srgbClr val="002060"/>
                          </a:solidFill>
                          <a:latin typeface="Century gothic"/>
                        </a:rPr>
                        <a:t>d</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Sp</a:t>
                      </a:r>
                      <a:r>
                        <a:rPr lang="en-US" sz="2400" b="1" strike="noStrike" spc="-1" dirty="0">
                          <a:solidFill>
                            <a:srgbClr val="002060"/>
                          </a:solidFill>
                          <a:latin typeface="Century gothic"/>
                        </a:rPr>
                        <a:t>ie</a:t>
                      </a:r>
                      <a:r>
                        <a:rPr lang="en-US" sz="2400" b="0" strike="noStrike" spc="-1" dirty="0">
                          <a:solidFill>
                            <a:srgbClr val="002060"/>
                          </a:solidFill>
                          <a:latin typeface="Century gothic"/>
                        </a:rPr>
                        <a:t>ler</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d</a:t>
                      </a:r>
                      <a:r>
                        <a:rPr lang="en-US" sz="2400" b="1" strike="noStrike" spc="-1" dirty="0">
                          <a:solidFill>
                            <a:srgbClr val="002060"/>
                          </a:solidFill>
                          <a:latin typeface="Century gothic"/>
                        </a:rPr>
                        <a:t>ie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13" y="424239"/>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6" name="T1_W7_5.1.wav"/>
            </a:hlinkClick>
            <a:extLst>
              <a:ext uri="{FF2B5EF4-FFF2-40B4-BE49-F238E27FC236}">
                <a16:creationId xmlns:a16="http://schemas.microsoft.com/office/drawing/2014/main" id="{FA8AED60-423A-4B76-8C13-0B79F3041BF0}"/>
              </a:ext>
            </a:extLst>
          </p:cNvPr>
          <p:cNvSpPr/>
          <p:nvPr/>
        </p:nvSpPr>
        <p:spPr>
          <a:xfrm>
            <a:off x="25475" y="28312"/>
            <a:ext cx="1029568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Johanna und Aisha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üben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Sarahs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und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Rafis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Klasse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7" name="T1_W7_5.2.wav"/>
            </a:hlinkClick>
            <a:extLst>
              <a:ext uri="{FF2B5EF4-FFF2-40B4-BE49-F238E27FC236}">
                <a16:creationId xmlns:a16="http://schemas.microsoft.com/office/drawing/2014/main" id="{CD914626-E186-4B56-B440-A603902EFE33}"/>
              </a:ext>
            </a:extLst>
          </p:cNvPr>
          <p:cNvSpPr/>
          <p:nvPr/>
        </p:nvSpPr>
        <p:spPr>
          <a:xfrm>
            <a:off x="1016278" y="639149"/>
            <a:ext cx="6036160"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7" name="T1_W7_5.2.wav"/>
            </a:hlinkClick>
            <a:extLst>
              <a:ext uri="{FF2B5EF4-FFF2-40B4-BE49-F238E27FC236}">
                <a16:creationId xmlns:a16="http://schemas.microsoft.com/office/drawing/2014/main" id="{D272DD0E-28D6-408E-83DB-C5056C655C46}"/>
              </a:ext>
            </a:extLst>
          </p:cNvPr>
          <p:cNvSpPr txBox="1"/>
          <p:nvPr/>
        </p:nvSpPr>
        <p:spPr>
          <a:xfrm>
            <a:off x="984685" y="650627"/>
            <a:ext cx="6476682"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Wort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der SSC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709EB1CB-0C0E-4FF9-89B0-2EA3FA8D8728}"/>
              </a:ext>
            </a:extLst>
          </p:cNvPr>
          <p:cNvSpPr txBox="1"/>
          <p:nvPr/>
        </p:nvSpPr>
        <p:spPr>
          <a:xfrm>
            <a:off x="9384633" y="80986"/>
            <a:ext cx="1565944" cy="707886"/>
          </a:xfrm>
          <a:prstGeom prst="rect">
            <a:avLst/>
          </a:prstGeom>
          <a:solidFill>
            <a:srgbClr val="92D050"/>
          </a:solidFill>
        </p:spPr>
        <p:txBody>
          <a:bodyPr wrap="square" rtlCol="0">
            <a:spAutoFit/>
          </a:bodyPr>
          <a:lstStyle/>
          <a:p>
            <a:pPr algn="ctr"/>
            <a:r>
              <a:rPr lang="en-GB" sz="2000" dirty="0" err="1">
                <a:solidFill>
                  <a:srgbClr val="002060"/>
                </a:solidFill>
              </a:rPr>
              <a:t>üben</a:t>
            </a:r>
            <a:r>
              <a:rPr lang="en-GB" sz="2000" dirty="0">
                <a:solidFill>
                  <a:srgbClr val="002060"/>
                </a:solidFill>
              </a:rPr>
              <a:t> – </a:t>
            </a:r>
            <a:br>
              <a:rPr lang="en-GB" sz="2000" dirty="0">
                <a:solidFill>
                  <a:srgbClr val="002060"/>
                </a:solidFill>
              </a:rPr>
            </a:br>
            <a:r>
              <a:rPr lang="en-GB" sz="2000" dirty="0">
                <a:solidFill>
                  <a:srgbClr val="002060"/>
                </a:solidFill>
              </a:rPr>
              <a:t>to practise </a:t>
            </a:r>
          </a:p>
        </p:txBody>
      </p:sp>
      <p:pic>
        <p:nvPicPr>
          <p:cNvPr id="15" name="Picture 14" descr="A picture containing text, clipart&#10;&#10;Description automatically generated">
            <a:hlinkClick r:id="" action="ppaction://noaction">
              <a:snd r:embed="rId8" name="T1_W7_5.3.wav"/>
            </a:hlinkClick>
            <a:extLst>
              <a:ext uri="{FF2B5EF4-FFF2-40B4-BE49-F238E27FC236}">
                <a16:creationId xmlns:a16="http://schemas.microsoft.com/office/drawing/2014/main" id="{25228714-88BA-4B7B-9382-541BC1839D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2349347"/>
            <a:ext cx="609653" cy="627942"/>
          </a:xfrm>
          <a:prstGeom prst="rect">
            <a:avLst/>
          </a:prstGeom>
        </p:spPr>
      </p:pic>
      <p:pic>
        <p:nvPicPr>
          <p:cNvPr id="17" name="Picture 16" descr="A picture containing text, clipart&#10;&#10;Description automatically generated">
            <a:hlinkClick r:id="" action="ppaction://noaction">
              <a:snd r:embed="rId10" name="T1_W7_5.4.wav"/>
            </a:hlinkClick>
            <a:extLst>
              <a:ext uri="{FF2B5EF4-FFF2-40B4-BE49-F238E27FC236}">
                <a16:creationId xmlns:a16="http://schemas.microsoft.com/office/drawing/2014/main" id="{FEB14D4F-8D86-476B-AEE3-74BA60B2CD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2905630"/>
            <a:ext cx="609653" cy="627942"/>
          </a:xfrm>
          <a:prstGeom prst="rect">
            <a:avLst/>
          </a:prstGeom>
        </p:spPr>
      </p:pic>
      <p:pic>
        <p:nvPicPr>
          <p:cNvPr id="18" name="Picture 17" descr="A picture containing text, clipart&#10;&#10;Description automatically generated">
            <a:hlinkClick r:id="" action="ppaction://noaction">
              <a:snd r:embed="rId11" name="T1_W7_5.5.wav"/>
            </a:hlinkClick>
            <a:extLst>
              <a:ext uri="{FF2B5EF4-FFF2-40B4-BE49-F238E27FC236}">
                <a16:creationId xmlns:a16="http://schemas.microsoft.com/office/drawing/2014/main" id="{4038F43D-61AD-4BB3-BC17-0BA7CF7558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3535956"/>
            <a:ext cx="609653" cy="627942"/>
          </a:xfrm>
          <a:prstGeom prst="rect">
            <a:avLst/>
          </a:prstGeom>
        </p:spPr>
      </p:pic>
      <p:pic>
        <p:nvPicPr>
          <p:cNvPr id="19" name="Picture 18" descr="A picture containing text, clipart&#10;&#10;Description automatically generated">
            <a:hlinkClick r:id="" action="ppaction://noaction">
              <a:snd r:embed="rId12" name="T1_W7_5.6.wav"/>
            </a:hlinkClick>
            <a:extLst>
              <a:ext uri="{FF2B5EF4-FFF2-40B4-BE49-F238E27FC236}">
                <a16:creationId xmlns:a16="http://schemas.microsoft.com/office/drawing/2014/main" id="{F9613D1C-0755-40D4-97D0-BC7E6E67AE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4089855"/>
            <a:ext cx="609653" cy="627942"/>
          </a:xfrm>
          <a:prstGeom prst="rect">
            <a:avLst/>
          </a:prstGeom>
        </p:spPr>
      </p:pic>
      <p:pic>
        <p:nvPicPr>
          <p:cNvPr id="21" name="Picture 20" descr="A picture containing text, clipart&#10;&#10;Description automatically generated">
            <a:hlinkClick r:id="" action="ppaction://noaction">
              <a:snd r:embed="rId13" name="T1_W7_5.7.wav"/>
            </a:hlinkClick>
            <a:extLst>
              <a:ext uri="{FF2B5EF4-FFF2-40B4-BE49-F238E27FC236}">
                <a16:creationId xmlns:a16="http://schemas.microsoft.com/office/drawing/2014/main" id="{EFA857FF-EB69-429E-8542-1DD1BA9C43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842" y="4643754"/>
            <a:ext cx="609653" cy="627942"/>
          </a:xfrm>
          <a:prstGeom prst="rect">
            <a:avLst/>
          </a:prstGeom>
        </p:spPr>
      </p:pic>
      <p:pic>
        <p:nvPicPr>
          <p:cNvPr id="22" name="Picture 21" descr="A picture containing text, clipart&#10;&#10;Description automatically generated">
            <a:hlinkClick r:id="" action="ppaction://noaction">
              <a:snd r:embed="rId14" name="T1_W7_5.8.wav"/>
            </a:hlinkClick>
            <a:extLst>
              <a:ext uri="{FF2B5EF4-FFF2-40B4-BE49-F238E27FC236}">
                <a16:creationId xmlns:a16="http://schemas.microsoft.com/office/drawing/2014/main" id="{EBB032BD-F53C-4675-9D59-B69D6174B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709" y="5281585"/>
            <a:ext cx="609653" cy="627942"/>
          </a:xfrm>
          <a:prstGeom prst="rect">
            <a:avLst/>
          </a:prstGeom>
        </p:spPr>
      </p:pic>
      <p:pic>
        <p:nvPicPr>
          <p:cNvPr id="5" name="Picture 4">
            <a:extLst>
              <a:ext uri="{FF2B5EF4-FFF2-40B4-BE49-F238E27FC236}">
                <a16:creationId xmlns:a16="http://schemas.microsoft.com/office/drawing/2014/main" id="{82B1CBA2-3897-4843-B1AD-2B452ECCD79C}"/>
              </a:ext>
            </a:extLst>
          </p:cNvPr>
          <p:cNvPicPr>
            <a:picLocks noChangeAspect="1"/>
          </p:cNvPicPr>
          <p:nvPr/>
        </p:nvPicPr>
        <p:blipFill>
          <a:blip r:embed="rId15"/>
          <a:stretch>
            <a:fillRect/>
          </a:stretch>
        </p:blipFill>
        <p:spPr>
          <a:xfrm>
            <a:off x="6810703" y="1968340"/>
            <a:ext cx="5381297" cy="3868879"/>
          </a:xfrm>
          <a:prstGeom prst="rect">
            <a:avLst/>
          </a:prstGeom>
        </p:spPr>
      </p:pic>
      <p:sp>
        <p:nvSpPr>
          <p:cNvPr id="6" name="TextBox 5">
            <a:extLst>
              <a:ext uri="{FF2B5EF4-FFF2-40B4-BE49-F238E27FC236}">
                <a16:creationId xmlns:a16="http://schemas.microsoft.com/office/drawing/2014/main" id="{0123B2E1-5E41-753A-D004-F09848378A50}"/>
              </a:ext>
            </a:extLst>
          </p:cNvPr>
          <p:cNvSpPr txBox="1"/>
          <p:nvPr/>
        </p:nvSpPr>
        <p:spPr>
          <a:xfrm>
            <a:off x="2617973" y="2376105"/>
            <a:ext cx="2210721" cy="518040"/>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AF983558-30DB-C23E-2644-49B730E01273}"/>
              </a:ext>
            </a:extLst>
          </p:cNvPr>
          <p:cNvSpPr txBox="1"/>
          <p:nvPr/>
        </p:nvSpPr>
        <p:spPr>
          <a:xfrm>
            <a:off x="3001693" y="3090446"/>
            <a:ext cx="2210721" cy="338554"/>
          </a:xfrm>
          <a:prstGeom prst="rect">
            <a:avLst/>
          </a:prstGeom>
          <a:solidFill>
            <a:schemeClr val="bg1"/>
          </a:solidFill>
        </p:spPr>
        <p:txBody>
          <a:bodyPr wrap="square" rtlCol="0">
            <a:spAutoFit/>
          </a:bodyPr>
          <a:lstStyle/>
          <a:p>
            <a:endParaRPr lang="en-GB" sz="1600" dirty="0"/>
          </a:p>
        </p:txBody>
      </p:sp>
      <p:sp>
        <p:nvSpPr>
          <p:cNvPr id="9" name="TextBox 8">
            <a:extLst>
              <a:ext uri="{FF2B5EF4-FFF2-40B4-BE49-F238E27FC236}">
                <a16:creationId xmlns:a16="http://schemas.microsoft.com/office/drawing/2014/main" id="{1AC9AA59-342A-849B-C2A4-5E54ADAD94F7}"/>
              </a:ext>
            </a:extLst>
          </p:cNvPr>
          <p:cNvSpPr txBox="1"/>
          <p:nvPr/>
        </p:nvSpPr>
        <p:spPr>
          <a:xfrm>
            <a:off x="3001693" y="3655076"/>
            <a:ext cx="2210721" cy="338554"/>
          </a:xfrm>
          <a:prstGeom prst="rect">
            <a:avLst/>
          </a:prstGeom>
          <a:solidFill>
            <a:schemeClr val="bg1"/>
          </a:solidFill>
        </p:spPr>
        <p:txBody>
          <a:bodyPr wrap="square" rtlCol="0">
            <a:spAutoFit/>
          </a:bodyPr>
          <a:lstStyle/>
          <a:p>
            <a:endParaRPr lang="en-GB" sz="1600" dirty="0"/>
          </a:p>
        </p:txBody>
      </p:sp>
      <p:sp>
        <p:nvSpPr>
          <p:cNvPr id="14" name="TextBox 13">
            <a:extLst>
              <a:ext uri="{FF2B5EF4-FFF2-40B4-BE49-F238E27FC236}">
                <a16:creationId xmlns:a16="http://schemas.microsoft.com/office/drawing/2014/main" id="{BBF1AFA4-937E-577B-62FE-E51DC0E26FED}"/>
              </a:ext>
            </a:extLst>
          </p:cNvPr>
          <p:cNvSpPr txBox="1"/>
          <p:nvPr/>
        </p:nvSpPr>
        <p:spPr>
          <a:xfrm>
            <a:off x="2928999" y="4135295"/>
            <a:ext cx="2210721" cy="518040"/>
          </a:xfrm>
          <a:prstGeom prst="rect">
            <a:avLst/>
          </a:prstGeom>
          <a:solidFill>
            <a:schemeClr val="bg1"/>
          </a:solidFill>
        </p:spPr>
        <p:txBody>
          <a:bodyPr wrap="square" rtlCol="0">
            <a:spAutoFit/>
          </a:bodyPr>
          <a:lstStyle/>
          <a:p>
            <a:endParaRPr lang="en-GB" dirty="0"/>
          </a:p>
        </p:txBody>
      </p:sp>
      <p:sp>
        <p:nvSpPr>
          <p:cNvPr id="20" name="TextBox 19">
            <a:extLst>
              <a:ext uri="{FF2B5EF4-FFF2-40B4-BE49-F238E27FC236}">
                <a16:creationId xmlns:a16="http://schemas.microsoft.com/office/drawing/2014/main" id="{135BCA6F-BB90-10C3-5161-EA51456B9A31}"/>
              </a:ext>
            </a:extLst>
          </p:cNvPr>
          <p:cNvSpPr txBox="1"/>
          <p:nvPr/>
        </p:nvSpPr>
        <p:spPr>
          <a:xfrm>
            <a:off x="2928998" y="4698705"/>
            <a:ext cx="2210721" cy="518040"/>
          </a:xfrm>
          <a:prstGeom prst="rect">
            <a:avLst/>
          </a:prstGeom>
          <a:solidFill>
            <a:schemeClr val="bg1"/>
          </a:solidFill>
        </p:spPr>
        <p:txBody>
          <a:bodyPr wrap="square" rtlCol="0">
            <a:spAutoFit/>
          </a:bodyPr>
          <a:lstStyle/>
          <a:p>
            <a:endParaRPr lang="en-GB" dirty="0"/>
          </a:p>
        </p:txBody>
      </p:sp>
      <p:sp>
        <p:nvSpPr>
          <p:cNvPr id="23" name="TextBox 22">
            <a:extLst>
              <a:ext uri="{FF2B5EF4-FFF2-40B4-BE49-F238E27FC236}">
                <a16:creationId xmlns:a16="http://schemas.microsoft.com/office/drawing/2014/main" id="{53A7F008-5BBD-948D-5A41-961755279BB1}"/>
              </a:ext>
            </a:extLst>
          </p:cNvPr>
          <p:cNvSpPr txBox="1"/>
          <p:nvPr/>
        </p:nvSpPr>
        <p:spPr>
          <a:xfrm>
            <a:off x="2766323" y="5243471"/>
            <a:ext cx="2210721" cy="518040"/>
          </a:xfrm>
          <a:prstGeom prst="rect">
            <a:avLst/>
          </a:prstGeom>
          <a:solidFill>
            <a:schemeClr val="bg1"/>
          </a:solidFill>
        </p:spPr>
        <p:txBody>
          <a:bodyPr wrap="square" rtlCol="0">
            <a:spAutoFit/>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4" grpId="0" animBg="1"/>
      <p:bldP spid="20"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heißt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auf Deutsch?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996671" y="604374"/>
            <a:ext cx="656026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03" y="389680"/>
            <a:ext cx="914400"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029114" y="616044"/>
            <a:ext cx="6864155"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das Wort und den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Artikel</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8" name="Picture 17" descr="Icon&#10;&#10;Description automatically generated">
            <a:extLst>
              <a:ext uri="{FF2B5EF4-FFF2-40B4-BE49-F238E27FC236}">
                <a16:creationId xmlns:a16="http://schemas.microsoft.com/office/drawing/2014/main" id="{AC97A8FD-86F6-4649-A011-7C3C26638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1139" y="3005925"/>
            <a:ext cx="3928810" cy="3852075"/>
          </a:xfrm>
          <a:prstGeom prst="rect">
            <a:avLst/>
          </a:prstGeom>
        </p:spPr>
      </p:pic>
      <p:pic>
        <p:nvPicPr>
          <p:cNvPr id="21" name="Picture 20" descr="Icon&#10;&#10;Description automatically generated">
            <a:extLst>
              <a:ext uri="{FF2B5EF4-FFF2-40B4-BE49-F238E27FC236}">
                <a16:creationId xmlns:a16="http://schemas.microsoft.com/office/drawing/2014/main" id="{B00F01BB-DE60-4594-87A8-4066585A6876}"/>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507889" y="3005891"/>
            <a:ext cx="3928810" cy="3852075"/>
          </a:xfrm>
          <a:prstGeom prst="rect">
            <a:avLst/>
          </a:prstGeom>
        </p:spPr>
      </p:pic>
      <p:pic>
        <p:nvPicPr>
          <p:cNvPr id="22" name="Picture 21" descr="Icon&#10;&#10;Description automatically generated">
            <a:extLst>
              <a:ext uri="{FF2B5EF4-FFF2-40B4-BE49-F238E27FC236}">
                <a16:creationId xmlns:a16="http://schemas.microsoft.com/office/drawing/2014/main" id="{6B6BC786-C5AB-4C78-9A2D-2A4E16DE6CFF}"/>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389" y="3005925"/>
            <a:ext cx="3928810" cy="3852075"/>
          </a:xfrm>
          <a:prstGeom prst="rect">
            <a:avLst/>
          </a:prstGeom>
        </p:spPr>
      </p:pic>
      <p:sp>
        <p:nvSpPr>
          <p:cNvPr id="19" name="TextBox 18">
            <a:extLst>
              <a:ext uri="{FF2B5EF4-FFF2-40B4-BE49-F238E27FC236}">
                <a16:creationId xmlns:a16="http://schemas.microsoft.com/office/drawing/2014/main" id="{01102834-7684-4D65-A2B6-A0367455BB11}"/>
              </a:ext>
            </a:extLst>
          </p:cNvPr>
          <p:cNvSpPr txBox="1"/>
          <p:nvPr/>
        </p:nvSpPr>
        <p:spPr>
          <a:xfrm>
            <a:off x="723608" y="3385248"/>
            <a:ext cx="2312276" cy="646331"/>
          </a:xfrm>
          <a:prstGeom prst="rect">
            <a:avLst/>
          </a:prstGeom>
          <a:noFill/>
        </p:spPr>
        <p:txBody>
          <a:bodyPr wrap="square" rtlCol="0">
            <a:spAutoFit/>
          </a:bodyPr>
          <a:lstStyle/>
          <a:p>
            <a:pPr algn="ctr"/>
            <a:r>
              <a:rPr lang="en-GB" sz="3600" b="1" dirty="0">
                <a:solidFill>
                  <a:schemeClr val="bg1"/>
                </a:solidFill>
              </a:rPr>
              <a:t>der</a:t>
            </a:r>
          </a:p>
        </p:txBody>
      </p:sp>
      <p:sp>
        <p:nvSpPr>
          <p:cNvPr id="24" name="TextBox 23">
            <a:extLst>
              <a:ext uri="{FF2B5EF4-FFF2-40B4-BE49-F238E27FC236}">
                <a16:creationId xmlns:a16="http://schemas.microsoft.com/office/drawing/2014/main" id="{062DBEAD-69DD-46C8-B8B0-9B749C5DFA00}"/>
              </a:ext>
            </a:extLst>
          </p:cNvPr>
          <p:cNvSpPr txBox="1"/>
          <p:nvPr/>
        </p:nvSpPr>
        <p:spPr>
          <a:xfrm>
            <a:off x="4998229" y="3407186"/>
            <a:ext cx="2312276" cy="646331"/>
          </a:xfrm>
          <a:prstGeom prst="rect">
            <a:avLst/>
          </a:prstGeom>
          <a:noFill/>
        </p:spPr>
        <p:txBody>
          <a:bodyPr wrap="square" rtlCol="0">
            <a:spAutoFit/>
          </a:bodyPr>
          <a:lstStyle/>
          <a:p>
            <a:pPr algn="ctr"/>
            <a:r>
              <a:rPr lang="en-GB" sz="3600" b="1" dirty="0">
                <a:solidFill>
                  <a:schemeClr val="bg1"/>
                </a:solidFill>
              </a:rPr>
              <a:t>die</a:t>
            </a:r>
          </a:p>
        </p:txBody>
      </p:sp>
      <p:pic>
        <p:nvPicPr>
          <p:cNvPr id="23" name="Picture 22" descr="A picture containing text, table, worktable&#10;&#10;Description automatically generated">
            <a:extLst>
              <a:ext uri="{FF2B5EF4-FFF2-40B4-BE49-F238E27FC236}">
                <a16:creationId xmlns:a16="http://schemas.microsoft.com/office/drawing/2014/main" id="{203D5C74-A7E8-4F3A-A205-46B18AFA97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0927" y="1446968"/>
            <a:ext cx="2225016" cy="1163385"/>
          </a:xfrm>
          <a:prstGeom prst="rect">
            <a:avLst/>
          </a:prstGeom>
        </p:spPr>
      </p:pic>
      <p:sp>
        <p:nvSpPr>
          <p:cNvPr id="28" name="TextBox 27">
            <a:extLst>
              <a:ext uri="{FF2B5EF4-FFF2-40B4-BE49-F238E27FC236}">
                <a16:creationId xmlns:a16="http://schemas.microsoft.com/office/drawing/2014/main" id="{1AA960B5-F60E-4302-9ABC-C98C533B8082}"/>
              </a:ext>
            </a:extLst>
          </p:cNvPr>
          <p:cNvSpPr txBox="1"/>
          <p:nvPr/>
        </p:nvSpPr>
        <p:spPr>
          <a:xfrm>
            <a:off x="723608" y="6211635"/>
            <a:ext cx="2312276" cy="646331"/>
          </a:xfrm>
          <a:prstGeom prst="rect">
            <a:avLst/>
          </a:prstGeom>
          <a:noFill/>
        </p:spPr>
        <p:txBody>
          <a:bodyPr wrap="square" rtlCol="0">
            <a:spAutoFit/>
          </a:bodyPr>
          <a:lstStyle/>
          <a:p>
            <a:pPr algn="ctr"/>
            <a:r>
              <a:rPr lang="en-GB" sz="3600" b="1" dirty="0">
                <a:solidFill>
                  <a:schemeClr val="bg1"/>
                </a:solidFill>
              </a:rPr>
              <a:t>Tisch</a:t>
            </a:r>
          </a:p>
        </p:txBody>
      </p:sp>
      <p:pic>
        <p:nvPicPr>
          <p:cNvPr id="33" name="Picture 32" descr="A picture containing icon&#10;&#10;Description automatically generated">
            <a:extLst>
              <a:ext uri="{FF2B5EF4-FFF2-40B4-BE49-F238E27FC236}">
                <a16:creationId xmlns:a16="http://schemas.microsoft.com/office/drawing/2014/main" id="{28CA99B5-9C95-4878-A03B-2C72F9CD81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2892" y="1534161"/>
            <a:ext cx="1251868" cy="945748"/>
          </a:xfrm>
          <a:prstGeom prst="rect">
            <a:avLst/>
          </a:prstGeom>
        </p:spPr>
      </p:pic>
      <p:pic>
        <p:nvPicPr>
          <p:cNvPr id="54" name="Picture 53" descr="Icon&#10;&#10;Description automatically generated">
            <a:extLst>
              <a:ext uri="{FF2B5EF4-FFF2-40B4-BE49-F238E27FC236}">
                <a16:creationId xmlns:a16="http://schemas.microsoft.com/office/drawing/2014/main" id="{69230104-5731-4792-A302-CFADC59665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8105" y="1392582"/>
            <a:ext cx="1114320" cy="1142892"/>
          </a:xfrm>
          <a:prstGeom prst="rect">
            <a:avLst/>
          </a:prstGeom>
        </p:spPr>
      </p:pic>
      <p:pic>
        <p:nvPicPr>
          <p:cNvPr id="57" name="Graphic 56" descr="Paper with solid fill">
            <a:extLst>
              <a:ext uri="{FF2B5EF4-FFF2-40B4-BE49-F238E27FC236}">
                <a16:creationId xmlns:a16="http://schemas.microsoft.com/office/drawing/2014/main" id="{2673F866-39DB-4F12-A003-75B71490DE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33773" y="-21292"/>
            <a:ext cx="1435517" cy="1435517"/>
          </a:xfrm>
          <a:prstGeom prst="rect">
            <a:avLst/>
          </a:prstGeom>
        </p:spPr>
      </p:pic>
      <p:sp>
        <p:nvSpPr>
          <p:cNvPr id="4" name="TextBox 3">
            <a:extLst>
              <a:ext uri="{FF2B5EF4-FFF2-40B4-BE49-F238E27FC236}">
                <a16:creationId xmlns:a16="http://schemas.microsoft.com/office/drawing/2014/main" id="{F21661C4-DDA1-BED5-66B2-5333FBFD8EB3}"/>
              </a:ext>
            </a:extLst>
          </p:cNvPr>
          <p:cNvSpPr txBox="1"/>
          <p:nvPr/>
        </p:nvSpPr>
        <p:spPr>
          <a:xfrm>
            <a:off x="9316156" y="6211634"/>
            <a:ext cx="2312276" cy="646331"/>
          </a:xfrm>
          <a:prstGeom prst="rect">
            <a:avLst/>
          </a:prstGeom>
          <a:noFill/>
        </p:spPr>
        <p:txBody>
          <a:bodyPr wrap="square" rtlCol="0">
            <a:spAutoFit/>
          </a:bodyPr>
          <a:lstStyle/>
          <a:p>
            <a:pPr algn="ctr"/>
            <a:r>
              <a:rPr lang="en-GB" sz="3600" b="1" dirty="0">
                <a:solidFill>
                  <a:schemeClr val="bg1"/>
                </a:solidFill>
              </a:rPr>
              <a:t>Buch</a:t>
            </a:r>
          </a:p>
        </p:txBody>
      </p:sp>
      <p:sp>
        <p:nvSpPr>
          <p:cNvPr id="6" name="TextBox 5">
            <a:extLst>
              <a:ext uri="{FF2B5EF4-FFF2-40B4-BE49-F238E27FC236}">
                <a16:creationId xmlns:a16="http://schemas.microsoft.com/office/drawing/2014/main" id="{72937235-C71E-E2F0-DC0D-913307FE1097}"/>
              </a:ext>
            </a:extLst>
          </p:cNvPr>
          <p:cNvSpPr txBox="1"/>
          <p:nvPr/>
        </p:nvSpPr>
        <p:spPr>
          <a:xfrm>
            <a:off x="5051707" y="6160819"/>
            <a:ext cx="2312276" cy="646331"/>
          </a:xfrm>
          <a:prstGeom prst="rect">
            <a:avLst/>
          </a:prstGeom>
          <a:noFill/>
        </p:spPr>
        <p:txBody>
          <a:bodyPr wrap="square" rtlCol="0">
            <a:spAutoFit/>
          </a:bodyPr>
          <a:lstStyle/>
          <a:p>
            <a:pPr algn="ctr"/>
            <a:r>
              <a:rPr lang="en-GB" sz="3600" b="1" dirty="0" err="1">
                <a:solidFill>
                  <a:schemeClr val="bg1"/>
                </a:solidFill>
              </a:rPr>
              <a:t>Liste</a:t>
            </a:r>
            <a:endParaRPr lang="en-GB" sz="3600" b="1" dirty="0">
              <a:solidFill>
                <a:schemeClr val="bg1"/>
              </a:solidFill>
            </a:endParaRPr>
          </a:p>
        </p:txBody>
      </p:sp>
      <p:pic>
        <p:nvPicPr>
          <p:cNvPr id="29" name="Graphic 28" descr="Help with solid fill">
            <a:extLst>
              <a:ext uri="{FF2B5EF4-FFF2-40B4-BE49-F238E27FC236}">
                <a16:creationId xmlns:a16="http://schemas.microsoft.com/office/drawing/2014/main" id="{62603D78-0164-45B6-8C5D-010C110FC5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59110" y="1318365"/>
            <a:ext cx="1267818" cy="1267818"/>
          </a:xfrm>
          <a:prstGeom prst="rect">
            <a:avLst/>
          </a:prstGeom>
        </p:spPr>
      </p:pic>
      <p:sp>
        <p:nvSpPr>
          <p:cNvPr id="7" name="TextBox 6">
            <a:extLst>
              <a:ext uri="{FF2B5EF4-FFF2-40B4-BE49-F238E27FC236}">
                <a16:creationId xmlns:a16="http://schemas.microsoft.com/office/drawing/2014/main" id="{C5B0D23B-13AE-317A-09C1-367091F1967B}"/>
              </a:ext>
            </a:extLst>
          </p:cNvPr>
          <p:cNvSpPr txBox="1"/>
          <p:nvPr/>
        </p:nvSpPr>
        <p:spPr>
          <a:xfrm>
            <a:off x="5087975" y="5708710"/>
            <a:ext cx="2312276" cy="646331"/>
          </a:xfrm>
          <a:prstGeom prst="rect">
            <a:avLst/>
          </a:prstGeom>
          <a:noFill/>
        </p:spPr>
        <p:txBody>
          <a:bodyPr wrap="square" rtlCol="0">
            <a:spAutoFit/>
          </a:bodyPr>
          <a:lstStyle/>
          <a:p>
            <a:pPr algn="ctr"/>
            <a:r>
              <a:rPr lang="en-GB" sz="3600" b="1" dirty="0" err="1">
                <a:solidFill>
                  <a:schemeClr val="bg1"/>
                </a:solidFill>
              </a:rPr>
              <a:t>Frage</a:t>
            </a:r>
            <a:endParaRPr lang="en-GB" sz="3600" b="1" dirty="0">
              <a:solidFill>
                <a:schemeClr val="bg1"/>
              </a:solidFill>
            </a:endParaRPr>
          </a:p>
        </p:txBody>
      </p:sp>
      <p:grpSp>
        <p:nvGrpSpPr>
          <p:cNvPr id="48" name="Group 47">
            <a:extLst>
              <a:ext uri="{FF2B5EF4-FFF2-40B4-BE49-F238E27FC236}">
                <a16:creationId xmlns:a16="http://schemas.microsoft.com/office/drawing/2014/main" id="{D0D3060A-3BED-4D44-A3E6-81A708E492B0}"/>
              </a:ext>
            </a:extLst>
          </p:cNvPr>
          <p:cNvGrpSpPr/>
          <p:nvPr/>
        </p:nvGrpSpPr>
        <p:grpSpPr>
          <a:xfrm>
            <a:off x="5533626" y="1425342"/>
            <a:ext cx="931624" cy="1163385"/>
            <a:chOff x="3957810" y="1306997"/>
            <a:chExt cx="1124523" cy="1486941"/>
          </a:xfrm>
        </p:grpSpPr>
        <p:pic>
          <p:nvPicPr>
            <p:cNvPr id="45" name="Picture 44" descr="A picture containing cup, coffee cup, porcelain&#10;&#10;Description automatically generated">
              <a:extLst>
                <a:ext uri="{FF2B5EF4-FFF2-40B4-BE49-F238E27FC236}">
                  <a16:creationId xmlns:a16="http://schemas.microsoft.com/office/drawing/2014/main" id="{1A5F83A3-6F47-482B-B78D-BC5E85CB313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57810" y="1379999"/>
              <a:ext cx="1124523" cy="1413939"/>
            </a:xfrm>
            <a:prstGeom prst="rect">
              <a:avLst/>
            </a:prstGeom>
          </p:spPr>
        </p:pic>
        <p:pic>
          <p:nvPicPr>
            <p:cNvPr id="47" name="Picture 46" descr="Logo&#10;&#10;Description automatically generated with medium confidence">
              <a:extLst>
                <a:ext uri="{FF2B5EF4-FFF2-40B4-BE49-F238E27FC236}">
                  <a16:creationId xmlns:a16="http://schemas.microsoft.com/office/drawing/2014/main" id="{C8EF40EC-E8A0-43F8-B056-AA340BC1C21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78002" y="1306997"/>
              <a:ext cx="515074" cy="724500"/>
            </a:xfrm>
            <a:prstGeom prst="rect">
              <a:avLst/>
            </a:prstGeom>
          </p:spPr>
        </p:pic>
      </p:grpSp>
      <p:sp>
        <p:nvSpPr>
          <p:cNvPr id="8" name="TextBox 7">
            <a:extLst>
              <a:ext uri="{FF2B5EF4-FFF2-40B4-BE49-F238E27FC236}">
                <a16:creationId xmlns:a16="http://schemas.microsoft.com/office/drawing/2014/main" id="{9FF33068-A979-9D7F-7774-CDCE49A2D638}"/>
              </a:ext>
            </a:extLst>
          </p:cNvPr>
          <p:cNvSpPr txBox="1"/>
          <p:nvPr/>
        </p:nvSpPr>
        <p:spPr>
          <a:xfrm>
            <a:off x="708755" y="5763061"/>
            <a:ext cx="2312276" cy="646331"/>
          </a:xfrm>
          <a:prstGeom prst="rect">
            <a:avLst/>
          </a:prstGeom>
          <a:noFill/>
        </p:spPr>
        <p:txBody>
          <a:bodyPr wrap="square" rtlCol="0">
            <a:spAutoFit/>
          </a:bodyPr>
          <a:lstStyle/>
          <a:p>
            <a:pPr algn="ctr"/>
            <a:r>
              <a:rPr lang="en-GB" sz="3600" b="1" dirty="0" err="1">
                <a:solidFill>
                  <a:schemeClr val="bg1"/>
                </a:solidFill>
              </a:rPr>
              <a:t>Preis</a:t>
            </a:r>
            <a:endParaRPr lang="en-GB" sz="3600" b="1" dirty="0">
              <a:solidFill>
                <a:schemeClr val="bg1"/>
              </a:solidFill>
            </a:endParaRPr>
          </a:p>
        </p:txBody>
      </p:sp>
      <p:pic>
        <p:nvPicPr>
          <p:cNvPr id="43" name="Picture 6" descr="Cake, Candles, Icing, Pink, Yummy, Birthday, Four">
            <a:extLst>
              <a:ext uri="{FF2B5EF4-FFF2-40B4-BE49-F238E27FC236}">
                <a16:creationId xmlns:a16="http://schemas.microsoft.com/office/drawing/2014/main" id="{07553656-4EDF-49BA-9ABC-925A72BC6F4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84656" y="1357542"/>
            <a:ext cx="1200868" cy="10986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41A6E26-8389-8071-C133-FC0C4C76F4C1}"/>
              </a:ext>
            </a:extLst>
          </p:cNvPr>
          <p:cNvSpPr txBox="1"/>
          <p:nvPr/>
        </p:nvSpPr>
        <p:spPr>
          <a:xfrm>
            <a:off x="689685" y="5366353"/>
            <a:ext cx="2312276" cy="646331"/>
          </a:xfrm>
          <a:prstGeom prst="rect">
            <a:avLst/>
          </a:prstGeom>
          <a:noFill/>
        </p:spPr>
        <p:txBody>
          <a:bodyPr wrap="square" rtlCol="0">
            <a:spAutoFit/>
          </a:bodyPr>
          <a:lstStyle/>
          <a:p>
            <a:pPr algn="ctr"/>
            <a:r>
              <a:rPr lang="en-GB" sz="3600" b="1" dirty="0">
                <a:solidFill>
                  <a:schemeClr val="bg1"/>
                </a:solidFill>
              </a:rPr>
              <a:t>Kuchen</a:t>
            </a:r>
          </a:p>
        </p:txBody>
      </p:sp>
      <p:pic>
        <p:nvPicPr>
          <p:cNvPr id="40" name="Picture 39" descr="A picture containing text, electronics, black, computer&#10;&#10;Description automatically generated">
            <a:extLst>
              <a:ext uri="{FF2B5EF4-FFF2-40B4-BE49-F238E27FC236}">
                <a16:creationId xmlns:a16="http://schemas.microsoft.com/office/drawing/2014/main" id="{BFA5EFB7-63FD-4B46-BA54-899093FB53B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14753" y="1513738"/>
            <a:ext cx="1140674" cy="820364"/>
          </a:xfrm>
          <a:prstGeom prst="rect">
            <a:avLst/>
          </a:prstGeom>
        </p:spPr>
      </p:pic>
      <p:sp>
        <p:nvSpPr>
          <p:cNvPr id="16" name="TextBox 15">
            <a:extLst>
              <a:ext uri="{FF2B5EF4-FFF2-40B4-BE49-F238E27FC236}">
                <a16:creationId xmlns:a16="http://schemas.microsoft.com/office/drawing/2014/main" id="{FBE90A0C-13B7-A168-6786-38DB0BD1F838}"/>
              </a:ext>
            </a:extLst>
          </p:cNvPr>
          <p:cNvSpPr txBox="1"/>
          <p:nvPr/>
        </p:nvSpPr>
        <p:spPr>
          <a:xfrm>
            <a:off x="671182" y="4864557"/>
            <a:ext cx="2526177" cy="646331"/>
          </a:xfrm>
          <a:prstGeom prst="rect">
            <a:avLst/>
          </a:prstGeom>
          <a:noFill/>
        </p:spPr>
        <p:txBody>
          <a:bodyPr wrap="square" rtlCol="0">
            <a:spAutoFit/>
          </a:bodyPr>
          <a:lstStyle/>
          <a:p>
            <a:pPr algn="ctr"/>
            <a:r>
              <a:rPr lang="en-GB" sz="3600" b="1" dirty="0">
                <a:solidFill>
                  <a:schemeClr val="bg1"/>
                </a:solidFill>
              </a:rPr>
              <a:t>Computer</a:t>
            </a:r>
          </a:p>
        </p:txBody>
      </p:sp>
      <p:grpSp>
        <p:nvGrpSpPr>
          <p:cNvPr id="35" name="Group 34">
            <a:extLst>
              <a:ext uri="{FF2B5EF4-FFF2-40B4-BE49-F238E27FC236}">
                <a16:creationId xmlns:a16="http://schemas.microsoft.com/office/drawing/2014/main" id="{658A520A-9F8B-4BA2-8ABB-C0370892BC28}"/>
              </a:ext>
            </a:extLst>
          </p:cNvPr>
          <p:cNvGrpSpPr/>
          <p:nvPr/>
        </p:nvGrpSpPr>
        <p:grpSpPr>
          <a:xfrm>
            <a:off x="5452903" y="1482828"/>
            <a:ext cx="975622" cy="766340"/>
            <a:chOff x="324465" y="5976481"/>
            <a:chExt cx="746454" cy="676677"/>
          </a:xfrm>
        </p:grpSpPr>
        <p:pic>
          <p:nvPicPr>
            <p:cNvPr id="36" name="Picture 35" descr="A group of people in clothing&#10;&#10;Description automatically generated with low confidence">
              <a:extLst>
                <a:ext uri="{FF2B5EF4-FFF2-40B4-BE49-F238E27FC236}">
                  <a16:creationId xmlns:a16="http://schemas.microsoft.com/office/drawing/2014/main" id="{8BB8B489-236B-419D-B126-4C19D980D45A}"/>
                </a:ext>
              </a:extLst>
            </p:cNvPr>
            <p:cNvPicPr>
              <a:picLocks noChangeAspect="1"/>
            </p:cNvPicPr>
            <p:nvPr/>
          </p:nvPicPr>
          <p:blipFill rotWithShape="1">
            <a:blip r:embed="rId17">
              <a:extLst>
                <a:ext uri="{28A0092B-C50C-407E-A947-70E740481C1C}">
                  <a14:useLocalDpi xmlns:a14="http://schemas.microsoft.com/office/drawing/2010/main" val="0"/>
                </a:ext>
              </a:extLst>
            </a:blip>
            <a:srcRect t="17967" r="61715" b="18179"/>
            <a:stretch/>
          </p:blipFill>
          <p:spPr>
            <a:xfrm>
              <a:off x="324465" y="5976481"/>
              <a:ext cx="746454" cy="622493"/>
            </a:xfrm>
            <a:prstGeom prst="rect">
              <a:avLst/>
            </a:prstGeom>
          </p:spPr>
        </p:pic>
        <p:pic>
          <p:nvPicPr>
            <p:cNvPr id="37" name="Picture 36" descr="A picture containing night sky&#10;&#10;Description automatically generated">
              <a:extLst>
                <a:ext uri="{FF2B5EF4-FFF2-40B4-BE49-F238E27FC236}">
                  <a16:creationId xmlns:a16="http://schemas.microsoft.com/office/drawing/2014/main" id="{61E56F56-2DF7-410D-AD97-7446783C06C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sp>
        <p:nvSpPr>
          <p:cNvPr id="17" name="TextBox 16">
            <a:extLst>
              <a:ext uri="{FF2B5EF4-FFF2-40B4-BE49-F238E27FC236}">
                <a16:creationId xmlns:a16="http://schemas.microsoft.com/office/drawing/2014/main" id="{D7D378F7-F33F-5202-B6D0-7E52E769E880}"/>
              </a:ext>
            </a:extLst>
          </p:cNvPr>
          <p:cNvSpPr txBox="1"/>
          <p:nvPr/>
        </p:nvSpPr>
        <p:spPr>
          <a:xfrm>
            <a:off x="9303564" y="5763061"/>
            <a:ext cx="2312276" cy="646331"/>
          </a:xfrm>
          <a:prstGeom prst="rect">
            <a:avLst/>
          </a:prstGeom>
          <a:noFill/>
        </p:spPr>
        <p:txBody>
          <a:bodyPr wrap="square" rtlCol="0">
            <a:spAutoFit/>
          </a:bodyPr>
          <a:lstStyle/>
          <a:p>
            <a:pPr algn="ctr"/>
            <a:r>
              <a:rPr lang="en-GB" sz="3600" b="1" dirty="0">
                <a:solidFill>
                  <a:schemeClr val="bg1"/>
                </a:solidFill>
              </a:rPr>
              <a:t>Lied</a:t>
            </a:r>
          </a:p>
        </p:txBody>
      </p:sp>
      <p:sp>
        <p:nvSpPr>
          <p:cNvPr id="38" name="Speech Bubble: Rectangle with Corners Rounded 37">
            <a:extLst>
              <a:ext uri="{FF2B5EF4-FFF2-40B4-BE49-F238E27FC236}">
                <a16:creationId xmlns:a16="http://schemas.microsoft.com/office/drawing/2014/main" id="{58E6125D-8E2C-4515-98ED-03EA6403B256}"/>
              </a:ext>
            </a:extLst>
          </p:cNvPr>
          <p:cNvSpPr/>
          <p:nvPr/>
        </p:nvSpPr>
        <p:spPr>
          <a:xfrm>
            <a:off x="5412472" y="1607106"/>
            <a:ext cx="1211709" cy="537656"/>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Hallo!</a:t>
            </a:r>
          </a:p>
        </p:txBody>
      </p:sp>
      <p:sp>
        <p:nvSpPr>
          <p:cNvPr id="20" name="TextBox 19">
            <a:extLst>
              <a:ext uri="{FF2B5EF4-FFF2-40B4-BE49-F238E27FC236}">
                <a16:creationId xmlns:a16="http://schemas.microsoft.com/office/drawing/2014/main" id="{2BE0B84F-F77F-7153-2F20-14DB05270952}"/>
              </a:ext>
            </a:extLst>
          </p:cNvPr>
          <p:cNvSpPr txBox="1"/>
          <p:nvPr/>
        </p:nvSpPr>
        <p:spPr>
          <a:xfrm>
            <a:off x="9303564" y="5324066"/>
            <a:ext cx="2312276" cy="646331"/>
          </a:xfrm>
          <a:prstGeom prst="rect">
            <a:avLst/>
          </a:prstGeom>
          <a:noFill/>
        </p:spPr>
        <p:txBody>
          <a:bodyPr wrap="square" rtlCol="0">
            <a:spAutoFit/>
          </a:bodyPr>
          <a:lstStyle/>
          <a:p>
            <a:pPr algn="ctr"/>
            <a:r>
              <a:rPr lang="en-GB" sz="3600" b="1" dirty="0">
                <a:solidFill>
                  <a:schemeClr val="bg1"/>
                </a:solidFill>
              </a:rPr>
              <a:t>Wort</a:t>
            </a:r>
          </a:p>
        </p:txBody>
      </p:sp>
      <p:pic>
        <p:nvPicPr>
          <p:cNvPr id="30" name="Picture 29" descr="Shape&#10;&#10;Description automatically generated with medium confidence">
            <a:extLst>
              <a:ext uri="{FF2B5EF4-FFF2-40B4-BE49-F238E27FC236}">
                <a16:creationId xmlns:a16="http://schemas.microsoft.com/office/drawing/2014/main" id="{A4E533B0-B265-4BD2-8969-E6E754F414AA}"/>
              </a:ext>
            </a:extLst>
          </p:cNvPr>
          <p:cNvPicPr>
            <a:picLocks noChangeAspect="1"/>
          </p:cNvPicPr>
          <p:nvPr/>
        </p:nvPicPr>
        <p:blipFill>
          <a:blip r:embed="rId19"/>
          <a:stretch>
            <a:fillRect/>
          </a:stretch>
        </p:blipFill>
        <p:spPr>
          <a:xfrm>
            <a:off x="5110444" y="1450383"/>
            <a:ext cx="1613882" cy="1022125"/>
          </a:xfrm>
          <a:prstGeom prst="rect">
            <a:avLst/>
          </a:prstGeom>
        </p:spPr>
      </p:pic>
      <p:sp>
        <p:nvSpPr>
          <p:cNvPr id="27" name="TextBox 26">
            <a:extLst>
              <a:ext uri="{FF2B5EF4-FFF2-40B4-BE49-F238E27FC236}">
                <a16:creationId xmlns:a16="http://schemas.microsoft.com/office/drawing/2014/main" id="{995253D0-6E43-6470-1404-ABF5814335F0}"/>
              </a:ext>
            </a:extLst>
          </p:cNvPr>
          <p:cNvSpPr txBox="1"/>
          <p:nvPr/>
        </p:nvSpPr>
        <p:spPr>
          <a:xfrm>
            <a:off x="5070456" y="5280082"/>
            <a:ext cx="2312276" cy="646331"/>
          </a:xfrm>
          <a:prstGeom prst="rect">
            <a:avLst/>
          </a:prstGeom>
          <a:noFill/>
        </p:spPr>
        <p:txBody>
          <a:bodyPr wrap="square" rtlCol="0">
            <a:spAutoFit/>
          </a:bodyPr>
          <a:lstStyle/>
          <a:p>
            <a:pPr algn="ctr"/>
            <a:r>
              <a:rPr lang="en-GB" sz="3600" b="1" dirty="0" err="1">
                <a:solidFill>
                  <a:schemeClr val="bg1"/>
                </a:solidFill>
              </a:rPr>
              <a:t>Aktivität</a:t>
            </a:r>
            <a:endParaRPr lang="en-GB" sz="3600" b="1" dirty="0">
              <a:solidFill>
                <a:schemeClr val="bg1"/>
              </a:solidFill>
            </a:endParaRPr>
          </a:p>
        </p:txBody>
      </p:sp>
      <p:grpSp>
        <p:nvGrpSpPr>
          <p:cNvPr id="55" name="Group 54">
            <a:extLst>
              <a:ext uri="{FF2B5EF4-FFF2-40B4-BE49-F238E27FC236}">
                <a16:creationId xmlns:a16="http://schemas.microsoft.com/office/drawing/2014/main" id="{64462C87-9760-4F15-A7E9-403433B41760}"/>
              </a:ext>
            </a:extLst>
          </p:cNvPr>
          <p:cNvGrpSpPr/>
          <p:nvPr/>
        </p:nvGrpSpPr>
        <p:grpSpPr>
          <a:xfrm>
            <a:off x="5154697" y="1258536"/>
            <a:ext cx="1578865" cy="1233336"/>
            <a:chOff x="-1390536" y="369995"/>
            <a:chExt cx="1885205" cy="1252523"/>
          </a:xfrm>
        </p:grpSpPr>
        <p:pic>
          <p:nvPicPr>
            <p:cNvPr id="50" name="Picture 49" descr="A picture containing text&#10;&#10;Description automatically generated">
              <a:extLst>
                <a:ext uri="{FF2B5EF4-FFF2-40B4-BE49-F238E27FC236}">
                  <a16:creationId xmlns:a16="http://schemas.microsoft.com/office/drawing/2014/main" id="{87E06865-478E-4291-B240-DCEE14AECA2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94669" y="369995"/>
              <a:ext cx="989338" cy="1105020"/>
            </a:xfrm>
            <a:prstGeom prst="rect">
              <a:avLst/>
            </a:prstGeom>
          </p:spPr>
        </p:pic>
        <p:pic>
          <p:nvPicPr>
            <p:cNvPr id="32" name="Picture 31">
              <a:extLst>
                <a:ext uri="{FF2B5EF4-FFF2-40B4-BE49-F238E27FC236}">
                  <a16:creationId xmlns:a16="http://schemas.microsoft.com/office/drawing/2014/main" id="{733A49F1-02FB-4C5E-95BB-F564C507CAA7}"/>
                </a:ext>
              </a:extLst>
            </p:cNvPr>
            <p:cNvPicPr>
              <a:picLocks noChangeAspect="1"/>
            </p:cNvPicPr>
            <p:nvPr/>
          </p:nvPicPr>
          <p:blipFill>
            <a:blip r:embed="rId21"/>
            <a:stretch>
              <a:fillRect/>
            </a:stretch>
          </p:blipFill>
          <p:spPr>
            <a:xfrm>
              <a:off x="-1390536" y="856178"/>
              <a:ext cx="1483239" cy="766340"/>
            </a:xfrm>
            <a:prstGeom prst="rect">
              <a:avLst/>
            </a:prstGeom>
          </p:spPr>
        </p:pic>
      </p:grpSp>
      <p:sp>
        <p:nvSpPr>
          <p:cNvPr id="31" name="TextBox 30">
            <a:extLst>
              <a:ext uri="{FF2B5EF4-FFF2-40B4-BE49-F238E27FC236}">
                <a16:creationId xmlns:a16="http://schemas.microsoft.com/office/drawing/2014/main" id="{95A6C325-3ED9-FBE7-5A61-7AEFBDAA0D47}"/>
              </a:ext>
            </a:extLst>
          </p:cNvPr>
          <p:cNvSpPr txBox="1"/>
          <p:nvPr/>
        </p:nvSpPr>
        <p:spPr>
          <a:xfrm>
            <a:off x="768972" y="4455405"/>
            <a:ext cx="2312276" cy="646331"/>
          </a:xfrm>
          <a:prstGeom prst="rect">
            <a:avLst/>
          </a:prstGeom>
          <a:noFill/>
        </p:spPr>
        <p:txBody>
          <a:bodyPr wrap="square" rtlCol="0">
            <a:spAutoFit/>
          </a:bodyPr>
          <a:lstStyle/>
          <a:p>
            <a:pPr algn="ctr"/>
            <a:r>
              <a:rPr lang="en-GB" sz="3600" b="1" dirty="0">
                <a:solidFill>
                  <a:schemeClr val="bg1"/>
                </a:solidFill>
              </a:rPr>
              <a:t>Text</a:t>
            </a:r>
          </a:p>
        </p:txBody>
      </p:sp>
      <p:pic>
        <p:nvPicPr>
          <p:cNvPr id="52" name="Picture 51" descr="A picture containing text&#10;&#10;Description automatically generated">
            <a:extLst>
              <a:ext uri="{FF2B5EF4-FFF2-40B4-BE49-F238E27FC236}">
                <a16:creationId xmlns:a16="http://schemas.microsoft.com/office/drawing/2014/main" id="{97E4C2BF-4E0B-4114-A022-82C452374CD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319548" y="1197461"/>
            <a:ext cx="1061311" cy="1452918"/>
          </a:xfrm>
          <a:prstGeom prst="rect">
            <a:avLst/>
          </a:prstGeom>
        </p:spPr>
      </p:pic>
      <p:sp>
        <p:nvSpPr>
          <p:cNvPr id="39" name="TextBox 38">
            <a:extLst>
              <a:ext uri="{FF2B5EF4-FFF2-40B4-BE49-F238E27FC236}">
                <a16:creationId xmlns:a16="http://schemas.microsoft.com/office/drawing/2014/main" id="{26B8A3B6-0C34-8113-6F36-F62D78D2D898}"/>
              </a:ext>
            </a:extLst>
          </p:cNvPr>
          <p:cNvSpPr txBox="1"/>
          <p:nvPr/>
        </p:nvSpPr>
        <p:spPr>
          <a:xfrm>
            <a:off x="9316156" y="4864558"/>
            <a:ext cx="2312276" cy="646331"/>
          </a:xfrm>
          <a:prstGeom prst="rect">
            <a:avLst/>
          </a:prstGeom>
          <a:noFill/>
        </p:spPr>
        <p:txBody>
          <a:bodyPr wrap="square" rtlCol="0">
            <a:spAutoFit/>
          </a:bodyPr>
          <a:lstStyle/>
          <a:p>
            <a:pPr algn="ctr"/>
            <a:r>
              <a:rPr lang="en-GB" sz="3600" b="1" dirty="0">
                <a:solidFill>
                  <a:schemeClr val="bg1"/>
                </a:solidFill>
              </a:rPr>
              <a:t>Heft</a:t>
            </a:r>
          </a:p>
        </p:txBody>
      </p:sp>
      <p:pic>
        <p:nvPicPr>
          <p:cNvPr id="59" name="Picture 58" descr="A picture containing text, toy, doll, vector graphics&#10;&#10;Description automatically generated">
            <a:extLst>
              <a:ext uri="{FF2B5EF4-FFF2-40B4-BE49-F238E27FC236}">
                <a16:creationId xmlns:a16="http://schemas.microsoft.com/office/drawing/2014/main" id="{03D1B808-76F6-4F48-8764-27D75FD1B00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89373" y="1077668"/>
            <a:ext cx="931624" cy="1532749"/>
          </a:xfrm>
          <a:prstGeom prst="rect">
            <a:avLst/>
          </a:prstGeom>
        </p:spPr>
      </p:pic>
      <p:sp>
        <p:nvSpPr>
          <p:cNvPr id="41" name="TextBox 40">
            <a:extLst>
              <a:ext uri="{FF2B5EF4-FFF2-40B4-BE49-F238E27FC236}">
                <a16:creationId xmlns:a16="http://schemas.microsoft.com/office/drawing/2014/main" id="{038ED285-CBE8-429E-5622-FA5B3EC62F6E}"/>
              </a:ext>
            </a:extLst>
          </p:cNvPr>
          <p:cNvSpPr txBox="1"/>
          <p:nvPr/>
        </p:nvSpPr>
        <p:spPr>
          <a:xfrm>
            <a:off x="5142992" y="4819087"/>
            <a:ext cx="2312276" cy="646331"/>
          </a:xfrm>
          <a:prstGeom prst="rect">
            <a:avLst/>
          </a:prstGeom>
          <a:noFill/>
        </p:spPr>
        <p:txBody>
          <a:bodyPr wrap="square" rtlCol="0">
            <a:spAutoFit/>
          </a:bodyPr>
          <a:lstStyle/>
          <a:p>
            <a:pPr algn="ctr"/>
            <a:r>
              <a:rPr lang="en-GB" sz="3600" b="1" dirty="0">
                <a:solidFill>
                  <a:schemeClr val="bg1"/>
                </a:solidFill>
              </a:rPr>
              <a:t>Frau</a:t>
            </a:r>
          </a:p>
        </p:txBody>
      </p:sp>
      <p:pic>
        <p:nvPicPr>
          <p:cNvPr id="34" name="Picture 33" descr="A picture containing text, stationary&#10;&#10;Description automatically generated">
            <a:extLst>
              <a:ext uri="{FF2B5EF4-FFF2-40B4-BE49-F238E27FC236}">
                <a16:creationId xmlns:a16="http://schemas.microsoft.com/office/drawing/2014/main" id="{1CE98848-A999-435C-B060-27522CADC26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346979" y="1461640"/>
            <a:ext cx="1021387" cy="827129"/>
          </a:xfrm>
          <a:prstGeom prst="rect">
            <a:avLst/>
          </a:prstGeom>
          <a:solidFill>
            <a:schemeClr val="bg1"/>
          </a:solidFill>
        </p:spPr>
      </p:pic>
      <p:sp>
        <p:nvSpPr>
          <p:cNvPr id="42" name="TextBox 41">
            <a:extLst>
              <a:ext uri="{FF2B5EF4-FFF2-40B4-BE49-F238E27FC236}">
                <a16:creationId xmlns:a16="http://schemas.microsoft.com/office/drawing/2014/main" id="{8FF63388-FFBB-8D19-22DC-31C9C65957BC}"/>
              </a:ext>
            </a:extLst>
          </p:cNvPr>
          <p:cNvSpPr txBox="1"/>
          <p:nvPr/>
        </p:nvSpPr>
        <p:spPr>
          <a:xfrm>
            <a:off x="9316156" y="4404185"/>
            <a:ext cx="2312276" cy="646331"/>
          </a:xfrm>
          <a:prstGeom prst="rect">
            <a:avLst/>
          </a:prstGeom>
          <a:noFill/>
        </p:spPr>
        <p:txBody>
          <a:bodyPr wrap="square" rtlCol="0">
            <a:spAutoFit/>
          </a:bodyPr>
          <a:lstStyle/>
          <a:p>
            <a:pPr algn="ctr"/>
            <a:r>
              <a:rPr lang="en-GB" sz="3600" b="1" dirty="0">
                <a:solidFill>
                  <a:schemeClr val="bg1"/>
                </a:solidFill>
              </a:rPr>
              <a:t>Bild</a:t>
            </a:r>
          </a:p>
        </p:txBody>
      </p:sp>
      <p:pic>
        <p:nvPicPr>
          <p:cNvPr id="1026" name="Picture 2" descr="Free vector graphics of Paper">
            <a:extLst>
              <a:ext uri="{FF2B5EF4-FFF2-40B4-BE49-F238E27FC236}">
                <a16:creationId xmlns:a16="http://schemas.microsoft.com/office/drawing/2014/main" id="{B8AC8BD3-0EF3-A43B-F76B-A324B73FB60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46338" y="1181689"/>
            <a:ext cx="901330" cy="139560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B2E22BC3-DD94-10F1-6EC5-5DB19DBEEFED}"/>
              </a:ext>
            </a:extLst>
          </p:cNvPr>
          <p:cNvSpPr txBox="1"/>
          <p:nvPr/>
        </p:nvSpPr>
        <p:spPr>
          <a:xfrm>
            <a:off x="9348663" y="3962002"/>
            <a:ext cx="2312276" cy="646331"/>
          </a:xfrm>
          <a:prstGeom prst="rect">
            <a:avLst/>
          </a:prstGeom>
          <a:noFill/>
        </p:spPr>
        <p:txBody>
          <a:bodyPr wrap="square" rtlCol="0">
            <a:spAutoFit/>
          </a:bodyPr>
          <a:lstStyle/>
          <a:p>
            <a:pPr algn="ctr"/>
            <a:r>
              <a:rPr lang="en-GB" sz="3600" b="1" dirty="0">
                <a:solidFill>
                  <a:schemeClr val="bg1"/>
                </a:solidFill>
              </a:rPr>
              <a:t>Blatt</a:t>
            </a:r>
          </a:p>
        </p:txBody>
      </p:sp>
      <p:sp>
        <p:nvSpPr>
          <p:cNvPr id="46" name="TextBox 45">
            <a:extLst>
              <a:ext uri="{FF2B5EF4-FFF2-40B4-BE49-F238E27FC236}">
                <a16:creationId xmlns:a16="http://schemas.microsoft.com/office/drawing/2014/main" id="{4CB2A1BA-1C4E-DD01-E53E-99F8AAC2FFEE}"/>
              </a:ext>
            </a:extLst>
          </p:cNvPr>
          <p:cNvSpPr txBox="1"/>
          <p:nvPr/>
        </p:nvSpPr>
        <p:spPr>
          <a:xfrm>
            <a:off x="9165509" y="3386664"/>
            <a:ext cx="2312276" cy="646331"/>
          </a:xfrm>
          <a:prstGeom prst="rect">
            <a:avLst/>
          </a:prstGeom>
          <a:noFill/>
        </p:spPr>
        <p:txBody>
          <a:bodyPr wrap="square" rtlCol="0">
            <a:spAutoFit/>
          </a:bodyPr>
          <a:lstStyle/>
          <a:p>
            <a:pPr algn="ctr"/>
            <a:r>
              <a:rPr lang="en-GB" sz="3600" b="1" dirty="0">
                <a:solidFill>
                  <a:schemeClr val="bg1"/>
                </a:solidFill>
              </a:rPr>
              <a:t>das</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3"/>
                                        </p:tgtEl>
                                      </p:cBhvr>
                                    </p:animEffect>
                                    <p:set>
                                      <p:cBhvr>
                                        <p:cTn id="11" dur="1" fill="hold">
                                          <p:stCondLst>
                                            <p:cond delay="499"/>
                                          </p:stCondLst>
                                        </p:cTn>
                                        <p:tgtEl>
                                          <p:spTgt spid="23"/>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54"/>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9"/>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8"/>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4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40"/>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35"/>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500"/>
                                        <p:tgtEl>
                                          <p:spTgt spid="17"/>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8"/>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38"/>
                                        </p:tgtEl>
                                        <p:attrNameLst>
                                          <p:attrName>style.visibility</p:attrName>
                                        </p:attrNameLst>
                                      </p:cBhvr>
                                      <p:to>
                                        <p:strVal val="hidden"/>
                                      </p:to>
                                    </p:set>
                                  </p:childTnLst>
                                </p:cTn>
                              </p:par>
                              <p:par>
                                <p:cTn id="100" presetID="10" presetClass="entr" presetSubtype="0"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500"/>
                                        <p:tgtEl>
                                          <p:spTgt spid="20"/>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30"/>
                                        </p:tgtEl>
                                        <p:attrNameLst>
                                          <p:attrName>style.visibility</p:attrName>
                                        </p:attrNameLst>
                                      </p:cBhvr>
                                      <p:to>
                                        <p:strVal val="hidden"/>
                                      </p:to>
                                    </p:set>
                                  </p:childTnLst>
                                </p:cTn>
                              </p:par>
                              <p:par>
                                <p:cTn id="111" presetID="10" presetClass="entr" presetSubtype="0" fill="hold" grpId="0" nodeType="with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fade">
                                      <p:cBhvr>
                                        <p:cTn id="113" dur="500"/>
                                        <p:tgtEl>
                                          <p:spTgt spid="27"/>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55"/>
                                        </p:tgtEl>
                                        <p:attrNameLst>
                                          <p:attrName>style.visibility</p:attrName>
                                        </p:attrNameLst>
                                      </p:cBhvr>
                                      <p:to>
                                        <p:strVal val="hidden"/>
                                      </p:to>
                                    </p:set>
                                  </p:childTnLst>
                                </p:cTn>
                              </p:par>
                              <p:par>
                                <p:cTn id="122" presetID="10" presetClass="entr" presetSubtype="0" fill="hold" grpId="0"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52"/>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52"/>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fade">
                                      <p:cBhvr>
                                        <p:cTn id="135" dur="500"/>
                                        <p:tgtEl>
                                          <p:spTgt spid="39"/>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59"/>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nodeType="clickEffect">
                                  <p:stCondLst>
                                    <p:cond delay="0"/>
                                  </p:stCondLst>
                                  <p:childTnLst>
                                    <p:set>
                                      <p:cBhvr>
                                        <p:cTn id="143" dur="1" fill="hold">
                                          <p:stCondLst>
                                            <p:cond delay="0"/>
                                          </p:stCondLst>
                                        </p:cTn>
                                        <p:tgtEl>
                                          <p:spTgt spid="59"/>
                                        </p:tgtEl>
                                        <p:attrNameLst>
                                          <p:attrName>style.visibility</p:attrName>
                                        </p:attrNameLst>
                                      </p:cBhvr>
                                      <p:to>
                                        <p:strVal val="hidden"/>
                                      </p:to>
                                    </p:set>
                                  </p:childTnLst>
                                </p:cTn>
                              </p:par>
                              <p:par>
                                <p:cTn id="144" presetID="10" presetClass="entr" presetSubtype="0" fill="hold" grpId="0" nodeType="with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fade">
                                      <p:cBhvr>
                                        <p:cTn id="146" dur="500"/>
                                        <p:tgtEl>
                                          <p:spTgt spid="41"/>
                                        </p:tgtEl>
                                      </p:cBhvr>
                                    </p:animEffec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nodeType="clickEffect">
                                  <p:stCondLst>
                                    <p:cond delay="0"/>
                                  </p:stCondLst>
                                  <p:childTnLst>
                                    <p:set>
                                      <p:cBhvr>
                                        <p:cTn id="154" dur="1" fill="hold">
                                          <p:stCondLst>
                                            <p:cond delay="0"/>
                                          </p:stCondLst>
                                        </p:cTn>
                                        <p:tgtEl>
                                          <p:spTgt spid="34"/>
                                        </p:tgtEl>
                                        <p:attrNameLst>
                                          <p:attrName>style.visibility</p:attrName>
                                        </p:attrNameLst>
                                      </p:cBhvr>
                                      <p:to>
                                        <p:strVal val="hidden"/>
                                      </p:to>
                                    </p:set>
                                  </p:childTnLst>
                                </p:cTn>
                              </p:par>
                              <p:par>
                                <p:cTn id="155" presetID="10" presetClass="entr" presetSubtype="0" fill="hold" grpId="0" nodeType="withEffect">
                                  <p:stCondLst>
                                    <p:cond delay="0"/>
                                  </p:stCondLst>
                                  <p:childTnLst>
                                    <p:set>
                                      <p:cBhvr>
                                        <p:cTn id="156" dur="1" fill="hold">
                                          <p:stCondLst>
                                            <p:cond delay="0"/>
                                          </p:stCondLst>
                                        </p:cTn>
                                        <p:tgtEl>
                                          <p:spTgt spid="42"/>
                                        </p:tgtEl>
                                        <p:attrNameLst>
                                          <p:attrName>style.visibility</p:attrName>
                                        </p:attrNameLst>
                                      </p:cBhvr>
                                      <p:to>
                                        <p:strVal val="visible"/>
                                      </p:to>
                                    </p:set>
                                    <p:animEffect transition="in" filter="fade">
                                      <p:cBhvr>
                                        <p:cTn id="157" dur="500"/>
                                        <p:tgtEl>
                                          <p:spTgt spid="42"/>
                                        </p:tgtEl>
                                      </p:cBhvr>
                                    </p:animEffec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1026"/>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xit" presetSubtype="0" fill="hold" nodeType="clickEffect">
                                  <p:stCondLst>
                                    <p:cond delay="0"/>
                                  </p:stCondLst>
                                  <p:childTnLst>
                                    <p:set>
                                      <p:cBhvr>
                                        <p:cTn id="165" dur="1" fill="hold">
                                          <p:stCondLst>
                                            <p:cond delay="0"/>
                                          </p:stCondLst>
                                        </p:cTn>
                                        <p:tgtEl>
                                          <p:spTgt spid="1026"/>
                                        </p:tgtEl>
                                        <p:attrNameLst>
                                          <p:attrName>style.visibility</p:attrName>
                                        </p:attrNameLst>
                                      </p:cBhvr>
                                      <p:to>
                                        <p:strVal val="hidden"/>
                                      </p:to>
                                    </p:set>
                                  </p:childTnLst>
                                </p:cTn>
                              </p:par>
                              <p:par>
                                <p:cTn id="166" presetID="10" presetClass="entr" presetSubtype="0" fill="hold" grpId="0" nodeType="withEffect">
                                  <p:stCondLst>
                                    <p:cond delay="0"/>
                                  </p:stCondLst>
                                  <p:childTnLst>
                                    <p:set>
                                      <p:cBhvr>
                                        <p:cTn id="167" dur="1" fill="hold">
                                          <p:stCondLst>
                                            <p:cond delay="0"/>
                                          </p:stCondLst>
                                        </p:cTn>
                                        <p:tgtEl>
                                          <p:spTgt spid="44"/>
                                        </p:tgtEl>
                                        <p:attrNameLst>
                                          <p:attrName>style.visibility</p:attrName>
                                        </p:attrNameLst>
                                      </p:cBhvr>
                                      <p:to>
                                        <p:strVal val="visible"/>
                                      </p:to>
                                    </p:set>
                                    <p:animEffect transition="in" filter="fade">
                                      <p:cBhvr>
                                        <p:cTn id="16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 grpId="0"/>
      <p:bldP spid="6" grpId="0"/>
      <p:bldP spid="7" grpId="0"/>
      <p:bldP spid="8" grpId="0"/>
      <p:bldP spid="9" grpId="0"/>
      <p:bldP spid="16" grpId="0"/>
      <p:bldP spid="17" grpId="0"/>
      <p:bldP spid="38" grpId="0" animBg="1"/>
      <p:bldP spid="38" grpId="1" animBg="1"/>
      <p:bldP spid="20" grpId="0"/>
      <p:bldP spid="27" grpId="0"/>
      <p:bldP spid="31" grpId="0"/>
      <p:bldP spid="39" grpId="0"/>
      <p:bldP spid="41" grpId="0"/>
      <p:bldP spid="42"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peech Bubble: Rectangle with Corners Rounded 58">
            <a:extLst>
              <a:ext uri="{FF2B5EF4-FFF2-40B4-BE49-F238E27FC236}">
                <a16:creationId xmlns:a16="http://schemas.microsoft.com/office/drawing/2014/main" id="{2AA4BF2D-F3A5-473C-A3CD-7F5E7E1C8C58}"/>
              </a:ext>
            </a:extLst>
          </p:cNvPr>
          <p:cNvSpPr/>
          <p:nvPr/>
        </p:nvSpPr>
        <p:spPr>
          <a:xfrm>
            <a:off x="2392664" y="1126731"/>
            <a:ext cx="2941797" cy="354996"/>
          </a:xfrm>
          <a:prstGeom prst="wedgeRoundRectCallout">
            <a:avLst>
              <a:gd name="adj1" fmla="val 7931"/>
              <a:gd name="adj2" fmla="val 138446"/>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1.</a:t>
            </a:r>
          </a:p>
        </p:txBody>
      </p:sp>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69142" y="-110316"/>
            <a:ext cx="7267988" cy="1144800"/>
          </a:xfrm>
        </p:spPr>
        <p:txBody>
          <a:bodyPr/>
          <a:lstStyle/>
          <a:p>
            <a:r>
              <a:rPr lang="en-GB" sz="3600" b="1" spc="-1" dirty="0">
                <a:latin typeface="Century Gothic" panose="020B0502020202020204" pitchFamily="34" charset="0"/>
              </a:rPr>
              <a:t>Plural patterns 1-4</a:t>
            </a:r>
            <a:endParaRPr lang="en-GB" sz="3600" dirty="0"/>
          </a:p>
        </p:txBody>
      </p:sp>
      <p:sp>
        <p:nvSpPr>
          <p:cNvPr id="11" name="Content Placeholder 2">
            <a:extLst>
              <a:ext uri="{FF2B5EF4-FFF2-40B4-BE49-F238E27FC236}">
                <a16:creationId xmlns:a16="http://schemas.microsoft.com/office/drawing/2014/main" id="{DDDC6956-2BA6-46EA-B535-410FA66C7D04}"/>
              </a:ext>
            </a:extLst>
          </p:cNvPr>
          <p:cNvSpPr txBox="1">
            <a:spLocks/>
          </p:cNvSpPr>
          <p:nvPr/>
        </p:nvSpPr>
        <p:spPr>
          <a:xfrm>
            <a:off x="85041" y="645583"/>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four plural noun patterns:</a:t>
            </a:r>
          </a:p>
        </p:txBody>
      </p:sp>
      <p:sp>
        <p:nvSpPr>
          <p:cNvPr id="12" name="TextBox 11">
            <a:extLst>
              <a:ext uri="{FF2B5EF4-FFF2-40B4-BE49-F238E27FC236}">
                <a16:creationId xmlns:a16="http://schemas.microsoft.com/office/drawing/2014/main" id="{29CB85A4-9770-485E-BD3B-A93168A0AB11}"/>
              </a:ext>
            </a:extLst>
          </p:cNvPr>
          <p:cNvSpPr txBox="1"/>
          <p:nvPr/>
        </p:nvSpPr>
        <p:spPr>
          <a:xfrm>
            <a:off x="92295" y="2636738"/>
            <a:ext cx="11943757"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Masculine or neuter words ending in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er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or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en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0" i="1" u="none" strike="noStrike" kern="0" cap="none" spc="0" normalizeH="0" baseline="0" noProof="0" dirty="0">
                <a:ln>
                  <a:noFill/>
                </a:ln>
                <a:solidFill>
                  <a:srgbClr val="002060"/>
                </a:solidFill>
                <a:effectLst/>
                <a:uLnTx/>
                <a:uFillTx/>
                <a:latin typeface="Century Gothic"/>
                <a:ea typeface="+mn-ea"/>
                <a:cs typeface="+mn-cs"/>
              </a:rPr>
              <a:t>may</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not change:</a:t>
            </a:r>
          </a:p>
        </p:txBody>
      </p:sp>
      <p:sp>
        <p:nvSpPr>
          <p:cNvPr id="20" name="TextBox 19">
            <a:extLst>
              <a:ext uri="{FF2B5EF4-FFF2-40B4-BE49-F238E27FC236}">
                <a16:creationId xmlns:a16="http://schemas.microsoft.com/office/drawing/2014/main" id="{BC6FEAEA-229F-4C2A-9EA4-706D314C72AC}"/>
              </a:ext>
            </a:extLst>
          </p:cNvPr>
          <p:cNvSpPr txBox="1"/>
          <p:nvPr/>
        </p:nvSpPr>
        <p:spPr>
          <a:xfrm>
            <a:off x="276862" y="1632883"/>
            <a:ext cx="13516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T</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ext</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7B5ED71E-84A7-4139-A489-C659F09C8D45}"/>
              </a:ext>
            </a:extLst>
          </p:cNvPr>
          <p:cNvSpPr txBox="1"/>
          <p:nvPr/>
        </p:nvSpPr>
        <p:spPr>
          <a:xfrm>
            <a:off x="92295" y="3533132"/>
            <a:ext cx="23054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kumimoji="0" lang="en-US" sz="2400" i="0" u="none" strike="noStrike" kern="0" cap="none" spc="0" normalizeH="0" baseline="0" noProof="0" dirty="0">
                <a:ln>
                  <a:noFill/>
                </a:ln>
                <a:solidFill>
                  <a:srgbClr val="002060"/>
                </a:solidFill>
                <a:effectLst/>
                <a:uLnTx/>
                <a:uFillTx/>
                <a:latin typeface="Century Gothic"/>
                <a:ea typeface="+mn-ea"/>
                <a:cs typeface="+mn-cs"/>
              </a:rPr>
              <a:t>Computer</a:t>
            </a:r>
          </a:p>
        </p:txBody>
      </p:sp>
      <p:sp>
        <p:nvSpPr>
          <p:cNvPr id="22" name="TextBox 21">
            <a:extLst>
              <a:ext uri="{FF2B5EF4-FFF2-40B4-BE49-F238E27FC236}">
                <a16:creationId xmlns:a16="http://schemas.microsoft.com/office/drawing/2014/main" id="{69051D96-2064-4477-93E7-92388B095225}"/>
              </a:ext>
            </a:extLst>
          </p:cNvPr>
          <p:cNvSpPr txBox="1"/>
          <p:nvPr/>
        </p:nvSpPr>
        <p:spPr>
          <a:xfrm>
            <a:off x="6370764" y="1646372"/>
            <a:ext cx="16049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Frage</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985D1C25-A35E-9CE1-A63F-FABCD7F7086B}"/>
              </a:ext>
            </a:extLst>
          </p:cNvPr>
          <p:cNvSpPr txBox="1"/>
          <p:nvPr/>
        </p:nvSpPr>
        <p:spPr>
          <a:xfrm>
            <a:off x="2741051" y="1646372"/>
            <a:ext cx="15359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a:ln>
                  <a:noFill/>
                </a:ln>
                <a:solidFill>
                  <a:srgbClr val="002060"/>
                </a:solidFill>
                <a:effectLst/>
                <a:uLnTx/>
                <a:uFillTx/>
                <a:latin typeface="Century Gothic"/>
                <a:ea typeface="+mn-ea"/>
                <a:cs typeface="+mn-cs"/>
              </a:rPr>
              <a:t>T</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ext</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6925F1B1-14E0-8092-227C-FA9C43F67617}"/>
              </a:ext>
            </a:extLst>
          </p:cNvPr>
          <p:cNvSpPr txBox="1"/>
          <p:nvPr/>
        </p:nvSpPr>
        <p:spPr>
          <a:xfrm>
            <a:off x="2678514" y="3520014"/>
            <a:ext cx="22829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a:ln>
                  <a:noFill/>
                </a:ln>
                <a:solidFill>
                  <a:srgbClr val="002060"/>
                </a:solidFill>
                <a:effectLst/>
                <a:uLnTx/>
                <a:uFillTx/>
                <a:latin typeface="Century Gothic"/>
                <a:ea typeface="+mn-ea"/>
                <a:cs typeface="+mn-cs"/>
              </a:rPr>
              <a:t>Computer</a:t>
            </a:r>
          </a:p>
        </p:txBody>
      </p:sp>
      <p:sp>
        <p:nvSpPr>
          <p:cNvPr id="35" name="TextBox 34">
            <a:extLst>
              <a:ext uri="{FF2B5EF4-FFF2-40B4-BE49-F238E27FC236}">
                <a16:creationId xmlns:a16="http://schemas.microsoft.com/office/drawing/2014/main" id="{1C71674C-5142-71E2-64C1-E1EEF13F1DF6}"/>
              </a:ext>
            </a:extLst>
          </p:cNvPr>
          <p:cNvSpPr txBox="1"/>
          <p:nvPr/>
        </p:nvSpPr>
        <p:spPr>
          <a:xfrm>
            <a:off x="8912072" y="1646371"/>
            <a:ext cx="17860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Frag</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en</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7" name="Speech Bubble: Rectangle with Corners Rounded 36">
            <a:extLst>
              <a:ext uri="{FF2B5EF4-FFF2-40B4-BE49-F238E27FC236}">
                <a16:creationId xmlns:a16="http://schemas.microsoft.com/office/drawing/2014/main" id="{ACF5628A-89EB-668C-D655-065735F0242B}"/>
              </a:ext>
            </a:extLst>
          </p:cNvPr>
          <p:cNvSpPr/>
          <p:nvPr/>
        </p:nvSpPr>
        <p:spPr>
          <a:xfrm>
            <a:off x="9153476" y="2299314"/>
            <a:ext cx="2941797" cy="354996"/>
          </a:xfrm>
          <a:prstGeom prst="wedgeRoundRectCallout">
            <a:avLst>
              <a:gd name="adj1" fmla="val -78412"/>
              <a:gd name="adj2" fmla="val 5258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3.</a:t>
            </a:r>
          </a:p>
        </p:txBody>
      </p:sp>
      <p:sp>
        <p:nvSpPr>
          <p:cNvPr id="39" name="TextBox 38">
            <a:extLst>
              <a:ext uri="{FF2B5EF4-FFF2-40B4-BE49-F238E27FC236}">
                <a16:creationId xmlns:a16="http://schemas.microsoft.com/office/drawing/2014/main" id="{6F9771DC-4C4D-41B7-B3FD-2F4B744F4453}"/>
              </a:ext>
            </a:extLst>
          </p:cNvPr>
          <p:cNvSpPr txBox="1"/>
          <p:nvPr/>
        </p:nvSpPr>
        <p:spPr>
          <a:xfrm>
            <a:off x="6365872" y="3531470"/>
            <a:ext cx="19046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kumimoji="0" lang="en-US" sz="2400" i="0" u="none" strike="noStrike" kern="0" cap="none" spc="0" normalizeH="0" baseline="0" noProof="0" dirty="0">
                <a:ln>
                  <a:noFill/>
                </a:ln>
                <a:solidFill>
                  <a:srgbClr val="002060"/>
                </a:solidFill>
                <a:effectLst/>
                <a:uLnTx/>
                <a:uFillTx/>
                <a:latin typeface="Century Gothic"/>
                <a:ea typeface="+mn-ea"/>
                <a:cs typeface="+mn-cs"/>
              </a:rPr>
              <a:t>Kuchen</a:t>
            </a:r>
          </a:p>
        </p:txBody>
      </p:sp>
      <p:sp>
        <p:nvSpPr>
          <p:cNvPr id="40" name="TextBox 39">
            <a:extLst>
              <a:ext uri="{FF2B5EF4-FFF2-40B4-BE49-F238E27FC236}">
                <a16:creationId xmlns:a16="http://schemas.microsoft.com/office/drawing/2014/main" id="{317EF2BA-BE46-4051-BB75-D0252ACC797A}"/>
              </a:ext>
            </a:extLst>
          </p:cNvPr>
          <p:cNvSpPr txBox="1"/>
          <p:nvPr/>
        </p:nvSpPr>
        <p:spPr>
          <a:xfrm>
            <a:off x="8937781" y="3531469"/>
            <a:ext cx="18822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a:ln>
                  <a:noFill/>
                </a:ln>
                <a:solidFill>
                  <a:srgbClr val="002060"/>
                </a:solidFill>
                <a:effectLst/>
                <a:uLnTx/>
                <a:uFillTx/>
                <a:latin typeface="Century Gothic"/>
                <a:ea typeface="+mn-ea"/>
                <a:cs typeface="+mn-cs"/>
              </a:rPr>
              <a:t>Kuchen</a:t>
            </a:r>
          </a:p>
        </p:txBody>
      </p:sp>
      <p:sp>
        <p:nvSpPr>
          <p:cNvPr id="50" name="TextBox 49">
            <a:extLst>
              <a:ext uri="{FF2B5EF4-FFF2-40B4-BE49-F238E27FC236}">
                <a16:creationId xmlns:a16="http://schemas.microsoft.com/office/drawing/2014/main" id="{F8270947-5ACC-4F68-AE92-220071204BF1}"/>
              </a:ext>
            </a:extLst>
          </p:cNvPr>
          <p:cNvSpPr txBox="1"/>
          <p:nvPr/>
        </p:nvSpPr>
        <p:spPr>
          <a:xfrm>
            <a:off x="92295" y="4394393"/>
            <a:ext cx="12168028"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About 25% single syllable </a:t>
            </a:r>
            <a:r>
              <a:rPr kumimoji="0" lang="en-GB" sz="2800" b="0" i="0" u="sng" strike="noStrike" kern="0" cap="none" spc="0" normalizeH="0" baseline="0" noProof="0" dirty="0">
                <a:ln>
                  <a:noFill/>
                </a:ln>
                <a:solidFill>
                  <a:srgbClr val="002060"/>
                </a:solidFill>
                <a:effectLst/>
                <a:uLnTx/>
                <a:uFillTx/>
                <a:latin typeface="Century Gothic"/>
                <a:ea typeface="+mn-ea"/>
                <a:cs typeface="+mn-cs"/>
              </a:rPr>
              <a:t>neuter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nouns add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er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some with an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umlaut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51" name="Speech Bubble: Rectangle with Corners Rounded 20">
            <a:extLst>
              <a:ext uri="{FF2B5EF4-FFF2-40B4-BE49-F238E27FC236}">
                <a16:creationId xmlns:a16="http://schemas.microsoft.com/office/drawing/2014/main" id="{CD3E2FB0-3CEB-4B84-834C-0E78401F4329}"/>
              </a:ext>
            </a:extLst>
          </p:cNvPr>
          <p:cNvSpPr/>
          <p:nvPr/>
        </p:nvSpPr>
        <p:spPr>
          <a:xfrm>
            <a:off x="92295" y="6363916"/>
            <a:ext cx="7170906" cy="388766"/>
          </a:xfrm>
          <a:prstGeom prst="wedgeRoundRectCallout">
            <a:avLst>
              <a:gd name="adj1" fmla="val 25662"/>
              <a:gd name="adj2" fmla="val -79249"/>
              <a:gd name="adj3" fmla="val 16667"/>
            </a:avLst>
          </a:prstGeom>
          <a:solidFill>
            <a:srgbClr val="002060"/>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word for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a:t>
            </a:r>
            <a:r>
              <a:rPr kumimoji="0" lang="en-GB" sz="2000" b="1" i="1"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plural nouns.</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08DEB23F-1740-4E28-AF4B-C241C00B054A}"/>
              </a:ext>
            </a:extLst>
          </p:cNvPr>
          <p:cNvSpPr txBox="1"/>
          <p:nvPr/>
        </p:nvSpPr>
        <p:spPr>
          <a:xfrm>
            <a:off x="92295" y="5022445"/>
            <a:ext cx="1426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Lied</a:t>
            </a:r>
          </a:p>
        </p:txBody>
      </p:sp>
      <p:sp>
        <p:nvSpPr>
          <p:cNvPr id="53" name="TextBox 52">
            <a:extLst>
              <a:ext uri="{FF2B5EF4-FFF2-40B4-BE49-F238E27FC236}">
                <a16:creationId xmlns:a16="http://schemas.microsoft.com/office/drawing/2014/main" id="{1FDB8649-B555-4399-BCA6-D1536AF34326}"/>
              </a:ext>
            </a:extLst>
          </p:cNvPr>
          <p:cNvSpPr txBox="1"/>
          <p:nvPr/>
        </p:nvSpPr>
        <p:spPr>
          <a:xfrm>
            <a:off x="1883801" y="5034888"/>
            <a:ext cx="16546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a:ln>
                  <a:noFill/>
                </a:ln>
                <a:solidFill>
                  <a:srgbClr val="002060"/>
                </a:solidFill>
                <a:effectLst/>
                <a:uLnTx/>
                <a:uFillTx/>
                <a:latin typeface="Century Gothic"/>
                <a:ea typeface="+mn-ea"/>
                <a:cs typeface="+mn-cs"/>
              </a:rPr>
              <a:t>Lied</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er</a:t>
            </a:r>
          </a:p>
        </p:txBody>
      </p:sp>
      <p:sp>
        <p:nvSpPr>
          <p:cNvPr id="57" name="TextBox 56">
            <a:extLst>
              <a:ext uri="{FF2B5EF4-FFF2-40B4-BE49-F238E27FC236}">
                <a16:creationId xmlns:a16="http://schemas.microsoft.com/office/drawing/2014/main" id="{4736D6E0-A9FD-4D7C-82A6-8144DF2C9E02}"/>
              </a:ext>
            </a:extLst>
          </p:cNvPr>
          <p:cNvSpPr txBox="1"/>
          <p:nvPr/>
        </p:nvSpPr>
        <p:spPr>
          <a:xfrm>
            <a:off x="3837301" y="5015562"/>
            <a:ext cx="15055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Wort</a:t>
            </a:r>
          </a:p>
        </p:txBody>
      </p:sp>
      <p:sp>
        <p:nvSpPr>
          <p:cNvPr id="58" name="TextBox 57">
            <a:extLst>
              <a:ext uri="{FF2B5EF4-FFF2-40B4-BE49-F238E27FC236}">
                <a16:creationId xmlns:a16="http://schemas.microsoft.com/office/drawing/2014/main" id="{3A26296C-B593-40F7-94CF-D3AD31C56A33}"/>
              </a:ext>
            </a:extLst>
          </p:cNvPr>
          <p:cNvSpPr txBox="1"/>
          <p:nvPr/>
        </p:nvSpPr>
        <p:spPr>
          <a:xfrm>
            <a:off x="5659044" y="5015561"/>
            <a:ext cx="17331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W</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ö</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rt</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er</a:t>
            </a:r>
            <a:endParaRPr kumimoji="0" lang="en-US" sz="2400" b="1" i="0" u="none" strike="noStrike" kern="0" cap="none" spc="0" normalizeH="0" baseline="0" noProof="0" dirty="0">
              <a:ln>
                <a:noFill/>
              </a:ln>
              <a:solidFill>
                <a:srgbClr val="002060"/>
              </a:solidFill>
              <a:effectLst/>
              <a:uLnTx/>
              <a:uFillTx/>
              <a:latin typeface="Century Gothic"/>
              <a:ea typeface="+mn-ea"/>
              <a:cs typeface="+mn-cs"/>
            </a:endParaRPr>
          </a:p>
        </p:txBody>
      </p:sp>
      <p:grpSp>
        <p:nvGrpSpPr>
          <p:cNvPr id="15" name="Group 14">
            <a:extLst>
              <a:ext uri="{FF2B5EF4-FFF2-40B4-BE49-F238E27FC236}">
                <a16:creationId xmlns:a16="http://schemas.microsoft.com/office/drawing/2014/main" id="{62A529E8-E57D-4B1A-B8D9-B01C31E7A736}"/>
              </a:ext>
            </a:extLst>
          </p:cNvPr>
          <p:cNvGrpSpPr/>
          <p:nvPr/>
        </p:nvGrpSpPr>
        <p:grpSpPr>
          <a:xfrm>
            <a:off x="570526" y="5496553"/>
            <a:ext cx="560620" cy="676677"/>
            <a:chOff x="324465" y="5976481"/>
            <a:chExt cx="560620" cy="676677"/>
          </a:xfrm>
        </p:grpSpPr>
        <p:pic>
          <p:nvPicPr>
            <p:cNvPr id="6" name="Picture 5" descr="A group of people in clothing&#10;&#10;Description automatically generated with low confidence">
              <a:extLst>
                <a:ext uri="{FF2B5EF4-FFF2-40B4-BE49-F238E27FC236}">
                  <a16:creationId xmlns:a16="http://schemas.microsoft.com/office/drawing/2014/main" id="{A5579551-0767-4F0D-B375-31377AB19545}"/>
                </a:ext>
              </a:extLst>
            </p:cNvPr>
            <p:cNvPicPr>
              <a:picLocks noChangeAspect="1"/>
            </p:cNvPicPr>
            <p:nvPr/>
          </p:nvPicPr>
          <p:blipFill rotWithShape="1">
            <a:blip r:embed="rId4">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8" name="Picture 7" descr="A picture containing night sky&#10;&#10;Description automatically generated">
              <a:extLst>
                <a:ext uri="{FF2B5EF4-FFF2-40B4-BE49-F238E27FC236}">
                  <a16:creationId xmlns:a16="http://schemas.microsoft.com/office/drawing/2014/main" id="{42190A93-E207-4381-9F54-6BC35A69E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grpSp>
        <p:nvGrpSpPr>
          <p:cNvPr id="75" name="Group 74">
            <a:extLst>
              <a:ext uri="{FF2B5EF4-FFF2-40B4-BE49-F238E27FC236}">
                <a16:creationId xmlns:a16="http://schemas.microsoft.com/office/drawing/2014/main" id="{61B069F5-85A9-4B5A-832F-5C88FCC6DAEB}"/>
              </a:ext>
            </a:extLst>
          </p:cNvPr>
          <p:cNvGrpSpPr/>
          <p:nvPr/>
        </p:nvGrpSpPr>
        <p:grpSpPr>
          <a:xfrm>
            <a:off x="2112910" y="5513463"/>
            <a:ext cx="560620" cy="676677"/>
            <a:chOff x="324465" y="5976481"/>
            <a:chExt cx="560620" cy="676677"/>
          </a:xfrm>
        </p:grpSpPr>
        <p:pic>
          <p:nvPicPr>
            <p:cNvPr id="76" name="Picture 75" descr="A group of people in clothing&#10;&#10;Description automatically generated with low confidence">
              <a:extLst>
                <a:ext uri="{FF2B5EF4-FFF2-40B4-BE49-F238E27FC236}">
                  <a16:creationId xmlns:a16="http://schemas.microsoft.com/office/drawing/2014/main" id="{2DA43AA1-3241-4CA4-A291-68645EF9716A}"/>
                </a:ext>
              </a:extLst>
            </p:cNvPr>
            <p:cNvPicPr>
              <a:picLocks noChangeAspect="1"/>
            </p:cNvPicPr>
            <p:nvPr/>
          </p:nvPicPr>
          <p:blipFill rotWithShape="1">
            <a:blip r:embed="rId4">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77" name="Picture 76" descr="A picture containing night sky&#10;&#10;Description automatically generated">
              <a:extLst>
                <a:ext uri="{FF2B5EF4-FFF2-40B4-BE49-F238E27FC236}">
                  <a16:creationId xmlns:a16="http://schemas.microsoft.com/office/drawing/2014/main" id="{4BCBC291-4E36-4C9B-81DF-03D1681BB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grpSp>
        <p:nvGrpSpPr>
          <p:cNvPr id="78" name="Group 77">
            <a:extLst>
              <a:ext uri="{FF2B5EF4-FFF2-40B4-BE49-F238E27FC236}">
                <a16:creationId xmlns:a16="http://schemas.microsoft.com/office/drawing/2014/main" id="{E54927F9-4334-4917-B5AE-68D8474D25C4}"/>
              </a:ext>
            </a:extLst>
          </p:cNvPr>
          <p:cNvGrpSpPr/>
          <p:nvPr/>
        </p:nvGrpSpPr>
        <p:grpSpPr>
          <a:xfrm>
            <a:off x="2793891" y="5518995"/>
            <a:ext cx="560620" cy="676677"/>
            <a:chOff x="324465" y="5976481"/>
            <a:chExt cx="560620" cy="676677"/>
          </a:xfrm>
        </p:grpSpPr>
        <p:pic>
          <p:nvPicPr>
            <p:cNvPr id="79" name="Picture 78" descr="A group of people in clothing&#10;&#10;Description automatically generated with low confidence">
              <a:extLst>
                <a:ext uri="{FF2B5EF4-FFF2-40B4-BE49-F238E27FC236}">
                  <a16:creationId xmlns:a16="http://schemas.microsoft.com/office/drawing/2014/main" id="{93B33481-AD16-465D-AFF6-7E3EAD4D9B36}"/>
                </a:ext>
              </a:extLst>
            </p:cNvPr>
            <p:cNvPicPr>
              <a:picLocks noChangeAspect="1"/>
            </p:cNvPicPr>
            <p:nvPr/>
          </p:nvPicPr>
          <p:blipFill rotWithShape="1">
            <a:blip r:embed="rId4">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80" name="Picture 79" descr="A picture containing night sky&#10;&#10;Description automatically generated">
              <a:extLst>
                <a:ext uri="{FF2B5EF4-FFF2-40B4-BE49-F238E27FC236}">
                  <a16:creationId xmlns:a16="http://schemas.microsoft.com/office/drawing/2014/main" id="{4F918C88-B3F0-4CC5-98EE-86A5D313E4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sp>
        <p:nvSpPr>
          <p:cNvPr id="81" name="Speech Bubble: Rectangle with Corners Rounded 80">
            <a:extLst>
              <a:ext uri="{FF2B5EF4-FFF2-40B4-BE49-F238E27FC236}">
                <a16:creationId xmlns:a16="http://schemas.microsoft.com/office/drawing/2014/main" id="{99881145-5A0A-4F89-86D1-633FB4A34087}"/>
              </a:ext>
            </a:extLst>
          </p:cNvPr>
          <p:cNvSpPr/>
          <p:nvPr/>
        </p:nvSpPr>
        <p:spPr>
          <a:xfrm>
            <a:off x="4235475" y="5602284"/>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83" name="Speech Bubble: Rectangle with Corners Rounded 82">
            <a:extLst>
              <a:ext uri="{FF2B5EF4-FFF2-40B4-BE49-F238E27FC236}">
                <a16:creationId xmlns:a16="http://schemas.microsoft.com/office/drawing/2014/main" id="{6296E907-FD28-4997-A134-CF1083EE8E11}"/>
              </a:ext>
            </a:extLst>
          </p:cNvPr>
          <p:cNvSpPr/>
          <p:nvPr/>
        </p:nvSpPr>
        <p:spPr>
          <a:xfrm>
            <a:off x="5770320" y="5532716"/>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84" name="Speech Bubble: Rectangle with Corners Rounded 83">
            <a:extLst>
              <a:ext uri="{FF2B5EF4-FFF2-40B4-BE49-F238E27FC236}">
                <a16:creationId xmlns:a16="http://schemas.microsoft.com/office/drawing/2014/main" id="{7C70037F-0488-4414-B477-CDC1B1377D7E}"/>
              </a:ext>
            </a:extLst>
          </p:cNvPr>
          <p:cNvSpPr/>
          <p:nvPr/>
        </p:nvSpPr>
        <p:spPr>
          <a:xfrm>
            <a:off x="6643674" y="5621640"/>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85" name="Speech Bubble: Rectangle with Corners Rounded 84">
            <a:extLst>
              <a:ext uri="{FF2B5EF4-FFF2-40B4-BE49-F238E27FC236}">
                <a16:creationId xmlns:a16="http://schemas.microsoft.com/office/drawing/2014/main" id="{FAD1C71C-49A9-455A-A7B6-C8EB8FE48EE5}"/>
              </a:ext>
            </a:extLst>
          </p:cNvPr>
          <p:cNvSpPr/>
          <p:nvPr/>
        </p:nvSpPr>
        <p:spPr>
          <a:xfrm>
            <a:off x="9200358" y="4066591"/>
            <a:ext cx="2941797" cy="354996"/>
          </a:xfrm>
          <a:prstGeom prst="wedgeRoundRectCallout">
            <a:avLst>
              <a:gd name="adj1" fmla="val -78856"/>
              <a:gd name="adj2" fmla="val 6730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4.</a:t>
            </a:r>
          </a:p>
        </p:txBody>
      </p:sp>
      <p:pic>
        <p:nvPicPr>
          <p:cNvPr id="60" name="Graphic 59" descr="Help with solid fill">
            <a:extLst>
              <a:ext uri="{FF2B5EF4-FFF2-40B4-BE49-F238E27FC236}">
                <a16:creationId xmlns:a16="http://schemas.microsoft.com/office/drawing/2014/main" id="{004F0F5D-C6E4-4C62-A90F-9EC1205A44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94140" y="1519642"/>
            <a:ext cx="739959" cy="739959"/>
          </a:xfrm>
          <a:prstGeom prst="rect">
            <a:avLst/>
          </a:prstGeom>
        </p:spPr>
      </p:pic>
      <p:grpSp>
        <p:nvGrpSpPr>
          <p:cNvPr id="3" name="Group 2">
            <a:extLst>
              <a:ext uri="{FF2B5EF4-FFF2-40B4-BE49-F238E27FC236}">
                <a16:creationId xmlns:a16="http://schemas.microsoft.com/office/drawing/2014/main" id="{AD9BAE45-E81C-4E95-A567-366CC5D4341D}"/>
              </a:ext>
            </a:extLst>
          </p:cNvPr>
          <p:cNvGrpSpPr/>
          <p:nvPr/>
        </p:nvGrpSpPr>
        <p:grpSpPr>
          <a:xfrm>
            <a:off x="10770839" y="1498690"/>
            <a:ext cx="1359976" cy="743417"/>
            <a:chOff x="13419323" y="1397308"/>
            <a:chExt cx="1359976" cy="743417"/>
          </a:xfrm>
        </p:grpSpPr>
        <p:pic>
          <p:nvPicPr>
            <p:cNvPr id="61" name="Graphic 60" descr="Help with solid fill">
              <a:extLst>
                <a:ext uri="{FF2B5EF4-FFF2-40B4-BE49-F238E27FC236}">
                  <a16:creationId xmlns:a16="http://schemas.microsoft.com/office/drawing/2014/main" id="{CAEC6C1A-114A-4AD4-9155-E899B00B48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419323" y="1397308"/>
              <a:ext cx="739959" cy="739959"/>
            </a:xfrm>
            <a:prstGeom prst="rect">
              <a:avLst/>
            </a:prstGeom>
          </p:spPr>
        </p:pic>
        <p:pic>
          <p:nvPicPr>
            <p:cNvPr id="62" name="Graphic 61" descr="Help with solid fill">
              <a:extLst>
                <a:ext uri="{FF2B5EF4-FFF2-40B4-BE49-F238E27FC236}">
                  <a16:creationId xmlns:a16="http://schemas.microsoft.com/office/drawing/2014/main" id="{6435BAFF-00A1-4BDA-9500-B1FB9BA0FF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039340" y="1400766"/>
              <a:ext cx="739959" cy="739959"/>
            </a:xfrm>
            <a:prstGeom prst="rect">
              <a:avLst/>
            </a:prstGeom>
          </p:spPr>
        </p:pic>
      </p:grpSp>
      <p:sp>
        <p:nvSpPr>
          <p:cNvPr id="64" name="Speech Bubble: Rectangle with Corners Rounded 63">
            <a:extLst>
              <a:ext uri="{FF2B5EF4-FFF2-40B4-BE49-F238E27FC236}">
                <a16:creationId xmlns:a16="http://schemas.microsoft.com/office/drawing/2014/main" id="{39AEDA2C-10DB-4CAF-888E-2656A318747A}"/>
              </a:ext>
            </a:extLst>
          </p:cNvPr>
          <p:cNvSpPr/>
          <p:nvPr/>
        </p:nvSpPr>
        <p:spPr>
          <a:xfrm>
            <a:off x="8302719" y="57381"/>
            <a:ext cx="3792554" cy="1166453"/>
          </a:xfrm>
          <a:prstGeom prst="wedgeRoundRectCallout">
            <a:avLst>
              <a:gd name="adj1" fmla="val 3744"/>
              <a:gd name="adj2" fmla="val 9929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2. More than 90% feminine nouns add (e)n for the plural.</a:t>
            </a:r>
          </a:p>
        </p:txBody>
      </p:sp>
      <p:grpSp>
        <p:nvGrpSpPr>
          <p:cNvPr id="65" name="Group 64">
            <a:extLst>
              <a:ext uri="{FF2B5EF4-FFF2-40B4-BE49-F238E27FC236}">
                <a16:creationId xmlns:a16="http://schemas.microsoft.com/office/drawing/2014/main" id="{EE71B2BD-2FD3-464D-A2CF-B6C7CFE9E503}"/>
              </a:ext>
            </a:extLst>
          </p:cNvPr>
          <p:cNvGrpSpPr/>
          <p:nvPr/>
        </p:nvGrpSpPr>
        <p:grpSpPr>
          <a:xfrm>
            <a:off x="1622575" y="1608636"/>
            <a:ext cx="920096" cy="611308"/>
            <a:chOff x="-1390536" y="369995"/>
            <a:chExt cx="1885205" cy="1252523"/>
          </a:xfrm>
        </p:grpSpPr>
        <p:pic>
          <p:nvPicPr>
            <p:cNvPr id="66" name="Picture 65" descr="A picture containing text&#10;&#10;Description automatically generated">
              <a:extLst>
                <a:ext uri="{FF2B5EF4-FFF2-40B4-BE49-F238E27FC236}">
                  <a16:creationId xmlns:a16="http://schemas.microsoft.com/office/drawing/2014/main" id="{43DFC33F-6056-40DF-A951-0EB50CD493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669" y="369995"/>
              <a:ext cx="989338" cy="1105020"/>
            </a:xfrm>
            <a:prstGeom prst="rect">
              <a:avLst/>
            </a:prstGeom>
          </p:spPr>
        </p:pic>
        <p:pic>
          <p:nvPicPr>
            <p:cNvPr id="67" name="Picture 66">
              <a:extLst>
                <a:ext uri="{FF2B5EF4-FFF2-40B4-BE49-F238E27FC236}">
                  <a16:creationId xmlns:a16="http://schemas.microsoft.com/office/drawing/2014/main" id="{477A8D9B-8F06-43DA-9439-8CBFFB3C22B8}"/>
                </a:ext>
              </a:extLst>
            </p:cNvPr>
            <p:cNvPicPr>
              <a:picLocks noChangeAspect="1"/>
            </p:cNvPicPr>
            <p:nvPr/>
          </p:nvPicPr>
          <p:blipFill>
            <a:blip r:embed="rId9"/>
            <a:stretch>
              <a:fillRect/>
            </a:stretch>
          </p:blipFill>
          <p:spPr>
            <a:xfrm>
              <a:off x="-1390536" y="856178"/>
              <a:ext cx="1483239" cy="766340"/>
            </a:xfrm>
            <a:prstGeom prst="rect">
              <a:avLst/>
            </a:prstGeom>
          </p:spPr>
        </p:pic>
      </p:grpSp>
      <p:grpSp>
        <p:nvGrpSpPr>
          <p:cNvPr id="68" name="Group 67">
            <a:extLst>
              <a:ext uri="{FF2B5EF4-FFF2-40B4-BE49-F238E27FC236}">
                <a16:creationId xmlns:a16="http://schemas.microsoft.com/office/drawing/2014/main" id="{915193AB-79B0-4A84-8822-8F108E3F7185}"/>
              </a:ext>
            </a:extLst>
          </p:cNvPr>
          <p:cNvGrpSpPr/>
          <p:nvPr/>
        </p:nvGrpSpPr>
        <p:grpSpPr>
          <a:xfrm>
            <a:off x="4349750" y="1616841"/>
            <a:ext cx="920096" cy="611308"/>
            <a:chOff x="-1390536" y="369995"/>
            <a:chExt cx="1885205" cy="1252523"/>
          </a:xfrm>
        </p:grpSpPr>
        <p:pic>
          <p:nvPicPr>
            <p:cNvPr id="69" name="Picture 68" descr="A picture containing text&#10;&#10;Description automatically generated">
              <a:extLst>
                <a:ext uri="{FF2B5EF4-FFF2-40B4-BE49-F238E27FC236}">
                  <a16:creationId xmlns:a16="http://schemas.microsoft.com/office/drawing/2014/main" id="{23DF22B0-8045-4C6C-813F-662BFB37DC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669" y="369995"/>
              <a:ext cx="989338" cy="1105020"/>
            </a:xfrm>
            <a:prstGeom prst="rect">
              <a:avLst/>
            </a:prstGeom>
          </p:spPr>
        </p:pic>
        <p:pic>
          <p:nvPicPr>
            <p:cNvPr id="82" name="Picture 81">
              <a:extLst>
                <a:ext uri="{FF2B5EF4-FFF2-40B4-BE49-F238E27FC236}">
                  <a16:creationId xmlns:a16="http://schemas.microsoft.com/office/drawing/2014/main" id="{D3993B0B-BB8D-4FD5-A71A-6B2FDD6036DB}"/>
                </a:ext>
              </a:extLst>
            </p:cNvPr>
            <p:cNvPicPr>
              <a:picLocks noChangeAspect="1"/>
            </p:cNvPicPr>
            <p:nvPr/>
          </p:nvPicPr>
          <p:blipFill>
            <a:blip r:embed="rId9"/>
            <a:stretch>
              <a:fillRect/>
            </a:stretch>
          </p:blipFill>
          <p:spPr>
            <a:xfrm>
              <a:off x="-1390536" y="856178"/>
              <a:ext cx="1483239" cy="766340"/>
            </a:xfrm>
            <a:prstGeom prst="rect">
              <a:avLst/>
            </a:prstGeom>
          </p:spPr>
        </p:pic>
      </p:grpSp>
      <p:grpSp>
        <p:nvGrpSpPr>
          <p:cNvPr id="87" name="Group 86">
            <a:extLst>
              <a:ext uri="{FF2B5EF4-FFF2-40B4-BE49-F238E27FC236}">
                <a16:creationId xmlns:a16="http://schemas.microsoft.com/office/drawing/2014/main" id="{F4750BEE-4A48-4295-84BA-A1BEC0CE9F11}"/>
              </a:ext>
            </a:extLst>
          </p:cNvPr>
          <p:cNvGrpSpPr/>
          <p:nvPr/>
        </p:nvGrpSpPr>
        <p:grpSpPr>
          <a:xfrm>
            <a:off x="5241097" y="1642747"/>
            <a:ext cx="920096" cy="611308"/>
            <a:chOff x="-1390536" y="369995"/>
            <a:chExt cx="1885205" cy="1252523"/>
          </a:xfrm>
        </p:grpSpPr>
        <p:pic>
          <p:nvPicPr>
            <p:cNvPr id="88" name="Picture 87" descr="A picture containing text&#10;&#10;Description automatically generated">
              <a:extLst>
                <a:ext uri="{FF2B5EF4-FFF2-40B4-BE49-F238E27FC236}">
                  <a16:creationId xmlns:a16="http://schemas.microsoft.com/office/drawing/2014/main" id="{D88CA96C-0729-4C0B-B1A8-82EFE587AE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669" y="369995"/>
              <a:ext cx="989338" cy="1105020"/>
            </a:xfrm>
            <a:prstGeom prst="rect">
              <a:avLst/>
            </a:prstGeom>
          </p:spPr>
        </p:pic>
        <p:pic>
          <p:nvPicPr>
            <p:cNvPr id="90" name="Picture 89">
              <a:extLst>
                <a:ext uri="{FF2B5EF4-FFF2-40B4-BE49-F238E27FC236}">
                  <a16:creationId xmlns:a16="http://schemas.microsoft.com/office/drawing/2014/main" id="{73117F88-F1A3-4F6C-B06A-4E11B422F034}"/>
                </a:ext>
              </a:extLst>
            </p:cNvPr>
            <p:cNvPicPr>
              <a:picLocks noChangeAspect="1"/>
            </p:cNvPicPr>
            <p:nvPr/>
          </p:nvPicPr>
          <p:blipFill>
            <a:blip r:embed="rId9"/>
            <a:stretch>
              <a:fillRect/>
            </a:stretch>
          </p:blipFill>
          <p:spPr>
            <a:xfrm>
              <a:off x="-1390536" y="856178"/>
              <a:ext cx="1483239" cy="766340"/>
            </a:xfrm>
            <a:prstGeom prst="rect">
              <a:avLst/>
            </a:prstGeom>
          </p:spPr>
        </p:pic>
      </p:grpSp>
      <p:pic>
        <p:nvPicPr>
          <p:cNvPr id="91" name="Graphic 90" descr="Paper with solid fill">
            <a:extLst>
              <a:ext uri="{FF2B5EF4-FFF2-40B4-BE49-F238E27FC236}">
                <a16:creationId xmlns:a16="http://schemas.microsoft.com/office/drawing/2014/main" id="{EDC0E284-D7F4-4619-A9C4-240914479A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10790" y="5644042"/>
            <a:ext cx="1016011" cy="1016011"/>
          </a:xfrm>
          <a:prstGeom prst="rect">
            <a:avLst/>
          </a:prstGeom>
        </p:spPr>
      </p:pic>
      <p:grpSp>
        <p:nvGrpSpPr>
          <p:cNvPr id="9" name="Group 8">
            <a:extLst>
              <a:ext uri="{FF2B5EF4-FFF2-40B4-BE49-F238E27FC236}">
                <a16:creationId xmlns:a16="http://schemas.microsoft.com/office/drawing/2014/main" id="{68A0640A-E997-4874-8C27-676AE13EAF1D}"/>
              </a:ext>
            </a:extLst>
          </p:cNvPr>
          <p:cNvGrpSpPr/>
          <p:nvPr/>
        </p:nvGrpSpPr>
        <p:grpSpPr>
          <a:xfrm>
            <a:off x="10248159" y="5644040"/>
            <a:ext cx="1837369" cy="1016012"/>
            <a:chOff x="10248159" y="5644040"/>
            <a:chExt cx="1837369" cy="1016012"/>
          </a:xfrm>
        </p:grpSpPr>
        <p:pic>
          <p:nvPicPr>
            <p:cNvPr id="92" name="Graphic 91" descr="Paper with solid fill">
              <a:extLst>
                <a:ext uri="{FF2B5EF4-FFF2-40B4-BE49-F238E27FC236}">
                  <a16:creationId xmlns:a16="http://schemas.microsoft.com/office/drawing/2014/main" id="{D4D33AF2-8557-464C-93F2-EEB2143AC2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48159" y="5644041"/>
              <a:ext cx="1016011" cy="1016011"/>
            </a:xfrm>
            <a:prstGeom prst="rect">
              <a:avLst/>
            </a:prstGeom>
          </p:spPr>
        </p:pic>
        <p:pic>
          <p:nvPicPr>
            <p:cNvPr id="93" name="Graphic 92" descr="Paper with solid fill">
              <a:extLst>
                <a:ext uri="{FF2B5EF4-FFF2-40B4-BE49-F238E27FC236}">
                  <a16:creationId xmlns:a16="http://schemas.microsoft.com/office/drawing/2014/main" id="{B06A94EF-2A88-4CFD-B616-16256CECD62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69517" y="5644040"/>
              <a:ext cx="1016011" cy="1016011"/>
            </a:xfrm>
            <a:prstGeom prst="rect">
              <a:avLst/>
            </a:prstGeom>
          </p:spPr>
        </p:pic>
      </p:grpSp>
      <p:sp>
        <p:nvSpPr>
          <p:cNvPr id="94" name="TextBox 93">
            <a:extLst>
              <a:ext uri="{FF2B5EF4-FFF2-40B4-BE49-F238E27FC236}">
                <a16:creationId xmlns:a16="http://schemas.microsoft.com/office/drawing/2014/main" id="{2F944E66-8B19-4901-A891-DB7CCDD5E7E7}"/>
              </a:ext>
            </a:extLst>
          </p:cNvPr>
          <p:cNvSpPr txBox="1"/>
          <p:nvPr/>
        </p:nvSpPr>
        <p:spPr>
          <a:xfrm>
            <a:off x="8185011" y="5051798"/>
            <a:ext cx="14670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Blatt</a:t>
            </a:r>
          </a:p>
        </p:txBody>
      </p:sp>
      <p:sp>
        <p:nvSpPr>
          <p:cNvPr id="95" name="TextBox 94">
            <a:extLst>
              <a:ext uri="{FF2B5EF4-FFF2-40B4-BE49-F238E27FC236}">
                <a16:creationId xmlns:a16="http://schemas.microsoft.com/office/drawing/2014/main" id="{5556E6FB-C442-4E47-BB25-15495F63D634}"/>
              </a:ext>
            </a:extLst>
          </p:cNvPr>
          <p:cNvSpPr txBox="1"/>
          <p:nvPr/>
        </p:nvSpPr>
        <p:spPr>
          <a:xfrm>
            <a:off x="10364855" y="5041100"/>
            <a:ext cx="16930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Blätter</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pic>
        <p:nvPicPr>
          <p:cNvPr id="96" name="Picture 95" descr="A picture containing text, electronics, black, computer&#10;&#10;Description automatically generated">
            <a:extLst>
              <a:ext uri="{FF2B5EF4-FFF2-40B4-BE49-F238E27FC236}">
                <a16:creationId xmlns:a16="http://schemas.microsoft.com/office/drawing/2014/main" id="{8E3E3432-B9D7-4D9C-AF3F-F97B65775E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1549" y="3168871"/>
            <a:ext cx="640845" cy="460891"/>
          </a:xfrm>
          <a:prstGeom prst="rect">
            <a:avLst/>
          </a:prstGeom>
        </p:spPr>
      </p:pic>
      <p:grpSp>
        <p:nvGrpSpPr>
          <p:cNvPr id="5" name="Group 4">
            <a:extLst>
              <a:ext uri="{FF2B5EF4-FFF2-40B4-BE49-F238E27FC236}">
                <a16:creationId xmlns:a16="http://schemas.microsoft.com/office/drawing/2014/main" id="{40FE9BC9-B5B9-4456-8477-9C46AC0420E6}"/>
              </a:ext>
            </a:extLst>
          </p:cNvPr>
          <p:cNvGrpSpPr/>
          <p:nvPr/>
        </p:nvGrpSpPr>
        <p:grpSpPr>
          <a:xfrm>
            <a:off x="3481672" y="3118298"/>
            <a:ext cx="1334693" cy="460892"/>
            <a:chOff x="3481672" y="3118298"/>
            <a:chExt cx="1334693" cy="460892"/>
          </a:xfrm>
        </p:grpSpPr>
        <p:pic>
          <p:nvPicPr>
            <p:cNvPr id="97" name="Picture 96" descr="A picture containing text, electronics, black, computer&#10;&#10;Description automatically generated">
              <a:extLst>
                <a:ext uri="{FF2B5EF4-FFF2-40B4-BE49-F238E27FC236}">
                  <a16:creationId xmlns:a16="http://schemas.microsoft.com/office/drawing/2014/main" id="{EA2A1B66-107C-4127-800D-049F555338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1672" y="3118299"/>
              <a:ext cx="640845" cy="460891"/>
            </a:xfrm>
            <a:prstGeom prst="rect">
              <a:avLst/>
            </a:prstGeom>
          </p:spPr>
        </p:pic>
        <p:pic>
          <p:nvPicPr>
            <p:cNvPr id="98" name="Picture 97" descr="A picture containing text, electronics, black, computer&#10;&#10;Description automatically generated">
              <a:extLst>
                <a:ext uri="{FF2B5EF4-FFF2-40B4-BE49-F238E27FC236}">
                  <a16:creationId xmlns:a16="http://schemas.microsoft.com/office/drawing/2014/main" id="{33730194-8071-495D-A93D-99873D6EB1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75520" y="3118298"/>
              <a:ext cx="640845" cy="460891"/>
            </a:xfrm>
            <a:prstGeom prst="rect">
              <a:avLst/>
            </a:prstGeom>
          </p:spPr>
        </p:pic>
      </p:grpSp>
      <p:pic>
        <p:nvPicPr>
          <p:cNvPr id="99" name="Picture 6" descr="Cake, Candles, Icing, Pink, Yummy, Birthday, Four">
            <a:extLst>
              <a:ext uri="{FF2B5EF4-FFF2-40B4-BE49-F238E27FC236}">
                <a16:creationId xmlns:a16="http://schemas.microsoft.com/office/drawing/2014/main" id="{993B5785-E104-400F-9F94-1EB82C3D612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40960" y="3063406"/>
            <a:ext cx="563552" cy="51557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7D73914-96D9-4156-9FC6-3F226D5342EE}"/>
              </a:ext>
            </a:extLst>
          </p:cNvPr>
          <p:cNvGrpSpPr/>
          <p:nvPr/>
        </p:nvGrpSpPr>
        <p:grpSpPr>
          <a:xfrm>
            <a:off x="9423028" y="3047819"/>
            <a:ext cx="1172128" cy="543312"/>
            <a:chOff x="12142155" y="3207534"/>
            <a:chExt cx="1172128" cy="543312"/>
          </a:xfrm>
        </p:grpSpPr>
        <p:pic>
          <p:nvPicPr>
            <p:cNvPr id="100" name="Picture 6" descr="Cake, Candles, Icing, Pink, Yummy, Birthday, Four">
              <a:extLst>
                <a:ext uri="{FF2B5EF4-FFF2-40B4-BE49-F238E27FC236}">
                  <a16:creationId xmlns:a16="http://schemas.microsoft.com/office/drawing/2014/main" id="{7E597E91-6664-4FBE-BEF6-821E9EED6CE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142155" y="3207534"/>
              <a:ext cx="563552" cy="51557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Cake, Candles, Icing, Pink, Yummy, Birthday, Four">
              <a:extLst>
                <a:ext uri="{FF2B5EF4-FFF2-40B4-BE49-F238E27FC236}">
                  <a16:creationId xmlns:a16="http://schemas.microsoft.com/office/drawing/2014/main" id="{4E8FBB90-F9BB-44E8-A713-0B263A641DB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750731" y="3235271"/>
              <a:ext cx="563552" cy="5155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88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7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4"/>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9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9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5"/>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85"/>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11" grpId="0" build="p"/>
      <p:bldP spid="12" grpId="0"/>
      <p:bldP spid="20" grpId="0"/>
      <p:bldP spid="21" grpId="0"/>
      <p:bldP spid="22" grpId="0"/>
      <p:bldP spid="33" grpId="0"/>
      <p:bldP spid="34" grpId="0"/>
      <p:bldP spid="35" grpId="0"/>
      <p:bldP spid="37" grpId="0" animBg="1"/>
      <p:bldP spid="39" grpId="0"/>
      <p:bldP spid="40" grpId="0"/>
      <p:bldP spid="50" grpId="0"/>
      <p:bldP spid="51" grpId="0" animBg="1"/>
      <p:bldP spid="52" grpId="0"/>
      <p:bldP spid="53" grpId="0"/>
      <p:bldP spid="57" grpId="0"/>
      <p:bldP spid="58" grpId="0"/>
      <p:bldP spid="81" grpId="0" animBg="1"/>
      <p:bldP spid="83" grpId="0" animBg="1"/>
      <p:bldP spid="84" grpId="0" animBg="1"/>
      <p:bldP spid="85" grpId="0" animBg="1"/>
      <p:bldP spid="64" grpId="0" animBg="1"/>
      <p:bldP spid="94" grpId="0"/>
      <p:bldP spid="9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395537" y="2110126"/>
          <a:ext cx="9069263" cy="4328280"/>
        </p:xfrm>
        <a:graphic>
          <a:graphicData uri="http://schemas.openxmlformats.org/drawingml/2006/table">
            <a:tbl>
              <a:tblPr/>
              <a:tblGrid>
                <a:gridCol w="1682600">
                  <a:extLst>
                    <a:ext uri="{9D8B030D-6E8A-4147-A177-3AD203B41FA5}">
                      <a16:colId xmlns:a16="http://schemas.microsoft.com/office/drawing/2014/main" val="20000"/>
                    </a:ext>
                  </a:extLst>
                </a:gridCol>
                <a:gridCol w="1806154">
                  <a:extLst>
                    <a:ext uri="{9D8B030D-6E8A-4147-A177-3AD203B41FA5}">
                      <a16:colId xmlns:a16="http://schemas.microsoft.com/office/drawing/2014/main" val="20001"/>
                    </a:ext>
                  </a:extLst>
                </a:gridCol>
                <a:gridCol w="2721195">
                  <a:extLst>
                    <a:ext uri="{9D8B030D-6E8A-4147-A177-3AD203B41FA5}">
                      <a16:colId xmlns:a16="http://schemas.microsoft.com/office/drawing/2014/main" val="3429732964"/>
                    </a:ext>
                  </a:extLst>
                </a:gridCol>
                <a:gridCol w="2859314">
                  <a:extLst>
                    <a:ext uri="{9D8B030D-6E8A-4147-A177-3AD203B41FA5}">
                      <a16:colId xmlns:a16="http://schemas.microsoft.com/office/drawing/2014/main" val="2938364504"/>
                    </a:ext>
                  </a:extLst>
                </a:gridCol>
              </a:tblGrid>
              <a:tr h="961200">
                <a:tc>
                  <a:txBody>
                    <a:bodyPr/>
                    <a:lstStyle/>
                    <a:p>
                      <a:pPr algn="ctr">
                        <a:lnSpc>
                          <a:spcPct val="100000"/>
                        </a:lnSpc>
                      </a:pPr>
                      <a:r>
                        <a:rPr lang="en-GB" sz="2000" b="1" strike="noStrike" spc="-1" dirty="0">
                          <a:solidFill>
                            <a:srgbClr val="002060"/>
                          </a:solidFill>
                          <a:latin typeface="Century gothic"/>
                          <a:ea typeface="Century Gothic"/>
                        </a:rPr>
                        <a:t>Singular</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ea typeface="Century Gothic"/>
                        </a:rPr>
                        <a:t>Plural</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latin typeface="Century gothic"/>
                        </a:rPr>
                        <a:t>Wort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err="1">
                          <a:latin typeface="Century gothic"/>
                        </a:rPr>
                        <a:t>Englisch</a:t>
                      </a: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Frau</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woman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Bilder</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pictures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Listen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lists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Aufgaben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tasks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Blatt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sheet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Aktivitäten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activities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Computer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computer(s)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83737" y="2105928"/>
          <a:ext cx="695520" cy="4318560"/>
        </p:xfrm>
        <a:graphic>
          <a:graphicData uri="http://schemas.openxmlformats.org/drawingml/2006/table">
            <a:tbl>
              <a:tblPr/>
              <a:tblGrid>
                <a:gridCol w="695520">
                  <a:extLst>
                    <a:ext uri="{9D8B030D-6E8A-4147-A177-3AD203B41FA5}">
                      <a16:colId xmlns:a16="http://schemas.microsoft.com/office/drawing/2014/main" val="20000"/>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1_W7_8.3.wav"/>
            </a:hlinkClick>
            <a:extLst>
              <a:ext uri="{FF2B5EF4-FFF2-40B4-BE49-F238E27FC236}">
                <a16:creationId xmlns:a16="http://schemas.microsoft.com/office/drawing/2014/main" id="{4247252A-FC32-4F16-8616-A5FE2859FCB7}"/>
              </a:ext>
            </a:extLst>
          </p:cNvPr>
          <p:cNvSpPr/>
          <p:nvPr/>
        </p:nvSpPr>
        <p:spPr>
          <a:xfrm>
            <a:off x="700017" y="30854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1_W7_8.4.wav"/>
            </a:hlinkClick>
            <a:extLst>
              <a:ext uri="{FF2B5EF4-FFF2-40B4-BE49-F238E27FC236}">
                <a16:creationId xmlns:a16="http://schemas.microsoft.com/office/drawing/2014/main" id="{3AD5864B-E328-4811-82EC-A3D77BDC6BF2}"/>
              </a:ext>
            </a:extLst>
          </p:cNvPr>
          <p:cNvSpPr/>
          <p:nvPr/>
        </p:nvSpPr>
        <p:spPr>
          <a:xfrm>
            <a:off x="700017" y="358804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1_W7_8.5.wav"/>
            </a:hlinkClick>
            <a:extLst>
              <a:ext uri="{FF2B5EF4-FFF2-40B4-BE49-F238E27FC236}">
                <a16:creationId xmlns:a16="http://schemas.microsoft.com/office/drawing/2014/main" id="{F2DAD2AC-ADD2-4480-845B-008BBA9A5F70}"/>
              </a:ext>
            </a:extLst>
          </p:cNvPr>
          <p:cNvSpPr/>
          <p:nvPr/>
        </p:nvSpPr>
        <p:spPr>
          <a:xfrm>
            <a:off x="700017" y="4067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1_W7_8.6.wav"/>
            </a:hlinkClick>
            <a:extLst>
              <a:ext uri="{FF2B5EF4-FFF2-40B4-BE49-F238E27FC236}">
                <a16:creationId xmlns:a16="http://schemas.microsoft.com/office/drawing/2014/main" id="{E47FAB46-1A11-4EF4-B700-EF919D0338F8}"/>
              </a:ext>
            </a:extLst>
          </p:cNvPr>
          <p:cNvSpPr/>
          <p:nvPr/>
        </p:nvSpPr>
        <p:spPr>
          <a:xfrm>
            <a:off x="700017" y="45337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1_W7_8.7.wav"/>
            </a:hlinkClick>
            <a:extLst>
              <a:ext uri="{FF2B5EF4-FFF2-40B4-BE49-F238E27FC236}">
                <a16:creationId xmlns:a16="http://schemas.microsoft.com/office/drawing/2014/main" id="{1ECA2C39-8E1B-46F9-B4CE-5D69DA706F12}"/>
              </a:ext>
            </a:extLst>
          </p:cNvPr>
          <p:cNvSpPr/>
          <p:nvPr/>
        </p:nvSpPr>
        <p:spPr>
          <a:xfrm>
            <a:off x="700017" y="5039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1_W7_8.8.wav"/>
            </a:hlinkClick>
            <a:extLst>
              <a:ext uri="{FF2B5EF4-FFF2-40B4-BE49-F238E27FC236}">
                <a16:creationId xmlns:a16="http://schemas.microsoft.com/office/drawing/2014/main" id="{B06E6BFD-FB69-40F9-9653-301D379E5A17}"/>
              </a:ext>
            </a:extLst>
          </p:cNvPr>
          <p:cNvSpPr/>
          <p:nvPr/>
        </p:nvSpPr>
        <p:spPr>
          <a:xfrm>
            <a:off x="704337" y="553132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1_W7_8.9.wav"/>
            </a:hlinkClick>
            <a:extLst>
              <a:ext uri="{FF2B5EF4-FFF2-40B4-BE49-F238E27FC236}">
                <a16:creationId xmlns:a16="http://schemas.microsoft.com/office/drawing/2014/main" id="{34261C61-C209-49EF-A2E1-6B62F7BA1FCB}"/>
              </a:ext>
            </a:extLst>
          </p:cNvPr>
          <p:cNvSpPr/>
          <p:nvPr/>
        </p:nvSpPr>
        <p:spPr>
          <a:xfrm>
            <a:off x="700017" y="59744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1_W7_8.1.wav"/>
            </a:hlinkClick>
            <a:extLst>
              <a:ext uri="{FF2B5EF4-FFF2-40B4-BE49-F238E27FC236}">
                <a16:creationId xmlns:a16="http://schemas.microsoft.com/office/drawing/2014/main" id="{85BDA598-D8FC-421B-AEDB-34FBDED665F3}"/>
              </a:ext>
            </a:extLst>
          </p:cNvPr>
          <p:cNvSpPr/>
          <p:nvPr/>
        </p:nvSpPr>
        <p:spPr>
          <a:xfrm>
            <a:off x="114388" y="0"/>
            <a:ext cx="1175829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Johanna und Aisha </a:t>
            </a:r>
            <a:r>
              <a:rPr lang="en-GB" sz="2800" b="1" spc="-1" dirty="0" err="1">
                <a:solidFill>
                  <a:srgbClr val="002060"/>
                </a:solidFill>
                <a:latin typeface="Century Gothic" panose="020B0502020202020204" pitchFamily="34" charset="0"/>
              </a:rPr>
              <a:t>machen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ein</a:t>
            </a:r>
            <a:r>
              <a:rPr lang="en-GB" sz="2800" b="1" spc="-1" dirty="0">
                <a:solidFill>
                  <a:srgbClr val="002060"/>
                </a:solidFill>
                <a:latin typeface="Century Gothic" panose="020B0502020202020204" pitchFamily="34" charset="0"/>
              </a:rPr>
              <a:t> Quiz </a:t>
            </a:r>
            <a:r>
              <a:rPr lang="en-GB" sz="2800" b="1" spc="-1" dirty="0" err="1">
                <a:solidFill>
                  <a:srgbClr val="002060"/>
                </a:solidFill>
                <a:latin typeface="Century Gothic" panose="020B0502020202020204" pitchFamily="34" charset="0"/>
              </a:rPr>
              <a:t>für</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Sarahs</a:t>
            </a:r>
            <a:r>
              <a:rPr lang="en-GB" sz="2800" b="1" spc="-1" dirty="0">
                <a:solidFill>
                  <a:srgbClr val="002060"/>
                </a:solidFill>
                <a:latin typeface="Century Gothic" panose="020B0502020202020204" pitchFamily="34" charset="0"/>
              </a:rPr>
              <a:t> und </a:t>
            </a:r>
            <a:r>
              <a:rPr lang="en-GB" sz="2800" b="1" spc="-1" dirty="0" err="1">
                <a:solidFill>
                  <a:srgbClr val="002060"/>
                </a:solidFill>
                <a:latin typeface="Century Gothic" panose="020B0502020202020204" pitchFamily="34" charset="0"/>
              </a:rPr>
              <a:t>Rafis</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Klasse</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175327" y="3029206"/>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74278" y="3528700"/>
            <a:ext cx="517321" cy="517320"/>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88" y="419594"/>
            <a:ext cx="914400" cy="914400"/>
          </a:xfrm>
          <a:prstGeom prst="rect">
            <a:avLst/>
          </a:prstGeom>
        </p:spPr>
      </p:pic>
      <p:sp>
        <p:nvSpPr>
          <p:cNvPr id="23" name="Speech Bubble: Rectangle with Corners Rounded 22">
            <a:hlinkClick r:id="" action="ppaction://noaction">
              <a:snd r:embed="rId15" name="T1_W7_8.2.wav"/>
            </a:hlinkClick>
            <a:extLst>
              <a:ext uri="{FF2B5EF4-FFF2-40B4-BE49-F238E27FC236}">
                <a16:creationId xmlns:a16="http://schemas.microsoft.com/office/drawing/2014/main" id="{9031242A-6C06-4C99-98C8-65900A9410C5}"/>
              </a:ext>
            </a:extLst>
          </p:cNvPr>
          <p:cNvSpPr/>
          <p:nvPr/>
        </p:nvSpPr>
        <p:spPr>
          <a:xfrm>
            <a:off x="1028455" y="634288"/>
            <a:ext cx="8202631"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Google Shape;108;p3">
            <a:hlinkClick r:id="" action="ppaction://noaction">
              <a:snd r:embed="rId15" name="T1_W7_8.2.wav"/>
            </a:hlinkClick>
            <a:extLst>
              <a:ext uri="{FF2B5EF4-FFF2-40B4-BE49-F238E27FC236}">
                <a16:creationId xmlns:a16="http://schemas.microsoft.com/office/drawing/2014/main" id="{807AA42F-1717-4BA6-ADE4-E7ABD8E8DAC6}"/>
              </a:ext>
            </a:extLst>
          </p:cNvPr>
          <p:cNvSpPr txBox="1"/>
          <p:nvPr/>
        </p:nvSpPr>
        <p:spPr>
          <a:xfrm>
            <a:off x="1028456" y="671560"/>
            <a:ext cx="721791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das Wort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im</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Singular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im</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Plural?</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Rectangle: Rounded Corners 2">
            <a:extLst>
              <a:ext uri="{FF2B5EF4-FFF2-40B4-BE49-F238E27FC236}">
                <a16:creationId xmlns:a16="http://schemas.microsoft.com/office/drawing/2014/main" id="{EF4DDBFF-B4CF-468C-BD2D-D272E66B7D6E}"/>
              </a:ext>
            </a:extLst>
          </p:cNvPr>
          <p:cNvSpPr/>
          <p:nvPr/>
        </p:nvSpPr>
        <p:spPr>
          <a:xfrm>
            <a:off x="4983781" y="3111484"/>
            <a:ext cx="2224438" cy="3632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text, doll&#10;&#10;Description automatically generated">
            <a:extLst>
              <a:ext uri="{FF2B5EF4-FFF2-40B4-BE49-F238E27FC236}">
                <a16:creationId xmlns:a16="http://schemas.microsoft.com/office/drawing/2014/main" id="{24E139E3-0EF6-484C-8407-3096139FCDC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45330" y="1162213"/>
            <a:ext cx="920541" cy="941206"/>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1C45028D-EC23-4994-AFA8-1838490E8EB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4674" y="1042382"/>
            <a:ext cx="1366878" cy="1064328"/>
          </a:xfrm>
          <a:prstGeom prst="rect">
            <a:avLst/>
          </a:prstGeom>
        </p:spPr>
      </p:pic>
      <p:grpSp>
        <p:nvGrpSpPr>
          <p:cNvPr id="30" name="Group 29">
            <a:extLst>
              <a:ext uri="{FF2B5EF4-FFF2-40B4-BE49-F238E27FC236}">
                <a16:creationId xmlns:a16="http://schemas.microsoft.com/office/drawing/2014/main" id="{D9BAF495-D6A3-4B47-803F-F00AB8DB2C73}"/>
              </a:ext>
            </a:extLst>
          </p:cNvPr>
          <p:cNvGrpSpPr/>
          <p:nvPr/>
        </p:nvGrpSpPr>
        <p:grpSpPr>
          <a:xfrm>
            <a:off x="8955314" y="1027868"/>
            <a:ext cx="1534992" cy="1090065"/>
            <a:chOff x="12553656" y="4290520"/>
            <a:chExt cx="1855638" cy="1355537"/>
          </a:xfrm>
        </p:grpSpPr>
        <p:pic>
          <p:nvPicPr>
            <p:cNvPr id="13" name="Picture 12" descr="A picture containing text, toy, doll, vector graphics&#10;&#10;Description automatically generated">
              <a:extLst>
                <a:ext uri="{FF2B5EF4-FFF2-40B4-BE49-F238E27FC236}">
                  <a16:creationId xmlns:a16="http://schemas.microsoft.com/office/drawing/2014/main" id="{D77B2496-6768-4D40-8CB5-D021727ABB83}"/>
                </a:ext>
              </a:extLst>
            </p:cNvPr>
            <p:cNvPicPr>
              <a:picLocks noChangeAspect="1"/>
            </p:cNvPicPr>
            <p:nvPr/>
          </p:nvPicPr>
          <p:blipFill rotWithShape="1">
            <a:blip r:embed="rId18">
              <a:extLst>
                <a:ext uri="{28A0092B-C50C-407E-A947-70E740481C1C}">
                  <a14:useLocalDpi xmlns:a14="http://schemas.microsoft.com/office/drawing/2010/main" val="0"/>
                </a:ext>
              </a:extLst>
            </a:blip>
            <a:srcRect b="20500"/>
            <a:stretch/>
          </p:blipFill>
          <p:spPr>
            <a:xfrm>
              <a:off x="13256107" y="4290520"/>
              <a:ext cx="1153187" cy="135553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F9F5D248-150B-4C93-8011-2D3D71BC43BE}"/>
                </a:ext>
              </a:extLst>
            </p:cNvPr>
            <p:cNvPicPr>
              <a:picLocks noChangeAspect="1"/>
            </p:cNvPicPr>
            <p:nvPr/>
          </p:nvPicPr>
          <p:blipFill rotWithShape="1">
            <a:blip r:embed="rId19">
              <a:extLst>
                <a:ext uri="{28A0092B-C50C-407E-A947-70E740481C1C}">
                  <a14:useLocalDpi xmlns:a14="http://schemas.microsoft.com/office/drawing/2010/main" val="0"/>
                </a:ext>
              </a:extLst>
            </a:blip>
            <a:srcRect b="19503"/>
            <a:stretch/>
          </p:blipFill>
          <p:spPr>
            <a:xfrm>
              <a:off x="12553656" y="4290520"/>
              <a:ext cx="998603" cy="1355537"/>
            </a:xfrm>
            <a:prstGeom prst="rect">
              <a:avLst/>
            </a:prstGeom>
          </p:spPr>
        </p:pic>
      </p:grpSp>
      <p:sp>
        <p:nvSpPr>
          <p:cNvPr id="8" name="Rectangle: Rounded Corners 7">
            <a:extLst>
              <a:ext uri="{FF2B5EF4-FFF2-40B4-BE49-F238E27FC236}">
                <a16:creationId xmlns:a16="http://schemas.microsoft.com/office/drawing/2014/main" id="{C2C491F1-1AB2-25B0-7465-5DBDFDFCD634}"/>
              </a:ext>
            </a:extLst>
          </p:cNvPr>
          <p:cNvSpPr/>
          <p:nvPr/>
        </p:nvSpPr>
        <p:spPr>
          <a:xfrm>
            <a:off x="7906034" y="3090718"/>
            <a:ext cx="2224438" cy="4756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Rounded Corners 9">
            <a:extLst>
              <a:ext uri="{FF2B5EF4-FFF2-40B4-BE49-F238E27FC236}">
                <a16:creationId xmlns:a16="http://schemas.microsoft.com/office/drawing/2014/main" id="{97113DD4-F4B0-59A7-E595-ECBA5CB794D1}"/>
              </a:ext>
            </a:extLst>
          </p:cNvPr>
          <p:cNvSpPr/>
          <p:nvPr/>
        </p:nvSpPr>
        <p:spPr>
          <a:xfrm>
            <a:off x="5104599" y="366606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C6D2495F-668B-AA91-FC1D-FDA716E8F501}"/>
              </a:ext>
            </a:extLst>
          </p:cNvPr>
          <p:cNvSpPr/>
          <p:nvPr/>
        </p:nvSpPr>
        <p:spPr>
          <a:xfrm>
            <a:off x="8336183" y="3588281"/>
            <a:ext cx="1238262"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4EC78B15-802C-B3A1-5580-7905287464E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74278" y="4016448"/>
            <a:ext cx="517321" cy="517320"/>
          </a:xfrm>
          <a:prstGeom prst="rect">
            <a:avLst/>
          </a:prstGeom>
        </p:spPr>
      </p:pic>
      <p:sp>
        <p:nvSpPr>
          <p:cNvPr id="26" name="Rectangle: Rounded Corners 25">
            <a:extLst>
              <a:ext uri="{FF2B5EF4-FFF2-40B4-BE49-F238E27FC236}">
                <a16:creationId xmlns:a16="http://schemas.microsoft.com/office/drawing/2014/main" id="{1A05C6F7-4BDA-1044-E2B2-7A12DBEA15A7}"/>
              </a:ext>
            </a:extLst>
          </p:cNvPr>
          <p:cNvSpPr/>
          <p:nvPr/>
        </p:nvSpPr>
        <p:spPr>
          <a:xfrm>
            <a:off x="5199063" y="407387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ABE29674-2E9F-1463-D82E-9C323E0026C8}"/>
              </a:ext>
            </a:extLst>
          </p:cNvPr>
          <p:cNvSpPr/>
          <p:nvPr/>
        </p:nvSpPr>
        <p:spPr>
          <a:xfrm>
            <a:off x="7900403" y="410492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Icon&#10;&#10;Description automatically generated">
            <a:extLst>
              <a:ext uri="{FF2B5EF4-FFF2-40B4-BE49-F238E27FC236}">
                <a16:creationId xmlns:a16="http://schemas.microsoft.com/office/drawing/2014/main" id="{1DE5998C-97B5-5D29-5130-5CEEC2C6942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68202" y="4504196"/>
            <a:ext cx="517321" cy="517320"/>
          </a:xfrm>
          <a:prstGeom prst="rect">
            <a:avLst/>
          </a:prstGeom>
        </p:spPr>
      </p:pic>
      <p:sp>
        <p:nvSpPr>
          <p:cNvPr id="33" name="Rectangle: Rounded Corners 32">
            <a:extLst>
              <a:ext uri="{FF2B5EF4-FFF2-40B4-BE49-F238E27FC236}">
                <a16:creationId xmlns:a16="http://schemas.microsoft.com/office/drawing/2014/main" id="{8536917A-63FF-77D9-8F9A-9F8DE4283551}"/>
              </a:ext>
            </a:extLst>
          </p:cNvPr>
          <p:cNvSpPr/>
          <p:nvPr/>
        </p:nvSpPr>
        <p:spPr>
          <a:xfrm>
            <a:off x="5199063" y="4597919"/>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FB58DF6C-9575-6BC6-F5FD-B8CA17B87409}"/>
              </a:ext>
            </a:extLst>
          </p:cNvPr>
          <p:cNvSpPr/>
          <p:nvPr/>
        </p:nvSpPr>
        <p:spPr>
          <a:xfrm>
            <a:off x="7843095" y="460813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Icon&#10;&#10;Description automatically generated">
            <a:extLst>
              <a:ext uri="{FF2B5EF4-FFF2-40B4-BE49-F238E27FC236}">
                <a16:creationId xmlns:a16="http://schemas.microsoft.com/office/drawing/2014/main" id="{973D3D0F-FDD5-B434-FF3B-F8404E1DB45B}"/>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112310" y="4937248"/>
            <a:ext cx="517321" cy="517320"/>
          </a:xfrm>
          <a:prstGeom prst="rect">
            <a:avLst/>
          </a:prstGeom>
        </p:spPr>
      </p:pic>
      <p:sp>
        <p:nvSpPr>
          <p:cNvPr id="36" name="Rectangle: Rounded Corners 35">
            <a:extLst>
              <a:ext uri="{FF2B5EF4-FFF2-40B4-BE49-F238E27FC236}">
                <a16:creationId xmlns:a16="http://schemas.microsoft.com/office/drawing/2014/main" id="{6312CC62-BA79-783A-F956-E782B24FADD5}"/>
              </a:ext>
            </a:extLst>
          </p:cNvPr>
          <p:cNvSpPr/>
          <p:nvPr/>
        </p:nvSpPr>
        <p:spPr>
          <a:xfrm>
            <a:off x="5199063" y="505223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DD3EC60E-238E-83DB-06CD-46A3A59DE074}"/>
              </a:ext>
            </a:extLst>
          </p:cNvPr>
          <p:cNvSpPr/>
          <p:nvPr/>
        </p:nvSpPr>
        <p:spPr>
          <a:xfrm>
            <a:off x="7650068" y="5080487"/>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descr="Icon&#10;&#10;Description automatically generated">
            <a:extLst>
              <a:ext uri="{FF2B5EF4-FFF2-40B4-BE49-F238E27FC236}">
                <a16:creationId xmlns:a16="http://schemas.microsoft.com/office/drawing/2014/main" id="{A4ADE3DC-AD5D-F5C2-9898-E7F26EFED2F9}"/>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68201" y="5410368"/>
            <a:ext cx="517321" cy="517320"/>
          </a:xfrm>
          <a:prstGeom prst="rect">
            <a:avLst/>
          </a:prstGeom>
        </p:spPr>
      </p:pic>
      <p:sp>
        <p:nvSpPr>
          <p:cNvPr id="39" name="Rectangle: Rounded Corners 38">
            <a:extLst>
              <a:ext uri="{FF2B5EF4-FFF2-40B4-BE49-F238E27FC236}">
                <a16:creationId xmlns:a16="http://schemas.microsoft.com/office/drawing/2014/main" id="{60D919A4-8B9D-D970-DA9A-7FEA165F7F8C}"/>
              </a:ext>
            </a:extLst>
          </p:cNvPr>
          <p:cNvSpPr/>
          <p:nvPr/>
        </p:nvSpPr>
        <p:spPr>
          <a:xfrm>
            <a:off x="5104599" y="5555717"/>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6566B713-79AD-2125-87C7-578A396FE169}"/>
              </a:ext>
            </a:extLst>
          </p:cNvPr>
          <p:cNvSpPr/>
          <p:nvPr/>
        </p:nvSpPr>
        <p:spPr>
          <a:xfrm>
            <a:off x="7841401" y="5523270"/>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descr="Icon&#10;&#10;Description automatically generated">
            <a:extLst>
              <a:ext uri="{FF2B5EF4-FFF2-40B4-BE49-F238E27FC236}">
                <a16:creationId xmlns:a16="http://schemas.microsoft.com/office/drawing/2014/main" id="{DC4C9654-D1D5-1CB5-697E-06C51920D48F}"/>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112309" y="5927793"/>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2F879D41-C8D9-FB50-7D9A-EB7BDF935B15}"/>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36374" y="5898116"/>
            <a:ext cx="517321" cy="517320"/>
          </a:xfrm>
          <a:prstGeom prst="rect">
            <a:avLst/>
          </a:prstGeom>
        </p:spPr>
      </p:pic>
      <p:sp>
        <p:nvSpPr>
          <p:cNvPr id="43" name="Rectangle: Rounded Corners 42">
            <a:extLst>
              <a:ext uri="{FF2B5EF4-FFF2-40B4-BE49-F238E27FC236}">
                <a16:creationId xmlns:a16="http://schemas.microsoft.com/office/drawing/2014/main" id="{9C67A21F-164F-B38B-B225-DC3F0FD2A38B}"/>
              </a:ext>
            </a:extLst>
          </p:cNvPr>
          <p:cNvSpPr/>
          <p:nvPr/>
        </p:nvSpPr>
        <p:spPr>
          <a:xfrm>
            <a:off x="5140622" y="6079089"/>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4CE745B5-0859-0C34-3CAB-4D9E1B0C7B39}"/>
              </a:ext>
            </a:extLst>
          </p:cNvPr>
          <p:cNvSpPr/>
          <p:nvPr/>
        </p:nvSpPr>
        <p:spPr>
          <a:xfrm>
            <a:off x="7769589" y="6036819"/>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513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P spid="26" grpId="0" animBg="1"/>
      <p:bldP spid="31" grpId="0" animBg="1"/>
      <p:bldP spid="33" grpId="0" animBg="1"/>
      <p:bldP spid="34" grpId="0" animBg="1"/>
      <p:bldP spid="36" grpId="0" animBg="1"/>
      <p:bldP spid="37" grpId="0" animBg="1"/>
      <p:bldP spid="39" grpId="0" animBg="1"/>
      <p:bldP spid="40"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20868" y="99973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Remember! To say ‘not a/no’ with nouns, use </a:t>
            </a:r>
            <a:r>
              <a:rPr lang="en-GB" sz="2800" b="1" spc="-1" dirty="0" err="1">
                <a:solidFill>
                  <a:srgbClr val="002060"/>
                </a:solidFill>
                <a:latin typeface="Century Gothic" panose="020B0502020202020204" pitchFamily="34" charset="0"/>
              </a:rPr>
              <a:t>kein</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4"/>
          <a:stretch/>
        </p:blipFill>
        <p:spPr>
          <a:xfrm>
            <a:off x="4623432" y="1645765"/>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98205"/>
            <a:ext cx="7267988" cy="1144800"/>
          </a:xfrm>
        </p:spPr>
        <p:txBody>
          <a:bodyPr/>
          <a:lstStyle/>
          <a:p>
            <a:r>
              <a:rPr lang="en-GB" sz="3600" b="1" spc="-1" dirty="0">
                <a:latin typeface="Century Gothic" panose="020B0502020202020204" pitchFamily="34" charset="0"/>
                <a:ea typeface="Century Gothic"/>
              </a:rPr>
              <a:t>Negation with </a:t>
            </a:r>
            <a:r>
              <a:rPr lang="en-GB" sz="3600" b="1" i="1" spc="-1" dirty="0" err="1">
                <a:latin typeface="Century Gothic" panose="020B0502020202020204" pitchFamily="34" charset="0"/>
                <a:ea typeface="Century Gothic"/>
              </a:rPr>
              <a:t>keine</a:t>
            </a:r>
            <a:endParaRPr lang="en-GB" sz="3600" i="1" dirty="0"/>
          </a:p>
        </p:txBody>
      </p:sp>
      <p:sp>
        <p:nvSpPr>
          <p:cNvPr id="25" name="TextBox 24">
            <a:extLst>
              <a:ext uri="{FF2B5EF4-FFF2-40B4-BE49-F238E27FC236}">
                <a16:creationId xmlns:a16="http://schemas.microsoft.com/office/drawing/2014/main" id="{99541E4F-C596-4300-A33D-25259D5F1272}"/>
              </a:ext>
            </a:extLst>
          </p:cNvPr>
          <p:cNvSpPr txBox="1"/>
          <p:nvPr/>
        </p:nvSpPr>
        <p:spPr>
          <a:xfrm>
            <a:off x="220868" y="1719736"/>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TextBox 25">
            <a:extLst>
              <a:ext uri="{FF2B5EF4-FFF2-40B4-BE49-F238E27FC236}">
                <a16:creationId xmlns:a16="http://schemas.microsoft.com/office/drawing/2014/main" id="{F61500D7-F231-4A82-87E2-7C95C570A099}"/>
              </a:ext>
            </a:extLst>
          </p:cNvPr>
          <p:cNvSpPr txBox="1"/>
          <p:nvPr/>
        </p:nvSpPr>
        <p:spPr>
          <a:xfrm>
            <a:off x="5359140" y="1719736"/>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a/no prize.</a:t>
            </a:r>
          </a:p>
        </p:txBody>
      </p:sp>
      <p:sp>
        <p:nvSpPr>
          <p:cNvPr id="27" name="TextBox 26">
            <a:extLst>
              <a:ext uri="{FF2B5EF4-FFF2-40B4-BE49-F238E27FC236}">
                <a16:creationId xmlns:a16="http://schemas.microsoft.com/office/drawing/2014/main" id="{A585FC01-0202-4E6A-8A86-2ED4BC501D18}"/>
              </a:ext>
            </a:extLst>
          </p:cNvPr>
          <p:cNvSpPr txBox="1"/>
          <p:nvPr/>
        </p:nvSpPr>
        <p:spPr>
          <a:xfrm>
            <a:off x="220868" y="2398613"/>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TextBox 27">
            <a:extLst>
              <a:ext uri="{FF2B5EF4-FFF2-40B4-BE49-F238E27FC236}">
                <a16:creationId xmlns:a16="http://schemas.microsoft.com/office/drawing/2014/main" id="{6DF81242-568A-46BE-8DE7-85FAE9528C7B}"/>
              </a:ext>
            </a:extLst>
          </p:cNvPr>
          <p:cNvSpPr txBox="1"/>
          <p:nvPr/>
        </p:nvSpPr>
        <p:spPr>
          <a:xfrm>
            <a:off x="5359140" y="2413654"/>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a/no question.</a:t>
            </a:r>
          </a:p>
        </p:txBody>
      </p:sp>
      <p:sp>
        <p:nvSpPr>
          <p:cNvPr id="29" name="TextBox 28">
            <a:extLst>
              <a:ext uri="{FF2B5EF4-FFF2-40B4-BE49-F238E27FC236}">
                <a16:creationId xmlns:a16="http://schemas.microsoft.com/office/drawing/2014/main" id="{3E933120-300C-4C65-9585-F8EDC991254F}"/>
              </a:ext>
            </a:extLst>
          </p:cNvPr>
          <p:cNvSpPr txBox="1"/>
          <p:nvPr/>
        </p:nvSpPr>
        <p:spPr>
          <a:xfrm>
            <a:off x="220868" y="3042361"/>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Blatt.</a:t>
            </a:r>
          </a:p>
        </p:txBody>
      </p:sp>
      <p:sp>
        <p:nvSpPr>
          <p:cNvPr id="30" name="TextBox 29">
            <a:extLst>
              <a:ext uri="{FF2B5EF4-FFF2-40B4-BE49-F238E27FC236}">
                <a16:creationId xmlns:a16="http://schemas.microsoft.com/office/drawing/2014/main" id="{F64C8985-2495-4AF5-9C4B-9B35535B9C83}"/>
              </a:ext>
            </a:extLst>
          </p:cNvPr>
          <p:cNvSpPr txBox="1"/>
          <p:nvPr/>
        </p:nvSpPr>
        <p:spPr>
          <a:xfrm>
            <a:off x="5359140" y="3055524"/>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a/no sheet.</a:t>
            </a:r>
          </a:p>
        </p:txBody>
      </p:sp>
      <p:pic>
        <p:nvPicPr>
          <p:cNvPr id="31" name="Graphic 30" descr="Help with solid fill">
            <a:extLst>
              <a:ext uri="{FF2B5EF4-FFF2-40B4-BE49-F238E27FC236}">
                <a16:creationId xmlns:a16="http://schemas.microsoft.com/office/drawing/2014/main" id="{0D4AF94A-C9C2-4126-AB86-3A32F4D94F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26290" y="2261967"/>
            <a:ext cx="698585" cy="698585"/>
          </a:xfrm>
          <a:prstGeom prst="rect">
            <a:avLst/>
          </a:prstGeom>
        </p:spPr>
      </p:pic>
      <p:grpSp>
        <p:nvGrpSpPr>
          <p:cNvPr id="32" name="Group 31">
            <a:extLst>
              <a:ext uri="{FF2B5EF4-FFF2-40B4-BE49-F238E27FC236}">
                <a16:creationId xmlns:a16="http://schemas.microsoft.com/office/drawing/2014/main" id="{5BB1FEF9-A8B9-4E51-86DD-8A73899FCAA4}"/>
              </a:ext>
            </a:extLst>
          </p:cNvPr>
          <p:cNvGrpSpPr/>
          <p:nvPr/>
        </p:nvGrpSpPr>
        <p:grpSpPr>
          <a:xfrm>
            <a:off x="3290153" y="1477566"/>
            <a:ext cx="665622" cy="880143"/>
            <a:chOff x="3957810" y="1306997"/>
            <a:chExt cx="1124523" cy="1486941"/>
          </a:xfrm>
        </p:grpSpPr>
        <p:pic>
          <p:nvPicPr>
            <p:cNvPr id="33" name="Picture 32" descr="A picture containing cup, coffee cup, porcelain&#10;&#10;Description automatically generated">
              <a:extLst>
                <a:ext uri="{FF2B5EF4-FFF2-40B4-BE49-F238E27FC236}">
                  <a16:creationId xmlns:a16="http://schemas.microsoft.com/office/drawing/2014/main" id="{BA65F603-7F55-4AA5-A546-93390B955A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7810" y="1379999"/>
              <a:ext cx="1124523" cy="1413939"/>
            </a:xfrm>
            <a:prstGeom prst="rect">
              <a:avLst/>
            </a:prstGeom>
          </p:spPr>
        </p:pic>
        <p:pic>
          <p:nvPicPr>
            <p:cNvPr id="34" name="Picture 33" descr="Logo&#10;&#10;Description automatically generated with medium confidence">
              <a:extLst>
                <a:ext uri="{FF2B5EF4-FFF2-40B4-BE49-F238E27FC236}">
                  <a16:creationId xmlns:a16="http://schemas.microsoft.com/office/drawing/2014/main" id="{D65AD404-FF65-4089-B4A4-87DE0A8ED3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8002" y="1306997"/>
              <a:ext cx="515074" cy="724500"/>
            </a:xfrm>
            <a:prstGeom prst="rect">
              <a:avLst/>
            </a:prstGeom>
          </p:spPr>
        </p:pic>
      </p:grpSp>
      <p:pic>
        <p:nvPicPr>
          <p:cNvPr id="35" name="Graphic 34" descr="Paper with solid fill">
            <a:extLst>
              <a:ext uri="{FF2B5EF4-FFF2-40B4-BE49-F238E27FC236}">
                <a16:creationId xmlns:a16="http://schemas.microsoft.com/office/drawing/2014/main" id="{B5B6358C-CC3B-44D0-83F9-E152F51109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20920" y="2888504"/>
            <a:ext cx="732054" cy="732054"/>
          </a:xfrm>
          <a:prstGeom prst="rect">
            <a:avLst/>
          </a:prstGeom>
        </p:spPr>
      </p:pic>
      <p:pic>
        <p:nvPicPr>
          <p:cNvPr id="36" name="Google Shape;183;p8">
            <a:extLst>
              <a:ext uri="{FF2B5EF4-FFF2-40B4-BE49-F238E27FC236}">
                <a16:creationId xmlns:a16="http://schemas.microsoft.com/office/drawing/2014/main" id="{302E2A00-7CE3-44E4-B4A9-922436D6C213}"/>
              </a:ext>
            </a:extLst>
          </p:cNvPr>
          <p:cNvPicPr/>
          <p:nvPr/>
        </p:nvPicPr>
        <p:blipFill>
          <a:blip r:embed="rId4"/>
          <a:stretch/>
        </p:blipFill>
        <p:spPr>
          <a:xfrm>
            <a:off x="4611615" y="2261967"/>
            <a:ext cx="633960" cy="671040"/>
          </a:xfrm>
          <a:prstGeom prst="rect">
            <a:avLst/>
          </a:prstGeom>
          <a:ln>
            <a:noFill/>
          </a:ln>
        </p:spPr>
      </p:pic>
      <p:pic>
        <p:nvPicPr>
          <p:cNvPr id="37" name="Google Shape;183;p8">
            <a:extLst>
              <a:ext uri="{FF2B5EF4-FFF2-40B4-BE49-F238E27FC236}">
                <a16:creationId xmlns:a16="http://schemas.microsoft.com/office/drawing/2014/main" id="{3D4CDF84-A824-4F89-9B57-A7803180A6E3}"/>
              </a:ext>
            </a:extLst>
          </p:cNvPr>
          <p:cNvPicPr/>
          <p:nvPr/>
        </p:nvPicPr>
        <p:blipFill>
          <a:blip r:embed="rId4"/>
          <a:stretch/>
        </p:blipFill>
        <p:spPr>
          <a:xfrm>
            <a:off x="4623432" y="2888504"/>
            <a:ext cx="633960" cy="671040"/>
          </a:xfrm>
          <a:prstGeom prst="rect">
            <a:avLst/>
          </a:prstGeom>
          <a:ln>
            <a:noFill/>
          </a:ln>
        </p:spPr>
      </p:pic>
      <p:grpSp>
        <p:nvGrpSpPr>
          <p:cNvPr id="6" name="Group 5">
            <a:extLst>
              <a:ext uri="{FF2B5EF4-FFF2-40B4-BE49-F238E27FC236}">
                <a16:creationId xmlns:a16="http://schemas.microsoft.com/office/drawing/2014/main" id="{98DE949B-26A6-4F2C-81E6-CC873AA31D20}"/>
              </a:ext>
            </a:extLst>
          </p:cNvPr>
          <p:cNvGrpSpPr/>
          <p:nvPr/>
        </p:nvGrpSpPr>
        <p:grpSpPr>
          <a:xfrm>
            <a:off x="9227735" y="1232089"/>
            <a:ext cx="2861983" cy="1256143"/>
            <a:chOff x="9227735" y="1232089"/>
            <a:chExt cx="2861983" cy="1256143"/>
          </a:xfrm>
        </p:grpSpPr>
        <p:sp>
          <p:nvSpPr>
            <p:cNvPr id="5" name="Speech Bubble: Rectangle with Corners Rounded 4">
              <a:extLst>
                <a:ext uri="{FF2B5EF4-FFF2-40B4-BE49-F238E27FC236}">
                  <a16:creationId xmlns:a16="http://schemas.microsoft.com/office/drawing/2014/main" id="{26B99CAD-A7DA-40D7-9BF4-324A64412109}"/>
                </a:ext>
              </a:extLst>
            </p:cNvPr>
            <p:cNvSpPr/>
            <p:nvPr/>
          </p:nvSpPr>
          <p:spPr>
            <a:xfrm>
              <a:off x="9227735" y="1232089"/>
              <a:ext cx="2861983" cy="1256143"/>
            </a:xfrm>
            <a:prstGeom prst="wedgeRoundRectCallou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92BB397C-A520-4B96-8353-55F6D3166A3F}"/>
                </a:ext>
              </a:extLst>
            </p:cNvPr>
            <p:cNvSpPr txBox="1"/>
            <p:nvPr/>
          </p:nvSpPr>
          <p:spPr>
            <a:xfrm>
              <a:off x="9333940" y="1363319"/>
              <a:ext cx="275577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works like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matches the gender of the noun.</a:t>
              </a:r>
            </a:p>
          </p:txBody>
        </p:sp>
      </p:grpSp>
      <p:sp>
        <p:nvSpPr>
          <p:cNvPr id="42" name="Speech Bubble: Rectangle with Corners Rounded 41">
            <a:extLst>
              <a:ext uri="{FF2B5EF4-FFF2-40B4-BE49-F238E27FC236}">
                <a16:creationId xmlns:a16="http://schemas.microsoft.com/office/drawing/2014/main" id="{46727D6F-289B-40A1-9A30-5809F179CC02}"/>
              </a:ext>
            </a:extLst>
          </p:cNvPr>
          <p:cNvSpPr/>
          <p:nvPr/>
        </p:nvSpPr>
        <p:spPr>
          <a:xfrm>
            <a:off x="4649411" y="45903"/>
            <a:ext cx="4634086" cy="893011"/>
          </a:xfrm>
          <a:prstGeom prst="wedgeRoundRectCallout">
            <a:avLst>
              <a:gd name="adj1" fmla="val -103346"/>
              <a:gd name="adj2" fmla="val 14051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5B442159-5039-4E18-92D7-C26D69F54AE5}"/>
              </a:ext>
            </a:extLst>
          </p:cNvPr>
          <p:cNvSpPr txBox="1"/>
          <p:nvPr/>
        </p:nvSpPr>
        <p:spPr>
          <a:xfrm>
            <a:off x="4593649" y="12806"/>
            <a:ext cx="463408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that after most verbs,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keinen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for masculine nouns: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b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e.g., 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habe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keinen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Preis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CustomShape 3">
            <a:extLst>
              <a:ext uri="{FF2B5EF4-FFF2-40B4-BE49-F238E27FC236}">
                <a16:creationId xmlns:a16="http://schemas.microsoft.com/office/drawing/2014/main" id="{2EAE6230-779B-48BD-855D-35BE27C76254}"/>
              </a:ext>
            </a:extLst>
          </p:cNvPr>
          <p:cNvSpPr/>
          <p:nvPr/>
        </p:nvSpPr>
        <p:spPr>
          <a:xfrm>
            <a:off x="220868" y="385172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To say ‘not (any)/no’ with plural nouns, use </a:t>
            </a:r>
            <a:r>
              <a:rPr lang="en-GB" sz="2800" b="1" spc="-1" dirty="0" err="1">
                <a:solidFill>
                  <a:srgbClr val="002060"/>
                </a:solidFill>
                <a:latin typeface="Century Gothic" panose="020B0502020202020204" pitchFamily="34" charset="0"/>
              </a:rPr>
              <a:t>keine</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6" name="Google Shape;183;p8">
            <a:extLst>
              <a:ext uri="{FF2B5EF4-FFF2-40B4-BE49-F238E27FC236}">
                <a16:creationId xmlns:a16="http://schemas.microsoft.com/office/drawing/2014/main" id="{000CA358-E001-46DC-B470-5BF3D29373E0}"/>
              </a:ext>
            </a:extLst>
          </p:cNvPr>
          <p:cNvPicPr/>
          <p:nvPr/>
        </p:nvPicPr>
        <p:blipFill>
          <a:blip r:embed="rId4"/>
          <a:stretch/>
        </p:blipFill>
        <p:spPr>
          <a:xfrm>
            <a:off x="5772724" y="4548323"/>
            <a:ext cx="633960" cy="671040"/>
          </a:xfrm>
          <a:prstGeom prst="rect">
            <a:avLst/>
          </a:prstGeom>
          <a:ln>
            <a:noFill/>
          </a:ln>
        </p:spPr>
      </p:pic>
      <p:sp>
        <p:nvSpPr>
          <p:cNvPr id="47" name="TextBox 46">
            <a:extLst>
              <a:ext uri="{FF2B5EF4-FFF2-40B4-BE49-F238E27FC236}">
                <a16:creationId xmlns:a16="http://schemas.microsoft.com/office/drawing/2014/main" id="{716ED0D1-BECF-4877-8834-FB61A950BB93}"/>
              </a:ext>
            </a:extLst>
          </p:cNvPr>
          <p:cNvSpPr txBox="1"/>
          <p:nvPr/>
        </p:nvSpPr>
        <p:spPr>
          <a:xfrm>
            <a:off x="220868" y="4545647"/>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Preis</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TextBox 47">
            <a:extLst>
              <a:ext uri="{FF2B5EF4-FFF2-40B4-BE49-F238E27FC236}">
                <a16:creationId xmlns:a16="http://schemas.microsoft.com/office/drawing/2014/main" id="{AE09D063-EB96-49D6-A6E3-7674F6179C1F}"/>
              </a:ext>
            </a:extLst>
          </p:cNvPr>
          <p:cNvSpPr txBox="1"/>
          <p:nvPr/>
        </p:nvSpPr>
        <p:spPr>
          <a:xfrm>
            <a:off x="6508432" y="4622294"/>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Those are not/no prizes.</a:t>
            </a:r>
          </a:p>
        </p:txBody>
      </p:sp>
      <p:sp>
        <p:nvSpPr>
          <p:cNvPr id="49" name="TextBox 48">
            <a:extLst>
              <a:ext uri="{FF2B5EF4-FFF2-40B4-BE49-F238E27FC236}">
                <a16:creationId xmlns:a16="http://schemas.microsoft.com/office/drawing/2014/main" id="{2E8CC9A8-31F1-473D-ACB0-07B96E3C1D95}"/>
              </a:ext>
            </a:extLst>
          </p:cNvPr>
          <p:cNvSpPr txBox="1"/>
          <p:nvPr/>
        </p:nvSpPr>
        <p:spPr>
          <a:xfrm>
            <a:off x="220868" y="5224524"/>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Frage</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TextBox 49">
            <a:extLst>
              <a:ext uri="{FF2B5EF4-FFF2-40B4-BE49-F238E27FC236}">
                <a16:creationId xmlns:a16="http://schemas.microsoft.com/office/drawing/2014/main" id="{4CA32A62-28A7-4EEE-8F3B-9BA59DE06FA3}"/>
              </a:ext>
            </a:extLst>
          </p:cNvPr>
          <p:cNvSpPr txBox="1"/>
          <p:nvPr/>
        </p:nvSpPr>
        <p:spPr>
          <a:xfrm>
            <a:off x="6508432" y="5316212"/>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Those are not/no questions.</a:t>
            </a:r>
          </a:p>
        </p:txBody>
      </p:sp>
      <p:sp>
        <p:nvSpPr>
          <p:cNvPr id="51" name="TextBox 50">
            <a:extLst>
              <a:ext uri="{FF2B5EF4-FFF2-40B4-BE49-F238E27FC236}">
                <a16:creationId xmlns:a16="http://schemas.microsoft.com/office/drawing/2014/main" id="{51EA6609-6A9E-4F32-942C-F6AED637A1F7}"/>
              </a:ext>
            </a:extLst>
          </p:cNvPr>
          <p:cNvSpPr txBox="1"/>
          <p:nvPr/>
        </p:nvSpPr>
        <p:spPr>
          <a:xfrm>
            <a:off x="220868" y="5868272"/>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ä</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2" name="TextBox 51">
            <a:extLst>
              <a:ext uri="{FF2B5EF4-FFF2-40B4-BE49-F238E27FC236}">
                <a16:creationId xmlns:a16="http://schemas.microsoft.com/office/drawing/2014/main" id="{EA86CD4F-629D-406F-9ED1-38E22637E7DE}"/>
              </a:ext>
            </a:extLst>
          </p:cNvPr>
          <p:cNvSpPr txBox="1"/>
          <p:nvPr/>
        </p:nvSpPr>
        <p:spPr>
          <a:xfrm>
            <a:off x="6508432" y="5958082"/>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Those are not/no sheets.</a:t>
            </a:r>
          </a:p>
        </p:txBody>
      </p:sp>
      <p:pic>
        <p:nvPicPr>
          <p:cNvPr id="57" name="Google Shape;183;p8">
            <a:extLst>
              <a:ext uri="{FF2B5EF4-FFF2-40B4-BE49-F238E27FC236}">
                <a16:creationId xmlns:a16="http://schemas.microsoft.com/office/drawing/2014/main" id="{6F65BD78-63EA-4C12-81BF-48BC4515DAA0}"/>
              </a:ext>
            </a:extLst>
          </p:cNvPr>
          <p:cNvPicPr/>
          <p:nvPr/>
        </p:nvPicPr>
        <p:blipFill>
          <a:blip r:embed="rId4"/>
          <a:stretch/>
        </p:blipFill>
        <p:spPr>
          <a:xfrm>
            <a:off x="5795073" y="5161023"/>
            <a:ext cx="633960" cy="671040"/>
          </a:xfrm>
          <a:prstGeom prst="rect">
            <a:avLst/>
          </a:prstGeom>
          <a:ln>
            <a:noFill/>
          </a:ln>
        </p:spPr>
      </p:pic>
      <p:grpSp>
        <p:nvGrpSpPr>
          <p:cNvPr id="8" name="Group 7">
            <a:extLst>
              <a:ext uri="{FF2B5EF4-FFF2-40B4-BE49-F238E27FC236}">
                <a16:creationId xmlns:a16="http://schemas.microsoft.com/office/drawing/2014/main" id="{E68A1A6D-85F3-432B-8521-CA3BC3692040}"/>
              </a:ext>
            </a:extLst>
          </p:cNvPr>
          <p:cNvGrpSpPr/>
          <p:nvPr/>
        </p:nvGrpSpPr>
        <p:grpSpPr>
          <a:xfrm>
            <a:off x="4105549" y="5832063"/>
            <a:ext cx="1241166" cy="739982"/>
            <a:chOff x="3320920" y="5877136"/>
            <a:chExt cx="1241166" cy="739982"/>
          </a:xfrm>
        </p:grpSpPr>
        <p:pic>
          <p:nvPicPr>
            <p:cNvPr id="58" name="Graphic 57" descr="Paper with solid fill">
              <a:extLst>
                <a:ext uri="{FF2B5EF4-FFF2-40B4-BE49-F238E27FC236}">
                  <a16:creationId xmlns:a16="http://schemas.microsoft.com/office/drawing/2014/main" id="{8E765F44-0AFC-4AF3-9454-4320A58BC7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20920" y="5885064"/>
              <a:ext cx="732054" cy="732054"/>
            </a:xfrm>
            <a:prstGeom prst="rect">
              <a:avLst/>
            </a:prstGeom>
          </p:spPr>
        </p:pic>
        <p:pic>
          <p:nvPicPr>
            <p:cNvPr id="59" name="Graphic 58" descr="Paper with solid fill">
              <a:extLst>
                <a:ext uri="{FF2B5EF4-FFF2-40B4-BE49-F238E27FC236}">
                  <a16:creationId xmlns:a16="http://schemas.microsoft.com/office/drawing/2014/main" id="{139849B5-2127-467D-8372-A5EB3CDBE0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0032" y="5877136"/>
              <a:ext cx="732054" cy="732054"/>
            </a:xfrm>
            <a:prstGeom prst="rect">
              <a:avLst/>
            </a:prstGeom>
          </p:spPr>
        </p:pic>
      </p:grpSp>
      <p:grpSp>
        <p:nvGrpSpPr>
          <p:cNvPr id="9" name="Group 8">
            <a:extLst>
              <a:ext uri="{FF2B5EF4-FFF2-40B4-BE49-F238E27FC236}">
                <a16:creationId xmlns:a16="http://schemas.microsoft.com/office/drawing/2014/main" id="{CEA45F3D-ED3D-4628-952F-DC009FF83EE1}"/>
              </a:ext>
            </a:extLst>
          </p:cNvPr>
          <p:cNvGrpSpPr/>
          <p:nvPr/>
        </p:nvGrpSpPr>
        <p:grpSpPr>
          <a:xfrm>
            <a:off x="4160923" y="5094468"/>
            <a:ext cx="1185792" cy="703866"/>
            <a:chOff x="3579201" y="5094468"/>
            <a:chExt cx="1185792" cy="703866"/>
          </a:xfrm>
        </p:grpSpPr>
        <p:pic>
          <p:nvPicPr>
            <p:cNvPr id="53" name="Graphic 52" descr="Help with solid fill">
              <a:extLst>
                <a:ext uri="{FF2B5EF4-FFF2-40B4-BE49-F238E27FC236}">
                  <a16:creationId xmlns:a16="http://schemas.microsoft.com/office/drawing/2014/main" id="{9AE19574-D83E-4334-A01B-49477114FC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9201" y="5099749"/>
              <a:ext cx="698585" cy="698585"/>
            </a:xfrm>
            <a:prstGeom prst="rect">
              <a:avLst/>
            </a:prstGeom>
          </p:spPr>
        </p:pic>
        <p:pic>
          <p:nvPicPr>
            <p:cNvPr id="61" name="Graphic 60" descr="Help with solid fill">
              <a:extLst>
                <a:ext uri="{FF2B5EF4-FFF2-40B4-BE49-F238E27FC236}">
                  <a16:creationId xmlns:a16="http://schemas.microsoft.com/office/drawing/2014/main" id="{72CB82C3-A295-4EE5-BD09-8B14087E6D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66408" y="5094468"/>
              <a:ext cx="698585" cy="698585"/>
            </a:xfrm>
            <a:prstGeom prst="rect">
              <a:avLst/>
            </a:prstGeom>
          </p:spPr>
        </p:pic>
      </p:grpSp>
      <p:grpSp>
        <p:nvGrpSpPr>
          <p:cNvPr id="10" name="Group 9">
            <a:extLst>
              <a:ext uri="{FF2B5EF4-FFF2-40B4-BE49-F238E27FC236}">
                <a16:creationId xmlns:a16="http://schemas.microsoft.com/office/drawing/2014/main" id="{356A9E77-9342-4485-8B67-6B4E4FE6F596}"/>
              </a:ext>
            </a:extLst>
          </p:cNvPr>
          <p:cNvGrpSpPr/>
          <p:nvPr/>
        </p:nvGrpSpPr>
        <p:grpSpPr>
          <a:xfrm>
            <a:off x="3752989" y="4279985"/>
            <a:ext cx="1151342" cy="904267"/>
            <a:chOff x="3290153" y="4279353"/>
            <a:chExt cx="1151342" cy="904267"/>
          </a:xfrm>
        </p:grpSpPr>
        <p:grpSp>
          <p:nvGrpSpPr>
            <p:cNvPr id="54" name="Group 53">
              <a:extLst>
                <a:ext uri="{FF2B5EF4-FFF2-40B4-BE49-F238E27FC236}">
                  <a16:creationId xmlns:a16="http://schemas.microsoft.com/office/drawing/2014/main" id="{5ECE86C9-BD59-473C-A87A-0B8B41488C4F}"/>
                </a:ext>
              </a:extLst>
            </p:cNvPr>
            <p:cNvGrpSpPr/>
            <p:nvPr/>
          </p:nvGrpSpPr>
          <p:grpSpPr>
            <a:xfrm>
              <a:off x="3290153" y="4303477"/>
              <a:ext cx="665622" cy="880143"/>
              <a:chOff x="3957810" y="1306997"/>
              <a:chExt cx="1124523" cy="1486941"/>
            </a:xfrm>
          </p:grpSpPr>
          <p:pic>
            <p:nvPicPr>
              <p:cNvPr id="55" name="Picture 54" descr="A picture containing cup, coffee cup, porcelain&#10;&#10;Description automatically generated">
                <a:extLst>
                  <a:ext uri="{FF2B5EF4-FFF2-40B4-BE49-F238E27FC236}">
                    <a16:creationId xmlns:a16="http://schemas.microsoft.com/office/drawing/2014/main" id="{FA7F8A9C-32AF-43DC-B793-5E6C868587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7810" y="1379999"/>
                <a:ext cx="1124523" cy="1413939"/>
              </a:xfrm>
              <a:prstGeom prst="rect">
                <a:avLst/>
              </a:prstGeom>
            </p:spPr>
          </p:pic>
          <p:pic>
            <p:nvPicPr>
              <p:cNvPr id="56" name="Picture 55" descr="Logo&#10;&#10;Description automatically generated with medium confidence">
                <a:extLst>
                  <a:ext uri="{FF2B5EF4-FFF2-40B4-BE49-F238E27FC236}">
                    <a16:creationId xmlns:a16="http://schemas.microsoft.com/office/drawing/2014/main" id="{A094371A-DB13-4113-ABAD-603E0BF1B0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8002" y="1306997"/>
                <a:ext cx="515074" cy="724500"/>
              </a:xfrm>
              <a:prstGeom prst="rect">
                <a:avLst/>
              </a:prstGeom>
            </p:spPr>
          </p:pic>
        </p:grpSp>
        <p:grpSp>
          <p:nvGrpSpPr>
            <p:cNvPr id="63" name="Group 62">
              <a:extLst>
                <a:ext uri="{FF2B5EF4-FFF2-40B4-BE49-F238E27FC236}">
                  <a16:creationId xmlns:a16="http://schemas.microsoft.com/office/drawing/2014/main" id="{15D8A53D-93AA-4911-9C91-5FDAE104B8B9}"/>
                </a:ext>
              </a:extLst>
            </p:cNvPr>
            <p:cNvGrpSpPr/>
            <p:nvPr/>
          </p:nvGrpSpPr>
          <p:grpSpPr>
            <a:xfrm>
              <a:off x="3775873" y="4279353"/>
              <a:ext cx="665622" cy="880143"/>
              <a:chOff x="3957810" y="1306997"/>
              <a:chExt cx="1124523" cy="1486941"/>
            </a:xfrm>
          </p:grpSpPr>
          <p:pic>
            <p:nvPicPr>
              <p:cNvPr id="64" name="Picture 63" descr="A picture containing cup, coffee cup, porcelain&#10;&#10;Description automatically generated">
                <a:extLst>
                  <a:ext uri="{FF2B5EF4-FFF2-40B4-BE49-F238E27FC236}">
                    <a16:creationId xmlns:a16="http://schemas.microsoft.com/office/drawing/2014/main" id="{3E2A18BB-80CD-4BB0-AD7C-DA1A58EC34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7810" y="1379999"/>
                <a:ext cx="1124523" cy="1413939"/>
              </a:xfrm>
              <a:prstGeom prst="rect">
                <a:avLst/>
              </a:prstGeom>
            </p:spPr>
          </p:pic>
          <p:pic>
            <p:nvPicPr>
              <p:cNvPr id="65" name="Picture 64" descr="Logo&#10;&#10;Description automatically generated with medium confidence">
                <a:extLst>
                  <a:ext uri="{FF2B5EF4-FFF2-40B4-BE49-F238E27FC236}">
                    <a16:creationId xmlns:a16="http://schemas.microsoft.com/office/drawing/2014/main" id="{D0338741-3D0B-4174-AD7F-D24B190EE3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8002" y="1306997"/>
                <a:ext cx="515074" cy="724500"/>
              </a:xfrm>
              <a:prstGeom prst="rect">
                <a:avLst/>
              </a:prstGeom>
            </p:spPr>
          </p:pic>
        </p:grpSp>
      </p:grpSp>
      <p:pic>
        <p:nvPicPr>
          <p:cNvPr id="67" name="Google Shape;183;p8">
            <a:extLst>
              <a:ext uri="{FF2B5EF4-FFF2-40B4-BE49-F238E27FC236}">
                <a16:creationId xmlns:a16="http://schemas.microsoft.com/office/drawing/2014/main" id="{51C20593-D2C2-4526-8DCC-23161D453D06}"/>
              </a:ext>
            </a:extLst>
          </p:cNvPr>
          <p:cNvPicPr/>
          <p:nvPr/>
        </p:nvPicPr>
        <p:blipFill>
          <a:blip r:embed="rId4"/>
          <a:stretch/>
        </p:blipFill>
        <p:spPr>
          <a:xfrm>
            <a:off x="5802112" y="5812029"/>
            <a:ext cx="633960" cy="671040"/>
          </a:xfrm>
          <a:prstGeom prst="rect">
            <a:avLst/>
          </a:prstGeom>
          <a:ln>
            <a:noFill/>
          </a:ln>
        </p:spPr>
      </p:pic>
      <p:grpSp>
        <p:nvGrpSpPr>
          <p:cNvPr id="68" name="Group 67">
            <a:extLst>
              <a:ext uri="{FF2B5EF4-FFF2-40B4-BE49-F238E27FC236}">
                <a16:creationId xmlns:a16="http://schemas.microsoft.com/office/drawing/2014/main" id="{764059DF-7401-4188-8C69-0010ACECCA96}"/>
              </a:ext>
            </a:extLst>
          </p:cNvPr>
          <p:cNvGrpSpPr/>
          <p:nvPr/>
        </p:nvGrpSpPr>
        <p:grpSpPr>
          <a:xfrm>
            <a:off x="9177288" y="3559544"/>
            <a:ext cx="2755778" cy="910891"/>
            <a:chOff x="8926745" y="1203449"/>
            <a:chExt cx="2755778" cy="910891"/>
          </a:xfrm>
        </p:grpSpPr>
        <p:sp>
          <p:nvSpPr>
            <p:cNvPr id="69" name="Speech Bubble: Rectangle with Corners Rounded 68">
              <a:extLst>
                <a:ext uri="{FF2B5EF4-FFF2-40B4-BE49-F238E27FC236}">
                  <a16:creationId xmlns:a16="http://schemas.microsoft.com/office/drawing/2014/main" id="{9CB4243B-B5A2-434C-83A2-E17CF22AA385}"/>
                </a:ext>
              </a:extLst>
            </p:cNvPr>
            <p:cNvSpPr/>
            <p:nvPr/>
          </p:nvSpPr>
          <p:spPr>
            <a:xfrm>
              <a:off x="9086516" y="1203449"/>
              <a:ext cx="2528130" cy="910891"/>
            </a:xfrm>
            <a:prstGeom prst="wedgeRoundRectCallout">
              <a:avLst>
                <a:gd name="adj1" fmla="val -67490"/>
                <a:gd name="adj2" fmla="val 17884"/>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980C4A06-C0A0-48D6-8524-853581C4D5F3}"/>
                </a:ext>
              </a:extLst>
            </p:cNvPr>
            <p:cNvSpPr txBox="1"/>
            <p:nvPr/>
          </p:nvSpPr>
          <p:spPr>
            <a:xfrm>
              <a:off x="8926745" y="1331419"/>
              <a:ext cx="27557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a:t>
              </a:r>
              <a:r>
                <a:rPr kumimoji="0" lang="en-GB" sz="20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plural nouns.</a:t>
              </a:r>
            </a:p>
          </p:txBody>
        </p:sp>
      </p:gr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42" grpId="0" animBg="1"/>
      <p:bldP spid="47" grpId="0"/>
      <p:bldP spid="48" grpId="0"/>
      <p:bldP spid="49" grpId="0"/>
      <p:bldP spid="50" grpId="0"/>
      <p:bldP spid="51" grpId="0"/>
      <p:bldP spid="5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7307</TotalTime>
  <Words>1834</Words>
  <Application>Microsoft Macintosh PowerPoint</Application>
  <PresentationFormat>Widescreen</PresentationFormat>
  <Paragraphs>279</Paragraphs>
  <Slides>11</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Century Gothic</vt:lpstr>
      <vt:lpstr>Century Gothic</vt:lpstr>
      <vt:lpstr>Modern Love</vt:lpstr>
      <vt:lpstr>Symbol</vt:lpstr>
      <vt:lpstr>Wingdings</vt:lpstr>
      <vt:lpstr>1_Office Theme</vt:lpstr>
      <vt:lpstr>Interacting</vt:lpstr>
      <vt:lpstr>Johanna und Aisha singen das Lied noch einmal.*</vt:lpstr>
      <vt:lpstr>aussprechen</vt:lpstr>
      <vt:lpstr>aussprechen</vt:lpstr>
      <vt:lpstr>hören</vt:lpstr>
      <vt:lpstr>Vokabeln</vt:lpstr>
      <vt:lpstr>Plural patterns 1-4</vt:lpstr>
      <vt:lpstr>hören</vt:lpstr>
      <vt:lpstr>Negation with keine</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72</cp:revision>
  <dcterms:created xsi:type="dcterms:W3CDTF">2021-07-02T19:27:01Z</dcterms:created>
  <dcterms:modified xsi:type="dcterms:W3CDTF">2024-01-03T17:49:08Z</dcterms:modified>
</cp:coreProperties>
</file>