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939" r:id="rId4"/>
    <p:sldId id="1002" r:id="rId5"/>
    <p:sldId id="932" r:id="rId6"/>
    <p:sldId id="1014" r:id="rId7"/>
    <p:sldId id="364" r:id="rId8"/>
    <p:sldId id="1004" r:id="rId9"/>
    <p:sldId id="1005" r:id="rId10"/>
    <p:sldId id="1006" r:id="rId11"/>
    <p:sldId id="1008" r:id="rId12"/>
    <p:sldId id="363" r:id="rId13"/>
    <p:sldId id="1015" r:id="rId14"/>
    <p:sldId id="1011" r:id="rId15"/>
    <p:sldId id="1013" r:id="rId16"/>
    <p:sldId id="1010" r:id="rId17"/>
    <p:sldId id="10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83D7F1"/>
    <a:srgbClr val="29C1FA"/>
    <a:srgbClr val="2E94AF"/>
    <a:srgbClr val="2CBBE8"/>
    <a:srgbClr val="4BC5EB"/>
    <a:srgbClr val="68CEEE"/>
    <a:srgbClr val="ACE4F6"/>
    <a:srgbClr val="C7EDF9"/>
    <a:srgbClr val="D9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E5632-0ABC-2448-8CBF-6191D23F8A75}" v="1" dt="2024-02-12T20:20:03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2" autoAdjust="0"/>
    <p:restoredTop sz="59703" autoAdjust="0"/>
  </p:normalViewPr>
  <p:slideViewPr>
    <p:cSldViewPr snapToGrid="0">
      <p:cViewPr varScale="1">
        <p:scale>
          <a:sx n="66" d="100"/>
          <a:sy n="66" d="100"/>
        </p:scale>
        <p:origin x="22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5ADE5632-0ABC-2448-8CBF-6191D23F8A75}"/>
    <pc:docChg chg="modSld">
      <pc:chgData name="Jasmin Silver" userId="f1ad1a87-e10a-4dd0-87b2-6c2654730cf8" providerId="ADAL" clId="{5ADE5632-0ABC-2448-8CBF-6191D23F8A75}" dt="2024-02-12T20:28:58.524" v="0" actId="14100"/>
      <pc:docMkLst>
        <pc:docMk/>
      </pc:docMkLst>
      <pc:sldChg chg="modSp mod">
        <pc:chgData name="Jasmin Silver" userId="f1ad1a87-e10a-4dd0-87b2-6c2654730cf8" providerId="ADAL" clId="{5ADE5632-0ABC-2448-8CBF-6191D23F8A75}" dt="2024-02-12T20:28:58.524" v="0" actId="14100"/>
        <pc:sldMkLst>
          <pc:docMk/>
          <pc:sldMk cId="3199214905" sldId="1014"/>
        </pc:sldMkLst>
        <pc:spChg chg="mod">
          <ac:chgData name="Jasmin Silver" userId="f1ad1a87-e10a-4dd0-87b2-6c2654730cf8" providerId="ADAL" clId="{5ADE5632-0ABC-2448-8CBF-6191D23F8A75}" dt="2024-02-12T20:28:58.524" v="0" actId="14100"/>
          <ac:spMkLst>
            <pc:docMk/>
            <pc:sldMk cId="3199214905" sldId="1014"/>
            <ac:spMk id="28" creationId="{BCEDF36B-E3AB-A56E-D0C6-1D3AC8778D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Artwork by Steve Clarke. Pronoun pictures from NCELP (www.ncelp.org). All additional pictures selected from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Pixabay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and are available under a Creative Commons license, no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attribution required.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[ei] 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de-DE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[36]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alle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viele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[56] Beispiel [94] Bild [253] Computer [1252]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Eis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[1874]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Essen1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[323] Foto [633] Frage [157] Handy [1693] Heft [3862]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Kunst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[554] Lied [1733] Liste [1792] Preis [334] Satz [432] Song [3373] Text [473] Tisch [529]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Revisit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Glas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Gläser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[885] Idee [451]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gewinnen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[372]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helfen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kaufen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[506]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planen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singen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wiederholen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[988]  Kind [133] Kinder [133]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Stunde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dieses [24]</a:t>
            </a:r>
            <a:r>
              <a:rPr lang="en-GB" dirty="0"/>
              <a:t> </a:t>
            </a:r>
            <a:endParaRPr kumimoji="0" lang="de-DE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Revisit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2: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benutzen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erklären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kennen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lernen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schwimmen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singen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[205] Geld [235]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dieses [24]</a:t>
            </a:r>
            <a:r>
              <a:rPr lang="en-GB" dirty="0"/>
              <a:t> </a:t>
            </a:r>
            <a:endParaRPr kumimoji="0" lang="de-DE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9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 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828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 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834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23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5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differentiate between [</a:t>
            </a:r>
            <a:r>
              <a:rPr lang="en-GB" b="0" dirty="0" err="1"/>
              <a:t>ei</a:t>
            </a:r>
            <a:r>
              <a:rPr lang="en-GB" b="0" dirty="0"/>
              <a:t>] and [ie]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Pairwork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One pupil turns away from board to listen, the other pupil reads out the words.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Pupil who listens says for each word whether they hear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or [ie].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More challenging version: Pupil who listens transcribes the full word.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Click through solutions with all pupils facing the front again – first reveal the words, then the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/[ie] sorting.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On next slide, pupils swap roles.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0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6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indefinite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difference between one and many, to identify correct written indefinite article forms depending on gender of the noun.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Listening: Click to listen. Pupils circle the correct word (singular or plural) (if they have the sheet printed). If not, they can use numbers 1 and 2.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English translation, click to bring up translation.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Click for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Click for first item. Pupils decide based on gender of the noun which picture is the correct one. Elicit the 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Click for answer tick. Elicit the word – for a more challenging version, pupils can write down the correct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8. Click to bring up the written version of the correct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 Continue for items 2-5.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Beispiel: Wir haben viele [Bilder].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bleiben viele [Stunden].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brauchen ein [Glas].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haben ein [Kind].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singen viele [Songs].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haben viele [Hefte].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plural forms of </a:t>
            </a:r>
            <a:r>
              <a:rPr lang="en-GB" b="0" dirty="0" err="1"/>
              <a:t>haben</a:t>
            </a:r>
            <a:r>
              <a:rPr lang="en-GB" b="0" dirty="0"/>
              <a:t>, viel, </a:t>
            </a:r>
            <a:r>
              <a:rPr lang="en-GB" b="0" dirty="0" err="1"/>
              <a:t>viele</a:t>
            </a:r>
            <a:r>
              <a:rPr lang="en-GB" b="0" dirty="0"/>
              <a:t>, alle and </a:t>
            </a:r>
            <a:r>
              <a:rPr lang="en-GB" b="0" dirty="0" err="1"/>
              <a:t>alles</a:t>
            </a:r>
            <a:r>
              <a:rPr lang="en-GB" b="0" dirty="0"/>
              <a:t>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viel/ </a:t>
            </a:r>
            <a:r>
              <a:rPr lang="en-GB" b="0" dirty="0" err="1"/>
              <a:t>viele</a:t>
            </a:r>
            <a:r>
              <a:rPr lang="en-GB" b="0" dirty="0"/>
              <a:t> with countable and uncountable plural nouns, and the plural forms of </a:t>
            </a:r>
            <a:r>
              <a:rPr lang="en-GB" b="0" dirty="0" err="1"/>
              <a:t>haben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word out of two (</a:t>
            </a:r>
            <a:r>
              <a:rPr lang="en-GB" b="0" dirty="0" err="1"/>
              <a:t>Fotos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 Person A  write the whole sentence in English: We have lots of photos.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Partner As turn away.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Click to bring up partner B’s prompts, which they copy down.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Partner A’s prompts. 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listen out for viel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provide the ending to Partner A’s sentences, depending on whether is it a countable/uncountable noun.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listen and write the full sentence that the they have jointly created, in English.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procedure is designed to avoid using paper/printing.  However, if it is too time-consuming then pupils can be give their prompts on a paper handout.  See the end of the presentation.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 of 2. Pupils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1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5.wav"/><Relationship Id="rId26" Type="http://schemas.openxmlformats.org/officeDocument/2006/relationships/image" Target="../media/image7.svg"/><Relationship Id="rId39" Type="http://schemas.openxmlformats.org/officeDocument/2006/relationships/image" Target="../media/image25.png"/><Relationship Id="rId21" Type="http://schemas.openxmlformats.org/officeDocument/2006/relationships/audio" Target="../media/audio18.wav"/><Relationship Id="rId34" Type="http://schemas.openxmlformats.org/officeDocument/2006/relationships/image" Target="../media/image20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4.wav"/><Relationship Id="rId25" Type="http://schemas.openxmlformats.org/officeDocument/2006/relationships/image" Target="../media/image6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audio" Target="../media/audio17.wav"/><Relationship Id="rId29" Type="http://schemas.openxmlformats.org/officeDocument/2006/relationships/image" Target="../media/image15.sv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20.wav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image" Target="../media/image12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audio" Target="../media/audio8.wav"/><Relationship Id="rId19" Type="http://schemas.openxmlformats.org/officeDocument/2006/relationships/audio" Target="../media/audio16.wav"/><Relationship Id="rId31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19.wav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audio" Target="../media/audio6.wav"/><Relationship Id="rId3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8DE2E9-EBE5-49A4-A803-3207D013C05B}"/>
              </a:ext>
            </a:extLst>
          </p:cNvPr>
          <p:cNvGrpSpPr/>
          <p:nvPr/>
        </p:nvGrpSpPr>
        <p:grpSpPr>
          <a:xfrm>
            <a:off x="76604" y="1729575"/>
            <a:ext cx="4602002" cy="3329501"/>
            <a:chOff x="-6635754" y="156960"/>
            <a:chExt cx="7727872" cy="5792841"/>
          </a:xfrm>
        </p:grpSpPr>
        <p:pic>
          <p:nvPicPr>
            <p:cNvPr id="14" name="Picture 13" descr="A picture containing text, electronics, monitor, display&#10;&#10;Description automatically generated">
              <a:extLst>
                <a:ext uri="{FF2B5EF4-FFF2-40B4-BE49-F238E27FC236}">
                  <a16:creationId xmlns:a16="http://schemas.microsoft.com/office/drawing/2014/main" id="{EA9AF34C-E230-4712-9F07-49C687919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9091" y="156960"/>
              <a:ext cx="5981209" cy="5584021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09C1E3-AD74-44D3-8ACB-08E08F19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2904" y="1695516"/>
              <a:ext cx="2072347" cy="281294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B26B62-1959-465E-A469-D775F63672D4}"/>
                </a:ext>
              </a:extLst>
            </p:cNvPr>
            <p:cNvGrpSpPr/>
            <p:nvPr/>
          </p:nvGrpSpPr>
          <p:grpSpPr>
            <a:xfrm>
              <a:off x="-6635754" y="1733074"/>
              <a:ext cx="3493326" cy="4216727"/>
              <a:chOff x="-4993561" y="1006202"/>
              <a:chExt cx="4925788" cy="5513399"/>
            </a:xfrm>
          </p:grpSpPr>
          <p:pic>
            <p:nvPicPr>
              <p:cNvPr id="22" name="Picture 21" descr="A person wearing a yellow shirt&#10;&#10;Description automatically generated with low confidence">
                <a:extLst>
                  <a:ext uri="{FF2B5EF4-FFF2-40B4-BE49-F238E27FC236}">
                    <a16:creationId xmlns:a16="http://schemas.microsoft.com/office/drawing/2014/main" id="{0BF304B3-2946-4D4B-8F97-068A95630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004"/>
              <a:stretch/>
            </p:blipFill>
            <p:spPr>
              <a:xfrm>
                <a:off x="-3207791" y="1006202"/>
                <a:ext cx="3140018" cy="5513399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786CF7B8-68FB-461B-BEB9-46082BC86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93561" y="1130861"/>
                <a:ext cx="3159244" cy="53887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274204"/>
              </p:ext>
            </p:extLst>
          </p:nvPr>
        </p:nvGraphicFramePr>
        <p:xfrm>
          <a:off x="557160" y="713433"/>
          <a:ext cx="10174623" cy="5051435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444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Kinder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planen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ice cream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03331" y="5312186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food, meal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989027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42401" y="4445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 (of the)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963346" y="447773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many, lots of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3278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win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1882" y="35864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buy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964445" y="35663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need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17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glasses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07384" y="26913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46363" y="273327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6093" y="1853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928931" y="1589397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(f), these, those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220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children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2749" y="10499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plan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963346" y="10382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buy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5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45173"/>
              </p:ext>
            </p:extLst>
          </p:nvPr>
        </p:nvGraphicFramePr>
        <p:xfrm>
          <a:off x="557160" y="713433"/>
          <a:ext cx="10174623" cy="5051435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4444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his, that (f), these, those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 plan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children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buy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many, a lot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03331" y="531218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989027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42401" y="4445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963346" y="447773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Kunst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3278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bleiben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1882" y="35864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brauchen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964445" y="35663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Gläser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Idee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07384" y="26913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46363" y="273327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6093" y="1853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planen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933353" y="18618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Kinder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2749" y="10499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780973" y="9873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480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 Partner 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-27871" y="309016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32109"/>
              </p:ext>
            </p:extLst>
          </p:nvPr>
        </p:nvGraphicFramePr>
        <p:xfrm>
          <a:off x="144010" y="4010282"/>
          <a:ext cx="5231514" cy="268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417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09097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graphicFrame>
        <p:nvGraphicFramePr>
          <p:cNvPr id="39" name="Table 10">
            <a:extLst>
              <a:ext uri="{FF2B5EF4-FFF2-40B4-BE49-F238E27FC236}">
                <a16:creationId xmlns:a16="http://schemas.microsoft.com/office/drawing/2014/main" id="{0D08961A-3B44-4090-B224-BAE361928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85485"/>
              </p:ext>
            </p:extLst>
          </p:nvPr>
        </p:nvGraphicFramePr>
        <p:xfrm>
          <a:off x="6181049" y="2539625"/>
          <a:ext cx="5257797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Handys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1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6119653" y="1947388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2</a:t>
            </a:r>
            <a:endParaRPr lang="en-GB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20810" y="1121434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035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 Partner 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598414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99169" y="113224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933242"/>
              </p:ext>
            </p:extLst>
          </p:nvPr>
        </p:nvGraphicFramePr>
        <p:xfrm>
          <a:off x="265432" y="2603137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Chips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Hunger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5924119" y="3090161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6175976" y="1458231"/>
            <a:ext cx="5115412" cy="18727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Sie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viel…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707543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62300"/>
              </p:ext>
            </p:extLst>
          </p:nvPr>
        </p:nvGraphicFramePr>
        <p:xfrm>
          <a:off x="6096000" y="4010282"/>
          <a:ext cx="5231514" cy="268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417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09097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53796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823552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2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250329" y="144079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 1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9FE687-2310-4DC2-BBD3-53C1BA802C61}"/>
              </a:ext>
            </a:extLst>
          </p:cNvPr>
          <p:cNvGrpSpPr/>
          <p:nvPr/>
        </p:nvGrpSpPr>
        <p:grpSpPr>
          <a:xfrm>
            <a:off x="293583" y="617643"/>
            <a:ext cx="914400" cy="914400"/>
            <a:chOff x="1313307" y="1338805"/>
            <a:chExt cx="914400" cy="914400"/>
          </a:xfrm>
        </p:grpSpPr>
        <p:pic>
          <p:nvPicPr>
            <p:cNvPr id="23" name="Graphic 22" descr="User">
              <a:extLst>
                <a:ext uri="{FF2B5EF4-FFF2-40B4-BE49-F238E27FC236}">
                  <a16:creationId xmlns:a16="http://schemas.microsoft.com/office/drawing/2014/main" id="{17327F2B-85BE-44C8-8CB7-F486DB2B9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038ED1-62CC-4BA8-BE90-807740D98A4A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95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263959"/>
              </p:ext>
            </p:extLst>
          </p:nvPr>
        </p:nvGraphicFramePr>
        <p:xfrm>
          <a:off x="557160" y="713433"/>
          <a:ext cx="10174623" cy="5826851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58721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Kinder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36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Idee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936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93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22" y="501193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68433" y="51690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73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982493"/>
              </p:ext>
            </p:extLst>
          </p:nvPr>
        </p:nvGraphicFramePr>
        <p:xfrm>
          <a:off x="557160" y="713433"/>
          <a:ext cx="10174623" cy="5671870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3588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his, that (f), these, those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plan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children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671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buy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71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9671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many, a lot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40" y="438878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3496" y="510127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95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1a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Bleistift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Dienstag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Preis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vierzehn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36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4294" y="454006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-23286" y="499491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leistift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-13906" y="5456078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reis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F79E86-0FC5-4EED-80BB-BAF6E36355E7}"/>
              </a:ext>
            </a:extLst>
          </p:cNvPr>
          <p:cNvSpPr txBox="1"/>
          <p:nvPr/>
        </p:nvSpPr>
        <p:spPr>
          <a:xfrm>
            <a:off x="-4525" y="590062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721" y="4118285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720" y="457811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31342" y="5009332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Lieder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39421" y="590037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E2A881-2249-CD6E-ACA0-36DC200573ED}"/>
              </a:ext>
            </a:extLst>
          </p:cNvPr>
          <p:cNvSpPr txBox="1"/>
          <p:nvPr/>
        </p:nvSpPr>
        <p:spPr>
          <a:xfrm>
            <a:off x="8325404" y="4032518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ieder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8DF1C-E245-B4D5-D768-1CE937D40AE7}"/>
              </a:ext>
            </a:extLst>
          </p:cNvPr>
          <p:cNvSpPr txBox="1"/>
          <p:nvPr/>
        </p:nvSpPr>
        <p:spPr>
          <a:xfrm>
            <a:off x="8325404" y="448479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AB74D-B48E-7CB3-AEF5-6D52E4F9B46A}"/>
              </a:ext>
            </a:extLst>
          </p:cNvPr>
          <p:cNvSpPr txBox="1"/>
          <p:nvPr/>
        </p:nvSpPr>
        <p:spPr>
          <a:xfrm>
            <a:off x="8325404" y="4948369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B00A49-1292-EFC2-2242-FDDD54262BF8}"/>
              </a:ext>
            </a:extLst>
          </p:cNvPr>
          <p:cNvSpPr txBox="1"/>
          <p:nvPr/>
        </p:nvSpPr>
        <p:spPr>
          <a:xfrm>
            <a:off x="8402" y="6356581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5EE370-26EA-4ECE-BEE7-3CE40FCEB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1" y="836001"/>
            <a:ext cx="10402158" cy="32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10" grpId="0" animBg="1"/>
      <p:bldP spid="20" grpId="0" animBg="1"/>
      <p:bldP spid="24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1b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wiederholen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Freitag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Haustier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Papier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Freitag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36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4294" y="4540069"/>
            <a:ext cx="192635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einunddreißig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-23286" y="4994919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-13906" y="5456078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wiederholen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721" y="4118285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720" y="457811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31342" y="5009332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Haustier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39421" y="590037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AF6E62-D6F0-3152-E706-754B1847ABE9}"/>
              </a:ext>
            </a:extLst>
          </p:cNvPr>
          <p:cNvSpPr txBox="1"/>
          <p:nvPr/>
        </p:nvSpPr>
        <p:spPr>
          <a:xfrm>
            <a:off x="1918052" y="6370849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5D4AC7F-1AE6-4BC5-8A7C-91E575EF6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8" y="739463"/>
            <a:ext cx="11050322" cy="34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60808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‘a’ are: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4737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65088"/>
            <a:ext cx="7267988" cy="79572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Words for ‘a’ (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)</a:t>
            </a:r>
            <a:endParaRPr lang="en-GB" sz="3600" dirty="0"/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806180" y="2465910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897158" y="244912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Tafel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923563" y="244038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Heft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plant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806180" y="3623980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Text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897158" y="360719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Party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923563" y="3598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Lied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80618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897158" y="5022022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923563" y="50132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Buch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66386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table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897158" y="2866678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board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84939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 exercise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plan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766386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text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897158" y="40224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party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970076" y="40959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They write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869519" y="552216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6096000" y="556468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list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920513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oogle Shape;339;p8">
            <a:extLst>
              <a:ext uri="{FF2B5EF4-FFF2-40B4-BE49-F238E27FC236}">
                <a16:creationId xmlns:a16="http://schemas.microsoft.com/office/drawing/2014/main" id="{6CF92711-98BF-EA46-58D0-BB3F74A33BCF}"/>
              </a:ext>
            </a:extLst>
          </p:cNvPr>
          <p:cNvGraphicFramePr/>
          <p:nvPr/>
        </p:nvGraphicFramePr>
        <p:xfrm>
          <a:off x="9152488" y="4127482"/>
          <a:ext cx="1375097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Google Shape;339;p8">
            <a:extLst>
              <a:ext uri="{FF2B5EF4-FFF2-40B4-BE49-F238E27FC236}">
                <a16:creationId xmlns:a16="http://schemas.microsoft.com/office/drawing/2014/main" id="{0AD31A93-2E84-5218-1DA2-F055F140B62F}"/>
              </a:ext>
            </a:extLst>
          </p:cNvPr>
          <p:cNvGraphicFramePr/>
          <p:nvPr/>
        </p:nvGraphicFramePr>
        <p:xfrm>
          <a:off x="9314954" y="3027591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109834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5" name="T1_W8F_5.5B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8823" y="117396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Bild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Bilder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7" name="T1_W8F_5.6B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19629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42;p8">
            <a:hlinkClick r:id="" action="ppaction://noaction">
              <a:snd r:embed="rId18" name="T1_W8F_5.7B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288349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44;p8">
            <a:hlinkClick r:id="" action="ppaction://noaction">
              <a:snd r:embed="rId19" name="T1_W8F_5.8B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38040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346;p8">
            <a:hlinkClick r:id="" action="ppaction://noaction">
              <a:snd r:embed="rId20" name="T1_W8F_5.9B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472392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348;p8">
            <a:hlinkClick r:id="" action="ppaction://noaction">
              <a:snd r:embed="rId21" name="T1_W8F_5.10B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3268" y="574212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36293" y="1141280"/>
            <a:ext cx="6691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97045" y="202446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5175" y="292384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5175" y="3880594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5175" y="480570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5175" y="57711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2935830" y="117315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22" name="T1_W8F_5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Wort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das? Und auf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830927" y="143718"/>
            <a:ext cx="51532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Bild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A/B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oder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Wort.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24" name="T1_W8F_5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CustomShape 7">
            <a:hlinkClick r:id="" action="ppaction://noaction">
              <a:snd r:embed="rId24" name="T1_W8F_5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793629" y="213002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20" name="Title 2">
            <a:extLst>
              <a:ext uri="{FF2B5EF4-FFF2-40B4-BE49-F238E27FC236}">
                <a16:creationId xmlns:a16="http://schemas.microsoft.com/office/drawing/2014/main" id="{3B7D2F34-7030-46CC-8D45-1219E464A275}"/>
              </a:ext>
            </a:extLst>
          </p:cNvPr>
          <p:cNvSpPr txBox="1">
            <a:spLocks/>
          </p:cNvSpPr>
          <p:nvPr/>
        </p:nvSpPr>
        <p:spPr>
          <a:xfrm>
            <a:off x="11223261" y="255941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D735B65-9C5C-4749-9840-66E26494BA0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3" y="1720708"/>
            <a:ext cx="1127858" cy="829128"/>
          </a:xfrm>
          <a:prstGeom prst="rect">
            <a:avLst/>
          </a:prstGeom>
        </p:spPr>
      </p:pic>
      <p:graphicFrame>
        <p:nvGraphicFramePr>
          <p:cNvPr id="122" name="Google Shape;339;p8">
            <a:extLst>
              <a:ext uri="{FF2B5EF4-FFF2-40B4-BE49-F238E27FC236}">
                <a16:creationId xmlns:a16="http://schemas.microsoft.com/office/drawing/2014/main" id="{F1539796-0882-4F01-BFDE-5690857A78D3}"/>
              </a:ext>
            </a:extLst>
          </p:cNvPr>
          <p:cNvGraphicFramePr/>
          <p:nvPr/>
        </p:nvGraphicFramePr>
        <p:xfrm>
          <a:off x="1264622" y="2033280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Stunde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Stunden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" name="Google Shape;339;p8">
            <a:extLst>
              <a:ext uri="{FF2B5EF4-FFF2-40B4-BE49-F238E27FC236}">
                <a16:creationId xmlns:a16="http://schemas.microsoft.com/office/drawing/2014/main" id="{AC480450-BD6F-48FA-B0B0-04B45933E5FC}"/>
              </a:ext>
            </a:extLst>
          </p:cNvPr>
          <p:cNvGraphicFramePr/>
          <p:nvPr/>
        </p:nvGraphicFramePr>
        <p:xfrm>
          <a:off x="1264622" y="297620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Glas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Gläser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339;p8">
            <a:extLst>
              <a:ext uri="{FF2B5EF4-FFF2-40B4-BE49-F238E27FC236}">
                <a16:creationId xmlns:a16="http://schemas.microsoft.com/office/drawing/2014/main" id="{35DB73D0-5D7A-4599-B42F-A9B37473254F}"/>
              </a:ext>
            </a:extLst>
          </p:cNvPr>
          <p:cNvGraphicFramePr/>
          <p:nvPr/>
        </p:nvGraphicFramePr>
        <p:xfrm>
          <a:off x="1297694" y="388442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Kinder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" name="Google Shape;339;p8">
            <a:extLst>
              <a:ext uri="{FF2B5EF4-FFF2-40B4-BE49-F238E27FC236}">
                <a16:creationId xmlns:a16="http://schemas.microsoft.com/office/drawing/2014/main" id="{27E17C9C-98E5-42E6-9A68-90ACCFA5C2DE}"/>
              </a:ext>
            </a:extLst>
          </p:cNvPr>
          <p:cNvGraphicFramePr/>
          <p:nvPr/>
        </p:nvGraphicFramePr>
        <p:xfrm>
          <a:off x="1273007" y="480570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339;p8">
            <a:extLst>
              <a:ext uri="{FF2B5EF4-FFF2-40B4-BE49-F238E27FC236}">
                <a16:creationId xmlns:a16="http://schemas.microsoft.com/office/drawing/2014/main" id="{08D4482D-8190-44C1-B5B7-4B6236903D6C}"/>
              </a:ext>
            </a:extLst>
          </p:cNvPr>
          <p:cNvGraphicFramePr/>
          <p:nvPr/>
        </p:nvGraphicFramePr>
        <p:xfrm>
          <a:off x="1234252" y="5786891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Heft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Hefte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B5EBE3-79F2-4AA3-A83C-B1DBCA4B03BF}"/>
              </a:ext>
            </a:extLst>
          </p:cNvPr>
          <p:cNvSpPr txBox="1"/>
          <p:nvPr/>
        </p:nvSpPr>
        <p:spPr>
          <a:xfrm>
            <a:off x="4718363" y="114814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pictures</a:t>
            </a: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id="{1629C50E-5812-4F4F-8C4C-A6D6E90B0A80}"/>
              </a:ext>
            </a:extLst>
          </p:cNvPr>
          <p:cNvSpPr txBox="1">
            <a:spLocks/>
          </p:cNvSpPr>
          <p:nvPr/>
        </p:nvSpPr>
        <p:spPr>
          <a:xfrm>
            <a:off x="10655294" y="3917084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Graphic 129" descr="Blackboard">
            <a:extLst>
              <a:ext uri="{FF2B5EF4-FFF2-40B4-BE49-F238E27FC236}">
                <a16:creationId xmlns:a16="http://schemas.microsoft.com/office/drawing/2014/main" id="{2218D866-ECD9-42F9-9EAF-111257F0E96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950576" y="2830836"/>
            <a:ext cx="1256675" cy="1256675"/>
          </a:xfrm>
          <a:prstGeom prst="rect">
            <a:avLst/>
          </a:prstGeom>
        </p:spPr>
      </p:pic>
      <p:sp>
        <p:nvSpPr>
          <p:cNvPr id="131" name="Google Shape;369;p8">
            <a:extLst>
              <a:ext uri="{FF2B5EF4-FFF2-40B4-BE49-F238E27FC236}">
                <a16:creationId xmlns:a16="http://schemas.microsoft.com/office/drawing/2014/main" id="{8E13E25C-21A6-4E06-BC7D-7DF42C6D777D}"/>
              </a:ext>
            </a:extLst>
          </p:cNvPr>
          <p:cNvSpPr txBox="1"/>
          <p:nvPr/>
        </p:nvSpPr>
        <p:spPr>
          <a:xfrm>
            <a:off x="6830927" y="118740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369;p8">
            <a:extLst>
              <a:ext uri="{FF2B5EF4-FFF2-40B4-BE49-F238E27FC236}">
                <a16:creationId xmlns:a16="http://schemas.microsoft.com/office/drawing/2014/main" id="{184D3DEF-76B2-4237-B298-85526BDE0703}"/>
              </a:ext>
            </a:extLst>
          </p:cNvPr>
          <p:cNvSpPr txBox="1"/>
          <p:nvPr/>
        </p:nvSpPr>
        <p:spPr>
          <a:xfrm>
            <a:off x="6821049" y="20444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369;p8">
            <a:extLst>
              <a:ext uri="{FF2B5EF4-FFF2-40B4-BE49-F238E27FC236}">
                <a16:creationId xmlns:a16="http://schemas.microsoft.com/office/drawing/2014/main" id="{ECD5A55F-E4DF-4C86-AD51-F0536786F9E8}"/>
              </a:ext>
            </a:extLst>
          </p:cNvPr>
          <p:cNvSpPr txBox="1"/>
          <p:nvPr/>
        </p:nvSpPr>
        <p:spPr>
          <a:xfrm>
            <a:off x="6810813" y="3043675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369;p8">
            <a:extLst>
              <a:ext uri="{FF2B5EF4-FFF2-40B4-BE49-F238E27FC236}">
                <a16:creationId xmlns:a16="http://schemas.microsoft.com/office/drawing/2014/main" id="{6E21DEA2-3AFA-47D6-BE14-2E40692D74C7}"/>
              </a:ext>
            </a:extLst>
          </p:cNvPr>
          <p:cNvSpPr txBox="1"/>
          <p:nvPr/>
        </p:nvSpPr>
        <p:spPr>
          <a:xfrm>
            <a:off x="6810813" y="4082548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369;p8">
            <a:extLst>
              <a:ext uri="{FF2B5EF4-FFF2-40B4-BE49-F238E27FC236}">
                <a16:creationId xmlns:a16="http://schemas.microsoft.com/office/drawing/2014/main" id="{D8C458EA-9B94-4CC7-9052-21E9054680CE}"/>
              </a:ext>
            </a:extLst>
          </p:cNvPr>
          <p:cNvSpPr txBox="1"/>
          <p:nvPr/>
        </p:nvSpPr>
        <p:spPr>
          <a:xfrm>
            <a:off x="6840480" y="52017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974488E7-391F-4879-AEDE-AAEAA62052B6}"/>
              </a:ext>
            </a:extLst>
          </p:cNvPr>
          <p:cNvGraphicFramePr/>
          <p:nvPr/>
        </p:nvGraphicFramePr>
        <p:xfrm>
          <a:off x="9407536" y="1187406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FDC3D2E-108D-4E78-A714-83EE85DCE2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17" y="1201153"/>
            <a:ext cx="331623" cy="352556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386AE2BA-519C-4A9B-B44C-15D6BC5B5338}"/>
              </a:ext>
            </a:extLst>
          </p:cNvPr>
          <p:cNvSpPr txBox="1"/>
          <p:nvPr/>
        </p:nvSpPr>
        <p:spPr>
          <a:xfrm>
            <a:off x="9574757" y="823965"/>
            <a:ext cx="131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       B</a:t>
            </a:r>
            <a:endParaRPr lang="en-GB" dirty="0"/>
          </a:p>
        </p:txBody>
      </p:sp>
      <p:pic>
        <p:nvPicPr>
          <p:cNvPr id="10" name="Picture 9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1FD4B0E7-6E65-4186-842B-5B8CDB320F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8694" y="1187405"/>
            <a:ext cx="478961" cy="415499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32B7ABF2-8295-4F21-B3A2-96A3431FD26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13" y="1199392"/>
            <a:ext cx="370196" cy="3430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E7866-B3D6-4BEC-BC44-776DD010CBEE}"/>
              </a:ext>
            </a:extLst>
          </p:cNvPr>
          <p:cNvSpPr/>
          <p:nvPr/>
        </p:nvSpPr>
        <p:spPr>
          <a:xfrm>
            <a:off x="9364632" y="1189565"/>
            <a:ext cx="153367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Tisch.</a:t>
            </a:r>
          </a:p>
        </p:txBody>
      </p:sp>
      <p:sp>
        <p:nvSpPr>
          <p:cNvPr id="3" name="Google Shape;357;p8">
            <a:extLst>
              <a:ext uri="{FF2B5EF4-FFF2-40B4-BE49-F238E27FC236}">
                <a16:creationId xmlns:a16="http://schemas.microsoft.com/office/drawing/2014/main" id="{CBECF17C-921E-7BF2-3D89-D609C3007742}"/>
              </a:ext>
            </a:extLst>
          </p:cNvPr>
          <p:cNvSpPr/>
          <p:nvPr/>
        </p:nvSpPr>
        <p:spPr>
          <a:xfrm>
            <a:off x="2948156" y="203496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57;p8">
            <a:extLst>
              <a:ext uri="{FF2B5EF4-FFF2-40B4-BE49-F238E27FC236}">
                <a16:creationId xmlns:a16="http://schemas.microsoft.com/office/drawing/2014/main" id="{3DB5C7E2-C764-6DAB-0FE8-C3BB089A820F}"/>
              </a:ext>
            </a:extLst>
          </p:cNvPr>
          <p:cNvSpPr/>
          <p:nvPr/>
        </p:nvSpPr>
        <p:spPr>
          <a:xfrm>
            <a:off x="1271410" y="297270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7;p8">
            <a:extLst>
              <a:ext uri="{FF2B5EF4-FFF2-40B4-BE49-F238E27FC236}">
                <a16:creationId xmlns:a16="http://schemas.microsoft.com/office/drawing/2014/main" id="{876B5539-80FD-99BD-3DC5-06AFC09172F4}"/>
              </a:ext>
            </a:extLst>
          </p:cNvPr>
          <p:cNvSpPr/>
          <p:nvPr/>
        </p:nvSpPr>
        <p:spPr>
          <a:xfrm>
            <a:off x="1289470" y="388661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57;p8">
            <a:extLst>
              <a:ext uri="{FF2B5EF4-FFF2-40B4-BE49-F238E27FC236}">
                <a16:creationId xmlns:a16="http://schemas.microsoft.com/office/drawing/2014/main" id="{2AE7B562-9B90-A865-55F9-93B4AAD17EF9}"/>
              </a:ext>
            </a:extLst>
          </p:cNvPr>
          <p:cNvSpPr/>
          <p:nvPr/>
        </p:nvSpPr>
        <p:spPr>
          <a:xfrm>
            <a:off x="2935830" y="4792424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7;p8">
            <a:extLst>
              <a:ext uri="{FF2B5EF4-FFF2-40B4-BE49-F238E27FC236}">
                <a16:creationId xmlns:a16="http://schemas.microsoft.com/office/drawing/2014/main" id="{4C17D476-5C24-F471-679F-5C51711138BB}"/>
              </a:ext>
            </a:extLst>
          </p:cNvPr>
          <p:cNvSpPr/>
          <p:nvPr/>
        </p:nvSpPr>
        <p:spPr>
          <a:xfrm>
            <a:off x="2897626" y="5804701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B2A2A-B45F-7E20-2190-83B5C1D1299D}"/>
              </a:ext>
            </a:extLst>
          </p:cNvPr>
          <p:cNvSpPr txBox="1"/>
          <p:nvPr/>
        </p:nvSpPr>
        <p:spPr>
          <a:xfrm>
            <a:off x="4718362" y="196290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hours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213D2-8D4D-D6AB-5A28-CBED6A9841EA}"/>
              </a:ext>
            </a:extLst>
          </p:cNvPr>
          <p:cNvSpPr txBox="1"/>
          <p:nvPr/>
        </p:nvSpPr>
        <p:spPr>
          <a:xfrm>
            <a:off x="4664479" y="291110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glass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E747A-E040-3685-8A98-D0B40AA22FE1}"/>
              </a:ext>
            </a:extLst>
          </p:cNvPr>
          <p:cNvSpPr txBox="1"/>
          <p:nvPr/>
        </p:nvSpPr>
        <p:spPr>
          <a:xfrm>
            <a:off x="4702575" y="379943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child</a:t>
            </a:r>
            <a:endParaRPr lang="en-GB" sz="2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6A33-2E56-DAB0-861C-66D40D6E1C2E}"/>
              </a:ext>
            </a:extLst>
          </p:cNvPr>
          <p:cNvSpPr txBox="1"/>
          <p:nvPr/>
        </p:nvSpPr>
        <p:spPr>
          <a:xfrm>
            <a:off x="4623340" y="475697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songs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18D9F-5638-A1DE-3A60-A95B97C2D79F}"/>
              </a:ext>
            </a:extLst>
          </p:cNvPr>
          <p:cNvSpPr txBox="1"/>
          <p:nvPr/>
        </p:nvSpPr>
        <p:spPr>
          <a:xfrm>
            <a:off x="4684515" y="5741512"/>
            <a:ext cx="2313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exercise books</a:t>
            </a:r>
          </a:p>
        </p:txBody>
      </p:sp>
      <p:graphicFrame>
        <p:nvGraphicFramePr>
          <p:cNvPr id="18" name="Google Shape;339;p8">
            <a:extLst>
              <a:ext uri="{FF2B5EF4-FFF2-40B4-BE49-F238E27FC236}">
                <a16:creationId xmlns:a16="http://schemas.microsoft.com/office/drawing/2014/main" id="{683F8A84-6762-B3FD-D282-3818ED2E5EBF}"/>
              </a:ext>
            </a:extLst>
          </p:cNvPr>
          <p:cNvGraphicFramePr/>
          <p:nvPr/>
        </p:nvGraphicFramePr>
        <p:xfrm>
          <a:off x="9285022" y="204027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Free vector graphics of Baby">
            <a:extLst>
              <a:ext uri="{FF2B5EF4-FFF2-40B4-BE49-F238E27FC236}">
                <a16:creationId xmlns:a16="http://schemas.microsoft.com/office/drawing/2014/main" id="{E99B937B-5B64-5651-24C5-465666D7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36" y="2008947"/>
            <a:ext cx="355875" cy="4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School">
            <a:extLst>
              <a:ext uri="{FF2B5EF4-FFF2-40B4-BE49-F238E27FC236}">
                <a16:creationId xmlns:a16="http://schemas.microsoft.com/office/drawing/2014/main" id="{5B04B2F5-74BE-7F0F-11F8-151ECEA1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79" y="4121881"/>
            <a:ext cx="304690" cy="4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Glass">
            <a:extLst>
              <a:ext uri="{FF2B5EF4-FFF2-40B4-BE49-F238E27FC236}">
                <a16:creationId xmlns:a16="http://schemas.microsoft.com/office/drawing/2014/main" id="{F5E455B2-6A29-97C3-E2EF-6430EEF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88" y="3051577"/>
            <a:ext cx="256111" cy="3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Girl">
            <a:extLst>
              <a:ext uri="{FF2B5EF4-FFF2-40B4-BE49-F238E27FC236}">
                <a16:creationId xmlns:a16="http://schemas.microsoft.com/office/drawing/2014/main" id="{6BA84C66-7E51-F980-92BB-5F76FE32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85" y="1963284"/>
            <a:ext cx="292771" cy="4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D316431F-BF34-2425-A7D3-EC87CB3630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78" y="2034630"/>
            <a:ext cx="370196" cy="3430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432E5A-0DBE-9BBF-F736-9BF08DA58D69}"/>
              </a:ext>
            </a:extLst>
          </p:cNvPr>
          <p:cNvSpPr/>
          <p:nvPr/>
        </p:nvSpPr>
        <p:spPr>
          <a:xfrm>
            <a:off x="9230042" y="1994420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Kind.</a:t>
            </a:r>
          </a:p>
        </p:txBody>
      </p:sp>
      <p:graphicFrame>
        <p:nvGraphicFramePr>
          <p:cNvPr id="22" name="Google Shape;339;p8">
            <a:extLst>
              <a:ext uri="{FF2B5EF4-FFF2-40B4-BE49-F238E27FC236}">
                <a16:creationId xmlns:a16="http://schemas.microsoft.com/office/drawing/2014/main" id="{36C33549-7916-E790-7C6F-6C3BDC5A7D77}"/>
              </a:ext>
            </a:extLst>
          </p:cNvPr>
          <p:cNvGraphicFramePr/>
          <p:nvPr/>
        </p:nvGraphicFramePr>
        <p:xfrm>
          <a:off x="9623296" y="516936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4" name="Picture 10" descr="Free vector graphics of Flat">
            <a:extLst>
              <a:ext uri="{FF2B5EF4-FFF2-40B4-BE49-F238E27FC236}">
                <a16:creationId xmlns:a16="http://schemas.microsoft.com/office/drawing/2014/main" id="{0CB55F77-E4FB-7878-B8EC-43F27066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33" y="3023630"/>
            <a:ext cx="375233" cy="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63710089-EF83-FEC9-8C91-1466E13C091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98" y="3002423"/>
            <a:ext cx="370196" cy="34300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86D2BB-06BF-5E78-6A65-11D4043C2C03}"/>
              </a:ext>
            </a:extLst>
          </p:cNvPr>
          <p:cNvSpPr/>
          <p:nvPr/>
        </p:nvSpPr>
        <p:spPr>
          <a:xfrm>
            <a:off x="9231186" y="2961242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Stunde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36" name="Picture 12" descr="Free vector graphics of Sheet">
            <a:extLst>
              <a:ext uri="{FF2B5EF4-FFF2-40B4-BE49-F238E27FC236}">
                <a16:creationId xmlns:a16="http://schemas.microsoft.com/office/drawing/2014/main" id="{16BB691C-9FA9-5C23-CD87-B7A34720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07" y="4108848"/>
            <a:ext cx="335442" cy="4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EC76D890-5F8E-1AC1-01C3-D9BDFC31C3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553" y="4088688"/>
            <a:ext cx="370196" cy="3430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CEDF36B-E3AB-A56E-D0C6-1D3AC8778D31}"/>
              </a:ext>
            </a:extLst>
          </p:cNvPr>
          <p:cNvSpPr/>
          <p:nvPr/>
        </p:nvSpPr>
        <p:spPr>
          <a:xfrm>
            <a:off x="9152488" y="4080390"/>
            <a:ext cx="1435748" cy="429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Heft.</a:t>
            </a:r>
          </a:p>
        </p:txBody>
      </p:sp>
      <p:pic>
        <p:nvPicPr>
          <p:cNvPr id="1038" name="Picture 14" descr="Free vector graphics of Award">
            <a:extLst>
              <a:ext uri="{FF2B5EF4-FFF2-40B4-BE49-F238E27FC236}">
                <a16:creationId xmlns:a16="http://schemas.microsoft.com/office/drawing/2014/main" id="{0F721F5E-5A5C-DB37-ED00-6C45F130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763" y="5147680"/>
            <a:ext cx="446261" cy="4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vector graphics of Question mark">
            <a:extLst>
              <a:ext uri="{FF2B5EF4-FFF2-40B4-BE49-F238E27FC236}">
                <a16:creationId xmlns:a16="http://schemas.microsoft.com/office/drawing/2014/main" id="{0DA7C512-2379-D1DA-DBF0-509A0A5D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614" y="5157080"/>
            <a:ext cx="272858" cy="4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6CF85E00-8A42-ED9D-8363-95CB2F1357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98" y="5178989"/>
            <a:ext cx="370196" cy="3430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7A97EEF-DB1F-D1CC-4D50-9CE6BD5B416D}"/>
              </a:ext>
            </a:extLst>
          </p:cNvPr>
          <p:cNvSpPr/>
          <p:nvPr/>
        </p:nvSpPr>
        <p:spPr>
          <a:xfrm>
            <a:off x="9527978" y="5143128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Preis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2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8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8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8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8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8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8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1" grpId="0"/>
      <p:bldP spid="132" grpId="0"/>
      <p:bldP spid="133" grpId="0"/>
      <p:bldP spid="134" grpId="0"/>
      <p:bldP spid="135" grpId="0"/>
      <p:bldP spid="137" grpId="0"/>
      <p:bldP spid="11" grpId="0" animBg="1"/>
      <p:bldP spid="13" grpId="0"/>
      <p:bldP spid="14" grpId="0"/>
      <p:bldP spid="15" grpId="0"/>
      <p:bldP spid="16" grpId="0"/>
      <p:bldP spid="17" grpId="0"/>
      <p:bldP spid="21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Deutsch 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57685"/>
              </p:ext>
            </p:extLst>
          </p:nvPr>
        </p:nvGraphicFramePr>
        <p:xfrm>
          <a:off x="616205" y="1053881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Hallo, __ _________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Präsentation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über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England!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 _____ 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auf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London und Oxford  ______   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Touristen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Städte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Kultur.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989196"/>
              </p:ext>
            </p:extLst>
          </p:nvPr>
        </p:nvGraphicFramePr>
        <p:xfrm>
          <a:off x="6177481" y="1073210"/>
          <a:ext cx="5509766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9766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we are doing __  ____________    all about England!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 has _  __  __ 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 songs are in  _____________.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London and Oxford have a lot of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the ______ have a lot of 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494258" y="1137330"/>
            <a:ext cx="234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241070" y="1163601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Hello,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497063" y="1170067"/>
            <a:ext cx="39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2163611" y="2402767"/>
            <a:ext cx="234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 viel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093033" y="2431846"/>
            <a:ext cx="280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  music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680652" y="3479541"/>
            <a:ext cx="219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Songs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9217458" y="345587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3637330" y="4397465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6241070" y="479875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tourists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644539" y="5594776"/>
            <a:ext cx="84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7241476" y="561506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cities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10199814" y="5651625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culture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DA74E-C0CC-A000-28BF-04E1267EDBE9}"/>
              </a:ext>
            </a:extLst>
          </p:cNvPr>
          <p:cNvSpPr txBox="1"/>
          <p:nvPr/>
        </p:nvSpPr>
        <p:spPr>
          <a:xfrm>
            <a:off x="6177481" y="1540476"/>
            <a:ext cx="224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78471-BDBF-EEDB-E8CA-78E050B6BAA4}"/>
              </a:ext>
            </a:extLst>
          </p:cNvPr>
          <p:cNvSpPr txBox="1"/>
          <p:nvPr/>
        </p:nvSpPr>
        <p:spPr>
          <a:xfrm>
            <a:off x="2739984" y="1540475"/>
            <a:ext cx="108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09335-0A6B-7CA6-83DE-006D41A8F33C}"/>
              </a:ext>
            </a:extLst>
          </p:cNvPr>
          <p:cNvSpPr txBox="1"/>
          <p:nvPr/>
        </p:nvSpPr>
        <p:spPr>
          <a:xfrm>
            <a:off x="3585209" y="5611176"/>
            <a:ext cx="75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3" grpId="0"/>
      <p:bldP spid="64" grpId="0"/>
      <p:bldP spid="66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70293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haben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 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 have lots of photos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296986" y="1211158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416433" y="2582748"/>
              <a:ext cx="2325379" cy="32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Fotos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1800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Chips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Hunger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Lehrer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We have lots of ice cream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You (all) have lots of crisps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prizes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art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They have lots of teachers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4" y="2223084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93" y="2922436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0" y="3667273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55" y="4342619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31" y="5165127"/>
            <a:ext cx="370196" cy="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463314" y="113081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42812" y="578340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59530"/>
              </p:ext>
            </p:extLst>
          </p:nvPr>
        </p:nvGraphicFramePr>
        <p:xfrm>
          <a:off x="5872629" y="2031411"/>
          <a:ext cx="5257797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Kunst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Handys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1" y="4223621"/>
            <a:ext cx="4625807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You (all)  have lots of computers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We have lots of art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1" y="5302329"/>
            <a:ext cx="462580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mobile phones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lists.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1" y="6347162"/>
            <a:ext cx="4625805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You (all) have lots of ice cream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20" y="2150535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64" y="2943840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84" y="3558959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29" y="4328431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31" y="5165127"/>
            <a:ext cx="370196" cy="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2616</Words>
  <Application>Microsoft Macintosh PowerPoint</Application>
  <PresentationFormat>Widescreen</PresentationFormat>
  <Paragraphs>592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Interacting </vt:lpstr>
      <vt:lpstr>Follow up 1a</vt:lpstr>
      <vt:lpstr>Follow up 1b</vt:lpstr>
      <vt:lpstr>Words for ‘a’ (ein, eine, ein)</vt:lpstr>
      <vt:lpstr>Follow up 2</vt:lpstr>
      <vt:lpstr>Follow up 3 </vt:lpstr>
      <vt:lpstr>Follow up 4</vt:lpstr>
      <vt:lpstr>Follow up 4a</vt:lpstr>
      <vt:lpstr>Follow up 4b</vt:lpstr>
      <vt:lpstr>Follow up 5: </vt:lpstr>
      <vt:lpstr>Follow up 5: </vt:lpstr>
      <vt:lpstr>Tschüss!</vt:lpstr>
      <vt:lpstr>Follow up 4  Partner A</vt:lpstr>
      <vt:lpstr>Follow up 4  Partner 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89</cp:revision>
  <dcterms:created xsi:type="dcterms:W3CDTF">2021-06-12T06:20:35Z</dcterms:created>
  <dcterms:modified xsi:type="dcterms:W3CDTF">2024-02-12T20:29:02Z</dcterms:modified>
</cp:coreProperties>
</file>