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25" r:id="rId3"/>
    <p:sldId id="929" r:id="rId4"/>
    <p:sldId id="934" r:id="rId5"/>
    <p:sldId id="938" r:id="rId6"/>
    <p:sldId id="298" r:id="rId7"/>
    <p:sldId id="300" r:id="rId8"/>
    <p:sldId id="932" r:id="rId9"/>
    <p:sldId id="279" r:id="rId10"/>
    <p:sldId id="291" r:id="rId11"/>
    <p:sldId id="927" r:id="rId12"/>
    <p:sldId id="933"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EFF9FB"/>
    <a:srgbClr val="0070C0"/>
    <a:srgbClr val="FFFFCC"/>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2A967A-13A0-3E48-A692-54680CFA7E89}" v="2" dt="2024-01-04T10:34:34.96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2653" autoAdjust="0"/>
  </p:normalViewPr>
  <p:slideViewPr>
    <p:cSldViewPr snapToGrid="0">
      <p:cViewPr varScale="1">
        <p:scale>
          <a:sx n="87" d="100"/>
          <a:sy n="87" d="100"/>
        </p:scale>
        <p:origin x="202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de-DE" sz="1200" b="0" i="0" strike="noStrike" spc="-1" dirty="0">
                <a:solidFill>
                  <a:srgbClr val="002060"/>
                </a:solidFill>
                <a:latin typeface="Century Gothic"/>
                <a:ea typeface="Century Gothic"/>
              </a:rPr>
              <a:t>[w] Welt [164] Wasser [245] Antwort [522]  wahr [737] gewinnen [372]</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geben </a:t>
            </a:r>
            <a:r>
              <a:rPr lang="de-DE" sz="1200" b="0" i="0" strike="noStrike" spc="-1" dirty="0">
                <a:solidFill>
                  <a:srgbClr val="002060"/>
                </a:solidFill>
                <a:latin typeface="Century Gothic"/>
                <a:ea typeface="Century Gothic"/>
              </a:rPr>
              <a:t>[49] Ball [1782] Baum [1013] Bild</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[253] Blume [2463] Buch</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[300] Computer [1252] Foto</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[633] Glas</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[885] Jacke [3287] Kleidung [2820] Spiel [328] </a:t>
            </a:r>
            <a:r>
              <a:rPr lang="de-DE" sz="1200" b="1" i="0" strike="noStrike" spc="-1" dirty="0">
                <a:solidFill>
                  <a:srgbClr val="002060"/>
                </a:solidFill>
                <a:latin typeface="Century Gothic"/>
                <a:ea typeface="Century Gothic"/>
              </a:rPr>
              <a:t>Stoff </a:t>
            </a:r>
            <a:r>
              <a:rPr lang="de-DE" sz="1200" b="0" i="0" strike="noStrike" spc="-1" dirty="0">
                <a:solidFill>
                  <a:srgbClr val="002060"/>
                </a:solidFill>
                <a:latin typeface="Century Gothic"/>
                <a:ea typeface="Century Gothic"/>
              </a:rPr>
              <a:t>[758] Tier</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[614]</a:t>
            </a:r>
          </a:p>
          <a:p>
            <a:pPr marL="216000" indent="-216000">
              <a:lnSpc>
                <a:spcPct val="100000"/>
              </a:lnSpc>
            </a:pPr>
            <a:r>
              <a:rPr lang="de-DE" sz="1200" b="1" i="0" strike="noStrike" spc="-1" dirty="0">
                <a:solidFill>
                  <a:srgbClr val="002060"/>
                </a:solidFill>
                <a:latin typeface="Century Gothic"/>
                <a:ea typeface="Century Gothic"/>
              </a:rPr>
              <a:t>Revisit 1</a:t>
            </a:r>
            <a:r>
              <a:rPr lang="de-DE"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suchen</a:t>
            </a:r>
            <a:r>
              <a:rPr lang="de-DE" sz="1200" b="0" i="0" strike="noStrike" spc="-1" dirty="0">
                <a:solidFill>
                  <a:srgbClr val="002060"/>
                </a:solidFill>
                <a:latin typeface="Century Gothic"/>
                <a:ea typeface="Century Gothic"/>
              </a:rPr>
              <a:t> [293] </a:t>
            </a:r>
            <a:r>
              <a:rPr lang="de-DE" sz="1200" b="1" i="0" strike="noStrike" spc="-1" dirty="0">
                <a:solidFill>
                  <a:srgbClr val="002060"/>
                </a:solidFill>
                <a:latin typeface="Century Gothic"/>
                <a:ea typeface="Century Gothic"/>
              </a:rPr>
              <a:t>tanzen </a:t>
            </a:r>
            <a:r>
              <a:rPr lang="de-DE" sz="1200" b="0" i="0" strike="noStrike" spc="-1" dirty="0">
                <a:solidFill>
                  <a:srgbClr val="002060"/>
                </a:solidFill>
                <a:latin typeface="Century Gothic"/>
                <a:ea typeface="Century Gothic"/>
              </a:rPr>
              <a:t>[1497] </a:t>
            </a:r>
            <a:r>
              <a:rPr lang="de-DE" sz="1200" b="1" i="0" strike="noStrike" spc="-1" dirty="0">
                <a:solidFill>
                  <a:srgbClr val="002060"/>
                </a:solidFill>
                <a:latin typeface="Century Gothic"/>
                <a:ea typeface="Century Gothic"/>
              </a:rPr>
              <a:t>trinken </a:t>
            </a:r>
            <a:r>
              <a:rPr lang="de-DE" sz="1200" b="0" i="0" strike="noStrike" spc="-1" dirty="0">
                <a:solidFill>
                  <a:srgbClr val="002060"/>
                </a:solidFill>
                <a:latin typeface="Century Gothic"/>
                <a:ea typeface="Century Gothic"/>
              </a:rPr>
              <a:t>[634] </a:t>
            </a:r>
            <a:r>
              <a:rPr lang="de-DE" sz="1200" b="1" i="0" strike="noStrike" spc="-1" dirty="0">
                <a:solidFill>
                  <a:srgbClr val="002060"/>
                </a:solidFill>
                <a:latin typeface="Century Gothic"/>
                <a:ea typeface="Century Gothic"/>
              </a:rPr>
              <a:t>genug </a:t>
            </a:r>
            <a:r>
              <a:rPr lang="de-DE" sz="1200" b="0" i="0" strike="noStrike" spc="-1" dirty="0">
                <a:solidFill>
                  <a:srgbClr val="002060"/>
                </a:solidFill>
                <a:latin typeface="Century Gothic"/>
                <a:ea typeface="Century Gothic"/>
              </a:rPr>
              <a:t>[498] </a:t>
            </a:r>
            <a:r>
              <a:rPr lang="de-DE" sz="1200" b="0" i="1" strike="noStrike" spc="-1" dirty="0">
                <a:solidFill>
                  <a:srgbClr val="002060"/>
                </a:solidFill>
                <a:latin typeface="Century Gothic"/>
                <a:ea typeface="Century Gothic"/>
              </a:rPr>
              <a:t>(plus language from week 5 - bleiben [113] brauchen [179] Glas, Gläser [885] Idee [451] gewinnen [372] haben [6] helfen [338] kaufen [506] machen [58] planen [579] singen [1063] spielen</a:t>
            </a:r>
          </a:p>
          <a:p>
            <a:pPr marL="216000" indent="-216000">
              <a:lnSpc>
                <a:spcPct val="100000"/>
              </a:lnSpc>
            </a:pPr>
            <a:r>
              <a:rPr lang="de-DE" sz="1200" b="0" i="1" strike="noStrike" spc="-1" dirty="0">
                <a:solidFill>
                  <a:srgbClr val="002060"/>
                </a:solidFill>
                <a:latin typeface="Century Gothic"/>
                <a:ea typeface="Century Gothic"/>
              </a:rPr>
              <a:t>[205] wiederholen [988]  Kind [133] Kinder [133] Stunde [276] dieser, diese, dieses [24])</a:t>
            </a:r>
          </a:p>
          <a:p>
            <a:pPr marL="216000" indent="-216000">
              <a:lnSpc>
                <a:spcPct val="100000"/>
              </a:lnSpc>
            </a:pPr>
            <a:r>
              <a:rPr lang="de-DE" sz="1200" b="1" i="0" strike="noStrike" spc="-1" dirty="0">
                <a:solidFill>
                  <a:srgbClr val="002060"/>
                </a:solidFill>
                <a:latin typeface="Century Gothic"/>
                <a:ea typeface="Century Gothic"/>
              </a:rPr>
              <a:t>Revisit 2: wir sind, ihr seid </a:t>
            </a:r>
            <a:r>
              <a:rPr lang="de-DE" sz="1200" b="0" i="0" strike="noStrike" spc="-1" dirty="0">
                <a:solidFill>
                  <a:srgbClr val="002060"/>
                </a:solidFill>
                <a:latin typeface="Century Gothic"/>
                <a:ea typeface="Century Gothic"/>
              </a:rPr>
              <a:t>[4] </a:t>
            </a:r>
            <a:r>
              <a:rPr lang="de-DE" sz="1200" b="1" i="0" strike="noStrike" spc="-1" dirty="0">
                <a:solidFill>
                  <a:srgbClr val="002060"/>
                </a:solidFill>
                <a:latin typeface="Century Gothic"/>
                <a:ea typeface="Century Gothic"/>
              </a:rPr>
              <a:t>wir</a:t>
            </a:r>
            <a:r>
              <a:rPr lang="de-DE" sz="1200" b="0" i="0" strike="noStrike" spc="-1" dirty="0">
                <a:solidFill>
                  <a:srgbClr val="002060"/>
                </a:solidFill>
                <a:latin typeface="Century Gothic"/>
                <a:ea typeface="Century Gothic"/>
              </a:rPr>
              <a:t> [26] </a:t>
            </a:r>
            <a:r>
              <a:rPr lang="de-DE" sz="1200" b="1" i="0" strike="noStrike" spc="-1" dirty="0">
                <a:solidFill>
                  <a:srgbClr val="002060"/>
                </a:solidFill>
                <a:latin typeface="Century Gothic"/>
                <a:ea typeface="Century Gothic"/>
              </a:rPr>
              <a:t>ihr </a:t>
            </a:r>
            <a:r>
              <a:rPr lang="de-DE" sz="1200" b="0" i="0" strike="noStrike" spc="-1" dirty="0">
                <a:solidFill>
                  <a:srgbClr val="002060"/>
                </a:solidFill>
                <a:latin typeface="Century Gothic"/>
                <a:ea typeface="Century Gothic"/>
              </a:rPr>
              <a:t>[27] freundlich [1566] nett [1565] </a:t>
            </a:r>
            <a:r>
              <a:rPr lang="de-DE" sz="1200" b="1" i="0" strike="noStrike" spc="-1" dirty="0">
                <a:solidFill>
                  <a:srgbClr val="002060"/>
                </a:solidFill>
                <a:latin typeface="Century Gothic"/>
                <a:ea typeface="Century Gothic"/>
              </a:rPr>
              <a:t>schön</a:t>
            </a:r>
            <a:r>
              <a:rPr lang="de-DE" sz="1200" b="0" i="0" strike="noStrike" spc="-1" dirty="0">
                <a:solidFill>
                  <a:srgbClr val="002060"/>
                </a:solidFill>
                <a:latin typeface="Century Gothic"/>
                <a:ea typeface="Century Gothic"/>
              </a:rPr>
              <a:t> [188] wunderbar [1603] da [48] hier [68] Baum [1013] </a:t>
            </a:r>
            <a:r>
              <a:rPr lang="de-DE" sz="1200" b="1" i="0" strike="noStrike" spc="-1" dirty="0">
                <a:solidFill>
                  <a:srgbClr val="002060"/>
                </a:solidFill>
                <a:latin typeface="Century Gothic"/>
                <a:ea typeface="Century Gothic"/>
              </a:rPr>
              <a:t>Garten</a:t>
            </a:r>
            <a:r>
              <a:rPr lang="de-DE" sz="1200" b="0" i="0" strike="noStrike" spc="-1" dirty="0">
                <a:solidFill>
                  <a:srgbClr val="002060"/>
                </a:solidFill>
                <a:latin typeface="Century Gothic"/>
                <a:ea typeface="Century Gothic"/>
              </a:rPr>
              <a:t> [1158] Haus [147] </a:t>
            </a:r>
            <a:r>
              <a:rPr lang="de-DE" sz="1200" b="1" i="0" strike="noStrike" spc="-1" dirty="0">
                <a:solidFill>
                  <a:srgbClr val="002060"/>
                </a:solidFill>
                <a:latin typeface="Century Gothic"/>
                <a:ea typeface="Century Gothic"/>
              </a:rPr>
              <a:t>Klasse</a:t>
            </a:r>
            <a:r>
              <a:rPr lang="de-DE" sz="1200" b="0" i="0" strike="noStrike" spc="-1" dirty="0">
                <a:solidFill>
                  <a:srgbClr val="002060"/>
                </a:solidFill>
                <a:latin typeface="Century Gothic"/>
                <a:ea typeface="Century Gothic"/>
              </a:rPr>
              <a:t> [961]</a:t>
            </a:r>
            <a:r>
              <a:rPr lang="de-DE" sz="1200" b="1" i="0" strike="noStrike" spc="-1" dirty="0">
                <a:solidFill>
                  <a:srgbClr val="002060"/>
                </a:solidFill>
                <a:latin typeface="Century Gothic"/>
                <a:ea typeface="Century Gothic"/>
              </a:rPr>
              <a:t> Mitte </a:t>
            </a:r>
            <a:r>
              <a:rPr lang="de-DE" sz="1200" b="0" i="0" strike="noStrike" spc="-1" dirty="0">
                <a:solidFill>
                  <a:srgbClr val="002060"/>
                </a:solidFill>
                <a:latin typeface="Century Gothic"/>
                <a:ea typeface="Century Gothic"/>
              </a:rPr>
              <a:t>[711] Schule [359] </a:t>
            </a:r>
            <a:r>
              <a:rPr lang="de-DE" sz="1200" b="1" i="0" strike="noStrike" spc="-1" dirty="0">
                <a:solidFill>
                  <a:srgbClr val="002060"/>
                </a:solidFill>
                <a:latin typeface="Century Gothic"/>
                <a:ea typeface="Century Gothic"/>
              </a:rPr>
              <a:t>Zimmer </a:t>
            </a:r>
            <a:r>
              <a:rPr lang="de-DE" sz="1200" b="0" i="0" strike="noStrike" spc="-1" dirty="0">
                <a:solidFill>
                  <a:srgbClr val="002060"/>
                </a:solidFill>
                <a:latin typeface="Century Gothic"/>
                <a:ea typeface="Century Gothic"/>
              </a:rPr>
              <a:t>[665] links [893] oben [417] rechts [829]</a:t>
            </a:r>
          </a:p>
          <a:p>
            <a:pPr marL="216000" indent="-216000">
              <a:lnSpc>
                <a:spcPct val="100000"/>
              </a:lnSpc>
            </a:pPr>
            <a:r>
              <a:rPr lang="de-DE" sz="1200" b="0" i="0" strike="noStrike" spc="-1" dirty="0">
                <a:solidFill>
                  <a:srgbClr val="002060"/>
                </a:solidFill>
                <a:latin typeface="Century Gothic"/>
                <a:ea typeface="Century Gothic"/>
              </a:rPr>
              <a:t>unten [710] in [3] nicht wahr [n/a] ja [45] nein [148]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the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of </a:t>
            </a:r>
            <a:r>
              <a:rPr lang="en-GB" sz="1200" b="0" strike="noStrike" spc="-1" dirty="0" err="1">
                <a:solidFill>
                  <a:srgbClr val="000000"/>
                </a:solidFill>
                <a:latin typeface="Calibri"/>
                <a:ea typeface="Calibri"/>
              </a:rPr>
              <a:t>geben</a:t>
            </a:r>
            <a:r>
              <a:rPr lang="en-GB" sz="1200" b="0" strike="noStrike" spc="-1" dirty="0">
                <a:solidFill>
                  <a:srgbClr val="000000"/>
                </a:solidFill>
                <a:latin typeface="Calibri"/>
                <a:ea typeface="Calibri"/>
              </a:rPr>
              <a:t> and its two different meanings: er/</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(he/she gives) versus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(there is/are)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Introduce the context of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giving away some of their belongings for a sale.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are the twin cousins of Johanna and Moritz. They live in Biel in Switzerland- show pupils on the map next to the characters. </a:t>
            </a:r>
          </a:p>
          <a:p>
            <a:pPr marL="216000" indent="-216000">
              <a:lnSpc>
                <a:spcPct val="100000"/>
              </a:lnSpc>
            </a:pPr>
            <a:r>
              <a:rPr lang="en-GB" sz="1200" b="0" strike="noStrike" spc="-1" dirty="0">
                <a:solidFill>
                  <a:srgbClr val="000000"/>
                </a:solidFill>
                <a:latin typeface="Calibri"/>
              </a:rPr>
              <a:t>2. Click to hear example. Pupils decide whether the sentence is telling us that </a:t>
            </a:r>
            <a:r>
              <a:rPr lang="en-GB" sz="1200" b="0" strike="noStrike" spc="-1" dirty="0" err="1">
                <a:solidFill>
                  <a:srgbClr val="000000"/>
                </a:solidFill>
                <a:latin typeface="Calibri"/>
              </a:rPr>
              <a:t>Lias</a:t>
            </a:r>
            <a:r>
              <a:rPr lang="en-GB" sz="1200" b="0" strike="noStrike" spc="-1" dirty="0">
                <a:solidFill>
                  <a:srgbClr val="000000"/>
                </a:solidFill>
                <a:latin typeface="Calibri"/>
              </a:rPr>
              <a:t> or Ronja (he/she) is giving something away (er/</a:t>
            </a:r>
            <a:r>
              <a:rPr lang="en-GB" sz="1200" b="0" strike="noStrike" spc="-1" dirty="0" err="1">
                <a:solidFill>
                  <a:srgbClr val="000000"/>
                </a:solidFill>
                <a:latin typeface="Calibri"/>
              </a:rPr>
              <a:t>sie</a:t>
            </a:r>
            <a:r>
              <a:rPr lang="en-GB" sz="1200" b="0" strike="noStrike" spc="-1" dirty="0">
                <a:solidFill>
                  <a:srgbClr val="000000"/>
                </a:solidFill>
                <a:latin typeface="Calibri"/>
              </a:rPr>
              <a:t> </a:t>
            </a:r>
            <a:r>
              <a:rPr lang="en-GB" sz="1200" b="0" strike="noStrike" spc="-1" dirty="0" err="1">
                <a:solidFill>
                  <a:srgbClr val="000000"/>
                </a:solidFill>
                <a:latin typeface="Calibri"/>
              </a:rPr>
              <a:t>gibt</a:t>
            </a:r>
            <a:r>
              <a:rPr lang="en-GB" sz="1200" b="0" strike="noStrike" spc="-1" dirty="0">
                <a:solidFill>
                  <a:srgbClr val="000000"/>
                </a:solidFill>
                <a:latin typeface="Calibri"/>
              </a:rPr>
              <a:t>) or whether it is telling us what there is (es </a:t>
            </a:r>
            <a:r>
              <a:rPr lang="en-GB" sz="1200" b="0" strike="noStrike" spc="-1" dirty="0" err="1">
                <a:solidFill>
                  <a:srgbClr val="000000"/>
                </a:solidFill>
                <a:latin typeface="Calibri"/>
              </a:rPr>
              <a:t>gibt</a:t>
            </a:r>
            <a:r>
              <a:rPr lang="en-GB" sz="1200" b="0" strike="noStrike" spc="-1" dirty="0">
                <a:solidFill>
                  <a:srgbClr val="000000"/>
                </a:solidFill>
                <a:latin typeface="Calibri"/>
              </a:rPr>
              <a:t>). They also note down what the item is in English. Click for answers</a:t>
            </a:r>
          </a:p>
          <a:p>
            <a:pPr marL="216000" indent="-216000">
              <a:lnSpc>
                <a:spcPct val="100000"/>
              </a:lnSpc>
            </a:pPr>
            <a:r>
              <a:rPr lang="en-GB" sz="1200" b="0" strike="noStrike" spc="-1" dirty="0">
                <a:solidFill>
                  <a:srgbClr val="000000"/>
                </a:solidFill>
                <a:latin typeface="Calibri"/>
              </a:rPr>
              <a:t>3. Repeat for items 1-6.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Sie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Blume</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Computer</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Foto</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Ball</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Buch</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viele</a:t>
            </a:r>
            <a:r>
              <a:rPr lang="en-GB" sz="1200" b="0" strike="noStrike" spc="-1" dirty="0">
                <a:solidFill>
                  <a:srgbClr val="000000"/>
                </a:solidFill>
                <a:latin typeface="Calibri"/>
              </a:rPr>
              <a:t> </a:t>
            </a:r>
            <a:r>
              <a:rPr lang="en-GB" sz="1200" b="0" strike="noStrike" spc="-1" dirty="0" err="1">
                <a:solidFill>
                  <a:srgbClr val="000000"/>
                </a:solidFill>
                <a:latin typeface="Calibri"/>
              </a:rPr>
              <a:t>Gläser</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a:t>
            </a:r>
            <a:r>
              <a:rPr lang="en-GB" sz="1200" b="0" strike="noStrike" spc="-1" dirty="0" err="1">
                <a:solidFill>
                  <a:srgbClr val="000000"/>
                </a:solidFill>
                <a:latin typeface="Calibri"/>
              </a:rPr>
              <a:t>Stofftier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highlight the return to ‘e’ for plural forms of ‘</a:t>
            </a:r>
            <a:r>
              <a:rPr lang="en-GB" sz="1200" b="0" strike="noStrike" spc="-1" dirty="0" err="1">
                <a:latin typeface="Arial"/>
              </a:rPr>
              <a:t>geben</a:t>
            </a:r>
            <a:r>
              <a:rPr lang="en-GB" sz="1200" b="0" strike="noStrike" spc="-1" dirty="0">
                <a:latin typeface="Arial"/>
              </a:rPr>
              <a:t>’, in contrast to the vowel change seen earlier in the 3</a:t>
            </a:r>
            <a:r>
              <a:rPr lang="en-GB" sz="1200" b="0" strike="noStrike" spc="-1" baseline="30000" dirty="0">
                <a:latin typeface="Arial"/>
              </a:rPr>
              <a:t>rd</a:t>
            </a:r>
            <a:r>
              <a:rPr lang="en-GB" sz="1200" b="0" strike="noStrike" spc="-1" dirty="0">
                <a:latin typeface="Arial"/>
              </a:rPr>
              <a:t> person singular.</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7650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sentences using the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and the second person plural of the verb </a:t>
            </a:r>
            <a:r>
              <a:rPr lang="en-GB" sz="1200" b="1" strike="noStrike" spc="-1" dirty="0" err="1">
                <a:solidFill>
                  <a:srgbClr val="000000"/>
                </a:solidFill>
                <a:latin typeface="Calibri"/>
                <a:ea typeface="Calibri"/>
              </a:rPr>
              <a:t>geben</a:t>
            </a:r>
            <a:r>
              <a:rPr lang="en-GB" sz="1200" b="0" strike="noStrike" spc="-1" dirty="0">
                <a:solidFill>
                  <a:srgbClr val="000000"/>
                </a:solidFill>
                <a:latin typeface="Calibri"/>
                <a:ea typeface="Calibri"/>
              </a:rPr>
              <a:t> and of new and </a:t>
            </a:r>
            <a:r>
              <a:rPr lang="en-GB" sz="1200" b="0" strike="noStrike" spc="-1" dirty="0" err="1">
                <a:solidFill>
                  <a:srgbClr val="000000"/>
                </a:solidFill>
                <a:latin typeface="Calibri"/>
                <a:ea typeface="Calibri"/>
              </a:rPr>
              <a:t>revisted</a:t>
            </a:r>
            <a:r>
              <a:rPr lang="en-GB" sz="1200" b="0" strike="noStrike" spc="-1" dirty="0">
                <a:solidFill>
                  <a:srgbClr val="000000"/>
                </a:solidFill>
                <a:latin typeface="Calibri"/>
                <a:ea typeface="Calibri"/>
              </a:rPr>
              <a:t> vocabulary.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to pupils: Johanna and Ronja are texting about what </a:t>
            </a:r>
            <a:r>
              <a:rPr lang="en-GB" sz="1200" b="0" strike="noStrike" spc="-1" dirty="0" err="1">
                <a:solidFill>
                  <a:srgbClr val="000000"/>
                </a:solidFill>
                <a:latin typeface="Calibri"/>
              </a:rPr>
              <a:t>Lias</a:t>
            </a:r>
            <a:r>
              <a:rPr lang="en-GB" sz="1200" b="0" strike="noStrike" spc="-1" dirty="0">
                <a:solidFill>
                  <a:srgbClr val="000000"/>
                </a:solidFill>
                <a:latin typeface="Calibri"/>
              </a:rPr>
              <a:t>/</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have given away for the sale. </a:t>
            </a:r>
          </a:p>
          <a:p>
            <a:pPr marL="229320" indent="-228600">
              <a:lnSpc>
                <a:spcPct val="100000"/>
              </a:lnSpc>
              <a:buAutoNum type="arabicPeriod"/>
            </a:pPr>
            <a:r>
              <a:rPr lang="en-GB" sz="1200" b="0" strike="noStrike" spc="-1" dirty="0">
                <a:solidFill>
                  <a:srgbClr val="000000"/>
                </a:solidFill>
                <a:latin typeface="Calibri"/>
              </a:rPr>
              <a:t>Pupils write 1-6, read the sentences, and decide whether each sentence is about </a:t>
            </a:r>
            <a:r>
              <a:rPr lang="en-GB" sz="1200" b="0" strike="noStrike" spc="-1" dirty="0" err="1">
                <a:solidFill>
                  <a:srgbClr val="000000"/>
                </a:solidFill>
                <a:latin typeface="Calibri"/>
              </a:rPr>
              <a:t>Lias</a:t>
            </a:r>
            <a:r>
              <a:rPr lang="en-GB" sz="1200" b="0" strike="noStrike" spc="-1" dirty="0">
                <a:solidFill>
                  <a:srgbClr val="000000"/>
                </a:solidFill>
                <a:latin typeface="Calibri"/>
              </a:rPr>
              <a:t> (he) or about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(you all/both) by looking carefully at the verb form- er </a:t>
            </a:r>
            <a:r>
              <a:rPr lang="en-GB" sz="1200" b="0" strike="noStrike" spc="-1" dirty="0" err="1">
                <a:solidFill>
                  <a:srgbClr val="000000"/>
                </a:solidFill>
                <a:latin typeface="Calibri"/>
              </a:rPr>
              <a:t>g</a:t>
            </a:r>
            <a:r>
              <a:rPr lang="en-GB" sz="1200" b="1" strike="noStrike" spc="-1" dirty="0" err="1">
                <a:solidFill>
                  <a:srgbClr val="000000"/>
                </a:solidFill>
                <a:latin typeface="Calibri"/>
              </a:rPr>
              <a:t>i</a:t>
            </a:r>
            <a:r>
              <a:rPr lang="en-GB" sz="1200" b="0" strike="noStrike" spc="-1" dirty="0" err="1">
                <a:solidFill>
                  <a:srgbClr val="000000"/>
                </a:solidFill>
                <a:latin typeface="Calibri"/>
              </a:rPr>
              <a:t>bt</a:t>
            </a:r>
            <a:r>
              <a:rPr lang="en-GB" sz="1200" b="0" strike="noStrike" spc="-1" dirty="0">
                <a:solidFill>
                  <a:srgbClr val="000000"/>
                </a:solidFill>
                <a:latin typeface="Calibri"/>
              </a:rPr>
              <a:t> or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g</a:t>
            </a:r>
            <a:r>
              <a:rPr lang="en-GB" sz="1200" b="1" strike="noStrike" spc="-1" dirty="0" err="1">
                <a:solidFill>
                  <a:srgbClr val="000000"/>
                </a:solidFill>
                <a:latin typeface="Calibri"/>
              </a:rPr>
              <a:t>e</a:t>
            </a:r>
            <a:r>
              <a:rPr lang="en-GB" sz="1200" b="0" strike="noStrike" spc="-1" dirty="0" err="1">
                <a:solidFill>
                  <a:srgbClr val="000000"/>
                </a:solidFill>
                <a:latin typeface="Calibri"/>
              </a:rPr>
              <a:t>bt</a:t>
            </a:r>
            <a:r>
              <a:rPr lang="en-GB" sz="1200" b="0" strike="noStrike" spc="-1" dirty="0">
                <a:solidFill>
                  <a:srgbClr val="000000"/>
                </a:solidFill>
                <a:latin typeface="Calibri"/>
              </a:rPr>
              <a:t>.</a:t>
            </a:r>
          </a:p>
          <a:p>
            <a:pPr marL="229320" indent="-228600">
              <a:lnSpc>
                <a:spcPct val="100000"/>
              </a:lnSpc>
              <a:buAutoNum type="arabicPeriod"/>
            </a:pPr>
            <a:r>
              <a:rPr lang="en-GB" sz="1200" b="0" strike="noStrike" spc="-1" dirty="0">
                <a:solidFill>
                  <a:srgbClr val="000000"/>
                </a:solidFill>
                <a:latin typeface="Calibri"/>
              </a:rPr>
              <a:t>They also write the English for which item(s) are being donated. Pay attention to plural forms and use of ‘</a:t>
            </a:r>
            <a:r>
              <a:rPr lang="en-GB" sz="1200" b="0" strike="noStrike" spc="-1" dirty="0" err="1">
                <a:solidFill>
                  <a:srgbClr val="000000"/>
                </a:solidFill>
                <a:latin typeface="Calibri"/>
              </a:rPr>
              <a:t>kein</a:t>
            </a:r>
            <a:r>
              <a:rPr lang="en-GB" sz="1200" b="0" strike="noStrike" spc="-1" dirty="0">
                <a:solidFill>
                  <a:srgbClr val="000000"/>
                </a:solidFill>
                <a:latin typeface="Calibri"/>
              </a:rPr>
              <a:t>’ here. </a:t>
            </a:r>
          </a:p>
          <a:p>
            <a:pPr marL="229320" indent="-228600">
              <a:lnSpc>
                <a:spcPct val="100000"/>
              </a:lnSpc>
              <a:buAutoNum type="arabicPeriod"/>
            </a:pPr>
            <a:r>
              <a:rPr lang="en-GB" sz="1200" b="0" strike="noStrike" spc="-1" dirty="0">
                <a:solidFill>
                  <a:srgbClr val="000000"/>
                </a:solidFill>
                <a:latin typeface="Calibri"/>
              </a:rPr>
              <a:t>Elicit and then click to reveal the answers in the table.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8660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[w].</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Welt’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‘Welt’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Welt</a:t>
            </a:r>
            <a:r>
              <a:rPr lang="fr-FR" baseline="0" dirty="0"/>
              <a:t>’ </a:t>
            </a:r>
            <a:r>
              <a:rPr lang="fr-FR" baseline="0" dirty="0" err="1"/>
              <a:t>might</a:t>
            </a:r>
            <a:r>
              <a:rPr lang="fr-FR" baseline="0" dirty="0"/>
              <a:t> </a:t>
            </a:r>
            <a:r>
              <a:rPr lang="fr-FR" baseline="0" dirty="0" err="1"/>
              <a:t>be</a:t>
            </a:r>
            <a:r>
              <a:rPr lang="fr-FR" baseline="0" dirty="0"/>
              <a:t> to mime a big </a:t>
            </a:r>
            <a:r>
              <a:rPr lang="fr-FR" baseline="0" dirty="0" err="1"/>
              <a:t>sphere</a:t>
            </a:r>
            <a:r>
              <a:rPr lang="fr-FR" baseline="0" dirty="0"/>
              <a:t> </a:t>
            </a:r>
            <a:r>
              <a:rPr lang="fr-FR" baseline="0" dirty="0" err="1"/>
              <a:t>with</a:t>
            </a:r>
            <a:r>
              <a:rPr lang="fr-FR" baseline="0" dirty="0"/>
              <a:t> </a:t>
            </a:r>
            <a:r>
              <a:rPr lang="fr-FR" baseline="0" dirty="0" err="1"/>
              <a:t>your</a:t>
            </a:r>
            <a:r>
              <a:rPr lang="fr-FR" baseline="0" dirty="0"/>
              <a:t> hands.</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[w].</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2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recap the SSC [v] before meeting [w] and [v] together on next slide.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Vater</a:t>
            </a:r>
            <a:r>
              <a:rPr lang="en-GB" sz="1200" b="1" strike="noStrike" spc="-1" dirty="0">
                <a:solidFill>
                  <a:srgbClr val="000000"/>
                </a:solidFill>
                <a:latin typeface="+mn-lt"/>
                <a:ea typeface="Calibri"/>
              </a:rPr>
              <a:t>’ </a:t>
            </a:r>
            <a:endParaRPr lang="en-GB" sz="1200" b="0" strike="noStrike" spc="-1" dirty="0">
              <a:solidFill>
                <a:srgbClr val="000000"/>
              </a:solidFill>
              <a:latin typeface="+mn-lt"/>
              <a:ea typeface="Calibri"/>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Vater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720" indent="0">
              <a:lnSpc>
                <a:spcPct val="100000"/>
              </a:lnSpc>
              <a:buClr>
                <a:srgbClr val="000000"/>
              </a:buClr>
              <a:buFont typeface="Calibri"/>
              <a:buNone/>
            </a:pPr>
            <a:endParaRPr lang="en-GB" sz="1200" b="1" strike="noStrike" spc="-1" dirty="0">
              <a:solidFill>
                <a:srgbClr val="000000"/>
              </a:solidFill>
              <a:latin typeface="+mn-lt"/>
              <a:ea typeface="Calibri"/>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a:t>Vater</a:t>
            </a:r>
            <a:r>
              <a:rPr lang="fr-FR" baseline="0" dirty="0"/>
              <a:t>’ might be to use the BSL gesture, found here: https://www.signbsl.com/sign/father. Although the gesture is not evocative of father, it does tap out the two syllables and the words father/Vater share the same origin, and are very similar, so this does work for the German word, too.  Teachers may prefer other alternatives, or not to have a gesture at all.</a:t>
            </a:r>
          </a:p>
          <a:p>
            <a:pPr marL="720" indent="0">
              <a:lnSpc>
                <a:spcPct val="100000"/>
              </a:lnSpc>
              <a:buClr>
                <a:srgbClr val="000000"/>
              </a:buClr>
              <a:buFont typeface="Calibri"/>
              <a:buNone/>
            </a:pPr>
            <a:endParaRPr lang="en-GB" sz="1200" b="0" strike="noStrike" spc="-1" dirty="0">
              <a:solidFill>
                <a:srgbClr val="000000"/>
              </a:solidFill>
              <a:latin typeface="+mn-lt"/>
              <a:ea typeface="Calibri"/>
            </a:endParaRPr>
          </a:p>
          <a:p>
            <a:r>
              <a:rPr lang="en-GB" b="1" dirty="0"/>
              <a:t>Vocabulary: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Vater</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[232]</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40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Vater</a:t>
            </a:r>
            <a:r>
              <a:rPr lang="en-GB" sz="1200" b="1" strike="noStrike" spc="-1" dirty="0">
                <a:solidFill>
                  <a:srgbClr val="000000"/>
                </a:solidFill>
                <a:latin typeface="+mn-lt"/>
                <a:ea typeface="Calibri"/>
              </a:rPr>
              <a:t>’ </a:t>
            </a:r>
            <a:endParaRPr lang="en-GB" sz="1200" b="0" strike="noStrike" spc="-1" dirty="0">
              <a:solidFill>
                <a:srgbClr val="000000"/>
              </a:solidFill>
              <a:latin typeface="+mn-lt"/>
              <a:ea typeface="Calibri"/>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Vater</a:t>
            </a:r>
            <a:r>
              <a:rPr lang="en-GB" sz="1200" b="1" strike="noStrike" spc="-1" dirty="0">
                <a:solidFill>
                  <a:srgbClr val="000000"/>
                </a:solidFill>
                <a:latin typeface="+mn-lt"/>
                <a:ea typeface="Calibri"/>
              </a:rPr>
              <a:t>’ </a:t>
            </a:r>
            <a:endParaRPr lang="en-GB" sz="1200" b="0" strike="noStrike" spc="-1" dirty="0">
              <a:solidFill>
                <a:srgbClr val="000000"/>
              </a:solidFill>
              <a:latin typeface="+mn-lt"/>
              <a:ea typeface="Calibri"/>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Vocabulary: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Vater</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[232]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vier</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[200]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verstehen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[211]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viel</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40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by listening and transcribing the missing letters.  [w] is contrasted with [v] because in English we pronounce [v] like [w] in German.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the task.</a:t>
            </a:r>
          </a:p>
          <a:p>
            <a:r>
              <a:rPr lang="en-GB" dirty="0"/>
              <a:t>2. Pupils listen to each word and write either [w] or [v].  Note: if pupils want to challenge themselves they can turn away from the board to write each whole word.</a:t>
            </a:r>
          </a:p>
          <a:p>
            <a:r>
              <a:rPr lang="en-GB" dirty="0"/>
              <a:t>3. Elicit the full word pronunciation from pupils.</a:t>
            </a:r>
          </a:p>
          <a:p>
            <a:r>
              <a:rPr lang="en-GB" dirty="0"/>
              <a:t>4. Click to reveal the answer and click again for a picture to support meaning.</a:t>
            </a:r>
          </a:p>
          <a:p>
            <a:endParaRPr lang="en-GB" dirty="0"/>
          </a:p>
          <a:p>
            <a:r>
              <a:rPr lang="en-GB" b="1" dirty="0"/>
              <a:t>Vocabulary:</a:t>
            </a:r>
            <a:endParaRPr lang="en-US" dirty="0"/>
          </a:p>
          <a:p>
            <a:r>
              <a:rPr lang="en-GB" b="1" dirty="0" err="1"/>
              <a:t>Großvater</a:t>
            </a:r>
            <a:r>
              <a:rPr lang="en-GB" dirty="0"/>
              <a:t> [3166]</a:t>
            </a:r>
            <a:r>
              <a:rPr lang="en-GB" b="1" dirty="0"/>
              <a:t> Vogel</a:t>
            </a:r>
            <a:r>
              <a:rPr lang="en-GB" dirty="0"/>
              <a:t> [1701] </a:t>
            </a:r>
            <a:r>
              <a:rPr lang="en-GB" b="1" dirty="0"/>
              <a:t>Wald</a:t>
            </a:r>
            <a:r>
              <a:rPr lang="en-GB" dirty="0"/>
              <a:t> [1028] </a:t>
            </a:r>
            <a:r>
              <a:rPr lang="en-GB" b="1" dirty="0" err="1"/>
              <a:t>waschen</a:t>
            </a:r>
            <a:r>
              <a:rPr lang="en-GB" b="1" dirty="0"/>
              <a:t> </a:t>
            </a:r>
            <a:r>
              <a:rPr lang="en-GB" dirty="0"/>
              <a:t>[2315]</a:t>
            </a:r>
            <a:r>
              <a:rPr lang="en-GB" b="1" dirty="0"/>
              <a:t> </a:t>
            </a:r>
            <a:r>
              <a:rPr lang="en-GB" b="1" dirty="0" err="1"/>
              <a:t>Weihnachten</a:t>
            </a:r>
            <a:r>
              <a:rPr lang="en-GB" dirty="0"/>
              <a:t> [2971] </a:t>
            </a:r>
            <a:r>
              <a:rPr lang="en-GB" b="1" dirty="0"/>
              <a:t>West</a:t>
            </a:r>
            <a:r>
              <a:rPr lang="en-GB" dirty="0"/>
              <a:t> [1010]</a:t>
            </a:r>
            <a:endParaRPr lang="en-US" dirty="0"/>
          </a:p>
          <a:p>
            <a:r>
              <a:rPr lang="en-GB" dirty="0"/>
              <a:t>Jones, R.L &amp; Tschirner, E. (2019). A frequency dictionary of German: Core vocabulary for learners. London: Routledge.</a:t>
            </a:r>
            <a:endParaRPr lang="en-GB" dirty="0">
              <a:cs typeface="Calibri" panose="020F0502020204030204"/>
            </a:endParaRPr>
          </a:p>
          <a:p>
            <a:endParaRPr lang="en-GB" dirty="0">
              <a:cs typeface="Calibri" panose="020F0502020204030204"/>
            </a:endParaRPr>
          </a:p>
          <a:p>
            <a:r>
              <a:rPr lang="en-GB" b="1"/>
              <a:t>Transcript:</a:t>
            </a:r>
            <a:endParaRPr lang="en-US"/>
          </a:p>
          <a:p>
            <a:r>
              <a:rPr lang="de"/>
              <a:t>waschen</a:t>
            </a:r>
            <a:endParaRPr lang="en-GB"/>
          </a:p>
          <a:p>
            <a:r>
              <a:rPr lang="de"/>
              <a:t>West</a:t>
            </a:r>
            <a:endParaRPr lang="en-GB"/>
          </a:p>
          <a:p>
            <a:r>
              <a:rPr lang="de"/>
              <a:t>Großvater</a:t>
            </a:r>
            <a:br>
              <a:rPr lang="de" dirty="0"/>
            </a:br>
            <a:r>
              <a:rPr lang="de"/>
              <a:t>Vogel</a:t>
            </a:r>
            <a:br>
              <a:rPr lang="de" dirty="0"/>
            </a:br>
            <a:r>
              <a:rPr lang="de"/>
              <a:t>Schweiz</a:t>
            </a:r>
            <a:endParaRPr lang="en-GB"/>
          </a:p>
          <a:p>
            <a:r>
              <a:rPr lang="de"/>
              <a:t>Wald</a:t>
            </a:r>
            <a:endParaRPr lang="en-GB"/>
          </a:p>
          <a:p>
            <a:r>
              <a:rPr lang="de"/>
              <a:t>vierundzwanzig</a:t>
            </a:r>
            <a:endParaRPr lang="en-GB"/>
          </a:p>
          <a:p>
            <a:r>
              <a:rPr lang="de"/>
              <a:t>Weihnachten</a:t>
            </a:r>
            <a:endParaRPr lang="en-GB"/>
          </a:p>
          <a:p>
            <a:endParaRPr lang="en-GB"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[w] and [v] within one well known compound noun; to raise awareness of German car brands.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bring up the question ‘</a:t>
            </a:r>
            <a:r>
              <a:rPr lang="en-GB" sz="1200" b="1" strike="noStrike" spc="-1" dirty="0">
                <a:solidFill>
                  <a:srgbClr val="000000"/>
                </a:solidFill>
                <a:latin typeface="Calibri"/>
              </a:rPr>
              <a:t>Was </a:t>
            </a:r>
            <a:r>
              <a:rPr lang="en-GB" sz="1200" b="1" strike="noStrike" spc="-1" dirty="0" err="1">
                <a:solidFill>
                  <a:srgbClr val="000000"/>
                </a:solidFill>
                <a:latin typeface="Calibri"/>
              </a:rPr>
              <a:t>ist</a:t>
            </a:r>
            <a:r>
              <a:rPr lang="en-GB" sz="1200" b="1" strike="noStrike" spc="-1" dirty="0">
                <a:solidFill>
                  <a:srgbClr val="000000"/>
                </a:solidFill>
                <a:latin typeface="Calibri"/>
              </a:rPr>
              <a:t> das</a:t>
            </a:r>
            <a:r>
              <a:rPr lang="en-GB" sz="1200" b="0" strike="noStrike" spc="-1" dirty="0">
                <a:solidFill>
                  <a:srgbClr val="000000"/>
                </a:solidFill>
                <a:latin typeface="Calibri"/>
              </a:rPr>
              <a:t>?’ and click again to reveal the answer ‘</a:t>
            </a:r>
            <a:r>
              <a:rPr lang="en-GB" sz="1200" b="1" strike="noStrike" spc="-1" dirty="0">
                <a:solidFill>
                  <a:srgbClr val="000000"/>
                </a:solidFill>
                <a:latin typeface="Calibri"/>
              </a:rPr>
              <a:t>Das </a:t>
            </a:r>
            <a:r>
              <a:rPr lang="en-GB" sz="1200" b="1" strike="noStrike" spc="-1" dirty="0" err="1">
                <a:solidFill>
                  <a:srgbClr val="000000"/>
                </a:solidFill>
                <a:latin typeface="Calibri"/>
              </a:rPr>
              <a:t>ist</a:t>
            </a:r>
            <a:r>
              <a:rPr lang="en-GB" sz="1200" b="1" strike="noStrike" spc="-1" dirty="0">
                <a:solidFill>
                  <a:srgbClr val="000000"/>
                </a:solidFill>
                <a:latin typeface="Calibri"/>
              </a:rPr>
              <a:t> </a:t>
            </a:r>
            <a:r>
              <a:rPr lang="en-GB" sz="1200" b="1" strike="noStrike" spc="-1" dirty="0" err="1">
                <a:solidFill>
                  <a:srgbClr val="000000"/>
                </a:solidFill>
                <a:latin typeface="Calibri"/>
              </a:rPr>
              <a:t>ein</a:t>
            </a:r>
            <a:r>
              <a:rPr lang="en-GB" sz="1200" b="1" strike="noStrike" spc="-1" dirty="0">
                <a:solidFill>
                  <a:srgbClr val="000000"/>
                </a:solidFill>
                <a:latin typeface="Calibri"/>
              </a:rPr>
              <a:t> Volkswagen</a:t>
            </a:r>
            <a:r>
              <a:rPr lang="en-GB" sz="1200" b="0" strike="noStrike" spc="-1" dirty="0">
                <a:solidFill>
                  <a:srgbClr val="000000"/>
                </a:solidFill>
                <a:latin typeface="Calibri"/>
              </a:rPr>
              <a:t>’. Explain this is a famous German make of car. </a:t>
            </a:r>
          </a:p>
          <a:p>
            <a:pPr marL="229320" indent="-228600">
              <a:lnSpc>
                <a:spcPct val="100000"/>
              </a:lnSpc>
              <a:buAutoNum type="arabicPeriod"/>
            </a:pPr>
            <a:r>
              <a:rPr lang="en-GB" sz="1200" b="0" strike="noStrike" spc="-1" dirty="0">
                <a:solidFill>
                  <a:srgbClr val="000000"/>
                </a:solidFill>
                <a:latin typeface="Calibri"/>
              </a:rPr>
              <a:t>Ask pupils if they know any other famous German makes of car. Possible answers could include: BMW; Mercedes-Benz; Audi; Porsche; Opel…</a:t>
            </a:r>
          </a:p>
          <a:p>
            <a:pPr marL="229320" indent="-228600">
              <a:lnSpc>
                <a:spcPct val="100000"/>
              </a:lnSpc>
              <a:buAutoNum type="arabicPeriod"/>
            </a:pPr>
            <a:r>
              <a:rPr lang="en-GB" sz="1200" b="0" strike="noStrike" spc="-1" dirty="0">
                <a:solidFill>
                  <a:srgbClr val="000000"/>
                </a:solidFill>
                <a:latin typeface="Calibri"/>
              </a:rPr>
              <a:t>Ask pupils to practise pronouncing ‘</a:t>
            </a:r>
            <a:r>
              <a:rPr lang="en-GB" sz="1200" b="1" strike="noStrike" spc="-1" dirty="0">
                <a:solidFill>
                  <a:srgbClr val="000000"/>
                </a:solidFill>
                <a:latin typeface="Calibri"/>
              </a:rPr>
              <a:t>Volkswagen</a:t>
            </a:r>
            <a:r>
              <a:rPr lang="en-GB" sz="1200" b="0" strike="noStrike" spc="-1" dirty="0">
                <a:solidFill>
                  <a:srgbClr val="000000"/>
                </a:solidFill>
                <a:latin typeface="Calibri"/>
              </a:rPr>
              <a:t>’, emphasising the contrasting sounds of [v] and [w]. Click to hear and check pronunciation. </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Note: Pupils might notice that we are using both ‘Auto’ and ‘Wagen’ to mean ‘car’ here. ‘Wagen’ can mean cart, carriage, wagon (worth pointing out this cognate) or car. ‘Auto’ is more commonly used to mean ‘car’ these days.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elicit oral production and translation of revisited vocabulary and 2 new items.  </a:t>
            </a:r>
          </a:p>
          <a:p>
            <a:pPr marL="216000" indent="-215280">
              <a:lnSpc>
                <a:spcPct val="100000"/>
              </a:lnSpc>
            </a:pPr>
            <a:endParaRPr lang="en-GB" sz="1200" b="0" strike="noStrike" spc="-1" dirty="0">
              <a:solidFill>
                <a:srgbClr val="000000"/>
              </a:solidFill>
              <a:latin typeface="Calibri"/>
            </a:endParaRPr>
          </a:p>
          <a:p>
            <a:pPr marL="216000" indent="-215280">
              <a:lnSpc>
                <a:spcPct val="100000"/>
              </a:lnSpc>
            </a:pPr>
            <a:r>
              <a:rPr lang="en-GB" b="1" dirty="0"/>
              <a:t>Procedure:</a:t>
            </a:r>
          </a:p>
          <a:p>
            <a:pPr marL="216000" indent="-215280">
              <a:lnSpc>
                <a:spcPct val="100000"/>
              </a:lnSpc>
            </a:pPr>
            <a:r>
              <a:rPr lang="en-GB" b="0" dirty="0"/>
              <a:t>1. Click for an English word.</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all pupils, chorally. The only two new words are </a:t>
            </a:r>
            <a:r>
              <a:rPr lang="en-GB" b="1" dirty="0"/>
              <a:t>der Stoff </a:t>
            </a:r>
            <a:r>
              <a:rPr lang="en-GB" b="0" dirty="0"/>
              <a:t>(material, fabric) and </a:t>
            </a:r>
            <a:r>
              <a:rPr lang="en-GB" b="1" dirty="0" err="1"/>
              <a:t>geben</a:t>
            </a:r>
            <a:r>
              <a:rPr lang="en-GB" b="0" dirty="0"/>
              <a:t> (to give, giving), which appear last. </a:t>
            </a:r>
          </a:p>
          <a:p>
            <a:pPr marL="0" marR="0" lvl="0" indent="0" algn="l" rtl="0">
              <a:lnSpc>
                <a:spcPct val="100000"/>
              </a:lnSpc>
              <a:spcBef>
                <a:spcPts val="0"/>
              </a:spcBef>
              <a:spcAft>
                <a:spcPts val="0"/>
              </a:spcAft>
              <a:buClr>
                <a:schemeClr val="dk1"/>
              </a:buClr>
              <a:buSzPts val="1200"/>
              <a:buFont typeface="Calibri"/>
              <a:buNone/>
            </a:pPr>
            <a:r>
              <a:rPr lang="en-GB" b="0" dirty="0"/>
              <a:t>3. With pictures now covered up, pupils work in pairs to a) pronounce the German words b) translate the German words back into English. </a:t>
            </a:r>
          </a:p>
          <a:p>
            <a:pPr marL="0" marR="0" lvl="0" indent="0" algn="l" rtl="0">
              <a:lnSpc>
                <a:spcPct val="100000"/>
              </a:lnSpc>
              <a:spcBef>
                <a:spcPts val="0"/>
              </a:spcBef>
              <a:spcAft>
                <a:spcPts val="0"/>
              </a:spcAft>
              <a:buClr>
                <a:schemeClr val="dk1"/>
              </a:buClr>
              <a:buSzPts val="1200"/>
              <a:buFont typeface="Calibri"/>
              <a:buNone/>
            </a:pPr>
            <a:r>
              <a:rPr lang="en-GB" b="0" dirty="0"/>
              <a:t>4. Click for all pictures to reappear for pupils to check meanings.  </a:t>
            </a:r>
          </a:p>
          <a:p>
            <a:pPr marL="0" marR="0" lvl="0" indent="0" algn="l" rtl="0">
              <a:lnSpc>
                <a:spcPct val="100000"/>
              </a:lnSpc>
              <a:spcBef>
                <a:spcPts val="0"/>
              </a:spcBef>
              <a:spcAft>
                <a:spcPts val="0"/>
              </a:spcAft>
              <a:buClr>
                <a:schemeClr val="dk1"/>
              </a:buClr>
              <a:buSzPts val="1200"/>
              <a:buFont typeface="Calibri"/>
              <a:buNone/>
            </a:pPr>
            <a:r>
              <a:rPr lang="en-GB" b="0" dirty="0"/>
              <a:t>4. If needed, click on the pictures to hear the words pronounced.</a:t>
            </a:r>
          </a:p>
          <a:p>
            <a:pPr marL="0" marR="0" lvl="0" indent="0" algn="l" rtl="0">
              <a:lnSpc>
                <a:spcPct val="100000"/>
              </a:lnSpc>
              <a:spcBef>
                <a:spcPts val="0"/>
              </a:spcBef>
              <a:spcAft>
                <a:spcPts val="0"/>
              </a:spcAft>
              <a:buClr>
                <a:schemeClr val="dk1"/>
              </a:buClr>
              <a:buSzPts val="1200"/>
              <a:buFont typeface="Calibri"/>
              <a:buNone/>
            </a:pPr>
            <a:r>
              <a:rPr lang="en-GB" b="0" dirty="0"/>
              <a:t>5. Click to bring up the callout about the compound noun </a:t>
            </a:r>
            <a:r>
              <a:rPr lang="en-GB" b="1" dirty="0" err="1"/>
              <a:t>Stofftier</a:t>
            </a:r>
            <a:r>
              <a:rPr lang="en-GB" b="0" dirty="0"/>
              <a:t> and the picture of the teddy bear. Compound nouns always take their gender from the final noun (here: das Tier). </a:t>
            </a:r>
          </a:p>
          <a:p>
            <a:pPr marL="0" marR="0" lvl="0" indent="0" algn="l" rtl="0">
              <a:lnSpc>
                <a:spcPct val="100000"/>
              </a:lnSpc>
              <a:spcBef>
                <a:spcPts val="0"/>
              </a:spcBef>
              <a:spcAft>
                <a:spcPts val="0"/>
              </a:spcAft>
              <a:buClr>
                <a:schemeClr val="dk1"/>
              </a:buClr>
              <a:buSzPts val="1200"/>
              <a:buFont typeface="Calibri"/>
              <a:buNone/>
            </a:pPr>
            <a:r>
              <a:rPr lang="en-GB" b="0" dirty="0"/>
              <a:t>6. Click to elicit plural forms of 2 revisited nouns. </a:t>
            </a:r>
          </a:p>
          <a:p>
            <a:pPr marL="0" marR="0" lvl="0" indent="0" algn="l" rtl="0">
              <a:lnSpc>
                <a:spcPct val="100000"/>
              </a:lnSpc>
              <a:spcBef>
                <a:spcPts val="0"/>
              </a:spcBef>
              <a:spcAft>
                <a:spcPts val="0"/>
              </a:spcAft>
              <a:buClr>
                <a:schemeClr val="dk1"/>
              </a:buClr>
              <a:buSzPts val="1200"/>
              <a:buFont typeface="Calibri"/>
              <a:buNone/>
            </a:pPr>
            <a:endParaRPr lang="en-GB" b="0" dirty="0"/>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highlight the vowel change in 3</a:t>
            </a:r>
            <a:r>
              <a:rPr lang="en-GB" sz="1200" b="0" strike="noStrike" spc="-1" baseline="30000" dirty="0">
                <a:solidFill>
                  <a:srgbClr val="000000"/>
                </a:solidFill>
                <a:latin typeface="Calibri"/>
              </a:rPr>
              <a:t>rd</a:t>
            </a:r>
            <a:r>
              <a:rPr lang="en-GB" sz="1200" b="0" strike="noStrike" spc="-1" dirty="0">
                <a:solidFill>
                  <a:srgbClr val="000000"/>
                </a:solidFill>
                <a:latin typeface="Calibri"/>
              </a:rPr>
              <a:t> person singular of the verb ‘</a:t>
            </a:r>
            <a:r>
              <a:rPr lang="en-GB" sz="1200" b="0" strike="noStrike" spc="-1" dirty="0" err="1">
                <a:solidFill>
                  <a:srgbClr val="000000"/>
                </a:solidFill>
                <a:latin typeface="Calibri"/>
              </a:rPr>
              <a:t>geben</a:t>
            </a:r>
            <a:r>
              <a:rPr lang="en-GB" sz="1200" b="0" strike="noStrike" spc="-1" dirty="0">
                <a:solidFill>
                  <a:srgbClr val="000000"/>
                </a:solidFill>
                <a:latin typeface="Calibri"/>
              </a:rPr>
              <a:t>’ &amp; to remind pupils of the commonly used phrase ‘es </a:t>
            </a:r>
            <a:r>
              <a:rPr lang="en-GB" sz="1200" b="0" strike="noStrike" spc="-1" dirty="0" err="1">
                <a:solidFill>
                  <a:srgbClr val="000000"/>
                </a:solidFill>
                <a:latin typeface="Calibri"/>
              </a:rPr>
              <a:t>gibt</a:t>
            </a:r>
            <a:r>
              <a:rPr lang="en-GB" sz="1200" b="0" strike="noStrike" spc="-1" dirty="0">
                <a:solidFill>
                  <a:srgbClr val="000000"/>
                </a:solidFill>
                <a:latin typeface="Calibri"/>
              </a:rPr>
              <a:t>’ (there is/are).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gif"/><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34.svg"/><Relationship Id="rId18" Type="http://schemas.openxmlformats.org/officeDocument/2006/relationships/image" Target="../media/image64.png"/><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image" Target="../media/image33.png"/><Relationship Id="rId17" Type="http://schemas.openxmlformats.org/officeDocument/2006/relationships/image" Target="../media/image63.gif"/><Relationship Id="rId2" Type="http://schemas.openxmlformats.org/officeDocument/2006/relationships/notesSlide" Target="../notesSlides/notesSlide10.xml"/><Relationship Id="rId16" Type="http://schemas.openxmlformats.org/officeDocument/2006/relationships/image" Target="../media/image62.gif"/><Relationship Id="rId1" Type="http://schemas.openxmlformats.org/officeDocument/2006/relationships/slideLayout" Target="../slideLayouts/slideLayout5.xml"/><Relationship Id="rId6" Type="http://schemas.openxmlformats.org/officeDocument/2006/relationships/audio" Target="../media/audio53.wav"/><Relationship Id="rId11" Type="http://schemas.openxmlformats.org/officeDocument/2006/relationships/image" Target="../media/image61.png"/><Relationship Id="rId5" Type="http://schemas.openxmlformats.org/officeDocument/2006/relationships/audio" Target="../media/audio52.wav"/><Relationship Id="rId15" Type="http://schemas.openxmlformats.org/officeDocument/2006/relationships/image" Target="../media/image1.gif"/><Relationship Id="rId10" Type="http://schemas.openxmlformats.org/officeDocument/2006/relationships/image" Target="../media/image60.pn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audio" Target="../media/audio57.wav"/></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58.wav"/><Relationship Id="rId7" Type="http://schemas.openxmlformats.org/officeDocument/2006/relationships/audio" Target="../media/audio61.wav"/><Relationship Id="rId12"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6.png"/><Relationship Id="rId5" Type="http://schemas.openxmlformats.org/officeDocument/2006/relationships/audio" Target="../media/audio60.wav"/><Relationship Id="rId10" Type="http://schemas.openxmlformats.org/officeDocument/2006/relationships/image" Target="../media/image65.png"/><Relationship Id="rId4" Type="http://schemas.openxmlformats.org/officeDocument/2006/relationships/audio" Target="../media/audio59.wav"/><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68.png"/><Relationship Id="rId3" Type="http://schemas.openxmlformats.org/officeDocument/2006/relationships/audio" Target="../media/audio62.wav"/><Relationship Id="rId7" Type="http://schemas.openxmlformats.org/officeDocument/2006/relationships/audio" Target="../media/audio66.wav"/><Relationship Id="rId12" Type="http://schemas.openxmlformats.org/officeDocument/2006/relationships/audio" Target="../media/audio69.wav"/><Relationship Id="rId2" Type="http://schemas.openxmlformats.org/officeDocument/2006/relationships/notesSlide" Target="../notesSlides/notesSlide12.xml"/><Relationship Id="rId16" Type="http://schemas.openxmlformats.org/officeDocument/2006/relationships/image" Target="../media/image62.gif"/><Relationship Id="rId1" Type="http://schemas.openxmlformats.org/officeDocument/2006/relationships/slideLayout" Target="../slideLayouts/slideLayout5.xml"/><Relationship Id="rId6" Type="http://schemas.openxmlformats.org/officeDocument/2006/relationships/audio" Target="../media/audio65.wav"/><Relationship Id="rId11" Type="http://schemas.openxmlformats.org/officeDocument/2006/relationships/image" Target="../media/image34.svg"/><Relationship Id="rId5" Type="http://schemas.openxmlformats.org/officeDocument/2006/relationships/audio" Target="../media/audio64.wav"/><Relationship Id="rId15" Type="http://schemas.openxmlformats.org/officeDocument/2006/relationships/image" Target="../media/image70.png"/><Relationship Id="rId10" Type="http://schemas.openxmlformats.org/officeDocument/2006/relationships/image" Target="../media/image33.png"/><Relationship Id="rId4" Type="http://schemas.openxmlformats.org/officeDocument/2006/relationships/audio" Target="../media/audio63.wav"/><Relationship Id="rId9" Type="http://schemas.openxmlformats.org/officeDocument/2006/relationships/audio" Target="../media/audio68.wav"/><Relationship Id="rId1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25.png"/><Relationship Id="rId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8.wav"/><Relationship Id="rId5" Type="http://schemas.openxmlformats.org/officeDocument/2006/relationships/image" Target="../media/image29.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7.wav"/><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30.png"/><Relationship Id="rId4" Type="http://schemas.openxmlformats.org/officeDocument/2006/relationships/audio" Target="../media/audio9.wav"/><Relationship Id="rId9"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34.svg"/><Relationship Id="rId18" Type="http://schemas.openxmlformats.org/officeDocument/2006/relationships/image" Target="../media/image36.png"/><Relationship Id="rId3" Type="http://schemas.openxmlformats.org/officeDocument/2006/relationships/audio" Target="../media/audio12.wav"/><Relationship Id="rId21" Type="http://schemas.openxmlformats.org/officeDocument/2006/relationships/image" Target="../media/image39.png"/><Relationship Id="rId7" Type="http://schemas.openxmlformats.org/officeDocument/2006/relationships/audio" Target="../media/audio15.wav"/><Relationship Id="rId12" Type="http://schemas.openxmlformats.org/officeDocument/2006/relationships/image" Target="../media/image33.png"/><Relationship Id="rId17" Type="http://schemas.openxmlformats.org/officeDocument/2006/relationships/image" Target="../media/image35.png"/><Relationship Id="rId25" Type="http://schemas.microsoft.com/office/2007/relationships/hdphoto" Target="../media/hdphoto1.wdp"/><Relationship Id="rId2" Type="http://schemas.openxmlformats.org/officeDocument/2006/relationships/notesSlide" Target="../notesSlides/notesSlide6.xml"/><Relationship Id="rId16" Type="http://schemas.openxmlformats.org/officeDocument/2006/relationships/audio" Target="../media/audio21.wav"/><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8.wav"/><Relationship Id="rId24" Type="http://schemas.openxmlformats.org/officeDocument/2006/relationships/image" Target="../media/image42.png"/><Relationship Id="rId5" Type="http://schemas.openxmlformats.org/officeDocument/2006/relationships/image" Target="../media/image31.png"/><Relationship Id="rId15" Type="http://schemas.openxmlformats.org/officeDocument/2006/relationships/audio" Target="../media/audio20.wav"/><Relationship Id="rId23" Type="http://schemas.openxmlformats.org/officeDocument/2006/relationships/image" Target="../media/image41.png"/><Relationship Id="rId10" Type="http://schemas.openxmlformats.org/officeDocument/2006/relationships/image" Target="../media/image32.png"/><Relationship Id="rId19" Type="http://schemas.openxmlformats.org/officeDocument/2006/relationships/image" Target="../media/image37.png"/><Relationship Id="rId4" Type="http://schemas.openxmlformats.org/officeDocument/2006/relationships/audio" Target="../media/audio13.wav"/><Relationship Id="rId9" Type="http://schemas.openxmlformats.org/officeDocument/2006/relationships/audio" Target="../media/audio17.wav"/><Relationship Id="rId14" Type="http://schemas.openxmlformats.org/officeDocument/2006/relationships/audio" Target="../media/audio19.wav"/><Relationship Id="rId22"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2.wav"/><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audio" Target="../media/audio24.wav"/><Relationship Id="rId10" Type="http://schemas.openxmlformats.org/officeDocument/2006/relationships/image" Target="../media/image31.png"/><Relationship Id="rId4" Type="http://schemas.openxmlformats.org/officeDocument/2006/relationships/audio" Target="../media/audio23.wav"/><Relationship Id="rId9" Type="http://schemas.openxmlformats.org/officeDocument/2006/relationships/audio" Target="../media/audio25.wav"/></Relationships>
</file>

<file path=ppt/slides/_rels/slide8.xml.rels><?xml version="1.0" encoding="UTF-8" standalone="yes"?>
<Relationships xmlns="http://schemas.openxmlformats.org/package/2006/relationships"><Relationship Id="rId13" Type="http://schemas.openxmlformats.org/officeDocument/2006/relationships/audio" Target="../media/audio36.wav"/><Relationship Id="rId18" Type="http://schemas.openxmlformats.org/officeDocument/2006/relationships/audio" Target="../media/audio41.wav"/><Relationship Id="rId26" Type="http://schemas.openxmlformats.org/officeDocument/2006/relationships/image" Target="../media/image47.png"/><Relationship Id="rId39" Type="http://schemas.openxmlformats.org/officeDocument/2006/relationships/image" Target="../media/image14.png"/><Relationship Id="rId21" Type="http://schemas.openxmlformats.org/officeDocument/2006/relationships/image" Target="../media/image33.png"/><Relationship Id="rId34" Type="http://schemas.openxmlformats.org/officeDocument/2006/relationships/image" Target="../media/image8.png"/><Relationship Id="rId42" Type="http://schemas.openxmlformats.org/officeDocument/2006/relationships/image" Target="../media/image17.png"/><Relationship Id="rId47" Type="http://schemas.openxmlformats.org/officeDocument/2006/relationships/image" Target="../media/image12.png"/><Relationship Id="rId50" Type="http://schemas.openxmlformats.org/officeDocument/2006/relationships/image" Target="../media/image54.png"/><Relationship Id="rId7" Type="http://schemas.openxmlformats.org/officeDocument/2006/relationships/audio" Target="../media/audio30.wav"/><Relationship Id="rId2" Type="http://schemas.openxmlformats.org/officeDocument/2006/relationships/notesSlide" Target="../notesSlides/notesSlide8.xml"/><Relationship Id="rId16" Type="http://schemas.openxmlformats.org/officeDocument/2006/relationships/audio" Target="../media/audio39.wav"/><Relationship Id="rId29" Type="http://schemas.openxmlformats.org/officeDocument/2006/relationships/image" Target="../media/image50.jpeg"/><Relationship Id="rId11" Type="http://schemas.openxmlformats.org/officeDocument/2006/relationships/audio" Target="../media/audio34.wav"/><Relationship Id="rId24" Type="http://schemas.openxmlformats.org/officeDocument/2006/relationships/image" Target="../media/image45.png"/><Relationship Id="rId32" Type="http://schemas.openxmlformats.org/officeDocument/2006/relationships/image" Target="../media/image6.png"/><Relationship Id="rId37" Type="http://schemas.openxmlformats.org/officeDocument/2006/relationships/image" Target="../media/image11.png"/><Relationship Id="rId40" Type="http://schemas.openxmlformats.org/officeDocument/2006/relationships/image" Target="../media/image15.png"/><Relationship Id="rId45" Type="http://schemas.openxmlformats.org/officeDocument/2006/relationships/image" Target="../media/image20.png"/><Relationship Id="rId5" Type="http://schemas.openxmlformats.org/officeDocument/2006/relationships/audio" Target="../media/audio28.wav"/><Relationship Id="rId15" Type="http://schemas.openxmlformats.org/officeDocument/2006/relationships/audio" Target="../media/audio38.wav"/><Relationship Id="rId23" Type="http://schemas.openxmlformats.org/officeDocument/2006/relationships/audio" Target="../media/audio44.wav"/><Relationship Id="rId28" Type="http://schemas.openxmlformats.org/officeDocument/2006/relationships/image" Target="../media/image49.svg"/><Relationship Id="rId36" Type="http://schemas.openxmlformats.org/officeDocument/2006/relationships/image" Target="../media/image10.png"/><Relationship Id="rId49" Type="http://schemas.openxmlformats.org/officeDocument/2006/relationships/image" Target="../media/image53.png"/><Relationship Id="rId10" Type="http://schemas.openxmlformats.org/officeDocument/2006/relationships/audio" Target="../media/audio33.wav"/><Relationship Id="rId19" Type="http://schemas.openxmlformats.org/officeDocument/2006/relationships/audio" Target="../media/audio42.wav"/><Relationship Id="rId31" Type="http://schemas.openxmlformats.org/officeDocument/2006/relationships/image" Target="../media/image5.png"/><Relationship Id="rId44" Type="http://schemas.openxmlformats.org/officeDocument/2006/relationships/image" Target="../media/image19.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image" Target="../media/image34.svg"/><Relationship Id="rId27" Type="http://schemas.openxmlformats.org/officeDocument/2006/relationships/image" Target="../media/image48.png"/><Relationship Id="rId30" Type="http://schemas.openxmlformats.org/officeDocument/2006/relationships/image" Target="../media/image3.png"/><Relationship Id="rId35" Type="http://schemas.openxmlformats.org/officeDocument/2006/relationships/image" Target="../media/image9.png"/><Relationship Id="rId43" Type="http://schemas.openxmlformats.org/officeDocument/2006/relationships/image" Target="../media/image18.png"/><Relationship Id="rId48" Type="http://schemas.openxmlformats.org/officeDocument/2006/relationships/image" Target="../media/image52.png"/><Relationship Id="rId8" Type="http://schemas.openxmlformats.org/officeDocument/2006/relationships/audio" Target="../media/audio31.wav"/><Relationship Id="rId3" Type="http://schemas.openxmlformats.org/officeDocument/2006/relationships/audio" Target="../media/audio26.wav"/><Relationship Id="rId12" Type="http://schemas.openxmlformats.org/officeDocument/2006/relationships/audio" Target="../media/audio35.wav"/><Relationship Id="rId17" Type="http://schemas.openxmlformats.org/officeDocument/2006/relationships/audio" Target="../media/audio40.wav"/><Relationship Id="rId25" Type="http://schemas.openxmlformats.org/officeDocument/2006/relationships/image" Target="../media/image46.png"/><Relationship Id="rId33" Type="http://schemas.openxmlformats.org/officeDocument/2006/relationships/image" Target="../media/image7.png"/><Relationship Id="rId38" Type="http://schemas.openxmlformats.org/officeDocument/2006/relationships/image" Target="../media/image13.png"/><Relationship Id="rId46" Type="http://schemas.openxmlformats.org/officeDocument/2006/relationships/image" Target="../media/image51.png"/><Relationship Id="rId20" Type="http://schemas.openxmlformats.org/officeDocument/2006/relationships/audio" Target="../media/audio43.wav"/><Relationship Id="rId41"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audio" Target="../media/audio29.wav"/></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audio" Target="../media/audio45.wav"/><Relationship Id="rId7" Type="http://schemas.openxmlformats.org/officeDocument/2006/relationships/image" Target="../media/image55.png"/><Relationship Id="rId12"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audio" Target="../media/audio49.wav"/><Relationship Id="rId5" Type="http://schemas.openxmlformats.org/officeDocument/2006/relationships/audio" Target="../media/audio47.wav"/><Relationship Id="rId10" Type="http://schemas.openxmlformats.org/officeDocument/2006/relationships/image" Target="../media/image58.png"/><Relationship Id="rId4" Type="http://schemas.openxmlformats.org/officeDocument/2006/relationships/audio" Target="../media/audio46.wav"/><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011043"/>
            <a:ext cx="4571280" cy="20319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Negation with </a:t>
            </a: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kein (R2-acc.)</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Es gibt vs. geben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[w]</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9</a:t>
            </a:r>
          </a:p>
        </p:txBody>
      </p:sp>
      <p:grpSp>
        <p:nvGrpSpPr>
          <p:cNvPr id="36" name="Group 35">
            <a:extLst>
              <a:ext uri="{FF2B5EF4-FFF2-40B4-BE49-F238E27FC236}">
                <a16:creationId xmlns:a16="http://schemas.microsoft.com/office/drawing/2014/main" id="{045B3FFE-0CFC-4447-8BDC-CD7688960405}"/>
              </a:ext>
            </a:extLst>
          </p:cNvPr>
          <p:cNvGrpSpPr/>
          <p:nvPr/>
        </p:nvGrpSpPr>
        <p:grpSpPr>
          <a:xfrm>
            <a:off x="-745" y="1027290"/>
            <a:ext cx="4394031" cy="4142404"/>
            <a:chOff x="-744" y="1086395"/>
            <a:chExt cx="4350240" cy="4101679"/>
          </a:xfrm>
        </p:grpSpPr>
        <p:pic>
          <p:nvPicPr>
            <p:cNvPr id="38" name="Picture 37" descr="A picture containing text, indoor, screen, dark&#10;&#10;Description automatically generated">
              <a:extLst>
                <a:ext uri="{FF2B5EF4-FFF2-40B4-BE49-F238E27FC236}">
                  <a16:creationId xmlns:a16="http://schemas.microsoft.com/office/drawing/2014/main" id="{5DC0516B-36AF-4933-982A-008414A824F4}"/>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44" y="1086395"/>
              <a:ext cx="4350240" cy="2175120"/>
            </a:xfrm>
            <a:prstGeom prst="rect">
              <a:avLst/>
            </a:prstGeom>
          </p:spPr>
        </p:pic>
        <p:pic>
          <p:nvPicPr>
            <p:cNvPr id="40" name="Picture 39" descr="Icon&#10;&#10;Description automatically generated">
              <a:extLst>
                <a:ext uri="{FF2B5EF4-FFF2-40B4-BE49-F238E27FC236}">
                  <a16:creationId xmlns:a16="http://schemas.microsoft.com/office/drawing/2014/main" id="{D12536E6-DB29-4643-8B45-CCEF9AD37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9130" y="1937465"/>
              <a:ext cx="1277897" cy="1588066"/>
            </a:xfrm>
            <a:prstGeom prst="rect">
              <a:avLst/>
            </a:prstGeom>
          </p:spPr>
        </p:pic>
        <p:pic>
          <p:nvPicPr>
            <p:cNvPr id="41" name="Picture 40" descr="A picture containing wooden, table, empty, dark&#10;&#10;Description automatically generated">
              <a:extLst>
                <a:ext uri="{FF2B5EF4-FFF2-40B4-BE49-F238E27FC236}">
                  <a16:creationId xmlns:a16="http://schemas.microsoft.com/office/drawing/2014/main" id="{B27CA598-525C-4447-96F3-3E95426A7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413" y="3553027"/>
              <a:ext cx="3270094" cy="1635047"/>
            </a:xfrm>
            <a:prstGeom prst="rect">
              <a:avLst/>
            </a:prstGeom>
          </p:spPr>
        </p:pic>
        <p:grpSp>
          <p:nvGrpSpPr>
            <p:cNvPr id="42" name="Group 41">
              <a:extLst>
                <a:ext uri="{FF2B5EF4-FFF2-40B4-BE49-F238E27FC236}">
                  <a16:creationId xmlns:a16="http://schemas.microsoft.com/office/drawing/2014/main" id="{79366699-72C8-4959-A82B-F058CC86758A}"/>
                </a:ext>
              </a:extLst>
            </p:cNvPr>
            <p:cNvGrpSpPr/>
            <p:nvPr/>
          </p:nvGrpSpPr>
          <p:grpSpPr>
            <a:xfrm>
              <a:off x="148284" y="2507901"/>
              <a:ext cx="1216623" cy="1546765"/>
              <a:chOff x="13292601" y="1384915"/>
              <a:chExt cx="1550084" cy="2044085"/>
            </a:xfrm>
          </p:grpSpPr>
          <p:pic>
            <p:nvPicPr>
              <p:cNvPr id="81" name="Picture 80" descr="Shape, icon, arrow&#10;&#10;Description automatically generated">
                <a:extLst>
                  <a:ext uri="{FF2B5EF4-FFF2-40B4-BE49-F238E27FC236}">
                    <a16:creationId xmlns:a16="http://schemas.microsoft.com/office/drawing/2014/main" id="{F187CE2D-FC00-4BBA-B1D3-4C97ECFA1D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10188" y="1933618"/>
                <a:ext cx="1532497" cy="1495382"/>
              </a:xfrm>
              <a:prstGeom prst="rect">
                <a:avLst/>
              </a:prstGeom>
            </p:spPr>
          </p:pic>
          <p:pic>
            <p:nvPicPr>
              <p:cNvPr id="82" name="Picture 81">
                <a:extLst>
                  <a:ext uri="{FF2B5EF4-FFF2-40B4-BE49-F238E27FC236}">
                    <a16:creationId xmlns:a16="http://schemas.microsoft.com/office/drawing/2014/main" id="{C7501960-1FD1-42FA-8168-A2B4E47F64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492733">
                <a:off x="13500375" y="1384915"/>
                <a:ext cx="1152120" cy="1198954"/>
              </a:xfrm>
              <a:prstGeom prst="rect">
                <a:avLst/>
              </a:prstGeom>
            </p:spPr>
          </p:pic>
          <p:pic>
            <p:nvPicPr>
              <p:cNvPr id="83" name="Picture 82" descr="A picture containing map&#10;&#10;Description automatically generated">
                <a:extLst>
                  <a:ext uri="{FF2B5EF4-FFF2-40B4-BE49-F238E27FC236}">
                    <a16:creationId xmlns:a16="http://schemas.microsoft.com/office/drawing/2014/main" id="{53A5969F-65C7-44BD-9D77-27E3BD0EDC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79844" y="1429320"/>
                <a:ext cx="921120" cy="855635"/>
              </a:xfrm>
              <a:prstGeom prst="rect">
                <a:avLst/>
              </a:prstGeom>
            </p:spPr>
          </p:pic>
          <p:pic>
            <p:nvPicPr>
              <p:cNvPr id="84" name="Picture 83" descr="Diagram&#10;&#10;Description automatically generated">
                <a:extLst>
                  <a:ext uri="{FF2B5EF4-FFF2-40B4-BE49-F238E27FC236}">
                    <a16:creationId xmlns:a16="http://schemas.microsoft.com/office/drawing/2014/main" id="{4BBB0EF6-F5D6-401B-87CA-7315CBA5AE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10290" y="1726471"/>
                <a:ext cx="675786" cy="517399"/>
              </a:xfrm>
              <a:prstGeom prst="rect">
                <a:avLst/>
              </a:prstGeom>
            </p:spPr>
          </p:pic>
          <p:pic>
            <p:nvPicPr>
              <p:cNvPr id="85" name="Picture 84" descr="Icon&#10;&#10;Description automatically generated">
                <a:extLst>
                  <a:ext uri="{FF2B5EF4-FFF2-40B4-BE49-F238E27FC236}">
                    <a16:creationId xmlns:a16="http://schemas.microsoft.com/office/drawing/2014/main" id="{68E3582E-64FC-4B30-8D69-A95576259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92601" y="1773826"/>
                <a:ext cx="656544" cy="488305"/>
              </a:xfrm>
              <a:prstGeom prst="rect">
                <a:avLst/>
              </a:prstGeom>
            </p:spPr>
          </p:pic>
        </p:grpSp>
        <p:grpSp>
          <p:nvGrpSpPr>
            <p:cNvPr id="43" name="Group 42">
              <a:extLst>
                <a:ext uri="{FF2B5EF4-FFF2-40B4-BE49-F238E27FC236}">
                  <a16:creationId xmlns:a16="http://schemas.microsoft.com/office/drawing/2014/main" id="{CB5A2D19-F457-47D5-850E-83E42D2CCD12}"/>
                </a:ext>
              </a:extLst>
            </p:cNvPr>
            <p:cNvGrpSpPr/>
            <p:nvPr/>
          </p:nvGrpSpPr>
          <p:grpSpPr>
            <a:xfrm>
              <a:off x="169123" y="4136801"/>
              <a:ext cx="756222" cy="689267"/>
              <a:chOff x="6713724" y="4151870"/>
              <a:chExt cx="2756360" cy="2756360"/>
            </a:xfrm>
          </p:grpSpPr>
          <p:pic>
            <p:nvPicPr>
              <p:cNvPr id="72" name="Picture 71" descr="A picture containing picture frame, window&#10;&#10;Description automatically generated">
                <a:extLst>
                  <a:ext uri="{FF2B5EF4-FFF2-40B4-BE49-F238E27FC236}">
                    <a16:creationId xmlns:a16="http://schemas.microsoft.com/office/drawing/2014/main" id="{ABE67682-ED46-439B-B18A-C5D2123CA7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3724" y="4151870"/>
                <a:ext cx="2756360" cy="2756360"/>
              </a:xfrm>
              <a:prstGeom prst="rect">
                <a:avLst/>
              </a:prstGeom>
            </p:spPr>
          </p:pic>
          <p:pic>
            <p:nvPicPr>
              <p:cNvPr id="73" name="Picture 72" descr="Icon&#10;&#10;Description automatically generated">
                <a:extLst>
                  <a:ext uri="{FF2B5EF4-FFF2-40B4-BE49-F238E27FC236}">
                    <a16:creationId xmlns:a16="http://schemas.microsoft.com/office/drawing/2014/main" id="{1979DA30-81BA-48B1-8DC9-026D9051D7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5552" y="5220280"/>
                <a:ext cx="1506576" cy="1153472"/>
              </a:xfrm>
              <a:prstGeom prst="rect">
                <a:avLst/>
              </a:prstGeom>
            </p:spPr>
          </p:pic>
        </p:grpSp>
        <p:grpSp>
          <p:nvGrpSpPr>
            <p:cNvPr id="44" name="Group 43">
              <a:extLst>
                <a:ext uri="{FF2B5EF4-FFF2-40B4-BE49-F238E27FC236}">
                  <a16:creationId xmlns:a16="http://schemas.microsoft.com/office/drawing/2014/main" id="{EB9EAB81-7641-4C7E-98EF-C81F29CD2414}"/>
                </a:ext>
              </a:extLst>
            </p:cNvPr>
            <p:cNvGrpSpPr/>
            <p:nvPr/>
          </p:nvGrpSpPr>
          <p:grpSpPr>
            <a:xfrm>
              <a:off x="1724908" y="3616758"/>
              <a:ext cx="846045" cy="509550"/>
              <a:chOff x="-3401236" y="3079545"/>
              <a:chExt cx="1135811" cy="698911"/>
            </a:xfrm>
          </p:grpSpPr>
          <p:pic>
            <p:nvPicPr>
              <p:cNvPr id="68" name="Picture 67" descr="A picture containing cup, coffee, computer, keyboard&#10;&#10;Description automatically generated">
                <a:extLst>
                  <a:ext uri="{FF2B5EF4-FFF2-40B4-BE49-F238E27FC236}">
                    <a16:creationId xmlns:a16="http://schemas.microsoft.com/office/drawing/2014/main" id="{28902B5F-99D9-4947-9F7B-DEA7795341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01236" y="3089189"/>
                <a:ext cx="519643" cy="689267"/>
              </a:xfrm>
              <a:prstGeom prst="rect">
                <a:avLst/>
              </a:prstGeom>
            </p:spPr>
          </p:pic>
          <p:pic>
            <p:nvPicPr>
              <p:cNvPr id="70" name="Picture 69" descr="A picture containing cup, coffee, computer, keyboard&#10;&#10;Description automatically generated">
                <a:extLst>
                  <a:ext uri="{FF2B5EF4-FFF2-40B4-BE49-F238E27FC236}">
                    <a16:creationId xmlns:a16="http://schemas.microsoft.com/office/drawing/2014/main" id="{7640C9A5-E5B4-492D-99C1-94F582DA50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5068" y="3079545"/>
                <a:ext cx="519643" cy="689267"/>
              </a:xfrm>
              <a:prstGeom prst="rect">
                <a:avLst/>
              </a:prstGeom>
            </p:spPr>
          </p:pic>
          <p:pic>
            <p:nvPicPr>
              <p:cNvPr id="71" name="Picture 70" descr="A picture containing cup, coffee, computer, keyboard&#10;&#10;Description automatically generated">
                <a:extLst>
                  <a:ext uri="{FF2B5EF4-FFF2-40B4-BE49-F238E27FC236}">
                    <a16:creationId xmlns:a16="http://schemas.microsoft.com/office/drawing/2014/main" id="{E10B2D41-B3F7-4F54-971A-513205EA1B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0891" y="3089189"/>
                <a:ext cx="519643" cy="689267"/>
              </a:xfrm>
              <a:prstGeom prst="rect">
                <a:avLst/>
              </a:prstGeom>
            </p:spPr>
          </p:pic>
        </p:grpSp>
        <p:pic>
          <p:nvPicPr>
            <p:cNvPr id="48" name="Picture 47" descr="A picture containing text&#10;&#10;Description automatically generated">
              <a:extLst>
                <a:ext uri="{FF2B5EF4-FFF2-40B4-BE49-F238E27FC236}">
                  <a16:creationId xmlns:a16="http://schemas.microsoft.com/office/drawing/2014/main" id="{51856F19-B3D7-43A9-887E-E8E3DD3130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8521" y="2901059"/>
              <a:ext cx="1911655" cy="955828"/>
            </a:xfrm>
            <a:prstGeom prst="rect">
              <a:avLst/>
            </a:prstGeom>
          </p:spPr>
        </p:pic>
        <p:pic>
          <p:nvPicPr>
            <p:cNvPr id="50" name="Picture 49" descr="Diagram, venn diagram&#10;&#10;Description automatically generated">
              <a:extLst>
                <a:ext uri="{FF2B5EF4-FFF2-40B4-BE49-F238E27FC236}">
                  <a16:creationId xmlns:a16="http://schemas.microsoft.com/office/drawing/2014/main" id="{B43C189A-5EC6-452F-8248-751DCDB575F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4609" y="3616758"/>
              <a:ext cx="593746" cy="593746"/>
            </a:xfrm>
            <a:prstGeom prst="rect">
              <a:avLst/>
            </a:prstGeom>
          </p:spPr>
        </p:pic>
        <p:grpSp>
          <p:nvGrpSpPr>
            <p:cNvPr id="52" name="Group 51">
              <a:extLst>
                <a:ext uri="{FF2B5EF4-FFF2-40B4-BE49-F238E27FC236}">
                  <a16:creationId xmlns:a16="http://schemas.microsoft.com/office/drawing/2014/main" id="{D12DC105-D575-4003-A3F8-172010BB5AB0}"/>
                </a:ext>
              </a:extLst>
            </p:cNvPr>
            <p:cNvGrpSpPr/>
            <p:nvPr/>
          </p:nvGrpSpPr>
          <p:grpSpPr>
            <a:xfrm>
              <a:off x="2965338" y="3454185"/>
              <a:ext cx="593746" cy="810332"/>
              <a:chOff x="-3340384" y="5338305"/>
              <a:chExt cx="736424" cy="963827"/>
            </a:xfrm>
          </p:grpSpPr>
          <p:pic>
            <p:nvPicPr>
              <p:cNvPr id="64" name="Picture 63" descr="Icon&#10;&#10;Description automatically generated">
                <a:extLst>
                  <a:ext uri="{FF2B5EF4-FFF2-40B4-BE49-F238E27FC236}">
                    <a16:creationId xmlns:a16="http://schemas.microsoft.com/office/drawing/2014/main" id="{6B6BB4E7-0DF3-4510-98DD-C61BC4C0F2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0384" y="5338305"/>
                <a:ext cx="736424" cy="963827"/>
              </a:xfrm>
              <a:prstGeom prst="rect">
                <a:avLst/>
              </a:prstGeom>
            </p:spPr>
          </p:pic>
          <p:pic>
            <p:nvPicPr>
              <p:cNvPr id="66" name="Picture 65" descr="A picture containing text, clipart&#10;&#10;Description automatically generated">
                <a:extLst>
                  <a:ext uri="{FF2B5EF4-FFF2-40B4-BE49-F238E27FC236}">
                    <a16:creationId xmlns:a16="http://schemas.microsoft.com/office/drawing/2014/main" id="{CE2554BD-B4FE-4C34-9163-C154F36F876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920054">
                <a:off x="-3133740" y="5609395"/>
                <a:ext cx="504294" cy="252147"/>
              </a:xfrm>
              <a:prstGeom prst="rect">
                <a:avLst/>
              </a:prstGeom>
            </p:spPr>
          </p:pic>
        </p:grpSp>
        <p:pic>
          <p:nvPicPr>
            <p:cNvPr id="53" name="Picture 52" descr="A picture containing text, businesscard, vector graphics, envelope&#10;&#10;Description automatically generated">
              <a:extLst>
                <a:ext uri="{FF2B5EF4-FFF2-40B4-BE49-F238E27FC236}">
                  <a16:creationId xmlns:a16="http://schemas.microsoft.com/office/drawing/2014/main" id="{8F0C36C4-9ACD-4E24-82CE-1DFF2ED38A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92760" y="4080359"/>
              <a:ext cx="589346" cy="530625"/>
            </a:xfrm>
            <a:prstGeom prst="rect">
              <a:avLst/>
            </a:prstGeom>
          </p:spPr>
        </p:pic>
        <p:pic>
          <p:nvPicPr>
            <p:cNvPr id="54" name="Picture 53" descr="Icon&#10;&#10;Description automatically generated">
              <a:extLst>
                <a:ext uri="{FF2B5EF4-FFF2-40B4-BE49-F238E27FC236}">
                  <a16:creationId xmlns:a16="http://schemas.microsoft.com/office/drawing/2014/main" id="{91F52432-2060-454E-B1FB-08123769BC9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2571" y="3788948"/>
              <a:ext cx="809150" cy="979860"/>
            </a:xfrm>
            <a:prstGeom prst="rect">
              <a:avLst/>
            </a:prstGeom>
          </p:spPr>
        </p:pic>
        <p:grpSp>
          <p:nvGrpSpPr>
            <p:cNvPr id="56" name="Group 55">
              <a:extLst>
                <a:ext uri="{FF2B5EF4-FFF2-40B4-BE49-F238E27FC236}">
                  <a16:creationId xmlns:a16="http://schemas.microsoft.com/office/drawing/2014/main" id="{D5AFB120-D6FD-42E8-A9B6-AF46C8CCCD9E}"/>
                </a:ext>
              </a:extLst>
            </p:cNvPr>
            <p:cNvGrpSpPr/>
            <p:nvPr/>
          </p:nvGrpSpPr>
          <p:grpSpPr>
            <a:xfrm>
              <a:off x="116765" y="3351579"/>
              <a:ext cx="1093848" cy="696768"/>
              <a:chOff x="10231116" y="1286825"/>
              <a:chExt cx="2384034" cy="1769636"/>
            </a:xfrm>
          </p:grpSpPr>
          <p:pic>
            <p:nvPicPr>
              <p:cNvPr id="60" name="Picture 59" descr="A picture containing text, electronics, computer, black&#10;&#10;Description automatically generated">
                <a:extLst>
                  <a:ext uri="{FF2B5EF4-FFF2-40B4-BE49-F238E27FC236}">
                    <a16:creationId xmlns:a16="http://schemas.microsoft.com/office/drawing/2014/main" id="{D74D62F8-5AEA-4CC6-B971-84664EFA7FE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31116" y="1286825"/>
                <a:ext cx="1160984" cy="1736050"/>
              </a:xfrm>
              <a:prstGeom prst="rect">
                <a:avLst/>
              </a:prstGeom>
            </p:spPr>
          </p:pic>
          <p:pic>
            <p:nvPicPr>
              <p:cNvPr id="62" name="Picture 61" descr="A picture containing text, display, electronics, picture frame&#10;&#10;Description automatically generated">
                <a:extLst>
                  <a:ext uri="{FF2B5EF4-FFF2-40B4-BE49-F238E27FC236}">
                    <a16:creationId xmlns:a16="http://schemas.microsoft.com/office/drawing/2014/main" id="{90F59815-9F29-42B5-BD8F-67F0FDBF83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37498" y="1299182"/>
                <a:ext cx="1677652" cy="1757279"/>
              </a:xfrm>
              <a:prstGeom prst="rect">
                <a:avLst/>
              </a:prstGeom>
            </p:spPr>
          </p:pic>
        </p:grpSp>
        <p:pic>
          <p:nvPicPr>
            <p:cNvPr id="58" name="Picture 57" descr="A stack of books&#10;&#10;Description automatically generated with medium confidence">
              <a:extLst>
                <a:ext uri="{FF2B5EF4-FFF2-40B4-BE49-F238E27FC236}">
                  <a16:creationId xmlns:a16="http://schemas.microsoft.com/office/drawing/2014/main" id="{29AFA90E-65CA-4271-BC4B-6B85D3CB47C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8556" y="3490015"/>
              <a:ext cx="736014" cy="720489"/>
            </a:xfrm>
            <a:prstGeom prst="rect">
              <a:avLst/>
            </a:prstGeom>
          </p:spPr>
        </p:pic>
        <p:pic>
          <p:nvPicPr>
            <p:cNvPr id="59" name="Picture 58" descr="Shape, circle&#10;&#10;Description automatically generated">
              <a:extLst>
                <a:ext uri="{FF2B5EF4-FFF2-40B4-BE49-F238E27FC236}">
                  <a16:creationId xmlns:a16="http://schemas.microsoft.com/office/drawing/2014/main" id="{503D305B-DB2B-4B0E-9E69-9C6765F5B14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72468" y="3378973"/>
              <a:ext cx="718322" cy="820939"/>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2033362068"/>
              </p:ext>
            </p:extLst>
          </p:nvPr>
        </p:nvGraphicFramePr>
        <p:xfrm>
          <a:off x="1473300" y="2008702"/>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rPr>
                        <a:t>s/he is giving</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there is/are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442083543"/>
              </p:ext>
            </p:extLst>
          </p:nvPr>
        </p:nvGraphicFramePr>
        <p:xfrm>
          <a:off x="584277" y="2008702"/>
          <a:ext cx="695520" cy="4318560"/>
        </p:xfrm>
        <a:graphic>
          <a:graphicData uri="http://schemas.openxmlformats.org/drawingml/2006/table">
            <a:tbl>
              <a:tblPr/>
              <a:tblGrid>
                <a:gridCol w="695520">
                  <a:extLst>
                    <a:ext uri="{9D8B030D-6E8A-4147-A177-3AD203B41FA5}">
                      <a16:colId xmlns:a16="http://schemas.microsoft.com/office/drawing/2014/main" val="20000"/>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9_9.2.wav"/>
            </a:hlinkClick>
            <a:extLst>
              <a:ext uri="{FF2B5EF4-FFF2-40B4-BE49-F238E27FC236}">
                <a16:creationId xmlns:a16="http://schemas.microsoft.com/office/drawing/2014/main" id="{4247252A-FC32-4F16-8616-A5FE2859FCB7}"/>
              </a:ext>
            </a:extLst>
          </p:cNvPr>
          <p:cNvSpPr/>
          <p:nvPr/>
        </p:nvSpPr>
        <p:spPr>
          <a:xfrm>
            <a:off x="708307" y="30140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9_9.3.wav"/>
            </a:hlinkClick>
            <a:extLst>
              <a:ext uri="{FF2B5EF4-FFF2-40B4-BE49-F238E27FC236}">
                <a16:creationId xmlns:a16="http://schemas.microsoft.com/office/drawing/2014/main" id="{3AD5864B-E328-4811-82EC-A3D77BDC6BF2}"/>
              </a:ext>
            </a:extLst>
          </p:cNvPr>
          <p:cNvSpPr/>
          <p:nvPr/>
        </p:nvSpPr>
        <p:spPr>
          <a:xfrm>
            <a:off x="715885" y="34880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9_9.4.wav"/>
            </a:hlinkClick>
            <a:extLst>
              <a:ext uri="{FF2B5EF4-FFF2-40B4-BE49-F238E27FC236}">
                <a16:creationId xmlns:a16="http://schemas.microsoft.com/office/drawing/2014/main" id="{F2DAD2AC-ADD2-4480-845B-008BBA9A5F70}"/>
              </a:ext>
            </a:extLst>
          </p:cNvPr>
          <p:cNvSpPr/>
          <p:nvPr/>
        </p:nvSpPr>
        <p:spPr>
          <a:xfrm>
            <a:off x="700017" y="396980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9_9.5.wav"/>
            </a:hlinkClick>
            <a:extLst>
              <a:ext uri="{FF2B5EF4-FFF2-40B4-BE49-F238E27FC236}">
                <a16:creationId xmlns:a16="http://schemas.microsoft.com/office/drawing/2014/main" id="{E47FAB46-1A11-4EF4-B700-EF919D0338F8}"/>
              </a:ext>
            </a:extLst>
          </p:cNvPr>
          <p:cNvSpPr/>
          <p:nvPr/>
        </p:nvSpPr>
        <p:spPr>
          <a:xfrm>
            <a:off x="700017" y="44303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9_9.6.wav"/>
            </a:hlinkClick>
            <a:extLst>
              <a:ext uri="{FF2B5EF4-FFF2-40B4-BE49-F238E27FC236}">
                <a16:creationId xmlns:a16="http://schemas.microsoft.com/office/drawing/2014/main" id="{1ECA2C39-8E1B-46F9-B4CE-5D69DA706F12}"/>
              </a:ext>
            </a:extLst>
          </p:cNvPr>
          <p:cNvSpPr/>
          <p:nvPr/>
        </p:nvSpPr>
        <p:spPr>
          <a:xfrm>
            <a:off x="700017" y="49226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9_9.7.wav"/>
            </a:hlinkClick>
            <a:extLst>
              <a:ext uri="{FF2B5EF4-FFF2-40B4-BE49-F238E27FC236}">
                <a16:creationId xmlns:a16="http://schemas.microsoft.com/office/drawing/2014/main" id="{B06E6BFD-FB69-40F9-9653-301D379E5A17}"/>
              </a:ext>
            </a:extLst>
          </p:cNvPr>
          <p:cNvSpPr/>
          <p:nvPr/>
        </p:nvSpPr>
        <p:spPr>
          <a:xfrm>
            <a:off x="700017" y="54149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9_9.8.wav"/>
            </a:hlinkClick>
            <a:extLst>
              <a:ext uri="{FF2B5EF4-FFF2-40B4-BE49-F238E27FC236}">
                <a16:creationId xmlns:a16="http://schemas.microsoft.com/office/drawing/2014/main" id="{34261C61-C209-49EF-A2E1-6B62F7BA1FCB}"/>
              </a:ext>
            </a:extLst>
          </p:cNvPr>
          <p:cNvSpPr/>
          <p:nvPr/>
        </p:nvSpPr>
        <p:spPr>
          <a:xfrm>
            <a:off x="700017" y="59072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064610" y="297074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737147" y="3452998"/>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40309" y="911448"/>
            <a:ext cx="914400" cy="914400"/>
          </a:xfrm>
          <a:prstGeom prst="rect">
            <a:avLst/>
          </a:prstGeom>
        </p:spPr>
      </p:pic>
      <p:sp>
        <p:nvSpPr>
          <p:cNvPr id="23" name="Speech Bubble: Rectangle with Corners Rounded 22">
            <a:hlinkClick r:id="" action="ppaction://noaction">
              <a:snd r:embed="rId14" name="T1_W9_9.1.wav"/>
            </a:hlinkClick>
            <a:extLst>
              <a:ext uri="{FF2B5EF4-FFF2-40B4-BE49-F238E27FC236}">
                <a16:creationId xmlns:a16="http://schemas.microsoft.com/office/drawing/2014/main" id="{9031242A-6C06-4C99-98C8-65900A9410C5}"/>
              </a:ext>
            </a:extLst>
          </p:cNvPr>
          <p:cNvSpPr/>
          <p:nvPr/>
        </p:nvSpPr>
        <p:spPr>
          <a:xfrm>
            <a:off x="2876861" y="943083"/>
            <a:ext cx="4591754" cy="908014"/>
          </a:xfrm>
          <a:prstGeom prst="wedgeRoundRectCallout">
            <a:avLst>
              <a:gd name="adj1" fmla="val -56012"/>
              <a:gd name="adj2" fmla="val -1016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4" name="T1_W9_9.1.wav"/>
            </a:hlinkClick>
            <a:extLst>
              <a:ext uri="{FF2B5EF4-FFF2-40B4-BE49-F238E27FC236}">
                <a16:creationId xmlns:a16="http://schemas.microsoft.com/office/drawing/2014/main" id="{807AA42F-1717-4BA6-ADE4-E7ABD8E8DAC6}"/>
              </a:ext>
            </a:extLst>
          </p:cNvPr>
          <p:cNvSpPr txBox="1"/>
          <p:nvPr/>
        </p:nvSpPr>
        <p:spPr>
          <a:xfrm>
            <a:off x="3033294" y="990430"/>
            <a:ext cx="4295924" cy="830956"/>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rgbClr val="002060"/>
                </a:solidFill>
                <a:latin typeface="Century Gothic" panose="020B0502020202020204" pitchFamily="34" charset="0"/>
                <a:ea typeface="Century Gothic"/>
              </a:rPr>
              <a:t>Hör</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gibt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und was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geben</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400" i="0" u="none" strike="noStrike" kern="1200" cap="none" spc="-1" normalizeH="0" noProof="0" dirty="0">
                <a:ln>
                  <a:noFill/>
                </a:ln>
                <a:solidFill>
                  <a:srgbClr val="002060"/>
                </a:solidFill>
                <a:effectLst/>
                <a:uLnTx/>
                <a:uFillTx/>
                <a:latin typeface="Century Gothic" panose="020B0502020202020204" pitchFamily="34" charset="0"/>
                <a:ea typeface="Century Gothic"/>
              </a:rPr>
              <a:t> und Ronja</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graphicFrame>
        <p:nvGraphicFramePr>
          <p:cNvPr id="3" name="Table 2">
            <a:extLst>
              <a:ext uri="{FF2B5EF4-FFF2-40B4-BE49-F238E27FC236}">
                <a16:creationId xmlns:a16="http://schemas.microsoft.com/office/drawing/2014/main" id="{8A5B3BB0-4A1F-4AB3-93FA-73ECF186C2CC}"/>
              </a:ext>
            </a:extLst>
          </p:cNvPr>
          <p:cNvGraphicFramePr>
            <a:graphicFrameLocks noGrp="1"/>
          </p:cNvGraphicFramePr>
          <p:nvPr>
            <p:extLst>
              <p:ext uri="{D42A27DB-BD31-4B8C-83A1-F6EECF244321}">
                <p14:modId xmlns:p14="http://schemas.microsoft.com/office/powerpoint/2010/main" val="2910371289"/>
              </p:ext>
            </p:extLst>
          </p:nvPr>
        </p:nvGraphicFramePr>
        <p:xfrm>
          <a:off x="5056848" y="2008702"/>
          <a:ext cx="1850760" cy="4318560"/>
        </p:xfrm>
        <a:graphic>
          <a:graphicData uri="http://schemas.openxmlformats.org/drawingml/2006/table">
            <a:tbl>
              <a:tblPr/>
              <a:tblGrid>
                <a:gridCol w="1850760">
                  <a:extLst>
                    <a:ext uri="{9D8B030D-6E8A-4147-A177-3AD203B41FA5}">
                      <a16:colId xmlns:a16="http://schemas.microsoft.com/office/drawing/2014/main" val="1649028731"/>
                    </a:ext>
                  </a:extLst>
                </a:gridCol>
              </a:tblGrid>
              <a:tr h="952920">
                <a:tc>
                  <a:txBody>
                    <a:bodyPr/>
                    <a:lstStyle/>
                    <a:p>
                      <a:pPr algn="ctr"/>
                      <a:r>
                        <a:rPr lang="en-US" sz="2400" b="1" dirty="0">
                          <a:solidFill>
                            <a:srgbClr val="002060"/>
                          </a:solidFill>
                        </a:rPr>
                        <a:t>What?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782893157"/>
                  </a:ext>
                </a:extLst>
              </a:tr>
              <a:tr h="5018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22977599"/>
                  </a:ext>
                </a:extLst>
              </a:tr>
              <a:tr h="48348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892958699"/>
                  </a:ext>
                </a:extLst>
              </a:tr>
              <a:tr h="45576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28920440"/>
                  </a:ext>
                </a:extLst>
              </a:tr>
              <a:tr h="48348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192882067"/>
                  </a:ext>
                </a:extLst>
              </a:tr>
              <a:tr h="5054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29196539"/>
                  </a:ext>
                </a:extLst>
              </a:tr>
              <a:tr h="47520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342969633"/>
                  </a:ext>
                </a:extLst>
              </a:tr>
              <a:tr h="460440">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598195861"/>
                  </a:ext>
                </a:extLst>
              </a:tr>
            </a:tbl>
          </a:graphicData>
        </a:graphic>
      </p:graphicFrame>
      <p:pic>
        <p:nvPicPr>
          <p:cNvPr id="8" name="Picture 7" descr="Map&#10;&#10;Description automatically generated">
            <a:extLst>
              <a:ext uri="{FF2B5EF4-FFF2-40B4-BE49-F238E27FC236}">
                <a16:creationId xmlns:a16="http://schemas.microsoft.com/office/drawing/2014/main" id="{9DA79005-7720-45A6-BBB1-BC837A5DA8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3672" y="56774"/>
            <a:ext cx="1094870" cy="1402202"/>
          </a:xfrm>
          <a:prstGeom prst="rect">
            <a:avLst/>
          </a:prstGeom>
        </p:spPr>
      </p:pic>
      <p:pic>
        <p:nvPicPr>
          <p:cNvPr id="10" name="Picture 9">
            <a:extLst>
              <a:ext uri="{FF2B5EF4-FFF2-40B4-BE49-F238E27FC236}">
                <a16:creationId xmlns:a16="http://schemas.microsoft.com/office/drawing/2014/main" id="{A7E0AE0F-6D09-41DB-9E0D-0C36A5D6F0A1}"/>
              </a:ext>
            </a:extLst>
          </p:cNvPr>
          <p:cNvPicPr>
            <a:picLocks noChangeAspect="1"/>
          </p:cNvPicPr>
          <p:nvPr/>
        </p:nvPicPr>
        <p:blipFill rotWithShape="1">
          <a:blip r:embed="rId16">
            <a:extLst>
              <a:ext uri="{28A0092B-C50C-407E-A947-70E740481C1C}">
                <a14:useLocalDpi xmlns:a14="http://schemas.microsoft.com/office/drawing/2010/main" val="0"/>
              </a:ext>
            </a:extLst>
          </a:blip>
          <a:srcRect b="8841"/>
          <a:stretch/>
        </p:blipFill>
        <p:spPr>
          <a:xfrm>
            <a:off x="9198563" y="-54178"/>
            <a:ext cx="861150" cy="1359901"/>
          </a:xfrm>
          <a:prstGeom prst="rect">
            <a:avLst/>
          </a:prstGeom>
        </p:spPr>
      </p:pic>
      <p:pic>
        <p:nvPicPr>
          <p:cNvPr id="12" name="Picture 11">
            <a:extLst>
              <a:ext uri="{FF2B5EF4-FFF2-40B4-BE49-F238E27FC236}">
                <a16:creationId xmlns:a16="http://schemas.microsoft.com/office/drawing/2014/main" id="{D2B1A633-02BA-49DE-9B8B-C8B415E085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6019" y="475676"/>
            <a:ext cx="861150" cy="1228005"/>
          </a:xfrm>
          <a:prstGeom prst="rect">
            <a:avLst/>
          </a:prstGeom>
        </p:spPr>
      </p:pic>
      <p:pic>
        <p:nvPicPr>
          <p:cNvPr id="13" name="Picture 12">
            <a:extLst>
              <a:ext uri="{FF2B5EF4-FFF2-40B4-BE49-F238E27FC236}">
                <a16:creationId xmlns:a16="http://schemas.microsoft.com/office/drawing/2014/main" id="{AE089D83-F632-4528-9577-840F9DE65A46}"/>
              </a:ext>
            </a:extLst>
          </p:cNvPr>
          <p:cNvPicPr>
            <a:picLocks noChangeAspect="1"/>
          </p:cNvPicPr>
          <p:nvPr/>
        </p:nvPicPr>
        <p:blipFill>
          <a:blip r:embed="rId18"/>
          <a:stretch>
            <a:fillRect/>
          </a:stretch>
        </p:blipFill>
        <p:spPr>
          <a:xfrm>
            <a:off x="7329217" y="2269140"/>
            <a:ext cx="4599841" cy="3955606"/>
          </a:xfrm>
          <a:prstGeom prst="rect">
            <a:avLst/>
          </a:prstGeom>
        </p:spPr>
      </p:pic>
      <p:sp>
        <p:nvSpPr>
          <p:cNvPr id="9" name="TextBox 8">
            <a:extLst>
              <a:ext uri="{FF2B5EF4-FFF2-40B4-BE49-F238E27FC236}">
                <a16:creationId xmlns:a16="http://schemas.microsoft.com/office/drawing/2014/main" id="{9DE40C43-5537-42CD-8DFC-E12B7AF62714}"/>
              </a:ext>
            </a:extLst>
          </p:cNvPr>
          <p:cNvSpPr txBox="1"/>
          <p:nvPr/>
        </p:nvSpPr>
        <p:spPr>
          <a:xfrm>
            <a:off x="5064059" y="3048785"/>
            <a:ext cx="1230698" cy="400110"/>
          </a:xfrm>
          <a:prstGeom prst="rect">
            <a:avLst/>
          </a:prstGeom>
          <a:noFill/>
        </p:spPr>
        <p:txBody>
          <a:bodyPr wrap="square" rtlCol="0">
            <a:spAutoFit/>
          </a:bodyPr>
          <a:lstStyle/>
          <a:p>
            <a:r>
              <a:rPr lang="en-GB" sz="2000" dirty="0">
                <a:solidFill>
                  <a:srgbClr val="002060"/>
                </a:solidFill>
              </a:rPr>
              <a:t>a flower</a:t>
            </a:r>
          </a:p>
        </p:txBody>
      </p:sp>
      <p:sp>
        <p:nvSpPr>
          <p:cNvPr id="30" name="TextBox 29">
            <a:extLst>
              <a:ext uri="{FF2B5EF4-FFF2-40B4-BE49-F238E27FC236}">
                <a16:creationId xmlns:a16="http://schemas.microsoft.com/office/drawing/2014/main" id="{745AD780-4A18-412B-9394-1AC66876B97C}"/>
              </a:ext>
            </a:extLst>
          </p:cNvPr>
          <p:cNvSpPr txBox="1"/>
          <p:nvPr/>
        </p:nvSpPr>
        <p:spPr>
          <a:xfrm>
            <a:off x="5056848" y="3537081"/>
            <a:ext cx="1734870" cy="400110"/>
          </a:xfrm>
          <a:prstGeom prst="rect">
            <a:avLst/>
          </a:prstGeom>
          <a:noFill/>
        </p:spPr>
        <p:txBody>
          <a:bodyPr wrap="square" rtlCol="0">
            <a:spAutoFit/>
          </a:bodyPr>
          <a:lstStyle/>
          <a:p>
            <a:r>
              <a:rPr lang="en-GB" sz="2000" dirty="0">
                <a:solidFill>
                  <a:srgbClr val="002060"/>
                </a:solidFill>
              </a:rPr>
              <a:t>a computer</a:t>
            </a:r>
          </a:p>
        </p:txBody>
      </p:sp>
      <p:pic>
        <p:nvPicPr>
          <p:cNvPr id="31" name="Picture 30" descr="Icon&#10;&#10;Description automatically generated">
            <a:extLst>
              <a:ext uri="{FF2B5EF4-FFF2-40B4-BE49-F238E27FC236}">
                <a16:creationId xmlns:a16="http://schemas.microsoft.com/office/drawing/2014/main" id="{4120E3A2-2009-4623-A2B1-723611D68D64}"/>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746198" y="3909322"/>
            <a:ext cx="517321" cy="517320"/>
          </a:xfrm>
          <a:prstGeom prst="rect">
            <a:avLst/>
          </a:prstGeom>
        </p:spPr>
      </p:pic>
      <p:sp>
        <p:nvSpPr>
          <p:cNvPr id="32" name="TextBox 31">
            <a:extLst>
              <a:ext uri="{FF2B5EF4-FFF2-40B4-BE49-F238E27FC236}">
                <a16:creationId xmlns:a16="http://schemas.microsoft.com/office/drawing/2014/main" id="{7B62A2C3-E13B-4684-AD21-F1E0B8C911EA}"/>
              </a:ext>
            </a:extLst>
          </p:cNvPr>
          <p:cNvSpPr txBox="1"/>
          <p:nvPr/>
        </p:nvSpPr>
        <p:spPr>
          <a:xfrm>
            <a:off x="5064059" y="4006509"/>
            <a:ext cx="1734870" cy="400110"/>
          </a:xfrm>
          <a:prstGeom prst="rect">
            <a:avLst/>
          </a:prstGeom>
          <a:noFill/>
        </p:spPr>
        <p:txBody>
          <a:bodyPr wrap="square" rtlCol="0">
            <a:spAutoFit/>
          </a:bodyPr>
          <a:lstStyle/>
          <a:p>
            <a:r>
              <a:rPr lang="en-GB" sz="2000" dirty="0">
                <a:solidFill>
                  <a:srgbClr val="002060"/>
                </a:solidFill>
              </a:rPr>
              <a:t>a photo</a:t>
            </a:r>
          </a:p>
        </p:txBody>
      </p:sp>
      <p:pic>
        <p:nvPicPr>
          <p:cNvPr id="33" name="Picture 32" descr="Icon&#10;&#10;Description automatically generated">
            <a:extLst>
              <a:ext uri="{FF2B5EF4-FFF2-40B4-BE49-F238E27FC236}">
                <a16:creationId xmlns:a16="http://schemas.microsoft.com/office/drawing/2014/main" id="{427D8030-1B2F-4F7D-B1F0-A42C6EEFDB0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003025" y="4354030"/>
            <a:ext cx="517321" cy="517320"/>
          </a:xfrm>
          <a:prstGeom prst="rect">
            <a:avLst/>
          </a:prstGeom>
        </p:spPr>
      </p:pic>
      <p:sp>
        <p:nvSpPr>
          <p:cNvPr id="34" name="TextBox 33">
            <a:extLst>
              <a:ext uri="{FF2B5EF4-FFF2-40B4-BE49-F238E27FC236}">
                <a16:creationId xmlns:a16="http://schemas.microsoft.com/office/drawing/2014/main" id="{4310FD17-CA7F-4999-B8D6-71AA2542354C}"/>
              </a:ext>
            </a:extLst>
          </p:cNvPr>
          <p:cNvSpPr txBox="1"/>
          <p:nvPr/>
        </p:nvSpPr>
        <p:spPr>
          <a:xfrm>
            <a:off x="5082625" y="4455853"/>
            <a:ext cx="1734870" cy="400110"/>
          </a:xfrm>
          <a:prstGeom prst="rect">
            <a:avLst/>
          </a:prstGeom>
          <a:noFill/>
        </p:spPr>
        <p:txBody>
          <a:bodyPr wrap="square" rtlCol="0">
            <a:spAutoFit/>
          </a:bodyPr>
          <a:lstStyle/>
          <a:p>
            <a:r>
              <a:rPr lang="en-GB" sz="2000" dirty="0">
                <a:solidFill>
                  <a:srgbClr val="002060"/>
                </a:solidFill>
              </a:rPr>
              <a:t>a ball</a:t>
            </a:r>
          </a:p>
        </p:txBody>
      </p:sp>
      <p:pic>
        <p:nvPicPr>
          <p:cNvPr id="36" name="Picture 35" descr="Icon&#10;&#10;Description automatically generated">
            <a:extLst>
              <a:ext uri="{FF2B5EF4-FFF2-40B4-BE49-F238E27FC236}">
                <a16:creationId xmlns:a16="http://schemas.microsoft.com/office/drawing/2014/main" id="{A88C130F-B1FF-4777-AB68-72899AA7148F}"/>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003025" y="4892496"/>
            <a:ext cx="517321" cy="517320"/>
          </a:xfrm>
          <a:prstGeom prst="rect">
            <a:avLst/>
          </a:prstGeom>
        </p:spPr>
      </p:pic>
      <p:sp>
        <p:nvSpPr>
          <p:cNvPr id="37" name="TextBox 36">
            <a:extLst>
              <a:ext uri="{FF2B5EF4-FFF2-40B4-BE49-F238E27FC236}">
                <a16:creationId xmlns:a16="http://schemas.microsoft.com/office/drawing/2014/main" id="{422E928C-024B-4B53-9B60-55FD69EA5A6B}"/>
              </a:ext>
            </a:extLst>
          </p:cNvPr>
          <p:cNvSpPr txBox="1"/>
          <p:nvPr/>
        </p:nvSpPr>
        <p:spPr>
          <a:xfrm>
            <a:off x="5082625" y="4929994"/>
            <a:ext cx="1734870" cy="400110"/>
          </a:xfrm>
          <a:prstGeom prst="rect">
            <a:avLst/>
          </a:prstGeom>
          <a:noFill/>
        </p:spPr>
        <p:txBody>
          <a:bodyPr wrap="square" rtlCol="0">
            <a:spAutoFit/>
          </a:bodyPr>
          <a:lstStyle/>
          <a:p>
            <a:r>
              <a:rPr lang="en-GB" sz="2000" dirty="0">
                <a:solidFill>
                  <a:srgbClr val="002060"/>
                </a:solidFill>
              </a:rPr>
              <a:t>a book</a:t>
            </a:r>
          </a:p>
        </p:txBody>
      </p:sp>
      <p:sp>
        <p:nvSpPr>
          <p:cNvPr id="38" name="TextBox 37">
            <a:extLst>
              <a:ext uri="{FF2B5EF4-FFF2-40B4-BE49-F238E27FC236}">
                <a16:creationId xmlns:a16="http://schemas.microsoft.com/office/drawing/2014/main" id="{33C54B92-D9FF-4250-8431-4D2549D30C7B}"/>
              </a:ext>
            </a:extLst>
          </p:cNvPr>
          <p:cNvSpPr txBox="1"/>
          <p:nvPr/>
        </p:nvSpPr>
        <p:spPr>
          <a:xfrm>
            <a:off x="5056848" y="5428573"/>
            <a:ext cx="1932081" cy="400110"/>
          </a:xfrm>
          <a:prstGeom prst="rect">
            <a:avLst/>
          </a:prstGeom>
          <a:noFill/>
        </p:spPr>
        <p:txBody>
          <a:bodyPr wrap="square" rtlCol="0">
            <a:spAutoFit/>
          </a:bodyPr>
          <a:lstStyle/>
          <a:p>
            <a:r>
              <a:rPr lang="en-GB" sz="2000" dirty="0">
                <a:solidFill>
                  <a:srgbClr val="002060"/>
                </a:solidFill>
              </a:rPr>
              <a:t>lots of glasses</a:t>
            </a:r>
          </a:p>
        </p:txBody>
      </p:sp>
      <p:sp>
        <p:nvSpPr>
          <p:cNvPr id="39" name="TextBox 38">
            <a:extLst>
              <a:ext uri="{FF2B5EF4-FFF2-40B4-BE49-F238E27FC236}">
                <a16:creationId xmlns:a16="http://schemas.microsoft.com/office/drawing/2014/main" id="{4E6E7DF7-AE45-4CF2-BB98-82FEE68AD6C0}"/>
              </a:ext>
            </a:extLst>
          </p:cNvPr>
          <p:cNvSpPr txBox="1"/>
          <p:nvPr/>
        </p:nvSpPr>
        <p:spPr>
          <a:xfrm>
            <a:off x="5064174" y="5931656"/>
            <a:ext cx="2110124" cy="400110"/>
          </a:xfrm>
          <a:prstGeom prst="rect">
            <a:avLst/>
          </a:prstGeom>
          <a:noFill/>
        </p:spPr>
        <p:txBody>
          <a:bodyPr wrap="square" rtlCol="0">
            <a:spAutoFit/>
          </a:bodyPr>
          <a:lstStyle/>
          <a:p>
            <a:r>
              <a:rPr lang="en-GB" sz="2000" dirty="0">
                <a:solidFill>
                  <a:srgbClr val="002060"/>
                </a:solidFill>
              </a:rPr>
              <a:t>a cuddly toy</a:t>
            </a:r>
          </a:p>
        </p:txBody>
      </p:sp>
      <p:pic>
        <p:nvPicPr>
          <p:cNvPr id="41" name="Picture 40" descr="Icon&#10;&#10;Description automatically generated">
            <a:extLst>
              <a:ext uri="{FF2B5EF4-FFF2-40B4-BE49-F238E27FC236}">
                <a16:creationId xmlns:a16="http://schemas.microsoft.com/office/drawing/2014/main" id="{F1A424A2-5B0E-42BB-B484-7EF5C4B1E6C3}"/>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3668979" y="5353618"/>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60FFF97C-0E46-488F-9D4E-C618C021191A}"/>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961115" y="5859299"/>
            <a:ext cx="517321" cy="517320"/>
          </a:xfrm>
          <a:prstGeom prst="rect">
            <a:avLst/>
          </a:prstGeom>
        </p:spPr>
      </p:pic>
      <p:sp>
        <p:nvSpPr>
          <p:cNvPr id="44" name="TextBox 43">
            <a:extLst>
              <a:ext uri="{FF2B5EF4-FFF2-40B4-BE49-F238E27FC236}">
                <a16:creationId xmlns:a16="http://schemas.microsoft.com/office/drawing/2014/main" id="{83B43737-6B3A-43D5-9F5B-39A7C3783073}"/>
              </a:ext>
            </a:extLst>
          </p:cNvPr>
          <p:cNvSpPr txBox="1"/>
          <p:nvPr/>
        </p:nvSpPr>
        <p:spPr>
          <a:xfrm>
            <a:off x="0" y="0"/>
            <a:ext cx="8526474" cy="830997"/>
          </a:xfrm>
          <a:prstGeom prst="rect">
            <a:avLst/>
          </a:prstGeom>
          <a:noFill/>
        </p:spPr>
        <p:txBody>
          <a:bodyPr wrap="square" rtlCol="0">
            <a:spAutoFit/>
          </a:bodyPr>
          <a:lstStyle/>
          <a:p>
            <a:r>
              <a:rPr lang="en-GB" sz="2400" b="1" dirty="0" err="1">
                <a:solidFill>
                  <a:srgbClr val="002060"/>
                </a:solidFill>
              </a:rPr>
              <a:t>Lias</a:t>
            </a:r>
            <a:r>
              <a:rPr lang="en-GB" sz="2400" b="1" dirty="0">
                <a:solidFill>
                  <a:srgbClr val="002060"/>
                </a:solidFill>
              </a:rPr>
              <a:t> and Ronja are donating some of their things for a sale. Which items are they giving away?</a:t>
            </a: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P spid="32" grpId="0"/>
      <p:bldP spid="34"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The verb </a:t>
            </a:r>
            <a:r>
              <a:rPr lang="en-GB" sz="2800" b="1" spc="-1" dirty="0" err="1">
                <a:solidFill>
                  <a:srgbClr val="002060"/>
                </a:solidFill>
                <a:latin typeface="Century Gothic" panose="020B0502020202020204" pitchFamily="34" charset="0"/>
              </a:rPr>
              <a:t>g</a:t>
            </a:r>
            <a:r>
              <a:rPr lang="en-GB" sz="2800" b="1" spc="-1" dirty="0" err="1">
                <a:solidFill>
                  <a:srgbClr val="92D050"/>
                </a:solidFill>
                <a:latin typeface="Century Gothic" panose="020B0502020202020204" pitchFamily="34" charset="0"/>
              </a:rPr>
              <a:t>e</a:t>
            </a:r>
            <a:r>
              <a:rPr lang="en-GB" sz="2800" b="1" spc="-1" dirty="0" err="1">
                <a:solidFill>
                  <a:srgbClr val="002060"/>
                </a:solidFill>
                <a:latin typeface="Century Gothic" panose="020B0502020202020204" pitchFamily="34" charset="0"/>
              </a:rPr>
              <a:t>ben</a:t>
            </a:r>
            <a:r>
              <a:rPr lang="en-GB" sz="2800" spc="-1" dirty="0">
                <a:solidFill>
                  <a:srgbClr val="002060"/>
                </a:solidFill>
                <a:latin typeface="Century Gothic" panose="020B0502020202020204" pitchFamily="34" charset="0"/>
              </a:rPr>
              <a:t> keeps the ‘</a:t>
            </a:r>
            <a:r>
              <a:rPr lang="en-GB" sz="2800" b="1" spc="-1" dirty="0">
                <a:solidFill>
                  <a:srgbClr val="002060"/>
                </a:solidFill>
                <a:latin typeface="Century Gothic" panose="020B0502020202020204" pitchFamily="34" charset="0"/>
              </a:rPr>
              <a:t>e</a:t>
            </a:r>
            <a:r>
              <a:rPr lang="en-GB" sz="2800" spc="-1" dirty="0">
                <a:solidFill>
                  <a:srgbClr val="002060"/>
                </a:solidFill>
                <a:latin typeface="Century Gothic" panose="020B0502020202020204" pitchFamily="34" charset="0"/>
              </a:rPr>
              <a:t>’ in plural forms: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409405" y="2054463"/>
            <a:ext cx="23477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92D050"/>
                </a:solidFill>
                <a:latin typeface="Century Gothic" panose="020B0502020202020204" pitchFamily="34" charset="0"/>
                <a:ea typeface="Century Gothic"/>
              </a:rPr>
              <a:t>wir</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g</a:t>
            </a:r>
            <a:r>
              <a:rPr lang="en-GB" sz="2800" b="1" u="sng" spc="-1" dirty="0" err="1">
                <a:solidFill>
                  <a:srgbClr val="92D050"/>
                </a:solidFill>
                <a:latin typeface="Century Gothic" panose="020B0502020202020204" pitchFamily="34" charset="0"/>
                <a:ea typeface="Century Gothic"/>
              </a:rPr>
              <a:t>e</a:t>
            </a:r>
            <a:r>
              <a:rPr lang="en-GB" sz="2800" b="1" spc="-1" dirty="0" err="1">
                <a:solidFill>
                  <a:srgbClr val="92D050"/>
                </a:solidFill>
                <a:latin typeface="Century Gothic" panose="020B0502020202020204" pitchFamily="34" charset="0"/>
                <a:ea typeface="Century Gothic"/>
              </a:rPr>
              <a:t>ben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65759" y="3002781"/>
            <a:ext cx="47875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we give / we are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3" name="CustomShape 6"/>
          <p:cNvSpPr/>
          <p:nvPr/>
        </p:nvSpPr>
        <p:spPr>
          <a:xfrm>
            <a:off x="465759" y="3822184"/>
            <a:ext cx="25780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a:t>
            </a:r>
            <a:r>
              <a:rPr kumimoji="0" lang="en-GB" sz="2800" b="1" i="0" u="sng"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bt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7">
            <a:extLst>
              <a:ext uri="{FF2B5EF4-FFF2-40B4-BE49-F238E27FC236}">
                <a16:creationId xmlns:a16="http://schemas.microsoft.com/office/drawing/2014/main" id="{5F1B9E9F-6D2A-4848-9B21-2247172EA021}"/>
              </a:ext>
            </a:extLst>
          </p:cNvPr>
          <p:cNvSpPr/>
          <p:nvPr/>
        </p:nvSpPr>
        <p:spPr>
          <a:xfrm>
            <a:off x="409405" y="5974254"/>
            <a:ext cx="544939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they give / they are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418509" y="5334692"/>
            <a:ext cx="27756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a:t>
            </a:r>
            <a:r>
              <a:rPr kumimoji="0" lang="en-GB" sz="2800" b="1" i="0" u="sng"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ben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80165" y="183946"/>
            <a:ext cx="7267988" cy="754735"/>
          </a:xfrm>
        </p:spPr>
        <p:txBody>
          <a:bodyPr/>
          <a:lstStyle/>
          <a:p>
            <a:r>
              <a:rPr lang="en-GB" sz="3600" b="1" spc="-1" dirty="0" err="1">
                <a:latin typeface="Century Gothic" panose="020B0502020202020204" pitchFamily="34" charset="0"/>
                <a:ea typeface="Century Gothic"/>
                <a:hlinkClick r:id="" action="ppaction://noaction">
                  <a:snd r:embed="rId7" name="T1_W9_10.1.wav"/>
                  <a:extLst>
                    <a:ext uri="{A12FA001-AC4F-418D-AE19-62706E023703}">
                      <ahyp:hlinkClr xmlns:ahyp="http://schemas.microsoft.com/office/drawing/2018/hyperlinkcolor" val="tx"/>
                    </a:ext>
                  </a:extLst>
                </a:hlinkClick>
              </a:rPr>
              <a:t>geben</a:t>
            </a:r>
            <a:endParaRPr lang="en-GB" sz="3600" dirty="0">
              <a:hlinkClick r:id="" action="ppaction://noaction">
                <a:snd r:embed="rId7" name="T1_W9_10.1.wav"/>
                <a:extLst>
                  <a:ext uri="{A12FA001-AC4F-418D-AE19-62706E023703}">
                    <ahyp:hlinkClr xmlns:ahyp="http://schemas.microsoft.com/office/drawing/2018/hyperlinkcolor" val="tx"/>
                  </a:ext>
                </a:extLst>
              </a:hlinkClick>
            </a:endParaRPr>
          </a:p>
        </p:txBody>
      </p:sp>
      <p:pic>
        <p:nvPicPr>
          <p:cNvPr id="25" name="Picture 24" descr="present">
            <a:extLst>
              <a:ext uri="{FF2B5EF4-FFF2-40B4-BE49-F238E27FC236}">
                <a16:creationId xmlns:a16="http://schemas.microsoft.com/office/drawing/2014/main" id="{7E7E47C3-428F-407F-A93D-506AF7580EDB}"/>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3411" y="1963401"/>
            <a:ext cx="1056096" cy="1046496"/>
          </a:xfrm>
          <a:prstGeom prst="rect">
            <a:avLst/>
          </a:prstGeom>
        </p:spPr>
      </p:pic>
      <p:pic>
        <p:nvPicPr>
          <p:cNvPr id="26" name="Google Shape;183;p8">
            <a:extLst>
              <a:ext uri="{FF2B5EF4-FFF2-40B4-BE49-F238E27FC236}">
                <a16:creationId xmlns:a16="http://schemas.microsoft.com/office/drawing/2014/main" id="{F2AC658B-E43F-48E0-B1F5-FC312361A589}"/>
              </a:ext>
            </a:extLst>
          </p:cNvPr>
          <p:cNvPicPr/>
          <p:nvPr/>
        </p:nvPicPr>
        <p:blipFill>
          <a:blip r:embed="rId9"/>
          <a:stretch/>
        </p:blipFill>
        <p:spPr>
          <a:xfrm>
            <a:off x="94572" y="3062833"/>
            <a:ext cx="371187" cy="488721"/>
          </a:xfrm>
          <a:prstGeom prst="rect">
            <a:avLst/>
          </a:prstGeom>
          <a:ln>
            <a:noFill/>
          </a:ln>
        </p:spPr>
      </p:pic>
      <p:pic>
        <p:nvPicPr>
          <p:cNvPr id="28" name="Google Shape;183;p8">
            <a:extLst>
              <a:ext uri="{FF2B5EF4-FFF2-40B4-BE49-F238E27FC236}">
                <a16:creationId xmlns:a16="http://schemas.microsoft.com/office/drawing/2014/main" id="{1FC5B722-51C1-4EBA-8131-8B58DE028790}"/>
              </a:ext>
            </a:extLst>
          </p:cNvPr>
          <p:cNvPicPr/>
          <p:nvPr/>
        </p:nvPicPr>
        <p:blipFill>
          <a:blip r:embed="rId9"/>
          <a:stretch/>
        </p:blipFill>
        <p:spPr>
          <a:xfrm>
            <a:off x="47322" y="6003573"/>
            <a:ext cx="371187" cy="488721"/>
          </a:xfrm>
          <a:prstGeom prst="rect">
            <a:avLst/>
          </a:prstGeom>
          <a:ln>
            <a:noFill/>
          </a:ln>
        </p:spPr>
      </p:pic>
      <p:pic>
        <p:nvPicPr>
          <p:cNvPr id="29" name="Picture 28" descr="present">
            <a:extLst>
              <a:ext uri="{FF2B5EF4-FFF2-40B4-BE49-F238E27FC236}">
                <a16:creationId xmlns:a16="http://schemas.microsoft.com/office/drawing/2014/main" id="{CDF34BCB-1175-4860-8515-9B54139B22B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8519" y="3521741"/>
            <a:ext cx="1047480" cy="1037958"/>
          </a:xfrm>
          <a:prstGeom prst="rect">
            <a:avLst/>
          </a:prstGeom>
        </p:spPr>
      </p:pic>
      <p:pic>
        <p:nvPicPr>
          <p:cNvPr id="30" name="Picture 29" descr="present">
            <a:extLst>
              <a:ext uri="{FF2B5EF4-FFF2-40B4-BE49-F238E27FC236}">
                <a16:creationId xmlns:a16="http://schemas.microsoft.com/office/drawing/2014/main" id="{1AAE7C03-E3C9-4146-A28D-C5A8B66FC75C}"/>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2942" y="5238491"/>
            <a:ext cx="1097945" cy="1087964"/>
          </a:xfrm>
          <a:prstGeom prst="rect">
            <a:avLst/>
          </a:prstGeom>
        </p:spPr>
      </p:pic>
      <p:sp>
        <p:nvSpPr>
          <p:cNvPr id="37" name="CustomShape 7">
            <a:extLst>
              <a:ext uri="{FF2B5EF4-FFF2-40B4-BE49-F238E27FC236}">
                <a16:creationId xmlns:a16="http://schemas.microsoft.com/office/drawing/2014/main" id="{8F7C2C37-1A2B-4FE5-9334-C32698E03BE0}"/>
              </a:ext>
            </a:extLst>
          </p:cNvPr>
          <p:cNvSpPr/>
          <p:nvPr/>
        </p:nvSpPr>
        <p:spPr>
          <a:xfrm>
            <a:off x="246510" y="4595658"/>
            <a:ext cx="6607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(all) give / you</a:t>
            </a:r>
            <a:r>
              <a:rPr kumimoji="0" lang="en-GB" sz="2800" i="0" u="none" strike="noStrike" kern="1200" cap="none" spc="-1" normalizeH="0" noProof="0" dirty="0">
                <a:ln>
                  <a:noFill/>
                </a:ln>
                <a:solidFill>
                  <a:srgbClr val="1F3864"/>
                </a:solidFill>
                <a:effectLst/>
                <a:uLnTx/>
                <a:uFillTx/>
                <a:latin typeface="Century Gothic" panose="020B0502020202020204" pitchFamily="34" charset="0"/>
                <a:ea typeface="Century Gothic"/>
              </a:rPr>
              <a:t> (all) are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769A32E4-0D3C-4347-BB96-807674A038F5}"/>
              </a:ext>
            </a:extLst>
          </p:cNvPr>
          <p:cNvPicPr/>
          <p:nvPr/>
        </p:nvPicPr>
        <p:blipFill>
          <a:blip r:embed="rId9"/>
          <a:stretch/>
        </p:blipFill>
        <p:spPr>
          <a:xfrm>
            <a:off x="60917" y="4637773"/>
            <a:ext cx="371187" cy="488721"/>
          </a:xfrm>
          <a:prstGeom prst="rect">
            <a:avLst/>
          </a:prstGeom>
          <a:ln>
            <a:noFill/>
          </a:ln>
        </p:spPr>
      </p:pic>
      <p:pic>
        <p:nvPicPr>
          <p:cNvPr id="5" name="Picture 4" descr="A picture containing text&#10;&#10;Description automatically generated">
            <a:extLst>
              <a:ext uri="{FF2B5EF4-FFF2-40B4-BE49-F238E27FC236}">
                <a16:creationId xmlns:a16="http://schemas.microsoft.com/office/drawing/2014/main" id="{87C36419-61A6-4C20-9F93-20890B7663EE}"/>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713524" y="5211124"/>
            <a:ext cx="1007676" cy="718059"/>
          </a:xfrm>
          <a:prstGeom prst="rect">
            <a:avLst/>
          </a:prstGeom>
        </p:spPr>
      </p:pic>
      <p:pic>
        <p:nvPicPr>
          <p:cNvPr id="7" name="Picture 6" descr="Shape, circle, rectangle&#10;&#10;Description automatically generated">
            <a:extLst>
              <a:ext uri="{FF2B5EF4-FFF2-40B4-BE49-F238E27FC236}">
                <a16:creationId xmlns:a16="http://schemas.microsoft.com/office/drawing/2014/main" id="{59B89323-CE84-40C9-9CDC-D747A8D341F0}"/>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4104" y="1962073"/>
            <a:ext cx="1249834" cy="956460"/>
          </a:xfrm>
          <a:prstGeom prst="rect">
            <a:avLst/>
          </a:prstGeom>
        </p:spPr>
      </p:pic>
      <p:pic>
        <p:nvPicPr>
          <p:cNvPr id="9" name="Picture 8" descr="Shape, circle, rectangle&#10;&#10;Description automatically generated">
            <a:extLst>
              <a:ext uri="{FF2B5EF4-FFF2-40B4-BE49-F238E27FC236}">
                <a16:creationId xmlns:a16="http://schemas.microsoft.com/office/drawing/2014/main" id="{3C6AC86C-4495-4B08-B748-1551DF40E8A9}"/>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458585" y="3621162"/>
            <a:ext cx="1346776" cy="947155"/>
          </a:xfrm>
          <a:prstGeom prst="rect">
            <a:avLst/>
          </a:prstGeom>
        </p:spPr>
      </p:pic>
    </p:spTree>
    <p:extLst>
      <p:ext uri="{BB962C8B-B14F-4D97-AF65-F5344CB8AC3E}">
        <p14:creationId xmlns:p14="http://schemas.microsoft.com/office/powerpoint/2010/main" val="6231816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1_W9_10.2.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repl">
                                        <p:cTn id="16" dur="500"/>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9_10.3.wav"/>
                                        </p:tgtEl>
                                      </p:cMediaNode>
                                    </p:audio>
                                  </p:subTnLst>
                                </p:cTn>
                              </p:par>
                              <p:par>
                                <p:cTn id="29" presetID="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repl">
                                        <p:cTn id="31"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T1_W9_10.4.wav"/>
                                        </p:tgtEl>
                                      </p:cMediaNode>
                                    </p:audio>
                                  </p:subTnLst>
                                </p:cTn>
                              </p:par>
                              <p:par>
                                <p:cTn id="44" presetID="2" presetClass="entr" presetSubtype="4"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repl">
                                        <p:cTn id="46" dur="500"/>
                                        <p:tgtEl>
                                          <p:spTgt spid="2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9_11.1.wav"/>
            </a:hlinkClick>
          </p:cNvPr>
          <p:cNvSpPr/>
          <p:nvPr/>
        </p:nvSpPr>
        <p:spPr>
          <a:xfrm>
            <a:off x="17762" y="-12229"/>
            <a:ext cx="9724115" cy="8217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spc="-1" dirty="0">
                <a:solidFill>
                  <a:srgbClr val="002060"/>
                </a:solidFill>
                <a:latin typeface="Century gothic"/>
                <a:ea typeface="Century Gothic"/>
              </a:rPr>
              <a:t>Johanna und Ronja </a:t>
            </a:r>
            <a:r>
              <a:rPr lang="en-GB" sz="2600" spc="-1" dirty="0" err="1">
                <a:solidFill>
                  <a:srgbClr val="002060"/>
                </a:solidFill>
                <a:latin typeface="Century gothic"/>
                <a:ea typeface="Century Gothic"/>
              </a:rPr>
              <a:t>texten</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0" u="none" strike="noStrike" kern="1200" cap="none" spc="-1" normalizeH="0" baseline="0" noProof="0" dirty="0" err="1">
                <a:ln>
                  <a:noFill/>
                </a:ln>
                <a:solidFill>
                  <a:srgbClr val="002060"/>
                </a:solidFill>
                <a:effectLst/>
                <a:uLnTx/>
                <a:uFillTx/>
                <a:latin typeface="Century gothic"/>
                <a:ea typeface="Century Gothic"/>
              </a:rPr>
              <a:t>Schreiben</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0" u="none" strike="noStrike" kern="1200" cap="none" spc="-1" normalizeH="0" baseline="0" noProof="0" dirty="0" err="1">
                <a:ln>
                  <a:noFill/>
                </a:ln>
                <a:solidFill>
                  <a:srgbClr val="002060"/>
                </a:solidFill>
                <a:effectLst/>
                <a:uLnTx/>
                <a:uFillTx/>
                <a:latin typeface="Century gothic"/>
                <a:ea typeface="Century Gothic"/>
              </a:rPr>
              <a:t>sie</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0" u="none" strike="noStrike" kern="1200" cap="none" spc="-1" normalizeH="0" baseline="0" noProof="0" dirty="0" err="1">
                <a:ln>
                  <a:noFill/>
                </a:ln>
                <a:solidFill>
                  <a:srgbClr val="002060"/>
                </a:solidFill>
                <a:effectLst/>
                <a:uLnTx/>
                <a:uFillTx/>
                <a:latin typeface="Century gothic"/>
                <a:ea typeface="Century Gothic"/>
              </a:rPr>
              <a:t>über</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1" u="none" strike="noStrike" kern="1200" cap="none" spc="-1" normalizeH="0" baseline="0" noProof="0" dirty="0" err="1">
                <a:ln>
                  <a:noFill/>
                </a:ln>
                <a:solidFill>
                  <a:srgbClr val="002060"/>
                </a:solidFill>
                <a:effectLst/>
                <a:uLnTx/>
                <a:uFillTx/>
                <a:latin typeface="Century gothic"/>
                <a:ea typeface="Century Gothic"/>
              </a:rPr>
              <a:t>Lias</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0" u="none" strike="noStrike" kern="1200" cap="none" spc="-1" normalizeH="0" baseline="0" noProof="0" dirty="0" err="1">
                <a:ln>
                  <a:noFill/>
                </a:ln>
                <a:solidFill>
                  <a:srgbClr val="002060"/>
                </a:solidFill>
                <a:effectLst/>
                <a:uLnTx/>
                <a:uFillTx/>
                <a:latin typeface="Century gothic"/>
                <a:ea typeface="Century Gothic"/>
              </a:rPr>
              <a:t>oder</a:t>
            </a:r>
            <a:r>
              <a:rPr kumimoji="0" lang="en-GB" sz="2600" i="0" u="none" strike="noStrike" kern="1200" cap="none" spc="-1" normalizeH="0" baseline="0" noProof="0" dirty="0">
                <a:ln>
                  <a:noFill/>
                </a:ln>
                <a:solidFill>
                  <a:srgbClr val="002060"/>
                </a:solidFill>
                <a:effectLst/>
                <a:uLnTx/>
                <a:uFillTx/>
                <a:latin typeface="Century gothic"/>
                <a:ea typeface="Century Gothic"/>
              </a:rPr>
              <a:t> </a:t>
            </a:r>
            <a:r>
              <a:rPr kumimoji="0" lang="en-GB" sz="2600" i="1" u="none" strike="noStrike" kern="1200" cap="none" spc="-1" normalizeH="0" baseline="0" noProof="0" dirty="0" err="1">
                <a:ln>
                  <a:noFill/>
                </a:ln>
                <a:solidFill>
                  <a:srgbClr val="002060"/>
                </a:solidFill>
                <a:effectLst/>
                <a:uLnTx/>
                <a:uFillTx/>
                <a:latin typeface="Century gothic"/>
                <a:ea typeface="Century Gothic"/>
              </a:rPr>
              <a:t>Lias</a:t>
            </a:r>
            <a:r>
              <a:rPr kumimoji="0" lang="en-GB" sz="2600" i="1" u="none" strike="noStrike" kern="1200" cap="none" spc="-1" normalizeH="0" baseline="0" noProof="0" dirty="0">
                <a:ln>
                  <a:noFill/>
                </a:ln>
                <a:solidFill>
                  <a:srgbClr val="002060"/>
                </a:solidFill>
                <a:effectLst/>
                <a:uLnTx/>
                <a:uFillTx/>
                <a:latin typeface="Century gothic"/>
                <a:ea typeface="Century Gothic"/>
              </a:rPr>
              <a:t> und Ronja</a:t>
            </a:r>
            <a:r>
              <a:rPr kumimoji="0" lang="en-GB" sz="2600" i="0" u="none" strike="noStrike" kern="1200" cap="none" spc="-1" normalizeH="0" baseline="0" noProof="0" dirty="0">
                <a:ln>
                  <a:noFill/>
                </a:ln>
                <a:solidFill>
                  <a:srgbClr val="002060"/>
                </a:solidFill>
                <a:effectLst/>
                <a:uLnTx/>
                <a:uFillTx/>
                <a:latin typeface="Century gothic"/>
                <a:ea typeface="Century Gothic"/>
              </a:rPr>
              <a:t>?</a:t>
            </a:r>
            <a:endParaRPr kumimoji="0" lang="en-GB" sz="2600" i="0" u="none" strike="noStrike" kern="1200" cap="none" spc="-1" normalizeH="0" baseline="0" noProof="0" dirty="0">
              <a:ln>
                <a:noFill/>
              </a:ln>
              <a:solidFill>
                <a:prstClr val="black"/>
              </a:solidFill>
              <a:effectLst/>
              <a:uLnTx/>
              <a:uFillTx/>
              <a:latin typeface="Century gothic"/>
            </a:endParaRPr>
          </a:p>
        </p:txBody>
      </p:sp>
      <p:graphicFrame>
        <p:nvGraphicFramePr>
          <p:cNvPr id="152" name="Table 1">
            <a:extLst>
              <a:ext uri="{FF2B5EF4-FFF2-40B4-BE49-F238E27FC236}">
                <a16:creationId xmlns:a16="http://schemas.microsoft.com/office/drawing/2014/main" id="{94B70876-5E62-41C9-B3EE-C2E6CBFA3955}"/>
              </a:ext>
            </a:extLst>
          </p:cNvPr>
          <p:cNvGraphicFramePr/>
          <p:nvPr>
            <p:extLst>
              <p:ext uri="{D42A27DB-BD31-4B8C-83A1-F6EECF244321}">
                <p14:modId xmlns:p14="http://schemas.microsoft.com/office/powerpoint/2010/main" val="2368600002"/>
              </p:ext>
            </p:extLst>
          </p:nvPr>
        </p:nvGraphicFramePr>
        <p:xfrm>
          <a:off x="8033319" y="2148256"/>
          <a:ext cx="4054697" cy="3887323"/>
        </p:xfrm>
        <a:graphic>
          <a:graphicData uri="http://schemas.openxmlformats.org/drawingml/2006/table">
            <a:tbl>
              <a:tblPr>
                <a:tableStyleId>{284E427A-3D55-4303-BF80-6455036E1DE7}</a:tableStyleId>
              </a:tblPr>
              <a:tblGrid>
                <a:gridCol w="507273">
                  <a:extLst>
                    <a:ext uri="{9D8B030D-6E8A-4147-A177-3AD203B41FA5}">
                      <a16:colId xmlns:a16="http://schemas.microsoft.com/office/drawing/2014/main" val="2061474255"/>
                    </a:ext>
                  </a:extLst>
                </a:gridCol>
                <a:gridCol w="1579711">
                  <a:extLst>
                    <a:ext uri="{9D8B030D-6E8A-4147-A177-3AD203B41FA5}">
                      <a16:colId xmlns:a16="http://schemas.microsoft.com/office/drawing/2014/main" val="20000"/>
                    </a:ext>
                  </a:extLst>
                </a:gridCol>
                <a:gridCol w="1967713">
                  <a:extLst>
                    <a:ext uri="{9D8B030D-6E8A-4147-A177-3AD203B41FA5}">
                      <a16:colId xmlns:a16="http://schemas.microsoft.com/office/drawing/2014/main" val="20001"/>
                    </a:ext>
                  </a:extLst>
                </a:gridCol>
              </a:tblGrid>
              <a:tr h="863683">
                <a:tc>
                  <a:txBody>
                    <a:bodyPr/>
                    <a:lstStyle/>
                    <a:p>
                      <a:pPr algn="ctr">
                        <a:lnSpc>
                          <a:spcPct val="100000"/>
                        </a:lnSpc>
                      </a:pPr>
                      <a:endParaRPr lang="en-GB" sz="2000" b="0" strike="noStrike" spc="-1" dirty="0">
                        <a:solidFill>
                          <a:srgbClr val="002060"/>
                        </a:solidFill>
                        <a:latin typeface="Century gothic"/>
                      </a:endParaRPr>
                    </a:p>
                  </a:txBody>
                  <a:tcPr anchor="ctr"/>
                </a:tc>
                <a:tc>
                  <a:txBody>
                    <a:bodyPr/>
                    <a:lstStyle/>
                    <a:p>
                      <a:pPr algn="ctr">
                        <a:lnSpc>
                          <a:spcPct val="100000"/>
                        </a:lnSpc>
                      </a:pPr>
                      <a:r>
                        <a:rPr lang="en-GB" sz="2000" b="1" strike="noStrike" spc="-1" dirty="0">
                          <a:solidFill>
                            <a:srgbClr val="002060"/>
                          </a:solidFill>
                        </a:rPr>
                        <a:t>he or you (all/both)</a:t>
                      </a:r>
                      <a:endParaRPr lang="en-GB" sz="2000" b="1" strike="noStrike" spc="-1" dirty="0">
                        <a:solidFill>
                          <a:srgbClr val="002060"/>
                        </a:solidFill>
                        <a:latin typeface="Century gothic"/>
                      </a:endParaRPr>
                    </a:p>
                  </a:txBody>
                  <a:tcPr anchor="ctr"/>
                </a:tc>
                <a:tc>
                  <a:txBody>
                    <a:bodyPr/>
                    <a:lstStyle/>
                    <a:p>
                      <a:pPr algn="ctr">
                        <a:lnSpc>
                          <a:spcPct val="100000"/>
                        </a:lnSpc>
                      </a:pPr>
                      <a:r>
                        <a:rPr lang="en-GB" sz="2000" b="1" strike="noStrike" spc="-1" dirty="0">
                          <a:solidFill>
                            <a:srgbClr val="002060"/>
                          </a:solidFill>
                        </a:rPr>
                        <a:t>What given away?</a:t>
                      </a:r>
                      <a:endParaRPr lang="en-GB" sz="2000" b="1" strike="noStrike" spc="-1" dirty="0">
                        <a:solidFill>
                          <a:srgbClr val="002060"/>
                        </a:solidFill>
                        <a:latin typeface="Century gothic"/>
                      </a:endParaRPr>
                    </a:p>
                  </a:txBody>
                  <a:tcPr anchor="ctr"/>
                </a:tc>
                <a:extLst>
                  <a:ext uri="{0D108BD9-81ED-4DB2-BD59-A6C34878D82A}">
                    <a16:rowId xmlns:a16="http://schemas.microsoft.com/office/drawing/2014/main" val="10000"/>
                  </a:ext>
                </a:extLst>
              </a:tr>
              <a:tr h="505080">
                <a:tc>
                  <a:txBody>
                    <a:bodyPr/>
                    <a:lstStyle/>
                    <a:p>
                      <a:r>
                        <a:rPr lang="en-US" dirty="0">
                          <a:solidFill>
                            <a:srgbClr val="002060"/>
                          </a:solidFill>
                        </a:rPr>
                        <a:t>1</a:t>
                      </a:r>
                    </a:p>
                  </a:txBody>
                  <a:tcPr/>
                </a:tc>
                <a:tc>
                  <a:txBody>
                    <a:bodyPr/>
                    <a:lstStyle/>
                    <a:p>
                      <a:endParaRPr lang="en-US" dirty="0">
                        <a:solidFill>
                          <a:srgbClr val="002060"/>
                        </a:solidFill>
                      </a:endParaRPr>
                    </a:p>
                  </a:txBody>
                  <a:tcPr/>
                </a:tc>
                <a:tc>
                  <a:txBody>
                    <a:bodyPr/>
                    <a:lstStyle/>
                    <a:p>
                      <a:endParaRPr lang="en-US" dirty="0">
                        <a:solidFill>
                          <a:srgbClr val="002060"/>
                        </a:solidFill>
                      </a:endParaRPr>
                    </a:p>
                    <a:p>
                      <a:endParaRPr lang="en-US" dirty="0">
                        <a:solidFill>
                          <a:srgbClr val="002060"/>
                        </a:solidFill>
                      </a:endParaRPr>
                    </a:p>
                  </a:txBody>
                  <a:tcPr/>
                </a:tc>
                <a:extLst>
                  <a:ext uri="{0D108BD9-81ED-4DB2-BD59-A6C34878D82A}">
                    <a16:rowId xmlns:a16="http://schemas.microsoft.com/office/drawing/2014/main" val="10001"/>
                  </a:ext>
                </a:extLst>
              </a:tr>
              <a:tr h="478440">
                <a:tc>
                  <a:txBody>
                    <a:bodyPr/>
                    <a:lstStyle/>
                    <a:p>
                      <a:r>
                        <a:rPr lang="en-US" dirty="0">
                          <a:solidFill>
                            <a:srgbClr val="002060"/>
                          </a:solidFill>
                        </a:rPr>
                        <a:t>2</a:t>
                      </a:r>
                    </a:p>
                  </a:txBody>
                  <a:tcPr/>
                </a:tc>
                <a:tc>
                  <a:txBody>
                    <a:bodyPr/>
                    <a:lstStyle/>
                    <a:p>
                      <a:endParaRPr lang="en-US" dirty="0">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2"/>
                  </a:ext>
                </a:extLst>
              </a:tr>
              <a:tr h="441000">
                <a:tc>
                  <a:txBody>
                    <a:bodyPr/>
                    <a:lstStyle/>
                    <a:p>
                      <a:r>
                        <a:rPr lang="en-US" dirty="0">
                          <a:solidFill>
                            <a:srgbClr val="002060"/>
                          </a:solidFill>
                        </a:rPr>
                        <a:t>3</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3"/>
                  </a:ext>
                </a:extLst>
              </a:tr>
              <a:tr h="478440">
                <a:tc>
                  <a:txBody>
                    <a:bodyPr/>
                    <a:lstStyle/>
                    <a:p>
                      <a:r>
                        <a:rPr lang="en-US" dirty="0">
                          <a:solidFill>
                            <a:srgbClr val="002060"/>
                          </a:solidFill>
                        </a:rPr>
                        <a:t>4</a:t>
                      </a:r>
                    </a:p>
                  </a:txBody>
                  <a:tcPr/>
                </a:tc>
                <a:tc>
                  <a:txBody>
                    <a:bodyPr/>
                    <a:lstStyle/>
                    <a:p>
                      <a:endParaRPr lang="en-US" dirty="0">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4"/>
                  </a:ext>
                </a:extLst>
              </a:tr>
              <a:tr h="507240">
                <a:tc>
                  <a:txBody>
                    <a:bodyPr/>
                    <a:lstStyle/>
                    <a:p>
                      <a:r>
                        <a:rPr lang="en-US" dirty="0">
                          <a:solidFill>
                            <a:srgbClr val="002060"/>
                          </a:solidFill>
                        </a:rPr>
                        <a:t>5</a:t>
                      </a:r>
                    </a:p>
                  </a:txBody>
                  <a:tcPr/>
                </a:tc>
                <a:tc>
                  <a:txBody>
                    <a:bodyPr/>
                    <a:lstStyle/>
                    <a:p>
                      <a:endParaRPr lang="en-US">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5"/>
                  </a:ext>
                </a:extLst>
              </a:tr>
              <a:tr h="478440">
                <a:tc>
                  <a:txBody>
                    <a:bodyPr/>
                    <a:lstStyle/>
                    <a:p>
                      <a:r>
                        <a:rPr lang="en-US" dirty="0">
                          <a:solidFill>
                            <a:srgbClr val="002060"/>
                          </a:solidFill>
                        </a:rPr>
                        <a:t>6</a:t>
                      </a:r>
                    </a:p>
                  </a:txBody>
                  <a:tcPr/>
                </a:tc>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6"/>
                  </a:ext>
                </a:extLst>
              </a:tr>
            </a:tbl>
          </a:graphicData>
        </a:graphic>
      </p:graphicFrame>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27306" y="50647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00665" y="83843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84518" y="198421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09606" y="1449876"/>
            <a:ext cx="2392549" cy="1097749"/>
          </a:xfrm>
          <a:prstGeom prst="wedgeRoundRectCallout">
            <a:avLst>
              <a:gd name="adj1" fmla="val 27044"/>
              <a:gd name="adj2" fmla="val 597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09606" y="1508533"/>
            <a:ext cx="22033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Er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Ball…m</a:t>
            </a:r>
            <a:r>
              <a:rPr lang="en-GB" sz="2000" dirty="0" err="1">
                <a:solidFill>
                  <a:srgbClr val="1F4E79"/>
                </a:solidFill>
                <a:latin typeface="Century Gothic" panose="020B0502020202020204" pitchFamily="34" charset="0"/>
              </a:rPr>
              <a:t>einen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Lieblingsball</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hlinkClick r:id="" action="ppaction://noaction">
              <a:snd r:embed="rId4" name="T1_W9_11.3.wav"/>
            </a:hlinkClick>
            <a:extLst>
              <a:ext uri="{FF2B5EF4-FFF2-40B4-BE49-F238E27FC236}">
                <a16:creationId xmlns:a16="http://schemas.microsoft.com/office/drawing/2014/main" id="{76629107-549E-4B60-9A05-7B0B89B30765}"/>
              </a:ext>
            </a:extLst>
          </p:cNvPr>
          <p:cNvSpPr txBox="1"/>
          <p:nvPr/>
        </p:nvSpPr>
        <p:spPr>
          <a:xfrm>
            <a:off x="124781" y="1330112"/>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240072"/>
            <a:ext cx="2392549" cy="1079428"/>
          </a:xfrm>
          <a:prstGeom prst="wedgeRoundRectCallout">
            <a:avLst>
              <a:gd name="adj1" fmla="val 25593"/>
              <a:gd name="adj2" fmla="val 574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70441" y="3404276"/>
            <a:ext cx="2392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2.Gebt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Bücher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1" name="TextBox 30">
            <a:hlinkClick r:id="" action="ppaction://noaction">
              <a:snd r:embed="rId5" name="T1_W9_11.4.wav"/>
            </a:hlinkClick>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5200894" y="4990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5174253" y="83098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7258106" y="19767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4702307" y="1455258"/>
            <a:ext cx="2392549" cy="1221183"/>
          </a:xfrm>
          <a:prstGeom prst="wedgeRoundRectCallout">
            <a:avLst>
              <a:gd name="adj1" fmla="val 27528"/>
              <a:gd name="adj2" fmla="val 574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4716513" y="1650610"/>
            <a:ext cx="2392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Er</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 g</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ibt</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keinen</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Baum!</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hlinkClick r:id="" action="ppaction://noaction">
              <a:snd r:embed="rId6" name="T1_W9_11.6.wav"/>
            </a:hlinkClick>
            <a:extLst>
              <a:ext uri="{FF2B5EF4-FFF2-40B4-BE49-F238E27FC236}">
                <a16:creationId xmlns:a16="http://schemas.microsoft.com/office/drawing/2014/main" id="{284211E8-A02A-46E8-9D59-5FDAFA50B723}"/>
              </a:ext>
            </a:extLst>
          </p:cNvPr>
          <p:cNvSpPr txBox="1"/>
          <p:nvPr/>
        </p:nvSpPr>
        <p:spPr>
          <a:xfrm>
            <a:off x="3959329" y="1322668"/>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15227" y="455635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5225" y="5190288"/>
            <a:ext cx="2392549" cy="1188637"/>
          </a:xfrm>
          <a:prstGeom prst="wedgeRoundRectCallout">
            <a:avLst>
              <a:gd name="adj1" fmla="val 27044"/>
              <a:gd name="adj2" fmla="val 5572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97916" y="5373182"/>
            <a:ext cx="2187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Kleidung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2" name="TextBox 51">
            <a:hlinkClick r:id="" action="ppaction://noaction">
              <a:snd r:embed="rId7" name="T1_W9_11.5.wav"/>
            </a:hlinkClick>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5173734" y="227704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147093" y="260900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7230946" y="375478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666800" y="3229367"/>
            <a:ext cx="2392549" cy="1188764"/>
          </a:xfrm>
          <a:prstGeom prst="wedgeRoundRectCallout">
            <a:avLst>
              <a:gd name="adj1" fmla="val 26560"/>
              <a:gd name="adj2" fmla="val 5572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4817487" y="3387678"/>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Gebt</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ihr</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 v</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iele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Spiele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hlinkClick r:id="" action="ppaction://noaction">
              <a:snd r:embed="rId8" name="T1_W9_11.7.wav"/>
            </a:hlinkClick>
            <a:extLst>
              <a:ext uri="{FF2B5EF4-FFF2-40B4-BE49-F238E27FC236}">
                <a16:creationId xmlns:a16="http://schemas.microsoft.com/office/drawing/2014/main" id="{D06A5264-6A2C-431C-8F07-EAEA01BA084D}"/>
              </a:ext>
            </a:extLst>
          </p:cNvPr>
          <p:cNvSpPr txBox="1"/>
          <p:nvPr/>
        </p:nvSpPr>
        <p:spPr>
          <a:xfrm>
            <a:off x="3932169" y="3100687"/>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77" name="Speech Bubble: Rectangle with Corners Rounded 76">
            <a:hlinkClick r:id="" action="ppaction://noaction">
              <a:snd r:embed="rId9" name="T1_W9_11.2.wav"/>
            </a:hlinkClick>
            <a:extLst>
              <a:ext uri="{FF2B5EF4-FFF2-40B4-BE49-F238E27FC236}">
                <a16:creationId xmlns:a16="http://schemas.microsoft.com/office/drawing/2014/main" id="{34E54BFF-F907-47D2-AA77-36EC61206771}"/>
              </a:ext>
            </a:extLst>
          </p:cNvPr>
          <p:cNvSpPr/>
          <p:nvPr/>
        </p:nvSpPr>
        <p:spPr>
          <a:xfrm>
            <a:off x="3752423" y="585659"/>
            <a:ext cx="4431774" cy="354962"/>
          </a:xfrm>
          <a:prstGeom prst="wedgeRoundRectCallout">
            <a:avLst>
              <a:gd name="adj1" fmla="val -56774"/>
              <a:gd name="adj2" fmla="val -7069"/>
              <a:gd name="adj3" fmla="val 16667"/>
            </a:avLst>
          </a:prstGeom>
          <a:noFill/>
          <a:ln w="57150" cap="flat" cmpd="sng" algn="ctr">
            <a:solidFill>
              <a:srgbClr val="002060"/>
            </a:solidFill>
            <a:prstDash val="solid"/>
          </a:ln>
          <a:effectLst/>
        </p:spPr>
        <p:txBody>
          <a:bodyPr rtlCol="0" anchor="ctr"/>
          <a:lstStyle/>
          <a:p>
            <a:pPr lvl="0" algn="ctr">
              <a:defRPr/>
            </a:pPr>
            <a:r>
              <a:rPr lang="en-GB" spc="-1" dirty="0" err="1">
                <a:solidFill>
                  <a:srgbClr val="002060"/>
                </a:solidFill>
                <a:latin typeface="Century Gothic" panose="020B0502020202020204" pitchFamily="34" charset="0"/>
                <a:ea typeface="Century Gothic"/>
              </a:rPr>
              <a:t>Schreib</a:t>
            </a:r>
            <a:r>
              <a:rPr lang="en-GB" spc="-1" dirty="0">
                <a:solidFill>
                  <a:srgbClr val="002060"/>
                </a:solidFill>
                <a:latin typeface="Century Gothic" panose="020B0502020202020204" pitchFamily="34" charset="0"/>
                <a:ea typeface="Century Gothic"/>
              </a:rPr>
              <a:t> 1-6 und </a:t>
            </a:r>
            <a:r>
              <a:rPr lang="en-GB" b="1" spc="-1" dirty="0">
                <a:solidFill>
                  <a:srgbClr val="002060"/>
                </a:solidFill>
                <a:latin typeface="Century Gothic" panose="020B0502020202020204" pitchFamily="34" charset="0"/>
                <a:ea typeface="Century Gothic"/>
              </a:rPr>
              <a:t>‘he’</a:t>
            </a:r>
            <a:r>
              <a:rPr lang="en-GB" spc="-1" dirty="0">
                <a:solidFill>
                  <a:srgbClr val="002060"/>
                </a:solidFill>
                <a:latin typeface="Century Gothic" panose="020B0502020202020204" pitchFamily="34" charset="0"/>
                <a:ea typeface="Century Gothic"/>
              </a:rPr>
              <a:t> </a:t>
            </a:r>
            <a:r>
              <a:rPr lang="en-GB" spc="-1" dirty="0" err="1">
                <a:solidFill>
                  <a:srgbClr val="002060"/>
                </a:solidFill>
                <a:latin typeface="Century Gothic" panose="020B0502020202020204" pitchFamily="34" charset="0"/>
                <a:ea typeface="Century Gothic"/>
              </a:rPr>
              <a:t>oder</a:t>
            </a:r>
            <a:r>
              <a:rPr lang="en-GB" spc="-1" dirty="0">
                <a:solidFill>
                  <a:srgbClr val="002060"/>
                </a:solidFill>
                <a:latin typeface="Century Gothic" panose="020B0502020202020204" pitchFamily="34" charset="0"/>
                <a:ea typeface="Century Gothic"/>
              </a:rPr>
              <a:t> </a:t>
            </a:r>
            <a:r>
              <a:rPr lang="en-GB" b="1" spc="-1" dirty="0">
                <a:solidFill>
                  <a:srgbClr val="002060"/>
                </a:solidFill>
                <a:latin typeface="Century Gothic" panose="020B0502020202020204" pitchFamily="34" charset="0"/>
                <a:ea typeface="Century Gothic"/>
              </a:rPr>
              <a:t>‘you (all)’.</a:t>
            </a:r>
            <a:endParaRPr kumimoji="0" lang="en-GB" sz="1800" b="0" i="0" u="none" strike="noStrike" kern="0" cap="none" spc="0" normalizeH="0" baseline="0" noProof="0" dirty="0">
              <a:ln>
                <a:noFill/>
              </a:ln>
              <a:solidFill>
                <a:srgbClr val="002060"/>
              </a:solidFill>
              <a:effectLst/>
              <a:uLnTx/>
              <a:uFillTx/>
              <a:latin typeface="Arial"/>
              <a:sym typeface="Arial"/>
            </a:endParaRPr>
          </a:p>
        </p:txBody>
      </p:sp>
      <p:pic>
        <p:nvPicPr>
          <p:cNvPr id="78" name="Graphic 77" descr="Teacher">
            <a:extLst>
              <a:ext uri="{FF2B5EF4-FFF2-40B4-BE49-F238E27FC236}">
                <a16:creationId xmlns:a16="http://schemas.microsoft.com/office/drawing/2014/main" id="{DE2F17BC-DF11-477F-94AC-E83E304ABB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78809" y="492054"/>
            <a:ext cx="914400" cy="914400"/>
          </a:xfrm>
          <a:prstGeom prst="rect">
            <a:avLst/>
          </a:prstGeom>
        </p:spPr>
      </p:pic>
      <p:sp>
        <p:nvSpPr>
          <p:cNvPr id="80" name="Rectangle: Rounded Corners 79">
            <a:extLst>
              <a:ext uri="{FF2B5EF4-FFF2-40B4-BE49-F238E27FC236}">
                <a16:creationId xmlns:a16="http://schemas.microsoft.com/office/drawing/2014/main" id="{F9FAA937-DA35-4BC7-88A6-94F24B796FC4}"/>
              </a:ext>
            </a:extLst>
          </p:cNvPr>
          <p:cNvSpPr/>
          <p:nvPr/>
        </p:nvSpPr>
        <p:spPr>
          <a:xfrm rot="16200000">
            <a:off x="5173733" y="424703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98EFE2A3-0E70-4A5E-A28F-C00E32AE7E51}"/>
              </a:ext>
            </a:extLst>
          </p:cNvPr>
          <p:cNvSpPr/>
          <p:nvPr/>
        </p:nvSpPr>
        <p:spPr>
          <a:xfrm rot="16200000">
            <a:off x="5147092" y="457898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631A975B-3FD3-41B3-8391-95D471069DD8}"/>
              </a:ext>
            </a:extLst>
          </p:cNvPr>
          <p:cNvSpPr/>
          <p:nvPr/>
        </p:nvSpPr>
        <p:spPr>
          <a:xfrm>
            <a:off x="7230945" y="572477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Speech Bubble: Rectangle with Corners Rounded 82">
            <a:extLst>
              <a:ext uri="{FF2B5EF4-FFF2-40B4-BE49-F238E27FC236}">
                <a16:creationId xmlns:a16="http://schemas.microsoft.com/office/drawing/2014/main" id="{B35FAD18-C053-4A7F-896A-2D485D960D58}"/>
              </a:ext>
            </a:extLst>
          </p:cNvPr>
          <p:cNvSpPr/>
          <p:nvPr/>
        </p:nvSpPr>
        <p:spPr>
          <a:xfrm>
            <a:off x="4666800" y="5216099"/>
            <a:ext cx="2392549" cy="1162826"/>
          </a:xfrm>
          <a:prstGeom prst="wedgeRoundRectCallout">
            <a:avLst>
              <a:gd name="adj1" fmla="val 26076"/>
              <a:gd name="adj2" fmla="val 573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Box 83">
            <a:extLst>
              <a:ext uri="{FF2B5EF4-FFF2-40B4-BE49-F238E27FC236}">
                <a16:creationId xmlns:a16="http://schemas.microsoft.com/office/drawing/2014/main" id="{10739BA8-E335-4426-97B7-E96BEA65567A}"/>
              </a:ext>
            </a:extLst>
          </p:cNvPr>
          <p:cNvSpPr txBox="1"/>
          <p:nvPr/>
        </p:nvSpPr>
        <p:spPr>
          <a:xfrm>
            <a:off x="4596153" y="5324407"/>
            <a:ext cx="23953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6.</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rPr>
              <a:t>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rPr>
              <a:t>Gibt</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rPr>
              <a:t> er </a:t>
            </a:r>
            <a:r>
              <a:rPr lang="en-GB" sz="2000" dirty="0">
                <a:solidFill>
                  <a:srgbClr val="1F4E79"/>
                </a:solidFill>
                <a:latin typeface="Century Gothic" panose="020B0502020202020204" pitchFamily="34" charset="0"/>
              </a:rPr>
              <a:t> e</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rPr>
              <a:t>in </a:t>
            </a:r>
            <a:r>
              <a:rPr kumimoji="0" lang="en-GB" sz="2000" b="0" i="0" u="none" strike="noStrike" kern="1200" cap="none" spc="0" normalizeH="0" noProof="0" dirty="0" err="1">
                <a:ln>
                  <a:noFill/>
                </a:ln>
                <a:solidFill>
                  <a:srgbClr val="1F4E79"/>
                </a:solidFill>
                <a:effectLst/>
                <a:uLnTx/>
                <a:uFillTx/>
                <a:latin typeface="Century Gothic" panose="020B0502020202020204" pitchFamily="34" charset="0"/>
              </a:rPr>
              <a:t>Stofftier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rPr>
              <a:t>Nicht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 Teddy?!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5" name="TextBox 84">
            <a:hlinkClick r:id="" action="ppaction://noaction">
              <a:snd r:embed="rId12" name="T1_W9_11.8.wav"/>
            </a:hlinkClick>
            <a:extLst>
              <a:ext uri="{FF2B5EF4-FFF2-40B4-BE49-F238E27FC236}">
                <a16:creationId xmlns:a16="http://schemas.microsoft.com/office/drawing/2014/main" id="{26A6DF6E-FD05-46F7-ACDD-58D24679658F}"/>
              </a:ext>
            </a:extLst>
          </p:cNvPr>
          <p:cNvSpPr txBox="1"/>
          <p:nvPr/>
        </p:nvSpPr>
        <p:spPr>
          <a:xfrm>
            <a:off x="3932168" y="5070669"/>
            <a:ext cx="412058" cy="40011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6" name="TextBox 5">
            <a:extLst>
              <a:ext uri="{FF2B5EF4-FFF2-40B4-BE49-F238E27FC236}">
                <a16:creationId xmlns:a16="http://schemas.microsoft.com/office/drawing/2014/main" id="{7AB6DC2D-6914-4973-A801-6D977376DE7B}"/>
              </a:ext>
            </a:extLst>
          </p:cNvPr>
          <p:cNvSpPr txBox="1"/>
          <p:nvPr/>
        </p:nvSpPr>
        <p:spPr>
          <a:xfrm>
            <a:off x="8646656" y="3087576"/>
            <a:ext cx="7060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he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TextBox 88">
            <a:extLst>
              <a:ext uri="{FF2B5EF4-FFF2-40B4-BE49-F238E27FC236}">
                <a16:creationId xmlns:a16="http://schemas.microsoft.com/office/drawing/2014/main" id="{6317B7E1-D25C-4F34-A65A-16B5C67B5E6B}"/>
              </a:ext>
            </a:extLst>
          </p:cNvPr>
          <p:cNvSpPr txBox="1"/>
          <p:nvPr/>
        </p:nvSpPr>
        <p:spPr>
          <a:xfrm>
            <a:off x="9932516" y="3000296"/>
            <a:ext cx="22985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 (favourite)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ball</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2" name="TextBox 101">
            <a:extLst>
              <a:ext uri="{FF2B5EF4-FFF2-40B4-BE49-F238E27FC236}">
                <a16:creationId xmlns:a16="http://schemas.microsoft.com/office/drawing/2014/main" id="{00073178-068A-4C83-B237-F2C911B9687B}"/>
              </a:ext>
            </a:extLst>
          </p:cNvPr>
          <p:cNvSpPr txBox="1"/>
          <p:nvPr/>
        </p:nvSpPr>
        <p:spPr>
          <a:xfrm>
            <a:off x="8541012" y="3667263"/>
            <a:ext cx="1413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y</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(all)</a:t>
            </a:r>
          </a:p>
        </p:txBody>
      </p:sp>
      <p:sp>
        <p:nvSpPr>
          <p:cNvPr id="103" name="TextBox 102">
            <a:extLst>
              <a:ext uri="{FF2B5EF4-FFF2-40B4-BE49-F238E27FC236}">
                <a16:creationId xmlns:a16="http://schemas.microsoft.com/office/drawing/2014/main" id="{70EE3E9A-526D-4451-8019-90E7505BDD5C}"/>
              </a:ext>
            </a:extLst>
          </p:cNvPr>
          <p:cNvSpPr txBox="1"/>
          <p:nvPr/>
        </p:nvSpPr>
        <p:spPr>
          <a:xfrm>
            <a:off x="9849677" y="3670339"/>
            <a:ext cx="21310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(old) books</a:t>
            </a:r>
          </a:p>
        </p:txBody>
      </p:sp>
      <p:sp>
        <p:nvSpPr>
          <p:cNvPr id="110" name="TextBox 109">
            <a:extLst>
              <a:ext uri="{FF2B5EF4-FFF2-40B4-BE49-F238E27FC236}">
                <a16:creationId xmlns:a16="http://schemas.microsoft.com/office/drawing/2014/main" id="{2454EEDD-7F4D-4BCF-9A1F-F4EEA09E3E7D}"/>
              </a:ext>
            </a:extLst>
          </p:cNvPr>
          <p:cNvSpPr txBox="1"/>
          <p:nvPr/>
        </p:nvSpPr>
        <p:spPr>
          <a:xfrm>
            <a:off x="8584925" y="4152826"/>
            <a:ext cx="8295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he</a:t>
            </a:r>
          </a:p>
        </p:txBody>
      </p:sp>
      <p:sp>
        <p:nvSpPr>
          <p:cNvPr id="115" name="TextBox 114">
            <a:extLst>
              <a:ext uri="{FF2B5EF4-FFF2-40B4-BE49-F238E27FC236}">
                <a16:creationId xmlns:a16="http://schemas.microsoft.com/office/drawing/2014/main" id="{F2D1B719-A840-45D3-BB58-EFFF022AA794}"/>
              </a:ext>
            </a:extLst>
          </p:cNvPr>
          <p:cNvSpPr txBox="1"/>
          <p:nvPr/>
        </p:nvSpPr>
        <p:spPr>
          <a:xfrm>
            <a:off x="9805874" y="4129818"/>
            <a:ext cx="21310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clothing</a:t>
            </a:r>
          </a:p>
        </p:txBody>
      </p:sp>
      <p:sp>
        <p:nvSpPr>
          <p:cNvPr id="122" name="TextBox 121">
            <a:extLst>
              <a:ext uri="{FF2B5EF4-FFF2-40B4-BE49-F238E27FC236}">
                <a16:creationId xmlns:a16="http://schemas.microsoft.com/office/drawing/2014/main" id="{1ED35878-4C46-46D4-844C-FE736873BE35}"/>
              </a:ext>
            </a:extLst>
          </p:cNvPr>
          <p:cNvSpPr txBox="1"/>
          <p:nvPr/>
        </p:nvSpPr>
        <p:spPr>
          <a:xfrm>
            <a:off x="8640186" y="4636454"/>
            <a:ext cx="7060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he</a:t>
            </a:r>
          </a:p>
        </p:txBody>
      </p:sp>
      <p:sp>
        <p:nvSpPr>
          <p:cNvPr id="124" name="TextBox 123">
            <a:extLst>
              <a:ext uri="{FF2B5EF4-FFF2-40B4-BE49-F238E27FC236}">
                <a16:creationId xmlns:a16="http://schemas.microsoft.com/office/drawing/2014/main" id="{4807ECA0-8D79-4263-A9EE-7CB0FB671691}"/>
              </a:ext>
            </a:extLst>
          </p:cNvPr>
          <p:cNvSpPr txBox="1"/>
          <p:nvPr/>
        </p:nvSpPr>
        <p:spPr>
          <a:xfrm>
            <a:off x="9805873" y="4560222"/>
            <a:ext cx="21310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(no)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tree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8" name="TextBox 127">
            <a:extLst>
              <a:ext uri="{FF2B5EF4-FFF2-40B4-BE49-F238E27FC236}">
                <a16:creationId xmlns:a16="http://schemas.microsoft.com/office/drawing/2014/main" id="{2885B785-4506-4B4F-A8BA-28D349F357FC}"/>
              </a:ext>
            </a:extLst>
          </p:cNvPr>
          <p:cNvSpPr txBox="1"/>
          <p:nvPr/>
        </p:nvSpPr>
        <p:spPr>
          <a:xfrm>
            <a:off x="8635061" y="5100945"/>
            <a:ext cx="11806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y</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(all)</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1" name="TextBox 130">
            <a:extLst>
              <a:ext uri="{FF2B5EF4-FFF2-40B4-BE49-F238E27FC236}">
                <a16:creationId xmlns:a16="http://schemas.microsoft.com/office/drawing/2014/main" id="{EC9A27D3-2965-455E-BB3F-7FE414AE5F6A}"/>
              </a:ext>
            </a:extLst>
          </p:cNvPr>
          <p:cNvSpPr txBox="1"/>
          <p:nvPr/>
        </p:nvSpPr>
        <p:spPr>
          <a:xfrm>
            <a:off x="10121317" y="5080084"/>
            <a:ext cx="18348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ots</a:t>
            </a:r>
            <a:r>
              <a:rPr lang="en-GB" sz="2000" noProof="0" dirty="0">
                <a:solidFill>
                  <a:srgbClr val="002060"/>
                </a:solidFill>
                <a:latin typeface="Century Gothic" panose="020B0502020202020204" pitchFamily="34" charset="0"/>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of games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1" name="TextBox 140">
            <a:extLst>
              <a:ext uri="{FF2B5EF4-FFF2-40B4-BE49-F238E27FC236}">
                <a16:creationId xmlns:a16="http://schemas.microsoft.com/office/drawing/2014/main" id="{8D1C7B40-A955-4E11-A4B2-1BBC6841F4AF}"/>
              </a:ext>
            </a:extLst>
          </p:cNvPr>
          <p:cNvSpPr txBox="1"/>
          <p:nvPr/>
        </p:nvSpPr>
        <p:spPr>
          <a:xfrm>
            <a:off x="8566351" y="5605646"/>
            <a:ext cx="8554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he</a:t>
            </a:r>
          </a:p>
        </p:txBody>
      </p:sp>
      <p:sp>
        <p:nvSpPr>
          <p:cNvPr id="143" name="TextBox 142">
            <a:extLst>
              <a:ext uri="{FF2B5EF4-FFF2-40B4-BE49-F238E27FC236}">
                <a16:creationId xmlns:a16="http://schemas.microsoft.com/office/drawing/2014/main" id="{42B5DA0C-1EEE-4997-A8F0-9AC6C3AA3B9A}"/>
              </a:ext>
            </a:extLst>
          </p:cNvPr>
          <p:cNvSpPr txBox="1"/>
          <p:nvPr/>
        </p:nvSpPr>
        <p:spPr>
          <a:xfrm>
            <a:off x="10095068" y="5589911"/>
            <a:ext cx="18348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cuddly toy</a:t>
            </a:r>
          </a:p>
        </p:txBody>
      </p:sp>
      <p:sp>
        <p:nvSpPr>
          <p:cNvPr id="129" name="Title 2">
            <a:extLst>
              <a:ext uri="{FF2B5EF4-FFF2-40B4-BE49-F238E27FC236}">
                <a16:creationId xmlns:a16="http://schemas.microsoft.com/office/drawing/2014/main" id="{250A046A-EB74-455A-A8AC-BDF9FF35F6B6}"/>
              </a:ext>
            </a:extLst>
          </p:cNvPr>
          <p:cNvSpPr txBox="1">
            <a:spLocks/>
          </p:cNvSpPr>
          <p:nvPr/>
        </p:nvSpPr>
        <p:spPr>
          <a:xfrm>
            <a:off x="10989193" y="1033364"/>
            <a:ext cx="706161" cy="39806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49" name="Picture 148" descr="Icon&#10;&#10;Description automatically generated">
            <a:extLst>
              <a:ext uri="{FF2B5EF4-FFF2-40B4-BE49-F238E27FC236}">
                <a16:creationId xmlns:a16="http://schemas.microsoft.com/office/drawing/2014/main" id="{437DD9A4-2873-4A7B-AF6F-4BBD874091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93118" y="121710"/>
            <a:ext cx="1127858" cy="829128"/>
          </a:xfrm>
          <a:prstGeom prst="rect">
            <a:avLst/>
          </a:prstGeom>
        </p:spPr>
      </p:pic>
      <p:pic>
        <p:nvPicPr>
          <p:cNvPr id="9" name="Picture 8">
            <a:extLst>
              <a:ext uri="{FF2B5EF4-FFF2-40B4-BE49-F238E27FC236}">
                <a16:creationId xmlns:a16="http://schemas.microsoft.com/office/drawing/2014/main" id="{8D727BA7-D9BA-44FF-ACCC-611A6E2E9E23}"/>
              </a:ext>
            </a:extLst>
          </p:cNvPr>
          <p:cNvPicPr>
            <a:picLocks noChangeAspect="1"/>
          </p:cNvPicPr>
          <p:nvPr/>
        </p:nvPicPr>
        <p:blipFill>
          <a:blip r:embed="rId14"/>
          <a:stretch>
            <a:fillRect/>
          </a:stretch>
        </p:blipFill>
        <p:spPr>
          <a:xfrm>
            <a:off x="9849677" y="1322668"/>
            <a:ext cx="458848" cy="654102"/>
          </a:xfrm>
          <a:prstGeom prst="rect">
            <a:avLst/>
          </a:prstGeom>
        </p:spPr>
      </p:pic>
      <p:pic>
        <p:nvPicPr>
          <p:cNvPr id="10" name="Picture 9">
            <a:extLst>
              <a:ext uri="{FF2B5EF4-FFF2-40B4-BE49-F238E27FC236}">
                <a16:creationId xmlns:a16="http://schemas.microsoft.com/office/drawing/2014/main" id="{17A6007D-25A5-465F-85D4-36ACE1D8A00A}"/>
              </a:ext>
            </a:extLst>
          </p:cNvPr>
          <p:cNvPicPr>
            <a:picLocks noChangeAspect="1"/>
          </p:cNvPicPr>
          <p:nvPr/>
        </p:nvPicPr>
        <p:blipFill>
          <a:blip r:embed="rId15"/>
          <a:stretch>
            <a:fillRect/>
          </a:stretch>
        </p:blipFill>
        <p:spPr>
          <a:xfrm>
            <a:off x="8254510" y="1270729"/>
            <a:ext cx="471455" cy="745635"/>
          </a:xfrm>
          <a:prstGeom prst="rect">
            <a:avLst/>
          </a:prstGeom>
        </p:spPr>
      </p:pic>
      <p:pic>
        <p:nvPicPr>
          <p:cNvPr id="153" name="Picture 152">
            <a:extLst>
              <a:ext uri="{FF2B5EF4-FFF2-40B4-BE49-F238E27FC236}">
                <a16:creationId xmlns:a16="http://schemas.microsoft.com/office/drawing/2014/main" id="{6A69E352-44B3-496D-BC90-610ADF29C4FA}"/>
              </a:ext>
            </a:extLst>
          </p:cNvPr>
          <p:cNvPicPr>
            <a:picLocks noChangeAspect="1"/>
          </p:cNvPicPr>
          <p:nvPr/>
        </p:nvPicPr>
        <p:blipFill rotWithShape="1">
          <a:blip r:embed="rId16">
            <a:extLst>
              <a:ext uri="{28A0092B-C50C-407E-A947-70E740481C1C}">
                <a14:useLocalDpi xmlns:a14="http://schemas.microsoft.com/office/drawing/2010/main" val="0"/>
              </a:ext>
            </a:extLst>
          </a:blip>
          <a:srcRect b="8841"/>
          <a:stretch/>
        </p:blipFill>
        <p:spPr>
          <a:xfrm>
            <a:off x="9448924" y="1285706"/>
            <a:ext cx="453200" cy="715680"/>
          </a:xfrm>
          <a:prstGeom prst="rect">
            <a:avLst/>
          </a:prstGeom>
        </p:spPr>
      </p:pic>
      <p:sp>
        <p:nvSpPr>
          <p:cNvPr id="11" name="TextBox 10">
            <a:extLst>
              <a:ext uri="{FF2B5EF4-FFF2-40B4-BE49-F238E27FC236}">
                <a16:creationId xmlns:a16="http://schemas.microsoft.com/office/drawing/2014/main" id="{4536BBBC-7801-40CB-80EB-A6A18E8B6B34}"/>
              </a:ext>
            </a:extLst>
          </p:cNvPr>
          <p:cNvSpPr txBox="1"/>
          <p:nvPr/>
        </p:nvSpPr>
        <p:spPr>
          <a:xfrm>
            <a:off x="1259799" y="1508533"/>
            <a:ext cx="436302" cy="369332"/>
          </a:xfrm>
          <a:prstGeom prst="rect">
            <a:avLst/>
          </a:prstGeom>
          <a:solidFill>
            <a:srgbClr val="FFFFFF"/>
          </a:solidFill>
        </p:spPr>
        <p:txBody>
          <a:bodyPr wrap="square" rtlCol="0">
            <a:spAutoFit/>
          </a:bodyPr>
          <a:lstStyle/>
          <a:p>
            <a:r>
              <a:rPr lang="en-GB" dirty="0"/>
              <a:t>__</a:t>
            </a:r>
          </a:p>
        </p:txBody>
      </p:sp>
      <p:sp>
        <p:nvSpPr>
          <p:cNvPr id="154" name="TextBox 153">
            <a:extLst>
              <a:ext uri="{FF2B5EF4-FFF2-40B4-BE49-F238E27FC236}">
                <a16:creationId xmlns:a16="http://schemas.microsoft.com/office/drawing/2014/main" id="{21ED1F5C-285E-4311-8697-9ABF42336F56}"/>
              </a:ext>
            </a:extLst>
          </p:cNvPr>
          <p:cNvSpPr txBox="1"/>
          <p:nvPr/>
        </p:nvSpPr>
        <p:spPr>
          <a:xfrm>
            <a:off x="2143717" y="3445882"/>
            <a:ext cx="436302" cy="369332"/>
          </a:xfrm>
          <a:prstGeom prst="rect">
            <a:avLst/>
          </a:prstGeom>
          <a:solidFill>
            <a:srgbClr val="FFFFFF"/>
          </a:solidFill>
        </p:spPr>
        <p:txBody>
          <a:bodyPr wrap="square" rtlCol="0">
            <a:spAutoFit/>
          </a:bodyPr>
          <a:lstStyle/>
          <a:p>
            <a:r>
              <a:rPr lang="en-GB" dirty="0"/>
              <a:t>__</a:t>
            </a:r>
          </a:p>
        </p:txBody>
      </p:sp>
      <p:sp>
        <p:nvSpPr>
          <p:cNvPr id="155" name="TextBox 154">
            <a:extLst>
              <a:ext uri="{FF2B5EF4-FFF2-40B4-BE49-F238E27FC236}">
                <a16:creationId xmlns:a16="http://schemas.microsoft.com/office/drawing/2014/main" id="{4897EA3F-6DE1-41D5-A0A5-4B53F1D2ADE1}"/>
              </a:ext>
            </a:extLst>
          </p:cNvPr>
          <p:cNvSpPr txBox="1"/>
          <p:nvPr/>
        </p:nvSpPr>
        <p:spPr>
          <a:xfrm>
            <a:off x="2376068" y="5405245"/>
            <a:ext cx="436302" cy="369332"/>
          </a:xfrm>
          <a:prstGeom prst="rect">
            <a:avLst/>
          </a:prstGeom>
          <a:solidFill>
            <a:srgbClr val="FFFFFF"/>
          </a:solidFill>
        </p:spPr>
        <p:txBody>
          <a:bodyPr wrap="square" rtlCol="0">
            <a:spAutoFit/>
          </a:bodyPr>
          <a:lstStyle/>
          <a:p>
            <a:r>
              <a:rPr lang="en-GB" dirty="0"/>
              <a:t>__</a:t>
            </a:r>
          </a:p>
        </p:txBody>
      </p:sp>
      <p:sp>
        <p:nvSpPr>
          <p:cNvPr id="156" name="TextBox 155">
            <a:extLst>
              <a:ext uri="{FF2B5EF4-FFF2-40B4-BE49-F238E27FC236}">
                <a16:creationId xmlns:a16="http://schemas.microsoft.com/office/drawing/2014/main" id="{A1B534E4-3CF4-4373-9E61-BF6817179F69}"/>
              </a:ext>
            </a:extLst>
          </p:cNvPr>
          <p:cNvSpPr txBox="1"/>
          <p:nvPr/>
        </p:nvSpPr>
        <p:spPr>
          <a:xfrm>
            <a:off x="5117915" y="1651322"/>
            <a:ext cx="436302" cy="369332"/>
          </a:xfrm>
          <a:prstGeom prst="rect">
            <a:avLst/>
          </a:prstGeom>
          <a:solidFill>
            <a:srgbClr val="FFFFFF"/>
          </a:solidFill>
        </p:spPr>
        <p:txBody>
          <a:bodyPr wrap="square" rtlCol="0">
            <a:spAutoFit/>
          </a:bodyPr>
          <a:lstStyle/>
          <a:p>
            <a:r>
              <a:rPr lang="en-GB" dirty="0"/>
              <a:t>__</a:t>
            </a:r>
          </a:p>
        </p:txBody>
      </p:sp>
      <p:sp>
        <p:nvSpPr>
          <p:cNvPr id="157" name="TextBox 156">
            <a:extLst>
              <a:ext uri="{FF2B5EF4-FFF2-40B4-BE49-F238E27FC236}">
                <a16:creationId xmlns:a16="http://schemas.microsoft.com/office/drawing/2014/main" id="{7C7C6EEF-D4A6-4371-AA19-16878D274CB4}"/>
              </a:ext>
            </a:extLst>
          </p:cNvPr>
          <p:cNvSpPr txBox="1"/>
          <p:nvPr/>
        </p:nvSpPr>
        <p:spPr>
          <a:xfrm>
            <a:off x="5882437" y="3445882"/>
            <a:ext cx="436302" cy="369332"/>
          </a:xfrm>
          <a:prstGeom prst="rect">
            <a:avLst/>
          </a:prstGeom>
          <a:solidFill>
            <a:srgbClr val="FFFFFF"/>
          </a:solidFill>
        </p:spPr>
        <p:txBody>
          <a:bodyPr wrap="square" rtlCol="0">
            <a:spAutoFit/>
          </a:bodyPr>
          <a:lstStyle/>
          <a:p>
            <a:r>
              <a:rPr lang="en-GB" dirty="0"/>
              <a:t>__</a:t>
            </a:r>
          </a:p>
        </p:txBody>
      </p:sp>
      <p:sp>
        <p:nvSpPr>
          <p:cNvPr id="158" name="TextBox 157">
            <a:extLst>
              <a:ext uri="{FF2B5EF4-FFF2-40B4-BE49-F238E27FC236}">
                <a16:creationId xmlns:a16="http://schemas.microsoft.com/office/drawing/2014/main" id="{A925B8CA-F344-409B-A7EB-46A1D5ABAD75}"/>
              </a:ext>
            </a:extLst>
          </p:cNvPr>
          <p:cNvSpPr txBox="1"/>
          <p:nvPr/>
        </p:nvSpPr>
        <p:spPr>
          <a:xfrm>
            <a:off x="5809763" y="5355439"/>
            <a:ext cx="436302" cy="369332"/>
          </a:xfrm>
          <a:prstGeom prst="rect">
            <a:avLst/>
          </a:prstGeom>
          <a:solidFill>
            <a:srgbClr val="FFFFFF"/>
          </a:solidFill>
        </p:spPr>
        <p:txBody>
          <a:bodyPr wrap="square" rtlCol="0">
            <a:spAutoFit/>
          </a:bodyPr>
          <a:lstStyle/>
          <a:p>
            <a:r>
              <a:rPr lang="en-GB" dirty="0"/>
              <a:t>__</a:t>
            </a:r>
          </a:p>
        </p:txBody>
      </p:sp>
      <p:sp>
        <p:nvSpPr>
          <p:cNvPr id="66" name="Speech Bubble: Rectangle with Corners Rounded 65">
            <a:extLst>
              <a:ext uri="{FF2B5EF4-FFF2-40B4-BE49-F238E27FC236}">
                <a16:creationId xmlns:a16="http://schemas.microsoft.com/office/drawing/2014/main" id="{AAA6D876-8D87-424F-82FC-83DE696DB88E}"/>
              </a:ext>
            </a:extLst>
          </p:cNvPr>
          <p:cNvSpPr/>
          <p:nvPr/>
        </p:nvSpPr>
        <p:spPr>
          <a:xfrm>
            <a:off x="4191077" y="2313066"/>
            <a:ext cx="3417743" cy="3038745"/>
          </a:xfrm>
          <a:prstGeom prst="wedgeRoundRectCallout">
            <a:avLst>
              <a:gd name="adj1" fmla="val 80638"/>
              <a:gd name="adj2" fmla="val -35605"/>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F0302020204030204"/>
              </a:rPr>
              <a:t>i</a:t>
            </a:r>
            <a:r>
              <a:rPr kumimoji="0" lang="en-GB" sz="2000" b="1" i="0" u="none" strike="noStrike" kern="0" cap="none" spc="0" normalizeH="0" baseline="0" noProof="0" dirty="0">
                <a:ln>
                  <a:noFill/>
                </a:ln>
                <a:solidFill>
                  <a:prstClr val="white"/>
                </a:solidFill>
                <a:effectLst/>
                <a:uLnTx/>
                <a:uFillTx/>
                <a:latin typeface="Century Gothic" panose="020F0302020204030204"/>
              </a:rPr>
              <a:t>hr</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 means ‘you’ (more than one person). Sometimes we translate this as ‘you both’, ‘you two’, ‘you all’ or even just ‘you’</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Which do you think works best here</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 when referring to Ronja &amp; </a:t>
            </a:r>
            <a:r>
              <a:rPr kumimoji="0" lang="en-GB" sz="2000" b="0" i="0" u="none" strike="noStrike" kern="0" cap="none" spc="0" normalizeH="0" noProof="0" dirty="0" err="1">
                <a:ln>
                  <a:noFill/>
                </a:ln>
                <a:solidFill>
                  <a:prstClr val="white"/>
                </a:solidFill>
                <a:effectLst/>
                <a:uLnTx/>
                <a:uFillTx/>
                <a:latin typeface="Century Gothic" panose="020F0302020204030204"/>
                <a:ea typeface="+mn-ea"/>
                <a:cs typeface="+mn-cs"/>
              </a:rPr>
              <a:t>Lias</a:t>
            </a:r>
            <a:r>
              <a:rPr kumimoji="0" lang="en-GB" sz="2000" b="0" i="0" u="none" strike="noStrike" kern="0" cap="none" spc="0" normalizeH="0" noProof="0" dirty="0">
                <a:ln>
                  <a:noFill/>
                </a:ln>
                <a:solidFill>
                  <a:prstClr val="white"/>
                </a:solidFill>
                <a:effectLst/>
                <a:uLnTx/>
                <a:uFillTx/>
                <a:latin typeface="Century Gothic" panose="020F0302020204030204"/>
                <a:ea typeface="+mn-ea"/>
                <a:cs typeface="+mn-cs"/>
              </a:rPr>
              <a:t>?</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08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5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5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9" grpId="0"/>
      <p:bldP spid="102" grpId="0"/>
      <p:bldP spid="103" grpId="0"/>
      <p:bldP spid="110" grpId="0"/>
      <p:bldP spid="115" grpId="0"/>
      <p:bldP spid="122" grpId="0"/>
      <p:bldP spid="124" grpId="0"/>
      <p:bldP spid="128" grpId="0"/>
      <p:bldP spid="131" grpId="0"/>
      <p:bldP spid="141" grpId="0"/>
      <p:bldP spid="143" grpId="0"/>
      <p:bldP spid="11" grpId="0" animBg="1"/>
      <p:bldP spid="154" grpId="0" animBg="1"/>
      <p:bldP spid="155" grpId="0" animBg="1"/>
      <p:bldP spid="156" grpId="0" animBg="1"/>
      <p:bldP spid="157" grpId="0" animBg="1"/>
      <p:bldP spid="158"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38035" y="3811580"/>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1_W9_2.1.wav"/>
            </a:hlinkClick>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26" name="Picture 2" descr="Free vector graphics of World">
            <a:extLst>
              <a:ext uri="{FF2B5EF4-FFF2-40B4-BE49-F238E27FC236}">
                <a16:creationId xmlns:a16="http://schemas.microsoft.com/office/drawing/2014/main" id="{A8D65C0D-F6A9-C098-5AC5-60B520A6AB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531" y="1801157"/>
            <a:ext cx="1986226" cy="2011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9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1_W9_2.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2834" y="159414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4938035" y="3811580"/>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1531" y="1801157"/>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5652" y="977510"/>
            <a:ext cx="1376552" cy="2039337"/>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07997" y="2814983"/>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7712" y="1068272"/>
            <a:ext cx="1376552" cy="1870033"/>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2941254"/>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3731" y="4082798"/>
            <a:ext cx="2054915" cy="1720394"/>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03097" y="5560382"/>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654711" y="5477122"/>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73356" y="4021592"/>
            <a:ext cx="1481224" cy="159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093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1_W9_2.2.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9"/>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9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9_2.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1_W9_2.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1_W9_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3">
            <a:extLst>
              <a:ext uri="{FF2B5EF4-FFF2-40B4-BE49-F238E27FC236}">
                <a16:creationId xmlns:a16="http://schemas.microsoft.com/office/drawing/2014/main" id="{CB430250-7000-4BEB-84FC-8E5124616239}"/>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descr="Logo, icon&#10;&#10;Description automatically generated">
            <a:extLst>
              <a:ext uri="{FF2B5EF4-FFF2-40B4-BE49-F238E27FC236}">
                <a16:creationId xmlns:a16="http://schemas.microsoft.com/office/drawing/2014/main" id="{40ED2E85-40B6-485F-8DE9-BE4CBD03C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386EF2F6-B0E0-4186-ADA8-1CEFBF939A28}"/>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1" name="Picture 20" descr="father">
            <a:extLst>
              <a:ext uri="{FF2B5EF4-FFF2-40B4-BE49-F238E27FC236}">
                <a16:creationId xmlns:a16="http://schemas.microsoft.com/office/drawing/2014/main" id="{18CDF4A7-3898-427B-8837-464C00C80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3428" y="1594142"/>
            <a:ext cx="2500542" cy="2547321"/>
          </a:xfrm>
          <a:prstGeom prst="rect">
            <a:avLst/>
          </a:prstGeom>
        </p:spPr>
      </p:pic>
      <p:sp>
        <p:nvSpPr>
          <p:cNvPr id="23" name="TextBox 22">
            <a:hlinkClick r:id="" action="ppaction://noaction">
              <a:snd r:embed="rId6" name="T1_W9_2.1.wav"/>
            </a:hlinkClick>
            <a:extLst>
              <a:ext uri="{FF2B5EF4-FFF2-40B4-BE49-F238E27FC236}">
                <a16:creationId xmlns:a16="http://schemas.microsoft.com/office/drawing/2014/main" id="{348B5639-5B80-451D-A276-F5F01FB33ECE}"/>
              </a:ext>
            </a:extLst>
          </p:cNvPr>
          <p:cNvSpPr txBox="1"/>
          <p:nvPr/>
        </p:nvSpPr>
        <p:spPr>
          <a:xfrm>
            <a:off x="-119268" y="-191614"/>
            <a:ext cx="23645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[v]</a:t>
            </a:r>
          </a:p>
        </p:txBody>
      </p:sp>
      <p:sp>
        <p:nvSpPr>
          <p:cNvPr id="16" name="TextBox 15">
            <a:extLst>
              <a:ext uri="{FF2B5EF4-FFF2-40B4-BE49-F238E27FC236}">
                <a16:creationId xmlns:a16="http://schemas.microsoft.com/office/drawing/2014/main" id="{EF20020F-0CA6-4C31-8E26-07215E0BEFBF}"/>
              </a:ext>
            </a:extLst>
          </p:cNvPr>
          <p:cNvSpPr txBox="1"/>
          <p:nvPr/>
        </p:nvSpPr>
        <p:spPr>
          <a:xfrm>
            <a:off x="2622590" y="4155862"/>
            <a:ext cx="6482218"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9C7D8E3B-85B7-4224-B5AD-B66E54C76C9D}"/>
              </a:ext>
            </a:extLst>
          </p:cNvPr>
          <p:cNvSpPr>
            <a:spLocks noGrp="1"/>
          </p:cNvSpPr>
          <p:nvPr>
            <p:ph type="title"/>
          </p:nvPr>
        </p:nvSpPr>
        <p:spPr>
          <a:xfrm>
            <a:off x="10563468" y="1205313"/>
            <a:ext cx="2102187" cy="317795"/>
          </a:xfrm>
        </p:spPr>
        <p:txBody>
          <a:bodyPr/>
          <a:lstStyle/>
          <a:p>
            <a:r>
              <a:rPr lang="en-GB" sz="2000" b="1" dirty="0" err="1">
                <a:solidFill>
                  <a:schemeClr val="bg1"/>
                </a:solidFill>
              </a:rPr>
              <a:t>aussprechen</a:t>
            </a:r>
            <a:endParaRPr lang="en-GB" sz="2000" b="1" dirty="0">
              <a:solidFill>
                <a:schemeClr val="bg1"/>
              </a:solidFill>
            </a:endParaRPr>
          </a:p>
        </p:txBody>
      </p:sp>
    </p:spTree>
    <p:extLst>
      <p:ext uri="{BB962C8B-B14F-4D97-AF65-F5344CB8AC3E}">
        <p14:creationId xmlns:p14="http://schemas.microsoft.com/office/powerpoint/2010/main" val="176146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9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25872" y="1102507"/>
            <a:ext cx="3802879" cy="247325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3886140" y="3856870"/>
            <a:ext cx="4206601"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erstehen</a:t>
            </a:r>
          </a:p>
        </p:txBody>
      </p:sp>
      <p:sp>
        <p:nvSpPr>
          <p:cNvPr id="8" name="Rectangle 7"/>
          <p:cNvSpPr/>
          <p:nvPr/>
        </p:nvSpPr>
        <p:spPr>
          <a:xfrm>
            <a:off x="96683" y="2585630"/>
            <a:ext cx="3616652"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546655" y="2620142"/>
            <a:ext cx="1544012"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CustomShape 3">
            <a:extLst>
              <a:ext uri="{FF2B5EF4-FFF2-40B4-BE49-F238E27FC236}">
                <a16:creationId xmlns:a16="http://schemas.microsoft.com/office/drawing/2014/main" id="{CB430250-7000-4BEB-84FC-8E5124616239}"/>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itle 4">
            <a:extLst>
              <a:ext uri="{FF2B5EF4-FFF2-40B4-BE49-F238E27FC236}">
                <a16:creationId xmlns:a16="http://schemas.microsoft.com/office/drawing/2014/main" id="{AEC766E9-39BA-4DDE-A366-9FF19281E4C2}"/>
              </a:ext>
            </a:extLst>
          </p:cNvPr>
          <p:cNvSpPr txBox="1">
            <a:spLocks/>
          </p:cNvSpPr>
          <p:nvPr/>
        </p:nvSpPr>
        <p:spPr>
          <a:xfrm>
            <a:off x="10524687" y="1165124"/>
            <a:ext cx="1800180" cy="494975"/>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3" name="Picture 12" descr="Logo, icon&#10;&#10;Description automatically generated">
            <a:extLst>
              <a:ext uri="{FF2B5EF4-FFF2-40B4-BE49-F238E27FC236}">
                <a16:creationId xmlns:a16="http://schemas.microsoft.com/office/drawing/2014/main" id="{40ED2E85-40B6-485F-8DE9-BE4CBD03CC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386EF2F6-B0E0-4186-ADA8-1CEFBF939A28}"/>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1" name="Picture 20" descr="father">
            <a:extLst>
              <a:ext uri="{FF2B5EF4-FFF2-40B4-BE49-F238E27FC236}">
                <a16:creationId xmlns:a16="http://schemas.microsoft.com/office/drawing/2014/main" id="{18CDF4A7-3898-427B-8837-464C00C80E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337" y="1210487"/>
            <a:ext cx="1383768" cy="1409655"/>
          </a:xfrm>
          <a:prstGeom prst="rect">
            <a:avLst/>
          </a:prstGeom>
        </p:spPr>
      </p:pic>
      <p:sp>
        <p:nvSpPr>
          <p:cNvPr id="23" name="TextBox 22">
            <a:hlinkClick r:id="" action="ppaction://noaction">
              <a:snd r:embed="rId9" name="T1_W9_2.1.wav"/>
            </a:hlinkClick>
            <a:extLst>
              <a:ext uri="{FF2B5EF4-FFF2-40B4-BE49-F238E27FC236}">
                <a16:creationId xmlns:a16="http://schemas.microsoft.com/office/drawing/2014/main" id="{348B5639-5B80-451D-A276-F5F01FB33ECE}"/>
              </a:ext>
            </a:extLst>
          </p:cNvPr>
          <p:cNvSpPr txBox="1"/>
          <p:nvPr/>
        </p:nvSpPr>
        <p:spPr>
          <a:xfrm>
            <a:off x="-119268" y="-191614"/>
            <a:ext cx="23645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[v]</a:t>
            </a:r>
          </a:p>
        </p:txBody>
      </p:sp>
      <p:sp>
        <p:nvSpPr>
          <p:cNvPr id="25" name="Rectangle 24">
            <a:extLst>
              <a:ext uri="{FF2B5EF4-FFF2-40B4-BE49-F238E27FC236}">
                <a16:creationId xmlns:a16="http://schemas.microsoft.com/office/drawing/2014/main" id="{1E00AA0F-45FA-46DD-AA78-E895EADC70B3}"/>
              </a:ext>
            </a:extLst>
          </p:cNvPr>
          <p:cNvSpPr/>
          <p:nvPr/>
        </p:nvSpPr>
        <p:spPr>
          <a:xfrm>
            <a:off x="1479789" y="3810704"/>
            <a:ext cx="827715"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002060"/>
                </a:solidFill>
                <a:effectLst/>
                <a:uLnTx/>
                <a:uFillTx/>
                <a:latin typeface="Century Gothic"/>
                <a:ea typeface="+mn-ea"/>
                <a:cs typeface="+mn-cs"/>
              </a:rPr>
              <a:t>4</a:t>
            </a:r>
          </a:p>
        </p:txBody>
      </p:sp>
      <p:pic>
        <p:nvPicPr>
          <p:cNvPr id="26" name="Picture 25">
            <a:extLst>
              <a:ext uri="{FF2B5EF4-FFF2-40B4-BE49-F238E27FC236}">
                <a16:creationId xmlns:a16="http://schemas.microsoft.com/office/drawing/2014/main" id="{75587F4E-178D-48C5-85DA-59D2FE842DBA}"/>
              </a:ext>
            </a:extLst>
          </p:cNvPr>
          <p:cNvPicPr>
            <a:picLocks noChangeAspect="1"/>
          </p:cNvPicPr>
          <p:nvPr/>
        </p:nvPicPr>
        <p:blipFill>
          <a:blip r:embed="rId10"/>
          <a:stretch>
            <a:fillRect/>
          </a:stretch>
        </p:blipFill>
        <p:spPr>
          <a:xfrm>
            <a:off x="4724213" y="4742485"/>
            <a:ext cx="2530453" cy="2026016"/>
          </a:xfrm>
          <a:prstGeom prst="rect">
            <a:avLst/>
          </a:prstGeom>
        </p:spPr>
      </p:pic>
      <p:sp>
        <p:nvSpPr>
          <p:cNvPr id="27" name="Rectangle 26">
            <a:extLst>
              <a:ext uri="{FF2B5EF4-FFF2-40B4-BE49-F238E27FC236}">
                <a16:creationId xmlns:a16="http://schemas.microsoft.com/office/drawing/2014/main" id="{B9D1DFF6-CA01-4855-ADA1-C6E0B74A7BB1}"/>
              </a:ext>
            </a:extLst>
          </p:cNvPr>
          <p:cNvSpPr/>
          <p:nvPr/>
        </p:nvSpPr>
        <p:spPr>
          <a:xfrm>
            <a:off x="8818961" y="3693626"/>
            <a:ext cx="3373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lot, much]</a:t>
            </a:r>
          </a:p>
        </p:txBody>
      </p:sp>
      <p:sp>
        <p:nvSpPr>
          <p:cNvPr id="2" name="Title 1">
            <a:extLst>
              <a:ext uri="{FF2B5EF4-FFF2-40B4-BE49-F238E27FC236}">
                <a16:creationId xmlns:a16="http://schemas.microsoft.com/office/drawing/2014/main" id="{2F929647-2256-4DA6-BFF1-66B1922B0E30}"/>
              </a:ext>
            </a:extLst>
          </p:cNvPr>
          <p:cNvSpPr>
            <a:spLocks noGrp="1"/>
          </p:cNvSpPr>
          <p:nvPr>
            <p:ph type="title"/>
          </p:nvPr>
        </p:nvSpPr>
        <p:spPr>
          <a:xfrm>
            <a:off x="10524687" y="1188205"/>
            <a:ext cx="2586727" cy="383965"/>
          </a:xfrm>
        </p:spPr>
        <p:txBody>
          <a:bodyPr/>
          <a:lstStyle/>
          <a:p>
            <a:r>
              <a:rPr lang="en-GB" sz="2000" b="1" dirty="0" err="1">
                <a:solidFill>
                  <a:schemeClr val="bg1"/>
                </a:solidFill>
              </a:rPr>
              <a:t>aussprechen</a:t>
            </a:r>
            <a:endParaRPr lang="en-GB" sz="2000" b="1" dirty="0">
              <a:solidFill>
                <a:schemeClr val="bg1"/>
              </a:solidFill>
            </a:endParaRPr>
          </a:p>
        </p:txBody>
      </p:sp>
    </p:spTree>
    <p:extLst>
      <p:ext uri="{BB962C8B-B14F-4D97-AF65-F5344CB8AC3E}">
        <p14:creationId xmlns:p14="http://schemas.microsoft.com/office/powerpoint/2010/main" val="156798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9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9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9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9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 action="ppaction://noaction">
              <a:snd r:embed="rId3" name="T1_W9_5.1.wav"/>
            </a:hlinkClick>
            <a:extLst>
              <a:ext uri="{FF2B5EF4-FFF2-40B4-BE49-F238E27FC236}">
                <a16:creationId xmlns:a16="http://schemas.microsoft.com/office/drawing/2014/main" id="{6DC42178-501A-44BF-9149-1C679CF37202}"/>
              </a:ext>
            </a:extLst>
          </p:cNvPr>
          <p:cNvSpPr txBox="1"/>
          <p:nvPr/>
        </p:nvSpPr>
        <p:spPr>
          <a:xfrm>
            <a:off x="0" y="0"/>
            <a:ext cx="2422769" cy="523220"/>
          </a:xfrm>
          <a:prstGeom prst="rect">
            <a:avLst/>
          </a:prstGeom>
          <a:noFill/>
        </p:spPr>
        <p:txBody>
          <a:bodyPr wrap="square" rtlCol="0">
            <a:spAutoFit/>
          </a:bodyPr>
          <a:lstStyle/>
          <a:p>
            <a:r>
              <a:rPr lang="en-GB" sz="2800" b="1" dirty="0">
                <a:solidFill>
                  <a:srgbClr val="002060"/>
                </a:solidFill>
              </a:rPr>
              <a:t>[w] </a:t>
            </a:r>
            <a:r>
              <a:rPr lang="en-GB" sz="2800" b="1" dirty="0" err="1">
                <a:solidFill>
                  <a:srgbClr val="002060"/>
                </a:solidFill>
              </a:rPr>
              <a:t>oder</a:t>
            </a:r>
            <a:r>
              <a:rPr lang="en-GB" sz="2800" b="1" dirty="0">
                <a:solidFill>
                  <a:srgbClr val="002060"/>
                </a:solidFill>
              </a:rPr>
              <a:t> [v]?</a:t>
            </a:r>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135317243"/>
              </p:ext>
            </p:extLst>
          </p:nvPr>
        </p:nvGraphicFramePr>
        <p:xfrm>
          <a:off x="427507" y="1112773"/>
          <a:ext cx="10580460" cy="5384740"/>
        </p:xfrm>
        <a:graphic>
          <a:graphicData uri="http://schemas.openxmlformats.org/drawingml/2006/table">
            <a:tbl>
              <a:tblPr/>
              <a:tblGrid>
                <a:gridCol w="1055187">
                  <a:extLst>
                    <a:ext uri="{9D8B030D-6E8A-4147-A177-3AD203B41FA5}">
                      <a16:colId xmlns:a16="http://schemas.microsoft.com/office/drawing/2014/main" val="20000"/>
                    </a:ext>
                  </a:extLst>
                </a:gridCol>
                <a:gridCol w="3402401">
                  <a:extLst>
                    <a:ext uri="{9D8B030D-6E8A-4147-A177-3AD203B41FA5}">
                      <a16:colId xmlns:a16="http://schemas.microsoft.com/office/drawing/2014/main" val="20001"/>
                    </a:ext>
                  </a:extLst>
                </a:gridCol>
                <a:gridCol w="1238280">
                  <a:extLst>
                    <a:ext uri="{9D8B030D-6E8A-4147-A177-3AD203B41FA5}">
                      <a16:colId xmlns:a16="http://schemas.microsoft.com/office/drawing/2014/main" val="3056430839"/>
                    </a:ext>
                  </a:extLst>
                </a:gridCol>
                <a:gridCol w="4884592">
                  <a:extLst>
                    <a:ext uri="{9D8B030D-6E8A-4147-A177-3AD203B41FA5}">
                      <a16:colId xmlns:a16="http://schemas.microsoft.com/office/drawing/2014/main" val="2877992749"/>
                    </a:ext>
                  </a:extLst>
                </a:gridCol>
              </a:tblGrid>
              <a:tr h="1346185">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algn="l" defTabSz="914400" rtl="0" eaLnBrk="1" latinLnBrk="0" hangingPunct="1">
                        <a:lnSpc>
                          <a:spcPct val="100000"/>
                        </a:lnSpc>
                      </a:pPr>
                      <a:r>
                        <a:rPr lang="en-GB" sz="2800" b="1" kern="1200" dirty="0">
                          <a:solidFill>
                            <a:srgbClr val="002060"/>
                          </a:solidFill>
                          <a:latin typeface="+mn-lt"/>
                          <a:ea typeface="+mn-ea"/>
                          <a:cs typeface="+mn-cs"/>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346185">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algn="l" defTabSz="914400" rtl="0" eaLnBrk="1" latinLnBrk="0" hangingPunct="1">
                        <a:lnSpc>
                          <a:spcPct val="100000"/>
                        </a:lnSpc>
                      </a:pPr>
                      <a:r>
                        <a:rPr lang="en-GB" sz="2800" b="1" kern="1200" dirty="0">
                          <a:solidFill>
                            <a:srgbClr val="002060"/>
                          </a:solidFill>
                          <a:latin typeface="+mn-lt"/>
                          <a:ea typeface="+mn-ea"/>
                          <a:cs typeface="+mn-cs"/>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346185">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algn="l" defTabSz="914400" rtl="0" eaLnBrk="1" latinLnBrk="0" hangingPunct="1">
                        <a:lnSpc>
                          <a:spcPct val="100000"/>
                        </a:lnSpc>
                      </a:pPr>
                      <a:r>
                        <a:rPr lang="en-GB" sz="2800" b="1" kern="1200" dirty="0">
                          <a:solidFill>
                            <a:srgbClr val="002060"/>
                          </a:solidFill>
                          <a:latin typeface="+mn-lt"/>
                          <a:ea typeface="+mn-ea"/>
                          <a:cs typeface="+mn-cs"/>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346185">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algn="l" defTabSz="914400" rtl="0" eaLnBrk="1" latinLnBrk="0" hangingPunct="1">
                        <a:lnSpc>
                          <a:spcPct val="100000"/>
                        </a:lnSpc>
                      </a:pPr>
                      <a:r>
                        <a:rPr lang="en-GB" sz="2800" b="1" kern="1200" dirty="0">
                          <a:solidFill>
                            <a:srgbClr val="002060"/>
                          </a:solidFill>
                          <a:latin typeface="+mn-lt"/>
                          <a:ea typeface="+mn-ea"/>
                          <a:cs typeface="+mn-cs"/>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18" name="Picture 17" descr="A picture containing text, clipart&#10;&#10;Description automatically generated">
            <a:hlinkClick r:id="" action="ppaction://noaction">
              <a:snd r:embed="rId4" name="T1_W9_5.4.wav"/>
            </a:hlinkClick>
            <a:extLst>
              <a:ext uri="{FF2B5EF4-FFF2-40B4-BE49-F238E27FC236}">
                <a16:creationId xmlns:a16="http://schemas.microsoft.com/office/drawing/2014/main" id="{D042F965-5B18-4ABC-872A-78DBAD3E2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70" y="2873011"/>
            <a:ext cx="609653" cy="627942"/>
          </a:xfrm>
          <a:prstGeom prst="rect">
            <a:avLst/>
          </a:prstGeom>
        </p:spPr>
      </p:pic>
      <p:pic>
        <p:nvPicPr>
          <p:cNvPr id="19" name="Picture 18" descr="A picture containing text, clipart&#10;&#10;Description automatically generated">
            <a:hlinkClick r:id="" action="ppaction://noaction">
              <a:snd r:embed="rId6" name="T1_W9_5.5.wav"/>
            </a:hlinkClick>
            <a:extLst>
              <a:ext uri="{FF2B5EF4-FFF2-40B4-BE49-F238E27FC236}">
                <a16:creationId xmlns:a16="http://schemas.microsoft.com/office/drawing/2014/main" id="{8C3CC06B-6468-4EB9-ADC7-A55577D3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099" y="4162167"/>
            <a:ext cx="609653" cy="627942"/>
          </a:xfrm>
          <a:prstGeom prst="rect">
            <a:avLst/>
          </a:prstGeom>
        </p:spPr>
      </p:pic>
      <p:pic>
        <p:nvPicPr>
          <p:cNvPr id="20" name="Picture 19" descr="A picture containing text, clipart&#10;&#10;Description automatically generated">
            <a:hlinkClick r:id="" action="ppaction://noaction">
              <a:snd r:embed="rId7" name="T1_W9_5.6.wav"/>
            </a:hlinkClick>
            <a:extLst>
              <a:ext uri="{FF2B5EF4-FFF2-40B4-BE49-F238E27FC236}">
                <a16:creationId xmlns:a16="http://schemas.microsoft.com/office/drawing/2014/main" id="{B2DA8EDA-E782-4C59-90CF-451F9DD3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41" y="5512695"/>
            <a:ext cx="609653" cy="627942"/>
          </a:xfrm>
          <a:prstGeom prst="rect">
            <a:avLst/>
          </a:prstGeom>
        </p:spPr>
      </p:pic>
      <p:pic>
        <p:nvPicPr>
          <p:cNvPr id="21" name="Picture 20" descr="A picture containing text, clipart&#10;&#10;Description automatically generated">
            <a:hlinkClick r:id="" action="ppaction://noaction">
              <a:snd r:embed="rId8" name="T1_W9_5.7.wav"/>
            </a:hlinkClick>
            <a:extLst>
              <a:ext uri="{FF2B5EF4-FFF2-40B4-BE49-F238E27FC236}">
                <a16:creationId xmlns:a16="http://schemas.microsoft.com/office/drawing/2014/main" id="{E7EB8DFC-4C8D-480B-8424-391274A2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128" y="1517096"/>
            <a:ext cx="609653" cy="627942"/>
          </a:xfrm>
          <a:prstGeom prst="rect">
            <a:avLst/>
          </a:prstGeom>
        </p:spPr>
      </p:pic>
      <p:pic>
        <p:nvPicPr>
          <p:cNvPr id="22" name="Picture 21" descr="A picture containing text, clipart&#10;&#10;Description automatically generated">
            <a:hlinkClick r:id="" action="ppaction://noaction">
              <a:snd r:embed="rId9" name="T1_W9_5.8.wav"/>
            </a:hlinkClick>
            <a:extLst>
              <a:ext uri="{FF2B5EF4-FFF2-40B4-BE49-F238E27FC236}">
                <a16:creationId xmlns:a16="http://schemas.microsoft.com/office/drawing/2014/main" id="{BD98E516-A01E-4C6C-B2BF-823903EA5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128" y="2873011"/>
            <a:ext cx="609653" cy="627942"/>
          </a:xfrm>
          <a:prstGeom prst="rect">
            <a:avLst/>
          </a:prstGeom>
        </p:spPr>
      </p:pic>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11" name="T1_W9_5.2.wav"/>
            </a:hlinkClick>
            <a:extLst>
              <a:ext uri="{FF2B5EF4-FFF2-40B4-BE49-F238E27FC236}">
                <a16:creationId xmlns:a16="http://schemas.microsoft.com/office/drawing/2014/main" id="{2FDB119D-F462-4693-8EE2-DD3E1E2C9DD5}"/>
              </a:ext>
            </a:extLst>
          </p:cNvPr>
          <p:cNvSpPr/>
          <p:nvPr/>
        </p:nvSpPr>
        <p:spPr>
          <a:xfrm>
            <a:off x="3229747" y="88766"/>
            <a:ext cx="434076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15347" y="-81048"/>
            <a:ext cx="914400" cy="914400"/>
          </a:xfrm>
          <a:prstGeom prst="rect">
            <a:avLst/>
          </a:prstGeom>
        </p:spPr>
      </p:pic>
      <p:sp>
        <p:nvSpPr>
          <p:cNvPr id="25" name="Google Shape;108;p3">
            <a:hlinkClick r:id="" action="ppaction://noaction">
              <a:snd r:embed="rId11" name="T1_W9_5.2.wav"/>
            </a:hlinkClick>
            <a:extLst>
              <a:ext uri="{FF2B5EF4-FFF2-40B4-BE49-F238E27FC236}">
                <a16:creationId xmlns:a16="http://schemas.microsoft.com/office/drawing/2014/main" id="{82F1E780-674D-4FF0-A503-65E92E11F020}"/>
              </a:ext>
            </a:extLst>
          </p:cNvPr>
          <p:cNvSpPr txBox="1"/>
          <p:nvPr/>
        </p:nvSpPr>
        <p:spPr>
          <a:xfrm>
            <a:off x="3262191" y="100436"/>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[v].</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0" name="Picture 9" descr="A picture containing text, clipart&#10;&#10;Description automatically generated">
            <a:hlinkClick r:id="" action="ppaction://noaction">
              <a:snd r:embed="rId14" name="T1_W9_5.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70" y="1522483"/>
            <a:ext cx="609653" cy="627942"/>
          </a:xfrm>
          <a:prstGeom prst="rect">
            <a:avLst/>
          </a:prstGeom>
        </p:spPr>
      </p:pic>
      <p:pic>
        <p:nvPicPr>
          <p:cNvPr id="28" name="Picture 27" descr="A picture containing text, clipart&#10;&#10;Description automatically generated">
            <a:hlinkClick r:id="" action="ppaction://noaction">
              <a:snd r:embed="rId15" name="T1_W9_5.9.wav"/>
            </a:hlinkClick>
            <a:extLst>
              <a:ext uri="{FF2B5EF4-FFF2-40B4-BE49-F238E27FC236}">
                <a16:creationId xmlns:a16="http://schemas.microsoft.com/office/drawing/2014/main" id="{C6B66E2C-1AFE-4288-B0F3-1728C7D93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743" y="4175515"/>
            <a:ext cx="609653" cy="627942"/>
          </a:xfrm>
          <a:prstGeom prst="rect">
            <a:avLst/>
          </a:prstGeom>
        </p:spPr>
      </p:pic>
      <p:pic>
        <p:nvPicPr>
          <p:cNvPr id="29" name="Picture 28" descr="A picture containing text, clipart&#10;&#10;Description automatically generated">
            <a:hlinkClick r:id="" action="ppaction://noaction">
              <a:snd r:embed="rId16" name="T1_W9_5.10.wav"/>
            </a:hlinkClick>
            <a:extLst>
              <a:ext uri="{FF2B5EF4-FFF2-40B4-BE49-F238E27FC236}">
                <a16:creationId xmlns:a16="http://schemas.microsoft.com/office/drawing/2014/main" id="{F379490B-6812-4DE7-94C1-70EDBEAA3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128" y="5531430"/>
            <a:ext cx="609653" cy="627942"/>
          </a:xfrm>
          <a:prstGeom prst="rect">
            <a:avLst/>
          </a:prstGeom>
        </p:spPr>
      </p:pic>
      <p:pic>
        <p:nvPicPr>
          <p:cNvPr id="8" name="Picture 7" descr="Icon&#10;&#10;Description automatically generated">
            <a:extLst>
              <a:ext uri="{FF2B5EF4-FFF2-40B4-BE49-F238E27FC236}">
                <a16:creationId xmlns:a16="http://schemas.microsoft.com/office/drawing/2014/main" id="{AADF32C1-4B4B-44C6-8043-548B28B760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77592" y="1424179"/>
            <a:ext cx="1319119" cy="848152"/>
          </a:xfrm>
          <a:prstGeom prst="rect">
            <a:avLst/>
          </a:prstGeom>
        </p:spPr>
      </p:pic>
      <p:pic>
        <p:nvPicPr>
          <p:cNvPr id="11" name="Picture 10" descr="A snowman in the snow&#10;&#10;Description automatically generated with medium confidence">
            <a:extLst>
              <a:ext uri="{FF2B5EF4-FFF2-40B4-BE49-F238E27FC236}">
                <a16:creationId xmlns:a16="http://schemas.microsoft.com/office/drawing/2014/main" id="{B261CA73-1371-4CA4-95B0-D9F855471A9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07235" y="5457849"/>
            <a:ext cx="989208" cy="698628"/>
          </a:xfrm>
          <a:prstGeom prst="rect">
            <a:avLst/>
          </a:prstGeom>
        </p:spPr>
      </p:pic>
      <p:pic>
        <p:nvPicPr>
          <p:cNvPr id="14" name="Picture 13" descr="A picture containing tree, outdoor, plant, conifer&#10;&#10;Description automatically generated">
            <a:extLst>
              <a:ext uri="{FF2B5EF4-FFF2-40B4-BE49-F238E27FC236}">
                <a16:creationId xmlns:a16="http://schemas.microsoft.com/office/drawing/2014/main" id="{F497E8C8-A166-4A13-BB12-3F586635D7A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29829" y="2723364"/>
            <a:ext cx="1310352" cy="747310"/>
          </a:xfrm>
          <a:prstGeom prst="rect">
            <a:avLst/>
          </a:prstGeom>
        </p:spPr>
      </p:pic>
      <p:pic>
        <p:nvPicPr>
          <p:cNvPr id="31" name="Picture 30" descr="A cartoon of a person wearing glasses&#10;&#10;Description automatically generated with low confidence">
            <a:extLst>
              <a:ext uri="{FF2B5EF4-FFF2-40B4-BE49-F238E27FC236}">
                <a16:creationId xmlns:a16="http://schemas.microsoft.com/office/drawing/2014/main" id="{84087510-564C-457F-A000-1859CE6060C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76438" y="3723844"/>
            <a:ext cx="609653" cy="724564"/>
          </a:xfrm>
          <a:prstGeom prst="rect">
            <a:avLst/>
          </a:prstGeom>
        </p:spPr>
      </p:pic>
      <p:pic>
        <p:nvPicPr>
          <p:cNvPr id="33" name="Picture 32" descr="Logo, icon&#10;&#10;Description automatically generated">
            <a:extLst>
              <a:ext uri="{FF2B5EF4-FFF2-40B4-BE49-F238E27FC236}">
                <a16:creationId xmlns:a16="http://schemas.microsoft.com/office/drawing/2014/main" id="{BE4201EE-3096-4CC0-BB49-F7B480F528C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30298" y="5176106"/>
            <a:ext cx="1178124" cy="1295532"/>
          </a:xfrm>
          <a:prstGeom prst="rect">
            <a:avLst/>
          </a:prstGeom>
        </p:spPr>
      </p:pic>
      <p:pic>
        <p:nvPicPr>
          <p:cNvPr id="35" name="Picture 34" descr="A picture containing clock&#10;&#10;Description automatically generated">
            <a:extLst>
              <a:ext uri="{FF2B5EF4-FFF2-40B4-BE49-F238E27FC236}">
                <a16:creationId xmlns:a16="http://schemas.microsoft.com/office/drawing/2014/main" id="{92D6B20C-F01D-4856-A32A-B692F285EFB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41235" y="2735078"/>
            <a:ext cx="975730" cy="949812"/>
          </a:xfrm>
          <a:prstGeom prst="rect">
            <a:avLst/>
          </a:prstGeom>
        </p:spPr>
      </p:pic>
      <p:pic>
        <p:nvPicPr>
          <p:cNvPr id="37" name="Picture 36" descr="Icon&#10;&#10;Description automatically generated">
            <a:extLst>
              <a:ext uri="{FF2B5EF4-FFF2-40B4-BE49-F238E27FC236}">
                <a16:creationId xmlns:a16="http://schemas.microsoft.com/office/drawing/2014/main" id="{66498210-2D5E-40C8-A40F-7F6C6408044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53267" y="1333634"/>
            <a:ext cx="807313" cy="1029243"/>
          </a:xfrm>
          <a:prstGeom prst="rect">
            <a:avLst/>
          </a:prstGeom>
        </p:spPr>
      </p:pic>
      <p:sp>
        <p:nvSpPr>
          <p:cNvPr id="38" name="TextBox 37">
            <a:extLst>
              <a:ext uri="{FF2B5EF4-FFF2-40B4-BE49-F238E27FC236}">
                <a16:creationId xmlns:a16="http://schemas.microsoft.com/office/drawing/2014/main" id="{0AF12E1D-9AC7-4DD0-8552-A00B24C20898}"/>
              </a:ext>
            </a:extLst>
          </p:cNvPr>
          <p:cNvSpPr txBox="1"/>
          <p:nvPr/>
        </p:nvSpPr>
        <p:spPr>
          <a:xfrm>
            <a:off x="1658624" y="1395962"/>
            <a:ext cx="3244361" cy="707886"/>
          </a:xfrm>
          <a:prstGeom prst="rect">
            <a:avLst/>
          </a:prstGeom>
          <a:noFill/>
        </p:spPr>
        <p:txBody>
          <a:bodyPr wrap="square" rtlCol="0">
            <a:spAutoFit/>
          </a:bodyPr>
          <a:lstStyle/>
          <a:p>
            <a:r>
              <a:rPr lang="en-GB" sz="4000" b="1" dirty="0" err="1">
                <a:solidFill>
                  <a:srgbClr val="002060"/>
                </a:solidFill>
              </a:rPr>
              <a:t>w</a:t>
            </a:r>
            <a:r>
              <a:rPr lang="en-GB" sz="4000" dirty="0" err="1">
                <a:solidFill>
                  <a:srgbClr val="002060"/>
                </a:solidFill>
              </a:rPr>
              <a:t>aschen</a:t>
            </a:r>
            <a:endParaRPr lang="en-GB" sz="4000" dirty="0">
              <a:solidFill>
                <a:srgbClr val="002060"/>
              </a:solidFill>
            </a:endParaRPr>
          </a:p>
        </p:txBody>
      </p:sp>
      <p:grpSp>
        <p:nvGrpSpPr>
          <p:cNvPr id="40" name="Group 39">
            <a:extLst>
              <a:ext uri="{FF2B5EF4-FFF2-40B4-BE49-F238E27FC236}">
                <a16:creationId xmlns:a16="http://schemas.microsoft.com/office/drawing/2014/main" id="{27E08B5D-13C9-456E-8028-02F008565BC0}"/>
              </a:ext>
            </a:extLst>
          </p:cNvPr>
          <p:cNvGrpSpPr/>
          <p:nvPr/>
        </p:nvGrpSpPr>
        <p:grpSpPr>
          <a:xfrm>
            <a:off x="1592168" y="1423670"/>
            <a:ext cx="614196" cy="621908"/>
            <a:chOff x="1326327" y="523220"/>
            <a:chExt cx="614196" cy="621908"/>
          </a:xfrm>
        </p:grpSpPr>
        <p:sp>
          <p:nvSpPr>
            <p:cNvPr id="39" name="Rectangle: Rounded Corners 38">
              <a:extLst>
                <a:ext uri="{FF2B5EF4-FFF2-40B4-BE49-F238E27FC236}">
                  <a16:creationId xmlns:a16="http://schemas.microsoft.com/office/drawing/2014/main" id="{1F681340-7540-413A-B14D-C8025A124C26}"/>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37" descr="Paw prints">
              <a:extLst>
                <a:ext uri="{FF2B5EF4-FFF2-40B4-BE49-F238E27FC236}">
                  <a16:creationId xmlns:a16="http://schemas.microsoft.com/office/drawing/2014/main" id="{E381DCDC-4CFC-4C54-8492-8692346E0796}"/>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42" name="TextBox 41">
            <a:extLst>
              <a:ext uri="{FF2B5EF4-FFF2-40B4-BE49-F238E27FC236}">
                <a16:creationId xmlns:a16="http://schemas.microsoft.com/office/drawing/2014/main" id="{DF0E183A-53E5-42DB-9A84-24725D919F99}"/>
              </a:ext>
            </a:extLst>
          </p:cNvPr>
          <p:cNvSpPr txBox="1"/>
          <p:nvPr/>
        </p:nvSpPr>
        <p:spPr>
          <a:xfrm>
            <a:off x="1575932" y="2723364"/>
            <a:ext cx="1653815" cy="707886"/>
          </a:xfrm>
          <a:prstGeom prst="rect">
            <a:avLst/>
          </a:prstGeom>
          <a:noFill/>
        </p:spPr>
        <p:txBody>
          <a:bodyPr wrap="square" rtlCol="0">
            <a:spAutoFit/>
          </a:bodyPr>
          <a:lstStyle/>
          <a:p>
            <a:r>
              <a:rPr lang="en-GB" sz="4000" b="1" dirty="0">
                <a:solidFill>
                  <a:srgbClr val="002060"/>
                </a:solidFill>
              </a:rPr>
              <a:t>W</a:t>
            </a:r>
            <a:r>
              <a:rPr lang="en-GB" sz="4000" dirty="0">
                <a:solidFill>
                  <a:srgbClr val="002060"/>
                </a:solidFill>
              </a:rPr>
              <a:t>est</a:t>
            </a:r>
          </a:p>
        </p:txBody>
      </p:sp>
      <p:grpSp>
        <p:nvGrpSpPr>
          <p:cNvPr id="43" name="Group 42">
            <a:extLst>
              <a:ext uri="{FF2B5EF4-FFF2-40B4-BE49-F238E27FC236}">
                <a16:creationId xmlns:a16="http://schemas.microsoft.com/office/drawing/2014/main" id="{3F7C6380-EAC5-4E7C-8026-E70F3384AEE7}"/>
              </a:ext>
            </a:extLst>
          </p:cNvPr>
          <p:cNvGrpSpPr/>
          <p:nvPr/>
        </p:nvGrpSpPr>
        <p:grpSpPr>
          <a:xfrm>
            <a:off x="1575932" y="2735078"/>
            <a:ext cx="614196" cy="621908"/>
            <a:chOff x="1326327" y="523220"/>
            <a:chExt cx="614196" cy="621908"/>
          </a:xfrm>
        </p:grpSpPr>
        <p:sp>
          <p:nvSpPr>
            <p:cNvPr id="44" name="Rectangle: Rounded Corners 43">
              <a:extLst>
                <a:ext uri="{FF2B5EF4-FFF2-40B4-BE49-F238E27FC236}">
                  <a16:creationId xmlns:a16="http://schemas.microsoft.com/office/drawing/2014/main" id="{B8A274A7-0132-49DC-B19F-53EF2B175EE2}"/>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37" descr="Paw prints">
              <a:extLst>
                <a:ext uri="{FF2B5EF4-FFF2-40B4-BE49-F238E27FC236}">
                  <a16:creationId xmlns:a16="http://schemas.microsoft.com/office/drawing/2014/main" id="{124C5AB2-50B6-48F9-92C8-24ED741E14ED}"/>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46" name="TextBox 45">
            <a:extLst>
              <a:ext uri="{FF2B5EF4-FFF2-40B4-BE49-F238E27FC236}">
                <a16:creationId xmlns:a16="http://schemas.microsoft.com/office/drawing/2014/main" id="{D3C9C117-0C78-4A03-A1CE-42375F18A17A}"/>
              </a:ext>
            </a:extLst>
          </p:cNvPr>
          <p:cNvSpPr txBox="1"/>
          <p:nvPr/>
        </p:nvSpPr>
        <p:spPr>
          <a:xfrm>
            <a:off x="1498162" y="4135543"/>
            <a:ext cx="3207589" cy="707886"/>
          </a:xfrm>
          <a:prstGeom prst="rect">
            <a:avLst/>
          </a:prstGeom>
          <a:noFill/>
        </p:spPr>
        <p:txBody>
          <a:bodyPr wrap="square" rtlCol="0">
            <a:spAutoFit/>
          </a:bodyPr>
          <a:lstStyle/>
          <a:p>
            <a:r>
              <a:rPr lang="en-GB" sz="4000" dirty="0" err="1">
                <a:solidFill>
                  <a:srgbClr val="002060"/>
                </a:solidFill>
              </a:rPr>
              <a:t>Groß</a:t>
            </a:r>
            <a:r>
              <a:rPr lang="en-GB" sz="4000" dirty="0">
                <a:solidFill>
                  <a:srgbClr val="002060"/>
                </a:solidFill>
              </a:rPr>
              <a:t> </a:t>
            </a:r>
            <a:r>
              <a:rPr lang="en-GB" sz="4000" b="1" dirty="0">
                <a:solidFill>
                  <a:srgbClr val="002060"/>
                </a:solidFill>
              </a:rPr>
              <a:t>v </a:t>
            </a:r>
            <a:r>
              <a:rPr lang="en-GB" sz="4000" dirty="0" err="1">
                <a:solidFill>
                  <a:srgbClr val="002060"/>
                </a:solidFill>
              </a:rPr>
              <a:t>ater</a:t>
            </a:r>
            <a:endParaRPr lang="en-GB" sz="4000" dirty="0">
              <a:solidFill>
                <a:srgbClr val="002060"/>
              </a:solidFill>
            </a:endParaRPr>
          </a:p>
        </p:txBody>
      </p:sp>
      <p:grpSp>
        <p:nvGrpSpPr>
          <p:cNvPr id="47" name="Group 46">
            <a:extLst>
              <a:ext uri="{FF2B5EF4-FFF2-40B4-BE49-F238E27FC236}">
                <a16:creationId xmlns:a16="http://schemas.microsoft.com/office/drawing/2014/main" id="{AF8D6C9D-06D1-44E7-AAFA-EEAEC879A675}"/>
              </a:ext>
            </a:extLst>
          </p:cNvPr>
          <p:cNvGrpSpPr/>
          <p:nvPr/>
        </p:nvGrpSpPr>
        <p:grpSpPr>
          <a:xfrm>
            <a:off x="2781233" y="4135543"/>
            <a:ext cx="614196" cy="621908"/>
            <a:chOff x="1326327" y="523220"/>
            <a:chExt cx="614196" cy="621908"/>
          </a:xfrm>
        </p:grpSpPr>
        <p:sp>
          <p:nvSpPr>
            <p:cNvPr id="48" name="Rectangle: Rounded Corners 47">
              <a:extLst>
                <a:ext uri="{FF2B5EF4-FFF2-40B4-BE49-F238E27FC236}">
                  <a16:creationId xmlns:a16="http://schemas.microsoft.com/office/drawing/2014/main" id="{F547B349-64E7-475F-B1D1-ED021155F8AC}"/>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Graphic 37" descr="Paw prints">
              <a:extLst>
                <a:ext uri="{FF2B5EF4-FFF2-40B4-BE49-F238E27FC236}">
                  <a16:creationId xmlns:a16="http://schemas.microsoft.com/office/drawing/2014/main" id="{71054F4F-C923-4E10-9895-B3DCCE97A887}"/>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50" name="TextBox 49">
            <a:extLst>
              <a:ext uri="{FF2B5EF4-FFF2-40B4-BE49-F238E27FC236}">
                <a16:creationId xmlns:a16="http://schemas.microsoft.com/office/drawing/2014/main" id="{C56C1715-FB8B-42A0-AA8F-434A462507A5}"/>
              </a:ext>
            </a:extLst>
          </p:cNvPr>
          <p:cNvSpPr txBox="1"/>
          <p:nvPr/>
        </p:nvSpPr>
        <p:spPr>
          <a:xfrm>
            <a:off x="1577484" y="5442756"/>
            <a:ext cx="1924563" cy="707886"/>
          </a:xfrm>
          <a:prstGeom prst="rect">
            <a:avLst/>
          </a:prstGeom>
          <a:noFill/>
        </p:spPr>
        <p:txBody>
          <a:bodyPr wrap="square" rtlCol="0">
            <a:spAutoFit/>
          </a:bodyPr>
          <a:lstStyle/>
          <a:p>
            <a:r>
              <a:rPr lang="en-GB" sz="4000" b="1" dirty="0">
                <a:solidFill>
                  <a:srgbClr val="002060"/>
                </a:solidFill>
              </a:rPr>
              <a:t>V</a:t>
            </a:r>
            <a:r>
              <a:rPr lang="en-GB" sz="4000" dirty="0">
                <a:solidFill>
                  <a:srgbClr val="002060"/>
                </a:solidFill>
              </a:rPr>
              <a:t>ogel</a:t>
            </a:r>
          </a:p>
        </p:txBody>
      </p:sp>
      <p:grpSp>
        <p:nvGrpSpPr>
          <p:cNvPr id="51" name="Group 50">
            <a:extLst>
              <a:ext uri="{FF2B5EF4-FFF2-40B4-BE49-F238E27FC236}">
                <a16:creationId xmlns:a16="http://schemas.microsoft.com/office/drawing/2014/main" id="{5CC8874E-C4F0-4865-9429-14DF6E6A4414}"/>
              </a:ext>
            </a:extLst>
          </p:cNvPr>
          <p:cNvGrpSpPr/>
          <p:nvPr/>
        </p:nvGrpSpPr>
        <p:grpSpPr>
          <a:xfrm>
            <a:off x="1477005" y="5439532"/>
            <a:ext cx="614196" cy="621908"/>
            <a:chOff x="1326327" y="523220"/>
            <a:chExt cx="614196" cy="621908"/>
          </a:xfrm>
        </p:grpSpPr>
        <p:sp>
          <p:nvSpPr>
            <p:cNvPr id="52" name="Rectangle: Rounded Corners 51">
              <a:extLst>
                <a:ext uri="{FF2B5EF4-FFF2-40B4-BE49-F238E27FC236}">
                  <a16:creationId xmlns:a16="http://schemas.microsoft.com/office/drawing/2014/main" id="{D850CF93-4088-43A1-9A58-4F8E64F28A75}"/>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37" descr="Paw prints">
              <a:extLst>
                <a:ext uri="{FF2B5EF4-FFF2-40B4-BE49-F238E27FC236}">
                  <a16:creationId xmlns:a16="http://schemas.microsoft.com/office/drawing/2014/main" id="{AC97DABB-CE29-4FFC-A32A-EC0CE470CFB3}"/>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54" name="TextBox 53">
            <a:extLst>
              <a:ext uri="{FF2B5EF4-FFF2-40B4-BE49-F238E27FC236}">
                <a16:creationId xmlns:a16="http://schemas.microsoft.com/office/drawing/2014/main" id="{014DF87B-19AB-4824-838C-969AF4E865B6}"/>
              </a:ext>
            </a:extLst>
          </p:cNvPr>
          <p:cNvSpPr txBox="1"/>
          <p:nvPr/>
        </p:nvSpPr>
        <p:spPr>
          <a:xfrm>
            <a:off x="6154884" y="1477124"/>
            <a:ext cx="2451234" cy="707886"/>
          </a:xfrm>
          <a:prstGeom prst="rect">
            <a:avLst/>
          </a:prstGeom>
          <a:noFill/>
        </p:spPr>
        <p:txBody>
          <a:bodyPr wrap="square" rtlCol="0">
            <a:spAutoFit/>
          </a:bodyPr>
          <a:lstStyle/>
          <a:p>
            <a:r>
              <a:rPr lang="en-GB" sz="4000" dirty="0" err="1">
                <a:solidFill>
                  <a:srgbClr val="002060"/>
                </a:solidFill>
              </a:rPr>
              <a:t>Sch</a:t>
            </a:r>
            <a:r>
              <a:rPr lang="en-GB" sz="4000" dirty="0">
                <a:solidFill>
                  <a:srgbClr val="002060"/>
                </a:solidFill>
              </a:rPr>
              <a:t> </a:t>
            </a:r>
            <a:r>
              <a:rPr lang="en-GB" sz="4000" b="1" dirty="0" err="1">
                <a:solidFill>
                  <a:srgbClr val="002060"/>
                </a:solidFill>
              </a:rPr>
              <a:t>w</a:t>
            </a:r>
            <a:r>
              <a:rPr lang="en-GB" sz="4000" dirty="0" err="1">
                <a:solidFill>
                  <a:srgbClr val="002060"/>
                </a:solidFill>
              </a:rPr>
              <a:t>eiz</a:t>
            </a:r>
            <a:endParaRPr lang="en-GB" sz="4000" dirty="0">
              <a:solidFill>
                <a:srgbClr val="002060"/>
              </a:solidFill>
            </a:endParaRPr>
          </a:p>
        </p:txBody>
      </p:sp>
      <p:grpSp>
        <p:nvGrpSpPr>
          <p:cNvPr id="56" name="Group 55">
            <a:extLst>
              <a:ext uri="{FF2B5EF4-FFF2-40B4-BE49-F238E27FC236}">
                <a16:creationId xmlns:a16="http://schemas.microsoft.com/office/drawing/2014/main" id="{A450021D-FDC7-4A33-901E-60AFC9130572}"/>
              </a:ext>
            </a:extLst>
          </p:cNvPr>
          <p:cNvGrpSpPr/>
          <p:nvPr/>
        </p:nvGrpSpPr>
        <p:grpSpPr>
          <a:xfrm>
            <a:off x="7106717" y="1477124"/>
            <a:ext cx="614196" cy="621908"/>
            <a:chOff x="1326327" y="523220"/>
            <a:chExt cx="614196" cy="621908"/>
          </a:xfrm>
        </p:grpSpPr>
        <p:sp>
          <p:nvSpPr>
            <p:cNvPr id="57" name="Rectangle: Rounded Corners 56">
              <a:extLst>
                <a:ext uri="{FF2B5EF4-FFF2-40B4-BE49-F238E27FC236}">
                  <a16:creationId xmlns:a16="http://schemas.microsoft.com/office/drawing/2014/main" id="{85AA8944-C5E4-4055-9A2A-67AE0A583D42}"/>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Graphic 37" descr="Paw prints">
              <a:extLst>
                <a:ext uri="{FF2B5EF4-FFF2-40B4-BE49-F238E27FC236}">
                  <a16:creationId xmlns:a16="http://schemas.microsoft.com/office/drawing/2014/main" id="{8AB974D5-401C-43B4-8601-F6FF37A75141}"/>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59" name="TextBox 58">
            <a:extLst>
              <a:ext uri="{FF2B5EF4-FFF2-40B4-BE49-F238E27FC236}">
                <a16:creationId xmlns:a16="http://schemas.microsoft.com/office/drawing/2014/main" id="{D2D1D8BE-0122-4B9C-9DF5-F8E6A842F2B1}"/>
              </a:ext>
            </a:extLst>
          </p:cNvPr>
          <p:cNvSpPr txBox="1"/>
          <p:nvPr/>
        </p:nvSpPr>
        <p:spPr>
          <a:xfrm>
            <a:off x="6182221" y="2735078"/>
            <a:ext cx="1924563" cy="707886"/>
          </a:xfrm>
          <a:prstGeom prst="rect">
            <a:avLst/>
          </a:prstGeom>
          <a:noFill/>
        </p:spPr>
        <p:txBody>
          <a:bodyPr wrap="square" rtlCol="0">
            <a:spAutoFit/>
          </a:bodyPr>
          <a:lstStyle/>
          <a:p>
            <a:r>
              <a:rPr lang="en-GB" sz="4000" b="1" dirty="0">
                <a:solidFill>
                  <a:srgbClr val="002060"/>
                </a:solidFill>
              </a:rPr>
              <a:t>W</a:t>
            </a:r>
            <a:r>
              <a:rPr lang="en-GB" sz="4000" dirty="0">
                <a:solidFill>
                  <a:srgbClr val="002060"/>
                </a:solidFill>
              </a:rPr>
              <a:t>ald</a:t>
            </a:r>
          </a:p>
        </p:txBody>
      </p:sp>
      <p:grpSp>
        <p:nvGrpSpPr>
          <p:cNvPr id="60" name="Group 59">
            <a:extLst>
              <a:ext uri="{FF2B5EF4-FFF2-40B4-BE49-F238E27FC236}">
                <a16:creationId xmlns:a16="http://schemas.microsoft.com/office/drawing/2014/main" id="{FB6C5776-37D3-4110-8B1A-BE12B20F0763}"/>
              </a:ext>
            </a:extLst>
          </p:cNvPr>
          <p:cNvGrpSpPr/>
          <p:nvPr/>
        </p:nvGrpSpPr>
        <p:grpSpPr>
          <a:xfrm>
            <a:off x="6159201" y="2735078"/>
            <a:ext cx="614196" cy="621908"/>
            <a:chOff x="1326327" y="523220"/>
            <a:chExt cx="614196" cy="621908"/>
          </a:xfrm>
        </p:grpSpPr>
        <p:sp>
          <p:nvSpPr>
            <p:cNvPr id="61" name="Rectangle: Rounded Corners 60">
              <a:extLst>
                <a:ext uri="{FF2B5EF4-FFF2-40B4-BE49-F238E27FC236}">
                  <a16:creationId xmlns:a16="http://schemas.microsoft.com/office/drawing/2014/main" id="{A74CECCE-F38A-45A0-9B0B-41C790F93F0B}"/>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Graphic 37" descr="Paw prints">
              <a:extLst>
                <a:ext uri="{FF2B5EF4-FFF2-40B4-BE49-F238E27FC236}">
                  <a16:creationId xmlns:a16="http://schemas.microsoft.com/office/drawing/2014/main" id="{5034A351-8A60-4B65-BD7B-5A945B4AC61C}"/>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63" name="TextBox 62">
            <a:extLst>
              <a:ext uri="{FF2B5EF4-FFF2-40B4-BE49-F238E27FC236}">
                <a16:creationId xmlns:a16="http://schemas.microsoft.com/office/drawing/2014/main" id="{0FC23C6C-AD64-49A4-BAA4-420F15F91CDE}"/>
              </a:ext>
            </a:extLst>
          </p:cNvPr>
          <p:cNvSpPr txBox="1"/>
          <p:nvPr/>
        </p:nvSpPr>
        <p:spPr>
          <a:xfrm>
            <a:off x="6147717" y="5432751"/>
            <a:ext cx="3731389" cy="707886"/>
          </a:xfrm>
          <a:prstGeom prst="rect">
            <a:avLst/>
          </a:prstGeom>
          <a:noFill/>
        </p:spPr>
        <p:txBody>
          <a:bodyPr wrap="square" rtlCol="0">
            <a:spAutoFit/>
          </a:bodyPr>
          <a:lstStyle/>
          <a:p>
            <a:r>
              <a:rPr lang="en-GB" sz="4000" b="1" dirty="0" err="1">
                <a:solidFill>
                  <a:srgbClr val="002060"/>
                </a:solidFill>
              </a:rPr>
              <a:t>W</a:t>
            </a:r>
            <a:r>
              <a:rPr lang="en-GB" sz="4000" dirty="0" err="1">
                <a:solidFill>
                  <a:srgbClr val="002060"/>
                </a:solidFill>
              </a:rPr>
              <a:t>eihnachten</a:t>
            </a:r>
            <a:endParaRPr lang="en-GB" sz="4000" dirty="0">
              <a:solidFill>
                <a:srgbClr val="002060"/>
              </a:solidFill>
            </a:endParaRPr>
          </a:p>
        </p:txBody>
      </p:sp>
      <p:sp>
        <p:nvSpPr>
          <p:cNvPr id="64" name="TextBox 63">
            <a:extLst>
              <a:ext uri="{FF2B5EF4-FFF2-40B4-BE49-F238E27FC236}">
                <a16:creationId xmlns:a16="http://schemas.microsoft.com/office/drawing/2014/main" id="{D58A9891-1C16-4E04-A461-F199AEF4BC97}"/>
              </a:ext>
            </a:extLst>
          </p:cNvPr>
          <p:cNvSpPr txBox="1"/>
          <p:nvPr/>
        </p:nvSpPr>
        <p:spPr>
          <a:xfrm>
            <a:off x="6203711" y="4071389"/>
            <a:ext cx="4387604" cy="707886"/>
          </a:xfrm>
          <a:prstGeom prst="rect">
            <a:avLst/>
          </a:prstGeom>
          <a:noFill/>
        </p:spPr>
        <p:txBody>
          <a:bodyPr wrap="square" rtlCol="0">
            <a:spAutoFit/>
          </a:bodyPr>
          <a:lstStyle/>
          <a:p>
            <a:r>
              <a:rPr lang="en-GB" sz="4000" b="1" dirty="0" err="1">
                <a:solidFill>
                  <a:srgbClr val="002060"/>
                </a:solidFill>
              </a:rPr>
              <a:t>v</a:t>
            </a:r>
            <a:r>
              <a:rPr lang="en-GB" sz="4000" dirty="0" err="1">
                <a:solidFill>
                  <a:srgbClr val="002060"/>
                </a:solidFill>
              </a:rPr>
              <a:t>ierundz</a:t>
            </a:r>
            <a:r>
              <a:rPr lang="en-GB" sz="4000" dirty="0">
                <a:solidFill>
                  <a:srgbClr val="002060"/>
                </a:solidFill>
              </a:rPr>
              <a:t> </a:t>
            </a:r>
            <a:r>
              <a:rPr lang="en-GB" sz="4000" b="1" dirty="0" err="1">
                <a:solidFill>
                  <a:srgbClr val="002060"/>
                </a:solidFill>
              </a:rPr>
              <a:t>w</a:t>
            </a:r>
            <a:r>
              <a:rPr lang="en-GB" sz="4000" dirty="0" err="1">
                <a:solidFill>
                  <a:srgbClr val="002060"/>
                </a:solidFill>
              </a:rPr>
              <a:t>anzig</a:t>
            </a:r>
            <a:endParaRPr lang="en-GB" sz="4000" dirty="0">
              <a:solidFill>
                <a:srgbClr val="002060"/>
              </a:solidFill>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65" name="Group 64">
            <a:extLst>
              <a:ext uri="{FF2B5EF4-FFF2-40B4-BE49-F238E27FC236}">
                <a16:creationId xmlns:a16="http://schemas.microsoft.com/office/drawing/2014/main" id="{BEE71A3C-1823-4D98-B788-6BEE784CD807}"/>
              </a:ext>
            </a:extLst>
          </p:cNvPr>
          <p:cNvGrpSpPr/>
          <p:nvPr/>
        </p:nvGrpSpPr>
        <p:grpSpPr>
          <a:xfrm>
            <a:off x="6008519" y="4084515"/>
            <a:ext cx="614196" cy="621908"/>
            <a:chOff x="1326327" y="523220"/>
            <a:chExt cx="614196" cy="621908"/>
          </a:xfrm>
        </p:grpSpPr>
        <p:sp>
          <p:nvSpPr>
            <p:cNvPr id="66" name="Rectangle: Rounded Corners 65">
              <a:extLst>
                <a:ext uri="{FF2B5EF4-FFF2-40B4-BE49-F238E27FC236}">
                  <a16:creationId xmlns:a16="http://schemas.microsoft.com/office/drawing/2014/main" id="{7B20B09F-E256-4166-8C1C-127353642057}"/>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Graphic 37" descr="Paw prints">
              <a:extLst>
                <a:ext uri="{FF2B5EF4-FFF2-40B4-BE49-F238E27FC236}">
                  <a16:creationId xmlns:a16="http://schemas.microsoft.com/office/drawing/2014/main" id="{63BA3F59-8CDF-4C23-B594-6C13F9469B8D}"/>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grpSp>
        <p:nvGrpSpPr>
          <p:cNvPr id="68" name="Group 67">
            <a:extLst>
              <a:ext uri="{FF2B5EF4-FFF2-40B4-BE49-F238E27FC236}">
                <a16:creationId xmlns:a16="http://schemas.microsoft.com/office/drawing/2014/main" id="{FF04BAAE-2625-42F4-AD46-54C565C8D91A}"/>
              </a:ext>
            </a:extLst>
          </p:cNvPr>
          <p:cNvGrpSpPr/>
          <p:nvPr/>
        </p:nvGrpSpPr>
        <p:grpSpPr>
          <a:xfrm>
            <a:off x="8318933" y="4084515"/>
            <a:ext cx="614196" cy="621908"/>
            <a:chOff x="1326327" y="523220"/>
            <a:chExt cx="614196" cy="621908"/>
          </a:xfrm>
        </p:grpSpPr>
        <p:sp>
          <p:nvSpPr>
            <p:cNvPr id="69" name="Rectangle: Rounded Corners 68">
              <a:extLst>
                <a:ext uri="{FF2B5EF4-FFF2-40B4-BE49-F238E27FC236}">
                  <a16:creationId xmlns:a16="http://schemas.microsoft.com/office/drawing/2014/main" id="{15FB152B-FC28-4639-81B7-57512805471E}"/>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Graphic 37" descr="Paw prints">
              <a:extLst>
                <a:ext uri="{FF2B5EF4-FFF2-40B4-BE49-F238E27FC236}">
                  <a16:creationId xmlns:a16="http://schemas.microsoft.com/office/drawing/2014/main" id="{5ECD481C-8CDE-4BF0-B7A5-18449911E611}"/>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
        <p:nvSpPr>
          <p:cNvPr id="41" name="Rectangle 40">
            <a:extLst>
              <a:ext uri="{FF2B5EF4-FFF2-40B4-BE49-F238E27FC236}">
                <a16:creationId xmlns:a16="http://schemas.microsoft.com/office/drawing/2014/main" id="{1D1D38E5-056A-43F5-B74A-FA9E3EF41263}"/>
              </a:ext>
            </a:extLst>
          </p:cNvPr>
          <p:cNvSpPr/>
          <p:nvPr/>
        </p:nvSpPr>
        <p:spPr>
          <a:xfrm>
            <a:off x="10031171" y="3976641"/>
            <a:ext cx="1178124" cy="923330"/>
          </a:xfrm>
          <a:prstGeom prst="rect">
            <a:avLst/>
          </a:prstGeom>
          <a:noFill/>
        </p:spPr>
        <p:txBody>
          <a:bodyPr wrap="squar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24</a:t>
            </a:r>
          </a:p>
        </p:txBody>
      </p:sp>
      <p:grpSp>
        <p:nvGrpSpPr>
          <p:cNvPr id="71" name="Group 70">
            <a:extLst>
              <a:ext uri="{FF2B5EF4-FFF2-40B4-BE49-F238E27FC236}">
                <a16:creationId xmlns:a16="http://schemas.microsoft.com/office/drawing/2014/main" id="{915FFF9B-6AD3-4526-BCAD-229013D67544}"/>
              </a:ext>
            </a:extLst>
          </p:cNvPr>
          <p:cNvGrpSpPr/>
          <p:nvPr/>
        </p:nvGrpSpPr>
        <p:grpSpPr>
          <a:xfrm>
            <a:off x="6147717" y="5436865"/>
            <a:ext cx="614196" cy="621908"/>
            <a:chOff x="1326327" y="523220"/>
            <a:chExt cx="614196" cy="621908"/>
          </a:xfrm>
        </p:grpSpPr>
        <p:sp>
          <p:nvSpPr>
            <p:cNvPr id="72" name="Rectangle: Rounded Corners 71">
              <a:extLst>
                <a:ext uri="{FF2B5EF4-FFF2-40B4-BE49-F238E27FC236}">
                  <a16:creationId xmlns:a16="http://schemas.microsoft.com/office/drawing/2014/main" id="{15E2B89C-4185-40EB-8B4F-617A5F42839D}"/>
                </a:ext>
              </a:extLst>
            </p:cNvPr>
            <p:cNvSpPr/>
            <p:nvPr/>
          </p:nvSpPr>
          <p:spPr>
            <a:xfrm>
              <a:off x="1378404" y="661609"/>
              <a:ext cx="504284" cy="3844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Graphic 37" descr="Paw prints">
              <a:extLst>
                <a:ext uri="{FF2B5EF4-FFF2-40B4-BE49-F238E27FC236}">
                  <a16:creationId xmlns:a16="http://schemas.microsoft.com/office/drawing/2014/main" id="{BE5ECCD0-BCA6-4EB8-BA87-FD3351A3727F}"/>
                </a:ext>
              </a:extLst>
            </p:cNvPr>
            <p:cNvPicPr>
              <a:picLocks noChangeAspect="1"/>
            </p:cNvPicPr>
            <p:nvPr/>
          </p:nvPicPr>
          <p:blipFill rotWithShape="1">
            <a:blip r:embed="rId24" cstate="print">
              <a:duotone>
                <a:prstClr val="black"/>
                <a:srgbClr val="4472C4">
                  <a:tint val="45000"/>
                  <a:satMod val="400000"/>
                </a:srgbClr>
              </a:duotone>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val="0"/>
                </a:ext>
              </a:extLst>
            </a:blip>
            <a:srcRect r="48131" b="38787"/>
            <a:stretch/>
          </p:blipFill>
          <p:spPr>
            <a:xfrm>
              <a:off x="1326327" y="523220"/>
              <a:ext cx="614196" cy="621908"/>
            </a:xfrm>
            <a:prstGeom prst="rect">
              <a:avLst/>
            </a:prstGeom>
          </p:spPr>
        </p:pic>
      </p:gr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6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7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5" name="T1_W9_6.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Autos* in Deutschland</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5208" y="120695"/>
            <a:ext cx="1695683" cy="1050586"/>
          </a:xfrm>
          <a:prstGeom prst="rect">
            <a:avLst/>
          </a:prstGeom>
        </p:spPr>
      </p:pic>
      <p:pic>
        <p:nvPicPr>
          <p:cNvPr id="2" name="Picture 1">
            <a:extLst>
              <a:ext uri="{FF2B5EF4-FFF2-40B4-BE49-F238E27FC236}">
                <a16:creationId xmlns:a16="http://schemas.microsoft.com/office/drawing/2014/main" id="{41EB3004-D6FC-4088-B7C1-D34F969D48BD}"/>
              </a:ext>
            </a:extLst>
          </p:cNvPr>
          <p:cNvPicPr>
            <a:picLocks noChangeAspect="1"/>
          </p:cNvPicPr>
          <p:nvPr/>
        </p:nvPicPr>
        <p:blipFill>
          <a:blip r:embed="rId7"/>
          <a:stretch>
            <a:fillRect/>
          </a:stretch>
        </p:blipFill>
        <p:spPr>
          <a:xfrm>
            <a:off x="1587785" y="2172645"/>
            <a:ext cx="3604403" cy="2732369"/>
          </a:xfrm>
          <a:prstGeom prst="rect">
            <a:avLst/>
          </a:prstGeom>
        </p:spPr>
      </p:pic>
      <p:pic>
        <p:nvPicPr>
          <p:cNvPr id="10" name="Picture 9" descr="Icon&#10;&#10;Description automatically generated">
            <a:extLst>
              <a:ext uri="{FF2B5EF4-FFF2-40B4-BE49-F238E27FC236}">
                <a16:creationId xmlns:a16="http://schemas.microsoft.com/office/drawing/2014/main" id="{2EB55056-F780-45DB-8AE1-BD546C480B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8706" y="1380419"/>
            <a:ext cx="1457753" cy="889285"/>
          </a:xfrm>
          <a:prstGeom prst="rect">
            <a:avLst/>
          </a:prstGeom>
        </p:spPr>
      </p:pic>
      <p:sp>
        <p:nvSpPr>
          <p:cNvPr id="11" name="CustomShape 3">
            <a:extLst>
              <a:ext uri="{FF2B5EF4-FFF2-40B4-BE49-F238E27FC236}">
                <a16:creationId xmlns:a16="http://schemas.microsoft.com/office/drawing/2014/main" id="{BF8A7A97-4970-40A8-B5C8-DC299226B1DC}"/>
              </a:ext>
            </a:extLst>
          </p:cNvPr>
          <p:cNvSpPr/>
          <p:nvPr/>
        </p:nvSpPr>
        <p:spPr>
          <a:xfrm>
            <a:off x="10375190" y="2428677"/>
            <a:ext cx="1661948" cy="300266"/>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itle 4">
            <a:extLst>
              <a:ext uri="{FF2B5EF4-FFF2-40B4-BE49-F238E27FC236}">
                <a16:creationId xmlns:a16="http://schemas.microsoft.com/office/drawing/2014/main" id="{3F4848E3-6DE6-4E4A-A7CF-CD452C3C64C7}"/>
              </a:ext>
            </a:extLst>
          </p:cNvPr>
          <p:cNvSpPr txBox="1">
            <a:spLocks/>
          </p:cNvSpPr>
          <p:nvPr/>
        </p:nvSpPr>
        <p:spPr>
          <a:xfrm>
            <a:off x="10503440" y="2396019"/>
            <a:ext cx="1661948" cy="374973"/>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000" b="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258C2A9D-F174-42C6-A9B2-4D85A50F4262}"/>
              </a:ext>
            </a:extLst>
          </p:cNvPr>
          <p:cNvSpPr/>
          <p:nvPr/>
        </p:nvSpPr>
        <p:spPr>
          <a:xfrm>
            <a:off x="4723989" y="1400795"/>
            <a:ext cx="3737259" cy="517173"/>
          </a:xfrm>
          <a:prstGeom prst="wedgeRoundRectCallout">
            <a:avLst>
              <a:gd name="adj1" fmla="val -53911"/>
              <a:gd name="adj2" fmla="val 170817"/>
              <a:gd name="adj3" fmla="val 16667"/>
            </a:avLst>
          </a:prstGeom>
          <a:solidFill>
            <a:srgbClr val="002060"/>
          </a:solidFill>
          <a:ln w="12700" cap="flat" cmpd="sng" algn="ctr">
            <a:solidFill>
              <a:schemeClr val="accent6">
                <a:lumMod val="60000"/>
                <a:lumOff val="40000"/>
              </a:scheme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Segoe Print" panose="02000600000000000000" pitchFamily="2" charset="0"/>
              </a:rPr>
              <a:t>Was</a:t>
            </a:r>
            <a:r>
              <a:rPr kumimoji="0" lang="en-GB" sz="3600" b="0" i="0" u="none" strike="noStrike" kern="0" cap="none" spc="0" normalizeH="0" noProof="0" dirty="0">
                <a:ln>
                  <a:noFill/>
                </a:ln>
                <a:solidFill>
                  <a:prstClr val="white"/>
                </a:solidFill>
                <a:effectLst/>
                <a:uLnTx/>
                <a:uFillTx/>
                <a:latin typeface="Segoe Print" panose="02000600000000000000" pitchFamily="2" charset="0"/>
              </a:rPr>
              <a:t> </a:t>
            </a:r>
            <a:r>
              <a:rPr kumimoji="0" lang="en-GB" sz="3600" b="0" i="0" u="none" strike="noStrike" kern="0" cap="none" spc="0" normalizeH="0" noProof="0" dirty="0" err="1">
                <a:ln>
                  <a:noFill/>
                </a:ln>
                <a:solidFill>
                  <a:prstClr val="white"/>
                </a:solidFill>
                <a:effectLst/>
                <a:uLnTx/>
                <a:uFillTx/>
                <a:latin typeface="Segoe Print" panose="02000600000000000000" pitchFamily="2" charset="0"/>
              </a:rPr>
              <a:t>ist</a:t>
            </a:r>
            <a:r>
              <a:rPr kumimoji="0" lang="en-GB" sz="3600" b="0" i="0" u="none" strike="noStrike" kern="0" cap="none" spc="0" normalizeH="0" noProof="0" dirty="0">
                <a:ln>
                  <a:noFill/>
                </a:ln>
                <a:solidFill>
                  <a:prstClr val="white"/>
                </a:solidFill>
                <a:effectLst/>
                <a:uLnTx/>
                <a:uFillTx/>
                <a:latin typeface="Segoe Print" panose="02000600000000000000" pitchFamily="2" charset="0"/>
              </a:rPr>
              <a:t> das?</a:t>
            </a:r>
            <a:endParaRPr kumimoji="0" lang="en-GB" sz="3600" b="0" i="0" u="none" strike="noStrike" kern="0" cap="none" spc="0" normalizeH="0" baseline="0" noProof="0" dirty="0">
              <a:ln>
                <a:noFill/>
              </a:ln>
              <a:solidFill>
                <a:prstClr val="white"/>
              </a:solidFill>
              <a:effectLst/>
              <a:uLnTx/>
              <a:uFillTx/>
              <a:latin typeface="Segoe Print" panose="02000600000000000000" pitchFamily="2" charset="0"/>
            </a:endParaRPr>
          </a:p>
        </p:txBody>
      </p:sp>
      <p:sp>
        <p:nvSpPr>
          <p:cNvPr id="14" name="Speech Bubble: Rectangle with Corners Rounded 13">
            <a:extLst>
              <a:ext uri="{FF2B5EF4-FFF2-40B4-BE49-F238E27FC236}">
                <a16:creationId xmlns:a16="http://schemas.microsoft.com/office/drawing/2014/main" id="{F3602D80-5F1F-418C-9144-97A96C73FCC1}"/>
              </a:ext>
            </a:extLst>
          </p:cNvPr>
          <p:cNvSpPr/>
          <p:nvPr/>
        </p:nvSpPr>
        <p:spPr>
          <a:xfrm>
            <a:off x="6592618" y="3136071"/>
            <a:ext cx="3737259" cy="1326201"/>
          </a:xfrm>
          <a:prstGeom prst="wedgeRoundRectCallout">
            <a:avLst>
              <a:gd name="adj1" fmla="val -95342"/>
              <a:gd name="adj2" fmla="val -39707"/>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600" kern="0" dirty="0">
                <a:solidFill>
                  <a:prstClr val="white"/>
                </a:solidFill>
                <a:latin typeface="Segoe Print" panose="02000600000000000000" pitchFamily="2" charset="0"/>
              </a:rPr>
              <a:t>Das </a:t>
            </a:r>
            <a:r>
              <a:rPr lang="en-GB" sz="3600" kern="0" dirty="0" err="1">
                <a:solidFill>
                  <a:prstClr val="white"/>
                </a:solidFill>
                <a:latin typeface="Segoe Print" panose="02000600000000000000" pitchFamily="2" charset="0"/>
              </a:rPr>
              <a:t>ist</a:t>
            </a:r>
            <a:r>
              <a:rPr lang="en-GB" sz="3600" kern="0" dirty="0">
                <a:solidFill>
                  <a:prstClr val="white"/>
                </a:solidFill>
                <a:latin typeface="Segoe Print" panose="02000600000000000000" pitchFamily="2" charset="0"/>
              </a:rPr>
              <a:t> </a:t>
            </a:r>
            <a:r>
              <a:rPr lang="en-GB" sz="3600" kern="0" dirty="0" err="1">
                <a:solidFill>
                  <a:prstClr val="white"/>
                </a:solidFill>
                <a:latin typeface="Segoe Print" panose="02000600000000000000" pitchFamily="2" charset="0"/>
              </a:rPr>
              <a:t>ein</a:t>
            </a:r>
            <a:r>
              <a:rPr lang="en-GB" sz="3600" kern="0" dirty="0">
                <a:solidFill>
                  <a:prstClr val="white"/>
                </a:solidFill>
                <a:latin typeface="Segoe Print" panose="02000600000000000000" pitchFamily="2" charset="0"/>
              </a:rPr>
              <a:t> </a:t>
            </a:r>
            <a:r>
              <a:rPr lang="en-GB" sz="3600" b="1" kern="0" dirty="0">
                <a:solidFill>
                  <a:prstClr val="white"/>
                </a:solidFill>
                <a:latin typeface="Segoe Print" panose="02000600000000000000" pitchFamily="2" charset="0"/>
              </a:rPr>
              <a:t>V</a:t>
            </a:r>
            <a:r>
              <a:rPr lang="en-GB" sz="3600" kern="0" dirty="0">
                <a:solidFill>
                  <a:prstClr val="white"/>
                </a:solidFill>
                <a:latin typeface="Segoe Print" panose="02000600000000000000" pitchFamily="2" charset="0"/>
              </a:rPr>
              <a:t>olks</a:t>
            </a:r>
            <a:r>
              <a:rPr lang="en-GB" sz="3600" b="1" kern="0" dirty="0">
                <a:solidFill>
                  <a:prstClr val="white"/>
                </a:solidFill>
                <a:latin typeface="Segoe Print" panose="02000600000000000000" pitchFamily="2" charset="0"/>
              </a:rPr>
              <a:t>w</a:t>
            </a:r>
            <a:r>
              <a:rPr lang="en-GB" sz="3600" kern="0" dirty="0">
                <a:solidFill>
                  <a:prstClr val="white"/>
                </a:solidFill>
                <a:latin typeface="Segoe Print" panose="02000600000000000000" pitchFamily="2" charset="0"/>
              </a:rPr>
              <a:t>agen!</a:t>
            </a:r>
            <a:endParaRPr kumimoji="0" lang="en-GB" sz="3600" b="0" i="0" u="none" strike="noStrike" kern="0" cap="none" spc="0" normalizeH="0" baseline="0" noProof="0" dirty="0">
              <a:ln>
                <a:noFill/>
              </a:ln>
              <a:solidFill>
                <a:prstClr val="white"/>
              </a:solidFill>
              <a:effectLst/>
              <a:uLnTx/>
              <a:uFillTx/>
              <a:latin typeface="Segoe Print" panose="02000600000000000000" pitchFamily="2" charset="0"/>
            </a:endParaRPr>
          </a:p>
        </p:txBody>
      </p:sp>
      <p:pic>
        <p:nvPicPr>
          <p:cNvPr id="16" name="Picture 15" descr="A picture containing text, clipart&#10;&#10;Description automatically generated">
            <a:hlinkClick r:id="" action="ppaction://noaction">
              <a:snd r:embed="rId9" name="T1_W9_6.4.wav"/>
            </a:hlinkClick>
            <a:extLst>
              <a:ext uri="{FF2B5EF4-FFF2-40B4-BE49-F238E27FC236}">
                <a16:creationId xmlns:a16="http://schemas.microsoft.com/office/drawing/2014/main" id="{3D2251B9-CC69-4D82-BBD4-345E2295E1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35122" y="4499218"/>
            <a:ext cx="609653" cy="627942"/>
          </a:xfrm>
          <a:prstGeom prst="rect">
            <a:avLst/>
          </a:prstGeom>
        </p:spPr>
      </p:pic>
      <p:sp>
        <p:nvSpPr>
          <p:cNvPr id="17" name="TextBox 1">
            <a:extLst>
              <a:ext uri="{FF2B5EF4-FFF2-40B4-BE49-F238E27FC236}">
                <a16:creationId xmlns:a16="http://schemas.microsoft.com/office/drawing/2014/main" id="{33371455-D499-4895-BC8A-26B828D57401}"/>
              </a:ext>
            </a:extLst>
          </p:cNvPr>
          <p:cNvSpPr txBox="1"/>
          <p:nvPr/>
        </p:nvSpPr>
        <p:spPr>
          <a:xfrm>
            <a:off x="10114129" y="6457890"/>
            <a:ext cx="2051259" cy="40011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t>*Auto-car</a:t>
            </a:r>
          </a:p>
        </p:txBody>
      </p:sp>
      <p:sp>
        <p:nvSpPr>
          <p:cNvPr id="18" name="CustomShape 7">
            <a:extLst>
              <a:ext uri="{FF2B5EF4-FFF2-40B4-BE49-F238E27FC236}">
                <a16:creationId xmlns:a16="http://schemas.microsoft.com/office/drawing/2014/main" id="{7FEB6FBA-B0EA-4CEA-97DD-0B2DCC96A938}"/>
              </a:ext>
            </a:extLst>
          </p:cNvPr>
          <p:cNvSpPr/>
          <p:nvPr/>
        </p:nvSpPr>
        <p:spPr>
          <a:xfrm>
            <a:off x="131109" y="5255931"/>
            <a:ext cx="120608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noProof="0" dirty="0">
                <a:solidFill>
                  <a:srgbClr val="002060"/>
                </a:solidFill>
                <a:latin typeface="Century Gothic" panose="020B0502020202020204" pitchFamily="34" charset="0"/>
              </a:rPr>
              <a:t>Many famous car brands are made in Germany. How many can you </a:t>
            </a:r>
            <a:r>
              <a:rPr lang="en-GB" sz="2400" spc="-1" noProof="0" dirty="0" err="1">
                <a:solidFill>
                  <a:srgbClr val="002060"/>
                </a:solidFill>
                <a:latin typeface="Century Gothic" panose="020B0502020202020204" pitchFamily="34" charset="0"/>
              </a:rPr>
              <a:t>na</a:t>
            </a:r>
            <a:r>
              <a:rPr lang="en-GB" sz="2400" spc="-1" dirty="0">
                <a:solidFill>
                  <a:srgbClr val="002060"/>
                </a:solidFill>
                <a:latin typeface="Century Gothic" panose="020B0502020202020204" pitchFamily="34" charset="0"/>
              </a:rPr>
              <a:t>me?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7">
            <a:extLst>
              <a:ext uri="{FF2B5EF4-FFF2-40B4-BE49-F238E27FC236}">
                <a16:creationId xmlns:a16="http://schemas.microsoft.com/office/drawing/2014/main" id="{7738B58F-252B-44A9-AE67-AC61839EEEC7}"/>
              </a:ext>
            </a:extLst>
          </p:cNvPr>
          <p:cNvSpPr/>
          <p:nvPr/>
        </p:nvSpPr>
        <p:spPr>
          <a:xfrm>
            <a:off x="131109" y="5820776"/>
            <a:ext cx="120608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V</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rPr>
              <a:t>olks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w</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rPr>
              <a:t>agen</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is one of the most famous. It means ‘people’s car’. Can you pronounce it correctly? </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9_6.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9_6.3.wav"/>
                                        </p:tgtEl>
                                      </p:cMediaNode>
                                    </p:audio>
                                  </p:sub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extLst>
              <p:ext uri="{D42A27DB-BD31-4B8C-83A1-F6EECF244321}">
                <p14:modId xmlns:p14="http://schemas.microsoft.com/office/powerpoint/2010/main" val="1768847104"/>
              </p:ext>
            </p:extLst>
          </p:nvPr>
        </p:nvGraphicFramePr>
        <p:xfrm>
          <a:off x="48119" y="1703192"/>
          <a:ext cx="11947645" cy="5052204"/>
        </p:xfrm>
        <a:graphic>
          <a:graphicData uri="http://schemas.openxmlformats.org/drawingml/2006/table">
            <a:tbl>
              <a:tblPr firstRow="1" bandRow="1">
                <a:tableStyleId>{5940675A-B579-460E-94D1-54222C63F5DA}</a:tableStyleId>
              </a:tblPr>
              <a:tblGrid>
                <a:gridCol w="2389529">
                  <a:extLst>
                    <a:ext uri="{9D8B030D-6E8A-4147-A177-3AD203B41FA5}">
                      <a16:colId xmlns:a16="http://schemas.microsoft.com/office/drawing/2014/main" val="675467513"/>
                    </a:ext>
                  </a:extLst>
                </a:gridCol>
                <a:gridCol w="2389529">
                  <a:extLst>
                    <a:ext uri="{9D8B030D-6E8A-4147-A177-3AD203B41FA5}">
                      <a16:colId xmlns:a16="http://schemas.microsoft.com/office/drawing/2014/main" val="2476820774"/>
                    </a:ext>
                  </a:extLst>
                </a:gridCol>
                <a:gridCol w="2389529">
                  <a:extLst>
                    <a:ext uri="{9D8B030D-6E8A-4147-A177-3AD203B41FA5}">
                      <a16:colId xmlns:a16="http://schemas.microsoft.com/office/drawing/2014/main" val="403662420"/>
                    </a:ext>
                  </a:extLst>
                </a:gridCol>
                <a:gridCol w="2389529">
                  <a:extLst>
                    <a:ext uri="{9D8B030D-6E8A-4147-A177-3AD203B41FA5}">
                      <a16:colId xmlns:a16="http://schemas.microsoft.com/office/drawing/2014/main" val="1195561736"/>
                    </a:ext>
                  </a:extLst>
                </a:gridCol>
                <a:gridCol w="2389529">
                  <a:extLst>
                    <a:ext uri="{9D8B030D-6E8A-4147-A177-3AD203B41FA5}">
                      <a16:colId xmlns:a16="http://schemas.microsoft.com/office/drawing/2014/main" val="2876985050"/>
                    </a:ext>
                  </a:extLst>
                </a:gridCol>
              </a:tblGrid>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p>
                      <a:endParaRPr lang="en-GB" dirty="0"/>
                    </a:p>
                    <a:p>
                      <a:endParaRPr lang="en-GB" dirty="0"/>
                    </a:p>
                    <a:p>
                      <a:endParaRPr lang="en-GB" dirty="0"/>
                    </a:p>
                    <a:p>
                      <a:endParaRPr lang="en-GB" dirty="0"/>
                    </a:p>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0401" y="33892"/>
            <a:ext cx="914400" cy="914400"/>
          </a:xfrm>
          <a:prstGeom prst="rect">
            <a:avLst/>
          </a:prstGeom>
        </p:spPr>
      </p:pic>
      <p:sp>
        <p:nvSpPr>
          <p:cNvPr id="24" name="Google Shape;108;p3">
            <a:hlinkClick r:id="" action="ppaction://noaction">
              <a:snd r:embed="rId23" name="T1_W9_7.1.wav"/>
            </a:hlinkClick>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Deutsch?</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9" name="TextBox 38">
            <a:extLst>
              <a:ext uri="{FF2B5EF4-FFF2-40B4-BE49-F238E27FC236}">
                <a16:creationId xmlns:a16="http://schemas.microsoft.com/office/drawing/2014/main" id="{5DCF8E43-6922-407D-9AF1-7C9C84C6A847}"/>
              </a:ext>
            </a:extLst>
          </p:cNvPr>
          <p:cNvSpPr txBox="1"/>
          <p:nvPr/>
        </p:nvSpPr>
        <p:spPr>
          <a:xfrm>
            <a:off x="3563681" y="865766"/>
            <a:ext cx="5355996" cy="584775"/>
          </a:xfrm>
          <a:prstGeom prst="rect">
            <a:avLst/>
          </a:prstGeom>
          <a:solidFill>
            <a:srgbClr val="FFD10D"/>
          </a:solidFill>
        </p:spPr>
        <p:txBody>
          <a:bodyPr wrap="square" rtlCol="0" anchor="ctr">
            <a:spAutoFit/>
          </a:bodyPr>
          <a:lstStyle/>
          <a:p>
            <a:pPr algn="ctr"/>
            <a:r>
              <a:rPr lang="en-GB" sz="3200" b="1" dirty="0"/>
              <a:t>book</a:t>
            </a:r>
          </a:p>
        </p:txBody>
      </p:sp>
      <p:sp>
        <p:nvSpPr>
          <p:cNvPr id="40" name="TextBox 39">
            <a:extLst>
              <a:ext uri="{FF2B5EF4-FFF2-40B4-BE49-F238E27FC236}">
                <a16:creationId xmlns:a16="http://schemas.microsoft.com/office/drawing/2014/main" id="{861B0BC2-7499-4788-BE77-75457F87C47B}"/>
              </a:ext>
            </a:extLst>
          </p:cNvPr>
          <p:cNvSpPr txBox="1"/>
          <p:nvPr/>
        </p:nvSpPr>
        <p:spPr>
          <a:xfrm>
            <a:off x="-591903" y="1731158"/>
            <a:ext cx="3272323" cy="584775"/>
          </a:xfrm>
          <a:prstGeom prst="rect">
            <a:avLst/>
          </a:prstGeom>
          <a:noFill/>
        </p:spPr>
        <p:txBody>
          <a:bodyPr wrap="square" rtlCol="0">
            <a:spAutoFit/>
          </a:bodyPr>
          <a:lstStyle/>
          <a:p>
            <a:pPr algn="ctr"/>
            <a:r>
              <a:rPr lang="en-GB" sz="3200" b="1" dirty="0">
                <a:solidFill>
                  <a:srgbClr val="002060"/>
                </a:solidFill>
              </a:rPr>
              <a:t>der Ball</a:t>
            </a:r>
          </a:p>
        </p:txBody>
      </p:sp>
      <p:sp>
        <p:nvSpPr>
          <p:cNvPr id="47" name="TextBox 46">
            <a:extLst>
              <a:ext uri="{FF2B5EF4-FFF2-40B4-BE49-F238E27FC236}">
                <a16:creationId xmlns:a16="http://schemas.microsoft.com/office/drawing/2014/main" id="{E5A88A0C-4EC5-4221-905C-B61B17DF9CA2}"/>
              </a:ext>
            </a:extLst>
          </p:cNvPr>
          <p:cNvSpPr txBox="1"/>
          <p:nvPr/>
        </p:nvSpPr>
        <p:spPr>
          <a:xfrm>
            <a:off x="1889473" y="1708831"/>
            <a:ext cx="3272323" cy="584775"/>
          </a:xfrm>
          <a:prstGeom prst="rect">
            <a:avLst/>
          </a:prstGeom>
          <a:noFill/>
        </p:spPr>
        <p:txBody>
          <a:bodyPr wrap="square" rtlCol="0">
            <a:spAutoFit/>
          </a:bodyPr>
          <a:lstStyle/>
          <a:p>
            <a:pPr algn="ctr"/>
            <a:r>
              <a:rPr lang="en-GB" sz="3200" b="1" dirty="0">
                <a:solidFill>
                  <a:srgbClr val="002060"/>
                </a:solidFill>
              </a:rPr>
              <a:t>die Blume</a:t>
            </a:r>
          </a:p>
        </p:txBody>
      </p:sp>
      <p:sp>
        <p:nvSpPr>
          <p:cNvPr id="48" name="TextBox 47">
            <a:extLst>
              <a:ext uri="{FF2B5EF4-FFF2-40B4-BE49-F238E27FC236}">
                <a16:creationId xmlns:a16="http://schemas.microsoft.com/office/drawing/2014/main" id="{3F38863B-0E21-4D37-9002-6C0F6D8A03BC}"/>
              </a:ext>
            </a:extLst>
          </p:cNvPr>
          <p:cNvSpPr txBox="1"/>
          <p:nvPr/>
        </p:nvSpPr>
        <p:spPr>
          <a:xfrm>
            <a:off x="4101042" y="1715810"/>
            <a:ext cx="3272323" cy="584775"/>
          </a:xfrm>
          <a:prstGeom prst="rect">
            <a:avLst/>
          </a:prstGeom>
          <a:noFill/>
        </p:spPr>
        <p:txBody>
          <a:bodyPr wrap="square" rtlCol="0">
            <a:spAutoFit/>
          </a:bodyPr>
          <a:lstStyle/>
          <a:p>
            <a:pPr algn="ctr"/>
            <a:r>
              <a:rPr lang="en-GB" sz="3200" b="1" dirty="0">
                <a:solidFill>
                  <a:srgbClr val="002060"/>
                </a:solidFill>
              </a:rPr>
              <a:t>das </a:t>
            </a:r>
            <a:r>
              <a:rPr lang="en-GB" sz="3200" b="1" dirty="0" err="1">
                <a:solidFill>
                  <a:srgbClr val="002060"/>
                </a:solidFill>
              </a:rPr>
              <a:t>Foto</a:t>
            </a:r>
            <a:endParaRPr lang="en-GB" sz="3200" b="1" dirty="0">
              <a:solidFill>
                <a:srgbClr val="002060"/>
              </a:solidFill>
            </a:endParaRPr>
          </a:p>
        </p:txBody>
      </p:sp>
      <p:sp>
        <p:nvSpPr>
          <p:cNvPr id="49" name="TextBox 48">
            <a:extLst>
              <a:ext uri="{FF2B5EF4-FFF2-40B4-BE49-F238E27FC236}">
                <a16:creationId xmlns:a16="http://schemas.microsoft.com/office/drawing/2014/main" id="{789D61C8-D63D-4464-A25C-5E937132CA1E}"/>
              </a:ext>
            </a:extLst>
          </p:cNvPr>
          <p:cNvSpPr txBox="1"/>
          <p:nvPr/>
        </p:nvSpPr>
        <p:spPr>
          <a:xfrm>
            <a:off x="6794944" y="1761935"/>
            <a:ext cx="3272323" cy="523220"/>
          </a:xfrm>
          <a:prstGeom prst="rect">
            <a:avLst/>
          </a:prstGeom>
          <a:noFill/>
        </p:spPr>
        <p:txBody>
          <a:bodyPr wrap="square" rtlCol="0">
            <a:spAutoFit/>
          </a:bodyPr>
          <a:lstStyle/>
          <a:p>
            <a:pPr algn="ctr"/>
            <a:r>
              <a:rPr lang="en-GB" sz="2800" b="1" dirty="0">
                <a:solidFill>
                  <a:srgbClr val="002060"/>
                </a:solidFill>
              </a:rPr>
              <a:t>die </a:t>
            </a:r>
            <a:r>
              <a:rPr lang="en-GB" sz="2800" b="1" dirty="0" err="1">
                <a:solidFill>
                  <a:srgbClr val="002060"/>
                </a:solidFill>
              </a:rPr>
              <a:t>Kleidung</a:t>
            </a:r>
            <a:endParaRPr lang="en-GB" sz="2800" b="1" dirty="0">
              <a:solidFill>
                <a:srgbClr val="002060"/>
              </a:solidFill>
            </a:endParaRPr>
          </a:p>
        </p:txBody>
      </p:sp>
      <p:sp>
        <p:nvSpPr>
          <p:cNvPr id="50" name="TextBox 49">
            <a:extLst>
              <a:ext uri="{FF2B5EF4-FFF2-40B4-BE49-F238E27FC236}">
                <a16:creationId xmlns:a16="http://schemas.microsoft.com/office/drawing/2014/main" id="{93709A0A-BE90-42BD-A4FF-42B1703A4E88}"/>
              </a:ext>
            </a:extLst>
          </p:cNvPr>
          <p:cNvSpPr txBox="1"/>
          <p:nvPr/>
        </p:nvSpPr>
        <p:spPr>
          <a:xfrm>
            <a:off x="-427135" y="3421246"/>
            <a:ext cx="3272323" cy="584775"/>
          </a:xfrm>
          <a:prstGeom prst="rect">
            <a:avLst/>
          </a:prstGeom>
          <a:noFill/>
        </p:spPr>
        <p:txBody>
          <a:bodyPr wrap="square" rtlCol="0">
            <a:spAutoFit/>
          </a:bodyPr>
          <a:lstStyle/>
          <a:p>
            <a:pPr algn="ctr"/>
            <a:r>
              <a:rPr lang="en-GB" sz="3200" b="1" dirty="0">
                <a:solidFill>
                  <a:srgbClr val="002060"/>
                </a:solidFill>
              </a:rPr>
              <a:t>der Baum</a:t>
            </a:r>
          </a:p>
        </p:txBody>
      </p:sp>
      <p:sp>
        <p:nvSpPr>
          <p:cNvPr id="51" name="TextBox 50">
            <a:extLst>
              <a:ext uri="{FF2B5EF4-FFF2-40B4-BE49-F238E27FC236}">
                <a16:creationId xmlns:a16="http://schemas.microsoft.com/office/drawing/2014/main" id="{AC2E6601-221D-4A06-B49E-5A13A89967D7}"/>
              </a:ext>
            </a:extLst>
          </p:cNvPr>
          <p:cNvSpPr txBox="1"/>
          <p:nvPr/>
        </p:nvSpPr>
        <p:spPr>
          <a:xfrm>
            <a:off x="1722647" y="3401623"/>
            <a:ext cx="3272323" cy="584775"/>
          </a:xfrm>
          <a:prstGeom prst="rect">
            <a:avLst/>
          </a:prstGeom>
          <a:noFill/>
        </p:spPr>
        <p:txBody>
          <a:bodyPr wrap="square" rtlCol="0">
            <a:spAutoFit/>
          </a:bodyPr>
          <a:lstStyle/>
          <a:p>
            <a:pPr algn="ctr"/>
            <a:r>
              <a:rPr lang="en-GB" sz="3200" b="1" dirty="0">
                <a:solidFill>
                  <a:srgbClr val="002060"/>
                </a:solidFill>
              </a:rPr>
              <a:t>das Buch</a:t>
            </a:r>
          </a:p>
        </p:txBody>
      </p:sp>
      <p:sp>
        <p:nvSpPr>
          <p:cNvPr id="52" name="TextBox 51">
            <a:extLst>
              <a:ext uri="{FF2B5EF4-FFF2-40B4-BE49-F238E27FC236}">
                <a16:creationId xmlns:a16="http://schemas.microsoft.com/office/drawing/2014/main" id="{3B100F61-6D1B-4E44-AD06-00D26E74F8B1}"/>
              </a:ext>
            </a:extLst>
          </p:cNvPr>
          <p:cNvSpPr txBox="1"/>
          <p:nvPr/>
        </p:nvSpPr>
        <p:spPr>
          <a:xfrm>
            <a:off x="4101042" y="3396445"/>
            <a:ext cx="3272323" cy="584775"/>
          </a:xfrm>
          <a:prstGeom prst="rect">
            <a:avLst/>
          </a:prstGeom>
          <a:noFill/>
        </p:spPr>
        <p:txBody>
          <a:bodyPr wrap="square" rtlCol="0">
            <a:spAutoFit/>
          </a:bodyPr>
          <a:lstStyle/>
          <a:p>
            <a:pPr algn="ctr"/>
            <a:r>
              <a:rPr lang="en-GB" sz="3200" b="1" dirty="0">
                <a:solidFill>
                  <a:srgbClr val="002060"/>
                </a:solidFill>
              </a:rPr>
              <a:t>das </a:t>
            </a:r>
            <a:r>
              <a:rPr lang="en-GB" sz="3200" b="1" dirty="0" err="1">
                <a:solidFill>
                  <a:srgbClr val="002060"/>
                </a:solidFill>
              </a:rPr>
              <a:t>Glas</a:t>
            </a:r>
            <a:endParaRPr lang="en-GB" sz="3200" b="1" dirty="0">
              <a:solidFill>
                <a:srgbClr val="002060"/>
              </a:solidFill>
            </a:endParaRPr>
          </a:p>
        </p:txBody>
      </p:sp>
      <p:sp>
        <p:nvSpPr>
          <p:cNvPr id="53" name="TextBox 52">
            <a:extLst>
              <a:ext uri="{FF2B5EF4-FFF2-40B4-BE49-F238E27FC236}">
                <a16:creationId xmlns:a16="http://schemas.microsoft.com/office/drawing/2014/main" id="{D0549D2E-91E2-4DD9-983A-3BF5ABD740D0}"/>
              </a:ext>
            </a:extLst>
          </p:cNvPr>
          <p:cNvSpPr txBox="1"/>
          <p:nvPr/>
        </p:nvSpPr>
        <p:spPr>
          <a:xfrm>
            <a:off x="6773009" y="3396444"/>
            <a:ext cx="3272323" cy="584775"/>
          </a:xfrm>
          <a:prstGeom prst="rect">
            <a:avLst/>
          </a:prstGeom>
          <a:noFill/>
        </p:spPr>
        <p:txBody>
          <a:bodyPr wrap="square" rtlCol="0">
            <a:spAutoFit/>
          </a:bodyPr>
          <a:lstStyle/>
          <a:p>
            <a:pPr algn="ctr"/>
            <a:r>
              <a:rPr lang="en-GB" sz="3200" b="1" dirty="0">
                <a:solidFill>
                  <a:srgbClr val="002060"/>
                </a:solidFill>
              </a:rPr>
              <a:t>das Spiel </a:t>
            </a:r>
          </a:p>
        </p:txBody>
      </p:sp>
      <p:sp>
        <p:nvSpPr>
          <p:cNvPr id="54" name="TextBox 53">
            <a:extLst>
              <a:ext uri="{FF2B5EF4-FFF2-40B4-BE49-F238E27FC236}">
                <a16:creationId xmlns:a16="http://schemas.microsoft.com/office/drawing/2014/main" id="{10C1A0A0-D8D2-487F-A994-32856EE809CE}"/>
              </a:ext>
            </a:extLst>
          </p:cNvPr>
          <p:cNvSpPr txBox="1"/>
          <p:nvPr/>
        </p:nvSpPr>
        <p:spPr>
          <a:xfrm>
            <a:off x="-601502" y="5021697"/>
            <a:ext cx="3272323" cy="584775"/>
          </a:xfrm>
          <a:prstGeom prst="rect">
            <a:avLst/>
          </a:prstGeom>
          <a:noFill/>
        </p:spPr>
        <p:txBody>
          <a:bodyPr wrap="square" rtlCol="0">
            <a:spAutoFit/>
          </a:bodyPr>
          <a:lstStyle/>
          <a:p>
            <a:pPr algn="ctr"/>
            <a:r>
              <a:rPr lang="en-US" sz="3200" b="1" dirty="0">
                <a:solidFill>
                  <a:srgbClr val="002060"/>
                </a:solidFill>
              </a:rPr>
              <a:t>das Bild</a:t>
            </a:r>
            <a:endParaRPr lang="en-GB" sz="3200" b="1" dirty="0">
              <a:solidFill>
                <a:srgbClr val="002060"/>
              </a:solidFill>
            </a:endParaRPr>
          </a:p>
        </p:txBody>
      </p:sp>
      <p:sp>
        <p:nvSpPr>
          <p:cNvPr id="33" name="TextBox 32">
            <a:extLst>
              <a:ext uri="{FF2B5EF4-FFF2-40B4-BE49-F238E27FC236}">
                <a16:creationId xmlns:a16="http://schemas.microsoft.com/office/drawing/2014/main" id="{51BBEA29-4470-F784-5EFB-2FC2F72C6971}"/>
              </a:ext>
            </a:extLst>
          </p:cNvPr>
          <p:cNvSpPr txBox="1"/>
          <p:nvPr/>
        </p:nvSpPr>
        <p:spPr>
          <a:xfrm>
            <a:off x="3510295" y="872975"/>
            <a:ext cx="5355996" cy="584775"/>
          </a:xfrm>
          <a:prstGeom prst="rect">
            <a:avLst/>
          </a:prstGeom>
          <a:solidFill>
            <a:srgbClr val="FFD10D"/>
          </a:solidFill>
        </p:spPr>
        <p:txBody>
          <a:bodyPr wrap="square" rtlCol="0" anchor="ctr">
            <a:spAutoFit/>
          </a:bodyPr>
          <a:lstStyle/>
          <a:p>
            <a:pPr algn="ctr"/>
            <a:r>
              <a:rPr lang="en-GB" sz="3200" b="1" dirty="0"/>
              <a:t>ball</a:t>
            </a:r>
          </a:p>
        </p:txBody>
      </p:sp>
      <p:sp>
        <p:nvSpPr>
          <p:cNvPr id="34" name="TextBox 33">
            <a:extLst>
              <a:ext uri="{FF2B5EF4-FFF2-40B4-BE49-F238E27FC236}">
                <a16:creationId xmlns:a16="http://schemas.microsoft.com/office/drawing/2014/main" id="{E1D386BE-1CDA-C7E1-D0FF-221D692F2C57}"/>
              </a:ext>
            </a:extLst>
          </p:cNvPr>
          <p:cNvSpPr txBox="1"/>
          <p:nvPr/>
        </p:nvSpPr>
        <p:spPr>
          <a:xfrm>
            <a:off x="3541668" y="892404"/>
            <a:ext cx="5355996" cy="584775"/>
          </a:xfrm>
          <a:prstGeom prst="rect">
            <a:avLst/>
          </a:prstGeom>
          <a:solidFill>
            <a:srgbClr val="FFD10D"/>
          </a:solidFill>
        </p:spPr>
        <p:txBody>
          <a:bodyPr wrap="square" rtlCol="0" anchor="ctr">
            <a:spAutoFit/>
          </a:bodyPr>
          <a:lstStyle/>
          <a:p>
            <a:pPr algn="ctr"/>
            <a:r>
              <a:rPr lang="en-GB" sz="3200" b="1" dirty="0"/>
              <a:t>photo</a:t>
            </a:r>
          </a:p>
        </p:txBody>
      </p:sp>
      <p:sp>
        <p:nvSpPr>
          <p:cNvPr id="35" name="TextBox 34">
            <a:extLst>
              <a:ext uri="{FF2B5EF4-FFF2-40B4-BE49-F238E27FC236}">
                <a16:creationId xmlns:a16="http://schemas.microsoft.com/office/drawing/2014/main" id="{F4608809-0CFE-689A-2A63-F97AABAFA84A}"/>
              </a:ext>
            </a:extLst>
          </p:cNvPr>
          <p:cNvSpPr txBox="1"/>
          <p:nvPr/>
        </p:nvSpPr>
        <p:spPr>
          <a:xfrm>
            <a:off x="3532152" y="854433"/>
            <a:ext cx="5355996" cy="584775"/>
          </a:xfrm>
          <a:prstGeom prst="rect">
            <a:avLst/>
          </a:prstGeom>
          <a:solidFill>
            <a:srgbClr val="FFD10D"/>
          </a:solidFill>
        </p:spPr>
        <p:txBody>
          <a:bodyPr wrap="square" rtlCol="0" anchor="ctr">
            <a:spAutoFit/>
          </a:bodyPr>
          <a:lstStyle/>
          <a:p>
            <a:pPr algn="ctr"/>
            <a:r>
              <a:rPr lang="en-GB" sz="3200" b="1" dirty="0"/>
              <a:t>glass</a:t>
            </a:r>
          </a:p>
        </p:txBody>
      </p:sp>
      <p:sp>
        <p:nvSpPr>
          <p:cNvPr id="37" name="TextBox 36">
            <a:extLst>
              <a:ext uri="{FF2B5EF4-FFF2-40B4-BE49-F238E27FC236}">
                <a16:creationId xmlns:a16="http://schemas.microsoft.com/office/drawing/2014/main" id="{4F547B82-B9D3-E768-F71E-EEDC4E801CE9}"/>
              </a:ext>
            </a:extLst>
          </p:cNvPr>
          <p:cNvSpPr txBox="1"/>
          <p:nvPr/>
        </p:nvSpPr>
        <p:spPr>
          <a:xfrm>
            <a:off x="3527537" y="861090"/>
            <a:ext cx="5355996" cy="584775"/>
          </a:xfrm>
          <a:prstGeom prst="rect">
            <a:avLst/>
          </a:prstGeom>
          <a:solidFill>
            <a:srgbClr val="FFD10D"/>
          </a:solidFill>
        </p:spPr>
        <p:txBody>
          <a:bodyPr wrap="square" rtlCol="0" anchor="ctr">
            <a:spAutoFit/>
          </a:bodyPr>
          <a:lstStyle/>
          <a:p>
            <a:pPr algn="ctr"/>
            <a:r>
              <a:rPr lang="en-GB" sz="3200" b="1" dirty="0"/>
              <a:t>jacket</a:t>
            </a:r>
          </a:p>
        </p:txBody>
      </p:sp>
      <p:sp>
        <p:nvSpPr>
          <p:cNvPr id="42" name="TextBox 41">
            <a:extLst>
              <a:ext uri="{FF2B5EF4-FFF2-40B4-BE49-F238E27FC236}">
                <a16:creationId xmlns:a16="http://schemas.microsoft.com/office/drawing/2014/main" id="{7191D575-BA17-5D63-F7D8-651FB8674F80}"/>
              </a:ext>
            </a:extLst>
          </p:cNvPr>
          <p:cNvSpPr txBox="1"/>
          <p:nvPr/>
        </p:nvSpPr>
        <p:spPr>
          <a:xfrm>
            <a:off x="3551327" y="872517"/>
            <a:ext cx="5355996" cy="584775"/>
          </a:xfrm>
          <a:prstGeom prst="rect">
            <a:avLst/>
          </a:prstGeom>
          <a:solidFill>
            <a:srgbClr val="FFD10D"/>
          </a:solidFill>
        </p:spPr>
        <p:txBody>
          <a:bodyPr wrap="square" rtlCol="0" anchor="ctr">
            <a:spAutoFit/>
          </a:bodyPr>
          <a:lstStyle/>
          <a:p>
            <a:pPr algn="ctr"/>
            <a:r>
              <a:rPr lang="en-GB" sz="3200" b="1" dirty="0"/>
              <a:t>there is, there are</a:t>
            </a:r>
          </a:p>
        </p:txBody>
      </p:sp>
      <p:sp>
        <p:nvSpPr>
          <p:cNvPr id="43" name="TextBox 42">
            <a:extLst>
              <a:ext uri="{FF2B5EF4-FFF2-40B4-BE49-F238E27FC236}">
                <a16:creationId xmlns:a16="http://schemas.microsoft.com/office/drawing/2014/main" id="{747A2A63-9C57-E6DC-B1BA-9AA5C5CEB98E}"/>
              </a:ext>
            </a:extLst>
          </p:cNvPr>
          <p:cNvSpPr txBox="1"/>
          <p:nvPr/>
        </p:nvSpPr>
        <p:spPr>
          <a:xfrm>
            <a:off x="3527537" y="872716"/>
            <a:ext cx="5355996" cy="584775"/>
          </a:xfrm>
          <a:prstGeom prst="rect">
            <a:avLst/>
          </a:prstGeom>
          <a:solidFill>
            <a:srgbClr val="FFD10D"/>
          </a:solidFill>
        </p:spPr>
        <p:txBody>
          <a:bodyPr wrap="square" rtlCol="0" anchor="ctr">
            <a:spAutoFit/>
          </a:bodyPr>
          <a:lstStyle/>
          <a:p>
            <a:pPr algn="ctr"/>
            <a:r>
              <a:rPr lang="en-GB" sz="3200" b="1" dirty="0"/>
              <a:t>flower</a:t>
            </a:r>
          </a:p>
        </p:txBody>
      </p:sp>
      <p:sp>
        <p:nvSpPr>
          <p:cNvPr id="45" name="TextBox 44">
            <a:extLst>
              <a:ext uri="{FF2B5EF4-FFF2-40B4-BE49-F238E27FC236}">
                <a16:creationId xmlns:a16="http://schemas.microsoft.com/office/drawing/2014/main" id="{0AFE41B1-54F6-1AE9-3F7C-CE42CC5FA0F4}"/>
              </a:ext>
            </a:extLst>
          </p:cNvPr>
          <p:cNvSpPr txBox="1"/>
          <p:nvPr/>
        </p:nvSpPr>
        <p:spPr>
          <a:xfrm>
            <a:off x="6689136" y="5001918"/>
            <a:ext cx="3272323" cy="584775"/>
          </a:xfrm>
          <a:prstGeom prst="rect">
            <a:avLst/>
          </a:prstGeom>
          <a:noFill/>
        </p:spPr>
        <p:txBody>
          <a:bodyPr wrap="square" rtlCol="0">
            <a:spAutoFit/>
          </a:bodyPr>
          <a:lstStyle/>
          <a:p>
            <a:pPr algn="ctr"/>
            <a:r>
              <a:rPr lang="en-US" sz="3200" b="1" dirty="0">
                <a:solidFill>
                  <a:srgbClr val="002060"/>
                </a:solidFill>
              </a:rPr>
              <a:t>der Stoff</a:t>
            </a:r>
            <a:endParaRPr lang="en-GB" sz="3200" b="1" dirty="0">
              <a:solidFill>
                <a:srgbClr val="002060"/>
              </a:solidFill>
            </a:endParaRPr>
          </a:p>
        </p:txBody>
      </p:sp>
      <p:sp>
        <p:nvSpPr>
          <p:cNvPr id="46" name="TextBox 45">
            <a:extLst>
              <a:ext uri="{FF2B5EF4-FFF2-40B4-BE49-F238E27FC236}">
                <a16:creationId xmlns:a16="http://schemas.microsoft.com/office/drawing/2014/main" id="{3EEF5028-B00C-BD2C-A335-6CE78C8A3D7D}"/>
              </a:ext>
            </a:extLst>
          </p:cNvPr>
          <p:cNvSpPr txBox="1"/>
          <p:nvPr/>
        </p:nvSpPr>
        <p:spPr>
          <a:xfrm>
            <a:off x="3553647" y="868720"/>
            <a:ext cx="5355996" cy="584775"/>
          </a:xfrm>
          <a:prstGeom prst="rect">
            <a:avLst/>
          </a:prstGeom>
          <a:solidFill>
            <a:srgbClr val="FFD10D"/>
          </a:solidFill>
        </p:spPr>
        <p:txBody>
          <a:bodyPr wrap="square" rtlCol="0" anchor="ctr">
            <a:spAutoFit/>
          </a:bodyPr>
          <a:lstStyle/>
          <a:p>
            <a:pPr algn="ctr"/>
            <a:r>
              <a:rPr lang="en-GB" sz="3200" b="1" dirty="0"/>
              <a:t>clothing</a:t>
            </a:r>
          </a:p>
        </p:txBody>
      </p:sp>
      <p:sp>
        <p:nvSpPr>
          <p:cNvPr id="55" name="TextBox 54">
            <a:extLst>
              <a:ext uri="{FF2B5EF4-FFF2-40B4-BE49-F238E27FC236}">
                <a16:creationId xmlns:a16="http://schemas.microsoft.com/office/drawing/2014/main" id="{963508F9-6593-E4F2-4E94-C94DBB1C65F4}"/>
              </a:ext>
            </a:extLst>
          </p:cNvPr>
          <p:cNvSpPr txBox="1"/>
          <p:nvPr/>
        </p:nvSpPr>
        <p:spPr>
          <a:xfrm>
            <a:off x="3577437" y="867713"/>
            <a:ext cx="5355996" cy="584775"/>
          </a:xfrm>
          <a:prstGeom prst="rect">
            <a:avLst/>
          </a:prstGeom>
          <a:solidFill>
            <a:srgbClr val="FFD10D"/>
          </a:solidFill>
        </p:spPr>
        <p:txBody>
          <a:bodyPr wrap="square" rtlCol="0" anchor="ctr">
            <a:spAutoFit/>
          </a:bodyPr>
          <a:lstStyle/>
          <a:p>
            <a:pPr algn="ctr"/>
            <a:r>
              <a:rPr lang="en-GB" sz="3200" b="1" dirty="0"/>
              <a:t>computer</a:t>
            </a:r>
          </a:p>
        </p:txBody>
      </p:sp>
      <p:sp>
        <p:nvSpPr>
          <p:cNvPr id="56" name="TextBox 55">
            <a:extLst>
              <a:ext uri="{FF2B5EF4-FFF2-40B4-BE49-F238E27FC236}">
                <a16:creationId xmlns:a16="http://schemas.microsoft.com/office/drawing/2014/main" id="{7B9A02B8-492F-BACA-1847-2894A378C4D5}"/>
              </a:ext>
            </a:extLst>
          </p:cNvPr>
          <p:cNvSpPr txBox="1"/>
          <p:nvPr/>
        </p:nvSpPr>
        <p:spPr>
          <a:xfrm>
            <a:off x="1815726" y="4924377"/>
            <a:ext cx="3272323" cy="954107"/>
          </a:xfrm>
          <a:prstGeom prst="rect">
            <a:avLst/>
          </a:prstGeom>
          <a:noFill/>
        </p:spPr>
        <p:txBody>
          <a:bodyPr wrap="square" rtlCol="0">
            <a:spAutoFit/>
          </a:bodyPr>
          <a:lstStyle/>
          <a:p>
            <a:pPr algn="ctr"/>
            <a:r>
              <a:rPr lang="en-US" sz="2800" b="1" dirty="0">
                <a:solidFill>
                  <a:srgbClr val="002060"/>
                </a:solidFill>
              </a:rPr>
              <a:t>der </a:t>
            </a:r>
          </a:p>
          <a:p>
            <a:pPr algn="ctr"/>
            <a:r>
              <a:rPr lang="en-US" sz="2800" b="1" dirty="0">
                <a:solidFill>
                  <a:srgbClr val="002060"/>
                </a:solidFill>
              </a:rPr>
              <a:t>Computer</a:t>
            </a:r>
            <a:endParaRPr lang="en-GB" sz="2800" b="1" dirty="0">
              <a:solidFill>
                <a:srgbClr val="002060"/>
              </a:solidFill>
            </a:endParaRPr>
          </a:p>
        </p:txBody>
      </p:sp>
      <p:sp>
        <p:nvSpPr>
          <p:cNvPr id="57" name="TextBox 56">
            <a:extLst>
              <a:ext uri="{FF2B5EF4-FFF2-40B4-BE49-F238E27FC236}">
                <a16:creationId xmlns:a16="http://schemas.microsoft.com/office/drawing/2014/main" id="{ABBB9F3E-D741-8B26-F173-00DEA9865635}"/>
              </a:ext>
            </a:extLst>
          </p:cNvPr>
          <p:cNvSpPr txBox="1"/>
          <p:nvPr/>
        </p:nvSpPr>
        <p:spPr>
          <a:xfrm>
            <a:off x="3562119" y="886494"/>
            <a:ext cx="5355996" cy="584775"/>
          </a:xfrm>
          <a:prstGeom prst="rect">
            <a:avLst/>
          </a:prstGeom>
          <a:solidFill>
            <a:srgbClr val="FFD10D"/>
          </a:solidFill>
        </p:spPr>
        <p:txBody>
          <a:bodyPr wrap="square" rtlCol="0" anchor="ctr">
            <a:spAutoFit/>
          </a:bodyPr>
          <a:lstStyle/>
          <a:p>
            <a:pPr algn="ctr"/>
            <a:r>
              <a:rPr lang="en-GB" sz="3200" b="1" dirty="0"/>
              <a:t>game</a:t>
            </a:r>
          </a:p>
        </p:txBody>
      </p:sp>
      <p:sp>
        <p:nvSpPr>
          <p:cNvPr id="58" name="TextBox 57">
            <a:extLst>
              <a:ext uri="{FF2B5EF4-FFF2-40B4-BE49-F238E27FC236}">
                <a16:creationId xmlns:a16="http://schemas.microsoft.com/office/drawing/2014/main" id="{21953D4A-CCE1-C9C3-EF0A-C1647BA8C278}"/>
              </a:ext>
            </a:extLst>
          </p:cNvPr>
          <p:cNvSpPr txBox="1"/>
          <p:nvPr/>
        </p:nvSpPr>
        <p:spPr>
          <a:xfrm>
            <a:off x="4318466" y="4997292"/>
            <a:ext cx="3272323" cy="584775"/>
          </a:xfrm>
          <a:prstGeom prst="rect">
            <a:avLst/>
          </a:prstGeom>
          <a:noFill/>
        </p:spPr>
        <p:txBody>
          <a:bodyPr wrap="square" rtlCol="0">
            <a:spAutoFit/>
          </a:bodyPr>
          <a:lstStyle/>
          <a:p>
            <a:pPr algn="ctr"/>
            <a:r>
              <a:rPr lang="en-US" sz="3200" b="1" dirty="0">
                <a:solidFill>
                  <a:srgbClr val="002060"/>
                </a:solidFill>
              </a:rPr>
              <a:t>die </a:t>
            </a:r>
            <a:r>
              <a:rPr lang="en-US" sz="3200" b="1" dirty="0" err="1">
                <a:solidFill>
                  <a:srgbClr val="002060"/>
                </a:solidFill>
              </a:rPr>
              <a:t>Jacke</a:t>
            </a:r>
            <a:endParaRPr lang="en-GB" sz="3200" b="1" dirty="0">
              <a:solidFill>
                <a:srgbClr val="002060"/>
              </a:solidFill>
            </a:endParaRPr>
          </a:p>
        </p:txBody>
      </p:sp>
      <p:sp>
        <p:nvSpPr>
          <p:cNvPr id="71" name="TextBox 70">
            <a:extLst>
              <a:ext uri="{FF2B5EF4-FFF2-40B4-BE49-F238E27FC236}">
                <a16:creationId xmlns:a16="http://schemas.microsoft.com/office/drawing/2014/main" id="{F885E4EA-F591-44ED-964A-63DD27BB9E4A}"/>
              </a:ext>
            </a:extLst>
          </p:cNvPr>
          <p:cNvSpPr txBox="1"/>
          <p:nvPr/>
        </p:nvSpPr>
        <p:spPr>
          <a:xfrm>
            <a:off x="9226189" y="3364449"/>
            <a:ext cx="3272323" cy="584775"/>
          </a:xfrm>
          <a:prstGeom prst="rect">
            <a:avLst/>
          </a:prstGeom>
          <a:noFill/>
        </p:spPr>
        <p:txBody>
          <a:bodyPr wrap="square" rtlCol="0">
            <a:spAutoFit/>
          </a:bodyPr>
          <a:lstStyle/>
          <a:p>
            <a:pPr algn="ctr"/>
            <a:r>
              <a:rPr lang="en-US" sz="3200" b="1" dirty="0">
                <a:solidFill>
                  <a:srgbClr val="002060"/>
                </a:solidFill>
              </a:rPr>
              <a:t>es </a:t>
            </a:r>
            <a:r>
              <a:rPr lang="en-US" sz="3200" b="1" dirty="0" err="1">
                <a:solidFill>
                  <a:srgbClr val="002060"/>
                </a:solidFill>
              </a:rPr>
              <a:t>gibt</a:t>
            </a:r>
            <a:endParaRPr lang="en-GB" sz="3200" b="1" dirty="0">
              <a:solidFill>
                <a:srgbClr val="002060"/>
              </a:solidFill>
            </a:endParaRPr>
          </a:p>
        </p:txBody>
      </p:sp>
      <p:sp>
        <p:nvSpPr>
          <p:cNvPr id="72" name="TextBox 71">
            <a:extLst>
              <a:ext uri="{FF2B5EF4-FFF2-40B4-BE49-F238E27FC236}">
                <a16:creationId xmlns:a16="http://schemas.microsoft.com/office/drawing/2014/main" id="{87F5605B-F469-456B-B6A9-FC5B3564F278}"/>
              </a:ext>
            </a:extLst>
          </p:cNvPr>
          <p:cNvSpPr txBox="1"/>
          <p:nvPr/>
        </p:nvSpPr>
        <p:spPr>
          <a:xfrm>
            <a:off x="9287890" y="4989578"/>
            <a:ext cx="3272323" cy="584775"/>
          </a:xfrm>
          <a:prstGeom prst="rect">
            <a:avLst/>
          </a:prstGeom>
          <a:noFill/>
        </p:spPr>
        <p:txBody>
          <a:bodyPr wrap="square" rtlCol="0">
            <a:spAutoFit/>
          </a:bodyPr>
          <a:lstStyle/>
          <a:p>
            <a:pPr algn="ctr"/>
            <a:r>
              <a:rPr lang="en-US" sz="3200" b="1" dirty="0">
                <a:solidFill>
                  <a:srgbClr val="002060"/>
                </a:solidFill>
              </a:rPr>
              <a:t>das Tier</a:t>
            </a:r>
            <a:endParaRPr lang="en-GB" sz="3200" b="1" dirty="0">
              <a:solidFill>
                <a:srgbClr val="002060"/>
              </a:solidFill>
            </a:endParaRPr>
          </a:p>
        </p:txBody>
      </p:sp>
      <p:sp>
        <p:nvSpPr>
          <p:cNvPr id="73" name="TextBox 72">
            <a:extLst>
              <a:ext uri="{FF2B5EF4-FFF2-40B4-BE49-F238E27FC236}">
                <a16:creationId xmlns:a16="http://schemas.microsoft.com/office/drawing/2014/main" id="{FE26013D-EE76-449B-9FC9-82B2C77BB03C}"/>
              </a:ext>
            </a:extLst>
          </p:cNvPr>
          <p:cNvSpPr txBox="1"/>
          <p:nvPr/>
        </p:nvSpPr>
        <p:spPr>
          <a:xfrm>
            <a:off x="9317241" y="1685108"/>
            <a:ext cx="3272323" cy="584775"/>
          </a:xfrm>
          <a:prstGeom prst="rect">
            <a:avLst/>
          </a:prstGeom>
          <a:noFill/>
        </p:spPr>
        <p:txBody>
          <a:bodyPr wrap="square" rtlCol="0">
            <a:spAutoFit/>
          </a:bodyPr>
          <a:lstStyle/>
          <a:p>
            <a:pPr algn="ctr"/>
            <a:r>
              <a:rPr lang="en-US" sz="3200" b="1" dirty="0" err="1">
                <a:solidFill>
                  <a:srgbClr val="002060"/>
                </a:solidFill>
              </a:rPr>
              <a:t>geben</a:t>
            </a:r>
            <a:endParaRPr lang="en-GB" sz="3200" b="1" dirty="0">
              <a:solidFill>
                <a:srgbClr val="002060"/>
              </a:solidFill>
            </a:endParaRPr>
          </a:p>
        </p:txBody>
      </p:sp>
      <p:grpSp>
        <p:nvGrpSpPr>
          <p:cNvPr id="74" name="Group 73">
            <a:extLst>
              <a:ext uri="{FF2B5EF4-FFF2-40B4-BE49-F238E27FC236}">
                <a16:creationId xmlns:a16="http://schemas.microsoft.com/office/drawing/2014/main" id="{CAFD3549-2A5F-48FE-A39D-4ACF2800110C}"/>
              </a:ext>
            </a:extLst>
          </p:cNvPr>
          <p:cNvGrpSpPr/>
          <p:nvPr/>
        </p:nvGrpSpPr>
        <p:grpSpPr>
          <a:xfrm>
            <a:off x="7717070" y="5787688"/>
            <a:ext cx="1283792" cy="783408"/>
            <a:chOff x="-2111301" y="1581678"/>
            <a:chExt cx="2996382" cy="2037095"/>
          </a:xfrm>
        </p:grpSpPr>
        <p:pic>
          <p:nvPicPr>
            <p:cNvPr id="75" name="Picture 74" descr="Background pattern&#10;&#10;Description automatically generated">
              <a:extLst>
                <a:ext uri="{FF2B5EF4-FFF2-40B4-BE49-F238E27FC236}">
                  <a16:creationId xmlns:a16="http://schemas.microsoft.com/office/drawing/2014/main" id="{0DDFAB01-7763-499D-B204-99607E0E2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65105" y="1604401"/>
              <a:ext cx="1394154" cy="1991649"/>
            </a:xfrm>
            <a:prstGeom prst="rect">
              <a:avLst/>
            </a:prstGeom>
          </p:spPr>
        </p:pic>
        <p:pic>
          <p:nvPicPr>
            <p:cNvPr id="76" name="Picture 75" descr="Background pattern&#10;&#10;Description automatically generated">
              <a:extLst>
                <a:ext uri="{FF2B5EF4-FFF2-40B4-BE49-F238E27FC236}">
                  <a16:creationId xmlns:a16="http://schemas.microsoft.com/office/drawing/2014/main" id="{EBB43C8E-2957-4C44-828F-E3C273AE6C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111301" y="2224619"/>
              <a:ext cx="1394154" cy="1394154"/>
            </a:xfrm>
            <a:prstGeom prst="rect">
              <a:avLst/>
            </a:prstGeom>
          </p:spPr>
        </p:pic>
        <p:pic>
          <p:nvPicPr>
            <p:cNvPr id="77" name="Picture 76" descr="Background pattern&#10;&#10;Description automatically generated">
              <a:extLst>
                <a:ext uri="{FF2B5EF4-FFF2-40B4-BE49-F238E27FC236}">
                  <a16:creationId xmlns:a16="http://schemas.microsoft.com/office/drawing/2014/main" id="{359FCCF2-3966-4DDA-9E4B-BFB26D04339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9513" y="1814815"/>
              <a:ext cx="1444594" cy="1443841"/>
            </a:xfrm>
            <a:prstGeom prst="rect">
              <a:avLst/>
            </a:prstGeom>
          </p:spPr>
        </p:pic>
        <p:pic>
          <p:nvPicPr>
            <p:cNvPr id="78" name="Graphic 77" descr="Scissors with solid fill">
              <a:extLst>
                <a:ext uri="{FF2B5EF4-FFF2-40B4-BE49-F238E27FC236}">
                  <a16:creationId xmlns:a16="http://schemas.microsoft.com/office/drawing/2014/main" id="{1AEC6A6A-6721-4D4A-8BBF-AD41AD9827D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4788" y="1581678"/>
              <a:ext cx="914400" cy="914400"/>
            </a:xfrm>
            <a:prstGeom prst="rect">
              <a:avLst/>
            </a:prstGeom>
          </p:spPr>
        </p:pic>
      </p:grpSp>
      <p:pic>
        <p:nvPicPr>
          <p:cNvPr id="79" name="Picture 78" descr="present">
            <a:extLst>
              <a:ext uri="{FF2B5EF4-FFF2-40B4-BE49-F238E27FC236}">
                <a16:creationId xmlns:a16="http://schemas.microsoft.com/office/drawing/2014/main" id="{3FCBB4C4-0BF1-4D1E-B534-F38C4E5CDBF5}"/>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29321" y="2100301"/>
            <a:ext cx="1257496" cy="1246064"/>
          </a:xfrm>
          <a:prstGeom prst="rect">
            <a:avLst/>
          </a:prstGeom>
        </p:spPr>
      </p:pic>
      <p:pic>
        <p:nvPicPr>
          <p:cNvPr id="81" name="Picture 80" descr="Icon&#10;&#10;Description automatically generated">
            <a:extLst>
              <a:ext uri="{FF2B5EF4-FFF2-40B4-BE49-F238E27FC236}">
                <a16:creationId xmlns:a16="http://schemas.microsoft.com/office/drawing/2014/main" id="{6ABBF11F-63CC-4EEC-BBD9-BA0ADC6AFE0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5143" y="3924623"/>
            <a:ext cx="850894" cy="1057422"/>
          </a:xfrm>
          <a:prstGeom prst="rect">
            <a:avLst/>
          </a:prstGeom>
        </p:spPr>
      </p:pic>
      <p:grpSp>
        <p:nvGrpSpPr>
          <p:cNvPr id="82" name="Group 81">
            <a:extLst>
              <a:ext uri="{FF2B5EF4-FFF2-40B4-BE49-F238E27FC236}">
                <a16:creationId xmlns:a16="http://schemas.microsoft.com/office/drawing/2014/main" id="{4CD39001-5593-4BB3-84EA-93A73E425601}"/>
              </a:ext>
            </a:extLst>
          </p:cNvPr>
          <p:cNvGrpSpPr/>
          <p:nvPr/>
        </p:nvGrpSpPr>
        <p:grpSpPr>
          <a:xfrm>
            <a:off x="7805347" y="2234690"/>
            <a:ext cx="952734" cy="1082565"/>
            <a:chOff x="13292601" y="1384915"/>
            <a:chExt cx="1550084" cy="2044085"/>
          </a:xfrm>
        </p:grpSpPr>
        <p:pic>
          <p:nvPicPr>
            <p:cNvPr id="83" name="Picture 82" descr="Shape, icon, arrow&#10;&#10;Description automatically generated">
              <a:extLst>
                <a:ext uri="{FF2B5EF4-FFF2-40B4-BE49-F238E27FC236}">
                  <a16:creationId xmlns:a16="http://schemas.microsoft.com/office/drawing/2014/main" id="{37ABCFCD-FE75-430C-83B6-3E6984F7F53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310188" y="1933618"/>
              <a:ext cx="1532497" cy="1495382"/>
            </a:xfrm>
            <a:prstGeom prst="rect">
              <a:avLst/>
            </a:prstGeom>
          </p:spPr>
        </p:pic>
        <p:pic>
          <p:nvPicPr>
            <p:cNvPr id="84" name="Picture 83">
              <a:extLst>
                <a:ext uri="{FF2B5EF4-FFF2-40B4-BE49-F238E27FC236}">
                  <a16:creationId xmlns:a16="http://schemas.microsoft.com/office/drawing/2014/main" id="{523855FE-B55A-43DE-B7AF-22A875BE34A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rot="19492733">
              <a:off x="13500375" y="1384915"/>
              <a:ext cx="1152120" cy="1198954"/>
            </a:xfrm>
            <a:prstGeom prst="rect">
              <a:avLst/>
            </a:prstGeom>
          </p:spPr>
        </p:pic>
        <p:pic>
          <p:nvPicPr>
            <p:cNvPr id="85" name="Picture 84" descr="A picture containing map&#10;&#10;Description automatically generated">
              <a:extLst>
                <a:ext uri="{FF2B5EF4-FFF2-40B4-BE49-F238E27FC236}">
                  <a16:creationId xmlns:a16="http://schemas.microsoft.com/office/drawing/2014/main" id="{FFF8F893-B43E-4017-8771-97E5244B978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3879844" y="1429320"/>
              <a:ext cx="921120" cy="855635"/>
            </a:xfrm>
            <a:prstGeom prst="rect">
              <a:avLst/>
            </a:prstGeom>
          </p:spPr>
        </p:pic>
        <p:pic>
          <p:nvPicPr>
            <p:cNvPr id="86" name="Picture 85" descr="Diagram&#10;&#10;Description automatically generated">
              <a:extLst>
                <a:ext uri="{FF2B5EF4-FFF2-40B4-BE49-F238E27FC236}">
                  <a16:creationId xmlns:a16="http://schemas.microsoft.com/office/drawing/2014/main" id="{B4D72EEE-BFEE-4668-B943-4D7044FD4DC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4110290" y="1726471"/>
              <a:ext cx="675786" cy="517399"/>
            </a:xfrm>
            <a:prstGeom prst="rect">
              <a:avLst/>
            </a:prstGeom>
          </p:spPr>
        </p:pic>
        <p:pic>
          <p:nvPicPr>
            <p:cNvPr id="87" name="Picture 86" descr="Icon&#10;&#10;Description automatically generated">
              <a:extLst>
                <a:ext uri="{FF2B5EF4-FFF2-40B4-BE49-F238E27FC236}">
                  <a16:creationId xmlns:a16="http://schemas.microsoft.com/office/drawing/2014/main" id="{CBED9D28-7011-4E78-81F8-CA354C171682}"/>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3292601" y="1773826"/>
              <a:ext cx="656544" cy="488305"/>
            </a:xfrm>
            <a:prstGeom prst="rect">
              <a:avLst/>
            </a:prstGeom>
          </p:spPr>
        </p:pic>
      </p:grpSp>
      <p:grpSp>
        <p:nvGrpSpPr>
          <p:cNvPr id="88" name="Group 87">
            <a:extLst>
              <a:ext uri="{FF2B5EF4-FFF2-40B4-BE49-F238E27FC236}">
                <a16:creationId xmlns:a16="http://schemas.microsoft.com/office/drawing/2014/main" id="{22678509-4880-4914-A0BE-C53416645B8A}"/>
              </a:ext>
            </a:extLst>
          </p:cNvPr>
          <p:cNvGrpSpPr/>
          <p:nvPr/>
        </p:nvGrpSpPr>
        <p:grpSpPr>
          <a:xfrm>
            <a:off x="611504" y="5651468"/>
            <a:ext cx="933097" cy="929895"/>
            <a:chOff x="6713724" y="4151870"/>
            <a:chExt cx="2756360" cy="2756360"/>
          </a:xfrm>
        </p:grpSpPr>
        <p:pic>
          <p:nvPicPr>
            <p:cNvPr id="89" name="Picture 88" descr="A picture containing picture frame, window&#10;&#10;Description automatically generated">
              <a:extLst>
                <a:ext uri="{FF2B5EF4-FFF2-40B4-BE49-F238E27FC236}">
                  <a16:creationId xmlns:a16="http://schemas.microsoft.com/office/drawing/2014/main" id="{0DFA0201-96A8-4B47-91FD-DCB83C802FA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713724" y="4151870"/>
              <a:ext cx="2756360" cy="2756360"/>
            </a:xfrm>
            <a:prstGeom prst="rect">
              <a:avLst/>
            </a:prstGeom>
          </p:spPr>
        </p:pic>
        <p:pic>
          <p:nvPicPr>
            <p:cNvPr id="90" name="Picture 89" descr="Icon&#10;&#10;Description automatically generated">
              <a:extLst>
                <a:ext uri="{FF2B5EF4-FFF2-40B4-BE49-F238E27FC236}">
                  <a16:creationId xmlns:a16="http://schemas.microsoft.com/office/drawing/2014/main" id="{DCA241E8-B346-4544-A0B0-4DA5C6C1A06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315552" y="5220280"/>
              <a:ext cx="1506576" cy="1153472"/>
            </a:xfrm>
            <a:prstGeom prst="rect">
              <a:avLst/>
            </a:prstGeom>
          </p:spPr>
        </p:pic>
      </p:grpSp>
      <p:pic>
        <p:nvPicPr>
          <p:cNvPr id="91" name="Picture 90" descr="A picture containing text&#10;&#10;Description automatically generated">
            <a:extLst>
              <a:ext uri="{FF2B5EF4-FFF2-40B4-BE49-F238E27FC236}">
                <a16:creationId xmlns:a16="http://schemas.microsoft.com/office/drawing/2014/main" id="{83F2005B-8F92-4696-81E8-17A0ADC2A6C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161796" y="5748345"/>
            <a:ext cx="1540345" cy="770173"/>
          </a:xfrm>
          <a:prstGeom prst="rect">
            <a:avLst/>
          </a:prstGeom>
        </p:spPr>
      </p:pic>
      <p:pic>
        <p:nvPicPr>
          <p:cNvPr id="92" name="Picture 91" descr="Diagram, venn diagram&#10;&#10;Description automatically generated">
            <a:extLst>
              <a:ext uri="{FF2B5EF4-FFF2-40B4-BE49-F238E27FC236}">
                <a16:creationId xmlns:a16="http://schemas.microsoft.com/office/drawing/2014/main" id="{0AAFA1C6-4B0B-4BEB-8F64-E1E4C7D1259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77927" y="2386192"/>
            <a:ext cx="818109" cy="818109"/>
          </a:xfrm>
          <a:prstGeom prst="rect">
            <a:avLst/>
          </a:prstGeom>
        </p:spPr>
      </p:pic>
      <p:grpSp>
        <p:nvGrpSpPr>
          <p:cNvPr id="93" name="Group 92">
            <a:extLst>
              <a:ext uri="{FF2B5EF4-FFF2-40B4-BE49-F238E27FC236}">
                <a16:creationId xmlns:a16="http://schemas.microsoft.com/office/drawing/2014/main" id="{01504117-3ACB-44F7-94D7-6467A957D98A}"/>
              </a:ext>
            </a:extLst>
          </p:cNvPr>
          <p:cNvGrpSpPr/>
          <p:nvPr/>
        </p:nvGrpSpPr>
        <p:grpSpPr>
          <a:xfrm>
            <a:off x="7907248" y="4021299"/>
            <a:ext cx="593746" cy="810332"/>
            <a:chOff x="-3340384" y="5338305"/>
            <a:chExt cx="736424" cy="963827"/>
          </a:xfrm>
        </p:grpSpPr>
        <p:pic>
          <p:nvPicPr>
            <p:cNvPr id="94" name="Picture 93" descr="Icon&#10;&#10;Description automatically generated">
              <a:extLst>
                <a:ext uri="{FF2B5EF4-FFF2-40B4-BE49-F238E27FC236}">
                  <a16:creationId xmlns:a16="http://schemas.microsoft.com/office/drawing/2014/main" id="{BD2BFC34-F294-40AC-A205-AAB8FEE3542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340384" y="5338305"/>
              <a:ext cx="736424" cy="963827"/>
            </a:xfrm>
            <a:prstGeom prst="rect">
              <a:avLst/>
            </a:prstGeom>
          </p:spPr>
        </p:pic>
        <p:pic>
          <p:nvPicPr>
            <p:cNvPr id="95" name="Picture 94" descr="A picture containing text, clipart&#10;&#10;Description automatically generated">
              <a:extLst>
                <a:ext uri="{FF2B5EF4-FFF2-40B4-BE49-F238E27FC236}">
                  <a16:creationId xmlns:a16="http://schemas.microsoft.com/office/drawing/2014/main" id="{E9428CD6-A5DB-4896-9A9E-98A1E5ABEA2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20920054">
              <a:off x="-3133740" y="5609395"/>
              <a:ext cx="504294" cy="252147"/>
            </a:xfrm>
            <a:prstGeom prst="rect">
              <a:avLst/>
            </a:prstGeom>
          </p:spPr>
        </p:pic>
      </p:grpSp>
      <p:pic>
        <p:nvPicPr>
          <p:cNvPr id="96" name="Picture 95" descr="A picture containing text, businesscard, vector graphics, envelope&#10;&#10;Description automatically generated">
            <a:extLst>
              <a:ext uri="{FF2B5EF4-FFF2-40B4-BE49-F238E27FC236}">
                <a16:creationId xmlns:a16="http://schemas.microsoft.com/office/drawing/2014/main" id="{6177DB4B-36CE-46C2-ADC3-D16ECFBB653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463338" y="2307564"/>
            <a:ext cx="1040490" cy="936818"/>
          </a:xfrm>
          <a:prstGeom prst="rect">
            <a:avLst/>
          </a:prstGeom>
        </p:spPr>
      </p:pic>
      <p:pic>
        <p:nvPicPr>
          <p:cNvPr id="97" name="Picture 96" descr="Icon&#10;&#10;Description automatically generated">
            <a:extLst>
              <a:ext uri="{FF2B5EF4-FFF2-40B4-BE49-F238E27FC236}">
                <a16:creationId xmlns:a16="http://schemas.microsoft.com/office/drawing/2014/main" id="{C9D91A93-DC3E-42CF-9F33-636405499744}"/>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977054" y="2278559"/>
            <a:ext cx="809150" cy="979860"/>
          </a:xfrm>
          <a:prstGeom prst="rect">
            <a:avLst/>
          </a:prstGeom>
        </p:spPr>
      </p:pic>
      <p:grpSp>
        <p:nvGrpSpPr>
          <p:cNvPr id="98" name="Group 97">
            <a:extLst>
              <a:ext uri="{FF2B5EF4-FFF2-40B4-BE49-F238E27FC236}">
                <a16:creationId xmlns:a16="http://schemas.microsoft.com/office/drawing/2014/main" id="{7C77C360-E0EC-42E3-8386-E29D252041D2}"/>
              </a:ext>
            </a:extLst>
          </p:cNvPr>
          <p:cNvGrpSpPr/>
          <p:nvPr/>
        </p:nvGrpSpPr>
        <p:grpSpPr>
          <a:xfrm>
            <a:off x="2956281" y="5923097"/>
            <a:ext cx="1093848" cy="696768"/>
            <a:chOff x="10231116" y="1286825"/>
            <a:chExt cx="2384034" cy="1769636"/>
          </a:xfrm>
        </p:grpSpPr>
        <p:pic>
          <p:nvPicPr>
            <p:cNvPr id="99" name="Picture 98" descr="A picture containing text, electronics, computer, black&#10;&#10;Description automatically generated">
              <a:extLst>
                <a:ext uri="{FF2B5EF4-FFF2-40B4-BE49-F238E27FC236}">
                  <a16:creationId xmlns:a16="http://schemas.microsoft.com/office/drawing/2014/main" id="{6E50945B-FED7-448A-88D3-DE1DAF85E971}"/>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231116" y="1286825"/>
              <a:ext cx="1160984" cy="1736050"/>
            </a:xfrm>
            <a:prstGeom prst="rect">
              <a:avLst/>
            </a:prstGeom>
          </p:spPr>
        </p:pic>
        <p:pic>
          <p:nvPicPr>
            <p:cNvPr id="100" name="Picture 99" descr="A picture containing text, display, electronics, picture frame&#10;&#10;Description automatically generated">
              <a:extLst>
                <a:ext uri="{FF2B5EF4-FFF2-40B4-BE49-F238E27FC236}">
                  <a16:creationId xmlns:a16="http://schemas.microsoft.com/office/drawing/2014/main" id="{3D6CBC3A-D3A4-4FCD-BD5E-7E1A5591A623}"/>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937498" y="1299182"/>
              <a:ext cx="1677652" cy="1757279"/>
            </a:xfrm>
            <a:prstGeom prst="rect">
              <a:avLst/>
            </a:prstGeom>
          </p:spPr>
        </p:pic>
      </p:grpSp>
      <p:pic>
        <p:nvPicPr>
          <p:cNvPr id="102" name="Picture 101">
            <a:extLst>
              <a:ext uri="{FF2B5EF4-FFF2-40B4-BE49-F238E27FC236}">
                <a16:creationId xmlns:a16="http://schemas.microsoft.com/office/drawing/2014/main" id="{828CDF74-922D-412E-B352-E3E4AF658249}"/>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941094" y="4051610"/>
            <a:ext cx="1060912" cy="801486"/>
          </a:xfrm>
          <a:prstGeom prst="rect">
            <a:avLst/>
          </a:prstGeom>
        </p:spPr>
      </p:pic>
      <p:pic>
        <p:nvPicPr>
          <p:cNvPr id="103" name="Picture 102" descr="A picture containing cup, coffee, computer, keyboard&#10;&#10;Description automatically generated">
            <a:extLst>
              <a:ext uri="{FF2B5EF4-FFF2-40B4-BE49-F238E27FC236}">
                <a16:creationId xmlns:a16="http://schemas.microsoft.com/office/drawing/2014/main" id="{13440739-F29B-48FE-B8FB-7C34D00158FB}"/>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703719" y="4120523"/>
            <a:ext cx="501816" cy="665621"/>
          </a:xfrm>
          <a:prstGeom prst="rect">
            <a:avLst/>
          </a:prstGeom>
        </p:spPr>
      </p:pic>
      <p:sp>
        <p:nvSpPr>
          <p:cNvPr id="104" name="TextBox 103">
            <a:extLst>
              <a:ext uri="{FF2B5EF4-FFF2-40B4-BE49-F238E27FC236}">
                <a16:creationId xmlns:a16="http://schemas.microsoft.com/office/drawing/2014/main" id="{51675063-806C-4BAA-8330-911051111372}"/>
              </a:ext>
            </a:extLst>
          </p:cNvPr>
          <p:cNvSpPr txBox="1"/>
          <p:nvPr/>
        </p:nvSpPr>
        <p:spPr>
          <a:xfrm>
            <a:off x="3552417" y="881578"/>
            <a:ext cx="5355996" cy="584775"/>
          </a:xfrm>
          <a:prstGeom prst="rect">
            <a:avLst/>
          </a:prstGeom>
          <a:solidFill>
            <a:srgbClr val="FFD10D"/>
          </a:solidFill>
        </p:spPr>
        <p:txBody>
          <a:bodyPr wrap="square" rtlCol="0" anchor="ctr">
            <a:spAutoFit/>
          </a:bodyPr>
          <a:lstStyle/>
          <a:p>
            <a:pPr algn="ctr"/>
            <a:r>
              <a:rPr lang="en-GB" sz="3200" b="1" dirty="0"/>
              <a:t>picture</a:t>
            </a:r>
          </a:p>
        </p:txBody>
      </p:sp>
      <p:sp>
        <p:nvSpPr>
          <p:cNvPr id="105" name="TextBox 104">
            <a:extLst>
              <a:ext uri="{FF2B5EF4-FFF2-40B4-BE49-F238E27FC236}">
                <a16:creationId xmlns:a16="http://schemas.microsoft.com/office/drawing/2014/main" id="{64BEC483-BF18-43BB-9627-63DAE72314B1}"/>
              </a:ext>
            </a:extLst>
          </p:cNvPr>
          <p:cNvSpPr txBox="1"/>
          <p:nvPr/>
        </p:nvSpPr>
        <p:spPr>
          <a:xfrm>
            <a:off x="3553647" y="869100"/>
            <a:ext cx="5386720" cy="584775"/>
          </a:xfrm>
          <a:prstGeom prst="rect">
            <a:avLst/>
          </a:prstGeom>
          <a:solidFill>
            <a:srgbClr val="FFD10D"/>
          </a:solidFill>
        </p:spPr>
        <p:txBody>
          <a:bodyPr wrap="square" rtlCol="0" anchor="ctr">
            <a:spAutoFit/>
          </a:bodyPr>
          <a:lstStyle/>
          <a:p>
            <a:pPr algn="ctr"/>
            <a:r>
              <a:rPr lang="en-GB" sz="3200" b="1" dirty="0"/>
              <a:t>tree</a:t>
            </a:r>
          </a:p>
        </p:txBody>
      </p:sp>
      <p:sp>
        <p:nvSpPr>
          <p:cNvPr id="106" name="TextBox 105">
            <a:extLst>
              <a:ext uri="{FF2B5EF4-FFF2-40B4-BE49-F238E27FC236}">
                <a16:creationId xmlns:a16="http://schemas.microsoft.com/office/drawing/2014/main" id="{09EEEA98-1EFF-4B41-A1E8-1DE9502A0D72}"/>
              </a:ext>
            </a:extLst>
          </p:cNvPr>
          <p:cNvSpPr txBox="1"/>
          <p:nvPr/>
        </p:nvSpPr>
        <p:spPr>
          <a:xfrm>
            <a:off x="3537196" y="873891"/>
            <a:ext cx="5355996" cy="584775"/>
          </a:xfrm>
          <a:prstGeom prst="rect">
            <a:avLst/>
          </a:prstGeom>
          <a:solidFill>
            <a:srgbClr val="FFD10D"/>
          </a:solidFill>
        </p:spPr>
        <p:txBody>
          <a:bodyPr wrap="square" rtlCol="0" anchor="ctr">
            <a:spAutoFit/>
          </a:bodyPr>
          <a:lstStyle/>
          <a:p>
            <a:pPr algn="ctr"/>
            <a:r>
              <a:rPr lang="en-GB" sz="3200" b="1" dirty="0"/>
              <a:t>animal</a:t>
            </a:r>
          </a:p>
        </p:txBody>
      </p:sp>
      <p:sp>
        <p:nvSpPr>
          <p:cNvPr id="107" name="TextBox 106">
            <a:extLst>
              <a:ext uri="{FF2B5EF4-FFF2-40B4-BE49-F238E27FC236}">
                <a16:creationId xmlns:a16="http://schemas.microsoft.com/office/drawing/2014/main" id="{07F8D4AC-8F3E-4E0D-8B7F-07E796133DCE}"/>
              </a:ext>
            </a:extLst>
          </p:cNvPr>
          <p:cNvSpPr txBox="1"/>
          <p:nvPr/>
        </p:nvSpPr>
        <p:spPr>
          <a:xfrm>
            <a:off x="3503205" y="867712"/>
            <a:ext cx="5355996" cy="584775"/>
          </a:xfrm>
          <a:prstGeom prst="rect">
            <a:avLst/>
          </a:prstGeom>
          <a:solidFill>
            <a:srgbClr val="FFD10D"/>
          </a:solidFill>
        </p:spPr>
        <p:txBody>
          <a:bodyPr wrap="square" rtlCol="0" anchor="ctr">
            <a:spAutoFit/>
          </a:bodyPr>
          <a:lstStyle/>
          <a:p>
            <a:pPr algn="ctr"/>
            <a:r>
              <a:rPr lang="en-GB" sz="3200" b="1" dirty="0"/>
              <a:t>material, fabric</a:t>
            </a:r>
          </a:p>
        </p:txBody>
      </p:sp>
      <p:sp>
        <p:nvSpPr>
          <p:cNvPr id="108" name="TextBox 107">
            <a:extLst>
              <a:ext uri="{FF2B5EF4-FFF2-40B4-BE49-F238E27FC236}">
                <a16:creationId xmlns:a16="http://schemas.microsoft.com/office/drawing/2014/main" id="{64B0D892-40C7-40E5-864F-28C3A4C913CA}"/>
              </a:ext>
            </a:extLst>
          </p:cNvPr>
          <p:cNvSpPr txBox="1"/>
          <p:nvPr/>
        </p:nvSpPr>
        <p:spPr>
          <a:xfrm>
            <a:off x="3615900" y="861626"/>
            <a:ext cx="5355996" cy="584775"/>
          </a:xfrm>
          <a:prstGeom prst="rect">
            <a:avLst/>
          </a:prstGeom>
          <a:solidFill>
            <a:srgbClr val="FFD10D"/>
          </a:solidFill>
        </p:spPr>
        <p:txBody>
          <a:bodyPr wrap="square" rtlCol="0" anchor="ctr">
            <a:spAutoFit/>
          </a:bodyPr>
          <a:lstStyle/>
          <a:p>
            <a:pPr algn="ctr"/>
            <a:r>
              <a:rPr lang="en-GB" sz="3200" b="1" dirty="0"/>
              <a:t>to give, giving</a:t>
            </a:r>
          </a:p>
        </p:txBody>
      </p:sp>
      <p:pic>
        <p:nvPicPr>
          <p:cNvPr id="110" name="Picture 109" descr="Paint Splatter, Splash, Ink, Liquid, Splat, Drop, Blob">
            <a:extLst>
              <a:ext uri="{FF2B5EF4-FFF2-40B4-BE49-F238E27FC236}">
                <a16:creationId xmlns:a16="http://schemas.microsoft.com/office/drawing/2014/main" id="{63DA70F5-37F7-4BD1-BC6B-CC525DAF6A1A}"/>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855907" y="3884672"/>
            <a:ext cx="1133357" cy="1072297"/>
          </a:xfrm>
          <a:prstGeom prst="rect">
            <a:avLst/>
          </a:prstGeom>
          <a:solidFill>
            <a:srgbClr val="FFD10D"/>
          </a:solidFill>
        </p:spPr>
      </p:pic>
      <p:pic>
        <p:nvPicPr>
          <p:cNvPr id="111" name="Picture 110" descr="Paint Splatter, Splash, Ink, Liquid, Splat, Drop, Blob">
            <a:extLst>
              <a:ext uri="{FF2B5EF4-FFF2-40B4-BE49-F238E27FC236}">
                <a16:creationId xmlns:a16="http://schemas.microsoft.com/office/drawing/2014/main" id="{D2F4F811-3A63-4882-B1ED-834E612084E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75985" y="2266978"/>
            <a:ext cx="1133357" cy="1072297"/>
          </a:xfrm>
          <a:prstGeom prst="rect">
            <a:avLst/>
          </a:prstGeom>
          <a:solidFill>
            <a:srgbClr val="FFD10D"/>
          </a:solidFill>
        </p:spPr>
      </p:pic>
      <p:pic>
        <p:nvPicPr>
          <p:cNvPr id="112" name="Picture 111" descr="Paint Splatter, Splash, Ink, Liquid, Splat, Drop, Blob">
            <a:extLst>
              <a:ext uri="{FF2B5EF4-FFF2-40B4-BE49-F238E27FC236}">
                <a16:creationId xmlns:a16="http://schemas.microsoft.com/office/drawing/2014/main" id="{8B8B0C8C-EEAF-492A-9AFA-20764ED76073}"/>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370471" y="2266979"/>
            <a:ext cx="1133357" cy="1072297"/>
          </a:xfrm>
          <a:prstGeom prst="rect">
            <a:avLst/>
          </a:prstGeom>
          <a:solidFill>
            <a:srgbClr val="FFD10D"/>
          </a:solidFill>
        </p:spPr>
      </p:pic>
      <p:pic>
        <p:nvPicPr>
          <p:cNvPr id="113" name="Picture 112" descr="Paint Splatter, Splash, Ink, Liquid, Splat, Drop, Blob">
            <a:extLst>
              <a:ext uri="{FF2B5EF4-FFF2-40B4-BE49-F238E27FC236}">
                <a16:creationId xmlns:a16="http://schemas.microsoft.com/office/drawing/2014/main" id="{CACB46A8-7CC6-47BD-88A8-2B4B1201AF4D}"/>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330020" y="3906469"/>
            <a:ext cx="1133357" cy="1072297"/>
          </a:xfrm>
          <a:prstGeom prst="rect">
            <a:avLst/>
          </a:prstGeom>
          <a:solidFill>
            <a:srgbClr val="FFD10D"/>
          </a:solidFill>
        </p:spPr>
      </p:pic>
      <p:pic>
        <p:nvPicPr>
          <p:cNvPr id="114" name="Picture 113" descr="Paint Splatter, Splash, Ink, Liquid, Splat, Drop, Blob">
            <a:extLst>
              <a:ext uri="{FF2B5EF4-FFF2-40B4-BE49-F238E27FC236}">
                <a16:creationId xmlns:a16="http://schemas.microsoft.com/office/drawing/2014/main" id="{783671A9-59F5-4247-B8C8-184FFAA6B24C}"/>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136612" y="5676615"/>
            <a:ext cx="1652655" cy="1033573"/>
          </a:xfrm>
          <a:prstGeom prst="rect">
            <a:avLst/>
          </a:prstGeom>
          <a:solidFill>
            <a:srgbClr val="FFD10D"/>
          </a:solidFill>
        </p:spPr>
      </p:pic>
      <p:pic>
        <p:nvPicPr>
          <p:cNvPr id="116" name="Picture 115" descr="Paint Splatter, Splash, Ink, Liquid, Splat, Drop, Blob">
            <a:extLst>
              <a:ext uri="{FF2B5EF4-FFF2-40B4-BE49-F238E27FC236}">
                <a16:creationId xmlns:a16="http://schemas.microsoft.com/office/drawing/2014/main" id="{D00A4F00-1FFB-44B8-80BD-EFCC2BCC238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17937" y="2254041"/>
            <a:ext cx="1133357" cy="1072297"/>
          </a:xfrm>
          <a:prstGeom prst="rect">
            <a:avLst/>
          </a:prstGeom>
          <a:solidFill>
            <a:srgbClr val="FFD10D"/>
          </a:solidFill>
        </p:spPr>
      </p:pic>
      <p:pic>
        <p:nvPicPr>
          <p:cNvPr id="117" name="Picture 116" descr="Paint Splatter, Splash, Ink, Liquid, Splat, Drop, Blob">
            <a:extLst>
              <a:ext uri="{FF2B5EF4-FFF2-40B4-BE49-F238E27FC236}">
                <a16:creationId xmlns:a16="http://schemas.microsoft.com/office/drawing/2014/main" id="{EADC5E35-222B-4D57-8D6B-37577D1C949E}"/>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720439" y="2266980"/>
            <a:ext cx="1133357" cy="1072297"/>
          </a:xfrm>
          <a:prstGeom prst="rect">
            <a:avLst/>
          </a:prstGeom>
          <a:solidFill>
            <a:srgbClr val="FFD10D"/>
          </a:solidFill>
        </p:spPr>
      </p:pic>
      <p:pic>
        <p:nvPicPr>
          <p:cNvPr id="118" name="Picture 117" descr="Paint Splatter, Splash, Ink, Liquid, Splat, Drop, Blob">
            <a:extLst>
              <a:ext uri="{FF2B5EF4-FFF2-40B4-BE49-F238E27FC236}">
                <a16:creationId xmlns:a16="http://schemas.microsoft.com/office/drawing/2014/main" id="{AA82FAA5-6896-4191-A1AA-1A405BE8D48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891807" y="5795283"/>
            <a:ext cx="1217014" cy="882826"/>
          </a:xfrm>
          <a:prstGeom prst="rect">
            <a:avLst/>
          </a:prstGeom>
          <a:solidFill>
            <a:srgbClr val="FFD10D"/>
          </a:solidFill>
        </p:spPr>
      </p:pic>
      <p:pic>
        <p:nvPicPr>
          <p:cNvPr id="119" name="Picture 118" descr="Paint Splatter, Splash, Ink, Liquid, Splat, Drop, Blob">
            <a:extLst>
              <a:ext uri="{FF2B5EF4-FFF2-40B4-BE49-F238E27FC236}">
                <a16:creationId xmlns:a16="http://schemas.microsoft.com/office/drawing/2014/main" id="{2B1F04C6-3BF2-40F9-B567-CFD8D9350B83}"/>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673731" y="3934171"/>
            <a:ext cx="1133357" cy="1072297"/>
          </a:xfrm>
          <a:prstGeom prst="rect">
            <a:avLst/>
          </a:prstGeom>
          <a:solidFill>
            <a:srgbClr val="FFD10D"/>
          </a:solidFill>
        </p:spPr>
      </p:pic>
      <p:pic>
        <p:nvPicPr>
          <p:cNvPr id="120" name="Picture 119" descr="Paint Splatter, Splash, Ink, Liquid, Splat, Drop, Blob">
            <a:extLst>
              <a:ext uri="{FF2B5EF4-FFF2-40B4-BE49-F238E27FC236}">
                <a16:creationId xmlns:a16="http://schemas.microsoft.com/office/drawing/2014/main" id="{CE082716-05BD-4376-8FD3-FC429DADE09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13465" y="5560473"/>
            <a:ext cx="1133357" cy="1072297"/>
          </a:xfrm>
          <a:prstGeom prst="rect">
            <a:avLst/>
          </a:prstGeom>
          <a:solidFill>
            <a:srgbClr val="FFD10D"/>
          </a:solidFill>
        </p:spPr>
      </p:pic>
      <p:pic>
        <p:nvPicPr>
          <p:cNvPr id="121" name="Picture 120" descr="Paint Splatter, Splash, Ink, Liquid, Splat, Drop, Blob">
            <a:extLst>
              <a:ext uri="{FF2B5EF4-FFF2-40B4-BE49-F238E27FC236}">
                <a16:creationId xmlns:a16="http://schemas.microsoft.com/office/drawing/2014/main" id="{90AD2A7F-D8D4-458A-9686-6C1BD9913D5A}"/>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75985" y="3916347"/>
            <a:ext cx="1133357" cy="1072297"/>
          </a:xfrm>
          <a:prstGeom prst="rect">
            <a:avLst/>
          </a:prstGeom>
          <a:solidFill>
            <a:srgbClr val="FFD10D"/>
          </a:solidFill>
        </p:spPr>
      </p:pic>
      <p:pic>
        <p:nvPicPr>
          <p:cNvPr id="123" name="Picture 122" descr="Paint Splatter, Splash, Ink, Liquid, Splat, Drop, Blob">
            <a:extLst>
              <a:ext uri="{FF2B5EF4-FFF2-40B4-BE49-F238E27FC236}">
                <a16:creationId xmlns:a16="http://schemas.microsoft.com/office/drawing/2014/main" id="{B546FEA8-9E22-4437-A160-D3886BE27799}"/>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656759" y="5593664"/>
            <a:ext cx="1410073" cy="1072297"/>
          </a:xfrm>
          <a:prstGeom prst="rect">
            <a:avLst/>
          </a:prstGeom>
          <a:solidFill>
            <a:srgbClr val="FFD10D"/>
          </a:solidFill>
        </p:spPr>
      </p:pic>
      <p:pic>
        <p:nvPicPr>
          <p:cNvPr id="124" name="Picture 123" descr="Paint Splatter, Splash, Ink, Liquid, Splat, Drop, Blob">
            <a:extLst>
              <a:ext uri="{FF2B5EF4-FFF2-40B4-BE49-F238E27FC236}">
                <a16:creationId xmlns:a16="http://schemas.microsoft.com/office/drawing/2014/main" id="{4D0CFD20-1C4A-41D3-8592-40940075FDDD}"/>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185508" y="2245036"/>
            <a:ext cx="1298662" cy="1072297"/>
          </a:xfrm>
          <a:prstGeom prst="rect">
            <a:avLst/>
          </a:prstGeom>
          <a:solidFill>
            <a:srgbClr val="FFD10D"/>
          </a:solidFill>
        </p:spPr>
      </p:pic>
      <p:pic>
        <p:nvPicPr>
          <p:cNvPr id="6" name="Picture 5">
            <a:extLst>
              <a:ext uri="{FF2B5EF4-FFF2-40B4-BE49-F238E27FC236}">
                <a16:creationId xmlns:a16="http://schemas.microsoft.com/office/drawing/2014/main" id="{3D11FFDF-C426-4403-9505-B5BDE5BEC035}"/>
              </a:ext>
            </a:extLst>
          </p:cNvPr>
          <p:cNvPicPr>
            <a:picLocks noChangeAspect="1"/>
          </p:cNvPicPr>
          <p:nvPr/>
        </p:nvPicPr>
        <p:blipFill>
          <a:blip r:embed="rId49"/>
          <a:stretch>
            <a:fillRect/>
          </a:stretch>
        </p:blipFill>
        <p:spPr>
          <a:xfrm>
            <a:off x="10502986" y="5485388"/>
            <a:ext cx="629158" cy="1254093"/>
          </a:xfrm>
          <a:prstGeom prst="rect">
            <a:avLst/>
          </a:prstGeom>
        </p:spPr>
      </p:pic>
      <p:pic>
        <p:nvPicPr>
          <p:cNvPr id="122" name="Picture 121" descr="Paint Splatter, Splash, Ink, Liquid, Splat, Drop, Blob">
            <a:extLst>
              <a:ext uri="{FF2B5EF4-FFF2-40B4-BE49-F238E27FC236}">
                <a16:creationId xmlns:a16="http://schemas.microsoft.com/office/drawing/2014/main" id="{9192ADF2-94DC-4B5D-89B3-B9674F2BD335}"/>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255198" y="5485389"/>
            <a:ext cx="1284156" cy="1214972"/>
          </a:xfrm>
          <a:prstGeom prst="rect">
            <a:avLst/>
          </a:prstGeom>
          <a:solidFill>
            <a:srgbClr val="FFD10D"/>
          </a:solidFill>
        </p:spPr>
      </p:pic>
      <p:sp>
        <p:nvSpPr>
          <p:cNvPr id="7" name="Rectangle 6">
            <a:extLst>
              <a:ext uri="{FF2B5EF4-FFF2-40B4-BE49-F238E27FC236}">
                <a16:creationId xmlns:a16="http://schemas.microsoft.com/office/drawing/2014/main" id="{11E99F09-E469-49B8-8847-BA43FCDAB3D4}"/>
              </a:ext>
            </a:extLst>
          </p:cNvPr>
          <p:cNvSpPr/>
          <p:nvPr/>
        </p:nvSpPr>
        <p:spPr>
          <a:xfrm>
            <a:off x="10273865" y="4046109"/>
            <a:ext cx="1327608" cy="707886"/>
          </a:xfrm>
          <a:prstGeom prst="rect">
            <a:avLst/>
          </a:prstGeom>
          <a:noFill/>
        </p:spPr>
        <p:txBody>
          <a:bodyPr wrap="none" lIns="91440" tIns="45720" rIns="91440" bIns="45720">
            <a:spAutoFit/>
          </a:bodyPr>
          <a:lstStyle/>
          <a:p>
            <a:pPr algn="ctr"/>
            <a:r>
              <a:rPr lang="en-US" sz="2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a:t>
            </a:r>
            <a:r>
              <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here is, </a:t>
            </a:r>
          </a:p>
          <a:p>
            <a:pPr algn="ctr"/>
            <a:r>
              <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there are</a:t>
            </a:r>
          </a:p>
        </p:txBody>
      </p:sp>
      <p:pic>
        <p:nvPicPr>
          <p:cNvPr id="115" name="Picture 114" descr="Paint Splatter, Splash, Ink, Liquid, Splat, Drop, Blob">
            <a:extLst>
              <a:ext uri="{FF2B5EF4-FFF2-40B4-BE49-F238E27FC236}">
                <a16:creationId xmlns:a16="http://schemas.microsoft.com/office/drawing/2014/main" id="{11787952-04B2-435B-9E9F-E8BB278F500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331860" y="3929210"/>
            <a:ext cx="1133357" cy="1072297"/>
          </a:xfrm>
          <a:prstGeom prst="rect">
            <a:avLst/>
          </a:prstGeom>
          <a:solidFill>
            <a:srgbClr val="FFD10D"/>
          </a:solidFill>
        </p:spPr>
      </p:pic>
      <p:sp>
        <p:nvSpPr>
          <p:cNvPr id="125" name="Speech Bubble: Rectangle with Corners Rounded 124">
            <a:extLst>
              <a:ext uri="{FF2B5EF4-FFF2-40B4-BE49-F238E27FC236}">
                <a16:creationId xmlns:a16="http://schemas.microsoft.com/office/drawing/2014/main" id="{26BA4CF6-9DBB-4718-92CB-4F7FC09EF098}"/>
              </a:ext>
            </a:extLst>
          </p:cNvPr>
          <p:cNvSpPr/>
          <p:nvPr/>
        </p:nvSpPr>
        <p:spPr>
          <a:xfrm>
            <a:off x="6831173" y="3486744"/>
            <a:ext cx="4006818" cy="1471691"/>
          </a:xfrm>
          <a:prstGeom prst="wedgeRoundRectCallout">
            <a:avLst>
              <a:gd name="adj1" fmla="val 21374"/>
              <a:gd name="adj2" fmla="val 73924"/>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noProof="0" dirty="0">
                <a:solidFill>
                  <a:prstClr val="white"/>
                </a:solidFill>
                <a:latin typeface="Century Gothic" panose="020F0302020204030204"/>
              </a:rPr>
              <a:t>These 2 nouns can be combined to make a compound noun: </a:t>
            </a:r>
            <a:r>
              <a:rPr lang="en-GB" sz="2000" b="1" kern="0" noProof="0" dirty="0" err="1">
                <a:solidFill>
                  <a:prstClr val="white"/>
                </a:solidFill>
                <a:latin typeface="Century Gothic" panose="020F0302020204030204"/>
              </a:rPr>
              <a:t>Stofftier</a:t>
            </a:r>
            <a:r>
              <a:rPr lang="en-GB" sz="2000" b="1" kern="0" noProof="0" dirty="0">
                <a:solidFill>
                  <a:prstClr val="white"/>
                </a:solidFill>
                <a:latin typeface="Century Gothic" panose="020F0302020204030204"/>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dirty="0">
                <a:ln>
                  <a:noFill/>
                </a:ln>
                <a:solidFill>
                  <a:prstClr val="white"/>
                </a:solidFill>
                <a:effectLst/>
                <a:uLnTx/>
                <a:uFillTx/>
                <a:latin typeface="Century Gothic" panose="020F0302020204030204"/>
              </a:rPr>
              <a:t>What do you think this means?</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noProof="0" dirty="0">
                <a:solidFill>
                  <a:prstClr val="white"/>
                </a:solidFill>
                <a:latin typeface="Century Gothic" panose="020F0302020204030204"/>
              </a:rPr>
              <a:t>Will it be </a:t>
            </a:r>
            <a:r>
              <a:rPr lang="en-GB" sz="2000" b="1" kern="0" noProof="0" dirty="0">
                <a:solidFill>
                  <a:prstClr val="white"/>
                </a:solidFill>
                <a:latin typeface="Century Gothic" panose="020F0302020204030204"/>
              </a:rPr>
              <a:t>der</a:t>
            </a:r>
            <a:r>
              <a:rPr lang="en-GB" sz="2000" kern="0" noProof="0" dirty="0">
                <a:solidFill>
                  <a:prstClr val="white"/>
                </a:solidFill>
                <a:latin typeface="Century Gothic" panose="020F0302020204030204"/>
              </a:rPr>
              <a:t> or </a:t>
            </a:r>
            <a:r>
              <a:rPr lang="en-GB" sz="2000" b="1" kern="0" noProof="0" dirty="0">
                <a:solidFill>
                  <a:prstClr val="white"/>
                </a:solidFill>
                <a:latin typeface="Century Gothic" panose="020F0302020204030204"/>
              </a:rPr>
              <a:t>das</a:t>
            </a:r>
            <a:r>
              <a:rPr lang="en-GB" sz="2000" kern="0" noProof="0" dirty="0">
                <a:solidFill>
                  <a:prstClr val="white"/>
                </a:solidFill>
                <a:latin typeface="Century Gothic" panose="020F0302020204030204"/>
              </a:rPr>
              <a:t> </a:t>
            </a:r>
            <a:r>
              <a:rPr lang="en-GB" sz="2000" kern="0" noProof="0" dirty="0" err="1">
                <a:solidFill>
                  <a:prstClr val="white"/>
                </a:solidFill>
                <a:latin typeface="Century Gothic" panose="020F0302020204030204"/>
              </a:rPr>
              <a:t>Stofftier</a:t>
            </a:r>
            <a:r>
              <a:rPr lang="en-GB" sz="2000" kern="0" noProof="0" dirty="0">
                <a:solidFill>
                  <a:prstClr val="white"/>
                </a:solidFill>
                <a:latin typeface="Century Gothic" panose="020F0302020204030204"/>
              </a:rPr>
              <a:t>?</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pic>
        <p:nvPicPr>
          <p:cNvPr id="8" name="Picture 7">
            <a:extLst>
              <a:ext uri="{FF2B5EF4-FFF2-40B4-BE49-F238E27FC236}">
                <a16:creationId xmlns:a16="http://schemas.microsoft.com/office/drawing/2014/main" id="{E9A50EC5-AFB2-4273-B813-19E43BE36FAF}"/>
              </a:ext>
            </a:extLst>
          </p:cNvPr>
          <p:cNvPicPr>
            <a:picLocks noChangeAspect="1"/>
          </p:cNvPicPr>
          <p:nvPr/>
        </p:nvPicPr>
        <p:blipFill>
          <a:blip r:embed="rId50"/>
          <a:stretch>
            <a:fillRect/>
          </a:stretch>
        </p:blipFill>
        <p:spPr>
          <a:xfrm>
            <a:off x="9228968" y="5349117"/>
            <a:ext cx="943990" cy="1071989"/>
          </a:xfrm>
          <a:prstGeom prst="rect">
            <a:avLst/>
          </a:prstGeom>
        </p:spPr>
      </p:pic>
      <p:sp>
        <p:nvSpPr>
          <p:cNvPr id="126" name="Speech Bubble: Rectangle with Corners Rounded 125">
            <a:extLst>
              <a:ext uri="{FF2B5EF4-FFF2-40B4-BE49-F238E27FC236}">
                <a16:creationId xmlns:a16="http://schemas.microsoft.com/office/drawing/2014/main" id="{BCC92427-1492-4BDF-A294-6F5A17522972}"/>
              </a:ext>
            </a:extLst>
          </p:cNvPr>
          <p:cNvSpPr/>
          <p:nvPr/>
        </p:nvSpPr>
        <p:spPr>
          <a:xfrm>
            <a:off x="8107280" y="6333364"/>
            <a:ext cx="3383015" cy="539131"/>
          </a:xfrm>
          <a:prstGeom prst="wedgeRoundRectCallout">
            <a:avLst>
              <a:gd name="adj1" fmla="val 19641"/>
              <a:gd name="adj2" fmla="val 46733"/>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noProof="0" dirty="0">
                <a:solidFill>
                  <a:prstClr val="white"/>
                </a:solidFill>
                <a:latin typeface="Century Gothic" panose="020F0302020204030204"/>
              </a:rPr>
              <a:t>das </a:t>
            </a:r>
            <a:r>
              <a:rPr lang="en-GB" sz="2000" kern="0" noProof="0" dirty="0" err="1">
                <a:solidFill>
                  <a:prstClr val="white"/>
                </a:solidFill>
                <a:latin typeface="Century Gothic" panose="020F0302020204030204"/>
              </a:rPr>
              <a:t>Stofftier</a:t>
            </a:r>
            <a:r>
              <a:rPr lang="en-GB" sz="2000" kern="0" noProof="0" dirty="0">
                <a:solidFill>
                  <a:prstClr val="white"/>
                </a:solidFill>
                <a:latin typeface="Century Gothic" panose="020F0302020204030204"/>
              </a:rPr>
              <a:t> = cuddly toy</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sp>
        <p:nvSpPr>
          <p:cNvPr id="127" name="Speech Bubble: Rectangle with Corners Rounded 126">
            <a:extLst>
              <a:ext uri="{FF2B5EF4-FFF2-40B4-BE49-F238E27FC236}">
                <a16:creationId xmlns:a16="http://schemas.microsoft.com/office/drawing/2014/main" id="{F28ECB28-7BB7-4C06-A1D7-0FD0CF24A3E4}"/>
              </a:ext>
            </a:extLst>
          </p:cNvPr>
          <p:cNvSpPr/>
          <p:nvPr/>
        </p:nvSpPr>
        <p:spPr>
          <a:xfrm>
            <a:off x="2585488" y="4691738"/>
            <a:ext cx="3383015" cy="909780"/>
          </a:xfrm>
          <a:prstGeom prst="wedgeRoundRectCallout">
            <a:avLst>
              <a:gd name="adj1" fmla="val 9245"/>
              <a:gd name="adj2" fmla="val -134351"/>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prstClr val="white"/>
                </a:solidFill>
                <a:effectLst/>
                <a:uLnTx/>
                <a:uFillTx/>
                <a:latin typeface="Century Gothic" panose="020F0302020204030204"/>
              </a:rPr>
              <a:t>Can</a:t>
            </a:r>
            <a:r>
              <a:rPr kumimoji="0" lang="en-GB" sz="2000" i="0" u="none" strike="noStrike" kern="0" cap="none" spc="0" normalizeH="0" noProof="0" dirty="0">
                <a:ln>
                  <a:noFill/>
                </a:ln>
                <a:solidFill>
                  <a:prstClr val="white"/>
                </a:solidFill>
                <a:effectLst/>
                <a:uLnTx/>
                <a:uFillTx/>
                <a:latin typeface="Century Gothic" panose="020F0302020204030204"/>
              </a:rPr>
              <a:t> you remember the plural forms of these two nouns?</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sp>
        <p:nvSpPr>
          <p:cNvPr id="129" name="Speech Bubble: Rectangle with Corners Rounded 128">
            <a:extLst>
              <a:ext uri="{FF2B5EF4-FFF2-40B4-BE49-F238E27FC236}">
                <a16:creationId xmlns:a16="http://schemas.microsoft.com/office/drawing/2014/main" id="{BD42AC10-077F-48AC-8C3E-5F62365F4881}"/>
              </a:ext>
            </a:extLst>
          </p:cNvPr>
          <p:cNvSpPr/>
          <p:nvPr/>
        </p:nvSpPr>
        <p:spPr>
          <a:xfrm>
            <a:off x="2441669" y="3413684"/>
            <a:ext cx="1917205" cy="539131"/>
          </a:xfrm>
          <a:prstGeom prst="wedgeRoundRectCallout">
            <a:avLst>
              <a:gd name="adj1" fmla="val 19641"/>
              <a:gd name="adj2" fmla="val 46733"/>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dirty="0">
                <a:solidFill>
                  <a:prstClr val="white"/>
                </a:solidFill>
                <a:latin typeface="Century Gothic" panose="020F0302020204030204"/>
              </a:rPr>
              <a:t>d</a:t>
            </a:r>
            <a:r>
              <a:rPr lang="en-GB" sz="2000" kern="0" noProof="0" dirty="0" err="1">
                <a:solidFill>
                  <a:prstClr val="white"/>
                </a:solidFill>
                <a:latin typeface="Century Gothic" panose="020F0302020204030204"/>
              </a:rPr>
              <a:t>ie</a:t>
            </a:r>
            <a:r>
              <a:rPr lang="en-GB" sz="2000" kern="0" noProof="0" dirty="0">
                <a:solidFill>
                  <a:prstClr val="white"/>
                </a:solidFill>
                <a:latin typeface="Century Gothic" panose="020F0302020204030204"/>
              </a:rPr>
              <a:t> </a:t>
            </a:r>
            <a:r>
              <a:rPr lang="en-GB" sz="2000" kern="0" noProof="0" dirty="0" err="1">
                <a:solidFill>
                  <a:prstClr val="white"/>
                </a:solidFill>
                <a:latin typeface="Century Gothic" panose="020F0302020204030204"/>
              </a:rPr>
              <a:t>Bücher</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sp>
        <p:nvSpPr>
          <p:cNvPr id="130" name="Speech Bubble: Rectangle with Corners Rounded 129">
            <a:extLst>
              <a:ext uri="{FF2B5EF4-FFF2-40B4-BE49-F238E27FC236}">
                <a16:creationId xmlns:a16="http://schemas.microsoft.com/office/drawing/2014/main" id="{5AE22B90-600A-44D4-BEB1-883CEBC832C6}"/>
              </a:ext>
            </a:extLst>
          </p:cNvPr>
          <p:cNvSpPr/>
          <p:nvPr/>
        </p:nvSpPr>
        <p:spPr>
          <a:xfrm>
            <a:off x="4867506" y="3413683"/>
            <a:ext cx="1917205" cy="539131"/>
          </a:xfrm>
          <a:prstGeom prst="wedgeRoundRectCallout">
            <a:avLst>
              <a:gd name="adj1" fmla="val 19641"/>
              <a:gd name="adj2" fmla="val 46733"/>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dirty="0">
                <a:solidFill>
                  <a:prstClr val="white"/>
                </a:solidFill>
                <a:latin typeface="Century Gothic" panose="020F0302020204030204"/>
              </a:rPr>
              <a:t>d</a:t>
            </a:r>
            <a:r>
              <a:rPr lang="en-GB" sz="2000" kern="0" noProof="0" dirty="0" err="1">
                <a:solidFill>
                  <a:prstClr val="white"/>
                </a:solidFill>
                <a:latin typeface="Century Gothic" panose="020F0302020204030204"/>
              </a:rPr>
              <a:t>ie</a:t>
            </a:r>
            <a:r>
              <a:rPr lang="en-GB" sz="2000" kern="0" noProof="0" dirty="0">
                <a:solidFill>
                  <a:prstClr val="white"/>
                </a:solidFill>
                <a:latin typeface="Century Gothic" panose="020F0302020204030204"/>
              </a:rPr>
              <a:t> </a:t>
            </a:r>
            <a:r>
              <a:rPr lang="en-GB" sz="2000" kern="0" noProof="0" dirty="0" err="1">
                <a:solidFill>
                  <a:prstClr val="white"/>
                </a:solidFill>
                <a:latin typeface="Century Gothic" panose="020F0302020204030204"/>
              </a:rPr>
              <a:t>Gläser</a:t>
            </a:r>
            <a:endParaRPr kumimoji="0" lang="en-GB" sz="2000" i="0" u="none" strike="noStrike" kern="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39217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down)">
                                      <p:cBhvr>
                                        <p:cTn id="11" dur="500"/>
                                        <p:tgtEl>
                                          <p:spTgt spid="110"/>
                                        </p:tgtEl>
                                      </p:cBhvr>
                                    </p:animEffect>
                                  </p:childTnLst>
                                  <p:subTnLst>
                                    <p:audio>
                                      <p:cMediaNode>
                                        <p:cTn display="0" masterRel="sameClick">
                                          <p:stCondLst>
                                            <p:cond evt="begin" delay="0">
                                              <p:tn val="9"/>
                                            </p:cond>
                                          </p:stCondLst>
                                          <p:endCondLst>
                                            <p:cond evt="onStopAudio" delay="0">
                                              <p:tgtEl>
                                                <p:sldTgt/>
                                              </p:tgtEl>
                                            </p:cond>
                                          </p:endCondLst>
                                        </p:cTn>
                                        <p:tgtEl>
                                          <p:sndTgt r:embed="rId3" name="T1_W9_7.buch.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wipe(down)">
                                      <p:cBhvr>
                                        <p:cTn id="20" dur="500"/>
                                        <p:tgtEl>
                                          <p:spTgt spid="111"/>
                                        </p:tgtEl>
                                      </p:cBhvr>
                                    </p:animEffect>
                                  </p:childTnLst>
                                  <p:subTnLst>
                                    <p:audio>
                                      <p:cMediaNode>
                                        <p:cTn display="0" masterRel="sameClick">
                                          <p:stCondLst>
                                            <p:cond evt="begin" delay="0">
                                              <p:tn val="18"/>
                                            </p:cond>
                                          </p:stCondLst>
                                          <p:endCondLst>
                                            <p:cond evt="onStopAudio" delay="0">
                                              <p:tgtEl>
                                                <p:sldTgt/>
                                              </p:tgtEl>
                                            </p:cond>
                                          </p:endCondLst>
                                        </p:cTn>
                                        <p:tgtEl>
                                          <p:sndTgt r:embed="rId4" name="T1_W9_7.ball.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wipe(down)">
                                      <p:cBhvr>
                                        <p:cTn id="29" dur="500"/>
                                        <p:tgtEl>
                                          <p:spTgt spid="112"/>
                                        </p:tgtEl>
                                      </p:cBhvr>
                                    </p:animEffect>
                                  </p:childTnLst>
                                  <p:subTnLst>
                                    <p:audio>
                                      <p:cMediaNode>
                                        <p:cTn display="0" masterRel="sameClick">
                                          <p:stCondLst>
                                            <p:cond evt="begin" delay="0">
                                              <p:tn val="27"/>
                                            </p:cond>
                                          </p:stCondLst>
                                          <p:endCondLst>
                                            <p:cond evt="onStopAudio" delay="0">
                                              <p:tgtEl>
                                                <p:sldTgt/>
                                              </p:tgtEl>
                                            </p:cond>
                                          </p:endCondLst>
                                        </p:cTn>
                                        <p:tgtEl>
                                          <p:sndTgt r:embed="rId5" name="T1_W9_7.foto.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wipe(down)">
                                      <p:cBhvr>
                                        <p:cTn id="38" dur="500"/>
                                        <p:tgtEl>
                                          <p:spTgt spid="113"/>
                                        </p:tgtEl>
                                      </p:cBhvr>
                                    </p:animEffect>
                                  </p:childTnLst>
                                  <p:subTnLst>
                                    <p:audio>
                                      <p:cMediaNode>
                                        <p:cTn display="0" masterRel="sameClick">
                                          <p:stCondLst>
                                            <p:cond evt="begin" delay="0">
                                              <p:tn val="36"/>
                                            </p:cond>
                                          </p:stCondLst>
                                          <p:endCondLst>
                                            <p:cond evt="onStopAudio" delay="0">
                                              <p:tgtEl>
                                                <p:sldTgt/>
                                              </p:tgtEl>
                                            </p:cond>
                                          </p:endCondLst>
                                        </p:cTn>
                                        <p:tgtEl>
                                          <p:sndTgt r:embed="rId6" name="T1_W9_7.glas.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ipe(down)">
                                      <p:cBhvr>
                                        <p:cTn id="47" dur="500"/>
                                        <p:tgtEl>
                                          <p:spTgt spid="114"/>
                                        </p:tgtEl>
                                      </p:cBhvr>
                                    </p:animEffect>
                                  </p:childTnLst>
                                  <p:subTnLst>
                                    <p:audio>
                                      <p:cMediaNode>
                                        <p:cTn display="0" masterRel="sameClick">
                                          <p:stCondLst>
                                            <p:cond evt="begin" delay="0">
                                              <p:tn val="45"/>
                                            </p:cond>
                                          </p:stCondLst>
                                          <p:endCondLst>
                                            <p:cond evt="onStopAudio" delay="0">
                                              <p:tgtEl>
                                                <p:sldTgt/>
                                              </p:tgtEl>
                                            </p:cond>
                                          </p:endCondLst>
                                        </p:cTn>
                                        <p:tgtEl>
                                          <p:sndTgt r:embed="rId7" name="T1_W9_7.jacke.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wipe(down)">
                                      <p:cBhvr>
                                        <p:cTn id="56" dur="500"/>
                                        <p:tgtEl>
                                          <p:spTgt spid="115"/>
                                        </p:tgtEl>
                                      </p:cBhvr>
                                    </p:animEffect>
                                  </p:childTnLst>
                                  <p:subTnLst>
                                    <p:audio>
                                      <p:cMediaNode>
                                        <p:cTn display="0" masterRel="sameClick">
                                          <p:stCondLst>
                                            <p:cond evt="begin" delay="0">
                                              <p:tn val="54"/>
                                            </p:cond>
                                          </p:stCondLst>
                                          <p:endCondLst>
                                            <p:cond evt="onStopAudio" delay="0">
                                              <p:tgtEl>
                                                <p:sldTgt/>
                                              </p:tgtEl>
                                            </p:cond>
                                          </p:endCondLst>
                                        </p:cTn>
                                        <p:tgtEl>
                                          <p:sndTgt r:embed="rId8" name="T1_W9_7.esgibt.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wipe(down)">
                                      <p:cBhvr>
                                        <p:cTn id="65" dur="500"/>
                                        <p:tgtEl>
                                          <p:spTgt spid="116"/>
                                        </p:tgtEl>
                                      </p:cBhvr>
                                    </p:animEffect>
                                  </p:childTnLst>
                                  <p:subTnLst>
                                    <p:audio>
                                      <p:cMediaNode>
                                        <p:cTn display="0" masterRel="sameClick">
                                          <p:stCondLst>
                                            <p:cond evt="begin" delay="0">
                                              <p:tn val="63"/>
                                            </p:cond>
                                          </p:stCondLst>
                                          <p:endCondLst>
                                            <p:cond evt="onStopAudio" delay="0">
                                              <p:tgtEl>
                                                <p:sldTgt/>
                                              </p:tgtEl>
                                            </p:cond>
                                          </p:endCondLst>
                                        </p:cTn>
                                        <p:tgtEl>
                                          <p:sndTgt r:embed="rId9" name="T1_W9_7.blume.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17"/>
                                        </p:tgtEl>
                                        <p:attrNameLst>
                                          <p:attrName>style.visibility</p:attrName>
                                        </p:attrNameLst>
                                      </p:cBhvr>
                                      <p:to>
                                        <p:strVal val="visible"/>
                                      </p:to>
                                    </p:set>
                                    <p:animEffect transition="in" filter="wipe(down)">
                                      <p:cBhvr>
                                        <p:cTn id="74" dur="500"/>
                                        <p:tgtEl>
                                          <p:spTgt spid="117"/>
                                        </p:tgtEl>
                                      </p:cBhvr>
                                    </p:animEffect>
                                  </p:childTnLst>
                                  <p:subTnLst>
                                    <p:audio>
                                      <p:cMediaNode>
                                        <p:cTn display="0" masterRel="sameClick">
                                          <p:stCondLst>
                                            <p:cond evt="begin" delay="0">
                                              <p:tn val="72"/>
                                            </p:cond>
                                          </p:stCondLst>
                                          <p:endCondLst>
                                            <p:cond evt="onStopAudio" delay="0">
                                              <p:tgtEl>
                                                <p:sldTgt/>
                                              </p:tgtEl>
                                            </p:cond>
                                          </p:endCondLst>
                                        </p:cTn>
                                        <p:tgtEl>
                                          <p:sndTgt r:embed="rId10" name="T1_W9_7.kleidung.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wipe(down)">
                                      <p:cBhvr>
                                        <p:cTn id="83" dur="500"/>
                                        <p:tgtEl>
                                          <p:spTgt spid="118"/>
                                        </p:tgtEl>
                                      </p:cBhvr>
                                    </p:animEffect>
                                  </p:childTnLst>
                                  <p:subTnLst>
                                    <p:audio>
                                      <p:cMediaNode>
                                        <p:cTn display="0" masterRel="sameClick">
                                          <p:stCondLst>
                                            <p:cond evt="begin" delay="0">
                                              <p:tn val="81"/>
                                            </p:cond>
                                          </p:stCondLst>
                                          <p:endCondLst>
                                            <p:cond evt="onStopAudio" delay="0">
                                              <p:tgtEl>
                                                <p:sldTgt/>
                                              </p:tgtEl>
                                            </p:cond>
                                          </p:endCondLst>
                                        </p:cTn>
                                        <p:tgtEl>
                                          <p:sndTgt r:embed="rId11" name="T1_W9_7.computer.wav"/>
                                        </p:tgtEl>
                                      </p:cMediaNode>
                                    </p:audio>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19"/>
                                        </p:tgtEl>
                                        <p:attrNameLst>
                                          <p:attrName>style.visibility</p:attrName>
                                        </p:attrNameLst>
                                      </p:cBhvr>
                                      <p:to>
                                        <p:strVal val="visible"/>
                                      </p:to>
                                    </p:set>
                                    <p:animEffect transition="in" filter="wipe(down)">
                                      <p:cBhvr>
                                        <p:cTn id="92" dur="500"/>
                                        <p:tgtEl>
                                          <p:spTgt spid="119"/>
                                        </p:tgtEl>
                                      </p:cBhvr>
                                    </p:animEffect>
                                  </p:childTnLst>
                                  <p:subTnLst>
                                    <p:audio>
                                      <p:cMediaNode>
                                        <p:cTn display="0" masterRel="sameClick">
                                          <p:stCondLst>
                                            <p:cond evt="begin" delay="0">
                                              <p:tn val="90"/>
                                            </p:cond>
                                          </p:stCondLst>
                                          <p:endCondLst>
                                            <p:cond evt="onStopAudio" delay="0">
                                              <p:tgtEl>
                                                <p:sldTgt/>
                                              </p:tgtEl>
                                            </p:cond>
                                          </p:endCondLst>
                                        </p:cTn>
                                        <p:tgtEl>
                                          <p:sndTgt r:embed="rId12" name="T1_W9_7.spiel.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0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120"/>
                                        </p:tgtEl>
                                        <p:attrNameLst>
                                          <p:attrName>style.visibility</p:attrName>
                                        </p:attrNameLst>
                                      </p:cBhvr>
                                      <p:to>
                                        <p:strVal val="visible"/>
                                      </p:to>
                                    </p:set>
                                    <p:animEffect transition="in" filter="wipe(down)">
                                      <p:cBhvr>
                                        <p:cTn id="101" dur="500"/>
                                        <p:tgtEl>
                                          <p:spTgt spid="120"/>
                                        </p:tgtEl>
                                      </p:cBhvr>
                                    </p:animEffect>
                                  </p:childTnLst>
                                  <p:subTnLst>
                                    <p:audio>
                                      <p:cMediaNode>
                                        <p:cTn display="0" masterRel="sameClick">
                                          <p:stCondLst>
                                            <p:cond evt="begin" delay="0">
                                              <p:tn val="99"/>
                                            </p:cond>
                                          </p:stCondLst>
                                          <p:endCondLst>
                                            <p:cond evt="onStopAudio" delay="0">
                                              <p:tgtEl>
                                                <p:sldTgt/>
                                              </p:tgtEl>
                                            </p:cond>
                                          </p:endCondLst>
                                        </p:cTn>
                                        <p:tgtEl>
                                          <p:sndTgt r:embed="rId13" name="T1_W9_7.bild.wav"/>
                                        </p:tgtEl>
                                      </p:cMediaNode>
                                    </p:audio>
                                  </p:sub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121"/>
                                        </p:tgtEl>
                                        <p:attrNameLst>
                                          <p:attrName>style.visibility</p:attrName>
                                        </p:attrNameLst>
                                      </p:cBhvr>
                                      <p:to>
                                        <p:strVal val="visible"/>
                                      </p:to>
                                    </p:set>
                                    <p:animEffect transition="in" filter="wipe(down)">
                                      <p:cBhvr>
                                        <p:cTn id="110" dur="500"/>
                                        <p:tgtEl>
                                          <p:spTgt spid="121"/>
                                        </p:tgtEl>
                                      </p:cBhvr>
                                    </p:animEffect>
                                  </p:childTnLst>
                                  <p:subTnLst>
                                    <p:audio>
                                      <p:cMediaNode>
                                        <p:cTn display="0" masterRel="sameClick">
                                          <p:stCondLst>
                                            <p:cond evt="begin" delay="0">
                                              <p:tn val="108"/>
                                            </p:cond>
                                          </p:stCondLst>
                                          <p:endCondLst>
                                            <p:cond evt="onStopAudio" delay="0">
                                              <p:tgtEl>
                                                <p:sldTgt/>
                                              </p:tgtEl>
                                            </p:cond>
                                          </p:endCondLst>
                                        </p:cTn>
                                        <p:tgtEl>
                                          <p:sndTgt r:embed="rId14" name="T1_W9_7.baum.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0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122"/>
                                        </p:tgtEl>
                                        <p:attrNameLst>
                                          <p:attrName>style.visibility</p:attrName>
                                        </p:attrNameLst>
                                      </p:cBhvr>
                                      <p:to>
                                        <p:strVal val="visible"/>
                                      </p:to>
                                    </p:set>
                                    <p:animEffect transition="in" filter="wipe(down)">
                                      <p:cBhvr>
                                        <p:cTn id="119" dur="500"/>
                                        <p:tgtEl>
                                          <p:spTgt spid="122"/>
                                        </p:tgtEl>
                                      </p:cBhvr>
                                    </p:animEffect>
                                  </p:childTnLst>
                                  <p:subTnLst>
                                    <p:audio>
                                      <p:cMediaNode>
                                        <p:cTn display="0" masterRel="sameClick">
                                          <p:stCondLst>
                                            <p:cond evt="begin" delay="0">
                                              <p:tn val="117"/>
                                            </p:cond>
                                          </p:stCondLst>
                                          <p:endCondLst>
                                            <p:cond evt="onStopAudio" delay="0">
                                              <p:tgtEl>
                                                <p:sldTgt/>
                                              </p:tgtEl>
                                            </p:cond>
                                          </p:endCondLst>
                                        </p:cTn>
                                        <p:tgtEl>
                                          <p:sndTgt r:embed="rId15" name="T1_W9_7.tier.wav"/>
                                        </p:tgtEl>
                                      </p:cMediaNode>
                                    </p:audio>
                                  </p:sub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07"/>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123"/>
                                        </p:tgtEl>
                                        <p:attrNameLst>
                                          <p:attrName>style.visibility</p:attrName>
                                        </p:attrNameLst>
                                      </p:cBhvr>
                                      <p:to>
                                        <p:strVal val="visible"/>
                                      </p:to>
                                    </p:set>
                                    <p:animEffect transition="in" filter="wipe(down)">
                                      <p:cBhvr>
                                        <p:cTn id="128" dur="500"/>
                                        <p:tgtEl>
                                          <p:spTgt spid="123"/>
                                        </p:tgtEl>
                                      </p:cBhvr>
                                    </p:animEffect>
                                  </p:childTnLst>
                                  <p:subTnLst>
                                    <p:audio>
                                      <p:cMediaNode>
                                        <p:cTn display="0" masterRel="sameClick">
                                          <p:stCondLst>
                                            <p:cond evt="begin" delay="0">
                                              <p:tn val="126"/>
                                            </p:cond>
                                          </p:stCondLst>
                                          <p:endCondLst>
                                            <p:cond evt="onStopAudio" delay="0">
                                              <p:tgtEl>
                                                <p:sldTgt/>
                                              </p:tgtEl>
                                            </p:cond>
                                          </p:endCondLst>
                                        </p:cTn>
                                        <p:tgtEl>
                                          <p:sndTgt r:embed="rId16" name="T1_W9_7.stoff.wav"/>
                                        </p:tgtEl>
                                      </p:cMediaNode>
                                    </p:audio>
                                  </p:sub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124"/>
                                        </p:tgtEl>
                                        <p:attrNameLst>
                                          <p:attrName>style.visibility</p:attrName>
                                        </p:attrNameLst>
                                      </p:cBhvr>
                                      <p:to>
                                        <p:strVal val="visible"/>
                                      </p:to>
                                    </p:set>
                                    <p:animEffect transition="in" filter="wipe(down)">
                                      <p:cBhvr>
                                        <p:cTn id="137" dur="500"/>
                                        <p:tgtEl>
                                          <p:spTgt spid="124"/>
                                        </p:tgtEl>
                                      </p:cBhvr>
                                    </p:animEffect>
                                  </p:childTnLst>
                                  <p:subTnLst>
                                    <p:audio>
                                      <p:cMediaNode>
                                        <p:cTn display="0" masterRel="sameClick">
                                          <p:stCondLst>
                                            <p:cond evt="begin" delay="0">
                                              <p:tn val="135"/>
                                            </p:cond>
                                          </p:stCondLst>
                                          <p:endCondLst>
                                            <p:cond evt="onStopAudio" delay="0">
                                              <p:tgtEl>
                                                <p:sldTgt/>
                                              </p:tgtEl>
                                            </p:cond>
                                          </p:endCondLst>
                                        </p:cTn>
                                        <p:tgtEl>
                                          <p:sndTgt r:embed="rId17" name="T1_W9_7.geben.wav"/>
                                        </p:tgtEl>
                                      </p:cMediaNode>
                                    </p:audio>
                                  </p:subTnLst>
                                </p:cTn>
                              </p:par>
                            </p:childTnLst>
                          </p:cTn>
                        </p:par>
                      </p:childTnLst>
                    </p:cTn>
                  </p:par>
                  <p:par>
                    <p:cTn id="138" fill="hold">
                      <p:stCondLst>
                        <p:cond delay="indefinite"/>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10"/>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111"/>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112"/>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113"/>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114"/>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15"/>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116"/>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117"/>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118"/>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119"/>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120"/>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121"/>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122"/>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123"/>
                                        </p:tgtEl>
                                        <p:attrNameLst>
                                          <p:attrName>style.visibility</p:attrName>
                                        </p:attrNameLst>
                                      </p:cBhvr>
                                      <p:to>
                                        <p:strVal val="hidden"/>
                                      </p:to>
                                    </p:set>
                                  </p:childTnLst>
                                </p:cTn>
                              </p:par>
                              <p:par>
                                <p:cTn id="168" presetID="1" presetClass="exit" presetSubtype="0" fill="hold" nodeType="withEffect">
                                  <p:stCondLst>
                                    <p:cond delay="0"/>
                                  </p:stCondLst>
                                  <p:childTnLst>
                                    <p:set>
                                      <p:cBhvr>
                                        <p:cTn id="169" dur="1" fill="hold">
                                          <p:stCondLst>
                                            <p:cond delay="0"/>
                                          </p:stCondLst>
                                        </p:cTn>
                                        <p:tgtEl>
                                          <p:spTgt spid="124"/>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125"/>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fade">
                                      <p:cBhvr>
                                        <p:cTn id="178" dur="1000"/>
                                        <p:tgtEl>
                                          <p:spTgt spid="8"/>
                                        </p:tgtEl>
                                      </p:cBhvr>
                                    </p:animEffect>
                                    <p:anim calcmode="lin" valueType="num">
                                      <p:cBhvr>
                                        <p:cTn id="179" dur="1000" fill="hold"/>
                                        <p:tgtEl>
                                          <p:spTgt spid="8"/>
                                        </p:tgtEl>
                                        <p:attrNameLst>
                                          <p:attrName>ppt_x</p:attrName>
                                        </p:attrNameLst>
                                      </p:cBhvr>
                                      <p:tavLst>
                                        <p:tav tm="0">
                                          <p:val>
                                            <p:strVal val="#ppt_x"/>
                                          </p:val>
                                        </p:tav>
                                        <p:tav tm="100000">
                                          <p:val>
                                            <p:strVal val="#ppt_x"/>
                                          </p:val>
                                        </p:tav>
                                      </p:tavLst>
                                    </p:anim>
                                    <p:anim calcmode="lin" valueType="num">
                                      <p:cBhvr>
                                        <p:cTn id="18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18" name="T1_W9_7.stofftier.wav"/>
                                        </p:tgtEl>
                                      </p:cMediaNode>
                                    </p:audio>
                                  </p:subTnLst>
                                </p:cTn>
                              </p:par>
                            </p:childTnLst>
                          </p:cTn>
                        </p:par>
                      </p:childTnLst>
                    </p:cTn>
                  </p:par>
                  <p:par>
                    <p:cTn id="185" fill="hold">
                      <p:stCondLst>
                        <p:cond delay="indefinite"/>
                      </p:stCondLst>
                      <p:childTnLst>
                        <p:par>
                          <p:cTn id="186" fill="hold">
                            <p:stCondLst>
                              <p:cond delay="0"/>
                            </p:stCondLst>
                            <p:childTnLst>
                              <p:par>
                                <p:cTn id="187" presetID="1" presetClass="exit" presetSubtype="0" fill="hold" grpId="1" nodeType="clickEffect">
                                  <p:stCondLst>
                                    <p:cond delay="0"/>
                                  </p:stCondLst>
                                  <p:childTnLst>
                                    <p:set>
                                      <p:cBhvr>
                                        <p:cTn id="188" dur="1" fill="hold">
                                          <p:stCondLst>
                                            <p:cond delay="0"/>
                                          </p:stCondLst>
                                        </p:cTn>
                                        <p:tgtEl>
                                          <p:spTgt spid="125"/>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127"/>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xit" presetSubtype="0" fill="hold" grpId="1" nodeType="clickEffect">
                                  <p:stCondLst>
                                    <p:cond delay="0"/>
                                  </p:stCondLst>
                                  <p:childTnLst>
                                    <p:set>
                                      <p:cBhvr>
                                        <p:cTn id="196" dur="1" fill="hold">
                                          <p:stCondLst>
                                            <p:cond delay="0"/>
                                          </p:stCondLst>
                                        </p:cTn>
                                        <p:tgtEl>
                                          <p:spTgt spid="127"/>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19" name="T1_W9_7.bucher.wav"/>
                                        </p:tgtEl>
                                      </p:cMediaNode>
                                    </p:audio>
                                  </p:subTnLst>
                                </p:cTn>
                              </p:par>
                            </p:childTnLst>
                          </p:cTn>
                        </p:par>
                      </p:childTnLst>
                    </p:cTn>
                  </p:par>
                  <p:par>
                    <p:cTn id="201" fill="hold">
                      <p:stCondLst>
                        <p:cond delay="indefinite"/>
                      </p:stCondLst>
                      <p:childTnLst>
                        <p:par>
                          <p:cTn id="202" fill="hold">
                            <p:stCondLst>
                              <p:cond delay="0"/>
                            </p:stCondLst>
                            <p:childTnLst>
                              <p:par>
                                <p:cTn id="203" presetID="1" presetClass="entr" presetSubtype="0" fill="hold" grpId="0" nodeType="clickEffect">
                                  <p:stCondLst>
                                    <p:cond delay="0"/>
                                  </p:stCondLst>
                                  <p:childTnLst>
                                    <p:set>
                                      <p:cBhvr>
                                        <p:cTn id="204"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20" name="T1_W9_7.g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3" grpId="0" animBg="1"/>
      <p:bldP spid="34" grpId="0" animBg="1"/>
      <p:bldP spid="35" grpId="0" animBg="1"/>
      <p:bldP spid="37" grpId="0" animBg="1"/>
      <p:bldP spid="42" grpId="0" animBg="1"/>
      <p:bldP spid="43" grpId="0" animBg="1"/>
      <p:bldP spid="46" grpId="0" animBg="1"/>
      <p:bldP spid="55" grpId="0" animBg="1"/>
      <p:bldP spid="57" grpId="0" animBg="1"/>
      <p:bldP spid="104" grpId="0" animBg="1"/>
      <p:bldP spid="105" grpId="0" animBg="1"/>
      <p:bldP spid="106" grpId="0" animBg="1"/>
      <p:bldP spid="107" grpId="0" animBg="1"/>
      <p:bldP spid="108" grpId="0" animBg="1"/>
      <p:bldP spid="125" grpId="0" animBg="1"/>
      <p:bldP spid="125" grpId="1" animBg="1"/>
      <p:bldP spid="126" grpId="0" animBg="1"/>
      <p:bldP spid="127" grpId="0" animBg="1"/>
      <p:bldP spid="127" grpId="1" animBg="1"/>
      <p:bldP spid="129" grpId="0" animBg="1"/>
      <p:bldP spid="1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The verb </a:t>
            </a:r>
            <a:r>
              <a:rPr lang="en-GB" sz="2800" b="1" spc="-1" dirty="0" err="1">
                <a:solidFill>
                  <a:srgbClr val="002060"/>
                </a:solidFill>
                <a:latin typeface="Century Gothic" panose="020B0502020202020204" pitchFamily="34" charset="0"/>
              </a:rPr>
              <a:t>geben</a:t>
            </a:r>
            <a:r>
              <a:rPr lang="en-GB" sz="2800" spc="-1" dirty="0">
                <a:solidFill>
                  <a:srgbClr val="002060"/>
                </a:solidFill>
                <a:latin typeface="Century Gothic" panose="020B0502020202020204" pitchFamily="34" charset="0"/>
              </a:rPr>
              <a:t> means to give. It changes ‘</a:t>
            </a:r>
            <a:r>
              <a:rPr lang="en-GB" sz="2800" b="1" spc="-1" dirty="0">
                <a:solidFill>
                  <a:srgbClr val="002060"/>
                </a:solidFill>
                <a:latin typeface="Century Gothic" panose="020B0502020202020204" pitchFamily="34" charset="0"/>
              </a:rPr>
              <a:t>e</a:t>
            </a:r>
            <a:r>
              <a:rPr lang="en-GB" sz="2800" spc="-1" dirty="0">
                <a:solidFill>
                  <a:srgbClr val="002060"/>
                </a:solidFill>
                <a:latin typeface="Century Gothic" panose="020B0502020202020204" pitchFamily="34" charset="0"/>
              </a:rPr>
              <a:t>’ to ‘</a:t>
            </a:r>
            <a:r>
              <a:rPr lang="en-GB" sz="2800" b="1" spc="-1" dirty="0">
                <a:solidFill>
                  <a:srgbClr val="002060"/>
                </a:solidFill>
                <a:latin typeface="Century Gothic" panose="020B0502020202020204" pitchFamily="34" charset="0"/>
              </a:rPr>
              <a:t>i</a:t>
            </a:r>
            <a:r>
              <a:rPr lang="en-GB" sz="2800" spc="-1" dirty="0">
                <a:solidFill>
                  <a:srgbClr val="002060"/>
                </a:solidFill>
                <a:latin typeface="Century Gothic" panose="020B0502020202020204" pitchFamily="34" charset="0"/>
              </a:rPr>
              <a:t>’ in the er/</a:t>
            </a:r>
            <a:r>
              <a:rPr lang="en-GB" sz="2800" spc="-1" dirty="0" err="1">
                <a:solidFill>
                  <a:srgbClr val="002060"/>
                </a:solidFill>
                <a:latin typeface="Century Gothic" panose="020B0502020202020204" pitchFamily="34" charset="0"/>
              </a:rPr>
              <a:t>sie</a:t>
            </a:r>
            <a:r>
              <a:rPr lang="en-GB" sz="2800" spc="-1" dirty="0">
                <a:solidFill>
                  <a:srgbClr val="002060"/>
                </a:solidFill>
                <a:latin typeface="Century Gothic" panose="020B0502020202020204" pitchFamily="34" charset="0"/>
              </a:rPr>
              <a:t>/es form: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418510" y="2442930"/>
            <a:ext cx="188558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ich </a:t>
            </a:r>
            <a:r>
              <a:rPr lang="en-GB" sz="2800" b="1" spc="-1" dirty="0" err="1">
                <a:solidFill>
                  <a:srgbClr val="92D050"/>
                </a:solidFill>
                <a:latin typeface="Century Gothic" panose="020B0502020202020204" pitchFamily="34" charset="0"/>
                <a:ea typeface="Century Gothic"/>
              </a:rPr>
              <a:t>gebe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18510" y="3075781"/>
            <a:ext cx="33454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give/I am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3" name="CustomShape 6"/>
          <p:cNvSpPr/>
          <p:nvPr/>
        </p:nvSpPr>
        <p:spPr>
          <a:xfrm>
            <a:off x="5913865" y="2408358"/>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er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gibt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4" name="CustomShape 7"/>
          <p:cNvSpPr/>
          <p:nvPr/>
        </p:nvSpPr>
        <p:spPr>
          <a:xfrm>
            <a:off x="5132612" y="3075781"/>
            <a:ext cx="51879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he gives/he is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8"/>
          <a:stretch/>
        </p:blipFill>
        <p:spPr>
          <a:xfrm>
            <a:off x="3947017" y="2535530"/>
            <a:ext cx="522720" cy="1224000"/>
          </a:xfrm>
          <a:prstGeom prst="rect">
            <a:avLst/>
          </a:prstGeom>
          <a:ln>
            <a:noFill/>
          </a:ln>
        </p:spPr>
      </p:pic>
      <p:pic>
        <p:nvPicPr>
          <p:cNvPr id="100" name="Google Shape;181;p8"/>
          <p:cNvPicPr/>
          <p:nvPr/>
        </p:nvPicPr>
        <p:blipFill>
          <a:blip r:embed="rId9"/>
          <a:stretch/>
        </p:blipFill>
        <p:spPr>
          <a:xfrm>
            <a:off x="9709625" y="2701950"/>
            <a:ext cx="1221905" cy="897924"/>
          </a:xfrm>
          <a:prstGeom prst="rect">
            <a:avLst/>
          </a:prstGeom>
          <a:ln>
            <a:noFill/>
          </a:ln>
        </p:spPr>
      </p:pic>
      <p:pic>
        <p:nvPicPr>
          <p:cNvPr id="101" name="Google Shape;182;p8"/>
          <p:cNvPicPr/>
          <p:nvPr/>
        </p:nvPicPr>
        <p:blipFill>
          <a:blip r:embed="rId10"/>
          <a:stretch/>
        </p:blipFill>
        <p:spPr>
          <a:xfrm>
            <a:off x="10073808" y="4277891"/>
            <a:ext cx="1295028" cy="897924"/>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5858804" y="4642712"/>
            <a:ext cx="462548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gives/she is giving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6011906" y="4012878"/>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gibt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136654"/>
            <a:ext cx="7267988" cy="754735"/>
          </a:xfrm>
        </p:spPr>
        <p:txBody>
          <a:bodyPr/>
          <a:lstStyle/>
          <a:p>
            <a:r>
              <a:rPr lang="en-GB" sz="3600" b="1" spc="-1" dirty="0" err="1">
                <a:latin typeface="Century Gothic" panose="020B0502020202020204" pitchFamily="34" charset="0"/>
                <a:ea typeface="Century Gothic"/>
                <a:hlinkClick r:id="" action="ppaction://noaction">
                  <a:snd r:embed="rId11" name="T1_W9_8.1.wav"/>
                  <a:extLst>
                    <a:ext uri="{A12FA001-AC4F-418D-AE19-62706E023703}">
                      <ahyp:hlinkClr xmlns:ahyp="http://schemas.microsoft.com/office/drawing/2018/hyperlinkcolor" val="tx"/>
                    </a:ext>
                  </a:extLst>
                </a:hlinkClick>
              </a:rPr>
              <a:t>geben</a:t>
            </a:r>
            <a:r>
              <a:rPr lang="en-GB" sz="3600" b="1" spc="-1" dirty="0">
                <a:latin typeface="Century Gothic" panose="020B0502020202020204" pitchFamily="34" charset="0"/>
                <a:ea typeface="Century Gothic"/>
                <a:hlinkClick r:id="" action="ppaction://noaction">
                  <a:snd r:embed="rId11" name="T1_W9_8.1.wav"/>
                  <a:extLst>
                    <a:ext uri="{A12FA001-AC4F-418D-AE19-62706E023703}">
                      <ahyp:hlinkClr xmlns:ahyp="http://schemas.microsoft.com/office/drawing/2018/hyperlinkcolor" val="tx"/>
                    </a:ext>
                  </a:extLst>
                </a:hlinkClick>
              </a:rPr>
              <a:t> | es </a:t>
            </a:r>
            <a:r>
              <a:rPr lang="en-GB" sz="3600" b="1" spc="-1" dirty="0" err="1">
                <a:latin typeface="Century Gothic" panose="020B0502020202020204" pitchFamily="34" charset="0"/>
                <a:ea typeface="Century Gothic"/>
                <a:hlinkClick r:id="" action="ppaction://noaction">
                  <a:snd r:embed="rId11" name="T1_W9_8.1.wav"/>
                  <a:extLst>
                    <a:ext uri="{A12FA001-AC4F-418D-AE19-62706E023703}">
                      <ahyp:hlinkClr xmlns:ahyp="http://schemas.microsoft.com/office/drawing/2018/hyperlinkcolor" val="tx"/>
                    </a:ext>
                  </a:extLst>
                </a:hlinkClick>
              </a:rPr>
              <a:t>gibt</a:t>
            </a:r>
            <a:endParaRPr lang="en-GB" sz="3600" dirty="0">
              <a:hlinkClick r:id="" action="ppaction://noaction">
                <a:snd r:embed="rId11" name="T1_W9_8.1.wav"/>
                <a:extLst>
                  <a:ext uri="{A12FA001-AC4F-418D-AE19-62706E023703}">
                    <ahyp:hlinkClr xmlns:ahyp="http://schemas.microsoft.com/office/drawing/2018/hyperlinkcolor" val="tx"/>
                  </a:ext>
                </a:extLst>
              </a:hlinkClick>
            </a:endParaRPr>
          </a:p>
        </p:txBody>
      </p:sp>
      <p:pic>
        <p:nvPicPr>
          <p:cNvPr id="25" name="Picture 24" descr="present">
            <a:extLst>
              <a:ext uri="{FF2B5EF4-FFF2-40B4-BE49-F238E27FC236}">
                <a16:creationId xmlns:a16="http://schemas.microsoft.com/office/drawing/2014/main" id="{7E7E47C3-428F-407F-A93D-506AF7580EDB}"/>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2801" y="2811110"/>
            <a:ext cx="705012" cy="698603"/>
          </a:xfrm>
          <a:prstGeom prst="rect">
            <a:avLst/>
          </a:prstGeom>
        </p:spPr>
      </p:pic>
      <p:pic>
        <p:nvPicPr>
          <p:cNvPr id="26" name="Google Shape;183;p8">
            <a:extLst>
              <a:ext uri="{FF2B5EF4-FFF2-40B4-BE49-F238E27FC236}">
                <a16:creationId xmlns:a16="http://schemas.microsoft.com/office/drawing/2014/main" id="{F2AC658B-E43F-48E0-B1F5-FC312361A589}"/>
              </a:ext>
            </a:extLst>
          </p:cNvPr>
          <p:cNvPicPr/>
          <p:nvPr/>
        </p:nvPicPr>
        <p:blipFill>
          <a:blip r:embed="rId13"/>
          <a:stretch/>
        </p:blipFill>
        <p:spPr>
          <a:xfrm>
            <a:off x="94572" y="3062833"/>
            <a:ext cx="371187" cy="488721"/>
          </a:xfrm>
          <a:prstGeom prst="rect">
            <a:avLst/>
          </a:prstGeom>
          <a:ln>
            <a:noFill/>
          </a:ln>
        </p:spPr>
      </p:pic>
      <p:pic>
        <p:nvPicPr>
          <p:cNvPr id="28" name="Google Shape;183;p8">
            <a:extLst>
              <a:ext uri="{FF2B5EF4-FFF2-40B4-BE49-F238E27FC236}">
                <a16:creationId xmlns:a16="http://schemas.microsoft.com/office/drawing/2014/main" id="{1FC5B722-51C1-4EBA-8131-8B58DE028790}"/>
              </a:ext>
            </a:extLst>
          </p:cNvPr>
          <p:cNvPicPr/>
          <p:nvPr/>
        </p:nvPicPr>
        <p:blipFill>
          <a:blip r:embed="rId13"/>
          <a:stretch/>
        </p:blipFill>
        <p:spPr>
          <a:xfrm>
            <a:off x="5487616" y="4687094"/>
            <a:ext cx="371187" cy="488721"/>
          </a:xfrm>
          <a:prstGeom prst="rect">
            <a:avLst/>
          </a:prstGeom>
          <a:ln>
            <a:noFill/>
          </a:ln>
        </p:spPr>
      </p:pic>
      <p:pic>
        <p:nvPicPr>
          <p:cNvPr id="29" name="Picture 28" descr="present">
            <a:extLst>
              <a:ext uri="{FF2B5EF4-FFF2-40B4-BE49-F238E27FC236}">
                <a16:creationId xmlns:a16="http://schemas.microsoft.com/office/drawing/2014/main" id="{CDF34BCB-1175-4860-8515-9B54139B22B7}"/>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16330" y="2811110"/>
            <a:ext cx="705012" cy="698603"/>
          </a:xfrm>
          <a:prstGeom prst="rect">
            <a:avLst/>
          </a:prstGeom>
        </p:spPr>
      </p:pic>
      <p:pic>
        <p:nvPicPr>
          <p:cNvPr id="30" name="Picture 29" descr="present">
            <a:extLst>
              <a:ext uri="{FF2B5EF4-FFF2-40B4-BE49-F238E27FC236}">
                <a16:creationId xmlns:a16="http://schemas.microsoft.com/office/drawing/2014/main" id="{1AAE7C03-E3C9-4146-A28D-C5A8B66FC75C}"/>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6564" y="4477212"/>
            <a:ext cx="705012" cy="698603"/>
          </a:xfrm>
          <a:prstGeom prst="rect">
            <a:avLst/>
          </a:prstGeom>
        </p:spPr>
      </p:pic>
      <p:sp>
        <p:nvSpPr>
          <p:cNvPr id="31" name="CustomShape 3">
            <a:extLst>
              <a:ext uri="{FF2B5EF4-FFF2-40B4-BE49-F238E27FC236}">
                <a16:creationId xmlns:a16="http://schemas.microsoft.com/office/drawing/2014/main" id="{7088C473-0D16-459C-A63A-829C1B71E4F7}"/>
              </a:ext>
            </a:extLst>
          </p:cNvPr>
          <p:cNvSpPr/>
          <p:nvPr/>
        </p:nvSpPr>
        <p:spPr>
          <a:xfrm>
            <a:off x="364260" y="545576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that ‘es </a:t>
            </a:r>
            <a:r>
              <a:rPr lang="en-GB" sz="2800" spc="-1" dirty="0" err="1">
                <a:solidFill>
                  <a:srgbClr val="002060"/>
                </a:solidFill>
                <a:latin typeface="Century Gothic" panose="020B0502020202020204" pitchFamily="34" charset="0"/>
              </a:rPr>
              <a:t>gibt</a:t>
            </a:r>
            <a:r>
              <a:rPr lang="en-GB" sz="2800" spc="-1" dirty="0">
                <a:solidFill>
                  <a:srgbClr val="002060"/>
                </a:solidFill>
                <a:latin typeface="Century Gothic" panose="020B0502020202020204" pitchFamily="34" charset="0"/>
              </a:rPr>
              <a:t>’ (it gives) usually means ‘there is’ or ‘there are’: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CustomShape 6">
            <a:extLst>
              <a:ext uri="{FF2B5EF4-FFF2-40B4-BE49-F238E27FC236}">
                <a16:creationId xmlns:a16="http://schemas.microsoft.com/office/drawing/2014/main" id="{31C43A9F-46B4-45B1-891A-39D0CB6B738A}"/>
              </a:ext>
            </a:extLst>
          </p:cNvPr>
          <p:cNvSpPr/>
          <p:nvPr/>
        </p:nvSpPr>
        <p:spPr>
          <a:xfrm>
            <a:off x="2766216" y="6009796"/>
            <a:ext cx="448635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gibt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einen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Ball.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3" name="CustomShape 7">
            <a:extLst>
              <a:ext uri="{FF2B5EF4-FFF2-40B4-BE49-F238E27FC236}">
                <a16:creationId xmlns:a16="http://schemas.microsoft.com/office/drawing/2014/main" id="{6D1F9AD8-E77B-4D28-82CD-F7A0AA9535B5}"/>
              </a:ext>
            </a:extLst>
          </p:cNvPr>
          <p:cNvSpPr/>
          <p:nvPr/>
        </p:nvSpPr>
        <p:spPr>
          <a:xfrm>
            <a:off x="6879006" y="5995871"/>
            <a:ext cx="462548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There is a 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4" name="Google Shape;183;p8">
            <a:extLst>
              <a:ext uri="{FF2B5EF4-FFF2-40B4-BE49-F238E27FC236}">
                <a16:creationId xmlns:a16="http://schemas.microsoft.com/office/drawing/2014/main" id="{734CB370-522C-48CF-88E8-CB9529EDD033}"/>
              </a:ext>
            </a:extLst>
          </p:cNvPr>
          <p:cNvPicPr/>
          <p:nvPr/>
        </p:nvPicPr>
        <p:blipFill>
          <a:blip r:embed="rId13"/>
          <a:stretch/>
        </p:blipFill>
        <p:spPr>
          <a:xfrm>
            <a:off x="6372167" y="6030893"/>
            <a:ext cx="371187" cy="488721"/>
          </a:xfrm>
          <a:prstGeom prst="rect">
            <a:avLst/>
          </a:prstGeom>
          <a:ln>
            <a:noFill/>
          </a:ln>
        </p:spPr>
      </p:pic>
      <p:sp>
        <p:nvSpPr>
          <p:cNvPr id="35" name="Speech Bubble: Rectangle with Corners Rounded 34">
            <a:extLst>
              <a:ext uri="{FF2B5EF4-FFF2-40B4-BE49-F238E27FC236}">
                <a16:creationId xmlns:a16="http://schemas.microsoft.com/office/drawing/2014/main" id="{7843E0E9-39C4-4B56-B44F-792416601242}"/>
              </a:ext>
            </a:extLst>
          </p:cNvPr>
          <p:cNvSpPr/>
          <p:nvPr/>
        </p:nvSpPr>
        <p:spPr>
          <a:xfrm>
            <a:off x="280165" y="4100141"/>
            <a:ext cx="4925899" cy="1178015"/>
          </a:xfrm>
          <a:prstGeom prst="wedgeRoundRectCallout">
            <a:avLst>
              <a:gd name="adj1" fmla="val 33301"/>
              <a:gd name="adj2" fmla="val 72898"/>
              <a:gd name="adj3" fmla="val 16667"/>
            </a:avLst>
          </a:prstGeom>
          <a:solidFill>
            <a:srgbClr val="002060"/>
          </a:solidFill>
          <a:ln w="12700" cap="flat" cmpd="sng" algn="ctr">
            <a:solidFill>
              <a:srgbClr val="FFD10D"/>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After most verbs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(m) changes to </a:t>
            </a:r>
            <a:r>
              <a:rPr kumimoji="0" lang="en-GB" sz="2000" b="0"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But </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eine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(f) and </a:t>
            </a:r>
            <a:r>
              <a:rPr kumimoji="0" lang="en-GB" sz="2000" b="0"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nt</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stay the same.</a:t>
            </a:r>
          </a:p>
        </p:txBody>
      </p:sp>
      <p:sp>
        <p:nvSpPr>
          <p:cNvPr id="4" name="Rectangle: Rounded Corners 3">
            <a:extLst>
              <a:ext uri="{FF2B5EF4-FFF2-40B4-BE49-F238E27FC236}">
                <a16:creationId xmlns:a16="http://schemas.microsoft.com/office/drawing/2014/main" id="{8974C752-6F08-41F1-AD05-B5F5F25C354F}"/>
              </a:ext>
            </a:extLst>
          </p:cNvPr>
          <p:cNvSpPr/>
          <p:nvPr/>
        </p:nvSpPr>
        <p:spPr>
          <a:xfrm>
            <a:off x="3984595" y="6126360"/>
            <a:ext cx="1063395" cy="368202"/>
          </a:xfrm>
          <a:prstGeom prst="roundRect">
            <a:avLst/>
          </a:prstGeom>
          <a:noFill/>
          <a:ln w="381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oogle Shape;183;p8">
            <a:extLst>
              <a:ext uri="{FF2B5EF4-FFF2-40B4-BE49-F238E27FC236}">
                <a16:creationId xmlns:a16="http://schemas.microsoft.com/office/drawing/2014/main" id="{4F3CA8F7-CE1B-4041-B9DE-963665315A4E}"/>
              </a:ext>
            </a:extLst>
          </p:cNvPr>
          <p:cNvPicPr/>
          <p:nvPr/>
        </p:nvPicPr>
        <p:blipFill>
          <a:blip r:embed="rId13"/>
          <a:stretch/>
        </p:blipFill>
        <p:spPr>
          <a:xfrm>
            <a:off x="5568671" y="3090440"/>
            <a:ext cx="371187" cy="488721"/>
          </a:xfrm>
          <a:prstGeom prst="rect">
            <a:avLst/>
          </a:prstGeom>
          <a:ln>
            <a:noFill/>
          </a:ln>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1_W9_8.2.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repl">
                                        <p:cTn id="16" dur="500"/>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9_8.3.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repl">
                                        <p:cTn id="33" dur="500"/>
                                        <p:tgtEl>
                                          <p:spTgt spid="3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childTnLst>
                                </p:cTn>
                              </p:par>
                              <p:par>
                                <p:cTn id="38" presetID="1" presetClass="entr"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T1_W9_8.4.wav"/>
                                        </p:tgtEl>
                                      </p:cMediaNode>
                                    </p:audio>
                                  </p:sub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repl">
                                        <p:cTn id="48" dur="500"/>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repl">
                                        <p:cTn id="61" dur="500"/>
                                        <p:tgtEl>
                                          <p:spTgt spid="3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T1_W9_8.5.wav"/>
                                        </p:tgtEl>
                                      </p:cMediaNode>
                                    </p:audio>
                                  </p:subTnLst>
                                </p:cTn>
                              </p:par>
                              <p:par>
                                <p:cTn id="66" presetID="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repl">
                                        <p:cTn id="68" dur="500"/>
                                        <p:tgtEl>
                                          <p:spTgt spid="3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7212</TotalTime>
  <Words>2690</Words>
  <Application>Microsoft Macintosh PowerPoint</Application>
  <PresentationFormat>Widescreen</PresentationFormat>
  <Paragraphs>361</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aussprechen</vt:lpstr>
      <vt:lpstr>Kultur</vt:lpstr>
      <vt:lpstr>Vokabeln</vt:lpstr>
      <vt:lpstr>geben | es gibt</vt:lpstr>
      <vt:lpstr>hören</vt:lpstr>
      <vt:lpstr>geben</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90</cp:revision>
  <dcterms:created xsi:type="dcterms:W3CDTF">2021-07-02T19:27:01Z</dcterms:created>
  <dcterms:modified xsi:type="dcterms:W3CDTF">2024-01-04T10:34:45Z</dcterms:modified>
</cp:coreProperties>
</file>