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8EE"/>
    <a:srgbClr val="D7E7F5"/>
    <a:srgbClr val="FFF7FF"/>
    <a:srgbClr val="F2F7FC"/>
    <a:srgbClr val="FBFDF9"/>
    <a:srgbClr val="C6DCF0"/>
    <a:srgbClr val="FFFAEB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11B8B2-EB0C-6003-F584-4D40F033A0F2}" v="48" dt="2022-07-13T15:52:24.634"/>
    <p1510:client id="{C61A0A63-F0D7-E393-A502-9DE295523D05}" v="5" dt="2022-07-19T13:14:03.2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176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ike Krusemann" userId="S::jx903880@reading.ac.uk::22b930c6-ce99-468c-835c-dba6438d8ea3" providerId="AD" clId="Web-{4911B8B2-EB0C-6003-F584-4D40F033A0F2}"/>
    <pc:docChg chg="modSld">
      <pc:chgData name="Heike Krusemann" userId="S::jx903880@reading.ac.uk::22b930c6-ce99-468c-835c-dba6438d8ea3" providerId="AD" clId="Web-{4911B8B2-EB0C-6003-F584-4D40F033A0F2}" dt="2022-07-13T15:52:24.634" v="30" actId="20577"/>
      <pc:docMkLst>
        <pc:docMk/>
      </pc:docMkLst>
      <pc:sldChg chg="addSp modSp">
        <pc:chgData name="Heike Krusemann" userId="S::jx903880@reading.ac.uk::22b930c6-ce99-468c-835c-dba6438d8ea3" providerId="AD" clId="Web-{4911B8B2-EB0C-6003-F584-4D40F033A0F2}" dt="2022-07-13T15:50:38.944" v="24" actId="1076"/>
        <pc:sldMkLst>
          <pc:docMk/>
          <pc:sldMk cId="189248699" sldId="256"/>
        </pc:sldMkLst>
        <pc:spChg chg="add mod">
          <ac:chgData name="Heike Krusemann" userId="S::jx903880@reading.ac.uk::22b930c6-ce99-468c-835c-dba6438d8ea3" providerId="AD" clId="Web-{4911B8B2-EB0C-6003-F584-4D40F033A0F2}" dt="2022-07-13T15:50:38.944" v="24" actId="1076"/>
          <ac:spMkLst>
            <pc:docMk/>
            <pc:sldMk cId="189248699" sldId="256"/>
            <ac:spMk id="2" creationId="{1EFF23E3-A01E-EEA3-5D31-BD23EAFB98B1}"/>
          </ac:spMkLst>
        </pc:spChg>
        <pc:spChg chg="mod">
          <ac:chgData name="Heike Krusemann" userId="S::jx903880@reading.ac.uk::22b930c6-ce99-468c-835c-dba6438d8ea3" providerId="AD" clId="Web-{4911B8B2-EB0C-6003-F584-4D40F033A0F2}" dt="2022-07-13T15:50:34.678" v="23" actId="20577"/>
          <ac:spMkLst>
            <pc:docMk/>
            <pc:sldMk cId="189248699" sldId="256"/>
            <ac:spMk id="61" creationId="{A331B107-F8E8-405E-A7FF-B1E3344FDA24}"/>
          </ac:spMkLst>
        </pc:spChg>
        <pc:spChg chg="mod">
          <ac:chgData name="Heike Krusemann" userId="S::jx903880@reading.ac.uk::22b930c6-ce99-468c-835c-dba6438d8ea3" providerId="AD" clId="Web-{4911B8B2-EB0C-6003-F584-4D40F033A0F2}" dt="2022-07-13T15:50:00.521" v="14" actId="1076"/>
          <ac:spMkLst>
            <pc:docMk/>
            <pc:sldMk cId="189248699" sldId="256"/>
            <ac:spMk id="62" creationId="{DDF39211-C523-473F-903A-939D5C52F961}"/>
          </ac:spMkLst>
        </pc:spChg>
        <pc:spChg chg="mod">
          <ac:chgData name="Heike Krusemann" userId="S::jx903880@reading.ac.uk::22b930c6-ce99-468c-835c-dba6438d8ea3" providerId="AD" clId="Web-{4911B8B2-EB0C-6003-F584-4D40F033A0F2}" dt="2022-07-13T15:49:40.864" v="10" actId="1076"/>
          <ac:spMkLst>
            <pc:docMk/>
            <pc:sldMk cId="189248699" sldId="256"/>
            <ac:spMk id="89" creationId="{2B185FAD-BBB5-417B-A901-CD3AC51876BC}"/>
          </ac:spMkLst>
        </pc:spChg>
        <pc:graphicFrameChg chg="mod modGraphic">
          <ac:chgData name="Heike Krusemann" userId="S::jx903880@reading.ac.uk::22b930c6-ce99-468c-835c-dba6438d8ea3" providerId="AD" clId="Web-{4911B8B2-EB0C-6003-F584-4D40F033A0F2}" dt="2022-07-13T15:47:39.720" v="3"/>
          <ac:graphicFrameMkLst>
            <pc:docMk/>
            <pc:sldMk cId="189248699" sldId="256"/>
            <ac:graphicFrameMk id="30" creationId="{F2163F6E-3707-4B27-8327-0F170B40E5E5}"/>
          </ac:graphicFrameMkLst>
        </pc:graphicFrameChg>
        <pc:picChg chg="mod">
          <ac:chgData name="Heike Krusemann" userId="S::jx903880@reading.ac.uk::22b930c6-ce99-468c-835c-dba6438d8ea3" providerId="AD" clId="Web-{4911B8B2-EB0C-6003-F584-4D40F033A0F2}" dt="2022-07-13T15:49:32.692" v="8" actId="1076"/>
          <ac:picMkLst>
            <pc:docMk/>
            <pc:sldMk cId="189248699" sldId="256"/>
            <ac:picMk id="112" creationId="{25FAAAE6-2754-E444-C979-05A316CB89C0}"/>
          </ac:picMkLst>
        </pc:picChg>
        <pc:picChg chg="mod">
          <ac:chgData name="Heike Krusemann" userId="S::jx903880@reading.ac.uk::22b930c6-ce99-468c-835c-dba6438d8ea3" providerId="AD" clId="Web-{4911B8B2-EB0C-6003-F584-4D40F033A0F2}" dt="2022-07-13T15:49:56.865" v="13" actId="1076"/>
          <ac:picMkLst>
            <pc:docMk/>
            <pc:sldMk cId="189248699" sldId="256"/>
            <ac:picMk id="114" creationId="{B47ADAAC-6B24-0D2B-0E4A-5D2D2D088D08}"/>
          </ac:picMkLst>
        </pc:picChg>
      </pc:sldChg>
      <pc:sldChg chg="modSp">
        <pc:chgData name="Heike Krusemann" userId="S::jx903880@reading.ac.uk::22b930c6-ce99-468c-835c-dba6438d8ea3" providerId="AD" clId="Web-{4911B8B2-EB0C-6003-F584-4D40F033A0F2}" dt="2022-07-13T15:52:24.634" v="30" actId="20577"/>
        <pc:sldMkLst>
          <pc:docMk/>
          <pc:sldMk cId="595666312" sldId="257"/>
        </pc:sldMkLst>
        <pc:spChg chg="mod">
          <ac:chgData name="Heike Krusemann" userId="S::jx903880@reading.ac.uk::22b930c6-ce99-468c-835c-dba6438d8ea3" providerId="AD" clId="Web-{4911B8B2-EB0C-6003-F584-4D40F033A0F2}" dt="2022-07-13T15:52:24.634" v="30" actId="20577"/>
          <ac:spMkLst>
            <pc:docMk/>
            <pc:sldMk cId="595666312" sldId="257"/>
            <ac:spMk id="294" creationId="{88798031-CC54-2524-317E-8FB52841A542}"/>
          </ac:spMkLst>
        </pc:spChg>
        <pc:graphicFrameChg chg="mod modGraphic">
          <ac:chgData name="Heike Krusemann" userId="S::jx903880@reading.ac.uk::22b930c6-ce99-468c-835c-dba6438d8ea3" providerId="AD" clId="Web-{4911B8B2-EB0C-6003-F584-4D40F033A0F2}" dt="2022-07-13T15:51:09.617" v="28"/>
          <ac:graphicFrameMkLst>
            <pc:docMk/>
            <pc:sldMk cId="595666312" sldId="257"/>
            <ac:graphicFrameMk id="30" creationId="{F2163F6E-3707-4B27-8327-0F170B40E5E5}"/>
          </ac:graphicFrameMkLst>
        </pc:graphicFrameChg>
      </pc:sldChg>
    </pc:docChg>
  </pc:docChgLst>
  <pc:docChgLst>
    <pc:chgData name="Heike Krusemann" userId="S::jx903880@reading.ac.uk::22b930c6-ce99-468c-835c-dba6438d8ea3" providerId="AD" clId="Web-{C61A0A63-F0D7-E393-A502-9DE295523D05}"/>
    <pc:docChg chg="modSld">
      <pc:chgData name="Heike Krusemann" userId="S::jx903880@reading.ac.uk::22b930c6-ce99-468c-835c-dba6438d8ea3" providerId="AD" clId="Web-{C61A0A63-F0D7-E393-A502-9DE295523D05}" dt="2022-07-19T13:14:03.227" v="4" actId="1076"/>
      <pc:docMkLst>
        <pc:docMk/>
      </pc:docMkLst>
      <pc:sldChg chg="modSp">
        <pc:chgData name="Heike Krusemann" userId="S::jx903880@reading.ac.uk::22b930c6-ce99-468c-835c-dba6438d8ea3" providerId="AD" clId="Web-{C61A0A63-F0D7-E393-A502-9DE295523D05}" dt="2022-07-19T13:14:03.227" v="4" actId="1076"/>
        <pc:sldMkLst>
          <pc:docMk/>
          <pc:sldMk cId="595666312" sldId="257"/>
        </pc:sldMkLst>
        <pc:spChg chg="mod">
          <ac:chgData name="Heike Krusemann" userId="S::jx903880@reading.ac.uk::22b930c6-ce99-468c-835c-dba6438d8ea3" providerId="AD" clId="Web-{C61A0A63-F0D7-E393-A502-9DE295523D05}" dt="2022-07-19T13:14:01.086" v="3" actId="1076"/>
          <ac:spMkLst>
            <pc:docMk/>
            <pc:sldMk cId="595666312" sldId="257"/>
            <ac:spMk id="265" creationId="{77BB17BA-868F-5E42-21A1-87EDEABFC5F7}"/>
          </ac:spMkLst>
        </pc:spChg>
        <pc:picChg chg="mod">
          <ac:chgData name="Heike Krusemann" userId="S::jx903880@reading.ac.uk::22b930c6-ce99-468c-835c-dba6438d8ea3" providerId="AD" clId="Web-{C61A0A63-F0D7-E393-A502-9DE295523D05}" dt="2022-07-19T13:14:03.227" v="4" actId="1076"/>
          <ac:picMkLst>
            <pc:docMk/>
            <pc:sldMk cId="595666312" sldId="257"/>
            <ac:picMk id="264" creationId="{02988C8A-0DB6-5FA0-F9E9-11880B0AD38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6B643-7A5E-48A2-BF90-60D76FE378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4365D3-90EB-414B-86B5-1D6F9B12CF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F2676-08C4-4E3E-8C1F-D42E73DFA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19/07/2022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9D29D-39D0-4397-AAA2-A09BD74EF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8F54A-F586-46D6-96C5-89FCA54D0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946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E347B-5D30-4829-B951-959B0091B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822A9D-CC2D-481B-BC00-A386936B9C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D4E333-E85E-45F0-BBDB-E7E39F96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19/07/2022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C43E2-7114-4B82-ABF4-80EE83561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BE1236-4325-4ABF-B9B6-42411F09B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579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D705B2-36FA-4ECB-A66B-3809778ADB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CB1F13-CE5E-400B-A608-4960D1D82A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0953F1-DCDA-4D4E-8200-E42F30E25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19/07/2022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F6E06-76BA-428B-935B-27E082D08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B5746-4AD9-4D27-A2C6-BEE283FE3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241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0F523-A498-472F-9673-3B0A991A5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4F923-31F0-4D96-8806-58DDF88B4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E513B-F834-464C-83B1-317B0E8D0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19/07/2022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1AB607-B678-400B-96D3-E764E23ED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A3EDF-2A31-4699-9325-41BCECD56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299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3EF95-F705-4C91-ACE3-67814F670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F9C11-B723-42DB-92A5-5823263E0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9163C-5FAB-45BB-91B1-E1F88FE1E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19/07/2022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11B20-D7F4-4518-B5C3-271236054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085184-88B3-4A83-BCDD-9A29101AC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111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36BBF-8E53-4412-8D52-EBCD1AFFB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DBD5E-72E9-42BD-A37C-7D3D00DE80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FD1590-3F58-4DA1-8828-D020DF5362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A21EF4-487A-4380-B2C8-A4D90DE3B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19/07/2022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EB630C-0E20-4A75-9574-1765C62B0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64817D-0B22-436D-A3A0-8FE5F045D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612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9B323-971D-4F01-8285-D8FAD8CC2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EF360-A9D0-4782-9A39-24FAFDCD2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141FB-D580-4B3C-B687-793BF71C4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882ECB-F376-44A5-87E5-C9919AC5B5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96CEC6-73FE-4520-9692-397E4368DB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58AC15-43FF-43C0-9A73-AB4291303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19/07/2022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D84B8B-8F19-40A8-9F8C-B38D0E7B3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72B776-6472-48E8-A73D-C3018D45E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758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0918E-9691-426E-90C9-291F44BD2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B11054-BA22-441E-AA63-287B55015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19/07/2022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8376C3-7A4E-42FE-A318-AA6F891E5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2873DE-5764-45B1-9C62-9685DE14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776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DB3BA0-852C-4381-9CDB-C007A6C5E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19/07/2022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441DD6-0602-4BBE-91D1-32CDBF6E7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AC3346-8901-40BB-889D-C6D2F802B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524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4CB02-A0DB-497D-AF45-C5A466747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81EBB-CD31-4ADF-948E-75A126E6B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26E849-243C-415D-A32B-C87608CF54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908C57-4724-4F39-AD80-B6BF276F0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19/07/2022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77E1EC-FDCE-4063-8994-62F4D446D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97B189-CC80-41EC-A7A2-7AFDE0D6A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181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22934-FA2E-4486-822C-FF2E8E595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161DB5-71C0-4770-B913-6CDFDCFFF1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20A6D-15D3-4C42-A7FE-279B952618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23AFB8-9C5A-4E31-BB5E-0333D3A54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19/07/2022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88CDA6-6A74-4DD7-B496-DC732C65A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EBCB22-14DB-4DCE-A311-0CC9CFBB1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056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E87401-B9E7-4690-8AA1-CBBDE77E0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A1978B-72D3-44D0-B2AB-E0F632EE7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F536A-1ACE-4A36-BC08-BEE0284900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E21CF-B2ED-4931-8233-7F5935BD4E79}" type="datetimeFigureOut">
              <a:rPr lang="en-GB" smtClean="0"/>
              <a:t>19/07/2022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EB333-040B-42C2-8710-0EAF6B714E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2C6950-2B13-4B06-A0FA-7AFA806B19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668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18" Type="http://schemas.openxmlformats.org/officeDocument/2006/relationships/image" Target="../media/image17.png"/><Relationship Id="rId26" Type="http://schemas.openxmlformats.org/officeDocument/2006/relationships/image" Target="../media/image24.jpeg"/><Relationship Id="rId3" Type="http://schemas.openxmlformats.org/officeDocument/2006/relationships/image" Target="../media/image2.png"/><Relationship Id="rId21" Type="http://schemas.openxmlformats.org/officeDocument/2006/relationships/image" Target="../media/image19.gif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3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2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1.png"/><Relationship Id="rId10" Type="http://schemas.openxmlformats.org/officeDocument/2006/relationships/image" Target="../media/image9.jpeg"/><Relationship Id="rId19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gif"/><Relationship Id="rId14" Type="http://schemas.openxmlformats.org/officeDocument/2006/relationships/image" Target="../media/image13.jpeg"/><Relationship Id="rId2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26" Type="http://schemas.openxmlformats.org/officeDocument/2006/relationships/image" Target="../media/image5.png"/><Relationship Id="rId3" Type="http://schemas.openxmlformats.org/officeDocument/2006/relationships/image" Target="../media/image26.jpg"/><Relationship Id="rId21" Type="http://schemas.openxmlformats.org/officeDocument/2006/relationships/image" Target="../media/image18.jpe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5" Type="http://schemas.openxmlformats.org/officeDocument/2006/relationships/image" Target="../media/image45.png"/><Relationship Id="rId2" Type="http://schemas.openxmlformats.org/officeDocument/2006/relationships/image" Target="../media/image25.png"/><Relationship Id="rId16" Type="http://schemas.openxmlformats.org/officeDocument/2006/relationships/image" Target="../media/image39.png"/><Relationship Id="rId20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24" Type="http://schemas.openxmlformats.org/officeDocument/2006/relationships/image" Target="../media/image4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23" Type="http://schemas.openxmlformats.org/officeDocument/2006/relationships/image" Target="../media/image22.png"/><Relationship Id="rId10" Type="http://schemas.openxmlformats.org/officeDocument/2006/relationships/image" Target="../media/image33.jpg"/><Relationship Id="rId19" Type="http://schemas.openxmlformats.org/officeDocument/2006/relationships/image" Target="../media/image42.gif"/><Relationship Id="rId4" Type="http://schemas.openxmlformats.org/officeDocument/2006/relationships/image" Target="../media/image27.jpeg"/><Relationship Id="rId9" Type="http://schemas.openxmlformats.org/officeDocument/2006/relationships/image" Target="../media/image32.png"/><Relationship Id="rId14" Type="http://schemas.openxmlformats.org/officeDocument/2006/relationships/image" Target="../media/image37.png"/><Relationship Id="rId22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" name="Table 107">
            <a:extLst>
              <a:ext uri="{FF2B5EF4-FFF2-40B4-BE49-F238E27FC236}">
                <a16:creationId xmlns:a16="http://schemas.microsoft.com/office/drawing/2014/main" id="{BB2DC62F-E082-C555-B0AD-A1828671C7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377474"/>
              </p:ext>
            </p:extLst>
          </p:nvPr>
        </p:nvGraphicFramePr>
        <p:xfrm>
          <a:off x="6416916" y="2067177"/>
          <a:ext cx="5769029" cy="5296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9029">
                  <a:extLst>
                    <a:ext uri="{9D8B030D-6E8A-4147-A177-3AD203B41FA5}">
                      <a16:colId xmlns:a16="http://schemas.microsoft.com/office/drawing/2014/main" val="4143783995"/>
                    </a:ext>
                  </a:extLst>
                </a:gridCol>
              </a:tblGrid>
              <a:tr h="270581"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919190"/>
                  </a:ext>
                </a:extLst>
              </a:tr>
              <a:tr h="211184"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1684545"/>
                  </a:ext>
                </a:extLst>
              </a:tr>
            </a:tbl>
          </a:graphicData>
        </a:graphic>
      </p:graphicFrame>
      <p:graphicFrame>
        <p:nvGraphicFramePr>
          <p:cNvPr id="34" name="Table 34">
            <a:extLst>
              <a:ext uri="{FF2B5EF4-FFF2-40B4-BE49-F238E27FC236}">
                <a16:creationId xmlns:a16="http://schemas.microsoft.com/office/drawing/2014/main" id="{A6B19FC5-DEC3-4C61-AE60-A45FB88FA7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722954"/>
              </p:ext>
            </p:extLst>
          </p:nvPr>
        </p:nvGraphicFramePr>
        <p:xfrm>
          <a:off x="6417177" y="2564176"/>
          <a:ext cx="5774823" cy="43107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31788">
                  <a:extLst>
                    <a:ext uri="{9D8B030D-6E8A-4147-A177-3AD203B41FA5}">
                      <a16:colId xmlns:a16="http://schemas.microsoft.com/office/drawing/2014/main" val="2497540022"/>
                    </a:ext>
                  </a:extLst>
                </a:gridCol>
                <a:gridCol w="1825976">
                  <a:extLst>
                    <a:ext uri="{9D8B030D-6E8A-4147-A177-3AD203B41FA5}">
                      <a16:colId xmlns:a16="http://schemas.microsoft.com/office/drawing/2014/main" val="3517060348"/>
                    </a:ext>
                  </a:extLst>
                </a:gridCol>
                <a:gridCol w="2017059">
                  <a:extLst>
                    <a:ext uri="{9D8B030D-6E8A-4147-A177-3AD203B41FA5}">
                      <a16:colId xmlns:a16="http://schemas.microsoft.com/office/drawing/2014/main" val="3480091807"/>
                    </a:ext>
                  </a:extLst>
                </a:gridCol>
              </a:tblGrid>
              <a:tr h="2083504"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Personal pronouns</a:t>
                      </a:r>
                    </a:p>
                    <a:p>
                      <a:endParaRPr lang="en-GB" sz="11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    ich ➜  I</a:t>
                      </a:r>
                    </a:p>
                    <a:p>
                      <a:endParaRPr lang="en-GB" sz="11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    du ➜ you</a:t>
                      </a:r>
                    </a:p>
                    <a:p>
                      <a:endParaRPr lang="en-GB" sz="11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    er ➜ he</a:t>
                      </a:r>
                    </a:p>
                    <a:p>
                      <a:endParaRPr lang="en-GB" sz="11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   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sie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➜ she</a:t>
                      </a:r>
                    </a:p>
                    <a:p>
                      <a:endParaRPr lang="en-GB" sz="11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    es  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➜ it</a:t>
                      </a:r>
                      <a:endParaRPr lang="en-GB" sz="11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1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Describing people with the verb </a:t>
                      </a:r>
                      <a:r>
                        <a:rPr lang="en-GB" sz="1100" b="1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sein</a:t>
                      </a:r>
                    </a:p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Asking yes/ no questions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853878"/>
                  </a:ext>
                </a:extLst>
              </a:tr>
              <a:tr h="22076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Capitalisation of nouns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All German nouns start with a capital letter, wherever they are in a sentence: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Der </a:t>
                      </a:r>
                      <a:r>
                        <a:rPr lang="en-GB" sz="1100" b="1" kern="1200" noProof="0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T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isch </a:t>
                      </a:r>
                      <a:r>
                        <a:rPr kumimoji="0" lang="en-GB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ist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 da. 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</a:b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"/>
                        <a:sym typeface="Arial"/>
                      </a:endParaRPr>
                    </a:p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Indefinite articles </a:t>
                      </a:r>
                      <a:b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ein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, eine,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ein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(a)</a:t>
                      </a:r>
                    </a:p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Definite articles </a:t>
                      </a:r>
                      <a:b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der, die, das (the)</a:t>
                      </a:r>
                    </a:p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903279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24090D2E-B22C-451E-8420-4E9CF97EE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47527"/>
            <a:ext cx="10515600" cy="365760"/>
          </a:xfrm>
        </p:spPr>
        <p:txBody>
          <a:bodyPr>
            <a:norm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buClr>
                <a:srgbClr val="FF3333"/>
              </a:buClr>
              <a:buSzPts val="9600"/>
            </a:pPr>
            <a:r>
              <a:rPr lang="en-GB" sz="1800" dirty="0">
                <a:solidFill>
                  <a:srgbClr val="FF0000"/>
                </a:solidFill>
                <a:latin typeface="Modern Love" panose="04090805081005020601" pitchFamily="82" charset="0"/>
                <a:ea typeface="STHupo" panose="02010800040101010101" pitchFamily="2" charset="-122"/>
                <a:cs typeface="Aharoni" panose="02010803020104030203" pitchFamily="2" charset="-79"/>
                <a:sym typeface="Arial"/>
              </a:rPr>
              <a:t>Rot</a:t>
            </a:r>
            <a:r>
              <a:rPr lang="en-GB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 Knowledge Organiser  - Autumn Term </a:t>
            </a:r>
            <a:r>
              <a:rPr lang="en-GB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</a:t>
            </a:r>
          </a:p>
        </p:txBody>
      </p:sp>
      <p:graphicFrame>
        <p:nvGraphicFramePr>
          <p:cNvPr id="30" name="Table 30">
            <a:extLst>
              <a:ext uri="{FF2B5EF4-FFF2-40B4-BE49-F238E27FC236}">
                <a16:creationId xmlns:a16="http://schemas.microsoft.com/office/drawing/2014/main" id="{F2163F6E-3707-4B27-8327-0F170B40E5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047880"/>
              </p:ext>
            </p:extLst>
          </p:nvPr>
        </p:nvGraphicFramePr>
        <p:xfrm>
          <a:off x="102036" y="47527"/>
          <a:ext cx="3109535" cy="6781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09535">
                  <a:extLst>
                    <a:ext uri="{9D8B030D-6E8A-4147-A177-3AD203B41FA5}">
                      <a16:colId xmlns:a16="http://schemas.microsoft.com/office/drawing/2014/main" val="3220626030"/>
                    </a:ext>
                  </a:extLst>
                </a:gridCol>
              </a:tblGrid>
              <a:tr h="186327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Useful first words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1901767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ich – I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998560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/>
                        </a:rPr>
                        <a:t>du </a:t>
                      </a:r>
                      <a:r>
                        <a:rPr lang="en-GB" sz="1100" b="0" i="0" u="none" strike="noStrike" noProof="0" dirty="0"/>
                        <a:t>–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/>
                        </a:rPr>
                        <a:t> you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5081504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er – he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008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sie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she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562108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 – it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643562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sein – to be, being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884660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ich bin – I am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127836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du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bist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you are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325560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er/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sie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/es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ist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he/she/it is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973315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ja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yes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820210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nein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no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560156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der – the (m)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778252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die – the (f)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590331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das</a:t>
                      </a:r>
                      <a:r>
                        <a:rPr lang="en-GB" sz="1100" baseline="30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the (n)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215055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und – and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170835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oder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or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906066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Hallo  – hello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915092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Guten Tag – hello (formal)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211249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Auf Wiedersehen – goodbye 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115916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US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Tschüss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bye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221208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wo? – where?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356230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was? – what?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984679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England – England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969277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Deutschland – Germany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971841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das</a:t>
                      </a:r>
                      <a:r>
                        <a:rPr lang="en-GB" sz="1100" baseline="30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that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8336281"/>
                  </a:ext>
                </a:extLst>
              </a:tr>
            </a:tbl>
          </a:graphicData>
        </a:graphic>
      </p:graphicFrame>
      <p:graphicFrame>
        <p:nvGraphicFramePr>
          <p:cNvPr id="32" name="Table 30">
            <a:extLst>
              <a:ext uri="{FF2B5EF4-FFF2-40B4-BE49-F238E27FC236}">
                <a16:creationId xmlns:a16="http://schemas.microsoft.com/office/drawing/2014/main" id="{0BB43D4B-F631-46F6-A466-275520748B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249195"/>
              </p:ext>
            </p:extLst>
          </p:nvPr>
        </p:nvGraphicFramePr>
        <p:xfrm>
          <a:off x="3223204" y="47527"/>
          <a:ext cx="3142317" cy="56122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42317">
                  <a:extLst>
                    <a:ext uri="{9D8B030D-6E8A-4147-A177-3AD203B41FA5}">
                      <a16:colId xmlns:a16="http://schemas.microsoft.com/office/drawing/2014/main" val="3220626030"/>
                    </a:ext>
                  </a:extLst>
                </a:gridCol>
              </a:tblGrid>
              <a:tr h="300690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Things and people</a:t>
                      </a:r>
                    </a:p>
                  </a:txBody>
                  <a:tcPr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1901767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der </a:t>
                      </a:r>
                      <a:r>
                        <a:rPr kumimoji="0" lang="en-GB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Bleistift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– pencil (m)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502140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der Ort – place (m)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76286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der Tisch – table (m)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700914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die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Farbe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colour (f)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083794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die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Flasche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bottle (f)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508939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die Form –  shape (f)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199110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die Person – person (f)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884660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die Tafel – board (f)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915092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das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Beispiel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example (n)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447621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das Buch – book (n)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364012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das Ding  – thing (n)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559464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das Fenster – window (n)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7691389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das Heft – exercise book (n)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634263"/>
                  </a:ext>
                </a:extLst>
              </a:tr>
              <a:tr h="3849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Describing things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356230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da – there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969277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here –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hier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110586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toll – great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001061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groß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– big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632674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klein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small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32932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klar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clear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3771146"/>
                  </a:ext>
                </a:extLst>
              </a:tr>
            </a:tbl>
          </a:graphicData>
        </a:graphic>
      </p:graphicFrame>
      <p:pic>
        <p:nvPicPr>
          <p:cNvPr id="39" name="Picture 3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C165E15-EF17-4B17-ADF6-EA509741FC0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955" y="2821900"/>
            <a:ext cx="553185" cy="390053"/>
          </a:xfrm>
          <a:prstGeom prst="rect">
            <a:avLst/>
          </a:prstGeom>
        </p:spPr>
      </p:pic>
      <p:pic>
        <p:nvPicPr>
          <p:cNvPr id="43" name="Picture 42" descr="A picture containing text&#10;&#10;Description automatically generated">
            <a:extLst>
              <a:ext uri="{FF2B5EF4-FFF2-40B4-BE49-F238E27FC236}">
                <a16:creationId xmlns:a16="http://schemas.microsoft.com/office/drawing/2014/main" id="{1E0FB3AA-6A4A-4B9B-915C-D2F06FAF15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388" y="3532223"/>
            <a:ext cx="364892" cy="270492"/>
          </a:xfrm>
          <a:prstGeom prst="rect">
            <a:avLst/>
          </a:prstGeom>
        </p:spPr>
      </p:pic>
      <p:pic>
        <p:nvPicPr>
          <p:cNvPr id="45" name="Picture 44" descr="A picture containing text&#10;&#10;Description automatically generated">
            <a:extLst>
              <a:ext uri="{FF2B5EF4-FFF2-40B4-BE49-F238E27FC236}">
                <a16:creationId xmlns:a16="http://schemas.microsoft.com/office/drawing/2014/main" id="{49564301-495B-478F-93B9-C43768F1FA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757" y="3812700"/>
            <a:ext cx="378020" cy="282184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FA77D9AA-903D-41F1-B574-A97AC97AE300}"/>
              </a:ext>
            </a:extLst>
          </p:cNvPr>
          <p:cNvSpPr txBox="1"/>
          <p:nvPr/>
        </p:nvSpPr>
        <p:spPr>
          <a:xfrm>
            <a:off x="10236203" y="2802004"/>
            <a:ext cx="20355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In English we swap ‘I am’ to ‘Am I’ to make a yes/ no questions. In German we do the same: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E1A9C28-76F4-4F3F-9F8E-F36F8690BC14}"/>
              </a:ext>
            </a:extLst>
          </p:cNvPr>
          <p:cNvSpPr txBox="1"/>
          <p:nvPr/>
        </p:nvSpPr>
        <p:spPr>
          <a:xfrm>
            <a:off x="10874258" y="3579389"/>
            <a:ext cx="12671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Ich bin Hannah.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331B107-F8E8-405E-A7FF-B1E3344FDA24}"/>
              </a:ext>
            </a:extLst>
          </p:cNvPr>
          <p:cNvSpPr txBox="1"/>
          <p:nvPr/>
        </p:nvSpPr>
        <p:spPr>
          <a:xfrm>
            <a:off x="10854325" y="4126930"/>
            <a:ext cx="1331620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100" b="1" dirty="0">
                <a:solidFill>
                  <a:srgbClr val="002060"/>
                </a:solidFill>
                <a:latin typeface="Century Gothic"/>
              </a:rPr>
              <a:t>Bin ich Hannah?</a:t>
            </a:r>
            <a:endParaRPr lang="en-GB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DF39211-C523-473F-903A-939D5C52F961}"/>
              </a:ext>
            </a:extLst>
          </p:cNvPr>
          <p:cNvSpPr txBox="1"/>
          <p:nvPr/>
        </p:nvSpPr>
        <p:spPr>
          <a:xfrm>
            <a:off x="10880851" y="3767604"/>
            <a:ext cx="11105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I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am Hannah.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2B185FAD-BBB5-417B-A901-CD3AC51876BC}"/>
              </a:ext>
            </a:extLst>
          </p:cNvPr>
          <p:cNvSpPr/>
          <p:nvPr/>
        </p:nvSpPr>
        <p:spPr>
          <a:xfrm rot="720000">
            <a:off x="10623824" y="384623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➜</a:t>
            </a:r>
            <a:endParaRPr lang="en-GB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64B5143F-D63C-42FF-9D6C-3FB264340B3E}"/>
              </a:ext>
            </a:extLst>
          </p:cNvPr>
          <p:cNvSpPr txBox="1"/>
          <p:nvPr/>
        </p:nvSpPr>
        <p:spPr>
          <a:xfrm>
            <a:off x="8271567" y="5039638"/>
            <a:ext cx="203440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German has two words for ‘a’. Ein (m), 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eine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(f), 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ein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(n) (‘a’) often introduces new information and identifies something to the listener: 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6C0DBAD5-5436-4745-A71B-4B8F547ABEDC}"/>
              </a:ext>
            </a:extLst>
          </p:cNvPr>
          <p:cNvSpPr txBox="1"/>
          <p:nvPr/>
        </p:nvSpPr>
        <p:spPr>
          <a:xfrm>
            <a:off x="8999188" y="6019192"/>
            <a:ext cx="13223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Das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ist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eine</a:t>
            </a:r>
            <a:r>
              <a:rPr lang="en-GB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 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Tafel.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FB5C607F-7F28-4971-914A-B6A3A970E16E}"/>
              </a:ext>
            </a:extLst>
          </p:cNvPr>
          <p:cNvSpPr txBox="1"/>
          <p:nvPr/>
        </p:nvSpPr>
        <p:spPr>
          <a:xfrm>
            <a:off x="8926838" y="6418744"/>
            <a:ext cx="13301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This is 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board. 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31230E23-47D0-499C-8706-EB21F5AD06B5}"/>
              </a:ext>
            </a:extLst>
          </p:cNvPr>
          <p:cNvSpPr txBox="1"/>
          <p:nvPr/>
        </p:nvSpPr>
        <p:spPr>
          <a:xfrm>
            <a:off x="10151542" y="4986008"/>
            <a:ext cx="20344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German has three words for ‘the’. We say that nouns have grammatical gender: masculine, feminine, and neuter.  D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er (m), die (f), das (n) refers to something already mentioned or known.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F68EC58E-207C-44C9-8950-198500175C1F}"/>
              </a:ext>
            </a:extLst>
          </p:cNvPr>
          <p:cNvSpPr txBox="1"/>
          <p:nvPr/>
        </p:nvSpPr>
        <p:spPr>
          <a:xfrm>
            <a:off x="10734013" y="6406783"/>
            <a:ext cx="13223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D</a:t>
            </a:r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ie</a:t>
            </a:r>
            <a:r>
              <a:rPr lang="en-GB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 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Tafel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ist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groß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C5897F7B-F6DA-49E7-BFE9-BE038C39B9BF}"/>
              </a:ext>
            </a:extLst>
          </p:cNvPr>
          <p:cNvSpPr txBox="1"/>
          <p:nvPr/>
        </p:nvSpPr>
        <p:spPr>
          <a:xfrm>
            <a:off x="10735056" y="6593694"/>
            <a:ext cx="13301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he 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board is big. </a:t>
            </a:r>
          </a:p>
        </p:txBody>
      </p:sp>
      <p:graphicFrame>
        <p:nvGraphicFramePr>
          <p:cNvPr id="107" name="Table 107">
            <a:extLst>
              <a:ext uri="{FF2B5EF4-FFF2-40B4-BE49-F238E27FC236}">
                <a16:creationId xmlns:a16="http://schemas.microsoft.com/office/drawing/2014/main" id="{4C18571F-8DB6-4E4D-A7F0-15476D971C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135485"/>
              </p:ext>
            </p:extLst>
          </p:nvPr>
        </p:nvGraphicFramePr>
        <p:xfrm>
          <a:off x="6418466" y="359874"/>
          <a:ext cx="5773535" cy="5834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4707">
                  <a:extLst>
                    <a:ext uri="{9D8B030D-6E8A-4147-A177-3AD203B41FA5}">
                      <a16:colId xmlns:a16="http://schemas.microsoft.com/office/drawing/2014/main" val="4143783995"/>
                    </a:ext>
                  </a:extLst>
                </a:gridCol>
                <a:gridCol w="1154707">
                  <a:extLst>
                    <a:ext uri="{9D8B030D-6E8A-4147-A177-3AD203B41FA5}">
                      <a16:colId xmlns:a16="http://schemas.microsoft.com/office/drawing/2014/main" val="2415228631"/>
                    </a:ext>
                  </a:extLst>
                </a:gridCol>
                <a:gridCol w="1154707">
                  <a:extLst>
                    <a:ext uri="{9D8B030D-6E8A-4147-A177-3AD203B41FA5}">
                      <a16:colId xmlns:a16="http://schemas.microsoft.com/office/drawing/2014/main" val="2605829935"/>
                    </a:ext>
                  </a:extLst>
                </a:gridCol>
                <a:gridCol w="1154707">
                  <a:extLst>
                    <a:ext uri="{9D8B030D-6E8A-4147-A177-3AD203B41FA5}">
                      <a16:colId xmlns:a16="http://schemas.microsoft.com/office/drawing/2014/main" val="1967693679"/>
                    </a:ext>
                  </a:extLst>
                </a:gridCol>
                <a:gridCol w="1154707">
                  <a:extLst>
                    <a:ext uri="{9D8B030D-6E8A-4147-A177-3AD203B41FA5}">
                      <a16:colId xmlns:a16="http://schemas.microsoft.com/office/drawing/2014/main" val="1710788701"/>
                    </a:ext>
                  </a:extLst>
                </a:gridCol>
              </a:tblGrid>
              <a:tr h="583445"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long [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 </a:t>
                      </a:r>
                    </a:p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short [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long [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short [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</a:p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919190"/>
                  </a:ext>
                </a:extLst>
              </a:tr>
            </a:tbl>
          </a:graphicData>
        </a:graphic>
      </p:graphicFrame>
      <p:sp>
        <p:nvSpPr>
          <p:cNvPr id="113" name="TextBox 112">
            <a:extLst>
              <a:ext uri="{FF2B5EF4-FFF2-40B4-BE49-F238E27FC236}">
                <a16:creationId xmlns:a16="http://schemas.microsoft.com/office/drawing/2014/main" id="{4CA7846E-E9C3-4765-8996-2B5696AFDA58}"/>
              </a:ext>
            </a:extLst>
          </p:cNvPr>
          <p:cNvSpPr txBox="1"/>
          <p:nvPr/>
        </p:nvSpPr>
        <p:spPr>
          <a:xfrm>
            <a:off x="7601334" y="682104"/>
            <a:ext cx="1035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</a:t>
            </a:r>
            <a:r>
              <a:rPr lang="en-GB" sz="14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a</a:t>
            </a:r>
            <a:endParaRPr lang="en-GB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26F734DB-6B1D-42BF-9937-CFB7936519E3}"/>
              </a:ext>
            </a:extLst>
          </p:cNvPr>
          <p:cNvSpPr txBox="1"/>
          <p:nvPr/>
        </p:nvSpPr>
        <p:spPr>
          <a:xfrm>
            <a:off x="6344978" y="1219840"/>
            <a:ext cx="1035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w</a:t>
            </a:r>
            <a:r>
              <a:rPr lang="en-GB" sz="14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o</a:t>
            </a:r>
            <a:r>
              <a:rPr lang="en-GB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?</a:t>
            </a:r>
            <a:endParaRPr lang="en-GB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2B871658-34AA-45E8-A5AB-78DB6787102D}"/>
              </a:ext>
            </a:extLst>
          </p:cNvPr>
          <p:cNvSpPr txBox="1"/>
          <p:nvPr/>
        </p:nvSpPr>
        <p:spPr>
          <a:xfrm>
            <a:off x="9672015" y="628336"/>
            <a:ext cx="1035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</a:t>
            </a:r>
            <a:r>
              <a:rPr lang="en-GB" sz="14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u</a:t>
            </a:r>
            <a:endParaRPr lang="en-GB" sz="14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1AA8A286-4A9E-4643-818D-BA1BA9745A15}"/>
              </a:ext>
            </a:extLst>
          </p:cNvPr>
          <p:cNvSpPr/>
          <p:nvPr/>
        </p:nvSpPr>
        <p:spPr>
          <a:xfrm>
            <a:off x="6344978" y="69420"/>
            <a:ext cx="8531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Phonics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333618C-0BE0-0EBE-757F-C3C279F6C952}"/>
              </a:ext>
            </a:extLst>
          </p:cNvPr>
          <p:cNvGrpSpPr/>
          <p:nvPr/>
        </p:nvGrpSpPr>
        <p:grpSpPr>
          <a:xfrm>
            <a:off x="7285350" y="4205183"/>
            <a:ext cx="378020" cy="282184"/>
            <a:chOff x="7278653" y="4083880"/>
            <a:chExt cx="378020" cy="282184"/>
          </a:xfrm>
        </p:grpSpPr>
        <p:pic>
          <p:nvPicPr>
            <p:cNvPr id="93" name="Picture 9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5FDECB89-F3EB-C9AC-5FA5-6DE87672C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8653" y="4083880"/>
              <a:ext cx="378020" cy="28218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651A894-B5A1-EF99-B378-B6DC2CB45D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78725" y="4148137"/>
              <a:ext cx="134109" cy="152301"/>
            </a:xfrm>
            <a:prstGeom prst="rect">
              <a:avLst/>
            </a:prstGeom>
          </p:spPr>
        </p:pic>
      </p:grpSp>
      <p:graphicFrame>
        <p:nvGraphicFramePr>
          <p:cNvPr id="127" name="Table 107">
            <a:extLst>
              <a:ext uri="{FF2B5EF4-FFF2-40B4-BE49-F238E27FC236}">
                <a16:creationId xmlns:a16="http://schemas.microsoft.com/office/drawing/2014/main" id="{7D2C8053-2545-8665-1230-1ED78EC973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643929"/>
              </p:ext>
            </p:extLst>
          </p:nvPr>
        </p:nvGraphicFramePr>
        <p:xfrm>
          <a:off x="6416918" y="940806"/>
          <a:ext cx="5776370" cy="5593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5274">
                  <a:extLst>
                    <a:ext uri="{9D8B030D-6E8A-4147-A177-3AD203B41FA5}">
                      <a16:colId xmlns:a16="http://schemas.microsoft.com/office/drawing/2014/main" val="4143783995"/>
                    </a:ext>
                  </a:extLst>
                </a:gridCol>
                <a:gridCol w="1155274">
                  <a:extLst>
                    <a:ext uri="{9D8B030D-6E8A-4147-A177-3AD203B41FA5}">
                      <a16:colId xmlns:a16="http://schemas.microsoft.com/office/drawing/2014/main" val="2415228631"/>
                    </a:ext>
                  </a:extLst>
                </a:gridCol>
                <a:gridCol w="1155274">
                  <a:extLst>
                    <a:ext uri="{9D8B030D-6E8A-4147-A177-3AD203B41FA5}">
                      <a16:colId xmlns:a16="http://schemas.microsoft.com/office/drawing/2014/main" val="2605829935"/>
                    </a:ext>
                  </a:extLst>
                </a:gridCol>
                <a:gridCol w="1155274">
                  <a:extLst>
                    <a:ext uri="{9D8B030D-6E8A-4147-A177-3AD203B41FA5}">
                      <a16:colId xmlns:a16="http://schemas.microsoft.com/office/drawing/2014/main" val="1967693679"/>
                    </a:ext>
                  </a:extLst>
                </a:gridCol>
                <a:gridCol w="1155274">
                  <a:extLst>
                    <a:ext uri="{9D8B030D-6E8A-4147-A177-3AD203B41FA5}">
                      <a16:colId xmlns:a16="http://schemas.microsoft.com/office/drawing/2014/main" val="1710788701"/>
                    </a:ext>
                  </a:extLst>
                </a:gridCol>
              </a:tblGrid>
              <a:tr h="5593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long [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</a:p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short [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US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ei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long [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short</a:t>
                      </a:r>
                      <a:r>
                        <a:rPr lang="en-US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[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919190"/>
                  </a:ext>
                </a:extLst>
              </a:tr>
            </a:tbl>
          </a:graphicData>
        </a:graphic>
      </p:graphicFrame>
      <p:sp>
        <p:nvSpPr>
          <p:cNvPr id="130" name="TextBox 129">
            <a:extLst>
              <a:ext uri="{FF2B5EF4-FFF2-40B4-BE49-F238E27FC236}">
                <a16:creationId xmlns:a16="http://schemas.microsoft.com/office/drawing/2014/main" id="{30278BD4-A074-D38E-27F3-02230B26A83D}"/>
              </a:ext>
            </a:extLst>
          </p:cNvPr>
          <p:cNvSpPr txBox="1"/>
          <p:nvPr/>
        </p:nvSpPr>
        <p:spPr>
          <a:xfrm>
            <a:off x="8543263" y="650887"/>
            <a:ext cx="1035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H</a:t>
            </a:r>
            <a:r>
              <a:rPr lang="en-GB" sz="14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a</a:t>
            </a:r>
            <a:r>
              <a:rPr lang="en-GB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llo</a:t>
            </a:r>
            <a:endParaRPr lang="en-GB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AD9356E-534B-9461-A114-453BA5FF581E}"/>
              </a:ext>
            </a:extLst>
          </p:cNvPr>
          <p:cNvGrpSpPr/>
          <p:nvPr/>
        </p:nvGrpSpPr>
        <p:grpSpPr>
          <a:xfrm>
            <a:off x="9310235" y="602484"/>
            <a:ext cx="481821" cy="245987"/>
            <a:chOff x="6982909" y="1234335"/>
            <a:chExt cx="481821" cy="245987"/>
          </a:xfrm>
        </p:grpSpPr>
        <p:pic>
          <p:nvPicPr>
            <p:cNvPr id="146" name="Picture 9" descr="See the source image">
              <a:extLst>
                <a:ext uri="{FF2B5EF4-FFF2-40B4-BE49-F238E27FC236}">
                  <a16:creationId xmlns:a16="http://schemas.microsoft.com/office/drawing/2014/main" id="{6EA975A8-AD60-04B4-23AC-80534E2BA6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2909" y="1246432"/>
              <a:ext cx="267919" cy="2338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7" name="Picture 9" descr="See the source image">
              <a:extLst>
                <a:ext uri="{FF2B5EF4-FFF2-40B4-BE49-F238E27FC236}">
                  <a16:creationId xmlns:a16="http://schemas.microsoft.com/office/drawing/2014/main" id="{DB1239F1-5D12-FC2D-A641-B7A84D8930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196812" y="1234335"/>
              <a:ext cx="267918" cy="245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8" name="CustomShape 1">
            <a:extLst>
              <a:ext uri="{FF2B5EF4-FFF2-40B4-BE49-F238E27FC236}">
                <a16:creationId xmlns:a16="http://schemas.microsoft.com/office/drawing/2014/main" id="{4FB477C5-2224-3724-3A2B-44B6A6C1313F}"/>
              </a:ext>
            </a:extLst>
          </p:cNvPr>
          <p:cNvSpPr/>
          <p:nvPr/>
        </p:nvSpPr>
        <p:spPr>
          <a:xfrm>
            <a:off x="7779344" y="555020"/>
            <a:ext cx="676696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spc="-1" dirty="0">
                <a:solidFill>
                  <a:srgbClr val="1F3864"/>
                </a:solidFill>
                <a:latin typeface="Century Gothic"/>
                <a:ea typeface="Century Gothic"/>
              </a:rPr>
              <a:t>[there]</a:t>
            </a:r>
            <a:endParaRPr kumimoji="0" lang="en-GB" sz="105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150" name="Picture 149">
            <a:extLst>
              <a:ext uri="{FF2B5EF4-FFF2-40B4-BE49-F238E27FC236}">
                <a16:creationId xmlns:a16="http://schemas.microsoft.com/office/drawing/2014/main" id="{04FBE2BC-B7A2-8B37-321D-618BF95C17C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1284" y="548217"/>
            <a:ext cx="273947" cy="279559"/>
          </a:xfrm>
          <a:prstGeom prst="rect">
            <a:avLst/>
          </a:prstGeom>
        </p:spPr>
      </p:pic>
      <p:sp>
        <p:nvSpPr>
          <p:cNvPr id="151" name="TextBox 150">
            <a:extLst>
              <a:ext uri="{FF2B5EF4-FFF2-40B4-BE49-F238E27FC236}">
                <a16:creationId xmlns:a16="http://schemas.microsoft.com/office/drawing/2014/main" id="{C960FDE4-2D42-C6B8-C34B-F0531A7E6AD6}"/>
              </a:ext>
            </a:extLst>
          </p:cNvPr>
          <p:cNvSpPr txBox="1"/>
          <p:nvPr/>
        </p:nvSpPr>
        <p:spPr>
          <a:xfrm>
            <a:off x="10817490" y="607324"/>
            <a:ext cx="1035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</a:t>
            </a:r>
            <a:r>
              <a:rPr lang="en-GB" sz="14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u</a:t>
            </a:r>
            <a:r>
              <a:rPr lang="en-GB" sz="1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nkt</a:t>
            </a:r>
            <a:endParaRPr lang="en-GB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2" name="Picture 151" descr="A picture containing clipart&#10;&#10;Description automatically generated">
            <a:extLst>
              <a:ext uri="{FF2B5EF4-FFF2-40B4-BE49-F238E27FC236}">
                <a16:creationId xmlns:a16="http://schemas.microsoft.com/office/drawing/2014/main" id="{9260498F-E10E-43DC-5A68-72BDE6BCB2C3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347" y="565818"/>
            <a:ext cx="479113" cy="336748"/>
          </a:xfrm>
          <a:prstGeom prst="rect">
            <a:avLst/>
          </a:prstGeom>
        </p:spPr>
      </p:pic>
      <p:pic>
        <p:nvPicPr>
          <p:cNvPr id="153" name="Picture 152" descr="girl searching">
            <a:extLst>
              <a:ext uri="{FF2B5EF4-FFF2-40B4-BE49-F238E27FC236}">
                <a16:creationId xmlns:a16="http://schemas.microsoft.com/office/drawing/2014/main" id="{121739C4-A936-D98C-2657-815423B04E0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851" y="1044605"/>
            <a:ext cx="470089" cy="399559"/>
          </a:xfrm>
          <a:prstGeom prst="rect">
            <a:avLst/>
          </a:prstGeom>
        </p:spPr>
      </p:pic>
      <p:sp>
        <p:nvSpPr>
          <p:cNvPr id="154" name="TextBox 153">
            <a:extLst>
              <a:ext uri="{FF2B5EF4-FFF2-40B4-BE49-F238E27FC236}">
                <a16:creationId xmlns:a16="http://schemas.microsoft.com/office/drawing/2014/main" id="{4B1392D3-FB2F-3CE6-7811-4CF6C89E3BE3}"/>
              </a:ext>
            </a:extLst>
          </p:cNvPr>
          <p:cNvSpPr txBox="1"/>
          <p:nvPr/>
        </p:nvSpPr>
        <p:spPr>
          <a:xfrm>
            <a:off x="7487363" y="1232933"/>
            <a:ext cx="1035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K</a:t>
            </a:r>
            <a:r>
              <a:rPr lang="en-GB" sz="14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o</a:t>
            </a:r>
            <a:r>
              <a:rPr lang="en-GB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pf</a:t>
            </a:r>
            <a:endParaRPr lang="en-GB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5" name="Picture 154" descr="back of a man's head">
            <a:extLst>
              <a:ext uri="{FF2B5EF4-FFF2-40B4-BE49-F238E27FC236}">
                <a16:creationId xmlns:a16="http://schemas.microsoft.com/office/drawing/2014/main" id="{265EF40A-78DC-F031-13F8-FE655EC86E0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3"/>
          <a:stretch/>
        </p:blipFill>
        <p:spPr>
          <a:xfrm>
            <a:off x="8304781" y="982170"/>
            <a:ext cx="390888" cy="448376"/>
          </a:xfrm>
          <a:prstGeom prst="rect">
            <a:avLst/>
          </a:prstGeom>
        </p:spPr>
      </p:pic>
      <p:graphicFrame>
        <p:nvGraphicFramePr>
          <p:cNvPr id="164" name="Table 107">
            <a:extLst>
              <a:ext uri="{FF2B5EF4-FFF2-40B4-BE49-F238E27FC236}">
                <a16:creationId xmlns:a16="http://schemas.microsoft.com/office/drawing/2014/main" id="{6D46A75B-C23F-FF96-03F3-E70389765D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845943"/>
              </p:ext>
            </p:extLst>
          </p:nvPr>
        </p:nvGraphicFramePr>
        <p:xfrm>
          <a:off x="6418465" y="1507315"/>
          <a:ext cx="5774824" cy="5560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4965">
                  <a:extLst>
                    <a:ext uri="{9D8B030D-6E8A-4147-A177-3AD203B41FA5}">
                      <a16:colId xmlns:a16="http://schemas.microsoft.com/office/drawing/2014/main" val="4143783995"/>
                    </a:ext>
                  </a:extLst>
                </a:gridCol>
                <a:gridCol w="1154965">
                  <a:extLst>
                    <a:ext uri="{9D8B030D-6E8A-4147-A177-3AD203B41FA5}">
                      <a16:colId xmlns:a16="http://schemas.microsoft.com/office/drawing/2014/main" val="2415228631"/>
                    </a:ext>
                  </a:extLst>
                </a:gridCol>
                <a:gridCol w="1154965">
                  <a:extLst>
                    <a:ext uri="{9D8B030D-6E8A-4147-A177-3AD203B41FA5}">
                      <a16:colId xmlns:a16="http://schemas.microsoft.com/office/drawing/2014/main" val="2605829935"/>
                    </a:ext>
                  </a:extLst>
                </a:gridCol>
                <a:gridCol w="2309929">
                  <a:extLst>
                    <a:ext uri="{9D8B030D-6E8A-4147-A177-3AD203B41FA5}">
                      <a16:colId xmlns:a16="http://schemas.microsoft.com/office/drawing/2014/main" val="1967693679"/>
                    </a:ext>
                  </a:extLst>
                </a:gridCol>
              </a:tblGrid>
              <a:tr h="5560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long [</a:t>
                      </a:r>
                      <a:r>
                        <a:rPr lang="en-US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short [</a:t>
                      </a:r>
                      <a:r>
                        <a:rPr lang="en-US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919190"/>
                  </a:ext>
                </a:extLst>
              </a:tr>
            </a:tbl>
          </a:graphicData>
        </a:graphic>
      </p:graphicFrame>
      <p:grpSp>
        <p:nvGrpSpPr>
          <p:cNvPr id="166" name="Group 165">
            <a:extLst>
              <a:ext uri="{FF2B5EF4-FFF2-40B4-BE49-F238E27FC236}">
                <a16:creationId xmlns:a16="http://schemas.microsoft.com/office/drawing/2014/main" id="{0A181541-353A-338B-748B-1720F0E8E1AC}"/>
              </a:ext>
            </a:extLst>
          </p:cNvPr>
          <p:cNvGrpSpPr/>
          <p:nvPr/>
        </p:nvGrpSpPr>
        <p:grpSpPr>
          <a:xfrm>
            <a:off x="6434187" y="455521"/>
            <a:ext cx="1066914" cy="454765"/>
            <a:chOff x="3709178" y="-2161470"/>
            <a:chExt cx="1584764" cy="939949"/>
          </a:xfrm>
        </p:grpSpPr>
        <p:pic>
          <p:nvPicPr>
            <p:cNvPr id="167" name="Picture 166" descr="Logo, icon&#10;&#10;Description automatically generated">
              <a:extLst>
                <a:ext uri="{FF2B5EF4-FFF2-40B4-BE49-F238E27FC236}">
                  <a16:creationId xmlns:a16="http://schemas.microsoft.com/office/drawing/2014/main" id="{DC41CB99-F533-1037-3754-992C0D354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5373" y="-1840135"/>
              <a:ext cx="638569" cy="618614"/>
            </a:xfrm>
            <a:prstGeom prst="rect">
              <a:avLst/>
            </a:prstGeom>
          </p:spPr>
        </p:pic>
        <p:sp>
          <p:nvSpPr>
            <p:cNvPr id="168" name="Speech Bubble: Oval 167">
              <a:extLst>
                <a:ext uri="{FF2B5EF4-FFF2-40B4-BE49-F238E27FC236}">
                  <a16:creationId xmlns:a16="http://schemas.microsoft.com/office/drawing/2014/main" id="{B5FCBC38-9177-A9F3-0576-BE0934FE3839}"/>
                </a:ext>
              </a:extLst>
            </p:cNvPr>
            <p:cNvSpPr/>
            <p:nvPr/>
          </p:nvSpPr>
          <p:spPr>
            <a:xfrm>
              <a:off x="3709178" y="-2161470"/>
              <a:ext cx="818288" cy="775441"/>
            </a:xfrm>
            <a:prstGeom prst="wedgeEllipseCallout">
              <a:avLst>
                <a:gd name="adj1" fmla="val 80935"/>
                <a:gd name="adj2" fmla="val 35126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>
                  <a:solidFill>
                    <a:schemeClr val="bg1"/>
                  </a:solidFill>
                </a:rPr>
                <a:t>…</a:t>
              </a:r>
            </a:p>
          </p:txBody>
        </p:sp>
      </p:grpSp>
      <p:pic>
        <p:nvPicPr>
          <p:cNvPr id="111" name="Picture 110" descr="A picture containing clipart&#10;&#10;Description automatically generated">
            <a:extLst>
              <a:ext uri="{FF2B5EF4-FFF2-40B4-BE49-F238E27FC236}">
                <a16:creationId xmlns:a16="http://schemas.microsoft.com/office/drawing/2014/main" id="{845B4D63-319B-C36C-5A51-0D074F3E165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401" y="3189396"/>
            <a:ext cx="479113" cy="336748"/>
          </a:xfrm>
          <a:prstGeom prst="rect">
            <a:avLst/>
          </a:prstGeom>
        </p:spPr>
      </p:pic>
      <p:pic>
        <p:nvPicPr>
          <p:cNvPr id="112" name="Picture 1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5FAAAE6-2754-E444-C979-05A316CB89C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5496" y="3509070"/>
            <a:ext cx="589357" cy="415558"/>
          </a:xfrm>
          <a:prstGeom prst="rect">
            <a:avLst/>
          </a:prstGeom>
        </p:spPr>
      </p:pic>
      <p:pic>
        <p:nvPicPr>
          <p:cNvPr id="114" name="Picture 11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47ADAAC-6B24-0D2B-0E4A-5D2D2D088D0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018" y="4031502"/>
            <a:ext cx="589357" cy="415558"/>
          </a:xfrm>
          <a:prstGeom prst="rect">
            <a:avLst/>
          </a:prstGeom>
        </p:spPr>
      </p:pic>
      <p:pic>
        <p:nvPicPr>
          <p:cNvPr id="126" name="Picture 125" descr="A picture containing text, electronics, monitor, display&#10;&#10;Description automatically generated">
            <a:extLst>
              <a:ext uri="{FF2B5EF4-FFF2-40B4-BE49-F238E27FC236}">
                <a16:creationId xmlns:a16="http://schemas.microsoft.com/office/drawing/2014/main" id="{58E42940-62D1-CEEB-1ACD-5B2D6BC8492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385" y="6173531"/>
            <a:ext cx="468206" cy="437114"/>
          </a:xfrm>
          <a:prstGeom prst="rect">
            <a:avLst/>
          </a:prstGeom>
        </p:spPr>
      </p:pic>
      <p:pic>
        <p:nvPicPr>
          <p:cNvPr id="128" name="Picture 127" descr="A picture containing text, electronics, monitor, display&#10;&#10;Description automatically generated">
            <a:extLst>
              <a:ext uri="{FF2B5EF4-FFF2-40B4-BE49-F238E27FC236}">
                <a16:creationId xmlns:a16="http://schemas.microsoft.com/office/drawing/2014/main" id="{6CF9512B-9A0F-30D9-5BCA-61069F2EA87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746" y="6395278"/>
            <a:ext cx="372664" cy="347917"/>
          </a:xfrm>
          <a:prstGeom prst="rect">
            <a:avLst/>
          </a:prstGeom>
        </p:spPr>
      </p:pic>
      <p:pic>
        <p:nvPicPr>
          <p:cNvPr id="109" name="Picture 108" descr="man escaping from jail">
            <a:extLst>
              <a:ext uri="{FF2B5EF4-FFF2-40B4-BE49-F238E27FC236}">
                <a16:creationId xmlns:a16="http://schemas.microsoft.com/office/drawing/2014/main" id="{0E9F6871-D0E2-1F29-8725-CEDBF428226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046" y="1047563"/>
            <a:ext cx="471402" cy="409558"/>
          </a:xfrm>
          <a:prstGeom prst="rect">
            <a:avLst/>
          </a:prstGeom>
        </p:spPr>
      </p:pic>
      <p:sp>
        <p:nvSpPr>
          <p:cNvPr id="110" name="TextBox 109">
            <a:extLst>
              <a:ext uri="{FF2B5EF4-FFF2-40B4-BE49-F238E27FC236}">
                <a16:creationId xmlns:a16="http://schemas.microsoft.com/office/drawing/2014/main" id="{869158AB-FCD5-4733-32C8-69EA4E6E1BF8}"/>
              </a:ext>
            </a:extLst>
          </p:cNvPr>
          <p:cNvSpPr txBox="1"/>
          <p:nvPr/>
        </p:nvSpPr>
        <p:spPr>
          <a:xfrm>
            <a:off x="8571296" y="1229969"/>
            <a:ext cx="1035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fr</a:t>
            </a:r>
            <a:r>
              <a:rPr lang="en-GB" sz="14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ei</a:t>
            </a:r>
            <a:endParaRPr lang="en-GB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C6B9741B-3532-7222-F578-CB042AB35A59}"/>
              </a:ext>
            </a:extLst>
          </p:cNvPr>
          <p:cNvSpPr txBox="1"/>
          <p:nvPr/>
        </p:nvSpPr>
        <p:spPr>
          <a:xfrm>
            <a:off x="9800647" y="1215838"/>
            <a:ext cx="1035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g</a:t>
            </a:r>
            <a:r>
              <a:rPr lang="en-GB" sz="14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e</a:t>
            </a:r>
            <a:r>
              <a:rPr lang="en-GB" sz="1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ben</a:t>
            </a:r>
            <a:endParaRPr lang="en-GB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1" name="Picture 130" descr="present">
            <a:extLst>
              <a:ext uri="{FF2B5EF4-FFF2-40B4-BE49-F238E27FC236}">
                <a16:creationId xmlns:a16="http://schemas.microsoft.com/office/drawing/2014/main" id="{1029E37A-3F1A-5CA8-5153-457B5ECF014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749" y="975493"/>
            <a:ext cx="320910" cy="317992"/>
          </a:xfrm>
          <a:prstGeom prst="rect">
            <a:avLst/>
          </a:prstGeom>
        </p:spPr>
      </p:pic>
      <p:sp>
        <p:nvSpPr>
          <p:cNvPr id="132" name="TextBox 131">
            <a:extLst>
              <a:ext uri="{FF2B5EF4-FFF2-40B4-BE49-F238E27FC236}">
                <a16:creationId xmlns:a16="http://schemas.microsoft.com/office/drawing/2014/main" id="{D419C383-C3B8-1BF0-A969-B0B226A7A4A1}"/>
              </a:ext>
            </a:extLst>
          </p:cNvPr>
          <p:cNvSpPr txBox="1"/>
          <p:nvPr/>
        </p:nvSpPr>
        <p:spPr>
          <a:xfrm>
            <a:off x="10958471" y="1252999"/>
            <a:ext cx="1035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</a:t>
            </a:r>
            <a:r>
              <a:rPr lang="en-GB" sz="14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e</a:t>
            </a:r>
            <a:r>
              <a:rPr lang="en-GB" sz="1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nken</a:t>
            </a:r>
            <a:endParaRPr lang="en-GB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3" name="Picture 2" descr="Thinker, Thinking, Person, Idea, Wondering, Gesturing">
            <a:extLst>
              <a:ext uri="{FF2B5EF4-FFF2-40B4-BE49-F238E27FC236}">
                <a16:creationId xmlns:a16="http://schemas.microsoft.com/office/drawing/2014/main" id="{03CE9091-2A1A-FF84-EBCF-3AF48BE14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9100" y="1022991"/>
            <a:ext cx="242287" cy="32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" name="TextBox 133">
            <a:extLst>
              <a:ext uri="{FF2B5EF4-FFF2-40B4-BE49-F238E27FC236}">
                <a16:creationId xmlns:a16="http://schemas.microsoft.com/office/drawing/2014/main" id="{5277C262-7678-6221-A067-0C5CC7FBF835}"/>
              </a:ext>
            </a:extLst>
          </p:cNvPr>
          <p:cNvSpPr txBox="1"/>
          <p:nvPr/>
        </p:nvSpPr>
        <p:spPr>
          <a:xfrm>
            <a:off x="6374234" y="1806258"/>
            <a:ext cx="1035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Fam</a:t>
            </a:r>
            <a:r>
              <a:rPr lang="en-GB" sz="14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i</a:t>
            </a:r>
            <a:r>
              <a:rPr lang="en-GB" sz="1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lie</a:t>
            </a:r>
            <a:endParaRPr lang="en-GB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887DE3FD-2A10-0282-B8BC-9834AE4C469A}"/>
              </a:ext>
            </a:extLst>
          </p:cNvPr>
          <p:cNvGrpSpPr/>
          <p:nvPr/>
        </p:nvGrpSpPr>
        <p:grpSpPr>
          <a:xfrm>
            <a:off x="7096059" y="1524807"/>
            <a:ext cx="395881" cy="376668"/>
            <a:chOff x="4407194" y="1163089"/>
            <a:chExt cx="2931308" cy="2931308"/>
          </a:xfrm>
        </p:grpSpPr>
        <p:pic>
          <p:nvPicPr>
            <p:cNvPr id="136" name="Graphic 135" descr="Home1 with solid fill">
              <a:extLst>
                <a:ext uri="{FF2B5EF4-FFF2-40B4-BE49-F238E27FC236}">
                  <a16:creationId xmlns:a16="http://schemas.microsoft.com/office/drawing/2014/main" id="{624D09C4-F1E0-B896-C998-7661EEF3E1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4407194" y="1163089"/>
              <a:ext cx="2931308" cy="2931308"/>
            </a:xfrm>
            <a:prstGeom prst="rect">
              <a:avLst/>
            </a:prstGeom>
          </p:spPr>
        </p:pic>
        <p:pic>
          <p:nvPicPr>
            <p:cNvPr id="137" name="Picture 136" descr="family">
              <a:extLst>
                <a:ext uri="{FF2B5EF4-FFF2-40B4-BE49-F238E27FC236}">
                  <a16:creationId xmlns:a16="http://schemas.microsoft.com/office/drawing/2014/main" id="{54C37ADA-132F-20D6-3BCD-5FAAC48908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1776" y="2790626"/>
              <a:ext cx="589171" cy="425186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39" name="TextBox 138">
            <a:extLst>
              <a:ext uri="{FF2B5EF4-FFF2-40B4-BE49-F238E27FC236}">
                <a16:creationId xmlns:a16="http://schemas.microsoft.com/office/drawing/2014/main" id="{E287635C-2A06-D7E2-3128-53C365922194}"/>
              </a:ext>
            </a:extLst>
          </p:cNvPr>
          <p:cNvSpPr txBox="1"/>
          <p:nvPr/>
        </p:nvSpPr>
        <p:spPr>
          <a:xfrm>
            <a:off x="7438143" y="1799077"/>
            <a:ext cx="1035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b</a:t>
            </a:r>
            <a:r>
              <a:rPr lang="en-GB" sz="14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i</a:t>
            </a:r>
            <a:r>
              <a:rPr lang="en-GB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tte</a:t>
            </a:r>
            <a:endParaRPr lang="en-GB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D655D228-EE3B-1DB7-FF03-3F250D2A7F52}"/>
              </a:ext>
            </a:extLst>
          </p:cNvPr>
          <p:cNvSpPr txBox="1"/>
          <p:nvPr/>
        </p:nvSpPr>
        <p:spPr>
          <a:xfrm>
            <a:off x="8580637" y="1798798"/>
            <a:ext cx="1035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L</a:t>
            </a:r>
            <a:r>
              <a:rPr lang="en-GB" sz="14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ie</a:t>
            </a:r>
            <a:r>
              <a:rPr lang="en-GB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be</a:t>
            </a:r>
            <a:endParaRPr lang="en-GB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41" name="Picture 140" descr="man with hearts">
            <a:extLst>
              <a:ext uri="{FF2B5EF4-FFF2-40B4-BE49-F238E27FC236}">
                <a16:creationId xmlns:a16="http://schemas.microsoft.com/office/drawing/2014/main" id="{5CCD7AC5-8EAE-E02A-A4B5-AFE514ED49F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823" y="1586332"/>
            <a:ext cx="395365" cy="358034"/>
          </a:xfrm>
          <a:prstGeom prst="rect">
            <a:avLst/>
          </a:prstGeom>
        </p:spPr>
      </p:pic>
      <p:sp>
        <p:nvSpPr>
          <p:cNvPr id="142" name="TextBox 141">
            <a:extLst>
              <a:ext uri="{FF2B5EF4-FFF2-40B4-BE49-F238E27FC236}">
                <a16:creationId xmlns:a16="http://schemas.microsoft.com/office/drawing/2014/main" id="{E30EEF87-2E59-3A92-B340-7089A84925E8}"/>
              </a:ext>
            </a:extLst>
          </p:cNvPr>
          <p:cNvSpPr txBox="1"/>
          <p:nvPr/>
        </p:nvSpPr>
        <p:spPr>
          <a:xfrm flipH="1">
            <a:off x="8145348" y="1571007"/>
            <a:ext cx="4656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🙏</a:t>
            </a:r>
          </a:p>
        </p:txBody>
      </p:sp>
      <p:pic>
        <p:nvPicPr>
          <p:cNvPr id="187" name="Picture 186" descr="A picture containing text, table, worktable&#10;&#10;Description automatically generated">
            <a:extLst>
              <a:ext uri="{FF2B5EF4-FFF2-40B4-BE49-F238E27FC236}">
                <a16:creationId xmlns:a16="http://schemas.microsoft.com/office/drawing/2014/main" id="{66F614A1-03E5-62C5-22EB-57D01ECEA26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596" y="5675798"/>
            <a:ext cx="656753" cy="343394"/>
          </a:xfrm>
          <a:prstGeom prst="rect">
            <a:avLst/>
          </a:prstGeom>
        </p:spPr>
      </p:pic>
      <p:sp>
        <p:nvSpPr>
          <p:cNvPr id="188" name="TextBox 187">
            <a:extLst>
              <a:ext uri="{FF2B5EF4-FFF2-40B4-BE49-F238E27FC236}">
                <a16:creationId xmlns:a16="http://schemas.microsoft.com/office/drawing/2014/main" id="{E1EF1BDD-D3B9-A204-2925-267E00933CBE}"/>
              </a:ext>
            </a:extLst>
          </p:cNvPr>
          <p:cNvSpPr txBox="1"/>
          <p:nvPr/>
        </p:nvSpPr>
        <p:spPr>
          <a:xfrm>
            <a:off x="6412774" y="5874897"/>
            <a:ext cx="13665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The table is there.</a:t>
            </a:r>
            <a:endParaRPr lang="en-GB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2BDBB898-EF21-1DD7-649A-9AF3F4332077}"/>
              </a:ext>
            </a:extLst>
          </p:cNvPr>
          <p:cNvSpPr txBox="1"/>
          <p:nvPr/>
        </p:nvSpPr>
        <p:spPr>
          <a:xfrm>
            <a:off x="6400006" y="6097201"/>
            <a:ext cx="17300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Proper nouns do this in English too: e.g. London, Monday, Emily. </a:t>
            </a:r>
            <a:endParaRPr lang="en-GB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E2D1F67D-8C4C-34AC-F2B4-BFC7E2D00E8A}"/>
              </a:ext>
            </a:extLst>
          </p:cNvPr>
          <p:cNvSpPr txBox="1"/>
          <p:nvPr/>
        </p:nvSpPr>
        <p:spPr>
          <a:xfrm>
            <a:off x="6378023" y="2100195"/>
            <a:ext cx="33473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S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tart with 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wo 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to make a </a:t>
            </a:r>
            <a:r>
              <a:rPr lang="en-GB" sz="1100" i="1" dirty="0">
                <a:solidFill>
                  <a:srgbClr val="002060"/>
                </a:solidFill>
                <a:latin typeface="Century Gothic" panose="020B0502020202020204" pitchFamily="34" charset="0"/>
              </a:rPr>
              <a:t>where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question: 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DD5FAADA-F2A6-7C8D-BD99-0CB72D301C9D}"/>
              </a:ext>
            </a:extLst>
          </p:cNvPr>
          <p:cNvSpPr txBox="1"/>
          <p:nvPr/>
        </p:nvSpPr>
        <p:spPr>
          <a:xfrm>
            <a:off x="9156937" y="2099860"/>
            <a:ext cx="13223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Wo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ist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das? </a:t>
            </a:r>
          </a:p>
        </p:txBody>
      </p:sp>
      <p:pic>
        <p:nvPicPr>
          <p:cNvPr id="192" name="Picture 191" descr="girl searching">
            <a:extLst>
              <a:ext uri="{FF2B5EF4-FFF2-40B4-BE49-F238E27FC236}">
                <a16:creationId xmlns:a16="http://schemas.microsoft.com/office/drawing/2014/main" id="{274AA0C3-37E1-0735-F4EC-69C45219F0F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7831" y="2064857"/>
            <a:ext cx="367393" cy="312271"/>
          </a:xfrm>
          <a:prstGeom prst="rect">
            <a:avLst/>
          </a:prstGeom>
        </p:spPr>
      </p:pic>
      <p:sp>
        <p:nvSpPr>
          <p:cNvPr id="193" name="TextBox 192">
            <a:extLst>
              <a:ext uri="{FF2B5EF4-FFF2-40B4-BE49-F238E27FC236}">
                <a16:creationId xmlns:a16="http://schemas.microsoft.com/office/drawing/2014/main" id="{22CE2D6E-9FC5-91EC-D40E-D8D5DBE24AAE}"/>
              </a:ext>
            </a:extLst>
          </p:cNvPr>
          <p:cNvSpPr txBox="1"/>
          <p:nvPr/>
        </p:nvSpPr>
        <p:spPr>
          <a:xfrm>
            <a:off x="10251425" y="2083178"/>
            <a:ext cx="13301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rgbClr val="002060"/>
                </a:solidFill>
                <a:latin typeface="Century Gothic" panose="020B0502020202020204" pitchFamily="34" charset="0"/>
              </a:rPr>
              <a:t>W</a:t>
            </a:r>
            <a:r>
              <a:rPr lang="en-GB" sz="1100" i="1" dirty="0">
                <a:solidFill>
                  <a:srgbClr val="002060"/>
                </a:solidFill>
                <a:latin typeface="Century Gothic" panose="020B0502020202020204" pitchFamily="34" charset="0"/>
              </a:rPr>
              <a:t>here 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is that? 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6BE5F234-AC4D-E816-BE37-A1CFD1569361}"/>
              </a:ext>
            </a:extLst>
          </p:cNvPr>
          <p:cNvSpPr txBox="1"/>
          <p:nvPr/>
        </p:nvSpPr>
        <p:spPr>
          <a:xfrm>
            <a:off x="6379655" y="2348182"/>
            <a:ext cx="32477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S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tart with 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was 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to make a </a:t>
            </a:r>
            <a:r>
              <a:rPr lang="en-GB" sz="1100" i="1" dirty="0">
                <a:solidFill>
                  <a:srgbClr val="002060"/>
                </a:solidFill>
                <a:latin typeface="Century Gothic" panose="020B0502020202020204" pitchFamily="34" charset="0"/>
              </a:rPr>
              <a:t>what 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question: </a:t>
            </a: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929102F3-6BE0-AC61-187C-40B1D5C92389}"/>
              </a:ext>
            </a:extLst>
          </p:cNvPr>
          <p:cNvSpPr txBox="1"/>
          <p:nvPr/>
        </p:nvSpPr>
        <p:spPr>
          <a:xfrm>
            <a:off x="9158500" y="2329375"/>
            <a:ext cx="13223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Was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ist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das? </a:t>
            </a:r>
          </a:p>
        </p:txBody>
      </p:sp>
      <p:pic>
        <p:nvPicPr>
          <p:cNvPr id="197" name="Picture 2" descr="Comics, Interrogation, Question, Speech Bubble, Cartoon">
            <a:extLst>
              <a:ext uri="{FF2B5EF4-FFF2-40B4-BE49-F238E27FC236}">
                <a16:creationId xmlns:a16="http://schemas.microsoft.com/office/drawing/2014/main" id="{9BF77A1C-DE52-03DD-21FE-E9CCED0D0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8046" y="2362323"/>
            <a:ext cx="279646" cy="2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8" name="TextBox 197">
            <a:extLst>
              <a:ext uri="{FF2B5EF4-FFF2-40B4-BE49-F238E27FC236}">
                <a16:creationId xmlns:a16="http://schemas.microsoft.com/office/drawing/2014/main" id="{F4FA2935-0354-9001-B1D0-A4BB9EF6D349}"/>
              </a:ext>
            </a:extLst>
          </p:cNvPr>
          <p:cNvSpPr txBox="1"/>
          <p:nvPr/>
        </p:nvSpPr>
        <p:spPr>
          <a:xfrm>
            <a:off x="10327535" y="2325111"/>
            <a:ext cx="13301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rgbClr val="002060"/>
                </a:solidFill>
                <a:latin typeface="Century Gothic" panose="020B0502020202020204" pitchFamily="34" charset="0"/>
              </a:rPr>
              <a:t>W</a:t>
            </a:r>
            <a:r>
              <a:rPr lang="en-GB" sz="1100" i="1" dirty="0">
                <a:solidFill>
                  <a:srgbClr val="002060"/>
                </a:solidFill>
                <a:latin typeface="Century Gothic" panose="020B0502020202020204" pitchFamily="34" charset="0"/>
              </a:rPr>
              <a:t>hat 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is that?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14FBDA3-4138-46A8-9959-DB973431FE4A}"/>
              </a:ext>
            </a:extLst>
          </p:cNvPr>
          <p:cNvGrpSpPr/>
          <p:nvPr/>
        </p:nvGrpSpPr>
        <p:grpSpPr>
          <a:xfrm>
            <a:off x="8405905" y="2911012"/>
            <a:ext cx="1901703" cy="1668475"/>
            <a:chOff x="12933928" y="1229093"/>
            <a:chExt cx="1901703" cy="1668475"/>
          </a:xfrm>
        </p:grpSpPr>
        <p:pic>
          <p:nvPicPr>
            <p:cNvPr id="3" name="Picture 2" descr="Icon&#10;&#10;Description automatically generated">
              <a:extLst>
                <a:ext uri="{FF2B5EF4-FFF2-40B4-BE49-F238E27FC236}">
                  <a16:creationId xmlns:a16="http://schemas.microsoft.com/office/drawing/2014/main" id="{F07498B8-6564-4476-9E25-46164D57C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33928" y="1229093"/>
              <a:ext cx="1750532" cy="1668475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803E853-358B-4C43-9670-AD4643B19E1D}"/>
                </a:ext>
              </a:extLst>
            </p:cNvPr>
            <p:cNvSpPr txBox="1"/>
            <p:nvPr/>
          </p:nvSpPr>
          <p:spPr>
            <a:xfrm>
              <a:off x="13419817" y="1318423"/>
              <a:ext cx="7705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ich bin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913A80E-9FF0-4A18-8B16-D8F5E00F9A9B}"/>
                </a:ext>
              </a:extLst>
            </p:cNvPr>
            <p:cNvSpPr txBox="1"/>
            <p:nvPr/>
          </p:nvSpPr>
          <p:spPr>
            <a:xfrm>
              <a:off x="13531616" y="1507315"/>
              <a:ext cx="7705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I am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22C6487-E681-4E1B-B7F8-171D6E77FBDF}"/>
                </a:ext>
              </a:extLst>
            </p:cNvPr>
            <p:cNvSpPr txBox="1"/>
            <p:nvPr/>
          </p:nvSpPr>
          <p:spPr>
            <a:xfrm>
              <a:off x="13497909" y="1892552"/>
              <a:ext cx="6575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sein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8A89293-1625-4268-907B-3CFDDAD87A74}"/>
                </a:ext>
              </a:extLst>
            </p:cNvPr>
            <p:cNvSpPr txBox="1"/>
            <p:nvPr/>
          </p:nvSpPr>
          <p:spPr>
            <a:xfrm>
              <a:off x="13940954" y="1699946"/>
              <a:ext cx="7705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d</a:t>
              </a:r>
              <a:r>
                <a:rPr lang="en-GB" sz="14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u </a:t>
              </a:r>
              <a:r>
                <a:rPr lang="en-GB" sz="1400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bist</a:t>
              </a:r>
              <a:endParaRPr lang="en-GB" sz="1400" b="1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9573052-939D-4B4E-85FC-FED8848B3198}"/>
                </a:ext>
              </a:extLst>
            </p:cNvPr>
            <p:cNvSpPr txBox="1"/>
            <p:nvPr/>
          </p:nvSpPr>
          <p:spPr>
            <a:xfrm>
              <a:off x="14022381" y="1946034"/>
              <a:ext cx="81325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you are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8365698-A164-4F6A-8DA9-9DE6E426C47B}"/>
                </a:ext>
              </a:extLst>
            </p:cNvPr>
            <p:cNvSpPr txBox="1"/>
            <p:nvPr/>
          </p:nvSpPr>
          <p:spPr>
            <a:xfrm>
              <a:off x="13826881" y="2289639"/>
              <a:ext cx="7705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er </a:t>
              </a:r>
              <a:r>
                <a:rPr lang="en-GB" sz="1400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ist</a:t>
              </a:r>
              <a:endParaRPr lang="en-GB" sz="1400" b="1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DC1D90B-644F-4C5C-A466-0FADFF5448D1}"/>
                </a:ext>
              </a:extLst>
            </p:cNvPr>
            <p:cNvSpPr txBox="1"/>
            <p:nvPr/>
          </p:nvSpPr>
          <p:spPr>
            <a:xfrm>
              <a:off x="13840426" y="2476041"/>
              <a:ext cx="7705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he is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5E32DDD-9F24-4073-B371-F037C15721A5}"/>
                </a:ext>
              </a:extLst>
            </p:cNvPr>
            <p:cNvSpPr txBox="1"/>
            <p:nvPr/>
          </p:nvSpPr>
          <p:spPr>
            <a:xfrm>
              <a:off x="13197049" y="2322152"/>
              <a:ext cx="8755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sie</a:t>
              </a:r>
              <a:r>
                <a:rPr lang="en-GB" sz="14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 </a:t>
              </a:r>
              <a:r>
                <a:rPr lang="en-GB" sz="1400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ist</a:t>
              </a:r>
              <a:endParaRPr lang="en-GB" sz="1400" b="1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8438C38-D0A7-4A66-9F1C-C7C63B7EFE41}"/>
                </a:ext>
              </a:extLst>
            </p:cNvPr>
            <p:cNvSpPr txBox="1"/>
            <p:nvPr/>
          </p:nvSpPr>
          <p:spPr>
            <a:xfrm>
              <a:off x="13240624" y="2504274"/>
              <a:ext cx="7705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she is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616E7F6D-268B-2459-4E47-9F0330514F48}"/>
                </a:ext>
              </a:extLst>
            </p:cNvPr>
            <p:cNvSpPr txBox="1"/>
            <p:nvPr/>
          </p:nvSpPr>
          <p:spPr>
            <a:xfrm>
              <a:off x="13000479" y="1690693"/>
              <a:ext cx="7705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es </a:t>
              </a:r>
              <a:r>
                <a:rPr lang="en-GB" sz="1400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ist</a:t>
              </a:r>
              <a:endParaRPr lang="en-GB" sz="1400" b="1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C8479472-4A45-A3B3-9AB5-A1003A74E57A}"/>
                </a:ext>
              </a:extLst>
            </p:cNvPr>
            <p:cNvSpPr txBox="1"/>
            <p:nvPr/>
          </p:nvSpPr>
          <p:spPr>
            <a:xfrm>
              <a:off x="13116864" y="1915256"/>
              <a:ext cx="7705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it is</a:t>
              </a:r>
            </a:p>
          </p:txBody>
        </p:sp>
      </p:grpSp>
      <p:sp>
        <p:nvSpPr>
          <p:cNvPr id="103" name="Rounded Rectangular Callout 24">
            <a:extLst>
              <a:ext uri="{FF2B5EF4-FFF2-40B4-BE49-F238E27FC236}">
                <a16:creationId xmlns:a16="http://schemas.microsoft.com/office/drawing/2014/main" id="{BDEEC119-C0A1-4E1F-A0BE-D63560A93B8E}"/>
              </a:ext>
            </a:extLst>
          </p:cNvPr>
          <p:cNvSpPr/>
          <p:nvPr/>
        </p:nvSpPr>
        <p:spPr>
          <a:xfrm>
            <a:off x="1886030" y="5772634"/>
            <a:ext cx="1632835" cy="1037839"/>
          </a:xfrm>
          <a:prstGeom prst="wedgeRoundRectCallout">
            <a:avLst>
              <a:gd name="adj1" fmla="val 59541"/>
              <a:gd name="adj2" fmla="val 16100"/>
              <a:gd name="adj3" fmla="val 16667"/>
            </a:avLst>
          </a:prstGeom>
          <a:solidFill>
            <a:srgbClr val="92D050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5F88CB1-8527-4C60-9152-1125E2306D7A}"/>
              </a:ext>
            </a:extLst>
          </p:cNvPr>
          <p:cNvSpPr txBox="1"/>
          <p:nvPr/>
        </p:nvSpPr>
        <p:spPr>
          <a:xfrm>
            <a:off x="1934763" y="5970138"/>
            <a:ext cx="163283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spc="-1" dirty="0">
                <a:solidFill>
                  <a:srgbClr val="FBFDF9"/>
                </a:solidFill>
                <a:latin typeface="Century Gothic" panose="020B0502020202020204" pitchFamily="34" charset="0"/>
              </a:rPr>
              <a:t>Countries have different colours for some things. </a:t>
            </a:r>
          </a:p>
        </p:txBody>
      </p:sp>
      <p:pic>
        <p:nvPicPr>
          <p:cNvPr id="98" name="Picture 97" descr="Logo&#10;&#10;Description automatically generated">
            <a:extLst>
              <a:ext uri="{FF2B5EF4-FFF2-40B4-BE49-F238E27FC236}">
                <a16:creationId xmlns:a16="http://schemas.microsoft.com/office/drawing/2014/main" id="{53B0D5D5-7A88-461E-8347-A5F3BA6AC1DF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118" y="5365757"/>
            <a:ext cx="1000833" cy="620082"/>
          </a:xfrm>
          <a:prstGeom prst="rect">
            <a:avLst/>
          </a:prstGeom>
        </p:spPr>
      </p:pic>
      <p:pic>
        <p:nvPicPr>
          <p:cNvPr id="104" name="Picture 103" descr="A picture containing red, bin&#10;&#10;Description automatically generated">
            <a:extLst>
              <a:ext uri="{FF2B5EF4-FFF2-40B4-BE49-F238E27FC236}">
                <a16:creationId xmlns:a16="http://schemas.microsoft.com/office/drawing/2014/main" id="{FC8D1991-C9A0-4142-85BE-2E83303A32B3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055" y="5515552"/>
            <a:ext cx="627311" cy="1254622"/>
          </a:xfrm>
          <a:prstGeom prst="rect">
            <a:avLst/>
          </a:prstGeom>
        </p:spPr>
      </p:pic>
      <p:pic>
        <p:nvPicPr>
          <p:cNvPr id="115" name="Picture 2">
            <a:extLst>
              <a:ext uri="{FF2B5EF4-FFF2-40B4-BE49-F238E27FC236}">
                <a16:creationId xmlns:a16="http://schemas.microsoft.com/office/drawing/2014/main" id="{4430E760-BAA4-4912-9A70-131DFF75C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3F4851"/>
              </a:clrFrom>
              <a:clrTo>
                <a:srgbClr val="3F485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542" y="5926786"/>
            <a:ext cx="921644" cy="72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2C50DC8-4D50-4DB5-AD87-10F4B461B7A7}"/>
              </a:ext>
            </a:extLst>
          </p:cNvPr>
          <p:cNvGrpSpPr/>
          <p:nvPr/>
        </p:nvGrpSpPr>
        <p:grpSpPr>
          <a:xfrm>
            <a:off x="4458336" y="4816549"/>
            <a:ext cx="1168747" cy="635626"/>
            <a:chOff x="8051814" y="753407"/>
            <a:chExt cx="2353265" cy="1582780"/>
          </a:xfrm>
          <a:solidFill>
            <a:srgbClr val="C6DCF0"/>
          </a:solidFill>
        </p:grpSpPr>
        <p:sp>
          <p:nvSpPr>
            <p:cNvPr id="119" name="Oval Callout 13">
              <a:extLst>
                <a:ext uri="{FF2B5EF4-FFF2-40B4-BE49-F238E27FC236}">
                  <a16:creationId xmlns:a16="http://schemas.microsoft.com/office/drawing/2014/main" id="{E9309D70-5474-42A7-A35D-A143951864D3}"/>
                </a:ext>
              </a:extLst>
            </p:cNvPr>
            <p:cNvSpPr/>
            <p:nvPr/>
          </p:nvSpPr>
          <p:spPr>
            <a:xfrm>
              <a:off x="8051814" y="753407"/>
              <a:ext cx="2353265" cy="1582780"/>
            </a:xfrm>
            <a:prstGeom prst="wedgeEllipseCallout">
              <a:avLst>
                <a:gd name="adj1" fmla="val -79358"/>
                <a:gd name="adj2" fmla="val 105455"/>
              </a:avLst>
            </a:prstGeom>
            <a:grpFill/>
            <a:ln w="12700" cap="flat" cmpd="sng" algn="ctr">
              <a:solidFill>
                <a:srgbClr val="FFD10D"/>
              </a:solidFill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CEFA9DA5-F8C9-4E19-A161-CFF7EE8D4D5E}"/>
                </a:ext>
              </a:extLst>
            </p:cNvPr>
            <p:cNvSpPr txBox="1"/>
            <p:nvPr/>
          </p:nvSpPr>
          <p:spPr>
            <a:xfrm>
              <a:off x="8332139" y="947486"/>
              <a:ext cx="1728309" cy="1302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Wo </a:t>
              </a:r>
              <a:r>
                <a:rPr lang="en-GB" sz="1400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ist</a:t>
              </a:r>
              <a:r>
                <a:rPr lang="en-GB" sz="14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 das?</a:t>
              </a:r>
            </a:p>
          </p:txBody>
        </p:sp>
      </p:grpSp>
      <p:sp>
        <p:nvSpPr>
          <p:cNvPr id="121" name="Oval Callout 13">
            <a:extLst>
              <a:ext uri="{FF2B5EF4-FFF2-40B4-BE49-F238E27FC236}">
                <a16:creationId xmlns:a16="http://schemas.microsoft.com/office/drawing/2014/main" id="{C075E6A2-6495-4998-BE34-DCA73C369873}"/>
              </a:ext>
            </a:extLst>
          </p:cNvPr>
          <p:cNvSpPr/>
          <p:nvPr/>
        </p:nvSpPr>
        <p:spPr>
          <a:xfrm>
            <a:off x="5006194" y="5874897"/>
            <a:ext cx="1331208" cy="732246"/>
          </a:xfrm>
          <a:prstGeom prst="wedgeEllipseCallout">
            <a:avLst>
              <a:gd name="adj1" fmla="val 47121"/>
              <a:gd name="adj2" fmla="val 59898"/>
            </a:avLst>
          </a:prstGeom>
          <a:solidFill>
            <a:srgbClr val="FBFDF9"/>
          </a:solidFill>
          <a:ln w="12700" cap="flat" cmpd="sng" algn="ctr">
            <a:solidFill>
              <a:srgbClr val="FFD10D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B1FAC285-7049-4CD4-9781-DD57C1D54E4E}"/>
              </a:ext>
            </a:extLst>
          </p:cNvPr>
          <p:cNvSpPr txBox="1"/>
          <p:nvPr/>
        </p:nvSpPr>
        <p:spPr>
          <a:xfrm>
            <a:off x="5000111" y="5973025"/>
            <a:ext cx="1418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Das </a:t>
            </a:r>
            <a:r>
              <a:rPr lang="en-GB" sz="1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ist</a:t>
            </a:r>
            <a:r>
              <a:rPr lang="en-GB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 in Deutschland.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FF23E3-A01E-EEA3-5D31-BD23EAFB98B1}"/>
              </a:ext>
            </a:extLst>
          </p:cNvPr>
          <p:cNvSpPr txBox="1"/>
          <p:nvPr/>
        </p:nvSpPr>
        <p:spPr>
          <a:xfrm>
            <a:off x="10915884" y="4345672"/>
            <a:ext cx="1303279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100" dirty="0">
                <a:solidFill>
                  <a:srgbClr val="002060"/>
                </a:solidFill>
                <a:latin typeface="Century Gothic"/>
              </a:rPr>
              <a:t>Am I</a:t>
            </a:r>
            <a:r>
              <a:rPr lang="en-GB" sz="1100" dirty="0">
                <a:solidFill>
                  <a:srgbClr val="002060"/>
                </a:solidFill>
                <a:latin typeface="Century Gothic"/>
              </a:rPr>
              <a:t> Hannah?</a:t>
            </a:r>
          </a:p>
        </p:txBody>
      </p:sp>
    </p:spTree>
    <p:extLst>
      <p:ext uri="{BB962C8B-B14F-4D97-AF65-F5344CB8AC3E}">
        <p14:creationId xmlns:p14="http://schemas.microsoft.com/office/powerpoint/2010/main" val="18924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103" grpId="1" animBg="1"/>
      <p:bldP spid="1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66A886-ADFE-4636-A54C-7CA94959D3D9}"/>
              </a:ext>
            </a:extLst>
          </p:cNvPr>
          <p:cNvSpPr/>
          <p:nvPr/>
        </p:nvSpPr>
        <p:spPr>
          <a:xfrm>
            <a:off x="2724198" y="2993352"/>
            <a:ext cx="2454225" cy="1610666"/>
          </a:xfrm>
          <a:prstGeom prst="rect">
            <a:avLst/>
          </a:prstGeom>
          <a:solidFill>
            <a:srgbClr val="D7E7F5"/>
          </a:solidFill>
          <a:ln>
            <a:solidFill>
              <a:srgbClr val="F2F8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DAB8353-27FE-4215-8AF0-0D64AC7FB4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653094"/>
              </p:ext>
            </p:extLst>
          </p:nvPr>
        </p:nvGraphicFramePr>
        <p:xfrm>
          <a:off x="5182528" y="4562571"/>
          <a:ext cx="7017738" cy="22919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9103">
                  <a:extLst>
                    <a:ext uri="{9D8B030D-6E8A-4147-A177-3AD203B41FA5}">
                      <a16:colId xmlns:a16="http://schemas.microsoft.com/office/drawing/2014/main" val="4011427014"/>
                    </a:ext>
                  </a:extLst>
                </a:gridCol>
                <a:gridCol w="2387445">
                  <a:extLst>
                    <a:ext uri="{9D8B030D-6E8A-4147-A177-3AD203B41FA5}">
                      <a16:colId xmlns:a16="http://schemas.microsoft.com/office/drawing/2014/main" val="586425027"/>
                    </a:ext>
                  </a:extLst>
                </a:gridCol>
                <a:gridCol w="2451190">
                  <a:extLst>
                    <a:ext uri="{9D8B030D-6E8A-4147-A177-3AD203B41FA5}">
                      <a16:colId xmlns:a16="http://schemas.microsoft.com/office/drawing/2014/main" val="3188531593"/>
                    </a:ext>
                  </a:extLst>
                </a:gridCol>
              </a:tblGrid>
              <a:tr h="2291934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Asking ‘How are you?’</a:t>
                      </a:r>
                      <a:endParaRPr lang="en-GB" sz="11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Possessive adjectives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mein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/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dein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(my/ your) </a:t>
                      </a:r>
                      <a:endParaRPr lang="en-GB" sz="1100" b="1" i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"/>
                        <a:sym typeface="Arial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Nicht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(not)</a:t>
                      </a:r>
                    </a:p>
                    <a:p>
                      <a:endParaRPr lang="en-GB" sz="1100" b="1" i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468948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24090D2E-B22C-451E-8420-4E9CF97EE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47527"/>
            <a:ext cx="10515600" cy="365760"/>
          </a:xfrm>
        </p:spPr>
        <p:txBody>
          <a:bodyPr>
            <a:norm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buClr>
                <a:srgbClr val="FF3333"/>
              </a:buClr>
              <a:buSzPts val="9600"/>
            </a:pPr>
            <a:r>
              <a:rPr lang="en-GB" sz="1800" dirty="0">
                <a:solidFill>
                  <a:srgbClr val="FF0000"/>
                </a:solidFill>
                <a:latin typeface="Modern Love" panose="04090805081005020601" pitchFamily="82" charset="0"/>
                <a:ea typeface="STHupo" panose="02010800040101010101" pitchFamily="2" charset="-122"/>
                <a:cs typeface="Aharoni" panose="02010803020104030203" pitchFamily="2" charset="-79"/>
                <a:sym typeface="Arial"/>
              </a:rPr>
              <a:t>Rot</a:t>
            </a:r>
            <a:r>
              <a:rPr lang="en-GB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 Knowledge Organiser  - Autumn Term </a:t>
            </a:r>
            <a:r>
              <a:rPr lang="en-GB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B</a:t>
            </a:r>
          </a:p>
        </p:txBody>
      </p:sp>
      <p:graphicFrame>
        <p:nvGraphicFramePr>
          <p:cNvPr id="32" name="Table 30">
            <a:extLst>
              <a:ext uri="{FF2B5EF4-FFF2-40B4-BE49-F238E27FC236}">
                <a16:creationId xmlns:a16="http://schemas.microsoft.com/office/drawing/2014/main" id="{0BB43D4B-F631-46F6-A466-275520748B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09096"/>
              </p:ext>
            </p:extLst>
          </p:nvPr>
        </p:nvGraphicFramePr>
        <p:xfrm>
          <a:off x="2724198" y="47527"/>
          <a:ext cx="2446937" cy="2895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6937">
                  <a:extLst>
                    <a:ext uri="{9D8B030D-6E8A-4147-A177-3AD203B41FA5}">
                      <a16:colId xmlns:a16="http://schemas.microsoft.com/office/drawing/2014/main" val="3220626030"/>
                    </a:ext>
                  </a:extLst>
                </a:gridCol>
              </a:tblGrid>
              <a:tr h="230877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People and things</a:t>
                      </a:r>
                    </a:p>
                  </a:txBody>
                  <a:tcPr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1901767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der Freund – (male) friend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998560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der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Fußball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football (m)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1942496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der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Punkt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dot, point, full stop(m)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6695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die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Freundin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 – (female) friend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258598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die Schule – school (f)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9647013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die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Tasche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bag (f)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008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das Bild – picture (n)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127836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das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Foto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photo (n)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668511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das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Haustier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pet (n)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211249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das Tier  – animal (n)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382331"/>
                  </a:ext>
                </a:extLst>
              </a:tr>
            </a:tbl>
          </a:graphicData>
        </a:graphic>
      </p:graphicFrame>
      <p:graphicFrame>
        <p:nvGraphicFramePr>
          <p:cNvPr id="107" name="Table 107">
            <a:extLst>
              <a:ext uri="{FF2B5EF4-FFF2-40B4-BE49-F238E27FC236}">
                <a16:creationId xmlns:a16="http://schemas.microsoft.com/office/drawing/2014/main" id="{4C18571F-8DB6-4E4D-A7F0-15476D971C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422315"/>
              </p:ext>
            </p:extLst>
          </p:nvPr>
        </p:nvGraphicFramePr>
        <p:xfrm>
          <a:off x="5159821" y="380369"/>
          <a:ext cx="7040445" cy="7986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8089">
                  <a:extLst>
                    <a:ext uri="{9D8B030D-6E8A-4147-A177-3AD203B41FA5}">
                      <a16:colId xmlns:a16="http://schemas.microsoft.com/office/drawing/2014/main" val="4143783995"/>
                    </a:ext>
                  </a:extLst>
                </a:gridCol>
                <a:gridCol w="1408089">
                  <a:extLst>
                    <a:ext uri="{9D8B030D-6E8A-4147-A177-3AD203B41FA5}">
                      <a16:colId xmlns:a16="http://schemas.microsoft.com/office/drawing/2014/main" val="2415228631"/>
                    </a:ext>
                  </a:extLst>
                </a:gridCol>
                <a:gridCol w="1408089">
                  <a:extLst>
                    <a:ext uri="{9D8B030D-6E8A-4147-A177-3AD203B41FA5}">
                      <a16:colId xmlns:a16="http://schemas.microsoft.com/office/drawing/2014/main" val="2605829935"/>
                    </a:ext>
                  </a:extLst>
                </a:gridCol>
                <a:gridCol w="1408089">
                  <a:extLst>
                    <a:ext uri="{9D8B030D-6E8A-4147-A177-3AD203B41FA5}">
                      <a16:colId xmlns:a16="http://schemas.microsoft.com/office/drawing/2014/main" val="1967693679"/>
                    </a:ext>
                  </a:extLst>
                </a:gridCol>
                <a:gridCol w="1408089">
                  <a:extLst>
                    <a:ext uri="{9D8B030D-6E8A-4147-A177-3AD203B41FA5}">
                      <a16:colId xmlns:a16="http://schemas.microsoft.com/office/drawing/2014/main" val="1710788701"/>
                    </a:ext>
                  </a:extLst>
                </a:gridCol>
              </a:tblGrid>
              <a:tr h="798628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[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ei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 | [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]: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US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ei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[</a:t>
                      </a:r>
                      <a:r>
                        <a:rPr lang="en-US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ie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US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ei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US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ie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919190"/>
                  </a:ext>
                </a:extLst>
              </a:tr>
            </a:tbl>
          </a:graphicData>
        </a:graphic>
      </p:graphicFrame>
      <p:sp>
        <p:nvSpPr>
          <p:cNvPr id="138" name="Rectangle 137">
            <a:extLst>
              <a:ext uri="{FF2B5EF4-FFF2-40B4-BE49-F238E27FC236}">
                <a16:creationId xmlns:a16="http://schemas.microsoft.com/office/drawing/2014/main" id="{1AA8A286-4A9E-4643-818D-BA1BA9745A15}"/>
              </a:ext>
            </a:extLst>
          </p:cNvPr>
          <p:cNvSpPr/>
          <p:nvPr/>
        </p:nvSpPr>
        <p:spPr>
          <a:xfrm>
            <a:off x="5159821" y="71241"/>
            <a:ext cx="8531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Phonics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64B5143F-D63C-42FF-9D6C-3FB264340B3E}"/>
              </a:ext>
            </a:extLst>
          </p:cNvPr>
          <p:cNvSpPr txBox="1"/>
          <p:nvPr/>
        </p:nvSpPr>
        <p:spPr>
          <a:xfrm>
            <a:off x="5203823" y="4801582"/>
            <a:ext cx="20344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T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o ask someone how they are, you say: 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Wie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geht’s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? </a:t>
            </a:r>
          </a:p>
        </p:txBody>
      </p:sp>
      <p:graphicFrame>
        <p:nvGraphicFramePr>
          <p:cNvPr id="177" name="Table 107">
            <a:extLst>
              <a:ext uri="{FF2B5EF4-FFF2-40B4-BE49-F238E27FC236}">
                <a16:creationId xmlns:a16="http://schemas.microsoft.com/office/drawing/2014/main" id="{B7E1ABD8-E6E8-495B-A337-185395FA21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544213"/>
              </p:ext>
            </p:extLst>
          </p:nvPr>
        </p:nvGraphicFramePr>
        <p:xfrm>
          <a:off x="5159821" y="1205730"/>
          <a:ext cx="7032175" cy="7950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6435">
                  <a:extLst>
                    <a:ext uri="{9D8B030D-6E8A-4147-A177-3AD203B41FA5}">
                      <a16:colId xmlns:a16="http://schemas.microsoft.com/office/drawing/2014/main" val="4143783995"/>
                    </a:ext>
                  </a:extLst>
                </a:gridCol>
                <a:gridCol w="1406435">
                  <a:extLst>
                    <a:ext uri="{9D8B030D-6E8A-4147-A177-3AD203B41FA5}">
                      <a16:colId xmlns:a16="http://schemas.microsoft.com/office/drawing/2014/main" val="2415228631"/>
                    </a:ext>
                  </a:extLst>
                </a:gridCol>
                <a:gridCol w="1406435">
                  <a:extLst>
                    <a:ext uri="{9D8B030D-6E8A-4147-A177-3AD203B41FA5}">
                      <a16:colId xmlns:a16="http://schemas.microsoft.com/office/drawing/2014/main" val="2605829935"/>
                    </a:ext>
                  </a:extLst>
                </a:gridCol>
                <a:gridCol w="1406435">
                  <a:extLst>
                    <a:ext uri="{9D8B030D-6E8A-4147-A177-3AD203B41FA5}">
                      <a16:colId xmlns:a16="http://schemas.microsoft.com/office/drawing/2014/main" val="1967693679"/>
                    </a:ext>
                  </a:extLst>
                </a:gridCol>
                <a:gridCol w="1406435">
                  <a:extLst>
                    <a:ext uri="{9D8B030D-6E8A-4147-A177-3AD203B41FA5}">
                      <a16:colId xmlns:a16="http://schemas.microsoft.com/office/drawing/2014/main" val="1710788701"/>
                    </a:ext>
                  </a:extLst>
                </a:gridCol>
              </a:tblGrid>
              <a:tr h="795072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z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soft [</a:t>
                      </a:r>
                      <a:r>
                        <a:rPr lang="en-US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ch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hard [</a:t>
                      </a:r>
                      <a:r>
                        <a:rPr lang="en-US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ch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919190"/>
                  </a:ext>
                </a:extLst>
              </a:tr>
            </a:tbl>
          </a:graphicData>
        </a:graphic>
      </p:graphicFrame>
      <p:pic>
        <p:nvPicPr>
          <p:cNvPr id="195" name="Picture 194">
            <a:extLst>
              <a:ext uri="{FF2B5EF4-FFF2-40B4-BE49-F238E27FC236}">
                <a16:creationId xmlns:a16="http://schemas.microsoft.com/office/drawing/2014/main" id="{8A7862EC-E068-47C7-9705-2E0EB6875A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2786">
            <a:off x="9704983" y="528325"/>
            <a:ext cx="797587" cy="398794"/>
          </a:xfrm>
          <a:prstGeom prst="rect">
            <a:avLst/>
          </a:prstGeom>
        </p:spPr>
      </p:pic>
      <p:sp>
        <p:nvSpPr>
          <p:cNvPr id="121" name="TextBox 120">
            <a:extLst>
              <a:ext uri="{FF2B5EF4-FFF2-40B4-BE49-F238E27FC236}">
                <a16:creationId xmlns:a16="http://schemas.microsoft.com/office/drawing/2014/main" id="{685CF38E-4D5F-4569-9B10-D3CBCF2B0323}"/>
              </a:ext>
            </a:extLst>
          </p:cNvPr>
          <p:cNvSpPr txBox="1"/>
          <p:nvPr/>
        </p:nvSpPr>
        <p:spPr>
          <a:xfrm>
            <a:off x="5384898" y="5249859"/>
            <a:ext cx="13223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W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ie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geht’s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1ED4575B-D0AD-401D-B6BB-91F454E9968A}"/>
              </a:ext>
            </a:extLst>
          </p:cNvPr>
          <p:cNvSpPr txBox="1"/>
          <p:nvPr/>
        </p:nvSpPr>
        <p:spPr>
          <a:xfrm>
            <a:off x="5258052" y="5519053"/>
            <a:ext cx="193808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The literal translation is ‘</a:t>
            </a:r>
            <a:r>
              <a:rPr lang="en-GB" sz="1100" i="1" dirty="0">
                <a:solidFill>
                  <a:srgbClr val="002060"/>
                </a:solidFill>
                <a:latin typeface="Century Gothic" panose="020B0502020202020204" pitchFamily="34" charset="0"/>
              </a:rPr>
              <a:t>How goes it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?’. A better translation in English is: ‘</a:t>
            </a:r>
            <a:r>
              <a:rPr lang="en-GB" sz="1100" i="1" dirty="0">
                <a:solidFill>
                  <a:srgbClr val="002060"/>
                </a:solidFill>
                <a:latin typeface="Century Gothic" panose="020B0502020202020204" pitchFamily="34" charset="0"/>
              </a:rPr>
              <a:t>How’s it going?’  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or ‘</a:t>
            </a:r>
            <a:r>
              <a:rPr lang="en-GB" sz="1100" i="1" dirty="0">
                <a:solidFill>
                  <a:srgbClr val="002060"/>
                </a:solidFill>
                <a:latin typeface="Century Gothic" panose="020B0502020202020204" pitchFamily="34" charset="0"/>
              </a:rPr>
              <a:t>How are you?’</a:t>
            </a:r>
          </a:p>
        </p:txBody>
      </p:sp>
      <p:pic>
        <p:nvPicPr>
          <p:cNvPr id="128" name="Picture 127" descr="A picture containing text, toy, decorated&#10;&#10;Description automatically generated">
            <a:extLst>
              <a:ext uri="{FF2B5EF4-FFF2-40B4-BE49-F238E27FC236}">
                <a16:creationId xmlns:a16="http://schemas.microsoft.com/office/drawing/2014/main" id="{A105EF10-C815-65FA-B3B0-41655CB57B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06" b="5306"/>
          <a:stretch/>
        </p:blipFill>
        <p:spPr>
          <a:xfrm>
            <a:off x="1689057" y="4920645"/>
            <a:ext cx="3415532" cy="1921237"/>
          </a:xfrm>
          <a:prstGeom prst="rect">
            <a:avLst/>
          </a:prstGeom>
        </p:spPr>
      </p:pic>
      <p:sp>
        <p:nvSpPr>
          <p:cNvPr id="154" name="TextBox 153">
            <a:extLst>
              <a:ext uri="{FF2B5EF4-FFF2-40B4-BE49-F238E27FC236}">
                <a16:creationId xmlns:a16="http://schemas.microsoft.com/office/drawing/2014/main" id="{68FE8228-560F-403B-9059-37ADC2D3423C}"/>
              </a:ext>
            </a:extLst>
          </p:cNvPr>
          <p:cNvSpPr txBox="1"/>
          <p:nvPr/>
        </p:nvSpPr>
        <p:spPr>
          <a:xfrm>
            <a:off x="1661590" y="4822537"/>
            <a:ext cx="3419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In Germany, children start school at 6 years old. In most of the country</a:t>
            </a:r>
            <a:r>
              <a:rPr lang="en-GB" sz="1200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, primary school takes four years. School finishes around lunchtime, and there is no school uniform! </a:t>
            </a:r>
            <a:endParaRPr kumimoji="0" lang="en-GB" sz="12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148" name="Picture 147">
            <a:extLst>
              <a:ext uri="{FF2B5EF4-FFF2-40B4-BE49-F238E27FC236}">
                <a16:creationId xmlns:a16="http://schemas.microsoft.com/office/drawing/2014/main" id="{C4D4F62A-01DF-D339-DAA3-A02A492248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926" y="5253814"/>
            <a:ext cx="353099" cy="336961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:a16="http://schemas.microsoft.com/office/drawing/2014/main" id="{EF476634-E667-0C82-36F3-CD96A45A0F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971" y="6475700"/>
            <a:ext cx="289147" cy="292343"/>
          </a:xfrm>
          <a:prstGeom prst="rect">
            <a:avLst/>
          </a:prstGeom>
        </p:spPr>
      </p:pic>
      <p:pic>
        <p:nvPicPr>
          <p:cNvPr id="176" name="Picture 175">
            <a:extLst>
              <a:ext uri="{FF2B5EF4-FFF2-40B4-BE49-F238E27FC236}">
                <a16:creationId xmlns:a16="http://schemas.microsoft.com/office/drawing/2014/main" id="{2206B211-58FA-9B73-7FDD-9908CE854C7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794" y="6491136"/>
            <a:ext cx="288632" cy="276907"/>
          </a:xfrm>
          <a:prstGeom prst="rect">
            <a:avLst/>
          </a:prstGeom>
        </p:spPr>
      </p:pic>
      <p:sp>
        <p:nvSpPr>
          <p:cNvPr id="182" name="TextBox 181">
            <a:extLst>
              <a:ext uri="{FF2B5EF4-FFF2-40B4-BE49-F238E27FC236}">
                <a16:creationId xmlns:a16="http://schemas.microsoft.com/office/drawing/2014/main" id="{E1D126EC-E550-A405-219D-D6770B7C4955}"/>
              </a:ext>
            </a:extLst>
          </p:cNvPr>
          <p:cNvSpPr txBox="1"/>
          <p:nvPr/>
        </p:nvSpPr>
        <p:spPr>
          <a:xfrm>
            <a:off x="5606187" y="6601171"/>
            <a:ext cx="6451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rgbClr val="002060"/>
                </a:solidFill>
                <a:latin typeface="Century Gothic" panose="020B0502020202020204" pitchFamily="34" charset="0"/>
              </a:rPr>
              <a:t>good!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E013EB8C-44DB-F6C4-D248-05277C20BDBE}"/>
              </a:ext>
            </a:extLst>
          </p:cNvPr>
          <p:cNvSpPr txBox="1"/>
          <p:nvPr/>
        </p:nvSpPr>
        <p:spPr>
          <a:xfrm>
            <a:off x="5638979" y="6439414"/>
            <a:ext cx="4849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g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ut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!</a:t>
            </a: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D9F08A4E-92E3-0574-5AB2-712F10757AE1}"/>
              </a:ext>
            </a:extLst>
          </p:cNvPr>
          <p:cNvSpPr txBox="1"/>
          <p:nvPr/>
        </p:nvSpPr>
        <p:spPr>
          <a:xfrm>
            <a:off x="6446426" y="6412837"/>
            <a:ext cx="8169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nicht</a:t>
            </a:r>
            <a:r>
              <a:rPr lang="en-US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g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ut.</a:t>
            </a:r>
            <a:endParaRPr lang="en-GB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DB7EAB9D-6336-D629-1CE0-7DA9406AC859}"/>
              </a:ext>
            </a:extLst>
          </p:cNvPr>
          <p:cNvSpPr txBox="1"/>
          <p:nvPr/>
        </p:nvSpPr>
        <p:spPr>
          <a:xfrm>
            <a:off x="6396781" y="6573595"/>
            <a:ext cx="8915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rgbClr val="002060"/>
                </a:solidFill>
                <a:latin typeface="Century Gothic" panose="020B0502020202020204" pitchFamily="34" charset="0"/>
              </a:rPr>
              <a:t>not good.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244" name="Rectangle: Rounded Corners 243">
            <a:extLst>
              <a:ext uri="{FF2B5EF4-FFF2-40B4-BE49-F238E27FC236}">
                <a16:creationId xmlns:a16="http://schemas.microsoft.com/office/drawing/2014/main" id="{397EF2AE-DCD9-7ABC-674D-B847D48FEB4B}"/>
              </a:ext>
            </a:extLst>
          </p:cNvPr>
          <p:cNvSpPr/>
          <p:nvPr/>
        </p:nvSpPr>
        <p:spPr>
          <a:xfrm>
            <a:off x="7455518" y="5050819"/>
            <a:ext cx="733402" cy="174722"/>
          </a:xfrm>
          <a:prstGeom prst="roundRect">
            <a:avLst/>
          </a:prstGeom>
          <a:solidFill>
            <a:srgbClr val="00B0F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/>
              <a:t>masculine</a:t>
            </a:r>
          </a:p>
        </p:txBody>
      </p:sp>
      <p:sp>
        <p:nvSpPr>
          <p:cNvPr id="245" name="Rectangle: Rounded Corners 244">
            <a:extLst>
              <a:ext uri="{FF2B5EF4-FFF2-40B4-BE49-F238E27FC236}">
                <a16:creationId xmlns:a16="http://schemas.microsoft.com/office/drawing/2014/main" id="{B404B63D-BD1F-15D9-4028-FE61C0FF7CD7}"/>
              </a:ext>
            </a:extLst>
          </p:cNvPr>
          <p:cNvSpPr/>
          <p:nvPr/>
        </p:nvSpPr>
        <p:spPr>
          <a:xfrm>
            <a:off x="8296231" y="5059383"/>
            <a:ext cx="678154" cy="152906"/>
          </a:xfrm>
          <a:prstGeom prst="roundRect">
            <a:avLst/>
          </a:prstGeom>
          <a:solidFill>
            <a:srgbClr val="FF000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/>
              <a:t>feminine</a:t>
            </a:r>
          </a:p>
        </p:txBody>
      </p:sp>
      <p:sp>
        <p:nvSpPr>
          <p:cNvPr id="246" name="Rectangle: Rounded Corners 245">
            <a:extLst>
              <a:ext uri="{FF2B5EF4-FFF2-40B4-BE49-F238E27FC236}">
                <a16:creationId xmlns:a16="http://schemas.microsoft.com/office/drawing/2014/main" id="{D345CE74-19EF-D9D6-D12F-F1A85C7F9DC5}"/>
              </a:ext>
            </a:extLst>
          </p:cNvPr>
          <p:cNvSpPr/>
          <p:nvPr/>
        </p:nvSpPr>
        <p:spPr>
          <a:xfrm>
            <a:off x="9053450" y="5076739"/>
            <a:ext cx="594714" cy="130097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/>
              <a:t>neuter</a:t>
            </a:r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D55172FF-D3F1-201C-01E4-996DA47DF291}"/>
              </a:ext>
            </a:extLst>
          </p:cNvPr>
          <p:cNvSpPr txBox="1"/>
          <p:nvPr/>
        </p:nvSpPr>
        <p:spPr>
          <a:xfrm>
            <a:off x="7563033" y="5225543"/>
            <a:ext cx="921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mein</a:t>
            </a:r>
            <a:endParaRPr lang="en-GB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E5C35345-8F21-DA80-AD39-052DABD111B2}"/>
              </a:ext>
            </a:extLst>
          </p:cNvPr>
          <p:cNvSpPr txBox="1"/>
          <p:nvPr/>
        </p:nvSpPr>
        <p:spPr>
          <a:xfrm>
            <a:off x="8345423" y="5246105"/>
            <a:ext cx="6644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mein</a:t>
            </a:r>
            <a:r>
              <a:rPr lang="en-US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e</a:t>
            </a:r>
            <a:endParaRPr lang="en-GB" sz="1100" b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0A8E1BB4-AC68-6F13-64DC-B964C9F8AD97}"/>
              </a:ext>
            </a:extLst>
          </p:cNvPr>
          <p:cNvSpPr txBox="1"/>
          <p:nvPr/>
        </p:nvSpPr>
        <p:spPr>
          <a:xfrm>
            <a:off x="9099707" y="5246105"/>
            <a:ext cx="5771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mein</a:t>
            </a:r>
            <a:endParaRPr lang="en-GB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300E2D4D-A96B-B32E-23C9-E1787008963F}"/>
              </a:ext>
            </a:extLst>
          </p:cNvPr>
          <p:cNvSpPr txBox="1"/>
          <p:nvPr/>
        </p:nvSpPr>
        <p:spPr>
          <a:xfrm>
            <a:off x="7330413" y="5737089"/>
            <a:ext cx="23880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The words ‘</a:t>
            </a:r>
            <a:r>
              <a:rPr lang="en-US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mein</a:t>
            </a:r>
            <a:r>
              <a:rPr lang="en-US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’ (my) and ‘</a:t>
            </a:r>
            <a:r>
              <a:rPr lang="en-US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dein</a:t>
            </a:r>
            <a:r>
              <a:rPr lang="en-US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’ (your) must agree with the gender of the noun that follows. E.g.:</a:t>
            </a:r>
            <a:endParaRPr lang="en-GB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2BA9A413-C615-33EB-4FAB-C04B5BD6762C}"/>
              </a:ext>
            </a:extLst>
          </p:cNvPr>
          <p:cNvSpPr txBox="1"/>
          <p:nvPr/>
        </p:nvSpPr>
        <p:spPr>
          <a:xfrm>
            <a:off x="7576423" y="5481690"/>
            <a:ext cx="921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dein</a:t>
            </a:r>
            <a:endParaRPr lang="en-GB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4F7F1274-622A-7970-E858-19128C6AA39F}"/>
              </a:ext>
            </a:extLst>
          </p:cNvPr>
          <p:cNvSpPr txBox="1"/>
          <p:nvPr/>
        </p:nvSpPr>
        <p:spPr>
          <a:xfrm>
            <a:off x="9076755" y="5470123"/>
            <a:ext cx="921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dein</a:t>
            </a:r>
            <a:endParaRPr lang="en-GB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id="{30AD5361-9984-95CA-B7FC-B47861B6438D}"/>
              </a:ext>
            </a:extLst>
          </p:cNvPr>
          <p:cNvSpPr txBox="1"/>
          <p:nvPr/>
        </p:nvSpPr>
        <p:spPr>
          <a:xfrm>
            <a:off x="8354928" y="5470123"/>
            <a:ext cx="921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dein</a:t>
            </a:r>
            <a:r>
              <a:rPr lang="en-US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e</a:t>
            </a:r>
            <a:endParaRPr lang="en-GB" sz="1100" b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id="{79BDCC76-CF96-FD45-CA0D-8C27791892D8}"/>
              </a:ext>
            </a:extLst>
          </p:cNvPr>
          <p:cNvSpPr txBox="1"/>
          <p:nvPr/>
        </p:nvSpPr>
        <p:spPr>
          <a:xfrm>
            <a:off x="7383506" y="6528651"/>
            <a:ext cx="14091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mein</a:t>
            </a:r>
            <a:r>
              <a:rPr lang="en-US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e</a:t>
            </a:r>
            <a:r>
              <a:rPr lang="en-US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 </a:t>
            </a:r>
            <a:r>
              <a:rPr lang="en-US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Tasche</a:t>
            </a:r>
            <a:r>
              <a:rPr lang="en-US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(f)</a:t>
            </a:r>
            <a:r>
              <a:rPr lang="en-US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 </a:t>
            </a:r>
            <a:endParaRPr lang="en-GB" sz="1100" b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497C7B0D-7152-C237-6F85-2CCB947A0659}"/>
              </a:ext>
            </a:extLst>
          </p:cNvPr>
          <p:cNvSpPr txBox="1"/>
          <p:nvPr/>
        </p:nvSpPr>
        <p:spPr>
          <a:xfrm>
            <a:off x="8649541" y="6511886"/>
            <a:ext cx="13301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rgbClr val="002060"/>
                </a:solidFill>
                <a:latin typeface="Century Gothic" panose="020B0502020202020204" pitchFamily="34" charset="0"/>
              </a:rPr>
              <a:t>my bag</a:t>
            </a:r>
            <a:endParaRPr lang="en-GB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7380C5-8B17-C9C6-ABDA-0DFF08A1F8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14628" y="6396780"/>
            <a:ext cx="451400" cy="410790"/>
          </a:xfrm>
          <a:prstGeom prst="rect">
            <a:avLst/>
          </a:prstGeom>
        </p:spPr>
      </p:pic>
      <p:pic>
        <p:nvPicPr>
          <p:cNvPr id="256" name="Picture 25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9EA99FA-AFFE-CC21-AA1F-530CB384EB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754" y="442252"/>
            <a:ext cx="890951" cy="331834"/>
          </a:xfrm>
          <a:prstGeom prst="rect">
            <a:avLst/>
          </a:prstGeom>
        </p:spPr>
      </p:pic>
      <p:sp>
        <p:nvSpPr>
          <p:cNvPr id="258" name="TextBox 257">
            <a:extLst>
              <a:ext uri="{FF2B5EF4-FFF2-40B4-BE49-F238E27FC236}">
                <a16:creationId xmlns:a16="http://schemas.microsoft.com/office/drawing/2014/main" id="{6E2FCEA8-C6E6-8E2B-966C-CB06E1382502}"/>
              </a:ext>
            </a:extLst>
          </p:cNvPr>
          <p:cNvSpPr txBox="1"/>
          <p:nvPr/>
        </p:nvSpPr>
        <p:spPr>
          <a:xfrm>
            <a:off x="6846974" y="899557"/>
            <a:ext cx="1035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</a:t>
            </a:r>
            <a:r>
              <a:rPr lang="en-GB" sz="14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ei</a:t>
            </a:r>
            <a:r>
              <a:rPr lang="en-GB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n</a:t>
            </a:r>
            <a:endParaRPr lang="en-GB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13F74B8E-F33B-257B-52C4-05362D6671EB}"/>
              </a:ext>
            </a:extLst>
          </p:cNvPr>
          <p:cNvSpPr txBox="1"/>
          <p:nvPr/>
        </p:nvSpPr>
        <p:spPr>
          <a:xfrm>
            <a:off x="8163579" y="906236"/>
            <a:ext cx="1035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Br</a:t>
            </a:r>
            <a:r>
              <a:rPr lang="en-GB" sz="14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ie</a:t>
            </a:r>
            <a:r>
              <a:rPr lang="en-GB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f</a:t>
            </a:r>
            <a:endParaRPr lang="en-GB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60" name="Picture 259" descr="envelope">
            <a:extLst>
              <a:ext uri="{FF2B5EF4-FFF2-40B4-BE49-F238E27FC236}">
                <a16:creationId xmlns:a16="http://schemas.microsoft.com/office/drawing/2014/main" id="{7A132DA0-AC43-EEF1-155D-397FA7C38FC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837" y="509636"/>
            <a:ext cx="615182" cy="412667"/>
          </a:xfrm>
          <a:prstGeom prst="rect">
            <a:avLst/>
          </a:prstGeom>
        </p:spPr>
      </p:pic>
      <p:sp>
        <p:nvSpPr>
          <p:cNvPr id="261" name="TextBox 260">
            <a:extLst>
              <a:ext uri="{FF2B5EF4-FFF2-40B4-BE49-F238E27FC236}">
                <a16:creationId xmlns:a16="http://schemas.microsoft.com/office/drawing/2014/main" id="{AD40CE47-32B4-9343-7DDB-1552B8AF05A6}"/>
              </a:ext>
            </a:extLst>
          </p:cNvPr>
          <p:cNvSpPr txBox="1"/>
          <p:nvPr/>
        </p:nvSpPr>
        <p:spPr>
          <a:xfrm>
            <a:off x="9608409" y="872191"/>
            <a:ext cx="1035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Bl</a:t>
            </a:r>
            <a:r>
              <a:rPr lang="en-GB" sz="14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ei</a:t>
            </a:r>
            <a:r>
              <a:rPr lang="en-GB" sz="1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stift</a:t>
            </a:r>
            <a:endParaRPr lang="en-GB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62" name="Picture 261" descr="A group of children's faces&#10;&#10;Description automatically generated with low confidence">
            <a:extLst>
              <a:ext uri="{FF2B5EF4-FFF2-40B4-BE49-F238E27FC236}">
                <a16:creationId xmlns:a16="http://schemas.microsoft.com/office/drawing/2014/main" id="{460BBF4B-BF17-2628-041E-08E80F18F40C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376" y="1401604"/>
            <a:ext cx="667798" cy="458440"/>
          </a:xfrm>
          <a:prstGeom prst="rect">
            <a:avLst/>
          </a:prstGeom>
        </p:spPr>
      </p:pic>
      <p:sp>
        <p:nvSpPr>
          <p:cNvPr id="263" name="TextBox 262">
            <a:extLst>
              <a:ext uri="{FF2B5EF4-FFF2-40B4-BE49-F238E27FC236}">
                <a16:creationId xmlns:a16="http://schemas.microsoft.com/office/drawing/2014/main" id="{ECC152E7-6D88-7655-769A-11308BC5CC33}"/>
              </a:ext>
            </a:extLst>
          </p:cNvPr>
          <p:cNvSpPr txBox="1"/>
          <p:nvPr/>
        </p:nvSpPr>
        <p:spPr>
          <a:xfrm>
            <a:off x="8152086" y="1738065"/>
            <a:ext cx="1035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</a:t>
            </a:r>
            <a:r>
              <a:rPr lang="en-GB" sz="14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ch</a:t>
            </a:r>
            <a:endParaRPr lang="en-GB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64" name="Picture 263" descr="A picture containing icon&#10;&#10;Description automatically generated">
            <a:extLst>
              <a:ext uri="{FF2B5EF4-FFF2-40B4-BE49-F238E27FC236}">
                <a16:creationId xmlns:a16="http://schemas.microsoft.com/office/drawing/2014/main" id="{02988C8A-0DB6-5FA0-F9E9-11880B0AD38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072" y="1440581"/>
            <a:ext cx="574084" cy="433703"/>
          </a:xfrm>
          <a:prstGeom prst="rect">
            <a:avLst/>
          </a:prstGeom>
        </p:spPr>
      </p:pic>
      <p:sp>
        <p:nvSpPr>
          <p:cNvPr id="265" name="TextBox 264">
            <a:extLst>
              <a:ext uri="{FF2B5EF4-FFF2-40B4-BE49-F238E27FC236}">
                <a16:creationId xmlns:a16="http://schemas.microsoft.com/office/drawing/2014/main" id="{77BB17BA-868F-5E42-21A1-87EDEABFC5F7}"/>
              </a:ext>
            </a:extLst>
          </p:cNvPr>
          <p:cNvSpPr txBox="1"/>
          <p:nvPr/>
        </p:nvSpPr>
        <p:spPr>
          <a:xfrm>
            <a:off x="9254332" y="1582113"/>
            <a:ext cx="1035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Bu</a:t>
            </a:r>
            <a:r>
              <a:rPr lang="en-GB" sz="14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ch</a:t>
            </a:r>
            <a:endParaRPr lang="en-GB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66" name="Picture 2" descr="Free vector graphics of World">
            <a:extLst>
              <a:ext uri="{FF2B5EF4-FFF2-40B4-BE49-F238E27FC236}">
                <a16:creationId xmlns:a16="http://schemas.microsoft.com/office/drawing/2014/main" id="{B7A5E4D1-54A7-B05F-DED8-9566AB100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069" y="1306446"/>
            <a:ext cx="405040" cy="41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7" name="TextBox 266">
            <a:extLst>
              <a:ext uri="{FF2B5EF4-FFF2-40B4-BE49-F238E27FC236}">
                <a16:creationId xmlns:a16="http://schemas.microsoft.com/office/drawing/2014/main" id="{C2AAFDBD-CDA9-2225-651A-371E937FDB7B}"/>
              </a:ext>
            </a:extLst>
          </p:cNvPr>
          <p:cNvSpPr txBox="1"/>
          <p:nvPr/>
        </p:nvSpPr>
        <p:spPr>
          <a:xfrm>
            <a:off x="5422282" y="1729921"/>
            <a:ext cx="1035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W</a:t>
            </a:r>
            <a:r>
              <a:rPr lang="en-GB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elt</a:t>
            </a:r>
            <a:endParaRPr lang="en-GB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68" name="Picture 2" descr="Free vector graphics of High speed train">
            <a:extLst>
              <a:ext uri="{FF2B5EF4-FFF2-40B4-BE49-F238E27FC236}">
                <a16:creationId xmlns:a16="http://schemas.microsoft.com/office/drawing/2014/main" id="{8A5943D2-15FE-D5FD-9B55-74C52B1E8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8" y="1264941"/>
            <a:ext cx="780507" cy="39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9" name="TextBox 268">
            <a:extLst>
              <a:ext uri="{FF2B5EF4-FFF2-40B4-BE49-F238E27FC236}">
                <a16:creationId xmlns:a16="http://schemas.microsoft.com/office/drawing/2014/main" id="{9086A517-5635-ADCE-0075-2A465C5442AF}"/>
              </a:ext>
            </a:extLst>
          </p:cNvPr>
          <p:cNvSpPr txBox="1"/>
          <p:nvPr/>
        </p:nvSpPr>
        <p:spPr>
          <a:xfrm>
            <a:off x="6800216" y="1720101"/>
            <a:ext cx="1035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Z</a:t>
            </a:r>
            <a:r>
              <a:rPr lang="en-GB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ug</a:t>
            </a:r>
            <a:endParaRPr lang="en-GB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F0D27EB9-FE3A-B963-E9B4-63EB5F2F67EF}"/>
              </a:ext>
            </a:extLst>
          </p:cNvPr>
          <p:cNvSpPr txBox="1"/>
          <p:nvPr/>
        </p:nvSpPr>
        <p:spPr>
          <a:xfrm>
            <a:off x="10930909" y="906235"/>
            <a:ext cx="1035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</a:t>
            </a:r>
            <a:r>
              <a:rPr lang="en-GB" sz="14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ie</a:t>
            </a:r>
            <a:endParaRPr lang="en-GB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71" name="Picture 2" descr="boy pointing to a girl">
            <a:extLst>
              <a:ext uri="{FF2B5EF4-FFF2-40B4-BE49-F238E27FC236}">
                <a16:creationId xmlns:a16="http://schemas.microsoft.com/office/drawing/2014/main" id="{7B3304EE-41D0-C169-D5C0-20E76549D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8145" y="409388"/>
            <a:ext cx="657746" cy="57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4" name="TextBox 293">
            <a:extLst>
              <a:ext uri="{FF2B5EF4-FFF2-40B4-BE49-F238E27FC236}">
                <a16:creationId xmlns:a16="http://schemas.microsoft.com/office/drawing/2014/main" id="{88798031-CC54-2524-317E-8FB52841A542}"/>
              </a:ext>
            </a:extLst>
          </p:cNvPr>
          <p:cNvSpPr txBox="1"/>
          <p:nvPr/>
        </p:nvSpPr>
        <p:spPr>
          <a:xfrm>
            <a:off x="9721591" y="4885060"/>
            <a:ext cx="2486941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/>
              </a:rPr>
              <a:t>Use </a:t>
            </a:r>
            <a:r>
              <a:rPr lang="en-GB" sz="1100" b="1" dirty="0" err="1">
                <a:solidFill>
                  <a:srgbClr val="002060"/>
                </a:solidFill>
                <a:latin typeface="Century Gothic"/>
              </a:rPr>
              <a:t>nicht</a:t>
            </a:r>
            <a:r>
              <a:rPr lang="en-GB" sz="1100" dirty="0">
                <a:solidFill>
                  <a:srgbClr val="002060"/>
                </a:solidFill>
                <a:latin typeface="Century Gothic"/>
              </a:rPr>
              <a:t> before an adjective or adverb to mean </a:t>
            </a:r>
            <a:r>
              <a:rPr lang="en-GB" sz="1100" b="1" dirty="0">
                <a:solidFill>
                  <a:srgbClr val="002060"/>
                </a:solidFill>
                <a:latin typeface="Century Gothic"/>
              </a:rPr>
              <a:t>not</a:t>
            </a:r>
            <a:r>
              <a:rPr lang="en-GB" sz="1100" dirty="0">
                <a:solidFill>
                  <a:srgbClr val="002060"/>
                </a:solidFill>
                <a:latin typeface="Century Gothic"/>
              </a:rPr>
              <a:t>: </a:t>
            </a:r>
            <a:endParaRPr lang="en-GB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95" name="TextBox 294">
            <a:extLst>
              <a:ext uri="{FF2B5EF4-FFF2-40B4-BE49-F238E27FC236}">
                <a16:creationId xmlns:a16="http://schemas.microsoft.com/office/drawing/2014/main" id="{65A9C74F-023C-C95A-5E68-DCF67C940BD3}"/>
              </a:ext>
            </a:extLst>
          </p:cNvPr>
          <p:cNvSpPr txBox="1"/>
          <p:nvPr/>
        </p:nvSpPr>
        <p:spPr>
          <a:xfrm>
            <a:off x="10348732" y="5305911"/>
            <a:ext cx="11951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I am 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not 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here.</a:t>
            </a:r>
          </a:p>
        </p:txBody>
      </p:sp>
      <p:sp>
        <p:nvSpPr>
          <p:cNvPr id="296" name="TextBox 295">
            <a:extLst>
              <a:ext uri="{FF2B5EF4-FFF2-40B4-BE49-F238E27FC236}">
                <a16:creationId xmlns:a16="http://schemas.microsoft.com/office/drawing/2014/main" id="{97E1B1C1-A9A1-CFAB-A266-D123671C34DC}"/>
              </a:ext>
            </a:extLst>
          </p:cNvPr>
          <p:cNvSpPr txBox="1"/>
          <p:nvPr/>
        </p:nvSpPr>
        <p:spPr>
          <a:xfrm>
            <a:off x="9771043" y="5839461"/>
            <a:ext cx="23880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Use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nicht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before ‘der, die, 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das’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and a noun to mean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not the: </a:t>
            </a:r>
            <a:endParaRPr lang="en-GB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97" name="TextBox 296">
            <a:extLst>
              <a:ext uri="{FF2B5EF4-FFF2-40B4-BE49-F238E27FC236}">
                <a16:creationId xmlns:a16="http://schemas.microsoft.com/office/drawing/2014/main" id="{8A3339C3-20C4-0FE7-B9EA-B038AAF38845}"/>
              </a:ext>
            </a:extLst>
          </p:cNvPr>
          <p:cNvSpPr txBox="1"/>
          <p:nvPr/>
        </p:nvSpPr>
        <p:spPr>
          <a:xfrm>
            <a:off x="10381502" y="6316621"/>
            <a:ext cx="18332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Das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ist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nicht</a:t>
            </a:r>
            <a:r>
              <a:rPr lang="en-GB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 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der Tisch. </a:t>
            </a:r>
          </a:p>
        </p:txBody>
      </p:sp>
      <p:sp>
        <p:nvSpPr>
          <p:cNvPr id="298" name="TextBox 297">
            <a:extLst>
              <a:ext uri="{FF2B5EF4-FFF2-40B4-BE49-F238E27FC236}">
                <a16:creationId xmlns:a16="http://schemas.microsoft.com/office/drawing/2014/main" id="{E56CDE2A-F10C-F1F4-55AE-566E6015177A}"/>
              </a:ext>
            </a:extLst>
          </p:cNvPr>
          <p:cNvSpPr txBox="1"/>
          <p:nvPr/>
        </p:nvSpPr>
        <p:spPr>
          <a:xfrm>
            <a:off x="10404286" y="6580272"/>
            <a:ext cx="18332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T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hat is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not 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the table.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B839A0C-E4E9-4807-9F1F-E98A34DA3142}"/>
              </a:ext>
            </a:extLst>
          </p:cNvPr>
          <p:cNvGrpSpPr/>
          <p:nvPr/>
        </p:nvGrpSpPr>
        <p:grpSpPr>
          <a:xfrm>
            <a:off x="9975994" y="5308369"/>
            <a:ext cx="264284" cy="261610"/>
            <a:chOff x="9967728" y="3257345"/>
            <a:chExt cx="264284" cy="261610"/>
          </a:xfrm>
        </p:grpSpPr>
        <p:pic>
          <p:nvPicPr>
            <p:cNvPr id="300" name="Google Shape;180;p8">
              <a:extLst>
                <a:ext uri="{FF2B5EF4-FFF2-40B4-BE49-F238E27FC236}">
                  <a16:creationId xmlns:a16="http://schemas.microsoft.com/office/drawing/2014/main" id="{87E2CCA3-523F-A488-E29A-3F4763140890}"/>
                </a:ext>
              </a:extLst>
            </p:cNvPr>
            <p:cNvPicPr/>
            <p:nvPr/>
          </p:nvPicPr>
          <p:blipFill>
            <a:blip r:embed="rId15"/>
            <a:stretch/>
          </p:blipFill>
          <p:spPr>
            <a:xfrm>
              <a:off x="9967728" y="3257345"/>
              <a:ext cx="93686" cy="25404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1" name="Picture 300" descr="Icon&#10;&#10;Description automatically generated">
              <a:extLst>
                <a:ext uri="{FF2B5EF4-FFF2-40B4-BE49-F238E27FC236}">
                  <a16:creationId xmlns:a16="http://schemas.microsoft.com/office/drawing/2014/main" id="{32E03819-5689-33D4-C088-797CD57498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85538" y="3320997"/>
              <a:ext cx="96327" cy="187308"/>
            </a:xfrm>
            <a:prstGeom prst="rect">
              <a:avLst/>
            </a:prstGeom>
          </p:spPr>
        </p:pic>
        <p:pic>
          <p:nvPicPr>
            <p:cNvPr id="302" name="Picture 301" descr="Icon&#10;&#10;Description automatically generated">
              <a:extLst>
                <a:ext uri="{FF2B5EF4-FFF2-40B4-BE49-F238E27FC236}">
                  <a16:creationId xmlns:a16="http://schemas.microsoft.com/office/drawing/2014/main" id="{A513E537-7AC8-A70E-EE38-C14D7389F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1717" y="3379772"/>
              <a:ext cx="100295" cy="139183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7A54149-502B-47ED-BE8A-0AFA2D8EFD17}"/>
              </a:ext>
            </a:extLst>
          </p:cNvPr>
          <p:cNvGrpSpPr/>
          <p:nvPr/>
        </p:nvGrpSpPr>
        <p:grpSpPr>
          <a:xfrm>
            <a:off x="9921858" y="6353079"/>
            <a:ext cx="411760" cy="261611"/>
            <a:chOff x="9913592" y="4302055"/>
            <a:chExt cx="411760" cy="261611"/>
          </a:xfrm>
        </p:grpSpPr>
        <p:pic>
          <p:nvPicPr>
            <p:cNvPr id="304" name="Picture 303">
              <a:extLst>
                <a:ext uri="{FF2B5EF4-FFF2-40B4-BE49-F238E27FC236}">
                  <a16:creationId xmlns:a16="http://schemas.microsoft.com/office/drawing/2014/main" id="{B6312A0A-FFDF-8F98-01B5-41E758612E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3592" y="4333350"/>
              <a:ext cx="411760" cy="230316"/>
            </a:xfrm>
            <a:prstGeom prst="rect">
              <a:avLst/>
            </a:prstGeom>
          </p:spPr>
        </p:pic>
        <p:pic>
          <p:nvPicPr>
            <p:cNvPr id="305" name="Picture 304" descr="Icon&#10;&#10;Description automatically generated">
              <a:extLst>
                <a:ext uri="{FF2B5EF4-FFF2-40B4-BE49-F238E27FC236}">
                  <a16:creationId xmlns:a16="http://schemas.microsoft.com/office/drawing/2014/main" id="{C85F86CB-75B4-6D0E-A2F5-DF1ED79EAD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2771" y="4302055"/>
              <a:ext cx="306795" cy="249009"/>
            </a:xfrm>
            <a:prstGeom prst="rect">
              <a:avLst/>
            </a:prstGeom>
          </p:spPr>
        </p:pic>
      </p:grpSp>
      <p:sp>
        <p:nvSpPr>
          <p:cNvPr id="306" name="TextBox 305">
            <a:extLst>
              <a:ext uri="{FF2B5EF4-FFF2-40B4-BE49-F238E27FC236}">
                <a16:creationId xmlns:a16="http://schemas.microsoft.com/office/drawing/2014/main" id="{7FF2DC97-016F-DADE-37FE-844A25035613}"/>
              </a:ext>
            </a:extLst>
          </p:cNvPr>
          <p:cNvSpPr txBox="1"/>
          <p:nvPr/>
        </p:nvSpPr>
        <p:spPr>
          <a:xfrm>
            <a:off x="10370454" y="5522729"/>
            <a:ext cx="13502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Ich bin </a:t>
            </a:r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nicht</a:t>
            </a:r>
            <a:r>
              <a:rPr lang="en-GB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hier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 </a:t>
            </a:r>
          </a:p>
        </p:txBody>
      </p:sp>
      <p:sp>
        <p:nvSpPr>
          <p:cNvPr id="311" name="Rounded Rectangular Callout 24">
            <a:extLst>
              <a:ext uri="{FF2B5EF4-FFF2-40B4-BE49-F238E27FC236}">
                <a16:creationId xmlns:a16="http://schemas.microsoft.com/office/drawing/2014/main" id="{D21181A0-5748-02D5-32D7-B644549DE399}"/>
              </a:ext>
            </a:extLst>
          </p:cNvPr>
          <p:cNvSpPr/>
          <p:nvPr/>
        </p:nvSpPr>
        <p:spPr>
          <a:xfrm>
            <a:off x="9502301" y="2305911"/>
            <a:ext cx="2671456" cy="1357390"/>
          </a:xfrm>
          <a:prstGeom prst="wedgeRoundRectCallout">
            <a:avLst>
              <a:gd name="adj1" fmla="val -56887"/>
              <a:gd name="adj2" fmla="val 21480"/>
              <a:gd name="adj3" fmla="val 16667"/>
            </a:avLst>
          </a:prstGeom>
          <a:solidFill>
            <a:srgbClr val="92D050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prstClr val="white"/>
                </a:solidFill>
                <a:latin typeface="Century Gothic"/>
              </a:rPr>
              <a:t>Every country has a national tree. German has the ‘</a:t>
            </a:r>
            <a:r>
              <a:rPr lang="en-US" sz="1400" b="1" kern="0" dirty="0" err="1">
                <a:solidFill>
                  <a:prstClr val="white"/>
                </a:solidFill>
                <a:latin typeface="Century Gothic"/>
              </a:rPr>
              <a:t>Eiche</a:t>
            </a:r>
            <a:r>
              <a:rPr lang="en-US" sz="1400" kern="0" dirty="0">
                <a:solidFill>
                  <a:prstClr val="white"/>
                </a:solidFill>
                <a:latin typeface="Century Gothic"/>
              </a:rPr>
              <a:t>’ (oak) and… so does England! Can you say </a:t>
            </a:r>
            <a:r>
              <a:rPr lang="en-US" sz="1400" b="1" kern="0" dirty="0" err="1">
                <a:solidFill>
                  <a:prstClr val="white"/>
                </a:solidFill>
                <a:latin typeface="Century Gothic"/>
              </a:rPr>
              <a:t>Eiche</a:t>
            </a:r>
            <a:r>
              <a:rPr lang="en-US" sz="1400" kern="0" dirty="0">
                <a:solidFill>
                  <a:prstClr val="white"/>
                </a:solidFill>
                <a:latin typeface="Century Gothic"/>
              </a:rPr>
              <a:t>?  The phonics above will help you! </a:t>
            </a:r>
            <a:endParaRPr kumimoji="0" lang="en-GB" sz="14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graphicFrame>
        <p:nvGraphicFramePr>
          <p:cNvPr id="30" name="Table 30">
            <a:extLst>
              <a:ext uri="{FF2B5EF4-FFF2-40B4-BE49-F238E27FC236}">
                <a16:creationId xmlns:a16="http://schemas.microsoft.com/office/drawing/2014/main" id="{F2163F6E-3707-4B27-8327-0F170B40E5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0712420"/>
              </p:ext>
            </p:extLst>
          </p:nvPr>
        </p:nvGraphicFramePr>
        <p:xfrm>
          <a:off x="26857" y="50736"/>
          <a:ext cx="2627443" cy="45563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27443">
                  <a:extLst>
                    <a:ext uri="{9D8B030D-6E8A-4147-A177-3AD203B41FA5}">
                      <a16:colId xmlns:a16="http://schemas.microsoft.com/office/drawing/2014/main" val="3220626030"/>
                    </a:ext>
                  </a:extLst>
                </a:gridCol>
              </a:tblGrid>
              <a:tr h="242930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More useful words</a:t>
                      </a:r>
                    </a:p>
                  </a:txBody>
                  <a:tcPr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1901767"/>
                  </a:ext>
                </a:extLst>
              </a:tr>
              <a:tr h="327045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gut – good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008"/>
                  </a:ext>
                </a:extLst>
              </a:tr>
              <a:tr h="327045">
                <a:tc>
                  <a:txBody>
                    <a:bodyPr/>
                    <a:lstStyle/>
                    <a:p>
                      <a:r>
                        <a:rPr lang="en-US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aber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– but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562108"/>
                  </a:ext>
                </a:extLst>
              </a:tr>
              <a:tr h="327045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auch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also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884660"/>
                  </a:ext>
                </a:extLst>
              </a:tr>
              <a:tr h="327045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nicht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not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127836"/>
                  </a:ext>
                </a:extLst>
              </a:tr>
              <a:tr h="327045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/>
                        </a:rPr>
                        <a:t>mein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/>
                        </a:rPr>
                        <a:t>,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/>
                        </a:rPr>
                        <a:t>meine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/>
                        </a:rPr>
                        <a:t>,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/>
                        </a:rPr>
                        <a:t>mein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/>
                        </a:rPr>
                        <a:t> – my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101577"/>
                  </a:ext>
                </a:extLst>
              </a:tr>
              <a:tr h="327045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dein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deine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dein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your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760245"/>
                  </a:ext>
                </a:extLst>
              </a:tr>
              <a:tr h="327045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wie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? – how?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973315"/>
                  </a:ext>
                </a:extLst>
              </a:tr>
              <a:tr h="327045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/>
                        </a:rPr>
                        <a:t>wie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/>
                        </a:rPr>
                        <a:t>geht’s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/>
                        </a:rPr>
                        <a:t>? – how's it going?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822483"/>
                  </a:ext>
                </a:extLst>
              </a:tr>
              <a:tr h="3270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/>
                        </a:rPr>
                        <a:t>nicht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/>
                        </a:rPr>
                        <a:t>wahr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/>
                        </a:rPr>
                        <a:t>? – isn’t it? isn’t that right?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795271"/>
                  </a:ext>
                </a:extLst>
              </a:tr>
              <a:tr h="327045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links – left, on the left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820210"/>
                  </a:ext>
                </a:extLst>
              </a:tr>
              <a:tr h="327045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oben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up, above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915092"/>
                  </a:ext>
                </a:extLst>
              </a:tr>
              <a:tr h="3270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rechts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right, on the right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765659"/>
                  </a:ext>
                </a:extLst>
              </a:tr>
              <a:tr h="327045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unten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down, below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356230"/>
                  </a:ext>
                </a:extLst>
              </a:tr>
            </a:tbl>
          </a:graphicData>
        </a:graphic>
      </p:graphicFrame>
      <p:pic>
        <p:nvPicPr>
          <p:cNvPr id="78" name="Picture 77" descr="Map&#10;&#10;Description automatically generated">
            <a:extLst>
              <a:ext uri="{FF2B5EF4-FFF2-40B4-BE49-F238E27FC236}">
                <a16:creationId xmlns:a16="http://schemas.microsoft.com/office/drawing/2014/main" id="{03A522F3-33B1-44E1-8EA4-FAA77F5C532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0" y="5009649"/>
            <a:ext cx="1500144" cy="1921237"/>
          </a:xfrm>
          <a:prstGeom prst="rect">
            <a:avLst/>
          </a:prstGeom>
        </p:spPr>
      </p:pic>
      <p:sp>
        <p:nvSpPr>
          <p:cNvPr id="98" name="TextBox 97">
            <a:extLst>
              <a:ext uri="{FF2B5EF4-FFF2-40B4-BE49-F238E27FC236}">
                <a16:creationId xmlns:a16="http://schemas.microsoft.com/office/drawing/2014/main" id="{A1FCAB81-B289-4621-8F92-29375B4A4D72}"/>
              </a:ext>
            </a:extLst>
          </p:cNvPr>
          <p:cNvSpPr txBox="1"/>
          <p:nvPr/>
        </p:nvSpPr>
        <p:spPr>
          <a:xfrm>
            <a:off x="5205991" y="2051027"/>
            <a:ext cx="33473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S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tart with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wie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to make a </a:t>
            </a:r>
            <a:r>
              <a:rPr lang="en-GB" sz="1100" i="1" dirty="0">
                <a:solidFill>
                  <a:srgbClr val="002060"/>
                </a:solidFill>
                <a:latin typeface="Century Gothic" panose="020B0502020202020204" pitchFamily="34" charset="0"/>
              </a:rPr>
              <a:t>how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question: 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B321BE11-7A38-4F5C-B205-97D6EB41A83A}"/>
              </a:ext>
            </a:extLst>
          </p:cNvPr>
          <p:cNvSpPr txBox="1"/>
          <p:nvPr/>
        </p:nvSpPr>
        <p:spPr>
          <a:xfrm>
            <a:off x="7951661" y="2051029"/>
            <a:ext cx="13223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Wie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ist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das? 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71724890-3D9A-4FED-8531-F871467E0073}"/>
              </a:ext>
            </a:extLst>
          </p:cNvPr>
          <p:cNvSpPr txBox="1"/>
          <p:nvPr/>
        </p:nvSpPr>
        <p:spPr>
          <a:xfrm>
            <a:off x="7943395" y="2223013"/>
            <a:ext cx="19405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i="1" dirty="0">
                <a:solidFill>
                  <a:srgbClr val="002060"/>
                </a:solidFill>
                <a:latin typeface="Century Gothic" panose="020B0502020202020204" pitchFamily="34" charset="0"/>
              </a:rPr>
              <a:t>How 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is that?</a:t>
            </a:r>
            <a:b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(What is that like?) </a:t>
            </a:r>
          </a:p>
        </p:txBody>
      </p:sp>
      <p:pic>
        <p:nvPicPr>
          <p:cNvPr id="102" name="Picture 101" descr="man escaping from jail">
            <a:extLst>
              <a:ext uri="{FF2B5EF4-FFF2-40B4-BE49-F238E27FC236}">
                <a16:creationId xmlns:a16="http://schemas.microsoft.com/office/drawing/2014/main" id="{680EED2E-8896-436B-B45D-60197FA20DE6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316" y="612200"/>
            <a:ext cx="476377" cy="413880"/>
          </a:xfrm>
          <a:prstGeom prst="rect">
            <a:avLst/>
          </a:prstGeom>
        </p:spPr>
      </p:pic>
      <p:pic>
        <p:nvPicPr>
          <p:cNvPr id="103" name="Picture 102" descr="man with hearts">
            <a:extLst>
              <a:ext uri="{FF2B5EF4-FFF2-40B4-BE49-F238E27FC236}">
                <a16:creationId xmlns:a16="http://schemas.microsoft.com/office/drawing/2014/main" id="{A72FDA72-6C34-41FD-B203-8D4F44787C6A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487" y="578640"/>
            <a:ext cx="395365" cy="358034"/>
          </a:xfrm>
          <a:prstGeom prst="rect">
            <a:avLst/>
          </a:prstGeom>
        </p:spPr>
      </p:pic>
      <p:sp>
        <p:nvSpPr>
          <p:cNvPr id="104" name="TextBox 103">
            <a:extLst>
              <a:ext uri="{FF2B5EF4-FFF2-40B4-BE49-F238E27FC236}">
                <a16:creationId xmlns:a16="http://schemas.microsoft.com/office/drawing/2014/main" id="{2DDB5E1D-29CC-45BD-BEDB-4A05F0146C65}"/>
              </a:ext>
            </a:extLst>
          </p:cNvPr>
          <p:cNvSpPr txBox="1"/>
          <p:nvPr/>
        </p:nvSpPr>
        <p:spPr>
          <a:xfrm>
            <a:off x="5096456" y="912667"/>
            <a:ext cx="1035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fr</a:t>
            </a:r>
            <a:r>
              <a:rPr lang="en-GB" sz="14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ei</a:t>
            </a:r>
            <a:endParaRPr lang="en-GB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92BEA82D-16BA-4D65-90BB-41A28D19DD0C}"/>
              </a:ext>
            </a:extLst>
          </p:cNvPr>
          <p:cNvSpPr txBox="1"/>
          <p:nvPr/>
        </p:nvSpPr>
        <p:spPr>
          <a:xfrm>
            <a:off x="5733665" y="917198"/>
            <a:ext cx="1035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L</a:t>
            </a:r>
            <a:r>
              <a:rPr lang="en-GB" sz="14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ie</a:t>
            </a:r>
            <a:r>
              <a:rPr lang="en-GB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be</a:t>
            </a:r>
            <a:endParaRPr lang="en-GB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6" name="Picture 105">
            <a:extLst>
              <a:ext uri="{FF2B5EF4-FFF2-40B4-BE49-F238E27FC236}">
                <a16:creationId xmlns:a16="http://schemas.microsoft.com/office/drawing/2014/main" id="{864A063A-2F87-467E-B82F-C6904CBB7C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332" y="1918355"/>
            <a:ext cx="485359" cy="463176"/>
          </a:xfrm>
          <a:prstGeom prst="rect">
            <a:avLst/>
          </a:prstGeom>
        </p:spPr>
      </p:pic>
      <p:pic>
        <p:nvPicPr>
          <p:cNvPr id="310" name="Picture 8" descr="Free vector graphics of Oak">
            <a:extLst>
              <a:ext uri="{FF2B5EF4-FFF2-40B4-BE49-F238E27FC236}">
                <a16:creationId xmlns:a16="http://schemas.microsoft.com/office/drawing/2014/main" id="{B48476E8-F645-A891-FA78-FB17D6922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9308" y="1244203"/>
            <a:ext cx="1305390" cy="115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125" descr="Logo&#10;&#10;Description automatically generated">
            <a:extLst>
              <a:ext uri="{FF2B5EF4-FFF2-40B4-BE49-F238E27FC236}">
                <a16:creationId xmlns:a16="http://schemas.microsoft.com/office/drawing/2014/main" id="{8B12689D-17F3-A524-0C90-708D2019117A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041" y="2126973"/>
            <a:ext cx="622011" cy="385377"/>
          </a:xfrm>
          <a:prstGeom prst="rect">
            <a:avLst/>
          </a:prstGeom>
        </p:spPr>
      </p:pic>
      <p:sp>
        <p:nvSpPr>
          <p:cNvPr id="110" name="Oval Callout 13">
            <a:extLst>
              <a:ext uri="{FF2B5EF4-FFF2-40B4-BE49-F238E27FC236}">
                <a16:creationId xmlns:a16="http://schemas.microsoft.com/office/drawing/2014/main" id="{54296A91-40FD-478C-837E-6D585D2672CB}"/>
              </a:ext>
            </a:extLst>
          </p:cNvPr>
          <p:cNvSpPr/>
          <p:nvPr/>
        </p:nvSpPr>
        <p:spPr>
          <a:xfrm>
            <a:off x="5466472" y="2911568"/>
            <a:ext cx="2433922" cy="975126"/>
          </a:xfrm>
          <a:prstGeom prst="wedgeEllipseCallout">
            <a:avLst>
              <a:gd name="adj1" fmla="val 61684"/>
              <a:gd name="adj2" fmla="val -44501"/>
            </a:avLst>
          </a:prstGeom>
          <a:solidFill>
            <a:srgbClr val="C6DCF0"/>
          </a:solidFill>
          <a:ln w="12700" cap="flat" cmpd="sng" algn="ctr">
            <a:solidFill>
              <a:srgbClr val="FFD10D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8D4D979B-9179-4E8D-9913-43E492EAF566}"/>
              </a:ext>
            </a:extLst>
          </p:cNvPr>
          <p:cNvSpPr txBox="1"/>
          <p:nvPr/>
        </p:nvSpPr>
        <p:spPr>
          <a:xfrm>
            <a:off x="3584488" y="3128522"/>
            <a:ext cx="16834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Learning languages is about making friends. You show kindness when you learn even a few words in another language.</a:t>
            </a:r>
          </a:p>
        </p:txBody>
      </p:sp>
      <p:pic>
        <p:nvPicPr>
          <p:cNvPr id="95" name="Picture 94" descr="Shape, circle&#10;&#10;Description automatically generated">
            <a:extLst>
              <a:ext uri="{FF2B5EF4-FFF2-40B4-BE49-F238E27FC236}">
                <a16:creationId xmlns:a16="http://schemas.microsoft.com/office/drawing/2014/main" id="{41C8F350-F942-424E-8A6A-163A957BDE76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398" y="3234688"/>
            <a:ext cx="1767210" cy="1630429"/>
          </a:xfrm>
          <a:prstGeom prst="rect">
            <a:avLst/>
          </a:prstGeom>
        </p:spPr>
      </p:pic>
      <p:pic>
        <p:nvPicPr>
          <p:cNvPr id="120" name="Picture 119" descr="A picture containing text, dark&#10;&#10;Description automatically generated">
            <a:extLst>
              <a:ext uri="{FF2B5EF4-FFF2-40B4-BE49-F238E27FC236}">
                <a16:creationId xmlns:a16="http://schemas.microsoft.com/office/drawing/2014/main" id="{954B5266-7C61-4246-BA9F-5462C9CF445A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27131" y="2837955"/>
            <a:ext cx="1328532" cy="968291"/>
          </a:xfrm>
          <a:prstGeom prst="rect">
            <a:avLst/>
          </a:prstGeom>
        </p:spPr>
      </p:pic>
      <p:sp>
        <p:nvSpPr>
          <p:cNvPr id="125" name="Speech Bubble: Rectangle with Corners Rounded 124">
            <a:extLst>
              <a:ext uri="{FF2B5EF4-FFF2-40B4-BE49-F238E27FC236}">
                <a16:creationId xmlns:a16="http://schemas.microsoft.com/office/drawing/2014/main" id="{C3D6DD7B-60E8-4420-B8D7-ADA88BAD86D7}"/>
              </a:ext>
            </a:extLst>
          </p:cNvPr>
          <p:cNvSpPr/>
          <p:nvPr/>
        </p:nvSpPr>
        <p:spPr>
          <a:xfrm>
            <a:off x="6907118" y="2339517"/>
            <a:ext cx="857238" cy="513308"/>
          </a:xfrm>
          <a:prstGeom prst="wedgeRoundRectCallout">
            <a:avLst/>
          </a:prstGeom>
          <a:solidFill>
            <a:srgbClr val="FDF091"/>
          </a:solidFill>
          <a:ln w="25400" cap="flat" cmpd="sng" algn="ctr">
            <a:solidFill>
              <a:srgbClr val="002060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Guten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Tag!</a:t>
            </a:r>
          </a:p>
        </p:txBody>
      </p:sp>
      <p:sp>
        <p:nvSpPr>
          <p:cNvPr id="127" name="Speech Bubble: Rectangle with Corners Rounded 126">
            <a:extLst>
              <a:ext uri="{FF2B5EF4-FFF2-40B4-BE49-F238E27FC236}">
                <a16:creationId xmlns:a16="http://schemas.microsoft.com/office/drawing/2014/main" id="{D63627C0-9D5D-4933-8107-D0C8406EBD3A}"/>
              </a:ext>
            </a:extLst>
          </p:cNvPr>
          <p:cNvSpPr/>
          <p:nvPr/>
        </p:nvSpPr>
        <p:spPr>
          <a:xfrm>
            <a:off x="5466471" y="2417568"/>
            <a:ext cx="784711" cy="340972"/>
          </a:xfrm>
          <a:prstGeom prst="wedgeRoundRectCallout">
            <a:avLst>
              <a:gd name="adj1" fmla="val -20833"/>
              <a:gd name="adj2" fmla="val 78819"/>
              <a:gd name="adj3" fmla="val 16667"/>
            </a:avLst>
          </a:prstGeom>
          <a:solidFill>
            <a:srgbClr val="FDF091"/>
          </a:solidFill>
          <a:ln w="25400" cap="flat" cmpd="sng" algn="ctr">
            <a:solidFill>
              <a:srgbClr val="002060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Hallo!</a:t>
            </a:r>
          </a:p>
        </p:txBody>
      </p:sp>
      <p:sp>
        <p:nvSpPr>
          <p:cNvPr id="129" name="Speech Bubble: Rectangle with Corners Rounded 128">
            <a:extLst>
              <a:ext uri="{FF2B5EF4-FFF2-40B4-BE49-F238E27FC236}">
                <a16:creationId xmlns:a16="http://schemas.microsoft.com/office/drawing/2014/main" id="{7DECD446-35A0-42EE-B00D-661228E0CEE3}"/>
              </a:ext>
            </a:extLst>
          </p:cNvPr>
          <p:cNvSpPr/>
          <p:nvPr/>
        </p:nvSpPr>
        <p:spPr>
          <a:xfrm>
            <a:off x="5322014" y="3958139"/>
            <a:ext cx="1187779" cy="430277"/>
          </a:xfrm>
          <a:prstGeom prst="wedgeRoundRectCallout">
            <a:avLst/>
          </a:prstGeom>
          <a:solidFill>
            <a:srgbClr val="FDF091"/>
          </a:solidFill>
          <a:ln w="25400" cap="flat" cmpd="sng" algn="ctr">
            <a:solidFill>
              <a:srgbClr val="002060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Das </a:t>
            </a:r>
            <a:r>
              <a:rPr kumimoji="0" lang="en-GB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ist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toll!</a:t>
            </a:r>
          </a:p>
        </p:txBody>
      </p:sp>
      <p:sp>
        <p:nvSpPr>
          <p:cNvPr id="130" name="Speech Bubble: Rectangle with Corners Rounded 129">
            <a:extLst>
              <a:ext uri="{FF2B5EF4-FFF2-40B4-BE49-F238E27FC236}">
                <a16:creationId xmlns:a16="http://schemas.microsoft.com/office/drawing/2014/main" id="{C7BACC9E-26B9-41FA-8EB0-2AFA851F39A7}"/>
              </a:ext>
            </a:extLst>
          </p:cNvPr>
          <p:cNvSpPr/>
          <p:nvPr/>
        </p:nvSpPr>
        <p:spPr>
          <a:xfrm>
            <a:off x="7091664" y="3976428"/>
            <a:ext cx="1187778" cy="393698"/>
          </a:xfrm>
          <a:prstGeom prst="wedgeRoundRectCallout">
            <a:avLst/>
          </a:prstGeom>
          <a:solidFill>
            <a:srgbClr val="FDF091"/>
          </a:solidFill>
          <a:ln w="25400" cap="flat" cmpd="sng" algn="ctr">
            <a:solidFill>
              <a:srgbClr val="002060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Du </a:t>
            </a:r>
            <a:r>
              <a:rPr kumimoji="0" lang="en-GB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bist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toll!</a:t>
            </a:r>
          </a:p>
        </p:txBody>
      </p:sp>
      <p:sp>
        <p:nvSpPr>
          <p:cNvPr id="131" name="Speech Bubble: Rectangle with Corners Rounded 130">
            <a:extLst>
              <a:ext uri="{FF2B5EF4-FFF2-40B4-BE49-F238E27FC236}">
                <a16:creationId xmlns:a16="http://schemas.microsoft.com/office/drawing/2014/main" id="{F1406FF6-FD5D-45DB-8870-198B8B9087BD}"/>
              </a:ext>
            </a:extLst>
          </p:cNvPr>
          <p:cNvSpPr/>
          <p:nvPr/>
        </p:nvSpPr>
        <p:spPr>
          <a:xfrm>
            <a:off x="8653084" y="3950527"/>
            <a:ext cx="1534518" cy="404222"/>
          </a:xfrm>
          <a:prstGeom prst="wedgeRoundRectCallout">
            <a:avLst/>
          </a:prstGeom>
          <a:solidFill>
            <a:srgbClr val="FDF091"/>
          </a:solidFill>
          <a:ln w="25400" cap="flat" cmpd="sng" algn="ctr">
            <a:solidFill>
              <a:srgbClr val="002060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Du </a:t>
            </a:r>
            <a:r>
              <a:rPr kumimoji="0" lang="en-GB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bist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super!</a:t>
            </a:r>
          </a:p>
        </p:txBody>
      </p:sp>
      <p:pic>
        <p:nvPicPr>
          <p:cNvPr id="124" name="Picture 9" descr="See the source image">
            <a:extLst>
              <a:ext uri="{FF2B5EF4-FFF2-40B4-BE49-F238E27FC236}">
                <a16:creationId xmlns:a16="http://schemas.microsoft.com/office/drawing/2014/main" id="{5F80204D-34BF-46C5-BB65-9E7649A76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44183" y="2314685"/>
            <a:ext cx="445958" cy="42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9" descr="See the source image">
            <a:extLst>
              <a:ext uri="{FF2B5EF4-FFF2-40B4-BE49-F238E27FC236}">
                <a16:creationId xmlns:a16="http://schemas.microsoft.com/office/drawing/2014/main" id="{C7E8D114-78CF-47DE-B0D2-BE8AE4D75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366" y="2359365"/>
            <a:ext cx="436647" cy="393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" name="Speech Bubble: Rectangle with Corners Rounded 132">
            <a:extLst>
              <a:ext uri="{FF2B5EF4-FFF2-40B4-BE49-F238E27FC236}">
                <a16:creationId xmlns:a16="http://schemas.microsoft.com/office/drawing/2014/main" id="{5D780051-E97B-473A-B675-B55E598F2F0A}"/>
              </a:ext>
            </a:extLst>
          </p:cNvPr>
          <p:cNvSpPr/>
          <p:nvPr/>
        </p:nvSpPr>
        <p:spPr>
          <a:xfrm>
            <a:off x="10523452" y="3910909"/>
            <a:ext cx="1044222" cy="404222"/>
          </a:xfrm>
          <a:prstGeom prst="wedgeRoundRectCallout">
            <a:avLst/>
          </a:prstGeom>
          <a:solidFill>
            <a:srgbClr val="FDF091"/>
          </a:solidFill>
          <a:ln w="25400" cap="flat" cmpd="sng" algn="ctr">
            <a:solidFill>
              <a:srgbClr val="002060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Danke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!</a:t>
            </a:r>
          </a:p>
        </p:txBody>
      </p:sp>
      <p:sp>
        <p:nvSpPr>
          <p:cNvPr id="97" name="CustomShape 7">
            <a:extLst>
              <a:ext uri="{FF2B5EF4-FFF2-40B4-BE49-F238E27FC236}">
                <a16:creationId xmlns:a16="http://schemas.microsoft.com/office/drawing/2014/main" id="{93594B08-EE6D-491E-941B-B18CB5EA11F0}"/>
              </a:ext>
            </a:extLst>
          </p:cNvPr>
          <p:cNvSpPr/>
          <p:nvPr/>
        </p:nvSpPr>
        <p:spPr>
          <a:xfrm>
            <a:off x="5601080" y="3105068"/>
            <a:ext cx="2266623" cy="52167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Let’s remember some of the friendship sentences we have learnt already!</a:t>
            </a:r>
            <a:endParaRPr kumimoji="0" lang="en-GB" sz="12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66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" grpId="0" animBg="1"/>
      <p:bldP spid="311" grpId="1" animBg="1"/>
      <p:bldP spid="125" grpId="0" animBg="1"/>
      <p:bldP spid="127" grpId="0" animBg="1"/>
      <p:bldP spid="129" grpId="0" animBg="1"/>
      <p:bldP spid="130" grpId="0" animBg="1"/>
      <p:bldP spid="131" grpId="0" animBg="1"/>
      <p:bldP spid="133" grpId="0" animBg="1"/>
      <p:bldP spid="9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3611</TotalTime>
  <Words>1150</Words>
  <Application>Microsoft Office PowerPoint</Application>
  <PresentationFormat>Widescreen</PresentationFormat>
  <Paragraphs>216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Rot Knowledge Organiser  - Autumn Term A</vt:lpstr>
      <vt:lpstr>Rot Knowledge Organiser  - Autumn Term 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Rouge Knowledge Organiser  - Autumn Term A</dc:title>
  <dc:creator>Rachel Hawkes</dc:creator>
  <cp:lastModifiedBy>Rachel Hawkes</cp:lastModifiedBy>
  <cp:revision>76</cp:revision>
  <cp:lastPrinted>2021-11-19T07:47:27Z</cp:lastPrinted>
  <dcterms:created xsi:type="dcterms:W3CDTF">2021-11-17T16:29:35Z</dcterms:created>
  <dcterms:modified xsi:type="dcterms:W3CDTF">2022-07-19T13:14:04Z</dcterms:modified>
</cp:coreProperties>
</file>