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26" r:id="rId3"/>
    <p:sldId id="927" r:id="rId4"/>
    <p:sldId id="277" r:id="rId5"/>
    <p:sldId id="925" r:id="rId6"/>
    <p:sldId id="930" r:id="rId7"/>
    <p:sldId id="294" r:id="rId8"/>
    <p:sldId id="928" r:id="rId9"/>
    <p:sldId id="296" r:id="rId10"/>
    <p:sldId id="929" r:id="rId11"/>
    <p:sldId id="931" r:id="rId12"/>
    <p:sldId id="93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5FADE4"/>
    <a:srgbClr val="29C1FA"/>
    <a:srgbClr val="FF0066"/>
    <a:srgbClr val="FFFFCC"/>
    <a:srgbClr val="FFD10D"/>
    <a:srgbClr val="2E94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209981-2A3E-465D-9818-D1353156ABC4}" v="1" dt="2022-10-18T08:16:08.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46181" autoAdjust="0"/>
  </p:normalViewPr>
  <p:slideViewPr>
    <p:cSldViewPr snapToGrid="0">
      <p:cViewPr varScale="1">
        <p:scale>
          <a:sx n="34" d="100"/>
          <a:sy n="34" d="100"/>
        </p:scale>
        <p:origin x="413" y="1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08/12/2022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[ü] – </a:t>
            </a:r>
            <a:r>
              <a:rPr lang="en-GB" sz="1200" b="1" i="0" strike="noStrike" spc="-1" dirty="0" err="1">
                <a:solidFill>
                  <a:srgbClr val="002060"/>
                </a:solidFill>
                <a:latin typeface="Century Gothic"/>
                <a:ea typeface="Century Gothic"/>
              </a:rPr>
              <a:t>Tür</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[375] </a:t>
            </a:r>
            <a:r>
              <a:rPr lang="en-GB" sz="1200" b="1" i="0" strike="noStrike" spc="-1" dirty="0" err="1">
                <a:solidFill>
                  <a:srgbClr val="002060"/>
                </a:solidFill>
                <a:latin typeface="Century Gothic"/>
                <a:ea typeface="Century Gothic"/>
              </a:rPr>
              <a:t>grün</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[682] </a:t>
            </a:r>
            <a:r>
              <a:rPr lang="en-GB" sz="1200" b="1" i="0" strike="noStrike" spc="-1" dirty="0" err="1">
                <a:solidFill>
                  <a:srgbClr val="002060"/>
                </a:solidFill>
                <a:latin typeface="Century Gothic"/>
                <a:ea typeface="Century Gothic"/>
              </a:rPr>
              <a:t>müde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[2000] </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Wer? </a:t>
            </a:r>
            <a:r>
              <a:rPr lang="de-DE" sz="1200" b="0" i="0" strike="noStrike" spc="-1" dirty="0">
                <a:solidFill>
                  <a:srgbClr val="002060"/>
                </a:solidFill>
                <a:latin typeface="Century Gothic"/>
                <a:ea typeface="Century Gothic"/>
              </a:rPr>
              <a:t>[149] </a:t>
            </a:r>
            <a:r>
              <a:rPr lang="de-DE" sz="1200" b="1" i="0" strike="noStrike" spc="-1" dirty="0">
                <a:solidFill>
                  <a:srgbClr val="002060"/>
                </a:solidFill>
                <a:latin typeface="Century Gothic"/>
                <a:ea typeface="Century Gothic"/>
              </a:rPr>
              <a:t>haben, ich habe, er, sie, es hat </a:t>
            </a:r>
            <a:r>
              <a:rPr lang="de-DE" sz="1200" b="0" i="0" strike="noStrike" spc="-1" dirty="0">
                <a:solidFill>
                  <a:srgbClr val="002060"/>
                </a:solidFill>
                <a:latin typeface="Century Gothic"/>
                <a:ea typeface="Century Gothic"/>
              </a:rPr>
              <a:t>[6] </a:t>
            </a:r>
            <a:r>
              <a:rPr lang="de-DE" sz="1200" b="1" i="0" strike="noStrike" spc="-1" dirty="0">
                <a:solidFill>
                  <a:srgbClr val="002060"/>
                </a:solidFill>
                <a:latin typeface="Century Gothic"/>
                <a:ea typeface="Century Gothic"/>
              </a:rPr>
              <a:t>Blume </a:t>
            </a:r>
            <a:r>
              <a:rPr lang="de-DE" sz="1200" b="0" i="0" strike="noStrike" spc="-1" dirty="0">
                <a:solidFill>
                  <a:srgbClr val="002060"/>
                </a:solidFill>
                <a:latin typeface="Century Gothic"/>
                <a:ea typeface="Century Gothic"/>
              </a:rPr>
              <a:t>[2463] </a:t>
            </a:r>
            <a:r>
              <a:rPr lang="de-DE" sz="1200" b="1" i="0" strike="noStrike" spc="-1" dirty="0">
                <a:solidFill>
                  <a:srgbClr val="002060"/>
                </a:solidFill>
                <a:latin typeface="Century Gothic"/>
                <a:ea typeface="Century Gothic"/>
              </a:rPr>
              <a:t>Geschenk </a:t>
            </a:r>
            <a:r>
              <a:rPr lang="de-DE" sz="1200" b="0" i="0" strike="noStrike" spc="-1" dirty="0">
                <a:solidFill>
                  <a:srgbClr val="002060"/>
                </a:solidFill>
                <a:latin typeface="Century Gothic"/>
                <a:ea typeface="Century Gothic"/>
              </a:rPr>
              <a:t>[2595] </a:t>
            </a:r>
            <a:r>
              <a:rPr lang="de-DE" sz="1200" b="1" i="0" strike="noStrike" spc="-1" dirty="0">
                <a:solidFill>
                  <a:srgbClr val="002060"/>
                </a:solidFill>
                <a:latin typeface="Century Gothic"/>
                <a:ea typeface="Century Gothic"/>
              </a:rPr>
              <a:t>Spiel </a:t>
            </a:r>
            <a:r>
              <a:rPr lang="de-DE" sz="1200" b="0" i="0" strike="noStrike" spc="-1" dirty="0">
                <a:solidFill>
                  <a:srgbClr val="002060"/>
                </a:solidFill>
                <a:latin typeface="Century Gothic"/>
                <a:ea typeface="Century Gothic"/>
              </a:rPr>
              <a:t>[328] </a:t>
            </a:r>
            <a:r>
              <a:rPr lang="de-DE" sz="1200" b="1" i="0" strike="noStrike" spc="-1" dirty="0">
                <a:solidFill>
                  <a:srgbClr val="002060"/>
                </a:solidFill>
                <a:latin typeface="Century Gothic"/>
                <a:ea typeface="Century Gothic"/>
              </a:rPr>
              <a:t>Kuchen </a:t>
            </a:r>
            <a:r>
              <a:rPr lang="de-DE" sz="1200" b="0" i="0" strike="noStrike" spc="-1" dirty="0">
                <a:solidFill>
                  <a:srgbClr val="002060"/>
                </a:solidFill>
                <a:latin typeface="Century Gothic"/>
                <a:ea typeface="Century Gothic"/>
              </a:rPr>
              <a:t>[4381] </a:t>
            </a:r>
          </a:p>
          <a:p>
            <a:pPr marL="216000" indent="-216000">
              <a:lnSpc>
                <a:spcPct val="100000"/>
              </a:lnSpc>
            </a:pPr>
            <a:r>
              <a:rPr lang="de-DE" sz="1200" b="1" i="0" strike="noStrike" spc="-1" dirty="0">
                <a:solidFill>
                  <a:srgbClr val="002060"/>
                </a:solidFill>
                <a:latin typeface="Century Gothic"/>
                <a:ea typeface="Century Gothic"/>
              </a:rPr>
              <a:t>Revisit 1</a:t>
            </a:r>
            <a:r>
              <a:rPr lang="de-DE" sz="1200" b="0" i="0" strike="noStrike" spc="-1" dirty="0">
                <a:solidFill>
                  <a:srgbClr val="002060"/>
                </a:solidFill>
                <a:latin typeface="Century Gothic"/>
                <a:ea typeface="Century Gothic"/>
              </a:rPr>
              <a:t>: revisit a selection of previously taught words</a:t>
            </a:r>
          </a:p>
          <a:p>
            <a:pPr marL="216000" indent="-216000">
              <a:lnSpc>
                <a:spcPct val="100000"/>
              </a:lnSpc>
            </a:pPr>
            <a:r>
              <a:rPr lang="de-DE" sz="1200" b="1" i="0" strike="noStrike" spc="-1" dirty="0">
                <a:solidFill>
                  <a:srgbClr val="002060"/>
                </a:solidFill>
                <a:latin typeface="Century Gothic"/>
                <a:ea typeface="Century Gothic"/>
              </a:rPr>
              <a:t>Revisit 2: </a:t>
            </a:r>
            <a:r>
              <a:rPr lang="de-DE" sz="1200" b="0" i="0" strike="noStrike" spc="-1" dirty="0">
                <a:solidFill>
                  <a:srgbClr val="002060"/>
                </a:solidFill>
                <a:latin typeface="Century Gothic"/>
                <a:ea typeface="Century Gothic"/>
              </a:rPr>
              <a:t>Beispiel [94] Form [307] Mensch [90] groß [67] klein [110] Auf Wiedersehen [n/a] tschüss [3766]</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new and revisited vocabulary as well as the first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forms of </a:t>
            </a:r>
            <a:r>
              <a:rPr lang="en-GB" sz="1200" b="0" i="1" strike="noStrike" spc="-1" dirty="0" err="1">
                <a:solidFill>
                  <a:srgbClr val="000000"/>
                </a:solidFill>
                <a:latin typeface="Calibri"/>
                <a:ea typeface="Calibri"/>
              </a:rPr>
              <a:t>haben</a:t>
            </a:r>
            <a:r>
              <a:rPr lang="en-GB" sz="1200" b="0" strike="noStrike" spc="-1" dirty="0">
                <a:solidFill>
                  <a:srgbClr val="000000"/>
                </a:solidFill>
                <a:latin typeface="Calibri"/>
                <a:ea typeface="Calibri"/>
              </a:rPr>
              <a:t>. </a:t>
            </a: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English lists for Johanna and Steffen to show which items each person has. </a:t>
            </a:r>
          </a:p>
          <a:p>
            <a:pPr marL="229320" indent="-228600">
              <a:lnSpc>
                <a:spcPct val="100000"/>
              </a:lnSpc>
              <a:buAutoNum type="arabicPeriod"/>
            </a:pPr>
            <a:r>
              <a:rPr lang="en-GB" sz="1200" b="0" strike="noStrike" spc="-1" dirty="0">
                <a:solidFill>
                  <a:srgbClr val="000000"/>
                </a:solidFill>
                <a:latin typeface="Calibri"/>
              </a:rPr>
              <a:t>Click to reveal answers.</a:t>
            </a:r>
          </a:p>
          <a:p>
            <a:pPr marL="720" indent="0">
              <a:lnSpc>
                <a:spcPct val="100000"/>
              </a:lnSpc>
              <a:buNone/>
            </a:pPr>
            <a:endParaRPr lang="en-GB" sz="1200" b="0" strike="noStrike" spc="-1" dirty="0">
              <a:solidFill>
                <a:srgbClr val="000000"/>
              </a:solidFill>
              <a:latin typeface="Calibri"/>
            </a:endParaRPr>
          </a:p>
          <a:p>
            <a:pPr marL="720" indent="0">
              <a:lnSpc>
                <a:spcPct val="100000"/>
              </a:lnSpc>
              <a:buNone/>
            </a:pPr>
            <a:r>
              <a:rPr lang="en-GB" sz="1200" b="0" strike="noStrike" spc="-1" dirty="0" err="1">
                <a:solidFill>
                  <a:srgbClr val="000000"/>
                </a:solidFill>
                <a:latin typeface="Calibri"/>
              </a:rPr>
              <a:t>Additonal</a:t>
            </a:r>
            <a:r>
              <a:rPr lang="en-GB" sz="1200" b="0" strike="noStrike" spc="-1" dirty="0">
                <a:solidFill>
                  <a:srgbClr val="000000"/>
                </a:solidFill>
                <a:latin typeface="Calibri"/>
              </a:rPr>
              <a:t> task suggestion:</a:t>
            </a:r>
          </a:p>
          <a:p>
            <a:pPr marL="720" indent="0">
              <a:lnSpc>
                <a:spcPct val="100000"/>
              </a:lnSpc>
              <a:buNone/>
            </a:pPr>
            <a:r>
              <a:rPr lang="en-GB" sz="1200" b="0" strike="noStrike" spc="-1" dirty="0">
                <a:solidFill>
                  <a:srgbClr val="000000"/>
                </a:solidFill>
                <a:latin typeface="Calibri"/>
              </a:rPr>
              <a:t>1. Pupils translate the whole sentence, including thinking about how to translate the questions ‘Has he the water?’ into correct English.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310900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1st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forms of </a:t>
            </a:r>
            <a:r>
              <a:rPr lang="en-GB" sz="1200" b="0" i="1" strike="noStrike" spc="-1" dirty="0" err="1">
                <a:solidFill>
                  <a:srgbClr val="000000"/>
                </a:solidFill>
                <a:latin typeface="Calibri"/>
                <a:ea typeface="Calibri"/>
              </a:rPr>
              <a:t>haben</a:t>
            </a:r>
            <a:r>
              <a:rPr lang="en-GB" sz="1200" b="0" strike="noStrike" spc="-1" dirty="0">
                <a:solidFill>
                  <a:srgbClr val="000000"/>
                </a:solidFill>
                <a:latin typeface="Calibri"/>
                <a:ea typeface="Calibri"/>
              </a:rPr>
              <a:t> and words for ‘the’.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B to hear the example. Pupils decide whether Johanna is taking about herself (ich </a:t>
            </a:r>
            <a:r>
              <a:rPr lang="en-GB" sz="1200" b="0" strike="noStrike" spc="-1" dirty="0" err="1">
                <a:solidFill>
                  <a:srgbClr val="000000"/>
                </a:solidFill>
                <a:latin typeface="Calibri"/>
              </a:rPr>
              <a:t>habe</a:t>
            </a:r>
            <a:r>
              <a:rPr lang="en-GB" sz="1200" b="0" strike="noStrike" spc="-1" dirty="0">
                <a:solidFill>
                  <a:srgbClr val="000000"/>
                </a:solidFill>
                <a:latin typeface="Calibri"/>
              </a:rPr>
              <a:t>) or Steffen (er hat) and note down J or S. Click for answer.</a:t>
            </a:r>
          </a:p>
          <a:p>
            <a:pPr marL="216000" indent="-216000">
              <a:lnSpc>
                <a:spcPct val="100000"/>
              </a:lnSpc>
            </a:pPr>
            <a:r>
              <a:rPr lang="en-GB" sz="1200" b="0" strike="noStrike" spc="-1" dirty="0">
                <a:solidFill>
                  <a:srgbClr val="000000"/>
                </a:solidFill>
                <a:latin typeface="Calibri"/>
              </a:rPr>
              <a:t>2. Repeat for items 1-6, with pupils noting down J or S. Elicit and click for answers. </a:t>
            </a:r>
          </a:p>
          <a:p>
            <a:pPr marL="216000" indent="-216000">
              <a:lnSpc>
                <a:spcPct val="100000"/>
              </a:lnSpc>
            </a:pPr>
            <a:r>
              <a:rPr lang="en-GB" sz="1200" b="0" strike="noStrike" spc="-1" dirty="0">
                <a:solidFill>
                  <a:srgbClr val="000000"/>
                </a:solidFill>
                <a:latin typeface="Calibri"/>
              </a:rPr>
              <a:t>3. Click to bring up the second table and ask pupils to think about/discuss the gender of each noun using the call-out. Remind pupils that ‘der’ changes to ‘den’ after most verbs.</a:t>
            </a:r>
          </a:p>
          <a:p>
            <a:pPr marL="216000" indent="-216000">
              <a:lnSpc>
                <a:spcPct val="100000"/>
              </a:lnSpc>
            </a:pPr>
            <a:r>
              <a:rPr lang="en-GB" sz="1200" b="0" strike="noStrike" spc="-1" dirty="0">
                <a:solidFill>
                  <a:srgbClr val="000000"/>
                </a:solidFill>
                <a:latin typeface="Calibri"/>
              </a:rPr>
              <a:t>4. Listen to each sentence again, this time asking pupils to decide between the two nouns, based on the gender of the word ‘the’ they hear. Pupils write down A or B.</a:t>
            </a:r>
          </a:p>
          <a:p>
            <a:pPr marL="216000" indent="-216000">
              <a:lnSpc>
                <a:spcPct val="100000"/>
              </a:lnSpc>
            </a:pPr>
            <a:r>
              <a:rPr lang="en-GB" sz="1200" b="0" strike="noStrike" spc="-1" dirty="0">
                <a:solidFill>
                  <a:srgbClr val="000000"/>
                </a:solidFill>
                <a:latin typeface="Calibri"/>
              </a:rPr>
              <a:t>5. Click to circle the correct noun.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1" strike="noStrike" spc="-1" dirty="0">
                <a:solidFill>
                  <a:srgbClr val="000000"/>
                </a:solidFill>
                <a:latin typeface="Calibri"/>
              </a:rPr>
              <a:t>Ich </a:t>
            </a:r>
            <a:r>
              <a:rPr lang="en-GB" sz="1200" b="1" strike="noStrike" spc="-1" dirty="0" err="1">
                <a:solidFill>
                  <a:srgbClr val="000000"/>
                </a:solidFill>
                <a:latin typeface="Calibri"/>
              </a:rPr>
              <a:t>habe</a:t>
            </a:r>
            <a:r>
              <a:rPr lang="en-GB" sz="1200" b="1" strike="noStrike" spc="-1" dirty="0">
                <a:solidFill>
                  <a:srgbClr val="000000"/>
                </a:solidFill>
                <a:latin typeface="Calibri"/>
              </a:rPr>
              <a:t> den </a:t>
            </a:r>
            <a:r>
              <a:rPr lang="en-GB" sz="1200" b="0" strike="noStrike" spc="-1" dirty="0">
                <a:solidFill>
                  <a:srgbClr val="000000"/>
                </a:solidFill>
                <a:latin typeface="Calibri"/>
              </a:rPr>
              <a:t>[Kuchen].</a:t>
            </a:r>
          </a:p>
          <a:p>
            <a:pPr marL="216000" indent="-216000">
              <a:lnSpc>
                <a:spcPct val="100000"/>
              </a:lnSpc>
            </a:pPr>
            <a:r>
              <a:rPr lang="en-GB" sz="1200" b="1" strike="noStrike" spc="-1" dirty="0">
                <a:solidFill>
                  <a:srgbClr val="000000"/>
                </a:solidFill>
                <a:latin typeface="Calibri"/>
              </a:rPr>
              <a:t>Er hat das </a:t>
            </a:r>
            <a:r>
              <a:rPr lang="en-GB" sz="1200" b="0" strike="noStrike" spc="-1" dirty="0">
                <a:solidFill>
                  <a:srgbClr val="000000"/>
                </a:solidFill>
                <a:latin typeface="Calibri"/>
              </a:rPr>
              <a:t>[Wasser].</a:t>
            </a:r>
          </a:p>
          <a:p>
            <a:pPr marL="216000" indent="-216000">
              <a:lnSpc>
                <a:spcPct val="100000"/>
              </a:lnSpc>
            </a:pPr>
            <a:r>
              <a:rPr lang="en-GB" sz="1200" b="1" strike="noStrike" spc="-1" dirty="0">
                <a:solidFill>
                  <a:srgbClr val="000000"/>
                </a:solidFill>
                <a:latin typeface="Calibri"/>
              </a:rPr>
              <a:t>Er hat das </a:t>
            </a:r>
            <a:r>
              <a:rPr lang="en-GB" sz="1200" b="0" strike="noStrike" spc="-1" dirty="0">
                <a:solidFill>
                  <a:srgbClr val="000000"/>
                </a:solidFill>
                <a:latin typeface="Calibri"/>
              </a:rPr>
              <a:t>[Buch]</a:t>
            </a:r>
          </a:p>
          <a:p>
            <a:pPr marL="216000" indent="-216000">
              <a:lnSpc>
                <a:spcPct val="100000"/>
              </a:lnSpc>
            </a:pPr>
            <a:r>
              <a:rPr lang="en-GB" sz="1200" b="1" strike="noStrike" spc="-1" dirty="0">
                <a:solidFill>
                  <a:srgbClr val="000000"/>
                </a:solidFill>
                <a:latin typeface="Calibri"/>
              </a:rPr>
              <a:t>Ich </a:t>
            </a:r>
            <a:r>
              <a:rPr lang="en-GB" sz="1200" b="1" strike="noStrike" spc="-1" dirty="0" err="1">
                <a:solidFill>
                  <a:srgbClr val="000000"/>
                </a:solidFill>
                <a:latin typeface="Calibri"/>
              </a:rPr>
              <a:t>habe</a:t>
            </a:r>
            <a:r>
              <a:rPr lang="en-GB" sz="1200" b="1" strike="noStrike" spc="-1" dirty="0">
                <a:solidFill>
                  <a:srgbClr val="000000"/>
                </a:solidFill>
                <a:latin typeface="Calibri"/>
              </a:rPr>
              <a:t> den </a:t>
            </a:r>
            <a:r>
              <a:rPr lang="en-GB" sz="1200" b="0" strike="noStrike" spc="-1" dirty="0">
                <a:solidFill>
                  <a:srgbClr val="000000"/>
                </a:solidFill>
                <a:latin typeface="Calibri"/>
              </a:rPr>
              <a:t>[</a:t>
            </a:r>
            <a:r>
              <a:rPr lang="en-GB" sz="1200" b="0" strike="noStrike" spc="-1" dirty="0" err="1">
                <a:solidFill>
                  <a:srgbClr val="000000"/>
                </a:solidFill>
                <a:latin typeface="Calibri"/>
              </a:rPr>
              <a:t>Bleistift</a:t>
            </a:r>
            <a:r>
              <a:rPr lang="en-GB" sz="1200" b="0" strike="noStrike" spc="-1" dirty="0">
                <a:solidFill>
                  <a:srgbClr val="000000"/>
                </a:solidFill>
                <a:latin typeface="Calibri"/>
              </a:rPr>
              <a:t>]</a:t>
            </a:r>
          </a:p>
          <a:p>
            <a:pPr marL="216000" indent="-216000">
              <a:lnSpc>
                <a:spcPct val="100000"/>
              </a:lnSpc>
            </a:pPr>
            <a:r>
              <a:rPr lang="en-GB" sz="1200" b="1" strike="noStrike" spc="-1" dirty="0">
                <a:solidFill>
                  <a:srgbClr val="000000"/>
                </a:solidFill>
                <a:latin typeface="Calibri"/>
              </a:rPr>
              <a:t>Er hat das </a:t>
            </a:r>
            <a:r>
              <a:rPr lang="en-GB" sz="1200" b="0" strike="noStrike" spc="-1" dirty="0">
                <a:solidFill>
                  <a:srgbClr val="000000"/>
                </a:solidFill>
                <a:latin typeface="Calibri"/>
              </a:rPr>
              <a:t>[Spiel]</a:t>
            </a:r>
          </a:p>
          <a:p>
            <a:pPr marL="216000" indent="-216000">
              <a:lnSpc>
                <a:spcPct val="100000"/>
              </a:lnSpc>
            </a:pPr>
            <a:r>
              <a:rPr lang="en-GB" sz="1200" b="1" strike="noStrike" spc="-1" dirty="0">
                <a:solidFill>
                  <a:srgbClr val="000000"/>
                </a:solidFill>
                <a:latin typeface="Calibri"/>
              </a:rPr>
              <a:t>Ich </a:t>
            </a:r>
            <a:r>
              <a:rPr lang="en-GB" sz="1200" b="1" strike="noStrike" spc="-1" dirty="0" err="1">
                <a:solidFill>
                  <a:srgbClr val="000000"/>
                </a:solidFill>
                <a:latin typeface="Calibri"/>
              </a:rPr>
              <a:t>habe</a:t>
            </a:r>
            <a:r>
              <a:rPr lang="en-GB" sz="1200" b="1" strike="noStrike" spc="-1" dirty="0">
                <a:solidFill>
                  <a:srgbClr val="000000"/>
                </a:solidFill>
                <a:latin typeface="Calibri"/>
              </a:rPr>
              <a:t> den </a:t>
            </a:r>
            <a:r>
              <a:rPr lang="en-GB" sz="1200" b="0" strike="noStrike" spc="-1" dirty="0">
                <a:solidFill>
                  <a:srgbClr val="000000"/>
                </a:solidFill>
                <a:latin typeface="Calibri"/>
              </a:rPr>
              <a:t>[Hund]</a:t>
            </a:r>
          </a:p>
          <a:p>
            <a:pPr marL="216000" indent="-216000">
              <a:lnSpc>
                <a:spcPct val="100000"/>
              </a:lnSpc>
            </a:pPr>
            <a:r>
              <a:rPr lang="en-GB" sz="1200" b="1" strike="noStrike" spc="-1" dirty="0">
                <a:solidFill>
                  <a:srgbClr val="000000"/>
                </a:solidFill>
                <a:latin typeface="Calibri"/>
              </a:rPr>
              <a:t>Ich </a:t>
            </a:r>
            <a:r>
              <a:rPr lang="en-GB" sz="1200" b="1" strike="noStrike" spc="-1" dirty="0" err="1">
                <a:solidFill>
                  <a:srgbClr val="000000"/>
                </a:solidFill>
                <a:latin typeface="Calibri"/>
              </a:rPr>
              <a:t>habe</a:t>
            </a:r>
            <a:r>
              <a:rPr lang="en-GB" sz="1200" b="1" strike="noStrike" spc="-1" dirty="0">
                <a:solidFill>
                  <a:srgbClr val="000000"/>
                </a:solidFill>
                <a:latin typeface="Calibri"/>
              </a:rPr>
              <a:t> die </a:t>
            </a:r>
            <a:r>
              <a:rPr lang="en-GB" sz="1200" b="0" strike="noStrike" spc="-1" dirty="0">
                <a:solidFill>
                  <a:srgbClr val="000000"/>
                </a:solidFill>
                <a:latin typeface="Calibri"/>
              </a:rPr>
              <a:t>[Blume}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du’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‘du’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 </a:t>
            </a:r>
            <a:r>
              <a:rPr lang="fr-FR" baseline="0" dirty="0" err="1"/>
              <a:t>else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127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a:t>Tür</a:t>
            </a:r>
            <a:r>
              <a:rPr lang="fr-FR" baseline="0" dirty="0"/>
              <a:t>’ might be miming the opening of a door by using one hand as the ‘hinges’ and the second hand to move out away from the first making a right-angled action of opening and closing.</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a:t>Tür</a:t>
            </a:r>
            <a:r>
              <a:rPr lang="fr-FR" baseline="0" dirty="0"/>
              <a:t>’ might be miming the opening of a door by using one hand as the ‘hinges’ and the second hand to move out away from the first making a right-angled action of opening and closing.</a:t>
            </a:r>
          </a:p>
          <a:p>
            <a:pPr marL="0" indent="0">
              <a:lnSpc>
                <a:spcPct val="100000"/>
              </a:lnSpc>
              <a:buNone/>
            </a:pPr>
            <a:r>
              <a:rPr lang="fr-FR" sz="1200" b="0" strike="noStrike" spc="-1" baseline="0" dirty="0">
                <a:latin typeface="Arial"/>
              </a:rPr>
              <a:t>ii)     as with all vowels, there are long and short versions of [ü].  This week we focus on differentiating [ü] from previously taught [u] and we mainly work with longer versions of the vowels as it is easier to hear the difference.  In Y5/6 we will focus more on long/short versions of the vowels.</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74512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[ü] </a:t>
            </a:r>
            <a:r>
              <a:rPr lang="en-GB" sz="1200" b="0" strike="noStrike" spc="-1" dirty="0">
                <a:solidFill>
                  <a:srgbClr val="000000"/>
                </a:solidFill>
                <a:latin typeface="+mn-lt"/>
                <a:ea typeface="Calibri"/>
              </a:rPr>
              <a:t>by aurally differentiating between pairs of similar sounding words.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Click to listen to the example (</a:t>
            </a:r>
            <a:r>
              <a:rPr lang="en-GB" dirty="0" err="1"/>
              <a:t>Beispiel</a:t>
            </a:r>
            <a:r>
              <a:rPr lang="en-GB" dirty="0"/>
              <a:t>). Both words are heard.  Pupils decide which order they hear the words in and write either A – B OR B – A.</a:t>
            </a:r>
          </a:p>
          <a:p>
            <a:r>
              <a:rPr lang="en-GB" dirty="0"/>
              <a:t>2. Click to correct the example.</a:t>
            </a:r>
          </a:p>
          <a:p>
            <a:r>
              <a:rPr lang="en-GB" dirty="0"/>
              <a:t>3. Continue with items 1-6 and click to correct.</a:t>
            </a:r>
          </a:p>
          <a:p>
            <a:endParaRPr lang="en-GB" dirty="0"/>
          </a:p>
          <a:p>
            <a:r>
              <a:rPr lang="en-GB" b="1" dirty="0"/>
              <a:t>Transcript</a:t>
            </a:r>
            <a:r>
              <a:rPr lang="en-GB" dirty="0"/>
              <a:t>:</a:t>
            </a:r>
            <a:br>
              <a:rPr lang="en-GB" dirty="0"/>
            </a:br>
            <a:r>
              <a:rPr lang="en-GB" dirty="0" err="1"/>
              <a:t>Beispiel</a:t>
            </a:r>
            <a:r>
              <a:rPr lang="en-GB" dirty="0"/>
              <a:t>:  </a:t>
            </a:r>
            <a:r>
              <a:rPr lang="en-GB" dirty="0" err="1"/>
              <a:t>Grund</a:t>
            </a:r>
            <a:r>
              <a:rPr lang="en-GB" dirty="0"/>
              <a:t> – </a:t>
            </a:r>
            <a:r>
              <a:rPr lang="en-GB" dirty="0" err="1"/>
              <a:t>grün</a:t>
            </a:r>
            <a:r>
              <a:rPr lang="en-GB" dirty="0"/>
              <a:t>.</a:t>
            </a:r>
            <a:br>
              <a:rPr lang="en-GB" dirty="0"/>
            </a:br>
            <a:r>
              <a:rPr lang="en-GB" dirty="0" err="1"/>
              <a:t>Tür</a:t>
            </a:r>
            <a:r>
              <a:rPr lang="en-GB" dirty="0"/>
              <a:t> – Tour</a:t>
            </a:r>
            <a:br>
              <a:rPr lang="en-GB" dirty="0"/>
            </a:br>
            <a:r>
              <a:rPr lang="en-GB" dirty="0"/>
              <a:t>Mode – </a:t>
            </a:r>
            <a:r>
              <a:rPr lang="en-GB" dirty="0" err="1"/>
              <a:t>müde</a:t>
            </a:r>
            <a:endParaRPr lang="en-GB" dirty="0"/>
          </a:p>
          <a:p>
            <a:r>
              <a:rPr lang="en-GB" dirty="0"/>
              <a:t>Sudan – </a:t>
            </a:r>
            <a:r>
              <a:rPr lang="en-GB" dirty="0" err="1"/>
              <a:t>Süden</a:t>
            </a:r>
            <a:endParaRPr lang="en-GB" dirty="0"/>
          </a:p>
          <a:p>
            <a:r>
              <a:rPr lang="en-GB" dirty="0" err="1"/>
              <a:t>Schüler</a:t>
            </a:r>
            <a:r>
              <a:rPr lang="en-GB" dirty="0"/>
              <a:t> – Schule</a:t>
            </a:r>
          </a:p>
          <a:p>
            <a:r>
              <a:rPr lang="en-GB" dirty="0" err="1"/>
              <a:t>prüfen</a:t>
            </a:r>
            <a:r>
              <a:rPr lang="en-GB" dirty="0"/>
              <a:t> – </a:t>
            </a:r>
            <a:r>
              <a:rPr lang="en-GB" dirty="0" err="1"/>
              <a:t>rufen</a:t>
            </a:r>
            <a:endParaRPr lang="en-GB" dirty="0"/>
          </a:p>
          <a:p>
            <a:r>
              <a:rPr lang="en-GB" dirty="0"/>
              <a:t>Schuss – </a:t>
            </a:r>
            <a:r>
              <a:rPr lang="en-GB" dirty="0" err="1"/>
              <a:t>Tschüss</a:t>
            </a:r>
            <a:endParaRPr lang="en-GB" dirty="0"/>
          </a:p>
          <a:p>
            <a:endParaRPr lang="en-GB" dirty="0"/>
          </a:p>
          <a:p>
            <a:r>
              <a:rPr lang="en-GB" b="1" baseline="0" dirty="0"/>
              <a:t>Word frequency (1 is the most frequent word in German): </a:t>
            </a:r>
            <a:br>
              <a:rPr lang="en-GB" b="1" baseline="0" dirty="0"/>
            </a:br>
            <a:r>
              <a:rPr lang="en-GB" b="0" baseline="0" dirty="0" err="1"/>
              <a:t>Grund</a:t>
            </a:r>
            <a:r>
              <a:rPr lang="en-GB" b="0" baseline="0" dirty="0"/>
              <a:t> [249], </a:t>
            </a:r>
            <a:r>
              <a:rPr lang="en-GB" b="0" baseline="0" dirty="0" err="1"/>
              <a:t>grün</a:t>
            </a:r>
            <a:r>
              <a:rPr lang="en-GB" b="0" baseline="0" dirty="0"/>
              <a:t> [682], Tour [ 2640], </a:t>
            </a:r>
            <a:r>
              <a:rPr lang="en-GB" b="0" baseline="0" dirty="0" err="1"/>
              <a:t>Tür</a:t>
            </a:r>
            <a:r>
              <a:rPr lang="en-GB" b="0" baseline="0" dirty="0"/>
              <a:t> [375], Mode [3867], </a:t>
            </a:r>
            <a:r>
              <a:rPr lang="en-GB" b="0" baseline="0" dirty="0" err="1"/>
              <a:t>müde</a:t>
            </a:r>
            <a:r>
              <a:rPr lang="en-GB" b="0" baseline="0" dirty="0"/>
              <a:t> [2000], Sudan [N/A ], </a:t>
            </a:r>
            <a:r>
              <a:rPr lang="en-GB" b="0" baseline="0" dirty="0" err="1"/>
              <a:t>Süden</a:t>
            </a:r>
            <a:r>
              <a:rPr lang="en-GB" b="0" baseline="0" dirty="0"/>
              <a:t> [1771], Schule [359], </a:t>
            </a:r>
            <a:r>
              <a:rPr lang="en-GB" b="0" baseline="0" dirty="0" err="1"/>
              <a:t>Schüler</a:t>
            </a:r>
            <a:r>
              <a:rPr lang="en-GB" b="0" baseline="0" dirty="0"/>
              <a:t> [556], </a:t>
            </a:r>
            <a:r>
              <a:rPr lang="en-GB" b="0" baseline="0" dirty="0" err="1"/>
              <a:t>rufen</a:t>
            </a:r>
            <a:r>
              <a:rPr lang="en-GB" b="0" baseline="0" dirty="0"/>
              <a:t> [530], </a:t>
            </a:r>
            <a:r>
              <a:rPr lang="en-GB" b="0" baseline="0" dirty="0" err="1"/>
              <a:t>prüfen</a:t>
            </a:r>
            <a:r>
              <a:rPr lang="en-GB" b="0" baseline="0" dirty="0"/>
              <a:t> [1408], Schuss [2460], </a:t>
            </a:r>
            <a:r>
              <a:rPr lang="en-GB" b="0" baseline="0" dirty="0" err="1"/>
              <a:t>Tschüss</a:t>
            </a:r>
            <a:r>
              <a:rPr lang="en-GB" b="0" baseline="0" dirty="0"/>
              <a:t> [3766]</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dirty="0"/>
              <a:t>Pupils</a:t>
            </a:r>
            <a:r>
              <a:rPr lang="en-GB" baseline="0" dirty="0"/>
              <a:t> either work by themselves or in pairs, reading out the words and thinking about their English meanings (30 seconds).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make an image disappear. Pupils do a quick sketch of the missing picture or write the English. Click again for the picture to return for pupils to check. Repeat for all pictures.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for the words to disappear one by one. This time pupils say the missing word in chorus then try to write it in the air with their finger. Focus on just the noun (not the article) to keep it simpler, but ask pupils at the end which gender each of the new nouns is.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Read the grammar explanation about </a:t>
            </a:r>
            <a:r>
              <a:rPr kumimoji="0" lang="en-GB" sz="1200" b="0" i="1" u="none" strike="noStrike" kern="1200" cap="none" spc="-1" normalizeH="0" baseline="0" noProof="0" dirty="0" err="1">
                <a:ln>
                  <a:noFill/>
                </a:ln>
                <a:solidFill>
                  <a:srgbClr val="000000"/>
                </a:solidFill>
                <a:effectLst/>
                <a:uLnTx/>
                <a:uFillTx/>
                <a:latin typeface="Calibri"/>
                <a:ea typeface="Calibri"/>
              </a:rPr>
              <a:t>haben</a:t>
            </a:r>
            <a:r>
              <a:rPr kumimoji="0" lang="en-GB" sz="1200" b="0" i="0" u="none" strike="noStrike" kern="1200" cap="none" spc="-1" normalizeH="0" baseline="0" noProof="0" dirty="0">
                <a:ln>
                  <a:noFill/>
                </a:ln>
                <a:solidFill>
                  <a:srgbClr val="000000"/>
                </a:solidFill>
                <a:effectLst/>
                <a:uLnTx/>
                <a:uFillTx/>
                <a:latin typeface="Calibri"/>
                <a:ea typeface="Calibri"/>
              </a:rPr>
              <a:t>.  Make sure pupils are clear about the ‘I’, ‘he’ and ‘she’ pictures.</a:t>
            </a:r>
            <a:endParaRPr kumimoji="0" lang="en-GB" sz="1200" b="0" i="0" u="none" strike="noStrike" kern="1200" cap="none" spc="-1" normalizeH="0" baseline="0" noProof="0" dirty="0">
              <a:ln>
                <a:noFill/>
              </a:ln>
              <a:solidFill>
                <a:prstClr val="black"/>
              </a:solidFill>
              <a:effectLst/>
              <a:uLnTx/>
              <a:uFillTx/>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Elicit English translation for the German examples provided.  This is another opportunity to hear and see three of our new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rPr>
              <a:t>Draw attention to the </a:t>
            </a:r>
            <a:r>
              <a:rPr kumimoji="0" lang="en-GB" sz="1200" b="0" i="1" u="none" strike="noStrike" kern="1200" cap="none" spc="-1" normalizeH="0" baseline="0" noProof="0" dirty="0">
                <a:ln>
                  <a:noFill/>
                </a:ln>
                <a:solidFill>
                  <a:srgbClr val="000000"/>
                </a:solidFill>
                <a:effectLst/>
                <a:uLnTx/>
                <a:uFillTx/>
                <a:latin typeface="Calibri"/>
              </a:rPr>
              <a:t>den </a:t>
            </a:r>
            <a:r>
              <a:rPr kumimoji="0" lang="en-GB" sz="1200" b="0" i="0" u="none" strike="noStrike" kern="1200" cap="none" spc="-1" normalizeH="0" baseline="0" noProof="0" dirty="0">
                <a:ln>
                  <a:noFill/>
                </a:ln>
                <a:solidFill>
                  <a:srgbClr val="000000"/>
                </a:solidFill>
                <a:effectLst/>
                <a:uLnTx/>
                <a:uFillTx/>
                <a:latin typeface="Calibri"/>
              </a:rPr>
              <a:t>used here after </a:t>
            </a:r>
            <a:r>
              <a:rPr kumimoji="0" lang="en-GB" sz="1200" b="0" i="1" u="none" strike="noStrike" kern="1200" cap="none" spc="-1" normalizeH="0" baseline="0" noProof="0" dirty="0" err="1">
                <a:ln>
                  <a:noFill/>
                </a:ln>
                <a:solidFill>
                  <a:srgbClr val="000000"/>
                </a:solidFill>
                <a:effectLst/>
                <a:uLnTx/>
                <a:uFillTx/>
                <a:latin typeface="Calibri"/>
              </a:rPr>
              <a:t>haben</a:t>
            </a:r>
            <a:r>
              <a:rPr kumimoji="0" lang="en-GB" sz="1200" b="0" i="0" u="none" strike="noStrike" kern="1200" cap="none" spc="-1" normalizeH="0" baseline="0" noProof="0" dirty="0">
                <a:ln>
                  <a:noFill/>
                </a:ln>
                <a:solidFill>
                  <a:srgbClr val="000000"/>
                </a:solidFill>
                <a:effectLst/>
                <a:uLnTx/>
                <a:uFillTx/>
                <a:latin typeface="Calibri"/>
              </a:rPr>
              <a:t> for masculine nouns.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(2 slides)</a:t>
            </a:r>
          </a:p>
          <a:p>
            <a:pPr marL="216000" indent="-215280">
              <a:lnSpc>
                <a:spcPct val="100000"/>
              </a:lnSpc>
            </a:pPr>
            <a:r>
              <a:rPr lang="en-GB" sz="1200" b="1" strike="noStrike" spc="-1" dirty="0">
                <a:solidFill>
                  <a:srgbClr val="000000"/>
                </a:solidFill>
                <a:latin typeface="Calibri"/>
                <a:ea typeface="Calibri"/>
              </a:rPr>
              <a:t>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first and third person singular forms of the verb </a:t>
            </a:r>
            <a:r>
              <a:rPr lang="en-GB" sz="1200" b="0" i="1" strike="noStrike" spc="-1" dirty="0" err="1">
                <a:solidFill>
                  <a:srgbClr val="000000"/>
                </a:solidFill>
                <a:latin typeface="Calibri"/>
                <a:ea typeface="Calibri"/>
              </a:rPr>
              <a:t>haben</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(to have).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 and the correct English meaning from the two options given. Encourage them to look at the verb form: </a:t>
            </a:r>
            <a:r>
              <a:rPr lang="en-GB" sz="1200" b="0" strike="noStrike" spc="-1" dirty="0" err="1">
                <a:solidFill>
                  <a:srgbClr val="000000"/>
                </a:solidFill>
                <a:latin typeface="Calibri"/>
              </a:rPr>
              <a:t>habe</a:t>
            </a:r>
            <a:r>
              <a:rPr lang="en-GB" sz="1200" b="0" strike="noStrike" spc="-1" dirty="0">
                <a:solidFill>
                  <a:srgbClr val="000000"/>
                </a:solidFill>
                <a:latin typeface="Calibri"/>
              </a:rPr>
              <a:t> or hat? Items 5 and 6 are questions, but pupils still just need to look for the verb form. </a:t>
            </a:r>
          </a:p>
          <a:p>
            <a:pPr marL="229320" indent="-228600">
              <a:lnSpc>
                <a:spcPct val="100000"/>
              </a:lnSpc>
              <a:buAutoNum type="arabicPeriod"/>
            </a:pPr>
            <a:r>
              <a:rPr lang="en-GB" sz="1200" b="0" strike="noStrike" spc="-1" dirty="0">
                <a:solidFill>
                  <a:srgbClr val="000000"/>
                </a:solidFill>
                <a:latin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audio" Target="../media/audio24.wav"/><Relationship Id="rId3" Type="http://schemas.openxmlformats.org/officeDocument/2006/relationships/audio" Target="../media/audio9.wav"/><Relationship Id="rId21" Type="http://schemas.openxmlformats.org/officeDocument/2006/relationships/image" Target="../media/image19.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3.wav"/><Relationship Id="rId2" Type="http://schemas.openxmlformats.org/officeDocument/2006/relationships/notesSlide" Target="../notesSlides/notesSlide11.xml"/><Relationship Id="rId16" Type="http://schemas.openxmlformats.org/officeDocument/2006/relationships/audio" Target="../media/audio22.wav"/><Relationship Id="rId20"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audio" Target="../media/audio21.wav"/><Relationship Id="rId10" Type="http://schemas.openxmlformats.org/officeDocument/2006/relationships/audio" Target="../media/audio16.wav"/><Relationship Id="rId19" Type="http://schemas.openxmlformats.org/officeDocument/2006/relationships/image" Target="../media/image56.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s>
</file>

<file path=ppt/slides/_rels/slide12.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5.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audio" Target="../media/audio1.wav"/><Relationship Id="rId21" Type="http://schemas.openxmlformats.org/officeDocument/2006/relationships/image" Target="../media/image27.png"/><Relationship Id="rId7" Type="http://schemas.openxmlformats.org/officeDocument/2006/relationships/audio" Target="../media/audio4.wav"/><Relationship Id="rId12" Type="http://schemas.openxmlformats.org/officeDocument/2006/relationships/image" Target="../media/image19.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30.png"/><Relationship Id="rId5" Type="http://schemas.openxmlformats.org/officeDocument/2006/relationships/audio" Target="../media/audio2.wav"/><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audio" Target="../media/audio7.wav"/><Relationship Id="rId19"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audio" Target="../media/audio6.wav"/><Relationship Id="rId14" Type="http://schemas.openxmlformats.org/officeDocument/2006/relationships/image" Target="../media/image20.png"/><Relationship Id="rId22"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653" y="-4277"/>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haben – to have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‘the’ – den, die, das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[ü] vs [u]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6574" y="-3121"/>
            <a:ext cx="4350240" cy="1619111"/>
          </a:xfrm>
        </p:spPr>
        <p:txBody>
          <a:bodyPr/>
          <a:lstStyle/>
          <a:p>
            <a:pPr algn="ctr"/>
            <a:r>
              <a:rPr lang="en-GB" sz="3200" b="1" spc="-1" dirty="0">
                <a:solidFill>
                  <a:schemeClr val="bg1"/>
                </a:solidFill>
                <a:latin typeface="Century Gothic" panose="020B0502020202020204" pitchFamily="34" charset="0"/>
              </a:rPr>
              <a:t>Talking about things and things to do</a:t>
            </a:r>
            <a:endParaRPr lang="en-GB" sz="32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3</a:t>
            </a:r>
          </a:p>
        </p:txBody>
      </p:sp>
      <p:pic>
        <p:nvPicPr>
          <p:cNvPr id="7" name="Picture 6">
            <a:extLst>
              <a:ext uri="{FF2B5EF4-FFF2-40B4-BE49-F238E27FC236}">
                <a16:creationId xmlns:a16="http://schemas.microsoft.com/office/drawing/2014/main" id="{E55C9441-9604-470F-A5BE-10E17CD8BEFF}"/>
              </a:ext>
            </a:extLst>
          </p:cNvPr>
          <p:cNvPicPr>
            <a:picLocks noChangeAspect="1"/>
          </p:cNvPicPr>
          <p:nvPr/>
        </p:nvPicPr>
        <p:blipFill>
          <a:blip r:embed="rId4"/>
          <a:stretch>
            <a:fillRect/>
          </a:stretch>
        </p:blipFill>
        <p:spPr>
          <a:xfrm flipH="1">
            <a:off x="2696006" y="3473506"/>
            <a:ext cx="762246" cy="1856294"/>
          </a:xfrm>
          <a:prstGeom prst="rect">
            <a:avLst/>
          </a:prstGeom>
        </p:spPr>
      </p:pic>
      <p:pic>
        <p:nvPicPr>
          <p:cNvPr id="6" name="Picture 5">
            <a:extLst>
              <a:ext uri="{FF2B5EF4-FFF2-40B4-BE49-F238E27FC236}">
                <a16:creationId xmlns:a16="http://schemas.microsoft.com/office/drawing/2014/main" id="{F3306C64-B8F8-4D3E-8948-4318CE9AAC20}"/>
              </a:ext>
            </a:extLst>
          </p:cNvPr>
          <p:cNvPicPr>
            <a:picLocks noChangeAspect="1"/>
          </p:cNvPicPr>
          <p:nvPr/>
        </p:nvPicPr>
        <p:blipFill>
          <a:blip r:embed="rId5"/>
          <a:stretch>
            <a:fillRect/>
          </a:stretch>
        </p:blipFill>
        <p:spPr>
          <a:xfrm>
            <a:off x="100758" y="3861102"/>
            <a:ext cx="1545872" cy="1571465"/>
          </a:xfrm>
          <a:prstGeom prst="rect">
            <a:avLst/>
          </a:prstGeom>
        </p:spPr>
      </p:pic>
      <p:pic>
        <p:nvPicPr>
          <p:cNvPr id="14" name="Picture 13">
            <a:extLst>
              <a:ext uri="{FF2B5EF4-FFF2-40B4-BE49-F238E27FC236}">
                <a16:creationId xmlns:a16="http://schemas.microsoft.com/office/drawing/2014/main" id="{EB7EEB1F-11C6-4CE1-8AE7-9346F2BAFB5A}"/>
              </a:ext>
            </a:extLst>
          </p:cNvPr>
          <p:cNvPicPr>
            <a:picLocks noChangeAspect="1"/>
          </p:cNvPicPr>
          <p:nvPr/>
        </p:nvPicPr>
        <p:blipFill>
          <a:blip r:embed="rId6"/>
          <a:stretch>
            <a:fillRect/>
          </a:stretch>
        </p:blipFill>
        <p:spPr>
          <a:xfrm>
            <a:off x="475496" y="3424363"/>
            <a:ext cx="572429" cy="754363"/>
          </a:xfrm>
          <a:prstGeom prst="rect">
            <a:avLst/>
          </a:prstGeom>
        </p:spPr>
      </p:pic>
      <p:pic>
        <p:nvPicPr>
          <p:cNvPr id="15" name="Picture 14">
            <a:extLst>
              <a:ext uri="{FF2B5EF4-FFF2-40B4-BE49-F238E27FC236}">
                <a16:creationId xmlns:a16="http://schemas.microsoft.com/office/drawing/2014/main" id="{16EAF94E-B166-46A3-9576-63A1CDA43C19}"/>
              </a:ext>
            </a:extLst>
          </p:cNvPr>
          <p:cNvPicPr>
            <a:picLocks noChangeAspect="1"/>
          </p:cNvPicPr>
          <p:nvPr/>
        </p:nvPicPr>
        <p:blipFill>
          <a:blip r:embed="rId7"/>
          <a:stretch>
            <a:fillRect/>
          </a:stretch>
        </p:blipFill>
        <p:spPr>
          <a:xfrm>
            <a:off x="1523421" y="4071703"/>
            <a:ext cx="943478" cy="921788"/>
          </a:xfrm>
          <a:prstGeom prst="rect">
            <a:avLst/>
          </a:prstGeom>
        </p:spPr>
      </p:pic>
      <p:sp>
        <p:nvSpPr>
          <p:cNvPr id="16" name="TextBox 15">
            <a:extLst>
              <a:ext uri="{FF2B5EF4-FFF2-40B4-BE49-F238E27FC236}">
                <a16:creationId xmlns:a16="http://schemas.microsoft.com/office/drawing/2014/main" id="{E181B334-347F-44AD-87AC-729EB0273C90}"/>
              </a:ext>
            </a:extLst>
          </p:cNvPr>
          <p:cNvSpPr txBox="1"/>
          <p:nvPr/>
        </p:nvSpPr>
        <p:spPr>
          <a:xfrm rot="20862692">
            <a:off x="2262695" y="2283914"/>
            <a:ext cx="1797490" cy="461665"/>
          </a:xfrm>
          <a:prstGeom prst="rect">
            <a:avLst/>
          </a:prstGeom>
          <a:solidFill>
            <a:srgbClr val="002060"/>
          </a:solidFill>
        </p:spPr>
        <p:txBody>
          <a:bodyPr wrap="square" rtlCol="0">
            <a:spAutoFit/>
          </a:bodyPr>
          <a:lstStyle/>
          <a:p>
            <a:r>
              <a:rPr lang="en-GB" sz="2400" b="1" dirty="0" err="1">
                <a:solidFill>
                  <a:schemeClr val="bg1"/>
                </a:solidFill>
                <a:latin typeface="+mj-lt"/>
              </a:rPr>
              <a:t>eine</a:t>
            </a:r>
            <a:r>
              <a:rPr lang="en-GB" sz="2400" b="1" dirty="0">
                <a:solidFill>
                  <a:schemeClr val="bg1"/>
                </a:solidFill>
                <a:latin typeface="+mj-lt"/>
              </a:rPr>
              <a:t> Party</a:t>
            </a:r>
          </a:p>
        </p:txBody>
      </p:sp>
      <p:pic>
        <p:nvPicPr>
          <p:cNvPr id="17" name="Picture 16">
            <a:extLst>
              <a:ext uri="{FF2B5EF4-FFF2-40B4-BE49-F238E27FC236}">
                <a16:creationId xmlns:a16="http://schemas.microsoft.com/office/drawing/2014/main" id="{A7348E6E-413D-4695-9390-0C730EF69D99}"/>
              </a:ext>
            </a:extLst>
          </p:cNvPr>
          <p:cNvPicPr>
            <a:picLocks noChangeAspect="1"/>
          </p:cNvPicPr>
          <p:nvPr/>
        </p:nvPicPr>
        <p:blipFill>
          <a:blip r:embed="rId8"/>
          <a:stretch>
            <a:fillRect/>
          </a:stretch>
        </p:blipFill>
        <p:spPr>
          <a:xfrm>
            <a:off x="513057" y="1147814"/>
            <a:ext cx="1638300" cy="3238500"/>
          </a:xfrm>
          <a:prstGeom prst="rect">
            <a:avLst/>
          </a:prstGeom>
        </p:spPr>
      </p:pic>
      <p:pic>
        <p:nvPicPr>
          <p:cNvPr id="18" name="Picture 17">
            <a:extLst>
              <a:ext uri="{FF2B5EF4-FFF2-40B4-BE49-F238E27FC236}">
                <a16:creationId xmlns:a16="http://schemas.microsoft.com/office/drawing/2014/main" id="{F0C40BC6-07F0-4B7E-A71C-F77CE8450474}"/>
              </a:ext>
            </a:extLst>
          </p:cNvPr>
          <p:cNvPicPr>
            <a:picLocks noChangeAspect="1"/>
          </p:cNvPicPr>
          <p:nvPr/>
        </p:nvPicPr>
        <p:blipFill>
          <a:blip r:embed="rId9"/>
          <a:stretch>
            <a:fillRect/>
          </a:stretch>
        </p:blipFill>
        <p:spPr>
          <a:xfrm>
            <a:off x="2773105" y="3218214"/>
            <a:ext cx="388335" cy="508140"/>
          </a:xfrm>
          <a:prstGeom prst="rect">
            <a:avLst/>
          </a:prstGeom>
        </p:spPr>
      </p:pic>
      <p:pic>
        <p:nvPicPr>
          <p:cNvPr id="19" name="Picture 18">
            <a:extLst>
              <a:ext uri="{FF2B5EF4-FFF2-40B4-BE49-F238E27FC236}">
                <a16:creationId xmlns:a16="http://schemas.microsoft.com/office/drawing/2014/main" id="{B53DB17F-CE48-4D1C-888F-B747EF50D78B}"/>
              </a:ext>
            </a:extLst>
          </p:cNvPr>
          <p:cNvPicPr>
            <a:picLocks noChangeAspect="1"/>
          </p:cNvPicPr>
          <p:nvPr/>
        </p:nvPicPr>
        <p:blipFill>
          <a:blip r:embed="rId10"/>
          <a:stretch>
            <a:fillRect/>
          </a:stretch>
        </p:blipFill>
        <p:spPr>
          <a:xfrm>
            <a:off x="564727" y="4662372"/>
            <a:ext cx="569809" cy="55671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B5E448-229D-4F57-86F8-76789C48FA58}"/>
              </a:ext>
            </a:extLst>
          </p:cNvPr>
          <p:cNvGrpSpPr/>
          <p:nvPr/>
        </p:nvGrpSpPr>
        <p:grpSpPr>
          <a:xfrm>
            <a:off x="4341800" y="4914068"/>
            <a:ext cx="3147712" cy="1576131"/>
            <a:chOff x="6834223" y="4914067"/>
            <a:chExt cx="3162619" cy="1576131"/>
          </a:xfrm>
        </p:grpSpPr>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627467" y="412082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722317" y="573551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2" name="CustomShape 6"/>
          <p:cNvSpPr/>
          <p:nvPr/>
        </p:nvSpPr>
        <p:spPr>
          <a:xfrm>
            <a:off x="101160" y="0"/>
            <a:ext cx="40136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Moritz hat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Geburtstag</a:t>
            </a:r>
            <a:r>
              <a:rPr kumimoji="0" lang="en-GB" sz="2600" b="1" i="0" u="none" strike="noStrike" kern="1200" cap="none" spc="-1" normalizeH="0" baseline="0" noProof="0" dirty="0">
                <a:ln>
                  <a:noFill/>
                </a:ln>
                <a:solidFill>
                  <a:srgbClr val="002060"/>
                </a:solidFill>
                <a:effectLst/>
                <a:uLnTx/>
                <a:uFillTx/>
                <a:latin typeface="Century gothic"/>
                <a:ea typeface="Century Gothic"/>
              </a:rPr>
              <a:t>.</a:t>
            </a:r>
            <a:endParaRPr kumimoji="0" lang="en-GB" sz="26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89929" y="361336"/>
            <a:ext cx="1156074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noProof="0" dirty="0">
                <a:ln>
                  <a:noFill/>
                </a:ln>
                <a:solidFill>
                  <a:srgbClr val="002060"/>
                </a:solidFill>
                <a:effectLst/>
                <a:uLnTx/>
                <a:uFillTx/>
                <a:latin typeface="Century Gothic"/>
                <a:ea typeface="Century Gothic"/>
              </a:rPr>
              <a:t>Make 2 lists. What does Johanna (I) have? What does her dad (he) have?</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33807" y="866998"/>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359561" y="57149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374198" y="90519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93935" y="198619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877045" y="1688894"/>
            <a:ext cx="2314229" cy="8362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1135054" y="1680187"/>
            <a:ext cx="2998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1F4E79"/>
                </a:solidFill>
                <a:latin typeface="Century Gothic" panose="020B0502020202020204" pitchFamily="34" charset="0"/>
                <a:ea typeface="+mn-ea"/>
                <a:cs typeface="+mn-cs"/>
              </a:rPr>
              <a:t>Er hat den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1F4E79"/>
                </a:solidFill>
                <a:latin typeface="Century Gothic" panose="020B0502020202020204" pitchFamily="34" charset="0"/>
                <a:ea typeface="+mn-ea"/>
                <a:cs typeface="+mn-cs"/>
              </a:rPr>
              <a:t>Kuchen.</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34154" y="1447488"/>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399882" y="227321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374253"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402230"/>
            <a:ext cx="229041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1016695" y="3335455"/>
            <a:ext cx="22139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1F4E79"/>
                </a:solidFill>
                <a:latin typeface="Century Gothic" panose="020B0502020202020204" pitchFamily="34" charset="0"/>
              </a:rPr>
              <a:t>Ich </a:t>
            </a:r>
            <a:r>
              <a:rPr lang="en-GB" sz="2400" noProof="0" dirty="0" err="1">
                <a:solidFill>
                  <a:srgbClr val="1F4E79"/>
                </a:solidFill>
                <a:latin typeface="Century Gothic" panose="020B0502020202020204" pitchFamily="34" charset="0"/>
              </a:rPr>
              <a:t>habe</a:t>
            </a:r>
            <a:r>
              <a:rPr lang="en-GB" sz="2400" noProof="0" dirty="0">
                <a:solidFill>
                  <a:srgbClr val="1F4E79"/>
                </a:solidFill>
                <a:latin typeface="Century Gothic" panose="020B0502020202020204" pitchFamily="34" charset="0"/>
              </a:rPr>
              <a:t> das </a:t>
            </a:r>
            <a:r>
              <a:rPr lang="en-GB" sz="2400" noProof="0" dirty="0" err="1">
                <a:solidFill>
                  <a:srgbClr val="1F4E79"/>
                </a:solidFill>
                <a:latin typeface="Century Gothic" panose="020B0502020202020204" pitchFamily="34" charset="0"/>
              </a:rPr>
              <a:t>Geschenk</a:t>
            </a:r>
            <a:r>
              <a:rPr lang="en-GB" sz="2400" noProof="0" dirty="0">
                <a:solidFill>
                  <a:srgbClr val="1F4E79"/>
                </a:solidFill>
                <a:latin typeface="Century Gothic" panose="020B0502020202020204" pitchFamily="34" charset="0"/>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grpSp>
        <p:nvGrpSpPr>
          <p:cNvPr id="6" name="Group 5">
            <a:extLst>
              <a:ext uri="{FF2B5EF4-FFF2-40B4-BE49-F238E27FC236}">
                <a16:creationId xmlns:a16="http://schemas.microsoft.com/office/drawing/2014/main" id="{2E6410FD-1576-4D96-B76F-72BE49EA1D93}"/>
              </a:ext>
            </a:extLst>
          </p:cNvPr>
          <p:cNvGrpSpPr/>
          <p:nvPr/>
        </p:nvGrpSpPr>
        <p:grpSpPr>
          <a:xfrm>
            <a:off x="4341827" y="3089683"/>
            <a:ext cx="3162620" cy="1576131"/>
            <a:chOff x="6811753" y="2981694"/>
            <a:chExt cx="3162619" cy="1576131"/>
          </a:xfrm>
        </p:grpSpPr>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604997" y="218845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656602" y="2484378"/>
              <a:ext cx="1396825" cy="2578228"/>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720686" y="364457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7159513" y="3298661"/>
              <a:ext cx="2353639" cy="991882"/>
            </a:xfrm>
            <a:prstGeom prst="wedgeRoundRectCallout">
              <a:avLst>
                <a:gd name="adj1" fmla="val 27840"/>
                <a:gd name="adj2" fmla="val 617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7221847" y="3302143"/>
              <a:ext cx="22913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1F4E79"/>
                  </a:solidFill>
                  <a:latin typeface="Century Gothic" panose="020B0502020202020204" pitchFamily="34" charset="0"/>
                </a:rPr>
                <a:t>Habe</a:t>
              </a:r>
              <a:r>
                <a:rPr lang="en-GB" sz="2400" noProof="0" dirty="0">
                  <a:solidFill>
                    <a:srgbClr val="1F4E79"/>
                  </a:solidFill>
                  <a:latin typeface="Century Gothic" panose="020B0502020202020204" pitchFamily="34" charset="0"/>
                </a:rPr>
                <a:t> ich den Hund?</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grpSp>
      <p:sp>
        <p:nvSpPr>
          <p:cNvPr id="42" name="TextBox 41">
            <a:extLst>
              <a:ext uri="{FF2B5EF4-FFF2-40B4-BE49-F238E27FC236}">
                <a16:creationId xmlns:a16="http://schemas.microsoft.com/office/drawing/2014/main" id="{284211E8-A02A-46E8-9D59-5FDAFA50B723}"/>
              </a:ext>
            </a:extLst>
          </p:cNvPr>
          <p:cNvSpPr txBox="1"/>
          <p:nvPr/>
        </p:nvSpPr>
        <p:spPr>
          <a:xfrm>
            <a:off x="3823547" y="13909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387002" y="409546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09568" y="442742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27381" y="5213231"/>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80707" y="5124034"/>
            <a:ext cx="2395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Er</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hat den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Fußball</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5190585" y="4486162"/>
            <a:ext cx="1279346"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4682353" y="5280005"/>
            <a:ext cx="2275025"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62" name="TextBox 61">
            <a:extLst>
              <a:ext uri="{FF2B5EF4-FFF2-40B4-BE49-F238E27FC236}">
                <a16:creationId xmlns:a16="http://schemas.microsoft.com/office/drawing/2014/main" id="{D06A5264-6A2C-431C-8F07-EAEA01BA084D}"/>
              </a:ext>
            </a:extLst>
          </p:cNvPr>
          <p:cNvSpPr txBox="1"/>
          <p:nvPr/>
        </p:nvSpPr>
        <p:spPr>
          <a:xfrm>
            <a:off x="3837079"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6</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9240" y="61136"/>
            <a:ext cx="1002759" cy="737163"/>
          </a:xfrm>
          <a:prstGeom prst="rect">
            <a:avLst/>
          </a:prstGeom>
        </p:spPr>
      </p:pic>
      <p:sp>
        <p:nvSpPr>
          <p:cNvPr id="69" name="Speech Bubble: Rectangle with Corners Rounded 68">
            <a:extLst>
              <a:ext uri="{FF2B5EF4-FFF2-40B4-BE49-F238E27FC236}">
                <a16:creationId xmlns:a16="http://schemas.microsoft.com/office/drawing/2014/main" id="{06152F08-F821-4757-B32E-A61D46FED542}"/>
              </a:ext>
            </a:extLst>
          </p:cNvPr>
          <p:cNvSpPr/>
          <p:nvPr/>
        </p:nvSpPr>
        <p:spPr>
          <a:xfrm>
            <a:off x="3165541" y="880545"/>
            <a:ext cx="2930460" cy="3360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70" name="CustomShape 6">
            <a:extLst>
              <a:ext uri="{FF2B5EF4-FFF2-40B4-BE49-F238E27FC236}">
                <a16:creationId xmlns:a16="http://schemas.microsoft.com/office/drawing/2014/main" id="{FA96107C-9654-460F-AFBC-EEBC4CF37185}"/>
              </a:ext>
            </a:extLst>
          </p:cNvPr>
          <p:cNvSpPr/>
          <p:nvPr/>
        </p:nvSpPr>
        <p:spPr>
          <a:xfrm>
            <a:off x="3280668" y="859441"/>
            <a:ext cx="51497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1" dirty="0" err="1">
                <a:solidFill>
                  <a:schemeClr val="bg1"/>
                </a:solidFill>
                <a:latin typeface="Century Gothic" panose="020B0502020202020204" pitchFamily="34" charset="0"/>
              </a:rPr>
              <a:t>Schreib</a:t>
            </a:r>
            <a:r>
              <a:rPr lang="en-GB" sz="2000" b="1" spc="-1" dirty="0">
                <a:solidFill>
                  <a:schemeClr val="bg1"/>
                </a:solidFill>
                <a:latin typeface="Century Gothic" panose="020B0502020202020204" pitchFamily="34" charset="0"/>
              </a:rPr>
              <a:t> auf </a:t>
            </a:r>
            <a:r>
              <a:rPr lang="en-GB" sz="2000" b="1" spc="-1" dirty="0" err="1">
                <a:solidFill>
                  <a:schemeClr val="bg1"/>
                </a:solidFill>
                <a:latin typeface="Century Gothic" panose="020B0502020202020204" pitchFamily="34" charset="0"/>
              </a:rPr>
              <a:t>Englisch</a:t>
            </a:r>
            <a:r>
              <a:rPr lang="en-GB" sz="2000" b="1" spc="-1" dirty="0">
                <a:solidFill>
                  <a:schemeClr val="bg1"/>
                </a:solidFill>
                <a:latin typeface="Century Gothic" panose="020B0502020202020204" pitchFamily="34" charset="0"/>
              </a:rPr>
              <a:t>.</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72" name="Picture 71">
            <a:extLst>
              <a:ext uri="{FF2B5EF4-FFF2-40B4-BE49-F238E27FC236}">
                <a16:creationId xmlns:a16="http://schemas.microsoft.com/office/drawing/2014/main" id="{CE943C00-5FC0-4ADB-9B39-9CAD8FB0186E}"/>
              </a:ext>
            </a:extLst>
          </p:cNvPr>
          <p:cNvPicPr>
            <a:picLocks noChangeAspect="1"/>
          </p:cNvPicPr>
          <p:nvPr/>
        </p:nvPicPr>
        <p:blipFill>
          <a:blip r:embed="rId4"/>
          <a:stretch>
            <a:fillRect/>
          </a:stretch>
        </p:blipFill>
        <p:spPr>
          <a:xfrm>
            <a:off x="2004650" y="591310"/>
            <a:ext cx="914479" cy="914479"/>
          </a:xfrm>
          <a:prstGeom prst="rect">
            <a:avLst/>
          </a:prstGeom>
        </p:spPr>
      </p:pic>
      <p:sp>
        <p:nvSpPr>
          <p:cNvPr id="78" name="Rectangle: Rounded Corners 77">
            <a:extLst>
              <a:ext uri="{FF2B5EF4-FFF2-40B4-BE49-F238E27FC236}">
                <a16:creationId xmlns:a16="http://schemas.microsoft.com/office/drawing/2014/main" id="{604927EB-E4FD-4DDB-82E6-D6A51B8DA36A}"/>
              </a:ext>
            </a:extLst>
          </p:cNvPr>
          <p:cNvSpPr/>
          <p:nvPr/>
        </p:nvSpPr>
        <p:spPr>
          <a:xfrm rot="16200000">
            <a:off x="5150136" y="553477"/>
            <a:ext cx="1521970" cy="316262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 name="Group 4">
            <a:extLst>
              <a:ext uri="{FF2B5EF4-FFF2-40B4-BE49-F238E27FC236}">
                <a16:creationId xmlns:a16="http://schemas.microsoft.com/office/drawing/2014/main" id="{44C40023-0C27-49B7-9B58-E68872DE60A3}"/>
              </a:ext>
            </a:extLst>
          </p:cNvPr>
          <p:cNvGrpSpPr/>
          <p:nvPr/>
        </p:nvGrpSpPr>
        <p:grpSpPr>
          <a:xfrm>
            <a:off x="4580907" y="1456128"/>
            <a:ext cx="2583560" cy="1396825"/>
            <a:chOff x="7098857" y="1337538"/>
            <a:chExt cx="2498702" cy="1396825"/>
          </a:xfrm>
        </p:grpSpPr>
        <p:sp>
          <p:nvSpPr>
            <p:cNvPr id="79" name="Rectangle 78">
              <a:extLst>
                <a:ext uri="{FF2B5EF4-FFF2-40B4-BE49-F238E27FC236}">
                  <a16:creationId xmlns:a16="http://schemas.microsoft.com/office/drawing/2014/main" id="{1D91156B-5F47-4398-B2B7-14777D691717}"/>
                </a:ext>
              </a:extLst>
            </p:cNvPr>
            <p:cNvSpPr/>
            <p:nvPr/>
          </p:nvSpPr>
          <p:spPr>
            <a:xfrm rot="16200000">
              <a:off x="7649795" y="78660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Speech Bubble: Rectangle with Corners Rounded 79">
              <a:extLst>
                <a:ext uri="{FF2B5EF4-FFF2-40B4-BE49-F238E27FC236}">
                  <a16:creationId xmlns:a16="http://schemas.microsoft.com/office/drawing/2014/main" id="{41D39F6C-C75B-436C-9468-63F23A6AD409}"/>
                </a:ext>
              </a:extLst>
            </p:cNvPr>
            <p:cNvSpPr/>
            <p:nvPr/>
          </p:nvSpPr>
          <p:spPr>
            <a:xfrm>
              <a:off x="7205009" y="1617130"/>
              <a:ext cx="231047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81" name="TextBox 80">
            <a:extLst>
              <a:ext uri="{FF2B5EF4-FFF2-40B4-BE49-F238E27FC236}">
                <a16:creationId xmlns:a16="http://schemas.microsoft.com/office/drawing/2014/main" id="{DE03EDCC-54CC-45BD-9309-FCB5781E7572}"/>
              </a:ext>
            </a:extLst>
          </p:cNvPr>
          <p:cNvSpPr txBox="1"/>
          <p:nvPr/>
        </p:nvSpPr>
        <p:spPr>
          <a:xfrm>
            <a:off x="4784679" y="1667192"/>
            <a:ext cx="21248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1F4E79"/>
                </a:solidFill>
                <a:latin typeface="Century Gothic" panose="020B0502020202020204" pitchFamily="34" charset="0"/>
              </a:rPr>
              <a:t>Er hat das Spiel. </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82" name="TextBox 81">
            <a:extLst>
              <a:ext uri="{FF2B5EF4-FFF2-40B4-BE49-F238E27FC236}">
                <a16:creationId xmlns:a16="http://schemas.microsoft.com/office/drawing/2014/main" id="{0047D78E-9FDD-4058-9686-DEE9F0DF099B}"/>
              </a:ext>
            </a:extLst>
          </p:cNvPr>
          <p:cNvSpPr txBox="1"/>
          <p:nvPr/>
        </p:nvSpPr>
        <p:spPr>
          <a:xfrm>
            <a:off x="3896331"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5</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9" name="Oval 88">
            <a:extLst>
              <a:ext uri="{FF2B5EF4-FFF2-40B4-BE49-F238E27FC236}">
                <a16:creationId xmlns:a16="http://schemas.microsoft.com/office/drawing/2014/main" id="{B3F48884-25E2-4080-8CD0-6DF0CFD66F95}"/>
              </a:ext>
            </a:extLst>
          </p:cNvPr>
          <p:cNvSpPr/>
          <p:nvPr/>
        </p:nvSpPr>
        <p:spPr>
          <a:xfrm>
            <a:off x="7215531" y="197975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2FC26573-2DDB-47ED-928F-CFCA05AFA4FB}"/>
              </a:ext>
            </a:extLst>
          </p:cNvPr>
          <p:cNvSpPr txBox="1"/>
          <p:nvPr/>
        </p:nvSpPr>
        <p:spPr>
          <a:xfrm>
            <a:off x="4700468" y="5206451"/>
            <a:ext cx="22252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Hat</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er das Wasser?</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939E9F9-ECA8-4FCF-A7D3-BFD2E30A6B7A}"/>
              </a:ext>
            </a:extLst>
          </p:cNvPr>
          <p:cNvPicPr>
            <a:picLocks noChangeAspect="1"/>
          </p:cNvPicPr>
          <p:nvPr/>
        </p:nvPicPr>
        <p:blipFill>
          <a:blip r:embed="rId5"/>
          <a:stretch>
            <a:fillRect/>
          </a:stretch>
        </p:blipFill>
        <p:spPr>
          <a:xfrm>
            <a:off x="8196732" y="1701431"/>
            <a:ext cx="1164437" cy="908383"/>
          </a:xfrm>
          <a:prstGeom prst="rect">
            <a:avLst/>
          </a:prstGeom>
        </p:spPr>
      </p:pic>
      <p:pic>
        <p:nvPicPr>
          <p:cNvPr id="14" name="Picture 13">
            <a:extLst>
              <a:ext uri="{FF2B5EF4-FFF2-40B4-BE49-F238E27FC236}">
                <a16:creationId xmlns:a16="http://schemas.microsoft.com/office/drawing/2014/main" id="{92137FE8-B28F-4391-8560-8C0744E9F736}"/>
              </a:ext>
            </a:extLst>
          </p:cNvPr>
          <p:cNvPicPr>
            <a:picLocks noChangeAspect="1"/>
          </p:cNvPicPr>
          <p:nvPr/>
        </p:nvPicPr>
        <p:blipFill>
          <a:blip r:embed="rId6"/>
          <a:stretch>
            <a:fillRect/>
          </a:stretch>
        </p:blipFill>
        <p:spPr>
          <a:xfrm>
            <a:off x="10197150" y="1667192"/>
            <a:ext cx="683064" cy="1005604"/>
          </a:xfrm>
          <a:prstGeom prst="rect">
            <a:avLst/>
          </a:prstGeom>
        </p:spPr>
      </p:pic>
      <p:graphicFrame>
        <p:nvGraphicFramePr>
          <p:cNvPr id="97" name="Table 1">
            <a:extLst>
              <a:ext uri="{FF2B5EF4-FFF2-40B4-BE49-F238E27FC236}">
                <a16:creationId xmlns:a16="http://schemas.microsoft.com/office/drawing/2014/main" id="{D95B437B-B1E0-4951-A823-7A3C899506E0}"/>
              </a:ext>
            </a:extLst>
          </p:cNvPr>
          <p:cNvGraphicFramePr/>
          <p:nvPr>
            <p:extLst>
              <p:ext uri="{D42A27DB-BD31-4B8C-83A1-F6EECF244321}">
                <p14:modId xmlns:p14="http://schemas.microsoft.com/office/powerpoint/2010/main" val="1142284255"/>
              </p:ext>
            </p:extLst>
          </p:nvPr>
        </p:nvGraphicFramePr>
        <p:xfrm>
          <a:off x="7888557" y="2636232"/>
          <a:ext cx="3547424" cy="2901643"/>
        </p:xfrm>
        <a:graphic>
          <a:graphicData uri="http://schemas.openxmlformats.org/drawingml/2006/table">
            <a:tbl>
              <a:tblPr>
                <a:tableStyleId>{284E427A-3D55-4303-BF80-6455036E1DE7}</a:tableStyleId>
              </a:tblPr>
              <a:tblGrid>
                <a:gridCol w="1820219">
                  <a:extLst>
                    <a:ext uri="{9D8B030D-6E8A-4147-A177-3AD203B41FA5}">
                      <a16:colId xmlns:a16="http://schemas.microsoft.com/office/drawing/2014/main" val="20000"/>
                    </a:ext>
                  </a:extLst>
                </a:gridCol>
                <a:gridCol w="1727205">
                  <a:extLst>
                    <a:ext uri="{9D8B030D-6E8A-4147-A177-3AD203B41FA5}">
                      <a16:colId xmlns:a16="http://schemas.microsoft.com/office/drawing/2014/main" val="20001"/>
                    </a:ext>
                  </a:extLst>
                </a:gridCol>
              </a:tblGrid>
              <a:tr h="863683">
                <a:tc>
                  <a:txBody>
                    <a:bodyPr/>
                    <a:lstStyle/>
                    <a:p>
                      <a:pPr algn="ctr">
                        <a:lnSpc>
                          <a:spcPct val="100000"/>
                        </a:lnSpc>
                      </a:pPr>
                      <a:r>
                        <a:rPr lang="en-GB" sz="2000" b="1" strike="noStrike" spc="-1" dirty="0">
                          <a:solidFill>
                            <a:srgbClr val="002060"/>
                          </a:solidFill>
                          <a:latin typeface="Century gothic"/>
                        </a:rPr>
                        <a:t>Johanna</a:t>
                      </a:r>
                    </a:p>
                  </a:txBody>
                  <a:tcPr anchor="ctr"/>
                </a:tc>
                <a:tc>
                  <a:txBody>
                    <a:bodyPr/>
                    <a:lstStyle/>
                    <a:p>
                      <a:pPr algn="ctr">
                        <a:lnSpc>
                          <a:spcPct val="100000"/>
                        </a:lnSpc>
                      </a:pPr>
                      <a:r>
                        <a:rPr lang="en-GB" sz="2000" b="1" strike="noStrike" spc="-1" dirty="0">
                          <a:solidFill>
                            <a:srgbClr val="002060"/>
                          </a:solidFill>
                          <a:latin typeface="Century gothic"/>
                        </a:rPr>
                        <a:t>Steffen (dad)</a:t>
                      </a:r>
                    </a:p>
                  </a:txBody>
                  <a:tcPr anchor="ctr"/>
                </a:tc>
                <a:extLst>
                  <a:ext uri="{0D108BD9-81ED-4DB2-BD59-A6C34878D82A}">
                    <a16:rowId xmlns:a16="http://schemas.microsoft.com/office/drawing/2014/main" val="10000"/>
                  </a:ext>
                </a:extLst>
              </a:tr>
              <a:tr h="505080">
                <a:tc>
                  <a:txBody>
                    <a:bodyPr/>
                    <a:lstStyle/>
                    <a:p>
                      <a:endParaRPr lang="en-US" dirty="0">
                        <a:solidFill>
                          <a:srgbClr val="002060"/>
                        </a:solidFill>
                      </a:endParaRPr>
                    </a:p>
                  </a:txBody>
                  <a:tcPr/>
                </a:tc>
                <a:tc>
                  <a:txBody>
                    <a:bodyPr/>
                    <a:lstStyle/>
                    <a:p>
                      <a:endParaRPr lang="en-US" dirty="0">
                        <a:solidFill>
                          <a:srgbClr val="002060"/>
                        </a:solidFill>
                      </a:endParaRPr>
                    </a:p>
                    <a:p>
                      <a:endParaRPr lang="en-US" dirty="0">
                        <a:solidFill>
                          <a:srgbClr val="002060"/>
                        </a:solidFill>
                      </a:endParaRPr>
                    </a:p>
                  </a:txBody>
                  <a:tcPr/>
                </a:tc>
                <a:extLst>
                  <a:ext uri="{0D108BD9-81ED-4DB2-BD59-A6C34878D82A}">
                    <a16:rowId xmlns:a16="http://schemas.microsoft.com/office/drawing/2014/main" val="10001"/>
                  </a:ext>
                </a:extLst>
              </a:tr>
              <a:tr h="478440">
                <a:tc>
                  <a:txBody>
                    <a:bodyPr/>
                    <a:lstStyle/>
                    <a:p>
                      <a:endParaRPr lang="en-US" dirty="0">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2"/>
                  </a:ext>
                </a:extLst>
              </a:tr>
              <a:tr h="441000">
                <a:tc>
                  <a:txBody>
                    <a:bodyPr/>
                    <a:lstStyle/>
                    <a:p>
                      <a:endParaRPr lang="en-US">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3"/>
                  </a:ext>
                </a:extLst>
              </a:tr>
              <a:tr h="478440">
                <a:tc>
                  <a:txBody>
                    <a:bodyPr/>
                    <a:lstStyle/>
                    <a:p>
                      <a:endParaRPr lang="en-US" dirty="0">
                        <a:solidFill>
                          <a:srgbClr val="002060"/>
                        </a:solidFill>
                      </a:endParaRPr>
                    </a:p>
                  </a:txBody>
                  <a:tcPr/>
                </a:tc>
                <a:tc>
                  <a:txBody>
                    <a:bodyPr/>
                    <a:lstStyle/>
                    <a:p>
                      <a:endParaRPr lang="en-US" dirty="0">
                        <a:solidFill>
                          <a:srgbClr val="002060"/>
                        </a:solidFill>
                      </a:endParaRPr>
                    </a:p>
                  </a:txBody>
                  <a:tcPr/>
                </a:tc>
                <a:extLst>
                  <a:ext uri="{0D108BD9-81ED-4DB2-BD59-A6C34878D82A}">
                    <a16:rowId xmlns:a16="http://schemas.microsoft.com/office/drawing/2014/main" val="10004"/>
                  </a:ext>
                </a:extLst>
              </a:tr>
            </a:tbl>
          </a:graphicData>
        </a:graphic>
      </p:graphicFrame>
      <p:sp>
        <p:nvSpPr>
          <p:cNvPr id="98" name="TextBox 97">
            <a:extLst>
              <a:ext uri="{FF2B5EF4-FFF2-40B4-BE49-F238E27FC236}">
                <a16:creationId xmlns:a16="http://schemas.microsoft.com/office/drawing/2014/main" id="{CB532459-0FBE-4E5A-B15E-56EB1E5CF903}"/>
              </a:ext>
            </a:extLst>
          </p:cNvPr>
          <p:cNvSpPr txBox="1"/>
          <p:nvPr/>
        </p:nvSpPr>
        <p:spPr>
          <a:xfrm>
            <a:off x="9965179" y="3594796"/>
            <a:ext cx="11470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1F4E79"/>
                </a:solidFill>
                <a:latin typeface="Century Gothic" panose="020B0502020202020204" pitchFamily="34" charset="0"/>
                <a:ea typeface="+mn-ea"/>
                <a:cs typeface="+mn-cs"/>
              </a:rPr>
              <a:t>cake</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EC227E1A-F475-44EE-B45B-B9ED15072C94}"/>
              </a:ext>
            </a:extLst>
          </p:cNvPr>
          <p:cNvSpPr txBox="1"/>
          <p:nvPr/>
        </p:nvSpPr>
        <p:spPr>
          <a:xfrm>
            <a:off x="8002838" y="3594796"/>
            <a:ext cx="140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1F4E79"/>
                </a:solidFill>
                <a:latin typeface="Century Gothic" panose="020B0502020202020204" pitchFamily="34" charset="0"/>
              </a:rPr>
              <a:t>present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C74E0D88-3DED-463F-AB36-7D224007F840}"/>
              </a:ext>
            </a:extLst>
          </p:cNvPr>
          <p:cNvSpPr txBox="1"/>
          <p:nvPr/>
        </p:nvSpPr>
        <p:spPr>
          <a:xfrm>
            <a:off x="8002838" y="4166452"/>
            <a:ext cx="140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F4E79"/>
                </a:solidFill>
                <a:latin typeface="Century Gothic" panose="020B0502020202020204" pitchFamily="34" charset="0"/>
              </a:rPr>
              <a:t>dog</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1" name="TextBox 100">
            <a:extLst>
              <a:ext uri="{FF2B5EF4-FFF2-40B4-BE49-F238E27FC236}">
                <a16:creationId xmlns:a16="http://schemas.microsoft.com/office/drawing/2014/main" id="{70137440-BB2E-4221-9CAD-39B8F135B672}"/>
              </a:ext>
            </a:extLst>
          </p:cNvPr>
          <p:cNvSpPr txBox="1"/>
          <p:nvPr/>
        </p:nvSpPr>
        <p:spPr>
          <a:xfrm>
            <a:off x="9965713" y="4167699"/>
            <a:ext cx="140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1F4E79"/>
                </a:solidFill>
                <a:latin typeface="Century Gothic" panose="020B0502020202020204" pitchFamily="34" charset="0"/>
              </a:rPr>
              <a:t>football</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7A6BC38B-E82E-4AC8-A338-6494761119EF}"/>
              </a:ext>
            </a:extLst>
          </p:cNvPr>
          <p:cNvSpPr txBox="1"/>
          <p:nvPr/>
        </p:nvSpPr>
        <p:spPr>
          <a:xfrm>
            <a:off x="9965179" y="4581108"/>
            <a:ext cx="11470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1F4E79"/>
                </a:solidFill>
                <a:latin typeface="Century Gothic" panose="020B0502020202020204" pitchFamily="34" charset="0"/>
              </a:rPr>
              <a:t>game</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3" name="TextBox 102">
            <a:extLst>
              <a:ext uri="{FF2B5EF4-FFF2-40B4-BE49-F238E27FC236}">
                <a16:creationId xmlns:a16="http://schemas.microsoft.com/office/drawing/2014/main" id="{A407C93C-5DFB-4FC1-B5FC-E1DEB71766E9}"/>
              </a:ext>
            </a:extLst>
          </p:cNvPr>
          <p:cNvSpPr txBox="1"/>
          <p:nvPr/>
        </p:nvSpPr>
        <p:spPr>
          <a:xfrm>
            <a:off x="9965179" y="5059532"/>
            <a:ext cx="11470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1F4E79"/>
                </a:solidFill>
                <a:latin typeface="Century Gothic" panose="020B0502020202020204" pitchFamily="34" charset="0"/>
              </a:rPr>
              <a:t>water</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6" name="Oval Callout 19">
            <a:extLst>
              <a:ext uri="{FF2B5EF4-FFF2-40B4-BE49-F238E27FC236}">
                <a16:creationId xmlns:a16="http://schemas.microsoft.com/office/drawing/2014/main" id="{B5023850-86DE-4552-9CFA-726A990317E0}"/>
              </a:ext>
            </a:extLst>
          </p:cNvPr>
          <p:cNvSpPr/>
          <p:nvPr/>
        </p:nvSpPr>
        <p:spPr>
          <a:xfrm>
            <a:off x="7739618" y="5015025"/>
            <a:ext cx="3696363" cy="1669155"/>
          </a:xfrm>
          <a:prstGeom prst="wedgeEllipseCallout">
            <a:avLst>
              <a:gd name="adj1" fmla="val -83013"/>
              <a:gd name="adj2" fmla="val -12345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schemeClr val="bg1"/>
                </a:solidFill>
                <a:effectLst/>
                <a:uLnTx/>
                <a:uFillTx/>
                <a:latin typeface="Century Gothic" panose="020F0302020204030204"/>
                <a:ea typeface="+mn-ea"/>
                <a:cs typeface="+mn-cs"/>
              </a:rPr>
              <a:t>Remember</a:t>
            </a:r>
            <a:r>
              <a:rPr kumimoji="0" lang="en-GB" sz="2000" i="0" u="none" strike="noStrike" kern="0" cap="none" spc="0" normalizeH="0" noProof="0" dirty="0">
                <a:ln>
                  <a:noFill/>
                </a:ln>
                <a:solidFill>
                  <a:schemeClr val="bg1"/>
                </a:solidFill>
                <a:effectLst/>
                <a:uLnTx/>
                <a:uFillTx/>
                <a:latin typeface="Century Gothic" panose="020F0302020204030204"/>
                <a:ea typeface="+mn-ea"/>
                <a:cs typeface="+mn-cs"/>
              </a:rPr>
              <a:t> that the masculine word for ‘the’ changes to </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den</a:t>
            </a:r>
            <a:r>
              <a:rPr kumimoji="0" lang="en-GB" sz="2000" i="0" u="none" strike="noStrike" kern="0" cap="none" spc="0" normalizeH="0" noProof="0" dirty="0">
                <a:ln>
                  <a:noFill/>
                </a:ln>
                <a:solidFill>
                  <a:schemeClr val="bg1"/>
                </a:solidFill>
                <a:effectLst/>
                <a:uLnTx/>
                <a:uFillTx/>
                <a:latin typeface="Century Gothic" panose="020F0302020204030204"/>
                <a:ea typeface="+mn-ea"/>
                <a:cs typeface="+mn-cs"/>
              </a:rPr>
              <a:t> after most verbs.</a:t>
            </a:r>
            <a:endParaRPr kumimoji="0" lang="en-GB" sz="2000"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30605196"/>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06"/>
                                        </p:tgtEl>
                                        <p:attrNameLst>
                                          <p:attrName>style.visibility</p:attrName>
                                        </p:attrNameLst>
                                      </p:cBhvr>
                                      <p:to>
                                        <p:strVal val="visible"/>
                                      </p:to>
                                    </p:set>
                                    <p:animEffect transition="in" filter="fade">
                                      <p:cBhvr>
                                        <p:cTn id="93" dur="500"/>
                                        <p:tgtEl>
                                          <p:spTgt spid="106"/>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grpId="1" nodeType="clickEffect">
                                  <p:stCondLst>
                                    <p:cond delay="0"/>
                                  </p:stCondLst>
                                  <p:childTnLst>
                                    <p:set>
                                      <p:cBhvr>
                                        <p:cTn id="97" dur="1" fill="hold">
                                          <p:stCondLst>
                                            <p:cond delay="0"/>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p:bldP spid="20" grpId="0" animBg="1"/>
      <p:bldP spid="25" grpId="0" animBg="1"/>
      <p:bldP spid="26" grpId="0" animBg="1"/>
      <p:bldP spid="27" grpId="0" animBg="1"/>
      <p:bldP spid="28" grpId="0" animBg="1"/>
      <p:bldP spid="30" grpId="0"/>
      <p:bldP spid="31" grpId="0" animBg="1"/>
      <p:bldP spid="42" grpId="0" animBg="1"/>
      <p:bldP spid="47" grpId="0" animBg="1"/>
      <p:bldP spid="48" grpId="0" animBg="1"/>
      <p:bldP spid="49" grpId="0" animBg="1"/>
      <p:bldP spid="50" grpId="0" animBg="1"/>
      <p:bldP spid="51" grpId="0"/>
      <p:bldP spid="58" grpId="0" animBg="1"/>
      <p:bldP spid="60" grpId="0" animBg="1"/>
      <p:bldP spid="52" grpId="0" animBg="1"/>
      <p:bldP spid="62" grpId="0" animBg="1"/>
      <p:bldP spid="78" grpId="0" animBg="1"/>
      <p:bldP spid="81" grpId="0"/>
      <p:bldP spid="82" grpId="0" animBg="1"/>
      <p:bldP spid="89" grpId="0" animBg="1"/>
      <p:bldP spid="98" grpId="0"/>
      <p:bldP spid="99" grpId="0"/>
      <p:bldP spid="100" grpId="0"/>
      <p:bldP spid="101" grpId="0"/>
      <p:bldP spid="102" grpId="0"/>
      <p:bldP spid="103" grpId="0"/>
      <p:bldP spid="106" grpId="0" animBg="1"/>
      <p:bldP spid="10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395537" y="1484655"/>
          <a:ext cx="3435840"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a:solidFill>
                            <a:srgbClr val="002060"/>
                          </a:solidFill>
                          <a:latin typeface="Century gothic"/>
                          <a:ea typeface="Century Gothic"/>
                        </a:rPr>
                        <a:t>Johanna (I)</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Steffen (he)</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3737" y="1484655"/>
          <a:ext cx="695520" cy="4318560"/>
        </p:xfrm>
        <a:graphic>
          <a:graphicData uri="http://schemas.openxmlformats.org/drawingml/2006/table">
            <a:tbl>
              <a:tblPr/>
              <a:tblGrid>
                <a:gridCol w="695520">
                  <a:extLst>
                    <a:ext uri="{9D8B030D-6E8A-4147-A177-3AD203B41FA5}">
                      <a16:colId xmlns:a16="http://schemas.microsoft.com/office/drawing/2014/main" val="20000"/>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2_W3_11.3.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11" name="T2_W3_11.4.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2" name="T2_W3_11.5.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3" name="T2_W3_11.6.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4" name="T2_W3_11.7.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5" name="T2_W3_11.8.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6" name="T2_W3_11.9.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7" name="T2_W3_11.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Moritz hat </a:t>
            </a:r>
            <a:r>
              <a:rPr lang="en-GB" sz="2800" b="1" spc="-1" dirty="0" err="1">
                <a:solidFill>
                  <a:srgbClr val="002060"/>
                </a:solidFill>
                <a:latin typeface="Century Gothic" panose="020B0502020202020204" pitchFamily="34" charset="0"/>
              </a:rPr>
              <a:t>Geburtstag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7">
            <a:hlinkClick r:id="" action="ppaction://noaction">
              <a:snd r:embed="rId18" name="T2_W3_11.2.wav"/>
            </a:hlinkClick>
            <a:extLst>
              <a:ext uri="{FF2B5EF4-FFF2-40B4-BE49-F238E27FC236}">
                <a16:creationId xmlns:a16="http://schemas.microsoft.com/office/drawing/2014/main" id="{CDE017ED-8249-468A-9710-339DEB7176CF}"/>
              </a:ext>
            </a:extLst>
          </p:cNvPr>
          <p:cNvSpPr/>
          <p:nvPr/>
        </p:nvSpPr>
        <p:spPr>
          <a:xfrm>
            <a:off x="1477838" y="510843"/>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Hör</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zu</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Wer</a:t>
            </a:r>
            <a:r>
              <a:rPr lang="en-GB" sz="2800" b="1" spc="-1" dirty="0">
                <a:solidFill>
                  <a:srgbClr val="002060"/>
                </a:solidFill>
                <a:latin typeface="Century Gothic" panose="020B0502020202020204" pitchFamily="34" charset="0"/>
              </a:rPr>
              <a:t> hat was?</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175327" y="240373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3774278" y="2903229"/>
            <a:ext cx="517321" cy="517320"/>
          </a:xfrm>
          <a:prstGeom prst="rect">
            <a:avLst/>
          </a:prstGeom>
        </p:spPr>
      </p:pic>
      <p:graphicFrame>
        <p:nvGraphicFramePr>
          <p:cNvPr id="23" name="Table 1">
            <a:extLst>
              <a:ext uri="{FF2B5EF4-FFF2-40B4-BE49-F238E27FC236}">
                <a16:creationId xmlns:a16="http://schemas.microsoft.com/office/drawing/2014/main" id="{03BBD42F-C647-4457-B01B-318D0639D542}"/>
              </a:ext>
            </a:extLst>
          </p:cNvPr>
          <p:cNvGraphicFramePr/>
          <p:nvPr/>
        </p:nvGraphicFramePr>
        <p:xfrm>
          <a:off x="5307283" y="1484655"/>
          <a:ext cx="5393668" cy="4344480"/>
        </p:xfrm>
        <a:graphic>
          <a:graphicData uri="http://schemas.openxmlformats.org/drawingml/2006/table">
            <a:tbl>
              <a:tblPr/>
              <a:tblGrid>
                <a:gridCol w="2601326">
                  <a:extLst>
                    <a:ext uri="{9D8B030D-6E8A-4147-A177-3AD203B41FA5}">
                      <a16:colId xmlns:a16="http://schemas.microsoft.com/office/drawing/2014/main" val="20000"/>
                    </a:ext>
                  </a:extLst>
                </a:gridCol>
                <a:gridCol w="2792342">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a:solidFill>
                            <a:srgbClr val="002060"/>
                          </a:solidFill>
                          <a:latin typeface="Century gothic"/>
                          <a:ea typeface="Century Gothic"/>
                        </a:rPr>
                        <a:t>A</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B</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r>
                        <a:rPr lang="en-US" sz="2400" b="1" dirty="0">
                          <a:solidFill>
                            <a:srgbClr val="002060"/>
                          </a:solidFill>
                          <a:latin typeface="+mn-lt"/>
                        </a:rPr>
                        <a:t>Kuchen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latin typeface="+mn-lt"/>
                        </a:rPr>
                        <a:t>Handy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r>
                        <a:rPr lang="en-US" sz="2400" b="1" dirty="0">
                          <a:solidFill>
                            <a:srgbClr val="002060"/>
                          </a:solidFill>
                          <a:latin typeface="+mn-lt"/>
                        </a:rPr>
                        <a:t>Wasser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err="1">
                          <a:solidFill>
                            <a:srgbClr val="002060"/>
                          </a:solidFill>
                          <a:latin typeface="+mn-lt"/>
                        </a:rPr>
                        <a:t>Flasche</a:t>
                      </a: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r>
                        <a:rPr lang="en-US" sz="2400" b="1" dirty="0" err="1">
                          <a:solidFill>
                            <a:srgbClr val="002060"/>
                          </a:solidFill>
                          <a:latin typeface="+mn-lt"/>
                        </a:rPr>
                        <a:t>Tasche</a:t>
                      </a: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latin typeface="+mn-lt"/>
                        </a:rPr>
                        <a:t>Buch</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r>
                        <a:rPr lang="en-US" sz="2400" b="1" dirty="0" err="1">
                          <a:solidFill>
                            <a:srgbClr val="002060"/>
                          </a:solidFill>
                          <a:latin typeface="+mn-lt"/>
                        </a:rPr>
                        <a:t>Geschenk</a:t>
                      </a: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err="1">
                          <a:solidFill>
                            <a:srgbClr val="002060"/>
                          </a:solidFill>
                          <a:latin typeface="+mn-lt"/>
                        </a:rPr>
                        <a:t>Bleistift</a:t>
                      </a: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r>
                        <a:rPr lang="en-US" sz="2400" b="1" dirty="0" err="1">
                          <a:solidFill>
                            <a:srgbClr val="002060"/>
                          </a:solidFill>
                          <a:latin typeface="+mn-lt"/>
                        </a:rPr>
                        <a:t>Fußball</a:t>
                      </a: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latin typeface="+mn-lt"/>
                        </a:rPr>
                        <a:t>Spiel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r>
                        <a:rPr lang="en-US" sz="2400" b="1" dirty="0">
                          <a:solidFill>
                            <a:srgbClr val="002060"/>
                          </a:solidFill>
                          <a:latin typeface="+mn-lt"/>
                        </a:rPr>
                        <a:t>Hund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err="1">
                          <a:solidFill>
                            <a:srgbClr val="002060"/>
                          </a:solidFill>
                          <a:latin typeface="+mn-lt"/>
                        </a:rPr>
                        <a:t>Haustier</a:t>
                      </a: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r>
                        <a:rPr lang="en-US" sz="2400" b="1" dirty="0" err="1">
                          <a:solidFill>
                            <a:srgbClr val="002060"/>
                          </a:solidFill>
                          <a:latin typeface="+mn-lt"/>
                        </a:rPr>
                        <a:t>Foto</a:t>
                      </a: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latin typeface="+mn-lt"/>
                        </a:rPr>
                        <a:t>Blume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24" name="Picture 23">
            <a:extLst>
              <a:ext uri="{FF2B5EF4-FFF2-40B4-BE49-F238E27FC236}">
                <a16:creationId xmlns:a16="http://schemas.microsoft.com/office/drawing/2014/main" id="{82F50796-C0FA-4C00-B23D-0DCCF4E5E59F}"/>
              </a:ext>
            </a:extLst>
          </p:cNvPr>
          <p:cNvPicPr>
            <a:picLocks noChangeAspect="1"/>
          </p:cNvPicPr>
          <p:nvPr/>
        </p:nvPicPr>
        <p:blipFill>
          <a:blip r:embed="rId21"/>
          <a:stretch>
            <a:fillRect/>
          </a:stretch>
        </p:blipFill>
        <p:spPr>
          <a:xfrm>
            <a:off x="617004" y="385299"/>
            <a:ext cx="914479" cy="914479"/>
          </a:xfrm>
          <a:prstGeom prst="rect">
            <a:avLst/>
          </a:prstGeom>
        </p:spPr>
      </p:pic>
      <p:pic>
        <p:nvPicPr>
          <p:cNvPr id="29" name="Picture 28" descr="Icon&#10;&#10;Description automatically generated">
            <a:extLst>
              <a:ext uri="{FF2B5EF4-FFF2-40B4-BE49-F238E27FC236}">
                <a16:creationId xmlns:a16="http://schemas.microsoft.com/office/drawing/2014/main" id="{06435477-7752-40D9-9792-AE12F5E30C8B}"/>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3760447" y="3445935"/>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B7B49D1F-C391-4805-B2AC-228EEA37041E}"/>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060671" y="3840135"/>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CDB06B8E-6EC7-42F2-A4AC-F4C5247FC6BB}"/>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3774278" y="4357455"/>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2C58B379-1BA1-48B2-806B-B53B7D573848}"/>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000986" y="4847700"/>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AC2D9F59-AC26-4CB8-82DB-4551BD0D27F8}"/>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966448" y="5365020"/>
            <a:ext cx="517321" cy="517320"/>
          </a:xfrm>
          <a:prstGeom prst="rect">
            <a:avLst/>
          </a:prstGeom>
        </p:spPr>
      </p:pic>
      <p:sp>
        <p:nvSpPr>
          <p:cNvPr id="34" name="Rectangle: Rounded Corners 33">
            <a:extLst>
              <a:ext uri="{FF2B5EF4-FFF2-40B4-BE49-F238E27FC236}">
                <a16:creationId xmlns:a16="http://schemas.microsoft.com/office/drawing/2014/main" id="{47C7DF61-4627-40C5-B7BF-04437D471150}"/>
              </a:ext>
            </a:extLst>
          </p:cNvPr>
          <p:cNvSpPr/>
          <p:nvPr/>
        </p:nvSpPr>
        <p:spPr>
          <a:xfrm>
            <a:off x="5611167" y="2464215"/>
            <a:ext cx="1875483" cy="439014"/>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FE18C9E5-8D66-484C-86FF-3982930AAF6E}"/>
              </a:ext>
            </a:extLst>
          </p:cNvPr>
          <p:cNvSpPr/>
          <p:nvPr/>
        </p:nvSpPr>
        <p:spPr>
          <a:xfrm>
            <a:off x="5611167" y="2966775"/>
            <a:ext cx="1875483" cy="439014"/>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5D874FAB-2B68-4BAA-AAEA-486D909D8E4D}"/>
              </a:ext>
            </a:extLst>
          </p:cNvPr>
          <p:cNvSpPr/>
          <p:nvPr/>
        </p:nvSpPr>
        <p:spPr>
          <a:xfrm>
            <a:off x="8487717" y="3437388"/>
            <a:ext cx="1875483" cy="439014"/>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2BFFB120-E15B-4A22-A53C-28643B958A73}"/>
              </a:ext>
            </a:extLst>
          </p:cNvPr>
          <p:cNvSpPr/>
          <p:nvPr/>
        </p:nvSpPr>
        <p:spPr>
          <a:xfrm>
            <a:off x="8487717" y="3912495"/>
            <a:ext cx="1875483" cy="439014"/>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BD65763A-338E-4551-8E20-EC28FA3832E6}"/>
              </a:ext>
            </a:extLst>
          </p:cNvPr>
          <p:cNvSpPr/>
          <p:nvPr/>
        </p:nvSpPr>
        <p:spPr>
          <a:xfrm>
            <a:off x="8487715" y="4376270"/>
            <a:ext cx="1875483" cy="439014"/>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E46867F9-2FCE-4ACE-B03A-49C0911A4C61}"/>
              </a:ext>
            </a:extLst>
          </p:cNvPr>
          <p:cNvSpPr/>
          <p:nvPr/>
        </p:nvSpPr>
        <p:spPr>
          <a:xfrm>
            <a:off x="5611167" y="4886448"/>
            <a:ext cx="1875483" cy="439014"/>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069AA70-12A3-4C08-BEF1-5C27E1A17E0D}"/>
              </a:ext>
            </a:extLst>
          </p:cNvPr>
          <p:cNvSpPr/>
          <p:nvPr/>
        </p:nvSpPr>
        <p:spPr>
          <a:xfrm>
            <a:off x="8487716" y="5364201"/>
            <a:ext cx="1875483" cy="439014"/>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Callout 19">
            <a:extLst>
              <a:ext uri="{FF2B5EF4-FFF2-40B4-BE49-F238E27FC236}">
                <a16:creationId xmlns:a16="http://schemas.microsoft.com/office/drawing/2014/main" id="{32755339-BEEF-4FA2-AD97-D4C6656BDDF3}"/>
              </a:ext>
            </a:extLst>
          </p:cNvPr>
          <p:cNvSpPr/>
          <p:nvPr/>
        </p:nvSpPr>
        <p:spPr>
          <a:xfrm>
            <a:off x="6555390" y="258660"/>
            <a:ext cx="3157921" cy="1669155"/>
          </a:xfrm>
          <a:prstGeom prst="wedgeEllipseCallout">
            <a:avLst>
              <a:gd name="adj1" fmla="val -5381"/>
              <a:gd name="adj2" fmla="val 7855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Are</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these nouns masculine, feminine or neuter?</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021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4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T2_W3_11.10.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T2_W3_11.11.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2_W3_11.12.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T2_W3_11.13.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T2_W3_11.14.wav"/>
                                        </p:tgtEl>
                                      </p:cMediaNode>
                                    </p:audio>
                                  </p:sub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8" name="T2_W3_11.15.wav"/>
                                        </p:tgtEl>
                                      </p:cMediaNode>
                                    </p:audio>
                                  </p:sub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9" name="T2_W3_11.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12192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195154543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80713"/>
            <a:ext cx="69198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a:ea typeface="+mn-ea"/>
                <a:cs typeface="+mn-cs"/>
              </a:rPr>
              <a:t>long[</a:t>
            </a:r>
            <a:r>
              <a:rPr kumimoji="0" lang="en-GB" sz="7200" b="1" i="0" u="none" strike="noStrike" kern="1200" cap="none" spc="0" normalizeH="0" baseline="0" noProof="0" dirty="0">
                <a:ln>
                  <a:noFill/>
                </a:ln>
                <a:solidFill>
                  <a:srgbClr val="FF0066"/>
                </a:solidFill>
                <a:effectLst/>
                <a:uLnTx/>
                <a:uFillTx/>
                <a:latin typeface="Century Gothic"/>
                <a:ea typeface="+mn-ea"/>
                <a:cs typeface="+mn-cs"/>
              </a:rPr>
              <a:t>u</a:t>
            </a:r>
            <a:r>
              <a:rPr kumimoji="0" lang="en-GB" sz="7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8" name="Picture 17" descr="boy in a group pointing out at 'you'">
            <a:extLst>
              <a:ext uri="{FF2B5EF4-FFF2-40B4-BE49-F238E27FC236}">
                <a16:creationId xmlns:a16="http://schemas.microsoft.com/office/drawing/2014/main" id="{D57D030D-73BE-43E9-88AD-6ED983F4618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3272299"/>
            <a:ext cx="5687568" cy="3904488"/>
          </a:xfrm>
          <a:prstGeom prst="rect">
            <a:avLst/>
          </a:prstGeom>
        </p:spPr>
      </p:pic>
      <p:sp>
        <p:nvSpPr>
          <p:cNvPr id="20" name="Rectangle 19">
            <a:extLst>
              <a:ext uri="{FF2B5EF4-FFF2-40B4-BE49-F238E27FC236}">
                <a16:creationId xmlns:a16="http://schemas.microsoft.com/office/drawing/2014/main" id="{21F65570-7079-4FF8-B5BC-87DCD58C65CC}"/>
              </a:ext>
            </a:extLst>
          </p:cNvPr>
          <p:cNvSpPr/>
          <p:nvPr/>
        </p:nvSpPr>
        <p:spPr>
          <a:xfrm>
            <a:off x="5008202" y="1781335"/>
            <a:ext cx="217559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995117" y="223463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u</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80713"/>
            <a:ext cx="69198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a:ea typeface="+mn-ea"/>
                <a:cs typeface="+mn-cs"/>
              </a:rPr>
              <a:t>long[</a:t>
            </a:r>
            <a:r>
              <a:rPr kumimoji="0" lang="en-GB" sz="7200" b="1" i="0" u="none" strike="noStrike" kern="1200" cap="none" spc="0" normalizeH="0" baseline="0" noProof="0" dirty="0">
                <a:ln>
                  <a:noFill/>
                </a:ln>
                <a:solidFill>
                  <a:srgbClr val="FF0066"/>
                </a:solidFill>
                <a:effectLst/>
                <a:uLnTx/>
                <a:uFillTx/>
                <a:latin typeface="Century Gothic"/>
                <a:ea typeface="+mn-ea"/>
                <a:cs typeface="+mn-cs"/>
              </a:rPr>
              <a:t>u</a:t>
            </a:r>
            <a:r>
              <a:rPr kumimoji="0" lang="en-GB" sz="7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906909" y="4197386"/>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4"/>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1F3864"/>
                  </a:solidFill>
                  <a:effectLst/>
                  <a:uLnTx/>
                  <a:uFillTx/>
                  <a:latin typeface="Century Gothic"/>
                  <a:ea typeface="Century Gothic"/>
                  <a:cs typeface="+mn-cs"/>
                </a:rPr>
                <a:t>Lukas</a:t>
              </a:r>
              <a:endParaRPr kumimoji="0" lang="en-GB" sz="2000" b="0" i="0" u="none" strike="noStrike" kern="1200" cap="none" spc="-1" normalizeH="0" baseline="0" noProof="0" dirty="0">
                <a:ln>
                  <a:noFill/>
                </a:ln>
                <a:solidFill>
                  <a:prstClr val="black"/>
                </a:solidFill>
                <a:effectLst/>
                <a:uLnTx/>
                <a:uFillTx/>
                <a:latin typeface="Arial"/>
                <a:ea typeface="+mn-ea"/>
                <a:cs typeface="+mn-cs"/>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4"/>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1F3864"/>
                  </a:solidFill>
                  <a:effectLst/>
                  <a:uLnTx/>
                  <a:uFillTx/>
                  <a:latin typeface="Century Gothic"/>
                  <a:ea typeface="+mn-ea"/>
                  <a:cs typeface="+mn-cs"/>
                </a:rPr>
                <a:t>R</a:t>
              </a:r>
              <a:r>
                <a:rPr kumimoji="0" lang="en-GB" sz="2000" b="1" i="0" u="none" strike="noStrike" kern="1200" cap="none" spc="-1" normalizeH="0" baseline="0" noProof="0" dirty="0" err="1">
                  <a:ln>
                    <a:noFill/>
                  </a:ln>
                  <a:solidFill>
                    <a:srgbClr val="1F3864"/>
                  </a:solidFill>
                  <a:effectLst/>
                  <a:uLnTx/>
                  <a:uFillTx/>
                  <a:latin typeface="Century Gothic"/>
                  <a:ea typeface="+mn-ea"/>
                  <a:cs typeface="+mn-cs"/>
                </a:rPr>
                <a:t>uth</a:t>
              </a:r>
              <a:endParaRPr kumimoji="0" lang="en-GB" sz="2000" b="0" i="0" u="none" strike="noStrike" kern="1200" cap="none" spc="-1" normalizeH="0" baseline="0" noProof="0" dirty="0">
                <a:ln>
                  <a:noFill/>
                </a:ln>
                <a:solidFill>
                  <a:prstClr val="black"/>
                </a:solidFill>
                <a:effectLst/>
                <a:uLnTx/>
                <a:uFillTx/>
                <a:latin typeface="Arial"/>
                <a:ea typeface="+mn-ea"/>
                <a:cs typeface="+mn-cs"/>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sp>
      </p:grpSp>
      <p:sp>
        <p:nvSpPr>
          <p:cNvPr id="18" name="CustomShape 2">
            <a:extLst>
              <a:ext uri="{FF2B5EF4-FFF2-40B4-BE49-F238E27FC236}">
                <a16:creationId xmlns:a16="http://schemas.microsoft.com/office/drawing/2014/main" id="{211BC57F-A1C5-4FA3-AB56-9CDC3B2B81E4}"/>
              </a:ext>
            </a:extLst>
          </p:cNvPr>
          <p:cNvSpPr/>
          <p:nvPr/>
        </p:nvSpPr>
        <p:spPr>
          <a:xfrm>
            <a:off x="-829678" y="227976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g</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u</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u</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per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a:ea typeface="Century Gothic"/>
                <a:cs typeface="+mn-cs"/>
              </a:rPr>
              <a:t>[you]</a:t>
            </a:r>
            <a:endParaRPr kumimoji="0" lang="en-GB" sz="3200" b="0" i="0" u="none" strike="noStrike" kern="1200" cap="none" spc="-1" normalizeH="0" baseline="0" noProof="0" dirty="0">
              <a:ln>
                <a:noFill/>
              </a:ln>
              <a:solidFill>
                <a:prstClr val="black"/>
              </a:solidFill>
              <a:effectLst/>
              <a:uLnTx/>
              <a:uFillTx/>
              <a:latin typeface="Arial"/>
              <a:ea typeface="+mn-ea"/>
              <a:cs typeface="+mn-cs"/>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a:ea typeface="Century Gothic"/>
                <a:cs typeface="+mn-cs"/>
              </a:rPr>
              <a:t>[good]</a:t>
            </a:r>
            <a:endParaRPr kumimoji="0" lang="en-GB" sz="3200" b="0" i="0" u="none" strike="noStrike" kern="1200" cap="none" spc="-1" normalizeH="0" baseline="0" noProof="0" dirty="0">
              <a:ln>
                <a:noFill/>
              </a:ln>
              <a:solidFill>
                <a:prstClr val="black"/>
              </a:solidFill>
              <a:effectLst/>
              <a:uLnTx/>
              <a:uFillTx/>
              <a:latin typeface="Arial"/>
              <a:ea typeface="+mn-ea"/>
              <a:cs typeface="+mn-cs"/>
            </a:endParaRPr>
          </a:p>
        </p:txBody>
      </p:sp>
      <p:pic>
        <p:nvPicPr>
          <p:cNvPr id="26" name="Picture 25" descr="good">
            <a:extLst>
              <a:ext uri="{FF2B5EF4-FFF2-40B4-BE49-F238E27FC236}">
                <a16:creationId xmlns:a16="http://schemas.microsoft.com/office/drawing/2014/main" id="{54DF1D7C-8C4C-441A-922B-00FFB2D31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3201" y="4190013"/>
            <a:ext cx="2058052" cy="1094198"/>
          </a:xfrm>
          <a:prstGeom prst="rect">
            <a:avLst/>
          </a:prstGeom>
        </p:spPr>
      </p:pic>
      <p:pic>
        <p:nvPicPr>
          <p:cNvPr id="23" name="Picture 22" descr="smiling face">
            <a:extLst>
              <a:ext uri="{FF2B5EF4-FFF2-40B4-BE49-F238E27FC236}">
                <a16:creationId xmlns:a16="http://schemas.microsoft.com/office/drawing/2014/main" id="{00CC9172-E705-481C-AA4C-65FA06A9CB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0154" y="3854309"/>
            <a:ext cx="1532238" cy="1532238"/>
          </a:xfrm>
          <a:prstGeom prst="rect">
            <a:avLst/>
          </a:prstGeom>
        </p:spPr>
      </p:pic>
    </p:spTree>
    <p:extLst>
      <p:ext uri="{BB962C8B-B14F-4D97-AF65-F5344CB8AC3E}">
        <p14:creationId xmlns:p14="http://schemas.microsoft.com/office/powerpoint/2010/main" val="29293277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2" y="52640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ü</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3863899" cy="1107996"/>
          </a:xfrm>
          <a:prstGeom prst="rect">
            <a:avLst/>
          </a:prstGeom>
          <a:noFill/>
        </p:spPr>
        <p:txBody>
          <a:bodyPr wrap="square" rtlCol="0">
            <a:spAutoFit/>
          </a:bodyPr>
          <a:lstStyle/>
          <a:p>
            <a:r>
              <a:rPr lang="en-GB" sz="6600" dirty="0">
                <a:solidFill>
                  <a:srgbClr val="002060"/>
                </a:solidFill>
              </a:rPr>
              <a:t>[</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ü</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9" name="Picture 8" descr="door">
            <a:extLst>
              <a:ext uri="{FF2B5EF4-FFF2-40B4-BE49-F238E27FC236}">
                <a16:creationId xmlns:a16="http://schemas.microsoft.com/office/drawing/2014/main" id="{F04DCAC5-B2FA-4024-A2FF-4C9FA6024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9892" y="1362268"/>
            <a:ext cx="2372215" cy="3864668"/>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43FE1DCE-16B0-4990-819E-36CAE49A1BD7}"/>
              </a:ext>
            </a:extLst>
          </p:cNvPr>
          <p:cNvSpPr/>
          <p:nvPr/>
        </p:nvSpPr>
        <p:spPr>
          <a:xfrm>
            <a:off x="4119614" y="701516"/>
            <a:ext cx="3965988" cy="553645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125743" y="47348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ü</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3863899" cy="1107996"/>
          </a:xfrm>
          <a:prstGeom prst="rect">
            <a:avLst/>
          </a:prstGeom>
          <a:noFill/>
        </p:spPr>
        <p:txBody>
          <a:bodyPr wrap="square" rtlCol="0">
            <a:spAutoFit/>
          </a:bodyPr>
          <a:lstStyle/>
          <a:p>
            <a:r>
              <a:rPr lang="en-GB" sz="6600" dirty="0">
                <a:solidFill>
                  <a:srgbClr val="002060"/>
                </a:solidFill>
              </a:rPr>
              <a:t>[</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ü</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9" name="Picture 8" descr="door">
            <a:extLst>
              <a:ext uri="{FF2B5EF4-FFF2-40B4-BE49-F238E27FC236}">
                <a16:creationId xmlns:a16="http://schemas.microsoft.com/office/drawing/2014/main" id="{F04DCAC5-B2FA-4024-A2FF-4C9FA6024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6502" y="922357"/>
            <a:ext cx="2372215" cy="3864668"/>
          </a:xfrm>
          <a:prstGeom prst="rect">
            <a:avLst/>
          </a:prstGeom>
        </p:spPr>
      </p:pic>
      <p:sp>
        <p:nvSpPr>
          <p:cNvPr id="11" name="Rectangle 10">
            <a:extLst>
              <a:ext uri="{FF2B5EF4-FFF2-40B4-BE49-F238E27FC236}">
                <a16:creationId xmlns:a16="http://schemas.microsoft.com/office/drawing/2014/main" id="{E9522C6C-1F70-4FE1-865F-A501776DC456}"/>
              </a:ext>
            </a:extLst>
          </p:cNvPr>
          <p:cNvSpPr/>
          <p:nvPr/>
        </p:nvSpPr>
        <p:spPr>
          <a:xfrm>
            <a:off x="885411" y="3915899"/>
            <a:ext cx="242566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gr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ü</a:t>
            </a:r>
            <a:r>
              <a:rPr lang="en-GB" sz="8000" dirty="0">
                <a:solidFill>
                  <a:srgbClr val="002060"/>
                </a:solidFill>
                <a:latin typeface="Century Gothic" panose="020B0502020202020204" pitchFamily="34" charset="0"/>
              </a:rPr>
              <a:t>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FB65BDA-6764-4A9A-8603-D997CA676A1F}"/>
              </a:ext>
            </a:extLst>
          </p:cNvPr>
          <p:cNvSpPr/>
          <p:nvPr/>
        </p:nvSpPr>
        <p:spPr>
          <a:xfrm>
            <a:off x="8562732" y="3871858"/>
            <a:ext cx="3130985"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m</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ü</a:t>
            </a:r>
            <a:r>
              <a:rPr lang="en-GB" sz="8000" dirty="0">
                <a:solidFill>
                  <a:srgbClr val="002060"/>
                </a:solidFill>
                <a:latin typeface="Century Gothic" panose="020B0502020202020204" pitchFamily="34" charset="0"/>
              </a:rPr>
              <a:t>de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3384FE62-F0F2-4EED-8DAE-BA1238E48E8F}"/>
              </a:ext>
            </a:extLst>
          </p:cNvPr>
          <p:cNvSpPr txBox="1"/>
          <p:nvPr/>
        </p:nvSpPr>
        <p:spPr>
          <a:xfrm>
            <a:off x="8889552" y="4902909"/>
            <a:ext cx="2477343" cy="584775"/>
          </a:xfrm>
          <a:prstGeom prst="rect">
            <a:avLst/>
          </a:prstGeom>
          <a:noFill/>
        </p:spPr>
        <p:txBody>
          <a:bodyPr wrap="square" rtlCol="0">
            <a:spAutoFit/>
          </a:bodyPr>
          <a:lstStyle/>
          <a:p>
            <a:pPr algn="ctr"/>
            <a:r>
              <a:rPr lang="en-GB" sz="3200" dirty="0">
                <a:solidFill>
                  <a:srgbClr val="002060"/>
                </a:solidFill>
              </a:rPr>
              <a:t>[tired]</a:t>
            </a:r>
          </a:p>
        </p:txBody>
      </p:sp>
      <p:pic>
        <p:nvPicPr>
          <p:cNvPr id="4" name="Picture 3" descr="A picture containing text, invertebrate&#10;&#10;Description automatically generated">
            <a:extLst>
              <a:ext uri="{FF2B5EF4-FFF2-40B4-BE49-F238E27FC236}">
                <a16:creationId xmlns:a16="http://schemas.microsoft.com/office/drawing/2014/main" id="{B3490A85-49F3-4703-9F18-F507B10E2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807" y="1980639"/>
            <a:ext cx="1942872" cy="1955091"/>
          </a:xfrm>
          <a:prstGeom prst="rect">
            <a:avLst/>
          </a:prstGeom>
        </p:spPr>
      </p:pic>
      <p:grpSp>
        <p:nvGrpSpPr>
          <p:cNvPr id="2" name="Group 1">
            <a:extLst>
              <a:ext uri="{FF2B5EF4-FFF2-40B4-BE49-F238E27FC236}">
                <a16:creationId xmlns:a16="http://schemas.microsoft.com/office/drawing/2014/main" id="{84DD86DB-1EC1-4786-9A45-A358E3918A0A}"/>
              </a:ext>
            </a:extLst>
          </p:cNvPr>
          <p:cNvGrpSpPr/>
          <p:nvPr/>
        </p:nvGrpSpPr>
        <p:grpSpPr>
          <a:xfrm>
            <a:off x="7608471" y="1306205"/>
            <a:ext cx="4463508" cy="3172068"/>
            <a:chOff x="7608471" y="1306205"/>
            <a:chExt cx="4463508" cy="3172068"/>
          </a:xfrm>
        </p:grpSpPr>
        <p:pic>
          <p:nvPicPr>
            <p:cNvPr id="17" name="Picture 16" descr="A picture containing text&#10;&#10;Description automatically generated">
              <a:extLst>
                <a:ext uri="{FF2B5EF4-FFF2-40B4-BE49-F238E27FC236}">
                  <a16:creationId xmlns:a16="http://schemas.microsoft.com/office/drawing/2014/main" id="{8FF5A6E1-338D-4FAD-A8FA-00F654921C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0033" y="2892239"/>
              <a:ext cx="2491946" cy="1245973"/>
            </a:xfrm>
            <a:prstGeom prst="rect">
              <a:avLst/>
            </a:prstGeom>
          </p:spPr>
        </p:pic>
        <p:pic>
          <p:nvPicPr>
            <p:cNvPr id="8" name="Picture 7" descr="Logo&#10;&#10;Description automatically generated">
              <a:extLst>
                <a:ext uri="{FF2B5EF4-FFF2-40B4-BE49-F238E27FC236}">
                  <a16:creationId xmlns:a16="http://schemas.microsoft.com/office/drawing/2014/main" id="{1E46C7B5-2E4C-4309-B771-B8624C80E3FD}"/>
                </a:ext>
              </a:extLst>
            </p:cNvPr>
            <p:cNvPicPr>
              <a:picLocks noChangeAspect="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7608471" y="1306205"/>
              <a:ext cx="3172068" cy="3172068"/>
            </a:xfrm>
            <a:prstGeom prst="rect">
              <a:avLst/>
            </a:prstGeom>
          </p:spPr>
        </p:pic>
      </p:grpSp>
    </p:spTree>
    <p:extLst>
      <p:ext uri="{BB962C8B-B14F-4D97-AF65-F5344CB8AC3E}">
        <p14:creationId xmlns:p14="http://schemas.microsoft.com/office/powerpoint/2010/main" val="11073439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389745" y="1793064"/>
          <a:ext cx="10533628" cy="4604988"/>
        </p:xfrm>
        <a:graphic>
          <a:graphicData uri="http://schemas.openxmlformats.org/drawingml/2006/table">
            <a:tbl>
              <a:tblPr/>
              <a:tblGrid>
                <a:gridCol w="2216092">
                  <a:extLst>
                    <a:ext uri="{9D8B030D-6E8A-4147-A177-3AD203B41FA5}">
                      <a16:colId xmlns:a16="http://schemas.microsoft.com/office/drawing/2014/main" val="20000"/>
                    </a:ext>
                  </a:extLst>
                </a:gridCol>
                <a:gridCol w="4058036">
                  <a:extLst>
                    <a:ext uri="{9D8B030D-6E8A-4147-A177-3AD203B41FA5}">
                      <a16:colId xmlns:a16="http://schemas.microsoft.com/office/drawing/2014/main" val="20001"/>
                    </a:ext>
                  </a:extLst>
                </a:gridCol>
                <a:gridCol w="4259500">
                  <a:extLst>
                    <a:ext uri="{9D8B030D-6E8A-4147-A177-3AD203B41FA5}">
                      <a16:colId xmlns:a16="http://schemas.microsoft.com/office/drawing/2014/main" val="2877992749"/>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Grund</a:t>
                      </a:r>
                      <a:r>
                        <a:rPr lang="en-GB" sz="2400" b="0" strike="noStrike" spc="-1" dirty="0">
                          <a:solidFill>
                            <a:srgbClr val="002060"/>
                          </a:solidFill>
                          <a:latin typeface="Century gothic"/>
                        </a:rPr>
                        <a:t>  [reason]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grün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Tour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Tür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Mode  </a:t>
                      </a:r>
                      <a:r>
                        <a:rPr lang="en-GB" sz="2400" b="0" strike="noStrike" spc="-1" dirty="0">
                          <a:solidFill>
                            <a:srgbClr val="002060"/>
                          </a:solidFill>
                          <a:latin typeface="Century gothic"/>
                        </a:rPr>
                        <a:t>[fashion]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müde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Sudan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Süden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Schule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Schüler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rufen</a:t>
                      </a:r>
                      <a:r>
                        <a:rPr lang="en-GB" sz="2400" b="1" strike="noStrike" spc="-1" dirty="0">
                          <a:solidFill>
                            <a:srgbClr val="002060"/>
                          </a:solidFill>
                          <a:latin typeface="Century gothic"/>
                        </a:rPr>
                        <a:t> </a:t>
                      </a:r>
                      <a:r>
                        <a:rPr lang="en-GB" sz="2400" b="0" strike="noStrike" spc="-1" dirty="0">
                          <a:solidFill>
                            <a:srgbClr val="002060"/>
                          </a:solidFill>
                          <a:latin typeface="Century gothic"/>
                        </a:rPr>
                        <a:t>[to call]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prüfen</a:t>
                      </a:r>
                      <a:r>
                        <a:rPr lang="en-GB" sz="2400" b="1" strike="noStrike" spc="-1" dirty="0">
                          <a:solidFill>
                            <a:srgbClr val="002060"/>
                          </a:solidFill>
                          <a:latin typeface="Century gothic"/>
                        </a:rPr>
                        <a:t> </a:t>
                      </a:r>
                      <a:r>
                        <a:rPr lang="en-GB" sz="2400" b="0" strike="noStrike" spc="-1" dirty="0">
                          <a:solidFill>
                            <a:srgbClr val="002060"/>
                          </a:solidFill>
                          <a:latin typeface="Century gothic"/>
                        </a:rPr>
                        <a:t>[to check]</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Schuss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Tschüss</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42546482"/>
                  </a:ext>
                </a:extLst>
              </a:tr>
            </a:tbl>
          </a:graphicData>
        </a:graphic>
      </p:graphicFrame>
      <p:sp>
        <p:nvSpPr>
          <p:cNvPr id="3" name="TextBox 2">
            <a:extLst>
              <a:ext uri="{FF2B5EF4-FFF2-40B4-BE49-F238E27FC236}">
                <a16:creationId xmlns:a16="http://schemas.microsoft.com/office/drawing/2014/main" id="{6DC42178-501A-44BF-9149-1C679CF37202}"/>
              </a:ext>
            </a:extLst>
          </p:cNvPr>
          <p:cNvSpPr txBox="1"/>
          <p:nvPr/>
        </p:nvSpPr>
        <p:spPr>
          <a:xfrm>
            <a:off x="0" y="0"/>
            <a:ext cx="6315858" cy="523220"/>
          </a:xfrm>
          <a:prstGeom prst="rect">
            <a:avLst/>
          </a:prstGeom>
          <a:noFill/>
        </p:spPr>
        <p:txBody>
          <a:bodyPr wrap="square" rtlCol="0">
            <a:spAutoFit/>
          </a:bodyPr>
          <a:lstStyle/>
          <a:p>
            <a:r>
              <a:rPr lang="en-GB" sz="2800" b="1" dirty="0">
                <a:solidFill>
                  <a:srgbClr val="002060"/>
                </a:solidFill>
              </a:rPr>
              <a:t>[ü] </a:t>
            </a:r>
            <a:r>
              <a:rPr lang="en-GB" sz="2800" b="1" dirty="0" err="1">
                <a:solidFill>
                  <a:srgbClr val="002060"/>
                </a:solidFill>
              </a:rPr>
              <a:t>oder</a:t>
            </a:r>
            <a:r>
              <a:rPr lang="en-GB" sz="2800" b="1" dirty="0">
                <a:solidFill>
                  <a:srgbClr val="002060"/>
                </a:solidFill>
              </a:rPr>
              <a:t> [u]?</a:t>
            </a:r>
          </a:p>
        </p:txBody>
      </p:sp>
      <p:pic>
        <p:nvPicPr>
          <p:cNvPr id="10" name="Picture 9" descr="A picture containing text, clipart&#10;&#10;Description automatically generated">
            <a:hlinkClick r:id="" action="ppaction://noaction">
              <a:snd r:embed="rId3" name="T2_W3_6.3.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8" name="Picture 17" descr="A picture containing text, clipart&#10;&#10;Description automatically generated">
            <a:hlinkClick r:id="" action="ppaction://noaction">
              <a:snd r:embed="rId5" name="T2_W3_6.4.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9" name="Picture 18" descr="A picture containing text, clipart&#10;&#10;Description automatically generated">
            <a:hlinkClick r:id="" action="ppaction://noaction">
              <a:snd r:embed="rId6" name="T2_W3_6.5.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20" name="Picture 19" descr="A picture containing text, clipart&#10;&#10;Description automatically generated">
            <a:hlinkClick r:id="" action="ppaction://noaction">
              <a:snd r:embed="rId7" name="T2_W3_6.6.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8" name="T2_W3_6.7.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9" name="T2_W3_6.8.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09" y="5231343"/>
            <a:ext cx="609653" cy="627942"/>
          </a:xfrm>
          <a:prstGeom prst="rect">
            <a:avLst/>
          </a:prstGeom>
        </p:spPr>
      </p:pic>
      <p:pic>
        <p:nvPicPr>
          <p:cNvPr id="23" name="Picture 22" descr="A picture containing text, clipart&#10;&#10;Description automatically generated">
            <a:hlinkClick r:id="" action="ppaction://noaction">
              <a:snd r:embed="rId10" name="T2_W3_6.9.wav"/>
            </a:hlinkClick>
            <a:extLst>
              <a:ext uri="{FF2B5EF4-FFF2-40B4-BE49-F238E27FC236}">
                <a16:creationId xmlns:a16="http://schemas.microsoft.com/office/drawing/2014/main" id="{1F95F90F-E683-407C-AB2D-B1D9BDF62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561" y="5787626"/>
            <a:ext cx="609653" cy="627942"/>
          </a:xfrm>
          <a:prstGeom prst="rect">
            <a:avLst/>
          </a:prstGeom>
        </p:spPr>
      </p:pic>
      <p:sp>
        <p:nvSpPr>
          <p:cNvPr id="24" name="Speech Bubble: Rectangle with Corners Rounded 23">
            <a:hlinkClick r:id="" action="ppaction://noaction">
              <a:snd r:embed="rId11" name="T2_W3_6.1.wav"/>
            </a:hlinkClick>
            <a:extLst>
              <a:ext uri="{FF2B5EF4-FFF2-40B4-BE49-F238E27FC236}">
                <a16:creationId xmlns:a16="http://schemas.microsoft.com/office/drawing/2014/main" id="{C2A6469F-64F8-43DC-9357-57D806E6BE6E}"/>
              </a:ext>
            </a:extLst>
          </p:cNvPr>
          <p:cNvSpPr/>
          <p:nvPr/>
        </p:nvSpPr>
        <p:spPr>
          <a:xfrm>
            <a:off x="1188475" y="663292"/>
            <a:ext cx="929846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25" name="CustomShape 6">
            <a:hlinkClick r:id="" action="ppaction://noaction">
              <a:snd r:embed="rId11" name="T2_W3_6.1.wav"/>
            </a:hlinkClick>
            <a:extLst>
              <a:ext uri="{FF2B5EF4-FFF2-40B4-BE49-F238E27FC236}">
                <a16:creationId xmlns:a16="http://schemas.microsoft.com/office/drawing/2014/main" id="{56318FCE-6CFB-4B42-BFB6-1DB2C72B25FE}"/>
              </a:ext>
            </a:extLst>
          </p:cNvPr>
          <p:cNvSpPr/>
          <p:nvPr/>
        </p:nvSpPr>
        <p:spPr>
          <a:xfrm>
            <a:off x="1111247" y="652288"/>
            <a:ext cx="9169289" cy="62139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es </a:t>
            </a:r>
            <a:r>
              <a:rPr kumimoji="0" lang="en-GB" sz="2800" b="1" i="0" u="none" strike="noStrike" kern="1200" cap="none" spc="-1" normalizeH="0" noProof="0" dirty="0">
                <a:ln>
                  <a:noFill/>
                </a:ln>
                <a:solidFill>
                  <a:schemeClr val="bg1"/>
                </a:solidFill>
                <a:effectLst/>
                <a:uLnTx/>
                <a:uFillTx/>
                <a:latin typeface="Century Gothic" panose="020B0502020202020204" pitchFamily="34" charset="0"/>
                <a:ea typeface="Century Gothic"/>
              </a:rPr>
              <a:t>[u] </a:t>
            </a:r>
            <a:r>
              <a:rPr kumimoji="0" lang="en-GB" sz="28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oder</a:t>
            </a:r>
            <a:r>
              <a:rPr kumimoji="0" lang="en-GB" sz="2800" b="1"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lang="en-GB" sz="2800" b="1" spc="-1" dirty="0">
                <a:solidFill>
                  <a:schemeClr val="bg1"/>
                </a:solidFill>
                <a:latin typeface="Century Gothic" panose="020B0502020202020204" pitchFamily="34" charset="0"/>
                <a:ea typeface="Century Gothic"/>
              </a:rPr>
              <a:t>[ü]</a:t>
            </a:r>
            <a:r>
              <a:rPr kumimoji="0" lang="en-GB" sz="2800" b="1" i="0" u="none" strike="noStrike" kern="1200" cap="none" spc="-1" normalizeH="0" noProof="0" dirty="0">
                <a:ln>
                  <a:noFill/>
                </a:ln>
                <a:solidFill>
                  <a:schemeClr val="bg1"/>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6" name="CustomShape 6">
            <a:extLst>
              <a:ext uri="{FF2B5EF4-FFF2-40B4-BE49-F238E27FC236}">
                <a16:creationId xmlns:a16="http://schemas.microsoft.com/office/drawing/2014/main" id="{AF8EE1B1-6C7B-4B19-A376-DB9806A21523}"/>
              </a:ext>
            </a:extLst>
          </p:cNvPr>
          <p:cNvSpPr/>
          <p:nvPr/>
        </p:nvSpPr>
        <p:spPr>
          <a:xfrm>
            <a:off x="5969146" y="640822"/>
            <a:ext cx="46351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rPr>
              <a:t>Schreib</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rPr>
              <a:t> </a:t>
            </a:r>
            <a:r>
              <a:rPr lang="en-GB" sz="2800" b="1" spc="-1" dirty="0">
                <a:solidFill>
                  <a:schemeClr val="bg1"/>
                </a:solidFill>
                <a:latin typeface="Century Gothic" panose="020B0502020202020204" pitchFamily="34" charset="0"/>
              </a:rPr>
              <a:t>A – B </a:t>
            </a:r>
            <a:r>
              <a:rPr lang="en-GB" sz="2800" b="1" spc="-1" dirty="0" err="1">
                <a:solidFill>
                  <a:schemeClr val="bg1"/>
                </a:solidFill>
                <a:latin typeface="Century Gothic" panose="020B0502020202020204" pitchFamily="34" charset="0"/>
              </a:rPr>
              <a:t>oder</a:t>
            </a:r>
            <a:r>
              <a:rPr lang="en-GB" sz="2800" b="1" spc="-1" dirty="0">
                <a:solidFill>
                  <a:schemeClr val="bg1"/>
                </a:solidFill>
                <a:latin typeface="Century Gothic" panose="020B0502020202020204" pitchFamily="34" charset="0"/>
              </a:rPr>
              <a:t> B – A.</a:t>
            </a:r>
            <a:endPar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2538E46B-C730-4D25-AD48-4CAF7E6EDBB7}"/>
              </a:ext>
            </a:extLst>
          </p:cNvPr>
          <p:cNvPicPr>
            <a:picLocks noChangeAspect="1"/>
          </p:cNvPicPr>
          <p:nvPr/>
        </p:nvPicPr>
        <p:blipFill>
          <a:blip r:embed="rId12"/>
          <a:stretch>
            <a:fillRect/>
          </a:stretch>
        </p:blipFill>
        <p:spPr>
          <a:xfrm>
            <a:off x="156596" y="518936"/>
            <a:ext cx="914479" cy="914479"/>
          </a:xfrm>
          <a:prstGeom prst="rect">
            <a:avLst/>
          </a:prstGeom>
        </p:spPr>
      </p:pic>
      <p:pic>
        <p:nvPicPr>
          <p:cNvPr id="28" name="Picture 27" descr="A picture containing text, invertebrate&#10;&#10;Description automatically generated">
            <a:extLst>
              <a:ext uri="{FF2B5EF4-FFF2-40B4-BE49-F238E27FC236}">
                <a16:creationId xmlns:a16="http://schemas.microsoft.com/office/drawing/2014/main" id="{8D6071BF-AE74-4E24-B1F5-02CF8E3638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70550" y="2349347"/>
            <a:ext cx="609653" cy="613487"/>
          </a:xfrm>
          <a:prstGeom prst="rect">
            <a:avLst/>
          </a:prstGeom>
        </p:spPr>
      </p:pic>
      <p:sp>
        <p:nvSpPr>
          <p:cNvPr id="2" name="TextBox 1">
            <a:extLst>
              <a:ext uri="{FF2B5EF4-FFF2-40B4-BE49-F238E27FC236}">
                <a16:creationId xmlns:a16="http://schemas.microsoft.com/office/drawing/2014/main" id="{C2FFA19E-91D2-40DE-92A4-AF29E6E149EE}"/>
              </a:ext>
            </a:extLst>
          </p:cNvPr>
          <p:cNvSpPr txBox="1"/>
          <p:nvPr/>
        </p:nvSpPr>
        <p:spPr>
          <a:xfrm>
            <a:off x="1458645" y="2395326"/>
            <a:ext cx="1394629" cy="584775"/>
          </a:xfrm>
          <a:prstGeom prst="rect">
            <a:avLst/>
          </a:prstGeom>
          <a:noFill/>
        </p:spPr>
        <p:txBody>
          <a:bodyPr wrap="square" rtlCol="0">
            <a:spAutoFit/>
          </a:bodyPr>
          <a:lstStyle/>
          <a:p>
            <a:r>
              <a:rPr lang="en-GB" sz="3200" b="1" dirty="0">
                <a:solidFill>
                  <a:srgbClr val="5FADE4"/>
                </a:solidFill>
              </a:rPr>
              <a:t>A - B</a:t>
            </a:r>
          </a:p>
        </p:txBody>
      </p:sp>
      <p:sp>
        <p:nvSpPr>
          <p:cNvPr id="30" name="TextBox 29">
            <a:extLst>
              <a:ext uri="{FF2B5EF4-FFF2-40B4-BE49-F238E27FC236}">
                <a16:creationId xmlns:a16="http://schemas.microsoft.com/office/drawing/2014/main" id="{C0D6F764-5A54-46E1-95D8-027D4EE38C32}"/>
              </a:ext>
            </a:extLst>
          </p:cNvPr>
          <p:cNvSpPr txBox="1"/>
          <p:nvPr/>
        </p:nvSpPr>
        <p:spPr>
          <a:xfrm>
            <a:off x="1478534" y="2965023"/>
            <a:ext cx="1394629" cy="584775"/>
          </a:xfrm>
          <a:prstGeom prst="rect">
            <a:avLst/>
          </a:prstGeom>
          <a:noFill/>
        </p:spPr>
        <p:txBody>
          <a:bodyPr wrap="square" rtlCol="0">
            <a:spAutoFit/>
          </a:bodyPr>
          <a:lstStyle/>
          <a:p>
            <a:r>
              <a:rPr lang="en-GB" sz="3200" b="1" dirty="0">
                <a:solidFill>
                  <a:srgbClr val="5FADE4"/>
                </a:solidFill>
              </a:rPr>
              <a:t>B - A</a:t>
            </a:r>
          </a:p>
        </p:txBody>
      </p:sp>
      <p:sp>
        <p:nvSpPr>
          <p:cNvPr id="31" name="TextBox 30">
            <a:extLst>
              <a:ext uri="{FF2B5EF4-FFF2-40B4-BE49-F238E27FC236}">
                <a16:creationId xmlns:a16="http://schemas.microsoft.com/office/drawing/2014/main" id="{009CB9C2-692C-41EA-8F9E-937087F4BD9C}"/>
              </a:ext>
            </a:extLst>
          </p:cNvPr>
          <p:cNvSpPr txBox="1"/>
          <p:nvPr/>
        </p:nvSpPr>
        <p:spPr>
          <a:xfrm>
            <a:off x="1436188" y="3556654"/>
            <a:ext cx="1394629" cy="584775"/>
          </a:xfrm>
          <a:prstGeom prst="rect">
            <a:avLst/>
          </a:prstGeom>
          <a:noFill/>
        </p:spPr>
        <p:txBody>
          <a:bodyPr wrap="square" rtlCol="0">
            <a:spAutoFit/>
          </a:bodyPr>
          <a:lstStyle/>
          <a:p>
            <a:r>
              <a:rPr lang="en-GB" sz="3200" b="1" dirty="0">
                <a:solidFill>
                  <a:srgbClr val="5FADE4"/>
                </a:solidFill>
              </a:rPr>
              <a:t>A - B </a:t>
            </a:r>
          </a:p>
        </p:txBody>
      </p:sp>
      <p:sp>
        <p:nvSpPr>
          <p:cNvPr id="32" name="TextBox 31">
            <a:extLst>
              <a:ext uri="{FF2B5EF4-FFF2-40B4-BE49-F238E27FC236}">
                <a16:creationId xmlns:a16="http://schemas.microsoft.com/office/drawing/2014/main" id="{EEEA5743-E7C8-4AF7-9516-B2CF4D8E9FAA}"/>
              </a:ext>
            </a:extLst>
          </p:cNvPr>
          <p:cNvSpPr txBox="1"/>
          <p:nvPr/>
        </p:nvSpPr>
        <p:spPr>
          <a:xfrm>
            <a:off x="1436188" y="4165025"/>
            <a:ext cx="1394629" cy="584775"/>
          </a:xfrm>
          <a:prstGeom prst="rect">
            <a:avLst/>
          </a:prstGeom>
          <a:noFill/>
        </p:spPr>
        <p:txBody>
          <a:bodyPr wrap="square" rtlCol="0">
            <a:spAutoFit/>
          </a:bodyPr>
          <a:lstStyle/>
          <a:p>
            <a:r>
              <a:rPr lang="en-GB" sz="3200" b="1" dirty="0">
                <a:solidFill>
                  <a:srgbClr val="5FADE4"/>
                </a:solidFill>
              </a:rPr>
              <a:t>A - B</a:t>
            </a:r>
          </a:p>
        </p:txBody>
      </p:sp>
      <p:sp>
        <p:nvSpPr>
          <p:cNvPr id="33" name="TextBox 32">
            <a:extLst>
              <a:ext uri="{FF2B5EF4-FFF2-40B4-BE49-F238E27FC236}">
                <a16:creationId xmlns:a16="http://schemas.microsoft.com/office/drawing/2014/main" id="{5DA8D500-C03E-41E7-A8AA-74EA519B0602}"/>
              </a:ext>
            </a:extLst>
          </p:cNvPr>
          <p:cNvSpPr txBox="1"/>
          <p:nvPr/>
        </p:nvSpPr>
        <p:spPr>
          <a:xfrm>
            <a:off x="1457279" y="4737612"/>
            <a:ext cx="1394629" cy="584775"/>
          </a:xfrm>
          <a:prstGeom prst="rect">
            <a:avLst/>
          </a:prstGeom>
          <a:noFill/>
        </p:spPr>
        <p:txBody>
          <a:bodyPr wrap="square" rtlCol="0">
            <a:spAutoFit/>
          </a:bodyPr>
          <a:lstStyle/>
          <a:p>
            <a:r>
              <a:rPr lang="en-GB" sz="3200" b="1" dirty="0">
                <a:solidFill>
                  <a:srgbClr val="5FADE4"/>
                </a:solidFill>
              </a:rPr>
              <a:t>B - A</a:t>
            </a:r>
          </a:p>
        </p:txBody>
      </p:sp>
      <p:sp>
        <p:nvSpPr>
          <p:cNvPr id="34" name="TextBox 33">
            <a:extLst>
              <a:ext uri="{FF2B5EF4-FFF2-40B4-BE49-F238E27FC236}">
                <a16:creationId xmlns:a16="http://schemas.microsoft.com/office/drawing/2014/main" id="{96C3B28F-99C8-429D-BCFA-62A81C6DF14A}"/>
              </a:ext>
            </a:extLst>
          </p:cNvPr>
          <p:cNvSpPr txBox="1"/>
          <p:nvPr/>
        </p:nvSpPr>
        <p:spPr>
          <a:xfrm>
            <a:off x="1457278" y="5348006"/>
            <a:ext cx="1394629" cy="584775"/>
          </a:xfrm>
          <a:prstGeom prst="rect">
            <a:avLst/>
          </a:prstGeom>
          <a:noFill/>
        </p:spPr>
        <p:txBody>
          <a:bodyPr wrap="square" rtlCol="0">
            <a:spAutoFit/>
          </a:bodyPr>
          <a:lstStyle/>
          <a:p>
            <a:r>
              <a:rPr lang="en-GB" sz="3200" b="1" dirty="0">
                <a:solidFill>
                  <a:srgbClr val="5FADE4"/>
                </a:solidFill>
              </a:rPr>
              <a:t>B - A</a:t>
            </a:r>
          </a:p>
        </p:txBody>
      </p:sp>
      <p:sp>
        <p:nvSpPr>
          <p:cNvPr id="35" name="TextBox 34">
            <a:extLst>
              <a:ext uri="{FF2B5EF4-FFF2-40B4-BE49-F238E27FC236}">
                <a16:creationId xmlns:a16="http://schemas.microsoft.com/office/drawing/2014/main" id="{CE626359-43E9-47C0-A06C-184EA62EECDB}"/>
              </a:ext>
            </a:extLst>
          </p:cNvPr>
          <p:cNvSpPr txBox="1"/>
          <p:nvPr/>
        </p:nvSpPr>
        <p:spPr>
          <a:xfrm>
            <a:off x="1437940" y="5889587"/>
            <a:ext cx="1394629" cy="584775"/>
          </a:xfrm>
          <a:prstGeom prst="rect">
            <a:avLst/>
          </a:prstGeom>
          <a:noFill/>
        </p:spPr>
        <p:txBody>
          <a:bodyPr wrap="square" rtlCol="0">
            <a:spAutoFit/>
          </a:bodyPr>
          <a:lstStyle/>
          <a:p>
            <a:r>
              <a:rPr lang="en-GB" sz="3200" b="1" dirty="0">
                <a:solidFill>
                  <a:srgbClr val="5FADE4"/>
                </a:solidFill>
              </a:rPr>
              <a:t>A - B</a:t>
            </a:r>
          </a:p>
        </p:txBody>
      </p:sp>
      <p:pic>
        <p:nvPicPr>
          <p:cNvPr id="7" name="Picture 6" descr="Icon&#10;&#10;Description automatically generated">
            <a:extLst>
              <a:ext uri="{FF2B5EF4-FFF2-40B4-BE49-F238E27FC236}">
                <a16:creationId xmlns:a16="http://schemas.microsoft.com/office/drawing/2014/main" id="{060BD0E7-630D-4671-9FF0-14C2FA156884}"/>
              </a:ext>
            </a:extLst>
          </p:cNvPr>
          <p:cNvPicPr>
            <a:picLocks noChangeAspect="1"/>
          </p:cNvPicPr>
          <p:nvPr/>
        </p:nvPicPr>
        <p:blipFill>
          <a:blip r:embed="rId14"/>
          <a:stretch>
            <a:fillRect/>
          </a:stretch>
        </p:blipFill>
        <p:spPr>
          <a:xfrm>
            <a:off x="4462067" y="2985208"/>
            <a:ext cx="914479" cy="469672"/>
          </a:xfrm>
          <a:prstGeom prst="rect">
            <a:avLst/>
          </a:prstGeom>
        </p:spPr>
      </p:pic>
      <p:pic>
        <p:nvPicPr>
          <p:cNvPr id="11" name="Picture 10">
            <a:extLst>
              <a:ext uri="{FF2B5EF4-FFF2-40B4-BE49-F238E27FC236}">
                <a16:creationId xmlns:a16="http://schemas.microsoft.com/office/drawing/2014/main" id="{43DA166A-FEB7-4F99-A2A8-9A946CC9D026}"/>
              </a:ext>
            </a:extLst>
          </p:cNvPr>
          <p:cNvPicPr>
            <a:picLocks noChangeAspect="1"/>
          </p:cNvPicPr>
          <p:nvPr/>
        </p:nvPicPr>
        <p:blipFill>
          <a:blip r:embed="rId15"/>
          <a:stretch>
            <a:fillRect/>
          </a:stretch>
        </p:blipFill>
        <p:spPr>
          <a:xfrm>
            <a:off x="9695517" y="2927213"/>
            <a:ext cx="359720" cy="584775"/>
          </a:xfrm>
          <a:prstGeom prst="rect">
            <a:avLst/>
          </a:prstGeom>
        </p:spPr>
      </p:pic>
      <p:pic>
        <p:nvPicPr>
          <p:cNvPr id="36" name="Picture 35">
            <a:extLst>
              <a:ext uri="{FF2B5EF4-FFF2-40B4-BE49-F238E27FC236}">
                <a16:creationId xmlns:a16="http://schemas.microsoft.com/office/drawing/2014/main" id="{E03BE347-1687-4290-B85F-504A232C1C2B}"/>
              </a:ext>
            </a:extLst>
          </p:cNvPr>
          <p:cNvPicPr>
            <a:picLocks noChangeAspect="1"/>
          </p:cNvPicPr>
          <p:nvPr/>
        </p:nvPicPr>
        <p:blipFill>
          <a:blip r:embed="rId16"/>
          <a:stretch>
            <a:fillRect/>
          </a:stretch>
        </p:blipFill>
        <p:spPr>
          <a:xfrm>
            <a:off x="9304042" y="3255921"/>
            <a:ext cx="1092395" cy="1094496"/>
          </a:xfrm>
          <a:prstGeom prst="rect">
            <a:avLst/>
          </a:prstGeom>
        </p:spPr>
      </p:pic>
      <p:pic>
        <p:nvPicPr>
          <p:cNvPr id="38" name="Picture 37" descr="Shape, arrow&#10;&#10;Description automatically generated">
            <a:extLst>
              <a:ext uri="{FF2B5EF4-FFF2-40B4-BE49-F238E27FC236}">
                <a16:creationId xmlns:a16="http://schemas.microsoft.com/office/drawing/2014/main" id="{8724F988-6096-458B-841F-02EDA35C9848}"/>
              </a:ext>
            </a:extLst>
          </p:cNvPr>
          <p:cNvPicPr>
            <a:picLocks noChangeAspect="1"/>
          </p:cNvPicPr>
          <p:nvPr/>
        </p:nvPicPr>
        <p:blipFill>
          <a:blip r:embed="rId17"/>
          <a:stretch>
            <a:fillRect/>
          </a:stretch>
        </p:blipFill>
        <p:spPr>
          <a:xfrm>
            <a:off x="4581604" y="4125904"/>
            <a:ext cx="794942" cy="529961"/>
          </a:xfrm>
          <a:prstGeom prst="rect">
            <a:avLst/>
          </a:prstGeom>
        </p:spPr>
      </p:pic>
      <p:pic>
        <p:nvPicPr>
          <p:cNvPr id="40" name="Picture 39" descr="A picture containing text, watch&#10;&#10;Description automatically generated">
            <a:extLst>
              <a:ext uri="{FF2B5EF4-FFF2-40B4-BE49-F238E27FC236}">
                <a16:creationId xmlns:a16="http://schemas.microsoft.com/office/drawing/2014/main" id="{6572B28F-16BC-4A5C-9A06-74D1ED95549A}"/>
              </a:ext>
            </a:extLst>
          </p:cNvPr>
          <p:cNvPicPr>
            <a:picLocks noChangeAspect="1"/>
          </p:cNvPicPr>
          <p:nvPr/>
        </p:nvPicPr>
        <p:blipFill>
          <a:blip r:embed="rId18"/>
          <a:stretch>
            <a:fillRect/>
          </a:stretch>
        </p:blipFill>
        <p:spPr>
          <a:xfrm>
            <a:off x="9633533" y="4135443"/>
            <a:ext cx="609040" cy="492405"/>
          </a:xfrm>
          <a:prstGeom prst="rect">
            <a:avLst/>
          </a:prstGeom>
        </p:spPr>
      </p:pic>
      <p:pic>
        <p:nvPicPr>
          <p:cNvPr id="41" name="Picture 40">
            <a:extLst>
              <a:ext uri="{FF2B5EF4-FFF2-40B4-BE49-F238E27FC236}">
                <a16:creationId xmlns:a16="http://schemas.microsoft.com/office/drawing/2014/main" id="{ACF3E65E-C6A0-4505-AF6A-CCE6DE1E70A9}"/>
              </a:ext>
            </a:extLst>
          </p:cNvPr>
          <p:cNvPicPr>
            <a:picLocks noChangeAspect="1"/>
          </p:cNvPicPr>
          <p:nvPr/>
        </p:nvPicPr>
        <p:blipFill>
          <a:blip r:embed="rId19"/>
          <a:stretch>
            <a:fillRect/>
          </a:stretch>
        </p:blipFill>
        <p:spPr>
          <a:xfrm>
            <a:off x="4709819" y="4692576"/>
            <a:ext cx="1009650" cy="507812"/>
          </a:xfrm>
          <a:prstGeom prst="rect">
            <a:avLst/>
          </a:prstGeom>
        </p:spPr>
      </p:pic>
      <p:pic>
        <p:nvPicPr>
          <p:cNvPr id="43" name="Picture 42">
            <a:extLst>
              <a:ext uri="{FF2B5EF4-FFF2-40B4-BE49-F238E27FC236}">
                <a16:creationId xmlns:a16="http://schemas.microsoft.com/office/drawing/2014/main" id="{4E326634-E38A-4F77-995C-A4F6B66010FC}"/>
              </a:ext>
            </a:extLst>
          </p:cNvPr>
          <p:cNvPicPr>
            <a:picLocks noChangeAspect="1"/>
          </p:cNvPicPr>
          <p:nvPr/>
        </p:nvPicPr>
        <p:blipFill>
          <a:blip r:embed="rId20"/>
          <a:stretch>
            <a:fillRect/>
          </a:stretch>
        </p:blipFill>
        <p:spPr>
          <a:xfrm>
            <a:off x="9702748" y="4674123"/>
            <a:ext cx="412802" cy="671223"/>
          </a:xfrm>
          <a:prstGeom prst="rect">
            <a:avLst/>
          </a:prstGeom>
        </p:spPr>
      </p:pic>
      <p:pic>
        <p:nvPicPr>
          <p:cNvPr id="44" name="Picture 43">
            <a:extLst>
              <a:ext uri="{FF2B5EF4-FFF2-40B4-BE49-F238E27FC236}">
                <a16:creationId xmlns:a16="http://schemas.microsoft.com/office/drawing/2014/main" id="{93AA6183-E128-4C70-806B-7FDB9A98E2EA}"/>
              </a:ext>
            </a:extLst>
          </p:cNvPr>
          <p:cNvPicPr>
            <a:picLocks noChangeAspect="1"/>
          </p:cNvPicPr>
          <p:nvPr/>
        </p:nvPicPr>
        <p:blipFill>
          <a:blip r:embed="rId21"/>
          <a:stretch>
            <a:fillRect/>
          </a:stretch>
        </p:blipFill>
        <p:spPr>
          <a:xfrm>
            <a:off x="5548465" y="5048483"/>
            <a:ext cx="820208" cy="820208"/>
          </a:xfrm>
          <a:prstGeom prst="rect">
            <a:avLst/>
          </a:prstGeom>
        </p:spPr>
      </p:pic>
      <p:pic>
        <p:nvPicPr>
          <p:cNvPr id="45" name="Picture 44">
            <a:extLst>
              <a:ext uri="{FF2B5EF4-FFF2-40B4-BE49-F238E27FC236}">
                <a16:creationId xmlns:a16="http://schemas.microsoft.com/office/drawing/2014/main" id="{ACB240D0-2FC0-41BD-9E6A-2BBDE7CF9014}"/>
              </a:ext>
            </a:extLst>
          </p:cNvPr>
          <p:cNvPicPr>
            <a:picLocks noChangeAspect="1"/>
          </p:cNvPicPr>
          <p:nvPr/>
        </p:nvPicPr>
        <p:blipFill>
          <a:blip r:embed="rId22"/>
          <a:stretch>
            <a:fillRect/>
          </a:stretch>
        </p:blipFill>
        <p:spPr>
          <a:xfrm>
            <a:off x="10280536" y="5256959"/>
            <a:ext cx="412802" cy="529633"/>
          </a:xfrm>
          <a:prstGeom prst="rect">
            <a:avLst/>
          </a:prstGeom>
        </p:spPr>
      </p:pic>
      <p:pic>
        <p:nvPicPr>
          <p:cNvPr id="47" name="Picture 46" descr="Shape&#10;&#10;Description automatically generated with medium confidence">
            <a:extLst>
              <a:ext uri="{FF2B5EF4-FFF2-40B4-BE49-F238E27FC236}">
                <a16:creationId xmlns:a16="http://schemas.microsoft.com/office/drawing/2014/main" id="{61C88C77-82B2-4860-A33D-A72BE9DBEEC3}"/>
              </a:ext>
            </a:extLst>
          </p:cNvPr>
          <p:cNvPicPr>
            <a:picLocks noChangeAspect="1"/>
          </p:cNvPicPr>
          <p:nvPr/>
        </p:nvPicPr>
        <p:blipFill>
          <a:blip r:embed="rId23"/>
          <a:stretch>
            <a:fillRect/>
          </a:stretch>
        </p:blipFill>
        <p:spPr>
          <a:xfrm>
            <a:off x="4715619" y="5836136"/>
            <a:ext cx="815692" cy="485701"/>
          </a:xfrm>
          <a:prstGeom prst="rect">
            <a:avLst/>
          </a:prstGeom>
        </p:spPr>
      </p:pic>
      <p:pic>
        <p:nvPicPr>
          <p:cNvPr id="48" name="Picture 47">
            <a:extLst>
              <a:ext uri="{FF2B5EF4-FFF2-40B4-BE49-F238E27FC236}">
                <a16:creationId xmlns:a16="http://schemas.microsoft.com/office/drawing/2014/main" id="{9AFF015C-A724-437A-9EC6-D1AD35CC32C9}"/>
              </a:ext>
            </a:extLst>
          </p:cNvPr>
          <p:cNvPicPr>
            <a:picLocks noChangeAspect="1"/>
          </p:cNvPicPr>
          <p:nvPr/>
        </p:nvPicPr>
        <p:blipFill>
          <a:blip r:embed="rId24"/>
          <a:stretch>
            <a:fillRect/>
          </a:stretch>
        </p:blipFill>
        <p:spPr>
          <a:xfrm>
            <a:off x="9665122" y="5836136"/>
            <a:ext cx="516843" cy="524557"/>
          </a:xfrm>
          <a:prstGeom prst="rect">
            <a:avLst/>
          </a:prstGeom>
        </p:spPr>
      </p:pic>
      <p:pic>
        <p:nvPicPr>
          <p:cNvPr id="49" name="Picture 48">
            <a:extLst>
              <a:ext uri="{FF2B5EF4-FFF2-40B4-BE49-F238E27FC236}">
                <a16:creationId xmlns:a16="http://schemas.microsoft.com/office/drawing/2014/main" id="{4D293AC3-124A-400B-A75D-DFBE03279220}"/>
              </a:ext>
            </a:extLst>
          </p:cNvPr>
          <p:cNvPicPr>
            <a:picLocks noChangeAspect="1"/>
          </p:cNvPicPr>
          <p:nvPr/>
        </p:nvPicPr>
        <p:blipFill>
          <a:blip r:embed="rId25"/>
          <a:stretch>
            <a:fillRect/>
          </a:stretch>
        </p:blipFill>
        <p:spPr>
          <a:xfrm>
            <a:off x="10199119" y="5868691"/>
            <a:ext cx="575636" cy="575636"/>
          </a:xfrm>
          <a:prstGeom prst="rect">
            <a:avLst/>
          </a:prstGeom>
        </p:spPr>
      </p:pic>
      <p:sp>
        <p:nvSpPr>
          <p:cNvPr id="50" name="Arrow: Left 49">
            <a:extLst>
              <a:ext uri="{FF2B5EF4-FFF2-40B4-BE49-F238E27FC236}">
                <a16:creationId xmlns:a16="http://schemas.microsoft.com/office/drawing/2014/main" id="{00226E09-7C42-4637-9FC4-4B9557EA9505}"/>
              </a:ext>
            </a:extLst>
          </p:cNvPr>
          <p:cNvSpPr/>
          <p:nvPr/>
        </p:nvSpPr>
        <p:spPr>
          <a:xfrm>
            <a:off x="10009856" y="4436218"/>
            <a:ext cx="514831" cy="182491"/>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6F17B58-ECEC-4EB5-864E-5C35DC99F153}"/>
              </a:ext>
            </a:extLst>
          </p:cNvPr>
          <p:cNvPicPr>
            <a:picLocks noChangeAspect="1"/>
          </p:cNvPicPr>
          <p:nvPr/>
        </p:nvPicPr>
        <p:blipFill>
          <a:blip r:embed="rId26"/>
          <a:stretch>
            <a:fillRect/>
          </a:stretch>
        </p:blipFill>
        <p:spPr>
          <a:xfrm>
            <a:off x="10791112" y="49016"/>
            <a:ext cx="1243692" cy="1700931"/>
          </a:xfrm>
          <a:prstGeom prst="rect">
            <a:avLst/>
          </a:prstGeom>
        </p:spPr>
      </p:pic>
    </p:spTree>
    <p:extLst>
      <p:ext uri="{BB962C8B-B14F-4D97-AF65-F5344CB8AC3E}">
        <p14:creationId xmlns:p14="http://schemas.microsoft.com/office/powerpoint/2010/main" val="396854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P spid="32" grpId="0"/>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7" name="Picture 6">
            <a:extLst>
              <a:ext uri="{FF2B5EF4-FFF2-40B4-BE49-F238E27FC236}">
                <a16:creationId xmlns:a16="http://schemas.microsoft.com/office/drawing/2014/main" id="{2F6EECF4-B323-4BDC-9C83-A6C1AF20F001}"/>
              </a:ext>
            </a:extLst>
          </p:cNvPr>
          <p:cNvPicPr>
            <a:picLocks noChangeAspect="1"/>
          </p:cNvPicPr>
          <p:nvPr/>
        </p:nvPicPr>
        <p:blipFill>
          <a:blip r:embed="rId3"/>
          <a:stretch>
            <a:fillRect/>
          </a:stretch>
        </p:blipFill>
        <p:spPr>
          <a:xfrm>
            <a:off x="669744" y="1619751"/>
            <a:ext cx="1832834" cy="1790700"/>
          </a:xfrm>
          <a:prstGeom prst="rect">
            <a:avLst/>
          </a:prstGeom>
        </p:spPr>
      </p:pic>
      <p:pic>
        <p:nvPicPr>
          <p:cNvPr id="8" name="Picture 7">
            <a:extLst>
              <a:ext uri="{FF2B5EF4-FFF2-40B4-BE49-F238E27FC236}">
                <a16:creationId xmlns:a16="http://schemas.microsoft.com/office/drawing/2014/main" id="{89D389E1-7D7D-4E40-9CE7-DAD88139B199}"/>
              </a:ext>
            </a:extLst>
          </p:cNvPr>
          <p:cNvPicPr>
            <a:picLocks noChangeAspect="1"/>
          </p:cNvPicPr>
          <p:nvPr/>
        </p:nvPicPr>
        <p:blipFill>
          <a:blip r:embed="rId4"/>
          <a:stretch>
            <a:fillRect/>
          </a:stretch>
        </p:blipFill>
        <p:spPr>
          <a:xfrm>
            <a:off x="3346918" y="3665314"/>
            <a:ext cx="1342353" cy="2305050"/>
          </a:xfrm>
          <a:prstGeom prst="rect">
            <a:avLst/>
          </a:prstGeom>
        </p:spPr>
      </p:pic>
      <p:grpSp>
        <p:nvGrpSpPr>
          <p:cNvPr id="18" name="Group 17">
            <a:extLst>
              <a:ext uri="{FF2B5EF4-FFF2-40B4-BE49-F238E27FC236}">
                <a16:creationId xmlns:a16="http://schemas.microsoft.com/office/drawing/2014/main" id="{3335F660-F1F8-4962-BFB0-4C74615B7098}"/>
              </a:ext>
            </a:extLst>
          </p:cNvPr>
          <p:cNvGrpSpPr/>
          <p:nvPr/>
        </p:nvGrpSpPr>
        <p:grpSpPr>
          <a:xfrm>
            <a:off x="9908018" y="1853748"/>
            <a:ext cx="2022866" cy="2541864"/>
            <a:chOff x="9908018" y="1853748"/>
            <a:chExt cx="2022866" cy="2541864"/>
          </a:xfrm>
        </p:grpSpPr>
        <p:pic>
          <p:nvPicPr>
            <p:cNvPr id="14" name="Picture 13">
              <a:extLst>
                <a:ext uri="{FF2B5EF4-FFF2-40B4-BE49-F238E27FC236}">
                  <a16:creationId xmlns:a16="http://schemas.microsoft.com/office/drawing/2014/main" id="{63526EDA-76E8-41C4-AC25-B2E1D431FAD9}"/>
                </a:ext>
              </a:extLst>
            </p:cNvPr>
            <p:cNvPicPr>
              <a:picLocks noChangeAspect="1"/>
            </p:cNvPicPr>
            <p:nvPr/>
          </p:nvPicPr>
          <p:blipFill>
            <a:blip r:embed="rId5"/>
            <a:stretch>
              <a:fillRect/>
            </a:stretch>
          </p:blipFill>
          <p:spPr>
            <a:xfrm>
              <a:off x="9968551" y="1853748"/>
              <a:ext cx="1316850" cy="1627773"/>
            </a:xfrm>
            <a:prstGeom prst="rect">
              <a:avLst/>
            </a:prstGeom>
          </p:spPr>
        </p:pic>
        <p:pic>
          <p:nvPicPr>
            <p:cNvPr id="17" name="Picture 2" descr="http://www.clker.com/cliparts/w/d/u/B/w/V/stamp1-md.png">
              <a:extLst>
                <a:ext uri="{FF2B5EF4-FFF2-40B4-BE49-F238E27FC236}">
                  <a16:creationId xmlns:a16="http://schemas.microsoft.com/office/drawing/2014/main" id="{03D7237B-C667-43BB-BE1E-AD98F3BD9ADF}"/>
                </a:ext>
              </a:extLst>
            </p:cNvPr>
            <p:cNvPicPr>
              <a:picLocks noChangeAspect="1" noChangeArrowheads="1"/>
            </p:cNvPicPr>
            <p:nvPr/>
          </p:nvPicPr>
          <p:blipFill>
            <a:blip r:embed="rId6">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9882E67-B6F2-43E5-9C8B-D1F10923EFC4}"/>
                </a:ext>
              </a:extLst>
            </p:cNvPr>
            <p:cNvPicPr>
              <a:picLocks noChangeAspect="1"/>
            </p:cNvPicPr>
            <p:nvPr/>
          </p:nvPicPr>
          <p:blipFill>
            <a:blip r:embed="rId7"/>
            <a:stretch>
              <a:fillRect/>
            </a:stretch>
          </p:blipFill>
          <p:spPr>
            <a:xfrm>
              <a:off x="9927283" y="3028745"/>
              <a:ext cx="2003601" cy="1205746"/>
            </a:xfrm>
            <a:prstGeom prst="rect">
              <a:avLst/>
            </a:prstGeom>
          </p:spPr>
        </p:pic>
      </p:grpSp>
      <p:pic>
        <p:nvPicPr>
          <p:cNvPr id="20" name="Graphic 19" descr="Teacher">
            <a:extLst>
              <a:ext uri="{FF2B5EF4-FFF2-40B4-BE49-F238E27FC236}">
                <a16:creationId xmlns:a16="http://schemas.microsoft.com/office/drawing/2014/main" id="{0D27E922-7207-4EC3-94B5-5607C15D43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625" y="464001"/>
            <a:ext cx="1069908" cy="914400"/>
          </a:xfrm>
          <a:prstGeom prst="rect">
            <a:avLst/>
          </a:prstGeom>
        </p:spPr>
      </p:pic>
      <p:sp>
        <p:nvSpPr>
          <p:cNvPr id="21" name="Google Shape;108;p3">
            <a:extLst>
              <a:ext uri="{FF2B5EF4-FFF2-40B4-BE49-F238E27FC236}">
                <a16:creationId xmlns:a16="http://schemas.microsoft.com/office/drawing/2014/main" id="{F93A3C3E-4DFE-47A1-B11D-7D17D6A0F3A2}"/>
              </a:ext>
            </a:extLst>
          </p:cNvPr>
          <p:cNvSpPr txBox="1"/>
          <p:nvPr/>
        </p:nvSpPr>
        <p:spPr>
          <a:xfrm>
            <a:off x="1586161" y="611897"/>
            <a:ext cx="9568973" cy="523180"/>
          </a:xfrm>
          <a:prstGeom prst="rect">
            <a:avLst/>
          </a:prstGeom>
          <a:noFill/>
          <a:ln>
            <a:noFill/>
          </a:ln>
        </p:spPr>
        <p:txBody>
          <a:bodyPr spcFirstLastPara="1" wrap="square" lIns="91425" tIns="45700" rIns="91425" bIns="45700" anchor="t" anchorCtr="0">
            <a:spAutoFit/>
          </a:bodyPr>
          <a:lstStyle/>
          <a:p>
            <a:pPr>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Sag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Wörter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Deutsch. Was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Englisch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42DCFA81-6C18-4272-BF1D-AE7A204827E9}"/>
              </a:ext>
            </a:extLst>
          </p:cNvPr>
          <p:cNvSpPr txBox="1"/>
          <p:nvPr/>
        </p:nvSpPr>
        <p:spPr>
          <a:xfrm>
            <a:off x="265967" y="348152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der Kuchen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B6456C64-AA1C-4B57-8B57-626699BAAFA4}"/>
              </a:ext>
            </a:extLst>
          </p:cNvPr>
          <p:cNvSpPr txBox="1"/>
          <p:nvPr/>
        </p:nvSpPr>
        <p:spPr>
          <a:xfrm>
            <a:off x="2502578" y="592034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Blume</a:t>
            </a:r>
          </a:p>
        </p:txBody>
      </p:sp>
      <p:sp>
        <p:nvSpPr>
          <p:cNvPr id="24" name="TextBox 23">
            <a:extLst>
              <a:ext uri="{FF2B5EF4-FFF2-40B4-BE49-F238E27FC236}">
                <a16:creationId xmlns:a16="http://schemas.microsoft.com/office/drawing/2014/main" id="{D4698AD8-DC8E-4782-9632-E07AF86823D6}"/>
              </a:ext>
            </a:extLst>
          </p:cNvPr>
          <p:cNvSpPr txBox="1"/>
          <p:nvPr/>
        </p:nvSpPr>
        <p:spPr>
          <a:xfrm>
            <a:off x="4859246" y="3592498"/>
            <a:ext cx="277706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Geschenk</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AFE5960B-624C-4DAB-AE1B-0B5727455D1F}"/>
              </a:ext>
            </a:extLst>
          </p:cNvPr>
          <p:cNvSpPr txBox="1"/>
          <p:nvPr/>
        </p:nvSpPr>
        <p:spPr>
          <a:xfrm>
            <a:off x="7238029" y="589480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Spiel</a:t>
            </a:r>
          </a:p>
        </p:txBody>
      </p:sp>
      <p:sp>
        <p:nvSpPr>
          <p:cNvPr id="26" name="TextBox 25">
            <a:extLst>
              <a:ext uri="{FF2B5EF4-FFF2-40B4-BE49-F238E27FC236}">
                <a16:creationId xmlns:a16="http://schemas.microsoft.com/office/drawing/2014/main" id="{00DF79C1-1B86-45F9-B4E7-B30DD484F330}"/>
              </a:ext>
            </a:extLst>
          </p:cNvPr>
          <p:cNvSpPr txBox="1"/>
          <p:nvPr/>
        </p:nvSpPr>
        <p:spPr>
          <a:xfrm>
            <a:off x="9481010" y="414649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6" name="Picture 15">
            <a:extLst>
              <a:ext uri="{FF2B5EF4-FFF2-40B4-BE49-F238E27FC236}">
                <a16:creationId xmlns:a16="http://schemas.microsoft.com/office/drawing/2014/main" id="{DAD998C6-2F07-4C26-BA0F-2E354E99EB5E}"/>
              </a:ext>
            </a:extLst>
          </p:cNvPr>
          <p:cNvPicPr>
            <a:picLocks noChangeAspect="1"/>
          </p:cNvPicPr>
          <p:nvPr/>
        </p:nvPicPr>
        <p:blipFill>
          <a:blip r:embed="rId10"/>
          <a:stretch>
            <a:fillRect/>
          </a:stretch>
        </p:blipFill>
        <p:spPr>
          <a:xfrm>
            <a:off x="5185957" y="1378401"/>
            <a:ext cx="2332737" cy="2509907"/>
          </a:xfrm>
          <a:prstGeom prst="rect">
            <a:avLst/>
          </a:prstGeom>
        </p:spPr>
      </p:pic>
      <p:sp>
        <p:nvSpPr>
          <p:cNvPr id="29" name="Oval Callout 19">
            <a:extLst>
              <a:ext uri="{FF2B5EF4-FFF2-40B4-BE49-F238E27FC236}">
                <a16:creationId xmlns:a16="http://schemas.microsoft.com/office/drawing/2014/main" id="{60803B4B-E41E-4DC0-895C-30394AF7E9F6}"/>
              </a:ext>
            </a:extLst>
          </p:cNvPr>
          <p:cNvSpPr/>
          <p:nvPr/>
        </p:nvSpPr>
        <p:spPr>
          <a:xfrm>
            <a:off x="2058523" y="496133"/>
            <a:ext cx="3157921" cy="1669155"/>
          </a:xfrm>
          <a:prstGeom prst="wedgeEllipseCallout">
            <a:avLst>
              <a:gd name="adj1" fmla="val 27053"/>
              <a:gd name="adj2" fmla="val 14018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Are</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these nouns masculine, feminine or neuter?</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30" name="Oval Callout 19">
            <a:extLst>
              <a:ext uri="{FF2B5EF4-FFF2-40B4-BE49-F238E27FC236}">
                <a16:creationId xmlns:a16="http://schemas.microsoft.com/office/drawing/2014/main" id="{9A4C7D09-B405-4BA3-A050-403709C16B2A}"/>
              </a:ext>
            </a:extLst>
          </p:cNvPr>
          <p:cNvSpPr/>
          <p:nvPr/>
        </p:nvSpPr>
        <p:spPr>
          <a:xfrm>
            <a:off x="6313044" y="-153296"/>
            <a:ext cx="3663471" cy="2184265"/>
          </a:xfrm>
          <a:prstGeom prst="wedgeEllipseCallout">
            <a:avLst>
              <a:gd name="adj1" fmla="val 44213"/>
              <a:gd name="adj2" fmla="val 148034"/>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You</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now know 4 question words: wo (where), was (what),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wie</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(how) and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wer</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(who). </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55927077-F9D4-40A3-8DBB-8E8E5B035FC8}"/>
              </a:ext>
            </a:extLst>
          </p:cNvPr>
          <p:cNvPicPr>
            <a:picLocks noChangeAspect="1"/>
          </p:cNvPicPr>
          <p:nvPr/>
        </p:nvPicPr>
        <p:blipFill>
          <a:blip r:embed="rId11"/>
          <a:stretch>
            <a:fillRect/>
          </a:stretch>
        </p:blipFill>
        <p:spPr>
          <a:xfrm>
            <a:off x="7516190" y="4085310"/>
            <a:ext cx="2829423" cy="1871603"/>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29"/>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500"/>
                                        <p:tgtEl>
                                          <p:spTgt spid="30"/>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4" grpId="1"/>
      <p:bldP spid="25" grpId="0"/>
      <p:bldP spid="25" grpId="1"/>
      <p:bldP spid="26" grpId="0"/>
      <p:bldP spid="26" grpId="1"/>
      <p:bldP spid="29" grpId="0" animBg="1"/>
      <p:bldP spid="29" grpId="1" animBg="1"/>
      <p:bldP spid="30" grpId="0" animBg="1"/>
      <p:bldP spid="3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7F8EA2-050B-441F-9587-4AA97117FC8D}"/>
              </a:ext>
            </a:extLst>
          </p:cNvPr>
          <p:cNvGraphicFramePr>
            <a:graphicFrameLocks noGrp="1"/>
          </p:cNvGraphicFramePr>
          <p:nvPr/>
        </p:nvGraphicFramePr>
        <p:xfrm>
          <a:off x="182400" y="3023776"/>
          <a:ext cx="11783124" cy="1361533"/>
        </p:xfrm>
        <a:graphic>
          <a:graphicData uri="http://schemas.openxmlformats.org/drawingml/2006/table">
            <a:tbl>
              <a:tblPr firstRow="1" bandRow="1">
                <a:tableStyleId>{5C22544A-7EE6-4342-B048-85BDC9FD1C3A}</a:tableStyleId>
              </a:tblPr>
              <a:tblGrid>
                <a:gridCol w="11783124">
                  <a:extLst>
                    <a:ext uri="{9D8B030D-6E8A-4147-A177-3AD203B41FA5}">
                      <a16:colId xmlns:a16="http://schemas.microsoft.com/office/drawing/2014/main" val="2439396265"/>
                    </a:ext>
                  </a:extLst>
                </a:gridCol>
              </a:tblGrid>
              <a:tr h="1361533">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57220124"/>
                  </a:ext>
                </a:extLst>
              </a:tr>
            </a:tbl>
          </a:graphicData>
        </a:graphic>
      </p:graphicFrame>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82400" y="85950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a:t>
            </a:r>
            <a:r>
              <a:rPr lang="en-GB" sz="2800" spc="-1" dirty="0">
                <a:solidFill>
                  <a:srgbClr val="002060"/>
                </a:solidFill>
                <a:latin typeface="Century Gothic" panose="020B0502020202020204" pitchFamily="34" charset="0"/>
              </a:rPr>
              <a:t>have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1E4E79"/>
                </a:solidFill>
                <a:effectLst/>
                <a:uLnTx/>
                <a:uFillTx/>
                <a:latin typeface="Century Gothic" panose="020B0502020202020204" pitchFamily="34" charset="0"/>
                <a:ea typeface="Century Gothic"/>
                <a:cs typeface="+mn-cs"/>
              </a:rPr>
              <a:t> | </a:t>
            </a:r>
            <a:r>
              <a:rPr lang="en-GB" sz="2800" spc="-1" dirty="0" err="1">
                <a:solidFill>
                  <a:srgbClr val="002060"/>
                </a:solidFill>
                <a:latin typeface="Century Gothic" panose="020B0502020202020204" pitchFamily="34" charset="0"/>
              </a:rPr>
              <a:t>havi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ng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107514" y="3388758"/>
            <a:ext cx="19321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lang="en-GB" sz="2800" b="1" spc="-1" dirty="0" err="1">
                <a:solidFill>
                  <a:srgbClr val="92D050"/>
                </a:solidFill>
                <a:latin typeface="Century Gothic" panose="020B0502020202020204" pitchFamily="34" charset="0"/>
                <a:ea typeface="Century Gothic"/>
              </a:rPr>
              <a:t>habe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774811" y="3413251"/>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b="1" spc="-1" dirty="0">
                <a:solidFill>
                  <a:srgbClr val="1F3864"/>
                </a:solidFill>
                <a:latin typeface="Century Gothic" panose="020B0502020202020204" pitchFamily="34" charset="0"/>
                <a:ea typeface="Century Gothic"/>
              </a:rPr>
              <a:t>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3" name="CustomShape 6"/>
          <p:cNvSpPr/>
          <p:nvPr/>
        </p:nvSpPr>
        <p:spPr>
          <a:xfrm>
            <a:off x="3947210" y="3381187"/>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lang="en-GB" sz="2800" b="1" spc="-1" dirty="0">
                <a:solidFill>
                  <a:srgbClr val="92D050"/>
                </a:solidFill>
                <a:latin typeface="Century Gothic" panose="020B0502020202020204" pitchFamily="34" charset="0"/>
                <a:ea typeface="Century Gothic"/>
              </a:rPr>
              <a:t>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4" name="CustomShape 7"/>
          <p:cNvSpPr/>
          <p:nvPr/>
        </p:nvSpPr>
        <p:spPr>
          <a:xfrm>
            <a:off x="4962728" y="3398805"/>
            <a:ext cx="15926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a:t>
            </a:r>
            <a:r>
              <a:rPr lang="en-GB" sz="2800" b="1" spc="-1" dirty="0">
                <a:solidFill>
                  <a:srgbClr val="1F3864"/>
                </a:solidFill>
                <a:latin typeface="Century Gothic" panose="020B0502020202020204" pitchFamily="34" charset="0"/>
                <a:ea typeface="Century Gothic"/>
              </a:rPr>
              <a:t>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46864" y="4676570"/>
            <a:ext cx="4417900" cy="9633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Ich </a:t>
            </a:r>
            <a:r>
              <a:rPr lang="en-GB" sz="2400" b="1" spc="-1" dirty="0" err="1">
                <a:solidFill>
                  <a:srgbClr val="92D050"/>
                </a:solidFill>
                <a:latin typeface="Century Gothic" panose="020B0502020202020204" pitchFamily="34" charset="0"/>
                <a:ea typeface="Century Gothic"/>
              </a:rPr>
              <a:t>habe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lang="en-GB" sz="2400" spc="-1" dirty="0">
                <a:solidFill>
                  <a:srgbClr val="1F3864"/>
                </a:solidFill>
                <a:latin typeface="Century Gothic" panose="020B0502020202020204" pitchFamily="34" charset="0"/>
                <a:ea typeface="Century Gothic"/>
              </a:rPr>
              <a:t>das </a:t>
            </a:r>
            <a:r>
              <a:rPr lang="en-GB" sz="2400" spc="-1" dirty="0" err="1">
                <a:solidFill>
                  <a:srgbClr val="1F3864"/>
                </a:solidFill>
                <a:latin typeface="Century Gothic" panose="020B0502020202020204" pitchFamily="34" charset="0"/>
                <a:ea typeface="Century Gothic"/>
              </a:rPr>
              <a:t>Geschenk</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6" name="CustomShape 9"/>
          <p:cNvSpPr/>
          <p:nvPr/>
        </p:nvSpPr>
        <p:spPr>
          <a:xfrm>
            <a:off x="768739" y="5331476"/>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a:t>
            </a:r>
            <a:r>
              <a:rPr lang="en-GB" sz="2400" spc="-1" dirty="0">
                <a:solidFill>
                  <a:srgbClr val="1F3864"/>
                </a:solidFill>
                <a:latin typeface="Century Gothic" panose="020B0502020202020204" pitchFamily="34" charset="0"/>
                <a:ea typeface="Century Gothic"/>
              </a:rPr>
              <a:t>have the present</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7" name="CustomShape 10"/>
          <p:cNvSpPr/>
          <p:nvPr/>
        </p:nvSpPr>
        <p:spPr>
          <a:xfrm>
            <a:off x="4459819" y="4664509"/>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Er </a:t>
            </a:r>
            <a:r>
              <a:rPr lang="en-GB" sz="2400" b="1" spc="-1" dirty="0">
                <a:solidFill>
                  <a:srgbClr val="92D050"/>
                </a:solidFill>
                <a:latin typeface="Century Gothic" panose="020B0502020202020204" pitchFamily="34" charset="0"/>
                <a:ea typeface="Century Gothic"/>
              </a:rPr>
              <a:t>hat </a:t>
            </a:r>
            <a:r>
              <a:rPr lang="en-GB" sz="2400" spc="-1" dirty="0">
                <a:solidFill>
                  <a:srgbClr val="002060"/>
                </a:solidFill>
                <a:latin typeface="Century Gothic" panose="020B0502020202020204" pitchFamily="34" charset="0"/>
                <a:ea typeface="Century Gothic"/>
              </a:rPr>
              <a:t>die Blume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8" name="CustomShape 11"/>
          <p:cNvSpPr/>
          <p:nvPr/>
        </p:nvSpPr>
        <p:spPr>
          <a:xfrm>
            <a:off x="4451586" y="5370524"/>
            <a:ext cx="34949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a:t>
            </a:r>
            <a:r>
              <a:rPr lang="en-GB" sz="2400" spc="-1" dirty="0">
                <a:solidFill>
                  <a:srgbClr val="1F3864"/>
                </a:solidFill>
                <a:latin typeface="Century Gothic" panose="020B0502020202020204" pitchFamily="34" charset="0"/>
                <a:ea typeface="Century Gothic"/>
              </a:rPr>
              <a:t>has the flower</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4"/>
          <a:stretch/>
        </p:blipFill>
        <p:spPr>
          <a:xfrm>
            <a:off x="2908879" y="2988489"/>
            <a:ext cx="522720" cy="1224000"/>
          </a:xfrm>
          <a:prstGeom prst="rect">
            <a:avLst/>
          </a:prstGeom>
          <a:ln>
            <a:noFill/>
          </a:ln>
        </p:spPr>
      </p:pic>
      <p:pic>
        <p:nvPicPr>
          <p:cNvPr id="100" name="Google Shape;181;p8"/>
          <p:cNvPicPr/>
          <p:nvPr/>
        </p:nvPicPr>
        <p:blipFill>
          <a:blip r:embed="rId5"/>
          <a:stretch/>
        </p:blipFill>
        <p:spPr>
          <a:xfrm>
            <a:off x="6495962" y="3191245"/>
            <a:ext cx="1221905" cy="897924"/>
          </a:xfrm>
          <a:prstGeom prst="rect">
            <a:avLst/>
          </a:prstGeom>
          <a:ln>
            <a:noFill/>
          </a:ln>
        </p:spPr>
      </p:pic>
      <p:pic>
        <p:nvPicPr>
          <p:cNvPr id="101" name="Google Shape;182;p8"/>
          <p:cNvPicPr/>
          <p:nvPr/>
        </p:nvPicPr>
        <p:blipFill>
          <a:blip r:embed="rId6"/>
          <a:stretch/>
        </p:blipFill>
        <p:spPr>
          <a:xfrm>
            <a:off x="10708370" y="3198816"/>
            <a:ext cx="1295028" cy="897924"/>
          </a:xfrm>
          <a:prstGeom prst="rect">
            <a:avLst/>
          </a:prstGeom>
          <a:ln>
            <a:noFill/>
          </a:ln>
        </p:spPr>
      </p:pic>
      <p:pic>
        <p:nvPicPr>
          <p:cNvPr id="102" name="Google Shape;183;p8"/>
          <p:cNvPicPr/>
          <p:nvPr/>
        </p:nvPicPr>
        <p:blipFill>
          <a:blip r:embed="rId7"/>
          <a:stretch/>
        </p:blipFill>
        <p:spPr>
          <a:xfrm>
            <a:off x="134779" y="5294024"/>
            <a:ext cx="633960" cy="671040"/>
          </a:xfrm>
          <a:prstGeom prst="rect">
            <a:avLst/>
          </a:prstGeom>
          <a:ln>
            <a:noFill/>
          </a:ln>
        </p:spPr>
      </p:pic>
      <p:pic>
        <p:nvPicPr>
          <p:cNvPr id="103" name="Google Shape;184;p8"/>
          <p:cNvPicPr/>
          <p:nvPr/>
        </p:nvPicPr>
        <p:blipFill>
          <a:blip r:embed="rId7"/>
          <a:stretch/>
        </p:blipFill>
        <p:spPr>
          <a:xfrm>
            <a:off x="3772185" y="5198840"/>
            <a:ext cx="633960" cy="671040"/>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9233305" y="3412265"/>
            <a:ext cx="15489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a:t>
            </a:r>
            <a:r>
              <a:rPr lang="en-GB" sz="2800" b="1" spc="-1" dirty="0">
                <a:solidFill>
                  <a:srgbClr val="1F3864"/>
                </a:solidFill>
                <a:latin typeface="Century Gothic" panose="020B0502020202020204" pitchFamily="34" charset="0"/>
                <a:ea typeface="Century Gothic"/>
              </a:rPr>
              <a:t>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8027388" y="3396044"/>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a:solidFill>
                  <a:srgbClr val="92D050"/>
                </a:solidFill>
                <a:latin typeface="Century Gothic" panose="020B0502020202020204" pitchFamily="34" charset="0"/>
                <a:ea typeface="Century Gothic"/>
              </a:rPr>
              <a:t>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8" y="21605"/>
            <a:ext cx="7267988" cy="837904"/>
          </a:xfrm>
        </p:spPr>
        <p:txBody>
          <a:bodyPr/>
          <a:lstStyle/>
          <a:p>
            <a:r>
              <a:rPr lang="en-GB" sz="3600" b="1" spc="-1" dirty="0" err="1">
                <a:latin typeface="Century Gothic" panose="020B0502020202020204" pitchFamily="34" charset="0"/>
              </a:rPr>
              <a:t>haben</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82400" y="1557431"/>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German the verb </a:t>
            </a:r>
            <a:r>
              <a:rPr lang="en-US" sz="2800" b="1" spc="-1" dirty="0" err="1">
                <a:solidFill>
                  <a:srgbClr val="002060"/>
                </a:solidFill>
                <a:latin typeface="Century Gothic" panose="020B0502020202020204" pitchFamily="34" charset="0"/>
              </a:rPr>
              <a:t>haben</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means</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a:t>
            </a:r>
            <a:r>
              <a:rPr lang="en-US" sz="2800" b="1" spc="-1" dirty="0">
                <a:solidFill>
                  <a:srgbClr val="002060"/>
                </a:solidFill>
                <a:latin typeface="Century Gothic" panose="020B0502020202020204" pitchFamily="34" charset="0"/>
              </a:rPr>
              <a:t>have</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8440504" y="4684715"/>
            <a:ext cx="36551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Sie </a:t>
            </a:r>
            <a:r>
              <a:rPr lang="en-GB" sz="2400" b="1" spc="-1" dirty="0">
                <a:solidFill>
                  <a:srgbClr val="92D050"/>
                </a:solidFill>
                <a:latin typeface="Century Gothic" panose="020B0502020202020204" pitchFamily="34" charset="0"/>
                <a:ea typeface="Century Gothic"/>
              </a:rPr>
              <a:t>hat</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lang="en-GB" sz="2400" spc="-1" dirty="0">
                <a:solidFill>
                  <a:srgbClr val="1F3864"/>
                </a:solidFill>
                <a:latin typeface="Century Gothic" panose="020B0502020202020204" pitchFamily="34" charset="0"/>
                <a:ea typeface="Century Gothic"/>
              </a:rPr>
              <a:t>den Kuchen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8450721" y="5304683"/>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a:t>
            </a:r>
            <a:r>
              <a:rPr lang="en-GB" sz="2400" spc="-1" dirty="0">
                <a:solidFill>
                  <a:srgbClr val="1F3864"/>
                </a:solidFill>
                <a:latin typeface="Century Gothic" panose="020B0502020202020204" pitchFamily="34" charset="0"/>
                <a:ea typeface="Century Gothic"/>
              </a:rPr>
              <a:t>has the cake</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7"/>
          <a:stretch/>
        </p:blipFill>
        <p:spPr>
          <a:xfrm>
            <a:off x="7603852" y="5245739"/>
            <a:ext cx="633960" cy="671040"/>
          </a:xfrm>
          <a:prstGeom prst="rect">
            <a:avLst/>
          </a:prstGeom>
          <a:ln>
            <a:noFill/>
          </a:ln>
        </p:spPr>
      </p:pic>
      <p:sp>
        <p:nvSpPr>
          <p:cNvPr id="28" name="Rectangle 27">
            <a:extLst>
              <a:ext uri="{FF2B5EF4-FFF2-40B4-BE49-F238E27FC236}">
                <a16:creationId xmlns:a16="http://schemas.microsoft.com/office/drawing/2014/main" id="{45579D68-5D08-4359-AD4E-7F222589B8FB}"/>
              </a:ext>
            </a:extLst>
          </p:cNvPr>
          <p:cNvSpPr/>
          <p:nvPr/>
        </p:nvSpPr>
        <p:spPr>
          <a:xfrm>
            <a:off x="182400" y="2268576"/>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a:t>
            </a:r>
            <a:r>
              <a:rPr lang="en-GB" sz="2800" b="1" spc="-1" dirty="0">
                <a:solidFill>
                  <a:srgbClr val="002060"/>
                </a:solidFill>
                <a:latin typeface="Century Gothic" panose="020B0502020202020204" pitchFamily="34" charset="0"/>
                <a:ea typeface="Century Gothic"/>
              </a:rPr>
              <a:t>have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he </a:t>
            </a:r>
            <a:r>
              <a:rPr lang="en-GB" sz="2800" b="1" spc="-1" dirty="0">
                <a:solidFill>
                  <a:srgbClr val="002060"/>
                </a:solidFill>
                <a:latin typeface="Century Gothic" panose="020B0502020202020204" pitchFamily="34" charset="0"/>
                <a:ea typeface="Century Gothic"/>
              </a:rPr>
              <a:t>has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she </a:t>
            </a:r>
            <a:r>
              <a:rPr lang="en-GB" sz="2800" b="1" spc="-1" dirty="0">
                <a:solidFill>
                  <a:srgbClr val="002060"/>
                </a:solidFill>
                <a:latin typeface="Century Gothic" panose="020B0502020202020204" pitchFamily="34" charset="0"/>
                <a:ea typeface="Century Gothic"/>
              </a:rPr>
              <a:t>has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are parts of the verb</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‘to </a:t>
            </a:r>
            <a:r>
              <a:rPr lang="en-GB" sz="2800" b="1" spc="-1" dirty="0">
                <a:solidFill>
                  <a:srgbClr val="002060"/>
                </a:solidFill>
                <a:latin typeface="Century Gothic" panose="020B0502020202020204" pitchFamily="34" charset="0"/>
                <a:ea typeface="Century Gothic"/>
              </a:rPr>
              <a:t>have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5" name="Picture 4">
            <a:extLst>
              <a:ext uri="{FF2B5EF4-FFF2-40B4-BE49-F238E27FC236}">
                <a16:creationId xmlns:a16="http://schemas.microsoft.com/office/drawing/2014/main" id="{C6F087AB-8AC7-4C98-97F6-7BD7E2B7DE22}"/>
              </a:ext>
            </a:extLst>
          </p:cNvPr>
          <p:cNvPicPr>
            <a:picLocks noChangeAspect="1"/>
          </p:cNvPicPr>
          <p:nvPr/>
        </p:nvPicPr>
        <p:blipFill>
          <a:blip r:embed="rId8"/>
          <a:stretch>
            <a:fillRect/>
          </a:stretch>
        </p:blipFill>
        <p:spPr>
          <a:xfrm>
            <a:off x="9542266" y="5982350"/>
            <a:ext cx="722290" cy="703093"/>
          </a:xfrm>
          <a:prstGeom prst="rect">
            <a:avLst/>
          </a:prstGeom>
        </p:spPr>
      </p:pic>
      <p:pic>
        <p:nvPicPr>
          <p:cNvPr id="6" name="Picture 5">
            <a:extLst>
              <a:ext uri="{FF2B5EF4-FFF2-40B4-BE49-F238E27FC236}">
                <a16:creationId xmlns:a16="http://schemas.microsoft.com/office/drawing/2014/main" id="{8FF5508C-F675-40A1-B401-CE4190B5F5F9}"/>
              </a:ext>
            </a:extLst>
          </p:cNvPr>
          <p:cNvPicPr>
            <a:picLocks noChangeAspect="1"/>
          </p:cNvPicPr>
          <p:nvPr/>
        </p:nvPicPr>
        <p:blipFill>
          <a:blip r:embed="rId9"/>
          <a:stretch>
            <a:fillRect/>
          </a:stretch>
        </p:blipFill>
        <p:spPr>
          <a:xfrm>
            <a:off x="5388670" y="5965064"/>
            <a:ext cx="482978" cy="829844"/>
          </a:xfrm>
          <a:prstGeom prst="rect">
            <a:avLst/>
          </a:prstGeom>
        </p:spPr>
      </p:pic>
      <p:pic>
        <p:nvPicPr>
          <p:cNvPr id="7" name="Picture 6">
            <a:extLst>
              <a:ext uri="{FF2B5EF4-FFF2-40B4-BE49-F238E27FC236}">
                <a16:creationId xmlns:a16="http://schemas.microsoft.com/office/drawing/2014/main" id="{A08D87F5-D50F-453E-BEB3-A89CF8E5CC7F}"/>
              </a:ext>
            </a:extLst>
          </p:cNvPr>
          <p:cNvPicPr>
            <a:picLocks noChangeAspect="1"/>
          </p:cNvPicPr>
          <p:nvPr/>
        </p:nvPicPr>
        <p:blipFill>
          <a:blip r:embed="rId10"/>
          <a:stretch>
            <a:fillRect/>
          </a:stretch>
        </p:blipFill>
        <p:spPr>
          <a:xfrm>
            <a:off x="966223" y="5757969"/>
            <a:ext cx="943994" cy="1018130"/>
          </a:xfrm>
          <a:prstGeom prst="rect">
            <a:avLst/>
          </a:prstGeom>
        </p:spPr>
      </p:pic>
      <p:sp>
        <p:nvSpPr>
          <p:cNvPr id="30" name="Oval Callout 19">
            <a:extLst>
              <a:ext uri="{FF2B5EF4-FFF2-40B4-BE49-F238E27FC236}">
                <a16:creationId xmlns:a16="http://schemas.microsoft.com/office/drawing/2014/main" id="{621E88B9-1F58-4F3C-A865-A437538612F2}"/>
              </a:ext>
            </a:extLst>
          </p:cNvPr>
          <p:cNvSpPr/>
          <p:nvPr/>
        </p:nvSpPr>
        <p:spPr>
          <a:xfrm>
            <a:off x="4962728" y="590550"/>
            <a:ext cx="5429066" cy="2154026"/>
          </a:xfrm>
          <a:prstGeom prst="wedgeEllipseCallout">
            <a:avLst>
              <a:gd name="adj1" fmla="val 39816"/>
              <a:gd name="adj2" fmla="val 142330"/>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1"/>
                </a:solidFill>
                <a:effectLst/>
                <a:uLnTx/>
                <a:uFillTx/>
                <a:latin typeface="Century Gothic" panose="020F0302020204030204"/>
                <a:ea typeface="+mn-ea"/>
                <a:cs typeface="+mn-cs"/>
              </a:rPr>
              <a:t>After</a:t>
            </a:r>
            <a:r>
              <a:rPr kumimoji="0" lang="en-GB" sz="2400" i="0" u="none" strike="noStrike" kern="0" cap="none" spc="0" normalizeH="0" noProof="0" dirty="0">
                <a:ln>
                  <a:noFill/>
                </a:ln>
                <a:solidFill>
                  <a:schemeClr val="bg1"/>
                </a:solidFill>
                <a:effectLst/>
                <a:uLnTx/>
                <a:uFillTx/>
                <a:latin typeface="Century Gothic" panose="020F0302020204030204"/>
                <a:ea typeface="+mn-ea"/>
                <a:cs typeface="+mn-cs"/>
              </a:rPr>
              <a:t> most verbs the masculine word for ‘the’, </a:t>
            </a:r>
            <a:r>
              <a:rPr kumimoji="0" lang="en-GB" sz="2400" b="1" i="1" u="none" strike="noStrike" kern="0" cap="none" spc="0" normalizeH="0" noProof="0" dirty="0">
                <a:ln>
                  <a:noFill/>
                </a:ln>
                <a:solidFill>
                  <a:schemeClr val="bg1"/>
                </a:solidFill>
                <a:effectLst/>
                <a:uLnTx/>
                <a:uFillTx/>
                <a:latin typeface="Century Gothic" panose="020F0302020204030204"/>
                <a:ea typeface="+mn-ea"/>
                <a:cs typeface="+mn-cs"/>
              </a:rPr>
              <a:t>der</a:t>
            </a:r>
            <a:r>
              <a:rPr kumimoji="0" lang="en-GB" sz="2400" i="0" u="none" strike="noStrike" kern="0" cap="none" spc="0" normalizeH="0" noProof="0" dirty="0">
                <a:ln>
                  <a:noFill/>
                </a:ln>
                <a:solidFill>
                  <a:schemeClr val="bg1"/>
                </a:solidFill>
                <a:effectLst/>
                <a:uLnTx/>
                <a:uFillTx/>
                <a:latin typeface="Century Gothic" panose="020F0302020204030204"/>
                <a:ea typeface="+mn-ea"/>
                <a:cs typeface="+mn-cs"/>
              </a:rPr>
              <a:t>, changes its spelling to </a:t>
            </a:r>
            <a:r>
              <a:rPr kumimoji="0" lang="en-GB" sz="2400" b="1" i="1" u="none" strike="noStrike" kern="0" cap="none" spc="0" normalizeH="0" noProof="0" dirty="0">
                <a:ln>
                  <a:noFill/>
                </a:ln>
                <a:solidFill>
                  <a:schemeClr val="bg1"/>
                </a:solidFill>
                <a:effectLst/>
                <a:uLnTx/>
                <a:uFillTx/>
                <a:latin typeface="Century Gothic" panose="020F0302020204030204"/>
                <a:ea typeface="+mn-ea"/>
                <a:cs typeface="+mn-cs"/>
              </a:rPr>
              <a:t>den</a:t>
            </a:r>
            <a:r>
              <a:rPr kumimoji="0" lang="en-GB" sz="2400" i="0" u="none" strike="noStrike" kern="0" cap="none" spc="0" normalizeH="0" noProof="0" dirty="0">
                <a:ln>
                  <a:noFill/>
                </a:ln>
                <a:solidFill>
                  <a:schemeClr val="bg1"/>
                </a:solidFill>
                <a:effectLst/>
                <a:uLnTx/>
                <a:uFillTx/>
                <a:latin typeface="Century Gothic" panose="020F0302020204030204"/>
                <a:ea typeface="+mn-ea"/>
                <a:cs typeface="+mn-cs"/>
              </a:rPr>
              <a:t>. It still means ‘the</a:t>
            </a:r>
            <a:r>
              <a:rPr kumimoji="0" lang="en-GB" sz="2000" i="0" u="none" strike="noStrike" kern="0" cap="none" spc="0" normalizeH="0" noProof="0" dirty="0">
                <a:ln>
                  <a:noFill/>
                </a:ln>
                <a:solidFill>
                  <a:schemeClr val="bg1"/>
                </a:solidFill>
                <a:effectLst/>
                <a:uLnTx/>
                <a:uFillTx/>
                <a:latin typeface="Century Gothic" panose="020F0302020204030204"/>
                <a:ea typeface="+mn-ea"/>
                <a:cs typeface="+mn-cs"/>
              </a:rPr>
              <a:t>’.</a:t>
            </a:r>
            <a:endParaRPr kumimoji="0" lang="en-GB" sz="2000"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175624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9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30" grpId="0" animBg="1"/>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F60B98-582C-4793-B0DD-3C323B94D205}"/>
              </a:ext>
            </a:extLst>
          </p:cNvPr>
          <p:cNvPicPr>
            <a:picLocks noChangeAspect="1"/>
          </p:cNvPicPr>
          <p:nvPr/>
        </p:nvPicPr>
        <p:blipFill>
          <a:blip r:embed="rId3"/>
          <a:stretch>
            <a:fillRect/>
          </a:stretch>
        </p:blipFill>
        <p:spPr>
          <a:xfrm>
            <a:off x="10669351" y="604145"/>
            <a:ext cx="682811" cy="1005927"/>
          </a:xfrm>
          <a:prstGeom prst="rect">
            <a:avLst/>
          </a:prstGeom>
        </p:spPr>
      </p:pic>
      <p:sp>
        <p:nvSpPr>
          <p:cNvPr id="112" name="CustomShape 6"/>
          <p:cNvSpPr/>
          <p:nvPr/>
        </p:nvSpPr>
        <p:spPr>
          <a:xfrm>
            <a:off x="101160" y="0"/>
            <a:ext cx="40136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Moritz hat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Geburtstag</a:t>
            </a:r>
            <a:r>
              <a:rPr kumimoji="0" lang="en-GB" sz="2600" b="1" i="0" u="none" strike="noStrike" kern="1200" cap="none" spc="-1" normalizeH="0" baseline="0" noProof="0" dirty="0">
                <a:ln>
                  <a:noFill/>
                </a:ln>
                <a:solidFill>
                  <a:srgbClr val="002060"/>
                </a:solidFill>
                <a:effectLst/>
                <a:uLnTx/>
                <a:uFillTx/>
                <a:latin typeface="Century gothic"/>
                <a:ea typeface="Century Gothic"/>
              </a:rPr>
              <a:t>*.</a:t>
            </a:r>
            <a:endParaRPr kumimoji="0" lang="en-GB" sz="26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89929" y="361336"/>
            <a:ext cx="1156074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1" normalizeH="0" baseline="0" noProof="0" dirty="0">
                <a:ln>
                  <a:noFill/>
                </a:ln>
                <a:solidFill>
                  <a:srgbClr val="002060"/>
                </a:solidFill>
                <a:effectLst/>
                <a:uLnTx/>
                <a:uFillTx/>
                <a:latin typeface="Century Gothic"/>
                <a:ea typeface="Century Gothic"/>
              </a:rPr>
              <a:t>Johanna and her dad are party planning. Johanna texts her mum. What</a:t>
            </a:r>
            <a:r>
              <a:rPr kumimoji="0" lang="en-GB" b="0" i="0" u="none" strike="noStrike" kern="1200" cap="none" spc="-1" normalizeH="0" noProof="0" dirty="0">
                <a:ln>
                  <a:noFill/>
                </a:ln>
                <a:solidFill>
                  <a:srgbClr val="002060"/>
                </a:solidFill>
                <a:effectLst/>
                <a:uLnTx/>
                <a:uFillTx/>
                <a:latin typeface="Century Gothic"/>
                <a:ea typeface="Century Gothic"/>
              </a:rPr>
              <a:t> does her dad Steffen have and what does she have?</a:t>
            </a:r>
            <a:endParaRPr kumimoji="0" lang="en-GB"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33807" y="866998"/>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76B4432-5146-4FCB-9339-AF98E6E82F50}"/>
              </a:ext>
            </a:extLst>
          </p:cNvPr>
          <p:cNvSpPr txBox="1"/>
          <p:nvPr/>
        </p:nvSpPr>
        <p:spPr>
          <a:xfrm>
            <a:off x="10047202" y="5688878"/>
            <a:ext cx="594887" cy="516821"/>
          </a:xfrm>
          <a:prstGeom prst="rect">
            <a:avLst/>
          </a:prstGeom>
          <a:noFill/>
          <a:ln w="28575">
            <a:solidFill>
              <a:srgbClr val="2E94AF"/>
            </a:solidFill>
          </a:ln>
        </p:spPr>
        <p:txBody>
          <a:bodyPr wrap="square" rtlCol="0">
            <a:spAutoFit/>
          </a:bodyPr>
          <a:lstStyle/>
          <a:p>
            <a:endParaRPr lang="en-GB" dirty="0"/>
          </a:p>
        </p:txBody>
      </p:sp>
      <p:sp>
        <p:nvSpPr>
          <p:cNvPr id="9" name="TextBox 8">
            <a:extLst>
              <a:ext uri="{FF2B5EF4-FFF2-40B4-BE49-F238E27FC236}">
                <a16:creationId xmlns:a16="http://schemas.microsoft.com/office/drawing/2014/main" id="{9DF9005E-A1D0-43F5-8CAA-8B7CB84253B7}"/>
              </a:ext>
            </a:extLst>
          </p:cNvPr>
          <p:cNvSpPr txBox="1"/>
          <p:nvPr/>
        </p:nvSpPr>
        <p:spPr>
          <a:xfrm>
            <a:off x="10036694" y="3753853"/>
            <a:ext cx="594887" cy="516821"/>
          </a:xfrm>
          <a:prstGeom prst="rect">
            <a:avLst/>
          </a:prstGeom>
          <a:noFill/>
          <a:ln w="28575">
            <a:solidFill>
              <a:srgbClr val="2E94AF"/>
            </a:solid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5F0E98A6-4588-4F99-A09A-AD3A3E925270}"/>
              </a:ext>
            </a:extLst>
          </p:cNvPr>
          <p:cNvSpPr txBox="1"/>
          <p:nvPr/>
        </p:nvSpPr>
        <p:spPr>
          <a:xfrm>
            <a:off x="3990872" y="5792449"/>
            <a:ext cx="594887" cy="516821"/>
          </a:xfrm>
          <a:prstGeom prst="rect">
            <a:avLst/>
          </a:prstGeom>
          <a:noFill/>
          <a:ln w="28575">
            <a:solidFill>
              <a:srgbClr val="2E94AF"/>
            </a:solidFill>
          </a:ln>
        </p:spPr>
        <p:txBody>
          <a:bodyPr wrap="square" rtlCol="0">
            <a:spAutoFit/>
          </a:bodyPr>
          <a:lstStyle/>
          <a:p>
            <a:endParaRPr lang="en-GB" dirty="0"/>
          </a:p>
        </p:txBody>
      </p:sp>
      <p:sp>
        <p:nvSpPr>
          <p:cNvPr id="11" name="TextBox 10">
            <a:extLst>
              <a:ext uri="{FF2B5EF4-FFF2-40B4-BE49-F238E27FC236}">
                <a16:creationId xmlns:a16="http://schemas.microsoft.com/office/drawing/2014/main" id="{0A432952-FE32-4582-8FC5-D83265ED6D5D}"/>
              </a:ext>
            </a:extLst>
          </p:cNvPr>
          <p:cNvSpPr txBox="1"/>
          <p:nvPr/>
        </p:nvSpPr>
        <p:spPr>
          <a:xfrm>
            <a:off x="3988093" y="3832397"/>
            <a:ext cx="594887" cy="516821"/>
          </a:xfrm>
          <a:prstGeom prst="rect">
            <a:avLst/>
          </a:prstGeom>
          <a:noFill/>
          <a:ln w="28575">
            <a:solidFill>
              <a:srgbClr val="2E94AF"/>
            </a:solidFill>
          </a:ln>
        </p:spPr>
        <p:txBody>
          <a:bodyPr wrap="square" rtlCol="0">
            <a:spAutoFit/>
          </a:bodyPr>
          <a:lstStyle/>
          <a:p>
            <a:endParaRPr lang="en-GB" dirty="0"/>
          </a:p>
        </p:txBody>
      </p:sp>
      <p:sp>
        <p:nvSpPr>
          <p:cNvPr id="12" name="TextBox 11">
            <a:extLst>
              <a:ext uri="{FF2B5EF4-FFF2-40B4-BE49-F238E27FC236}">
                <a16:creationId xmlns:a16="http://schemas.microsoft.com/office/drawing/2014/main" id="{CF5C1279-333B-453F-B9FA-6D14DCBBBFF4}"/>
              </a:ext>
            </a:extLst>
          </p:cNvPr>
          <p:cNvSpPr txBox="1"/>
          <p:nvPr/>
        </p:nvSpPr>
        <p:spPr>
          <a:xfrm>
            <a:off x="3956280" y="2174805"/>
            <a:ext cx="594887" cy="516821"/>
          </a:xfrm>
          <a:prstGeom prst="rect">
            <a:avLst/>
          </a:prstGeom>
          <a:noFill/>
          <a:ln w="28575">
            <a:solidFill>
              <a:srgbClr val="2E94AF"/>
            </a:solidFill>
          </a:ln>
        </p:spPr>
        <p:txBody>
          <a:bodyPr wrap="square" rtlCol="0">
            <a:spAutoFit/>
          </a:bodyPr>
          <a:lstStyle/>
          <a:p>
            <a:endParaRPr lang="en-GB" dirty="0"/>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359561" y="57149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374198" y="90519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93935" y="198619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877045" y="1688894"/>
            <a:ext cx="2314229" cy="8362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1135054" y="1680187"/>
            <a:ext cx="2998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1F4E79"/>
                </a:solidFill>
                <a:latin typeface="Century Gothic" panose="020B0502020202020204" pitchFamily="34" charset="0"/>
                <a:ea typeface="+mn-ea"/>
                <a:cs typeface="+mn-cs"/>
              </a:rPr>
              <a:t>Er  hat den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1F4E79"/>
                </a:solidFill>
                <a:latin typeface="Century Gothic" panose="020B0502020202020204" pitchFamily="34" charset="0"/>
                <a:ea typeface="+mn-ea"/>
                <a:cs typeface="+mn-cs"/>
              </a:rPr>
              <a:t>Kuchen.</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34154" y="1447488"/>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3956280" y="1504539"/>
            <a:ext cx="594887" cy="516821"/>
          </a:xfrm>
          <a:prstGeom prst="rect">
            <a:avLst/>
          </a:prstGeom>
          <a:noFill/>
          <a:ln w="28575">
            <a:solidFill>
              <a:srgbClr val="2E94AF"/>
            </a:solidFill>
          </a:ln>
        </p:spPr>
        <p:txBody>
          <a:bodyPr wrap="square" rtlCol="0">
            <a:spAutoFit/>
          </a:bodyPr>
          <a:lstStyle/>
          <a:p>
            <a:endParaRPr lang="en-GB" dirty="0"/>
          </a:p>
        </p:txBody>
      </p:sp>
      <p:sp>
        <p:nvSpPr>
          <p:cNvPr id="22" name="TextBox 21">
            <a:extLst>
              <a:ext uri="{FF2B5EF4-FFF2-40B4-BE49-F238E27FC236}">
                <a16:creationId xmlns:a16="http://schemas.microsoft.com/office/drawing/2014/main" id="{FACFC432-5E19-4F84-B63E-E189C50EEB68}"/>
              </a:ext>
            </a:extLst>
          </p:cNvPr>
          <p:cNvSpPr txBox="1"/>
          <p:nvPr/>
        </p:nvSpPr>
        <p:spPr>
          <a:xfrm>
            <a:off x="4717467" y="1513411"/>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I have</a:t>
            </a:r>
          </a:p>
        </p:txBody>
      </p:sp>
      <p:sp>
        <p:nvSpPr>
          <p:cNvPr id="24" name="TextBox 23">
            <a:extLst>
              <a:ext uri="{FF2B5EF4-FFF2-40B4-BE49-F238E27FC236}">
                <a16:creationId xmlns:a16="http://schemas.microsoft.com/office/drawing/2014/main" id="{1B4548B4-4D5C-4D2B-AF47-3AB7ED5CC829}"/>
              </a:ext>
            </a:extLst>
          </p:cNvPr>
          <p:cNvSpPr txBox="1"/>
          <p:nvPr/>
        </p:nvSpPr>
        <p:spPr>
          <a:xfrm>
            <a:off x="4717467" y="2184293"/>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He has</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4022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1016695" y="3335455"/>
            <a:ext cx="23925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1F4E79"/>
                </a:solidFill>
                <a:latin typeface="Century Gothic" panose="020B0502020202020204" pitchFamily="34" charset="0"/>
              </a:rPr>
              <a:t>Ich </a:t>
            </a:r>
            <a:r>
              <a:rPr lang="en-GB" sz="2400" noProof="0" dirty="0" err="1">
                <a:solidFill>
                  <a:srgbClr val="1F4E79"/>
                </a:solidFill>
                <a:latin typeface="Century Gothic" panose="020B0502020202020204" pitchFamily="34" charset="0"/>
              </a:rPr>
              <a:t>habe</a:t>
            </a:r>
            <a:r>
              <a:rPr lang="en-GB" sz="2400" noProof="0" dirty="0">
                <a:solidFill>
                  <a:srgbClr val="1F4E79"/>
                </a:solidFill>
                <a:latin typeface="Century Gothic" panose="020B0502020202020204" pitchFamily="34" charset="0"/>
              </a:rPr>
              <a:t> das </a:t>
            </a:r>
            <a:r>
              <a:rPr lang="en-GB" sz="2400" noProof="0" dirty="0" err="1">
                <a:solidFill>
                  <a:srgbClr val="1F4E79"/>
                </a:solidFill>
                <a:latin typeface="Century Gothic" panose="020B0502020202020204" pitchFamily="34" charset="0"/>
              </a:rPr>
              <a:t>Geschenk</a:t>
            </a:r>
            <a:r>
              <a:rPr lang="en-GB" sz="2400" noProof="0" dirty="0">
                <a:solidFill>
                  <a:srgbClr val="1F4E79"/>
                </a:solidFill>
                <a:latin typeface="Century Gothic" panose="020B0502020202020204" pitchFamily="34" charset="0"/>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199511B3-BF06-4D6D-A03F-C9631C3FDC8E}"/>
              </a:ext>
            </a:extLst>
          </p:cNvPr>
          <p:cNvSpPr txBox="1"/>
          <p:nvPr/>
        </p:nvSpPr>
        <p:spPr>
          <a:xfrm>
            <a:off x="3988093" y="3206181"/>
            <a:ext cx="594887" cy="516821"/>
          </a:xfrm>
          <a:prstGeom prst="rect">
            <a:avLst/>
          </a:prstGeom>
          <a:noFill/>
          <a:ln w="28575">
            <a:solidFill>
              <a:srgbClr val="2E94AF"/>
            </a:solidFill>
          </a:ln>
        </p:spPr>
        <p:txBody>
          <a:bodyPr wrap="square" rtlCol="0">
            <a:spAutoFit/>
          </a:bodyPr>
          <a:lstStyle/>
          <a:p>
            <a:endParaRPr lang="en-GB" dirty="0"/>
          </a:p>
        </p:txBody>
      </p:sp>
      <p:sp>
        <p:nvSpPr>
          <p:cNvPr id="34" name="TextBox 33">
            <a:extLst>
              <a:ext uri="{FF2B5EF4-FFF2-40B4-BE49-F238E27FC236}">
                <a16:creationId xmlns:a16="http://schemas.microsoft.com/office/drawing/2014/main" id="{F53CDFFE-D6D4-44D9-A932-090A213F4140}"/>
              </a:ext>
            </a:extLst>
          </p:cNvPr>
          <p:cNvSpPr txBox="1"/>
          <p:nvPr/>
        </p:nvSpPr>
        <p:spPr>
          <a:xfrm>
            <a:off x="4673033" y="3233758"/>
            <a:ext cx="1428750" cy="446276"/>
          </a:xfrm>
          <a:prstGeom prst="rect">
            <a:avLst/>
          </a:prstGeom>
          <a:solidFill>
            <a:srgbClr val="EFF9FB"/>
          </a:solidFill>
          <a:ln>
            <a:solidFill>
              <a:srgbClr val="2E94AF"/>
            </a:solidFill>
          </a:ln>
        </p:spPr>
        <p:txBody>
          <a:bodyPr wrap="square" rtlCol="0">
            <a:spAutoFit/>
          </a:bodyPr>
          <a:lstStyle/>
          <a:p>
            <a:r>
              <a:rPr lang="en-GB" sz="2300" dirty="0">
                <a:solidFill>
                  <a:srgbClr val="002060"/>
                </a:solidFill>
                <a:latin typeface="Century Gothic" panose="020B0502020202020204" pitchFamily="34" charset="0"/>
              </a:rPr>
              <a:t>He has</a:t>
            </a:r>
          </a:p>
        </p:txBody>
      </p:sp>
      <p:sp>
        <p:nvSpPr>
          <p:cNvPr id="36" name="TextBox 35">
            <a:extLst>
              <a:ext uri="{FF2B5EF4-FFF2-40B4-BE49-F238E27FC236}">
                <a16:creationId xmlns:a16="http://schemas.microsoft.com/office/drawing/2014/main" id="{4DE4D58C-58AF-41D0-9DBD-2050E813B8BF}"/>
              </a:ext>
            </a:extLst>
          </p:cNvPr>
          <p:cNvSpPr txBox="1"/>
          <p:nvPr/>
        </p:nvSpPr>
        <p:spPr>
          <a:xfrm>
            <a:off x="4673033" y="3868847"/>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I have</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604997" y="218845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616839" y="252414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664187"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7159513" y="3298661"/>
            <a:ext cx="2392549" cy="991882"/>
          </a:xfrm>
          <a:prstGeom prst="wedgeRoundRectCallout">
            <a:avLst>
              <a:gd name="adj1" fmla="val 27840"/>
              <a:gd name="adj2" fmla="val 617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7289681" y="3420567"/>
            <a:ext cx="23925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1F4E79"/>
                </a:solidFill>
                <a:latin typeface="Century Gothic" panose="020B0502020202020204" pitchFamily="34" charset="0"/>
              </a:rPr>
              <a:t>Habe</a:t>
            </a:r>
            <a:r>
              <a:rPr lang="en-GB" sz="2400" noProof="0" dirty="0">
                <a:solidFill>
                  <a:srgbClr val="1F4E79"/>
                </a:solidFill>
                <a:latin typeface="Century Gothic" panose="020B0502020202020204" pitchFamily="34" charset="0"/>
              </a:rPr>
              <a:t> ich den Hund?</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284211E8-A02A-46E8-9D59-5FDAFA50B723}"/>
              </a:ext>
            </a:extLst>
          </p:cNvPr>
          <p:cNvSpPr txBox="1"/>
          <p:nvPr/>
        </p:nvSpPr>
        <p:spPr>
          <a:xfrm>
            <a:off x="6250227" y="1488839"/>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95EAB5EB-25F7-49A6-977E-49CE777EE45D}"/>
              </a:ext>
            </a:extLst>
          </p:cNvPr>
          <p:cNvSpPr txBox="1"/>
          <p:nvPr/>
        </p:nvSpPr>
        <p:spPr>
          <a:xfrm>
            <a:off x="10047202" y="3120434"/>
            <a:ext cx="594887" cy="516821"/>
          </a:xfrm>
          <a:prstGeom prst="rect">
            <a:avLst/>
          </a:prstGeom>
          <a:noFill/>
          <a:ln w="28575">
            <a:solidFill>
              <a:srgbClr val="2E94AF"/>
            </a:solidFill>
          </a:ln>
        </p:spPr>
        <p:txBody>
          <a:bodyPr wrap="square" rtlCol="0">
            <a:spAutoFit/>
          </a:bodyPr>
          <a:lstStyle/>
          <a:p>
            <a:endParaRPr lang="en-GB" dirty="0"/>
          </a:p>
        </p:txBody>
      </p:sp>
      <p:sp>
        <p:nvSpPr>
          <p:cNvPr id="44" name="TextBox 43">
            <a:extLst>
              <a:ext uri="{FF2B5EF4-FFF2-40B4-BE49-F238E27FC236}">
                <a16:creationId xmlns:a16="http://schemas.microsoft.com/office/drawing/2014/main" id="{69F1DD4E-FFF1-4DA3-AC02-61BC5E24341C}"/>
              </a:ext>
            </a:extLst>
          </p:cNvPr>
          <p:cNvSpPr txBox="1"/>
          <p:nvPr/>
        </p:nvSpPr>
        <p:spPr>
          <a:xfrm>
            <a:off x="10710304" y="3132239"/>
            <a:ext cx="1428750" cy="446276"/>
          </a:xfrm>
          <a:prstGeom prst="rect">
            <a:avLst/>
          </a:prstGeom>
          <a:solidFill>
            <a:srgbClr val="EFF9FB"/>
          </a:solidFill>
          <a:ln>
            <a:solidFill>
              <a:srgbClr val="2E94AF"/>
            </a:solidFill>
          </a:ln>
        </p:spPr>
        <p:txBody>
          <a:bodyPr wrap="square" rtlCol="0">
            <a:spAutoFit/>
          </a:bodyPr>
          <a:lstStyle/>
          <a:p>
            <a:r>
              <a:rPr lang="en-GB" sz="2300" dirty="0">
                <a:solidFill>
                  <a:srgbClr val="002060"/>
                </a:solidFill>
                <a:latin typeface="Century Gothic" panose="020B0502020202020204" pitchFamily="34" charset="0"/>
              </a:rPr>
              <a:t>Have I</a:t>
            </a:r>
          </a:p>
        </p:txBody>
      </p:sp>
      <p:sp>
        <p:nvSpPr>
          <p:cNvPr id="46" name="TextBox 45">
            <a:extLst>
              <a:ext uri="{FF2B5EF4-FFF2-40B4-BE49-F238E27FC236}">
                <a16:creationId xmlns:a16="http://schemas.microsoft.com/office/drawing/2014/main" id="{4FA14D0B-96C7-4D75-8279-19937D497A9F}"/>
              </a:ext>
            </a:extLst>
          </p:cNvPr>
          <p:cNvSpPr txBox="1"/>
          <p:nvPr/>
        </p:nvSpPr>
        <p:spPr>
          <a:xfrm>
            <a:off x="10700895" y="3791202"/>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Has he</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35340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1016695" y="5302446"/>
            <a:ext cx="2395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Er</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hat den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Fußball</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3" name="TextBox 52">
            <a:extLst>
              <a:ext uri="{FF2B5EF4-FFF2-40B4-BE49-F238E27FC236}">
                <a16:creationId xmlns:a16="http://schemas.microsoft.com/office/drawing/2014/main" id="{271ED6C2-96D8-4F81-B8D6-2091DED743C4}"/>
              </a:ext>
            </a:extLst>
          </p:cNvPr>
          <p:cNvSpPr txBox="1"/>
          <p:nvPr/>
        </p:nvSpPr>
        <p:spPr>
          <a:xfrm>
            <a:off x="3990872" y="5157360"/>
            <a:ext cx="594887" cy="516821"/>
          </a:xfrm>
          <a:prstGeom prst="rect">
            <a:avLst/>
          </a:prstGeom>
          <a:noFill/>
          <a:ln w="28575">
            <a:solidFill>
              <a:srgbClr val="2E94AF"/>
            </a:solidFill>
          </a:ln>
        </p:spPr>
        <p:txBody>
          <a:bodyPr wrap="square" rtlCol="0">
            <a:spAutoFit/>
          </a:bodyPr>
          <a:lstStyle/>
          <a:p>
            <a:endParaRPr lang="en-GB" dirty="0"/>
          </a:p>
        </p:txBody>
      </p:sp>
      <p:sp>
        <p:nvSpPr>
          <p:cNvPr id="54" name="TextBox 53">
            <a:extLst>
              <a:ext uri="{FF2B5EF4-FFF2-40B4-BE49-F238E27FC236}">
                <a16:creationId xmlns:a16="http://schemas.microsoft.com/office/drawing/2014/main" id="{25FC993E-93FB-4EB3-B5B0-45DD68D7A7B3}"/>
              </a:ext>
            </a:extLst>
          </p:cNvPr>
          <p:cNvSpPr txBox="1"/>
          <p:nvPr/>
        </p:nvSpPr>
        <p:spPr>
          <a:xfrm>
            <a:off x="4675812" y="5184937"/>
            <a:ext cx="1428750" cy="461665"/>
          </a:xfrm>
          <a:prstGeom prst="rect">
            <a:avLst/>
          </a:prstGeom>
          <a:solidFill>
            <a:srgbClr val="EFF9FB"/>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He has</a:t>
            </a:r>
          </a:p>
        </p:txBody>
      </p:sp>
      <p:sp>
        <p:nvSpPr>
          <p:cNvPr id="56" name="TextBox 55">
            <a:extLst>
              <a:ext uri="{FF2B5EF4-FFF2-40B4-BE49-F238E27FC236}">
                <a16:creationId xmlns:a16="http://schemas.microsoft.com/office/drawing/2014/main" id="{60DB56D6-06F6-4E51-B6E3-9F906DDAD7E3}"/>
              </a:ext>
            </a:extLst>
          </p:cNvPr>
          <p:cNvSpPr txBox="1"/>
          <p:nvPr/>
        </p:nvSpPr>
        <p:spPr>
          <a:xfrm>
            <a:off x="4675812" y="5820026"/>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I have</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627467" y="412082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602242" y="447230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642369" y="563497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7157457" y="524983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7232715" y="5204825"/>
            <a:ext cx="2395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Hat</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er   das Wasser?</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D06A5264-6A2C-431C-8F07-EAEA01BA084D}"/>
              </a:ext>
            </a:extLst>
          </p:cNvPr>
          <p:cNvSpPr txBox="1"/>
          <p:nvPr/>
        </p:nvSpPr>
        <p:spPr>
          <a:xfrm>
            <a:off x="6250227" y="5014268"/>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6</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B22E5569-4463-484E-89A3-1CE67BF3C788}"/>
              </a:ext>
            </a:extLst>
          </p:cNvPr>
          <p:cNvSpPr txBox="1"/>
          <p:nvPr/>
        </p:nvSpPr>
        <p:spPr>
          <a:xfrm>
            <a:off x="10047202" y="5081368"/>
            <a:ext cx="594887" cy="516821"/>
          </a:xfrm>
          <a:prstGeom prst="rect">
            <a:avLst/>
          </a:prstGeom>
          <a:noFill/>
          <a:ln w="28575">
            <a:solidFill>
              <a:srgbClr val="2E94AF"/>
            </a:solidFill>
          </a:ln>
        </p:spPr>
        <p:txBody>
          <a:bodyPr wrap="square" rtlCol="0">
            <a:spAutoFit/>
          </a:bodyPr>
          <a:lstStyle/>
          <a:p>
            <a:endParaRPr lang="en-GB" dirty="0"/>
          </a:p>
        </p:txBody>
      </p:sp>
      <p:sp>
        <p:nvSpPr>
          <p:cNvPr id="64" name="TextBox 63">
            <a:extLst>
              <a:ext uri="{FF2B5EF4-FFF2-40B4-BE49-F238E27FC236}">
                <a16:creationId xmlns:a16="http://schemas.microsoft.com/office/drawing/2014/main" id="{5B36EEA6-FCC1-4D4E-B943-E23EB4F45E10}"/>
              </a:ext>
            </a:extLst>
          </p:cNvPr>
          <p:cNvSpPr txBox="1"/>
          <p:nvPr/>
        </p:nvSpPr>
        <p:spPr>
          <a:xfrm>
            <a:off x="10706406" y="5081368"/>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Has he</a:t>
            </a:r>
          </a:p>
        </p:txBody>
      </p:sp>
      <p:sp>
        <p:nvSpPr>
          <p:cNvPr id="66" name="TextBox 65">
            <a:extLst>
              <a:ext uri="{FF2B5EF4-FFF2-40B4-BE49-F238E27FC236}">
                <a16:creationId xmlns:a16="http://schemas.microsoft.com/office/drawing/2014/main" id="{3CE8A91A-A765-4E9C-A7AA-A4C332CFE7EB}"/>
              </a:ext>
            </a:extLst>
          </p:cNvPr>
          <p:cNvSpPr txBox="1"/>
          <p:nvPr/>
        </p:nvSpPr>
        <p:spPr>
          <a:xfrm>
            <a:off x="10706406" y="5701371"/>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Have I</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9240" y="61136"/>
            <a:ext cx="1002759" cy="737163"/>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5"/>
          <a:stretch>
            <a:fillRect/>
          </a:stretch>
        </p:blipFill>
        <p:spPr>
          <a:xfrm>
            <a:off x="4064556" y="2030706"/>
            <a:ext cx="546339" cy="506217"/>
          </a:xfrm>
          <a:prstGeom prst="rect">
            <a:avLst/>
          </a:prstGeom>
        </p:spPr>
      </p:pic>
      <p:sp>
        <p:nvSpPr>
          <p:cNvPr id="69" name="Speech Bubble: Rectangle with Corners Rounded 68">
            <a:extLst>
              <a:ext uri="{FF2B5EF4-FFF2-40B4-BE49-F238E27FC236}">
                <a16:creationId xmlns:a16="http://schemas.microsoft.com/office/drawing/2014/main" id="{06152F08-F821-4757-B32E-A61D46FED542}"/>
              </a:ext>
            </a:extLst>
          </p:cNvPr>
          <p:cNvSpPr/>
          <p:nvPr/>
        </p:nvSpPr>
        <p:spPr>
          <a:xfrm>
            <a:off x="3165540" y="880545"/>
            <a:ext cx="5149711" cy="3360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70" name="CustomShape 6">
            <a:extLst>
              <a:ext uri="{FF2B5EF4-FFF2-40B4-BE49-F238E27FC236}">
                <a16:creationId xmlns:a16="http://schemas.microsoft.com/office/drawing/2014/main" id="{FA96107C-9654-460F-AFBC-EEBC4CF37185}"/>
              </a:ext>
            </a:extLst>
          </p:cNvPr>
          <p:cNvSpPr/>
          <p:nvPr/>
        </p:nvSpPr>
        <p:spPr>
          <a:xfrm>
            <a:off x="3280668" y="859441"/>
            <a:ext cx="51497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pc="-1" dirty="0" err="1">
                <a:solidFill>
                  <a:schemeClr val="bg1"/>
                </a:solidFill>
                <a:latin typeface="Century Gothic" panose="020B0502020202020204" pitchFamily="34" charset="0"/>
              </a:rPr>
              <a:t>Schreib</a:t>
            </a:r>
            <a:r>
              <a:rPr lang="en-GB" sz="2000" b="1" spc="-1" dirty="0">
                <a:solidFill>
                  <a:schemeClr val="bg1"/>
                </a:solidFill>
                <a:latin typeface="Century Gothic" panose="020B0502020202020204" pitchFamily="34" charset="0"/>
              </a:rPr>
              <a:t> 1 – 6 und ‘I have’ </a:t>
            </a:r>
            <a:r>
              <a:rPr lang="en-GB" sz="2000" b="1" spc="-1" dirty="0" err="1">
                <a:solidFill>
                  <a:schemeClr val="bg1"/>
                </a:solidFill>
                <a:latin typeface="Century Gothic" panose="020B0502020202020204" pitchFamily="34" charset="0"/>
              </a:rPr>
              <a:t>oder</a:t>
            </a:r>
            <a:r>
              <a:rPr lang="en-GB" sz="2000" b="1" spc="-1" dirty="0">
                <a:solidFill>
                  <a:schemeClr val="bg1"/>
                </a:solidFill>
                <a:latin typeface="Century Gothic" panose="020B0502020202020204" pitchFamily="34" charset="0"/>
              </a:rPr>
              <a:t> ‘he has’.</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72" name="Picture 71">
            <a:extLst>
              <a:ext uri="{FF2B5EF4-FFF2-40B4-BE49-F238E27FC236}">
                <a16:creationId xmlns:a16="http://schemas.microsoft.com/office/drawing/2014/main" id="{CE943C00-5FC0-4ADB-9B39-9CAD8FB0186E}"/>
              </a:ext>
            </a:extLst>
          </p:cNvPr>
          <p:cNvPicPr>
            <a:picLocks noChangeAspect="1"/>
          </p:cNvPicPr>
          <p:nvPr/>
        </p:nvPicPr>
        <p:blipFill>
          <a:blip r:embed="rId6"/>
          <a:stretch>
            <a:fillRect/>
          </a:stretch>
        </p:blipFill>
        <p:spPr>
          <a:xfrm>
            <a:off x="2194153" y="786855"/>
            <a:ext cx="734690" cy="734690"/>
          </a:xfrm>
          <a:prstGeom prst="rect">
            <a:avLst/>
          </a:prstGeom>
        </p:spPr>
      </p:pic>
      <p:sp>
        <p:nvSpPr>
          <p:cNvPr id="71" name="TextBox 86">
            <a:extLst>
              <a:ext uri="{FF2B5EF4-FFF2-40B4-BE49-F238E27FC236}">
                <a16:creationId xmlns:a16="http://schemas.microsoft.com/office/drawing/2014/main" id="{0FE67031-C24E-4D09-B4EE-8151DE8C767C}"/>
              </a:ext>
            </a:extLst>
          </p:cNvPr>
          <p:cNvSpPr txBox="1"/>
          <p:nvPr/>
        </p:nvSpPr>
        <p:spPr>
          <a:xfrm>
            <a:off x="9427315" y="6513075"/>
            <a:ext cx="2764685" cy="369332"/>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err="1">
                <a:solidFill>
                  <a:srgbClr val="002060"/>
                </a:solidFill>
                <a:latin typeface="Century Gothic" panose="020B0502020202020204" pitchFamily="34" charset="0"/>
              </a:rPr>
              <a:t>Geburtstag</a:t>
            </a:r>
            <a:r>
              <a:rPr lang="en-GB" dirty="0">
                <a:solidFill>
                  <a:srgbClr val="002060"/>
                </a:solidFill>
                <a:latin typeface="Century Gothic" panose="020B0502020202020204" pitchFamily="34" charset="0"/>
              </a:rPr>
              <a:t>=birthday</a:t>
            </a:r>
          </a:p>
        </p:txBody>
      </p:sp>
      <p:pic>
        <p:nvPicPr>
          <p:cNvPr id="75" name="Picture 74" descr="Shape, arrow&#10;&#10;Description automatically generated">
            <a:extLst>
              <a:ext uri="{FF2B5EF4-FFF2-40B4-BE49-F238E27FC236}">
                <a16:creationId xmlns:a16="http://schemas.microsoft.com/office/drawing/2014/main" id="{BD30D96E-576A-46D5-A525-94A85B31B6FD}"/>
              </a:ext>
            </a:extLst>
          </p:cNvPr>
          <p:cNvPicPr>
            <a:picLocks noChangeAspect="1"/>
          </p:cNvPicPr>
          <p:nvPr/>
        </p:nvPicPr>
        <p:blipFill>
          <a:blip r:embed="rId5"/>
          <a:stretch>
            <a:fillRect/>
          </a:stretch>
        </p:blipFill>
        <p:spPr>
          <a:xfrm>
            <a:off x="4102877" y="3701824"/>
            <a:ext cx="546339" cy="506217"/>
          </a:xfrm>
          <a:prstGeom prst="rect">
            <a:avLst/>
          </a:prstGeom>
        </p:spPr>
      </p:pic>
      <p:pic>
        <p:nvPicPr>
          <p:cNvPr id="77" name="Picture 76" descr="Shape, arrow&#10;&#10;Description automatically generated">
            <a:extLst>
              <a:ext uri="{FF2B5EF4-FFF2-40B4-BE49-F238E27FC236}">
                <a16:creationId xmlns:a16="http://schemas.microsoft.com/office/drawing/2014/main" id="{BC922CF6-267F-4689-BC44-6D8D33AC9828}"/>
              </a:ext>
            </a:extLst>
          </p:cNvPr>
          <p:cNvPicPr>
            <a:picLocks noChangeAspect="1"/>
          </p:cNvPicPr>
          <p:nvPr/>
        </p:nvPicPr>
        <p:blipFill>
          <a:blip r:embed="rId5"/>
          <a:stretch>
            <a:fillRect/>
          </a:stretch>
        </p:blipFill>
        <p:spPr>
          <a:xfrm>
            <a:off x="4102877" y="5016183"/>
            <a:ext cx="546339" cy="506217"/>
          </a:xfrm>
          <a:prstGeom prst="rect">
            <a:avLst/>
          </a:prstGeom>
        </p:spPr>
      </p:pic>
      <p:sp>
        <p:nvSpPr>
          <p:cNvPr id="78" name="Rectangle: Rounded Corners 77">
            <a:extLst>
              <a:ext uri="{FF2B5EF4-FFF2-40B4-BE49-F238E27FC236}">
                <a16:creationId xmlns:a16="http://schemas.microsoft.com/office/drawing/2014/main" id="{604927EB-E4FD-4DDB-82E6-D6A51B8DA36A}"/>
              </a:ext>
            </a:extLst>
          </p:cNvPr>
          <p:cNvSpPr/>
          <p:nvPr/>
        </p:nvSpPr>
        <p:spPr>
          <a:xfrm rot="16200000">
            <a:off x="7643111" y="45669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1D91156B-5F47-4398-B2B7-14777D691717}"/>
              </a:ext>
            </a:extLst>
          </p:cNvPr>
          <p:cNvSpPr/>
          <p:nvPr/>
        </p:nvSpPr>
        <p:spPr>
          <a:xfrm rot="16200000">
            <a:off x="7649795" y="78660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Speech Bubble: Rectangle with Corners Rounded 79">
            <a:extLst>
              <a:ext uri="{FF2B5EF4-FFF2-40B4-BE49-F238E27FC236}">
                <a16:creationId xmlns:a16="http://schemas.microsoft.com/office/drawing/2014/main" id="{41D39F6C-C75B-436C-9468-63F23A6AD409}"/>
              </a:ext>
            </a:extLst>
          </p:cNvPr>
          <p:cNvSpPr/>
          <p:nvPr/>
        </p:nvSpPr>
        <p:spPr>
          <a:xfrm>
            <a:off x="7205009" y="16171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Box 80">
            <a:extLst>
              <a:ext uri="{FF2B5EF4-FFF2-40B4-BE49-F238E27FC236}">
                <a16:creationId xmlns:a16="http://schemas.microsoft.com/office/drawing/2014/main" id="{DE03EDCC-54CC-45BD-9309-FCB5781E7572}"/>
              </a:ext>
            </a:extLst>
          </p:cNvPr>
          <p:cNvSpPr txBox="1"/>
          <p:nvPr/>
        </p:nvSpPr>
        <p:spPr>
          <a:xfrm>
            <a:off x="7299215" y="1572312"/>
            <a:ext cx="23925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1F4E79"/>
                </a:solidFill>
                <a:latin typeface="Century Gothic" panose="020B0502020202020204" pitchFamily="34" charset="0"/>
              </a:rPr>
              <a:t>Er  hat das Spiel. </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82" name="TextBox 81">
            <a:extLst>
              <a:ext uri="{FF2B5EF4-FFF2-40B4-BE49-F238E27FC236}">
                <a16:creationId xmlns:a16="http://schemas.microsoft.com/office/drawing/2014/main" id="{0047D78E-9FDD-4058-9686-DEE9F0DF099B}"/>
              </a:ext>
            </a:extLst>
          </p:cNvPr>
          <p:cNvSpPr txBox="1"/>
          <p:nvPr/>
        </p:nvSpPr>
        <p:spPr>
          <a:xfrm>
            <a:off x="6263355" y="3194676"/>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5</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490D2721-DED0-4166-8C69-C01CEADD5A14}"/>
              </a:ext>
            </a:extLst>
          </p:cNvPr>
          <p:cNvSpPr txBox="1"/>
          <p:nvPr/>
        </p:nvSpPr>
        <p:spPr>
          <a:xfrm>
            <a:off x="10716136" y="1528800"/>
            <a:ext cx="1428750" cy="446276"/>
          </a:xfrm>
          <a:prstGeom prst="rect">
            <a:avLst/>
          </a:prstGeom>
          <a:solidFill>
            <a:srgbClr val="EFF9FB"/>
          </a:solidFill>
          <a:ln>
            <a:solidFill>
              <a:srgbClr val="2E94AF"/>
            </a:solidFill>
          </a:ln>
        </p:spPr>
        <p:txBody>
          <a:bodyPr wrap="square" rtlCol="0">
            <a:spAutoFit/>
          </a:bodyPr>
          <a:lstStyle/>
          <a:p>
            <a:r>
              <a:rPr lang="en-GB" sz="2300" dirty="0">
                <a:solidFill>
                  <a:srgbClr val="002060"/>
                </a:solidFill>
                <a:latin typeface="Century Gothic" panose="020B0502020202020204" pitchFamily="34" charset="0"/>
              </a:rPr>
              <a:t>I have</a:t>
            </a:r>
          </a:p>
        </p:txBody>
      </p:sp>
      <p:sp>
        <p:nvSpPr>
          <p:cNvPr id="84" name="TextBox 83">
            <a:extLst>
              <a:ext uri="{FF2B5EF4-FFF2-40B4-BE49-F238E27FC236}">
                <a16:creationId xmlns:a16="http://schemas.microsoft.com/office/drawing/2014/main" id="{B6BA7EAF-F1C5-4B31-A275-1F6F4E499B68}"/>
              </a:ext>
            </a:extLst>
          </p:cNvPr>
          <p:cNvSpPr txBox="1"/>
          <p:nvPr/>
        </p:nvSpPr>
        <p:spPr>
          <a:xfrm>
            <a:off x="10763250" y="2189776"/>
            <a:ext cx="1428750" cy="446276"/>
          </a:xfrm>
          <a:prstGeom prst="rect">
            <a:avLst/>
          </a:prstGeom>
          <a:solidFill>
            <a:srgbClr val="EFF9FB"/>
          </a:solidFill>
          <a:ln>
            <a:solidFill>
              <a:srgbClr val="2E94AF"/>
            </a:solidFill>
          </a:ln>
        </p:spPr>
        <p:txBody>
          <a:bodyPr wrap="square" rtlCol="0">
            <a:spAutoFit/>
          </a:bodyPr>
          <a:lstStyle/>
          <a:p>
            <a:r>
              <a:rPr lang="en-GB" sz="2300" dirty="0">
                <a:solidFill>
                  <a:srgbClr val="002060"/>
                </a:solidFill>
                <a:latin typeface="Century Gothic" panose="020B0502020202020204" pitchFamily="34" charset="0"/>
              </a:rPr>
              <a:t>He has</a:t>
            </a:r>
          </a:p>
        </p:txBody>
      </p:sp>
      <p:sp>
        <p:nvSpPr>
          <p:cNvPr id="85" name="TextBox 84">
            <a:extLst>
              <a:ext uri="{FF2B5EF4-FFF2-40B4-BE49-F238E27FC236}">
                <a16:creationId xmlns:a16="http://schemas.microsoft.com/office/drawing/2014/main" id="{A39BE8CF-CC2C-4A6E-BF30-CBD72A70E905}"/>
              </a:ext>
            </a:extLst>
          </p:cNvPr>
          <p:cNvSpPr txBox="1"/>
          <p:nvPr/>
        </p:nvSpPr>
        <p:spPr>
          <a:xfrm>
            <a:off x="10090424" y="1543272"/>
            <a:ext cx="594887" cy="516821"/>
          </a:xfrm>
          <a:prstGeom prst="rect">
            <a:avLst/>
          </a:prstGeom>
          <a:noFill/>
          <a:ln w="28575">
            <a:solidFill>
              <a:srgbClr val="2E94AF"/>
            </a:solidFill>
          </a:ln>
        </p:spPr>
        <p:txBody>
          <a:bodyPr wrap="square" rtlCol="0">
            <a:spAutoFit/>
          </a:bodyPr>
          <a:lstStyle/>
          <a:p>
            <a:endParaRPr lang="en-GB" dirty="0"/>
          </a:p>
        </p:txBody>
      </p:sp>
      <p:sp>
        <p:nvSpPr>
          <p:cNvPr id="86" name="TextBox 85">
            <a:extLst>
              <a:ext uri="{FF2B5EF4-FFF2-40B4-BE49-F238E27FC236}">
                <a16:creationId xmlns:a16="http://schemas.microsoft.com/office/drawing/2014/main" id="{34EB9E42-735D-4E90-82D9-5EC77B5B03EE}"/>
              </a:ext>
            </a:extLst>
          </p:cNvPr>
          <p:cNvSpPr txBox="1"/>
          <p:nvPr/>
        </p:nvSpPr>
        <p:spPr>
          <a:xfrm>
            <a:off x="10090424" y="2152956"/>
            <a:ext cx="594887" cy="516821"/>
          </a:xfrm>
          <a:prstGeom prst="rect">
            <a:avLst/>
          </a:prstGeom>
          <a:noFill/>
          <a:ln w="28575">
            <a:solidFill>
              <a:srgbClr val="2E94AF"/>
            </a:solidFill>
          </a:ln>
        </p:spPr>
        <p:txBody>
          <a:bodyPr wrap="square" rtlCol="0">
            <a:spAutoFit/>
          </a:bodyPr>
          <a:lstStyle/>
          <a:p>
            <a:endParaRPr lang="en-GB" dirty="0"/>
          </a:p>
        </p:txBody>
      </p:sp>
      <p:pic>
        <p:nvPicPr>
          <p:cNvPr id="88" name="Picture 87" descr="Shape, arrow&#10;&#10;Description automatically generated">
            <a:extLst>
              <a:ext uri="{FF2B5EF4-FFF2-40B4-BE49-F238E27FC236}">
                <a16:creationId xmlns:a16="http://schemas.microsoft.com/office/drawing/2014/main" id="{00A7E4ED-D4ED-43D4-BC0D-4E83A44ED775}"/>
              </a:ext>
            </a:extLst>
          </p:cNvPr>
          <p:cNvPicPr>
            <a:picLocks noChangeAspect="1"/>
          </p:cNvPicPr>
          <p:nvPr/>
        </p:nvPicPr>
        <p:blipFill>
          <a:blip r:embed="rId5"/>
          <a:stretch>
            <a:fillRect/>
          </a:stretch>
        </p:blipFill>
        <p:spPr>
          <a:xfrm>
            <a:off x="10253560" y="2081624"/>
            <a:ext cx="546339" cy="506217"/>
          </a:xfrm>
          <a:prstGeom prst="rect">
            <a:avLst/>
          </a:prstGeom>
        </p:spPr>
      </p:pic>
      <p:sp>
        <p:nvSpPr>
          <p:cNvPr id="89" name="Oval 88">
            <a:extLst>
              <a:ext uri="{FF2B5EF4-FFF2-40B4-BE49-F238E27FC236}">
                <a16:creationId xmlns:a16="http://schemas.microsoft.com/office/drawing/2014/main" id="{B3F48884-25E2-4080-8CD0-6DF0CFD66F95}"/>
              </a:ext>
            </a:extLst>
          </p:cNvPr>
          <p:cNvSpPr/>
          <p:nvPr/>
        </p:nvSpPr>
        <p:spPr>
          <a:xfrm>
            <a:off x="9702844" y="185644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0" name="Picture 89" descr="Shape, arrow&#10;&#10;Description automatically generated">
            <a:extLst>
              <a:ext uri="{FF2B5EF4-FFF2-40B4-BE49-F238E27FC236}">
                <a16:creationId xmlns:a16="http://schemas.microsoft.com/office/drawing/2014/main" id="{9609C3B9-D385-46CB-B88D-E33D1C1F1B8E}"/>
              </a:ext>
            </a:extLst>
          </p:cNvPr>
          <p:cNvPicPr>
            <a:picLocks noChangeAspect="1"/>
          </p:cNvPicPr>
          <p:nvPr/>
        </p:nvPicPr>
        <p:blipFill>
          <a:blip r:embed="rId5"/>
          <a:stretch>
            <a:fillRect/>
          </a:stretch>
        </p:blipFill>
        <p:spPr>
          <a:xfrm>
            <a:off x="10138003" y="2995698"/>
            <a:ext cx="546339" cy="506217"/>
          </a:xfrm>
          <a:prstGeom prst="rect">
            <a:avLst/>
          </a:prstGeom>
        </p:spPr>
      </p:pic>
      <p:pic>
        <p:nvPicPr>
          <p:cNvPr id="92" name="Picture 91" descr="Shape, arrow&#10;&#10;Description automatically generated">
            <a:extLst>
              <a:ext uri="{FF2B5EF4-FFF2-40B4-BE49-F238E27FC236}">
                <a16:creationId xmlns:a16="http://schemas.microsoft.com/office/drawing/2014/main" id="{2103A7F0-42C1-435E-BA21-EBCF1713212F}"/>
              </a:ext>
            </a:extLst>
          </p:cNvPr>
          <p:cNvPicPr>
            <a:picLocks noChangeAspect="1"/>
          </p:cNvPicPr>
          <p:nvPr/>
        </p:nvPicPr>
        <p:blipFill>
          <a:blip r:embed="rId5"/>
          <a:stretch>
            <a:fillRect/>
          </a:stretch>
        </p:blipFill>
        <p:spPr>
          <a:xfrm>
            <a:off x="10114697" y="5019101"/>
            <a:ext cx="546339" cy="506217"/>
          </a:xfrm>
          <a:prstGeom prst="rect">
            <a:avLst/>
          </a:prstGeom>
        </p:spPr>
      </p:pic>
      <p:pic>
        <p:nvPicPr>
          <p:cNvPr id="5" name="Picture 4">
            <a:extLst>
              <a:ext uri="{FF2B5EF4-FFF2-40B4-BE49-F238E27FC236}">
                <a16:creationId xmlns:a16="http://schemas.microsoft.com/office/drawing/2014/main" id="{6F64ED7F-3CE2-4541-8471-E583BF423CF4}"/>
              </a:ext>
            </a:extLst>
          </p:cNvPr>
          <p:cNvPicPr>
            <a:picLocks noChangeAspect="1"/>
          </p:cNvPicPr>
          <p:nvPr/>
        </p:nvPicPr>
        <p:blipFill>
          <a:blip r:embed="rId7"/>
          <a:stretch>
            <a:fillRect/>
          </a:stretch>
        </p:blipFill>
        <p:spPr>
          <a:xfrm>
            <a:off x="1031044" y="1666240"/>
            <a:ext cx="608590" cy="577645"/>
          </a:xfrm>
          <a:prstGeom prst="rect">
            <a:avLst/>
          </a:prstGeom>
        </p:spPr>
      </p:pic>
      <p:pic>
        <p:nvPicPr>
          <p:cNvPr id="23" name="Picture 22">
            <a:extLst>
              <a:ext uri="{FF2B5EF4-FFF2-40B4-BE49-F238E27FC236}">
                <a16:creationId xmlns:a16="http://schemas.microsoft.com/office/drawing/2014/main" id="{3CBBA565-0ACD-42BA-A8A1-55A924A40034}"/>
              </a:ext>
            </a:extLst>
          </p:cNvPr>
          <p:cNvPicPr>
            <a:picLocks noChangeAspect="1"/>
          </p:cNvPicPr>
          <p:nvPr/>
        </p:nvPicPr>
        <p:blipFill>
          <a:blip r:embed="rId8"/>
          <a:stretch>
            <a:fillRect/>
          </a:stretch>
        </p:blipFill>
        <p:spPr>
          <a:xfrm>
            <a:off x="9829542" y="704248"/>
            <a:ext cx="1027470" cy="801534"/>
          </a:xfrm>
          <a:prstGeom prst="rect">
            <a:avLst/>
          </a:prstGeom>
        </p:spPr>
      </p:pic>
      <p:pic>
        <p:nvPicPr>
          <p:cNvPr id="93" name="Picture 92">
            <a:extLst>
              <a:ext uri="{FF2B5EF4-FFF2-40B4-BE49-F238E27FC236}">
                <a16:creationId xmlns:a16="http://schemas.microsoft.com/office/drawing/2014/main" id="{CA972F70-D9AB-49C0-923A-E76161F377A2}"/>
              </a:ext>
            </a:extLst>
          </p:cNvPr>
          <p:cNvPicPr>
            <a:picLocks noChangeAspect="1"/>
          </p:cNvPicPr>
          <p:nvPr/>
        </p:nvPicPr>
        <p:blipFill>
          <a:blip r:embed="rId7"/>
          <a:stretch>
            <a:fillRect/>
          </a:stretch>
        </p:blipFill>
        <p:spPr>
          <a:xfrm>
            <a:off x="974442" y="3250430"/>
            <a:ext cx="691321" cy="656169"/>
          </a:xfrm>
          <a:prstGeom prst="rect">
            <a:avLst/>
          </a:prstGeom>
        </p:spPr>
      </p:pic>
      <p:pic>
        <p:nvPicPr>
          <p:cNvPr id="94" name="Picture 93">
            <a:extLst>
              <a:ext uri="{FF2B5EF4-FFF2-40B4-BE49-F238E27FC236}">
                <a16:creationId xmlns:a16="http://schemas.microsoft.com/office/drawing/2014/main" id="{CAE5C564-72DB-43CD-B30C-B2326641C9AE}"/>
              </a:ext>
            </a:extLst>
          </p:cNvPr>
          <p:cNvPicPr>
            <a:picLocks noChangeAspect="1"/>
          </p:cNvPicPr>
          <p:nvPr/>
        </p:nvPicPr>
        <p:blipFill>
          <a:blip r:embed="rId7"/>
          <a:stretch>
            <a:fillRect/>
          </a:stretch>
        </p:blipFill>
        <p:spPr>
          <a:xfrm>
            <a:off x="941321" y="5270825"/>
            <a:ext cx="608590" cy="577645"/>
          </a:xfrm>
          <a:prstGeom prst="rect">
            <a:avLst/>
          </a:prstGeom>
        </p:spPr>
      </p:pic>
      <p:pic>
        <p:nvPicPr>
          <p:cNvPr id="95" name="Picture 94">
            <a:extLst>
              <a:ext uri="{FF2B5EF4-FFF2-40B4-BE49-F238E27FC236}">
                <a16:creationId xmlns:a16="http://schemas.microsoft.com/office/drawing/2014/main" id="{72638E03-B87B-4CBE-BCFE-A328B55771C3}"/>
              </a:ext>
            </a:extLst>
          </p:cNvPr>
          <p:cNvPicPr>
            <a:picLocks noChangeAspect="1"/>
          </p:cNvPicPr>
          <p:nvPr/>
        </p:nvPicPr>
        <p:blipFill>
          <a:blip r:embed="rId7"/>
          <a:stretch>
            <a:fillRect/>
          </a:stretch>
        </p:blipFill>
        <p:spPr>
          <a:xfrm>
            <a:off x="7221277" y="1528401"/>
            <a:ext cx="608188" cy="577263"/>
          </a:xfrm>
          <a:prstGeom prst="rect">
            <a:avLst/>
          </a:prstGeom>
        </p:spPr>
      </p:pic>
      <p:pic>
        <p:nvPicPr>
          <p:cNvPr id="96" name="Picture 95">
            <a:extLst>
              <a:ext uri="{FF2B5EF4-FFF2-40B4-BE49-F238E27FC236}">
                <a16:creationId xmlns:a16="http://schemas.microsoft.com/office/drawing/2014/main" id="{3D4B77F4-B512-4743-B39A-079712C4ECAE}"/>
              </a:ext>
            </a:extLst>
          </p:cNvPr>
          <p:cNvPicPr>
            <a:picLocks noChangeAspect="1"/>
          </p:cNvPicPr>
          <p:nvPr/>
        </p:nvPicPr>
        <p:blipFill>
          <a:blip r:embed="rId7"/>
          <a:stretch>
            <a:fillRect/>
          </a:stretch>
        </p:blipFill>
        <p:spPr>
          <a:xfrm>
            <a:off x="8174809" y="3378844"/>
            <a:ext cx="663141" cy="581248"/>
          </a:xfrm>
          <a:prstGeom prst="rect">
            <a:avLst/>
          </a:prstGeom>
        </p:spPr>
      </p:pic>
      <p:pic>
        <p:nvPicPr>
          <p:cNvPr id="97" name="Picture 96">
            <a:extLst>
              <a:ext uri="{FF2B5EF4-FFF2-40B4-BE49-F238E27FC236}">
                <a16:creationId xmlns:a16="http://schemas.microsoft.com/office/drawing/2014/main" id="{ED69C61C-6582-49BD-BF4A-2E4E93DDAD1A}"/>
              </a:ext>
            </a:extLst>
          </p:cNvPr>
          <p:cNvPicPr>
            <a:picLocks noChangeAspect="1"/>
          </p:cNvPicPr>
          <p:nvPr/>
        </p:nvPicPr>
        <p:blipFill>
          <a:blip r:embed="rId7"/>
          <a:stretch>
            <a:fillRect/>
          </a:stretch>
        </p:blipFill>
        <p:spPr>
          <a:xfrm>
            <a:off x="7830601" y="5179710"/>
            <a:ext cx="608590" cy="577645"/>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8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93"/>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94"/>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9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97"/>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9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7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0"/>
                                          </p:stCondLst>
                                        </p:cTn>
                                        <p:tgtEl>
                                          <p:spTgt spid="93"/>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77"/>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94"/>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8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nodeType="clickEffect">
                                  <p:stCondLst>
                                    <p:cond delay="0"/>
                                  </p:stCondLst>
                                  <p:childTnLst>
                                    <p:set>
                                      <p:cBhvr>
                                        <p:cTn id="170" dur="1" fill="hold">
                                          <p:stCondLst>
                                            <p:cond delay="0"/>
                                          </p:stCondLst>
                                        </p:cTn>
                                        <p:tgtEl>
                                          <p:spTgt spid="95"/>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9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nodeType="clickEffect">
                                  <p:stCondLst>
                                    <p:cond delay="0"/>
                                  </p:stCondLst>
                                  <p:childTnLst>
                                    <p:set>
                                      <p:cBhvr>
                                        <p:cTn id="178" dur="1" fill="hold">
                                          <p:stCondLst>
                                            <p:cond delay="0"/>
                                          </p:stCondLst>
                                        </p:cTn>
                                        <p:tgtEl>
                                          <p:spTgt spid="96"/>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9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nodeType="clickEffect">
                                  <p:stCondLst>
                                    <p:cond delay="0"/>
                                  </p:stCondLst>
                                  <p:childTnLst>
                                    <p:set>
                                      <p:cBhvr>
                                        <p:cTn id="186"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6" grpId="0" animBg="1"/>
      <p:bldP spid="17" grpId="0" animBg="1"/>
      <p:bldP spid="18" grpId="0" animBg="1"/>
      <p:bldP spid="19" grpId="0"/>
      <p:bldP spid="20" grpId="0" animBg="1"/>
      <p:bldP spid="21" grpId="0" animBg="1"/>
      <p:bldP spid="22" grpId="0" animBg="1"/>
      <p:bldP spid="24" grpId="0" animBg="1"/>
      <p:bldP spid="25" grpId="0" animBg="1"/>
      <p:bldP spid="26" grpId="0" animBg="1"/>
      <p:bldP spid="27" grpId="0" animBg="1"/>
      <p:bldP spid="28" grpId="0" animBg="1"/>
      <p:bldP spid="30" grpId="0"/>
      <p:bldP spid="31" grpId="0" animBg="1"/>
      <p:bldP spid="33" grpId="0" animBg="1"/>
      <p:bldP spid="34" grpId="0" animBg="1"/>
      <p:bldP spid="36" grpId="0" animBg="1"/>
      <p:bldP spid="37" grpId="0" animBg="1"/>
      <p:bldP spid="38" grpId="0" animBg="1"/>
      <p:bldP spid="39" grpId="0" animBg="1"/>
      <p:bldP spid="40" grpId="0" animBg="1"/>
      <p:bldP spid="41" grpId="0"/>
      <p:bldP spid="42" grpId="0" animBg="1"/>
      <p:bldP spid="43" grpId="0" animBg="1"/>
      <p:bldP spid="44" grpId="0" animBg="1"/>
      <p:bldP spid="46" grpId="0" animBg="1"/>
      <p:bldP spid="47" grpId="0" animBg="1"/>
      <p:bldP spid="48" grpId="0" animBg="1"/>
      <p:bldP spid="49" grpId="0" animBg="1"/>
      <p:bldP spid="50" grpId="0" animBg="1"/>
      <p:bldP spid="51" grpId="0"/>
      <p:bldP spid="52" grpId="0" animBg="1"/>
      <p:bldP spid="53" grpId="0" animBg="1"/>
      <p:bldP spid="54" grpId="0" animBg="1"/>
      <p:bldP spid="56" grpId="0" animBg="1"/>
      <p:bldP spid="57" grpId="0" animBg="1"/>
      <p:bldP spid="58" grpId="0" animBg="1"/>
      <p:bldP spid="59" grpId="0" animBg="1"/>
      <p:bldP spid="60" grpId="0" animBg="1"/>
      <p:bldP spid="61" grpId="0"/>
      <p:bldP spid="62" grpId="0" animBg="1"/>
      <p:bldP spid="63" grpId="0" animBg="1"/>
      <p:bldP spid="64" grpId="0" animBg="1"/>
      <p:bldP spid="66" grpId="0" animBg="1"/>
      <p:bldP spid="78" grpId="0" animBg="1"/>
      <p:bldP spid="79" grpId="0" animBg="1"/>
      <p:bldP spid="80" grpId="0" animBg="1"/>
      <p:bldP spid="81" grpId="0"/>
      <p:bldP spid="82" grpId="0" animBg="1"/>
      <p:bldP spid="83" grpId="0" animBg="1"/>
      <p:bldP spid="84" grpId="0" animBg="1"/>
      <p:bldP spid="85" grpId="0" animBg="1"/>
      <p:bldP spid="86" grpId="0" animBg="1"/>
      <p:bldP spid="8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6942</TotalTime>
  <Words>2119</Words>
  <Application>Microsoft Office PowerPoint</Application>
  <PresentationFormat>Widescreen</PresentationFormat>
  <Paragraphs>329</Paragraphs>
  <Slides>12</Slides>
  <Notes>12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Talking about things and things to do</vt:lpstr>
      <vt:lpstr>aussprechen</vt:lpstr>
      <vt:lpstr>aussprechen</vt:lpstr>
      <vt:lpstr>aussprechen</vt:lpstr>
      <vt:lpstr>aussprechen</vt:lpstr>
      <vt:lpstr>Presentazione standard di PowerPoint</vt:lpstr>
      <vt:lpstr>Vokabeln</vt:lpstr>
      <vt:lpstr>haben</vt:lpstr>
      <vt:lpstr>lesen</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56</cp:revision>
  <dcterms:created xsi:type="dcterms:W3CDTF">2021-07-02T19:27:01Z</dcterms:created>
  <dcterms:modified xsi:type="dcterms:W3CDTF">2022-12-08T14:40:33Z</dcterms:modified>
</cp:coreProperties>
</file>