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7" r:id="rId4"/>
    <p:sldId id="925" r:id="rId5"/>
    <p:sldId id="930" r:id="rId6"/>
    <p:sldId id="931" r:id="rId7"/>
    <p:sldId id="946" r:id="rId8"/>
    <p:sldId id="367" r:id="rId9"/>
    <p:sldId id="937" r:id="rId10"/>
    <p:sldId id="947" r:id="rId11"/>
    <p:sldId id="296" r:id="rId12"/>
    <p:sldId id="295" r:id="rId13"/>
    <p:sldId id="941" r:id="rId14"/>
    <p:sldId id="944" r:id="rId15"/>
    <p:sldId id="363" r:id="rId16"/>
    <p:sldId id="290" r:id="rId17"/>
    <p:sldId id="942" r:id="rId18"/>
    <p:sldId id="945" r:id="rId19"/>
    <p:sldId id="9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57462" autoAdjust="0"/>
  </p:normalViewPr>
  <p:slideViewPr>
    <p:cSldViewPr snapToGrid="0">
      <p:cViewPr varScale="1">
        <p:scale>
          <a:sx n="38" d="100"/>
          <a:sy n="38" d="100"/>
        </p:scale>
        <p:origin x="1637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endParaRPr lang="en-GB" sz="1800" b="1" strike="noStrike" spc="-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Introduce [</a:t>
            </a:r>
            <a:r>
              <a:rPr lang="en-GB" sz="1800" b="1" i="0" strike="noStrike" spc="-1" dirty="0" err="1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äu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äu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Häuser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[Haus-147]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Mäuse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[Maus-3463],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träumen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[1793]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[au] Haus [147] blau [948] laufen [252]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Film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Lieblings-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Musik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[509]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Frau [99] Herr [154] Lehrer, Lehrerin [695] Mann [121] sehr [81]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links [893] oben [417] rechts [829] unten [710]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practice (speaking) in asking and answering questions about having (favourite things).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Moritz’ and Hamza’s speech bubbles. Try to translate them into German as a class, thinking about the gender of </a:t>
            </a:r>
            <a:r>
              <a:rPr lang="en-GB" b="0" i="1" dirty="0"/>
              <a:t>Buch </a:t>
            </a:r>
            <a:r>
              <a:rPr lang="en-GB" b="0" i="0" dirty="0"/>
              <a:t>and discussing words for </a:t>
            </a:r>
            <a:r>
              <a:rPr lang="en-GB" b="0" i="0" dirty="0" err="1"/>
              <a:t>ein</a:t>
            </a:r>
            <a:r>
              <a:rPr lang="en-GB" b="0" i="0" dirty="0"/>
              <a:t>/</a:t>
            </a:r>
            <a:r>
              <a:rPr lang="en-GB" b="0" i="0" dirty="0" err="1"/>
              <a:t>kein</a:t>
            </a:r>
            <a:r>
              <a:rPr lang="en-GB" b="0" i="0" dirty="0"/>
              <a:t>/</a:t>
            </a:r>
            <a:r>
              <a:rPr lang="en-GB" b="0" i="0" dirty="0" err="1"/>
              <a:t>mein</a:t>
            </a:r>
            <a:r>
              <a:rPr lang="en-GB" b="0" i="0" dirty="0"/>
              <a:t> needed. Demonstrate how pupils would note down a tick and </a:t>
            </a:r>
            <a:r>
              <a:rPr lang="en-GB" b="0" i="1" dirty="0"/>
              <a:t>Beast Quest </a:t>
            </a:r>
            <a:r>
              <a:rPr lang="en-GB" b="0" i="0" dirty="0"/>
              <a:t>for the first answer, or just a cross for the second answer.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Draw attention to the blue/red/green English nouns to help pupils with the genders of the remaining nouns. Ask ‘How will the question be different in number 2?’ Pupils will need to use </a:t>
            </a:r>
            <a:r>
              <a:rPr lang="en-GB" b="0" i="1" dirty="0" err="1"/>
              <a:t>eine</a:t>
            </a:r>
            <a:r>
              <a:rPr lang="en-GB" b="0" i="1" dirty="0"/>
              <a:t>, </a:t>
            </a:r>
            <a:r>
              <a:rPr lang="en-GB" b="0" i="1" dirty="0" err="1"/>
              <a:t>meine</a:t>
            </a:r>
            <a:r>
              <a:rPr lang="en-GB" b="0" i="1" dirty="0"/>
              <a:t>, </a:t>
            </a:r>
            <a:r>
              <a:rPr lang="en-GB" b="0" i="1" dirty="0" err="1"/>
              <a:t>keine</a:t>
            </a:r>
            <a:r>
              <a:rPr lang="en-GB" b="0" i="1" dirty="0"/>
              <a:t> </a:t>
            </a:r>
            <a:r>
              <a:rPr lang="en-GB" b="0" i="0" dirty="0"/>
              <a:t>for feminine and </a:t>
            </a:r>
            <a:r>
              <a:rPr lang="en-GB" b="0" i="1" dirty="0" err="1"/>
              <a:t>einen</a:t>
            </a:r>
            <a:r>
              <a:rPr lang="en-GB" b="0" i="1" dirty="0"/>
              <a:t>, </a:t>
            </a:r>
            <a:r>
              <a:rPr lang="en-GB" b="0" i="1" dirty="0" err="1"/>
              <a:t>mein</a:t>
            </a:r>
            <a:r>
              <a:rPr lang="en-GB" b="0" i="1" dirty="0"/>
              <a:t> and </a:t>
            </a:r>
            <a:r>
              <a:rPr lang="en-GB" b="0" i="1" dirty="0" err="1"/>
              <a:t>keinen</a:t>
            </a:r>
            <a:r>
              <a:rPr lang="en-GB" b="0" i="1" dirty="0"/>
              <a:t> </a:t>
            </a:r>
            <a:r>
              <a:rPr lang="en-GB" b="0" i="0" dirty="0"/>
              <a:t>for masculine.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 to ensure pupils are not only recalling the vocabulary but also thinking about gender.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of </a:t>
            </a:r>
            <a:r>
              <a:rPr lang="en-GB" b="0" dirty="0" err="1"/>
              <a:t>haben</a:t>
            </a:r>
            <a:r>
              <a:rPr lang="en-GB" b="0" dirty="0"/>
              <a:t> e.g. </a:t>
            </a:r>
            <a:r>
              <a:rPr lang="en-GB" b="0" i="1" dirty="0"/>
              <a:t>Lucy hat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1" dirty="0" err="1"/>
              <a:t>Lieblingsbuch</a:t>
            </a:r>
            <a:r>
              <a:rPr lang="en-GB" b="0" i="1" dirty="0"/>
              <a:t> </a:t>
            </a:r>
            <a:r>
              <a:rPr lang="en-GB" b="0" i="1" dirty="0" err="1"/>
              <a:t>aber</a:t>
            </a:r>
            <a:r>
              <a:rPr lang="en-GB" b="0" i="1" dirty="0"/>
              <a:t> </a:t>
            </a:r>
            <a:r>
              <a:rPr lang="en-GB" b="0" i="1" dirty="0" err="1"/>
              <a:t>sie</a:t>
            </a:r>
            <a:r>
              <a:rPr lang="en-GB" b="0" i="1" dirty="0"/>
              <a:t> hat </a:t>
            </a:r>
            <a:r>
              <a:rPr lang="en-GB" b="0" i="1" dirty="0" err="1"/>
              <a:t>eine</a:t>
            </a:r>
            <a:r>
              <a:rPr lang="en-GB" b="0" i="1" dirty="0"/>
              <a:t> </a:t>
            </a:r>
            <a:r>
              <a:rPr lang="en-GB" b="0" i="1" dirty="0" err="1"/>
              <a:t>Lieblingsperson</a:t>
            </a:r>
            <a:r>
              <a:rPr lang="en-GB" b="0" i="1" dirty="0"/>
              <a:t>. </a:t>
            </a:r>
            <a:r>
              <a:rPr lang="en-GB" b="0" i="1" dirty="0" err="1"/>
              <a:t>Lucys</a:t>
            </a:r>
            <a:r>
              <a:rPr lang="en-GB" b="0" i="1" dirty="0"/>
              <a:t> </a:t>
            </a:r>
            <a:r>
              <a:rPr lang="en-GB" b="0" i="1" dirty="0" err="1"/>
              <a:t>Lieblingsperson</a:t>
            </a:r>
            <a:r>
              <a:rPr lang="en-GB" b="0" i="1" dirty="0"/>
              <a:t> </a:t>
            </a:r>
            <a:r>
              <a:rPr lang="en-GB" b="0" i="1" dirty="0" err="1"/>
              <a:t>ist</a:t>
            </a:r>
            <a:r>
              <a:rPr lang="en-GB" b="0" i="1" dirty="0"/>
              <a:t> Mia!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favourite things vocabulary and use of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keinen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Moritz and Hamza and click to bring up the table showing Hamza’s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for each example sentence to come up. Draw attention to use of </a:t>
            </a:r>
            <a:r>
              <a:rPr lang="en-GB" b="0" i="1" dirty="0" err="1"/>
              <a:t>keine</a:t>
            </a:r>
            <a:r>
              <a:rPr lang="en-GB" b="0" i="0" dirty="0"/>
              <a:t> in second sentence and lack of apostrophe in German for possession.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Ask pupils to write a few sentences about their partner’s favourite things.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21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 (1 between 2)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988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909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23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 dirty="0">
                <a:latin typeface="Arial"/>
              </a:rPr>
              <a:t>Note</a:t>
            </a:r>
            <a:r>
              <a:rPr lang="en-GB" sz="1300" spc="-1" dirty="0">
                <a:latin typeface="Arial"/>
              </a:rPr>
              <a:t>: </a:t>
            </a:r>
          </a:p>
          <a:p>
            <a:pPr marL="301381" indent="-301381"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Haus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make</a:t>
            </a:r>
            <a:r>
              <a:rPr lang="fr-FR" baseline="0" dirty="0"/>
              <a:t> a roof </a:t>
            </a:r>
            <a:r>
              <a:rPr lang="fr-FR" baseline="0" dirty="0" err="1"/>
              <a:t>above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hands. </a:t>
            </a: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Use the call-outs to explain that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</a:rPr>
              <a:t>Häuser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is the plural of </a:t>
            </a:r>
            <a:r>
              <a:rPr lang="en-GB" sz="1300" i="1" spc="-1" dirty="0">
                <a:solidFill>
                  <a:srgbClr val="000000"/>
                </a:solidFill>
                <a:latin typeface="Calibri"/>
              </a:rPr>
              <a:t>Haus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and to demonstrate that the new sound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 is the same sound as last week’s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]. 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8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Arial"/>
              </a:rPr>
              <a:t>Use the call-out to remind pupils of other words with the [</a:t>
            </a:r>
            <a:r>
              <a:rPr lang="en-GB" sz="1300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Arial"/>
              </a:rPr>
              <a:t>] sound from last week, which sound the same as the new [</a:t>
            </a:r>
            <a:r>
              <a:rPr lang="en-GB" sz="1300" spc="-1" dirty="0" err="1">
                <a:solidFill>
                  <a:srgbClr val="000000"/>
                </a:solidFill>
                <a:latin typeface="Arial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Arial"/>
              </a:rPr>
              <a:t>]. 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b="1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latin typeface="Arial"/>
              </a:rPr>
              <a:t>Word frequency: </a:t>
            </a:r>
          </a:p>
          <a:p>
            <a:pPr marL="227815" indent="-227815"/>
            <a:r>
              <a:rPr lang="en-GB" sz="1300" spc="-1" dirty="0">
                <a:latin typeface="Arial"/>
              </a:rPr>
              <a:t>Haus [147] Maus [3463] </a:t>
            </a:r>
            <a:r>
              <a:rPr lang="en-GB" sz="1300" spc="-1" dirty="0" err="1">
                <a:latin typeface="Arial"/>
              </a:rPr>
              <a:t>träumen</a:t>
            </a:r>
            <a:r>
              <a:rPr lang="en-GB" sz="1300" spc="-1" dirty="0">
                <a:latin typeface="Arial"/>
              </a:rPr>
              <a:t> [1793]</a:t>
            </a:r>
          </a:p>
          <a:p>
            <a:pPr marL="227815" marR="0" lvl="0" indent="-227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4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4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400" baseline="0" dirty="0">
              <a:solidFill>
                <a:sysClr val="windowText" lastClr="000000"/>
              </a:solidFill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0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 at the end of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5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practice in distinguishing between this week’s SSC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and the SSC [au].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This is a paired read aloud task. The pupils use 2 different coloured pencils (1 each) to play on the same sheet. Pupil A says one of the words/phrases and pupil B has 3 seconds to locate it and cross it off with their colour. If the pupil takes longer than 3 seconds pupil A can ‘steal’ the point.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Alternatively, they can do it more slowly and carefully, scrutinising each other’s pronunciation.  If one makes a mistake, then the other pupil corrects and crosses off in his/her colour.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Use the next slide to check/discuss the meanings of the words if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frequency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Baum [1013] Traum [992] Maus [3463] laut [572] Schau! [510] glauben [156] Haus [147] laufen [252] Zaun [3279] genau [167]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Gebäude [1386] Kräuter [N/A] träumen [1793] Läufer [N/A] Räuber [N/A] häufig [407]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Jones, R.L.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(2006). A frequency dictionary of German: core vocabulary for learners. Routledge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Baum- tree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Maus- mouse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Traum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glauben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believe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Haus-house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!-look!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laufen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run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Zaun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-exactly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Bäume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-trees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Kräuter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-herbs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Gebäude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-building(s)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träumen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Häuser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houses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Läufer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-runners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Räuber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robber(s)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häufig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-frequent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Bräuche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-customs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Mäuse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-mice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95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provide practice in noticing negation with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and to practise the use of </a:t>
            </a:r>
            <a:r>
              <a:rPr lang="en-GB" b="0" i="1" dirty="0" err="1"/>
              <a:t>Lieblings</a:t>
            </a:r>
            <a:r>
              <a:rPr lang="en-GB" b="0" i="1" dirty="0"/>
              <a:t>-</a:t>
            </a:r>
            <a:r>
              <a:rPr lang="en-GB" b="0" i="0" dirty="0"/>
              <a:t> with new and revisited vocabulary. </a:t>
            </a:r>
          </a:p>
          <a:p>
            <a:endParaRPr lang="en-GB" b="0" i="0" dirty="0"/>
          </a:p>
          <a:p>
            <a:r>
              <a:rPr lang="en-GB" b="0" i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dirty="0"/>
              <a:t>Explain the scenario. Hamza is talking about whether or not he has favourite things. Pupils need to listen out for </a:t>
            </a:r>
            <a:r>
              <a:rPr lang="en-GB" b="0" i="0" dirty="0" err="1"/>
              <a:t>ein</a:t>
            </a:r>
            <a:r>
              <a:rPr lang="en-GB" b="0" i="0" dirty="0"/>
              <a:t> or </a:t>
            </a:r>
            <a:r>
              <a:rPr lang="en-GB" b="0" i="0" dirty="0" err="1"/>
              <a:t>kein</a:t>
            </a:r>
            <a:r>
              <a:rPr lang="en-GB" b="0" i="0" dirty="0"/>
              <a:t> in each sentence and identify which of the two pictures Hamza has a favourite of, and which he doesn’t. The pictures could be mentioned left then right or right then left. This represents an increase in challenge from the lesson activity.</a:t>
            </a:r>
          </a:p>
          <a:p>
            <a:pPr marL="228600" indent="-228600">
              <a:buAutoNum type="arabicPeriod"/>
            </a:pPr>
            <a:r>
              <a:rPr lang="en-GB" b="0" i="0" dirty="0"/>
              <a:t>Ask pupils to write down letters A-F </a:t>
            </a:r>
          </a:p>
          <a:p>
            <a:pPr marL="228600" indent="-228600">
              <a:buAutoNum type="arabicPeriod"/>
            </a:pPr>
            <a:r>
              <a:rPr lang="en-GB" b="0" i="0" dirty="0"/>
              <a:t>Listen to A together and click to show sentence on board. Pupils should draw a tick and cross in the correct order, based on which thing Hamza has a favourite of. 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listen to each of sentences B-F and ask pupils to decide on their answers independently. 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display answer ticks and crosses. </a:t>
            </a:r>
          </a:p>
          <a:p>
            <a:endParaRPr lang="en-GB" b="0" i="0" dirty="0"/>
          </a:p>
          <a:p>
            <a:r>
              <a:rPr lang="en-GB" b="1" i="0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A.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Lieblingslied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Lieblingsfilm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  <a:endParaRPr lang="en-GB" sz="1200" b="0" i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B.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Lieblingslehrerin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Lieblingslehrer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C.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Lieblingswort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Lieblingsfarbe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D.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Lieblingsmusik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Lieblingstier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E.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Lieblingsort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Lieblingsperson</a:t>
            </a:r>
            <a:r>
              <a:rPr lang="en-GB" sz="1200" b="0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F.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Lieblingsspiel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Lieblingsmensch</a:t>
            </a:r>
            <a:r>
              <a:rPr lang="en-GB" sz="1200" b="0" dirty="0">
                <a:solidFill>
                  <a:srgbClr val="002060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7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building sentences using the correct form of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and recalling vocab and genders.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scenario. Pupils need to help Frau </a:t>
            </a:r>
            <a:r>
              <a:rPr lang="en-GB" b="0" dirty="0" err="1"/>
              <a:t>Tahler</a:t>
            </a:r>
            <a:r>
              <a:rPr lang="en-GB" b="0" dirty="0"/>
              <a:t> complete her sentences by recalling the vocabulary given in pictures and by inserting the correct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based on the gender of the nouns. The colour of the words </a:t>
            </a:r>
            <a:r>
              <a:rPr lang="en-GB" b="0" i="1" dirty="0" err="1"/>
              <a:t>Lieblings</a:t>
            </a:r>
            <a:r>
              <a:rPr lang="en-GB" b="0" dirty="0"/>
              <a:t> in each case indicates the gender of the nouns. Pupils could write out full sentences or just 4 words e.g. 1. </a:t>
            </a:r>
            <a:r>
              <a:rPr lang="en-GB" b="0" dirty="0" err="1"/>
              <a:t>kein</a:t>
            </a:r>
            <a:r>
              <a:rPr lang="en-GB" b="0" dirty="0"/>
              <a:t>/Buch/</a:t>
            </a:r>
            <a:r>
              <a:rPr lang="en-GB" b="0" dirty="0" err="1"/>
              <a:t>einen</a:t>
            </a:r>
            <a:r>
              <a:rPr lang="en-GB" b="0" dirty="0"/>
              <a:t>/Film.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beneath smudges and to call up vocabulary spellings.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Ask pupils to change the sentences to be about themselves. E.g. 1</a:t>
            </a:r>
            <a:r>
              <a:rPr lang="en-GB" i="1" dirty="0"/>
              <a:t>. Ich </a:t>
            </a:r>
            <a:r>
              <a:rPr lang="en-GB" i="1" dirty="0" err="1"/>
              <a:t>habe</a:t>
            </a:r>
            <a:r>
              <a:rPr lang="en-GB" i="1" dirty="0"/>
              <a:t> </a:t>
            </a:r>
            <a:r>
              <a:rPr lang="en-GB" i="1" dirty="0" err="1"/>
              <a:t>ein</a:t>
            </a:r>
            <a:r>
              <a:rPr lang="en-GB" i="1" dirty="0"/>
              <a:t> </a:t>
            </a:r>
            <a:r>
              <a:rPr lang="en-GB" i="1" dirty="0" err="1"/>
              <a:t>Lieblingsbuch</a:t>
            </a:r>
            <a:r>
              <a:rPr lang="en-GB" i="1" dirty="0"/>
              <a:t> </a:t>
            </a:r>
            <a:r>
              <a:rPr lang="en-GB" i="1" dirty="0" err="1"/>
              <a:t>aber</a:t>
            </a:r>
            <a:r>
              <a:rPr lang="en-GB" i="1" dirty="0"/>
              <a:t> ich </a:t>
            </a:r>
            <a:r>
              <a:rPr lang="en-GB" i="1" dirty="0" err="1"/>
              <a:t>habe</a:t>
            </a:r>
            <a:r>
              <a:rPr lang="en-GB" i="1" dirty="0"/>
              <a:t> </a:t>
            </a:r>
            <a:r>
              <a:rPr lang="en-GB" i="1" dirty="0" err="1"/>
              <a:t>keinen</a:t>
            </a:r>
            <a:r>
              <a:rPr lang="en-GB" i="1" dirty="0"/>
              <a:t> </a:t>
            </a:r>
            <a:r>
              <a:rPr lang="en-GB" i="1" dirty="0" err="1"/>
              <a:t>Lieblingsfilm</a:t>
            </a:r>
            <a:r>
              <a:rPr lang="en-GB" i="1" dirty="0"/>
              <a:t>. </a:t>
            </a:r>
            <a:r>
              <a:rPr lang="en-GB" i="0" dirty="0"/>
              <a:t>A partner could then report back to the class E.g. 1</a:t>
            </a:r>
            <a:r>
              <a:rPr lang="en-GB" i="1" dirty="0"/>
              <a:t>. Elliot hat </a:t>
            </a:r>
            <a:r>
              <a:rPr lang="en-GB" i="1" dirty="0" err="1"/>
              <a:t>ein</a:t>
            </a:r>
            <a:r>
              <a:rPr lang="en-GB" i="1" dirty="0"/>
              <a:t> </a:t>
            </a:r>
            <a:r>
              <a:rPr lang="en-GB" i="1" dirty="0" err="1"/>
              <a:t>Lieblingsbuch</a:t>
            </a:r>
            <a:r>
              <a:rPr lang="en-GB" i="1" dirty="0"/>
              <a:t> </a:t>
            </a:r>
            <a:r>
              <a:rPr lang="en-GB" i="1" dirty="0" err="1"/>
              <a:t>aber</a:t>
            </a:r>
            <a:r>
              <a:rPr lang="en-GB" i="1" dirty="0"/>
              <a:t> er hat </a:t>
            </a:r>
            <a:r>
              <a:rPr lang="en-GB" i="1" dirty="0" err="1"/>
              <a:t>keinen</a:t>
            </a:r>
            <a:r>
              <a:rPr lang="en-GB" i="1" dirty="0"/>
              <a:t> </a:t>
            </a:r>
            <a:r>
              <a:rPr lang="en-GB" i="1" dirty="0" err="1"/>
              <a:t>Lieblingsfilm</a:t>
            </a:r>
            <a:r>
              <a:rPr lang="en-GB" i="1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56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3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audio" Target="../media/audio6.wav"/><Relationship Id="rId3" Type="http://schemas.openxmlformats.org/officeDocument/2006/relationships/image" Target="../media/image19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38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3.wav"/><Relationship Id="rId28" Type="http://schemas.openxmlformats.org/officeDocument/2006/relationships/audio" Target="../media/audio8.wav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20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36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30.png"/><Relationship Id="rId5" Type="http://schemas.openxmlformats.org/officeDocument/2006/relationships/image" Target="../media/image20.svg"/><Relationship Id="rId15" Type="http://schemas.openxmlformats.org/officeDocument/2006/relationships/image" Target="../media/image43.png"/><Relationship Id="rId10" Type="http://schemas.openxmlformats.org/officeDocument/2006/relationships/image" Target="../media/image26.png"/><Relationship Id="rId19" Type="http://schemas.openxmlformats.org/officeDocument/2006/relationships/image" Target="../media/image46.sv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Talking about things and things you do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52C1BBB-8B50-4893-A43B-D8B069F66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83" y="1659713"/>
            <a:ext cx="1778086" cy="3032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14702" y="32868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du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einen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/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/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Lieblings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…?  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131314" y="1264379"/>
            <a:ext cx="976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if they have a favourite of each of the things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yes, write (✔) and their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no, write (✘).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774"/>
              </p:ext>
            </p:extLst>
          </p:nvPr>
        </p:nvGraphicFramePr>
        <p:xfrm>
          <a:off x="319860" y="2825500"/>
          <a:ext cx="6905261" cy="301305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378264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526997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book?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452739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Favourite person?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Favourite film?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word?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song?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20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Favourite place?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7. Favourite</a:t>
                      </a:r>
                      <a:r>
                        <a:rPr lang="en-GB" sz="22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(female)teacher?</a:t>
                      </a:r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11152"/>
                  </a:ext>
                </a:extLst>
              </a:tr>
            </a:tbl>
          </a:graphicData>
        </a:graphic>
      </p:graphicFrame>
      <p:sp>
        <p:nvSpPr>
          <p:cNvPr id="16" name="Google Shape;653;p27">
            <a:extLst>
              <a:ext uri="{FF2B5EF4-FFF2-40B4-BE49-F238E27FC236}">
                <a16:creationId xmlns:a16="http://schemas.microsoft.com/office/drawing/2014/main" id="{5557F9E9-0225-4A79-A5F8-8424BCA43086}"/>
              </a:ext>
            </a:extLst>
          </p:cNvPr>
          <p:cNvSpPr/>
          <p:nvPr/>
        </p:nvSpPr>
        <p:spPr>
          <a:xfrm>
            <a:off x="8433758" y="1659713"/>
            <a:ext cx="2212539" cy="1228282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got a favourite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book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477352" y="1731576"/>
            <a:ext cx="2212539" cy="105919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Lieblingsbuch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430965" y="3665993"/>
            <a:ext cx="1969692" cy="1228282"/>
          </a:xfrm>
          <a:prstGeom prst="wedgeRoundRectCallout">
            <a:avLst>
              <a:gd name="adj1" fmla="val 74826"/>
              <a:gd name="adj2" fmla="val -10573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lang="en-GB" dirty="0">
                <a:solidFill>
                  <a:schemeClr val="bg1"/>
                </a:solidFill>
                <a:latin typeface="Century Gothic" panose="020F0302020204030204"/>
              </a:rPr>
              <a:t>. M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Lieblingsbuch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Beast Quest.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Google Shape;653;p27">
            <a:extLst>
              <a:ext uri="{FF2B5EF4-FFF2-40B4-BE49-F238E27FC236}">
                <a16:creationId xmlns:a16="http://schemas.microsoft.com/office/drawing/2014/main" id="{0189BBEC-E541-4F08-8156-D85357F4C065}"/>
              </a:ext>
            </a:extLst>
          </p:cNvPr>
          <p:cNvSpPr/>
          <p:nvPr/>
        </p:nvSpPr>
        <p:spPr>
          <a:xfrm>
            <a:off x="8430965" y="3696746"/>
            <a:ext cx="1969692" cy="1228282"/>
          </a:xfrm>
          <a:prstGeom prst="wedgeRoundRectCallout">
            <a:avLst>
              <a:gd name="adj1" fmla="val 74826"/>
              <a:gd name="adj2" fmla="val -10573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Yes. My favourite book is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Beast Quest. 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Google Shape;653;p27">
            <a:extLst>
              <a:ext uri="{FF2B5EF4-FFF2-40B4-BE49-F238E27FC236}">
                <a16:creationId xmlns:a16="http://schemas.microsoft.com/office/drawing/2014/main" id="{31176184-6689-4E02-8622-4079F6CF1014}"/>
              </a:ext>
            </a:extLst>
          </p:cNvPr>
          <p:cNvSpPr/>
          <p:nvPr/>
        </p:nvSpPr>
        <p:spPr>
          <a:xfrm>
            <a:off x="9168146" y="5159513"/>
            <a:ext cx="2663075" cy="1228282"/>
          </a:xfrm>
          <a:prstGeom prst="wedgeRoundRectCallout">
            <a:avLst>
              <a:gd name="adj1" fmla="val 35256"/>
              <a:gd name="adj2" fmla="val -16092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No.</a:t>
            </a:r>
            <a:r>
              <a:rPr kumimoji="0" lang="en-GB" sz="1800" b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 don’t have a favourite book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sz="18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Google Shape;653;p27">
            <a:extLst>
              <a:ext uri="{FF2B5EF4-FFF2-40B4-BE49-F238E27FC236}">
                <a16:creationId xmlns:a16="http://schemas.microsoft.com/office/drawing/2014/main" id="{77A56935-BA61-4A9C-8890-830B9019EDED}"/>
              </a:ext>
            </a:extLst>
          </p:cNvPr>
          <p:cNvSpPr/>
          <p:nvPr/>
        </p:nvSpPr>
        <p:spPr>
          <a:xfrm>
            <a:off x="9168146" y="5159513"/>
            <a:ext cx="2663075" cy="1228282"/>
          </a:xfrm>
          <a:prstGeom prst="wedgeRoundRectCallout">
            <a:avLst>
              <a:gd name="adj1" fmla="val 34072"/>
              <a:gd name="adj2" fmla="val -155796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Lieblingsbuch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sz="18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61066-B3FD-4816-A6D6-208831A1F09A}"/>
              </a:ext>
            </a:extLst>
          </p:cNvPr>
          <p:cNvSpPr txBox="1"/>
          <p:nvPr/>
        </p:nvSpPr>
        <p:spPr>
          <a:xfrm>
            <a:off x="319860" y="5879963"/>
            <a:ext cx="4020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blue= masculine</a:t>
            </a:r>
          </a:p>
          <a:p>
            <a:r>
              <a:rPr lang="en-GB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red=feminine</a:t>
            </a:r>
          </a:p>
          <a:p>
            <a:r>
              <a:rPr lang="en-GB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green=neuter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09A94B-A5AC-4DD9-9A7E-904A440B2AC2}"/>
              </a:ext>
            </a:extLst>
          </p:cNvPr>
          <p:cNvSpPr txBox="1"/>
          <p:nvPr/>
        </p:nvSpPr>
        <p:spPr>
          <a:xfrm>
            <a:off x="3173419" y="6413354"/>
            <a:ext cx="195927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*Arbeit- work</a:t>
            </a:r>
          </a:p>
        </p:txBody>
      </p:sp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E3C8B8B-7F82-418D-9361-80B8ABD26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64" y="2203531"/>
            <a:ext cx="1513448" cy="14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284775"/>
              </p:ext>
            </p:extLst>
          </p:nvPr>
        </p:nvGraphicFramePr>
        <p:xfrm>
          <a:off x="223562" y="2337449"/>
          <a:ext cx="7001559" cy="128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12866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3488693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book?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Beast 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Favourite person?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Favourite film?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Christmas Chronicles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5CC9460-5075-4DED-94E4-2C02C872D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3793" y="2337449"/>
            <a:ext cx="784752" cy="1339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FD884-592C-4515-9DFD-4538B4B37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984" y="2683611"/>
            <a:ext cx="984800" cy="960662"/>
          </a:xfrm>
          <a:prstGeom prst="rect">
            <a:avLst/>
          </a:prstGeom>
        </p:spPr>
      </p:pic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188117" y="1269065"/>
            <a:ext cx="2212539" cy="1296088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Lieblingsbuch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872533" y="2706033"/>
            <a:ext cx="1969692" cy="1228282"/>
          </a:xfrm>
          <a:prstGeom prst="wedgeRoundRectCallout">
            <a:avLst>
              <a:gd name="adj1" fmla="val 69224"/>
              <a:gd name="adj2" fmla="val -49261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lang="en-GB" dirty="0">
                <a:solidFill>
                  <a:srgbClr val="002060"/>
                </a:solidFill>
                <a:latin typeface="Century Gothic" panose="020F0302020204030204"/>
              </a:rPr>
              <a:t>. M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Lieblingsbuch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Beast Quest.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356194"/>
            <a:ext cx="8479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your partner’s favourite things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223561" y="4049301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Lieblingsbuch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Beast Quest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223561" y="4711825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Lieblingsperson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4105-8DAF-4026-817C-51965FF7FE21}"/>
              </a:ext>
            </a:extLst>
          </p:cNvPr>
          <p:cNvSpPr txBox="1"/>
          <p:nvPr/>
        </p:nvSpPr>
        <p:spPr>
          <a:xfrm>
            <a:off x="223561" y="537434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Lieblingsfilm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Christmas Chronicles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403E23-0568-4701-8118-DC848D4A8E50}"/>
              </a:ext>
            </a:extLst>
          </p:cNvPr>
          <p:cNvSpPr txBox="1"/>
          <p:nvPr/>
        </p:nvSpPr>
        <p:spPr>
          <a:xfrm>
            <a:off x="167354" y="6289372"/>
            <a:ext cx="1150881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Hamza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Lieblingsbuch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Hamza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book].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apostrophe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German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653;p27">
            <a:extLst>
              <a:ext uri="{FF2B5EF4-FFF2-40B4-BE49-F238E27FC236}">
                <a16:creationId xmlns:a16="http://schemas.microsoft.com/office/drawing/2014/main" id="{38CDD231-13A7-4DA7-A790-0FD81C3E2F32}"/>
              </a:ext>
            </a:extLst>
          </p:cNvPr>
          <p:cNvSpPr/>
          <p:nvPr/>
        </p:nvSpPr>
        <p:spPr>
          <a:xfrm>
            <a:off x="7673448" y="3919951"/>
            <a:ext cx="2398169" cy="1228282"/>
          </a:xfrm>
          <a:prstGeom prst="wedgeRoundRectCallout">
            <a:avLst>
              <a:gd name="adj1" fmla="val -47529"/>
              <a:gd name="adj2" fmla="val -69034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Lieblingsperson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Google Shape;653;p27">
            <a:extLst>
              <a:ext uri="{FF2B5EF4-FFF2-40B4-BE49-F238E27FC236}">
                <a16:creationId xmlns:a16="http://schemas.microsoft.com/office/drawing/2014/main" id="{8512E3FE-C519-4B7C-B494-2F83662780F3}"/>
              </a:ext>
            </a:extLst>
          </p:cNvPr>
          <p:cNvSpPr/>
          <p:nvPr/>
        </p:nvSpPr>
        <p:spPr>
          <a:xfrm>
            <a:off x="9222829" y="4972431"/>
            <a:ext cx="2644494" cy="1228282"/>
          </a:xfrm>
          <a:prstGeom prst="wedgeRoundRectCallout">
            <a:avLst>
              <a:gd name="adj1" fmla="val 50014"/>
              <a:gd name="adj2" fmla="val -151945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Lieblingsperson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11047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rechts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links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Lehrer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sehr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Lehrerin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(die) Frau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Mann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Film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aber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Lied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Lieblings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186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1986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song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185246" y="62461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favourite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film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music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890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045519" y="444645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(the) man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7" y="4228775"/>
            <a:ext cx="301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[female] teacher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8" y="32735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7" y="3054433"/>
            <a:ext cx="2870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[male] teacher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2735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left, on the left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287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right, on the right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230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 a, no (f)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up, above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22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down, below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6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also, too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5F9D9-40C9-476C-B0E9-B9486B89125F}"/>
              </a:ext>
            </a:extLst>
          </p:cNvPr>
          <p:cNvSpPr txBox="1"/>
          <p:nvPr/>
        </p:nvSpPr>
        <p:spPr>
          <a:xfrm>
            <a:off x="4833704" y="4228775"/>
            <a:ext cx="2489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woman/ Mrs, Miss, Ms</a:t>
            </a:r>
          </a:p>
        </p:txBody>
      </p:sp>
    </p:spTree>
    <p:extLst>
      <p:ext uri="{BB962C8B-B14F-4D97-AF65-F5344CB8AC3E}">
        <p14:creationId xmlns:p14="http://schemas.microsoft.com/office/powerpoint/2010/main" val="23659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234282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not a, no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left, on the left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right, on the right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[female] teacher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woman/ Mrs, Miss, 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[male] teacher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186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Film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1986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Lieblings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-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214547" y="62075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Lied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Musik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890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045519" y="444645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der Lehrer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8" y="45514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(die) Frau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888667" y="44702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8" y="32735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9" y="33339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Lehrerin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2735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Mann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rechts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links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unten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6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93058" y="4034725"/>
            <a:ext cx="1551909" cy="550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77792" y="3812697"/>
            <a:ext cx="1451187" cy="7907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390078" y="2067251"/>
            <a:ext cx="1522863" cy="6900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498" y="2665202"/>
            <a:ext cx="237470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9E01E-82BA-5359-B841-988C0ADA027E}"/>
              </a:ext>
            </a:extLst>
          </p:cNvPr>
          <p:cNvSpPr/>
          <p:nvPr/>
        </p:nvSpPr>
        <p:spPr>
          <a:xfrm rot="21281593">
            <a:off x="399012" y="5663331"/>
            <a:ext cx="1648109" cy="7294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222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482869" y="3301970"/>
            <a:ext cx="14086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B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3035355" y="586952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612511" y="2236139"/>
            <a:ext cx="114221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Kr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>
            <a:off x="8231516" y="4006034"/>
            <a:ext cx="105983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340797" y="4918750"/>
            <a:ext cx="114221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6C58E0-F1FF-2BF7-96D8-327B182B2BCF}"/>
              </a:ext>
            </a:extLst>
          </p:cNvPr>
          <p:cNvSpPr txBox="1"/>
          <p:nvPr/>
        </p:nvSpPr>
        <p:spPr>
          <a:xfrm rot="21060543">
            <a:off x="701390" y="5782344"/>
            <a:ext cx="9234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Z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10156008" y="290439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929954" y="4276805"/>
            <a:ext cx="151515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431002" y="2211391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Geb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26714" y="9494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>
            <a:off x="8157525" y="5876502"/>
            <a:ext cx="1229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che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673202" y="3012682"/>
            <a:ext cx="12426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241540" y="4882731"/>
            <a:ext cx="938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sch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 rot="294825">
            <a:off x="481492" y="4100193"/>
            <a:ext cx="8045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</p:spTree>
    <p:extLst>
      <p:ext uri="{BB962C8B-B14F-4D97-AF65-F5344CB8AC3E}">
        <p14:creationId xmlns:p14="http://schemas.microsoft.com/office/powerpoint/2010/main" val="194845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169144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rechts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links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Lehrer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Lehrerin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(die) Frau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Mann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Film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Lied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66241" y="154066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08651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388765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01280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1873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3130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a, no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left, on the left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right, on the right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[female] teacher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woman/ Mrs, Miss, 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[male] teacher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0733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07A536-A682-4F30-9EC4-D1F4774E3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10" y="2050587"/>
            <a:ext cx="2195969" cy="2796365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71586" y="47322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fen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818645" y="4459393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[to run, running]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8A55A-5238-457B-A833-A580A6631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648" y="2114129"/>
            <a:ext cx="2074658" cy="23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3" y="1660099"/>
            <a:ext cx="3893040" cy="2563554"/>
          </a:xfrm>
          <a:prstGeom prst="rect">
            <a:avLst/>
          </a:prstGeom>
        </p:spPr>
      </p:pic>
      <p:pic>
        <p:nvPicPr>
          <p:cNvPr id="11" name="Picture 10" descr="house">
            <a:extLst>
              <a:ext uri="{FF2B5EF4-FFF2-40B4-BE49-F238E27FC236}">
                <a16:creationId xmlns:a16="http://schemas.microsoft.com/office/drawing/2014/main" id="{8E5E0B0D-BED8-418E-BBED-A4CA2B5DB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4142"/>
            <a:ext cx="3893040" cy="256355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85B0AC0-DA1C-413C-A59F-24745E0B42AC}"/>
              </a:ext>
            </a:extLst>
          </p:cNvPr>
          <p:cNvSpPr/>
          <p:nvPr/>
        </p:nvSpPr>
        <p:spPr>
          <a:xfrm>
            <a:off x="9066256" y="4157696"/>
            <a:ext cx="2679545" cy="1267879"/>
          </a:xfrm>
          <a:prstGeom prst="wedgeRoundRectCallout">
            <a:avLst>
              <a:gd name="adj1" fmla="val -71261"/>
              <a:gd name="adj2" fmla="val 4202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the plural of the word 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more than one Haus, use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Häuser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E0E684-636F-4050-A7A0-29263956C086}"/>
              </a:ext>
            </a:extLst>
          </p:cNvPr>
          <p:cNvSpPr/>
          <p:nvPr/>
        </p:nvSpPr>
        <p:spPr>
          <a:xfrm>
            <a:off x="3067448" y="223865"/>
            <a:ext cx="3521676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sound [</a:t>
            </a:r>
            <a:r>
              <a:rPr kumimoji="0" lang="en-GB" sz="2000" b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is the same as the sound [</a:t>
            </a:r>
            <a:r>
              <a:rPr kumimoji="0" lang="en-GB" sz="2000" b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Deutschland.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300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32" y="2616934"/>
            <a:ext cx="2145466" cy="1412782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93248" y="502008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608580" y="4471841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dream]</a:t>
            </a:r>
          </a:p>
        </p:txBody>
      </p:sp>
      <p:pic>
        <p:nvPicPr>
          <p:cNvPr id="17" name="Picture 16" descr="house">
            <a:extLst>
              <a:ext uri="{FF2B5EF4-FFF2-40B4-BE49-F238E27FC236}">
                <a16:creationId xmlns:a16="http://schemas.microsoft.com/office/drawing/2014/main" id="{ECDED0F3-4D98-4666-99DE-2B1A8B43D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80370"/>
            <a:ext cx="2145466" cy="1412782"/>
          </a:xfrm>
          <a:prstGeom prst="rect">
            <a:avLst/>
          </a:prstGeom>
        </p:spPr>
      </p:pic>
      <p:grpSp>
        <p:nvGrpSpPr>
          <p:cNvPr id="18" name="Group 17" descr="person dreaming">
            <a:extLst>
              <a:ext uri="{FF2B5EF4-FFF2-40B4-BE49-F238E27FC236}">
                <a16:creationId xmlns:a16="http://schemas.microsoft.com/office/drawing/2014/main" id="{C5EA3764-13E4-437F-AFAE-0B8CD980D73E}"/>
              </a:ext>
            </a:extLst>
          </p:cNvPr>
          <p:cNvGrpSpPr/>
          <p:nvPr/>
        </p:nvGrpSpPr>
        <p:grpSpPr>
          <a:xfrm>
            <a:off x="9013878" y="2429235"/>
            <a:ext cx="2200847" cy="2039068"/>
            <a:chOff x="919941" y="4038132"/>
            <a:chExt cx="2567240" cy="24362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14C1A3-FD54-4012-840D-5856DB5C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525743-4ED8-4A18-B5B3-32D592DD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21" name="Picture 20" descr="two mice with a piece of cheese">
            <a:extLst>
              <a:ext uri="{FF2B5EF4-FFF2-40B4-BE49-F238E27FC236}">
                <a16:creationId xmlns:a16="http://schemas.microsoft.com/office/drawing/2014/main" id="{1D527EB6-A90D-403A-AFE7-D0D40B1B6B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4" y="2933731"/>
            <a:ext cx="2375778" cy="1679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676CC8-CA62-4F87-AB73-47722B56A2EB}"/>
              </a:ext>
            </a:extLst>
          </p:cNvPr>
          <p:cNvSpPr txBox="1"/>
          <p:nvPr/>
        </p:nvSpPr>
        <p:spPr>
          <a:xfrm>
            <a:off x="0" y="4639806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[mice]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FDB1A41-1DBA-4083-AE5D-DB7ACC837BA9}"/>
              </a:ext>
            </a:extLst>
          </p:cNvPr>
          <p:cNvSpPr/>
          <p:nvPr/>
        </p:nvSpPr>
        <p:spPr>
          <a:xfrm>
            <a:off x="3562166" y="289040"/>
            <a:ext cx="4378675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here is the same as 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tschland, Fr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284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u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93058" y="4034725"/>
            <a:ext cx="1551909" cy="55059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84941" y="3966949"/>
            <a:ext cx="1338605" cy="641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722584" y="1799917"/>
            <a:ext cx="1522863" cy="69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723" y="2674164"/>
            <a:ext cx="201627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9E01E-82BA-5359-B841-988C0ADA027E}"/>
              </a:ext>
            </a:extLst>
          </p:cNvPr>
          <p:cNvSpPr/>
          <p:nvPr/>
        </p:nvSpPr>
        <p:spPr>
          <a:xfrm rot="21281593">
            <a:off x="399012" y="5663331"/>
            <a:ext cx="1648109" cy="72940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1" y="21564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solidFill>
            <a:srgbClr val="FFD31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577271" y="325442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B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3035355" y="586952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Kr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522572">
            <a:off x="8174561" y="4192284"/>
            <a:ext cx="260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341595" y="492368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fig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6C58E0-F1FF-2BF7-96D8-327B182B2BCF}"/>
              </a:ext>
            </a:extLst>
          </p:cNvPr>
          <p:cNvSpPr txBox="1"/>
          <p:nvPr/>
        </p:nvSpPr>
        <p:spPr>
          <a:xfrm rot="21060543">
            <a:off x="703891" y="577907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Z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9998360" y="291906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792465" y="1943059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Geb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57861" y="110482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B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>
            <a:off x="8157525" y="5876502"/>
            <a:ext cx="1229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che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194251" y="4882731"/>
            <a:ext cx="1032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Sch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 rot="294825">
            <a:off x="434068" y="411459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93058" y="4034725"/>
            <a:ext cx="1551909" cy="55059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84941" y="3966949"/>
            <a:ext cx="1338605" cy="641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390078" y="2067251"/>
            <a:ext cx="1522863" cy="69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498" y="2665202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92951" y="5671750"/>
            <a:ext cx="1783102" cy="9757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9E01E-82BA-5359-B841-988C0ADA027E}"/>
              </a:ext>
            </a:extLst>
          </p:cNvPr>
          <p:cNvSpPr/>
          <p:nvPr/>
        </p:nvSpPr>
        <p:spPr>
          <a:xfrm rot="21281593">
            <a:off x="399012" y="5663331"/>
            <a:ext cx="1648109" cy="72940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1992985" y="3389497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2918591" y="2251770"/>
            <a:ext cx="2016594" cy="782542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23" y="7516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solidFill>
            <a:srgbClr val="FFC000"/>
          </a:solidFill>
          <a:ln w="349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204420" y="347934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B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2979879" y="572226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348177" y="2474203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Kr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522572">
            <a:off x="8174561" y="4192284"/>
            <a:ext cx="260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341595" y="492368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46197" y="538491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fig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6C58E0-F1FF-2BF7-96D8-327B182B2BCF}"/>
              </a:ext>
            </a:extLst>
          </p:cNvPr>
          <p:cNvSpPr txBox="1"/>
          <p:nvPr/>
        </p:nvSpPr>
        <p:spPr>
          <a:xfrm rot="21060543">
            <a:off x="703891" y="577907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Z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10156008" y="290439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431002" y="2211391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Geb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26714" y="9494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B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>
            <a:off x="8187489" y="5759988"/>
            <a:ext cx="1229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che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194251" y="4882731"/>
            <a:ext cx="1032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Sch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 rot="294825">
            <a:off x="434068" y="411459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4451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Englisch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7CE73-F794-465F-AAA5-A5C020C3F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731" y="2831533"/>
            <a:ext cx="609653" cy="60965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D5868BE-C034-4AC3-88AA-0907F2448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255" y="4520728"/>
            <a:ext cx="609654" cy="6096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BC4D414-868B-479D-953F-7F1CCB113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385" y="4777959"/>
            <a:ext cx="609654" cy="609654"/>
          </a:xfrm>
          <a:prstGeom prst="rect">
            <a:avLst/>
          </a:prstGeom>
        </p:spPr>
      </p:pic>
      <p:grpSp>
        <p:nvGrpSpPr>
          <p:cNvPr id="81" name="Group 80" descr="person dreaming">
            <a:extLst>
              <a:ext uri="{FF2B5EF4-FFF2-40B4-BE49-F238E27FC236}">
                <a16:creationId xmlns:a16="http://schemas.microsoft.com/office/drawing/2014/main" id="{45A7C27F-43A9-42BC-8792-D5CCCE11799F}"/>
              </a:ext>
            </a:extLst>
          </p:cNvPr>
          <p:cNvGrpSpPr/>
          <p:nvPr/>
        </p:nvGrpSpPr>
        <p:grpSpPr>
          <a:xfrm>
            <a:off x="6332752" y="3564895"/>
            <a:ext cx="1170603" cy="588069"/>
            <a:chOff x="919941" y="4038132"/>
            <a:chExt cx="2567240" cy="243622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8FC2AA6-8AE1-4064-8374-098D22063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767204F-374F-4BE6-9B2B-44545A8B5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grpSp>
        <p:nvGrpSpPr>
          <p:cNvPr id="85" name="Group 84" descr="person dreaming">
            <a:extLst>
              <a:ext uri="{FF2B5EF4-FFF2-40B4-BE49-F238E27FC236}">
                <a16:creationId xmlns:a16="http://schemas.microsoft.com/office/drawing/2014/main" id="{9E343CB5-9456-4B03-BDDE-94B35C561007}"/>
              </a:ext>
            </a:extLst>
          </p:cNvPr>
          <p:cNvGrpSpPr/>
          <p:nvPr/>
        </p:nvGrpSpPr>
        <p:grpSpPr>
          <a:xfrm>
            <a:off x="4179642" y="2355604"/>
            <a:ext cx="1170603" cy="588069"/>
            <a:chOff x="919941" y="4038132"/>
            <a:chExt cx="2567240" cy="243622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A563955-F13C-4046-B841-4FFA5111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47D0C0E-ADB2-4892-B27D-9ABF32D7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929812-4237-4B44-AD6B-37BB75B11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8944" y="1769181"/>
            <a:ext cx="854646" cy="486264"/>
          </a:xfrm>
          <a:prstGeom prst="rect">
            <a:avLst/>
          </a:prstGeom>
        </p:spPr>
      </p:pic>
      <p:pic>
        <p:nvPicPr>
          <p:cNvPr id="88" name="Picture 87" descr="house">
            <a:extLst>
              <a:ext uri="{FF2B5EF4-FFF2-40B4-BE49-F238E27FC236}">
                <a16:creationId xmlns:a16="http://schemas.microsoft.com/office/drawing/2014/main" id="{28EF9D20-61D2-4F3C-AD0D-3D9839623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34" y="4087939"/>
            <a:ext cx="782797" cy="515469"/>
          </a:xfrm>
          <a:prstGeom prst="rect">
            <a:avLst/>
          </a:prstGeom>
        </p:spPr>
      </p:pic>
      <p:pic>
        <p:nvPicPr>
          <p:cNvPr id="89" name="Picture 88" descr="house">
            <a:extLst>
              <a:ext uri="{FF2B5EF4-FFF2-40B4-BE49-F238E27FC236}">
                <a16:creationId xmlns:a16="http://schemas.microsoft.com/office/drawing/2014/main" id="{3BD359A4-CEEF-457E-8545-C47FAECA7E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242" y="2449984"/>
            <a:ext cx="782797" cy="515469"/>
          </a:xfrm>
          <a:prstGeom prst="rect">
            <a:avLst/>
          </a:prstGeom>
        </p:spPr>
      </p:pic>
      <p:pic>
        <p:nvPicPr>
          <p:cNvPr id="90" name="Picture 89" descr="house">
            <a:extLst>
              <a:ext uri="{FF2B5EF4-FFF2-40B4-BE49-F238E27FC236}">
                <a16:creationId xmlns:a16="http://schemas.microsoft.com/office/drawing/2014/main" id="{C0927C69-6A17-422F-83B2-F32DBCCE55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58" y="3021616"/>
            <a:ext cx="782797" cy="515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85319-A3AE-4A26-A07A-F094DF4D5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338" y="6220478"/>
            <a:ext cx="938865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BA7B42-0BB9-4C00-B57A-3F21DF3D78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1747" y="2150590"/>
            <a:ext cx="481626" cy="60355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B05E44A-3F45-413A-9C27-A2C0297420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3957" y="5222104"/>
            <a:ext cx="561647" cy="63490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2CE23AC-C9AC-4966-8573-319D93A479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9104" y="3756605"/>
            <a:ext cx="561647" cy="63490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D577CF9-1D39-49CC-B978-B897252B36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1803" y="3599374"/>
            <a:ext cx="561647" cy="634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BD5C9F-7E76-474A-B48F-690CC4F661EE}"/>
              </a:ext>
            </a:extLst>
          </p:cNvPr>
          <p:cNvSpPr txBox="1"/>
          <p:nvPr/>
        </p:nvSpPr>
        <p:spPr>
          <a:xfrm>
            <a:off x="8230247" y="6074982"/>
            <a:ext cx="145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[customs]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C9E172A-3980-4002-BB11-7BD002F51A03}"/>
              </a:ext>
            </a:extLst>
          </p:cNvPr>
          <p:cNvSpPr txBox="1"/>
          <p:nvPr/>
        </p:nvSpPr>
        <p:spPr>
          <a:xfrm rot="599373">
            <a:off x="10228881" y="5708590"/>
            <a:ext cx="145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[frequent]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495FDD-460B-4D4A-AE55-6F0800B47B13}"/>
              </a:ext>
            </a:extLst>
          </p:cNvPr>
          <p:cNvSpPr txBox="1"/>
          <p:nvPr/>
        </p:nvSpPr>
        <p:spPr>
          <a:xfrm rot="596989">
            <a:off x="2821809" y="6079843"/>
            <a:ext cx="145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[exactly]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4858FE2-57AC-4BC7-947F-B7C940D9D2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4407" y="4654166"/>
            <a:ext cx="496106" cy="3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7DBAE3-3F98-46C4-9E2C-62D9921510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5129" y="1257864"/>
            <a:ext cx="603556" cy="65232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598CFBE-351F-4C9F-9692-B2BDC4DD86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8360" y="4027588"/>
            <a:ext cx="688944" cy="688944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09AAF56-8E2F-48E7-B9EA-1F1C12A2413E}"/>
              </a:ext>
            </a:extLst>
          </p:cNvPr>
          <p:cNvSpPr txBox="1"/>
          <p:nvPr/>
        </p:nvSpPr>
        <p:spPr>
          <a:xfrm rot="20555472">
            <a:off x="2359336" y="3769250"/>
            <a:ext cx="145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[believe]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CEAB3D7A-A993-4573-97EA-9FCCC04606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8831" y="1365884"/>
            <a:ext cx="603556" cy="65232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2009C7E-A800-4CE2-9EE3-A968791108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3351" y="1380236"/>
            <a:ext cx="603556" cy="652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35895-1145-4A87-8CF8-B95F0DF9AD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97290" y="3921634"/>
            <a:ext cx="550622" cy="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97" y="547209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5" name="T2_W5F_8.1.wav"/>
            </a:hlinkClick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303758" y="695682"/>
            <a:ext cx="538664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Lieblingsdinge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*. Was hat Hamza?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4">
            <a:extLst>
              <a:ext uri="{FF2B5EF4-FFF2-40B4-BE49-F238E27FC236}">
                <a16:creationId xmlns:a16="http://schemas.microsoft.com/office/drawing/2014/main" id="{131B2982-9962-4C72-840B-C4411860B1B6}"/>
              </a:ext>
            </a:extLst>
          </p:cNvPr>
          <p:cNvGraphicFramePr>
            <a:graphicFrameLocks noGrp="1"/>
          </p:cNvGraphicFramePr>
          <p:nvPr/>
        </p:nvGraphicFramePr>
        <p:xfrm>
          <a:off x="7495117" y="2131906"/>
          <a:ext cx="3647016" cy="459100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02900">
                  <a:extLst>
                    <a:ext uri="{9D8B030D-6E8A-4147-A177-3AD203B41FA5}">
                      <a16:colId xmlns:a16="http://schemas.microsoft.com/office/drawing/2014/main" val="2218395770"/>
                    </a:ext>
                  </a:extLst>
                </a:gridCol>
                <a:gridCol w="1413050">
                  <a:extLst>
                    <a:ext uri="{9D8B030D-6E8A-4147-A177-3AD203B41FA5}">
                      <a16:colId xmlns:a16="http://schemas.microsoft.com/office/drawing/2014/main" val="3328270413"/>
                    </a:ext>
                  </a:extLst>
                </a:gridCol>
                <a:gridCol w="1631066">
                  <a:extLst>
                    <a:ext uri="{9D8B030D-6E8A-4147-A177-3AD203B41FA5}">
                      <a16:colId xmlns:a16="http://schemas.microsoft.com/office/drawing/2014/main" val="4057324009"/>
                    </a:ext>
                  </a:extLst>
                </a:gridCol>
              </a:tblGrid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55753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31294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64831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184148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453463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430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114389" y="1296244"/>
            <a:ext cx="10403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Lukas is finding out about Hamza’s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favourite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things. Listen and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him to note down whether Hamza does (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✔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) or doesn’t (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x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have 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favourite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FAA4C3-7D91-42F2-9509-14177C9B0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090" y="5121298"/>
            <a:ext cx="901335" cy="1253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78120A-A77D-4B68-8D16-A600E2E01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012" y="2256364"/>
            <a:ext cx="608003" cy="521145"/>
          </a:xfrm>
          <a:prstGeom prst="rect">
            <a:avLst/>
          </a:prstGeom>
        </p:spPr>
      </p:pic>
      <p:pic>
        <p:nvPicPr>
          <p:cNvPr id="14" name="Picture 2" descr="Teacher, Blackboard, Teach, The Classroom, Clipart">
            <a:extLst>
              <a:ext uri="{FF2B5EF4-FFF2-40B4-BE49-F238E27FC236}">
                <a16:creationId xmlns:a16="http://schemas.microsoft.com/office/drawing/2014/main" id="{3270831B-BCE5-45A8-84BC-AC245F40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513" y="3055569"/>
            <a:ext cx="518948" cy="5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EE0E-8BB6-4BBE-B4BD-E72D9CF88A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3971" y="2983019"/>
            <a:ext cx="816936" cy="582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7C366D-5186-4595-89DE-A0AFD68C6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2461" y="2127878"/>
            <a:ext cx="632990" cy="707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CB7288-98C1-4946-93AE-9F1B269089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913" y="6069095"/>
            <a:ext cx="871343" cy="576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3B20A7-F918-4132-9E85-23606673A6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3644" y="3744104"/>
            <a:ext cx="782896" cy="543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FBA865-F6AA-407D-91EA-506BC46229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2465" y="3769574"/>
            <a:ext cx="632990" cy="615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CF6157-A66F-4390-81F0-9522D57B2B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9096" y="4449142"/>
            <a:ext cx="384081" cy="762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BF54-CAF5-495B-BE45-45953182E5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8745" y="5355213"/>
            <a:ext cx="499915" cy="408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663B82-926C-49AC-9F6B-A5537B1942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57020" y="4538761"/>
            <a:ext cx="907892" cy="5565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59D9EA-9D63-4E38-8BF5-25115ED9A05C}"/>
              </a:ext>
            </a:extLst>
          </p:cNvPr>
          <p:cNvSpPr txBox="1"/>
          <p:nvPr/>
        </p:nvSpPr>
        <p:spPr>
          <a:xfrm>
            <a:off x="79867" y="2953444"/>
            <a:ext cx="736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A. Ich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Lieblingslied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Lieblingsfilm</a:t>
            </a:r>
            <a:r>
              <a:rPr lang="en-GB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14594" y="2224953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F6BB42D-590C-4749-8649-854FA7C4C12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85469" y="300563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044BB56-21A8-4264-863A-FF20A82963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876378" y="3841841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5930C89-A428-47A0-A2F8-E19DCAD9DE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838784" y="4571515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98E2989-7D4A-45D0-81B7-FD163BB6C5B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44605" y="5303096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B5BB167F-0D81-483F-9A91-74328669BE7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60029" y="6128289"/>
            <a:ext cx="517321" cy="5173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3EE1E6-CF75-4121-96BF-7DC2E1403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15894" y="2380486"/>
            <a:ext cx="387130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25885" y="3103781"/>
            <a:ext cx="387130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C38247-E82E-4976-B3E7-31CE21DD10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8426" y="3878487"/>
            <a:ext cx="387130" cy="3414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F619BD-06EE-464D-90AC-8864D4D345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20519" y="4714562"/>
            <a:ext cx="387130" cy="34140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44FFA9-0302-45E8-8E6B-BB3E951684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03880" y="5443947"/>
            <a:ext cx="387130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9E0D1DC-B5EE-4322-8955-9752A0C9E2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7191" y="6239514"/>
            <a:ext cx="387130" cy="341406"/>
          </a:xfrm>
          <a:prstGeom prst="rect">
            <a:avLst/>
          </a:prstGeom>
        </p:spPr>
      </p:pic>
      <p:sp>
        <p:nvSpPr>
          <p:cNvPr id="39" name="Title 4">
            <a:extLst>
              <a:ext uri="{FF2B5EF4-FFF2-40B4-BE49-F238E27FC236}">
                <a16:creationId xmlns:a16="http://schemas.microsoft.com/office/drawing/2014/main" id="{DCDD27E1-00B8-493C-91EF-E99EB33C8D93}"/>
              </a:ext>
            </a:extLst>
          </p:cNvPr>
          <p:cNvSpPr txBox="1">
            <a:spLocks/>
          </p:cNvSpPr>
          <p:nvPr/>
        </p:nvSpPr>
        <p:spPr>
          <a:xfrm>
            <a:off x="942957" y="57788"/>
            <a:ext cx="2869907" cy="52322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>
                <a:solidFill>
                  <a:srgbClr val="002060"/>
                </a:solidFill>
                <a:latin typeface="Century Gothic" panose="020B0502020202020204" pitchFamily="34" charset="0"/>
              </a:rPr>
              <a:t>Follow up 2</a:t>
            </a:r>
            <a:endParaRPr lang="en-GB" sz="320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C00DF-672B-40D3-9D1F-854A8C9388D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8681" y="84093"/>
            <a:ext cx="536494" cy="493819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1BDE1689-5DE2-48C2-84EE-AA62A619300B}"/>
              </a:ext>
            </a:extLst>
          </p:cNvPr>
          <p:cNvSpPr txBox="1">
            <a:spLocks/>
          </p:cNvSpPr>
          <p:nvPr/>
        </p:nvSpPr>
        <p:spPr>
          <a:xfrm>
            <a:off x="10703266" y="1220442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535E1F-5680-4B3C-8112-4DFAA81360C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15" y="-19278"/>
            <a:ext cx="1097375" cy="14022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4D1344-E870-4BF3-8FB4-0FA035744A8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76969" y="5231767"/>
            <a:ext cx="418486" cy="707886"/>
          </a:xfrm>
          <a:prstGeom prst="rect">
            <a:avLst/>
          </a:prstGeom>
        </p:spPr>
      </p:pic>
      <p:pic>
        <p:nvPicPr>
          <p:cNvPr id="1026" name="Picture 2" descr="Free vector graphics of Cartoon">
            <a:extLst>
              <a:ext uri="{FF2B5EF4-FFF2-40B4-BE49-F238E27FC236}">
                <a16:creationId xmlns:a16="http://schemas.microsoft.com/office/drawing/2014/main" id="{DC25FB3D-DF16-4EA4-8F1D-C09E92E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369" y="6022245"/>
            <a:ext cx="495194" cy="6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613;p26">
            <a:hlinkClick r:id="" action="ppaction://noaction">
              <a:snd r:embed="rId23" name="T2_W5F_8.3.wav"/>
            </a:hlinkClick>
            <a:extLst>
              <a:ext uri="{FF2B5EF4-FFF2-40B4-BE49-F238E27FC236}">
                <a16:creationId xmlns:a16="http://schemas.microsoft.com/office/drawing/2014/main" id="{ED5D98C3-5977-4181-BA54-78D7277D49BF}"/>
              </a:ext>
            </a:extLst>
          </p:cNvPr>
          <p:cNvSpPr/>
          <p:nvPr/>
        </p:nvSpPr>
        <p:spPr>
          <a:xfrm>
            <a:off x="7533179" y="242202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613;p26">
            <a:hlinkClick r:id="" action="ppaction://noaction">
              <a:snd r:embed="rId24" name="T2_W5F_8.4.wav"/>
            </a:hlinkClick>
            <a:extLst>
              <a:ext uri="{FF2B5EF4-FFF2-40B4-BE49-F238E27FC236}">
                <a16:creationId xmlns:a16="http://schemas.microsoft.com/office/drawing/2014/main" id="{989EF668-0BD9-4EB8-87BC-68E65693DFC3}"/>
              </a:ext>
            </a:extLst>
          </p:cNvPr>
          <p:cNvSpPr/>
          <p:nvPr/>
        </p:nvSpPr>
        <p:spPr>
          <a:xfrm>
            <a:off x="7566626" y="3188296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B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613;p26">
            <a:hlinkClick r:id="" action="ppaction://noaction">
              <a:snd r:embed="rId25" name="T2_W5F_8.5.wav"/>
            </a:hlinkClick>
            <a:extLst>
              <a:ext uri="{FF2B5EF4-FFF2-40B4-BE49-F238E27FC236}">
                <a16:creationId xmlns:a16="http://schemas.microsoft.com/office/drawing/2014/main" id="{9A81D741-0BFA-4DEB-B81E-D160F8C90BD3}"/>
              </a:ext>
            </a:extLst>
          </p:cNvPr>
          <p:cNvSpPr/>
          <p:nvPr/>
        </p:nvSpPr>
        <p:spPr>
          <a:xfrm>
            <a:off x="7533180" y="3966753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613;p26">
            <a:hlinkClick r:id="" action="ppaction://noaction">
              <a:snd r:embed="rId26" name="T2_W5F_8.6.wav"/>
            </a:hlinkClick>
            <a:extLst>
              <a:ext uri="{FF2B5EF4-FFF2-40B4-BE49-F238E27FC236}">
                <a16:creationId xmlns:a16="http://schemas.microsoft.com/office/drawing/2014/main" id="{41840A20-86C1-4606-B371-14048E348EAE}"/>
              </a:ext>
            </a:extLst>
          </p:cNvPr>
          <p:cNvSpPr/>
          <p:nvPr/>
        </p:nvSpPr>
        <p:spPr>
          <a:xfrm>
            <a:off x="7554673" y="471456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613;p26">
            <a:hlinkClick r:id="" action="ppaction://noaction">
              <a:snd r:embed="rId27" name="T2_W5F_8.7.wav"/>
            </a:hlinkClick>
            <a:extLst>
              <a:ext uri="{FF2B5EF4-FFF2-40B4-BE49-F238E27FC236}">
                <a16:creationId xmlns:a16="http://schemas.microsoft.com/office/drawing/2014/main" id="{03A8C32F-2A8E-4F9A-8DD5-DD0BBA03F0B9}"/>
              </a:ext>
            </a:extLst>
          </p:cNvPr>
          <p:cNvSpPr/>
          <p:nvPr/>
        </p:nvSpPr>
        <p:spPr>
          <a:xfrm>
            <a:off x="7534661" y="5462371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613;p26">
            <a:hlinkClick r:id="" action="ppaction://noaction">
              <a:snd r:embed="rId28" name="T2_W5F_8.8.wav"/>
            </a:hlinkClick>
            <a:extLst>
              <a:ext uri="{FF2B5EF4-FFF2-40B4-BE49-F238E27FC236}">
                <a16:creationId xmlns:a16="http://schemas.microsoft.com/office/drawing/2014/main" id="{70F4BB71-E73B-4682-A6EA-3635B4A63C43}"/>
              </a:ext>
            </a:extLst>
          </p:cNvPr>
          <p:cNvSpPr/>
          <p:nvPr/>
        </p:nvSpPr>
        <p:spPr>
          <a:xfrm>
            <a:off x="7566626" y="6226823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653;p27">
            <a:extLst>
              <a:ext uri="{FF2B5EF4-FFF2-40B4-BE49-F238E27FC236}">
                <a16:creationId xmlns:a16="http://schemas.microsoft.com/office/drawing/2014/main" id="{F1CC73EA-20A1-4197-BA07-8474CCB08B4E}"/>
              </a:ext>
            </a:extLst>
          </p:cNvPr>
          <p:cNvSpPr/>
          <p:nvPr/>
        </p:nvSpPr>
        <p:spPr>
          <a:xfrm>
            <a:off x="1326444" y="4075488"/>
            <a:ext cx="1862717" cy="869950"/>
          </a:xfrm>
          <a:prstGeom prst="wedgeRoundRectCallout">
            <a:avLst>
              <a:gd name="adj1" fmla="val -21049"/>
              <a:gd name="adj2" fmla="val 100121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got … 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Google Shape;653;p27">
            <a:extLst>
              <a:ext uri="{FF2B5EF4-FFF2-40B4-BE49-F238E27FC236}">
                <a16:creationId xmlns:a16="http://schemas.microsoft.com/office/drawing/2014/main" id="{45B032E1-3DCF-4512-9548-521FF07D0406}"/>
              </a:ext>
            </a:extLst>
          </p:cNvPr>
          <p:cNvSpPr/>
          <p:nvPr/>
        </p:nvSpPr>
        <p:spPr>
          <a:xfrm>
            <a:off x="4021773" y="3943974"/>
            <a:ext cx="2286430" cy="1228282"/>
          </a:xfrm>
          <a:prstGeom prst="wedgeRoundRectCallout">
            <a:avLst>
              <a:gd name="adj1" fmla="val 2789"/>
              <a:gd name="adj2" fmla="val 7780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I’ve got /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haven’t got …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7D23F8-8E14-4D40-B162-6A3ADA6DBA00}"/>
              </a:ext>
            </a:extLst>
          </p:cNvPr>
          <p:cNvSpPr txBox="1"/>
          <p:nvPr/>
        </p:nvSpPr>
        <p:spPr>
          <a:xfrm>
            <a:off x="5121335" y="6309343"/>
            <a:ext cx="195927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*Dinge-things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A23011F-8478-4AA0-81E6-D971CCFC5CC1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6"/>
          <a:stretch/>
        </p:blipFill>
        <p:spPr>
          <a:xfrm>
            <a:off x="3841730" y="5194893"/>
            <a:ext cx="1339615" cy="15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3959742" y="133677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3992186" y="145347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Lies die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0C55E-981B-41E6-954F-FEA29363234F}"/>
              </a:ext>
            </a:extLst>
          </p:cNvPr>
          <p:cNvSpPr txBox="1"/>
          <p:nvPr/>
        </p:nvSpPr>
        <p:spPr>
          <a:xfrm>
            <a:off x="126767" y="1260111"/>
            <a:ext cx="11884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 je! Frau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Tahler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listed the children’s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things, but she smudged the articles and can’t remember some of the words! Help her complete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A502E-9D16-4246-AE3C-B65B2342B7AD}"/>
              </a:ext>
            </a:extLst>
          </p:cNvPr>
          <p:cNvSpPr txBox="1"/>
          <p:nvPr/>
        </p:nvSpPr>
        <p:spPr>
          <a:xfrm>
            <a:off x="168920" y="2337130"/>
            <a:ext cx="1228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1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Moritz hat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  <a:r>
              <a:rPr lang="en-GB" sz="2400" dirty="0" err="1">
                <a:solidFill>
                  <a:srgbClr val="00B050"/>
                </a:solidFill>
                <a:latin typeface="Segoe Print" panose="02000600000000000000" pitchFamily="2" charset="0"/>
              </a:rPr>
              <a:t>Lieblings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    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aber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er hat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 </a:t>
            </a:r>
            <a:r>
              <a:rPr lang="en-GB" sz="2400" dirty="0" err="1">
                <a:solidFill>
                  <a:srgbClr val="00B0F0"/>
                </a:solidFill>
                <a:latin typeface="Segoe Print" panose="02000600000000000000" pitchFamily="2" charset="0"/>
              </a:rPr>
              <a:t>Lieblings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   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 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38C8B-1C46-4007-8D73-FADF2D072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306" y="2214024"/>
            <a:ext cx="1129054" cy="523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38C4A-D826-47A7-9AB1-C68ED55E3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256" y="2254183"/>
            <a:ext cx="1129054" cy="523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6C3B10-E125-4076-BEB8-FC777E057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093" y="2352950"/>
            <a:ext cx="451143" cy="420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0A229F-1167-43B3-AA12-4689AB59E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5961" y="2295881"/>
            <a:ext cx="608003" cy="5211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1D7215-BEEF-4F3C-B64F-78F9A7D192C9}"/>
              </a:ext>
            </a:extLst>
          </p:cNvPr>
          <p:cNvSpPr txBox="1"/>
          <p:nvPr/>
        </p:nvSpPr>
        <p:spPr>
          <a:xfrm>
            <a:off x="168920" y="3200058"/>
            <a:ext cx="1304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.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Hamza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er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</a:t>
            </a:r>
            <a:r>
              <a:rPr lang="en-GB" sz="2400" dirty="0">
                <a:solidFill>
                  <a:srgbClr val="00B050"/>
                </a:solidFill>
                <a:latin typeface="Segoe Print" panose="02000600000000000000" pitchFamily="2" charset="0"/>
              </a:rPr>
              <a:t>   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 . 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B62F35-4B3C-47B4-8F7E-E321EA0C2F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664" y="3151209"/>
            <a:ext cx="538763" cy="523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D18054-8021-4914-9B52-88D98FF12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423" y="3079099"/>
            <a:ext cx="1129054" cy="523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C94A6A-ECB3-4E9A-BCCB-B154D43EC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324" y="3134116"/>
            <a:ext cx="1247185" cy="4387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939FCC-5D96-4433-B202-83DD20668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2029" y="3185799"/>
            <a:ext cx="788014" cy="5213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EB60CA-7F08-48ED-9281-FCAD458C1554}"/>
              </a:ext>
            </a:extLst>
          </p:cNvPr>
          <p:cNvSpPr txBox="1"/>
          <p:nvPr/>
        </p:nvSpPr>
        <p:spPr>
          <a:xfrm>
            <a:off x="168920" y="4067289"/>
            <a:ext cx="1304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3. Lukas hat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er hat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k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34DFB9-0E05-499F-A033-3E70FC7E4F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4706" y="4082964"/>
            <a:ext cx="499915" cy="4084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2D4D4E-CD05-4442-B0C3-328C6691C5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13020" y="3875878"/>
            <a:ext cx="418486" cy="707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5D9CC7-0B83-4121-B5FE-CE471F1E6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343" y="4010466"/>
            <a:ext cx="1129054" cy="5232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D5E9C1-8691-4626-9A9D-1D4296C9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930" y="3993068"/>
            <a:ext cx="1129054" cy="5232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516C5F-5E2A-4091-9F2D-20D9BBE333E6}"/>
              </a:ext>
            </a:extLst>
          </p:cNvPr>
          <p:cNvSpPr txBox="1"/>
          <p:nvPr/>
        </p:nvSpPr>
        <p:spPr>
          <a:xfrm>
            <a:off x="168920" y="4934520"/>
            <a:ext cx="1304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4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. Hamza hat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er hat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k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D248E-5139-4D4C-8CC2-155EDF2F3C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963" y="4934520"/>
            <a:ext cx="645490" cy="4482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ACC049-2A3B-4C64-983A-21755E5C6D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2263" y="4889600"/>
            <a:ext cx="731221" cy="4482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6AD8FA-2B81-4DB6-AFD5-A10AA10E3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187" y="4889601"/>
            <a:ext cx="967292" cy="4482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AB9332-544E-4823-ADF6-7CF901214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846" y="4781920"/>
            <a:ext cx="1129054" cy="5232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F9BEB0-0CBB-4547-8B06-3068E4861C34}"/>
              </a:ext>
            </a:extLst>
          </p:cNvPr>
          <p:cNvSpPr txBox="1"/>
          <p:nvPr/>
        </p:nvSpPr>
        <p:spPr>
          <a:xfrm>
            <a:off x="4786550" y="1993179"/>
            <a:ext cx="918332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r>
              <a:rPr lang="en-GB" sz="2400" dirty="0" err="1">
                <a:solidFill>
                  <a:srgbClr val="00B050"/>
                </a:solidFill>
                <a:latin typeface="Segoe Print" panose="02000600000000000000" pitchFamily="2" charset="0"/>
              </a:rPr>
              <a:t>buch</a:t>
            </a:r>
            <a:endParaRPr lang="en-GB" sz="2400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1736C4-6A67-43EF-B601-7F6FDCBD505F}"/>
              </a:ext>
            </a:extLst>
          </p:cNvPr>
          <p:cNvSpPr txBox="1"/>
          <p:nvPr/>
        </p:nvSpPr>
        <p:spPr>
          <a:xfrm>
            <a:off x="10259604" y="2009371"/>
            <a:ext cx="1200566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00B0F0"/>
                </a:solidFill>
                <a:latin typeface="Segoe Print" panose="02000600000000000000" pitchFamily="2" charset="0"/>
              </a:rPr>
              <a:t>film</a:t>
            </a:r>
            <a:r>
              <a:rPr lang="en-GB" sz="2400" dirty="0">
                <a:solidFill>
                  <a:srgbClr val="0070C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B876BB-7460-468D-88B8-97A4B3F81F91}"/>
              </a:ext>
            </a:extLst>
          </p:cNvPr>
          <p:cNvSpPr txBox="1"/>
          <p:nvPr/>
        </p:nvSpPr>
        <p:spPr>
          <a:xfrm>
            <a:off x="5109023" y="2838640"/>
            <a:ext cx="1043370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 err="1">
                <a:solidFill>
                  <a:srgbClr val="FF0000"/>
                </a:solidFill>
                <a:latin typeface="Segoe Print" panose="02000600000000000000" pitchFamily="2" charset="0"/>
              </a:rPr>
              <a:t>farbe</a:t>
            </a:r>
            <a:endParaRPr lang="en-GB" sz="2400" dirty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endParaRPr lang="en-GB" sz="24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5296ED-C60E-4EC7-A1CD-5FD11DC1738F}"/>
              </a:ext>
            </a:extLst>
          </p:cNvPr>
          <p:cNvSpPr txBox="1"/>
          <p:nvPr/>
        </p:nvSpPr>
        <p:spPr>
          <a:xfrm>
            <a:off x="10634450" y="2849997"/>
            <a:ext cx="1388630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00B050"/>
                </a:solidFill>
                <a:latin typeface="Segoe Print" panose="02000600000000000000" pitchFamily="2" charset="0"/>
              </a:rPr>
              <a:t>spiel.</a:t>
            </a:r>
          </a:p>
          <a:p>
            <a:endParaRPr lang="en-GB" sz="2400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D2D62-DD22-4FF5-879C-79A3A322CD46}"/>
              </a:ext>
            </a:extLst>
          </p:cNvPr>
          <p:cNvSpPr txBox="1"/>
          <p:nvPr/>
        </p:nvSpPr>
        <p:spPr>
          <a:xfrm>
            <a:off x="10083073" y="3744670"/>
            <a:ext cx="1388630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Segoe Print" panose="02000600000000000000" pitchFamily="2" charset="0"/>
              </a:rPr>
              <a:t>person.</a:t>
            </a:r>
          </a:p>
          <a:p>
            <a:endParaRPr lang="en-GB" sz="24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B94B80-9577-440D-90F3-A447DFBAB7A3}"/>
              </a:ext>
            </a:extLst>
          </p:cNvPr>
          <p:cNvSpPr txBox="1"/>
          <p:nvPr/>
        </p:nvSpPr>
        <p:spPr>
          <a:xfrm>
            <a:off x="4829980" y="3732307"/>
            <a:ext cx="831473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00B0F0"/>
                </a:solidFill>
                <a:latin typeface="Segoe Print" panose="02000600000000000000" pitchFamily="2" charset="0"/>
              </a:rPr>
              <a:t>ort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ACAD76-192A-46B7-AC0E-4CB8748B9414}"/>
              </a:ext>
            </a:extLst>
          </p:cNvPr>
          <p:cNvSpPr txBox="1"/>
          <p:nvPr/>
        </p:nvSpPr>
        <p:spPr>
          <a:xfrm>
            <a:off x="4985226" y="4590509"/>
            <a:ext cx="967292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00B050"/>
                </a:solidFill>
                <a:latin typeface="Segoe Print" panose="02000600000000000000" pitchFamily="2" charset="0"/>
              </a:rPr>
              <a:t>wort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9CA126-E513-423F-9EFA-4835628FAA58}"/>
              </a:ext>
            </a:extLst>
          </p:cNvPr>
          <p:cNvSpPr txBox="1"/>
          <p:nvPr/>
        </p:nvSpPr>
        <p:spPr>
          <a:xfrm>
            <a:off x="10417931" y="4561124"/>
            <a:ext cx="1425536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 err="1">
                <a:solidFill>
                  <a:srgbClr val="FF0000"/>
                </a:solidFill>
                <a:latin typeface="Segoe Print" panose="02000600000000000000" pitchFamily="2" charset="0"/>
              </a:rPr>
              <a:t>musik</a:t>
            </a:r>
            <a:r>
              <a:rPr lang="en-GB" sz="2400" dirty="0">
                <a:solidFill>
                  <a:srgbClr val="FF000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18898C-9849-430B-9207-593B251715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0653" y="2112935"/>
            <a:ext cx="390178" cy="3475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EAD731-A78A-4085-A4A6-ECFFBBCB6E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1056" y="2895029"/>
            <a:ext cx="387130" cy="34140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6050C6-1F83-4AE1-82C0-228900601F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39467" y="3863907"/>
            <a:ext cx="387130" cy="3414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6A1F0D-15A8-4962-A586-826B997375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94462" y="4583961"/>
            <a:ext cx="387130" cy="3414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0D72756-D82C-4183-9797-5F8D15397E2A}"/>
              </a:ext>
            </a:extLst>
          </p:cNvPr>
          <p:cNvSpPr txBox="1"/>
          <p:nvPr/>
        </p:nvSpPr>
        <p:spPr>
          <a:xfrm>
            <a:off x="0" y="5648899"/>
            <a:ext cx="2624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blue= masculine</a:t>
            </a:r>
          </a:p>
          <a:p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red=feminine</a:t>
            </a:r>
          </a:p>
          <a:p>
            <a:r>
              <a:rPr lang="en-GB" sz="2400" dirty="0">
                <a:solidFill>
                  <a:srgbClr val="00B050"/>
                </a:solidFill>
                <a:latin typeface="Century Gothic" panose="020B0502020202020204" pitchFamily="34" charset="0"/>
              </a:rPr>
              <a:t>green=neuter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1074146-7294-4A28-876D-C5023C3E07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5340" y="-18347"/>
            <a:ext cx="1237613" cy="123252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2FBEE8B-2CBA-4297-9993-355094D106C0}"/>
              </a:ext>
            </a:extLst>
          </p:cNvPr>
          <p:cNvSpPr txBox="1"/>
          <p:nvPr/>
        </p:nvSpPr>
        <p:spPr>
          <a:xfrm>
            <a:off x="9233877" y="6341117"/>
            <a:ext cx="28321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Sätze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- sentences</a:t>
            </a: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C21A2FB3-ACE2-4ADB-959F-BD9299332A9A}"/>
              </a:ext>
            </a:extLst>
          </p:cNvPr>
          <p:cNvSpPr txBox="1">
            <a:spLocks/>
          </p:cNvSpPr>
          <p:nvPr/>
        </p:nvSpPr>
        <p:spPr>
          <a:xfrm>
            <a:off x="9511728" y="90077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raphic 48" descr="Blackboard">
            <a:extLst>
              <a:ext uri="{FF2B5EF4-FFF2-40B4-BE49-F238E27FC236}">
                <a16:creationId xmlns:a16="http://schemas.microsoft.com/office/drawing/2014/main" id="{2DDF569C-30EC-4786-B1A5-4ACB682DDD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07010" y="-185473"/>
            <a:ext cx="1256675" cy="12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5281</TotalTime>
  <Words>3004</Words>
  <Application>Microsoft Office PowerPoint</Application>
  <PresentationFormat>Widescreen</PresentationFormat>
  <Paragraphs>512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2_Office Theme</vt:lpstr>
      <vt:lpstr>Talking about things and things you do</vt:lpstr>
      <vt:lpstr>aussprechen</vt:lpstr>
      <vt:lpstr>aussprechen</vt:lpstr>
      <vt:lpstr>aussprechen</vt:lpstr>
      <vt:lpstr>aussprechen</vt:lpstr>
      <vt:lpstr>Follow up 1 </vt:lpstr>
      <vt:lpstr>Follow up 1 </vt:lpstr>
      <vt:lpstr>Presentazione standard di PowerPoint</vt:lpstr>
      <vt:lpstr>Follow up 3</vt:lpstr>
      <vt:lpstr>Follow up 4a</vt:lpstr>
      <vt:lpstr>Follow up 4b</vt:lpstr>
      <vt:lpstr>Follow up 5: </vt:lpstr>
      <vt:lpstr>Follow up 5: </vt:lpstr>
      <vt:lpstr>Tschüss!</vt:lpstr>
      <vt:lpstr>Follow up 1 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56</cp:revision>
  <dcterms:created xsi:type="dcterms:W3CDTF">2021-06-12T06:20:35Z</dcterms:created>
  <dcterms:modified xsi:type="dcterms:W3CDTF">2022-11-21T18:54:24Z</dcterms:modified>
</cp:coreProperties>
</file>