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7"/>
  </p:notesMasterIdLst>
  <p:sldIdLst>
    <p:sldId id="275" r:id="rId3"/>
    <p:sldId id="925" r:id="rId4"/>
    <p:sldId id="930" r:id="rId5"/>
    <p:sldId id="931" r:id="rId6"/>
    <p:sldId id="932" r:id="rId7"/>
    <p:sldId id="940" r:id="rId8"/>
    <p:sldId id="294" r:id="rId9"/>
    <p:sldId id="934" r:id="rId10"/>
    <p:sldId id="937" r:id="rId11"/>
    <p:sldId id="935" r:id="rId12"/>
    <p:sldId id="938" r:id="rId13"/>
    <p:sldId id="939" r:id="rId14"/>
    <p:sldId id="941" r:id="rId15"/>
    <p:sldId id="94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79083" autoAdjust="0"/>
  </p:normalViewPr>
  <p:slideViewPr>
    <p:cSldViewPr snapToGrid="0">
      <p:cViewPr varScale="1">
        <p:scale>
          <a:sx n="53" d="100"/>
          <a:sy n="53" d="100"/>
        </p:scale>
        <p:origin x="1243" y="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Introduce [</a:t>
            </a:r>
            <a:r>
              <a:rPr lang="en-GB" sz="1200" b="1" i="0" strike="noStrike" spc="-1" dirty="0" err="1">
                <a:solidFill>
                  <a:srgbClr val="002060"/>
                </a:solidFill>
                <a:latin typeface="Century Gothic"/>
                <a:ea typeface="Century Gothic"/>
              </a:rPr>
              <a:t>äu</a:t>
            </a:r>
            <a:r>
              <a:rPr lang="en-GB" sz="1200" b="1" i="0" strike="noStrike" spc="-1" dirty="0">
                <a:solidFill>
                  <a:srgbClr val="002060"/>
                </a:solidFill>
                <a:latin typeface="Century Gothic"/>
                <a:ea typeface="Century Gothic"/>
              </a:rPr>
              <a:t>] </a:t>
            </a:r>
            <a:r>
              <a:rPr lang="en-GB" sz="1200" b="1" i="0" strike="noStrike" spc="-1" dirty="0" err="1">
                <a:solidFill>
                  <a:srgbClr val="002060"/>
                </a:solidFill>
                <a:latin typeface="Century Gothic"/>
                <a:ea typeface="Century Gothic"/>
              </a:rPr>
              <a:t>Häuser</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[Haus-147] </a:t>
            </a:r>
            <a:r>
              <a:rPr lang="en-GB" sz="1200" b="1" i="0" strike="noStrike" spc="-1" dirty="0" err="1">
                <a:solidFill>
                  <a:srgbClr val="002060"/>
                </a:solidFill>
                <a:latin typeface="Century Gothic"/>
                <a:ea typeface="Century Gothic"/>
              </a:rPr>
              <a:t>Mäuse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[Maus-3463], </a:t>
            </a:r>
            <a:r>
              <a:rPr lang="en-GB" sz="1200" b="1" i="0" strike="noStrike" spc="-1" dirty="0" err="1">
                <a:solidFill>
                  <a:srgbClr val="002060"/>
                </a:solidFill>
                <a:latin typeface="Century Gothic"/>
                <a:ea typeface="Century Gothic"/>
              </a:rPr>
              <a:t>träumen</a:t>
            </a:r>
            <a:r>
              <a:rPr lang="en-GB" sz="1200" b="0" i="0" strike="noStrike" spc="-1" dirty="0">
                <a:solidFill>
                  <a:srgbClr val="002060"/>
                </a:solidFill>
                <a:latin typeface="Century Gothic"/>
                <a:ea typeface="Century Gothic"/>
              </a:rPr>
              <a:t> [1793]</a:t>
            </a:r>
          </a:p>
          <a:p>
            <a:pPr marL="216000" indent="-216000">
              <a:lnSpc>
                <a:spcPct val="100000"/>
              </a:lnSpc>
            </a:pPr>
            <a:r>
              <a:rPr lang="de-DE" sz="1200" b="0" i="0" strike="noStrike" spc="-1" dirty="0">
                <a:solidFill>
                  <a:srgbClr val="002060"/>
                </a:solidFill>
                <a:latin typeface="Century Gothic"/>
                <a:ea typeface="Century Gothic"/>
              </a:rPr>
              <a:t>Revisit [au] Haus [147] blau [948] laufen [252]</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 Film </a:t>
            </a:r>
            <a:r>
              <a:rPr lang="de-DE" sz="1200" b="0" i="0" strike="noStrike" spc="-1" dirty="0">
                <a:solidFill>
                  <a:srgbClr val="002060"/>
                </a:solidFill>
                <a:latin typeface="Century Gothic"/>
                <a:ea typeface="Century Gothic"/>
              </a:rPr>
              <a:t>[505] </a:t>
            </a:r>
            <a:r>
              <a:rPr lang="de-DE" sz="1200" b="1" i="0" strike="noStrike" spc="-1" dirty="0">
                <a:solidFill>
                  <a:srgbClr val="002060"/>
                </a:solidFill>
                <a:latin typeface="Century Gothic"/>
                <a:ea typeface="Century Gothic"/>
              </a:rPr>
              <a:t>Lieblings-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Lied </a:t>
            </a:r>
            <a:r>
              <a:rPr lang="de-DE" sz="1200" b="0" i="0" strike="noStrike" spc="-1" dirty="0">
                <a:solidFill>
                  <a:srgbClr val="002060"/>
                </a:solidFill>
                <a:latin typeface="Century Gothic"/>
                <a:ea typeface="Century Gothic"/>
              </a:rPr>
              <a:t>[1733] </a:t>
            </a:r>
            <a:r>
              <a:rPr lang="de-DE" sz="1200" b="1" i="0" strike="noStrike" spc="-1" dirty="0">
                <a:solidFill>
                  <a:srgbClr val="002060"/>
                </a:solidFill>
                <a:latin typeface="Century Gothic"/>
                <a:ea typeface="Century Gothic"/>
              </a:rPr>
              <a:t>Musik </a:t>
            </a:r>
            <a:r>
              <a:rPr lang="de-DE" sz="1200" b="0" i="0" strike="noStrike" spc="-1" dirty="0">
                <a:solidFill>
                  <a:srgbClr val="002060"/>
                </a:solidFill>
                <a:latin typeface="Century Gothic"/>
                <a:ea typeface="Century Gothic"/>
              </a:rPr>
              <a:t>[509] </a:t>
            </a:r>
          </a:p>
          <a:p>
            <a:pPr marL="216000" indent="-216000">
              <a:lnSpc>
                <a:spcPct val="100000"/>
              </a:lnSpc>
            </a:pPr>
            <a:r>
              <a:rPr lang="de-DE" sz="1200" b="1" i="0" strike="noStrike" spc="-1" dirty="0">
                <a:solidFill>
                  <a:srgbClr val="002060"/>
                </a:solidFill>
                <a:effectLst/>
                <a:latin typeface="Century Gothic"/>
                <a:ea typeface="+mn-ea"/>
                <a:cs typeface="+mn-cs"/>
              </a:rPr>
              <a:t>Revisit 1</a:t>
            </a:r>
            <a:r>
              <a:rPr lang="de-DE" sz="1200" b="0" i="0" strike="noStrike" spc="-1" dirty="0">
                <a:solidFill>
                  <a:srgbClr val="002060"/>
                </a:solidFill>
                <a:effectLst/>
                <a:latin typeface="Century Gothic"/>
                <a:ea typeface="+mn-ea"/>
                <a:cs typeface="+mn-cs"/>
              </a:rPr>
              <a:t>: Frau [99] Herr [154] Lehrer, Lehrerin [695] Mann [121] sehr [81]</a:t>
            </a:r>
          </a:p>
          <a:p>
            <a:pPr marL="216000" indent="-216000">
              <a:lnSpc>
                <a:spcPct val="100000"/>
              </a:lnSpc>
            </a:pPr>
            <a:r>
              <a:rPr lang="de-DE" sz="1200" b="1" i="0" strike="noStrike" spc="-1" dirty="0">
                <a:solidFill>
                  <a:srgbClr val="002060"/>
                </a:solidFill>
                <a:effectLst/>
                <a:latin typeface="Century Gothic"/>
                <a:ea typeface="+mn-ea"/>
                <a:cs typeface="+mn-cs"/>
              </a:rPr>
              <a:t>Revisit 2</a:t>
            </a:r>
            <a:r>
              <a:rPr lang="de-DE" sz="1200" b="0" i="0" strike="noStrike" spc="-1" dirty="0">
                <a:solidFill>
                  <a:srgbClr val="002060"/>
                </a:solidFill>
                <a:effectLst/>
                <a:latin typeface="Century Gothic"/>
                <a:ea typeface="+mn-ea"/>
                <a:cs typeface="+mn-cs"/>
              </a:rPr>
              <a:t>: links [893] oben [417] rechts [829] unten [710]</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a:t>
            </a:r>
            <a:r>
              <a:rPr lang="en-GB" sz="1300" spc="-1" dirty="0" err="1">
                <a:solidFill>
                  <a:srgbClr val="000000"/>
                </a:solidFill>
                <a:latin typeface="Calibri"/>
                <a:ea typeface="Calibri"/>
              </a:rPr>
              <a:t>ein</a:t>
            </a:r>
            <a:r>
              <a:rPr lang="en-GB" sz="1300" spc="-1" dirty="0">
                <a:solidFill>
                  <a:srgbClr val="000000"/>
                </a:solidFill>
                <a:latin typeface="Calibri"/>
                <a:ea typeface="Calibri"/>
              </a:rPr>
              <a:t>’ and </a:t>
            </a:r>
            <a:r>
              <a:rPr lang="en-GB" sz="1300" spc="-1" dirty="0" err="1">
                <a:solidFill>
                  <a:srgbClr val="000000"/>
                </a:solidFill>
                <a:latin typeface="Calibri"/>
                <a:ea typeface="Calibri"/>
              </a:rPr>
              <a:t>kein</a:t>
            </a:r>
            <a:r>
              <a:rPr lang="en-GB" sz="1300" spc="-1" dirty="0">
                <a:solidFill>
                  <a:srgbClr val="000000"/>
                </a:solidFill>
                <a:latin typeface="Calibri"/>
                <a:ea typeface="Calibri"/>
              </a:rPr>
              <a:t>’ changes after </a:t>
            </a:r>
            <a:r>
              <a:rPr lang="en-GB" sz="1300" spc="-1" dirty="0" err="1">
                <a:solidFill>
                  <a:srgbClr val="000000"/>
                </a:solidFill>
                <a:latin typeface="Calibri"/>
                <a:ea typeface="Calibri"/>
              </a:rPr>
              <a:t>haben</a:t>
            </a:r>
            <a:r>
              <a:rPr lang="en-GB" sz="1300" spc="-1" dirty="0">
                <a:solidFill>
                  <a:srgbClr val="000000"/>
                </a:solidFill>
                <a:latin typeface="Calibri"/>
                <a:ea typeface="Calibri"/>
              </a:rPr>
              <a:t> and most verbs, and to remind pupils of the gender of compound nouns. </a:t>
            </a:r>
          </a:p>
          <a:p>
            <a:pPr marL="241104" indent="-240345">
              <a:buClr>
                <a:srgbClr val="000000"/>
              </a:buClr>
              <a:buFont typeface="Calibri"/>
              <a:buAutoNum type="arabicPeriod"/>
            </a:pPr>
            <a:r>
              <a:rPr lang="en-GB" sz="1300" spc="-1" dirty="0">
                <a:solidFill>
                  <a:srgbClr val="000000"/>
                </a:solidFill>
                <a:latin typeface="Calibri"/>
                <a:ea typeface="Calibri"/>
              </a:rPr>
              <a:t>Elicit English translation for the German examples provided.  </a:t>
            </a: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provide practice in noticing negation with </a:t>
            </a:r>
            <a:r>
              <a:rPr lang="en-GB" b="0" i="1" dirty="0" err="1"/>
              <a:t>kein</a:t>
            </a:r>
            <a:r>
              <a:rPr lang="en-GB" b="0" i="1" dirty="0"/>
              <a:t> </a:t>
            </a:r>
            <a:r>
              <a:rPr lang="en-GB" b="0" i="0" dirty="0"/>
              <a:t>and to practise the use of </a:t>
            </a:r>
            <a:r>
              <a:rPr lang="en-GB" b="0" i="1" dirty="0" err="1"/>
              <a:t>Lieblings</a:t>
            </a:r>
            <a:r>
              <a:rPr lang="en-GB" b="0" i="1" dirty="0"/>
              <a:t>-</a:t>
            </a:r>
            <a:r>
              <a:rPr lang="en-GB" b="0" i="0" dirty="0"/>
              <a:t> with new and revisited vocabulary. </a:t>
            </a:r>
          </a:p>
          <a:p>
            <a:endParaRPr lang="en-GB" b="0" i="0" dirty="0"/>
          </a:p>
          <a:p>
            <a:r>
              <a:rPr lang="en-GB" b="0" i="0" dirty="0"/>
              <a:t>Procedure:</a:t>
            </a:r>
          </a:p>
          <a:p>
            <a:pPr marL="228600" indent="-228600">
              <a:buAutoNum type="arabicPeriod"/>
            </a:pPr>
            <a:r>
              <a:rPr lang="en-GB" b="0" i="0" dirty="0"/>
              <a:t>Explain the scenario. Lukas is talking about whether or not he has favourite things. Pupils need to look out for </a:t>
            </a:r>
            <a:r>
              <a:rPr lang="en-GB" b="0" i="0" dirty="0" err="1"/>
              <a:t>ein</a:t>
            </a:r>
            <a:r>
              <a:rPr lang="en-GB" b="0" i="0" dirty="0"/>
              <a:t> or </a:t>
            </a:r>
            <a:r>
              <a:rPr lang="en-GB" b="0" i="0" dirty="0" err="1"/>
              <a:t>kein</a:t>
            </a:r>
            <a:r>
              <a:rPr lang="en-GB" b="0" i="0" dirty="0"/>
              <a:t> in each sentence and identify which of the two pictures Lukas has a favourite of, and which he doesn’t. </a:t>
            </a:r>
          </a:p>
          <a:p>
            <a:pPr marL="228600" indent="-228600">
              <a:buAutoNum type="arabicPeriod"/>
            </a:pPr>
            <a:r>
              <a:rPr lang="en-GB" b="0" i="0" dirty="0"/>
              <a:t>Ask pupils to write down numbers 1-6. </a:t>
            </a:r>
          </a:p>
          <a:p>
            <a:pPr marL="228600" indent="-228600">
              <a:buAutoNum type="arabicPeriod"/>
            </a:pPr>
            <a:r>
              <a:rPr lang="en-GB" b="0" i="0" dirty="0"/>
              <a:t>Read number 1 together. Pupils should write a tick and cross in the correct order, based on which thing Lukas has a favourite of. </a:t>
            </a:r>
          </a:p>
          <a:p>
            <a:pPr marL="228600" indent="-228600">
              <a:buAutoNum type="arabicPeriod"/>
            </a:pPr>
            <a:r>
              <a:rPr lang="en-GB" b="0" i="0" dirty="0"/>
              <a:t>Click to display sentences 2-6 and ask pupils to do the same independently. </a:t>
            </a:r>
          </a:p>
          <a:p>
            <a:pPr marL="228600" indent="-228600">
              <a:buAutoNum type="arabicPeriod"/>
            </a:pPr>
            <a:r>
              <a:rPr lang="en-GB" b="0" i="0" dirty="0"/>
              <a:t>Click to display answer ticks and crosses. </a:t>
            </a:r>
          </a:p>
          <a:p>
            <a:endParaRPr lang="en-GB" b="0" i="0" dirty="0"/>
          </a:p>
          <a:p>
            <a:r>
              <a:rPr lang="en-GB" b="1" dirty="0"/>
              <a:t>Note</a:t>
            </a:r>
            <a:r>
              <a:rPr lang="en-GB" dirty="0"/>
              <a:t>: to tweak this activity for a higher level of challenge, swap the order of some of the items in the table so that pupils need to focus on both the </a:t>
            </a:r>
            <a:r>
              <a:rPr lang="en-GB" dirty="0" err="1"/>
              <a:t>ein</a:t>
            </a:r>
            <a:r>
              <a:rPr lang="en-GB" dirty="0"/>
              <a:t> / </a:t>
            </a:r>
            <a:r>
              <a:rPr lang="en-GB" dirty="0" err="1"/>
              <a:t>kein</a:t>
            </a:r>
            <a:r>
              <a:rPr lang="en-GB" dirty="0"/>
              <a:t> and the noun meanings. With this layout, pupils will begin to anticipate that the items are in order (1, 2) each time.</a:t>
            </a:r>
          </a:p>
        </p:txBody>
      </p:sp>
      <p:sp>
        <p:nvSpPr>
          <p:cNvPr id="4" name="Slide Number Placeholder 3"/>
          <p:cNvSpPr>
            <a:spLocks noGrp="1"/>
          </p:cNvSpPr>
          <p:nvPr>
            <p:ph type="sldNum" sz="quarter" idx="5"/>
          </p:nvPr>
        </p:nvSpPr>
        <p:spPr/>
        <p:txBody>
          <a:bodyPr/>
          <a:lstStyle/>
          <a:p>
            <a:fld id="{6F88A7DB-3951-47CF-8E53-B42241E86674}" type="slidenum">
              <a:rPr lang="en-GB" smtClean="0"/>
              <a:t>11</a:t>
            </a:fld>
            <a:endParaRPr lang="en-GB"/>
          </a:p>
        </p:txBody>
      </p:sp>
    </p:spTree>
    <p:extLst>
      <p:ext uri="{BB962C8B-B14F-4D97-AF65-F5344CB8AC3E}">
        <p14:creationId xmlns:p14="http://schemas.microsoft.com/office/powerpoint/2010/main" val="2152431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recap the possessive adjective ‘</a:t>
            </a:r>
            <a:r>
              <a:rPr lang="en-GB" sz="1200" b="0" strike="noStrike" spc="-1" dirty="0" err="1">
                <a:latin typeface="Arial"/>
              </a:rPr>
              <a:t>mein</a:t>
            </a:r>
            <a:r>
              <a:rPr lang="en-GB" sz="1200" b="0" strike="noStrike" spc="-1" dirty="0">
                <a:latin typeface="Arial"/>
              </a:rPr>
              <a:t>’ and to introduce its use with </a:t>
            </a:r>
            <a:r>
              <a:rPr lang="en-GB" sz="1200" b="0" strike="noStrike" spc="-1" dirty="0" err="1">
                <a:latin typeface="Arial"/>
              </a:rPr>
              <a:t>Lieblings</a:t>
            </a:r>
            <a:r>
              <a:rPr lang="en-GB" sz="1200" b="0" strike="noStrike" spc="-1" dirty="0">
                <a:latin typeface="Arial"/>
              </a:rPr>
              <a:t>- compound nouns</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show examples of questions and answers between Moritz and Lukas.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865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forms in the context of favourite things.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scenario. Now Lukas is finding out about Moritz’ favourite things. Pupils must note down A or B based on the gender of the </a:t>
            </a:r>
            <a:r>
              <a:rPr lang="en-GB" sz="1200" b="0" strike="noStrike" spc="-1" dirty="0" err="1">
                <a:solidFill>
                  <a:srgbClr val="000000"/>
                </a:solidFill>
                <a:latin typeface="Calibri"/>
              </a:rPr>
              <a:t>ein</a:t>
            </a:r>
            <a:r>
              <a:rPr lang="en-GB" sz="1200" b="0" strike="noStrike" spc="-1" dirty="0">
                <a:solidFill>
                  <a:srgbClr val="000000"/>
                </a:solidFill>
                <a:latin typeface="Calibri"/>
              </a:rPr>
              <a:t>/</a:t>
            </a:r>
            <a:r>
              <a:rPr lang="en-GB" sz="1200" b="0" strike="noStrike" spc="-1" dirty="0" err="1">
                <a:solidFill>
                  <a:srgbClr val="000000"/>
                </a:solidFill>
                <a:latin typeface="Calibri"/>
              </a:rPr>
              <a:t>mein</a:t>
            </a:r>
            <a:r>
              <a:rPr lang="en-GB" sz="1200" b="0" strike="noStrike" spc="-1" dirty="0">
                <a:solidFill>
                  <a:srgbClr val="000000"/>
                </a:solidFill>
                <a:latin typeface="Calibri"/>
              </a:rPr>
              <a:t>/</a:t>
            </a:r>
            <a:r>
              <a:rPr lang="en-GB" sz="1200" b="0" strike="noStrike" spc="-1" dirty="0" err="1">
                <a:solidFill>
                  <a:srgbClr val="000000"/>
                </a:solidFill>
                <a:latin typeface="Calibri"/>
              </a:rPr>
              <a:t>kein</a:t>
            </a:r>
            <a:r>
              <a:rPr lang="en-GB" sz="1200" b="0" strike="noStrike" spc="-1" dirty="0">
                <a:solidFill>
                  <a:srgbClr val="000000"/>
                </a:solidFill>
                <a:latin typeface="Calibri"/>
              </a:rPr>
              <a:t> words they hear. They must then write Yes or No for whether or not</a:t>
            </a:r>
          </a:p>
          <a:p>
            <a:pPr marL="0" indent="0">
              <a:lnSpc>
                <a:spcPct val="100000"/>
              </a:lnSpc>
              <a:buNone/>
            </a:pPr>
            <a:r>
              <a:rPr lang="en-GB" sz="1200" b="0" strike="noStrike" spc="-1" dirty="0">
                <a:solidFill>
                  <a:srgbClr val="000000"/>
                </a:solidFill>
                <a:latin typeface="Calibri"/>
              </a:rPr>
              <a:t>Moritz has a favourite.  Note: </a:t>
            </a:r>
            <a:r>
              <a:rPr lang="en-GB" sz="1200" b="0" strike="noStrike" spc="-1" dirty="0" err="1">
                <a:solidFill>
                  <a:srgbClr val="000000"/>
                </a:solidFill>
                <a:latin typeface="Calibri"/>
              </a:rPr>
              <a:t>Ja</a:t>
            </a:r>
            <a:r>
              <a:rPr lang="en-GB" sz="1200" b="0" strike="noStrike" spc="-1" dirty="0">
                <a:solidFill>
                  <a:srgbClr val="000000"/>
                </a:solidFill>
                <a:latin typeface="Calibri"/>
              </a:rPr>
              <a:t>/</a:t>
            </a:r>
            <a:r>
              <a:rPr lang="en-GB" sz="1200" b="0" strike="noStrike" spc="-1" dirty="0" err="1">
                <a:solidFill>
                  <a:srgbClr val="000000"/>
                </a:solidFill>
                <a:latin typeface="Calibri"/>
              </a:rPr>
              <a:t>Nein</a:t>
            </a:r>
            <a:r>
              <a:rPr lang="en-GB" sz="1200" b="0" strike="noStrike" spc="-1" dirty="0">
                <a:solidFill>
                  <a:srgbClr val="000000"/>
                </a:solidFill>
                <a:latin typeface="Calibri"/>
              </a:rPr>
              <a:t> have been omitted in these short dialogues to avoid pupils relying on these cues for the answers.</a:t>
            </a:r>
          </a:p>
          <a:p>
            <a:pPr marL="216000" indent="-216000">
              <a:lnSpc>
                <a:spcPct val="100000"/>
              </a:lnSpc>
            </a:pPr>
            <a:r>
              <a:rPr lang="en-GB" sz="1200" b="0" strike="noStrike" spc="-1" dirty="0">
                <a:solidFill>
                  <a:srgbClr val="000000"/>
                </a:solidFill>
                <a:latin typeface="Calibri"/>
              </a:rPr>
              <a:t>2. Click to play B (</a:t>
            </a:r>
            <a:r>
              <a:rPr lang="en-GB" sz="1200" b="0" strike="noStrike" spc="-1" dirty="0" err="1">
                <a:solidFill>
                  <a:srgbClr val="000000"/>
                </a:solidFill>
                <a:latin typeface="Calibri"/>
              </a:rPr>
              <a:t>Beispiel</a:t>
            </a:r>
            <a:r>
              <a:rPr lang="en-GB" sz="1200" b="0" strike="noStrike" spc="-1" dirty="0">
                <a:solidFill>
                  <a:srgbClr val="000000"/>
                </a:solidFill>
                <a:latin typeface="Calibri"/>
              </a:rPr>
              <a:t>). Click to bring up the speech bubbles for number the example, so pupils can see what they have heard. Discuss as a class how to decide which noun is being discussed. (It is </a:t>
            </a:r>
            <a:r>
              <a:rPr lang="en-GB" sz="1200" b="0" i="1" strike="noStrike" spc="-1" dirty="0" err="1">
                <a:solidFill>
                  <a:srgbClr val="000000"/>
                </a:solidFill>
                <a:latin typeface="Calibri"/>
              </a:rPr>
              <a:t>eine</a:t>
            </a:r>
            <a:r>
              <a:rPr lang="en-GB" sz="1200" b="0" i="1" strike="noStrike" spc="-1" dirty="0">
                <a:solidFill>
                  <a:srgbClr val="000000"/>
                </a:solidFill>
                <a:latin typeface="Calibri"/>
              </a:rPr>
              <a:t> </a:t>
            </a:r>
            <a:r>
              <a:rPr lang="en-GB" sz="1200" b="0" i="0" strike="noStrike" spc="-1" dirty="0">
                <a:solidFill>
                  <a:srgbClr val="000000"/>
                </a:solidFill>
                <a:latin typeface="Calibri"/>
              </a:rPr>
              <a:t>and</a:t>
            </a:r>
            <a:r>
              <a:rPr lang="en-GB" sz="1200" b="0" i="1" strike="noStrike" spc="-1" dirty="0">
                <a:solidFill>
                  <a:srgbClr val="000000"/>
                </a:solidFill>
                <a:latin typeface="Calibri"/>
              </a:rPr>
              <a:t> </a:t>
            </a:r>
            <a:r>
              <a:rPr lang="en-GB" sz="1200" b="0" i="1" strike="noStrike" spc="-1" dirty="0" err="1">
                <a:solidFill>
                  <a:srgbClr val="000000"/>
                </a:solidFill>
                <a:latin typeface="Calibri"/>
              </a:rPr>
              <a:t>meine</a:t>
            </a:r>
            <a:r>
              <a:rPr lang="en-GB" sz="1200" b="0" i="1" strike="noStrike" spc="-1" dirty="0">
                <a:solidFill>
                  <a:srgbClr val="000000"/>
                </a:solidFill>
                <a:latin typeface="Calibri"/>
              </a:rPr>
              <a:t> </a:t>
            </a:r>
            <a:r>
              <a:rPr lang="en-GB" sz="1200" b="0" i="0" strike="noStrike" spc="-1" dirty="0">
                <a:solidFill>
                  <a:srgbClr val="000000"/>
                </a:solidFill>
                <a:latin typeface="Calibri"/>
              </a:rPr>
              <a:t>so the missing word must be </a:t>
            </a:r>
            <a:r>
              <a:rPr lang="en-GB" sz="1200" b="0" i="1" strike="noStrike" spc="-1" dirty="0" err="1">
                <a:solidFill>
                  <a:srgbClr val="000000"/>
                </a:solidFill>
                <a:latin typeface="Calibri"/>
              </a:rPr>
              <a:t>Farbe</a:t>
            </a:r>
            <a:r>
              <a:rPr lang="en-GB" sz="1200" b="0" i="1" strike="noStrike" spc="-1" dirty="0">
                <a:solidFill>
                  <a:srgbClr val="000000"/>
                </a:solidFill>
                <a:latin typeface="Calibri"/>
              </a:rPr>
              <a:t> (f) </a:t>
            </a:r>
            <a:r>
              <a:rPr lang="en-GB" sz="1200" b="0" i="0" strike="noStrike" spc="-1" dirty="0">
                <a:solidFill>
                  <a:srgbClr val="000000"/>
                </a:solidFill>
                <a:latin typeface="Calibri"/>
              </a:rPr>
              <a:t>not</a:t>
            </a:r>
            <a:r>
              <a:rPr lang="en-GB" sz="1200" b="0" i="1" strike="noStrike" spc="-1" dirty="0">
                <a:solidFill>
                  <a:srgbClr val="000000"/>
                </a:solidFill>
                <a:latin typeface="Calibri"/>
              </a:rPr>
              <a:t> Film (m).) </a:t>
            </a:r>
            <a:r>
              <a:rPr lang="en-GB" sz="1200" b="0" i="0" strike="noStrike" spc="-1" dirty="0">
                <a:solidFill>
                  <a:srgbClr val="000000"/>
                </a:solidFill>
                <a:latin typeface="Calibri"/>
              </a:rPr>
              <a:t>Discuss also whether they heard a favourite colour or whether Moritz doesn’t have one. Click to display answers. </a:t>
            </a:r>
          </a:p>
          <a:p>
            <a:pPr marL="216000" indent="-216000">
              <a:lnSpc>
                <a:spcPct val="100000"/>
              </a:lnSpc>
            </a:pPr>
            <a:r>
              <a:rPr lang="en-GB" sz="1200" b="0" strike="noStrike" spc="-1" dirty="0">
                <a:solidFill>
                  <a:srgbClr val="000000"/>
                </a:solidFill>
                <a:latin typeface="Calibri"/>
              </a:rPr>
              <a:t>3.  Play items 1-5.</a:t>
            </a:r>
          </a:p>
          <a:p>
            <a:pPr marL="216000" indent="-216000">
              <a:lnSpc>
                <a:spcPct val="100000"/>
              </a:lnSpc>
            </a:pPr>
            <a:r>
              <a:rPr lang="en-GB" sz="1200" b="0" strike="noStrike" spc="-1" dirty="0">
                <a:solidFill>
                  <a:srgbClr val="000000"/>
                </a:solidFill>
                <a:latin typeface="Calibri"/>
              </a:rPr>
              <a:t>4.  Click to correct. Bonus points if anybody can name the favourite things!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B: Hast du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a:t>
            </a:r>
            <a:r>
              <a:rPr lang="en-GB" sz="1200" b="0" strike="noStrike" spc="-1" dirty="0" err="1">
                <a:solidFill>
                  <a:srgbClr val="000000"/>
                </a:solidFill>
                <a:latin typeface="Calibri"/>
              </a:rPr>
              <a:t>farbe</a:t>
            </a:r>
            <a:r>
              <a:rPr lang="en-GB" sz="1200" b="0" strike="noStrike" spc="-1" dirty="0">
                <a:solidFill>
                  <a:srgbClr val="000000"/>
                </a:solidFill>
                <a:latin typeface="Calibri"/>
              </a:rPr>
              <a:t>]?</a:t>
            </a:r>
          </a:p>
          <a:p>
            <a:pPr marL="0" indent="0">
              <a:lnSpc>
                <a:spcPct val="100000"/>
              </a:lnSpc>
              <a:buNone/>
            </a:pP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a:t>
            </a:r>
            <a:r>
              <a:rPr lang="en-GB" sz="1200" b="0" strike="noStrike" spc="-1" dirty="0" err="1">
                <a:solidFill>
                  <a:srgbClr val="000000"/>
                </a:solidFill>
                <a:latin typeface="Calibri"/>
              </a:rPr>
              <a:t>farbe</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rot. </a:t>
            </a:r>
          </a:p>
          <a:p>
            <a:pPr marL="0" indent="0">
              <a:lnSpc>
                <a:spcPct val="100000"/>
              </a:lnSpc>
              <a:buNone/>
            </a:pPr>
            <a:r>
              <a:rPr lang="en-GB" sz="1200" b="0" strike="noStrike" spc="-1" dirty="0">
                <a:solidFill>
                  <a:srgbClr val="000000"/>
                </a:solidFill>
                <a:latin typeface="Calibri"/>
              </a:rPr>
              <a:t>1. Hast du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[lied]?</a:t>
            </a:r>
          </a:p>
          <a:p>
            <a:pPr marL="0" indent="0">
              <a:lnSpc>
                <a:spcPct val="100000"/>
              </a:lnSpc>
              <a:buNone/>
            </a:pPr>
            <a:r>
              <a:rPr lang="en-GB" sz="1200" b="0" strike="noStrike" spc="-1" dirty="0">
                <a:solidFill>
                  <a:srgbClr val="000000"/>
                </a:solidFill>
                <a:latin typeface="Calibri"/>
              </a:rPr>
              <a:t>Ich </a:t>
            </a:r>
            <a:r>
              <a:rPr lang="en-GB" sz="1200" b="0" strike="noStrike" spc="-1" dirty="0" err="1">
                <a:solidFill>
                  <a:srgbClr val="000000"/>
                </a:solidFill>
                <a:latin typeface="Calibri"/>
              </a:rPr>
              <a:t>habe</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[lied]. </a:t>
            </a:r>
          </a:p>
          <a:p>
            <a:pPr marL="0" indent="0">
              <a:lnSpc>
                <a:spcPct val="100000"/>
              </a:lnSpc>
              <a:buNone/>
            </a:pPr>
            <a:r>
              <a:rPr lang="en-GB" sz="1200" b="0" strike="noStrike" spc="-1" dirty="0">
                <a:solidFill>
                  <a:srgbClr val="000000"/>
                </a:solidFill>
                <a:latin typeface="Calibri"/>
              </a:rPr>
              <a:t>2,  Hast du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[ort]?</a:t>
            </a:r>
          </a:p>
          <a:p>
            <a:pPr marL="0" indent="0">
              <a:lnSpc>
                <a:spcPct val="100000"/>
              </a:lnSpc>
              <a:buNone/>
            </a:pPr>
            <a:r>
              <a:rPr lang="en-GB" sz="1200" b="0" strike="noStrike" spc="-1" dirty="0">
                <a:solidFill>
                  <a:srgbClr val="000000"/>
                </a:solidFill>
                <a:latin typeface="Calibri"/>
              </a:rPr>
              <a:t>Mein </a:t>
            </a:r>
            <a:r>
              <a:rPr lang="en-GB" sz="1200" b="0" strike="noStrike" spc="-1" dirty="0" err="1">
                <a:solidFill>
                  <a:srgbClr val="000000"/>
                </a:solidFill>
                <a:latin typeface="Calibri"/>
              </a:rPr>
              <a:t>Lieblings</a:t>
            </a:r>
            <a:r>
              <a:rPr lang="en-GB" sz="1200" b="0" strike="noStrike" spc="-1" dirty="0">
                <a:solidFill>
                  <a:srgbClr val="000000"/>
                </a:solidFill>
                <a:latin typeface="Calibri"/>
              </a:rPr>
              <a:t>[ort] </a:t>
            </a:r>
            <a:r>
              <a:rPr lang="en-GB" sz="1200" b="0" strike="noStrike" spc="-1" dirty="0" err="1">
                <a:solidFill>
                  <a:srgbClr val="000000"/>
                </a:solidFill>
                <a:latin typeface="Calibri"/>
              </a:rPr>
              <a:t>ist</a:t>
            </a:r>
            <a:r>
              <a:rPr lang="en-GB" sz="1200" b="0" strike="noStrike" spc="-1" dirty="0">
                <a:solidFill>
                  <a:srgbClr val="000000"/>
                </a:solidFill>
                <a:latin typeface="Calibri"/>
              </a:rPr>
              <a:t> Deutschland!</a:t>
            </a:r>
          </a:p>
          <a:p>
            <a:pPr marL="0" indent="0">
              <a:lnSpc>
                <a:spcPct val="100000"/>
              </a:lnSpc>
              <a:buNone/>
            </a:pPr>
            <a:r>
              <a:rPr lang="en-GB" sz="1200" b="0" strike="noStrike" spc="-1" dirty="0">
                <a:solidFill>
                  <a:srgbClr val="000000"/>
                </a:solidFill>
                <a:latin typeface="Calibri"/>
              </a:rPr>
              <a:t>3. Hast du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[person]?</a:t>
            </a:r>
          </a:p>
          <a:p>
            <a:pPr marL="0" indent="0">
              <a:lnSpc>
                <a:spcPct val="100000"/>
              </a:lnSpc>
              <a:buNone/>
            </a:pP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[person] </a:t>
            </a:r>
            <a:r>
              <a:rPr lang="en-GB" sz="1200" b="0" strike="noStrike" spc="-1" dirty="0" err="1">
                <a:solidFill>
                  <a:srgbClr val="000000"/>
                </a:solidFill>
                <a:latin typeface="Calibri"/>
              </a:rPr>
              <a:t>ist</a:t>
            </a:r>
            <a:r>
              <a:rPr lang="en-GB" sz="1200" b="0" strike="noStrike" spc="-1" dirty="0">
                <a:solidFill>
                  <a:srgbClr val="000000"/>
                </a:solidFill>
                <a:latin typeface="Calibri"/>
              </a:rPr>
              <a:t> Johanna. </a:t>
            </a:r>
          </a:p>
          <a:p>
            <a:pPr marL="0" indent="0">
              <a:lnSpc>
                <a:spcPct val="100000"/>
              </a:lnSpc>
              <a:buNone/>
            </a:pPr>
            <a:r>
              <a:rPr lang="en-GB" sz="1200" b="0" strike="noStrike" spc="-1" dirty="0">
                <a:solidFill>
                  <a:srgbClr val="000000"/>
                </a:solidFill>
                <a:latin typeface="Calibri"/>
              </a:rPr>
              <a:t>4. Hast du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[film]?</a:t>
            </a:r>
          </a:p>
          <a:p>
            <a:pPr marL="0" indent="0">
              <a:lnSpc>
                <a:spcPct val="100000"/>
              </a:lnSpc>
              <a:buNone/>
            </a:pPr>
            <a:r>
              <a:rPr lang="en-GB" sz="1200" b="0" strike="noStrike" spc="-1" dirty="0">
                <a:solidFill>
                  <a:srgbClr val="000000"/>
                </a:solidFill>
                <a:latin typeface="Calibri"/>
              </a:rPr>
              <a:t>Ich </a:t>
            </a:r>
            <a:r>
              <a:rPr lang="en-GB" sz="1200" b="0" strike="noStrike" spc="-1" dirty="0" err="1">
                <a:solidFill>
                  <a:srgbClr val="000000"/>
                </a:solidFill>
                <a:latin typeface="Calibri"/>
              </a:rPr>
              <a:t>habe</a:t>
            </a:r>
            <a:r>
              <a:rPr lang="en-GB" sz="1200" b="0" strike="noStrike" spc="-1" dirty="0">
                <a:solidFill>
                  <a:srgbClr val="000000"/>
                </a:solidFill>
                <a:latin typeface="Calibri"/>
              </a:rPr>
              <a:t> </a:t>
            </a:r>
            <a:r>
              <a:rPr lang="en-GB" sz="1200" b="0" strike="noStrike" spc="-1" dirty="0" err="1">
                <a:solidFill>
                  <a:srgbClr val="000000"/>
                </a:solidFill>
                <a:latin typeface="Calibri"/>
              </a:rPr>
              <a:t>keinen</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[film]</a:t>
            </a:r>
          </a:p>
          <a:p>
            <a:pPr marL="0" indent="0">
              <a:lnSpc>
                <a:spcPct val="100000"/>
              </a:lnSpc>
              <a:buNone/>
            </a:pPr>
            <a:r>
              <a:rPr lang="en-GB" sz="1200" b="0" strike="noStrike" spc="-1" dirty="0">
                <a:solidFill>
                  <a:srgbClr val="000000"/>
                </a:solidFill>
                <a:latin typeface="Calibri"/>
              </a:rPr>
              <a:t>5. Hast du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Lieblings</a:t>
            </a:r>
            <a:r>
              <a:rPr lang="en-GB" sz="1200" b="0" strike="noStrike" spc="-1" dirty="0">
                <a:solidFill>
                  <a:srgbClr val="000000"/>
                </a:solidFill>
                <a:latin typeface="Calibri"/>
              </a:rPr>
              <a:t>[wort]?</a:t>
            </a:r>
          </a:p>
          <a:p>
            <a:pPr marL="0" indent="0">
              <a:lnSpc>
                <a:spcPct val="100000"/>
              </a:lnSpc>
              <a:buNone/>
            </a:pPr>
            <a:r>
              <a:rPr lang="en-GB" sz="1200" b="0" strike="noStrike" spc="-1" dirty="0">
                <a:solidFill>
                  <a:srgbClr val="000000"/>
                </a:solidFill>
                <a:latin typeface="Calibri"/>
              </a:rPr>
              <a:t>Mein </a:t>
            </a:r>
            <a:r>
              <a:rPr lang="en-GB" sz="1200" b="0" strike="noStrike" spc="-1" dirty="0" err="1">
                <a:solidFill>
                  <a:srgbClr val="000000"/>
                </a:solidFill>
                <a:latin typeface="Calibri"/>
              </a:rPr>
              <a:t>Lieblings</a:t>
            </a:r>
            <a:r>
              <a:rPr lang="en-GB" sz="1200" b="0" strike="noStrike" spc="-1" dirty="0">
                <a:solidFill>
                  <a:srgbClr val="000000"/>
                </a:solidFill>
                <a:latin typeface="Calibri"/>
              </a:rPr>
              <a:t>[wort]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i="1" strike="noStrike" spc="-1" dirty="0" err="1">
                <a:solidFill>
                  <a:srgbClr val="000000"/>
                </a:solidFill>
                <a:latin typeface="Calibri"/>
              </a:rPr>
              <a:t>tschüss</a:t>
            </a:r>
            <a:r>
              <a:rPr lang="en-GB" sz="1200" b="0" i="1" strike="noStrike" spc="-1" dirty="0">
                <a:solidFill>
                  <a:srgbClr val="000000"/>
                </a:solidFill>
                <a:latin typeface="Calibri"/>
              </a:rPr>
              <a:t>!</a:t>
            </a:r>
            <a:endParaRPr lang="en-GB" sz="1200" b="0" strike="noStrike" spc="-1" dirty="0">
              <a:solidFill>
                <a:srgbClr val="000000"/>
              </a:solidFill>
              <a:latin typeface="Calibri"/>
            </a:endParaRPr>
          </a:p>
          <a:p>
            <a:pPr marL="0" indent="0">
              <a:lnSpc>
                <a:spcPct val="100000"/>
              </a:lnSpc>
              <a:buNone/>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revisit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p>
          <a:p>
            <a:pPr marL="241104" indent="-240345">
              <a:buClr>
                <a:srgbClr val="000000"/>
              </a:buClr>
              <a:buFont typeface="Calibri"/>
              <a:buAutoNum type="arabicPeriod"/>
            </a:pPr>
            <a:r>
              <a:rPr lang="en-GB" sz="1300" spc="-1" dirty="0">
                <a:solidFill>
                  <a:srgbClr val="000000"/>
                </a:solidFill>
                <a:latin typeface="Calibri"/>
              </a:rPr>
              <a:t>Use the call-outs to explain that </a:t>
            </a:r>
            <a:r>
              <a:rPr lang="en-GB" sz="1300" i="1" spc="-1" dirty="0" err="1">
                <a:solidFill>
                  <a:srgbClr val="000000"/>
                </a:solidFill>
                <a:latin typeface="Calibri"/>
              </a:rPr>
              <a:t>Häuser</a:t>
            </a:r>
            <a:r>
              <a:rPr lang="en-GB" sz="1300" spc="-1" dirty="0">
                <a:solidFill>
                  <a:srgbClr val="000000"/>
                </a:solidFill>
                <a:latin typeface="Calibri"/>
              </a:rPr>
              <a:t> is the plural of </a:t>
            </a:r>
            <a:r>
              <a:rPr lang="en-GB" sz="1300" i="1" spc="-1" dirty="0">
                <a:solidFill>
                  <a:srgbClr val="000000"/>
                </a:solidFill>
                <a:latin typeface="Calibri"/>
              </a:rPr>
              <a:t>Haus</a:t>
            </a:r>
            <a:r>
              <a:rPr lang="en-GB" sz="1300" spc="-1" dirty="0">
                <a:solidFill>
                  <a:srgbClr val="000000"/>
                </a:solidFill>
                <a:latin typeface="Calibri"/>
              </a:rPr>
              <a:t> and to demonstrate that the new sound [</a:t>
            </a:r>
            <a:r>
              <a:rPr lang="en-GB" sz="1300" spc="-1" dirty="0" err="1">
                <a:solidFill>
                  <a:srgbClr val="000000"/>
                </a:solidFill>
                <a:latin typeface="Calibri"/>
              </a:rPr>
              <a:t>äu</a:t>
            </a:r>
            <a:r>
              <a:rPr lang="en-GB" sz="1300" spc="-1" dirty="0">
                <a:solidFill>
                  <a:srgbClr val="000000"/>
                </a:solidFill>
                <a:latin typeface="Calibri"/>
              </a:rPr>
              <a:t>] is the same sound as last week’s [</a:t>
            </a:r>
            <a:r>
              <a:rPr lang="en-GB" sz="1300" spc="-1" dirty="0" err="1">
                <a:solidFill>
                  <a:srgbClr val="000000"/>
                </a:solidFill>
                <a:latin typeface="Calibri"/>
              </a:rPr>
              <a:t>eu</a:t>
            </a:r>
            <a:r>
              <a:rPr lang="en-GB" sz="1300" spc="-1" dirty="0">
                <a:solidFill>
                  <a:srgbClr val="000000"/>
                </a:solidFill>
                <a:latin typeface="Calibri"/>
              </a:rPr>
              <a:t>]. </a:t>
            </a:r>
            <a:endParaRPr lang="en-GB" sz="1300" spc="-1" dirty="0">
              <a:latin typeface="Arial"/>
            </a:endParaRPr>
          </a:p>
          <a:p>
            <a:pPr>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äu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p>
          <a:p>
            <a:pPr marL="241104" indent="-240345">
              <a:buClr>
                <a:srgbClr val="000000"/>
              </a:buClr>
              <a:buFont typeface="Calibri"/>
              <a:buAutoNum type="arabicPeriod"/>
            </a:pPr>
            <a:r>
              <a:rPr lang="en-GB" sz="1300" spc="-1" dirty="0">
                <a:solidFill>
                  <a:srgbClr val="000000"/>
                </a:solidFill>
                <a:latin typeface="Arial"/>
              </a:rPr>
              <a:t>Use the call-out to remind pupils of other words with the [</a:t>
            </a:r>
            <a:r>
              <a:rPr lang="en-GB" sz="1300" spc="-1" dirty="0" err="1">
                <a:solidFill>
                  <a:srgbClr val="000000"/>
                </a:solidFill>
                <a:latin typeface="Arial"/>
              </a:rPr>
              <a:t>eu</a:t>
            </a:r>
            <a:r>
              <a:rPr lang="en-GB" sz="1300" spc="-1" dirty="0">
                <a:solidFill>
                  <a:srgbClr val="000000"/>
                </a:solidFill>
                <a:latin typeface="Arial"/>
              </a:rPr>
              <a:t>] sound from last week, which sound the same as the new [</a:t>
            </a:r>
            <a:r>
              <a:rPr lang="en-GB" sz="1300" spc="-1" dirty="0" err="1">
                <a:solidFill>
                  <a:srgbClr val="000000"/>
                </a:solidFill>
                <a:latin typeface="Arial"/>
              </a:rPr>
              <a:t>äu</a:t>
            </a:r>
            <a:r>
              <a:rPr lang="en-GB" sz="1300" spc="-1" dirty="0">
                <a:solidFill>
                  <a:srgbClr val="000000"/>
                </a:solidFill>
                <a:latin typeface="Arial"/>
              </a:rPr>
              <a:t>]. </a:t>
            </a:r>
            <a:endParaRPr lang="en-GB" sz="1300" spc="-1" dirty="0">
              <a:latin typeface="Arial"/>
            </a:endParaRPr>
          </a:p>
          <a:p>
            <a:pPr marL="227815" indent="-227815"/>
            <a:endParaRPr lang="en-GB" sz="1300" b="1" spc="-1" dirty="0">
              <a:latin typeface="Arial"/>
            </a:endParaRPr>
          </a:p>
          <a:p>
            <a:pPr marL="227815" indent="-227815"/>
            <a:r>
              <a:rPr lang="en-GB" sz="1300" b="1" spc="-1" dirty="0">
                <a:latin typeface="Arial"/>
              </a:rPr>
              <a:t>Word frequency: </a:t>
            </a:r>
          </a:p>
          <a:p>
            <a:pPr marL="227815" indent="-227815"/>
            <a:r>
              <a:rPr lang="en-GB" sz="1300" spc="-1" dirty="0">
                <a:latin typeface="Arial"/>
              </a:rPr>
              <a:t>Haus [147] Maus [3463] </a:t>
            </a:r>
            <a:r>
              <a:rPr lang="en-GB" sz="1300" spc="-1" dirty="0" err="1">
                <a:latin typeface="Arial"/>
              </a:rPr>
              <a:t>träumen</a:t>
            </a:r>
            <a:r>
              <a:rPr lang="en-GB" sz="1300" spc="-1" dirty="0">
                <a:latin typeface="Arial"/>
              </a:rPr>
              <a:t> [1793]</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805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SSCs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äu</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 </a:t>
            </a:r>
            <a:r>
              <a:rPr lang="en-GB" sz="1200" b="1" strike="noStrike" spc="-1" dirty="0">
                <a:solidFill>
                  <a:srgbClr val="000000"/>
                </a:solidFill>
                <a:latin typeface="+mn-lt"/>
                <a:ea typeface="Calibri"/>
              </a:rPr>
              <a:t>[au] </a:t>
            </a:r>
            <a:r>
              <a:rPr lang="en-GB" sz="1200" b="0" strike="noStrike" spc="-1" dirty="0">
                <a:solidFill>
                  <a:srgbClr val="000000"/>
                </a:solidFill>
                <a:latin typeface="+mn-lt"/>
                <a:ea typeface="Calibri"/>
              </a:rPr>
              <a:t>by aurally differentiating between the two sounds. </a:t>
            </a: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B to listen to the example (</a:t>
            </a:r>
            <a:r>
              <a:rPr lang="en-GB" dirty="0" err="1"/>
              <a:t>Beispiel</a:t>
            </a:r>
            <a:r>
              <a:rPr lang="en-GB" dirty="0"/>
              <a:t>).  Pupils decide whether they hear [au] as in Haus or [</a:t>
            </a:r>
            <a:r>
              <a:rPr lang="en-GB" dirty="0" err="1"/>
              <a:t>äu</a:t>
            </a:r>
            <a:r>
              <a:rPr lang="en-GB" dirty="0"/>
              <a:t>] as in </a:t>
            </a:r>
            <a:r>
              <a:rPr lang="en-GB" dirty="0" err="1"/>
              <a:t>Häuser</a:t>
            </a:r>
            <a:r>
              <a:rPr lang="en-GB" dirty="0"/>
              <a:t> and write down the correct sound. </a:t>
            </a:r>
          </a:p>
          <a:p>
            <a:r>
              <a:rPr lang="en-GB" dirty="0"/>
              <a:t>2. Click to correct the example. </a:t>
            </a:r>
          </a:p>
          <a:p>
            <a:r>
              <a:rPr lang="en-GB" dirty="0"/>
              <a:t>3. Pupils can listen again and try to write the whole word if appropriate – this could be done on mini whiteboards (or air writing) </a:t>
            </a:r>
          </a:p>
          <a:p>
            <a:r>
              <a:rPr lang="en-GB" dirty="0"/>
              <a:t>4. Click to show the 3</a:t>
            </a:r>
            <a:r>
              <a:rPr lang="en-GB" baseline="30000" dirty="0"/>
              <a:t>rd</a:t>
            </a:r>
            <a:r>
              <a:rPr lang="en-GB" dirty="0"/>
              <a:t> column and either elicit the meaning of the word if cognate or tell pupils the meaning). See below for the English meanings in brackets. </a:t>
            </a:r>
          </a:p>
          <a:p>
            <a:r>
              <a:rPr lang="en-GB" dirty="0"/>
              <a:t>5. Continue with items 1-7 and click to correct.</a:t>
            </a:r>
          </a:p>
          <a:p>
            <a:endParaRPr lang="en-GB" dirty="0"/>
          </a:p>
          <a:p>
            <a:r>
              <a:rPr lang="en-GB" b="1" dirty="0"/>
              <a:t>Transcript</a:t>
            </a:r>
            <a:r>
              <a:rPr lang="en-GB" dirty="0"/>
              <a:t>:</a:t>
            </a:r>
            <a:br>
              <a:rPr lang="en-GB" dirty="0"/>
            </a:br>
            <a:r>
              <a:rPr lang="en-GB" dirty="0" err="1"/>
              <a:t>Beispiel</a:t>
            </a:r>
            <a:r>
              <a:rPr lang="en-GB" dirty="0"/>
              <a:t>: Maus (mouse)</a:t>
            </a:r>
            <a:br>
              <a:rPr lang="en-GB" dirty="0"/>
            </a:br>
            <a:r>
              <a:rPr lang="en-GB" dirty="0" err="1"/>
              <a:t>Bäume</a:t>
            </a:r>
            <a:r>
              <a:rPr lang="en-GB" dirty="0"/>
              <a:t> (trees)</a:t>
            </a:r>
          </a:p>
          <a:p>
            <a:r>
              <a:rPr lang="en-GB" dirty="0" err="1"/>
              <a:t>Traum</a:t>
            </a:r>
            <a:r>
              <a:rPr lang="en-GB" dirty="0"/>
              <a:t> (dream)</a:t>
            </a:r>
          </a:p>
          <a:p>
            <a:r>
              <a:rPr lang="en-GB" dirty="0" err="1"/>
              <a:t>Gebäude</a:t>
            </a:r>
            <a:r>
              <a:rPr lang="en-GB" dirty="0"/>
              <a:t> (building)</a:t>
            </a:r>
          </a:p>
          <a:p>
            <a:r>
              <a:rPr lang="en-GB" dirty="0" err="1"/>
              <a:t>laufen</a:t>
            </a:r>
            <a:r>
              <a:rPr lang="en-GB" dirty="0"/>
              <a:t> (to run, running)</a:t>
            </a:r>
          </a:p>
          <a:p>
            <a:r>
              <a:rPr lang="en-GB" dirty="0" err="1"/>
              <a:t>Zaun</a:t>
            </a:r>
            <a:r>
              <a:rPr lang="en-GB" dirty="0"/>
              <a:t> (fence)</a:t>
            </a:r>
          </a:p>
          <a:p>
            <a:r>
              <a:rPr lang="en-GB" dirty="0" err="1"/>
              <a:t>Kräuter</a:t>
            </a:r>
            <a:r>
              <a:rPr lang="en-GB" dirty="0"/>
              <a:t> (herbs)</a:t>
            </a:r>
          </a:p>
          <a:p>
            <a:r>
              <a:rPr lang="en-GB" dirty="0" err="1"/>
              <a:t>Häuser</a:t>
            </a:r>
            <a:r>
              <a:rPr lang="en-GB" dirty="0"/>
              <a:t> (houses)</a:t>
            </a:r>
          </a:p>
          <a:p>
            <a:endParaRPr lang="en-GB" dirty="0"/>
          </a:p>
          <a:p>
            <a:r>
              <a:rPr lang="en-GB" b="1" dirty="0"/>
              <a:t>Meanings:</a:t>
            </a:r>
          </a:p>
          <a:p>
            <a:r>
              <a:rPr lang="en-GB" dirty="0"/>
              <a:t>Maus (mouse)</a:t>
            </a:r>
            <a:br>
              <a:rPr lang="en-GB" dirty="0"/>
            </a:br>
            <a:r>
              <a:rPr lang="en-GB" dirty="0" err="1"/>
              <a:t>Bäume</a:t>
            </a:r>
            <a:r>
              <a:rPr lang="en-GB" dirty="0"/>
              <a:t> (trees)</a:t>
            </a:r>
          </a:p>
          <a:p>
            <a:r>
              <a:rPr lang="en-GB" dirty="0" err="1"/>
              <a:t>Traum</a:t>
            </a:r>
            <a:r>
              <a:rPr lang="en-GB" dirty="0"/>
              <a:t> (dream)</a:t>
            </a:r>
          </a:p>
          <a:p>
            <a:r>
              <a:rPr lang="en-GB" dirty="0" err="1"/>
              <a:t>Gebäude</a:t>
            </a:r>
            <a:r>
              <a:rPr lang="en-GB" dirty="0"/>
              <a:t> (building)</a:t>
            </a:r>
          </a:p>
          <a:p>
            <a:r>
              <a:rPr lang="en-GB" dirty="0" err="1"/>
              <a:t>laufen</a:t>
            </a:r>
            <a:r>
              <a:rPr lang="en-GB" dirty="0"/>
              <a:t> (to run, running)</a:t>
            </a:r>
          </a:p>
          <a:p>
            <a:r>
              <a:rPr lang="en-GB" dirty="0" err="1"/>
              <a:t>Zaun</a:t>
            </a:r>
            <a:r>
              <a:rPr lang="en-GB" dirty="0"/>
              <a:t> (fence)</a:t>
            </a:r>
          </a:p>
          <a:p>
            <a:r>
              <a:rPr lang="en-GB" dirty="0" err="1"/>
              <a:t>Kräuter</a:t>
            </a:r>
            <a:r>
              <a:rPr lang="en-GB" dirty="0"/>
              <a:t> (herbs)</a:t>
            </a:r>
          </a:p>
          <a:p>
            <a:r>
              <a:rPr lang="en-GB" dirty="0" err="1"/>
              <a:t>Häuser</a:t>
            </a:r>
            <a:r>
              <a:rPr lang="en-GB" dirty="0"/>
              <a:t> (houses)</a:t>
            </a:r>
          </a:p>
          <a:p>
            <a:endParaRPr lang="en-GB" b="1" dirty="0"/>
          </a:p>
          <a:p>
            <a:endParaRPr lang="en-GB" dirty="0"/>
          </a:p>
          <a:p>
            <a:endParaRPr lang="en-GB" dirty="0"/>
          </a:p>
          <a:p>
            <a:r>
              <a:rPr lang="en-GB" b="1" baseline="0" dirty="0"/>
              <a:t>Word frequency (1 is the most frequent word in German): </a:t>
            </a:r>
            <a:br>
              <a:rPr lang="en-GB" b="1" baseline="0" dirty="0"/>
            </a:br>
            <a:r>
              <a:rPr lang="en-GB" b="0" baseline="0" dirty="0"/>
              <a:t>Maus [3463], Baum [1013], </a:t>
            </a:r>
            <a:r>
              <a:rPr lang="en-GB" b="0" baseline="0" dirty="0" err="1"/>
              <a:t>Traum</a:t>
            </a:r>
            <a:r>
              <a:rPr lang="en-GB" b="0" baseline="0" dirty="0"/>
              <a:t> [992 ], </a:t>
            </a:r>
            <a:r>
              <a:rPr lang="en-GB" b="0" baseline="0" dirty="0" err="1"/>
              <a:t>Gebäude</a:t>
            </a:r>
            <a:r>
              <a:rPr lang="en-GB" b="0" baseline="0" dirty="0"/>
              <a:t> [1386], </a:t>
            </a:r>
            <a:r>
              <a:rPr lang="en-GB" b="0" baseline="0" dirty="0" err="1"/>
              <a:t>laufen</a:t>
            </a:r>
            <a:r>
              <a:rPr lang="en-GB" b="0" baseline="0" dirty="0"/>
              <a:t> [252], </a:t>
            </a:r>
            <a:r>
              <a:rPr lang="en-GB" b="0" baseline="0" dirty="0" err="1"/>
              <a:t>Kräuter</a:t>
            </a:r>
            <a:r>
              <a:rPr lang="en-GB" b="0" baseline="0" dirty="0"/>
              <a:t> [N/A], </a:t>
            </a:r>
            <a:r>
              <a:rPr lang="en-GB" b="0" baseline="0" dirty="0" err="1"/>
              <a:t>Zaun</a:t>
            </a:r>
            <a:r>
              <a:rPr lang="en-GB" b="0" baseline="0" dirty="0"/>
              <a:t> [3279], Haus [147]</a:t>
            </a:r>
          </a:p>
          <a:p>
            <a:endParaRPr lang="en-GB" b="0" i="1" baseline="0" dirty="0"/>
          </a:p>
          <a:p>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Click to introduce the new words and their pictures. </a:t>
            </a:r>
            <a:r>
              <a:rPr lang="en-GB" b="0" baseline="0" dirty="0"/>
              <a:t>Practise pronouncing the words as a class and individually.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they think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Use the callout to draw attention to use of </a:t>
            </a:r>
            <a:r>
              <a:rPr lang="en-GB" b="0" i="1" baseline="0" dirty="0" err="1"/>
              <a:t>Lieblings</a:t>
            </a:r>
            <a:r>
              <a:rPr lang="en-GB" b="0" i="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4. </a:t>
            </a:r>
            <a:r>
              <a:rPr lang="en-GB" b="0" baseline="0" dirty="0"/>
              <a:t>They have met Lehrer/</a:t>
            </a:r>
            <a:r>
              <a:rPr lang="en-GB" b="0" baseline="0" dirty="0" err="1"/>
              <a:t>Lehrerin</a:t>
            </a:r>
            <a:r>
              <a:rPr lang="en-GB" b="0" baseline="0" dirty="0"/>
              <a:t> before- what is the difference between the 2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5. Use the 2</a:t>
            </a:r>
            <a:r>
              <a:rPr lang="en-GB" b="0" i="0" baseline="30000" dirty="0"/>
              <a:t>nd</a:t>
            </a:r>
            <a:r>
              <a:rPr lang="en-GB" b="0" i="0" baseline="0" dirty="0"/>
              <a:t> callout to talk about cognates. The 2 cognates here are Film and </a:t>
            </a:r>
            <a:r>
              <a:rPr lang="en-GB" b="0" i="0" baseline="0" dirty="0" err="1"/>
              <a:t>Musik</a:t>
            </a:r>
            <a:r>
              <a:rPr lang="en-GB" b="0" i="0" baseline="0" dirty="0"/>
              <a:t>. See if they can make some more compound nouns with </a:t>
            </a:r>
            <a:r>
              <a:rPr lang="en-GB" b="0" i="0" baseline="0" dirty="0" err="1"/>
              <a:t>Lieblings</a:t>
            </a:r>
            <a:r>
              <a:rPr lang="en-GB" b="0" i="0" baseline="0" dirty="0"/>
              <a:t> e.g. </a:t>
            </a:r>
            <a:r>
              <a:rPr lang="en-GB" b="0" i="1" baseline="0" dirty="0" err="1"/>
              <a:t>Lieblingslehrer</a:t>
            </a:r>
            <a:r>
              <a:rPr lang="en-GB" b="0" i="0" baseline="0" dirty="0"/>
              <a:t>= favourite teacher, </a:t>
            </a:r>
            <a:r>
              <a:rPr lang="en-GB" b="0" i="1" baseline="0" dirty="0" err="1"/>
              <a:t>Lieblingsmusik</a:t>
            </a:r>
            <a:r>
              <a:rPr lang="en-GB" b="0" i="1" baseline="0" dirty="0"/>
              <a:t>= favourite music.</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for individual words to disappear and to elicit them from the class. Click again for them to reappear.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on the images to listen and check pronunciation, if required.</a:t>
            </a:r>
            <a:br>
              <a:rPr lang="en-GB" b="0" baseline="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new and revisited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rPr>
              <a:t>1. Click to make the words disappear one by one. Pupils write down the number and the English translation. They have 4 seconds before the word disappears completely. </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Use the next slide to elicit and then display the English translations.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19696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Procedure</a:t>
            </a:r>
          </a:p>
          <a:p>
            <a:pPr marL="228600" indent="-228600">
              <a:lnSpc>
                <a:spcPct val="100000"/>
              </a:lnSpc>
              <a:buAutoNum type="arabicPeriod"/>
            </a:pPr>
            <a:r>
              <a:rPr lang="en-GB" sz="1200" b="0" strike="noStrike" spc="-1" dirty="0">
                <a:latin typeface="Arial"/>
              </a:rPr>
              <a:t>Elicit and display the English translations one by one. </a:t>
            </a:r>
          </a:p>
          <a:p>
            <a:pPr marL="228600" indent="-228600">
              <a:lnSpc>
                <a:spcPct val="100000"/>
              </a:lnSpc>
              <a:buAutoNum type="arabicPeriod"/>
            </a:pPr>
            <a:r>
              <a:rPr lang="en-GB" sz="1200" b="0" strike="noStrike" spc="-1" dirty="0">
                <a:latin typeface="Arial"/>
              </a:rPr>
              <a:t>Ask pupils to think about which words here are cognates. Some look the same and sound similar e.g. der Film. Others look similar but sound very different e.g. das Wort, die Person. </a:t>
            </a:r>
          </a:p>
          <a:p>
            <a:pPr marL="228600" indent="-228600">
              <a:lnSpc>
                <a:spcPct val="100000"/>
              </a:lnSpc>
              <a:buAutoNum type="arabicPeriod"/>
            </a:pPr>
            <a:r>
              <a:rPr lang="en-GB" sz="1200" b="0" strike="noStrike" spc="-1" dirty="0">
                <a:latin typeface="Arial"/>
              </a:rPr>
              <a:t>Click for all the German words to disappear. </a:t>
            </a:r>
          </a:p>
          <a:p>
            <a:pPr marL="228600" indent="-228600">
              <a:lnSpc>
                <a:spcPct val="100000"/>
              </a:lnSpc>
              <a:buAutoNum type="arabicPeriod"/>
            </a:pPr>
            <a:r>
              <a:rPr lang="en-GB" sz="1200" b="0" strike="noStrike" spc="-1" dirty="0">
                <a:latin typeface="Arial"/>
              </a:rPr>
              <a:t>Ask pupils to work in pairs to recall the words in German. They should try to remember genders too. </a:t>
            </a:r>
          </a:p>
          <a:p>
            <a:pPr marL="228600" indent="-228600">
              <a:lnSpc>
                <a:spcPct val="100000"/>
              </a:lnSpc>
              <a:buAutoNum type="arabicPeriod"/>
            </a:pPr>
            <a:r>
              <a:rPr lang="en-GB" sz="1200" b="0" strike="noStrike" spc="-1" dirty="0">
                <a:latin typeface="Arial"/>
              </a:rPr>
              <a:t>Click again for all words to reappear for pupils to check.  </a:t>
            </a:r>
          </a:p>
          <a:p>
            <a:pPr marL="228600" indent="-228600">
              <a:lnSpc>
                <a:spcPct val="100000"/>
              </a:lnSpc>
              <a:buAutoNum type="arabicPeriod"/>
            </a:pPr>
            <a:r>
              <a:rPr lang="en-GB" sz="1200" b="0" strike="noStrike" spc="-1" dirty="0">
                <a:latin typeface="Arial"/>
              </a:rPr>
              <a:t>Click on each word to hear the audio, if required.</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4665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image" Target="../media/image39.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19.sv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32.jpe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18.wav"/><Relationship Id="rId18" Type="http://schemas.openxmlformats.org/officeDocument/2006/relationships/image" Target="../media/image49.png"/><Relationship Id="rId26" Type="http://schemas.openxmlformats.org/officeDocument/2006/relationships/audio" Target="../media/audio20.wav"/><Relationship Id="rId3" Type="http://schemas.openxmlformats.org/officeDocument/2006/relationships/audio" Target="../media/audio11.wav"/><Relationship Id="rId21" Type="http://schemas.openxmlformats.org/officeDocument/2006/relationships/image" Target="../media/image33.png"/><Relationship Id="rId7" Type="http://schemas.openxmlformats.org/officeDocument/2006/relationships/audio" Target="../media/audio15.wav"/><Relationship Id="rId12" Type="http://schemas.openxmlformats.org/officeDocument/2006/relationships/image" Target="../media/image19.svg"/><Relationship Id="rId17" Type="http://schemas.openxmlformats.org/officeDocument/2006/relationships/image" Target="../media/image48.png"/><Relationship Id="rId25" Type="http://schemas.openxmlformats.org/officeDocument/2006/relationships/audio" Target="../media/audio19.wav"/><Relationship Id="rId2" Type="http://schemas.openxmlformats.org/officeDocument/2006/relationships/notesSlide" Target="../notesSlides/notesSlide13.xml"/><Relationship Id="rId16" Type="http://schemas.openxmlformats.org/officeDocument/2006/relationships/image" Target="../media/image47.png"/><Relationship Id="rId20" Type="http://schemas.openxmlformats.org/officeDocument/2006/relationships/image" Target="../media/image50.png"/><Relationship Id="rId29" Type="http://schemas.openxmlformats.org/officeDocument/2006/relationships/audio" Target="../media/audio23.wav"/><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18.png"/><Relationship Id="rId24" Type="http://schemas.openxmlformats.org/officeDocument/2006/relationships/image" Target="../media/image40.png"/><Relationship Id="rId32" Type="http://schemas.openxmlformats.org/officeDocument/2006/relationships/image" Target="../media/image43.png"/><Relationship Id="rId5" Type="http://schemas.openxmlformats.org/officeDocument/2006/relationships/audio" Target="../media/audio13.wav"/><Relationship Id="rId15" Type="http://schemas.openxmlformats.org/officeDocument/2006/relationships/image" Target="../media/image46.png"/><Relationship Id="rId23" Type="http://schemas.openxmlformats.org/officeDocument/2006/relationships/image" Target="../media/image35.png"/><Relationship Id="rId28" Type="http://schemas.openxmlformats.org/officeDocument/2006/relationships/audio" Target="../media/audio22.wav"/><Relationship Id="rId10" Type="http://schemas.openxmlformats.org/officeDocument/2006/relationships/audio" Target="../media/audio17.wav"/><Relationship Id="rId19" Type="http://schemas.openxmlformats.org/officeDocument/2006/relationships/image" Target="../media/image39.png"/><Relationship Id="rId31" Type="http://schemas.openxmlformats.org/officeDocument/2006/relationships/image" Target="../media/image44.png"/><Relationship Id="rId4" Type="http://schemas.openxmlformats.org/officeDocument/2006/relationships/audio" Target="../media/audio12.wav"/><Relationship Id="rId9" Type="http://schemas.openxmlformats.org/officeDocument/2006/relationships/image" Target="../media/image45.png"/><Relationship Id="rId14" Type="http://schemas.openxmlformats.org/officeDocument/2006/relationships/image" Target="../media/image37.png"/><Relationship Id="rId22" Type="http://schemas.openxmlformats.org/officeDocument/2006/relationships/image" Target="../media/image51.png"/><Relationship Id="rId27" Type="http://schemas.openxmlformats.org/officeDocument/2006/relationships/audio" Target="../media/audio21.wav"/><Relationship Id="rId30" Type="http://schemas.openxmlformats.org/officeDocument/2006/relationships/audio" Target="../media/audio24.wav"/></Relationships>
</file>

<file path=ppt/slides/_rels/slide1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18" Type="http://schemas.openxmlformats.org/officeDocument/2006/relationships/image" Target="../media/image7.png"/><Relationship Id="rId3" Type="http://schemas.openxmlformats.org/officeDocument/2006/relationships/audio" Target="../media/audio2.wav"/><Relationship Id="rId21" Type="http://schemas.openxmlformats.org/officeDocument/2006/relationships/image" Target="../media/image14.png"/><Relationship Id="rId7" Type="http://schemas.openxmlformats.org/officeDocument/2006/relationships/audio" Target="../media/audio5.wav"/><Relationship Id="rId12" Type="http://schemas.openxmlformats.org/officeDocument/2006/relationships/image" Target="../media/image10.png"/><Relationship Id="rId17" Type="http://schemas.openxmlformats.org/officeDocument/2006/relationships/image" Target="../media/image6.PNG"/><Relationship Id="rId2" Type="http://schemas.openxmlformats.org/officeDocument/2006/relationships/notesSlide" Target="../notesSlides/notesSlide6.xml"/><Relationship Id="rId16" Type="http://schemas.openxmlformats.org/officeDocument/2006/relationships/image" Target="../media/image3.jpeg"/><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audio" Target="../media/audio10.wav"/><Relationship Id="rId23" Type="http://schemas.openxmlformats.org/officeDocument/2006/relationships/image" Target="../media/image16.png"/><Relationship Id="rId10" Type="http://schemas.openxmlformats.org/officeDocument/2006/relationships/audio" Target="../media/audio8.wav"/><Relationship Id="rId19"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audio" Target="../media/audio7.wav"/><Relationship Id="rId14" Type="http://schemas.openxmlformats.org/officeDocument/2006/relationships/image" Target="../media/image12.png"/><Relationship Id="rId22"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Favourite things (Lieblings-)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Cognates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SSC [äu] vs. [au]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43047" y="407397"/>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things and things to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5</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5" name="CustomShape 8"/>
          <p:cNvSpPr/>
          <p:nvPr/>
        </p:nvSpPr>
        <p:spPr>
          <a:xfrm>
            <a:off x="75498" y="2603660"/>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habe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200" b="0"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rPr>
              <a:t>ein</a:t>
            </a:r>
            <a:r>
              <a:rPr kumimoji="0" lang="en-GB" sz="2200" b="1"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rPr>
              <a:t>en</a:t>
            </a:r>
            <a:r>
              <a:rPr kumimoji="0" lang="en-GB" sz="2200" b="0" i="0" u="none" strike="noStrike" kern="1200" cap="none" spc="-1" normalizeH="0" baseline="0" noProof="0" dirty="0">
                <a:ln>
                  <a:noFill/>
                </a:ln>
                <a:solidFill>
                  <a:srgbClr val="00B0F0"/>
                </a:solidFill>
                <a:effectLst/>
                <a:uLnTx/>
                <a:uFillTx/>
                <a:latin typeface="Century Gothic" panose="020B0502020202020204" pitchFamily="34" charset="0"/>
                <a:ea typeface="Century Gothic"/>
              </a:rPr>
              <a:t> </a:t>
            </a:r>
            <a:r>
              <a:rPr lang="en-GB" sz="2200" spc="-1" dirty="0" err="1">
                <a:solidFill>
                  <a:srgbClr val="002060"/>
                </a:solidFill>
                <a:latin typeface="Century Gothic" panose="020B0502020202020204" pitchFamily="34" charset="0"/>
                <a:ea typeface="Century Gothic"/>
              </a:rPr>
              <a:t>Lieblingsfilm</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6" name="CustomShape 9"/>
          <p:cNvSpPr/>
          <p:nvPr/>
        </p:nvSpPr>
        <p:spPr>
          <a:xfrm>
            <a:off x="611790" y="3215785"/>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 </a:t>
            </a:r>
            <a:r>
              <a:rPr lang="en-GB" sz="2000" spc="-1" dirty="0">
                <a:solidFill>
                  <a:srgbClr val="1F3864"/>
                </a:solidFill>
                <a:latin typeface="Century Gothic" panose="020B0502020202020204" pitchFamily="34" charset="0"/>
                <a:ea typeface="Century Gothic"/>
              </a:rPr>
              <a:t>favourite film</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4115193" y="2611960"/>
            <a:ext cx="51600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habe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200" b="0"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rPr>
              <a:t>eine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200" spc="-1" dirty="0" err="1">
                <a:solidFill>
                  <a:srgbClr val="002060"/>
                </a:solidFill>
                <a:latin typeface="Century Gothic" panose="020B0502020202020204" pitchFamily="34" charset="0"/>
                <a:ea typeface="Century Gothic"/>
              </a:rPr>
              <a:t>Lieblingslehrerin</a:t>
            </a:r>
            <a:r>
              <a:rPr lang="en-GB" sz="2200" spc="-1" dirty="0">
                <a:solidFill>
                  <a:srgbClr val="002060"/>
                </a:solidFill>
                <a:latin typeface="Century Gothic" panose="020B0502020202020204" pitchFamily="34" charset="0"/>
                <a:ea typeface="Century Gothic"/>
              </a:rPr>
              <a:t>.</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8" name="CustomShape 11"/>
          <p:cNvSpPr/>
          <p:nvPr/>
        </p:nvSpPr>
        <p:spPr>
          <a:xfrm>
            <a:off x="4777952" y="5389039"/>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don’t have a </a:t>
            </a:r>
            <a:r>
              <a:rPr lang="en-GB" sz="2000" spc="-1" dirty="0">
                <a:solidFill>
                  <a:srgbClr val="1F3864"/>
                </a:solidFill>
                <a:latin typeface="Century Gothic" panose="020B0502020202020204" pitchFamily="34" charset="0"/>
                <a:ea typeface="Century Gothic"/>
              </a:rPr>
              <a:t>favourite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srgbClr val="1F3864"/>
                </a:solidFill>
                <a:latin typeface="Century Gothic" panose="020B0502020202020204" pitchFamily="34" charset="0"/>
              </a:rPr>
              <a:t>colour.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42035" y="3207485"/>
            <a:ext cx="633960" cy="671040"/>
          </a:xfrm>
          <a:prstGeom prst="rect">
            <a:avLst/>
          </a:prstGeom>
          <a:ln>
            <a:noFill/>
          </a:ln>
        </p:spPr>
      </p:pic>
      <p:pic>
        <p:nvPicPr>
          <p:cNvPr id="103" name="Google Shape;184;p8"/>
          <p:cNvPicPr/>
          <p:nvPr/>
        </p:nvPicPr>
        <p:blipFill>
          <a:blip r:embed="rId4"/>
          <a:stretch/>
        </p:blipFill>
        <p:spPr>
          <a:xfrm>
            <a:off x="3985890" y="32670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134180"/>
            <a:ext cx="8976403" cy="1144800"/>
          </a:xfrm>
        </p:spPr>
        <p:txBody>
          <a:bodyPr/>
          <a:lstStyle/>
          <a:p>
            <a:r>
              <a:rPr lang="en-GB" sz="3600" b="1" dirty="0"/>
              <a:t>Saying you have / don’t have a thing</a:t>
            </a:r>
          </a:p>
        </p:txBody>
      </p:sp>
      <p:sp>
        <p:nvSpPr>
          <p:cNvPr id="3" name="Rectangle 2">
            <a:extLst>
              <a:ext uri="{FF2B5EF4-FFF2-40B4-BE49-F238E27FC236}">
                <a16:creationId xmlns:a16="http://schemas.microsoft.com/office/drawing/2014/main" id="{BE346190-5134-4FB4-AF87-17C6A137E164}"/>
              </a:ext>
            </a:extLst>
          </p:cNvPr>
          <p:cNvSpPr/>
          <p:nvPr/>
        </p:nvSpPr>
        <p:spPr>
          <a:xfrm>
            <a:off x="-480" y="867014"/>
            <a:ext cx="114076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As</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you know, after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the verb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most other verbs, the masculine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changes to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the masculine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changes to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421381" y="2598910"/>
            <a:ext cx="42195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Ich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habe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B050"/>
                </a:solidFill>
                <a:effectLst/>
                <a:uLnTx/>
                <a:uFillTx/>
                <a:latin typeface="Century Gothic" panose="020B0502020202020204" pitchFamily="34" charset="0"/>
              </a:rPr>
              <a:t>ein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Lieblingslied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CustomShape 11">
            <a:extLst>
              <a:ext uri="{FF2B5EF4-FFF2-40B4-BE49-F238E27FC236}">
                <a16:creationId xmlns:a16="http://schemas.microsoft.com/office/drawing/2014/main" id="{842260D9-04DE-4DA1-BA65-C5CAC5B041EB}"/>
              </a:ext>
            </a:extLst>
          </p:cNvPr>
          <p:cNvSpPr/>
          <p:nvPr/>
        </p:nvSpPr>
        <p:spPr>
          <a:xfrm>
            <a:off x="9025480" y="3242381"/>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favourite song.</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4"/>
          <a:stretch/>
        </p:blipFill>
        <p:spPr>
          <a:xfrm>
            <a:off x="8391520" y="3165881"/>
            <a:ext cx="633960" cy="671040"/>
          </a:xfrm>
          <a:prstGeom prst="rect">
            <a:avLst/>
          </a:prstGeom>
          <a:ln>
            <a:noFill/>
          </a:ln>
        </p:spPr>
      </p:pic>
      <p:sp>
        <p:nvSpPr>
          <p:cNvPr id="37" name="CustomShape 8">
            <a:extLst>
              <a:ext uri="{FF2B5EF4-FFF2-40B4-BE49-F238E27FC236}">
                <a16:creationId xmlns:a16="http://schemas.microsoft.com/office/drawing/2014/main" id="{6E763CD2-D51C-4A59-A11D-D381067407C9}"/>
              </a:ext>
            </a:extLst>
          </p:cNvPr>
          <p:cNvSpPr/>
          <p:nvPr/>
        </p:nvSpPr>
        <p:spPr>
          <a:xfrm>
            <a:off x="42035" y="4503507"/>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habe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200" b="0"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rPr>
              <a:t>kein</a:t>
            </a:r>
            <a:r>
              <a:rPr kumimoji="0" lang="en-GB" sz="2200" b="1"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rPr>
              <a:t>en</a:t>
            </a:r>
            <a:r>
              <a:rPr kumimoji="0" lang="en-GB" sz="2200" b="0" i="0" u="none" strike="noStrike" kern="1200" cap="none" spc="-1" normalizeH="0" baseline="0" noProof="0" dirty="0">
                <a:ln>
                  <a:noFill/>
                </a:ln>
                <a:solidFill>
                  <a:srgbClr val="00B0F0"/>
                </a:solidFill>
                <a:effectLst/>
                <a:uLnTx/>
                <a:uFillTx/>
                <a:latin typeface="Century Gothic" panose="020B0502020202020204" pitchFamily="34" charset="0"/>
                <a:ea typeface="Century Gothic"/>
              </a:rPr>
              <a:t> </a:t>
            </a:r>
            <a:r>
              <a:rPr lang="en-GB" sz="2200" spc="-1" noProof="0" dirty="0" err="1">
                <a:solidFill>
                  <a:srgbClr val="002060"/>
                </a:solidFill>
                <a:latin typeface="Century Gothic" panose="020B0502020202020204" pitchFamily="34" charset="0"/>
                <a:ea typeface="Century Gothic"/>
              </a:rPr>
              <a:t>Lieblingsort</a:t>
            </a:r>
            <a:r>
              <a:rPr lang="en-GB" sz="2200" spc="-1" noProof="0" dirty="0">
                <a:solidFill>
                  <a:srgbClr val="002060"/>
                </a:solidFill>
                <a:latin typeface="Century Gothic" panose="020B0502020202020204" pitchFamily="34" charset="0"/>
                <a:ea typeface="Century Gothic"/>
              </a:rPr>
              <a:t>.</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10">
            <a:extLst>
              <a:ext uri="{FF2B5EF4-FFF2-40B4-BE49-F238E27FC236}">
                <a16:creationId xmlns:a16="http://schemas.microsoft.com/office/drawing/2014/main" id="{A8A89013-E154-426D-AC89-F07B8C68D459}"/>
              </a:ext>
            </a:extLst>
          </p:cNvPr>
          <p:cNvSpPr/>
          <p:nvPr/>
        </p:nvSpPr>
        <p:spPr>
          <a:xfrm>
            <a:off x="4100990" y="4488534"/>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habe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200" b="0"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rPr>
              <a:t>keine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200" spc="-1" dirty="0" err="1">
                <a:solidFill>
                  <a:srgbClr val="002060"/>
                </a:solidFill>
                <a:latin typeface="Century Gothic" panose="020B0502020202020204" pitchFamily="34" charset="0"/>
                <a:ea typeface="Century Gothic"/>
              </a:rPr>
              <a:t>Lieblingsfarbe</a:t>
            </a:r>
            <a:r>
              <a:rPr lang="en-GB" sz="2200" spc="-1" dirty="0">
                <a:solidFill>
                  <a:srgbClr val="002060"/>
                </a:solidFill>
                <a:latin typeface="Century Gothic" panose="020B0502020202020204" pitchFamily="34" charset="0"/>
                <a:ea typeface="Century Gothic"/>
              </a:rPr>
              <a:t>.</a:t>
            </a:r>
            <a:endPar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10">
            <a:extLst>
              <a:ext uri="{FF2B5EF4-FFF2-40B4-BE49-F238E27FC236}">
                <a16:creationId xmlns:a16="http://schemas.microsoft.com/office/drawing/2014/main" id="{BE714A7A-7ED5-4D60-BA7B-8F91FFDFF175}"/>
              </a:ext>
            </a:extLst>
          </p:cNvPr>
          <p:cNvSpPr/>
          <p:nvPr/>
        </p:nvSpPr>
        <p:spPr>
          <a:xfrm>
            <a:off x="8314280" y="4478073"/>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Ich </a:t>
            </a:r>
            <a:r>
              <a:rPr kumimoji="0" lang="en-GB" sz="2200" b="0" i="0" u="none" strike="noStrike" kern="1200" cap="none" spc="-1" normalizeH="0" baseline="0" noProof="0" dirty="0" err="1">
                <a:ln>
                  <a:noFill/>
                </a:ln>
                <a:solidFill>
                  <a:srgbClr val="002060"/>
                </a:solidFill>
                <a:effectLst/>
                <a:uLnTx/>
                <a:uFillTx/>
                <a:latin typeface="Century Gothic" panose="020B0502020202020204" pitchFamily="34" charset="0"/>
              </a:rPr>
              <a:t>habe</a:t>
            </a:r>
            <a:r>
              <a:rPr kumimoji="0" lang="en-GB" sz="22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1" normalizeH="0" baseline="0" noProof="0" dirty="0" err="1">
                <a:ln>
                  <a:noFill/>
                </a:ln>
                <a:solidFill>
                  <a:srgbClr val="00B050"/>
                </a:solidFill>
                <a:effectLst/>
                <a:uLnTx/>
                <a:uFillTx/>
                <a:latin typeface="Century Gothic" panose="020B0502020202020204" pitchFamily="34" charset="0"/>
              </a:rPr>
              <a:t>kein</a:t>
            </a:r>
            <a:r>
              <a:rPr lang="en-GB" sz="2200" spc="-1" dirty="0">
                <a:solidFill>
                  <a:srgbClr val="002060"/>
                </a:solidFill>
                <a:latin typeface="Century Gothic" panose="020B0502020202020204" pitchFamily="34" charset="0"/>
              </a:rPr>
              <a:t> </a:t>
            </a:r>
            <a:r>
              <a:rPr lang="en-GB" sz="2200" spc="-1" dirty="0" err="1">
                <a:solidFill>
                  <a:srgbClr val="002060"/>
                </a:solidFill>
                <a:latin typeface="Century Gothic" panose="020B0502020202020204" pitchFamily="34" charset="0"/>
              </a:rPr>
              <a:t>Lieblingsspiel</a:t>
            </a:r>
            <a:r>
              <a:rPr lang="en-GB" sz="2200" spc="-1" dirty="0">
                <a:solidFill>
                  <a:srgbClr val="002060"/>
                </a:solidFill>
                <a:latin typeface="Century Gothic" panose="020B0502020202020204" pitchFamily="34" charset="0"/>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089C56E8-A172-474D-8DB6-D8387F744A89}"/>
              </a:ext>
            </a:extLst>
          </p:cNvPr>
          <p:cNvPicPr/>
          <p:nvPr/>
        </p:nvPicPr>
        <p:blipFill>
          <a:blip r:embed="rId4"/>
          <a:stretch/>
        </p:blipFill>
        <p:spPr>
          <a:xfrm>
            <a:off x="16285" y="5148615"/>
            <a:ext cx="633960" cy="671040"/>
          </a:xfrm>
          <a:prstGeom prst="rect">
            <a:avLst/>
          </a:prstGeom>
          <a:ln>
            <a:noFill/>
          </a:ln>
        </p:spPr>
      </p:pic>
      <p:pic>
        <p:nvPicPr>
          <p:cNvPr id="41" name="Google Shape;183;p8">
            <a:extLst>
              <a:ext uri="{FF2B5EF4-FFF2-40B4-BE49-F238E27FC236}">
                <a16:creationId xmlns:a16="http://schemas.microsoft.com/office/drawing/2014/main" id="{FDC8027C-844A-41AA-80A9-21898091E108}"/>
              </a:ext>
            </a:extLst>
          </p:cNvPr>
          <p:cNvPicPr/>
          <p:nvPr/>
        </p:nvPicPr>
        <p:blipFill>
          <a:blip r:embed="rId4"/>
          <a:stretch/>
        </p:blipFill>
        <p:spPr>
          <a:xfrm>
            <a:off x="4093336" y="5169320"/>
            <a:ext cx="633960" cy="671040"/>
          </a:xfrm>
          <a:prstGeom prst="rect">
            <a:avLst/>
          </a:prstGeom>
          <a:ln>
            <a:noFill/>
          </a:ln>
        </p:spPr>
      </p:pic>
      <p:pic>
        <p:nvPicPr>
          <p:cNvPr id="42" name="Google Shape;183;p8">
            <a:extLst>
              <a:ext uri="{FF2B5EF4-FFF2-40B4-BE49-F238E27FC236}">
                <a16:creationId xmlns:a16="http://schemas.microsoft.com/office/drawing/2014/main" id="{0439C655-B02F-4AC5-B351-E8EC09C3F516}"/>
              </a:ext>
            </a:extLst>
          </p:cNvPr>
          <p:cNvPicPr/>
          <p:nvPr/>
        </p:nvPicPr>
        <p:blipFill>
          <a:blip r:embed="rId4"/>
          <a:stretch/>
        </p:blipFill>
        <p:spPr>
          <a:xfrm>
            <a:off x="8391520" y="5101646"/>
            <a:ext cx="633960" cy="671040"/>
          </a:xfrm>
          <a:prstGeom prst="rect">
            <a:avLst/>
          </a:prstGeom>
          <a:ln>
            <a:noFill/>
          </a:ln>
        </p:spPr>
      </p:pic>
      <p:sp>
        <p:nvSpPr>
          <p:cNvPr id="43" name="CustomShape 9">
            <a:extLst>
              <a:ext uri="{FF2B5EF4-FFF2-40B4-BE49-F238E27FC236}">
                <a16:creationId xmlns:a16="http://schemas.microsoft.com/office/drawing/2014/main" id="{84E2E077-C161-4FE5-B0AE-9918384050D2}"/>
              </a:ext>
            </a:extLst>
          </p:cNvPr>
          <p:cNvSpPr/>
          <p:nvPr/>
        </p:nvSpPr>
        <p:spPr>
          <a:xfrm>
            <a:off x="405726" y="5532209"/>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don’t have a </a:t>
            </a:r>
            <a:r>
              <a:rPr lang="en-GB" sz="2000" spc="-1" dirty="0">
                <a:solidFill>
                  <a:srgbClr val="002060"/>
                </a:solidFill>
                <a:latin typeface="Century Gothic" panose="020B0502020202020204" pitchFamily="34" charset="0"/>
                <a:ea typeface="Century Gothic"/>
              </a:rPr>
              <a:t>favourite place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CustomShape 11">
            <a:extLst>
              <a:ext uri="{FF2B5EF4-FFF2-40B4-BE49-F238E27FC236}">
                <a16:creationId xmlns:a16="http://schemas.microsoft.com/office/drawing/2014/main" id="{FFF9EEEB-08CC-4120-B622-01BB15B76F4F}"/>
              </a:ext>
            </a:extLst>
          </p:cNvPr>
          <p:cNvSpPr/>
          <p:nvPr/>
        </p:nvSpPr>
        <p:spPr>
          <a:xfrm>
            <a:off x="4727296" y="3169980"/>
            <a:ext cx="40282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 </a:t>
            </a:r>
            <a:r>
              <a:rPr lang="en-GB" sz="2000" spc="-1" dirty="0">
                <a:solidFill>
                  <a:srgbClr val="1F3864"/>
                </a:solidFill>
                <a:latin typeface="Century Gothic" panose="020B0502020202020204" pitchFamily="34" charset="0"/>
                <a:ea typeface="Century Gothic"/>
              </a:rPr>
              <a:t>favourite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srgbClr val="1F3864"/>
                </a:solidFill>
                <a:latin typeface="Century Gothic" panose="020B0502020202020204" pitchFamily="34" charset="0"/>
                <a:ea typeface="Century Gothic"/>
              </a:rPr>
              <a:t>[female] t</a:t>
            </a:r>
            <a:r>
              <a:rPr kumimoji="0" lang="en-GB" sz="20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eacher</a:t>
            </a: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11">
            <a:extLst>
              <a:ext uri="{FF2B5EF4-FFF2-40B4-BE49-F238E27FC236}">
                <a16:creationId xmlns:a16="http://schemas.microsoft.com/office/drawing/2014/main" id="{3A1E8F18-3FE6-4ED1-8D06-7A6F9FB99A6D}"/>
              </a:ext>
            </a:extLst>
          </p:cNvPr>
          <p:cNvSpPr/>
          <p:nvPr/>
        </p:nvSpPr>
        <p:spPr>
          <a:xfrm>
            <a:off x="9025480" y="5321874"/>
            <a:ext cx="35202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don’t have</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 favourite game.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Rectangle 46">
            <a:extLst>
              <a:ext uri="{FF2B5EF4-FFF2-40B4-BE49-F238E27FC236}">
                <a16:creationId xmlns:a16="http://schemas.microsoft.com/office/drawing/2014/main" id="{CDC9E227-7A7E-4716-8648-2BDD4B8C0C59}"/>
              </a:ext>
            </a:extLst>
          </p:cNvPr>
          <p:cNvSpPr/>
          <p:nvPr/>
        </p:nvSpPr>
        <p:spPr>
          <a:xfrm>
            <a:off x="-480" y="1308047"/>
            <a:ext cx="1140768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When we make a compound word, for example by adding </a:t>
            </a:r>
            <a:r>
              <a:rPr lang="en-GB" sz="2400" b="1" dirty="0" err="1">
                <a:solidFill>
                  <a:srgbClr val="002060"/>
                </a:solidFill>
                <a:latin typeface="Century Gothic" panose="020B0502020202020204" pitchFamily="34" charset="0"/>
              </a:rPr>
              <a:t>Lieblings</a:t>
            </a: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 to the noun, the new compound word takes its gender from the final noun.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37058084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additive="repl">
                                        <p:cTn id="19" dur="500"/>
                                        <p:tgtEl>
                                          <p:spTgt spid="95"/>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2"/>
                                        </p:tgtEl>
                                        <p:attrNameLst>
                                          <p:attrName>style.visibility</p:attrName>
                                        </p:attrNameLst>
                                      </p:cBhvr>
                                      <p:to>
                                        <p:strVal val="visible"/>
                                      </p:to>
                                    </p:set>
                                    <p:anim calcmode="lin" valueType="num">
                                      <p:cBhvr additive="repl">
                                        <p:cTn id="22"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repl">
                                        <p:cTn id="31" dur="500"/>
                                        <p:tgtEl>
                                          <p:spTgt spid="97"/>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3"/>
                                        </p:tgtEl>
                                        <p:attrNameLst>
                                          <p:attrName>style.visibility</p:attrName>
                                        </p:attrNameLst>
                                      </p:cBhvr>
                                      <p:to>
                                        <p:strVal val="visible"/>
                                      </p:to>
                                    </p:set>
                                    <p:anim calcmode="lin" valueType="num">
                                      <p:cBhvr additive="repl">
                                        <p:cTn id="34" dur="500"/>
                                        <p:tgtEl>
                                          <p:spTgt spid="10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repl">
                                        <p:cTn id="43" dur="500"/>
                                        <p:tgtEl>
                                          <p:spTgt spid="22"/>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repl">
                                        <p:cTn id="46"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repl">
                                        <p:cTn id="55" dur="500"/>
                                        <p:tgtEl>
                                          <p:spTgt spid="37"/>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repl">
                                        <p:cTn id="58"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additive="repl">
                                        <p:cTn id="67" dur="500"/>
                                        <p:tgtEl>
                                          <p:spTgt spid="38"/>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additive="repl">
                                        <p:cTn id="70"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fill="hold" nodeType="click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repl">
                                        <p:cTn id="79" dur="500"/>
                                        <p:tgtEl>
                                          <p:spTgt spid="39"/>
                                        </p:tgtEl>
                                        <p:attrNameLst>
                                          <p:attrName>ppt_y</p:attrName>
                                        </p:attrNameLst>
                                      </p:cBhvr>
                                      <p:tavLst>
                                        <p:tav tm="0">
                                          <p:val>
                                            <p:strVal val="#ppt_y+1"/>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42"/>
                                        </p:tgtEl>
                                        <p:attrNameLst>
                                          <p:attrName>style.visibility</p:attrName>
                                        </p:attrNameLst>
                                      </p:cBhvr>
                                      <p:to>
                                        <p:strVal val="visible"/>
                                      </p:to>
                                    </p:set>
                                    <p:anim calcmode="lin" valueType="num">
                                      <p:cBhvr additive="repl">
                                        <p:cTn id="82" dur="500"/>
                                        <p:tgtEl>
                                          <p:spTgt spid="42"/>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003AD8-2FC1-4347-AE58-220F48593CB7}"/>
              </a:ext>
            </a:extLst>
          </p:cNvPr>
          <p:cNvSpPr txBox="1">
            <a:spLocks/>
          </p:cNvSpPr>
          <p:nvPr/>
        </p:nvSpPr>
        <p:spPr>
          <a:xfrm>
            <a:off x="10868586" y="963251"/>
            <a:ext cx="1002759" cy="400328"/>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3" name="Picture 2" descr="Icon&#10;&#10;Description automatically generated">
            <a:extLst>
              <a:ext uri="{FF2B5EF4-FFF2-40B4-BE49-F238E27FC236}">
                <a16:creationId xmlns:a16="http://schemas.microsoft.com/office/drawing/2014/main" id="{EBE96231-16D1-4294-9FA1-06C98B891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4019" y="157389"/>
            <a:ext cx="1002759" cy="737163"/>
          </a:xfrm>
          <a:prstGeom prst="rect">
            <a:avLst/>
          </a:prstGeom>
        </p:spPr>
      </p:pic>
      <p:pic>
        <p:nvPicPr>
          <p:cNvPr id="4" name="Graphic 3" descr="Teacher">
            <a:extLst>
              <a:ext uri="{FF2B5EF4-FFF2-40B4-BE49-F238E27FC236}">
                <a16:creationId xmlns:a16="http://schemas.microsoft.com/office/drawing/2014/main" id="{60822B49-574B-4180-A10A-FBC1F81D27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25" y="167065"/>
            <a:ext cx="914400" cy="914400"/>
          </a:xfrm>
          <a:prstGeom prst="rect">
            <a:avLst/>
          </a:prstGeom>
        </p:spPr>
      </p:pic>
      <p:sp>
        <p:nvSpPr>
          <p:cNvPr id="5" name="Speech Bubble: Rectangle with Corners Rounded 4">
            <a:extLst>
              <a:ext uri="{FF2B5EF4-FFF2-40B4-BE49-F238E27FC236}">
                <a16:creationId xmlns:a16="http://schemas.microsoft.com/office/drawing/2014/main" id="{B42B07A9-2A0D-4FA8-98B8-3DE92A113CA8}"/>
              </a:ext>
            </a:extLst>
          </p:cNvPr>
          <p:cNvSpPr/>
          <p:nvPr/>
        </p:nvSpPr>
        <p:spPr>
          <a:xfrm>
            <a:off x="1221625" y="348541"/>
            <a:ext cx="5386648" cy="518040"/>
          </a:xfrm>
          <a:prstGeom prst="wedgeRoundRectCallout">
            <a:avLst>
              <a:gd name="adj1" fmla="val -59363"/>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panose="020B0502020202020204" pitchFamily="34" charset="0"/>
              </a:rPr>
              <a:t>Lieblingsdinge</a:t>
            </a:r>
            <a:r>
              <a:rPr lang="en-GB" sz="2400" dirty="0">
                <a:solidFill>
                  <a:prstClr val="white"/>
                </a:solidFill>
                <a:latin typeface="Century Gothic" panose="020B0502020202020204" pitchFamily="34" charset="0"/>
              </a:rPr>
              <a:t>*. Was hat Lukas?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6" name="Table 24">
            <a:extLst>
              <a:ext uri="{FF2B5EF4-FFF2-40B4-BE49-F238E27FC236}">
                <a16:creationId xmlns:a16="http://schemas.microsoft.com/office/drawing/2014/main" id="{131B2982-9962-4C72-840B-C4411860B1B6}"/>
              </a:ext>
            </a:extLst>
          </p:cNvPr>
          <p:cNvGraphicFramePr>
            <a:graphicFrameLocks noGrp="1"/>
          </p:cNvGraphicFramePr>
          <p:nvPr>
            <p:extLst>
              <p:ext uri="{D42A27DB-BD31-4B8C-83A1-F6EECF244321}">
                <p14:modId xmlns:p14="http://schemas.microsoft.com/office/powerpoint/2010/main" val="242020288"/>
              </p:ext>
            </p:extLst>
          </p:nvPr>
        </p:nvGraphicFramePr>
        <p:xfrm>
          <a:off x="7495117" y="2131906"/>
          <a:ext cx="3647016" cy="4591002"/>
        </p:xfrm>
        <a:graphic>
          <a:graphicData uri="http://schemas.openxmlformats.org/drawingml/2006/table">
            <a:tbl>
              <a:tblPr firstRow="1" bandRow="1">
                <a:tableStyleId>{ED083AE6-46FA-4A59-8FB0-9F97EB10719F}</a:tableStyleId>
              </a:tblPr>
              <a:tblGrid>
                <a:gridCol w="602900">
                  <a:extLst>
                    <a:ext uri="{9D8B030D-6E8A-4147-A177-3AD203B41FA5}">
                      <a16:colId xmlns:a16="http://schemas.microsoft.com/office/drawing/2014/main" val="2218395770"/>
                    </a:ext>
                  </a:extLst>
                </a:gridCol>
                <a:gridCol w="1413050">
                  <a:extLst>
                    <a:ext uri="{9D8B030D-6E8A-4147-A177-3AD203B41FA5}">
                      <a16:colId xmlns:a16="http://schemas.microsoft.com/office/drawing/2014/main" val="3328270413"/>
                    </a:ext>
                  </a:extLst>
                </a:gridCol>
                <a:gridCol w="1631066">
                  <a:extLst>
                    <a:ext uri="{9D8B030D-6E8A-4147-A177-3AD203B41FA5}">
                      <a16:colId xmlns:a16="http://schemas.microsoft.com/office/drawing/2014/main" val="4057324009"/>
                    </a:ext>
                  </a:extLst>
                </a:gridCol>
              </a:tblGrid>
              <a:tr h="765167">
                <a:tc>
                  <a:txBody>
                    <a:bodyPr/>
                    <a:lstStyle/>
                    <a:p>
                      <a:pPr>
                        <a:lnSpc>
                          <a:spcPct val="200000"/>
                        </a:lnSpc>
                      </a:pPr>
                      <a:r>
                        <a:rPr lang="en-GB" sz="2400" b="1" dirty="0">
                          <a:solidFill>
                            <a:srgbClr val="002060"/>
                          </a:solidFill>
                          <a:latin typeface="Century Gothic" panose="020B0502020202020204" pitchFamily="34" charset="0"/>
                        </a:rPr>
                        <a:t>1</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dirty="0">
                          <a:solidFill>
                            <a:srgbClr val="002060"/>
                          </a:solidFill>
                          <a:latin typeface="Century Gothic" panose="020B0502020202020204" pitchFamily="34" charset="0"/>
                        </a:rPr>
                        <a:t>       </a:t>
                      </a:r>
                    </a:p>
                  </a:txBody>
                  <a:tcPr/>
                </a:tc>
                <a:extLst>
                  <a:ext uri="{0D108BD9-81ED-4DB2-BD59-A6C34878D82A}">
                    <a16:rowId xmlns:a16="http://schemas.microsoft.com/office/drawing/2014/main" val="2314955753"/>
                  </a:ext>
                </a:extLst>
              </a:tr>
              <a:tr h="765167">
                <a:tc>
                  <a:txBody>
                    <a:bodyPr/>
                    <a:lstStyle/>
                    <a:p>
                      <a:pPr>
                        <a:lnSpc>
                          <a:spcPct val="200000"/>
                        </a:lnSpc>
                      </a:pPr>
                      <a:r>
                        <a:rPr lang="en-GB" sz="2400" b="1" dirty="0">
                          <a:solidFill>
                            <a:srgbClr val="002060"/>
                          </a:solidFill>
                          <a:latin typeface="Century Gothic" panose="020B0502020202020204" pitchFamily="34" charset="0"/>
                        </a:rPr>
                        <a:t>2</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34331294"/>
                  </a:ext>
                </a:extLst>
              </a:tr>
              <a:tr h="765167">
                <a:tc>
                  <a:txBody>
                    <a:bodyPr/>
                    <a:lstStyle/>
                    <a:p>
                      <a:pPr>
                        <a:lnSpc>
                          <a:spcPct val="200000"/>
                        </a:lnSpc>
                      </a:pPr>
                      <a:r>
                        <a:rPr lang="en-GB" sz="2400" b="1" dirty="0">
                          <a:solidFill>
                            <a:srgbClr val="002060"/>
                          </a:solidFill>
                          <a:latin typeface="Century Gothic" panose="020B0502020202020204" pitchFamily="34" charset="0"/>
                        </a:rPr>
                        <a:t>3</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a:solidFill>
                          <a:srgbClr val="002060"/>
                        </a:solidFill>
                        <a:latin typeface="Century Gothic" panose="020B0502020202020204" pitchFamily="34" charset="0"/>
                      </a:endParaRPr>
                    </a:p>
                  </a:txBody>
                  <a:tcPr/>
                </a:tc>
                <a:extLst>
                  <a:ext uri="{0D108BD9-81ED-4DB2-BD59-A6C34878D82A}">
                    <a16:rowId xmlns:a16="http://schemas.microsoft.com/office/drawing/2014/main" val="2668564831"/>
                  </a:ext>
                </a:extLst>
              </a:tr>
              <a:tr h="765167">
                <a:tc>
                  <a:txBody>
                    <a:bodyPr/>
                    <a:lstStyle/>
                    <a:p>
                      <a:pPr>
                        <a:lnSpc>
                          <a:spcPct val="200000"/>
                        </a:lnSpc>
                      </a:pPr>
                      <a:r>
                        <a:rPr lang="en-GB" sz="2400" b="1" dirty="0">
                          <a:solidFill>
                            <a:srgbClr val="002060"/>
                          </a:solidFill>
                          <a:latin typeface="Century Gothic" panose="020B0502020202020204" pitchFamily="34" charset="0"/>
                        </a:rPr>
                        <a:t>4</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3184148"/>
                  </a:ext>
                </a:extLst>
              </a:tr>
              <a:tr h="765167">
                <a:tc>
                  <a:txBody>
                    <a:bodyPr/>
                    <a:lstStyle/>
                    <a:p>
                      <a:pPr>
                        <a:lnSpc>
                          <a:spcPct val="200000"/>
                        </a:lnSpc>
                      </a:pPr>
                      <a:r>
                        <a:rPr lang="en-GB" sz="2400" b="1" dirty="0">
                          <a:solidFill>
                            <a:srgbClr val="002060"/>
                          </a:solidFill>
                          <a:latin typeface="Century Gothic" panose="020B0502020202020204" pitchFamily="34" charset="0"/>
                        </a:rPr>
                        <a:t>5</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330453463"/>
                  </a:ext>
                </a:extLst>
              </a:tr>
              <a:tr h="765167">
                <a:tc>
                  <a:txBody>
                    <a:bodyPr/>
                    <a:lstStyle/>
                    <a:p>
                      <a:pPr>
                        <a:lnSpc>
                          <a:spcPct val="200000"/>
                        </a:lnSpc>
                      </a:pPr>
                      <a:r>
                        <a:rPr lang="en-GB" sz="2400" b="1" dirty="0">
                          <a:solidFill>
                            <a:srgbClr val="002060"/>
                          </a:solidFill>
                          <a:latin typeface="Century Gothic" panose="020B0502020202020204" pitchFamily="34" charset="0"/>
                        </a:rPr>
                        <a:t>6</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82343081"/>
                  </a:ext>
                </a:extLst>
              </a:tr>
            </a:tbl>
          </a:graphicData>
        </a:graphic>
      </p:graphicFrame>
      <p:sp>
        <p:nvSpPr>
          <p:cNvPr id="8" name="TextBox 7">
            <a:extLst>
              <a:ext uri="{FF2B5EF4-FFF2-40B4-BE49-F238E27FC236}">
                <a16:creationId xmlns:a16="http://schemas.microsoft.com/office/drawing/2014/main" id="{CFE98AA3-4C21-4F4A-96DE-172A5503C9FC}"/>
              </a:ext>
            </a:extLst>
          </p:cNvPr>
          <p:cNvSpPr txBox="1"/>
          <p:nvPr/>
        </p:nvSpPr>
        <p:spPr>
          <a:xfrm>
            <a:off x="114389" y="1296244"/>
            <a:ext cx="10403364" cy="892552"/>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000" b="1" dirty="0">
                <a:solidFill>
                  <a:srgbClr val="002060"/>
                </a:solidFill>
              </a:rPr>
              <a:t>Moritz is getting to know Lukas and is finding out</a:t>
            </a:r>
            <a:r>
              <a:rPr kumimoji="0" lang="en-US" sz="2000" b="1" i="0" u="none" strike="noStrike" kern="1200" cap="none" spc="0" normalizeH="0" baseline="0" noProof="0" dirty="0">
                <a:ln>
                  <a:noFill/>
                </a:ln>
                <a:solidFill>
                  <a:srgbClr val="002060"/>
                </a:solidFill>
                <a:effectLst/>
                <a:uLnTx/>
                <a:uFillTx/>
              </a:rPr>
              <a:t> about his </a:t>
            </a:r>
            <a:r>
              <a:rPr kumimoji="0" lang="en-US" sz="2000" b="1" i="0" u="none" strike="noStrike" kern="1200" cap="none" spc="0" normalizeH="0" baseline="0" noProof="0" dirty="0" err="1">
                <a:ln>
                  <a:noFill/>
                </a:ln>
                <a:solidFill>
                  <a:srgbClr val="002060"/>
                </a:solidFill>
                <a:effectLst/>
                <a:uLnTx/>
                <a:uFillTx/>
              </a:rPr>
              <a:t>favourite</a:t>
            </a:r>
            <a:r>
              <a:rPr kumimoji="0" lang="en-US" sz="2000" b="1" i="0" u="none" strike="noStrike" kern="1200" cap="none" spc="0" normalizeH="0" baseline="0" noProof="0" dirty="0">
                <a:ln>
                  <a:noFill/>
                </a:ln>
                <a:solidFill>
                  <a:srgbClr val="002060"/>
                </a:solidFill>
                <a:effectLst/>
                <a:uLnTx/>
                <a:uFillTx/>
              </a:rPr>
              <a:t> things. Help him to note down whether Lukas does (</a:t>
            </a:r>
            <a:r>
              <a:rPr kumimoji="0" lang="en-US" sz="2000" b="1" i="0" u="none" strike="noStrike" kern="1200" cap="none" spc="0" normalizeH="0" baseline="0" noProof="0" dirty="0">
                <a:ln>
                  <a:noFill/>
                </a:ln>
                <a:solidFill>
                  <a:srgbClr val="FF0000"/>
                </a:solidFill>
                <a:effectLst/>
                <a:uLnTx/>
                <a:uFillTx/>
              </a:rPr>
              <a:t>✔</a:t>
            </a:r>
            <a:r>
              <a:rPr kumimoji="0" lang="en-US" sz="2000" b="1" i="0" u="none" strike="noStrike" kern="1200" cap="none" spc="0" normalizeH="0" baseline="0" noProof="0" dirty="0">
                <a:ln>
                  <a:noFill/>
                </a:ln>
                <a:solidFill>
                  <a:srgbClr val="002060"/>
                </a:solidFill>
                <a:effectLst/>
                <a:uLnTx/>
                <a:uFillTx/>
              </a:rPr>
              <a:t> ) or doesn’t (</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rPr>
              <a:t>x</a:t>
            </a:r>
            <a:r>
              <a:rPr kumimoji="0" lang="en-US" sz="2000" b="1" i="0" u="none" strike="noStrike" kern="1200" cap="none" spc="0" normalizeH="0" baseline="0" noProof="0" dirty="0">
                <a:ln>
                  <a:noFill/>
                </a:ln>
                <a:solidFill>
                  <a:srgbClr val="002060"/>
                </a:solidFill>
                <a:effectLst/>
                <a:uLnTx/>
                <a:uFillTx/>
              </a:rPr>
              <a:t>) have a </a:t>
            </a:r>
            <a:r>
              <a:rPr kumimoji="0" lang="en-US" sz="2000" b="1" i="0" u="none" strike="noStrike" kern="1200" cap="none" spc="0" normalizeH="0" baseline="0" noProof="0" dirty="0" err="1">
                <a:ln>
                  <a:noFill/>
                </a:ln>
                <a:solidFill>
                  <a:srgbClr val="002060"/>
                </a:solidFill>
                <a:effectLst/>
                <a:uLnTx/>
                <a:uFillTx/>
              </a:rPr>
              <a:t>favourite</a:t>
            </a:r>
            <a:r>
              <a:rPr lang="en-US" sz="2000" b="1" dirty="0">
                <a:solidFill>
                  <a:srgbClr val="002060"/>
                </a:solidFill>
              </a:rPr>
              <a:t>. </a:t>
            </a:r>
            <a:endParaRPr kumimoji="0" lang="en-US" sz="2000" b="1" i="0" u="none" strike="noStrike" kern="1200" cap="none" spc="0" normalizeH="0" baseline="0" noProof="0" dirty="0">
              <a:ln>
                <a:noFill/>
              </a:ln>
              <a:solidFill>
                <a:srgbClr val="002060"/>
              </a:solidFill>
              <a:effectLst/>
              <a:uLnTx/>
              <a:uFillTx/>
            </a:endParaRPr>
          </a:p>
        </p:txBody>
      </p:sp>
      <p:pic>
        <p:nvPicPr>
          <p:cNvPr id="9" name="Picture 8">
            <a:extLst>
              <a:ext uri="{FF2B5EF4-FFF2-40B4-BE49-F238E27FC236}">
                <a16:creationId xmlns:a16="http://schemas.microsoft.com/office/drawing/2014/main" id="{DBFAA4C3-7D91-42F2-9509-14177C9B0E90}"/>
              </a:ext>
            </a:extLst>
          </p:cNvPr>
          <p:cNvPicPr>
            <a:picLocks noChangeAspect="1"/>
          </p:cNvPicPr>
          <p:nvPr/>
        </p:nvPicPr>
        <p:blipFill>
          <a:blip r:embed="rId6"/>
          <a:stretch>
            <a:fillRect/>
          </a:stretch>
        </p:blipFill>
        <p:spPr>
          <a:xfrm>
            <a:off x="8287762" y="8967"/>
            <a:ext cx="901335" cy="1253838"/>
          </a:xfrm>
          <a:prstGeom prst="rect">
            <a:avLst/>
          </a:prstGeom>
        </p:spPr>
      </p:pic>
      <p:pic>
        <p:nvPicPr>
          <p:cNvPr id="12" name="Picture 11">
            <a:extLst>
              <a:ext uri="{FF2B5EF4-FFF2-40B4-BE49-F238E27FC236}">
                <a16:creationId xmlns:a16="http://schemas.microsoft.com/office/drawing/2014/main" id="{842B8595-98B5-4FFC-BA19-D90AC6096E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3083" y="2292984"/>
            <a:ext cx="453474" cy="423244"/>
          </a:xfrm>
          <a:prstGeom prst="rect">
            <a:avLst/>
          </a:prstGeom>
        </p:spPr>
      </p:pic>
      <p:pic>
        <p:nvPicPr>
          <p:cNvPr id="13" name="Picture 12">
            <a:extLst>
              <a:ext uri="{FF2B5EF4-FFF2-40B4-BE49-F238E27FC236}">
                <a16:creationId xmlns:a16="http://schemas.microsoft.com/office/drawing/2014/main" id="{9C78120A-A77D-4B68-8D16-A600E2E01F7A}"/>
              </a:ext>
            </a:extLst>
          </p:cNvPr>
          <p:cNvPicPr>
            <a:picLocks noChangeAspect="1"/>
          </p:cNvPicPr>
          <p:nvPr/>
        </p:nvPicPr>
        <p:blipFill>
          <a:blip r:embed="rId8"/>
          <a:stretch>
            <a:fillRect/>
          </a:stretch>
        </p:blipFill>
        <p:spPr>
          <a:xfrm>
            <a:off x="9675012" y="2256364"/>
            <a:ext cx="608003" cy="521145"/>
          </a:xfrm>
          <a:prstGeom prst="rect">
            <a:avLst/>
          </a:prstGeom>
        </p:spPr>
      </p:pic>
      <p:pic>
        <p:nvPicPr>
          <p:cNvPr id="14" name="Picture 2" descr="Teacher, Blackboard, Teach, The Classroom, Clipart">
            <a:extLst>
              <a:ext uri="{FF2B5EF4-FFF2-40B4-BE49-F238E27FC236}">
                <a16:creationId xmlns:a16="http://schemas.microsoft.com/office/drawing/2014/main" id="{3270831B-BCE5-45A8-84BC-AC245F408D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19482" y="3094789"/>
            <a:ext cx="518948" cy="5189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2CEE0E-8BB6-4BBE-B4BD-E72D9CF88A7F}"/>
              </a:ext>
            </a:extLst>
          </p:cNvPr>
          <p:cNvPicPr>
            <a:picLocks noChangeAspect="1"/>
          </p:cNvPicPr>
          <p:nvPr/>
        </p:nvPicPr>
        <p:blipFill>
          <a:blip r:embed="rId10"/>
          <a:stretch>
            <a:fillRect/>
          </a:stretch>
        </p:blipFill>
        <p:spPr>
          <a:xfrm>
            <a:off x="9670493" y="3031518"/>
            <a:ext cx="816936" cy="582219"/>
          </a:xfrm>
          <a:prstGeom prst="rect">
            <a:avLst/>
          </a:prstGeom>
        </p:spPr>
      </p:pic>
      <p:pic>
        <p:nvPicPr>
          <p:cNvPr id="16" name="Picture 15">
            <a:extLst>
              <a:ext uri="{FF2B5EF4-FFF2-40B4-BE49-F238E27FC236}">
                <a16:creationId xmlns:a16="http://schemas.microsoft.com/office/drawing/2014/main" id="{AF7C366D-5186-4595-89DE-A0AFD68C6478}"/>
              </a:ext>
            </a:extLst>
          </p:cNvPr>
          <p:cNvPicPr>
            <a:picLocks noChangeAspect="1"/>
          </p:cNvPicPr>
          <p:nvPr/>
        </p:nvPicPr>
        <p:blipFill>
          <a:blip r:embed="rId11"/>
          <a:stretch>
            <a:fillRect/>
          </a:stretch>
        </p:blipFill>
        <p:spPr>
          <a:xfrm>
            <a:off x="8127913" y="3695712"/>
            <a:ext cx="632990" cy="707886"/>
          </a:xfrm>
          <a:prstGeom prst="rect">
            <a:avLst/>
          </a:prstGeom>
        </p:spPr>
      </p:pic>
      <p:pic>
        <p:nvPicPr>
          <p:cNvPr id="17" name="Picture 16">
            <a:extLst>
              <a:ext uri="{FF2B5EF4-FFF2-40B4-BE49-F238E27FC236}">
                <a16:creationId xmlns:a16="http://schemas.microsoft.com/office/drawing/2014/main" id="{3ACB7288-98C1-4946-93AE-9F1B2690895F}"/>
              </a:ext>
            </a:extLst>
          </p:cNvPr>
          <p:cNvPicPr>
            <a:picLocks noChangeAspect="1"/>
          </p:cNvPicPr>
          <p:nvPr/>
        </p:nvPicPr>
        <p:blipFill>
          <a:blip r:embed="rId12"/>
          <a:stretch>
            <a:fillRect/>
          </a:stretch>
        </p:blipFill>
        <p:spPr>
          <a:xfrm>
            <a:off x="8127913" y="6069095"/>
            <a:ext cx="871343" cy="576514"/>
          </a:xfrm>
          <a:prstGeom prst="rect">
            <a:avLst/>
          </a:prstGeom>
        </p:spPr>
      </p:pic>
      <p:pic>
        <p:nvPicPr>
          <p:cNvPr id="18" name="Picture 17">
            <a:extLst>
              <a:ext uri="{FF2B5EF4-FFF2-40B4-BE49-F238E27FC236}">
                <a16:creationId xmlns:a16="http://schemas.microsoft.com/office/drawing/2014/main" id="{CD3B20A7-F918-4132-9E85-23606673A63D}"/>
              </a:ext>
            </a:extLst>
          </p:cNvPr>
          <p:cNvPicPr>
            <a:picLocks noChangeAspect="1"/>
          </p:cNvPicPr>
          <p:nvPr/>
        </p:nvPicPr>
        <p:blipFill>
          <a:blip r:embed="rId13"/>
          <a:stretch>
            <a:fillRect/>
          </a:stretch>
        </p:blipFill>
        <p:spPr>
          <a:xfrm>
            <a:off x="9670493" y="3743024"/>
            <a:ext cx="782896" cy="543678"/>
          </a:xfrm>
          <a:prstGeom prst="rect">
            <a:avLst/>
          </a:prstGeom>
        </p:spPr>
      </p:pic>
      <p:pic>
        <p:nvPicPr>
          <p:cNvPr id="19" name="Picture 18">
            <a:extLst>
              <a:ext uri="{FF2B5EF4-FFF2-40B4-BE49-F238E27FC236}">
                <a16:creationId xmlns:a16="http://schemas.microsoft.com/office/drawing/2014/main" id="{F4FBA865-F6AA-407D-91EA-506BC46229B2}"/>
              </a:ext>
            </a:extLst>
          </p:cNvPr>
          <p:cNvPicPr>
            <a:picLocks noChangeAspect="1"/>
          </p:cNvPicPr>
          <p:nvPr/>
        </p:nvPicPr>
        <p:blipFill>
          <a:blip r:embed="rId14"/>
          <a:stretch>
            <a:fillRect/>
          </a:stretch>
        </p:blipFill>
        <p:spPr>
          <a:xfrm>
            <a:off x="8208597" y="5318679"/>
            <a:ext cx="632990" cy="615882"/>
          </a:xfrm>
          <a:prstGeom prst="rect">
            <a:avLst/>
          </a:prstGeom>
        </p:spPr>
      </p:pic>
      <p:pic>
        <p:nvPicPr>
          <p:cNvPr id="20" name="Picture 19">
            <a:extLst>
              <a:ext uri="{FF2B5EF4-FFF2-40B4-BE49-F238E27FC236}">
                <a16:creationId xmlns:a16="http://schemas.microsoft.com/office/drawing/2014/main" id="{C0CF6157-A66F-4390-81F0-9522D57B2B24}"/>
              </a:ext>
            </a:extLst>
          </p:cNvPr>
          <p:cNvPicPr>
            <a:picLocks noChangeAspect="1"/>
          </p:cNvPicPr>
          <p:nvPr/>
        </p:nvPicPr>
        <p:blipFill>
          <a:blip r:embed="rId15"/>
          <a:stretch>
            <a:fillRect/>
          </a:stretch>
        </p:blipFill>
        <p:spPr>
          <a:xfrm>
            <a:off x="9944837" y="4436726"/>
            <a:ext cx="384081" cy="762066"/>
          </a:xfrm>
          <a:prstGeom prst="rect">
            <a:avLst/>
          </a:prstGeom>
        </p:spPr>
      </p:pic>
      <p:pic>
        <p:nvPicPr>
          <p:cNvPr id="21" name="Picture 20">
            <a:extLst>
              <a:ext uri="{FF2B5EF4-FFF2-40B4-BE49-F238E27FC236}">
                <a16:creationId xmlns:a16="http://schemas.microsoft.com/office/drawing/2014/main" id="{CAE3BF54-CAF5-495B-BE45-45953182E571}"/>
              </a:ext>
            </a:extLst>
          </p:cNvPr>
          <p:cNvPicPr>
            <a:picLocks noChangeAspect="1"/>
          </p:cNvPicPr>
          <p:nvPr/>
        </p:nvPicPr>
        <p:blipFill>
          <a:blip r:embed="rId16"/>
          <a:stretch>
            <a:fillRect/>
          </a:stretch>
        </p:blipFill>
        <p:spPr>
          <a:xfrm>
            <a:off x="9829003" y="5376978"/>
            <a:ext cx="499915" cy="408467"/>
          </a:xfrm>
          <a:prstGeom prst="rect">
            <a:avLst/>
          </a:prstGeom>
        </p:spPr>
      </p:pic>
      <p:pic>
        <p:nvPicPr>
          <p:cNvPr id="22" name="Picture 21">
            <a:extLst>
              <a:ext uri="{FF2B5EF4-FFF2-40B4-BE49-F238E27FC236}">
                <a16:creationId xmlns:a16="http://schemas.microsoft.com/office/drawing/2014/main" id="{08663B82-926C-49AC-9F6B-A5537B194283}"/>
              </a:ext>
            </a:extLst>
          </p:cNvPr>
          <p:cNvPicPr>
            <a:picLocks noChangeAspect="1"/>
          </p:cNvPicPr>
          <p:nvPr/>
        </p:nvPicPr>
        <p:blipFill>
          <a:blip r:embed="rId17"/>
          <a:stretch>
            <a:fillRect/>
          </a:stretch>
        </p:blipFill>
        <p:spPr>
          <a:xfrm>
            <a:off x="9795374" y="6141817"/>
            <a:ext cx="907892" cy="556562"/>
          </a:xfrm>
          <a:prstGeom prst="rect">
            <a:avLst/>
          </a:prstGeom>
        </p:spPr>
      </p:pic>
      <p:pic>
        <p:nvPicPr>
          <p:cNvPr id="23" name="Picture 22">
            <a:extLst>
              <a:ext uri="{FF2B5EF4-FFF2-40B4-BE49-F238E27FC236}">
                <a16:creationId xmlns:a16="http://schemas.microsoft.com/office/drawing/2014/main" id="{CAA2BA99-80FF-41AD-A33D-614D18EDADBA}"/>
              </a:ext>
            </a:extLst>
          </p:cNvPr>
          <p:cNvPicPr>
            <a:picLocks noChangeAspect="1"/>
          </p:cNvPicPr>
          <p:nvPr/>
        </p:nvPicPr>
        <p:blipFill>
          <a:blip r:embed="rId18"/>
          <a:stretch>
            <a:fillRect/>
          </a:stretch>
        </p:blipFill>
        <p:spPr>
          <a:xfrm>
            <a:off x="8319943" y="4446011"/>
            <a:ext cx="418486" cy="707886"/>
          </a:xfrm>
          <a:prstGeom prst="rect">
            <a:avLst/>
          </a:prstGeom>
        </p:spPr>
      </p:pic>
      <p:sp>
        <p:nvSpPr>
          <p:cNvPr id="24" name="TextBox 23">
            <a:extLst>
              <a:ext uri="{FF2B5EF4-FFF2-40B4-BE49-F238E27FC236}">
                <a16:creationId xmlns:a16="http://schemas.microsoft.com/office/drawing/2014/main" id="{3159D9EA-9D63-4E38-8BF5-25115ED9A05C}"/>
              </a:ext>
            </a:extLst>
          </p:cNvPr>
          <p:cNvSpPr txBox="1"/>
          <p:nvPr/>
        </p:nvSpPr>
        <p:spPr>
          <a:xfrm>
            <a:off x="0" y="2101437"/>
            <a:ext cx="7363538" cy="830997"/>
          </a:xfrm>
          <a:prstGeom prst="rect">
            <a:avLst/>
          </a:prstGeom>
          <a:noFill/>
        </p:spPr>
        <p:txBody>
          <a:bodyPr wrap="square" rtlCol="0">
            <a:spAutoFit/>
          </a:bodyPr>
          <a:lstStyle/>
          <a:p>
            <a:pPr marL="457200" indent="-457200">
              <a:buAutoNum type="arabicPeriod"/>
            </a:pPr>
            <a:r>
              <a:rPr lang="en-GB" sz="2400" dirty="0">
                <a:solidFill>
                  <a:srgbClr val="002060"/>
                </a:solidFill>
              </a:rPr>
              <a:t>Ich </a:t>
            </a:r>
            <a:r>
              <a:rPr lang="en-GB" sz="2400" dirty="0" err="1">
                <a:solidFill>
                  <a:srgbClr val="002060"/>
                </a:solidFill>
              </a:rPr>
              <a:t>habe</a:t>
            </a:r>
            <a:r>
              <a:rPr lang="en-GB" sz="2400" dirty="0">
                <a:solidFill>
                  <a:srgbClr val="002060"/>
                </a:solidFill>
              </a:rPr>
              <a:t> </a:t>
            </a:r>
            <a:r>
              <a:rPr lang="en-GB" sz="2400" dirty="0" err="1">
                <a:solidFill>
                  <a:srgbClr val="002060"/>
                </a:solidFill>
              </a:rPr>
              <a:t>kein</a:t>
            </a:r>
            <a:r>
              <a:rPr lang="en-GB" sz="2400" dirty="0">
                <a:solidFill>
                  <a:srgbClr val="002060"/>
                </a:solidFill>
              </a:rPr>
              <a:t> </a:t>
            </a:r>
            <a:r>
              <a:rPr lang="en-GB" sz="2400" dirty="0" err="1">
                <a:solidFill>
                  <a:srgbClr val="002060"/>
                </a:solidFill>
              </a:rPr>
              <a:t>Lieblingsbuch</a:t>
            </a:r>
            <a:r>
              <a:rPr lang="en-GB" sz="2400" dirty="0">
                <a:solidFill>
                  <a:srgbClr val="002060"/>
                </a:solidFill>
              </a:rPr>
              <a:t> </a:t>
            </a:r>
            <a:r>
              <a:rPr lang="en-GB" sz="2400" dirty="0" err="1">
                <a:solidFill>
                  <a:srgbClr val="002060"/>
                </a:solidFill>
              </a:rPr>
              <a:t>aber</a:t>
            </a:r>
            <a:r>
              <a:rPr lang="en-GB" sz="2400" dirty="0">
                <a:solidFill>
                  <a:srgbClr val="002060"/>
                </a:solidFill>
              </a:rPr>
              <a:t> ich </a:t>
            </a:r>
            <a:r>
              <a:rPr lang="en-GB" sz="2400" dirty="0" err="1">
                <a:solidFill>
                  <a:srgbClr val="002060"/>
                </a:solidFill>
              </a:rPr>
              <a:t>habe</a:t>
            </a:r>
            <a:r>
              <a:rPr lang="en-GB" sz="2400" dirty="0">
                <a:solidFill>
                  <a:srgbClr val="002060"/>
                </a:solidFill>
              </a:rPr>
              <a:t> </a:t>
            </a:r>
            <a:r>
              <a:rPr lang="en-GB" sz="2400" dirty="0" err="1">
                <a:solidFill>
                  <a:srgbClr val="002060"/>
                </a:solidFill>
              </a:rPr>
              <a:t>einen</a:t>
            </a:r>
            <a:r>
              <a:rPr lang="en-GB" sz="2400" dirty="0">
                <a:solidFill>
                  <a:srgbClr val="002060"/>
                </a:solidFill>
              </a:rPr>
              <a:t> </a:t>
            </a:r>
            <a:r>
              <a:rPr lang="en-GB" sz="2400" dirty="0" err="1">
                <a:solidFill>
                  <a:srgbClr val="002060"/>
                </a:solidFill>
              </a:rPr>
              <a:t>Lieblingsfilm</a:t>
            </a:r>
            <a:r>
              <a:rPr lang="en-GB" sz="2400" dirty="0">
                <a:solidFill>
                  <a:srgbClr val="002060"/>
                </a:solidFill>
              </a:rPr>
              <a:t>. </a:t>
            </a:r>
          </a:p>
        </p:txBody>
      </p:sp>
      <p:sp>
        <p:nvSpPr>
          <p:cNvPr id="25" name="TextBox 24">
            <a:extLst>
              <a:ext uri="{FF2B5EF4-FFF2-40B4-BE49-F238E27FC236}">
                <a16:creationId xmlns:a16="http://schemas.microsoft.com/office/drawing/2014/main" id="{6338980D-C00E-49F9-B3D1-EA5B33C8050F}"/>
              </a:ext>
            </a:extLst>
          </p:cNvPr>
          <p:cNvSpPr txBox="1"/>
          <p:nvPr/>
        </p:nvSpPr>
        <p:spPr>
          <a:xfrm>
            <a:off x="0" y="2907128"/>
            <a:ext cx="7363538" cy="3785652"/>
          </a:xfrm>
          <a:prstGeom prst="rect">
            <a:avLst/>
          </a:prstGeom>
          <a:noFill/>
        </p:spPr>
        <p:txBody>
          <a:bodyPr wrap="square" rtlCol="0">
            <a:spAutoFit/>
          </a:bodyPr>
          <a:lstStyle/>
          <a:p>
            <a:pPr marL="457200" indent="-457200">
              <a:buAutoNum type="arabicPeriod" startAt="2"/>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Lieblingslehrerin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keinen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Lieblingslehrer</a:t>
            </a:r>
            <a:r>
              <a:rPr lang="en-GB" sz="2400" dirty="0">
                <a:solidFill>
                  <a:srgbClr val="002060"/>
                </a:solidFill>
                <a:latin typeface="Century Gothic" panose="020B0502020202020204" pitchFamily="34" charset="0"/>
              </a:rPr>
              <a:t>. </a:t>
            </a:r>
          </a:p>
          <a:p>
            <a:pPr marL="457200" indent="-457200">
              <a:buAutoNum type="arabicPeriod" startAt="2"/>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Lieblingslied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Lieblingswort</a:t>
            </a:r>
            <a:r>
              <a:rPr lang="en-GB" sz="2400" dirty="0">
                <a:solidFill>
                  <a:srgbClr val="002060"/>
                </a:solidFill>
                <a:latin typeface="Century Gothic" panose="020B0502020202020204" pitchFamily="34" charset="0"/>
              </a:rPr>
              <a:t>. </a:t>
            </a:r>
          </a:p>
          <a:p>
            <a:pPr marL="457200" indent="-457200">
              <a:buAutoNum type="arabicPeriod" startAt="2"/>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Lieblingsperson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Lieblingstier</a:t>
            </a:r>
            <a:r>
              <a:rPr lang="en-GB" sz="2400" dirty="0">
                <a:solidFill>
                  <a:srgbClr val="002060"/>
                </a:solidFill>
                <a:latin typeface="Century Gothic" panose="020B0502020202020204" pitchFamily="34" charset="0"/>
              </a:rPr>
              <a:t>. </a:t>
            </a:r>
          </a:p>
          <a:p>
            <a:pPr marL="457200" indent="-457200">
              <a:buAutoNum type="arabicPeriod" startAt="2"/>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Lieblingsfarbe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Lieblingsort</a:t>
            </a:r>
            <a:r>
              <a:rPr lang="en-GB" sz="2400" dirty="0">
                <a:solidFill>
                  <a:srgbClr val="002060"/>
                </a:solidFill>
                <a:latin typeface="Century Gothic" panose="020B0502020202020204" pitchFamily="34" charset="0"/>
              </a:rPr>
              <a:t>.</a:t>
            </a:r>
          </a:p>
          <a:p>
            <a:pPr marL="457200" indent="-457200">
              <a:buAutoNum type="arabicPeriod" startAt="2"/>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Lieblingsspiel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Lieblingsmusik</a:t>
            </a:r>
            <a:r>
              <a:rPr lang="en-GB" sz="2400" dirty="0">
                <a:solidFill>
                  <a:srgbClr val="002060"/>
                </a:solidFill>
                <a:latin typeface="Century Gothic" panose="020B0502020202020204" pitchFamily="34" charset="0"/>
              </a:rPr>
              <a:t>. </a:t>
            </a:r>
          </a:p>
        </p:txBody>
      </p:sp>
      <p:pic>
        <p:nvPicPr>
          <p:cNvPr id="26" name="Picture 25" descr="Icon&#10;&#10;Description automatically generated">
            <a:extLst>
              <a:ext uri="{FF2B5EF4-FFF2-40B4-BE49-F238E27FC236}">
                <a16:creationId xmlns:a16="http://schemas.microsoft.com/office/drawing/2014/main" id="{1A576E26-011C-4C48-B359-CB9D67DF2965}"/>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414594" y="2224953"/>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FF6BB42D-590C-4749-8649-854FA7C4C12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930436" y="3031518"/>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5044BB56-21A8-4264-863A-FF20A82963BF}"/>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876378" y="3841841"/>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75930C89-A428-47A0-A2F8-E19DCAD9DEC6}"/>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465358" y="4541294"/>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D98E2989-7D4A-45D0-81B7-FD163BB6C5B2}"/>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444605" y="5303096"/>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B5BB167F-0D81-483F-9A91-74328669BE77}"/>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960029" y="6128289"/>
            <a:ext cx="517321" cy="517320"/>
          </a:xfrm>
          <a:prstGeom prst="rect">
            <a:avLst/>
          </a:prstGeom>
        </p:spPr>
      </p:pic>
      <p:pic>
        <p:nvPicPr>
          <p:cNvPr id="33" name="Picture 32">
            <a:extLst>
              <a:ext uri="{FF2B5EF4-FFF2-40B4-BE49-F238E27FC236}">
                <a16:creationId xmlns:a16="http://schemas.microsoft.com/office/drawing/2014/main" id="{8A3EE1E6-CF75-4121-96BF-7DC2E1403570}"/>
              </a:ext>
            </a:extLst>
          </p:cNvPr>
          <p:cNvPicPr>
            <a:picLocks noChangeAspect="1"/>
          </p:cNvPicPr>
          <p:nvPr/>
        </p:nvPicPr>
        <p:blipFill>
          <a:blip r:embed="rId20"/>
          <a:stretch>
            <a:fillRect/>
          </a:stretch>
        </p:blipFill>
        <p:spPr>
          <a:xfrm>
            <a:off x="8815894" y="2380486"/>
            <a:ext cx="387130" cy="341406"/>
          </a:xfrm>
          <a:prstGeom prst="rect">
            <a:avLst/>
          </a:prstGeom>
        </p:spPr>
      </p:pic>
      <p:pic>
        <p:nvPicPr>
          <p:cNvPr id="34" name="Picture 33">
            <a:extLst>
              <a:ext uri="{FF2B5EF4-FFF2-40B4-BE49-F238E27FC236}">
                <a16:creationId xmlns:a16="http://schemas.microsoft.com/office/drawing/2014/main" id="{3B27907A-0E4E-4E54-AE4D-486B19A570DD}"/>
              </a:ext>
            </a:extLst>
          </p:cNvPr>
          <p:cNvPicPr>
            <a:picLocks noChangeAspect="1"/>
          </p:cNvPicPr>
          <p:nvPr/>
        </p:nvPicPr>
        <p:blipFill>
          <a:blip r:embed="rId20"/>
          <a:stretch>
            <a:fillRect/>
          </a:stretch>
        </p:blipFill>
        <p:spPr>
          <a:xfrm>
            <a:off x="10530453" y="3172392"/>
            <a:ext cx="387130" cy="341406"/>
          </a:xfrm>
          <a:prstGeom prst="rect">
            <a:avLst/>
          </a:prstGeom>
        </p:spPr>
      </p:pic>
      <p:pic>
        <p:nvPicPr>
          <p:cNvPr id="35" name="Picture 34">
            <a:extLst>
              <a:ext uri="{FF2B5EF4-FFF2-40B4-BE49-F238E27FC236}">
                <a16:creationId xmlns:a16="http://schemas.microsoft.com/office/drawing/2014/main" id="{81C38247-E82E-4976-B3E7-31CE21DD10DB}"/>
              </a:ext>
            </a:extLst>
          </p:cNvPr>
          <p:cNvPicPr>
            <a:picLocks noChangeAspect="1"/>
          </p:cNvPicPr>
          <p:nvPr/>
        </p:nvPicPr>
        <p:blipFill>
          <a:blip r:embed="rId20"/>
          <a:stretch>
            <a:fillRect/>
          </a:stretch>
        </p:blipFill>
        <p:spPr>
          <a:xfrm>
            <a:off x="10478426" y="3878487"/>
            <a:ext cx="387130" cy="341406"/>
          </a:xfrm>
          <a:prstGeom prst="rect">
            <a:avLst/>
          </a:prstGeom>
        </p:spPr>
      </p:pic>
      <p:pic>
        <p:nvPicPr>
          <p:cNvPr id="36" name="Picture 35">
            <a:extLst>
              <a:ext uri="{FF2B5EF4-FFF2-40B4-BE49-F238E27FC236}">
                <a16:creationId xmlns:a16="http://schemas.microsoft.com/office/drawing/2014/main" id="{BBF619BD-06EE-464D-90AC-8864D4D345EF}"/>
              </a:ext>
            </a:extLst>
          </p:cNvPr>
          <p:cNvPicPr>
            <a:picLocks noChangeAspect="1"/>
          </p:cNvPicPr>
          <p:nvPr/>
        </p:nvPicPr>
        <p:blipFill>
          <a:blip r:embed="rId20"/>
          <a:stretch>
            <a:fillRect/>
          </a:stretch>
        </p:blipFill>
        <p:spPr>
          <a:xfrm>
            <a:off x="8903880" y="4675620"/>
            <a:ext cx="387130" cy="341406"/>
          </a:xfrm>
          <a:prstGeom prst="rect">
            <a:avLst/>
          </a:prstGeom>
        </p:spPr>
      </p:pic>
      <p:pic>
        <p:nvPicPr>
          <p:cNvPr id="37" name="Picture 36">
            <a:extLst>
              <a:ext uri="{FF2B5EF4-FFF2-40B4-BE49-F238E27FC236}">
                <a16:creationId xmlns:a16="http://schemas.microsoft.com/office/drawing/2014/main" id="{CB44FFA9-0302-45E8-8E6B-BB3E951684A9}"/>
              </a:ext>
            </a:extLst>
          </p:cNvPr>
          <p:cNvPicPr>
            <a:picLocks noChangeAspect="1"/>
          </p:cNvPicPr>
          <p:nvPr/>
        </p:nvPicPr>
        <p:blipFill>
          <a:blip r:embed="rId20"/>
          <a:stretch>
            <a:fillRect/>
          </a:stretch>
        </p:blipFill>
        <p:spPr>
          <a:xfrm>
            <a:off x="8903880" y="5443947"/>
            <a:ext cx="387130" cy="341406"/>
          </a:xfrm>
          <a:prstGeom prst="rect">
            <a:avLst/>
          </a:prstGeom>
        </p:spPr>
      </p:pic>
      <p:pic>
        <p:nvPicPr>
          <p:cNvPr id="38" name="Picture 37">
            <a:extLst>
              <a:ext uri="{FF2B5EF4-FFF2-40B4-BE49-F238E27FC236}">
                <a16:creationId xmlns:a16="http://schemas.microsoft.com/office/drawing/2014/main" id="{C9E0D1DC-B5EE-4322-8955-9752A0C9E2BF}"/>
              </a:ext>
            </a:extLst>
          </p:cNvPr>
          <p:cNvPicPr>
            <a:picLocks noChangeAspect="1"/>
          </p:cNvPicPr>
          <p:nvPr/>
        </p:nvPicPr>
        <p:blipFill>
          <a:blip r:embed="rId20"/>
          <a:stretch>
            <a:fillRect/>
          </a:stretch>
        </p:blipFill>
        <p:spPr>
          <a:xfrm>
            <a:off x="10677191" y="6239514"/>
            <a:ext cx="387130" cy="341406"/>
          </a:xfrm>
          <a:prstGeom prst="rect">
            <a:avLst/>
          </a:prstGeom>
        </p:spPr>
      </p:pic>
      <p:sp>
        <p:nvSpPr>
          <p:cNvPr id="39" name="TextBox 38">
            <a:extLst>
              <a:ext uri="{FF2B5EF4-FFF2-40B4-BE49-F238E27FC236}">
                <a16:creationId xmlns:a16="http://schemas.microsoft.com/office/drawing/2014/main" id="{67F982E9-DB60-4795-9527-07D0EB125139}"/>
              </a:ext>
            </a:extLst>
          </p:cNvPr>
          <p:cNvSpPr txBox="1"/>
          <p:nvPr/>
        </p:nvSpPr>
        <p:spPr>
          <a:xfrm>
            <a:off x="5137786" y="6395602"/>
            <a:ext cx="1959272"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*Dinge-things</a:t>
            </a:r>
          </a:p>
        </p:txBody>
      </p:sp>
      <p:pic>
        <p:nvPicPr>
          <p:cNvPr id="11" name="Picture 10" descr="A picture containing text, toy, doll, vector graphics&#10;&#10;Description automatically generated">
            <a:extLst>
              <a:ext uri="{FF2B5EF4-FFF2-40B4-BE49-F238E27FC236}">
                <a16:creationId xmlns:a16="http://schemas.microsoft.com/office/drawing/2014/main" id="{3C50462A-ED25-4EBF-8AC7-7425CB9EAB0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92539" y="-28103"/>
            <a:ext cx="1312339" cy="1271328"/>
          </a:xfrm>
          <a:prstGeom prst="rect">
            <a:avLst/>
          </a:prstGeom>
        </p:spPr>
      </p:pic>
      <p:sp>
        <p:nvSpPr>
          <p:cNvPr id="40" name="CustomShape 23">
            <a:extLst>
              <a:ext uri="{FF2B5EF4-FFF2-40B4-BE49-F238E27FC236}">
                <a16:creationId xmlns:a16="http://schemas.microsoft.com/office/drawing/2014/main" id="{FC1F7585-0727-4A58-AF38-DB510AA914E0}"/>
              </a:ext>
            </a:extLst>
          </p:cNvPr>
          <p:cNvSpPr/>
          <p:nvPr/>
        </p:nvSpPr>
        <p:spPr>
          <a:xfrm>
            <a:off x="7541990" y="23960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1" name="CustomShape 24">
            <a:extLst>
              <a:ext uri="{FF2B5EF4-FFF2-40B4-BE49-F238E27FC236}">
                <a16:creationId xmlns:a16="http://schemas.microsoft.com/office/drawing/2014/main" id="{A85717B8-41ED-488A-90A2-72CF32EB4DE2}"/>
              </a:ext>
            </a:extLst>
          </p:cNvPr>
          <p:cNvSpPr/>
          <p:nvPr/>
        </p:nvSpPr>
        <p:spPr>
          <a:xfrm>
            <a:off x="7541990" y="31488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2" name="CustomShape 23">
            <a:extLst>
              <a:ext uri="{FF2B5EF4-FFF2-40B4-BE49-F238E27FC236}">
                <a16:creationId xmlns:a16="http://schemas.microsoft.com/office/drawing/2014/main" id="{7F97AF2D-C224-40D6-8AA7-6BB2A0CD821C}"/>
              </a:ext>
            </a:extLst>
          </p:cNvPr>
          <p:cNvSpPr/>
          <p:nvPr/>
        </p:nvSpPr>
        <p:spPr>
          <a:xfrm>
            <a:off x="7532294" y="38903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3" name="CustomShape 23">
            <a:extLst>
              <a:ext uri="{FF2B5EF4-FFF2-40B4-BE49-F238E27FC236}">
                <a16:creationId xmlns:a16="http://schemas.microsoft.com/office/drawing/2014/main" id="{BA414509-34DF-4744-88E5-332F1618F9DD}"/>
              </a:ext>
            </a:extLst>
          </p:cNvPr>
          <p:cNvSpPr/>
          <p:nvPr/>
        </p:nvSpPr>
        <p:spPr>
          <a:xfrm>
            <a:off x="7541990" y="46756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4" name="CustomShape 23">
            <a:extLst>
              <a:ext uri="{FF2B5EF4-FFF2-40B4-BE49-F238E27FC236}">
                <a16:creationId xmlns:a16="http://schemas.microsoft.com/office/drawing/2014/main" id="{0E7BBAD5-24F2-4531-AC4D-F2B365D34ABA}"/>
              </a:ext>
            </a:extLst>
          </p:cNvPr>
          <p:cNvSpPr/>
          <p:nvPr/>
        </p:nvSpPr>
        <p:spPr>
          <a:xfrm>
            <a:off x="7525363" y="542844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5" name="CustomShape 23">
            <a:extLst>
              <a:ext uri="{FF2B5EF4-FFF2-40B4-BE49-F238E27FC236}">
                <a16:creationId xmlns:a16="http://schemas.microsoft.com/office/drawing/2014/main" id="{B78E02DA-41B9-4D08-8A5A-DFEAD5FE888F}"/>
              </a:ext>
            </a:extLst>
          </p:cNvPr>
          <p:cNvSpPr/>
          <p:nvPr/>
        </p:nvSpPr>
        <p:spPr>
          <a:xfrm>
            <a:off x="7546197" y="61845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7155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icture containing text, toy, doll, vector graphics&#10;&#10;Description automatically generated">
            <a:extLst>
              <a:ext uri="{FF2B5EF4-FFF2-40B4-BE49-F238E27FC236}">
                <a16:creationId xmlns:a16="http://schemas.microsoft.com/office/drawing/2014/main" id="{F8F52900-5951-4678-8B9B-0A15BFBED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6" y="5412120"/>
            <a:ext cx="1312339" cy="1271328"/>
          </a:xfrm>
          <a:prstGeom prst="rect">
            <a:avLst/>
          </a:prstGeom>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0" name="CustomShape 3"/>
          <p:cNvSpPr/>
          <p:nvPr/>
        </p:nvSpPr>
        <p:spPr>
          <a:xfrm>
            <a:off x="10779" y="7538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As you know, 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o say ‘my’ we use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mein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meine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545539" y="177083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400" spc="-1" dirty="0">
                <a:solidFill>
                  <a:srgbClr val="1F3864"/>
                </a:solidFill>
                <a:latin typeface="Century Gothic" panose="020B0502020202020204" pitchFamily="34" charset="0"/>
                <a:ea typeface="Century Gothic"/>
              </a:rPr>
              <a:t>Film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5"/>
          <a:stretch/>
        </p:blipFill>
        <p:spPr>
          <a:xfrm>
            <a:off x="-34656" y="2026808"/>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160773"/>
            <a:ext cx="9950062" cy="668717"/>
          </a:xfrm>
        </p:spPr>
        <p:txBody>
          <a:bodyPr/>
          <a:lstStyle/>
          <a:p>
            <a:r>
              <a:rPr lang="en-GB" sz="3600" b="1" spc="-1" dirty="0" err="1">
                <a:latin typeface="Century Gothic" panose="020B0502020202020204" pitchFamily="34" charset="0"/>
                <a:ea typeface="Century Gothic"/>
              </a:rPr>
              <a:t>Meine</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Lieblingsdinge</a:t>
            </a:r>
            <a:r>
              <a:rPr lang="en-GB" sz="3600" b="1" spc="-1" dirty="0">
                <a:latin typeface="Century Gothic" panose="020B0502020202020204" pitchFamily="34" charset="0"/>
                <a:ea typeface="Century Gothic"/>
              </a:rPr>
              <a:t>/ My favourite things</a:t>
            </a:r>
            <a:endParaRPr lang="en-GB" sz="3600" dirty="0"/>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599304" y="1262913"/>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4009322" y="1237957"/>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27" name="Rectangle: Rounded Corners 26">
            <a:extLst>
              <a:ext uri="{FF2B5EF4-FFF2-40B4-BE49-F238E27FC236}">
                <a16:creationId xmlns:a16="http://schemas.microsoft.com/office/drawing/2014/main" id="{D883DB97-D66C-485B-B516-1713BA2FB831}"/>
              </a:ext>
            </a:extLst>
          </p:cNvPr>
          <p:cNvSpPr/>
          <p:nvPr/>
        </p:nvSpPr>
        <p:spPr>
          <a:xfrm>
            <a:off x="7674809" y="1221839"/>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545538" y="223278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my </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film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3954982" y="1689794"/>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m</a:t>
            </a:r>
            <a:r>
              <a:rPr kumimoji="0" lang="en-GB" sz="24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ein</a:t>
            </a:r>
            <a:r>
              <a:rPr kumimoji="0" lang="en-GB" sz="24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rPr>
              <a:t>e</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Musik</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5"/>
          <a:stretch/>
        </p:blipFill>
        <p:spPr>
          <a:xfrm>
            <a:off x="3422489" y="2061558"/>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4072156" y="2207834"/>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my </a:t>
            </a:r>
            <a:r>
              <a:rPr lang="en-GB" sz="2400" spc="-1" dirty="0">
                <a:solidFill>
                  <a:srgbClr val="1F3864"/>
                </a:solidFill>
                <a:latin typeface="Century Gothic" panose="020B0502020202020204" pitchFamily="34" charset="0"/>
                <a:ea typeface="Century Gothic"/>
              </a:rPr>
              <a:t>music</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7551704" y="1689794"/>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400" spc="-1" dirty="0">
                <a:solidFill>
                  <a:srgbClr val="1F3864"/>
                </a:solidFill>
                <a:latin typeface="Century Gothic" panose="020B0502020202020204" pitchFamily="34" charset="0"/>
                <a:ea typeface="Century Gothic"/>
              </a:rPr>
              <a:t>Spiel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5"/>
          <a:stretch/>
        </p:blipFill>
        <p:spPr>
          <a:xfrm>
            <a:off x="7048904" y="2082989"/>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7763448" y="2169842"/>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my </a:t>
            </a:r>
            <a:r>
              <a:rPr lang="en-GB" sz="2400" spc="-1" dirty="0">
                <a:solidFill>
                  <a:srgbClr val="1F3864"/>
                </a:solidFill>
                <a:latin typeface="Century Gothic" panose="020B0502020202020204" pitchFamily="34" charset="0"/>
                <a:ea typeface="Century Gothic"/>
              </a:rPr>
              <a:t>game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3">
            <a:extLst>
              <a:ext uri="{FF2B5EF4-FFF2-40B4-BE49-F238E27FC236}">
                <a16:creationId xmlns:a16="http://schemas.microsoft.com/office/drawing/2014/main" id="{19FD4E1A-4443-4CAB-9E56-ABF0C60ADABB}"/>
              </a:ext>
            </a:extLst>
          </p:cNvPr>
          <p:cNvSpPr/>
          <p:nvPr/>
        </p:nvSpPr>
        <p:spPr>
          <a:xfrm>
            <a:off x="50540" y="2771420"/>
            <a:ext cx="12270167" cy="1111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dirty="0">
                <a:solidFill>
                  <a:srgbClr val="002060"/>
                </a:solidFill>
                <a:latin typeface="Century Gothic" panose="020B0502020202020204" pitchFamily="34" charset="0"/>
              </a:rPr>
              <a:t>You can add the prefix </a:t>
            </a:r>
            <a:r>
              <a:rPr lang="en-GB" sz="2400" b="1" dirty="0" err="1">
                <a:solidFill>
                  <a:srgbClr val="002060"/>
                </a:solidFill>
                <a:latin typeface="Century Gothic" panose="020B0502020202020204" pitchFamily="34" charset="0"/>
              </a:rPr>
              <a:t>Lieblings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to a noun to talk about your favourite things. Introduce them using </a:t>
            </a:r>
            <a:r>
              <a:rPr lang="en-GB" sz="2400" b="1" dirty="0" err="1">
                <a:solidFill>
                  <a:srgbClr val="002060"/>
                </a:solidFill>
                <a:latin typeface="Century Gothic" panose="020B0502020202020204" pitchFamily="34" charset="0"/>
              </a:rPr>
              <a:t>mein</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p>
          <a:p>
            <a:pPr lvl="0" algn="ctr">
              <a:defRPr/>
            </a:pPr>
            <a:r>
              <a:rPr lang="en-GB" sz="2400" dirty="0">
                <a:solidFill>
                  <a:prstClr val="white"/>
                </a:solidFill>
                <a:latin typeface="Century Gothic" panose="020B0502020202020204" pitchFamily="34" charset="0"/>
              </a:rPr>
              <a:t>n to talk about your favourite things. Introduce them using …</a:t>
            </a:r>
          </a:p>
          <a:p>
            <a:pPr lvl="0" algn="ctr">
              <a:defRPr/>
            </a:pPr>
            <a:r>
              <a:rPr lang="en-GB" sz="2400" dirty="0">
                <a:solidFill>
                  <a:prstClr val="white"/>
                </a:solidFill>
                <a:latin typeface="Century Gothic" panose="020B0502020202020204" pitchFamily="34" charset="0"/>
              </a:rPr>
              <a:t>d the prefix </a:t>
            </a:r>
            <a:r>
              <a:rPr lang="en-GB" sz="2400" b="1" dirty="0">
                <a:solidFill>
                  <a:prstClr val="white"/>
                </a:solidFill>
                <a:latin typeface="Century Gothic" panose="020B0502020202020204" pitchFamily="34" charset="0"/>
              </a:rPr>
              <a:t>Lie </a:t>
            </a:r>
            <a:r>
              <a:rPr lang="en-GB" sz="2400" dirty="0">
                <a:solidFill>
                  <a:prstClr val="white"/>
                </a:solidFill>
                <a:latin typeface="Century Gothic" panose="020B0502020202020204" pitchFamily="34" charset="0"/>
              </a:rPr>
              <a:t>to a noun to talk about your favourite things. Introduce them using. </a:t>
            </a:r>
          </a:p>
          <a:p>
            <a:pPr lvl="0" algn="ctr">
              <a:defRPr/>
            </a:pPr>
            <a:endParaRPr lang="en-GB" sz="2400" b="1" dirty="0">
              <a:solidFill>
                <a:prstClr val="white"/>
              </a:solidFill>
              <a:latin typeface="Century Gothic" panose="020B0502020202020204" pitchFamily="34" charset="0"/>
            </a:endParaRPr>
          </a:p>
          <a:p>
            <a:pPr lvl="0" algn="ctr">
              <a:defRPr/>
            </a:pPr>
            <a:r>
              <a:rPr lang="en-GB" sz="2400" b="1" dirty="0">
                <a:solidFill>
                  <a:prstClr val="white"/>
                </a:solidFill>
                <a:latin typeface="Century Gothic" panose="020B0502020202020204" pitchFamily="34" charset="0"/>
              </a:rPr>
              <a:t>Mein</a:t>
            </a:r>
            <a:r>
              <a:rPr lang="en-GB" sz="2400" dirty="0">
                <a:solidFill>
                  <a:prstClr val="white"/>
                </a:solidFill>
                <a:latin typeface="Century Gothic" panose="020B0502020202020204" pitchFamily="34" charset="0"/>
              </a:rPr>
              <a:t> …</a:t>
            </a:r>
          </a:p>
        </p:txBody>
      </p:sp>
      <p:sp>
        <p:nvSpPr>
          <p:cNvPr id="40" name="CustomShape 5">
            <a:extLst>
              <a:ext uri="{FF2B5EF4-FFF2-40B4-BE49-F238E27FC236}">
                <a16:creationId xmlns:a16="http://schemas.microsoft.com/office/drawing/2014/main" id="{F1B464FB-30A3-4F2E-95DA-0A80F273A7E8}"/>
              </a:ext>
            </a:extLst>
          </p:cNvPr>
          <p:cNvSpPr/>
          <p:nvPr/>
        </p:nvSpPr>
        <p:spPr>
          <a:xfrm>
            <a:off x="111982" y="3710117"/>
            <a:ext cx="4832550" cy="6127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Mein </a:t>
            </a:r>
            <a:r>
              <a:rPr lang="en-GB" sz="2400" b="1" spc="-1" dirty="0" err="1">
                <a:solidFill>
                  <a:srgbClr val="1F3864"/>
                </a:solidFill>
                <a:latin typeface="Century Gothic" panose="020B0502020202020204" pitchFamily="34" charset="0"/>
                <a:ea typeface="Century Gothic"/>
              </a:rPr>
              <a:t>Lieblings</a:t>
            </a:r>
            <a:r>
              <a:rPr lang="en-GB" sz="2400" spc="-1" dirty="0" err="1">
                <a:solidFill>
                  <a:srgbClr val="1F3864"/>
                </a:solidFill>
                <a:latin typeface="Century Gothic" panose="020B0502020202020204" pitchFamily="34" charset="0"/>
                <a:ea typeface="Century Gothic"/>
              </a:rPr>
              <a:t>ort</a:t>
            </a:r>
            <a:r>
              <a:rPr lang="en-GB" sz="2400" b="1" spc="-1" dirty="0">
                <a:solidFill>
                  <a:srgbClr val="1F3864"/>
                </a:solidFill>
                <a:latin typeface="Century Gothic" panose="020B0502020202020204" pitchFamily="34" charset="0"/>
                <a:ea typeface="Century Gothic"/>
              </a:rPr>
              <a:t> </a:t>
            </a:r>
            <a:r>
              <a:rPr lang="en-GB" sz="2400" spc="-1" dirty="0" err="1">
                <a:solidFill>
                  <a:srgbClr val="1F3864"/>
                </a:solidFill>
                <a:latin typeface="Century Gothic" panose="020B0502020202020204" pitchFamily="34" charset="0"/>
                <a:ea typeface="Century Gothic"/>
              </a:rPr>
              <a:t>ist</a:t>
            </a:r>
            <a:r>
              <a:rPr lang="en-GB" sz="2400" spc="-1" dirty="0">
                <a:solidFill>
                  <a:srgbClr val="1F3864"/>
                </a:solidFill>
                <a:latin typeface="Century Gothic" panose="020B0502020202020204" pitchFamily="34" charset="0"/>
                <a:ea typeface="Century Gothic"/>
              </a:rPr>
              <a:t>…</a:t>
            </a:r>
            <a:r>
              <a:rPr kumimoji="0" lang="en-GB" sz="24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5F53CF60-16D5-44FB-AD29-AB68560DAD84}"/>
              </a:ext>
            </a:extLst>
          </p:cNvPr>
          <p:cNvPicPr/>
          <p:nvPr/>
        </p:nvPicPr>
        <p:blipFill>
          <a:blip r:embed="rId5"/>
          <a:stretch/>
        </p:blipFill>
        <p:spPr>
          <a:xfrm>
            <a:off x="92296" y="4147053"/>
            <a:ext cx="633960" cy="671040"/>
          </a:xfrm>
          <a:prstGeom prst="rect">
            <a:avLst/>
          </a:prstGeom>
          <a:ln>
            <a:noFill/>
          </a:ln>
        </p:spPr>
      </p:pic>
      <p:sp>
        <p:nvSpPr>
          <p:cNvPr id="42" name="CustomShape 5">
            <a:extLst>
              <a:ext uri="{FF2B5EF4-FFF2-40B4-BE49-F238E27FC236}">
                <a16:creationId xmlns:a16="http://schemas.microsoft.com/office/drawing/2014/main" id="{C8A1B176-619C-4B01-8369-7256A48995B4}"/>
              </a:ext>
            </a:extLst>
          </p:cNvPr>
          <p:cNvSpPr/>
          <p:nvPr/>
        </p:nvSpPr>
        <p:spPr>
          <a:xfrm>
            <a:off x="477775" y="4379574"/>
            <a:ext cx="3983899" cy="69723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rPr>
              <a:t>My favourite </a:t>
            </a:r>
            <a:r>
              <a:rPr lang="en-GB" sz="2400" spc="-1" dirty="0">
                <a:solidFill>
                  <a:srgbClr val="1F3864"/>
                </a:solidFill>
                <a:latin typeface="Century Gothic" panose="020B0502020202020204" pitchFamily="34" charset="0"/>
              </a:rPr>
              <a:t>place is…</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5">
            <a:extLst>
              <a:ext uri="{FF2B5EF4-FFF2-40B4-BE49-F238E27FC236}">
                <a16:creationId xmlns:a16="http://schemas.microsoft.com/office/drawing/2014/main" id="{4BFE6055-BADF-432E-AEC2-30E7485E2ABF}"/>
              </a:ext>
            </a:extLst>
          </p:cNvPr>
          <p:cNvSpPr/>
          <p:nvPr/>
        </p:nvSpPr>
        <p:spPr>
          <a:xfrm>
            <a:off x="4588942" y="3639882"/>
            <a:ext cx="483255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M</a:t>
            </a:r>
            <a:r>
              <a:rPr kumimoji="0" lang="en-GB" sz="24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ein</a:t>
            </a:r>
            <a:r>
              <a:rPr kumimoji="0" lang="en-GB" sz="24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rPr>
              <a:t>e</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400" spc="-1" dirty="0" err="1">
                <a:solidFill>
                  <a:srgbClr val="1F3864"/>
                </a:solidFill>
                <a:latin typeface="Century Gothic" panose="020B0502020202020204" pitchFamily="34" charset="0"/>
                <a:ea typeface="Century Gothic"/>
              </a:rPr>
              <a:t>Lieblingsfarbe</a:t>
            </a:r>
            <a:r>
              <a:rPr lang="en-GB" sz="2400" spc="-1" dirty="0">
                <a:solidFill>
                  <a:srgbClr val="1F3864"/>
                </a:solidFill>
                <a:latin typeface="Century Gothic" panose="020B0502020202020204" pitchFamily="34" charset="0"/>
                <a:ea typeface="Century Gothic"/>
              </a:rPr>
              <a:t> </a:t>
            </a:r>
            <a:r>
              <a:rPr lang="en-GB" sz="2400" spc="-1" dirty="0" err="1">
                <a:solidFill>
                  <a:srgbClr val="1F3864"/>
                </a:solidFill>
                <a:latin typeface="Century Gothic" panose="020B0502020202020204" pitchFamily="34" charset="0"/>
                <a:ea typeface="Century Gothic"/>
              </a:rPr>
              <a:t>ist</a:t>
            </a:r>
            <a:r>
              <a:rPr lang="en-GB" sz="2400" spc="-1" dirty="0">
                <a:solidFill>
                  <a:srgbClr val="1F3864"/>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639CBE7B-EC94-42FB-AD46-A35AFC0D457F}"/>
              </a:ext>
            </a:extLst>
          </p:cNvPr>
          <p:cNvPicPr/>
          <p:nvPr/>
        </p:nvPicPr>
        <p:blipFill>
          <a:blip r:embed="rId5"/>
          <a:stretch/>
        </p:blipFill>
        <p:spPr>
          <a:xfrm>
            <a:off x="4213193" y="4147053"/>
            <a:ext cx="633960" cy="671040"/>
          </a:xfrm>
          <a:prstGeom prst="rect">
            <a:avLst/>
          </a:prstGeom>
          <a:ln>
            <a:noFill/>
          </a:ln>
        </p:spPr>
      </p:pic>
      <p:sp>
        <p:nvSpPr>
          <p:cNvPr id="45" name="CustomShape 5">
            <a:extLst>
              <a:ext uri="{FF2B5EF4-FFF2-40B4-BE49-F238E27FC236}">
                <a16:creationId xmlns:a16="http://schemas.microsoft.com/office/drawing/2014/main" id="{52991B35-1762-40DA-A663-511381565999}"/>
              </a:ext>
            </a:extLst>
          </p:cNvPr>
          <p:cNvSpPr/>
          <p:nvPr/>
        </p:nvSpPr>
        <p:spPr>
          <a:xfrm>
            <a:off x="4755235" y="4352872"/>
            <a:ext cx="3758123" cy="2551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rPr>
              <a:t>My favourite </a:t>
            </a:r>
            <a:r>
              <a:rPr lang="en-GB" sz="2400" spc="-1" dirty="0">
                <a:solidFill>
                  <a:srgbClr val="1F3864"/>
                </a:solidFill>
                <a:latin typeface="Century Gothic" panose="020B0502020202020204" pitchFamily="34" charset="0"/>
              </a:rPr>
              <a:t>colour is…</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6" name="CustomShape 5">
            <a:extLst>
              <a:ext uri="{FF2B5EF4-FFF2-40B4-BE49-F238E27FC236}">
                <a16:creationId xmlns:a16="http://schemas.microsoft.com/office/drawing/2014/main" id="{29779BCB-4F48-422E-B63A-208A9AB007E9}"/>
              </a:ext>
            </a:extLst>
          </p:cNvPr>
          <p:cNvSpPr/>
          <p:nvPr/>
        </p:nvSpPr>
        <p:spPr>
          <a:xfrm>
            <a:off x="8748449" y="3645647"/>
            <a:ext cx="3531019" cy="5519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M</a:t>
            </a:r>
            <a:r>
              <a:rPr kumimoji="0" lang="en-GB" sz="24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ein</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400" spc="-1" dirty="0" err="1">
                <a:solidFill>
                  <a:srgbClr val="1F3864"/>
                </a:solidFill>
                <a:latin typeface="Century Gothic" panose="020B0502020202020204" pitchFamily="34" charset="0"/>
                <a:ea typeface="Century Gothic"/>
              </a:rPr>
              <a:t>Lieblingslied</a:t>
            </a:r>
            <a:r>
              <a:rPr lang="en-GB" sz="2400" spc="-1" dirty="0">
                <a:solidFill>
                  <a:srgbClr val="1F3864"/>
                </a:solidFill>
                <a:latin typeface="Century Gothic" panose="020B0502020202020204" pitchFamily="34" charset="0"/>
                <a:ea typeface="Century Gothic"/>
              </a:rPr>
              <a:t> </a:t>
            </a:r>
            <a:r>
              <a:rPr lang="en-GB" sz="2400" spc="-1" dirty="0" err="1">
                <a:solidFill>
                  <a:srgbClr val="1F3864"/>
                </a:solidFill>
                <a:latin typeface="Century Gothic" panose="020B0502020202020204" pitchFamily="34" charset="0"/>
                <a:ea typeface="Century Gothic"/>
              </a:rPr>
              <a:t>ist</a:t>
            </a:r>
            <a:r>
              <a:rPr lang="en-GB" sz="2400" spc="-1" dirty="0">
                <a:solidFill>
                  <a:srgbClr val="1F3864"/>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7" name="Google Shape;183;p8">
            <a:extLst>
              <a:ext uri="{FF2B5EF4-FFF2-40B4-BE49-F238E27FC236}">
                <a16:creationId xmlns:a16="http://schemas.microsoft.com/office/drawing/2014/main" id="{F005E1F7-FFED-4CF5-90C5-29689490913C}"/>
              </a:ext>
            </a:extLst>
          </p:cNvPr>
          <p:cNvPicPr/>
          <p:nvPr/>
        </p:nvPicPr>
        <p:blipFill>
          <a:blip r:embed="rId5"/>
          <a:stretch/>
        </p:blipFill>
        <p:spPr>
          <a:xfrm>
            <a:off x="8431469" y="4144941"/>
            <a:ext cx="633960" cy="671040"/>
          </a:xfrm>
          <a:prstGeom prst="rect">
            <a:avLst/>
          </a:prstGeom>
          <a:ln>
            <a:noFill/>
          </a:ln>
        </p:spPr>
      </p:pic>
      <p:sp>
        <p:nvSpPr>
          <p:cNvPr id="48" name="CustomShape 5">
            <a:extLst>
              <a:ext uri="{FF2B5EF4-FFF2-40B4-BE49-F238E27FC236}">
                <a16:creationId xmlns:a16="http://schemas.microsoft.com/office/drawing/2014/main" id="{392764EB-36C3-4EB1-A6DF-D996994B17CB}"/>
              </a:ext>
            </a:extLst>
          </p:cNvPr>
          <p:cNvSpPr/>
          <p:nvPr/>
        </p:nvSpPr>
        <p:spPr>
          <a:xfrm>
            <a:off x="8907938" y="4339181"/>
            <a:ext cx="35688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1F3864"/>
                </a:solidFill>
                <a:latin typeface="Century Gothic" panose="020B0502020202020204" pitchFamily="34" charset="0"/>
                <a:ea typeface="Century Gothic"/>
              </a:rPr>
              <a:t>My favourite </a:t>
            </a:r>
            <a:r>
              <a:rPr lang="en-GB" sz="2400" spc="-1" dirty="0">
                <a:solidFill>
                  <a:srgbClr val="1F3864"/>
                </a:solidFill>
                <a:latin typeface="Century Gothic" panose="020B0502020202020204" pitchFamily="34" charset="0"/>
                <a:ea typeface="Century Gothic"/>
              </a:rPr>
              <a:t>song is…</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8" name="Speech Bubble: Oval 6">
            <a:extLst>
              <a:ext uri="{FF2B5EF4-FFF2-40B4-BE49-F238E27FC236}">
                <a16:creationId xmlns:a16="http://schemas.microsoft.com/office/drawing/2014/main" id="{6CDBED64-A836-4477-AE01-FBADEFEF5D3A}"/>
              </a:ext>
            </a:extLst>
          </p:cNvPr>
          <p:cNvSpPr/>
          <p:nvPr/>
        </p:nvSpPr>
        <p:spPr>
          <a:xfrm>
            <a:off x="1757958" y="4961112"/>
            <a:ext cx="5916851" cy="902017"/>
          </a:xfrm>
          <a:prstGeom prst="wedgeEllipseCallout">
            <a:avLst>
              <a:gd name="adj1" fmla="val -67996"/>
              <a:gd name="adj2" fmla="val 75640"/>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B0502020202020204" pitchFamily="34" charset="0"/>
              </a:rPr>
              <a:t>Lukas</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hast du </a:t>
            </a:r>
            <a:r>
              <a:rPr kumimoji="0" lang="en-GB"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Lieblingslied</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1" name="Rounded Rectangular Callout 49">
            <a:extLst>
              <a:ext uri="{FF2B5EF4-FFF2-40B4-BE49-F238E27FC236}">
                <a16:creationId xmlns:a16="http://schemas.microsoft.com/office/drawing/2014/main" id="{BAE66E0D-EF56-4DF2-9AA3-3DE9E6901471}"/>
              </a:ext>
            </a:extLst>
          </p:cNvPr>
          <p:cNvSpPr/>
          <p:nvPr/>
        </p:nvSpPr>
        <p:spPr>
          <a:xfrm>
            <a:off x="6751471" y="4970160"/>
            <a:ext cx="4120370" cy="883920"/>
          </a:xfrm>
          <a:prstGeom prst="wedgeRoundRectCallout">
            <a:avLst>
              <a:gd name="adj1" fmla="val 43304"/>
              <a:gd name="adj2" fmla="val 73994"/>
              <a:gd name="adj3" fmla="val 16667"/>
            </a:avLst>
          </a:prstGeom>
          <a:solidFill>
            <a:srgbClr val="FFD1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Ja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mein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Lieblingslied</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br>
            <a:r>
              <a:rPr lang="en-GB" sz="2200" i="1" dirty="0">
                <a:solidFill>
                  <a:srgbClr val="002060"/>
                </a:solidFill>
                <a:latin typeface="Century Gothic" panose="020B0502020202020204" pitchFamily="34" charset="0"/>
              </a:rPr>
              <a:t>Blinding Lights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3" name="Picture 2">
            <a:extLst>
              <a:ext uri="{FF2B5EF4-FFF2-40B4-BE49-F238E27FC236}">
                <a16:creationId xmlns:a16="http://schemas.microsoft.com/office/drawing/2014/main" id="{0B9F843E-AF56-47B9-81AA-53D9AA60AF27}"/>
              </a:ext>
            </a:extLst>
          </p:cNvPr>
          <p:cNvPicPr>
            <a:picLocks noChangeAspect="1"/>
          </p:cNvPicPr>
          <p:nvPr/>
        </p:nvPicPr>
        <p:blipFill>
          <a:blip r:embed="rId6"/>
          <a:stretch>
            <a:fillRect/>
          </a:stretch>
        </p:blipFill>
        <p:spPr>
          <a:xfrm>
            <a:off x="11186581" y="5351957"/>
            <a:ext cx="896190" cy="1255885"/>
          </a:xfrm>
          <a:prstGeom prst="rect">
            <a:avLst/>
          </a:prstGeom>
        </p:spPr>
      </p:pic>
      <p:sp>
        <p:nvSpPr>
          <p:cNvPr id="52" name="Speech Bubble: Oval 6">
            <a:extLst>
              <a:ext uri="{FF2B5EF4-FFF2-40B4-BE49-F238E27FC236}">
                <a16:creationId xmlns:a16="http://schemas.microsoft.com/office/drawing/2014/main" id="{8427F257-B4EE-4FB9-8723-6315EFB9AD78}"/>
              </a:ext>
            </a:extLst>
          </p:cNvPr>
          <p:cNvSpPr/>
          <p:nvPr/>
        </p:nvSpPr>
        <p:spPr>
          <a:xfrm>
            <a:off x="2469724" y="5806640"/>
            <a:ext cx="4364033" cy="902017"/>
          </a:xfrm>
          <a:prstGeom prst="wedgeEllipseCallout">
            <a:avLst>
              <a:gd name="adj1" fmla="val -74204"/>
              <a:gd name="adj2" fmla="val 21199"/>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Hast</a:t>
            </a:r>
            <a:r>
              <a:rPr kumimoji="0" lang="en-GB" sz="22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du </a:t>
            </a:r>
            <a:r>
              <a:rPr kumimoji="0" lang="en-GB" sz="22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a:t>
            </a:r>
            <a:r>
              <a:rPr kumimoji="0" lang="en-GB" sz="22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Lieblingslehrerin</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3" name="Rounded Rectangular Callout 49">
            <a:extLst>
              <a:ext uri="{FF2B5EF4-FFF2-40B4-BE49-F238E27FC236}">
                <a16:creationId xmlns:a16="http://schemas.microsoft.com/office/drawing/2014/main" id="{382CFAFF-88A5-4F54-A771-5F9916CEB2A4}"/>
              </a:ext>
            </a:extLst>
          </p:cNvPr>
          <p:cNvSpPr/>
          <p:nvPr/>
        </p:nvSpPr>
        <p:spPr>
          <a:xfrm>
            <a:off x="6613512" y="5767066"/>
            <a:ext cx="4120370" cy="883920"/>
          </a:xfrm>
          <a:prstGeom prst="wedgeRoundRectCallout">
            <a:avLst>
              <a:gd name="adj1" fmla="val 59743"/>
              <a:gd name="adj2" fmla="val 10776"/>
              <a:gd name="adj3" fmla="val 16667"/>
            </a:avLst>
          </a:prstGeom>
          <a:solidFill>
            <a:srgbClr val="FFD1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Ja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meine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Lieblingslehrerin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200" dirty="0">
                <a:solidFill>
                  <a:srgbClr val="002060"/>
                </a:solidFill>
                <a:latin typeface="Century Gothic" panose="020B0502020202020204" pitchFamily="34" charset="0"/>
              </a:rPr>
              <a:t>Frau Schmidt.</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75780139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500"/>
                                        <p:tgtEl>
                                          <p:spTgt spid="51"/>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5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fade">
                                      <p:cBhvr>
                                        <p:cTn id="1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4" grpId="0" animBg="1"/>
      <p:bldP spid="26" grpId="0" animBg="1"/>
      <p:bldP spid="27" grpId="0" animBg="1"/>
      <p:bldP spid="35" grpId="0"/>
      <p:bldP spid="38" grpId="0" animBg="1"/>
      <p:bldP spid="51" grpId="0" animBg="1"/>
      <p:bldP spid="52" grpId="0" animBg="1"/>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grpSp>
        <p:nvGrpSpPr>
          <p:cNvPr id="9" name="Group 8">
            <a:extLst>
              <a:ext uri="{FF2B5EF4-FFF2-40B4-BE49-F238E27FC236}">
                <a16:creationId xmlns:a16="http://schemas.microsoft.com/office/drawing/2014/main" id="{F87DB401-CE6E-4FA9-910F-7422DE019623}"/>
              </a:ext>
            </a:extLst>
          </p:cNvPr>
          <p:cNvGrpSpPr/>
          <p:nvPr/>
        </p:nvGrpSpPr>
        <p:grpSpPr>
          <a:xfrm>
            <a:off x="7253914" y="2436626"/>
            <a:ext cx="3696661" cy="1638070"/>
            <a:chOff x="8445329" y="1846220"/>
            <a:chExt cx="3166236" cy="1925679"/>
          </a:xfrm>
        </p:grpSpPr>
        <p:sp>
          <p:nvSpPr>
            <p:cNvPr id="20" name="Oval Callout 13">
              <a:extLst>
                <a:ext uri="{FF2B5EF4-FFF2-40B4-BE49-F238E27FC236}">
                  <a16:creationId xmlns:a16="http://schemas.microsoft.com/office/drawing/2014/main" id="{8C23B8BE-C178-4B44-8297-DF4DE16301D5}"/>
                </a:ext>
              </a:extLst>
            </p:cNvPr>
            <p:cNvSpPr/>
            <p:nvPr/>
          </p:nvSpPr>
          <p:spPr>
            <a:xfrm>
              <a:off x="8445329" y="1846220"/>
              <a:ext cx="3166236" cy="1925679"/>
            </a:xfrm>
            <a:prstGeom prst="wedgeEllipseCallout">
              <a:avLst>
                <a:gd name="adj1" fmla="val 55895"/>
                <a:gd name="adj2" fmla="val 4728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D78E47B2-9CB6-472C-A041-70947771D1A2}"/>
                </a:ext>
              </a:extLst>
            </p:cNvPr>
            <p:cNvSpPr txBox="1"/>
            <p:nvPr/>
          </p:nvSpPr>
          <p:spPr>
            <a:xfrm>
              <a:off x="8865757" y="2030355"/>
              <a:ext cx="2325379" cy="1411080"/>
            </a:xfrm>
            <a:prstGeom prst="rect">
              <a:avLst/>
            </a:prstGeom>
            <a:noFill/>
          </p:spPr>
          <p:txBody>
            <a:bodyPr wrap="square" rtlCol="0">
              <a:spAutoFit/>
            </a:bodyPr>
            <a:lstStyle/>
            <a:p>
              <a:pPr algn="ctr"/>
              <a:r>
                <a:rPr lang="en-GB" sz="2400" dirty="0">
                  <a:solidFill>
                    <a:schemeClr val="bg1"/>
                  </a:solidFill>
                </a:rPr>
                <a:t>Moritz, hast du </a:t>
              </a:r>
              <a:r>
                <a:rPr lang="en-GB" sz="2400" dirty="0" err="1">
                  <a:solidFill>
                    <a:schemeClr val="bg1"/>
                  </a:solidFill>
                </a:rPr>
                <a:t>eine</a:t>
              </a:r>
              <a:r>
                <a:rPr lang="en-GB" sz="2400" dirty="0">
                  <a:solidFill>
                    <a:schemeClr val="bg1"/>
                  </a:solidFill>
                </a:rPr>
                <a:t> </a:t>
              </a:r>
              <a:r>
                <a:rPr lang="en-GB" sz="2400" dirty="0" err="1">
                  <a:solidFill>
                    <a:schemeClr val="bg1"/>
                  </a:solidFill>
                </a:rPr>
                <a:t>Lieblings</a:t>
              </a:r>
              <a:r>
                <a:rPr lang="en-GB" sz="2400" dirty="0">
                  <a:solidFill>
                    <a:schemeClr val="bg1"/>
                  </a:solidFill>
                </a:rPr>
                <a:t>_______?</a:t>
              </a:r>
            </a:p>
          </p:txBody>
        </p:sp>
      </p:grpSp>
      <p:sp>
        <p:nvSpPr>
          <p:cNvPr id="12" name="CustomShape 6">
            <a:hlinkClick r:id="" action="ppaction://noaction">
              <a:snd r:embed="rId10" name="T2_W5_13.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Lieblingsdinge</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104028E3-2065-44CC-A9D3-3956E1C8A0E2}"/>
              </a:ext>
            </a:extLst>
          </p:cNvPr>
          <p:cNvSpPr/>
          <p:nvPr/>
        </p:nvSpPr>
        <p:spPr>
          <a:xfrm>
            <a:off x="914067" y="540014"/>
            <a:ext cx="624035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325320"/>
            <a:ext cx="914400" cy="914400"/>
          </a:xfrm>
          <a:prstGeom prst="rect">
            <a:avLst/>
          </a:prstGeom>
        </p:spPr>
      </p:pic>
      <p:sp>
        <p:nvSpPr>
          <p:cNvPr id="13" name="Google Shape;108;p3">
            <a:hlinkClick r:id="" action="ppaction://noaction">
              <a:snd r:embed="rId13" name="T2_W5_13.2.wav"/>
            </a:hlinkClick>
            <a:extLst>
              <a:ext uri="{FF2B5EF4-FFF2-40B4-BE49-F238E27FC236}">
                <a16:creationId xmlns:a16="http://schemas.microsoft.com/office/drawing/2014/main" id="{16F9B49F-B3A1-473F-91C6-CFF7DCBC4DF9}"/>
              </a:ext>
            </a:extLst>
          </p:cNvPr>
          <p:cNvSpPr txBox="1"/>
          <p:nvPr/>
        </p:nvSpPr>
        <p:spPr>
          <a:xfrm>
            <a:off x="946511" y="551684"/>
            <a:ext cx="6687666"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Was hat Moritz? </a:t>
            </a:r>
            <a:r>
              <a:rPr lang="en-GB" sz="2400" b="1" spc="-1" dirty="0" err="1">
                <a:solidFill>
                  <a:schemeClr val="bg1"/>
                </a:solidFill>
                <a:latin typeface="Century Gothic" panose="020B0502020202020204" pitchFamily="34" charset="0"/>
                <a:ea typeface="Calibri"/>
                <a:cs typeface="Calibri"/>
                <a:sym typeface="Calibri"/>
              </a:rPr>
              <a:t>Schreib</a:t>
            </a:r>
            <a:r>
              <a:rPr lang="en-GB" sz="2400" b="1" spc="-1" dirty="0">
                <a:solidFill>
                  <a:schemeClr val="bg1"/>
                </a:solidFill>
                <a:latin typeface="Century Gothic" panose="020B0502020202020204" pitchFamily="34" charset="0"/>
                <a:ea typeface="Calibri"/>
                <a:cs typeface="Calibri"/>
                <a:sym typeface="Calibri"/>
              </a:rPr>
              <a:t> A </a:t>
            </a:r>
            <a:r>
              <a:rPr lang="en-GB" sz="2400" b="1" spc="-1" dirty="0" err="1">
                <a:solidFill>
                  <a:schemeClr val="bg1"/>
                </a:solidFill>
                <a:latin typeface="Century Gothic" panose="020B0502020202020204" pitchFamily="34" charset="0"/>
                <a:ea typeface="Calibri"/>
                <a:cs typeface="Calibri"/>
                <a:sym typeface="Calibri"/>
              </a:rPr>
              <a:t>oder</a:t>
            </a:r>
            <a:r>
              <a:rPr lang="en-GB" sz="2400" b="1" spc="-1" dirty="0">
                <a:solidFill>
                  <a:schemeClr val="bg1"/>
                </a:solidFill>
                <a:latin typeface="Century Gothic" panose="020B0502020202020204" pitchFamily="34" charset="0"/>
                <a:ea typeface="Calibri"/>
                <a:cs typeface="Calibri"/>
                <a:sym typeface="Calibri"/>
              </a:rPr>
              <a:t> B.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4" name="Table 24">
            <a:extLst>
              <a:ext uri="{FF2B5EF4-FFF2-40B4-BE49-F238E27FC236}">
                <a16:creationId xmlns:a16="http://schemas.microsoft.com/office/drawing/2014/main" id="{2691E6CF-ED60-49E6-923A-3884FFE423DF}"/>
              </a:ext>
            </a:extLst>
          </p:cNvPr>
          <p:cNvGraphicFramePr>
            <a:graphicFrameLocks noGrp="1"/>
          </p:cNvGraphicFramePr>
          <p:nvPr/>
        </p:nvGraphicFramePr>
        <p:xfrm>
          <a:off x="901337" y="1125102"/>
          <a:ext cx="6240354" cy="5399992"/>
        </p:xfrm>
        <a:graphic>
          <a:graphicData uri="http://schemas.openxmlformats.org/drawingml/2006/table">
            <a:tbl>
              <a:tblPr firstRow="1" bandRow="1">
                <a:tableStyleId>{ED083AE6-46FA-4A59-8FB0-9F97EB10719F}</a:tableStyleId>
              </a:tblPr>
              <a:tblGrid>
                <a:gridCol w="737912">
                  <a:extLst>
                    <a:ext uri="{9D8B030D-6E8A-4147-A177-3AD203B41FA5}">
                      <a16:colId xmlns:a16="http://schemas.microsoft.com/office/drawing/2014/main" val="2218395770"/>
                    </a:ext>
                  </a:extLst>
                </a:gridCol>
                <a:gridCol w="1315453">
                  <a:extLst>
                    <a:ext uri="{9D8B030D-6E8A-4147-A177-3AD203B41FA5}">
                      <a16:colId xmlns:a16="http://schemas.microsoft.com/office/drawing/2014/main" val="3328270413"/>
                    </a:ext>
                  </a:extLst>
                </a:gridCol>
                <a:gridCol w="1394014">
                  <a:extLst>
                    <a:ext uri="{9D8B030D-6E8A-4147-A177-3AD203B41FA5}">
                      <a16:colId xmlns:a16="http://schemas.microsoft.com/office/drawing/2014/main" val="4057324009"/>
                    </a:ext>
                  </a:extLst>
                </a:gridCol>
                <a:gridCol w="2792975">
                  <a:extLst>
                    <a:ext uri="{9D8B030D-6E8A-4147-A177-3AD203B41FA5}">
                      <a16:colId xmlns:a16="http://schemas.microsoft.com/office/drawing/2014/main" val="2967590951"/>
                    </a:ext>
                  </a:extLst>
                </a:gridCol>
              </a:tblGrid>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gn="ctr">
                        <a:lnSpc>
                          <a:spcPct val="200000"/>
                        </a:lnSpc>
                      </a:pPr>
                      <a:r>
                        <a:rPr lang="en-GB" sz="2800" b="1" dirty="0">
                          <a:solidFill>
                            <a:srgbClr val="002060"/>
                          </a:solidFill>
                          <a:latin typeface="Century Gothic" panose="020B0502020202020204" pitchFamily="34" charset="0"/>
                        </a:rPr>
                        <a:t>A</a:t>
                      </a:r>
                    </a:p>
                  </a:txBody>
                  <a:tcPr/>
                </a:tc>
                <a:tc>
                  <a:txBody>
                    <a:bodyPr/>
                    <a:lstStyle/>
                    <a:p>
                      <a:pPr algn="ctr">
                        <a:lnSpc>
                          <a:spcPct val="200000"/>
                        </a:lnSpc>
                      </a:pPr>
                      <a:r>
                        <a:rPr lang="en-GB" sz="2800" b="1" dirty="0">
                          <a:solidFill>
                            <a:srgbClr val="002060"/>
                          </a:solidFill>
                          <a:latin typeface="Century Gothic" panose="020B0502020202020204" pitchFamily="34" charset="0"/>
                        </a:rPr>
                        <a:t>B</a:t>
                      </a:r>
                    </a:p>
                  </a:txBody>
                  <a:tcPr/>
                </a:tc>
                <a:tc>
                  <a:txBody>
                    <a:bodyPr/>
                    <a:lstStyle/>
                    <a:p>
                      <a:pPr algn="ctr">
                        <a:lnSpc>
                          <a:spcPct val="200000"/>
                        </a:lnSpc>
                      </a:pPr>
                      <a:r>
                        <a:rPr lang="en-GB" sz="2800" b="1" dirty="0">
                          <a:solidFill>
                            <a:srgbClr val="002060"/>
                          </a:solidFill>
                          <a:latin typeface="Century Gothic" panose="020B0502020202020204" pitchFamily="34" charset="0"/>
                        </a:rPr>
                        <a:t>Yes or no?     </a:t>
                      </a:r>
                    </a:p>
                  </a:txBody>
                  <a:tcPr/>
                </a:tc>
                <a:extLst>
                  <a:ext uri="{0D108BD9-81ED-4DB2-BD59-A6C34878D82A}">
                    <a16:rowId xmlns:a16="http://schemas.microsoft.com/office/drawing/2014/main" val="214228972"/>
                  </a:ext>
                </a:extLst>
              </a:tr>
              <a:tr h="765167">
                <a:tc>
                  <a:txBody>
                    <a:bodyPr/>
                    <a:lstStyle/>
                    <a:p>
                      <a:pPr>
                        <a:lnSpc>
                          <a:spcPct val="200000"/>
                        </a:lnSpc>
                      </a:pPr>
                      <a:r>
                        <a:rPr lang="en-GB" sz="2400" b="1" dirty="0">
                          <a:solidFill>
                            <a:srgbClr val="002060"/>
                          </a:solidFill>
                          <a:latin typeface="Century Gothic" panose="020B0502020202020204" pitchFamily="34" charset="0"/>
                        </a:rPr>
                        <a:t>1</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dirty="0">
                          <a:solidFill>
                            <a:srgbClr val="002060"/>
                          </a:solidFill>
                          <a:latin typeface="Century Gothic" panose="020B0502020202020204" pitchFamily="34" charset="0"/>
                        </a:rPr>
                        <a:t>       </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314955753"/>
                  </a:ext>
                </a:extLst>
              </a:tr>
              <a:tr h="765167">
                <a:tc>
                  <a:txBody>
                    <a:bodyPr/>
                    <a:lstStyle/>
                    <a:p>
                      <a:pPr>
                        <a:lnSpc>
                          <a:spcPct val="200000"/>
                        </a:lnSpc>
                      </a:pPr>
                      <a:r>
                        <a:rPr lang="en-GB" sz="2400" b="1" dirty="0">
                          <a:solidFill>
                            <a:srgbClr val="002060"/>
                          </a:solidFill>
                          <a:latin typeface="Century Gothic" panose="020B0502020202020204" pitchFamily="34" charset="0"/>
                        </a:rPr>
                        <a:t>2</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34331294"/>
                  </a:ext>
                </a:extLst>
              </a:tr>
              <a:tr h="765167">
                <a:tc>
                  <a:txBody>
                    <a:bodyPr/>
                    <a:lstStyle/>
                    <a:p>
                      <a:pPr>
                        <a:lnSpc>
                          <a:spcPct val="200000"/>
                        </a:lnSpc>
                      </a:pPr>
                      <a:r>
                        <a:rPr lang="en-GB" sz="2400" b="1" dirty="0">
                          <a:solidFill>
                            <a:srgbClr val="002060"/>
                          </a:solidFill>
                          <a:latin typeface="Century Gothic" panose="020B0502020202020204" pitchFamily="34" charset="0"/>
                        </a:rPr>
                        <a:t>3</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668564831"/>
                  </a:ext>
                </a:extLst>
              </a:tr>
              <a:tr h="765167">
                <a:tc>
                  <a:txBody>
                    <a:bodyPr/>
                    <a:lstStyle/>
                    <a:p>
                      <a:pPr>
                        <a:lnSpc>
                          <a:spcPct val="200000"/>
                        </a:lnSpc>
                      </a:pPr>
                      <a:r>
                        <a:rPr lang="en-GB" sz="2400" b="1" dirty="0">
                          <a:solidFill>
                            <a:srgbClr val="002060"/>
                          </a:solidFill>
                          <a:latin typeface="Century Gothic" panose="020B0502020202020204" pitchFamily="34" charset="0"/>
                        </a:rPr>
                        <a:t>4</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3184148"/>
                  </a:ext>
                </a:extLst>
              </a:tr>
              <a:tr h="765167">
                <a:tc>
                  <a:txBody>
                    <a:bodyPr/>
                    <a:lstStyle/>
                    <a:p>
                      <a:pPr>
                        <a:lnSpc>
                          <a:spcPct val="200000"/>
                        </a:lnSpc>
                      </a:pPr>
                      <a:r>
                        <a:rPr lang="en-GB" sz="2400" b="1" dirty="0">
                          <a:solidFill>
                            <a:srgbClr val="002060"/>
                          </a:solidFill>
                          <a:latin typeface="Century Gothic" panose="020B0502020202020204" pitchFamily="34" charset="0"/>
                        </a:rPr>
                        <a:t>5</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330453463"/>
                  </a:ext>
                </a:extLst>
              </a:tr>
              <a:tr h="765167">
                <a:tc>
                  <a:txBody>
                    <a:bodyPr/>
                    <a:lstStyle/>
                    <a:p>
                      <a:pPr>
                        <a:lnSpc>
                          <a:spcPct val="200000"/>
                        </a:lnSpc>
                      </a:pPr>
                      <a:r>
                        <a:rPr lang="en-GB" sz="2400" b="1" dirty="0">
                          <a:solidFill>
                            <a:srgbClr val="002060"/>
                          </a:solidFill>
                          <a:latin typeface="Century Gothic" panose="020B0502020202020204" pitchFamily="34" charset="0"/>
                        </a:rPr>
                        <a:t>6</a:t>
                      </a: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82343081"/>
                  </a:ext>
                </a:extLst>
              </a:tr>
            </a:tbl>
          </a:graphicData>
        </a:graphic>
      </p:graphicFrame>
      <p:pic>
        <p:nvPicPr>
          <p:cNvPr id="15" name="Picture 14">
            <a:extLst>
              <a:ext uri="{FF2B5EF4-FFF2-40B4-BE49-F238E27FC236}">
                <a16:creationId xmlns:a16="http://schemas.microsoft.com/office/drawing/2014/main" id="{29CC2EBE-37A0-426B-BA7A-42F26525E691}"/>
              </a:ext>
            </a:extLst>
          </p:cNvPr>
          <p:cNvPicPr>
            <a:picLocks noChangeAspect="1"/>
          </p:cNvPicPr>
          <p:nvPr/>
        </p:nvPicPr>
        <p:blipFill>
          <a:blip r:embed="rId14"/>
          <a:stretch>
            <a:fillRect/>
          </a:stretch>
        </p:blipFill>
        <p:spPr>
          <a:xfrm>
            <a:off x="1942281" y="2018333"/>
            <a:ext cx="632990" cy="615882"/>
          </a:xfrm>
          <a:prstGeom prst="rect">
            <a:avLst/>
          </a:prstGeom>
        </p:spPr>
      </p:pic>
      <p:pic>
        <p:nvPicPr>
          <p:cNvPr id="4" name="Picture 3">
            <a:extLst>
              <a:ext uri="{FF2B5EF4-FFF2-40B4-BE49-F238E27FC236}">
                <a16:creationId xmlns:a16="http://schemas.microsoft.com/office/drawing/2014/main" id="{83930D1E-BED8-4A65-B48D-CFF35E50766C}"/>
              </a:ext>
            </a:extLst>
          </p:cNvPr>
          <p:cNvPicPr>
            <a:picLocks noChangeAspect="1"/>
          </p:cNvPicPr>
          <p:nvPr/>
        </p:nvPicPr>
        <p:blipFill>
          <a:blip r:embed="rId15"/>
          <a:stretch>
            <a:fillRect/>
          </a:stretch>
        </p:blipFill>
        <p:spPr>
          <a:xfrm>
            <a:off x="3303326" y="1988286"/>
            <a:ext cx="806217" cy="693346"/>
          </a:xfrm>
          <a:prstGeom prst="rect">
            <a:avLst/>
          </a:prstGeom>
        </p:spPr>
      </p:pic>
      <p:pic>
        <p:nvPicPr>
          <p:cNvPr id="5" name="Picture 4">
            <a:extLst>
              <a:ext uri="{FF2B5EF4-FFF2-40B4-BE49-F238E27FC236}">
                <a16:creationId xmlns:a16="http://schemas.microsoft.com/office/drawing/2014/main" id="{BF8E575E-1337-477E-83A1-9F37655DE93F}"/>
              </a:ext>
            </a:extLst>
          </p:cNvPr>
          <p:cNvPicPr>
            <a:picLocks noChangeAspect="1"/>
          </p:cNvPicPr>
          <p:nvPr/>
        </p:nvPicPr>
        <p:blipFill>
          <a:blip r:embed="rId16"/>
          <a:stretch>
            <a:fillRect/>
          </a:stretch>
        </p:blipFill>
        <p:spPr>
          <a:xfrm>
            <a:off x="3304781" y="2755761"/>
            <a:ext cx="621621" cy="693346"/>
          </a:xfrm>
          <a:prstGeom prst="rect">
            <a:avLst/>
          </a:prstGeom>
        </p:spPr>
      </p:pic>
      <p:pic>
        <p:nvPicPr>
          <p:cNvPr id="6" name="Picture 5">
            <a:extLst>
              <a:ext uri="{FF2B5EF4-FFF2-40B4-BE49-F238E27FC236}">
                <a16:creationId xmlns:a16="http://schemas.microsoft.com/office/drawing/2014/main" id="{2062FBB0-7F81-4DB3-ABBB-818A55917849}"/>
              </a:ext>
            </a:extLst>
          </p:cNvPr>
          <p:cNvPicPr>
            <a:picLocks noChangeAspect="1"/>
          </p:cNvPicPr>
          <p:nvPr/>
        </p:nvPicPr>
        <p:blipFill>
          <a:blip r:embed="rId17"/>
          <a:stretch>
            <a:fillRect/>
          </a:stretch>
        </p:blipFill>
        <p:spPr>
          <a:xfrm>
            <a:off x="1970708" y="2802126"/>
            <a:ext cx="612702" cy="612702"/>
          </a:xfrm>
          <a:prstGeom prst="rect">
            <a:avLst/>
          </a:prstGeom>
        </p:spPr>
      </p:pic>
      <p:pic>
        <p:nvPicPr>
          <p:cNvPr id="16" name="Picture 15">
            <a:extLst>
              <a:ext uri="{FF2B5EF4-FFF2-40B4-BE49-F238E27FC236}">
                <a16:creationId xmlns:a16="http://schemas.microsoft.com/office/drawing/2014/main" id="{BC30C897-64E5-4760-BAC4-40C5AE3E50B7}"/>
              </a:ext>
            </a:extLst>
          </p:cNvPr>
          <p:cNvPicPr>
            <a:picLocks noChangeAspect="1"/>
          </p:cNvPicPr>
          <p:nvPr/>
        </p:nvPicPr>
        <p:blipFill>
          <a:blip r:embed="rId18"/>
          <a:stretch>
            <a:fillRect/>
          </a:stretch>
        </p:blipFill>
        <p:spPr>
          <a:xfrm>
            <a:off x="2061389" y="4254379"/>
            <a:ext cx="414564" cy="707197"/>
          </a:xfrm>
          <a:prstGeom prst="rect">
            <a:avLst/>
          </a:prstGeom>
        </p:spPr>
      </p:pic>
      <p:pic>
        <p:nvPicPr>
          <p:cNvPr id="18" name="Picture 17">
            <a:extLst>
              <a:ext uri="{FF2B5EF4-FFF2-40B4-BE49-F238E27FC236}">
                <a16:creationId xmlns:a16="http://schemas.microsoft.com/office/drawing/2014/main" id="{66E18F8B-D59F-437B-B097-B255587E9907}"/>
              </a:ext>
            </a:extLst>
          </p:cNvPr>
          <p:cNvPicPr>
            <a:picLocks noChangeAspect="1"/>
          </p:cNvPicPr>
          <p:nvPr/>
        </p:nvPicPr>
        <p:blipFill>
          <a:blip r:embed="rId19"/>
          <a:stretch>
            <a:fillRect/>
          </a:stretch>
        </p:blipFill>
        <p:spPr>
          <a:xfrm>
            <a:off x="2083495" y="3575502"/>
            <a:ext cx="610953" cy="499193"/>
          </a:xfrm>
          <a:prstGeom prst="rect">
            <a:avLst/>
          </a:prstGeom>
        </p:spPr>
      </p:pic>
      <p:pic>
        <p:nvPicPr>
          <p:cNvPr id="17" name="Picture 16">
            <a:extLst>
              <a:ext uri="{FF2B5EF4-FFF2-40B4-BE49-F238E27FC236}">
                <a16:creationId xmlns:a16="http://schemas.microsoft.com/office/drawing/2014/main" id="{17535EF1-E141-49D8-ACB5-5808A1909484}"/>
              </a:ext>
            </a:extLst>
          </p:cNvPr>
          <p:cNvPicPr>
            <a:picLocks noChangeAspect="1"/>
          </p:cNvPicPr>
          <p:nvPr/>
        </p:nvPicPr>
        <p:blipFill>
          <a:blip r:embed="rId15"/>
          <a:stretch>
            <a:fillRect/>
          </a:stretch>
        </p:blipFill>
        <p:spPr>
          <a:xfrm>
            <a:off x="3198899" y="5073006"/>
            <a:ext cx="788190" cy="677843"/>
          </a:xfrm>
          <a:prstGeom prst="rect">
            <a:avLst/>
          </a:prstGeom>
        </p:spPr>
      </p:pic>
      <p:pic>
        <p:nvPicPr>
          <p:cNvPr id="19" name="Picture 18">
            <a:extLst>
              <a:ext uri="{FF2B5EF4-FFF2-40B4-BE49-F238E27FC236}">
                <a16:creationId xmlns:a16="http://schemas.microsoft.com/office/drawing/2014/main" id="{1CCFCE96-CC07-4DC1-AB4F-12083F1C52D0}"/>
              </a:ext>
            </a:extLst>
          </p:cNvPr>
          <p:cNvPicPr>
            <a:picLocks noChangeAspect="1"/>
          </p:cNvPicPr>
          <p:nvPr/>
        </p:nvPicPr>
        <p:blipFill>
          <a:blip r:embed="rId20"/>
          <a:stretch>
            <a:fillRect/>
          </a:stretch>
        </p:blipFill>
        <p:spPr>
          <a:xfrm>
            <a:off x="1875445" y="5820846"/>
            <a:ext cx="786452" cy="542591"/>
          </a:xfrm>
          <a:prstGeom prst="rect">
            <a:avLst/>
          </a:prstGeom>
        </p:spPr>
      </p:pic>
      <p:pic>
        <p:nvPicPr>
          <p:cNvPr id="21" name="Picture 20">
            <a:extLst>
              <a:ext uri="{FF2B5EF4-FFF2-40B4-BE49-F238E27FC236}">
                <a16:creationId xmlns:a16="http://schemas.microsoft.com/office/drawing/2014/main" id="{2833C386-045C-429D-9AD7-E392844442B0}"/>
              </a:ext>
            </a:extLst>
          </p:cNvPr>
          <p:cNvPicPr>
            <a:picLocks noChangeAspect="1"/>
          </p:cNvPicPr>
          <p:nvPr/>
        </p:nvPicPr>
        <p:blipFill>
          <a:blip r:embed="rId21"/>
          <a:stretch>
            <a:fillRect/>
          </a:stretch>
        </p:blipFill>
        <p:spPr>
          <a:xfrm>
            <a:off x="3205749" y="4290964"/>
            <a:ext cx="816936" cy="582219"/>
          </a:xfrm>
          <a:prstGeom prst="rect">
            <a:avLst/>
          </a:prstGeom>
        </p:spPr>
      </p:pic>
      <p:pic>
        <p:nvPicPr>
          <p:cNvPr id="22" name="Picture 21">
            <a:extLst>
              <a:ext uri="{FF2B5EF4-FFF2-40B4-BE49-F238E27FC236}">
                <a16:creationId xmlns:a16="http://schemas.microsoft.com/office/drawing/2014/main" id="{B08CCCF0-706B-4390-8F39-5179C7532F0F}"/>
              </a:ext>
            </a:extLst>
          </p:cNvPr>
          <p:cNvPicPr>
            <a:picLocks noChangeAspect="1"/>
          </p:cNvPicPr>
          <p:nvPr/>
        </p:nvPicPr>
        <p:blipFill>
          <a:blip r:embed="rId22"/>
          <a:stretch>
            <a:fillRect/>
          </a:stretch>
        </p:blipFill>
        <p:spPr>
          <a:xfrm>
            <a:off x="3371736" y="3450759"/>
            <a:ext cx="384081" cy="762066"/>
          </a:xfrm>
          <a:prstGeom prst="rect">
            <a:avLst/>
          </a:prstGeom>
        </p:spPr>
      </p:pic>
      <p:pic>
        <p:nvPicPr>
          <p:cNvPr id="23" name="Picture 22">
            <a:extLst>
              <a:ext uri="{FF2B5EF4-FFF2-40B4-BE49-F238E27FC236}">
                <a16:creationId xmlns:a16="http://schemas.microsoft.com/office/drawing/2014/main" id="{F723E441-53EE-4EAC-8278-2EDBBDFEBB02}"/>
              </a:ext>
            </a:extLst>
          </p:cNvPr>
          <p:cNvPicPr>
            <a:picLocks noChangeAspect="1"/>
          </p:cNvPicPr>
          <p:nvPr/>
        </p:nvPicPr>
        <p:blipFill>
          <a:blip r:embed="rId23"/>
          <a:stretch>
            <a:fillRect/>
          </a:stretch>
        </p:blipFill>
        <p:spPr>
          <a:xfrm>
            <a:off x="1823105" y="5073006"/>
            <a:ext cx="871343" cy="576514"/>
          </a:xfrm>
          <a:prstGeom prst="rect">
            <a:avLst/>
          </a:prstGeom>
        </p:spPr>
      </p:pic>
      <p:pic>
        <p:nvPicPr>
          <p:cNvPr id="24" name="Picture 23">
            <a:extLst>
              <a:ext uri="{FF2B5EF4-FFF2-40B4-BE49-F238E27FC236}">
                <a16:creationId xmlns:a16="http://schemas.microsoft.com/office/drawing/2014/main" id="{9CD528A9-935A-4B29-969E-23A4F1BD2295}"/>
              </a:ext>
            </a:extLst>
          </p:cNvPr>
          <p:cNvPicPr>
            <a:picLocks noChangeAspect="1"/>
          </p:cNvPicPr>
          <p:nvPr/>
        </p:nvPicPr>
        <p:blipFill>
          <a:blip r:embed="rId24"/>
          <a:stretch>
            <a:fillRect/>
          </a:stretch>
        </p:blipFill>
        <p:spPr>
          <a:xfrm>
            <a:off x="3205749" y="5913341"/>
            <a:ext cx="907892" cy="556562"/>
          </a:xfrm>
          <a:prstGeom prst="rect">
            <a:avLst/>
          </a:prstGeom>
        </p:spPr>
      </p:pic>
      <p:sp>
        <p:nvSpPr>
          <p:cNvPr id="25" name="CustomShape 23">
            <a:hlinkClick r:id="" action="ppaction://noaction">
              <a:snd r:embed="rId25" name="T2_W5_13.3B.wav"/>
            </a:hlinkClick>
            <a:extLst>
              <a:ext uri="{FF2B5EF4-FFF2-40B4-BE49-F238E27FC236}">
                <a16:creationId xmlns:a16="http://schemas.microsoft.com/office/drawing/2014/main" id="{A8831B82-CA2C-414B-8370-C5162091D9AF}"/>
              </a:ext>
            </a:extLst>
          </p:cNvPr>
          <p:cNvSpPr/>
          <p:nvPr/>
        </p:nvSpPr>
        <p:spPr>
          <a:xfrm>
            <a:off x="985304" y="21582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4">
            <a:hlinkClick r:id="" action="ppaction://noaction">
              <a:snd r:embed="rId26" name="T2_W5_13.4B.wav"/>
            </a:hlinkClick>
            <a:extLst>
              <a:ext uri="{FF2B5EF4-FFF2-40B4-BE49-F238E27FC236}">
                <a16:creationId xmlns:a16="http://schemas.microsoft.com/office/drawing/2014/main" id="{3DBDA9A1-DB51-4832-A478-E9B50B7FBF98}"/>
              </a:ext>
            </a:extLst>
          </p:cNvPr>
          <p:cNvSpPr/>
          <p:nvPr/>
        </p:nvSpPr>
        <p:spPr>
          <a:xfrm>
            <a:off x="959955" y="29042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CustomShape 25">
            <a:hlinkClick r:id="" action="ppaction://noaction">
              <a:snd r:embed="rId27" name="T2_W5_13.5B.wav"/>
            </a:hlinkClick>
            <a:extLst>
              <a:ext uri="{FF2B5EF4-FFF2-40B4-BE49-F238E27FC236}">
                <a16:creationId xmlns:a16="http://schemas.microsoft.com/office/drawing/2014/main" id="{7EEAAB08-FEE7-4A62-BA44-F217DB9E0BF9}"/>
              </a:ext>
            </a:extLst>
          </p:cNvPr>
          <p:cNvSpPr/>
          <p:nvPr/>
        </p:nvSpPr>
        <p:spPr>
          <a:xfrm>
            <a:off x="959955" y="366891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6">
            <a:hlinkClick r:id="" action="ppaction://noaction">
              <a:snd r:embed="rId28" name="T2_W5_13.6B.wav"/>
            </a:hlinkClick>
            <a:extLst>
              <a:ext uri="{FF2B5EF4-FFF2-40B4-BE49-F238E27FC236}">
                <a16:creationId xmlns:a16="http://schemas.microsoft.com/office/drawing/2014/main" id="{D9CEE4FE-F73E-42D2-AF3E-7A111400669B}"/>
              </a:ext>
            </a:extLst>
          </p:cNvPr>
          <p:cNvSpPr/>
          <p:nvPr/>
        </p:nvSpPr>
        <p:spPr>
          <a:xfrm>
            <a:off x="951292" y="4409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7">
            <a:hlinkClick r:id="" action="ppaction://noaction">
              <a:snd r:embed="rId29" name="T2_W5_13.7B.wav"/>
            </a:hlinkClick>
            <a:extLst>
              <a:ext uri="{FF2B5EF4-FFF2-40B4-BE49-F238E27FC236}">
                <a16:creationId xmlns:a16="http://schemas.microsoft.com/office/drawing/2014/main" id="{3585E17C-8506-43FE-AB21-0A49035EBA4A}"/>
              </a:ext>
            </a:extLst>
          </p:cNvPr>
          <p:cNvSpPr/>
          <p:nvPr/>
        </p:nvSpPr>
        <p:spPr>
          <a:xfrm>
            <a:off x="959955" y="52181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0" name="CustomShape 28">
            <a:hlinkClick r:id="" action="ppaction://noaction">
              <a:snd r:embed="rId30" name="T2_W5_13.8B.wav"/>
            </a:hlinkClick>
            <a:extLst>
              <a:ext uri="{FF2B5EF4-FFF2-40B4-BE49-F238E27FC236}">
                <a16:creationId xmlns:a16="http://schemas.microsoft.com/office/drawing/2014/main" id="{537E5BC6-8BC1-4382-A100-7410B2308F9E}"/>
              </a:ext>
            </a:extLst>
          </p:cNvPr>
          <p:cNvSpPr/>
          <p:nvPr/>
        </p:nvSpPr>
        <p:spPr>
          <a:xfrm>
            <a:off x="959955" y="59804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31" name="Picture 30">
            <a:extLst>
              <a:ext uri="{FF2B5EF4-FFF2-40B4-BE49-F238E27FC236}">
                <a16:creationId xmlns:a16="http://schemas.microsoft.com/office/drawing/2014/main" id="{74E894F9-ABA8-4D1D-B0F3-1939AF35D18A}"/>
              </a:ext>
            </a:extLst>
          </p:cNvPr>
          <p:cNvPicPr>
            <a:picLocks noChangeAspect="1"/>
          </p:cNvPicPr>
          <p:nvPr/>
        </p:nvPicPr>
        <p:blipFill>
          <a:blip r:embed="rId31"/>
          <a:stretch>
            <a:fillRect/>
          </a:stretch>
        </p:blipFill>
        <p:spPr>
          <a:xfrm>
            <a:off x="11094625" y="2613864"/>
            <a:ext cx="896190" cy="1255885"/>
          </a:xfrm>
          <a:prstGeom prst="rect">
            <a:avLst/>
          </a:prstGeom>
        </p:spPr>
      </p:pic>
      <p:sp>
        <p:nvSpPr>
          <p:cNvPr id="33" name="Oval Callout 13">
            <a:extLst>
              <a:ext uri="{FF2B5EF4-FFF2-40B4-BE49-F238E27FC236}">
                <a16:creationId xmlns:a16="http://schemas.microsoft.com/office/drawing/2014/main" id="{3612C056-B0AE-4A57-8582-7BAF0A2FBFED}"/>
              </a:ext>
            </a:extLst>
          </p:cNvPr>
          <p:cNvSpPr/>
          <p:nvPr/>
        </p:nvSpPr>
        <p:spPr>
          <a:xfrm flipH="1">
            <a:off x="8779398" y="4308609"/>
            <a:ext cx="3178994" cy="1305933"/>
          </a:xfrm>
          <a:prstGeom prst="wedgeEllipseCallout">
            <a:avLst>
              <a:gd name="adj1" fmla="val 55895"/>
              <a:gd name="adj2" fmla="val 4728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entury Gothic" panose="020F0302020204030204"/>
                <a:ea typeface="+mn-ea"/>
                <a:cs typeface="+mn-cs"/>
              </a:rPr>
              <a:t>Ja, </a:t>
            </a:r>
            <a:r>
              <a:rPr kumimoji="0" lang="en-US" sz="2400" b="0" i="0" u="none" strike="noStrike" kern="0" cap="none" spc="0" normalizeH="0" baseline="0" noProof="0" dirty="0" err="1">
                <a:ln>
                  <a:noFill/>
                </a:ln>
                <a:solidFill>
                  <a:prstClr val="white"/>
                </a:solidFill>
                <a:effectLst/>
                <a:uLnTx/>
                <a:uFillTx/>
                <a:latin typeface="Century Gothic" panose="020F0302020204030204"/>
                <a:ea typeface="+mn-ea"/>
                <a:cs typeface="+mn-cs"/>
              </a:rPr>
              <a:t>meine</a:t>
            </a:r>
            <a:r>
              <a:rPr kumimoji="0" lang="en-US" sz="24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entury Gothic" panose="020F0302020204030204"/>
                <a:ea typeface="+mn-ea"/>
                <a:cs typeface="+mn-cs"/>
              </a:rPr>
              <a:t>Lieblings</a:t>
            </a:r>
            <a:r>
              <a:rPr kumimoji="0" lang="en-US" sz="2400" b="0" i="0" u="none" strike="noStrike" kern="0" cap="none" spc="0" normalizeH="0" baseline="0" noProof="0" dirty="0">
                <a:ln>
                  <a:noFill/>
                </a:ln>
                <a:solidFill>
                  <a:prstClr val="white"/>
                </a:solidFill>
                <a:effectLst/>
                <a:uLnTx/>
                <a:uFillTx/>
                <a:latin typeface="Century Gothic" panose="020F0302020204030204"/>
                <a:ea typeface="+mn-ea"/>
                <a:cs typeface="+mn-cs"/>
              </a:rPr>
              <a:t>_____ </a:t>
            </a:r>
            <a:r>
              <a:rPr kumimoji="0" lang="en-US" sz="2400" b="0" i="0" u="none" strike="noStrike" kern="0" cap="none" spc="0" normalizeH="0" baseline="0" noProof="0" dirty="0" err="1">
                <a:ln>
                  <a:noFill/>
                </a:ln>
                <a:solidFill>
                  <a:prstClr val="white"/>
                </a:solidFill>
                <a:effectLst/>
                <a:uLnTx/>
                <a:uFillTx/>
                <a:latin typeface="Century Gothic" panose="020F0302020204030204"/>
                <a:ea typeface="+mn-ea"/>
                <a:cs typeface="+mn-cs"/>
              </a:rPr>
              <a:t>ist</a:t>
            </a:r>
            <a:r>
              <a:rPr kumimoji="0" lang="en-US" sz="2400" b="0" i="0" u="none" strike="noStrike" kern="0" cap="none" spc="0" normalizeH="0" baseline="0" noProof="0" dirty="0">
                <a:ln>
                  <a:noFill/>
                </a:ln>
                <a:solidFill>
                  <a:prstClr val="white"/>
                </a:solidFill>
                <a:effectLst/>
                <a:uLnTx/>
                <a:uFillTx/>
                <a:latin typeface="Century Gothic" panose="020F0302020204030204"/>
                <a:ea typeface="+mn-ea"/>
                <a:cs typeface="+mn-cs"/>
              </a:rPr>
              <a:t> rot. </a:t>
            </a:r>
          </a:p>
        </p:txBody>
      </p:sp>
      <p:sp>
        <p:nvSpPr>
          <p:cNvPr id="36" name="TextBox 35">
            <a:extLst>
              <a:ext uri="{FF2B5EF4-FFF2-40B4-BE49-F238E27FC236}">
                <a16:creationId xmlns:a16="http://schemas.microsoft.com/office/drawing/2014/main" id="{EB2E193E-AA23-450E-A7C7-6A3929E8434E}"/>
              </a:ext>
            </a:extLst>
          </p:cNvPr>
          <p:cNvSpPr txBox="1"/>
          <p:nvPr/>
        </p:nvSpPr>
        <p:spPr>
          <a:xfrm>
            <a:off x="9071471" y="3300614"/>
            <a:ext cx="1446172" cy="461665"/>
          </a:xfrm>
          <a:prstGeom prst="rect">
            <a:avLst/>
          </a:prstGeom>
          <a:noFill/>
        </p:spPr>
        <p:txBody>
          <a:bodyPr wrap="square" rtlCol="0">
            <a:spAutoFit/>
          </a:bodyPr>
          <a:lstStyle/>
          <a:p>
            <a:r>
              <a:rPr lang="en-GB" sz="2400" dirty="0" err="1">
                <a:solidFill>
                  <a:schemeClr val="bg1"/>
                </a:solidFill>
              </a:rPr>
              <a:t>farbe</a:t>
            </a:r>
            <a:endParaRPr lang="en-GB" sz="2400" dirty="0">
              <a:solidFill>
                <a:schemeClr val="bg1"/>
              </a:solidFill>
            </a:endParaRPr>
          </a:p>
        </p:txBody>
      </p:sp>
      <p:sp>
        <p:nvSpPr>
          <p:cNvPr id="37" name="TextBox 36">
            <a:extLst>
              <a:ext uri="{FF2B5EF4-FFF2-40B4-BE49-F238E27FC236}">
                <a16:creationId xmlns:a16="http://schemas.microsoft.com/office/drawing/2014/main" id="{5BC00100-28AF-4BE0-8515-061C4D7EFF47}"/>
              </a:ext>
            </a:extLst>
          </p:cNvPr>
          <p:cNvSpPr txBox="1"/>
          <p:nvPr/>
        </p:nvSpPr>
        <p:spPr>
          <a:xfrm>
            <a:off x="10544643" y="4707851"/>
            <a:ext cx="1446172" cy="461665"/>
          </a:xfrm>
          <a:prstGeom prst="rect">
            <a:avLst/>
          </a:prstGeom>
          <a:noFill/>
        </p:spPr>
        <p:txBody>
          <a:bodyPr wrap="square" rtlCol="0">
            <a:spAutoFit/>
          </a:bodyPr>
          <a:lstStyle/>
          <a:p>
            <a:r>
              <a:rPr lang="en-GB" sz="2400" dirty="0" err="1">
                <a:solidFill>
                  <a:schemeClr val="bg1"/>
                </a:solidFill>
              </a:rPr>
              <a:t>farbe</a:t>
            </a:r>
            <a:endParaRPr lang="en-GB" sz="2400" dirty="0">
              <a:solidFill>
                <a:schemeClr val="bg1"/>
              </a:solidFill>
            </a:endParaRPr>
          </a:p>
        </p:txBody>
      </p:sp>
      <p:sp>
        <p:nvSpPr>
          <p:cNvPr id="38" name="Rectangle: Rounded Corners 37">
            <a:extLst>
              <a:ext uri="{FF2B5EF4-FFF2-40B4-BE49-F238E27FC236}">
                <a16:creationId xmlns:a16="http://schemas.microsoft.com/office/drawing/2014/main" id="{1F66DFE8-71FD-4253-9AAC-5D69EBC4E198}"/>
              </a:ext>
            </a:extLst>
          </p:cNvPr>
          <p:cNvSpPr/>
          <p:nvPr/>
        </p:nvSpPr>
        <p:spPr>
          <a:xfrm>
            <a:off x="1635825" y="1913739"/>
            <a:ext cx="129264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BD79CAA2-42A8-4093-A5E8-2D7C8636B975}"/>
              </a:ext>
            </a:extLst>
          </p:cNvPr>
          <p:cNvSpPr txBox="1"/>
          <p:nvPr/>
        </p:nvSpPr>
        <p:spPr>
          <a:xfrm>
            <a:off x="4725443" y="2092898"/>
            <a:ext cx="1638821" cy="461665"/>
          </a:xfrm>
          <a:prstGeom prst="rect">
            <a:avLst/>
          </a:prstGeom>
          <a:noFill/>
        </p:spPr>
        <p:txBody>
          <a:bodyPr wrap="square" rtlCol="0">
            <a:spAutoFit/>
          </a:bodyPr>
          <a:lstStyle/>
          <a:p>
            <a:r>
              <a:rPr lang="en-GB" sz="2400" b="1" dirty="0">
                <a:solidFill>
                  <a:srgbClr val="002060"/>
                </a:solidFill>
              </a:rPr>
              <a:t>yes (red)</a:t>
            </a:r>
          </a:p>
        </p:txBody>
      </p:sp>
      <p:sp>
        <p:nvSpPr>
          <p:cNvPr id="40" name="Rectangle: Rounded Corners 39">
            <a:extLst>
              <a:ext uri="{FF2B5EF4-FFF2-40B4-BE49-F238E27FC236}">
                <a16:creationId xmlns:a16="http://schemas.microsoft.com/office/drawing/2014/main" id="{C32A5FD2-AE2B-4839-AE72-58FA28492133}"/>
              </a:ext>
            </a:extLst>
          </p:cNvPr>
          <p:cNvSpPr/>
          <p:nvPr/>
        </p:nvSpPr>
        <p:spPr>
          <a:xfrm>
            <a:off x="2980348" y="2674841"/>
            <a:ext cx="1310378"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1613A872-FF08-4D2C-9065-FE38C1337E11}"/>
              </a:ext>
            </a:extLst>
          </p:cNvPr>
          <p:cNvSpPr/>
          <p:nvPr/>
        </p:nvSpPr>
        <p:spPr>
          <a:xfrm>
            <a:off x="1630738" y="3474396"/>
            <a:ext cx="1292641" cy="714132"/>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2CB073C3-7A6C-4F68-871D-856A7012E42B}"/>
              </a:ext>
            </a:extLst>
          </p:cNvPr>
          <p:cNvSpPr/>
          <p:nvPr/>
        </p:nvSpPr>
        <p:spPr>
          <a:xfrm>
            <a:off x="1646949" y="4242880"/>
            <a:ext cx="1292641" cy="714132"/>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02F745FC-E00A-43FA-A6DF-68F4B35E6CF1}"/>
              </a:ext>
            </a:extLst>
          </p:cNvPr>
          <p:cNvSpPr/>
          <p:nvPr/>
        </p:nvSpPr>
        <p:spPr>
          <a:xfrm>
            <a:off x="2963787" y="4992808"/>
            <a:ext cx="1326939" cy="786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FD166D6F-0234-424C-A392-FC2CC841340D}"/>
              </a:ext>
            </a:extLst>
          </p:cNvPr>
          <p:cNvSpPr/>
          <p:nvPr/>
        </p:nvSpPr>
        <p:spPr>
          <a:xfrm>
            <a:off x="1671146" y="5736995"/>
            <a:ext cx="129264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59849900-6730-40E2-ADE0-46A39E77115C}"/>
              </a:ext>
            </a:extLst>
          </p:cNvPr>
          <p:cNvSpPr txBox="1"/>
          <p:nvPr/>
        </p:nvSpPr>
        <p:spPr>
          <a:xfrm>
            <a:off x="4723658" y="2838949"/>
            <a:ext cx="1638821" cy="461665"/>
          </a:xfrm>
          <a:prstGeom prst="rect">
            <a:avLst/>
          </a:prstGeom>
          <a:noFill/>
        </p:spPr>
        <p:txBody>
          <a:bodyPr wrap="square" rtlCol="0">
            <a:spAutoFit/>
          </a:bodyPr>
          <a:lstStyle/>
          <a:p>
            <a:r>
              <a:rPr lang="en-GB" sz="2400" b="1" dirty="0">
                <a:solidFill>
                  <a:srgbClr val="002060"/>
                </a:solidFill>
              </a:rPr>
              <a:t>no</a:t>
            </a:r>
          </a:p>
        </p:txBody>
      </p:sp>
      <p:sp>
        <p:nvSpPr>
          <p:cNvPr id="46" name="TextBox 45">
            <a:extLst>
              <a:ext uri="{FF2B5EF4-FFF2-40B4-BE49-F238E27FC236}">
                <a16:creationId xmlns:a16="http://schemas.microsoft.com/office/drawing/2014/main" id="{B7AEF4AB-639B-49F7-A735-DCB771FF57F5}"/>
              </a:ext>
            </a:extLst>
          </p:cNvPr>
          <p:cNvSpPr txBox="1"/>
          <p:nvPr/>
        </p:nvSpPr>
        <p:spPr>
          <a:xfrm>
            <a:off x="4707698" y="3613921"/>
            <a:ext cx="2650459" cy="461665"/>
          </a:xfrm>
          <a:prstGeom prst="rect">
            <a:avLst/>
          </a:prstGeom>
          <a:noFill/>
        </p:spPr>
        <p:txBody>
          <a:bodyPr wrap="square" rtlCol="0">
            <a:spAutoFit/>
          </a:bodyPr>
          <a:lstStyle/>
          <a:p>
            <a:r>
              <a:rPr lang="en-GB" sz="2400" b="1" dirty="0">
                <a:solidFill>
                  <a:srgbClr val="002060"/>
                </a:solidFill>
              </a:rPr>
              <a:t>yes (Germany)</a:t>
            </a:r>
          </a:p>
        </p:txBody>
      </p:sp>
      <p:sp>
        <p:nvSpPr>
          <p:cNvPr id="47" name="TextBox 46">
            <a:extLst>
              <a:ext uri="{FF2B5EF4-FFF2-40B4-BE49-F238E27FC236}">
                <a16:creationId xmlns:a16="http://schemas.microsoft.com/office/drawing/2014/main" id="{36660037-4C00-41A8-B191-AE0A840E53BB}"/>
              </a:ext>
            </a:extLst>
          </p:cNvPr>
          <p:cNvSpPr txBox="1"/>
          <p:nvPr/>
        </p:nvSpPr>
        <p:spPr>
          <a:xfrm>
            <a:off x="4694047" y="4400189"/>
            <a:ext cx="2531611" cy="461665"/>
          </a:xfrm>
          <a:prstGeom prst="rect">
            <a:avLst/>
          </a:prstGeom>
          <a:noFill/>
        </p:spPr>
        <p:txBody>
          <a:bodyPr wrap="square" rtlCol="0">
            <a:spAutoFit/>
          </a:bodyPr>
          <a:lstStyle/>
          <a:p>
            <a:r>
              <a:rPr lang="en-GB" sz="2400" b="1" dirty="0">
                <a:solidFill>
                  <a:srgbClr val="002060"/>
                </a:solidFill>
              </a:rPr>
              <a:t>yes (Johanna)</a:t>
            </a:r>
          </a:p>
        </p:txBody>
      </p:sp>
      <p:sp>
        <p:nvSpPr>
          <p:cNvPr id="48" name="TextBox 47">
            <a:extLst>
              <a:ext uri="{FF2B5EF4-FFF2-40B4-BE49-F238E27FC236}">
                <a16:creationId xmlns:a16="http://schemas.microsoft.com/office/drawing/2014/main" id="{5A617364-3C33-44F0-9698-A55901DEAEA8}"/>
              </a:ext>
            </a:extLst>
          </p:cNvPr>
          <p:cNvSpPr txBox="1"/>
          <p:nvPr/>
        </p:nvSpPr>
        <p:spPr>
          <a:xfrm>
            <a:off x="4680724" y="5141804"/>
            <a:ext cx="1638821" cy="461665"/>
          </a:xfrm>
          <a:prstGeom prst="rect">
            <a:avLst/>
          </a:prstGeom>
          <a:noFill/>
        </p:spPr>
        <p:txBody>
          <a:bodyPr wrap="square" rtlCol="0">
            <a:spAutoFit/>
          </a:bodyPr>
          <a:lstStyle/>
          <a:p>
            <a:r>
              <a:rPr lang="en-GB" sz="2400" b="1" dirty="0">
                <a:solidFill>
                  <a:srgbClr val="002060"/>
                </a:solidFill>
              </a:rPr>
              <a:t>no</a:t>
            </a:r>
          </a:p>
        </p:txBody>
      </p:sp>
      <p:sp>
        <p:nvSpPr>
          <p:cNvPr id="49" name="TextBox 48">
            <a:extLst>
              <a:ext uri="{FF2B5EF4-FFF2-40B4-BE49-F238E27FC236}">
                <a16:creationId xmlns:a16="http://schemas.microsoft.com/office/drawing/2014/main" id="{A4DE49C6-ABB9-4894-B3F7-1C61844F26DD}"/>
              </a:ext>
            </a:extLst>
          </p:cNvPr>
          <p:cNvSpPr txBox="1"/>
          <p:nvPr/>
        </p:nvSpPr>
        <p:spPr>
          <a:xfrm>
            <a:off x="4663339" y="5928262"/>
            <a:ext cx="2198137" cy="461665"/>
          </a:xfrm>
          <a:prstGeom prst="rect">
            <a:avLst/>
          </a:prstGeom>
          <a:noFill/>
        </p:spPr>
        <p:txBody>
          <a:bodyPr wrap="square" rtlCol="0">
            <a:spAutoFit/>
          </a:bodyPr>
          <a:lstStyle/>
          <a:p>
            <a:r>
              <a:rPr lang="en-GB" sz="2400" b="1" dirty="0">
                <a:solidFill>
                  <a:srgbClr val="002060"/>
                </a:solidFill>
              </a:rPr>
              <a:t>yes (Bye!)</a:t>
            </a:r>
          </a:p>
        </p:txBody>
      </p:sp>
      <p:sp>
        <p:nvSpPr>
          <p:cNvPr id="50" name="TextBox 49">
            <a:extLst>
              <a:ext uri="{FF2B5EF4-FFF2-40B4-BE49-F238E27FC236}">
                <a16:creationId xmlns:a16="http://schemas.microsoft.com/office/drawing/2014/main" id="{CB93833C-4607-489E-81EE-453E82844B31}"/>
              </a:ext>
            </a:extLst>
          </p:cNvPr>
          <p:cNvSpPr txBox="1"/>
          <p:nvPr/>
        </p:nvSpPr>
        <p:spPr>
          <a:xfrm>
            <a:off x="10114989" y="6270010"/>
            <a:ext cx="1959272"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*Dinge-things</a:t>
            </a:r>
          </a:p>
        </p:txBody>
      </p:sp>
      <p:pic>
        <p:nvPicPr>
          <p:cNvPr id="51" name="Picture 50" descr="A picture containing text, toy, doll, vector graphics&#10;&#10;Description automatically generated">
            <a:extLst>
              <a:ext uri="{FF2B5EF4-FFF2-40B4-BE49-F238E27FC236}">
                <a16:creationId xmlns:a16="http://schemas.microsoft.com/office/drawing/2014/main" id="{36251B3E-E69F-4D1F-B45C-F85D3C364D1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100014" y="4479"/>
            <a:ext cx="1132548" cy="1097156"/>
          </a:xfrm>
          <a:prstGeom prst="rect">
            <a:avLst/>
          </a:prstGeom>
        </p:spPr>
      </p:pic>
      <p:pic>
        <p:nvPicPr>
          <p:cNvPr id="52" name="Picture 51" descr="A picture containing text, toy, doll, vector graphics&#10;&#10;Description automatically generated">
            <a:extLst>
              <a:ext uri="{FF2B5EF4-FFF2-40B4-BE49-F238E27FC236}">
                <a16:creationId xmlns:a16="http://schemas.microsoft.com/office/drawing/2014/main" id="{9B3CC09D-B768-4171-BBA0-1C84F534D43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452194" y="4211123"/>
            <a:ext cx="1312339" cy="1271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T2_W5_13.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T2_W5_13.4.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T2_W5_13.5.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6" name="T2_W5_13.6.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T2_W5_13.7.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T2_W5_13.8.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P spid="37" grpId="0"/>
      <p:bldP spid="38" grpId="0" animBg="1"/>
      <p:bldP spid="39" grpId="0"/>
      <p:bldP spid="40" grpId="0" animBg="1"/>
      <p:bldP spid="41" grpId="0" animBg="1"/>
      <p:bldP spid="42" grpId="0" animBg="1"/>
      <p:bldP spid="43" grpId="0" animBg="1"/>
      <p:bldP spid="44" grpId="0" animBg="1"/>
      <p:bldP spid="45" grpId="0"/>
      <p:bldP spid="46" grpId="0"/>
      <p:bldP spid="47"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06640886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panose="020B0502020202020204" pitchFamily="34" charset="0"/>
              </a:rPr>
              <a:t>au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panose="020B0502020202020204" pitchFamily="34" charset="0"/>
              </a:rPr>
              <a:t>au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Arial"/>
                <a:ea typeface="+mn-ea"/>
                <a:cs typeface="+mn-cs"/>
              </a:rPr>
              <a:t>[to run, running]</a:t>
            </a:r>
          </a:p>
        </p:txBody>
      </p:sp>
      <p:pic>
        <p:nvPicPr>
          <p:cNvPr id="8" name="Picture 7">
            <a:extLst>
              <a:ext uri="{FF2B5EF4-FFF2-40B4-BE49-F238E27FC236}">
                <a16:creationId xmlns:a16="http://schemas.microsoft.com/office/drawing/2014/main" id="{9E28A55A-5238-457B-A833-A580A6631FD6}"/>
              </a:ext>
            </a:extLst>
          </p:cNvPr>
          <p:cNvPicPr>
            <a:picLocks noChangeAspect="1"/>
          </p:cNvPicPr>
          <p:nvPr/>
        </p:nvPicPr>
        <p:blipFill>
          <a:blip r:embed="rId6"/>
          <a:stretch>
            <a:fillRect/>
          </a:stretch>
        </p:blipFill>
        <p:spPr>
          <a:xfrm>
            <a:off x="8970648" y="2114129"/>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303" y="1660099"/>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1594142"/>
            <a:ext cx="3893040" cy="2563554"/>
          </a:xfrm>
          <a:prstGeom prst="rect">
            <a:avLst/>
          </a:prstGeom>
        </p:spPr>
      </p:pic>
      <p:sp>
        <p:nvSpPr>
          <p:cNvPr id="13" name="Speech Bubble: Rectangle with Corners Rounded 12">
            <a:extLst>
              <a:ext uri="{FF2B5EF4-FFF2-40B4-BE49-F238E27FC236}">
                <a16:creationId xmlns:a16="http://schemas.microsoft.com/office/drawing/2014/main" id="{685B0AC0-DA1C-413C-A59F-24745E0B42AC}"/>
              </a:ext>
            </a:extLst>
          </p:cNvPr>
          <p:cNvSpPr/>
          <p:nvPr/>
        </p:nvSpPr>
        <p:spPr>
          <a:xfrm>
            <a:off x="9066256" y="4157696"/>
            <a:ext cx="2679545" cy="1267879"/>
          </a:xfrm>
          <a:prstGeom prst="wedgeRoundRectCallout">
            <a:avLst>
              <a:gd name="adj1" fmla="val -71261"/>
              <a:gd name="adj2" fmla="val 42028"/>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prstClr val="white"/>
                </a:solidFill>
                <a:effectLst/>
                <a:uLnTx/>
                <a:uFillTx/>
                <a:latin typeface="Century Gothic"/>
                <a:ea typeface="+mn-ea"/>
                <a:cs typeface="+mn-cs"/>
              </a:rPr>
              <a:t>This</a:t>
            </a:r>
            <a:r>
              <a:rPr kumimoji="0" lang="en-GB" sz="2000" b="0" u="none" strike="noStrike" kern="1200" cap="none" spc="0" normalizeH="0" noProof="0" dirty="0">
                <a:ln>
                  <a:noFill/>
                </a:ln>
                <a:solidFill>
                  <a:prstClr val="white"/>
                </a:solidFill>
                <a:effectLst/>
                <a:uLnTx/>
                <a:uFillTx/>
                <a:latin typeface="Century Gothic"/>
                <a:ea typeface="+mn-ea"/>
                <a:cs typeface="+mn-cs"/>
              </a:rPr>
              <a:t> is the plural of the word </a:t>
            </a:r>
            <a:r>
              <a:rPr kumimoji="0" lang="en-GB" sz="2000" b="0" i="1" u="none" strike="noStrike" kern="1200" cap="none" spc="0" normalizeH="0" noProof="0" dirty="0">
                <a:ln>
                  <a:noFill/>
                </a:ln>
                <a:solidFill>
                  <a:prstClr val="white"/>
                </a:solidFill>
                <a:effectLst/>
                <a:uLnTx/>
                <a:uFillTx/>
                <a:latin typeface="Century Gothic"/>
                <a:ea typeface="+mn-ea"/>
                <a:cs typeface="+mn-cs"/>
              </a:rPr>
              <a:t>Haus</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a:t>
            </a:r>
            <a:r>
              <a:rPr kumimoji="0" lang="en-GB" sz="2000" b="0" u="none" strike="noStrike" kern="1200" cap="none" spc="0" normalizeH="0" baseline="0" noProof="0" dirty="0">
                <a:ln>
                  <a:noFill/>
                </a:ln>
                <a:solidFill>
                  <a:prstClr val="white"/>
                </a:solidFill>
                <a:effectLst/>
                <a:uLnTx/>
                <a:uFillTx/>
                <a:latin typeface="Century Gothic"/>
                <a:ea typeface="+mn-ea"/>
                <a:cs typeface="+mn-cs"/>
              </a:rPr>
              <a:t>For more than one Haus, use </a:t>
            </a:r>
            <a:r>
              <a:rPr kumimoji="0" lang="en-GB" sz="2000" b="0" i="1" u="none" strike="noStrike" kern="1200" cap="none" spc="0" normalizeH="0" baseline="0" noProof="0" dirty="0" err="1">
                <a:ln>
                  <a:noFill/>
                </a:ln>
                <a:solidFill>
                  <a:prstClr val="white"/>
                </a:solidFill>
                <a:effectLst/>
                <a:uLnTx/>
                <a:uFillTx/>
                <a:latin typeface="Century Gothic"/>
                <a:ea typeface="+mn-ea"/>
                <a:cs typeface="+mn-cs"/>
              </a:rPr>
              <a:t>Häuser</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a:t>
            </a:r>
          </a:p>
        </p:txBody>
      </p:sp>
      <p:sp>
        <p:nvSpPr>
          <p:cNvPr id="16" name="Speech Bubble: Rectangle with Corners Rounded 15">
            <a:extLst>
              <a:ext uri="{FF2B5EF4-FFF2-40B4-BE49-F238E27FC236}">
                <a16:creationId xmlns:a16="http://schemas.microsoft.com/office/drawing/2014/main" id="{71E0E684-636F-4050-A7A0-29263956C086}"/>
              </a:ext>
            </a:extLst>
          </p:cNvPr>
          <p:cNvSpPr/>
          <p:nvPr/>
        </p:nvSpPr>
        <p:spPr>
          <a:xfrm>
            <a:off x="3067448" y="223865"/>
            <a:ext cx="3521676" cy="1267879"/>
          </a:xfrm>
          <a:prstGeom prst="wedgeRoundRectCallout">
            <a:avLst>
              <a:gd name="adj1" fmla="val -49708"/>
              <a:gd name="adj2" fmla="val 3190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prstClr val="white"/>
                </a:solidFill>
                <a:effectLst/>
                <a:uLnTx/>
                <a:uFillTx/>
                <a:latin typeface="Century Gothic"/>
                <a:ea typeface="+mn-ea"/>
                <a:cs typeface="+mn-cs"/>
              </a:rPr>
              <a:t>The</a:t>
            </a:r>
            <a:r>
              <a:rPr kumimoji="0" lang="en-GB" sz="2000" b="0" u="none" strike="noStrike" kern="1200" cap="none" spc="0" normalizeH="0" noProof="0" dirty="0">
                <a:ln>
                  <a:noFill/>
                </a:ln>
                <a:solidFill>
                  <a:prstClr val="white"/>
                </a:solidFill>
                <a:effectLst/>
                <a:uLnTx/>
                <a:uFillTx/>
                <a:latin typeface="Century Gothic"/>
                <a:ea typeface="+mn-ea"/>
                <a:cs typeface="+mn-cs"/>
              </a:rPr>
              <a:t> sound [</a:t>
            </a:r>
            <a:r>
              <a:rPr kumimoji="0" lang="en-GB" sz="2000" b="0" u="none" strike="noStrike" kern="1200" cap="none" spc="0" normalizeH="0" noProof="0" dirty="0" err="1">
                <a:ln>
                  <a:noFill/>
                </a:ln>
                <a:solidFill>
                  <a:prstClr val="white"/>
                </a:solidFill>
                <a:effectLst/>
                <a:uLnTx/>
                <a:uFillTx/>
                <a:latin typeface="Century Gothic"/>
                <a:ea typeface="+mn-ea"/>
                <a:cs typeface="+mn-cs"/>
              </a:rPr>
              <a:t>äu</a:t>
            </a:r>
            <a:r>
              <a:rPr kumimoji="0" lang="en-GB" sz="2000" b="0" u="none" strike="noStrike" kern="1200" cap="none" spc="0" normalizeH="0" noProof="0" dirty="0">
                <a:ln>
                  <a:noFill/>
                </a:ln>
                <a:solidFill>
                  <a:prstClr val="white"/>
                </a:solidFill>
                <a:effectLst/>
                <a:uLnTx/>
                <a:uFillTx/>
                <a:latin typeface="Century Gothic"/>
                <a:ea typeface="+mn-ea"/>
                <a:cs typeface="+mn-cs"/>
              </a:rPr>
              <a:t>] is the same as the sound [</a:t>
            </a:r>
            <a:r>
              <a:rPr kumimoji="0" lang="en-GB" sz="2000" b="0" u="none" strike="noStrike" kern="1200" cap="none" spc="0" normalizeH="0" noProof="0" dirty="0" err="1">
                <a:ln>
                  <a:noFill/>
                </a:ln>
                <a:solidFill>
                  <a:prstClr val="white"/>
                </a:solidFill>
                <a:effectLst/>
                <a:uLnTx/>
                <a:uFillTx/>
                <a:latin typeface="Century Gothic"/>
                <a:ea typeface="+mn-ea"/>
                <a:cs typeface="+mn-cs"/>
              </a:rPr>
              <a:t>eu</a:t>
            </a:r>
            <a:r>
              <a:rPr kumimoji="0" lang="en-GB" sz="2000" b="0" u="none" strike="noStrike" kern="1200" cap="none" spc="0" normalizeH="0" noProof="0" dirty="0">
                <a:ln>
                  <a:noFill/>
                </a:ln>
                <a:solidFill>
                  <a:prstClr val="white"/>
                </a:solidFill>
                <a:effectLst/>
                <a:uLnTx/>
                <a:uFillTx/>
                <a:latin typeface="Century Gothic"/>
                <a:ea typeface="+mn-ea"/>
                <a:cs typeface="+mn-cs"/>
              </a:rPr>
              <a:t>] in </a:t>
            </a:r>
            <a:r>
              <a:rPr kumimoji="0" lang="en-GB" sz="2000" b="0" i="1" u="none" strike="noStrike" kern="1200" cap="none" spc="0" normalizeH="0" noProof="0" dirty="0">
                <a:ln>
                  <a:noFill/>
                </a:ln>
                <a:solidFill>
                  <a:prstClr val="white"/>
                </a:solidFill>
                <a:effectLst/>
                <a:uLnTx/>
                <a:uFillTx/>
                <a:latin typeface="Century Gothic"/>
                <a:ea typeface="+mn-ea"/>
                <a:cs typeface="+mn-cs"/>
              </a:rPr>
              <a:t>D</a:t>
            </a:r>
            <a:r>
              <a:rPr kumimoji="0" lang="en-GB" sz="2000" b="1" i="1" u="none" strike="noStrike" kern="1200" cap="none" spc="0" normalizeH="0" noProof="0" dirty="0">
                <a:ln>
                  <a:noFill/>
                </a:ln>
                <a:solidFill>
                  <a:prstClr val="white"/>
                </a:solidFill>
                <a:effectLst/>
                <a:uLnTx/>
                <a:uFillTx/>
                <a:latin typeface="Century Gothic"/>
                <a:ea typeface="+mn-ea"/>
                <a:cs typeface="+mn-cs"/>
              </a:rPr>
              <a:t>eu</a:t>
            </a:r>
            <a:r>
              <a:rPr kumimoji="0" lang="en-GB" sz="2000" b="0" i="1" u="none" strike="noStrike" kern="1200" cap="none" spc="0" normalizeH="0" noProof="0" dirty="0">
                <a:ln>
                  <a:noFill/>
                </a:ln>
                <a:solidFill>
                  <a:prstClr val="white"/>
                </a:solidFill>
                <a:effectLst/>
                <a:uLnTx/>
                <a:uFillTx/>
                <a:latin typeface="Century Gothic"/>
                <a:ea typeface="+mn-ea"/>
                <a:cs typeface="+mn-cs"/>
              </a:rPr>
              <a:t>tschland</a:t>
            </a:r>
            <a:r>
              <a:rPr kumimoji="0" lang="en-GB" sz="2000" b="0" u="none" strike="noStrike" kern="1200" cap="none" spc="0" normalizeH="0" noProof="0" dirty="0">
                <a:ln>
                  <a:noFill/>
                </a:ln>
                <a:solidFill>
                  <a:prstClr val="white"/>
                </a:solidFill>
                <a:effectLst/>
                <a:uLnTx/>
                <a:uFillTx/>
                <a:latin typeface="Century Gothic"/>
                <a:ea typeface="+mn-ea"/>
                <a:cs typeface="+mn-cs"/>
              </a:rPr>
              <a:t>.</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0811300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4532" y="2616934"/>
            <a:ext cx="2145466" cy="1412782"/>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93248" y="502008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lang="en-GB" sz="7200" spc="-1" dirty="0">
                <a:solidFill>
                  <a:srgbClr val="002060"/>
                </a:solidFill>
                <a:latin typeface="Century Gothic" panose="020B0502020202020204" pitchFamily="34" charset="0"/>
                <a:ea typeface="Century Gothic"/>
              </a:rPr>
              <a:t>se</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608580" y="4471841"/>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dream]</a:t>
            </a:r>
          </a:p>
        </p:txBody>
      </p:sp>
      <p:pic>
        <p:nvPicPr>
          <p:cNvPr id="17" name="Picture 16" descr="house">
            <a:extLst>
              <a:ext uri="{FF2B5EF4-FFF2-40B4-BE49-F238E27FC236}">
                <a16:creationId xmlns:a16="http://schemas.microsoft.com/office/drawing/2014/main" id="{ECDED0F3-4D98-4666-99DE-2B1A8B43D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2580370"/>
            <a:ext cx="2145466" cy="1412782"/>
          </a:xfrm>
          <a:prstGeom prst="rect">
            <a:avLst/>
          </a:prstGeom>
        </p:spPr>
      </p:pic>
      <p:grpSp>
        <p:nvGrpSpPr>
          <p:cNvPr id="18" name="Group 17" descr="person dreaming">
            <a:extLst>
              <a:ext uri="{FF2B5EF4-FFF2-40B4-BE49-F238E27FC236}">
                <a16:creationId xmlns:a16="http://schemas.microsoft.com/office/drawing/2014/main" id="{C5EA3764-13E4-437F-AFAE-0B8CD980D73E}"/>
              </a:ext>
            </a:extLst>
          </p:cNvPr>
          <p:cNvGrpSpPr/>
          <p:nvPr/>
        </p:nvGrpSpPr>
        <p:grpSpPr>
          <a:xfrm>
            <a:off x="9013878" y="2429235"/>
            <a:ext cx="2200847" cy="2039068"/>
            <a:chOff x="919941" y="4038132"/>
            <a:chExt cx="2567240" cy="2436225"/>
          </a:xfrm>
        </p:grpSpPr>
        <p:pic>
          <p:nvPicPr>
            <p:cNvPr id="19" name="Picture 18">
              <a:extLst>
                <a:ext uri="{FF2B5EF4-FFF2-40B4-BE49-F238E27FC236}">
                  <a16:creationId xmlns:a16="http://schemas.microsoft.com/office/drawing/2014/main" id="{D514C1A3-FD54-4012-840D-5856DB5CF7C2}"/>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20" name="Picture 19">
              <a:extLst>
                <a:ext uri="{FF2B5EF4-FFF2-40B4-BE49-F238E27FC236}">
                  <a16:creationId xmlns:a16="http://schemas.microsoft.com/office/drawing/2014/main" id="{72525743-4ED8-4A18-B5B3-32D592DD92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21" name="Picture 20" descr="two mice with a piece of cheese">
            <a:extLst>
              <a:ext uri="{FF2B5EF4-FFF2-40B4-BE49-F238E27FC236}">
                <a16:creationId xmlns:a16="http://schemas.microsoft.com/office/drawing/2014/main" id="{1D527EB6-A90D-403A-AFE7-D0D40B1B6BCB}"/>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244" y="2933731"/>
            <a:ext cx="2375778" cy="1679035"/>
          </a:xfrm>
          <a:prstGeom prst="rect">
            <a:avLst/>
          </a:prstGeom>
        </p:spPr>
      </p:pic>
      <p:sp>
        <p:nvSpPr>
          <p:cNvPr id="22" name="TextBox 21">
            <a:extLst>
              <a:ext uri="{FF2B5EF4-FFF2-40B4-BE49-F238E27FC236}">
                <a16:creationId xmlns:a16="http://schemas.microsoft.com/office/drawing/2014/main" id="{A4676CC8-CA62-4F87-AB73-47722B56A2EB}"/>
              </a:ext>
            </a:extLst>
          </p:cNvPr>
          <p:cNvSpPr txBox="1"/>
          <p:nvPr/>
        </p:nvSpPr>
        <p:spPr>
          <a:xfrm>
            <a:off x="0" y="4639806"/>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[mice]</a:t>
            </a:r>
          </a:p>
        </p:txBody>
      </p:sp>
      <p:sp>
        <p:nvSpPr>
          <p:cNvPr id="24" name="Speech Bubble: Rectangle with Corners Rounded 23">
            <a:extLst>
              <a:ext uri="{FF2B5EF4-FFF2-40B4-BE49-F238E27FC236}">
                <a16:creationId xmlns:a16="http://schemas.microsoft.com/office/drawing/2014/main" id="{5FDB1A41-1DBA-4083-AE5D-DB7ACC837BA9}"/>
              </a:ext>
            </a:extLst>
          </p:cNvPr>
          <p:cNvSpPr/>
          <p:nvPr/>
        </p:nvSpPr>
        <p:spPr>
          <a:xfrm>
            <a:off x="3562166" y="289040"/>
            <a:ext cx="4378675" cy="1267879"/>
          </a:xfrm>
          <a:prstGeom prst="wedgeRoundRectCallout">
            <a:avLst>
              <a:gd name="adj1" fmla="val -49708"/>
              <a:gd name="adj2" fmla="val 3190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prstClr val="white"/>
                </a:solidFill>
                <a:effectLst/>
                <a:uLnTx/>
                <a:uFillTx/>
                <a:latin typeface="Century Gothic"/>
                <a:ea typeface="+mn-ea"/>
                <a:cs typeface="+mn-cs"/>
              </a:rPr>
              <a:t>The</a:t>
            </a:r>
            <a:r>
              <a:rPr kumimoji="0" lang="en-GB" sz="2000" b="0" u="none" strike="noStrike" kern="1200" cap="none" spc="0" normalizeH="0" noProof="0" dirty="0">
                <a:ln>
                  <a:noFill/>
                </a:ln>
                <a:solidFill>
                  <a:prstClr val="white"/>
                </a:solidFill>
                <a:effectLst/>
                <a:uLnTx/>
                <a:uFillTx/>
                <a:latin typeface="Century Gothic"/>
                <a:ea typeface="+mn-ea"/>
                <a:cs typeface="+mn-cs"/>
              </a:rPr>
              <a:t> sound [</a:t>
            </a:r>
            <a:r>
              <a:rPr kumimoji="0" lang="en-GB" sz="2000" b="0" u="none" strike="noStrike" kern="1200" cap="none" spc="0" normalizeH="0" noProof="0" dirty="0" err="1">
                <a:ln>
                  <a:noFill/>
                </a:ln>
                <a:solidFill>
                  <a:prstClr val="white"/>
                </a:solidFill>
                <a:effectLst/>
                <a:uLnTx/>
                <a:uFillTx/>
                <a:latin typeface="Century Gothic"/>
                <a:ea typeface="+mn-ea"/>
                <a:cs typeface="+mn-cs"/>
              </a:rPr>
              <a:t>äu</a:t>
            </a:r>
            <a:r>
              <a:rPr kumimoji="0" lang="en-GB" sz="2000" b="0" u="none" strike="noStrike" kern="1200" cap="none" spc="0" normalizeH="0" noProof="0" dirty="0">
                <a:ln>
                  <a:noFill/>
                </a:ln>
                <a:solidFill>
                  <a:prstClr val="white"/>
                </a:solidFill>
                <a:effectLst/>
                <a:uLnTx/>
                <a:uFillTx/>
                <a:latin typeface="Century Gothic"/>
                <a:ea typeface="+mn-ea"/>
                <a:cs typeface="+mn-cs"/>
              </a:rPr>
              <a:t>] here is the same as the sound [</a:t>
            </a:r>
            <a:r>
              <a:rPr kumimoji="0" lang="en-GB" sz="2000" b="0" u="none" strike="noStrike" kern="1200" cap="none" spc="0" normalizeH="0" noProof="0" dirty="0" err="1">
                <a:ln>
                  <a:noFill/>
                </a:ln>
                <a:solidFill>
                  <a:prstClr val="white"/>
                </a:solidFill>
                <a:effectLst/>
                <a:uLnTx/>
                <a:uFillTx/>
                <a:latin typeface="Century Gothic"/>
                <a:ea typeface="+mn-ea"/>
                <a:cs typeface="+mn-cs"/>
              </a:rPr>
              <a:t>eu</a:t>
            </a:r>
            <a:r>
              <a:rPr kumimoji="0" lang="en-GB" sz="2000" b="0" u="none" strike="noStrike" kern="1200" cap="none" spc="0" normalizeH="0" noProof="0" dirty="0">
                <a:ln>
                  <a:noFill/>
                </a:ln>
                <a:solidFill>
                  <a:prstClr val="white"/>
                </a:solidFill>
                <a:effectLst/>
                <a:uLnTx/>
                <a:uFillTx/>
                <a:latin typeface="Century Gothic"/>
                <a:ea typeface="+mn-ea"/>
                <a:cs typeface="+mn-cs"/>
              </a:rPr>
              <a:t>] in </a:t>
            </a:r>
            <a:r>
              <a:rPr kumimoji="0" lang="en-GB" sz="2000" b="0" i="1" u="none" strike="noStrike" kern="1200" cap="none" spc="0" normalizeH="0" noProof="0" dirty="0">
                <a:ln>
                  <a:noFill/>
                </a:ln>
                <a:solidFill>
                  <a:prstClr val="white"/>
                </a:solidFill>
                <a:effectLst/>
                <a:uLnTx/>
                <a:uFillTx/>
                <a:latin typeface="Century Gothic"/>
                <a:ea typeface="+mn-ea"/>
                <a:cs typeface="+mn-cs"/>
              </a:rPr>
              <a:t>D</a:t>
            </a:r>
            <a:r>
              <a:rPr kumimoji="0" lang="en-GB" sz="2000" b="1" i="1" u="none" strike="noStrike" kern="1200" cap="none" spc="0" normalizeH="0" noProof="0" dirty="0">
                <a:ln>
                  <a:noFill/>
                </a:ln>
                <a:solidFill>
                  <a:prstClr val="white"/>
                </a:solidFill>
                <a:effectLst/>
                <a:uLnTx/>
                <a:uFillTx/>
                <a:latin typeface="Century Gothic"/>
                <a:ea typeface="+mn-ea"/>
                <a:cs typeface="+mn-cs"/>
              </a:rPr>
              <a:t>eu</a:t>
            </a:r>
            <a:r>
              <a:rPr kumimoji="0" lang="en-GB" sz="2000" b="0" i="1" u="none" strike="noStrike" kern="1200" cap="none" spc="0" normalizeH="0" noProof="0" dirty="0">
                <a:ln>
                  <a:noFill/>
                </a:ln>
                <a:solidFill>
                  <a:prstClr val="white"/>
                </a:solidFill>
                <a:effectLst/>
                <a:uLnTx/>
                <a:uFillTx/>
                <a:latin typeface="Century Gothic"/>
                <a:ea typeface="+mn-ea"/>
                <a:cs typeface="+mn-cs"/>
              </a:rPr>
              <a:t>tschland, Fr</a:t>
            </a:r>
            <a:r>
              <a:rPr kumimoji="0" lang="en-GB" sz="2000" b="1" i="1" u="none" strike="noStrike" kern="1200" cap="none" spc="0" normalizeH="0" noProof="0" dirty="0">
                <a:ln>
                  <a:noFill/>
                </a:ln>
                <a:solidFill>
                  <a:prstClr val="white"/>
                </a:solidFill>
                <a:effectLst/>
                <a:uLnTx/>
                <a:uFillTx/>
                <a:latin typeface="Century Gothic"/>
                <a:ea typeface="+mn-ea"/>
                <a:cs typeface="+mn-cs"/>
              </a:rPr>
              <a:t>eu</a:t>
            </a:r>
            <a:r>
              <a:rPr kumimoji="0" lang="en-GB" sz="2000" b="0" i="1" u="none" strike="noStrike" kern="1200" cap="none" spc="0" normalizeH="0" noProof="0" dirty="0">
                <a:ln>
                  <a:noFill/>
                </a:ln>
                <a:solidFill>
                  <a:prstClr val="white"/>
                </a:solidFill>
                <a:effectLst/>
                <a:uLnTx/>
                <a:uFillTx/>
                <a:latin typeface="Century Gothic"/>
                <a:ea typeface="+mn-ea"/>
                <a:cs typeface="+mn-cs"/>
              </a:rPr>
              <a:t>nd </a:t>
            </a:r>
            <a:r>
              <a:rPr kumimoji="0" lang="en-GB" sz="2000" b="0" u="none" strike="noStrike" kern="1200" cap="none" spc="0" normalizeH="0" noProof="0" dirty="0">
                <a:ln>
                  <a:noFill/>
                </a:ln>
                <a:solidFill>
                  <a:prstClr val="white"/>
                </a:solidFill>
                <a:effectLst/>
                <a:uLnTx/>
                <a:uFillTx/>
                <a:latin typeface="Century Gothic"/>
                <a:ea typeface="+mn-ea"/>
                <a:cs typeface="+mn-cs"/>
              </a:rPr>
              <a:t>and</a:t>
            </a:r>
            <a:r>
              <a:rPr kumimoji="0" lang="en-GB" sz="2000" b="0" i="1" u="none" strike="noStrike" kern="1200" cap="none" spc="0" normalizeH="0" noProof="0" dirty="0">
                <a:ln>
                  <a:noFill/>
                </a:ln>
                <a:solidFill>
                  <a:prstClr val="white"/>
                </a:solidFill>
                <a:effectLst/>
                <a:uLnTx/>
                <a:uFillTx/>
                <a:latin typeface="Century Gothic"/>
                <a:ea typeface="+mn-ea"/>
                <a:cs typeface="+mn-cs"/>
              </a:rPr>
              <a:t> </a:t>
            </a:r>
            <a:r>
              <a:rPr kumimoji="0" lang="en-GB" sz="2000" b="0" i="1" u="none" strike="noStrike" kern="1200" cap="none" spc="0" normalizeH="0" noProof="0" dirty="0" err="1">
                <a:ln>
                  <a:noFill/>
                </a:ln>
                <a:solidFill>
                  <a:prstClr val="white"/>
                </a:solidFill>
                <a:effectLst/>
                <a:uLnTx/>
                <a:uFillTx/>
                <a:latin typeface="Century Gothic"/>
                <a:ea typeface="+mn-ea"/>
                <a:cs typeface="+mn-cs"/>
              </a:rPr>
              <a:t>h</a:t>
            </a:r>
            <a:r>
              <a:rPr kumimoji="0" lang="en-GB" sz="2000" b="1" i="1" u="none" strike="noStrike" kern="1200" cap="none" spc="0" normalizeH="0" noProof="0" dirty="0" err="1">
                <a:ln>
                  <a:noFill/>
                </a:ln>
                <a:solidFill>
                  <a:prstClr val="white"/>
                </a:solidFill>
                <a:effectLst/>
                <a:uLnTx/>
                <a:uFillTx/>
                <a:latin typeface="Century Gothic"/>
                <a:ea typeface="+mn-ea"/>
                <a:cs typeface="+mn-cs"/>
              </a:rPr>
              <a:t>eu</a:t>
            </a:r>
            <a:r>
              <a:rPr kumimoji="0" lang="en-GB" sz="2000" b="0" i="1" u="none" strike="noStrike" kern="1200" cap="none" spc="0" normalizeH="0" noProof="0" dirty="0" err="1">
                <a:ln>
                  <a:noFill/>
                </a:ln>
                <a:solidFill>
                  <a:prstClr val="white"/>
                </a:solidFill>
                <a:effectLst/>
                <a:uLnTx/>
                <a:uFillTx/>
                <a:latin typeface="Century Gothic"/>
                <a:ea typeface="+mn-ea"/>
                <a:cs typeface="+mn-cs"/>
              </a:rPr>
              <a:t>te</a:t>
            </a:r>
            <a:r>
              <a:rPr kumimoji="0" lang="en-GB" sz="2000" b="0" u="none" strike="noStrike" kern="1200" cap="none" spc="0" normalizeH="0" noProof="0" dirty="0">
                <a:ln>
                  <a:noFill/>
                </a:ln>
                <a:solidFill>
                  <a:prstClr val="white"/>
                </a:solidFill>
                <a:effectLst/>
                <a:uLnTx/>
                <a:uFillTx/>
                <a:latin typeface="Century Gothic"/>
                <a:ea typeface="+mn-ea"/>
                <a:cs typeface="+mn-cs"/>
              </a:rPr>
              <a:t>.</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555127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raumen.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426029" y="1587662"/>
          <a:ext cx="8810779" cy="5180112"/>
        </p:xfrm>
        <a:graphic>
          <a:graphicData uri="http://schemas.openxmlformats.org/drawingml/2006/table">
            <a:tbl>
              <a:tblPr/>
              <a:tblGrid>
                <a:gridCol w="1024682">
                  <a:extLst>
                    <a:ext uri="{9D8B030D-6E8A-4147-A177-3AD203B41FA5}">
                      <a16:colId xmlns:a16="http://schemas.microsoft.com/office/drawing/2014/main" val="20000"/>
                    </a:ext>
                  </a:extLst>
                </a:gridCol>
                <a:gridCol w="1900594">
                  <a:extLst>
                    <a:ext uri="{9D8B030D-6E8A-4147-A177-3AD203B41FA5}">
                      <a16:colId xmlns:a16="http://schemas.microsoft.com/office/drawing/2014/main" val="20001"/>
                    </a:ext>
                  </a:extLst>
                </a:gridCol>
                <a:gridCol w="1900092">
                  <a:extLst>
                    <a:ext uri="{9D8B030D-6E8A-4147-A177-3AD203B41FA5}">
                      <a16:colId xmlns:a16="http://schemas.microsoft.com/office/drawing/2014/main" val="2877992749"/>
                    </a:ext>
                  </a:extLst>
                </a:gridCol>
                <a:gridCol w="3985411">
                  <a:extLst>
                    <a:ext uri="{9D8B030D-6E8A-4147-A177-3AD203B41FA5}">
                      <a16:colId xmlns:a16="http://schemas.microsoft.com/office/drawing/2014/main" val="837965641"/>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au</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err="1">
                          <a:solidFill>
                            <a:srgbClr val="002060"/>
                          </a:solidFill>
                          <a:latin typeface="Century gothic"/>
                        </a:rPr>
                        <a:t>äu</a:t>
                      </a: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42546482"/>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309605425"/>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6315858" cy="523220"/>
          </a:xfrm>
          <a:prstGeom prst="rect">
            <a:avLst/>
          </a:prstGeom>
          <a:noFill/>
        </p:spPr>
        <p:txBody>
          <a:bodyPr wrap="square" rtlCol="0">
            <a:spAutoFit/>
          </a:bodyPr>
          <a:lstStyle/>
          <a:p>
            <a:r>
              <a:rPr lang="en-GB" sz="2800" b="1" dirty="0">
                <a:solidFill>
                  <a:srgbClr val="002060"/>
                </a:solidFill>
              </a:rPr>
              <a:t>[au] </a:t>
            </a:r>
            <a:r>
              <a:rPr lang="en-GB" sz="2800" b="1" dirty="0" err="1">
                <a:solidFill>
                  <a:srgbClr val="002060"/>
                </a:solidFill>
              </a:rPr>
              <a:t>oder</a:t>
            </a:r>
            <a:r>
              <a:rPr lang="en-GB" sz="2800" b="1" dirty="0">
                <a:solidFill>
                  <a:srgbClr val="002060"/>
                </a:solidFill>
              </a:rPr>
              <a:t> [</a:t>
            </a:r>
            <a:r>
              <a:rPr lang="en-GB" sz="2800" b="1" dirty="0" err="1">
                <a:solidFill>
                  <a:srgbClr val="002060"/>
                </a:solidFill>
              </a:rPr>
              <a:t>äu</a:t>
            </a:r>
            <a:r>
              <a:rPr lang="en-GB" sz="2800" b="1" dirty="0">
                <a:solidFill>
                  <a:srgbClr val="002060"/>
                </a:solidFill>
              </a:rPr>
              <a:t>]?</a:t>
            </a:r>
          </a:p>
        </p:txBody>
      </p:sp>
      <p:pic>
        <p:nvPicPr>
          <p:cNvPr id="10" name="Picture 9" descr="A picture containing text, clipart&#10;&#10;Description automatically generated">
            <a:hlinkClick r:id="" action="ppaction://noaction">
              <a:snd r:embed="rId3" name="T2_W5_6.3.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842" y="2155952"/>
            <a:ext cx="609653" cy="627942"/>
          </a:xfrm>
          <a:prstGeom prst="rect">
            <a:avLst/>
          </a:prstGeom>
        </p:spPr>
      </p:pic>
      <p:pic>
        <p:nvPicPr>
          <p:cNvPr id="18" name="Picture 17" descr="A picture containing text, clipart&#10;&#10;Description automatically generated">
            <a:hlinkClick r:id="" action="ppaction://noaction">
              <a:snd r:embed="rId5" name="T2_W5_6.4.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48" y="2760077"/>
            <a:ext cx="609653" cy="627942"/>
          </a:xfrm>
          <a:prstGeom prst="rect">
            <a:avLst/>
          </a:prstGeom>
        </p:spPr>
      </p:pic>
      <p:pic>
        <p:nvPicPr>
          <p:cNvPr id="19" name="Picture 18" descr="A picture containing text, clipart&#10;&#10;Description automatically generated">
            <a:hlinkClick r:id="" action="ppaction://noaction">
              <a:snd r:embed="rId6" name="T2_W5_6.5.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54" y="3356987"/>
            <a:ext cx="609653" cy="627942"/>
          </a:xfrm>
          <a:prstGeom prst="rect">
            <a:avLst/>
          </a:prstGeom>
        </p:spPr>
      </p:pic>
      <p:pic>
        <p:nvPicPr>
          <p:cNvPr id="20" name="Picture 19" descr="A picture containing text, clipart&#10;&#10;Description automatically generated">
            <a:hlinkClick r:id="" action="ppaction://noaction">
              <a:snd r:embed="rId7" name="T2_W5_6.6.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53" y="3899815"/>
            <a:ext cx="609653" cy="627942"/>
          </a:xfrm>
          <a:prstGeom prst="rect">
            <a:avLst/>
          </a:prstGeom>
        </p:spPr>
      </p:pic>
      <p:pic>
        <p:nvPicPr>
          <p:cNvPr id="21" name="Picture 20" descr="A picture containing text, clipart&#10;&#10;Description automatically generated">
            <a:hlinkClick r:id="" action="ppaction://noaction">
              <a:snd r:embed="rId8" name="T2_W5_6.7.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52" y="4502915"/>
            <a:ext cx="609653" cy="627942"/>
          </a:xfrm>
          <a:prstGeom prst="rect">
            <a:avLst/>
          </a:prstGeom>
        </p:spPr>
      </p:pic>
      <p:pic>
        <p:nvPicPr>
          <p:cNvPr id="22" name="Picture 21" descr="A picture containing text, clipart&#10;&#10;Description automatically generated">
            <a:hlinkClick r:id="" action="ppaction://noaction">
              <a:snd r:embed="rId9" name="T2_W5_6.8.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51" y="5059074"/>
            <a:ext cx="609653" cy="627942"/>
          </a:xfrm>
          <a:prstGeom prst="rect">
            <a:avLst/>
          </a:prstGeom>
        </p:spPr>
      </p:pic>
      <p:pic>
        <p:nvPicPr>
          <p:cNvPr id="23" name="Picture 22" descr="A picture containing text, clipart&#10;&#10;Description automatically generated">
            <a:hlinkClick r:id="" action="ppaction://noaction">
              <a:snd r:embed="rId10" name="T2_W5_6.9.wav"/>
            </a:hlinkClick>
            <a:extLst>
              <a:ext uri="{FF2B5EF4-FFF2-40B4-BE49-F238E27FC236}">
                <a16:creationId xmlns:a16="http://schemas.microsoft.com/office/drawing/2014/main" id="{1F95F90F-E683-407C-AB2D-B1D9BDF62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45" y="5612917"/>
            <a:ext cx="609653" cy="627942"/>
          </a:xfrm>
          <a:prstGeom prst="rect">
            <a:avLst/>
          </a:prstGeom>
        </p:spPr>
      </p:pic>
      <p:sp>
        <p:nvSpPr>
          <p:cNvPr id="24" name="Speech Bubble: Rectangle with Corners Rounded 23">
            <a:hlinkClick r:id="" action="ppaction://noaction">
              <a:snd r:embed="rId11" name="T2_W5_6.1.wav"/>
            </a:hlinkClick>
            <a:extLst>
              <a:ext uri="{FF2B5EF4-FFF2-40B4-BE49-F238E27FC236}">
                <a16:creationId xmlns:a16="http://schemas.microsoft.com/office/drawing/2014/main" id="{C2A6469F-64F8-43DC-9357-57D806E6BE6E}"/>
              </a:ext>
            </a:extLst>
          </p:cNvPr>
          <p:cNvSpPr/>
          <p:nvPr/>
        </p:nvSpPr>
        <p:spPr>
          <a:xfrm>
            <a:off x="1188475" y="663292"/>
            <a:ext cx="929846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25" name="CustomShape 6">
            <a:extLst>
              <a:ext uri="{FF2B5EF4-FFF2-40B4-BE49-F238E27FC236}">
                <a16:creationId xmlns:a16="http://schemas.microsoft.com/office/drawing/2014/main" id="{56318FCE-6CFB-4B42-BFB6-1DB2C72B25FE}"/>
              </a:ext>
            </a:extLst>
          </p:cNvPr>
          <p:cNvSpPr/>
          <p:nvPr/>
        </p:nvSpPr>
        <p:spPr>
          <a:xfrm>
            <a:off x="1111248" y="652289"/>
            <a:ext cx="8125560" cy="4671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es </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[au] </a:t>
            </a:r>
            <a:r>
              <a:rPr kumimoji="0" lang="en-GB" sz="28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oder</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lang="en-GB" sz="2800" b="1" spc="-1" dirty="0">
                <a:solidFill>
                  <a:schemeClr val="bg1"/>
                </a:solidFill>
                <a:latin typeface="Century Gothic" panose="020B0502020202020204" pitchFamily="34" charset="0"/>
                <a:ea typeface="Century Gothic"/>
              </a:rPr>
              <a:t>[</a:t>
            </a:r>
            <a:r>
              <a:rPr lang="en-GB" sz="2800" b="1" spc="-1" dirty="0" err="1">
                <a:solidFill>
                  <a:schemeClr val="bg1"/>
                </a:solidFill>
                <a:latin typeface="Century Gothic" panose="020B0502020202020204" pitchFamily="34" charset="0"/>
                <a:ea typeface="Century Gothic"/>
              </a:rPr>
              <a:t>äu</a:t>
            </a:r>
            <a:r>
              <a:rPr lang="en-GB" sz="2800" b="1" spc="-1" dirty="0">
                <a:solidFill>
                  <a:schemeClr val="bg1"/>
                </a:solidFill>
                <a:latin typeface="Century Gothic" panose="020B0502020202020204" pitchFamily="34" charset="0"/>
                <a:ea typeface="Century Gothic"/>
              </a:rPr>
              <a:t>]</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6">
            <a:hlinkClick r:id="" action="ppaction://noaction">
              <a:snd r:embed="rId11" name="T2_W5_6.1.wav"/>
            </a:hlinkClick>
            <a:extLst>
              <a:ext uri="{FF2B5EF4-FFF2-40B4-BE49-F238E27FC236}">
                <a16:creationId xmlns:a16="http://schemas.microsoft.com/office/drawing/2014/main" id="{AF8EE1B1-6C7B-4B19-A376-DB9806A21523}"/>
              </a:ext>
            </a:extLst>
          </p:cNvPr>
          <p:cNvSpPr/>
          <p:nvPr/>
        </p:nvSpPr>
        <p:spPr>
          <a:xfrm>
            <a:off x="5979778" y="640822"/>
            <a:ext cx="46351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rPr>
              <a:t>Schreib</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800" b="1" i="0" u="sng" strike="noStrike" kern="1200" cap="none" spc="-1" normalizeH="0" baseline="0" noProof="0" dirty="0">
                <a:ln>
                  <a:noFill/>
                </a:ln>
                <a:solidFill>
                  <a:schemeClr val="bg1"/>
                </a:solidFill>
                <a:effectLst/>
                <a:uLnTx/>
                <a:uFillTx/>
                <a:latin typeface="Century Gothic" panose="020B0502020202020204" pitchFamily="34" charset="0"/>
              </a:rPr>
              <a:t>au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rPr>
              <a:t>oder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rPr>
              <a:t> </a:t>
            </a:r>
            <a:r>
              <a:rPr kumimoji="0" lang="en-GB" sz="2800" b="1" i="0" u="sng" strike="noStrike" kern="1200" cap="none" spc="-1" normalizeH="0" baseline="0" noProof="0" dirty="0" err="1">
                <a:ln>
                  <a:noFill/>
                </a:ln>
                <a:solidFill>
                  <a:schemeClr val="bg1"/>
                </a:solidFill>
                <a:effectLst/>
                <a:uLnTx/>
                <a:uFillTx/>
                <a:latin typeface="Century Gothic" panose="020B0502020202020204" pitchFamily="34" charset="0"/>
              </a:rPr>
              <a:t>äu</a:t>
            </a:r>
            <a:r>
              <a:rPr lang="en-GB" sz="2800" b="1" spc="-1" dirty="0">
                <a:solidFill>
                  <a:schemeClr val="bg1"/>
                </a:solidFill>
                <a:latin typeface="Century Gothic" panose="020B0502020202020204" pitchFamily="34" charset="0"/>
              </a:rPr>
              <a:t>.</a:t>
            </a:r>
            <a:endPar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2538E46B-C730-4D25-AD48-4CAF7E6EDBB7}"/>
              </a:ext>
            </a:extLst>
          </p:cNvPr>
          <p:cNvPicPr>
            <a:picLocks noChangeAspect="1"/>
          </p:cNvPicPr>
          <p:nvPr/>
        </p:nvPicPr>
        <p:blipFill>
          <a:blip r:embed="rId12"/>
          <a:stretch>
            <a:fillRect/>
          </a:stretch>
        </p:blipFill>
        <p:spPr>
          <a:xfrm>
            <a:off x="156596" y="518936"/>
            <a:ext cx="914479" cy="914479"/>
          </a:xfrm>
          <a:prstGeom prst="rect">
            <a:avLst/>
          </a:prstGeom>
        </p:spPr>
      </p:pic>
      <p:pic>
        <p:nvPicPr>
          <p:cNvPr id="8" name="Picture 7">
            <a:extLst>
              <a:ext uri="{FF2B5EF4-FFF2-40B4-BE49-F238E27FC236}">
                <a16:creationId xmlns:a16="http://schemas.microsoft.com/office/drawing/2014/main" id="{D6F17B58-ECEC-4EB5-864E-5C35DC99F153}"/>
              </a:ext>
            </a:extLst>
          </p:cNvPr>
          <p:cNvPicPr>
            <a:picLocks noChangeAspect="1"/>
          </p:cNvPicPr>
          <p:nvPr/>
        </p:nvPicPr>
        <p:blipFill>
          <a:blip r:embed="rId13"/>
          <a:stretch>
            <a:fillRect/>
          </a:stretch>
        </p:blipFill>
        <p:spPr>
          <a:xfrm>
            <a:off x="10791112" y="49016"/>
            <a:ext cx="1243692" cy="1700931"/>
          </a:xfrm>
          <a:prstGeom prst="rect">
            <a:avLst/>
          </a:prstGeom>
        </p:spPr>
      </p:pic>
      <p:pic>
        <p:nvPicPr>
          <p:cNvPr id="39" name="Picture 38" descr="Icon&#10;&#10;Description automatically generated">
            <a:extLst>
              <a:ext uri="{FF2B5EF4-FFF2-40B4-BE49-F238E27FC236}">
                <a16:creationId xmlns:a16="http://schemas.microsoft.com/office/drawing/2014/main" id="{014DBED4-0673-4355-A74E-1BF36C6DBE83}"/>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2150693" y="2210628"/>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4E30DDAF-2B8D-4BA7-BA04-3E511FCED151}"/>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4014302" y="2766753"/>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586082AD-20FC-41F3-9C8E-DAACA1E8099F}"/>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2166735" y="3376839"/>
            <a:ext cx="517321" cy="517320"/>
          </a:xfrm>
          <a:prstGeom prst="rect">
            <a:avLst/>
          </a:prstGeom>
        </p:spPr>
      </p:pic>
      <p:pic>
        <p:nvPicPr>
          <p:cNvPr id="51" name="Picture 50" descr="Icon&#10;&#10;Description automatically generated">
            <a:extLst>
              <a:ext uri="{FF2B5EF4-FFF2-40B4-BE49-F238E27FC236}">
                <a16:creationId xmlns:a16="http://schemas.microsoft.com/office/drawing/2014/main" id="{8F50E145-FCD1-4047-A0D6-8050712B8EE3}"/>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986363" y="3919058"/>
            <a:ext cx="517321" cy="517320"/>
          </a:xfrm>
          <a:prstGeom prst="rect">
            <a:avLst/>
          </a:prstGeom>
        </p:spPr>
      </p:pic>
      <p:pic>
        <p:nvPicPr>
          <p:cNvPr id="52" name="Picture 51" descr="Icon&#10;&#10;Description automatically generated">
            <a:extLst>
              <a:ext uri="{FF2B5EF4-FFF2-40B4-BE49-F238E27FC236}">
                <a16:creationId xmlns:a16="http://schemas.microsoft.com/office/drawing/2014/main" id="{8C39E9F9-B616-4B32-B7B4-0EFB01B9A78D}"/>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2089562" y="4528581"/>
            <a:ext cx="517321" cy="517320"/>
          </a:xfrm>
          <a:prstGeom prst="rect">
            <a:avLst/>
          </a:prstGeom>
        </p:spPr>
      </p:pic>
      <p:pic>
        <p:nvPicPr>
          <p:cNvPr id="53" name="Picture 52" descr="Icon&#10;&#10;Description automatically generated">
            <a:extLst>
              <a:ext uri="{FF2B5EF4-FFF2-40B4-BE49-F238E27FC236}">
                <a16:creationId xmlns:a16="http://schemas.microsoft.com/office/drawing/2014/main" id="{9C3487F1-4F50-4523-9C61-EA862BB07A0D}"/>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2081084" y="5130857"/>
            <a:ext cx="517321" cy="517320"/>
          </a:xfrm>
          <a:prstGeom prst="rect">
            <a:avLst/>
          </a:prstGeom>
        </p:spPr>
      </p:pic>
      <p:pic>
        <p:nvPicPr>
          <p:cNvPr id="54" name="Picture 53" descr="Icon&#10;&#10;Description automatically generated">
            <a:extLst>
              <a:ext uri="{FF2B5EF4-FFF2-40B4-BE49-F238E27FC236}">
                <a16:creationId xmlns:a16="http://schemas.microsoft.com/office/drawing/2014/main" id="{27E47965-693D-44F7-91D4-5ECDE2542727}"/>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986363" y="5669816"/>
            <a:ext cx="517321" cy="517320"/>
          </a:xfrm>
          <a:prstGeom prst="rect">
            <a:avLst/>
          </a:prstGeom>
        </p:spPr>
      </p:pic>
      <p:pic>
        <p:nvPicPr>
          <p:cNvPr id="55" name="Picture 54" descr="Icon&#10;&#10;Description automatically generated">
            <a:extLst>
              <a:ext uri="{FF2B5EF4-FFF2-40B4-BE49-F238E27FC236}">
                <a16:creationId xmlns:a16="http://schemas.microsoft.com/office/drawing/2014/main" id="{B1FFF49E-DEE0-49F8-86E2-96E989D93343}"/>
              </a:ext>
            </a:extLst>
          </p:cNvPr>
          <p:cNvPicPr>
            <a:picLocks noChangeAspect="1"/>
          </p:cNvPicPr>
          <p:nvPr/>
        </p:nvPicPr>
        <p:blipFill rotWithShape="1">
          <a:blip r:embed="rId14">
            <a:extLst>
              <a:ext uri="{28A0092B-C50C-407E-A947-70E740481C1C}">
                <a14:useLocalDpi xmlns:a14="http://schemas.microsoft.com/office/drawing/2010/main" val="0"/>
              </a:ext>
            </a:extLst>
          </a:blip>
          <a:srcRect r="50000"/>
          <a:stretch/>
        </p:blipFill>
        <p:spPr>
          <a:xfrm>
            <a:off x="3986363" y="6218795"/>
            <a:ext cx="517321" cy="517320"/>
          </a:xfrm>
          <a:prstGeom prst="rect">
            <a:avLst/>
          </a:prstGeom>
        </p:spPr>
      </p:pic>
      <p:pic>
        <p:nvPicPr>
          <p:cNvPr id="56" name="Picture 55" descr="A picture containing text, clipart&#10;&#10;Description automatically generated">
            <a:hlinkClick r:id="" action="ppaction://noaction">
              <a:snd r:embed="rId15" name="T2_W5_6.10.wav"/>
            </a:hlinkClick>
            <a:extLst>
              <a:ext uri="{FF2B5EF4-FFF2-40B4-BE49-F238E27FC236}">
                <a16:creationId xmlns:a16="http://schemas.microsoft.com/office/drawing/2014/main" id="{C3140E36-C9B1-471C-BE8E-1DB3F6911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45" y="6198567"/>
            <a:ext cx="609653" cy="627942"/>
          </a:xfrm>
          <a:prstGeom prst="rect">
            <a:avLst/>
          </a:prstGeom>
        </p:spPr>
      </p:pic>
      <p:pic>
        <p:nvPicPr>
          <p:cNvPr id="58" name="Picture 57" descr="house">
            <a:extLst>
              <a:ext uri="{FF2B5EF4-FFF2-40B4-BE49-F238E27FC236}">
                <a16:creationId xmlns:a16="http://schemas.microsoft.com/office/drawing/2014/main" id="{3003D671-BE62-499C-A838-6C2D4FA780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51820" y="6239848"/>
            <a:ext cx="782797" cy="515469"/>
          </a:xfrm>
          <a:prstGeom prst="rect">
            <a:avLst/>
          </a:prstGeom>
        </p:spPr>
      </p:pic>
      <p:grpSp>
        <p:nvGrpSpPr>
          <p:cNvPr id="59" name="Group 58" descr="person dreaming">
            <a:extLst>
              <a:ext uri="{FF2B5EF4-FFF2-40B4-BE49-F238E27FC236}">
                <a16:creationId xmlns:a16="http://schemas.microsoft.com/office/drawing/2014/main" id="{775A21C2-D2E6-4EB0-B0E6-FC4FB9C1CF29}"/>
              </a:ext>
            </a:extLst>
          </p:cNvPr>
          <p:cNvGrpSpPr/>
          <p:nvPr/>
        </p:nvGrpSpPr>
        <p:grpSpPr>
          <a:xfrm>
            <a:off x="7402866" y="3312119"/>
            <a:ext cx="1059404" cy="688131"/>
            <a:chOff x="919941" y="4038132"/>
            <a:chExt cx="2567240" cy="2436225"/>
          </a:xfrm>
        </p:grpSpPr>
        <p:pic>
          <p:nvPicPr>
            <p:cNvPr id="60" name="Picture 59">
              <a:extLst>
                <a:ext uri="{FF2B5EF4-FFF2-40B4-BE49-F238E27FC236}">
                  <a16:creationId xmlns:a16="http://schemas.microsoft.com/office/drawing/2014/main" id="{4B013D1E-8572-4444-8F29-A81289C87A97}"/>
                </a:ext>
              </a:extLst>
            </p:cNvPr>
            <p:cNvPicPr>
              <a:picLocks noChangeAspect="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61" name="Picture 60">
              <a:extLst>
                <a:ext uri="{FF2B5EF4-FFF2-40B4-BE49-F238E27FC236}">
                  <a16:creationId xmlns:a16="http://schemas.microsoft.com/office/drawing/2014/main" id="{C71A0266-1177-4879-B245-3C68353D32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sp>
        <p:nvSpPr>
          <p:cNvPr id="4" name="TextBox 3">
            <a:extLst>
              <a:ext uri="{FF2B5EF4-FFF2-40B4-BE49-F238E27FC236}">
                <a16:creationId xmlns:a16="http://schemas.microsoft.com/office/drawing/2014/main" id="{48182F39-7F02-4045-93F2-CE0640046A9C}"/>
              </a:ext>
            </a:extLst>
          </p:cNvPr>
          <p:cNvSpPr txBox="1"/>
          <p:nvPr/>
        </p:nvSpPr>
        <p:spPr>
          <a:xfrm>
            <a:off x="5837706" y="2245774"/>
            <a:ext cx="18500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Maus</a:t>
            </a:r>
          </a:p>
        </p:txBody>
      </p:sp>
      <p:sp>
        <p:nvSpPr>
          <p:cNvPr id="63" name="TextBox 62">
            <a:extLst>
              <a:ext uri="{FF2B5EF4-FFF2-40B4-BE49-F238E27FC236}">
                <a16:creationId xmlns:a16="http://schemas.microsoft.com/office/drawing/2014/main" id="{47956FEA-14A0-43B9-8C95-52C4717A5381}"/>
              </a:ext>
            </a:extLst>
          </p:cNvPr>
          <p:cNvSpPr txBox="1"/>
          <p:nvPr/>
        </p:nvSpPr>
        <p:spPr>
          <a:xfrm>
            <a:off x="5837706" y="2853112"/>
            <a:ext cx="1850027"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Bäume</a:t>
            </a:r>
            <a:endParaRPr lang="en-GB" sz="2400" b="1"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D5B97B3E-8910-4102-B933-10BC843CF90D}"/>
              </a:ext>
            </a:extLst>
          </p:cNvPr>
          <p:cNvSpPr txBox="1"/>
          <p:nvPr/>
        </p:nvSpPr>
        <p:spPr>
          <a:xfrm>
            <a:off x="5837705" y="3440125"/>
            <a:ext cx="1850027"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Traum</a:t>
            </a:r>
            <a:endParaRPr lang="en-GB" sz="24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CF3ECA7D-B2DB-48B1-A5F9-D05EC09C95AD}"/>
              </a:ext>
            </a:extLst>
          </p:cNvPr>
          <p:cNvSpPr txBox="1"/>
          <p:nvPr/>
        </p:nvSpPr>
        <p:spPr>
          <a:xfrm>
            <a:off x="5837704" y="4041250"/>
            <a:ext cx="1850027"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Gebäude</a:t>
            </a:r>
            <a:endParaRPr lang="en-GB" sz="2400" b="1"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A37BC655-257B-4E0D-BACD-F905DC85A11D}"/>
              </a:ext>
            </a:extLst>
          </p:cNvPr>
          <p:cNvSpPr txBox="1"/>
          <p:nvPr/>
        </p:nvSpPr>
        <p:spPr>
          <a:xfrm>
            <a:off x="5837704" y="4653053"/>
            <a:ext cx="1850027"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laufen</a:t>
            </a:r>
            <a:endParaRPr lang="en-GB" sz="2400" b="1" dirty="0">
              <a:solidFill>
                <a:srgbClr val="002060"/>
              </a:solidFill>
              <a:latin typeface="Century Gothic" panose="020B0502020202020204" pitchFamily="34" charset="0"/>
            </a:endParaRPr>
          </a:p>
        </p:txBody>
      </p:sp>
      <p:sp>
        <p:nvSpPr>
          <p:cNvPr id="67" name="TextBox 66">
            <a:extLst>
              <a:ext uri="{FF2B5EF4-FFF2-40B4-BE49-F238E27FC236}">
                <a16:creationId xmlns:a16="http://schemas.microsoft.com/office/drawing/2014/main" id="{2C78BACE-ACE8-4332-9338-F8F5B1DDF637}"/>
              </a:ext>
            </a:extLst>
          </p:cNvPr>
          <p:cNvSpPr txBox="1"/>
          <p:nvPr/>
        </p:nvSpPr>
        <p:spPr>
          <a:xfrm>
            <a:off x="5837703" y="5209801"/>
            <a:ext cx="1850027"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Zaun</a:t>
            </a:r>
            <a:endParaRPr lang="en-GB" sz="2400" b="1"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2AE06F48-5A9D-4E71-95D6-AA7AB6616E35}"/>
              </a:ext>
            </a:extLst>
          </p:cNvPr>
          <p:cNvSpPr txBox="1"/>
          <p:nvPr/>
        </p:nvSpPr>
        <p:spPr>
          <a:xfrm>
            <a:off x="5837702" y="5716954"/>
            <a:ext cx="1850027"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Kräuter</a:t>
            </a:r>
            <a:endParaRPr lang="en-GB" sz="2400" b="1"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AE16B5E8-6A8B-4600-AF10-996DA1E75D56}"/>
              </a:ext>
            </a:extLst>
          </p:cNvPr>
          <p:cNvSpPr txBox="1"/>
          <p:nvPr/>
        </p:nvSpPr>
        <p:spPr>
          <a:xfrm>
            <a:off x="5818299" y="6254804"/>
            <a:ext cx="1850027"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Häuser</a:t>
            </a:r>
            <a:endParaRPr lang="en-GB" sz="24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7B911B25-5F8C-40C0-B636-C9336E91B496}"/>
              </a:ext>
            </a:extLst>
          </p:cNvPr>
          <p:cNvPicPr>
            <a:picLocks noChangeAspect="1"/>
          </p:cNvPicPr>
          <p:nvPr/>
        </p:nvPicPr>
        <p:blipFill>
          <a:blip r:embed="rId19"/>
          <a:stretch>
            <a:fillRect/>
          </a:stretch>
        </p:blipFill>
        <p:spPr>
          <a:xfrm>
            <a:off x="7526963" y="3874010"/>
            <a:ext cx="1059403" cy="607415"/>
          </a:xfrm>
          <a:prstGeom prst="rect">
            <a:avLst/>
          </a:prstGeom>
        </p:spPr>
      </p:pic>
      <p:pic>
        <p:nvPicPr>
          <p:cNvPr id="70" name="Picture 69">
            <a:extLst>
              <a:ext uri="{FF2B5EF4-FFF2-40B4-BE49-F238E27FC236}">
                <a16:creationId xmlns:a16="http://schemas.microsoft.com/office/drawing/2014/main" id="{74344428-485A-4C7C-9B59-F90D570578A0}"/>
              </a:ext>
            </a:extLst>
          </p:cNvPr>
          <p:cNvPicPr>
            <a:picLocks noChangeAspect="1"/>
          </p:cNvPicPr>
          <p:nvPr/>
        </p:nvPicPr>
        <p:blipFill>
          <a:blip r:embed="rId20"/>
          <a:stretch>
            <a:fillRect/>
          </a:stretch>
        </p:blipFill>
        <p:spPr>
          <a:xfrm>
            <a:off x="7668326" y="4464468"/>
            <a:ext cx="561647" cy="634905"/>
          </a:xfrm>
          <a:prstGeom prst="rect">
            <a:avLst/>
          </a:prstGeom>
        </p:spPr>
      </p:pic>
      <p:pic>
        <p:nvPicPr>
          <p:cNvPr id="9" name="Picture 8">
            <a:extLst>
              <a:ext uri="{FF2B5EF4-FFF2-40B4-BE49-F238E27FC236}">
                <a16:creationId xmlns:a16="http://schemas.microsoft.com/office/drawing/2014/main" id="{E20C6F6C-3232-471D-8AE0-27DC4E8F809E}"/>
              </a:ext>
            </a:extLst>
          </p:cNvPr>
          <p:cNvPicPr>
            <a:picLocks noChangeAspect="1"/>
          </p:cNvPicPr>
          <p:nvPr/>
        </p:nvPicPr>
        <p:blipFill>
          <a:blip r:embed="rId21"/>
          <a:stretch>
            <a:fillRect/>
          </a:stretch>
        </p:blipFill>
        <p:spPr>
          <a:xfrm>
            <a:off x="7625089" y="5127802"/>
            <a:ext cx="941062" cy="494098"/>
          </a:xfrm>
          <a:prstGeom prst="rect">
            <a:avLst/>
          </a:prstGeom>
        </p:spPr>
      </p:pic>
      <p:pic>
        <p:nvPicPr>
          <p:cNvPr id="12" name="Picture 11">
            <a:extLst>
              <a:ext uri="{FF2B5EF4-FFF2-40B4-BE49-F238E27FC236}">
                <a16:creationId xmlns:a16="http://schemas.microsoft.com/office/drawing/2014/main" id="{19C42451-74E7-4FFC-AADE-F601A105C49A}"/>
              </a:ext>
            </a:extLst>
          </p:cNvPr>
          <p:cNvPicPr>
            <a:picLocks noChangeAspect="1"/>
          </p:cNvPicPr>
          <p:nvPr/>
        </p:nvPicPr>
        <p:blipFill>
          <a:blip r:embed="rId22"/>
          <a:stretch>
            <a:fillRect/>
          </a:stretch>
        </p:blipFill>
        <p:spPr>
          <a:xfrm>
            <a:off x="7748743" y="5618940"/>
            <a:ext cx="479491" cy="603803"/>
          </a:xfrm>
          <a:prstGeom prst="rect">
            <a:avLst/>
          </a:prstGeom>
        </p:spPr>
      </p:pic>
      <p:pic>
        <p:nvPicPr>
          <p:cNvPr id="71" name="Picture 70" descr="house">
            <a:extLst>
              <a:ext uri="{FF2B5EF4-FFF2-40B4-BE49-F238E27FC236}">
                <a16:creationId xmlns:a16="http://schemas.microsoft.com/office/drawing/2014/main" id="{0157D879-7617-430C-81B4-F44B70B35D0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28971" y="6254804"/>
            <a:ext cx="782797" cy="515469"/>
          </a:xfrm>
          <a:prstGeom prst="rect">
            <a:avLst/>
          </a:prstGeom>
        </p:spPr>
      </p:pic>
      <p:pic>
        <p:nvPicPr>
          <p:cNvPr id="13" name="Picture 12">
            <a:extLst>
              <a:ext uri="{FF2B5EF4-FFF2-40B4-BE49-F238E27FC236}">
                <a16:creationId xmlns:a16="http://schemas.microsoft.com/office/drawing/2014/main" id="{DCA9E4DC-C3A2-492D-8F5B-274FA65D3510}"/>
              </a:ext>
            </a:extLst>
          </p:cNvPr>
          <p:cNvPicPr>
            <a:picLocks noChangeAspect="1"/>
          </p:cNvPicPr>
          <p:nvPr/>
        </p:nvPicPr>
        <p:blipFill>
          <a:blip r:embed="rId23"/>
          <a:stretch>
            <a:fillRect/>
          </a:stretch>
        </p:blipFill>
        <p:spPr>
          <a:xfrm>
            <a:off x="7463281" y="2174240"/>
            <a:ext cx="609654" cy="609654"/>
          </a:xfrm>
          <a:prstGeom prst="rect">
            <a:avLst/>
          </a:prstGeom>
        </p:spPr>
      </p:pic>
      <p:pic>
        <p:nvPicPr>
          <p:cNvPr id="14" name="Picture 13">
            <a:extLst>
              <a:ext uri="{FF2B5EF4-FFF2-40B4-BE49-F238E27FC236}">
                <a16:creationId xmlns:a16="http://schemas.microsoft.com/office/drawing/2014/main" id="{773FFB78-5AEF-485C-8AC5-16A4058F5A07}"/>
              </a:ext>
            </a:extLst>
          </p:cNvPr>
          <p:cNvPicPr>
            <a:picLocks noChangeAspect="1"/>
          </p:cNvPicPr>
          <p:nvPr/>
        </p:nvPicPr>
        <p:blipFill>
          <a:blip r:embed="rId24"/>
          <a:stretch>
            <a:fillRect/>
          </a:stretch>
        </p:blipFill>
        <p:spPr>
          <a:xfrm>
            <a:off x="7469868" y="2813032"/>
            <a:ext cx="816873" cy="555474"/>
          </a:xfrm>
          <a:prstGeom prst="rect">
            <a:avLst/>
          </a:prstGeom>
        </p:spPr>
      </p:pic>
    </p:spTree>
    <p:extLst>
      <p:ext uri="{BB962C8B-B14F-4D97-AF65-F5344CB8AC3E}">
        <p14:creationId xmlns:p14="http://schemas.microsoft.com/office/powerpoint/2010/main" val="186263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6">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7">
                                            <p:txEl>
                                              <p:pRg st="0" end="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8">
                                            <p:txEl>
                                              <p:pRg st="0" end="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9">
                                            <p:txEl>
                                              <p:pRg st="0" end="0"/>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22" name="Google Shape;108;p3">
            <a:extLst>
              <a:ext uri="{FF2B5EF4-FFF2-40B4-BE49-F238E27FC236}">
                <a16:creationId xmlns:a16="http://schemas.microsoft.com/office/drawing/2014/main" id="{B9DAF6C3-90BF-420F-B83D-7708E1F299A4}"/>
              </a:ext>
            </a:extLst>
          </p:cNvPr>
          <p:cNvSpPr txBox="1"/>
          <p:nvPr/>
        </p:nvSpPr>
        <p:spPr>
          <a:xfrm>
            <a:off x="1011485" y="555581"/>
            <a:ext cx="9568973" cy="523180"/>
          </a:xfrm>
          <a:prstGeom prst="rect">
            <a:avLst/>
          </a:prstGeom>
          <a:noFill/>
          <a:ln>
            <a:noFill/>
          </a:ln>
        </p:spPr>
        <p:txBody>
          <a:bodyPr spcFirstLastPara="1" wrap="square" lIns="91425" tIns="45700" rIns="91425" bIns="45700" anchor="t" anchorCtr="0">
            <a:spAutoFit/>
          </a:bodyPr>
          <a:lstStyle/>
          <a:p>
            <a:pPr>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Sag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Wörter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Deutsch. Was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3" name="TextBox 22">
            <a:extLst>
              <a:ext uri="{FF2B5EF4-FFF2-40B4-BE49-F238E27FC236}">
                <a16:creationId xmlns:a16="http://schemas.microsoft.com/office/drawing/2014/main" id="{695F224C-AB37-494C-971F-75B5FC2D285B}"/>
              </a:ext>
            </a:extLst>
          </p:cNvPr>
          <p:cNvSpPr txBox="1"/>
          <p:nvPr/>
        </p:nvSpPr>
        <p:spPr>
          <a:xfrm>
            <a:off x="-112114" y="238570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der Film</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D6A00C2A-E240-4D3D-AFDF-E84B8395DF73}"/>
              </a:ext>
            </a:extLst>
          </p:cNvPr>
          <p:cNvSpPr txBox="1"/>
          <p:nvPr/>
        </p:nvSpPr>
        <p:spPr>
          <a:xfrm>
            <a:off x="2636662" y="275851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die </a:t>
            </a:r>
            <a:r>
              <a:rPr lang="en-GB" sz="3600" b="1" dirty="0" err="1">
                <a:solidFill>
                  <a:srgbClr val="002060"/>
                </a:solidFill>
                <a:latin typeface="Century Gothic" panose="020B0502020202020204" pitchFamily="34" charset="0"/>
              </a:rPr>
              <a:t>Musik</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CD4FE69-6231-43B1-ADAF-B4881B7FBD64}"/>
              </a:ext>
            </a:extLst>
          </p:cNvPr>
          <p:cNvSpPr txBox="1"/>
          <p:nvPr/>
        </p:nvSpPr>
        <p:spPr>
          <a:xfrm>
            <a:off x="6239237" y="278266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das Lied</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71184137-6AD4-4BFD-B5F8-BFBA8F9E84B4}"/>
              </a:ext>
            </a:extLst>
          </p:cNvPr>
          <p:cNvSpPr txBox="1"/>
          <p:nvPr/>
        </p:nvSpPr>
        <p:spPr>
          <a:xfrm>
            <a:off x="9246015" y="292421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TextBox 26">
            <a:extLst>
              <a:ext uri="{FF2B5EF4-FFF2-40B4-BE49-F238E27FC236}">
                <a16:creationId xmlns:a16="http://schemas.microsoft.com/office/drawing/2014/main" id="{F8FD2F92-7574-495D-AAC8-DFD29A960893}"/>
              </a:ext>
            </a:extLst>
          </p:cNvPr>
          <p:cNvSpPr txBox="1"/>
          <p:nvPr/>
        </p:nvSpPr>
        <p:spPr>
          <a:xfrm>
            <a:off x="740106" y="572700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der Lehrer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A58598D5-6480-4022-AF92-BB3C5BF6D858}"/>
              </a:ext>
            </a:extLst>
          </p:cNvPr>
          <p:cNvSpPr txBox="1"/>
          <p:nvPr/>
        </p:nvSpPr>
        <p:spPr>
          <a:xfrm>
            <a:off x="6096000" y="557543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lang="en-GB" sz="3600" b="1" noProof="0" dirty="0" err="1">
                <a:solidFill>
                  <a:srgbClr val="002060"/>
                </a:solidFill>
                <a:latin typeface="Century Gothic" panose="020B0502020202020204" pitchFamily="34" charset="0"/>
              </a:rPr>
              <a:t>ie</a:t>
            </a:r>
            <a:r>
              <a:rPr lang="en-GB" sz="3600" b="1" noProof="0" dirty="0">
                <a:solidFill>
                  <a:srgbClr val="002060"/>
                </a:solidFill>
                <a:latin typeface="Century Gothic" panose="020B0502020202020204" pitchFamily="34" charset="0"/>
              </a:rPr>
              <a:t> </a:t>
            </a:r>
            <a:r>
              <a:rPr lang="en-GB" sz="3600" b="1" noProof="0" dirty="0" err="1">
                <a:solidFill>
                  <a:srgbClr val="002060"/>
                </a:solidFill>
                <a:latin typeface="Century Gothic" panose="020B0502020202020204" pitchFamily="34" charset="0"/>
              </a:rPr>
              <a:t>Lehrerin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BA60D4D8-FCF3-446F-AB0F-2ADC980D7117}"/>
              </a:ext>
            </a:extLst>
          </p:cNvPr>
          <p:cNvPicPr>
            <a:picLocks noChangeAspect="1"/>
          </p:cNvPicPr>
          <p:nvPr/>
        </p:nvPicPr>
        <p:blipFill>
          <a:blip r:embed="rId5"/>
          <a:stretch>
            <a:fillRect/>
          </a:stretch>
        </p:blipFill>
        <p:spPr>
          <a:xfrm>
            <a:off x="593118" y="1243010"/>
            <a:ext cx="1366605" cy="1170392"/>
          </a:xfrm>
          <a:prstGeom prst="rect">
            <a:avLst/>
          </a:prstGeom>
        </p:spPr>
      </p:pic>
      <p:pic>
        <p:nvPicPr>
          <p:cNvPr id="6" name="Picture 5">
            <a:extLst>
              <a:ext uri="{FF2B5EF4-FFF2-40B4-BE49-F238E27FC236}">
                <a16:creationId xmlns:a16="http://schemas.microsoft.com/office/drawing/2014/main" id="{4F5118A1-0EB8-41E0-9066-04A2CCEC18CB}"/>
              </a:ext>
            </a:extLst>
          </p:cNvPr>
          <p:cNvPicPr>
            <a:picLocks noChangeAspect="1"/>
          </p:cNvPicPr>
          <p:nvPr/>
        </p:nvPicPr>
        <p:blipFill>
          <a:blip r:embed="rId6"/>
          <a:stretch>
            <a:fillRect/>
          </a:stretch>
        </p:blipFill>
        <p:spPr>
          <a:xfrm>
            <a:off x="3309476" y="1705328"/>
            <a:ext cx="1593281" cy="979594"/>
          </a:xfrm>
          <a:prstGeom prst="rect">
            <a:avLst/>
          </a:prstGeom>
        </p:spPr>
      </p:pic>
      <p:pic>
        <p:nvPicPr>
          <p:cNvPr id="2050" name="Picture 2" descr="Free vector graphics of Vector file">
            <a:extLst>
              <a:ext uri="{FF2B5EF4-FFF2-40B4-BE49-F238E27FC236}">
                <a16:creationId xmlns:a16="http://schemas.microsoft.com/office/drawing/2014/main" id="{121999FB-A676-4631-8AC8-8108108B4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918" y="1019163"/>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D3A8CF-6B0A-4604-8193-DA0F39043362}"/>
              </a:ext>
            </a:extLst>
          </p:cNvPr>
          <p:cNvPicPr>
            <a:picLocks noChangeAspect="1"/>
          </p:cNvPicPr>
          <p:nvPr/>
        </p:nvPicPr>
        <p:blipFill>
          <a:blip r:embed="rId8"/>
          <a:stretch>
            <a:fillRect/>
          </a:stretch>
        </p:blipFill>
        <p:spPr>
          <a:xfrm>
            <a:off x="9918443" y="1812783"/>
            <a:ext cx="1146206" cy="1097775"/>
          </a:xfrm>
          <a:prstGeom prst="rect">
            <a:avLst/>
          </a:prstGeom>
        </p:spPr>
      </p:pic>
      <p:pic>
        <p:nvPicPr>
          <p:cNvPr id="31" name="Picture 30">
            <a:extLst>
              <a:ext uri="{FF2B5EF4-FFF2-40B4-BE49-F238E27FC236}">
                <a16:creationId xmlns:a16="http://schemas.microsoft.com/office/drawing/2014/main" id="{0E856934-C70B-4E22-AF99-C35F618B37EA}"/>
              </a:ext>
            </a:extLst>
          </p:cNvPr>
          <p:cNvPicPr>
            <a:picLocks noChangeAspect="1"/>
          </p:cNvPicPr>
          <p:nvPr/>
        </p:nvPicPr>
        <p:blipFill>
          <a:blip r:embed="rId9"/>
          <a:stretch>
            <a:fillRect/>
          </a:stretch>
        </p:blipFill>
        <p:spPr>
          <a:xfrm>
            <a:off x="8892850" y="5386366"/>
            <a:ext cx="1306855" cy="1306855"/>
          </a:xfrm>
          <a:prstGeom prst="rect">
            <a:avLst/>
          </a:prstGeom>
        </p:spPr>
      </p:pic>
      <p:pic>
        <p:nvPicPr>
          <p:cNvPr id="32" name="Picture 2" descr="Male, Man, Teacher, Professor">
            <a:extLst>
              <a:ext uri="{FF2B5EF4-FFF2-40B4-BE49-F238E27FC236}">
                <a16:creationId xmlns:a16="http://schemas.microsoft.com/office/drawing/2014/main" id="{90B4DD04-78B1-4ACA-A54C-9C2D062A0C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7798" y="5511390"/>
            <a:ext cx="1632995" cy="116642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Callout 19">
            <a:extLst>
              <a:ext uri="{FF2B5EF4-FFF2-40B4-BE49-F238E27FC236}">
                <a16:creationId xmlns:a16="http://schemas.microsoft.com/office/drawing/2014/main" id="{2ADAFCD5-A288-4899-9538-E4D1E87EBE1F}"/>
              </a:ext>
            </a:extLst>
          </p:cNvPr>
          <p:cNvSpPr/>
          <p:nvPr/>
        </p:nvSpPr>
        <p:spPr>
          <a:xfrm>
            <a:off x="4025195" y="3439511"/>
            <a:ext cx="6473603" cy="1943789"/>
          </a:xfrm>
          <a:prstGeom prst="wedgeEllipseCallout">
            <a:avLst>
              <a:gd name="adj1" fmla="val 34694"/>
              <a:gd name="adj2" fmla="val -5802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schemeClr val="bg1"/>
                </a:solidFill>
                <a:effectLst/>
                <a:uLnTx/>
                <a:uFillTx/>
                <a:latin typeface="Century Gothic" panose="020F0302020204030204"/>
                <a:ea typeface="+mn-ea"/>
                <a:cs typeface="+mn-cs"/>
              </a:rPr>
              <a:t>Lieblings</a:t>
            </a: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means ‘favourite’. We can add it to any noun to make a compound noun:</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schemeClr val="bg1"/>
                </a:solidFill>
                <a:latin typeface="Century Gothic" panose="020F0302020204030204"/>
              </a:rPr>
              <a:t>e.g. </a:t>
            </a:r>
            <a:r>
              <a:rPr lang="en-GB" sz="2000" b="1" kern="0" dirty="0" err="1">
                <a:solidFill>
                  <a:schemeClr val="bg1"/>
                </a:solidFill>
                <a:latin typeface="Century Gothic" panose="020F0302020204030204"/>
              </a:rPr>
              <a:t>Lieblingsfilm</a:t>
            </a:r>
            <a:r>
              <a:rPr lang="en-GB" sz="2000" b="1" kern="0" dirty="0">
                <a:solidFill>
                  <a:schemeClr val="bg1"/>
                </a:solidFill>
                <a:latin typeface="Century Gothic" panose="020F0302020204030204"/>
              </a:rPr>
              <a:t>=favourite film</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30" name="Oval Callout 19">
            <a:extLst>
              <a:ext uri="{FF2B5EF4-FFF2-40B4-BE49-F238E27FC236}">
                <a16:creationId xmlns:a16="http://schemas.microsoft.com/office/drawing/2014/main" id="{3DAB61D5-B6A9-43CD-AEFC-31F7CD3814A1}"/>
              </a:ext>
            </a:extLst>
          </p:cNvPr>
          <p:cNvSpPr/>
          <p:nvPr/>
        </p:nvSpPr>
        <p:spPr>
          <a:xfrm>
            <a:off x="218818" y="3261437"/>
            <a:ext cx="4975043" cy="2421755"/>
          </a:xfrm>
          <a:prstGeom prst="wedgeEllipseCallout">
            <a:avLst>
              <a:gd name="adj1" fmla="val 7710"/>
              <a:gd name="adj2" fmla="val -484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sng" strike="noStrike" kern="0" cap="none" spc="0" normalizeH="0" baseline="0" noProof="0" dirty="0">
                <a:ln>
                  <a:noFill/>
                </a:ln>
                <a:solidFill>
                  <a:schemeClr val="bg1"/>
                </a:solidFill>
                <a:effectLst/>
                <a:uLnTx/>
                <a:uFillTx/>
                <a:latin typeface="Century Gothic" panose="020F0302020204030204"/>
                <a:ea typeface="+mn-ea"/>
                <a:cs typeface="+mn-cs"/>
              </a:rPr>
              <a:t>Cognates</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are words in which all or most of the letters are the same in two languages. The meaning is the same, too. Which of these new words are cognates?</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2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2"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2" nodeType="click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3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1" nodeType="clickEffect">
                                  <p:stCondLst>
                                    <p:cond delay="0"/>
                                  </p:stCondLst>
                                  <p:childTnLst>
                                    <p:set>
                                      <p:cBhvr>
                                        <p:cTn id="92" dur="1" fill="hold">
                                          <p:stCondLst>
                                            <p:cond delay="0"/>
                                          </p:stCondLst>
                                        </p:cTn>
                                        <p:tgtEl>
                                          <p:spTgt spid="2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2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2" nodeType="click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2" nodeType="click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animBg="1"/>
      <p:bldP spid="29" grpId="1" animBg="1"/>
      <p:bldP spid="30" grpId="0" animBg="1"/>
      <p:bldP spid="3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0" y="669013"/>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0976DF8D-A93C-4AF5-8A3D-A564F9A1F6A1}"/>
              </a:ext>
            </a:extLst>
          </p:cNvPr>
          <p:cNvSpPr txBox="1"/>
          <p:nvPr/>
        </p:nvSpPr>
        <p:spPr>
          <a:xfrm>
            <a:off x="2726381" y="4850096"/>
            <a:ext cx="2155567" cy="461665"/>
          </a:xfrm>
          <a:prstGeom prst="rect">
            <a:avLst/>
          </a:prstGeom>
          <a:solidFill>
            <a:srgbClr val="FFC000"/>
          </a:solidFill>
        </p:spPr>
        <p:txBody>
          <a:bodyPr wrap="square" rtlCol="0">
            <a:spAutoFit/>
          </a:bodyPr>
          <a:lstStyle/>
          <a:p>
            <a:r>
              <a:rPr lang="en-GB" sz="2400" dirty="0"/>
              <a:t>1. der Film</a:t>
            </a:r>
          </a:p>
        </p:txBody>
      </p:sp>
      <p:sp>
        <p:nvSpPr>
          <p:cNvPr id="20" name="TextBox 19">
            <a:extLst>
              <a:ext uri="{FF2B5EF4-FFF2-40B4-BE49-F238E27FC236}">
                <a16:creationId xmlns:a16="http://schemas.microsoft.com/office/drawing/2014/main" id="{327F3337-94E6-4534-8020-C15DF2BAB316}"/>
              </a:ext>
            </a:extLst>
          </p:cNvPr>
          <p:cNvSpPr txBox="1"/>
          <p:nvPr/>
        </p:nvSpPr>
        <p:spPr>
          <a:xfrm>
            <a:off x="782291" y="3795126"/>
            <a:ext cx="2155567" cy="461665"/>
          </a:xfrm>
          <a:prstGeom prst="rect">
            <a:avLst/>
          </a:prstGeom>
          <a:solidFill>
            <a:srgbClr val="FFC000"/>
          </a:solidFill>
        </p:spPr>
        <p:txBody>
          <a:bodyPr wrap="square" rtlCol="0">
            <a:spAutoFit/>
          </a:bodyPr>
          <a:lstStyle/>
          <a:p>
            <a:r>
              <a:rPr lang="en-GB" sz="2400" dirty="0"/>
              <a:t>2. die </a:t>
            </a:r>
            <a:r>
              <a:rPr lang="en-GB" sz="2400" dirty="0" err="1"/>
              <a:t>Musik</a:t>
            </a:r>
            <a:endParaRPr lang="en-GB" sz="2400" dirty="0"/>
          </a:p>
        </p:txBody>
      </p:sp>
      <p:sp>
        <p:nvSpPr>
          <p:cNvPr id="21" name="TextBox 20">
            <a:extLst>
              <a:ext uri="{FF2B5EF4-FFF2-40B4-BE49-F238E27FC236}">
                <a16:creationId xmlns:a16="http://schemas.microsoft.com/office/drawing/2014/main" id="{836E77D4-8B9A-434F-9E5C-79662BF9DFEC}"/>
              </a:ext>
            </a:extLst>
          </p:cNvPr>
          <p:cNvSpPr txBox="1"/>
          <p:nvPr/>
        </p:nvSpPr>
        <p:spPr>
          <a:xfrm>
            <a:off x="3521199" y="2254422"/>
            <a:ext cx="2155567" cy="461665"/>
          </a:xfrm>
          <a:prstGeom prst="rect">
            <a:avLst/>
          </a:prstGeom>
          <a:solidFill>
            <a:srgbClr val="FFC000"/>
          </a:solidFill>
        </p:spPr>
        <p:txBody>
          <a:bodyPr wrap="square" rtlCol="0">
            <a:spAutoFit/>
          </a:bodyPr>
          <a:lstStyle/>
          <a:p>
            <a:r>
              <a:rPr lang="en-GB" sz="2400" dirty="0"/>
              <a:t>3. der Lehrer</a:t>
            </a:r>
          </a:p>
        </p:txBody>
      </p:sp>
      <p:sp>
        <p:nvSpPr>
          <p:cNvPr id="22" name="TextBox 21">
            <a:extLst>
              <a:ext uri="{FF2B5EF4-FFF2-40B4-BE49-F238E27FC236}">
                <a16:creationId xmlns:a16="http://schemas.microsoft.com/office/drawing/2014/main" id="{2B55EFD9-7CA3-4356-8AB9-2748A245EF8E}"/>
              </a:ext>
            </a:extLst>
          </p:cNvPr>
          <p:cNvSpPr txBox="1"/>
          <p:nvPr/>
        </p:nvSpPr>
        <p:spPr>
          <a:xfrm>
            <a:off x="6674613" y="3799692"/>
            <a:ext cx="2155567" cy="461665"/>
          </a:xfrm>
          <a:prstGeom prst="rect">
            <a:avLst/>
          </a:prstGeom>
          <a:solidFill>
            <a:srgbClr val="FFC000"/>
          </a:solidFill>
        </p:spPr>
        <p:txBody>
          <a:bodyPr wrap="square" rtlCol="0">
            <a:spAutoFit/>
          </a:bodyPr>
          <a:lstStyle/>
          <a:p>
            <a:r>
              <a:rPr lang="en-GB" sz="2400" dirty="0"/>
              <a:t>4. das Buch</a:t>
            </a:r>
          </a:p>
        </p:txBody>
      </p:sp>
      <p:sp>
        <p:nvSpPr>
          <p:cNvPr id="27" name="TextBox 26">
            <a:extLst>
              <a:ext uri="{FF2B5EF4-FFF2-40B4-BE49-F238E27FC236}">
                <a16:creationId xmlns:a16="http://schemas.microsoft.com/office/drawing/2014/main" id="{49A085E3-1E41-48BD-B06C-445DD97FAD0D}"/>
              </a:ext>
            </a:extLst>
          </p:cNvPr>
          <p:cNvSpPr txBox="1"/>
          <p:nvPr/>
        </p:nvSpPr>
        <p:spPr>
          <a:xfrm>
            <a:off x="6525956" y="5118401"/>
            <a:ext cx="2155567" cy="461665"/>
          </a:xfrm>
          <a:prstGeom prst="rect">
            <a:avLst/>
          </a:prstGeom>
          <a:solidFill>
            <a:srgbClr val="FFC000"/>
          </a:solidFill>
        </p:spPr>
        <p:txBody>
          <a:bodyPr wrap="square" rtlCol="0">
            <a:spAutoFit/>
          </a:bodyPr>
          <a:lstStyle/>
          <a:p>
            <a:r>
              <a:rPr lang="en-GB" sz="2400" dirty="0"/>
              <a:t>5. das Spiel</a:t>
            </a:r>
          </a:p>
        </p:txBody>
      </p:sp>
      <p:sp>
        <p:nvSpPr>
          <p:cNvPr id="28" name="TextBox 27">
            <a:extLst>
              <a:ext uri="{FF2B5EF4-FFF2-40B4-BE49-F238E27FC236}">
                <a16:creationId xmlns:a16="http://schemas.microsoft.com/office/drawing/2014/main" id="{07719545-3E05-4189-B801-0E5814AF480E}"/>
              </a:ext>
            </a:extLst>
          </p:cNvPr>
          <p:cNvSpPr txBox="1"/>
          <p:nvPr/>
        </p:nvSpPr>
        <p:spPr>
          <a:xfrm>
            <a:off x="633441" y="1768688"/>
            <a:ext cx="2155567" cy="461665"/>
          </a:xfrm>
          <a:prstGeom prst="rect">
            <a:avLst/>
          </a:prstGeom>
          <a:solidFill>
            <a:srgbClr val="FFC000"/>
          </a:solidFill>
        </p:spPr>
        <p:txBody>
          <a:bodyPr wrap="square" rtlCol="0">
            <a:spAutoFit/>
          </a:bodyPr>
          <a:lstStyle/>
          <a:p>
            <a:r>
              <a:rPr lang="en-GB" sz="2400" dirty="0"/>
              <a:t>6. das Wort</a:t>
            </a:r>
          </a:p>
        </p:txBody>
      </p:sp>
      <p:sp>
        <p:nvSpPr>
          <p:cNvPr id="29" name="TextBox 28">
            <a:extLst>
              <a:ext uri="{FF2B5EF4-FFF2-40B4-BE49-F238E27FC236}">
                <a16:creationId xmlns:a16="http://schemas.microsoft.com/office/drawing/2014/main" id="{F14D4B53-6F0A-4FE9-ACB2-CC4FDBE9C607}"/>
              </a:ext>
            </a:extLst>
          </p:cNvPr>
          <p:cNvSpPr txBox="1"/>
          <p:nvPr/>
        </p:nvSpPr>
        <p:spPr>
          <a:xfrm>
            <a:off x="7236991" y="2228038"/>
            <a:ext cx="2155567" cy="461665"/>
          </a:xfrm>
          <a:prstGeom prst="rect">
            <a:avLst/>
          </a:prstGeom>
          <a:solidFill>
            <a:srgbClr val="FFC000"/>
          </a:solidFill>
        </p:spPr>
        <p:txBody>
          <a:bodyPr wrap="square" rtlCol="0">
            <a:spAutoFit/>
          </a:bodyPr>
          <a:lstStyle/>
          <a:p>
            <a:r>
              <a:rPr lang="en-GB" sz="2400" dirty="0"/>
              <a:t>7. die </a:t>
            </a:r>
            <a:r>
              <a:rPr lang="en-GB" sz="2400" dirty="0" err="1"/>
              <a:t>Farbe</a:t>
            </a:r>
            <a:endParaRPr lang="en-GB" sz="2400" dirty="0"/>
          </a:p>
        </p:txBody>
      </p:sp>
      <p:sp>
        <p:nvSpPr>
          <p:cNvPr id="30" name="TextBox 29">
            <a:extLst>
              <a:ext uri="{FF2B5EF4-FFF2-40B4-BE49-F238E27FC236}">
                <a16:creationId xmlns:a16="http://schemas.microsoft.com/office/drawing/2014/main" id="{3A78D49E-317F-44E5-B183-7E369D462F67}"/>
              </a:ext>
            </a:extLst>
          </p:cNvPr>
          <p:cNvSpPr txBox="1"/>
          <p:nvPr/>
        </p:nvSpPr>
        <p:spPr>
          <a:xfrm>
            <a:off x="3951580" y="3508875"/>
            <a:ext cx="2155567" cy="461665"/>
          </a:xfrm>
          <a:prstGeom prst="rect">
            <a:avLst/>
          </a:prstGeom>
          <a:solidFill>
            <a:srgbClr val="FFC000"/>
          </a:solidFill>
        </p:spPr>
        <p:txBody>
          <a:bodyPr wrap="square" rtlCol="0">
            <a:spAutoFit/>
          </a:bodyPr>
          <a:lstStyle/>
          <a:p>
            <a:r>
              <a:rPr lang="en-GB" sz="2400" dirty="0"/>
              <a:t>8. </a:t>
            </a:r>
            <a:r>
              <a:rPr lang="en-GB" sz="2400" dirty="0" err="1"/>
              <a:t>Lieblings</a:t>
            </a:r>
            <a:endParaRPr lang="en-GB" sz="2400" dirty="0"/>
          </a:p>
        </p:txBody>
      </p:sp>
      <p:sp>
        <p:nvSpPr>
          <p:cNvPr id="31" name="TextBox 30">
            <a:extLst>
              <a:ext uri="{FF2B5EF4-FFF2-40B4-BE49-F238E27FC236}">
                <a16:creationId xmlns:a16="http://schemas.microsoft.com/office/drawing/2014/main" id="{6DBD0E36-BADA-45F5-BD94-4A5072AA668E}"/>
              </a:ext>
            </a:extLst>
          </p:cNvPr>
          <p:cNvSpPr txBox="1"/>
          <p:nvPr/>
        </p:nvSpPr>
        <p:spPr>
          <a:xfrm>
            <a:off x="1118419" y="5969824"/>
            <a:ext cx="2351614" cy="461665"/>
          </a:xfrm>
          <a:prstGeom prst="rect">
            <a:avLst/>
          </a:prstGeom>
          <a:solidFill>
            <a:srgbClr val="FFC000"/>
          </a:solidFill>
        </p:spPr>
        <p:txBody>
          <a:bodyPr wrap="square" rtlCol="0">
            <a:spAutoFit/>
          </a:bodyPr>
          <a:lstStyle/>
          <a:p>
            <a:r>
              <a:rPr lang="en-GB" sz="2400" dirty="0"/>
              <a:t>9. die </a:t>
            </a:r>
            <a:r>
              <a:rPr lang="en-GB" sz="2400" dirty="0" err="1"/>
              <a:t>Lehrerin</a:t>
            </a:r>
            <a:endParaRPr lang="en-GB" sz="2400" dirty="0"/>
          </a:p>
        </p:txBody>
      </p:sp>
      <p:sp>
        <p:nvSpPr>
          <p:cNvPr id="32" name="TextBox 31">
            <a:extLst>
              <a:ext uri="{FF2B5EF4-FFF2-40B4-BE49-F238E27FC236}">
                <a16:creationId xmlns:a16="http://schemas.microsoft.com/office/drawing/2014/main" id="{F18088CA-7315-4874-B550-ED29B356E776}"/>
              </a:ext>
            </a:extLst>
          </p:cNvPr>
          <p:cNvSpPr txBox="1"/>
          <p:nvPr/>
        </p:nvSpPr>
        <p:spPr>
          <a:xfrm>
            <a:off x="5579377" y="6117945"/>
            <a:ext cx="2531690" cy="461665"/>
          </a:xfrm>
          <a:prstGeom prst="rect">
            <a:avLst/>
          </a:prstGeom>
          <a:solidFill>
            <a:srgbClr val="FFC000"/>
          </a:solidFill>
        </p:spPr>
        <p:txBody>
          <a:bodyPr wrap="square" rtlCol="0">
            <a:spAutoFit/>
          </a:bodyPr>
          <a:lstStyle/>
          <a:p>
            <a:r>
              <a:rPr lang="en-GB" sz="2400" dirty="0"/>
              <a:t>10. die Person</a:t>
            </a:r>
          </a:p>
        </p:txBody>
      </p:sp>
      <p:sp>
        <p:nvSpPr>
          <p:cNvPr id="33" name="TextBox 32">
            <a:extLst>
              <a:ext uri="{FF2B5EF4-FFF2-40B4-BE49-F238E27FC236}">
                <a16:creationId xmlns:a16="http://schemas.microsoft.com/office/drawing/2014/main" id="{EED8D2B6-090B-47D2-B085-52D40AB70699}"/>
              </a:ext>
            </a:extLst>
          </p:cNvPr>
          <p:cNvSpPr txBox="1"/>
          <p:nvPr/>
        </p:nvSpPr>
        <p:spPr>
          <a:xfrm>
            <a:off x="9054180" y="4604422"/>
            <a:ext cx="2155567" cy="461665"/>
          </a:xfrm>
          <a:prstGeom prst="rect">
            <a:avLst/>
          </a:prstGeom>
          <a:solidFill>
            <a:srgbClr val="FFC000"/>
          </a:solidFill>
        </p:spPr>
        <p:txBody>
          <a:bodyPr wrap="square" rtlCol="0">
            <a:spAutoFit/>
          </a:bodyPr>
          <a:lstStyle/>
          <a:p>
            <a:r>
              <a:rPr lang="en-GB" sz="2400" dirty="0"/>
              <a:t>11. das Tier</a:t>
            </a:r>
          </a:p>
        </p:txBody>
      </p:sp>
      <p:sp>
        <p:nvSpPr>
          <p:cNvPr id="34" name="TextBox 33">
            <a:extLst>
              <a:ext uri="{FF2B5EF4-FFF2-40B4-BE49-F238E27FC236}">
                <a16:creationId xmlns:a16="http://schemas.microsoft.com/office/drawing/2014/main" id="{9EE441E1-056F-4473-8277-57F95F38ABCC}"/>
              </a:ext>
            </a:extLst>
          </p:cNvPr>
          <p:cNvSpPr txBox="1"/>
          <p:nvPr/>
        </p:nvSpPr>
        <p:spPr>
          <a:xfrm>
            <a:off x="9352867" y="6164866"/>
            <a:ext cx="2155567" cy="461665"/>
          </a:xfrm>
          <a:prstGeom prst="rect">
            <a:avLst/>
          </a:prstGeom>
          <a:solidFill>
            <a:srgbClr val="FFC000"/>
          </a:solidFill>
        </p:spPr>
        <p:txBody>
          <a:bodyPr wrap="square" rtlCol="0">
            <a:spAutoFit/>
          </a:bodyPr>
          <a:lstStyle/>
          <a:p>
            <a:r>
              <a:rPr lang="en-GB" sz="2400" dirty="0"/>
              <a:t>12. der Ort</a:t>
            </a:r>
          </a:p>
        </p:txBody>
      </p:sp>
      <p:sp>
        <p:nvSpPr>
          <p:cNvPr id="35" name="TextBox 34">
            <a:extLst>
              <a:ext uri="{FF2B5EF4-FFF2-40B4-BE49-F238E27FC236}">
                <a16:creationId xmlns:a16="http://schemas.microsoft.com/office/drawing/2014/main" id="{1B2F5EF3-0B1E-446A-8F0D-8CA7523C2144}"/>
              </a:ext>
            </a:extLst>
          </p:cNvPr>
          <p:cNvSpPr txBox="1"/>
          <p:nvPr/>
        </p:nvSpPr>
        <p:spPr>
          <a:xfrm>
            <a:off x="6007054" y="1114565"/>
            <a:ext cx="2155567" cy="461665"/>
          </a:xfrm>
          <a:prstGeom prst="rect">
            <a:avLst/>
          </a:prstGeom>
          <a:solidFill>
            <a:srgbClr val="FFC000"/>
          </a:solidFill>
        </p:spPr>
        <p:txBody>
          <a:bodyPr wrap="square" rtlCol="0">
            <a:spAutoFit/>
          </a:bodyPr>
          <a:lstStyle/>
          <a:p>
            <a:r>
              <a:rPr lang="en-GB" sz="2400" dirty="0"/>
              <a:t>13. das Lied</a:t>
            </a:r>
          </a:p>
        </p:txBody>
      </p:sp>
      <p:sp>
        <p:nvSpPr>
          <p:cNvPr id="36" name="TextBox 35">
            <a:extLst>
              <a:ext uri="{FF2B5EF4-FFF2-40B4-BE49-F238E27FC236}">
                <a16:creationId xmlns:a16="http://schemas.microsoft.com/office/drawing/2014/main" id="{C427E566-557D-463C-B7C6-DC54B80D46DE}"/>
              </a:ext>
            </a:extLst>
          </p:cNvPr>
          <p:cNvSpPr txBox="1"/>
          <p:nvPr/>
        </p:nvSpPr>
        <p:spPr>
          <a:xfrm>
            <a:off x="8944559" y="2938043"/>
            <a:ext cx="2637219" cy="461665"/>
          </a:xfrm>
          <a:prstGeom prst="rect">
            <a:avLst/>
          </a:prstGeom>
          <a:solidFill>
            <a:srgbClr val="FFC000"/>
          </a:solidFill>
        </p:spPr>
        <p:txBody>
          <a:bodyPr wrap="square" rtlCol="0">
            <a:spAutoFit/>
          </a:bodyPr>
          <a:lstStyle/>
          <a:p>
            <a:r>
              <a:rPr lang="en-GB" sz="2400" dirty="0"/>
              <a:t>14. der Mensch</a:t>
            </a:r>
          </a:p>
        </p:txBody>
      </p:sp>
    </p:spTree>
    <p:extLst>
      <p:ext uri="{BB962C8B-B14F-4D97-AF65-F5344CB8AC3E}">
        <p14:creationId xmlns:p14="http://schemas.microsoft.com/office/powerpoint/2010/main" val="40596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4"/>
                                        </p:tgtEl>
                                      </p:cBhvr>
                                    </p:animEffect>
                                    <p:set>
                                      <p:cBhvr>
                                        <p:cTn id="7" dur="1" fill="hold">
                                          <p:stCondLst>
                                            <p:cond delay="3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4000"/>
                                        <p:tgtEl>
                                          <p:spTgt spid="20"/>
                                        </p:tgtEl>
                                      </p:cBhvr>
                                    </p:animEffect>
                                    <p:set>
                                      <p:cBhvr>
                                        <p:cTn id="12" dur="1" fill="hold">
                                          <p:stCondLst>
                                            <p:cond delay="3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4000"/>
                                        <p:tgtEl>
                                          <p:spTgt spid="21"/>
                                        </p:tgtEl>
                                      </p:cBhvr>
                                    </p:animEffect>
                                    <p:set>
                                      <p:cBhvr>
                                        <p:cTn id="17" dur="1" fill="hold">
                                          <p:stCondLst>
                                            <p:cond delay="39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4000"/>
                                        <p:tgtEl>
                                          <p:spTgt spid="22"/>
                                        </p:tgtEl>
                                      </p:cBhvr>
                                    </p:animEffect>
                                    <p:set>
                                      <p:cBhvr>
                                        <p:cTn id="22" dur="1" fill="hold">
                                          <p:stCondLst>
                                            <p:cond delay="39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4000"/>
                                        <p:tgtEl>
                                          <p:spTgt spid="27"/>
                                        </p:tgtEl>
                                      </p:cBhvr>
                                    </p:animEffect>
                                    <p:set>
                                      <p:cBhvr>
                                        <p:cTn id="27" dur="1" fill="hold">
                                          <p:stCondLst>
                                            <p:cond delay="39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4000"/>
                                        <p:tgtEl>
                                          <p:spTgt spid="28"/>
                                        </p:tgtEl>
                                      </p:cBhvr>
                                    </p:animEffect>
                                    <p:set>
                                      <p:cBhvr>
                                        <p:cTn id="32" dur="1" fill="hold">
                                          <p:stCondLst>
                                            <p:cond delay="39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4000"/>
                                        <p:tgtEl>
                                          <p:spTgt spid="29"/>
                                        </p:tgtEl>
                                      </p:cBhvr>
                                    </p:animEffect>
                                    <p:set>
                                      <p:cBhvr>
                                        <p:cTn id="37" dur="1" fill="hold">
                                          <p:stCondLst>
                                            <p:cond delay="3999"/>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4000"/>
                                        <p:tgtEl>
                                          <p:spTgt spid="30"/>
                                        </p:tgtEl>
                                      </p:cBhvr>
                                    </p:animEffect>
                                    <p:set>
                                      <p:cBhvr>
                                        <p:cTn id="42" dur="1" fill="hold">
                                          <p:stCondLst>
                                            <p:cond delay="39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4000"/>
                                        <p:tgtEl>
                                          <p:spTgt spid="31"/>
                                        </p:tgtEl>
                                      </p:cBhvr>
                                    </p:animEffect>
                                    <p:set>
                                      <p:cBhvr>
                                        <p:cTn id="47" dur="1" fill="hold">
                                          <p:stCondLst>
                                            <p:cond delay="39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4000"/>
                                        <p:tgtEl>
                                          <p:spTgt spid="32"/>
                                        </p:tgtEl>
                                      </p:cBhvr>
                                    </p:animEffect>
                                    <p:set>
                                      <p:cBhvr>
                                        <p:cTn id="52" dur="1" fill="hold">
                                          <p:stCondLst>
                                            <p:cond delay="3999"/>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4000"/>
                                        <p:tgtEl>
                                          <p:spTgt spid="33"/>
                                        </p:tgtEl>
                                      </p:cBhvr>
                                    </p:animEffect>
                                    <p:set>
                                      <p:cBhvr>
                                        <p:cTn id="57" dur="1" fill="hold">
                                          <p:stCondLst>
                                            <p:cond delay="3999"/>
                                          </p:stCondLst>
                                        </p:cTn>
                                        <p:tgtEl>
                                          <p:spTgt spid="3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4000"/>
                                        <p:tgtEl>
                                          <p:spTgt spid="34"/>
                                        </p:tgtEl>
                                      </p:cBhvr>
                                    </p:animEffect>
                                    <p:set>
                                      <p:cBhvr>
                                        <p:cTn id="62" dur="1" fill="hold">
                                          <p:stCondLst>
                                            <p:cond delay="3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4000"/>
                                        <p:tgtEl>
                                          <p:spTgt spid="35"/>
                                        </p:tgtEl>
                                      </p:cBhvr>
                                    </p:animEffect>
                                    <p:set>
                                      <p:cBhvr>
                                        <p:cTn id="67" dur="1" fill="hold">
                                          <p:stCondLst>
                                            <p:cond delay="3999"/>
                                          </p:stCondLst>
                                        </p:cTn>
                                        <p:tgtEl>
                                          <p:spTgt spid="3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4000"/>
                                        <p:tgtEl>
                                          <p:spTgt spid="36"/>
                                        </p:tgtEl>
                                      </p:cBhvr>
                                    </p:animEffect>
                                    <p:set>
                                      <p:cBhvr>
                                        <p:cTn id="72" dur="1" fill="hold">
                                          <p:stCondLst>
                                            <p:cond delay="3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0" y="669013"/>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0976DF8D-A93C-4AF5-8A3D-A564F9A1F6A1}"/>
              </a:ext>
            </a:extLst>
          </p:cNvPr>
          <p:cNvSpPr txBox="1"/>
          <p:nvPr/>
        </p:nvSpPr>
        <p:spPr>
          <a:xfrm>
            <a:off x="396758" y="1610981"/>
            <a:ext cx="2155567" cy="461665"/>
          </a:xfrm>
          <a:prstGeom prst="rect">
            <a:avLst/>
          </a:prstGeom>
          <a:solidFill>
            <a:srgbClr val="FFC000"/>
          </a:solidFill>
        </p:spPr>
        <p:txBody>
          <a:bodyPr wrap="square" rtlCol="0">
            <a:spAutoFit/>
          </a:bodyPr>
          <a:lstStyle/>
          <a:p>
            <a:r>
              <a:rPr lang="en-GB" sz="2400" dirty="0"/>
              <a:t>1. der Film</a:t>
            </a:r>
          </a:p>
        </p:txBody>
      </p:sp>
      <p:sp>
        <p:nvSpPr>
          <p:cNvPr id="20" name="TextBox 19">
            <a:extLst>
              <a:ext uri="{FF2B5EF4-FFF2-40B4-BE49-F238E27FC236}">
                <a16:creationId xmlns:a16="http://schemas.microsoft.com/office/drawing/2014/main" id="{327F3337-94E6-4534-8020-C15DF2BAB316}"/>
              </a:ext>
            </a:extLst>
          </p:cNvPr>
          <p:cNvSpPr txBox="1"/>
          <p:nvPr/>
        </p:nvSpPr>
        <p:spPr>
          <a:xfrm>
            <a:off x="390988" y="2379875"/>
            <a:ext cx="2155567" cy="461665"/>
          </a:xfrm>
          <a:prstGeom prst="rect">
            <a:avLst/>
          </a:prstGeom>
          <a:solidFill>
            <a:srgbClr val="FFC000"/>
          </a:solidFill>
        </p:spPr>
        <p:txBody>
          <a:bodyPr wrap="square" rtlCol="0">
            <a:spAutoFit/>
          </a:bodyPr>
          <a:lstStyle/>
          <a:p>
            <a:r>
              <a:rPr lang="en-GB" sz="2400" dirty="0"/>
              <a:t>2. die </a:t>
            </a:r>
            <a:r>
              <a:rPr lang="en-GB" sz="2400" dirty="0" err="1"/>
              <a:t>Musik</a:t>
            </a:r>
            <a:endParaRPr lang="en-GB" sz="2400" dirty="0"/>
          </a:p>
        </p:txBody>
      </p:sp>
      <p:sp>
        <p:nvSpPr>
          <p:cNvPr id="21" name="TextBox 20">
            <a:extLst>
              <a:ext uri="{FF2B5EF4-FFF2-40B4-BE49-F238E27FC236}">
                <a16:creationId xmlns:a16="http://schemas.microsoft.com/office/drawing/2014/main" id="{836E77D4-8B9A-434F-9E5C-79662BF9DFEC}"/>
              </a:ext>
            </a:extLst>
          </p:cNvPr>
          <p:cNvSpPr txBox="1"/>
          <p:nvPr/>
        </p:nvSpPr>
        <p:spPr>
          <a:xfrm>
            <a:off x="390988" y="3183939"/>
            <a:ext cx="2155567" cy="461665"/>
          </a:xfrm>
          <a:prstGeom prst="rect">
            <a:avLst/>
          </a:prstGeom>
          <a:solidFill>
            <a:srgbClr val="FFC000"/>
          </a:solidFill>
        </p:spPr>
        <p:txBody>
          <a:bodyPr wrap="square" rtlCol="0">
            <a:spAutoFit/>
          </a:bodyPr>
          <a:lstStyle/>
          <a:p>
            <a:r>
              <a:rPr lang="en-GB" sz="2400" dirty="0"/>
              <a:t>3. der Lehrer</a:t>
            </a:r>
          </a:p>
        </p:txBody>
      </p:sp>
      <p:sp>
        <p:nvSpPr>
          <p:cNvPr id="22" name="TextBox 21">
            <a:extLst>
              <a:ext uri="{FF2B5EF4-FFF2-40B4-BE49-F238E27FC236}">
                <a16:creationId xmlns:a16="http://schemas.microsoft.com/office/drawing/2014/main" id="{2B55EFD9-7CA3-4356-8AB9-2748A245EF8E}"/>
              </a:ext>
            </a:extLst>
          </p:cNvPr>
          <p:cNvSpPr txBox="1"/>
          <p:nvPr/>
        </p:nvSpPr>
        <p:spPr>
          <a:xfrm>
            <a:off x="379375" y="4000205"/>
            <a:ext cx="2155567" cy="461665"/>
          </a:xfrm>
          <a:prstGeom prst="rect">
            <a:avLst/>
          </a:prstGeom>
          <a:solidFill>
            <a:srgbClr val="FFC000"/>
          </a:solidFill>
        </p:spPr>
        <p:txBody>
          <a:bodyPr wrap="square" rtlCol="0">
            <a:spAutoFit/>
          </a:bodyPr>
          <a:lstStyle/>
          <a:p>
            <a:r>
              <a:rPr lang="en-GB" sz="2400" dirty="0"/>
              <a:t>4. das Buch</a:t>
            </a:r>
          </a:p>
        </p:txBody>
      </p:sp>
      <p:sp>
        <p:nvSpPr>
          <p:cNvPr id="27" name="TextBox 26">
            <a:extLst>
              <a:ext uri="{FF2B5EF4-FFF2-40B4-BE49-F238E27FC236}">
                <a16:creationId xmlns:a16="http://schemas.microsoft.com/office/drawing/2014/main" id="{49A085E3-1E41-48BD-B06C-445DD97FAD0D}"/>
              </a:ext>
            </a:extLst>
          </p:cNvPr>
          <p:cNvSpPr txBox="1"/>
          <p:nvPr/>
        </p:nvSpPr>
        <p:spPr>
          <a:xfrm>
            <a:off x="390986" y="4825912"/>
            <a:ext cx="2155567" cy="461665"/>
          </a:xfrm>
          <a:prstGeom prst="rect">
            <a:avLst/>
          </a:prstGeom>
          <a:solidFill>
            <a:srgbClr val="FFC000"/>
          </a:solidFill>
        </p:spPr>
        <p:txBody>
          <a:bodyPr wrap="square" rtlCol="0">
            <a:spAutoFit/>
          </a:bodyPr>
          <a:lstStyle/>
          <a:p>
            <a:r>
              <a:rPr lang="en-GB" sz="2400" dirty="0"/>
              <a:t>5. das Spiel</a:t>
            </a:r>
          </a:p>
        </p:txBody>
      </p:sp>
      <p:sp>
        <p:nvSpPr>
          <p:cNvPr id="28" name="TextBox 27">
            <a:extLst>
              <a:ext uri="{FF2B5EF4-FFF2-40B4-BE49-F238E27FC236}">
                <a16:creationId xmlns:a16="http://schemas.microsoft.com/office/drawing/2014/main" id="{07719545-3E05-4189-B801-0E5814AF480E}"/>
              </a:ext>
            </a:extLst>
          </p:cNvPr>
          <p:cNvSpPr txBox="1"/>
          <p:nvPr/>
        </p:nvSpPr>
        <p:spPr>
          <a:xfrm>
            <a:off x="390986" y="5637651"/>
            <a:ext cx="2155567" cy="461665"/>
          </a:xfrm>
          <a:prstGeom prst="rect">
            <a:avLst/>
          </a:prstGeom>
          <a:solidFill>
            <a:srgbClr val="FFC000"/>
          </a:solidFill>
        </p:spPr>
        <p:txBody>
          <a:bodyPr wrap="square" rtlCol="0">
            <a:spAutoFit/>
          </a:bodyPr>
          <a:lstStyle/>
          <a:p>
            <a:r>
              <a:rPr lang="en-GB" sz="2400" dirty="0"/>
              <a:t>6. das Wort</a:t>
            </a:r>
          </a:p>
        </p:txBody>
      </p:sp>
      <p:sp>
        <p:nvSpPr>
          <p:cNvPr id="29" name="TextBox 28">
            <a:extLst>
              <a:ext uri="{FF2B5EF4-FFF2-40B4-BE49-F238E27FC236}">
                <a16:creationId xmlns:a16="http://schemas.microsoft.com/office/drawing/2014/main" id="{F14D4B53-6F0A-4FE9-ACB2-CC4FDBE9C607}"/>
              </a:ext>
            </a:extLst>
          </p:cNvPr>
          <p:cNvSpPr txBox="1"/>
          <p:nvPr/>
        </p:nvSpPr>
        <p:spPr>
          <a:xfrm>
            <a:off x="381135" y="6302729"/>
            <a:ext cx="2155567" cy="461665"/>
          </a:xfrm>
          <a:prstGeom prst="rect">
            <a:avLst/>
          </a:prstGeom>
          <a:solidFill>
            <a:srgbClr val="FFC000"/>
          </a:solidFill>
        </p:spPr>
        <p:txBody>
          <a:bodyPr wrap="square" rtlCol="0">
            <a:spAutoFit/>
          </a:bodyPr>
          <a:lstStyle/>
          <a:p>
            <a:r>
              <a:rPr lang="en-GB" sz="2400" dirty="0"/>
              <a:t>7. die </a:t>
            </a:r>
            <a:r>
              <a:rPr lang="en-GB" sz="2400" dirty="0" err="1"/>
              <a:t>Farbe</a:t>
            </a:r>
            <a:endParaRPr lang="en-GB" sz="2400" dirty="0"/>
          </a:p>
        </p:txBody>
      </p:sp>
      <p:sp>
        <p:nvSpPr>
          <p:cNvPr id="30" name="TextBox 29">
            <a:extLst>
              <a:ext uri="{FF2B5EF4-FFF2-40B4-BE49-F238E27FC236}">
                <a16:creationId xmlns:a16="http://schemas.microsoft.com/office/drawing/2014/main" id="{3A78D49E-317F-44E5-B183-7E369D462F67}"/>
              </a:ext>
            </a:extLst>
          </p:cNvPr>
          <p:cNvSpPr txBox="1"/>
          <p:nvPr/>
        </p:nvSpPr>
        <p:spPr>
          <a:xfrm>
            <a:off x="6271106" y="1647211"/>
            <a:ext cx="2155567" cy="461665"/>
          </a:xfrm>
          <a:prstGeom prst="rect">
            <a:avLst/>
          </a:prstGeom>
          <a:solidFill>
            <a:srgbClr val="FFC000"/>
          </a:solidFill>
        </p:spPr>
        <p:txBody>
          <a:bodyPr wrap="square" rtlCol="0">
            <a:spAutoFit/>
          </a:bodyPr>
          <a:lstStyle/>
          <a:p>
            <a:r>
              <a:rPr lang="en-GB" sz="2400" dirty="0"/>
              <a:t>8. </a:t>
            </a:r>
            <a:r>
              <a:rPr lang="en-GB" sz="2400" dirty="0" err="1"/>
              <a:t>Lieblings</a:t>
            </a:r>
            <a:endParaRPr lang="en-GB" sz="2400" dirty="0"/>
          </a:p>
        </p:txBody>
      </p:sp>
      <p:sp>
        <p:nvSpPr>
          <p:cNvPr id="31" name="TextBox 30">
            <a:extLst>
              <a:ext uri="{FF2B5EF4-FFF2-40B4-BE49-F238E27FC236}">
                <a16:creationId xmlns:a16="http://schemas.microsoft.com/office/drawing/2014/main" id="{6DBD0E36-BADA-45F5-BD94-4A5072AA668E}"/>
              </a:ext>
            </a:extLst>
          </p:cNvPr>
          <p:cNvSpPr txBox="1"/>
          <p:nvPr/>
        </p:nvSpPr>
        <p:spPr>
          <a:xfrm>
            <a:off x="6271106" y="2397350"/>
            <a:ext cx="2267417" cy="461665"/>
          </a:xfrm>
          <a:prstGeom prst="rect">
            <a:avLst/>
          </a:prstGeom>
          <a:solidFill>
            <a:srgbClr val="FFC000"/>
          </a:solidFill>
        </p:spPr>
        <p:txBody>
          <a:bodyPr wrap="square" rtlCol="0">
            <a:spAutoFit/>
          </a:bodyPr>
          <a:lstStyle/>
          <a:p>
            <a:r>
              <a:rPr lang="en-GB" sz="2400" dirty="0"/>
              <a:t>9. die </a:t>
            </a:r>
            <a:r>
              <a:rPr lang="en-GB" sz="2400" dirty="0" err="1"/>
              <a:t>Lehrerin</a:t>
            </a:r>
            <a:endParaRPr lang="en-GB" sz="2400" dirty="0"/>
          </a:p>
        </p:txBody>
      </p:sp>
      <p:sp>
        <p:nvSpPr>
          <p:cNvPr id="32" name="TextBox 31">
            <a:extLst>
              <a:ext uri="{FF2B5EF4-FFF2-40B4-BE49-F238E27FC236}">
                <a16:creationId xmlns:a16="http://schemas.microsoft.com/office/drawing/2014/main" id="{F18088CA-7315-4874-B550-ED29B356E776}"/>
              </a:ext>
            </a:extLst>
          </p:cNvPr>
          <p:cNvSpPr txBox="1"/>
          <p:nvPr/>
        </p:nvSpPr>
        <p:spPr>
          <a:xfrm>
            <a:off x="6290696" y="3166605"/>
            <a:ext cx="2531690" cy="461665"/>
          </a:xfrm>
          <a:prstGeom prst="rect">
            <a:avLst/>
          </a:prstGeom>
          <a:solidFill>
            <a:srgbClr val="FFC000"/>
          </a:solidFill>
        </p:spPr>
        <p:txBody>
          <a:bodyPr wrap="square" rtlCol="0">
            <a:spAutoFit/>
          </a:bodyPr>
          <a:lstStyle/>
          <a:p>
            <a:r>
              <a:rPr lang="en-GB" sz="2400" dirty="0"/>
              <a:t>10. die Person</a:t>
            </a:r>
          </a:p>
        </p:txBody>
      </p:sp>
      <p:sp>
        <p:nvSpPr>
          <p:cNvPr id="33" name="TextBox 32">
            <a:extLst>
              <a:ext uri="{FF2B5EF4-FFF2-40B4-BE49-F238E27FC236}">
                <a16:creationId xmlns:a16="http://schemas.microsoft.com/office/drawing/2014/main" id="{EED8D2B6-090B-47D2-B085-52D40AB70699}"/>
              </a:ext>
            </a:extLst>
          </p:cNvPr>
          <p:cNvSpPr txBox="1"/>
          <p:nvPr/>
        </p:nvSpPr>
        <p:spPr>
          <a:xfrm>
            <a:off x="6290696" y="3972577"/>
            <a:ext cx="2155567" cy="461665"/>
          </a:xfrm>
          <a:prstGeom prst="rect">
            <a:avLst/>
          </a:prstGeom>
          <a:solidFill>
            <a:srgbClr val="FFC000"/>
          </a:solidFill>
        </p:spPr>
        <p:txBody>
          <a:bodyPr wrap="square" rtlCol="0">
            <a:spAutoFit/>
          </a:bodyPr>
          <a:lstStyle/>
          <a:p>
            <a:r>
              <a:rPr lang="en-GB" sz="2400" dirty="0"/>
              <a:t>11. das Tier</a:t>
            </a:r>
          </a:p>
        </p:txBody>
      </p:sp>
      <p:sp>
        <p:nvSpPr>
          <p:cNvPr id="34" name="TextBox 33">
            <a:extLst>
              <a:ext uri="{FF2B5EF4-FFF2-40B4-BE49-F238E27FC236}">
                <a16:creationId xmlns:a16="http://schemas.microsoft.com/office/drawing/2014/main" id="{9EE441E1-056F-4473-8277-57F95F38ABCC}"/>
              </a:ext>
            </a:extLst>
          </p:cNvPr>
          <p:cNvSpPr txBox="1"/>
          <p:nvPr/>
        </p:nvSpPr>
        <p:spPr>
          <a:xfrm>
            <a:off x="6271106" y="4745410"/>
            <a:ext cx="2155567" cy="461665"/>
          </a:xfrm>
          <a:prstGeom prst="rect">
            <a:avLst/>
          </a:prstGeom>
          <a:solidFill>
            <a:srgbClr val="FFC000"/>
          </a:solidFill>
        </p:spPr>
        <p:txBody>
          <a:bodyPr wrap="square" rtlCol="0">
            <a:spAutoFit/>
          </a:bodyPr>
          <a:lstStyle/>
          <a:p>
            <a:r>
              <a:rPr lang="en-GB" sz="2400" dirty="0"/>
              <a:t>12. der Ort</a:t>
            </a:r>
          </a:p>
        </p:txBody>
      </p:sp>
      <p:sp>
        <p:nvSpPr>
          <p:cNvPr id="35" name="TextBox 34">
            <a:extLst>
              <a:ext uri="{FF2B5EF4-FFF2-40B4-BE49-F238E27FC236}">
                <a16:creationId xmlns:a16="http://schemas.microsoft.com/office/drawing/2014/main" id="{1B2F5EF3-0B1E-446A-8F0D-8CA7523C2144}"/>
              </a:ext>
            </a:extLst>
          </p:cNvPr>
          <p:cNvSpPr txBox="1"/>
          <p:nvPr/>
        </p:nvSpPr>
        <p:spPr>
          <a:xfrm>
            <a:off x="6279370" y="5504960"/>
            <a:ext cx="2155567" cy="461665"/>
          </a:xfrm>
          <a:prstGeom prst="rect">
            <a:avLst/>
          </a:prstGeom>
          <a:solidFill>
            <a:srgbClr val="FFC000"/>
          </a:solidFill>
        </p:spPr>
        <p:txBody>
          <a:bodyPr wrap="square" rtlCol="0">
            <a:spAutoFit/>
          </a:bodyPr>
          <a:lstStyle/>
          <a:p>
            <a:r>
              <a:rPr lang="en-GB" sz="2400" dirty="0"/>
              <a:t>13. das Lied</a:t>
            </a:r>
          </a:p>
        </p:txBody>
      </p:sp>
      <p:sp>
        <p:nvSpPr>
          <p:cNvPr id="36" name="TextBox 35">
            <a:extLst>
              <a:ext uri="{FF2B5EF4-FFF2-40B4-BE49-F238E27FC236}">
                <a16:creationId xmlns:a16="http://schemas.microsoft.com/office/drawing/2014/main" id="{C427E566-557D-463C-B7C6-DC54B80D46DE}"/>
              </a:ext>
            </a:extLst>
          </p:cNvPr>
          <p:cNvSpPr txBox="1"/>
          <p:nvPr/>
        </p:nvSpPr>
        <p:spPr>
          <a:xfrm>
            <a:off x="6263585" y="6272349"/>
            <a:ext cx="2637219" cy="461665"/>
          </a:xfrm>
          <a:prstGeom prst="rect">
            <a:avLst/>
          </a:prstGeom>
          <a:solidFill>
            <a:srgbClr val="FFC000"/>
          </a:solidFill>
        </p:spPr>
        <p:txBody>
          <a:bodyPr wrap="square" rtlCol="0">
            <a:spAutoFit/>
          </a:bodyPr>
          <a:lstStyle/>
          <a:p>
            <a:r>
              <a:rPr lang="en-GB" sz="2400" dirty="0"/>
              <a:t>14. der Mensch</a:t>
            </a:r>
          </a:p>
        </p:txBody>
      </p:sp>
      <p:sp>
        <p:nvSpPr>
          <p:cNvPr id="37" name="TextBox 36">
            <a:extLst>
              <a:ext uri="{FF2B5EF4-FFF2-40B4-BE49-F238E27FC236}">
                <a16:creationId xmlns:a16="http://schemas.microsoft.com/office/drawing/2014/main" id="{D9DC03A5-D9E2-41CC-97A4-6F96E444445D}"/>
              </a:ext>
            </a:extLst>
          </p:cNvPr>
          <p:cNvSpPr txBox="1"/>
          <p:nvPr/>
        </p:nvSpPr>
        <p:spPr>
          <a:xfrm>
            <a:off x="2546553" y="1613963"/>
            <a:ext cx="2155567" cy="461665"/>
          </a:xfrm>
          <a:prstGeom prst="rect">
            <a:avLst/>
          </a:prstGeom>
          <a:solidFill>
            <a:srgbClr val="002060"/>
          </a:solidFill>
        </p:spPr>
        <p:txBody>
          <a:bodyPr wrap="square" rtlCol="0">
            <a:spAutoFit/>
          </a:bodyPr>
          <a:lstStyle/>
          <a:p>
            <a:r>
              <a:rPr lang="en-GB" sz="2400" dirty="0">
                <a:solidFill>
                  <a:schemeClr val="bg1"/>
                </a:solidFill>
              </a:rPr>
              <a:t>1. (the) film</a:t>
            </a:r>
          </a:p>
        </p:txBody>
      </p:sp>
      <p:sp>
        <p:nvSpPr>
          <p:cNvPr id="38" name="TextBox 37">
            <a:extLst>
              <a:ext uri="{FF2B5EF4-FFF2-40B4-BE49-F238E27FC236}">
                <a16:creationId xmlns:a16="http://schemas.microsoft.com/office/drawing/2014/main" id="{85E169F7-B3B0-4498-969B-EBD429D2B846}"/>
              </a:ext>
            </a:extLst>
          </p:cNvPr>
          <p:cNvSpPr txBox="1"/>
          <p:nvPr/>
        </p:nvSpPr>
        <p:spPr>
          <a:xfrm>
            <a:off x="2546553" y="2376173"/>
            <a:ext cx="2265632" cy="461665"/>
          </a:xfrm>
          <a:prstGeom prst="rect">
            <a:avLst/>
          </a:prstGeom>
          <a:solidFill>
            <a:srgbClr val="002060"/>
          </a:solidFill>
        </p:spPr>
        <p:txBody>
          <a:bodyPr wrap="square" rtlCol="0">
            <a:spAutoFit/>
          </a:bodyPr>
          <a:lstStyle/>
          <a:p>
            <a:r>
              <a:rPr lang="en-GB" sz="2400" dirty="0">
                <a:solidFill>
                  <a:schemeClr val="bg1"/>
                </a:solidFill>
              </a:rPr>
              <a:t>2. (the) music</a:t>
            </a:r>
          </a:p>
        </p:txBody>
      </p:sp>
      <p:sp>
        <p:nvSpPr>
          <p:cNvPr id="39" name="TextBox 38">
            <a:extLst>
              <a:ext uri="{FF2B5EF4-FFF2-40B4-BE49-F238E27FC236}">
                <a16:creationId xmlns:a16="http://schemas.microsoft.com/office/drawing/2014/main" id="{B3F9B3C7-ABD3-42D9-8C57-189CBC81A1D7}"/>
              </a:ext>
            </a:extLst>
          </p:cNvPr>
          <p:cNvSpPr txBox="1"/>
          <p:nvPr/>
        </p:nvSpPr>
        <p:spPr>
          <a:xfrm>
            <a:off x="2518493" y="3052350"/>
            <a:ext cx="2438521" cy="830997"/>
          </a:xfrm>
          <a:prstGeom prst="rect">
            <a:avLst/>
          </a:prstGeom>
          <a:solidFill>
            <a:srgbClr val="002060"/>
          </a:solidFill>
        </p:spPr>
        <p:txBody>
          <a:bodyPr wrap="square" rtlCol="0">
            <a:spAutoFit/>
          </a:bodyPr>
          <a:lstStyle/>
          <a:p>
            <a:r>
              <a:rPr lang="en-GB" sz="2400" dirty="0">
                <a:solidFill>
                  <a:schemeClr val="bg1"/>
                </a:solidFill>
              </a:rPr>
              <a:t>3. (the) [male] teacher</a:t>
            </a:r>
          </a:p>
        </p:txBody>
      </p:sp>
      <p:sp>
        <p:nvSpPr>
          <p:cNvPr id="40" name="TextBox 39">
            <a:extLst>
              <a:ext uri="{FF2B5EF4-FFF2-40B4-BE49-F238E27FC236}">
                <a16:creationId xmlns:a16="http://schemas.microsoft.com/office/drawing/2014/main" id="{5232E685-7D1B-48E7-801A-F69A3E265475}"/>
              </a:ext>
            </a:extLst>
          </p:cNvPr>
          <p:cNvSpPr txBox="1"/>
          <p:nvPr/>
        </p:nvSpPr>
        <p:spPr>
          <a:xfrm>
            <a:off x="2534941" y="4000904"/>
            <a:ext cx="2155567" cy="461665"/>
          </a:xfrm>
          <a:prstGeom prst="rect">
            <a:avLst/>
          </a:prstGeom>
          <a:solidFill>
            <a:srgbClr val="002060"/>
          </a:solidFill>
        </p:spPr>
        <p:txBody>
          <a:bodyPr wrap="square" rtlCol="0">
            <a:spAutoFit/>
          </a:bodyPr>
          <a:lstStyle/>
          <a:p>
            <a:r>
              <a:rPr lang="en-GB" sz="2400" dirty="0">
                <a:solidFill>
                  <a:schemeClr val="bg1"/>
                </a:solidFill>
              </a:rPr>
              <a:t>4. (the) book</a:t>
            </a:r>
          </a:p>
        </p:txBody>
      </p:sp>
      <p:sp>
        <p:nvSpPr>
          <p:cNvPr id="41" name="TextBox 40">
            <a:extLst>
              <a:ext uri="{FF2B5EF4-FFF2-40B4-BE49-F238E27FC236}">
                <a16:creationId xmlns:a16="http://schemas.microsoft.com/office/drawing/2014/main" id="{64E989D2-959D-49A6-B51B-EB9179667235}"/>
              </a:ext>
            </a:extLst>
          </p:cNvPr>
          <p:cNvSpPr txBox="1"/>
          <p:nvPr/>
        </p:nvSpPr>
        <p:spPr>
          <a:xfrm>
            <a:off x="2534940" y="4831970"/>
            <a:ext cx="2422325" cy="461665"/>
          </a:xfrm>
          <a:prstGeom prst="rect">
            <a:avLst/>
          </a:prstGeom>
          <a:solidFill>
            <a:srgbClr val="002060"/>
          </a:solidFill>
        </p:spPr>
        <p:txBody>
          <a:bodyPr wrap="square" rtlCol="0">
            <a:spAutoFit/>
          </a:bodyPr>
          <a:lstStyle/>
          <a:p>
            <a:r>
              <a:rPr lang="en-GB" sz="2400" dirty="0">
                <a:solidFill>
                  <a:schemeClr val="bg1"/>
                </a:solidFill>
              </a:rPr>
              <a:t>5. (the) game</a:t>
            </a:r>
          </a:p>
        </p:txBody>
      </p:sp>
      <p:sp>
        <p:nvSpPr>
          <p:cNvPr id="42" name="TextBox 41">
            <a:extLst>
              <a:ext uri="{FF2B5EF4-FFF2-40B4-BE49-F238E27FC236}">
                <a16:creationId xmlns:a16="http://schemas.microsoft.com/office/drawing/2014/main" id="{E88BB54C-A86B-4E5C-A51E-A7AD4F799CE9}"/>
              </a:ext>
            </a:extLst>
          </p:cNvPr>
          <p:cNvSpPr txBox="1"/>
          <p:nvPr/>
        </p:nvSpPr>
        <p:spPr>
          <a:xfrm>
            <a:off x="2523779" y="5643709"/>
            <a:ext cx="2155567" cy="461665"/>
          </a:xfrm>
          <a:prstGeom prst="rect">
            <a:avLst/>
          </a:prstGeom>
          <a:solidFill>
            <a:srgbClr val="002060"/>
          </a:solidFill>
        </p:spPr>
        <p:txBody>
          <a:bodyPr wrap="square" rtlCol="0">
            <a:spAutoFit/>
          </a:bodyPr>
          <a:lstStyle/>
          <a:p>
            <a:r>
              <a:rPr lang="en-GB" sz="2400" dirty="0">
                <a:solidFill>
                  <a:schemeClr val="bg1"/>
                </a:solidFill>
              </a:rPr>
              <a:t>6. (the) word</a:t>
            </a:r>
          </a:p>
        </p:txBody>
      </p:sp>
      <p:sp>
        <p:nvSpPr>
          <p:cNvPr id="43" name="TextBox 42">
            <a:extLst>
              <a:ext uri="{FF2B5EF4-FFF2-40B4-BE49-F238E27FC236}">
                <a16:creationId xmlns:a16="http://schemas.microsoft.com/office/drawing/2014/main" id="{D1C288E7-FF1A-4006-A5B3-7275B6A89C8B}"/>
              </a:ext>
            </a:extLst>
          </p:cNvPr>
          <p:cNvSpPr txBox="1"/>
          <p:nvPr/>
        </p:nvSpPr>
        <p:spPr>
          <a:xfrm>
            <a:off x="2534940" y="6302728"/>
            <a:ext cx="2637219" cy="461665"/>
          </a:xfrm>
          <a:prstGeom prst="rect">
            <a:avLst/>
          </a:prstGeom>
          <a:solidFill>
            <a:srgbClr val="002060"/>
          </a:solidFill>
        </p:spPr>
        <p:txBody>
          <a:bodyPr wrap="square" rtlCol="0">
            <a:spAutoFit/>
          </a:bodyPr>
          <a:lstStyle/>
          <a:p>
            <a:r>
              <a:rPr lang="en-GB" sz="2400" dirty="0">
                <a:solidFill>
                  <a:schemeClr val="bg1"/>
                </a:solidFill>
              </a:rPr>
              <a:t>7. (the) colour</a:t>
            </a:r>
          </a:p>
        </p:txBody>
      </p:sp>
      <p:sp>
        <p:nvSpPr>
          <p:cNvPr id="44" name="TextBox 43">
            <a:extLst>
              <a:ext uri="{FF2B5EF4-FFF2-40B4-BE49-F238E27FC236}">
                <a16:creationId xmlns:a16="http://schemas.microsoft.com/office/drawing/2014/main" id="{DDAD391D-958D-463B-A826-BF3D2ECC5316}"/>
              </a:ext>
            </a:extLst>
          </p:cNvPr>
          <p:cNvSpPr txBox="1"/>
          <p:nvPr/>
        </p:nvSpPr>
        <p:spPr>
          <a:xfrm>
            <a:off x="8384148" y="1647211"/>
            <a:ext cx="2155567" cy="461665"/>
          </a:xfrm>
          <a:prstGeom prst="rect">
            <a:avLst/>
          </a:prstGeom>
          <a:solidFill>
            <a:srgbClr val="002060"/>
          </a:solidFill>
        </p:spPr>
        <p:txBody>
          <a:bodyPr wrap="square" rtlCol="0">
            <a:spAutoFit/>
          </a:bodyPr>
          <a:lstStyle/>
          <a:p>
            <a:r>
              <a:rPr lang="en-GB" sz="2400" dirty="0">
                <a:solidFill>
                  <a:schemeClr val="bg1"/>
                </a:solidFill>
              </a:rPr>
              <a:t>8. favourite</a:t>
            </a:r>
          </a:p>
        </p:txBody>
      </p:sp>
      <p:sp>
        <p:nvSpPr>
          <p:cNvPr id="45" name="TextBox 44">
            <a:extLst>
              <a:ext uri="{FF2B5EF4-FFF2-40B4-BE49-F238E27FC236}">
                <a16:creationId xmlns:a16="http://schemas.microsoft.com/office/drawing/2014/main" id="{D139C126-A2C7-4EAE-A20B-43AF061F4712}"/>
              </a:ext>
            </a:extLst>
          </p:cNvPr>
          <p:cNvSpPr txBox="1"/>
          <p:nvPr/>
        </p:nvSpPr>
        <p:spPr>
          <a:xfrm>
            <a:off x="8474092" y="2238454"/>
            <a:ext cx="3008163" cy="830997"/>
          </a:xfrm>
          <a:prstGeom prst="rect">
            <a:avLst/>
          </a:prstGeom>
          <a:solidFill>
            <a:srgbClr val="002060"/>
          </a:solidFill>
        </p:spPr>
        <p:txBody>
          <a:bodyPr wrap="square" rtlCol="0">
            <a:spAutoFit/>
          </a:bodyPr>
          <a:lstStyle/>
          <a:p>
            <a:r>
              <a:rPr lang="en-GB" sz="2400" dirty="0">
                <a:solidFill>
                  <a:schemeClr val="bg1"/>
                </a:solidFill>
              </a:rPr>
              <a:t>9. (the) [female] teacher</a:t>
            </a:r>
          </a:p>
        </p:txBody>
      </p:sp>
      <p:sp>
        <p:nvSpPr>
          <p:cNvPr id="46" name="TextBox 45">
            <a:extLst>
              <a:ext uri="{FF2B5EF4-FFF2-40B4-BE49-F238E27FC236}">
                <a16:creationId xmlns:a16="http://schemas.microsoft.com/office/drawing/2014/main" id="{D936FA8D-66FC-4435-8DC2-28E9674EA8E4}"/>
              </a:ext>
            </a:extLst>
          </p:cNvPr>
          <p:cNvSpPr txBox="1"/>
          <p:nvPr/>
        </p:nvSpPr>
        <p:spPr>
          <a:xfrm>
            <a:off x="8506531" y="3163341"/>
            <a:ext cx="2763381" cy="461665"/>
          </a:xfrm>
          <a:prstGeom prst="rect">
            <a:avLst/>
          </a:prstGeom>
          <a:solidFill>
            <a:srgbClr val="002060"/>
          </a:solidFill>
        </p:spPr>
        <p:txBody>
          <a:bodyPr wrap="square" rtlCol="0">
            <a:spAutoFit/>
          </a:bodyPr>
          <a:lstStyle/>
          <a:p>
            <a:r>
              <a:rPr lang="en-GB" sz="2400" dirty="0">
                <a:solidFill>
                  <a:schemeClr val="bg1"/>
                </a:solidFill>
              </a:rPr>
              <a:t>10. (the) person</a:t>
            </a:r>
          </a:p>
        </p:txBody>
      </p:sp>
      <p:sp>
        <p:nvSpPr>
          <p:cNvPr id="47" name="TextBox 46">
            <a:extLst>
              <a:ext uri="{FF2B5EF4-FFF2-40B4-BE49-F238E27FC236}">
                <a16:creationId xmlns:a16="http://schemas.microsoft.com/office/drawing/2014/main" id="{E2E3A5D9-9782-4076-9401-8BC0491E5D03}"/>
              </a:ext>
            </a:extLst>
          </p:cNvPr>
          <p:cNvSpPr txBox="1"/>
          <p:nvPr/>
        </p:nvSpPr>
        <p:spPr>
          <a:xfrm>
            <a:off x="8426673" y="3970832"/>
            <a:ext cx="2763381" cy="461665"/>
          </a:xfrm>
          <a:prstGeom prst="rect">
            <a:avLst/>
          </a:prstGeom>
          <a:solidFill>
            <a:srgbClr val="002060"/>
          </a:solidFill>
        </p:spPr>
        <p:txBody>
          <a:bodyPr wrap="square" rtlCol="0">
            <a:spAutoFit/>
          </a:bodyPr>
          <a:lstStyle/>
          <a:p>
            <a:r>
              <a:rPr lang="en-GB" sz="2400" dirty="0">
                <a:solidFill>
                  <a:schemeClr val="bg1"/>
                </a:solidFill>
              </a:rPr>
              <a:t>11. (the) animal</a:t>
            </a:r>
          </a:p>
        </p:txBody>
      </p:sp>
      <p:sp>
        <p:nvSpPr>
          <p:cNvPr id="48" name="TextBox 47">
            <a:extLst>
              <a:ext uri="{FF2B5EF4-FFF2-40B4-BE49-F238E27FC236}">
                <a16:creationId xmlns:a16="http://schemas.microsoft.com/office/drawing/2014/main" id="{2346A558-6664-4F01-BB11-E0AFD262CB09}"/>
              </a:ext>
            </a:extLst>
          </p:cNvPr>
          <p:cNvSpPr txBox="1"/>
          <p:nvPr/>
        </p:nvSpPr>
        <p:spPr>
          <a:xfrm>
            <a:off x="8425271" y="4751297"/>
            <a:ext cx="2831026" cy="461665"/>
          </a:xfrm>
          <a:prstGeom prst="rect">
            <a:avLst/>
          </a:prstGeom>
          <a:solidFill>
            <a:srgbClr val="002060"/>
          </a:solidFill>
        </p:spPr>
        <p:txBody>
          <a:bodyPr wrap="square" rtlCol="0">
            <a:spAutoFit/>
          </a:bodyPr>
          <a:lstStyle/>
          <a:p>
            <a:r>
              <a:rPr lang="en-GB" sz="2400" dirty="0">
                <a:solidFill>
                  <a:schemeClr val="bg1"/>
                </a:solidFill>
              </a:rPr>
              <a:t>12. (the) place</a:t>
            </a:r>
          </a:p>
        </p:txBody>
      </p:sp>
      <p:sp>
        <p:nvSpPr>
          <p:cNvPr id="49" name="TextBox 48">
            <a:extLst>
              <a:ext uri="{FF2B5EF4-FFF2-40B4-BE49-F238E27FC236}">
                <a16:creationId xmlns:a16="http://schemas.microsoft.com/office/drawing/2014/main" id="{A5D071B8-5FDE-4E4A-8B95-51B6E7DEB181}"/>
              </a:ext>
            </a:extLst>
          </p:cNvPr>
          <p:cNvSpPr txBox="1"/>
          <p:nvPr/>
        </p:nvSpPr>
        <p:spPr>
          <a:xfrm>
            <a:off x="8425271" y="5499516"/>
            <a:ext cx="2831026" cy="461665"/>
          </a:xfrm>
          <a:prstGeom prst="rect">
            <a:avLst/>
          </a:prstGeom>
          <a:solidFill>
            <a:srgbClr val="002060"/>
          </a:solidFill>
        </p:spPr>
        <p:txBody>
          <a:bodyPr wrap="square" rtlCol="0">
            <a:spAutoFit/>
          </a:bodyPr>
          <a:lstStyle/>
          <a:p>
            <a:r>
              <a:rPr lang="en-GB" sz="2400" dirty="0">
                <a:solidFill>
                  <a:schemeClr val="bg1"/>
                </a:solidFill>
              </a:rPr>
              <a:t>13. (the) song</a:t>
            </a:r>
          </a:p>
        </p:txBody>
      </p:sp>
      <p:sp>
        <p:nvSpPr>
          <p:cNvPr id="50" name="TextBox 49">
            <a:extLst>
              <a:ext uri="{FF2B5EF4-FFF2-40B4-BE49-F238E27FC236}">
                <a16:creationId xmlns:a16="http://schemas.microsoft.com/office/drawing/2014/main" id="{0928E100-23F6-4224-9ADC-EDA4C8772F30}"/>
              </a:ext>
            </a:extLst>
          </p:cNvPr>
          <p:cNvSpPr txBox="1"/>
          <p:nvPr/>
        </p:nvSpPr>
        <p:spPr>
          <a:xfrm>
            <a:off x="8712871" y="6023752"/>
            <a:ext cx="2405183" cy="830997"/>
          </a:xfrm>
          <a:prstGeom prst="rect">
            <a:avLst/>
          </a:prstGeom>
          <a:solidFill>
            <a:srgbClr val="002060"/>
          </a:solidFill>
        </p:spPr>
        <p:txBody>
          <a:bodyPr wrap="square" rtlCol="0">
            <a:spAutoFit/>
          </a:bodyPr>
          <a:lstStyle/>
          <a:p>
            <a:r>
              <a:rPr lang="en-GB" sz="2400" dirty="0">
                <a:solidFill>
                  <a:schemeClr val="bg1"/>
                </a:solidFill>
              </a:rPr>
              <a:t>14. (the) human being</a:t>
            </a:r>
          </a:p>
        </p:txBody>
      </p:sp>
      <p:sp>
        <p:nvSpPr>
          <p:cNvPr id="51" name="Oval Callout 19">
            <a:extLst>
              <a:ext uri="{FF2B5EF4-FFF2-40B4-BE49-F238E27FC236}">
                <a16:creationId xmlns:a16="http://schemas.microsoft.com/office/drawing/2014/main" id="{F7C7088D-E94A-4F88-92FA-4E79BEBF3CB9}"/>
              </a:ext>
            </a:extLst>
          </p:cNvPr>
          <p:cNvSpPr/>
          <p:nvPr/>
        </p:nvSpPr>
        <p:spPr>
          <a:xfrm>
            <a:off x="5364230" y="173421"/>
            <a:ext cx="5546231" cy="1345006"/>
          </a:xfrm>
          <a:prstGeom prst="wedgeEllipseCallout">
            <a:avLst>
              <a:gd name="adj1" fmla="val 7710"/>
              <a:gd name="adj2" fmla="val -4849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Which of these words are cognates?</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4F5A88CB-17D9-457C-9015-50A47FDA1934}"/>
              </a:ext>
            </a:extLst>
          </p:cNvPr>
          <p:cNvSpPr/>
          <p:nvPr/>
        </p:nvSpPr>
        <p:spPr>
          <a:xfrm>
            <a:off x="790159" y="1464082"/>
            <a:ext cx="129264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11702A46-DCE3-49E3-9E98-A93DB8ED7500}"/>
              </a:ext>
            </a:extLst>
          </p:cNvPr>
          <p:cNvSpPr/>
          <p:nvPr/>
        </p:nvSpPr>
        <p:spPr>
          <a:xfrm>
            <a:off x="786571" y="2288366"/>
            <a:ext cx="157808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800CC34E-53F8-4E94-8D98-618F94AC7FF4}"/>
              </a:ext>
            </a:extLst>
          </p:cNvPr>
          <p:cNvSpPr/>
          <p:nvPr/>
        </p:nvSpPr>
        <p:spPr>
          <a:xfrm>
            <a:off x="786571" y="5385232"/>
            <a:ext cx="1448629"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44DC4A53-E85A-42D3-A0F7-E5A14A3269B3}"/>
              </a:ext>
            </a:extLst>
          </p:cNvPr>
          <p:cNvSpPr/>
          <p:nvPr/>
        </p:nvSpPr>
        <p:spPr>
          <a:xfrm>
            <a:off x="6847850" y="3002497"/>
            <a:ext cx="1590898"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28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 presetClass="entr" presetSubtype="0" fill="hold" nodeType="withEffect">
                                  <p:stCondLst>
                                    <p:cond delay="0"/>
                                  </p:stCondLst>
                                  <p:childTnLst>
                                    <p:set>
                                      <p:cBhvr>
                                        <p:cTn id="65"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51"/>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52"/>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53"/>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54"/>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55"/>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4"/>
                                        </p:tgtEl>
                                        <p:attrNameLst>
                                          <p:attrName>style.visibility</p:attrName>
                                        </p:attrNameLst>
                                      </p:cBhvr>
                                      <p:to>
                                        <p:strVal val="hidden"/>
                                      </p:to>
                                    </p:set>
                                  </p:childTnLst>
                                </p:cTn>
                              </p:par>
                              <p:par>
                                <p:cTn id="96" presetID="1" presetClass="exit" presetSubtype="0" fill="hold" grpId="0" nodeType="withEffect">
                                  <p:stCondLst>
                                    <p:cond delay="0"/>
                                  </p:stCondLst>
                                  <p:childTnLst>
                                    <p:set>
                                      <p:cBhvr>
                                        <p:cTn id="97" dur="1" fill="hold">
                                          <p:stCondLst>
                                            <p:cond delay="0"/>
                                          </p:stCondLst>
                                        </p:cTn>
                                        <p:tgtEl>
                                          <p:spTgt spid="20"/>
                                        </p:tgtEl>
                                        <p:attrNameLst>
                                          <p:attrName>style.visibility</p:attrName>
                                        </p:attrNameLst>
                                      </p:cBhvr>
                                      <p:to>
                                        <p:strVal val="hidden"/>
                                      </p:to>
                                    </p:set>
                                  </p:childTnLst>
                                </p:cTn>
                              </p:par>
                              <p:par>
                                <p:cTn id="98" presetID="1" presetClass="exit"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hidden"/>
                                      </p:to>
                                    </p:set>
                                  </p:childTnLst>
                                </p:cTn>
                              </p:par>
                              <p:par>
                                <p:cTn id="102" presetID="1" presetClass="exit" presetSubtype="0" fill="hold" grpId="0" nodeType="withEffect">
                                  <p:stCondLst>
                                    <p:cond delay="0"/>
                                  </p:stCondLst>
                                  <p:childTnLst>
                                    <p:set>
                                      <p:cBhvr>
                                        <p:cTn id="103" dur="1" fill="hold">
                                          <p:stCondLst>
                                            <p:cond delay="0"/>
                                          </p:stCondLst>
                                        </p:cTn>
                                        <p:tgtEl>
                                          <p:spTgt spid="27"/>
                                        </p:tgtEl>
                                        <p:attrNameLst>
                                          <p:attrName>style.visibility</p:attrName>
                                        </p:attrNameLst>
                                      </p:cBhvr>
                                      <p:to>
                                        <p:strVal val="hidden"/>
                                      </p:to>
                                    </p:set>
                                  </p:childTnLst>
                                </p:cTn>
                              </p:par>
                              <p:par>
                                <p:cTn id="104" presetID="1" presetClass="exit" presetSubtype="0" fill="hold" grpId="0" nodeType="withEffect">
                                  <p:stCondLst>
                                    <p:cond delay="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xit" presetSubtype="0" fill="hold" grpId="0" nodeType="withEffect">
                                  <p:stCondLst>
                                    <p:cond delay="0"/>
                                  </p:stCondLst>
                                  <p:childTnLst>
                                    <p:set>
                                      <p:cBhvr>
                                        <p:cTn id="107" dur="1" fill="hold">
                                          <p:stCondLst>
                                            <p:cond delay="0"/>
                                          </p:stCondLst>
                                        </p:cTn>
                                        <p:tgtEl>
                                          <p:spTgt spid="29"/>
                                        </p:tgtEl>
                                        <p:attrNameLst>
                                          <p:attrName>style.visibility</p:attrName>
                                        </p:attrNameLst>
                                      </p:cBhvr>
                                      <p:to>
                                        <p:strVal val="hidden"/>
                                      </p:to>
                                    </p:set>
                                  </p:childTnLst>
                                </p:cTn>
                              </p:par>
                              <p:par>
                                <p:cTn id="108" presetID="1" presetClass="exit"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hidden"/>
                                      </p:to>
                                    </p:set>
                                  </p:childTnLst>
                                </p:cTn>
                              </p:par>
                              <p:par>
                                <p:cTn id="110" presetID="1" presetClass="exit" presetSubtype="0" fill="hold" grpId="0" nodeType="withEffect">
                                  <p:stCondLst>
                                    <p:cond delay="0"/>
                                  </p:stCondLst>
                                  <p:childTnLst>
                                    <p:set>
                                      <p:cBhvr>
                                        <p:cTn id="111" dur="1" fill="hold">
                                          <p:stCondLst>
                                            <p:cond delay="0"/>
                                          </p:stCondLst>
                                        </p:cTn>
                                        <p:tgtEl>
                                          <p:spTgt spid="31"/>
                                        </p:tgtEl>
                                        <p:attrNameLst>
                                          <p:attrName>style.visibility</p:attrName>
                                        </p:attrNameLst>
                                      </p:cBhvr>
                                      <p:to>
                                        <p:strVal val="hidden"/>
                                      </p:to>
                                    </p:set>
                                  </p:childTnLst>
                                </p:cTn>
                              </p:par>
                              <p:par>
                                <p:cTn id="112" presetID="1" presetClass="exit" presetSubtype="0" fill="hold" grpId="0" nodeType="withEffect">
                                  <p:stCondLst>
                                    <p:cond delay="0"/>
                                  </p:stCondLst>
                                  <p:childTnLst>
                                    <p:set>
                                      <p:cBhvr>
                                        <p:cTn id="113" dur="1" fill="hold">
                                          <p:stCondLst>
                                            <p:cond delay="0"/>
                                          </p:stCondLst>
                                        </p:cTn>
                                        <p:tgtEl>
                                          <p:spTgt spid="32"/>
                                        </p:tgtEl>
                                        <p:attrNameLst>
                                          <p:attrName>style.visibility</p:attrName>
                                        </p:attrNameLst>
                                      </p:cBhvr>
                                      <p:to>
                                        <p:strVal val="hidden"/>
                                      </p:to>
                                    </p:set>
                                  </p:childTnLst>
                                </p:cTn>
                              </p:par>
                              <p:par>
                                <p:cTn id="114" presetID="1" presetClass="exit" presetSubtype="0" fill="hold" grpId="0" nodeType="withEffect">
                                  <p:stCondLst>
                                    <p:cond delay="0"/>
                                  </p:stCondLst>
                                  <p:childTnLst>
                                    <p:set>
                                      <p:cBhvr>
                                        <p:cTn id="115" dur="1" fill="hold">
                                          <p:stCondLst>
                                            <p:cond delay="0"/>
                                          </p:stCondLst>
                                        </p:cTn>
                                        <p:tgtEl>
                                          <p:spTgt spid="33"/>
                                        </p:tgtEl>
                                        <p:attrNameLst>
                                          <p:attrName>style.visibility</p:attrName>
                                        </p:attrNameLst>
                                      </p:cBhvr>
                                      <p:to>
                                        <p:strVal val="hidden"/>
                                      </p:to>
                                    </p:set>
                                  </p:childTnLst>
                                </p:cTn>
                              </p:par>
                              <p:par>
                                <p:cTn id="116" presetID="1" presetClass="exit" presetSubtype="0" fill="hold" grpId="0" nodeType="withEffect">
                                  <p:stCondLst>
                                    <p:cond delay="0"/>
                                  </p:stCondLst>
                                  <p:childTnLst>
                                    <p:set>
                                      <p:cBhvr>
                                        <p:cTn id="117" dur="1" fill="hold">
                                          <p:stCondLst>
                                            <p:cond delay="0"/>
                                          </p:stCondLst>
                                        </p:cTn>
                                        <p:tgtEl>
                                          <p:spTgt spid="34"/>
                                        </p:tgtEl>
                                        <p:attrNameLst>
                                          <p:attrName>style.visibility</p:attrName>
                                        </p:attrNameLst>
                                      </p:cBhvr>
                                      <p:to>
                                        <p:strVal val="hidden"/>
                                      </p:to>
                                    </p:set>
                                  </p:childTnLst>
                                </p:cTn>
                              </p:par>
                              <p:par>
                                <p:cTn id="118" presetID="1" presetClass="exit"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hidden"/>
                                      </p:to>
                                    </p:set>
                                  </p:childTnLst>
                                </p:cTn>
                              </p:par>
                              <p:par>
                                <p:cTn id="120" presetID="1" presetClass="exit" presetSubtype="0" fill="hold" grpId="0" nodeType="withEffect">
                                  <p:stCondLst>
                                    <p:cond delay="0"/>
                                  </p:stCondLst>
                                  <p:childTnLst>
                                    <p:set>
                                      <p:cBhvr>
                                        <p:cTn id="121" dur="1" fill="hold">
                                          <p:stCondLst>
                                            <p:cond delay="0"/>
                                          </p:stCondLst>
                                        </p:cTn>
                                        <p:tgtEl>
                                          <p:spTgt spid="3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1" nodeType="clickEffect">
                                  <p:stCondLst>
                                    <p:cond delay="0"/>
                                  </p:stCondLst>
                                  <p:childTnLst>
                                    <p:set>
                                      <p:cBhvr>
                                        <p:cTn id="125" dur="1" fill="hold">
                                          <p:stCondLst>
                                            <p:cond delay="0"/>
                                          </p:stCondLst>
                                        </p:cTn>
                                        <p:tgtEl>
                                          <p:spTgt spid="4"/>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1"/>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2"/>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7"/>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8"/>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9"/>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30"/>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31"/>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32"/>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33"/>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34"/>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35"/>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bldP spid="20" grpId="1" animBg="1"/>
      <p:bldP spid="21" grpId="0" animBg="1"/>
      <p:bldP spid="21" grpId="1" animBg="1"/>
      <p:bldP spid="22" grpId="0" animBg="1"/>
      <p:bldP spid="22"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11046</TotalTime>
  <Words>2882</Words>
  <Application>Microsoft Office PowerPoint</Application>
  <PresentationFormat>Widescreen</PresentationFormat>
  <Paragraphs>394</Paragraphs>
  <Slides>14</Slides>
  <Notes>14</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14</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2_Office Theme</vt:lpstr>
      <vt:lpstr>Talking about things and things to do</vt:lpstr>
      <vt:lpstr>aussprechen</vt:lpstr>
      <vt:lpstr>aussprechen</vt:lpstr>
      <vt:lpstr>aussprechen</vt:lpstr>
      <vt:lpstr>aussprechen</vt:lpstr>
      <vt:lpstr>Presentazione standard di PowerPoint</vt:lpstr>
      <vt:lpstr>Vokabeln</vt:lpstr>
      <vt:lpstr>Vokabeln</vt:lpstr>
      <vt:lpstr>Vokabeln</vt:lpstr>
      <vt:lpstr>Saying you have / don’t have a thing</vt:lpstr>
      <vt:lpstr>Presentazione standard di PowerPoint</vt:lpstr>
      <vt:lpstr>Meine Lieblingsdinge/ My favourite things</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60</cp:revision>
  <dcterms:created xsi:type="dcterms:W3CDTF">2021-07-02T19:27:01Z</dcterms:created>
  <dcterms:modified xsi:type="dcterms:W3CDTF">2022-11-20T16:24:47Z</dcterms:modified>
</cp:coreProperties>
</file>