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4"/>
  </p:notesMasterIdLst>
  <p:sldIdLst>
    <p:sldId id="257" r:id="rId3"/>
    <p:sldId id="301" r:id="rId4"/>
    <p:sldId id="928" r:id="rId5"/>
    <p:sldId id="854" r:id="rId6"/>
    <p:sldId id="359" r:id="rId7"/>
    <p:sldId id="364" r:id="rId8"/>
    <p:sldId id="362" r:id="rId9"/>
    <p:sldId id="363" r:id="rId10"/>
    <p:sldId id="290" r:id="rId11"/>
    <p:sldId id="929" r:id="rId12"/>
    <p:sldId id="93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AF087-6BE3-364D-BBFC-D631CC947502}" v="14" dt="2023-09-26T10:15:53.2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80136" autoAdjust="0"/>
  </p:normalViewPr>
  <p:slideViewPr>
    <p:cSldViewPr snapToGrid="0">
      <p:cViewPr varScale="1">
        <p:scale>
          <a:sx n="53" d="100"/>
          <a:sy n="53" d="100"/>
        </p:scale>
        <p:origin x="1064"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en-GB" sz="2800" b="1" i="0" u="none" strike="noStrike" dirty="0">
                <a:solidFill>
                  <a:srgbClr val="1F3864"/>
                </a:solidFill>
                <a:effectLst/>
                <a:latin typeface="Century Gothic" panose="020B0502020202020204" pitchFamily="34" charset="0"/>
              </a:rPr>
              <a:t>[</a:t>
            </a:r>
            <a:r>
              <a:rPr lang="en-GB" sz="2800" b="1" i="0" u="none" strike="noStrike" dirty="0" err="1">
                <a:solidFill>
                  <a:srgbClr val="1F3864"/>
                </a:solidFill>
                <a:effectLst/>
                <a:latin typeface="Century Gothic" panose="020B0502020202020204" pitchFamily="34" charset="0"/>
              </a:rPr>
              <a:t>ä</a:t>
            </a:r>
            <a:r>
              <a:rPr lang="en-GB" sz="2800" b="1" i="0" u="none" strike="noStrike" dirty="0">
                <a:solidFill>
                  <a:srgbClr val="1F3864"/>
                </a:solidFill>
                <a:effectLst/>
                <a:latin typeface="Century Gothic" panose="020B0502020202020204" pitchFamily="34" charset="0"/>
              </a:rPr>
              <a:t>] </a:t>
            </a:r>
            <a:r>
              <a:rPr lang="en-GB" sz="2800" b="0" i="0" u="none" strike="noStrike" dirty="0">
                <a:solidFill>
                  <a:srgbClr val="1F3864"/>
                </a:solidFill>
                <a:effectLst/>
                <a:latin typeface="Century Gothic" panose="020B0502020202020204" pitchFamily="34" charset="0"/>
              </a:rPr>
              <a:t>vs. [a]</a:t>
            </a:r>
            <a:r>
              <a:rPr lang="en-GB" sz="1800" dirty="0"/>
              <a:t> </a:t>
            </a:r>
            <a:endParaRPr lang="en-GB" sz="1800" b="1" i="0" strike="noStrike" spc="-1" dirty="0">
              <a:solidFill>
                <a:srgbClr val="002060"/>
              </a:solidFill>
              <a:latin typeface="Century Gothic"/>
              <a:ea typeface="Century Gothic"/>
            </a:endParaRPr>
          </a:p>
          <a:p>
            <a:pPr marL="216000" indent="-216000">
              <a:lnSpc>
                <a:spcPct val="100000"/>
              </a:lnSpc>
            </a:pPr>
            <a:r>
              <a:rPr lang="en-GB" sz="1800" b="0" i="0" strike="noStrike" spc="-1" dirty="0" err="1">
                <a:solidFill>
                  <a:srgbClr val="002060"/>
                </a:solidFill>
                <a:latin typeface="Century Gothic"/>
                <a:ea typeface="Century Gothic"/>
              </a:rPr>
              <a:t>spät</a:t>
            </a:r>
            <a:r>
              <a:rPr lang="en-GB" sz="1800" b="0" i="0" strike="noStrike" spc="-1" dirty="0">
                <a:solidFill>
                  <a:srgbClr val="002060"/>
                </a:solidFill>
                <a:latin typeface="Century Gothic"/>
                <a:ea typeface="Century Gothic"/>
              </a:rPr>
              <a:t> [171] </a:t>
            </a:r>
            <a:r>
              <a:rPr lang="en-GB" sz="1800" b="0" i="0" strike="noStrike" spc="-1" dirty="0" err="1">
                <a:solidFill>
                  <a:srgbClr val="002060"/>
                </a:solidFill>
                <a:latin typeface="Century Gothic"/>
                <a:ea typeface="Century Gothic"/>
              </a:rPr>
              <a:t>zählen</a:t>
            </a:r>
            <a:r>
              <a:rPr lang="en-GB" sz="1800" b="0" i="0" strike="noStrike" spc="-1" dirty="0">
                <a:solidFill>
                  <a:srgbClr val="002060"/>
                </a:solidFill>
                <a:latin typeface="Century Gothic"/>
                <a:ea typeface="Century Gothic"/>
              </a:rPr>
              <a:t> [680] </a:t>
            </a:r>
            <a:r>
              <a:rPr lang="en-GB" sz="1800" b="0" i="0" strike="noStrike" spc="-1" dirty="0" err="1">
                <a:solidFill>
                  <a:srgbClr val="002060"/>
                </a:solidFill>
                <a:latin typeface="Century Gothic"/>
                <a:ea typeface="Century Gothic"/>
              </a:rPr>
              <a:t>wählen</a:t>
            </a:r>
            <a:r>
              <a:rPr lang="en-GB" sz="1800" b="0" i="0" strike="noStrike" spc="-1" dirty="0">
                <a:solidFill>
                  <a:srgbClr val="002060"/>
                </a:solidFill>
                <a:latin typeface="Century Gothic"/>
                <a:ea typeface="Century Gothic"/>
              </a:rPr>
              <a:t> [64]</a:t>
            </a:r>
          </a:p>
          <a:p>
            <a:pPr marL="216000" indent="-216000">
              <a:lnSpc>
                <a:spcPct val="100000"/>
              </a:lnSpc>
            </a:pPr>
            <a:r>
              <a:rPr lang="en-GB" sz="1800" b="0" i="0" strike="noStrike" spc="-1" dirty="0" err="1">
                <a:solidFill>
                  <a:srgbClr val="002060"/>
                </a:solidFill>
                <a:latin typeface="Century Gothic"/>
                <a:ea typeface="Century Gothic"/>
              </a:rPr>
              <a:t>Blätter</a:t>
            </a:r>
            <a:r>
              <a:rPr lang="en-GB" sz="1800" b="0" i="0" strike="noStrike" spc="-1" dirty="0">
                <a:solidFill>
                  <a:srgbClr val="002060"/>
                </a:solidFill>
                <a:latin typeface="Century Gothic"/>
                <a:ea typeface="Century Gothic"/>
              </a:rPr>
              <a:t> [1270] </a:t>
            </a:r>
            <a:r>
              <a:rPr lang="en-GB" sz="1800" b="0" i="0" strike="noStrike" spc="-1" dirty="0" err="1">
                <a:solidFill>
                  <a:srgbClr val="002060"/>
                </a:solidFill>
                <a:latin typeface="Century Gothic"/>
                <a:ea typeface="Century Gothic"/>
              </a:rPr>
              <a:t>Hände</a:t>
            </a:r>
            <a:r>
              <a:rPr lang="en-GB" sz="1800" b="0" i="0" strike="noStrike" spc="-1" dirty="0">
                <a:solidFill>
                  <a:srgbClr val="002060"/>
                </a:solidFill>
                <a:latin typeface="Century Gothic"/>
                <a:ea typeface="Century Gothic"/>
              </a:rPr>
              <a:t> [180] Länder [134] </a:t>
            </a:r>
          </a:p>
          <a:p>
            <a:pPr marL="216000" indent="-216000">
              <a:lnSpc>
                <a:spcPct val="100000"/>
              </a:lnSpc>
            </a:pPr>
            <a:endParaRPr lang="en-GB" sz="1800" b="1" i="0"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Fluss [1687] Insel [1029] Norden, Nord- [1516] Osten, Ost- [1208] Schloss [1907] Süden, Süd- [1771] Strand [1966] Wald [1028] Westen, West- [1010] bekannt [319] dort [139] für [17]</a:t>
            </a:r>
          </a:p>
          <a:p>
            <a:pPr marL="0" indent="-216000">
              <a:lnSpc>
                <a:spcPct val="100000"/>
              </a:lnSpc>
            </a:pPr>
            <a:r>
              <a:rPr lang="de-DE" sz="1800" b="0" i="0" strike="noStrike" spc="-1" dirty="0">
                <a:solidFill>
                  <a:srgbClr val="002060"/>
                </a:solidFill>
                <a:latin typeface="Century Gothic"/>
                <a:ea typeface="Century Gothic"/>
              </a:rPr>
              <a:t>Revisit 1: </a:t>
            </a:r>
            <a:r>
              <a:rPr lang="de-DE" sz="2800" b="1" i="0" u="none" strike="noStrike" dirty="0">
                <a:solidFill>
                  <a:srgbClr val="002060"/>
                </a:solidFill>
                <a:effectLst/>
                <a:latin typeface="Century Gothic" panose="020B0502020202020204" pitchFamily="34" charset="0"/>
              </a:rPr>
              <a:t>essen</a:t>
            </a:r>
            <a:r>
              <a:rPr lang="de-DE" sz="2800" b="0" i="0" u="none" strike="noStrike" dirty="0">
                <a:solidFill>
                  <a:srgbClr val="002060"/>
                </a:solidFill>
                <a:effectLst/>
                <a:latin typeface="Century Gothic" panose="020B0502020202020204" pitchFamily="34" charset="0"/>
              </a:rPr>
              <a:t> [323] </a:t>
            </a:r>
            <a:r>
              <a:rPr lang="de-DE" sz="2800" b="1" i="0" u="none" strike="noStrike" dirty="0">
                <a:solidFill>
                  <a:srgbClr val="002060"/>
                </a:solidFill>
                <a:effectLst/>
                <a:latin typeface="Century Gothic" panose="020B0502020202020204" pitchFamily="34" charset="0"/>
              </a:rPr>
              <a:t>lesen</a:t>
            </a:r>
            <a:r>
              <a:rPr lang="de-DE" sz="2800" b="0" i="0" u="none" strike="noStrike" dirty="0">
                <a:solidFill>
                  <a:srgbClr val="002060"/>
                </a:solidFill>
                <a:effectLst/>
                <a:latin typeface="Century Gothic" panose="020B0502020202020204" pitchFamily="34" charset="0"/>
              </a:rPr>
              <a:t> [305] sitzen [231] </a:t>
            </a:r>
            <a:r>
              <a:rPr lang="de-DE" sz="2800" b="1" i="0" u="none" strike="noStrike" dirty="0">
                <a:solidFill>
                  <a:srgbClr val="002060"/>
                </a:solidFill>
                <a:effectLst/>
                <a:latin typeface="Century Gothic" panose="020B0502020202020204" pitchFamily="34" charset="0"/>
              </a:rPr>
              <a:t>sprechen </a:t>
            </a:r>
            <a:r>
              <a:rPr lang="de-DE" sz="2800" b="0" i="0" u="none" strike="noStrike" dirty="0">
                <a:solidFill>
                  <a:srgbClr val="002060"/>
                </a:solidFill>
                <a:effectLst/>
                <a:latin typeface="Century Gothic" panose="020B0502020202020204" pitchFamily="34" charset="0"/>
              </a:rPr>
              <a:t>[161] Antwort [522] Hilfe [481] </a:t>
            </a:r>
            <a:r>
              <a:rPr lang="de-DE" sz="2800" b="1" i="0" u="none" strike="noStrike" dirty="0">
                <a:solidFill>
                  <a:srgbClr val="002060"/>
                </a:solidFill>
                <a:effectLst/>
                <a:latin typeface="Century Gothic" panose="020B0502020202020204" pitchFamily="34" charset="0"/>
              </a:rPr>
              <a:t>Moment </a:t>
            </a:r>
            <a:r>
              <a:rPr lang="de-DE" sz="2800" b="0" i="0" u="none" strike="noStrike" dirty="0">
                <a:solidFill>
                  <a:srgbClr val="002060"/>
                </a:solidFill>
                <a:effectLst/>
                <a:latin typeface="Century Gothic" panose="020B0502020202020204" pitchFamily="34" charset="0"/>
              </a:rPr>
              <a:t>[358] </a:t>
            </a:r>
            <a:r>
              <a:rPr lang="de-DE" sz="2800" b="1" i="0" u="none" strike="noStrike" dirty="0">
                <a:solidFill>
                  <a:srgbClr val="002060"/>
                </a:solidFill>
                <a:effectLst/>
                <a:latin typeface="Century Gothic" panose="020B0502020202020204" pitchFamily="34" charset="0"/>
              </a:rPr>
              <a:t>langsam</a:t>
            </a:r>
            <a:r>
              <a:rPr lang="de-DE" sz="2800" b="0" i="0" u="none" strike="noStrike" dirty="0">
                <a:solidFill>
                  <a:srgbClr val="002060"/>
                </a:solidFill>
                <a:effectLst/>
                <a:latin typeface="Century Gothic" panose="020B0502020202020204" pitchFamily="34" charset="0"/>
              </a:rPr>
              <a:t> [526] </a:t>
            </a:r>
            <a:r>
              <a:rPr lang="de-DE" sz="2800" b="1" i="0" u="none" strike="noStrike" dirty="0">
                <a:solidFill>
                  <a:srgbClr val="002060"/>
                </a:solidFill>
                <a:effectLst/>
                <a:latin typeface="Century Gothic" panose="020B0502020202020204" pitchFamily="34" charset="0"/>
              </a:rPr>
              <a:t>manchmal</a:t>
            </a:r>
            <a:r>
              <a:rPr lang="de-DE" sz="2800" b="0" i="0" u="none" strike="noStrike" dirty="0">
                <a:solidFill>
                  <a:srgbClr val="002060"/>
                </a:solidFill>
                <a:effectLst/>
                <a:latin typeface="Century Gothic" panose="020B0502020202020204" pitchFamily="34" charset="0"/>
              </a:rPr>
              <a:t> [382] oft [223] </a:t>
            </a:r>
            <a:r>
              <a:rPr lang="de-DE" sz="2800" b="1" i="0" u="none" strike="noStrike" dirty="0">
                <a:solidFill>
                  <a:srgbClr val="002060"/>
                </a:solidFill>
                <a:effectLst/>
                <a:latin typeface="Century Gothic" panose="020B0502020202020204" pitchFamily="34" charset="0"/>
              </a:rPr>
              <a:t>nie </a:t>
            </a:r>
            <a:r>
              <a:rPr lang="de-DE" sz="2800" b="0" i="0" u="none" strike="noStrike" dirty="0">
                <a:solidFill>
                  <a:srgbClr val="002060"/>
                </a:solidFill>
                <a:effectLst/>
                <a:latin typeface="Century Gothic" panose="020B0502020202020204" pitchFamily="34" charset="0"/>
              </a:rPr>
              <a:t>[196] </a:t>
            </a:r>
            <a:r>
              <a:rPr lang="de-DE" sz="2800" b="1" i="0" u="none" strike="noStrike" dirty="0">
                <a:solidFill>
                  <a:srgbClr val="002060"/>
                </a:solidFill>
                <a:effectLst/>
                <a:latin typeface="Century Gothic" panose="020B0502020202020204" pitchFamily="34" charset="0"/>
              </a:rPr>
              <a:t>schnell</a:t>
            </a:r>
            <a:r>
              <a:rPr lang="de-DE" sz="2800" b="0" i="0" u="none" strike="noStrike" dirty="0">
                <a:solidFill>
                  <a:srgbClr val="002060"/>
                </a:solidFill>
                <a:effectLst/>
                <a:latin typeface="Century Gothic" panose="020B0502020202020204" pitchFamily="34" charset="0"/>
              </a:rPr>
              <a:t> [203] neben [266]</a:t>
            </a:r>
          </a:p>
          <a:p>
            <a:pPr marL="0" indent="-216000">
              <a:lnSpc>
                <a:spcPct val="100000"/>
              </a:lnSpc>
            </a:pPr>
            <a:r>
              <a:rPr lang="de-DE" sz="1800" b="0" i="0" strike="noStrike" spc="-1" dirty="0">
                <a:solidFill>
                  <a:srgbClr val="002060"/>
                </a:solidFill>
                <a:latin typeface="Century Gothic"/>
                <a:ea typeface="Century Gothic"/>
              </a:rPr>
              <a:t>Revisit 2: </a:t>
            </a:r>
            <a:r>
              <a:rPr lang="de-DE" sz="2800" b="0" i="0" u="none" strike="noStrike" dirty="0">
                <a:solidFill>
                  <a:srgbClr val="002060"/>
                </a:solidFill>
                <a:effectLst/>
                <a:latin typeface="Century Gothic" panose="020B0502020202020204" pitchFamily="34" charset="0"/>
              </a:rPr>
              <a:t>bleiben [113] brauchen [179] Glas, Gläser [885] Idee [451] gewinnen [372] haben [6] helfen [338] </a:t>
            </a:r>
            <a:r>
              <a:rPr lang="de-DE" sz="2800" b="1" i="0" u="none" strike="noStrike" dirty="0">
                <a:solidFill>
                  <a:srgbClr val="002060"/>
                </a:solidFill>
                <a:effectLst/>
                <a:latin typeface="Century Gothic" panose="020B0502020202020204" pitchFamily="34" charset="0"/>
              </a:rPr>
              <a:t>kaufen</a:t>
            </a:r>
            <a:r>
              <a:rPr lang="de-DE" sz="2800" b="0" i="0" u="none" strike="noStrike" dirty="0">
                <a:solidFill>
                  <a:srgbClr val="002060"/>
                </a:solidFill>
                <a:effectLst/>
                <a:latin typeface="Century Gothic" panose="020B0502020202020204" pitchFamily="34" charset="0"/>
              </a:rPr>
              <a:t> [506] machen [58] </a:t>
            </a:r>
            <a:r>
              <a:rPr lang="de-DE" sz="2800" b="1" i="0" u="none" strike="noStrike" dirty="0">
                <a:solidFill>
                  <a:srgbClr val="002060"/>
                </a:solidFill>
                <a:effectLst/>
                <a:latin typeface="Century Gothic" panose="020B0502020202020204" pitchFamily="34" charset="0"/>
              </a:rPr>
              <a:t>planen</a:t>
            </a:r>
            <a:r>
              <a:rPr lang="de-DE" sz="2800" b="0" i="0" u="none" strike="noStrike" dirty="0">
                <a:solidFill>
                  <a:srgbClr val="002060"/>
                </a:solidFill>
                <a:effectLst/>
                <a:latin typeface="Century Gothic" panose="020B0502020202020204" pitchFamily="34" charset="0"/>
              </a:rPr>
              <a:t> [579] singen [1063] spielen [205] wiederholen [988]  </a:t>
            </a:r>
            <a:r>
              <a:rPr lang="de-DE" sz="2800" b="1" i="0" u="none" strike="noStrike" dirty="0">
                <a:solidFill>
                  <a:srgbClr val="002060"/>
                </a:solidFill>
                <a:effectLst/>
                <a:latin typeface="Century Gothic" panose="020B0502020202020204" pitchFamily="34" charset="0"/>
              </a:rPr>
              <a:t>Kind</a:t>
            </a:r>
            <a:r>
              <a:rPr lang="de-DE" sz="2800" b="0" i="0" u="none" strike="noStrike" dirty="0">
                <a:solidFill>
                  <a:srgbClr val="002060"/>
                </a:solidFill>
                <a:effectLst/>
                <a:latin typeface="Century Gothic" panose="020B0502020202020204" pitchFamily="34" charset="0"/>
              </a:rPr>
              <a:t> [133] </a:t>
            </a:r>
            <a:r>
              <a:rPr lang="de-DE" sz="2800" b="1" i="0" u="none" strike="noStrike" dirty="0">
                <a:solidFill>
                  <a:srgbClr val="002060"/>
                </a:solidFill>
                <a:effectLst/>
                <a:latin typeface="Century Gothic" panose="020B0502020202020204" pitchFamily="34" charset="0"/>
              </a:rPr>
              <a:t>Kinder </a:t>
            </a:r>
            <a:r>
              <a:rPr lang="de-DE" sz="2800" b="0" i="0" u="none" strike="noStrike" dirty="0">
                <a:solidFill>
                  <a:srgbClr val="002060"/>
                </a:solidFill>
                <a:effectLst/>
                <a:latin typeface="Century Gothic" panose="020B0502020202020204" pitchFamily="34" charset="0"/>
              </a:rPr>
              <a:t>[133] Stunde [276] </a:t>
            </a:r>
            <a:r>
              <a:rPr lang="de-DE" sz="2800" b="1" i="0" u="none" strike="noStrike" dirty="0">
                <a:solidFill>
                  <a:srgbClr val="002060"/>
                </a:solidFill>
                <a:effectLst/>
                <a:latin typeface="Century Gothic" panose="020B0502020202020204" pitchFamily="34" charset="0"/>
              </a:rPr>
              <a:t>dieser, diese, dieses</a:t>
            </a:r>
            <a:r>
              <a:rPr lang="de-DE" sz="2800" b="0" i="0" u="none" strike="noStrike" dirty="0">
                <a:solidFill>
                  <a:srgbClr val="002060"/>
                </a:solidFill>
                <a:effectLst/>
                <a:latin typeface="Century Gothic" panose="020B0502020202020204" pitchFamily="34" charset="0"/>
              </a:rPr>
              <a:t> [24]</a:t>
            </a:r>
            <a:r>
              <a:rPr lang="de-DE" sz="1800" dirty="0"/>
              <a:t> </a:t>
            </a:r>
          </a:p>
          <a:p>
            <a:pPr marL="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 for photocopying</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417103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 for photocopying</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402604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[2 rounds]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German words with the SSC [ä].</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starts from either ‘</a:t>
            </a:r>
            <a:r>
              <a:rPr lang="en-GB" b="0" dirty="0" err="1">
                <a:latin typeface="Calibri" panose="020F0502020204030204" pitchFamily="34" charset="0"/>
                <a:cs typeface="Calibri" panose="020F0502020204030204" pitchFamily="34" charset="0"/>
              </a:rPr>
              <a:t>Strände</a:t>
            </a:r>
            <a:r>
              <a:rPr lang="en-GB" b="0" dirty="0">
                <a:latin typeface="Calibri" panose="020F0502020204030204" pitchFamily="34" charset="0"/>
                <a:cs typeface="Calibri" panose="020F0502020204030204" pitchFamily="34" charset="0"/>
              </a:rPr>
              <a:t>’ ‘</a:t>
            </a:r>
            <a:r>
              <a:rPr lang="en-GB" b="0" dirty="0" err="1">
                <a:latin typeface="Calibri" panose="020F0502020204030204" pitchFamily="34" charset="0"/>
                <a:cs typeface="Calibri" panose="020F0502020204030204" pitchFamily="34" charset="0"/>
              </a:rPr>
              <a:t>Männer</a:t>
            </a:r>
            <a:r>
              <a:rPr lang="en-GB" b="0" dirty="0">
                <a:latin typeface="Calibri" panose="020F0502020204030204" pitchFamily="34" charset="0"/>
                <a:cs typeface="Calibri" panose="020F0502020204030204" pitchFamily="34" charset="0"/>
              </a:rPr>
              <a:t>’ or ‘</a:t>
            </a:r>
            <a:r>
              <a:rPr lang="en-GB" b="0" dirty="0" err="1">
                <a:latin typeface="Calibri" panose="020F0502020204030204" pitchFamily="34" charset="0"/>
                <a:cs typeface="Calibri" panose="020F0502020204030204" pitchFamily="34" charset="0"/>
              </a:rPr>
              <a:t>Mädchen</a:t>
            </a:r>
            <a:r>
              <a:rPr lang="en-GB" b="0" dirty="0">
                <a:latin typeface="Calibri" panose="020F0502020204030204" pitchFamily="34" charset="0"/>
                <a:cs typeface="Calibri" panose="020F0502020204030204" pitchFamily="34" charset="0"/>
              </a:rPr>
              <a:t>’, and follows the path to pronounce the words and collect the corresponding coins. S/he tries to do all of the routes.</a:t>
            </a:r>
            <a:br>
              <a:rPr lang="en-GB" b="0"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Pupil B listens and notes down the number of coins for his/her partner.</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 B’s turn.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on each word to hear it pronounced, as required.</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0" lvl="0" indent="0" algn="l" rtl="0">
              <a:spcBef>
                <a:spcPts val="0"/>
              </a:spcBef>
              <a:spcAft>
                <a:spcPts val="0"/>
              </a:spcAft>
              <a:buNone/>
            </a:pPr>
            <a:r>
              <a:rPr lang="en-GB" b="1" dirty="0"/>
              <a:t>Aim: </a:t>
            </a:r>
            <a:r>
              <a:rPr lang="en-GB" b="0" dirty="0"/>
              <a:t>to practise written comprehension and spoken production of new &amp; revisited vocabulary and its correct association with the appropriate indefinite article (word for ‘a/an’).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instructions in German and establish that pupils are focusing on meaning and gender.</a:t>
            </a:r>
            <a:endParaRPr lang="en-GB" dirty="0"/>
          </a:p>
          <a:p>
            <a:pPr marL="0" lvl="0" indent="0" algn="l" rtl="0">
              <a:spcBef>
                <a:spcPts val="0"/>
              </a:spcBef>
              <a:spcAft>
                <a:spcPts val="0"/>
              </a:spcAft>
              <a:buNone/>
            </a:pPr>
            <a:r>
              <a:rPr lang="en-GB" b="0" dirty="0"/>
              <a:t>2. Pupils are to write down the English meanings of the nouns (in order as they appear from the left on the ‘tickertape’).</a:t>
            </a:r>
            <a:br>
              <a:rPr lang="en-GB" b="0" dirty="0"/>
            </a:br>
            <a:r>
              <a:rPr lang="en-GB" b="0" dirty="0"/>
              <a:t>Note: the tickertape is set to repeat until the next mouse click.  Pupils may need to see as many as 3 – 4 repetitions to get all of the words.</a:t>
            </a:r>
          </a:p>
          <a:p>
            <a:pPr marL="0" lvl="0" indent="0" algn="l" rtl="0">
              <a:spcBef>
                <a:spcPts val="0"/>
              </a:spcBef>
              <a:spcAft>
                <a:spcPts val="0"/>
              </a:spcAft>
              <a:buNone/>
            </a:pPr>
            <a:r>
              <a:rPr lang="en-GB" b="0" dirty="0"/>
              <a:t>3. Pupils can volunteer the answers orally. Written answers appear on clicks. </a:t>
            </a:r>
            <a:br>
              <a:rPr lang="en-GB" b="0" dirty="0"/>
            </a:br>
            <a:r>
              <a:rPr lang="en-GB" b="0" dirty="0"/>
              <a:t>4. Teacher clicks to bring up the 2</a:t>
            </a:r>
            <a:r>
              <a:rPr lang="en-GB" b="0" baseline="30000" dirty="0"/>
              <a:t>nd</a:t>
            </a:r>
            <a:r>
              <a:rPr lang="en-GB" b="0" dirty="0"/>
              <a:t> prompt ‘word for ‘a/an’’. </a:t>
            </a:r>
          </a:p>
          <a:p>
            <a:pPr marL="0" lvl="0" indent="0" algn="l" rtl="0">
              <a:spcBef>
                <a:spcPts val="0"/>
              </a:spcBef>
              <a:spcAft>
                <a:spcPts val="0"/>
              </a:spcAft>
              <a:buNone/>
            </a:pPr>
            <a:r>
              <a:rPr lang="en-GB" b="0" dirty="0"/>
              <a:t>5. Pupils write in the indefinite articles.</a:t>
            </a:r>
          </a:p>
          <a:p>
            <a:pPr marL="0" lvl="0" indent="0" algn="l" rtl="0">
              <a:spcBef>
                <a:spcPts val="0"/>
              </a:spcBef>
              <a:spcAft>
                <a:spcPts val="0"/>
              </a:spcAft>
              <a:buNone/>
            </a:pPr>
            <a:r>
              <a:rPr lang="en-GB" b="0" dirty="0"/>
              <a:t>6. Elicit word by word, prompt pupils for the German word as well, and click to reveal answers.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93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recap the order of words in a German sentence,</a:t>
            </a:r>
            <a:r>
              <a:rPr lang="en-US" b="0" baseline="0" dirty="0"/>
              <a:t> and how this is affected by an initial adverb of place/location.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It’s also important to point out (with the callout) that we hardly ever do this in English, just in phrases like ‘And so say all of us’!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0397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language in sentences with word order 1 and 2.</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Write the English meanings.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342900" lvl="0" indent="-342900" algn="l">
              <a:lnSpc>
                <a:spcPct val="107000"/>
              </a:lnSpc>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Norddeutschland hat zwei Sprachen.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Im Norden gibt es eine Insel.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Dort sind die Strände sehr schön.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Berlin ist im Osten.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l">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Im Süden gibt es ein Schloss. Es ist sehr schön. </a:t>
            </a:r>
          </a:p>
          <a:p>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Süddeutschland ist bekannt für den Schwarzwald.</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new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choose any 9 of the words from the English table and write them into their grid in German.</a:t>
            </a:r>
          </a:p>
          <a:p>
            <a:pPr marL="0" marR="0" lvl="0" indent="0" algn="l" rtl="0">
              <a:lnSpc>
                <a:spcPct val="100000"/>
              </a:lnSpc>
              <a:spcBef>
                <a:spcPts val="0"/>
              </a:spcBef>
              <a:spcAft>
                <a:spcPts val="0"/>
              </a:spcAft>
              <a:buClr>
                <a:schemeClr val="dk1"/>
              </a:buClr>
              <a:buSzPts val="1200"/>
              <a:buFont typeface="Calibri"/>
              <a:buNone/>
            </a:pPr>
            <a:r>
              <a:rPr lang="en-GB" b="0" dirty="0"/>
              <a:t>2. Teacher then calls out the German for any of the 9 words in the table in whichever order.</a:t>
            </a:r>
          </a:p>
          <a:p>
            <a:pPr marL="0" marR="0" lvl="0" indent="0" algn="l" rtl="0">
              <a:lnSpc>
                <a:spcPct val="100000"/>
              </a:lnSpc>
              <a:spcBef>
                <a:spcPts val="0"/>
              </a:spcBef>
              <a:spcAft>
                <a:spcPts val="0"/>
              </a:spcAft>
              <a:buClr>
                <a:schemeClr val="dk1"/>
              </a:buClr>
              <a:buSzPts val="1200"/>
              <a:buFont typeface="Calibri"/>
              <a:buNone/>
            </a:pPr>
            <a:r>
              <a:rPr lang="en-GB" b="0" dirty="0"/>
              <a:t>3. Pupils call Bingo when they have any three in a row (vertical, horizontal, or diagonal) and then again for the first full house.</a:t>
            </a:r>
          </a:p>
          <a:p>
            <a:pPr marL="0" marR="0" lvl="0" indent="0" algn="l" rtl="0">
              <a:lnSpc>
                <a:spcPct val="100000"/>
              </a:lnSpc>
              <a:spcBef>
                <a:spcPts val="0"/>
              </a:spcBef>
              <a:spcAft>
                <a:spcPts val="0"/>
              </a:spcAft>
              <a:buClr>
                <a:schemeClr val="dk1"/>
              </a:buClr>
              <a:buSzPts val="1200"/>
              <a:buFont typeface="Calibri"/>
              <a:buNone/>
            </a:pPr>
            <a:r>
              <a:rPr lang="en-GB" b="0" dirty="0"/>
              <a:t>4. Click on the blue buttons to hear the German translations if needed to support the activity.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Translation:</a:t>
            </a:r>
          </a:p>
          <a:p>
            <a:pPr marL="0" indent="-216000">
              <a:lnSpc>
                <a:spcPct val="100000"/>
              </a:lnSpc>
            </a:pPr>
            <a:r>
              <a:rPr lang="de-DE" sz="1800" b="0" i="0" strike="noStrike" spc="-1" dirty="0">
                <a:solidFill>
                  <a:srgbClr val="002060"/>
                </a:solidFill>
                <a:latin typeface="Century Gothic"/>
                <a:ea typeface="Century Gothic"/>
              </a:rPr>
              <a:t>Fluss </a:t>
            </a:r>
          </a:p>
          <a:p>
            <a:pPr marL="0" indent="-216000">
              <a:lnSpc>
                <a:spcPct val="100000"/>
              </a:lnSpc>
            </a:pPr>
            <a:r>
              <a:rPr lang="de-DE" sz="1800" b="0" i="0" strike="noStrike" spc="-1" dirty="0">
                <a:solidFill>
                  <a:srgbClr val="002060"/>
                </a:solidFill>
                <a:latin typeface="Century Gothic"/>
                <a:ea typeface="Century Gothic"/>
              </a:rPr>
              <a:t>Schloss</a:t>
            </a:r>
          </a:p>
          <a:p>
            <a:pPr marL="0" indent="-216000">
              <a:lnSpc>
                <a:spcPct val="100000"/>
              </a:lnSpc>
            </a:pPr>
            <a:r>
              <a:rPr lang="de-DE" sz="1800" b="0" i="0" strike="noStrike" spc="-1" dirty="0">
                <a:solidFill>
                  <a:srgbClr val="002060"/>
                </a:solidFill>
                <a:latin typeface="Century Gothic"/>
                <a:ea typeface="Century Gothic"/>
              </a:rPr>
              <a:t>Strand</a:t>
            </a:r>
          </a:p>
          <a:p>
            <a:pPr marL="0" indent="-216000">
              <a:lnSpc>
                <a:spcPct val="100000"/>
              </a:lnSpc>
            </a:pPr>
            <a:r>
              <a:rPr lang="de-DE" sz="1800" b="0" i="0" strike="noStrike" spc="-1" dirty="0">
                <a:solidFill>
                  <a:srgbClr val="002060"/>
                </a:solidFill>
                <a:latin typeface="Century Gothic"/>
                <a:ea typeface="Century Gothic"/>
              </a:rPr>
              <a:t>Westen, West-</a:t>
            </a:r>
          </a:p>
          <a:p>
            <a:pPr marL="0" indent="-216000">
              <a:lnSpc>
                <a:spcPct val="100000"/>
              </a:lnSpc>
            </a:pPr>
            <a:r>
              <a:rPr lang="de-DE" sz="1800" b="0" i="0" strike="noStrike" spc="-1" dirty="0">
                <a:solidFill>
                  <a:srgbClr val="002060"/>
                </a:solidFill>
                <a:latin typeface="Century Gothic"/>
                <a:ea typeface="Century Gothic"/>
              </a:rPr>
              <a:t>bekannt</a:t>
            </a:r>
          </a:p>
          <a:p>
            <a:pPr marL="0" indent="-216000">
              <a:lnSpc>
                <a:spcPct val="100000"/>
              </a:lnSpc>
            </a:pPr>
            <a:r>
              <a:rPr lang="de-DE" sz="1800" b="0" i="0" strike="noStrike" spc="-1" dirty="0">
                <a:solidFill>
                  <a:srgbClr val="002060"/>
                </a:solidFill>
                <a:latin typeface="Century Gothic"/>
                <a:ea typeface="Century Gothic"/>
              </a:rPr>
              <a:t>dort</a:t>
            </a:r>
          </a:p>
          <a:p>
            <a:pPr marL="0" indent="-216000">
              <a:lnSpc>
                <a:spcPct val="100000"/>
              </a:lnSpc>
            </a:pPr>
            <a:r>
              <a:rPr lang="de-DE" sz="1800" b="0" i="0" strike="noStrike" spc="-1" dirty="0">
                <a:solidFill>
                  <a:srgbClr val="002060"/>
                </a:solidFill>
                <a:latin typeface="Century Gothic"/>
                <a:ea typeface="Century Gothic"/>
              </a:rPr>
              <a:t>Osten, Ost-</a:t>
            </a:r>
          </a:p>
          <a:p>
            <a:pPr marL="0" indent="-216000">
              <a:lnSpc>
                <a:spcPct val="100000"/>
              </a:lnSpc>
            </a:pPr>
            <a:r>
              <a:rPr lang="de-DE" sz="1800" b="0" i="0" strike="noStrike" spc="-1" dirty="0">
                <a:solidFill>
                  <a:srgbClr val="002060"/>
                </a:solidFill>
                <a:latin typeface="Century Gothic"/>
                <a:ea typeface="Century Gothic"/>
              </a:rPr>
              <a:t>Insel</a:t>
            </a:r>
          </a:p>
          <a:p>
            <a:pPr marL="0" indent="-216000">
              <a:lnSpc>
                <a:spcPct val="100000"/>
              </a:lnSpc>
            </a:pPr>
            <a:r>
              <a:rPr lang="de-DE" sz="1800" b="0" i="0" strike="noStrike" spc="-1" dirty="0">
                <a:solidFill>
                  <a:srgbClr val="002060"/>
                </a:solidFill>
                <a:latin typeface="Century Gothic"/>
                <a:ea typeface="Century Gothic"/>
              </a:rPr>
              <a:t>Norden, Nord-</a:t>
            </a:r>
          </a:p>
          <a:p>
            <a:pPr marL="0" indent="-216000">
              <a:lnSpc>
                <a:spcPct val="100000"/>
              </a:lnSpc>
            </a:pPr>
            <a:r>
              <a:rPr lang="de-DE" sz="1800" b="0" i="0" strike="noStrike" spc="-1" dirty="0">
                <a:solidFill>
                  <a:srgbClr val="002060"/>
                </a:solidFill>
                <a:latin typeface="Century Gothic"/>
                <a:ea typeface="Century Gothic"/>
              </a:rPr>
              <a:t>Wald</a:t>
            </a:r>
          </a:p>
          <a:p>
            <a:pPr marL="0" indent="-216000">
              <a:lnSpc>
                <a:spcPct val="100000"/>
              </a:lnSpc>
            </a:pPr>
            <a:r>
              <a:rPr lang="de-DE" sz="1800" b="0" i="0" strike="noStrike" spc="-1" dirty="0">
                <a:solidFill>
                  <a:srgbClr val="002060"/>
                </a:solidFill>
                <a:latin typeface="Century Gothic"/>
                <a:ea typeface="Century Gothic"/>
              </a:rPr>
              <a:t>Süden, Süd</a:t>
            </a:r>
          </a:p>
          <a:p>
            <a:pPr marL="0" indent="-216000">
              <a:lnSpc>
                <a:spcPct val="100000"/>
              </a:lnSpc>
            </a:pPr>
            <a:r>
              <a:rPr lang="de-DE" sz="1800" b="0" i="0" strike="noStrike" spc="-1" dirty="0">
                <a:solidFill>
                  <a:srgbClr val="002060"/>
                </a:solidFill>
                <a:latin typeface="Century Gothic"/>
                <a:ea typeface="Century Gothic"/>
              </a:rPr>
              <a:t>für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7</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image" Target="../media/image7.svg"/><Relationship Id="rId3" Type="http://schemas.openxmlformats.org/officeDocument/2006/relationships/image" Target="../media/image3.png"/><Relationship Id="rId21" Type="http://schemas.openxmlformats.org/officeDocument/2006/relationships/audio" Target="../media/audio15.wav"/><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audio" Target="../media/audio12.wav"/><Relationship Id="rId20" Type="http://schemas.openxmlformats.org/officeDocument/2006/relationships/audio" Target="../media/audio14.wav"/><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1.wav"/><Relationship Id="rId10" Type="http://schemas.openxmlformats.org/officeDocument/2006/relationships/audio" Target="../media/audio7.wav"/><Relationship Id="rId19" Type="http://schemas.openxmlformats.org/officeDocument/2006/relationships/audio" Target="../media/audio13.wav"/><Relationship Id="rId4" Type="http://schemas.openxmlformats.org/officeDocument/2006/relationships/image" Target="../media/image4.png"/><Relationship Id="rId9" Type="http://schemas.openxmlformats.org/officeDocument/2006/relationships/audio" Target="../media/audio6.wav"/><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5" Type="http://schemas.openxmlformats.org/officeDocument/2006/relationships/audio" Target="../media/audio36.wav"/><Relationship Id="rId2" Type="http://schemas.openxmlformats.org/officeDocument/2006/relationships/notesSlide" Target="../notesSlides/notesSlide3.xml"/><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image" Target="../media/image7.svg"/><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image" Target="../media/image6.png"/><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35.wav"/></Relationships>
</file>

<file path=ppt/slides/_rels/slide4.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audio" Target="../media/audio37.wav"/><Relationship Id="rId7" Type="http://schemas.openxmlformats.org/officeDocument/2006/relationships/audio" Target="../media/audio41.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40.wav"/><Relationship Id="rId5" Type="http://schemas.openxmlformats.org/officeDocument/2006/relationships/audio" Target="../media/audio39.wav"/><Relationship Id="rId10" Type="http://schemas.openxmlformats.org/officeDocument/2006/relationships/image" Target="../media/image9.png"/><Relationship Id="rId4" Type="http://schemas.openxmlformats.org/officeDocument/2006/relationships/audio" Target="../media/audio38.wav"/><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6.png"/><Relationship Id="rId7" Type="http://schemas.openxmlformats.org/officeDocument/2006/relationships/audio" Target="../media/audio45.wav"/><Relationship Id="rId12" Type="http://schemas.openxmlformats.org/officeDocument/2006/relationships/audio" Target="../media/audio49.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4.wav"/><Relationship Id="rId11" Type="http://schemas.openxmlformats.org/officeDocument/2006/relationships/image" Target="../media/image10.png"/><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image" Target="../media/image7.svg"/><Relationship Id="rId9" Type="http://schemas.openxmlformats.org/officeDocument/2006/relationships/audio" Target="../media/audio47.wav"/></Relationships>
</file>

<file path=ppt/slides/_rels/slide6.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3" Type="http://schemas.openxmlformats.org/officeDocument/2006/relationships/audio" Target="../media/audio50.wav"/><Relationship Id="rId7" Type="http://schemas.openxmlformats.org/officeDocument/2006/relationships/audio" Target="../media/audio52.wav"/><Relationship Id="rId12" Type="http://schemas.openxmlformats.org/officeDocument/2006/relationships/audio" Target="../media/audio57.wav"/><Relationship Id="rId17" Type="http://schemas.openxmlformats.org/officeDocument/2006/relationships/audio" Target="../media/audio62.wav"/><Relationship Id="rId2" Type="http://schemas.openxmlformats.org/officeDocument/2006/relationships/notesSlide" Target="../notesSlides/notesSlide6.xml"/><Relationship Id="rId16" Type="http://schemas.openxmlformats.org/officeDocument/2006/relationships/audio" Target="../media/audio61.wav"/><Relationship Id="rId1" Type="http://schemas.openxmlformats.org/officeDocument/2006/relationships/slideLayout" Target="../slideLayouts/slideLayout6.xml"/><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image" Target="../media/image12.svg"/><Relationship Id="rId15" Type="http://schemas.openxmlformats.org/officeDocument/2006/relationships/audio" Target="../media/audio60.wav"/><Relationship Id="rId10" Type="http://schemas.openxmlformats.org/officeDocument/2006/relationships/audio" Target="../media/audio55.wav"/><Relationship Id="rId4" Type="http://schemas.openxmlformats.org/officeDocument/2006/relationships/image" Target="../media/image11.png"/><Relationship Id="rId9" Type="http://schemas.openxmlformats.org/officeDocument/2006/relationships/audio" Target="../media/audio54.wav"/><Relationship Id="rId14" Type="http://schemas.openxmlformats.org/officeDocument/2006/relationships/audio" Target="../media/audio59.wav"/></Relationships>
</file>

<file path=ppt/slides/_rels/slide7.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71.wav"/><Relationship Id="rId18" Type="http://schemas.openxmlformats.org/officeDocument/2006/relationships/audio" Target="../media/audio76.wav"/><Relationship Id="rId26" Type="http://schemas.openxmlformats.org/officeDocument/2006/relationships/audio" Target="../media/audio84.wav"/><Relationship Id="rId3" Type="http://schemas.openxmlformats.org/officeDocument/2006/relationships/audio" Target="../media/audio64.wav"/><Relationship Id="rId21" Type="http://schemas.openxmlformats.org/officeDocument/2006/relationships/audio" Target="../media/audio79.wav"/><Relationship Id="rId7" Type="http://schemas.openxmlformats.org/officeDocument/2006/relationships/audio" Target="../media/audio65.wav"/><Relationship Id="rId12" Type="http://schemas.openxmlformats.org/officeDocument/2006/relationships/audio" Target="../media/audio70.wav"/><Relationship Id="rId17" Type="http://schemas.openxmlformats.org/officeDocument/2006/relationships/audio" Target="../media/audio75.wav"/><Relationship Id="rId25" Type="http://schemas.openxmlformats.org/officeDocument/2006/relationships/audio" Target="../media/audio83.wav"/><Relationship Id="rId2" Type="http://schemas.openxmlformats.org/officeDocument/2006/relationships/notesSlide" Target="../notesSlides/notesSlide8.xml"/><Relationship Id="rId16" Type="http://schemas.openxmlformats.org/officeDocument/2006/relationships/audio" Target="../media/audio74.wav"/><Relationship Id="rId20" Type="http://schemas.openxmlformats.org/officeDocument/2006/relationships/audio" Target="../media/audio78.wav"/><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audio" Target="../media/audio69.wav"/><Relationship Id="rId24" Type="http://schemas.openxmlformats.org/officeDocument/2006/relationships/audio" Target="../media/audio82.wav"/><Relationship Id="rId5" Type="http://schemas.openxmlformats.org/officeDocument/2006/relationships/image" Target="../media/image14.png"/><Relationship Id="rId15" Type="http://schemas.openxmlformats.org/officeDocument/2006/relationships/audio" Target="../media/audio73.wav"/><Relationship Id="rId23" Type="http://schemas.openxmlformats.org/officeDocument/2006/relationships/audio" Target="../media/audio81.wav"/><Relationship Id="rId10" Type="http://schemas.openxmlformats.org/officeDocument/2006/relationships/audio" Target="../media/audio68.wav"/><Relationship Id="rId19" Type="http://schemas.openxmlformats.org/officeDocument/2006/relationships/audio" Target="../media/audio77.wav"/><Relationship Id="rId4" Type="http://schemas.openxmlformats.org/officeDocument/2006/relationships/image" Target="../media/image13.png"/><Relationship Id="rId9" Type="http://schemas.openxmlformats.org/officeDocument/2006/relationships/audio" Target="../media/audio67.wav"/><Relationship Id="rId14" Type="http://schemas.openxmlformats.org/officeDocument/2006/relationships/audio" Target="../media/audio72.wav"/><Relationship Id="rId22" Type="http://schemas.openxmlformats.org/officeDocument/2006/relationships/audio" Target="../media/audio80.wav"/><Relationship Id="rId27" Type="http://schemas.openxmlformats.org/officeDocument/2006/relationships/audio" Target="../media/audio85.wav"/></Relationships>
</file>

<file path=ppt/slides/_rels/slide9.xml.rels><?xml version="1.0" encoding="UTF-8" standalone="yes"?>
<Relationships xmlns="http://schemas.openxmlformats.org/package/2006/relationships"><Relationship Id="rId3" Type="http://schemas.openxmlformats.org/officeDocument/2006/relationships/audio" Target="../media/audio86.wav"/><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Exploring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1</a:t>
            </a:r>
          </a:p>
        </p:txBody>
      </p:sp>
      <p:pic>
        <p:nvPicPr>
          <p:cNvPr id="13" name="Picture 12">
            <a:extLst>
              <a:ext uri="{FF2B5EF4-FFF2-40B4-BE49-F238E27FC236}">
                <a16:creationId xmlns:a16="http://schemas.microsoft.com/office/drawing/2014/main" id="{54D955A9-A1CD-4F05-83A0-F3145AC9337A}"/>
              </a:ext>
            </a:extLst>
          </p:cNvPr>
          <p:cNvPicPr>
            <a:picLocks noChangeAspect="1"/>
          </p:cNvPicPr>
          <p:nvPr/>
        </p:nvPicPr>
        <p:blipFill>
          <a:blip r:embed="rId4"/>
          <a:stretch>
            <a:fillRect/>
          </a:stretch>
        </p:blipFill>
        <p:spPr>
          <a:xfrm>
            <a:off x="1586146" y="1510939"/>
            <a:ext cx="1580572" cy="2473939"/>
          </a:xfrm>
          <a:prstGeom prst="rect">
            <a:avLst/>
          </a:prstGeom>
        </p:spPr>
      </p:pic>
      <p:sp>
        <p:nvSpPr>
          <p:cNvPr id="14" name="TextBox 13">
            <a:hlinkClick r:id="" action="ppaction://noaction">
              <a:snd r:embed="rId5" name="T2_W1_1.1.wav"/>
            </a:hlinkClick>
            <a:extLst>
              <a:ext uri="{FF2B5EF4-FFF2-40B4-BE49-F238E27FC236}">
                <a16:creationId xmlns:a16="http://schemas.microsoft.com/office/drawing/2014/main" id="{4ECAE921-459B-4AAE-A3B7-415265AB6154}"/>
              </a:ext>
            </a:extLst>
          </p:cNvPr>
          <p:cNvSpPr txBox="1"/>
          <p:nvPr/>
        </p:nvSpPr>
        <p:spPr>
          <a:xfrm>
            <a:off x="655359" y="4362216"/>
            <a:ext cx="3314625" cy="461665"/>
          </a:xfrm>
          <a:prstGeom prst="rect">
            <a:avLst/>
          </a:prstGeom>
          <a:solidFill>
            <a:sysClr val="window" lastClr="FFFFFF"/>
          </a:solidFill>
          <a:ln w="28575">
            <a:solidFill>
              <a:srgbClr val="00206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entury Gothic"/>
              </a:rPr>
              <a:t>W</a:t>
            </a:r>
            <a:r>
              <a:rPr kumimoji="0" lang="en-GB" sz="2400" b="0" i="0" u="none" strike="noStrike" kern="0" cap="none" spc="0" normalizeH="0" baseline="0" noProof="0" dirty="0" err="1">
                <a:ln>
                  <a:noFill/>
                </a:ln>
                <a:solidFill>
                  <a:srgbClr val="002060"/>
                </a:solidFill>
                <a:effectLst/>
                <a:uLnTx/>
                <a:uFillTx/>
                <a:latin typeface="Century Gothic"/>
              </a:rPr>
              <a:t>ie</a:t>
            </a:r>
            <a:r>
              <a:rPr kumimoji="0" lang="en-GB" sz="2400" b="0" i="0" u="none" strike="noStrike" kern="0" cap="none" spc="0" normalizeH="0" baseline="0" noProof="0" dirty="0">
                <a:ln>
                  <a:noFill/>
                </a:ln>
                <a:solidFill>
                  <a:srgbClr val="002060"/>
                </a:solidFill>
                <a:effectLst/>
                <a:uLnTx/>
                <a:uFillTx/>
                <a:latin typeface="Century Gothic"/>
              </a:rPr>
              <a:t> </a:t>
            </a:r>
            <a:r>
              <a:rPr kumimoji="0" lang="en-GB" sz="2400" b="0" i="0" u="none" strike="noStrike" kern="0" cap="none" spc="0" normalizeH="0" baseline="0" noProof="0" dirty="0" err="1">
                <a:ln>
                  <a:noFill/>
                </a:ln>
                <a:solidFill>
                  <a:srgbClr val="002060"/>
                </a:solidFill>
                <a:effectLst/>
                <a:uLnTx/>
                <a:uFillTx/>
                <a:latin typeface="Century Gothic"/>
              </a:rPr>
              <a:t>ist</a:t>
            </a:r>
            <a:r>
              <a:rPr kumimoji="0" lang="en-GB" sz="2400" b="0" i="0" u="none" strike="noStrike" kern="0" cap="none" spc="0" normalizeH="0" baseline="0" noProof="0" dirty="0">
                <a:ln>
                  <a:noFill/>
                </a:ln>
                <a:solidFill>
                  <a:srgbClr val="002060"/>
                </a:solidFill>
                <a:effectLst/>
                <a:uLnTx/>
                <a:uFillTx/>
                <a:latin typeface="Century Gothic"/>
              </a:rPr>
              <a:t> Deutschland?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559520347"/>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kaufen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die Kinder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das Kind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dieser</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planen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dieses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schnell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manchmal</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essen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l</a:t>
                      </a:r>
                      <a:r>
                        <a:rPr lang="en-GB" sz="2400" b="1" dirty="0" err="1">
                          <a:solidFill>
                            <a:schemeClr val="tx1"/>
                          </a:solidFill>
                          <a:latin typeface="Century Gothic" panose="020B0502020202020204" pitchFamily="34" charset="0"/>
                        </a:rPr>
                        <a:t>angsam</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nie</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lesen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die </a:t>
                      </a:r>
                      <a:r>
                        <a:rPr lang="en-GB" sz="2400" b="1" dirty="0" err="1">
                          <a:solidFill>
                            <a:schemeClr val="tx1"/>
                          </a:solidFill>
                          <a:latin typeface="Century Gothic" panose="020B0502020202020204" pitchFamily="34" charset="0"/>
                        </a:rPr>
                        <a:t>Insel</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das Schloss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der </a:t>
                      </a:r>
                      <a:r>
                        <a:rPr lang="en-GB" sz="2400" b="1" dirty="0" err="1">
                          <a:solidFill>
                            <a:schemeClr val="tx1"/>
                          </a:solidFill>
                          <a:latin typeface="Century Gothic" panose="020B0502020202020204" pitchFamily="34" charset="0"/>
                        </a:rPr>
                        <a:t>Süden</a:t>
                      </a:r>
                      <a:r>
                        <a:rPr lang="en-GB" sz="2400" b="1" dirty="0">
                          <a:solidFill>
                            <a:schemeClr val="tx1"/>
                          </a:solidFill>
                          <a:latin typeface="Century Gothic" panose="020B0502020202020204" pitchFamily="34" charset="0"/>
                        </a:rPr>
                        <a:t>, Süd-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für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der Wald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der </a:t>
                      </a:r>
                      <a:r>
                        <a:rPr lang="en-GB" sz="2400" b="1" dirty="0" err="1">
                          <a:solidFill>
                            <a:schemeClr val="tx1"/>
                          </a:solidFill>
                          <a:latin typeface="Century Gothic" panose="020B0502020202020204" pitchFamily="34" charset="0"/>
                        </a:rPr>
                        <a:t>Fluss</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d</a:t>
                      </a:r>
                      <a:r>
                        <a:rPr lang="en-GB" sz="2400" b="1" dirty="0">
                          <a:solidFill>
                            <a:schemeClr val="tx1"/>
                          </a:solidFill>
                          <a:latin typeface="Century Gothic" panose="020B0502020202020204" pitchFamily="34" charset="0"/>
                        </a:rPr>
                        <a:t>er Strand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chemeClr val="tx1"/>
                          </a:solidFill>
                          <a:latin typeface="Century Gothic" panose="020B0502020202020204" pitchFamily="34" charset="0"/>
                        </a:rPr>
                        <a:t>b</a:t>
                      </a:r>
                      <a:r>
                        <a:rPr lang="en-GB" sz="2400" b="1" dirty="0" err="1">
                          <a:solidFill>
                            <a:schemeClr val="tx1"/>
                          </a:solidFill>
                          <a:latin typeface="Century Gothic" panose="020B0502020202020204" pitchFamily="34" charset="0"/>
                        </a:rPr>
                        <a:t>ekannt</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dort</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836DF66B-C023-DAE2-FC85-9B3AEE42213F}"/>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4" name="TextBox 3">
            <a:extLst>
              <a:ext uri="{FF2B5EF4-FFF2-40B4-BE49-F238E27FC236}">
                <a16:creationId xmlns:a16="http://schemas.microsoft.com/office/drawing/2014/main" id="{B000C1CD-6215-4850-1A66-C8DE78D876E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 name="TextBox 4">
            <a:extLst>
              <a:ext uri="{FF2B5EF4-FFF2-40B4-BE49-F238E27FC236}">
                <a16:creationId xmlns:a16="http://schemas.microsoft.com/office/drawing/2014/main" id="{36D10DD9-82CE-1C85-699E-E3CA8BE8B752}"/>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6" name="TextBox 5">
            <a:extLst>
              <a:ext uri="{FF2B5EF4-FFF2-40B4-BE49-F238E27FC236}">
                <a16:creationId xmlns:a16="http://schemas.microsoft.com/office/drawing/2014/main" id="{8B974314-0122-7CD6-1F8A-928DADD9D87F}"/>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7" name="TextBox 6">
            <a:extLst>
              <a:ext uri="{FF2B5EF4-FFF2-40B4-BE49-F238E27FC236}">
                <a16:creationId xmlns:a16="http://schemas.microsoft.com/office/drawing/2014/main" id="{4411F610-02FD-36C9-0886-A8A1F61D34D3}"/>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383A70AB-5174-F1BC-D77A-DD48B98F4E57}"/>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43483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299238422"/>
              </p:ext>
            </p:extLst>
          </p:nvPr>
        </p:nvGraphicFramePr>
        <p:xfrm>
          <a:off x="383856" y="658573"/>
          <a:ext cx="10817476" cy="6029786"/>
        </p:xfrm>
        <a:graphic>
          <a:graphicData uri="http://schemas.openxmlformats.org/drawingml/2006/table">
            <a:tbl>
              <a:tblPr firstRow="1" bandRow="1"/>
              <a:tblGrid>
                <a:gridCol w="1908011">
                  <a:extLst>
                    <a:ext uri="{9D8B030D-6E8A-4147-A177-3AD203B41FA5}">
                      <a16:colId xmlns:a16="http://schemas.microsoft.com/office/drawing/2014/main" val="1203737284"/>
                    </a:ext>
                  </a:extLst>
                </a:gridCol>
                <a:gridCol w="2644572">
                  <a:extLst>
                    <a:ext uri="{9D8B030D-6E8A-4147-A177-3AD203B41FA5}">
                      <a16:colId xmlns:a16="http://schemas.microsoft.com/office/drawing/2014/main" val="1810222861"/>
                    </a:ext>
                  </a:extLst>
                </a:gridCol>
                <a:gridCol w="3295071">
                  <a:extLst>
                    <a:ext uri="{9D8B030D-6E8A-4147-A177-3AD203B41FA5}">
                      <a16:colId xmlns:a16="http://schemas.microsoft.com/office/drawing/2014/main" val="274413866"/>
                    </a:ext>
                  </a:extLst>
                </a:gridCol>
                <a:gridCol w="29698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child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this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this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buy, buying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plan, planning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children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sometimes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never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f</a:t>
                      </a:r>
                      <a:r>
                        <a:rPr lang="en-GB" sz="2400" b="1" dirty="0" err="1">
                          <a:solidFill>
                            <a:srgbClr val="002060"/>
                          </a:solidFill>
                          <a:latin typeface="Century Gothic" panose="020B0502020202020204" pitchFamily="34" charset="0"/>
                        </a:rPr>
                        <a:t>ast</a:t>
                      </a:r>
                      <a:r>
                        <a:rPr lang="en-GB" sz="2400" b="1" dirty="0">
                          <a:solidFill>
                            <a:srgbClr val="002060"/>
                          </a:solidFill>
                          <a:latin typeface="Century Gothic" panose="020B0502020202020204" pitchFamily="34" charset="0"/>
                        </a:rPr>
                        <a:t>, quickly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slow, slowly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well-known, famous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south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beach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forest, woods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river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island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castle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7053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F7A8D957-1251-4EBD-9D1A-CDB9A8F257B7}"/>
              </a:ext>
            </a:extLst>
          </p:cNvPr>
          <p:cNvPicPr>
            <a:picLocks noChangeAspect="1"/>
          </p:cNvPicPr>
          <p:nvPr/>
        </p:nvPicPr>
        <p:blipFill>
          <a:blip r:embed="rId3"/>
          <a:stretch>
            <a:fillRect/>
          </a:stretch>
        </p:blipFill>
        <p:spPr>
          <a:xfrm>
            <a:off x="-1569246" y="-1135886"/>
            <a:ext cx="12325350" cy="10837007"/>
          </a:xfrm>
          <a:prstGeom prst="rect">
            <a:avLst/>
          </a:prstGeom>
        </p:spPr>
      </p:pic>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290;p6">
            <a:hlinkClick r:id="" action="ppaction://noaction">
              <a:snd r:embed="rId5" name="T2_W1F_2.7.wav"/>
            </a:hlinkClick>
            <a:extLst>
              <a:ext uri="{FF2B5EF4-FFF2-40B4-BE49-F238E27FC236}">
                <a16:creationId xmlns:a16="http://schemas.microsoft.com/office/drawing/2014/main" id="{C9106725-0ADC-49F7-8C1E-5E881CA69DFE}"/>
              </a:ext>
            </a:extLst>
          </p:cNvPr>
          <p:cNvSpPr txBox="1"/>
          <p:nvPr/>
        </p:nvSpPr>
        <p:spPr>
          <a:xfrm>
            <a:off x="5570794" y="4491400"/>
            <a:ext cx="1670717"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S</a:t>
            </a:r>
            <a:r>
              <a:rPr lang="en-US" sz="2800" b="1" kern="0" dirty="0" err="1">
                <a:solidFill>
                  <a:srgbClr val="FF0066"/>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tze</a:t>
            </a:r>
            <a:endParaRPr lang="en-US" sz="2800" kern="0" dirty="0">
              <a:solidFill>
                <a:srgbClr val="1F3864"/>
              </a:solidFill>
              <a:latin typeface="Century Gothic"/>
              <a:ea typeface="Century Gothic"/>
              <a:cs typeface="Century Gothic"/>
              <a:sym typeface="Century Gothic"/>
            </a:endParaRPr>
          </a:p>
        </p:txBody>
      </p:sp>
      <p:sp>
        <p:nvSpPr>
          <p:cNvPr id="23" name="Google Shape;290;p6">
            <a:hlinkClick r:id="" action="ppaction://noaction">
              <a:snd r:embed="rId6" name="T2_W1F_2.8.wav"/>
            </a:hlinkClick>
            <a:extLst>
              <a:ext uri="{FF2B5EF4-FFF2-40B4-BE49-F238E27FC236}">
                <a16:creationId xmlns:a16="http://schemas.microsoft.com/office/drawing/2014/main" id="{E08CC8B6-965F-4C5C-BDDD-8506BA3D234C}"/>
              </a:ext>
            </a:extLst>
          </p:cNvPr>
          <p:cNvSpPr txBox="1"/>
          <p:nvPr/>
        </p:nvSpPr>
        <p:spPr>
          <a:xfrm>
            <a:off x="4413991" y="3840082"/>
            <a:ext cx="243500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b="1" kern="0" dirty="0" err="1">
                <a:solidFill>
                  <a:srgbClr val="FF0066"/>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pfel</a:t>
            </a:r>
            <a:endParaRPr lang="en-US" sz="2800" kern="0" dirty="0">
              <a:solidFill>
                <a:srgbClr val="1F3864"/>
              </a:solidFill>
              <a:latin typeface="Century Gothic"/>
              <a:ea typeface="Century Gothic"/>
              <a:cs typeface="Century Gothic"/>
              <a:sym typeface="Century Gothic"/>
            </a:endParaRPr>
          </a:p>
        </p:txBody>
      </p:sp>
      <p:sp>
        <p:nvSpPr>
          <p:cNvPr id="24" name="Google Shape;290;p6">
            <a:hlinkClick r:id="" action="ppaction://noaction">
              <a:snd r:embed="rId7" name="T2_W1F_2.9.wav"/>
            </a:hlinkClick>
            <a:extLst>
              <a:ext uri="{FF2B5EF4-FFF2-40B4-BE49-F238E27FC236}">
                <a16:creationId xmlns:a16="http://schemas.microsoft.com/office/drawing/2014/main" id="{90C3C102-3B94-48C1-930B-31157EF35B53}"/>
              </a:ext>
            </a:extLst>
          </p:cNvPr>
          <p:cNvSpPr txBox="1"/>
          <p:nvPr/>
        </p:nvSpPr>
        <p:spPr>
          <a:xfrm>
            <a:off x="2247608" y="3619706"/>
            <a:ext cx="2461660"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T</a:t>
            </a:r>
            <a:r>
              <a:rPr lang="en-US" sz="2800" b="1" kern="0" dirty="0">
                <a:solidFill>
                  <a:srgbClr val="FF0066"/>
                </a:solidFill>
                <a:latin typeface="Century Gothic"/>
                <a:ea typeface="Century Gothic"/>
                <a:cs typeface="Century Gothic"/>
                <a:sym typeface="Century Gothic"/>
              </a:rPr>
              <a:t>a</a:t>
            </a:r>
            <a:r>
              <a:rPr lang="en-US" sz="2800" kern="0" dirty="0">
                <a:solidFill>
                  <a:srgbClr val="1F3864"/>
                </a:solidFill>
                <a:latin typeface="Century Gothic"/>
                <a:ea typeface="Century Gothic"/>
                <a:cs typeface="Century Gothic"/>
                <a:sym typeface="Century Gothic"/>
              </a:rPr>
              <a:t>schen</a:t>
            </a:r>
          </a:p>
        </p:txBody>
      </p:sp>
      <p:sp>
        <p:nvSpPr>
          <p:cNvPr id="25" name="Google Shape;290;p6">
            <a:hlinkClick r:id="" action="ppaction://noaction">
              <a:snd r:embed="rId8" name="T2_W1F_2.11.wav"/>
            </a:hlinkClick>
            <a:extLst>
              <a:ext uri="{FF2B5EF4-FFF2-40B4-BE49-F238E27FC236}">
                <a16:creationId xmlns:a16="http://schemas.microsoft.com/office/drawing/2014/main" id="{C2739191-F9D3-4C01-8491-932CC7BD01A1}"/>
              </a:ext>
            </a:extLst>
          </p:cNvPr>
          <p:cNvSpPr txBox="1"/>
          <p:nvPr/>
        </p:nvSpPr>
        <p:spPr>
          <a:xfrm>
            <a:off x="5171625" y="5776478"/>
            <a:ext cx="217601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002060"/>
                </a:solidFill>
                <a:latin typeface="Century Gothic"/>
                <a:ea typeface="Century Gothic"/>
                <a:cs typeface="Century Gothic"/>
                <a:sym typeface="Century Gothic"/>
              </a:rPr>
              <a:t>Fl</a:t>
            </a:r>
            <a:r>
              <a:rPr lang="en-US" sz="2800" b="1" kern="0" dirty="0" err="1">
                <a:solidFill>
                  <a:srgbClr val="FF0066"/>
                </a:solidFill>
                <a:latin typeface="Century Gothic"/>
                <a:ea typeface="Century Gothic"/>
                <a:cs typeface="Century Gothic"/>
                <a:sym typeface="Century Gothic"/>
              </a:rPr>
              <a:t>a</a:t>
            </a:r>
            <a:r>
              <a:rPr lang="en-US" sz="2800" kern="0" dirty="0" err="1">
                <a:solidFill>
                  <a:srgbClr val="1F3864"/>
                </a:solidFill>
                <a:latin typeface="Century Gothic"/>
                <a:ea typeface="Century Gothic"/>
                <a:cs typeface="Century Gothic"/>
                <a:sym typeface="Century Gothic"/>
              </a:rPr>
              <a:t>schen</a:t>
            </a:r>
            <a:endParaRPr lang="en-US" sz="2800" kern="0" dirty="0">
              <a:solidFill>
                <a:srgbClr val="1F3864"/>
              </a:solidFill>
              <a:latin typeface="Century Gothic"/>
              <a:ea typeface="Century Gothic"/>
              <a:cs typeface="Century Gothic"/>
              <a:sym typeface="Century Gothic"/>
            </a:endParaRPr>
          </a:p>
        </p:txBody>
      </p:sp>
      <p:sp>
        <p:nvSpPr>
          <p:cNvPr id="26" name="Google Shape;290;p6">
            <a:hlinkClick r:id="" action="ppaction://noaction">
              <a:snd r:embed="rId9" name="T2_W1F_2.12.wav"/>
            </a:hlinkClick>
            <a:extLst>
              <a:ext uri="{FF2B5EF4-FFF2-40B4-BE49-F238E27FC236}">
                <a16:creationId xmlns:a16="http://schemas.microsoft.com/office/drawing/2014/main" id="{72987818-30B1-400F-8641-CFEC62BB10D3}"/>
              </a:ext>
            </a:extLst>
          </p:cNvPr>
          <p:cNvSpPr txBox="1"/>
          <p:nvPr/>
        </p:nvSpPr>
        <p:spPr>
          <a:xfrm rot="21345157">
            <a:off x="2674936" y="6072407"/>
            <a:ext cx="2340141"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N</a:t>
            </a:r>
            <a:r>
              <a:rPr lang="en-US" sz="2800" b="1" kern="0" dirty="0" err="1">
                <a:solidFill>
                  <a:srgbClr val="FF0066"/>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chte</a:t>
            </a:r>
            <a:endParaRPr lang="en-US" sz="2800" kern="0" dirty="0">
              <a:solidFill>
                <a:srgbClr val="1F3864"/>
              </a:solidFill>
              <a:latin typeface="Century Gothic"/>
              <a:ea typeface="Century Gothic"/>
              <a:cs typeface="Century Gothic"/>
              <a:sym typeface="Century Gothic"/>
            </a:endParaRPr>
          </a:p>
        </p:txBody>
      </p:sp>
      <p:sp>
        <p:nvSpPr>
          <p:cNvPr id="27" name="Google Shape;290;p6">
            <a:hlinkClick r:id="" action="ppaction://noaction">
              <a:snd r:embed="rId10" name="T2_W1F_2.13.wav"/>
            </a:hlinkClick>
            <a:extLst>
              <a:ext uri="{FF2B5EF4-FFF2-40B4-BE49-F238E27FC236}">
                <a16:creationId xmlns:a16="http://schemas.microsoft.com/office/drawing/2014/main" id="{59152723-7660-42C4-B7F0-7536BC8E7DD7}"/>
              </a:ext>
            </a:extLst>
          </p:cNvPr>
          <p:cNvSpPr txBox="1"/>
          <p:nvPr/>
        </p:nvSpPr>
        <p:spPr>
          <a:xfrm rot="20927195">
            <a:off x="2837349" y="4671663"/>
            <a:ext cx="2300296"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H</a:t>
            </a:r>
            <a:r>
              <a:rPr lang="en-US" sz="2800" b="1" kern="0" dirty="0" err="1">
                <a:solidFill>
                  <a:srgbClr val="FF0066"/>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nde</a:t>
            </a:r>
            <a:endParaRPr lang="en-US" sz="2800" kern="0" dirty="0">
              <a:solidFill>
                <a:srgbClr val="1F3864"/>
              </a:solidFill>
              <a:latin typeface="Century Gothic"/>
              <a:ea typeface="Century Gothic"/>
              <a:cs typeface="Century Gothic"/>
              <a:sym typeface="Century Gothic"/>
            </a:endParaRPr>
          </a:p>
        </p:txBody>
      </p:sp>
      <p:sp>
        <p:nvSpPr>
          <p:cNvPr id="28" name="Google Shape;290;p6">
            <a:hlinkClick r:id="" action="ppaction://noaction">
              <a:snd r:embed="rId11" name="T2_W1F_2.3.wav"/>
            </a:hlinkClick>
            <a:extLst>
              <a:ext uri="{FF2B5EF4-FFF2-40B4-BE49-F238E27FC236}">
                <a16:creationId xmlns:a16="http://schemas.microsoft.com/office/drawing/2014/main" id="{023C316A-043C-4095-95EA-E15FE9EBE597}"/>
              </a:ext>
            </a:extLst>
          </p:cNvPr>
          <p:cNvSpPr txBox="1"/>
          <p:nvPr/>
        </p:nvSpPr>
        <p:spPr>
          <a:xfrm>
            <a:off x="5854700" y="2095158"/>
            <a:ext cx="1966793"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Fußb</a:t>
            </a:r>
            <a:r>
              <a:rPr lang="en-US" sz="2800" b="1" kern="0" dirty="0" err="1">
                <a:solidFill>
                  <a:srgbClr val="FF0066"/>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lle</a:t>
            </a:r>
            <a:endParaRPr lang="en-US" sz="2800" kern="0" dirty="0">
              <a:solidFill>
                <a:srgbClr val="1F3864"/>
              </a:solidFill>
              <a:latin typeface="Century Gothic"/>
              <a:ea typeface="Century Gothic"/>
              <a:cs typeface="Century Gothic"/>
              <a:sym typeface="Century Gothic"/>
            </a:endParaRPr>
          </a:p>
        </p:txBody>
      </p:sp>
      <p:sp>
        <p:nvSpPr>
          <p:cNvPr id="29" name="Google Shape;290;p6">
            <a:hlinkClick r:id="" action="ppaction://noaction">
              <a:snd r:embed="rId12" name="T2_W1F_2.1.wav"/>
            </a:hlinkClick>
            <a:extLst>
              <a:ext uri="{FF2B5EF4-FFF2-40B4-BE49-F238E27FC236}">
                <a16:creationId xmlns:a16="http://schemas.microsoft.com/office/drawing/2014/main" id="{65D12FCD-74AD-4509-93F2-85BB0C250CAC}"/>
              </a:ext>
            </a:extLst>
          </p:cNvPr>
          <p:cNvSpPr txBox="1"/>
          <p:nvPr/>
        </p:nvSpPr>
        <p:spPr>
          <a:xfrm rot="475429">
            <a:off x="3135940" y="1150357"/>
            <a:ext cx="276365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Mont</a:t>
            </a:r>
            <a:r>
              <a:rPr lang="en-US" sz="2800" b="1" kern="0" dirty="0">
                <a:solidFill>
                  <a:srgbClr val="FF0066"/>
                </a:solidFill>
                <a:latin typeface="Century Gothic"/>
                <a:ea typeface="Century Gothic"/>
                <a:cs typeface="Century Gothic"/>
                <a:sym typeface="Century Gothic"/>
              </a:rPr>
              <a:t>a</a:t>
            </a:r>
            <a:r>
              <a:rPr lang="en-US" sz="2800" kern="0" dirty="0">
                <a:solidFill>
                  <a:srgbClr val="1F3864"/>
                </a:solidFill>
                <a:latin typeface="Century Gothic"/>
                <a:ea typeface="Century Gothic"/>
                <a:cs typeface="Century Gothic"/>
                <a:sym typeface="Century Gothic"/>
              </a:rPr>
              <a:t>ge</a:t>
            </a:r>
          </a:p>
        </p:txBody>
      </p:sp>
      <p:sp>
        <p:nvSpPr>
          <p:cNvPr id="30" name="Google Shape;290;p6">
            <a:hlinkClick r:id="" action="ppaction://noaction">
              <a:snd r:embed="rId13" name="T2_W1F_2.5.wav"/>
            </a:hlinkClick>
            <a:extLst>
              <a:ext uri="{FF2B5EF4-FFF2-40B4-BE49-F238E27FC236}">
                <a16:creationId xmlns:a16="http://schemas.microsoft.com/office/drawing/2014/main" id="{7D624BE8-4AEC-4915-B97D-2C21930697C7}"/>
              </a:ext>
            </a:extLst>
          </p:cNvPr>
          <p:cNvSpPr txBox="1"/>
          <p:nvPr/>
        </p:nvSpPr>
        <p:spPr>
          <a:xfrm>
            <a:off x="1116782" y="1845498"/>
            <a:ext cx="2400026"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002060"/>
                </a:solidFill>
                <a:latin typeface="Century Gothic"/>
                <a:ea typeface="Century Gothic"/>
                <a:cs typeface="Century Gothic"/>
                <a:sym typeface="Century Gothic"/>
              </a:rPr>
              <a:t>J</a:t>
            </a:r>
            <a:r>
              <a:rPr lang="en-US" sz="2800" b="1" kern="0" dirty="0" err="1">
                <a:solidFill>
                  <a:srgbClr val="FF0066"/>
                </a:solidFill>
                <a:latin typeface="Century Gothic"/>
                <a:ea typeface="Century Gothic"/>
                <a:cs typeface="Century Gothic"/>
                <a:sym typeface="Century Gothic"/>
              </a:rPr>
              <a:t>a</a:t>
            </a:r>
            <a:r>
              <a:rPr lang="en-US" sz="2800" kern="0" dirty="0" err="1">
                <a:solidFill>
                  <a:srgbClr val="1F3864"/>
                </a:solidFill>
                <a:latin typeface="Century Gothic"/>
                <a:ea typeface="Century Gothic"/>
                <a:cs typeface="Century Gothic"/>
                <a:sym typeface="Century Gothic"/>
              </a:rPr>
              <a:t>cken</a:t>
            </a:r>
            <a:endParaRPr lang="en-US" sz="2800" kern="0" dirty="0">
              <a:solidFill>
                <a:srgbClr val="1F3864"/>
              </a:solidFill>
              <a:latin typeface="Century Gothic"/>
              <a:ea typeface="Century Gothic"/>
              <a:cs typeface="Century Gothic"/>
              <a:sym typeface="Century Gothic"/>
            </a:endParaRPr>
          </a:p>
        </p:txBody>
      </p:sp>
      <p:sp>
        <p:nvSpPr>
          <p:cNvPr id="31" name="Arc 30">
            <a:extLst>
              <a:ext uri="{FF2B5EF4-FFF2-40B4-BE49-F238E27FC236}">
                <a16:creationId xmlns:a16="http://schemas.microsoft.com/office/drawing/2014/main" id="{D28FC23E-0C14-44FC-BED3-DF59DE0D657C}"/>
              </a:ext>
            </a:extLst>
          </p:cNvPr>
          <p:cNvSpPr/>
          <p:nvPr/>
        </p:nvSpPr>
        <p:spPr>
          <a:xfrm rot="6797221">
            <a:off x="6262394" y="4352211"/>
            <a:ext cx="1357995" cy="988980"/>
          </a:xfrm>
          <a:prstGeom prst="arc">
            <a:avLst>
              <a:gd name="adj1" fmla="val 16200000"/>
              <a:gd name="adj2" fmla="val 19683839"/>
            </a:avLst>
          </a:prstGeom>
          <a:noFill/>
          <a:ln w="85725" cap="rnd" cmpd="sng" algn="ctr">
            <a:solidFill>
              <a:srgbClr val="C00000"/>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GB" kern="0">
              <a:solidFill>
                <a:prstClr val="black"/>
              </a:solidFill>
              <a:latin typeface="Calibri" panose="020F0502020204030204"/>
            </a:endParaRPr>
          </a:p>
        </p:txBody>
      </p:sp>
      <p:pic>
        <p:nvPicPr>
          <p:cNvPr id="32" name="Picture 10" descr="Lámina, Oro, Moneda, Metal, Dorado, Redondo, 3D">
            <a:extLst>
              <a:ext uri="{FF2B5EF4-FFF2-40B4-BE49-F238E27FC236}">
                <a16:creationId xmlns:a16="http://schemas.microsoft.com/office/drawing/2014/main" id="{044ED615-24A4-4358-915C-E2A876C6BD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3819" y="574321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Lámina, Oro, Moneda, Metal, Dorado, Redondo, 3D">
            <a:extLst>
              <a:ext uri="{FF2B5EF4-FFF2-40B4-BE49-F238E27FC236}">
                <a16:creationId xmlns:a16="http://schemas.microsoft.com/office/drawing/2014/main" id="{048B126B-F645-4D0E-A808-7CF7F7900A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96078" y="602642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Lámina, Oro, Moneda, Metal, Dorado, Redondo, 3D">
            <a:extLst>
              <a:ext uri="{FF2B5EF4-FFF2-40B4-BE49-F238E27FC236}">
                <a16:creationId xmlns:a16="http://schemas.microsoft.com/office/drawing/2014/main" id="{113F913E-B49C-4D0E-B554-4BF42067C79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06675" y="606521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Lámina, Oro, Moneda, Metal, Dorado, Redondo, 3D">
            <a:extLst>
              <a:ext uri="{FF2B5EF4-FFF2-40B4-BE49-F238E27FC236}">
                <a16:creationId xmlns:a16="http://schemas.microsoft.com/office/drawing/2014/main" id="{E373ADE6-3566-4AC7-98D9-93CFF80B3D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88114" y="602642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Lámina, Oro, Moneda, Metal, Dorado, Redondo, 3D">
            <a:extLst>
              <a:ext uri="{FF2B5EF4-FFF2-40B4-BE49-F238E27FC236}">
                <a16:creationId xmlns:a16="http://schemas.microsoft.com/office/drawing/2014/main" id="{E4197BF8-196E-41E4-AFC3-079662556C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3295" y="6124000"/>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Lámina, Oro, Moneda, Metal, Dorado, Redondo, 3D">
            <a:extLst>
              <a:ext uri="{FF2B5EF4-FFF2-40B4-BE49-F238E27FC236}">
                <a16:creationId xmlns:a16="http://schemas.microsoft.com/office/drawing/2014/main" id="{EDAE0C8A-97E8-42C3-87A7-FB1153D91D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92515" y="5657686"/>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Lámina, Oro, Moneda, Metal, Dorado, Redondo, 3D">
            <a:extLst>
              <a:ext uri="{FF2B5EF4-FFF2-40B4-BE49-F238E27FC236}">
                <a16:creationId xmlns:a16="http://schemas.microsoft.com/office/drawing/2014/main" id="{687F824E-669F-47E5-8DD0-F316552E0D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01194" y="516213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Lámina, Oro, Moneda, Metal, Dorado, Redondo, 3D">
            <a:extLst>
              <a:ext uri="{FF2B5EF4-FFF2-40B4-BE49-F238E27FC236}">
                <a16:creationId xmlns:a16="http://schemas.microsoft.com/office/drawing/2014/main" id="{DCDA1B70-F36E-4D78-8B5C-DD48D2115F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3278" y="501483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Lámina, Oro, Moneda, Metal, Dorado, Redondo, 3D">
            <a:extLst>
              <a:ext uri="{FF2B5EF4-FFF2-40B4-BE49-F238E27FC236}">
                <a16:creationId xmlns:a16="http://schemas.microsoft.com/office/drawing/2014/main" id="{07714C54-C902-4B30-8D4C-6B8432CC21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86274" y="505439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Lámina, Oro, Moneda, Metal, Dorado, Redondo, 3D">
            <a:extLst>
              <a:ext uri="{FF2B5EF4-FFF2-40B4-BE49-F238E27FC236}">
                <a16:creationId xmlns:a16="http://schemas.microsoft.com/office/drawing/2014/main" id="{FADF59A2-B3A6-463D-B06A-FF67C10F36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69402" y="345849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Lámina, Oro, Moneda, Metal, Dorado, Redondo, 3D">
            <a:extLst>
              <a:ext uri="{FF2B5EF4-FFF2-40B4-BE49-F238E27FC236}">
                <a16:creationId xmlns:a16="http://schemas.microsoft.com/office/drawing/2014/main" id="{CC9079FE-E856-49B7-8715-52CF671F66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59203" y="3333046"/>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Lámina, Oro, Moneda, Metal, Dorado, Redondo, 3D">
            <a:extLst>
              <a:ext uri="{FF2B5EF4-FFF2-40B4-BE49-F238E27FC236}">
                <a16:creationId xmlns:a16="http://schemas.microsoft.com/office/drawing/2014/main" id="{44C68C73-2358-4AC3-8F4A-2F0141EFFE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9777" y="3330772"/>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Lámina, Oro, Moneda, Metal, Dorado, Redondo, 3D">
            <a:extLst>
              <a:ext uri="{FF2B5EF4-FFF2-40B4-BE49-F238E27FC236}">
                <a16:creationId xmlns:a16="http://schemas.microsoft.com/office/drawing/2014/main" id="{1EF2FD36-FED8-4FEB-9FFD-B1AF83839CF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40908" y="3470992"/>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Lámina, Oro, Moneda, Metal, Dorado, Redondo, 3D">
            <a:extLst>
              <a:ext uri="{FF2B5EF4-FFF2-40B4-BE49-F238E27FC236}">
                <a16:creationId xmlns:a16="http://schemas.microsoft.com/office/drawing/2014/main" id="{B2C50072-8614-4D66-8A25-3FF3CAB582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91701" y="4851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Lámina, Oro, Moneda, Metal, Dorado, Redondo, 3D">
            <a:extLst>
              <a:ext uri="{FF2B5EF4-FFF2-40B4-BE49-F238E27FC236}">
                <a16:creationId xmlns:a16="http://schemas.microsoft.com/office/drawing/2014/main" id="{4D97C527-4F67-4BC9-89D7-BD4D9E436A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45540" y="393052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Lámina, Oro, Moneda, Metal, Dorado, Redondo, 3D">
            <a:extLst>
              <a:ext uri="{FF2B5EF4-FFF2-40B4-BE49-F238E27FC236}">
                <a16:creationId xmlns:a16="http://schemas.microsoft.com/office/drawing/2014/main" id="{BD35CBCE-C41E-48C4-8C40-E1AFC27EAA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46852" y="395356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Lámina, Oro, Moneda, Metal, Dorado, Redondo, 3D">
            <a:extLst>
              <a:ext uri="{FF2B5EF4-FFF2-40B4-BE49-F238E27FC236}">
                <a16:creationId xmlns:a16="http://schemas.microsoft.com/office/drawing/2014/main" id="{5198026C-26EE-45D5-BFB1-62485AA41C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51288" y="474510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Lámina, Oro, Moneda, Metal, Dorado, Redondo, 3D">
            <a:extLst>
              <a:ext uri="{FF2B5EF4-FFF2-40B4-BE49-F238E27FC236}">
                <a16:creationId xmlns:a16="http://schemas.microsoft.com/office/drawing/2014/main" id="{01594C2A-9813-4CB2-A768-C6EF394831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18123" y="2640766"/>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Lámina, Oro, Moneda, Metal, Dorado, Redondo, 3D">
            <a:extLst>
              <a:ext uri="{FF2B5EF4-FFF2-40B4-BE49-F238E27FC236}">
                <a16:creationId xmlns:a16="http://schemas.microsoft.com/office/drawing/2014/main" id="{F86E0D9E-80F1-43DE-A67B-A3DAA6F3F0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99419" y="2633777"/>
            <a:ext cx="327266" cy="14928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Lámina, Oro, Moneda, Metal, Dorado, Redondo, 3D">
            <a:extLst>
              <a:ext uri="{FF2B5EF4-FFF2-40B4-BE49-F238E27FC236}">
                <a16:creationId xmlns:a16="http://schemas.microsoft.com/office/drawing/2014/main" id="{BBC25008-6AC1-49D5-857D-CF6C3A9581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40172" y="157118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Lámina, Oro, Moneda, Metal, Dorado, Redondo, 3D">
            <a:extLst>
              <a:ext uri="{FF2B5EF4-FFF2-40B4-BE49-F238E27FC236}">
                <a16:creationId xmlns:a16="http://schemas.microsoft.com/office/drawing/2014/main" id="{31825082-69F0-4035-A971-CED5A5FBB6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75571" y="166448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Lámina, Oro, Moneda, Metal, Dorado, Redondo, 3D">
            <a:extLst>
              <a:ext uri="{FF2B5EF4-FFF2-40B4-BE49-F238E27FC236}">
                <a16:creationId xmlns:a16="http://schemas.microsoft.com/office/drawing/2014/main" id="{72A73479-666C-4962-8AA8-75B6BAAA0D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20237" y="198995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Lámina, Oro, Moneda, Metal, Dorado, Redondo, 3D">
            <a:extLst>
              <a:ext uri="{FF2B5EF4-FFF2-40B4-BE49-F238E27FC236}">
                <a16:creationId xmlns:a16="http://schemas.microsoft.com/office/drawing/2014/main" id="{4E6BDF99-D7A8-441E-AED3-802B7F8F33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83148" y="205215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Lámina, Oro, Moneda, Metal, Dorado, Redondo, 3D">
            <a:extLst>
              <a:ext uri="{FF2B5EF4-FFF2-40B4-BE49-F238E27FC236}">
                <a16:creationId xmlns:a16="http://schemas.microsoft.com/office/drawing/2014/main" id="{74D64121-71BD-45D5-8E5C-823E1F7DBF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85514">
            <a:off x="5666382" y="170199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Lámina, Oro, Moneda, Metal, Dorado, Redondo, 3D">
            <a:extLst>
              <a:ext uri="{FF2B5EF4-FFF2-40B4-BE49-F238E27FC236}">
                <a16:creationId xmlns:a16="http://schemas.microsoft.com/office/drawing/2014/main" id="{1754BF92-45BA-4940-8F66-F8F95DB97E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48533" y="17599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Lámina, Oro, Moneda, Metal, Dorado, Redondo, 3D">
            <a:extLst>
              <a:ext uri="{FF2B5EF4-FFF2-40B4-BE49-F238E27FC236}">
                <a16:creationId xmlns:a16="http://schemas.microsoft.com/office/drawing/2014/main" id="{4B06233C-56F5-4430-AB38-2BE73C753EF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06678" y="167886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Lámina, Oro, Moneda, Metal, Dorado, Redondo, 3D">
            <a:extLst>
              <a:ext uri="{FF2B5EF4-FFF2-40B4-BE49-F238E27FC236}">
                <a16:creationId xmlns:a16="http://schemas.microsoft.com/office/drawing/2014/main" id="{D6BF2FBD-3311-4BDB-ABA6-2A9BAC0669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3814382"/>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Rounded Corners 70">
            <a:extLst>
              <a:ext uri="{FF2B5EF4-FFF2-40B4-BE49-F238E27FC236}">
                <a16:creationId xmlns:a16="http://schemas.microsoft.com/office/drawing/2014/main" id="{64850690-25EC-455A-9BC3-FA0EB37608AF}"/>
              </a:ext>
            </a:extLst>
          </p:cNvPr>
          <p:cNvSpPr/>
          <p:nvPr/>
        </p:nvSpPr>
        <p:spPr>
          <a:xfrm>
            <a:off x="8677803" y="2621517"/>
            <a:ext cx="1610311" cy="455478"/>
          </a:xfrm>
          <a:prstGeom prst="roundRect">
            <a:avLst/>
          </a:prstGeom>
          <a:noFill/>
          <a:ln w="3810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sp>
        <p:nvSpPr>
          <p:cNvPr id="72" name="Rectangle: Rounded Corners 71">
            <a:extLst>
              <a:ext uri="{FF2B5EF4-FFF2-40B4-BE49-F238E27FC236}">
                <a16:creationId xmlns:a16="http://schemas.microsoft.com/office/drawing/2014/main" id="{BC2A5BA3-C711-4543-9F31-B31F9CF8A719}"/>
              </a:ext>
            </a:extLst>
          </p:cNvPr>
          <p:cNvSpPr/>
          <p:nvPr/>
        </p:nvSpPr>
        <p:spPr>
          <a:xfrm>
            <a:off x="8620169" y="3319487"/>
            <a:ext cx="1462322" cy="455478"/>
          </a:xfrm>
          <a:prstGeom prst="roundRect">
            <a:avLst/>
          </a:prstGeom>
          <a:noFill/>
          <a:ln w="3810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sp>
        <p:nvSpPr>
          <p:cNvPr id="73" name="Rectangle: Rounded Corners 72">
            <a:hlinkClick r:id="" action="ppaction://noaction">
              <a:snd r:embed="rId15" name="1_11.wav"/>
            </a:hlinkClick>
            <a:extLst>
              <a:ext uri="{FF2B5EF4-FFF2-40B4-BE49-F238E27FC236}">
                <a16:creationId xmlns:a16="http://schemas.microsoft.com/office/drawing/2014/main" id="{5215FA24-6D56-4FE4-BB66-E1656DE6616D}"/>
              </a:ext>
            </a:extLst>
          </p:cNvPr>
          <p:cNvSpPr/>
          <p:nvPr/>
        </p:nvSpPr>
        <p:spPr>
          <a:xfrm>
            <a:off x="8768046" y="6309548"/>
            <a:ext cx="1728596" cy="455478"/>
          </a:xfrm>
          <a:prstGeom prst="roundRect">
            <a:avLst/>
          </a:prstGeom>
          <a:noFill/>
          <a:ln w="3810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pic>
        <p:nvPicPr>
          <p:cNvPr id="74" name="Picture 10" descr="Lámina, Oro, Moneda, Metal, Dorado, Redondo, 3D">
            <a:extLst>
              <a:ext uri="{FF2B5EF4-FFF2-40B4-BE49-F238E27FC236}">
                <a16:creationId xmlns:a16="http://schemas.microsoft.com/office/drawing/2014/main" id="{DC95F3E6-96D3-4FFD-B5E5-94EC174402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70703" y="68416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Lámina, Oro, Moneda, Metal, Dorado, Redondo, 3D">
            <a:extLst>
              <a:ext uri="{FF2B5EF4-FFF2-40B4-BE49-F238E27FC236}">
                <a16:creationId xmlns:a16="http://schemas.microsoft.com/office/drawing/2014/main" id="{AC4A2102-C0F3-4DC0-80FB-DA0BA9D620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03565"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Lámina, Oro, Moneda, Metal, Dorado, Redondo, 3D">
            <a:extLst>
              <a:ext uri="{FF2B5EF4-FFF2-40B4-BE49-F238E27FC236}">
                <a16:creationId xmlns:a16="http://schemas.microsoft.com/office/drawing/2014/main" id="{1084FF85-4A9A-4770-942E-E715E0F81D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65274"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Lámina, Oro, Moneda, Metal, Dorado, Redondo, 3D">
            <a:extLst>
              <a:ext uri="{FF2B5EF4-FFF2-40B4-BE49-F238E27FC236}">
                <a16:creationId xmlns:a16="http://schemas.microsoft.com/office/drawing/2014/main" id="{CBC3A2D5-F17E-41DA-94FD-7010488652E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33673" y="569407"/>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78" name="Speech Bubble: Rectangle with Corners Rounded 77">
            <a:hlinkClick r:id="" action="ppaction://noaction">
              <a:snd r:embed="rId16" name="T2_W1F_2.1.wav"/>
            </a:hlinkClick>
            <a:extLst>
              <a:ext uri="{FF2B5EF4-FFF2-40B4-BE49-F238E27FC236}">
                <a16:creationId xmlns:a16="http://schemas.microsoft.com/office/drawing/2014/main" id="{A617CE1B-1C04-4818-90E4-A025A134A9FF}"/>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ndParaRPr>
          </a:p>
        </p:txBody>
      </p:sp>
      <p:sp>
        <p:nvSpPr>
          <p:cNvPr id="79" name="TextBox 78">
            <a:hlinkClick r:id="" action="ppaction://noaction">
              <a:snd r:embed="rId16" name="T2_W1F_2.1.wav"/>
            </a:hlinkClick>
            <a:extLst>
              <a:ext uri="{FF2B5EF4-FFF2-40B4-BE49-F238E27FC236}">
                <a16:creationId xmlns:a16="http://schemas.microsoft.com/office/drawing/2014/main" id="{874EA8F5-0F34-4CC1-A208-B8E25BEC0D0F}"/>
              </a:ext>
            </a:extLst>
          </p:cNvPr>
          <p:cNvSpPr txBox="1"/>
          <p:nvPr/>
        </p:nvSpPr>
        <p:spPr>
          <a:xfrm>
            <a:off x="1067135" y="681368"/>
            <a:ext cx="6332747" cy="430887"/>
          </a:xfrm>
          <a:prstGeom prst="rect">
            <a:avLst/>
          </a:prstGeom>
          <a:noFill/>
        </p:spPr>
        <p:txBody>
          <a:bodyPr wrap="square" rtlCol="0">
            <a:spAutoFit/>
          </a:bodyPr>
          <a:lstStyle/>
          <a:p>
            <a:pPr>
              <a:defRPr/>
            </a:pPr>
            <a:r>
              <a:rPr lang="fr-FR" sz="2200" b="1" dirty="0">
                <a:solidFill>
                  <a:prstClr val="white"/>
                </a:solidFill>
                <a:latin typeface="Century Gothic" panose="020B0502020202020204" pitchFamily="34" charset="0"/>
              </a:rPr>
              <a:t>Sag die Wörter und sammle die Geldstücke*.</a:t>
            </a:r>
          </a:p>
        </p:txBody>
      </p:sp>
      <p:pic>
        <p:nvPicPr>
          <p:cNvPr id="80" name="Graphic 79" descr="Teacher">
            <a:extLst>
              <a:ext uri="{FF2B5EF4-FFF2-40B4-BE49-F238E27FC236}">
                <a16:creationId xmlns:a16="http://schemas.microsoft.com/office/drawing/2014/main" id="{D129417A-C3AC-45D5-BE9E-EF239EAD4F5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302" y="486187"/>
            <a:ext cx="914400" cy="914400"/>
          </a:xfrm>
          <a:prstGeom prst="rect">
            <a:avLst/>
          </a:prstGeom>
        </p:spPr>
      </p:pic>
      <p:sp>
        <p:nvSpPr>
          <p:cNvPr id="81" name="Google Shape;290;p6">
            <a:hlinkClick r:id="" action="ppaction://noaction">
              <a:snd r:embed="rId19" name="T2_W1F_2.10.wav"/>
            </a:hlinkClick>
            <a:extLst>
              <a:ext uri="{FF2B5EF4-FFF2-40B4-BE49-F238E27FC236}">
                <a16:creationId xmlns:a16="http://schemas.microsoft.com/office/drawing/2014/main" id="{105A8F87-995F-4C72-A729-35A8598A5117}"/>
              </a:ext>
            </a:extLst>
          </p:cNvPr>
          <p:cNvSpPr txBox="1"/>
          <p:nvPr/>
        </p:nvSpPr>
        <p:spPr>
          <a:xfrm>
            <a:off x="8691154" y="6257529"/>
            <a:ext cx="190565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M</a:t>
            </a:r>
            <a:r>
              <a:rPr lang="en-US" sz="2800" b="1" kern="0" dirty="0" err="1">
                <a:solidFill>
                  <a:srgbClr val="FF0000"/>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dchen</a:t>
            </a:r>
            <a:endParaRPr lang="en-US" sz="2800" kern="0" dirty="0">
              <a:solidFill>
                <a:srgbClr val="1F3864"/>
              </a:solidFill>
              <a:latin typeface="Century Gothic"/>
              <a:ea typeface="Century Gothic"/>
              <a:cs typeface="Century Gothic"/>
              <a:sym typeface="Century Gothic"/>
            </a:endParaRPr>
          </a:p>
        </p:txBody>
      </p:sp>
      <p:sp>
        <p:nvSpPr>
          <p:cNvPr id="83" name="Google Shape;290;p6">
            <a:hlinkClick r:id="" action="ppaction://noaction">
              <a:snd r:embed="rId20" name="T2_W1F_2.2.wav"/>
            </a:hlinkClick>
            <a:extLst>
              <a:ext uri="{FF2B5EF4-FFF2-40B4-BE49-F238E27FC236}">
                <a16:creationId xmlns:a16="http://schemas.microsoft.com/office/drawing/2014/main" id="{1AC55EE2-F393-4C10-B2B6-05A388A6F246}"/>
              </a:ext>
            </a:extLst>
          </p:cNvPr>
          <p:cNvSpPr txBox="1"/>
          <p:nvPr/>
        </p:nvSpPr>
        <p:spPr>
          <a:xfrm>
            <a:off x="8576947" y="2582373"/>
            <a:ext cx="1835523"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Str</a:t>
            </a:r>
            <a:r>
              <a:rPr lang="en-US" sz="2800" b="1" kern="0" dirty="0" err="1">
                <a:solidFill>
                  <a:srgbClr val="FF0066"/>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nde</a:t>
            </a:r>
            <a:endParaRPr lang="en-US" sz="2800" kern="0" dirty="0">
              <a:solidFill>
                <a:srgbClr val="1F3864"/>
              </a:solidFill>
              <a:latin typeface="Century Gothic"/>
              <a:ea typeface="Century Gothic"/>
              <a:cs typeface="Century Gothic"/>
              <a:sym typeface="Century Gothic"/>
            </a:endParaRPr>
          </a:p>
        </p:txBody>
      </p:sp>
      <p:sp>
        <p:nvSpPr>
          <p:cNvPr id="84" name="Google Shape;290;p6">
            <a:hlinkClick r:id="" action="ppaction://noaction">
              <a:snd r:embed="rId21" name="T2_W1F_2.6.wav"/>
            </a:hlinkClick>
            <a:extLst>
              <a:ext uri="{FF2B5EF4-FFF2-40B4-BE49-F238E27FC236}">
                <a16:creationId xmlns:a16="http://schemas.microsoft.com/office/drawing/2014/main" id="{32833A6B-0EF2-4282-A1FB-0DD9542EBCF7}"/>
              </a:ext>
            </a:extLst>
          </p:cNvPr>
          <p:cNvSpPr txBox="1"/>
          <p:nvPr/>
        </p:nvSpPr>
        <p:spPr>
          <a:xfrm>
            <a:off x="8389831" y="3284153"/>
            <a:ext cx="1856416"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M</a:t>
            </a:r>
            <a:r>
              <a:rPr lang="en-US" sz="2800" b="1" kern="0" dirty="0" err="1">
                <a:solidFill>
                  <a:srgbClr val="FF0000"/>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nner</a:t>
            </a:r>
            <a:endParaRPr lang="en-US" sz="2800" kern="0" dirty="0">
              <a:solidFill>
                <a:srgbClr val="1F3864"/>
              </a:solidFill>
              <a:latin typeface="Century Gothic"/>
              <a:ea typeface="Century Gothic"/>
              <a:cs typeface="Century Gothic"/>
              <a:sym typeface="Century Gothic"/>
            </a:endParaRPr>
          </a:p>
        </p:txBody>
      </p:sp>
      <p:sp>
        <p:nvSpPr>
          <p:cNvPr id="86" name="TextBox 85">
            <a:extLst>
              <a:ext uri="{FF2B5EF4-FFF2-40B4-BE49-F238E27FC236}">
                <a16:creationId xmlns:a16="http://schemas.microsoft.com/office/drawing/2014/main" id="{E8EE8A9B-40D1-4C97-BB1F-28883F4722B8}"/>
              </a:ext>
            </a:extLst>
          </p:cNvPr>
          <p:cNvSpPr txBox="1"/>
          <p:nvPr/>
        </p:nvSpPr>
        <p:spPr>
          <a:xfrm>
            <a:off x="8457744" y="249161"/>
            <a:ext cx="1881215" cy="1323439"/>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Sammle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die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Geldstücke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 collect the coins</a:t>
            </a:r>
          </a:p>
        </p:txBody>
      </p:sp>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42"/>
                                        </p:tgtEl>
                                        <p:attrNameLst>
                                          <p:attrName>ppt_y</p:attrName>
                                        </p:attrNameLst>
                                      </p:cBhvr>
                                      <p:tavLst>
                                        <p:tav tm="0">
                                          <p:val>
                                            <p:strVal val="#ppt_y"/>
                                          </p:val>
                                        </p:tav>
                                        <p:tav tm="100000">
                                          <p:val>
                                            <p:strVal val="#ppt_y+#ppt_h*1.125000"/>
                                          </p:val>
                                        </p:tav>
                                      </p:tavLst>
                                    </p:anim>
                                    <p:animEffect transition="out" filter="wipe(down)">
                                      <p:cBhvr>
                                        <p:cTn id="7" dur="59000"/>
                                        <p:tgtEl>
                                          <p:spTgt spid="42"/>
                                        </p:tgtEl>
                                      </p:cBhvr>
                                    </p:animEffect>
                                    <p:set>
                                      <p:cBhvr>
                                        <p:cTn id="8"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 name="Table 9">
            <a:extLst>
              <a:ext uri="{FF2B5EF4-FFF2-40B4-BE49-F238E27FC236}">
                <a16:creationId xmlns:a16="http://schemas.microsoft.com/office/drawing/2014/main" id="{9E68A6C8-B352-4180-8E19-1E09970C5DCD}"/>
              </a:ext>
            </a:extLst>
          </p:cNvPr>
          <p:cNvGraphicFramePr>
            <a:graphicFrameLocks noGrp="1"/>
          </p:cNvGraphicFramePr>
          <p:nvPr>
            <p:extLst>
              <p:ext uri="{D42A27DB-BD31-4B8C-83A1-F6EECF244321}">
                <p14:modId xmlns:p14="http://schemas.microsoft.com/office/powerpoint/2010/main" val="3097053307"/>
              </p:ext>
            </p:extLst>
          </p:nvPr>
        </p:nvGraphicFramePr>
        <p:xfrm>
          <a:off x="6279589" y="3448982"/>
          <a:ext cx="5371014" cy="3212040"/>
        </p:xfrm>
        <a:graphic>
          <a:graphicData uri="http://schemas.openxmlformats.org/drawingml/2006/table">
            <a:tbl>
              <a:tblPr firstRow="1" bandRow="1"/>
              <a:tblGrid>
                <a:gridCol w="598376">
                  <a:extLst>
                    <a:ext uri="{9D8B030D-6E8A-4147-A177-3AD203B41FA5}">
                      <a16:colId xmlns:a16="http://schemas.microsoft.com/office/drawing/2014/main" val="2894444976"/>
                    </a:ext>
                  </a:extLst>
                </a:gridCol>
                <a:gridCol w="3309831">
                  <a:extLst>
                    <a:ext uri="{9D8B030D-6E8A-4147-A177-3AD203B41FA5}">
                      <a16:colId xmlns:a16="http://schemas.microsoft.com/office/drawing/2014/main" val="3753812202"/>
                    </a:ext>
                  </a:extLst>
                </a:gridCol>
                <a:gridCol w="1462807">
                  <a:extLst>
                    <a:ext uri="{9D8B030D-6E8A-4147-A177-3AD203B41FA5}">
                      <a16:colId xmlns:a16="http://schemas.microsoft.com/office/drawing/2014/main" val="4293386852"/>
                    </a:ext>
                  </a:extLst>
                </a:gridCol>
              </a:tblGrid>
              <a:tr h="64240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ctr"/>
                      <a:r>
                        <a:rPr lang="en-GB" sz="2800" dirty="0">
                          <a:solidFill>
                            <a:srgbClr val="002060"/>
                          </a:solidFill>
                          <a:latin typeface="Century Gothic" panose="020B0502020202020204" pitchFamily="34" charset="0"/>
                        </a:rPr>
                        <a:t>6</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ctr"/>
                      <a:r>
                        <a:rPr lang="en-GB" sz="2800" dirty="0">
                          <a:solidFill>
                            <a:srgbClr val="002060"/>
                          </a:solidFill>
                          <a:latin typeface="Century Gothic" panose="020B0502020202020204" pitchFamily="34" charset="0"/>
                        </a:rPr>
                        <a:t>7</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ctr"/>
                      <a:r>
                        <a:rPr lang="en-GB" sz="2800" dirty="0">
                          <a:solidFill>
                            <a:srgbClr val="002060"/>
                          </a:solidFill>
                          <a:latin typeface="Century Gothic" panose="020B0502020202020204" pitchFamily="34" charset="0"/>
                        </a:rPr>
                        <a:t>8</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ctr"/>
                      <a:r>
                        <a:rPr lang="en-GB" sz="2800" dirty="0">
                          <a:solidFill>
                            <a:srgbClr val="002060"/>
                          </a:solidFill>
                          <a:latin typeface="Century Gothic" panose="020B0502020202020204" pitchFamily="34" charset="0"/>
                        </a:rPr>
                        <a:t>9</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ctr"/>
                      <a:r>
                        <a:rPr lang="en-GB" sz="2800" dirty="0">
                          <a:solidFill>
                            <a:srgbClr val="002060"/>
                          </a:solidFill>
                          <a:latin typeface="Century Gothic" panose="020B0502020202020204" pitchFamily="34" charset="0"/>
                        </a:rPr>
                        <a:t>10</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bl>
          </a:graphicData>
        </a:graphic>
      </p:graphicFrame>
      <p:graphicFrame>
        <p:nvGraphicFramePr>
          <p:cNvPr id="76" name="Table 9">
            <a:extLst>
              <a:ext uri="{FF2B5EF4-FFF2-40B4-BE49-F238E27FC236}">
                <a16:creationId xmlns:a16="http://schemas.microsoft.com/office/drawing/2014/main" id="{6558CAC9-BC9D-4D75-B7ED-CFF027BE6849}"/>
              </a:ext>
            </a:extLst>
          </p:cNvPr>
          <p:cNvGraphicFramePr>
            <a:graphicFrameLocks noGrp="1"/>
          </p:cNvGraphicFramePr>
          <p:nvPr>
            <p:extLst>
              <p:ext uri="{D42A27DB-BD31-4B8C-83A1-F6EECF244321}">
                <p14:modId xmlns:p14="http://schemas.microsoft.com/office/powerpoint/2010/main" val="693032670"/>
              </p:ext>
            </p:extLst>
          </p:nvPr>
        </p:nvGraphicFramePr>
        <p:xfrm>
          <a:off x="348686" y="3448982"/>
          <a:ext cx="5313559" cy="3212040"/>
        </p:xfrm>
        <a:graphic>
          <a:graphicData uri="http://schemas.openxmlformats.org/drawingml/2006/table">
            <a:tbl>
              <a:tblPr firstRow="1" bandRow="1"/>
              <a:tblGrid>
                <a:gridCol w="455593">
                  <a:extLst>
                    <a:ext uri="{9D8B030D-6E8A-4147-A177-3AD203B41FA5}">
                      <a16:colId xmlns:a16="http://schemas.microsoft.com/office/drawing/2014/main" val="2894444976"/>
                    </a:ext>
                  </a:extLst>
                </a:gridCol>
                <a:gridCol w="3263628">
                  <a:extLst>
                    <a:ext uri="{9D8B030D-6E8A-4147-A177-3AD203B41FA5}">
                      <a16:colId xmlns:a16="http://schemas.microsoft.com/office/drawing/2014/main" val="3753812202"/>
                    </a:ext>
                  </a:extLst>
                </a:gridCol>
                <a:gridCol w="1594338">
                  <a:extLst>
                    <a:ext uri="{9D8B030D-6E8A-4147-A177-3AD203B41FA5}">
                      <a16:colId xmlns:a16="http://schemas.microsoft.com/office/drawing/2014/main" val="4293386852"/>
                    </a:ext>
                  </a:extLst>
                </a:gridCol>
              </a:tblGrid>
              <a:tr h="64240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ctr"/>
                      <a:r>
                        <a:rPr lang="en-GB" sz="2800" dirty="0">
                          <a:solidFill>
                            <a:srgbClr val="002060"/>
                          </a:solidFill>
                          <a:latin typeface="Century Gothic" panose="020B0502020202020204" pitchFamily="34" charset="0"/>
                        </a:rPr>
                        <a:t>1</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ctr"/>
                      <a:r>
                        <a:rPr lang="en-GB" sz="2800" dirty="0">
                          <a:solidFill>
                            <a:srgbClr val="002060"/>
                          </a:solidFill>
                          <a:latin typeface="Century Gothic" panose="020B0502020202020204" pitchFamily="34" charset="0"/>
                        </a:rPr>
                        <a:t>2</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ctr"/>
                      <a:r>
                        <a:rPr lang="en-GB" sz="2800" dirty="0">
                          <a:solidFill>
                            <a:srgbClr val="002060"/>
                          </a:solidFill>
                          <a:latin typeface="Century Gothic" panose="020B0502020202020204" pitchFamily="34" charset="0"/>
                        </a:rPr>
                        <a:t>3</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ctr"/>
                      <a:r>
                        <a:rPr lang="en-GB" sz="2800" dirty="0">
                          <a:solidFill>
                            <a:srgbClr val="002060"/>
                          </a:solidFill>
                          <a:latin typeface="Century Gothic" panose="020B0502020202020204" pitchFamily="34" charset="0"/>
                        </a:rPr>
                        <a:t>4</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ctr"/>
                      <a:r>
                        <a:rPr lang="en-GB" sz="2800" dirty="0">
                          <a:solidFill>
                            <a:srgbClr val="002060"/>
                          </a:solidFill>
                          <a:latin typeface="Century Gothic" panose="020B0502020202020204" pitchFamily="34" charset="0"/>
                        </a:rPr>
                        <a:t>5</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Rectangle 77">
            <a:extLst>
              <a:ext uri="{FF2B5EF4-FFF2-40B4-BE49-F238E27FC236}">
                <a16:creationId xmlns:a16="http://schemas.microsoft.com/office/drawing/2014/main" id="{C568B0A3-2974-49B1-834E-D9E0151A137C}"/>
              </a:ext>
            </a:extLst>
          </p:cNvPr>
          <p:cNvSpPr/>
          <p:nvPr/>
        </p:nvSpPr>
        <p:spPr>
          <a:xfrm>
            <a:off x="1521422" y="2862078"/>
            <a:ext cx="1802096" cy="584775"/>
          </a:xfrm>
          <a:prstGeom prst="rect">
            <a:avLst/>
          </a:prstGeom>
        </p:spPr>
        <p:txBody>
          <a:bodyPr wrap="none">
            <a:spAutoFit/>
          </a:bodyPr>
          <a:lstStyle/>
          <a:p>
            <a:pPr>
              <a:defRPr/>
            </a:pPr>
            <a:r>
              <a:rPr lang="en-GB" sz="3200" b="1" kern="0" dirty="0" err="1">
                <a:solidFill>
                  <a:srgbClr val="002060"/>
                </a:solidFill>
                <a:latin typeface="Century Gothic"/>
              </a:rPr>
              <a:t>Englisch</a:t>
            </a:r>
            <a:endParaRPr lang="en-GB" kern="0" dirty="0">
              <a:solidFill>
                <a:prstClr val="black"/>
              </a:solidFill>
              <a:latin typeface="Calibri" panose="020F0502020204030204"/>
            </a:endParaRPr>
          </a:p>
        </p:txBody>
      </p:sp>
      <p:sp>
        <p:nvSpPr>
          <p:cNvPr id="79" name="Rectangle 78">
            <a:extLst>
              <a:ext uri="{FF2B5EF4-FFF2-40B4-BE49-F238E27FC236}">
                <a16:creationId xmlns:a16="http://schemas.microsoft.com/office/drawing/2014/main" id="{4B6A2938-6688-4A32-801D-70FF998A260D}"/>
              </a:ext>
            </a:extLst>
          </p:cNvPr>
          <p:cNvSpPr/>
          <p:nvPr/>
        </p:nvSpPr>
        <p:spPr>
          <a:xfrm>
            <a:off x="7566696" y="2907078"/>
            <a:ext cx="1802096" cy="584775"/>
          </a:xfrm>
          <a:prstGeom prst="rect">
            <a:avLst/>
          </a:prstGeom>
        </p:spPr>
        <p:txBody>
          <a:bodyPr wrap="none">
            <a:spAutoFit/>
          </a:bodyPr>
          <a:lstStyle/>
          <a:p>
            <a:pPr>
              <a:defRPr/>
            </a:pPr>
            <a:r>
              <a:rPr lang="en-GB" sz="3200" b="1" kern="0" dirty="0" err="1">
                <a:solidFill>
                  <a:srgbClr val="002060"/>
                </a:solidFill>
                <a:latin typeface="Century Gothic"/>
              </a:rPr>
              <a:t>Englisch</a:t>
            </a:r>
            <a:endParaRPr lang="en-GB" kern="0" dirty="0">
              <a:solidFill>
                <a:prstClr val="black"/>
              </a:solidFill>
              <a:latin typeface="Calibri" panose="020F0502020204030204"/>
            </a:endParaRPr>
          </a:p>
        </p:txBody>
      </p:sp>
      <p:sp>
        <p:nvSpPr>
          <p:cNvPr id="80" name="Rectangle 79">
            <a:extLst>
              <a:ext uri="{FF2B5EF4-FFF2-40B4-BE49-F238E27FC236}">
                <a16:creationId xmlns:a16="http://schemas.microsoft.com/office/drawing/2014/main" id="{65A9CE9B-6048-4242-B54C-53A21D578EEF}"/>
              </a:ext>
            </a:extLst>
          </p:cNvPr>
          <p:cNvSpPr/>
          <p:nvPr/>
        </p:nvSpPr>
        <p:spPr>
          <a:xfrm>
            <a:off x="3894967" y="2452646"/>
            <a:ext cx="1919115" cy="1077218"/>
          </a:xfrm>
          <a:prstGeom prst="rect">
            <a:avLst/>
          </a:prstGeom>
        </p:spPr>
        <p:txBody>
          <a:bodyPr wrap="none">
            <a:spAutoFit/>
          </a:bodyPr>
          <a:lstStyle/>
          <a:p>
            <a:pPr algn="ctr">
              <a:defRPr/>
            </a:pPr>
            <a:r>
              <a:rPr lang="en-GB" sz="3200" b="1" kern="0" dirty="0">
                <a:solidFill>
                  <a:srgbClr val="002060"/>
                </a:solidFill>
                <a:latin typeface="Century Gothic"/>
              </a:rPr>
              <a:t>word for </a:t>
            </a:r>
            <a:br>
              <a:rPr lang="en-GB" sz="3200" b="1" kern="0" dirty="0">
                <a:solidFill>
                  <a:srgbClr val="002060"/>
                </a:solidFill>
                <a:latin typeface="Century Gothic"/>
              </a:rPr>
            </a:br>
            <a:r>
              <a:rPr lang="en-GB" sz="3200" b="1" kern="0" dirty="0">
                <a:solidFill>
                  <a:srgbClr val="002060"/>
                </a:solidFill>
                <a:latin typeface="Century Gothic"/>
              </a:rPr>
              <a:t>‘the’</a:t>
            </a:r>
            <a:endParaRPr lang="en-GB" kern="0" dirty="0">
              <a:solidFill>
                <a:prstClr val="black"/>
              </a:solidFill>
              <a:latin typeface="Calibri" panose="020F0502020204030204"/>
            </a:endParaRPr>
          </a:p>
        </p:txBody>
      </p:sp>
      <p:sp>
        <p:nvSpPr>
          <p:cNvPr id="81" name="Rectangle 80">
            <a:extLst>
              <a:ext uri="{FF2B5EF4-FFF2-40B4-BE49-F238E27FC236}">
                <a16:creationId xmlns:a16="http://schemas.microsoft.com/office/drawing/2014/main" id="{A0F196E3-2AE2-419C-9298-B83B5962B1F5}"/>
              </a:ext>
            </a:extLst>
          </p:cNvPr>
          <p:cNvSpPr/>
          <p:nvPr/>
        </p:nvSpPr>
        <p:spPr>
          <a:xfrm>
            <a:off x="10002239" y="2477140"/>
            <a:ext cx="1919115" cy="1077218"/>
          </a:xfrm>
          <a:prstGeom prst="rect">
            <a:avLst/>
          </a:prstGeom>
        </p:spPr>
        <p:txBody>
          <a:bodyPr wrap="none">
            <a:spAutoFit/>
          </a:bodyPr>
          <a:lstStyle/>
          <a:p>
            <a:pPr algn="ctr">
              <a:defRPr/>
            </a:pPr>
            <a:r>
              <a:rPr lang="en-GB" sz="3200" b="1" kern="0" dirty="0">
                <a:solidFill>
                  <a:srgbClr val="002060"/>
                </a:solidFill>
                <a:latin typeface="Century Gothic"/>
              </a:rPr>
              <a:t>word for </a:t>
            </a:r>
            <a:br>
              <a:rPr lang="en-GB" sz="3200" b="1" kern="0" dirty="0">
                <a:solidFill>
                  <a:srgbClr val="002060"/>
                </a:solidFill>
                <a:latin typeface="Century Gothic"/>
              </a:rPr>
            </a:br>
            <a:r>
              <a:rPr lang="en-GB" sz="3200" b="1" kern="0" dirty="0">
                <a:solidFill>
                  <a:srgbClr val="002060"/>
                </a:solidFill>
                <a:latin typeface="Century Gothic"/>
              </a:rPr>
              <a:t>‘the’</a:t>
            </a:r>
            <a:endParaRPr lang="en-GB" kern="0" dirty="0">
              <a:solidFill>
                <a:prstClr val="black"/>
              </a:solidFill>
              <a:latin typeface="Calibri" panose="020F0502020204030204"/>
            </a:endParaRPr>
          </a:p>
        </p:txBody>
      </p:sp>
      <p:sp>
        <p:nvSpPr>
          <p:cNvPr id="82" name="Rectangle 81">
            <a:extLst>
              <a:ext uri="{FF2B5EF4-FFF2-40B4-BE49-F238E27FC236}">
                <a16:creationId xmlns:a16="http://schemas.microsoft.com/office/drawing/2014/main" id="{9A6162BF-895C-4ADB-A203-B16607A9BD74}"/>
              </a:ext>
            </a:extLst>
          </p:cNvPr>
          <p:cNvSpPr/>
          <p:nvPr/>
        </p:nvSpPr>
        <p:spPr>
          <a:xfrm>
            <a:off x="1084002" y="3491853"/>
            <a:ext cx="2885712" cy="584775"/>
          </a:xfrm>
          <a:prstGeom prst="rect">
            <a:avLst/>
          </a:prstGeom>
        </p:spPr>
        <p:txBody>
          <a:bodyPr wrap="square">
            <a:spAutoFit/>
          </a:bodyPr>
          <a:lstStyle/>
          <a:p>
            <a:pPr algn="ctr">
              <a:defRPr/>
            </a:pPr>
            <a:r>
              <a:rPr lang="en-GB" sz="3200" b="1" kern="0" dirty="0">
                <a:solidFill>
                  <a:srgbClr val="002060"/>
                </a:solidFill>
                <a:latin typeface="Century Gothic"/>
              </a:rPr>
              <a:t>river</a:t>
            </a:r>
            <a:endParaRPr lang="en-GB" kern="0" dirty="0">
              <a:solidFill>
                <a:prstClr val="black"/>
              </a:solidFill>
              <a:latin typeface="Calibri" panose="020F0502020204030204"/>
            </a:endParaRPr>
          </a:p>
        </p:txBody>
      </p:sp>
      <p:sp>
        <p:nvSpPr>
          <p:cNvPr id="83" name="Rectangle 82">
            <a:extLst>
              <a:ext uri="{FF2B5EF4-FFF2-40B4-BE49-F238E27FC236}">
                <a16:creationId xmlns:a16="http://schemas.microsoft.com/office/drawing/2014/main" id="{D6F770EF-3A81-400F-8880-92DF7CC9AC64}"/>
              </a:ext>
            </a:extLst>
          </p:cNvPr>
          <p:cNvSpPr/>
          <p:nvPr/>
        </p:nvSpPr>
        <p:spPr>
          <a:xfrm>
            <a:off x="965588" y="4089866"/>
            <a:ext cx="3078874" cy="584775"/>
          </a:xfrm>
          <a:prstGeom prst="rect">
            <a:avLst/>
          </a:prstGeom>
        </p:spPr>
        <p:txBody>
          <a:bodyPr wrap="square">
            <a:spAutoFit/>
          </a:bodyPr>
          <a:lstStyle/>
          <a:p>
            <a:pPr algn="ctr">
              <a:defRPr/>
            </a:pPr>
            <a:r>
              <a:rPr lang="en-GB" sz="3200" b="1" kern="0" dirty="0">
                <a:solidFill>
                  <a:srgbClr val="002060"/>
                </a:solidFill>
                <a:latin typeface="Century Gothic"/>
              </a:rPr>
              <a:t>island</a:t>
            </a:r>
            <a:endParaRPr lang="en-GB" kern="0" dirty="0">
              <a:solidFill>
                <a:prstClr val="black"/>
              </a:solidFill>
              <a:latin typeface="Calibri" panose="020F0502020204030204"/>
            </a:endParaRPr>
          </a:p>
        </p:txBody>
      </p:sp>
      <p:sp>
        <p:nvSpPr>
          <p:cNvPr id="84" name="Rectangle 83">
            <a:extLst>
              <a:ext uri="{FF2B5EF4-FFF2-40B4-BE49-F238E27FC236}">
                <a16:creationId xmlns:a16="http://schemas.microsoft.com/office/drawing/2014/main" id="{FDC8F865-A13C-47CC-ACEC-BCBF2363ABA8}"/>
              </a:ext>
            </a:extLst>
          </p:cNvPr>
          <p:cNvSpPr/>
          <p:nvPr/>
        </p:nvSpPr>
        <p:spPr>
          <a:xfrm>
            <a:off x="1075472" y="4790669"/>
            <a:ext cx="2968990" cy="584775"/>
          </a:xfrm>
          <a:prstGeom prst="rect">
            <a:avLst/>
          </a:prstGeom>
        </p:spPr>
        <p:txBody>
          <a:bodyPr wrap="square">
            <a:spAutoFit/>
          </a:bodyPr>
          <a:lstStyle/>
          <a:p>
            <a:pPr algn="ctr">
              <a:defRPr/>
            </a:pPr>
            <a:r>
              <a:rPr lang="en-GB" sz="3200" b="1" kern="0" dirty="0">
                <a:solidFill>
                  <a:srgbClr val="002060"/>
                </a:solidFill>
                <a:latin typeface="Century Gothic"/>
              </a:rPr>
              <a:t>north</a:t>
            </a:r>
            <a:endParaRPr lang="en-GB" kern="0" dirty="0">
              <a:solidFill>
                <a:prstClr val="black"/>
              </a:solidFill>
              <a:latin typeface="Calibri" panose="020F0502020204030204"/>
            </a:endParaRPr>
          </a:p>
        </p:txBody>
      </p:sp>
      <p:sp>
        <p:nvSpPr>
          <p:cNvPr id="85" name="Rectangle 84">
            <a:extLst>
              <a:ext uri="{FF2B5EF4-FFF2-40B4-BE49-F238E27FC236}">
                <a16:creationId xmlns:a16="http://schemas.microsoft.com/office/drawing/2014/main" id="{97572B19-D51F-45CA-8429-A2E1C437E478}"/>
              </a:ext>
            </a:extLst>
          </p:cNvPr>
          <p:cNvSpPr/>
          <p:nvPr/>
        </p:nvSpPr>
        <p:spPr>
          <a:xfrm>
            <a:off x="866708" y="5378589"/>
            <a:ext cx="3177753" cy="584775"/>
          </a:xfrm>
          <a:prstGeom prst="rect">
            <a:avLst/>
          </a:prstGeom>
        </p:spPr>
        <p:txBody>
          <a:bodyPr wrap="square">
            <a:spAutoFit/>
          </a:bodyPr>
          <a:lstStyle/>
          <a:p>
            <a:pPr algn="ctr">
              <a:defRPr/>
            </a:pPr>
            <a:r>
              <a:rPr lang="en-GB" sz="3200" b="1" kern="0" dirty="0">
                <a:solidFill>
                  <a:srgbClr val="002060"/>
                </a:solidFill>
                <a:latin typeface="Century Gothic"/>
              </a:rPr>
              <a:t>east</a:t>
            </a:r>
            <a:endParaRPr lang="en-GB" kern="0" dirty="0">
              <a:solidFill>
                <a:prstClr val="black"/>
              </a:solidFill>
              <a:latin typeface="Calibri" panose="020F0502020204030204"/>
            </a:endParaRPr>
          </a:p>
        </p:txBody>
      </p:sp>
      <p:sp>
        <p:nvSpPr>
          <p:cNvPr id="86" name="Rectangle 85">
            <a:extLst>
              <a:ext uri="{FF2B5EF4-FFF2-40B4-BE49-F238E27FC236}">
                <a16:creationId xmlns:a16="http://schemas.microsoft.com/office/drawing/2014/main" id="{9273EBF9-BC91-4570-A054-FDACD4B120F3}"/>
              </a:ext>
            </a:extLst>
          </p:cNvPr>
          <p:cNvSpPr/>
          <p:nvPr/>
        </p:nvSpPr>
        <p:spPr>
          <a:xfrm>
            <a:off x="965588" y="6019668"/>
            <a:ext cx="3078874" cy="584775"/>
          </a:xfrm>
          <a:prstGeom prst="rect">
            <a:avLst/>
          </a:prstGeom>
        </p:spPr>
        <p:txBody>
          <a:bodyPr wrap="square">
            <a:spAutoFit/>
          </a:bodyPr>
          <a:lstStyle/>
          <a:p>
            <a:pPr algn="ctr">
              <a:defRPr/>
            </a:pPr>
            <a:r>
              <a:rPr lang="en-GB" sz="3200" b="1" kern="0" dirty="0">
                <a:solidFill>
                  <a:srgbClr val="002060"/>
                </a:solidFill>
                <a:latin typeface="Century Gothic"/>
              </a:rPr>
              <a:t>castle</a:t>
            </a:r>
            <a:endParaRPr lang="en-GB" kern="0" dirty="0">
              <a:solidFill>
                <a:prstClr val="black"/>
              </a:solidFill>
              <a:latin typeface="Calibri" panose="020F0502020204030204"/>
            </a:endParaRPr>
          </a:p>
        </p:txBody>
      </p:sp>
      <p:sp>
        <p:nvSpPr>
          <p:cNvPr id="87" name="Rectangle 86">
            <a:extLst>
              <a:ext uri="{FF2B5EF4-FFF2-40B4-BE49-F238E27FC236}">
                <a16:creationId xmlns:a16="http://schemas.microsoft.com/office/drawing/2014/main" id="{A9AC8DD7-580F-4B8E-A3E0-12E7D408FE9E}"/>
              </a:ext>
            </a:extLst>
          </p:cNvPr>
          <p:cNvSpPr/>
          <p:nvPr/>
        </p:nvSpPr>
        <p:spPr>
          <a:xfrm>
            <a:off x="7010861" y="3446853"/>
            <a:ext cx="3078874" cy="584775"/>
          </a:xfrm>
          <a:prstGeom prst="rect">
            <a:avLst/>
          </a:prstGeom>
        </p:spPr>
        <p:txBody>
          <a:bodyPr wrap="square">
            <a:spAutoFit/>
          </a:bodyPr>
          <a:lstStyle/>
          <a:p>
            <a:pPr algn="ctr">
              <a:defRPr/>
            </a:pPr>
            <a:r>
              <a:rPr lang="en-GB" sz="3200" b="1" kern="0" dirty="0">
                <a:solidFill>
                  <a:srgbClr val="002060"/>
                </a:solidFill>
                <a:latin typeface="Century Gothic"/>
              </a:rPr>
              <a:t>south</a:t>
            </a:r>
            <a:endParaRPr lang="en-GB" kern="0" dirty="0">
              <a:solidFill>
                <a:prstClr val="black"/>
              </a:solidFill>
              <a:latin typeface="Calibri" panose="020F0502020204030204"/>
            </a:endParaRPr>
          </a:p>
        </p:txBody>
      </p:sp>
      <p:sp>
        <p:nvSpPr>
          <p:cNvPr id="88" name="Rectangle 87">
            <a:extLst>
              <a:ext uri="{FF2B5EF4-FFF2-40B4-BE49-F238E27FC236}">
                <a16:creationId xmlns:a16="http://schemas.microsoft.com/office/drawing/2014/main" id="{8C2738A1-12D6-4D86-BA0F-FF20E2F80B04}"/>
              </a:ext>
            </a:extLst>
          </p:cNvPr>
          <p:cNvSpPr/>
          <p:nvPr/>
        </p:nvSpPr>
        <p:spPr>
          <a:xfrm>
            <a:off x="6811108" y="4127317"/>
            <a:ext cx="3363594" cy="584775"/>
          </a:xfrm>
          <a:prstGeom prst="rect">
            <a:avLst/>
          </a:prstGeom>
        </p:spPr>
        <p:txBody>
          <a:bodyPr wrap="square">
            <a:spAutoFit/>
          </a:bodyPr>
          <a:lstStyle/>
          <a:p>
            <a:pPr algn="ctr">
              <a:defRPr/>
            </a:pPr>
            <a:r>
              <a:rPr lang="en-GB" sz="3200" b="1" kern="0" dirty="0">
                <a:solidFill>
                  <a:srgbClr val="002060"/>
                </a:solidFill>
                <a:latin typeface="Century Gothic"/>
              </a:rPr>
              <a:t>beach</a:t>
            </a:r>
            <a:endParaRPr lang="en-GB" kern="0" dirty="0">
              <a:solidFill>
                <a:prstClr val="black"/>
              </a:solidFill>
              <a:latin typeface="Calibri" panose="020F0502020204030204"/>
            </a:endParaRPr>
          </a:p>
        </p:txBody>
      </p:sp>
      <p:sp>
        <p:nvSpPr>
          <p:cNvPr id="89" name="Rectangle 88">
            <a:extLst>
              <a:ext uri="{FF2B5EF4-FFF2-40B4-BE49-F238E27FC236}">
                <a16:creationId xmlns:a16="http://schemas.microsoft.com/office/drawing/2014/main" id="{3CBD7434-CC8A-42CB-A02C-0E0026DACCF3}"/>
              </a:ext>
            </a:extLst>
          </p:cNvPr>
          <p:cNvSpPr/>
          <p:nvPr/>
        </p:nvSpPr>
        <p:spPr>
          <a:xfrm>
            <a:off x="6987414" y="4805652"/>
            <a:ext cx="3078874" cy="584775"/>
          </a:xfrm>
          <a:prstGeom prst="rect">
            <a:avLst/>
          </a:prstGeom>
        </p:spPr>
        <p:txBody>
          <a:bodyPr wrap="square">
            <a:spAutoFit/>
          </a:bodyPr>
          <a:lstStyle/>
          <a:p>
            <a:pPr algn="ctr">
              <a:defRPr/>
            </a:pPr>
            <a:r>
              <a:rPr lang="en-GB" sz="3200" b="1" kern="0" dirty="0">
                <a:solidFill>
                  <a:srgbClr val="002060"/>
                </a:solidFill>
                <a:latin typeface="Century Gothic"/>
              </a:rPr>
              <a:t>forest, woods</a:t>
            </a:r>
            <a:endParaRPr lang="en-GB" kern="0" dirty="0">
              <a:solidFill>
                <a:prstClr val="black"/>
              </a:solidFill>
              <a:latin typeface="Calibri" panose="020F0502020204030204"/>
            </a:endParaRPr>
          </a:p>
        </p:txBody>
      </p:sp>
      <p:sp>
        <p:nvSpPr>
          <p:cNvPr id="90" name="Rectangle 89">
            <a:extLst>
              <a:ext uri="{FF2B5EF4-FFF2-40B4-BE49-F238E27FC236}">
                <a16:creationId xmlns:a16="http://schemas.microsoft.com/office/drawing/2014/main" id="{F50368B6-159B-4267-8A41-DC4685F03C18}"/>
              </a:ext>
            </a:extLst>
          </p:cNvPr>
          <p:cNvSpPr/>
          <p:nvPr/>
        </p:nvSpPr>
        <p:spPr>
          <a:xfrm>
            <a:off x="6953468" y="5434893"/>
            <a:ext cx="3078874" cy="584775"/>
          </a:xfrm>
          <a:prstGeom prst="rect">
            <a:avLst/>
          </a:prstGeom>
        </p:spPr>
        <p:txBody>
          <a:bodyPr wrap="square">
            <a:spAutoFit/>
          </a:bodyPr>
          <a:lstStyle/>
          <a:p>
            <a:pPr algn="ctr">
              <a:defRPr/>
            </a:pPr>
            <a:r>
              <a:rPr lang="en-US" sz="3200" b="1" kern="0" dirty="0">
                <a:solidFill>
                  <a:srgbClr val="002060"/>
                </a:solidFill>
                <a:latin typeface="Century Gothic"/>
              </a:rPr>
              <a:t>west</a:t>
            </a:r>
            <a:endParaRPr lang="en-GB" kern="0" dirty="0">
              <a:solidFill>
                <a:prstClr val="black"/>
              </a:solidFill>
              <a:latin typeface="Calibri" panose="020F0502020204030204"/>
            </a:endParaRPr>
          </a:p>
        </p:txBody>
      </p:sp>
      <p:sp>
        <p:nvSpPr>
          <p:cNvPr id="91" name="Rectangle 90">
            <a:extLst>
              <a:ext uri="{FF2B5EF4-FFF2-40B4-BE49-F238E27FC236}">
                <a16:creationId xmlns:a16="http://schemas.microsoft.com/office/drawing/2014/main" id="{D11BA57D-E2FB-4026-8901-B9408E45907B}"/>
              </a:ext>
            </a:extLst>
          </p:cNvPr>
          <p:cNvSpPr/>
          <p:nvPr/>
        </p:nvSpPr>
        <p:spPr>
          <a:xfrm>
            <a:off x="6987414" y="6047957"/>
            <a:ext cx="3078874" cy="584775"/>
          </a:xfrm>
          <a:prstGeom prst="rect">
            <a:avLst/>
          </a:prstGeom>
        </p:spPr>
        <p:txBody>
          <a:bodyPr wrap="square">
            <a:spAutoFit/>
          </a:bodyPr>
          <a:lstStyle/>
          <a:p>
            <a:pPr algn="ctr">
              <a:defRPr/>
            </a:pPr>
            <a:r>
              <a:rPr lang="en-US" sz="3200" b="1" kern="0" dirty="0">
                <a:solidFill>
                  <a:srgbClr val="002060"/>
                </a:solidFill>
                <a:latin typeface="Century Gothic"/>
              </a:rPr>
              <a:t>moment</a:t>
            </a:r>
            <a:endParaRPr lang="en-GB" kern="0" dirty="0">
              <a:solidFill>
                <a:prstClr val="black"/>
              </a:solidFill>
              <a:latin typeface="Calibri" panose="020F0502020204030204"/>
            </a:endParaRPr>
          </a:p>
        </p:txBody>
      </p:sp>
      <p:sp>
        <p:nvSpPr>
          <p:cNvPr id="92" name="Rectangle 91">
            <a:hlinkClick r:id="" action="ppaction://noaction">
              <a:snd r:embed="rId3" name="T2_W1F_3.3.wav"/>
            </a:hlinkClick>
            <a:extLst>
              <a:ext uri="{FF2B5EF4-FFF2-40B4-BE49-F238E27FC236}">
                <a16:creationId xmlns:a16="http://schemas.microsoft.com/office/drawing/2014/main" id="{36690C30-7C89-4776-AB31-B734D4BDFA34}"/>
              </a:ext>
            </a:extLst>
          </p:cNvPr>
          <p:cNvSpPr/>
          <p:nvPr/>
        </p:nvSpPr>
        <p:spPr>
          <a:xfrm>
            <a:off x="4044461" y="3503157"/>
            <a:ext cx="1617786" cy="584775"/>
          </a:xfrm>
          <a:prstGeom prst="rect">
            <a:avLst/>
          </a:prstGeom>
        </p:spPr>
        <p:txBody>
          <a:bodyPr wrap="square">
            <a:spAutoFit/>
          </a:bodyPr>
          <a:lstStyle/>
          <a:p>
            <a:pPr algn="ctr">
              <a:defRPr/>
            </a:pPr>
            <a:r>
              <a:rPr lang="en-GB" sz="3200" b="1" kern="0" dirty="0">
                <a:solidFill>
                  <a:srgbClr val="002060"/>
                </a:solidFill>
                <a:latin typeface="Century Gothic"/>
              </a:rPr>
              <a:t>der</a:t>
            </a:r>
            <a:endParaRPr lang="en-GB" kern="0" dirty="0">
              <a:solidFill>
                <a:prstClr val="black"/>
              </a:solidFill>
              <a:latin typeface="Calibri" panose="020F0502020204030204"/>
            </a:endParaRPr>
          </a:p>
        </p:txBody>
      </p:sp>
      <p:sp>
        <p:nvSpPr>
          <p:cNvPr id="93" name="Rectangle 92">
            <a:hlinkClick r:id="" action="ppaction://noaction">
              <a:snd r:embed="rId4" name="T2_W1F_3.4.wav"/>
            </a:hlinkClick>
            <a:extLst>
              <a:ext uri="{FF2B5EF4-FFF2-40B4-BE49-F238E27FC236}">
                <a16:creationId xmlns:a16="http://schemas.microsoft.com/office/drawing/2014/main" id="{0A296940-1F27-4285-82CF-FF7FDD212083}"/>
              </a:ext>
            </a:extLst>
          </p:cNvPr>
          <p:cNvSpPr/>
          <p:nvPr/>
        </p:nvSpPr>
        <p:spPr>
          <a:xfrm>
            <a:off x="4044459" y="4101834"/>
            <a:ext cx="1617786" cy="584775"/>
          </a:xfrm>
          <a:prstGeom prst="rect">
            <a:avLst/>
          </a:prstGeom>
        </p:spPr>
        <p:txBody>
          <a:bodyPr wrap="square">
            <a:spAutoFit/>
          </a:bodyPr>
          <a:lstStyle/>
          <a:p>
            <a:pPr algn="ctr">
              <a:defRPr/>
            </a:pPr>
            <a:r>
              <a:rPr lang="en-GB" sz="3200" b="1" kern="0" dirty="0">
                <a:solidFill>
                  <a:srgbClr val="002060"/>
                </a:solidFill>
                <a:latin typeface="Century Gothic"/>
              </a:rPr>
              <a:t>die</a:t>
            </a:r>
            <a:endParaRPr lang="en-GB" kern="0" dirty="0">
              <a:solidFill>
                <a:prstClr val="black"/>
              </a:solidFill>
              <a:latin typeface="Calibri" panose="020F0502020204030204"/>
            </a:endParaRPr>
          </a:p>
        </p:txBody>
      </p:sp>
      <p:sp>
        <p:nvSpPr>
          <p:cNvPr id="94" name="Rectangle 93">
            <a:hlinkClick r:id="" action="ppaction://noaction">
              <a:snd r:embed="rId5" name="T2_W1F_3.5.wav"/>
            </a:hlinkClick>
            <a:extLst>
              <a:ext uri="{FF2B5EF4-FFF2-40B4-BE49-F238E27FC236}">
                <a16:creationId xmlns:a16="http://schemas.microsoft.com/office/drawing/2014/main" id="{F3B32BDC-494A-480B-BA6C-4B2529F53595}"/>
              </a:ext>
            </a:extLst>
          </p:cNvPr>
          <p:cNvSpPr/>
          <p:nvPr/>
        </p:nvSpPr>
        <p:spPr>
          <a:xfrm>
            <a:off x="4027504" y="4737235"/>
            <a:ext cx="1617786" cy="584775"/>
          </a:xfrm>
          <a:prstGeom prst="rect">
            <a:avLst/>
          </a:prstGeom>
        </p:spPr>
        <p:txBody>
          <a:bodyPr wrap="square">
            <a:spAutoFit/>
          </a:bodyPr>
          <a:lstStyle/>
          <a:p>
            <a:pPr algn="ctr">
              <a:defRPr/>
            </a:pPr>
            <a:r>
              <a:rPr lang="en-GB" sz="3200" b="1" kern="0" dirty="0">
                <a:solidFill>
                  <a:srgbClr val="002060"/>
                </a:solidFill>
                <a:latin typeface="Century Gothic"/>
              </a:rPr>
              <a:t>der</a:t>
            </a:r>
            <a:endParaRPr lang="en-GB" kern="0" dirty="0">
              <a:solidFill>
                <a:prstClr val="black"/>
              </a:solidFill>
              <a:latin typeface="Calibri" panose="020F0502020204030204"/>
            </a:endParaRPr>
          </a:p>
        </p:txBody>
      </p:sp>
      <p:sp>
        <p:nvSpPr>
          <p:cNvPr id="95" name="Rectangle 94">
            <a:hlinkClick r:id="" action="ppaction://noaction">
              <a:snd r:embed="rId6" name="T2_W1F_3.6.wav"/>
            </a:hlinkClick>
            <a:extLst>
              <a:ext uri="{FF2B5EF4-FFF2-40B4-BE49-F238E27FC236}">
                <a16:creationId xmlns:a16="http://schemas.microsoft.com/office/drawing/2014/main" id="{2024497E-3065-40BD-BECA-BC38935C5BA1}"/>
              </a:ext>
            </a:extLst>
          </p:cNvPr>
          <p:cNvSpPr/>
          <p:nvPr/>
        </p:nvSpPr>
        <p:spPr>
          <a:xfrm>
            <a:off x="4052938" y="5351318"/>
            <a:ext cx="1617786" cy="584775"/>
          </a:xfrm>
          <a:prstGeom prst="rect">
            <a:avLst/>
          </a:prstGeom>
        </p:spPr>
        <p:txBody>
          <a:bodyPr wrap="square">
            <a:spAutoFit/>
          </a:bodyPr>
          <a:lstStyle/>
          <a:p>
            <a:pPr algn="ctr">
              <a:defRPr/>
            </a:pPr>
            <a:r>
              <a:rPr lang="en-GB" sz="3200" b="1" kern="0" dirty="0">
                <a:solidFill>
                  <a:srgbClr val="002060"/>
                </a:solidFill>
                <a:latin typeface="Century Gothic"/>
              </a:rPr>
              <a:t>der</a:t>
            </a:r>
            <a:endParaRPr lang="en-GB" kern="0" dirty="0">
              <a:solidFill>
                <a:prstClr val="black"/>
              </a:solidFill>
              <a:latin typeface="Calibri" panose="020F0502020204030204"/>
            </a:endParaRPr>
          </a:p>
        </p:txBody>
      </p:sp>
      <p:sp>
        <p:nvSpPr>
          <p:cNvPr id="96" name="Rectangle 95">
            <a:hlinkClick r:id="" action="ppaction://noaction">
              <a:snd r:embed="rId7" name="T2_W1F_3.7.wav"/>
            </a:hlinkClick>
            <a:extLst>
              <a:ext uri="{FF2B5EF4-FFF2-40B4-BE49-F238E27FC236}">
                <a16:creationId xmlns:a16="http://schemas.microsoft.com/office/drawing/2014/main" id="{EE910AE4-4D1F-4EC1-988C-072DC2DCAA4C}"/>
              </a:ext>
            </a:extLst>
          </p:cNvPr>
          <p:cNvSpPr/>
          <p:nvPr/>
        </p:nvSpPr>
        <p:spPr>
          <a:xfrm>
            <a:off x="4052938" y="5979691"/>
            <a:ext cx="1617786" cy="584775"/>
          </a:xfrm>
          <a:prstGeom prst="rect">
            <a:avLst/>
          </a:prstGeom>
        </p:spPr>
        <p:txBody>
          <a:bodyPr wrap="square">
            <a:spAutoFit/>
          </a:bodyPr>
          <a:lstStyle/>
          <a:p>
            <a:pPr algn="ctr">
              <a:defRPr/>
            </a:pPr>
            <a:r>
              <a:rPr lang="en-GB" sz="3200" b="1" kern="0" dirty="0">
                <a:solidFill>
                  <a:srgbClr val="002060"/>
                </a:solidFill>
                <a:latin typeface="Century Gothic"/>
              </a:rPr>
              <a:t>das</a:t>
            </a:r>
            <a:endParaRPr lang="en-GB" kern="0" dirty="0">
              <a:solidFill>
                <a:prstClr val="black"/>
              </a:solidFill>
              <a:latin typeface="Calibri" panose="020F0502020204030204"/>
            </a:endParaRPr>
          </a:p>
        </p:txBody>
      </p:sp>
      <p:sp>
        <p:nvSpPr>
          <p:cNvPr id="97" name="Rectangle 96">
            <a:hlinkClick r:id="" action="ppaction://noaction">
              <a:snd r:embed="rId8" name="T2_W1F_3.8.wav"/>
            </a:hlinkClick>
            <a:extLst>
              <a:ext uri="{FF2B5EF4-FFF2-40B4-BE49-F238E27FC236}">
                <a16:creationId xmlns:a16="http://schemas.microsoft.com/office/drawing/2014/main" id="{1BB3F9C8-6C40-4DBB-90D8-124981930DD8}"/>
              </a:ext>
            </a:extLst>
          </p:cNvPr>
          <p:cNvSpPr/>
          <p:nvPr/>
        </p:nvSpPr>
        <p:spPr>
          <a:xfrm>
            <a:off x="10089735" y="3446852"/>
            <a:ext cx="1617786" cy="584775"/>
          </a:xfrm>
          <a:prstGeom prst="rect">
            <a:avLst/>
          </a:prstGeom>
        </p:spPr>
        <p:txBody>
          <a:bodyPr wrap="square">
            <a:spAutoFit/>
          </a:bodyPr>
          <a:lstStyle/>
          <a:p>
            <a:pPr algn="ctr">
              <a:defRPr/>
            </a:pPr>
            <a:r>
              <a:rPr lang="en-GB" sz="3200" b="1" kern="0" dirty="0">
                <a:solidFill>
                  <a:srgbClr val="002060"/>
                </a:solidFill>
                <a:latin typeface="Century Gothic"/>
              </a:rPr>
              <a:t>der</a:t>
            </a:r>
            <a:endParaRPr lang="en-GB" kern="0" dirty="0">
              <a:solidFill>
                <a:prstClr val="black"/>
              </a:solidFill>
              <a:latin typeface="Calibri" panose="020F0502020204030204"/>
            </a:endParaRPr>
          </a:p>
        </p:txBody>
      </p:sp>
      <p:sp>
        <p:nvSpPr>
          <p:cNvPr id="98" name="Rectangle 97">
            <a:hlinkClick r:id="" action="ppaction://noaction">
              <a:snd r:embed="rId9" name="T2_W1F_3.9.wav"/>
            </a:hlinkClick>
            <a:extLst>
              <a:ext uri="{FF2B5EF4-FFF2-40B4-BE49-F238E27FC236}">
                <a16:creationId xmlns:a16="http://schemas.microsoft.com/office/drawing/2014/main" id="{FF1A94AC-F444-4BFB-8D27-419196A53375}"/>
              </a:ext>
            </a:extLst>
          </p:cNvPr>
          <p:cNvSpPr/>
          <p:nvPr/>
        </p:nvSpPr>
        <p:spPr>
          <a:xfrm>
            <a:off x="10126159" y="4125187"/>
            <a:ext cx="1617786" cy="584775"/>
          </a:xfrm>
          <a:prstGeom prst="rect">
            <a:avLst/>
          </a:prstGeom>
        </p:spPr>
        <p:txBody>
          <a:bodyPr wrap="square">
            <a:spAutoFit/>
          </a:bodyPr>
          <a:lstStyle/>
          <a:p>
            <a:pPr algn="ctr">
              <a:defRPr/>
            </a:pPr>
            <a:r>
              <a:rPr lang="en-GB" sz="3200" b="1" kern="0" dirty="0">
                <a:solidFill>
                  <a:srgbClr val="002060"/>
                </a:solidFill>
                <a:latin typeface="Century Gothic"/>
              </a:rPr>
              <a:t>der</a:t>
            </a:r>
            <a:endParaRPr lang="en-GB" kern="0" dirty="0">
              <a:solidFill>
                <a:prstClr val="black"/>
              </a:solidFill>
              <a:latin typeface="Calibri" panose="020F0502020204030204"/>
            </a:endParaRPr>
          </a:p>
        </p:txBody>
      </p:sp>
      <p:sp>
        <p:nvSpPr>
          <p:cNvPr id="99" name="Rectangle 98">
            <a:hlinkClick r:id="" action="ppaction://noaction">
              <a:snd r:embed="rId10" name="T2_W1F_3.10.wav"/>
            </a:hlinkClick>
            <a:extLst>
              <a:ext uri="{FF2B5EF4-FFF2-40B4-BE49-F238E27FC236}">
                <a16:creationId xmlns:a16="http://schemas.microsoft.com/office/drawing/2014/main" id="{DDE87C62-08C6-4021-8EA6-DA3D7DB988CE}"/>
              </a:ext>
            </a:extLst>
          </p:cNvPr>
          <p:cNvSpPr/>
          <p:nvPr/>
        </p:nvSpPr>
        <p:spPr>
          <a:xfrm>
            <a:off x="10101888" y="4760148"/>
            <a:ext cx="1617786" cy="584775"/>
          </a:xfrm>
          <a:prstGeom prst="rect">
            <a:avLst/>
          </a:prstGeom>
        </p:spPr>
        <p:txBody>
          <a:bodyPr wrap="square">
            <a:spAutoFit/>
          </a:bodyPr>
          <a:lstStyle/>
          <a:p>
            <a:pPr algn="ctr">
              <a:defRPr/>
            </a:pPr>
            <a:r>
              <a:rPr lang="en-GB" sz="3200" b="1" kern="0" dirty="0">
                <a:solidFill>
                  <a:srgbClr val="002060"/>
                </a:solidFill>
                <a:latin typeface="Century Gothic"/>
              </a:rPr>
              <a:t>der</a:t>
            </a:r>
            <a:endParaRPr lang="en-GB" kern="0" dirty="0">
              <a:solidFill>
                <a:prstClr val="black"/>
              </a:solidFill>
              <a:latin typeface="Calibri" panose="020F0502020204030204"/>
            </a:endParaRPr>
          </a:p>
        </p:txBody>
      </p:sp>
      <p:sp>
        <p:nvSpPr>
          <p:cNvPr id="100" name="Rectangle 99">
            <a:hlinkClick r:id="" action="ppaction://noaction">
              <a:snd r:embed="rId11" name="T2_W1F_3.11.wav"/>
            </a:hlinkClick>
            <a:extLst>
              <a:ext uri="{FF2B5EF4-FFF2-40B4-BE49-F238E27FC236}">
                <a16:creationId xmlns:a16="http://schemas.microsoft.com/office/drawing/2014/main" id="{CCC2678C-F85C-44DF-853A-388648982DCE}"/>
              </a:ext>
            </a:extLst>
          </p:cNvPr>
          <p:cNvSpPr/>
          <p:nvPr/>
        </p:nvSpPr>
        <p:spPr>
          <a:xfrm>
            <a:off x="10101917" y="5390824"/>
            <a:ext cx="1617786" cy="584775"/>
          </a:xfrm>
          <a:prstGeom prst="rect">
            <a:avLst/>
          </a:prstGeom>
        </p:spPr>
        <p:txBody>
          <a:bodyPr wrap="square">
            <a:spAutoFit/>
          </a:bodyPr>
          <a:lstStyle/>
          <a:p>
            <a:pPr algn="ctr">
              <a:defRPr/>
            </a:pPr>
            <a:r>
              <a:rPr lang="en-GB" sz="3200" b="1" kern="0" dirty="0">
                <a:solidFill>
                  <a:srgbClr val="002060"/>
                </a:solidFill>
                <a:latin typeface="Century Gothic"/>
              </a:rPr>
              <a:t>der</a:t>
            </a:r>
            <a:endParaRPr lang="en-GB" kern="0" dirty="0">
              <a:solidFill>
                <a:prstClr val="black"/>
              </a:solidFill>
              <a:latin typeface="Calibri" panose="020F0502020204030204"/>
            </a:endParaRPr>
          </a:p>
        </p:txBody>
      </p:sp>
      <p:sp>
        <p:nvSpPr>
          <p:cNvPr id="101" name="Rectangle 100">
            <a:hlinkClick r:id="" action="ppaction://noaction">
              <a:snd r:embed="rId11" name="T2_W1F_3.11.wav"/>
            </a:hlinkClick>
            <a:extLst>
              <a:ext uri="{FF2B5EF4-FFF2-40B4-BE49-F238E27FC236}">
                <a16:creationId xmlns:a16="http://schemas.microsoft.com/office/drawing/2014/main" id="{65314AA7-CBF2-4B28-AC79-961D236C5367}"/>
              </a:ext>
            </a:extLst>
          </p:cNvPr>
          <p:cNvSpPr/>
          <p:nvPr/>
        </p:nvSpPr>
        <p:spPr>
          <a:xfrm>
            <a:off x="10101888" y="6019668"/>
            <a:ext cx="1617786" cy="584775"/>
          </a:xfrm>
          <a:prstGeom prst="rect">
            <a:avLst/>
          </a:prstGeom>
        </p:spPr>
        <p:txBody>
          <a:bodyPr wrap="square">
            <a:spAutoFit/>
          </a:bodyPr>
          <a:lstStyle/>
          <a:p>
            <a:pPr algn="ctr">
              <a:defRPr/>
            </a:pPr>
            <a:r>
              <a:rPr lang="en-GB" sz="3200" b="1" kern="0" dirty="0">
                <a:solidFill>
                  <a:srgbClr val="002060"/>
                </a:solidFill>
                <a:latin typeface="Century Gothic"/>
              </a:rPr>
              <a:t>der </a:t>
            </a:r>
            <a:endParaRPr lang="en-GB" kern="0" dirty="0">
              <a:solidFill>
                <a:prstClr val="black"/>
              </a:solidFill>
              <a:latin typeface="Calibri" panose="020F0502020204030204"/>
            </a:endParaRPr>
          </a:p>
        </p:txBody>
      </p:sp>
      <p:sp>
        <p:nvSpPr>
          <p:cNvPr id="102" name="TextBox 101">
            <a:extLst>
              <a:ext uri="{FF2B5EF4-FFF2-40B4-BE49-F238E27FC236}">
                <a16:creationId xmlns:a16="http://schemas.microsoft.com/office/drawing/2014/main" id="{1868A978-A272-4DF3-81C3-340A0D07F7F4}"/>
              </a:ext>
            </a:extLst>
          </p:cNvPr>
          <p:cNvSpPr txBox="1"/>
          <p:nvPr/>
        </p:nvSpPr>
        <p:spPr>
          <a:xfrm>
            <a:off x="-83178" y="1522908"/>
            <a:ext cx="13788572" cy="1077218"/>
          </a:xfrm>
          <a:prstGeom prst="rect">
            <a:avLst/>
          </a:prstGeom>
          <a:solidFill>
            <a:srgbClr val="0070C0"/>
          </a:solidFill>
        </p:spPr>
        <p:txBody>
          <a:bodyPr wrap="square">
            <a:spAutoFit/>
          </a:bodyPr>
          <a:lstStyle/>
          <a:p>
            <a:pPr>
              <a:defRPr/>
            </a:pPr>
            <a:endParaRPr lang="en-GB" sz="3200" kern="0" dirty="0">
              <a:solidFill>
                <a:srgbClr val="002060"/>
              </a:solidFill>
              <a:latin typeface="Century Gothic"/>
            </a:endParaRPr>
          </a:p>
          <a:p>
            <a:pPr>
              <a:defRPr/>
            </a:pPr>
            <a:endParaRPr lang="en-GB" sz="3200" kern="0" dirty="0">
              <a:solidFill>
                <a:srgbClr val="002060"/>
              </a:solidFill>
              <a:latin typeface="Century Gothic"/>
            </a:endParaRPr>
          </a:p>
        </p:txBody>
      </p:sp>
      <p:sp>
        <p:nvSpPr>
          <p:cNvPr id="103" name="Rectangle 102">
            <a:hlinkClick r:id="" action="ppaction://noaction">
              <a:snd r:embed="rId12" name="T2_W1F_3.12.wav"/>
            </a:hlinkClick>
            <a:extLst>
              <a:ext uri="{FF2B5EF4-FFF2-40B4-BE49-F238E27FC236}">
                <a16:creationId xmlns:a16="http://schemas.microsoft.com/office/drawing/2014/main" id="{DFB3675F-781A-4905-8860-C663D6F43735}"/>
              </a:ext>
            </a:extLst>
          </p:cNvPr>
          <p:cNvSpPr/>
          <p:nvPr/>
        </p:nvSpPr>
        <p:spPr>
          <a:xfrm>
            <a:off x="996940" y="3519588"/>
            <a:ext cx="2985089" cy="584775"/>
          </a:xfrm>
          <a:prstGeom prst="rect">
            <a:avLst/>
          </a:prstGeom>
          <a:solidFill>
            <a:srgbClr val="EFF9FB"/>
          </a:solidFill>
        </p:spPr>
        <p:txBody>
          <a:bodyPr wrap="square">
            <a:spAutoFit/>
          </a:bodyPr>
          <a:lstStyle/>
          <a:p>
            <a:pPr algn="ctr">
              <a:defRPr/>
            </a:pPr>
            <a:r>
              <a:rPr lang="en-GB" sz="3200" b="1" kern="0" dirty="0" err="1">
                <a:solidFill>
                  <a:srgbClr val="002060"/>
                </a:solidFill>
                <a:latin typeface="Century Gothic"/>
              </a:rPr>
              <a:t>Fluss</a:t>
            </a:r>
            <a:endParaRPr lang="en-GB" kern="0" dirty="0">
              <a:solidFill>
                <a:prstClr val="black"/>
              </a:solidFill>
              <a:latin typeface="Calibri" panose="020F0502020204030204"/>
            </a:endParaRPr>
          </a:p>
        </p:txBody>
      </p:sp>
      <p:sp>
        <p:nvSpPr>
          <p:cNvPr id="104" name="Rectangle 103">
            <a:hlinkClick r:id="" action="ppaction://noaction">
              <a:snd r:embed="rId13" name="T2_W1F_3.13.wav"/>
            </a:hlinkClick>
            <a:extLst>
              <a:ext uri="{FF2B5EF4-FFF2-40B4-BE49-F238E27FC236}">
                <a16:creationId xmlns:a16="http://schemas.microsoft.com/office/drawing/2014/main" id="{FA65C2B6-C061-45B4-A4E4-5AB589DE7AFB}"/>
              </a:ext>
            </a:extLst>
          </p:cNvPr>
          <p:cNvSpPr/>
          <p:nvPr/>
        </p:nvSpPr>
        <p:spPr>
          <a:xfrm>
            <a:off x="1028292" y="4073890"/>
            <a:ext cx="2985089" cy="584775"/>
          </a:xfrm>
          <a:prstGeom prst="rect">
            <a:avLst/>
          </a:prstGeom>
          <a:solidFill>
            <a:srgbClr val="EFF9FB"/>
          </a:solidFill>
        </p:spPr>
        <p:txBody>
          <a:bodyPr wrap="square">
            <a:spAutoFit/>
          </a:bodyPr>
          <a:lstStyle/>
          <a:p>
            <a:pPr algn="ctr">
              <a:defRPr/>
            </a:pPr>
            <a:r>
              <a:rPr lang="en-GB" sz="3200" b="1" kern="0" dirty="0" err="1">
                <a:solidFill>
                  <a:srgbClr val="002060"/>
                </a:solidFill>
                <a:latin typeface="Century Gothic"/>
              </a:rPr>
              <a:t>Insel</a:t>
            </a:r>
            <a:endParaRPr lang="en-GB" kern="0" dirty="0">
              <a:solidFill>
                <a:prstClr val="black"/>
              </a:solidFill>
              <a:latin typeface="Calibri" panose="020F0502020204030204"/>
            </a:endParaRPr>
          </a:p>
        </p:txBody>
      </p:sp>
      <p:sp>
        <p:nvSpPr>
          <p:cNvPr id="105" name="Rectangle 104">
            <a:hlinkClick r:id="" action="ppaction://noaction">
              <a:snd r:embed="rId14" name="T2_W1F_3.14.wav"/>
            </a:hlinkClick>
            <a:extLst>
              <a:ext uri="{FF2B5EF4-FFF2-40B4-BE49-F238E27FC236}">
                <a16:creationId xmlns:a16="http://schemas.microsoft.com/office/drawing/2014/main" id="{EDE39E0F-E18F-4BBD-9184-E6B3366C8B9B}"/>
              </a:ext>
            </a:extLst>
          </p:cNvPr>
          <p:cNvSpPr/>
          <p:nvPr/>
        </p:nvSpPr>
        <p:spPr>
          <a:xfrm>
            <a:off x="699992" y="4776517"/>
            <a:ext cx="3399120" cy="584775"/>
          </a:xfrm>
          <a:prstGeom prst="rect">
            <a:avLst/>
          </a:prstGeom>
          <a:solidFill>
            <a:srgbClr val="EFF9FB"/>
          </a:solidFill>
        </p:spPr>
        <p:txBody>
          <a:bodyPr wrap="square">
            <a:spAutoFit/>
          </a:bodyPr>
          <a:lstStyle/>
          <a:p>
            <a:pPr algn="ctr">
              <a:defRPr/>
            </a:pPr>
            <a:r>
              <a:rPr lang="en-GB" sz="3200" b="1" kern="0" dirty="0">
                <a:solidFill>
                  <a:srgbClr val="002060"/>
                </a:solidFill>
                <a:latin typeface="Century Gothic"/>
              </a:rPr>
              <a:t>Norden, Nord-</a:t>
            </a:r>
            <a:endParaRPr lang="en-GB" kern="0" dirty="0">
              <a:solidFill>
                <a:prstClr val="black"/>
              </a:solidFill>
              <a:latin typeface="Calibri" panose="020F0502020204030204"/>
            </a:endParaRPr>
          </a:p>
        </p:txBody>
      </p:sp>
      <p:sp>
        <p:nvSpPr>
          <p:cNvPr id="106" name="Rectangle 105">
            <a:hlinkClick r:id="" action="ppaction://noaction">
              <a:snd r:embed="rId15" name="T2_W1F_3.15.wav"/>
            </a:hlinkClick>
            <a:extLst>
              <a:ext uri="{FF2B5EF4-FFF2-40B4-BE49-F238E27FC236}">
                <a16:creationId xmlns:a16="http://schemas.microsoft.com/office/drawing/2014/main" id="{E41CB3EA-A13D-4321-9D8F-4ABA9DBDC3BB}"/>
              </a:ext>
            </a:extLst>
          </p:cNvPr>
          <p:cNvSpPr/>
          <p:nvPr/>
        </p:nvSpPr>
        <p:spPr>
          <a:xfrm>
            <a:off x="1067422" y="5421809"/>
            <a:ext cx="2985089" cy="584775"/>
          </a:xfrm>
          <a:prstGeom prst="rect">
            <a:avLst/>
          </a:prstGeom>
          <a:solidFill>
            <a:srgbClr val="EFF9FB"/>
          </a:solidFill>
        </p:spPr>
        <p:txBody>
          <a:bodyPr wrap="square">
            <a:spAutoFit/>
          </a:bodyPr>
          <a:lstStyle/>
          <a:p>
            <a:pPr algn="ctr">
              <a:defRPr/>
            </a:pPr>
            <a:r>
              <a:rPr lang="en-GB" sz="3200" b="1" kern="0" dirty="0" err="1">
                <a:solidFill>
                  <a:srgbClr val="002060"/>
                </a:solidFill>
                <a:latin typeface="Century Gothic"/>
              </a:rPr>
              <a:t>Osten</a:t>
            </a:r>
            <a:r>
              <a:rPr lang="en-GB" sz="3200" b="1" kern="0" dirty="0">
                <a:solidFill>
                  <a:srgbClr val="002060"/>
                </a:solidFill>
                <a:latin typeface="Century Gothic"/>
              </a:rPr>
              <a:t>, Ost-</a:t>
            </a:r>
            <a:endParaRPr lang="en-GB" kern="0" dirty="0">
              <a:solidFill>
                <a:prstClr val="black"/>
              </a:solidFill>
              <a:latin typeface="Calibri" panose="020F0502020204030204"/>
            </a:endParaRPr>
          </a:p>
        </p:txBody>
      </p:sp>
      <p:sp>
        <p:nvSpPr>
          <p:cNvPr id="107" name="Rectangle 106">
            <a:hlinkClick r:id="" action="ppaction://noaction">
              <a:snd r:embed="rId16" name="T2_W1F_3.16.wav"/>
            </a:hlinkClick>
            <a:extLst>
              <a:ext uri="{FF2B5EF4-FFF2-40B4-BE49-F238E27FC236}">
                <a16:creationId xmlns:a16="http://schemas.microsoft.com/office/drawing/2014/main" id="{47B7A326-B4F9-4332-864A-FBCDD1264D11}"/>
              </a:ext>
            </a:extLst>
          </p:cNvPr>
          <p:cNvSpPr/>
          <p:nvPr/>
        </p:nvSpPr>
        <p:spPr>
          <a:xfrm>
            <a:off x="995732" y="6045836"/>
            <a:ext cx="2985089" cy="584775"/>
          </a:xfrm>
          <a:prstGeom prst="rect">
            <a:avLst/>
          </a:prstGeom>
          <a:solidFill>
            <a:srgbClr val="EFF9FB"/>
          </a:solidFill>
        </p:spPr>
        <p:txBody>
          <a:bodyPr wrap="square">
            <a:spAutoFit/>
          </a:bodyPr>
          <a:lstStyle/>
          <a:p>
            <a:pPr algn="ctr">
              <a:defRPr/>
            </a:pPr>
            <a:r>
              <a:rPr lang="en-GB" sz="3200" b="1" kern="0" dirty="0">
                <a:solidFill>
                  <a:srgbClr val="002060"/>
                </a:solidFill>
                <a:latin typeface="Century Gothic"/>
              </a:rPr>
              <a:t>Schloss</a:t>
            </a:r>
            <a:endParaRPr lang="en-GB" kern="0" dirty="0">
              <a:solidFill>
                <a:prstClr val="black"/>
              </a:solidFill>
              <a:latin typeface="Calibri" panose="020F0502020204030204"/>
            </a:endParaRPr>
          </a:p>
        </p:txBody>
      </p:sp>
      <p:sp>
        <p:nvSpPr>
          <p:cNvPr id="108" name="Rectangle 107">
            <a:hlinkClick r:id="" action="ppaction://noaction">
              <a:snd r:embed="rId17" name="T2_W1F_3.17.wav"/>
            </a:hlinkClick>
            <a:extLst>
              <a:ext uri="{FF2B5EF4-FFF2-40B4-BE49-F238E27FC236}">
                <a16:creationId xmlns:a16="http://schemas.microsoft.com/office/drawing/2014/main" id="{D7C62631-ADF6-48ED-9E46-E448C3A93220}"/>
              </a:ext>
            </a:extLst>
          </p:cNvPr>
          <p:cNvSpPr/>
          <p:nvPr/>
        </p:nvSpPr>
        <p:spPr>
          <a:xfrm>
            <a:off x="7189613" y="3472865"/>
            <a:ext cx="2985089" cy="584775"/>
          </a:xfrm>
          <a:prstGeom prst="rect">
            <a:avLst/>
          </a:prstGeom>
          <a:solidFill>
            <a:srgbClr val="EFF9FB"/>
          </a:solidFill>
        </p:spPr>
        <p:txBody>
          <a:bodyPr wrap="square">
            <a:spAutoFit/>
          </a:bodyPr>
          <a:lstStyle/>
          <a:p>
            <a:pPr algn="ctr">
              <a:defRPr/>
            </a:pPr>
            <a:r>
              <a:rPr lang="en-GB" sz="3200" b="1" kern="0" dirty="0" err="1">
                <a:solidFill>
                  <a:srgbClr val="002060"/>
                </a:solidFill>
                <a:latin typeface="Century Gothic"/>
              </a:rPr>
              <a:t>Süden</a:t>
            </a:r>
            <a:r>
              <a:rPr lang="en-GB" sz="3200" b="1" kern="0" dirty="0">
                <a:solidFill>
                  <a:srgbClr val="002060"/>
                </a:solidFill>
                <a:latin typeface="Century Gothic"/>
              </a:rPr>
              <a:t>, Süd-</a:t>
            </a:r>
            <a:endParaRPr lang="en-GB" kern="0" dirty="0">
              <a:solidFill>
                <a:prstClr val="black"/>
              </a:solidFill>
              <a:latin typeface="Calibri" panose="020F0502020204030204"/>
            </a:endParaRPr>
          </a:p>
        </p:txBody>
      </p:sp>
      <p:sp>
        <p:nvSpPr>
          <p:cNvPr id="109" name="Rectangle 108">
            <a:hlinkClick r:id="" action="ppaction://noaction">
              <a:snd r:embed="rId18" name="T2_W1F_3.18.wav"/>
            </a:hlinkClick>
            <a:extLst>
              <a:ext uri="{FF2B5EF4-FFF2-40B4-BE49-F238E27FC236}">
                <a16:creationId xmlns:a16="http://schemas.microsoft.com/office/drawing/2014/main" id="{1A0242E2-837A-49EA-9B91-22872AA1C903}"/>
              </a:ext>
            </a:extLst>
          </p:cNvPr>
          <p:cNvSpPr/>
          <p:nvPr/>
        </p:nvSpPr>
        <p:spPr>
          <a:xfrm>
            <a:off x="6987414" y="4114785"/>
            <a:ext cx="2985089" cy="584775"/>
          </a:xfrm>
          <a:prstGeom prst="rect">
            <a:avLst/>
          </a:prstGeom>
          <a:solidFill>
            <a:srgbClr val="EFF9FB"/>
          </a:solidFill>
        </p:spPr>
        <p:txBody>
          <a:bodyPr wrap="square">
            <a:spAutoFit/>
          </a:bodyPr>
          <a:lstStyle/>
          <a:p>
            <a:pPr algn="ctr">
              <a:defRPr/>
            </a:pPr>
            <a:r>
              <a:rPr lang="en-GB" sz="3200" b="1" kern="0" dirty="0">
                <a:solidFill>
                  <a:srgbClr val="002060"/>
                </a:solidFill>
                <a:latin typeface="Century Gothic"/>
              </a:rPr>
              <a:t>Strand</a:t>
            </a:r>
            <a:endParaRPr lang="en-GB" kern="0" dirty="0">
              <a:solidFill>
                <a:prstClr val="black"/>
              </a:solidFill>
              <a:latin typeface="Calibri" panose="020F0502020204030204"/>
            </a:endParaRPr>
          </a:p>
        </p:txBody>
      </p:sp>
      <p:sp>
        <p:nvSpPr>
          <p:cNvPr id="110" name="Rectangle 109">
            <a:hlinkClick r:id="" action="ppaction://noaction">
              <a:snd r:embed="rId19" name="T2_W1F_3.19.wav"/>
            </a:hlinkClick>
            <a:extLst>
              <a:ext uri="{FF2B5EF4-FFF2-40B4-BE49-F238E27FC236}">
                <a16:creationId xmlns:a16="http://schemas.microsoft.com/office/drawing/2014/main" id="{DB6C9D00-8A9C-4F92-A8CE-A0F6C0FDCA8D}"/>
              </a:ext>
            </a:extLst>
          </p:cNvPr>
          <p:cNvSpPr/>
          <p:nvPr/>
        </p:nvSpPr>
        <p:spPr>
          <a:xfrm>
            <a:off x="7017150" y="4748857"/>
            <a:ext cx="2985089" cy="584775"/>
          </a:xfrm>
          <a:prstGeom prst="rect">
            <a:avLst/>
          </a:prstGeom>
          <a:solidFill>
            <a:srgbClr val="EFF9FB"/>
          </a:solidFill>
        </p:spPr>
        <p:txBody>
          <a:bodyPr wrap="square">
            <a:spAutoFit/>
          </a:bodyPr>
          <a:lstStyle/>
          <a:p>
            <a:pPr algn="ctr">
              <a:defRPr/>
            </a:pPr>
            <a:r>
              <a:rPr lang="en-GB" sz="3200" b="1" kern="0" dirty="0">
                <a:solidFill>
                  <a:srgbClr val="002060"/>
                </a:solidFill>
                <a:latin typeface="Century Gothic"/>
              </a:rPr>
              <a:t>Wald</a:t>
            </a:r>
            <a:endParaRPr lang="en-GB" kern="0" dirty="0">
              <a:solidFill>
                <a:prstClr val="black"/>
              </a:solidFill>
              <a:latin typeface="Calibri" panose="020F0502020204030204"/>
            </a:endParaRPr>
          </a:p>
        </p:txBody>
      </p:sp>
      <p:sp>
        <p:nvSpPr>
          <p:cNvPr id="111" name="Rectangle 110">
            <a:hlinkClick r:id="" action="ppaction://noaction">
              <a:snd r:embed="rId20" name="T2_W1F_3.20.wav"/>
            </a:hlinkClick>
            <a:extLst>
              <a:ext uri="{FF2B5EF4-FFF2-40B4-BE49-F238E27FC236}">
                <a16:creationId xmlns:a16="http://schemas.microsoft.com/office/drawing/2014/main" id="{3FD31111-3380-4D82-A187-44FA2D976E73}"/>
              </a:ext>
            </a:extLst>
          </p:cNvPr>
          <p:cNvSpPr/>
          <p:nvPr/>
        </p:nvSpPr>
        <p:spPr>
          <a:xfrm>
            <a:off x="7189613" y="5455826"/>
            <a:ext cx="2985089" cy="584775"/>
          </a:xfrm>
          <a:prstGeom prst="rect">
            <a:avLst/>
          </a:prstGeom>
          <a:solidFill>
            <a:srgbClr val="EFF9FB"/>
          </a:solidFill>
        </p:spPr>
        <p:txBody>
          <a:bodyPr wrap="square">
            <a:spAutoFit/>
          </a:bodyPr>
          <a:lstStyle/>
          <a:p>
            <a:pPr algn="ctr">
              <a:defRPr/>
            </a:pPr>
            <a:r>
              <a:rPr lang="en-GB" sz="3200" b="1" kern="0" dirty="0" err="1">
                <a:solidFill>
                  <a:srgbClr val="002060"/>
                </a:solidFill>
                <a:latin typeface="Century Gothic"/>
              </a:rPr>
              <a:t>Westen</a:t>
            </a:r>
            <a:r>
              <a:rPr lang="en-GB" sz="3200" b="1" kern="0" dirty="0">
                <a:solidFill>
                  <a:srgbClr val="002060"/>
                </a:solidFill>
                <a:latin typeface="Century Gothic"/>
              </a:rPr>
              <a:t>, West-</a:t>
            </a:r>
            <a:endParaRPr lang="en-GB" kern="0" dirty="0">
              <a:solidFill>
                <a:prstClr val="black"/>
              </a:solidFill>
              <a:latin typeface="Calibri" panose="020F0502020204030204"/>
            </a:endParaRPr>
          </a:p>
        </p:txBody>
      </p:sp>
      <p:sp>
        <p:nvSpPr>
          <p:cNvPr id="112" name="Rectangle 111">
            <a:hlinkClick r:id="" action="ppaction://noaction">
              <a:snd r:embed="rId21" name="T2_W1F_3.21.wav"/>
            </a:hlinkClick>
            <a:extLst>
              <a:ext uri="{FF2B5EF4-FFF2-40B4-BE49-F238E27FC236}">
                <a16:creationId xmlns:a16="http://schemas.microsoft.com/office/drawing/2014/main" id="{B8BE8961-8B86-44B0-9BA7-AFDF21123067}"/>
              </a:ext>
            </a:extLst>
          </p:cNvPr>
          <p:cNvSpPr/>
          <p:nvPr/>
        </p:nvSpPr>
        <p:spPr>
          <a:xfrm>
            <a:off x="7047253" y="6043053"/>
            <a:ext cx="2985089" cy="584775"/>
          </a:xfrm>
          <a:prstGeom prst="rect">
            <a:avLst/>
          </a:prstGeom>
          <a:solidFill>
            <a:srgbClr val="EFF9FB"/>
          </a:solidFill>
        </p:spPr>
        <p:txBody>
          <a:bodyPr wrap="square">
            <a:spAutoFit/>
          </a:bodyPr>
          <a:lstStyle/>
          <a:p>
            <a:pPr algn="ctr">
              <a:defRPr/>
            </a:pPr>
            <a:r>
              <a:rPr lang="en-US" sz="3200" b="1" kern="0" dirty="0">
                <a:solidFill>
                  <a:srgbClr val="002060"/>
                </a:solidFill>
                <a:latin typeface="Century Gothic"/>
              </a:rPr>
              <a:t>Moment</a:t>
            </a:r>
            <a:endParaRPr lang="en-GB" kern="0" dirty="0">
              <a:solidFill>
                <a:prstClr val="black"/>
              </a:solidFill>
              <a:latin typeface="Calibri" panose="020F0502020204030204"/>
            </a:endParaRPr>
          </a:p>
        </p:txBody>
      </p:sp>
      <p:sp>
        <p:nvSpPr>
          <p:cNvPr id="113" name="TextBox 112">
            <a:extLst>
              <a:ext uri="{FF2B5EF4-FFF2-40B4-BE49-F238E27FC236}">
                <a16:creationId xmlns:a16="http://schemas.microsoft.com/office/drawing/2014/main" id="{ABB9DF59-4076-415F-8A53-7146D09A7A1D}"/>
              </a:ext>
            </a:extLst>
          </p:cNvPr>
          <p:cNvSpPr txBox="1"/>
          <p:nvPr/>
        </p:nvSpPr>
        <p:spPr>
          <a:xfrm>
            <a:off x="10634548" y="1781076"/>
            <a:ext cx="22348019" cy="584775"/>
          </a:xfrm>
          <a:prstGeom prst="rect">
            <a:avLst/>
          </a:prstGeom>
          <a:noFill/>
        </p:spPr>
        <p:txBody>
          <a:bodyPr wrap="square" rtlCol="0">
            <a:spAutoFit/>
          </a:bodyPr>
          <a:lstStyle/>
          <a:p>
            <a:pPr lvl="0" algn="ctr">
              <a:defRPr/>
            </a:pPr>
            <a:r>
              <a:rPr kumimoji="0" lang="en-GB" sz="3200" b="1" i="0" u="none" strike="noStrike" kern="0" cap="none" spc="0" normalizeH="0" baseline="0" noProof="0" dirty="0" err="1">
                <a:ln>
                  <a:noFill/>
                </a:ln>
                <a:solidFill>
                  <a:prstClr val="white"/>
                </a:solidFill>
                <a:effectLst/>
                <a:uLnTx/>
                <a:uFillTx/>
                <a:latin typeface="Century Gothic"/>
                <a:ea typeface="+mn-ea"/>
                <a:cs typeface="+mn-cs"/>
              </a:rPr>
              <a:t>Fluss</a:t>
            </a:r>
            <a:r>
              <a:rPr kumimoji="0" lang="en-GB" sz="3200" b="1" i="0" u="none" strike="noStrike" kern="0" cap="none" spc="0" normalizeH="0" baseline="0" noProof="0" dirty="0">
                <a:ln>
                  <a:noFill/>
                </a:ln>
                <a:solidFill>
                  <a:prstClr val="white"/>
                </a:solidFill>
                <a:effectLst/>
                <a:uLnTx/>
                <a:uFillTx/>
                <a:latin typeface="Century Gothic"/>
                <a:ea typeface="+mn-ea"/>
                <a:cs typeface="+mn-cs"/>
              </a:rPr>
              <a:t> | </a:t>
            </a:r>
            <a:r>
              <a:rPr lang="en-GB" sz="3200" b="1" kern="0" dirty="0" err="1">
                <a:solidFill>
                  <a:prstClr val="white"/>
                </a:solidFill>
                <a:latin typeface="Century Gothic"/>
              </a:rPr>
              <a:t>Insel</a:t>
            </a:r>
            <a:r>
              <a:rPr lang="en-GB" sz="3200" b="1" kern="0" dirty="0">
                <a:solidFill>
                  <a:prstClr val="white"/>
                </a:solidFill>
                <a:latin typeface="Century Gothic"/>
              </a:rPr>
              <a:t> </a:t>
            </a:r>
            <a:r>
              <a:rPr kumimoji="0" lang="en-GB" sz="3200" b="1" i="0" u="none" strike="noStrike" kern="0" cap="none" spc="0" normalizeH="0" baseline="0" noProof="0" dirty="0">
                <a:ln>
                  <a:noFill/>
                </a:ln>
                <a:solidFill>
                  <a:prstClr val="white"/>
                </a:solidFill>
                <a:effectLst/>
                <a:uLnTx/>
                <a:uFillTx/>
                <a:latin typeface="Century Gothic"/>
                <a:ea typeface="+mn-ea"/>
                <a:cs typeface="+mn-cs"/>
              </a:rPr>
              <a:t>| Norden,</a:t>
            </a:r>
            <a:r>
              <a:rPr kumimoji="0" lang="en-GB" sz="3200" b="1" i="0" u="none" strike="noStrike" kern="0" cap="none" spc="0" normalizeH="0" noProof="0" dirty="0">
                <a:ln>
                  <a:noFill/>
                </a:ln>
                <a:solidFill>
                  <a:prstClr val="white"/>
                </a:solidFill>
                <a:effectLst/>
                <a:uLnTx/>
                <a:uFillTx/>
                <a:latin typeface="Century Gothic"/>
                <a:ea typeface="+mn-ea"/>
                <a:cs typeface="+mn-cs"/>
              </a:rPr>
              <a:t> Nord-</a:t>
            </a:r>
            <a:r>
              <a:rPr kumimoji="0" lang="en-GB" sz="3200" b="1" i="0" u="none" strike="noStrike" kern="0" cap="none" spc="0" normalizeH="0" baseline="0" noProof="0" dirty="0">
                <a:ln>
                  <a:noFill/>
                </a:ln>
                <a:solidFill>
                  <a:prstClr val="white"/>
                </a:solidFill>
                <a:effectLst/>
                <a:uLnTx/>
                <a:uFillTx/>
                <a:latin typeface="Century Gothic"/>
                <a:ea typeface="+mn-ea"/>
                <a:cs typeface="+mn-cs"/>
              </a:rPr>
              <a:t> | </a:t>
            </a:r>
            <a:r>
              <a:rPr kumimoji="0" lang="en-GB" sz="3200" b="1" i="0" u="none" strike="noStrike" kern="0" cap="none" spc="0" normalizeH="0" baseline="0" noProof="0" dirty="0" err="1">
                <a:ln>
                  <a:noFill/>
                </a:ln>
                <a:solidFill>
                  <a:prstClr val="white"/>
                </a:solidFill>
                <a:effectLst/>
                <a:uLnTx/>
                <a:uFillTx/>
                <a:latin typeface="Century Gothic"/>
                <a:ea typeface="+mn-ea"/>
                <a:cs typeface="+mn-cs"/>
              </a:rPr>
              <a:t>Osten</a:t>
            </a:r>
            <a:r>
              <a:rPr kumimoji="0" lang="en-GB" sz="3200" b="1" i="0" u="none" strike="noStrike" kern="0" cap="none" spc="0" normalizeH="0" baseline="0" noProof="0" dirty="0">
                <a:ln>
                  <a:noFill/>
                </a:ln>
                <a:solidFill>
                  <a:prstClr val="white"/>
                </a:solidFill>
                <a:effectLst/>
                <a:uLnTx/>
                <a:uFillTx/>
                <a:latin typeface="Century Gothic"/>
                <a:ea typeface="+mn-ea"/>
                <a:cs typeface="+mn-cs"/>
              </a:rPr>
              <a:t>, Ost-| Schloss | </a:t>
            </a:r>
            <a:r>
              <a:rPr kumimoji="0" lang="en-GB" sz="3200" b="1" i="0" u="none" strike="noStrike" kern="0" cap="none" spc="0" normalizeH="0" baseline="0" noProof="0" dirty="0" err="1">
                <a:ln>
                  <a:noFill/>
                </a:ln>
                <a:solidFill>
                  <a:prstClr val="white"/>
                </a:solidFill>
                <a:effectLst/>
                <a:uLnTx/>
                <a:uFillTx/>
                <a:latin typeface="Century Gothic"/>
                <a:ea typeface="+mn-ea"/>
                <a:cs typeface="+mn-cs"/>
              </a:rPr>
              <a:t>Süden</a:t>
            </a:r>
            <a:r>
              <a:rPr kumimoji="0" lang="en-GB" sz="3200" b="1" i="0" u="none" strike="noStrike" kern="0" cap="none" spc="0" normalizeH="0" baseline="0" noProof="0" dirty="0">
                <a:ln>
                  <a:noFill/>
                </a:ln>
                <a:solidFill>
                  <a:prstClr val="white"/>
                </a:solidFill>
                <a:effectLst/>
                <a:uLnTx/>
                <a:uFillTx/>
                <a:latin typeface="Century Gothic"/>
                <a:ea typeface="+mn-ea"/>
                <a:cs typeface="+mn-cs"/>
              </a:rPr>
              <a:t>, Süd- | Strand | Wald | </a:t>
            </a:r>
            <a:r>
              <a:rPr kumimoji="0" lang="en-GB" sz="3200" b="1" i="0" u="none" strike="noStrike" kern="0" cap="none" spc="0" normalizeH="0" baseline="0" noProof="0" dirty="0" err="1">
                <a:ln>
                  <a:noFill/>
                </a:ln>
                <a:solidFill>
                  <a:prstClr val="white"/>
                </a:solidFill>
                <a:effectLst/>
                <a:uLnTx/>
                <a:uFillTx/>
                <a:latin typeface="Century Gothic"/>
                <a:ea typeface="+mn-ea"/>
                <a:cs typeface="+mn-cs"/>
              </a:rPr>
              <a:t>Westen</a:t>
            </a:r>
            <a:r>
              <a:rPr lang="en-GB" sz="3200" b="1" kern="0" dirty="0">
                <a:solidFill>
                  <a:prstClr val="white"/>
                </a:solidFill>
                <a:latin typeface="Century Gothic"/>
              </a:rPr>
              <a:t>, West- | Moment </a:t>
            </a:r>
            <a:endParaRPr kumimoji="0" lang="en-GB" sz="32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114" name="Speech Bubble: Rectangle with Corners Rounded 113">
            <a:hlinkClick r:id="" action="ppaction://noaction">
              <a:snd r:embed="rId22" name="T2_W1F_3.1.wav"/>
            </a:hlinkClick>
            <a:extLst>
              <a:ext uri="{FF2B5EF4-FFF2-40B4-BE49-F238E27FC236}">
                <a16:creationId xmlns:a16="http://schemas.microsoft.com/office/drawing/2014/main" id="{2397D2F6-0D9C-4362-B027-196F954FAAC5}"/>
              </a:ext>
            </a:extLst>
          </p:cNvPr>
          <p:cNvSpPr/>
          <p:nvPr/>
        </p:nvSpPr>
        <p:spPr>
          <a:xfrm>
            <a:off x="986166" y="662388"/>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5" name="Graphic 114" descr="Teacher">
            <a:extLst>
              <a:ext uri="{FF2B5EF4-FFF2-40B4-BE49-F238E27FC236}">
                <a16:creationId xmlns:a16="http://schemas.microsoft.com/office/drawing/2014/main" id="{74169465-2B26-442E-81B4-87108A944EF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445" y="492203"/>
            <a:ext cx="914400" cy="914400"/>
          </a:xfrm>
          <a:prstGeom prst="rect">
            <a:avLst/>
          </a:prstGeom>
        </p:spPr>
      </p:pic>
      <p:sp>
        <p:nvSpPr>
          <p:cNvPr id="116" name="Google Shape;108;p3">
            <a:hlinkClick r:id="" action="ppaction://noaction">
              <a:snd r:embed="rId22" name="T2_W1F_3.1.wav"/>
            </a:hlinkClick>
            <a:extLst>
              <a:ext uri="{FF2B5EF4-FFF2-40B4-BE49-F238E27FC236}">
                <a16:creationId xmlns:a16="http://schemas.microsoft.com/office/drawing/2014/main" id="{9CEEC52D-93D7-4AF0-AFD2-5EFD3A769695}"/>
              </a:ext>
            </a:extLst>
          </p:cNvPr>
          <p:cNvSpPr txBox="1"/>
          <p:nvPr/>
        </p:nvSpPr>
        <p:spPr>
          <a:xfrm>
            <a:off x="1018609" y="662388"/>
            <a:ext cx="44890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auf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Englisch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17" name="Speech Bubble: Rectangle with Corners Rounded 116">
            <a:hlinkClick r:id="" action="ppaction://noaction">
              <a:snd r:embed="rId25" name="T2_W1F_3.2.wav"/>
            </a:hlinkClick>
            <a:extLst>
              <a:ext uri="{FF2B5EF4-FFF2-40B4-BE49-F238E27FC236}">
                <a16:creationId xmlns:a16="http://schemas.microsoft.com/office/drawing/2014/main" id="{30D0F6EA-7A71-469B-9B16-0DF76B9DFE3E}"/>
              </a:ext>
            </a:extLst>
          </p:cNvPr>
          <p:cNvSpPr/>
          <p:nvPr/>
        </p:nvSpPr>
        <p:spPr>
          <a:xfrm>
            <a:off x="5877201" y="676724"/>
            <a:ext cx="4861528" cy="50370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8" name="Google Shape;108;p3">
            <a:hlinkClick r:id="" action="ppaction://noaction">
              <a:snd r:embed="rId25" name="T2_W1F_3.2.wav"/>
            </a:hlinkClick>
            <a:extLst>
              <a:ext uri="{FF2B5EF4-FFF2-40B4-BE49-F238E27FC236}">
                <a16:creationId xmlns:a16="http://schemas.microsoft.com/office/drawing/2014/main" id="{ACDF86A0-C020-4D53-B2A6-8051C35A9077}"/>
              </a:ext>
            </a:extLst>
          </p:cNvPr>
          <p:cNvSpPr txBox="1"/>
          <p:nvPr/>
        </p:nvSpPr>
        <p:spPr>
          <a:xfrm>
            <a:off x="5926003" y="676928"/>
            <a:ext cx="46384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Wort für ‘the’.</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31221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grpId="0" nodeType="clickEffect">
                                  <p:stCondLst>
                                    <p:cond delay="0"/>
                                  </p:stCondLst>
                                  <p:childTnLst>
                                    <p:animMotion origin="layout" path="M -0.27812 -0.00578 L -2.22969 -0.01805 " pathEditMode="relative" rAng="0" ptsTypes="AA">
                                      <p:cBhvr>
                                        <p:cTn id="6" dur="30250" fill="hold"/>
                                        <p:tgtEl>
                                          <p:spTgt spid="113"/>
                                        </p:tgtEl>
                                        <p:attrNameLst>
                                          <p:attrName>ppt_x</p:attrName>
                                          <p:attrName>ppt_y</p:attrName>
                                        </p:attrNameLst>
                                      </p:cBhvr>
                                      <p:rCtr x="-97578" y="-62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wipe(left)">
                                      <p:cBhvr>
                                        <p:cTn id="61" dur="500"/>
                                        <p:tgtEl>
                                          <p:spTgt spid="10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9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wipe(left)">
                                      <p:cBhvr>
                                        <p:cTn id="70" dur="500"/>
                                        <p:tgtEl>
                                          <p:spTgt spid="10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05"/>
                                        </p:tgtEl>
                                        <p:attrNameLst>
                                          <p:attrName>style.visibility</p:attrName>
                                        </p:attrNameLst>
                                      </p:cBhvr>
                                      <p:to>
                                        <p:strVal val="visible"/>
                                      </p:to>
                                    </p:set>
                                    <p:animEffect transition="in" filter="wipe(left)">
                                      <p:cBhvr>
                                        <p:cTn id="79" dur="500"/>
                                        <p:tgtEl>
                                          <p:spTgt spid="105"/>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06"/>
                                        </p:tgtEl>
                                        <p:attrNameLst>
                                          <p:attrName>style.visibility</p:attrName>
                                        </p:attrNameLst>
                                      </p:cBhvr>
                                      <p:to>
                                        <p:strVal val="visible"/>
                                      </p:to>
                                    </p:set>
                                    <p:animEffect transition="in" filter="wipe(left)">
                                      <p:cBhvr>
                                        <p:cTn id="88" dur="500"/>
                                        <p:tgtEl>
                                          <p:spTgt spid="106"/>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07"/>
                                        </p:tgtEl>
                                        <p:attrNameLst>
                                          <p:attrName>style.visibility</p:attrName>
                                        </p:attrNameLst>
                                      </p:cBhvr>
                                      <p:to>
                                        <p:strVal val="visible"/>
                                      </p:to>
                                    </p:set>
                                    <p:animEffect transition="in" filter="wipe(left)">
                                      <p:cBhvr>
                                        <p:cTn id="97" dur="500"/>
                                        <p:tgtEl>
                                          <p:spTgt spid="107"/>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7"/>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08"/>
                                        </p:tgtEl>
                                        <p:attrNameLst>
                                          <p:attrName>style.visibility</p:attrName>
                                        </p:attrNameLst>
                                      </p:cBhvr>
                                      <p:to>
                                        <p:strVal val="visible"/>
                                      </p:to>
                                    </p:set>
                                    <p:animEffect transition="in" filter="wipe(left)">
                                      <p:cBhvr>
                                        <p:cTn id="106" dur="500"/>
                                        <p:tgtEl>
                                          <p:spTgt spid="108"/>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09"/>
                                        </p:tgtEl>
                                        <p:attrNameLst>
                                          <p:attrName>style.visibility</p:attrName>
                                        </p:attrNameLst>
                                      </p:cBhvr>
                                      <p:to>
                                        <p:strVal val="visible"/>
                                      </p:to>
                                    </p:set>
                                    <p:animEffect transition="in" filter="wipe(left)">
                                      <p:cBhvr>
                                        <p:cTn id="115" dur="500"/>
                                        <p:tgtEl>
                                          <p:spTgt spid="109"/>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99"/>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110"/>
                                        </p:tgtEl>
                                        <p:attrNameLst>
                                          <p:attrName>style.visibility</p:attrName>
                                        </p:attrNameLst>
                                      </p:cBhvr>
                                      <p:to>
                                        <p:strVal val="visible"/>
                                      </p:to>
                                    </p:set>
                                    <p:animEffect transition="in" filter="wipe(left)">
                                      <p:cBhvr>
                                        <p:cTn id="124" dur="500"/>
                                        <p:tgtEl>
                                          <p:spTgt spid="110"/>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0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111"/>
                                        </p:tgtEl>
                                        <p:attrNameLst>
                                          <p:attrName>style.visibility</p:attrName>
                                        </p:attrNameLst>
                                      </p:cBhvr>
                                      <p:to>
                                        <p:strVal val="visible"/>
                                      </p:to>
                                    </p:set>
                                    <p:animEffect transition="in" filter="wipe(left)">
                                      <p:cBhvr>
                                        <p:cTn id="133" dur="500"/>
                                        <p:tgtEl>
                                          <p:spTgt spid="111"/>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101"/>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112"/>
                                        </p:tgtEl>
                                        <p:attrNameLst>
                                          <p:attrName>style.visibility</p:attrName>
                                        </p:attrNameLst>
                                      </p:cBhvr>
                                      <p:to>
                                        <p:strVal val="visible"/>
                                      </p:to>
                                    </p:set>
                                    <p:animEffect transition="in" filter="wipe(left)">
                                      <p:cBhvr>
                                        <p:cTn id="142"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249656" y="91658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know this common order of words in a German sentence: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8" name="Rectangle 27">
            <a:extLst>
              <a:ext uri="{FF2B5EF4-FFF2-40B4-BE49-F238E27FC236}">
                <a16:creationId xmlns:a16="http://schemas.microsoft.com/office/drawing/2014/main" id="{45579D68-5D08-4359-AD4E-7F222589B8FB}"/>
              </a:ext>
            </a:extLst>
          </p:cNvPr>
          <p:cNvSpPr/>
          <p:nvPr/>
        </p:nvSpPr>
        <p:spPr>
          <a:xfrm>
            <a:off x="1345752" y="1761779"/>
            <a:ext cx="227639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Insel</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CustomShape 4">
            <a:extLst>
              <a:ext uri="{FF2B5EF4-FFF2-40B4-BE49-F238E27FC236}">
                <a16:creationId xmlns:a16="http://schemas.microsoft.com/office/drawing/2014/main" id="{2E1F8E28-82F8-4BC2-B159-CF59F6C4A79F}"/>
              </a:ext>
            </a:extLst>
          </p:cNvPr>
          <p:cNvSpPr/>
          <p:nvPr/>
        </p:nvSpPr>
        <p:spPr>
          <a:xfrm>
            <a:off x="1547585" y="2962687"/>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The island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0"/>
          <a:stretch/>
        </p:blipFill>
        <p:spPr>
          <a:xfrm>
            <a:off x="750511" y="2842108"/>
            <a:ext cx="633960" cy="671040"/>
          </a:xfrm>
          <a:prstGeom prst="rect">
            <a:avLst/>
          </a:prstGeom>
          <a:ln>
            <a:noFill/>
          </a:ln>
        </p:spPr>
      </p:pic>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9689516" y="97847"/>
            <a:ext cx="2439508" cy="1497025"/>
          </a:xfrm>
          <a:prstGeom prst="wedgeRoundRectCallout">
            <a:avLst>
              <a:gd name="adj1" fmla="val -105827"/>
              <a:gd name="adj2" fmla="val 677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Remember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in</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 der/das </a:t>
            </a:r>
            <a:r>
              <a:rPr kumimoji="0" lang="en-US" sz="2000" b="0" i="0" u="none" strike="noStrike" kern="1200" cap="none" spc="0" normalizeH="0" baseline="0" noProof="0" dirty="0">
                <a:ln>
                  <a:noFill/>
                </a:ln>
                <a:solidFill>
                  <a:prstClr val="white"/>
                </a:solidFill>
                <a:effectLst/>
                <a:uLnTx/>
                <a:uFillTx/>
                <a:latin typeface="Century Gothic"/>
                <a:ea typeface="+mn-ea"/>
                <a:cs typeface="+mn-cs"/>
                <a:sym typeface="Wingdings" panose="05000000000000000000" pitchFamily="2" charset="2"/>
              </a:rPr>
              <a:t> in dem 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sym typeface="Wingdings" panose="05000000000000000000" pitchFamily="2" charset="2"/>
              </a:rPr>
              <a:t>im</a:t>
            </a:r>
            <a:r>
              <a:rPr kumimoji="0" lang="en-US" sz="2000" b="0" i="0" u="none" strike="noStrike" kern="1200" cap="none" spc="0" normalizeH="0" baseline="0" noProof="0" dirty="0">
                <a:ln>
                  <a:noFill/>
                </a:ln>
                <a:solidFill>
                  <a:prstClr val="white"/>
                </a:solidFill>
                <a:effectLst/>
                <a:uLnTx/>
                <a:uFillTx/>
                <a:latin typeface="Century Gothic"/>
                <a:ea typeface="+mn-ea"/>
                <a:cs typeface="+mn-cs"/>
                <a:sym typeface="Wingdings" panose="05000000000000000000" pitchFamily="2" charset="2"/>
              </a:rPr>
              <a:t> for locations.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1DEB3C74-B983-40F4-A408-5125F2BE2C81}"/>
              </a:ext>
            </a:extLst>
          </p:cNvPr>
          <p:cNvSpPr/>
          <p:nvPr/>
        </p:nvSpPr>
        <p:spPr>
          <a:xfrm>
            <a:off x="5218748" y="1749567"/>
            <a:ext cx="80684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F7D2F95F-0BF3-43E9-9AD0-2F4D2DC92862}"/>
              </a:ext>
            </a:extLst>
          </p:cNvPr>
          <p:cNvSpPr/>
          <p:nvPr/>
        </p:nvSpPr>
        <p:spPr>
          <a:xfrm>
            <a:off x="8037406" y="1755117"/>
            <a:ext cx="227639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im</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Osten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46B2C1DB-2D89-45EA-98E1-E91B9AF14BAC}"/>
              </a:ext>
            </a:extLst>
          </p:cNvPr>
          <p:cNvSpPr txBox="1"/>
          <p:nvPr/>
        </p:nvSpPr>
        <p:spPr>
          <a:xfrm>
            <a:off x="1557990" y="2336676"/>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SUBJECT</a:t>
            </a:r>
          </a:p>
        </p:txBody>
      </p:sp>
      <p:sp>
        <p:nvSpPr>
          <p:cNvPr id="40" name="TextBox 39">
            <a:extLst>
              <a:ext uri="{FF2B5EF4-FFF2-40B4-BE49-F238E27FC236}">
                <a16:creationId xmlns:a16="http://schemas.microsoft.com/office/drawing/2014/main" id="{9E65B3DE-C0E5-4136-86B1-0943327BB221}"/>
              </a:ext>
            </a:extLst>
          </p:cNvPr>
          <p:cNvSpPr txBox="1"/>
          <p:nvPr/>
        </p:nvSpPr>
        <p:spPr>
          <a:xfrm>
            <a:off x="4696211" y="2320397"/>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VERB</a:t>
            </a:r>
          </a:p>
        </p:txBody>
      </p:sp>
      <p:sp>
        <p:nvSpPr>
          <p:cNvPr id="41" name="TextBox 40">
            <a:extLst>
              <a:ext uri="{FF2B5EF4-FFF2-40B4-BE49-F238E27FC236}">
                <a16:creationId xmlns:a16="http://schemas.microsoft.com/office/drawing/2014/main" id="{50239680-5403-4726-9342-86B460B22B42}"/>
              </a:ext>
            </a:extLst>
          </p:cNvPr>
          <p:cNvSpPr txBox="1"/>
          <p:nvPr/>
        </p:nvSpPr>
        <p:spPr>
          <a:xfrm>
            <a:off x="7664970" y="2320397"/>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PLACE ADVERB </a:t>
            </a:r>
          </a:p>
        </p:txBody>
      </p:sp>
      <p:sp>
        <p:nvSpPr>
          <p:cNvPr id="42" name="CustomShape 4">
            <a:extLst>
              <a:ext uri="{FF2B5EF4-FFF2-40B4-BE49-F238E27FC236}">
                <a16:creationId xmlns:a16="http://schemas.microsoft.com/office/drawing/2014/main" id="{90415914-7939-458B-81BE-623B6860D865}"/>
              </a:ext>
            </a:extLst>
          </p:cNvPr>
          <p:cNvSpPr/>
          <p:nvPr/>
        </p:nvSpPr>
        <p:spPr>
          <a:xfrm>
            <a:off x="4696211" y="2962687"/>
            <a:ext cx="18519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873623" y="2910960"/>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in the East.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73814" y="4379555"/>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FC5DEBD7-7B10-4E52-B78F-50C96D423FCC}"/>
              </a:ext>
            </a:extLst>
          </p:cNvPr>
          <p:cNvSpPr txBox="1"/>
          <p:nvPr/>
        </p:nvSpPr>
        <p:spPr>
          <a:xfrm>
            <a:off x="273814" y="3850168"/>
            <a:ext cx="118552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Sometimes, we want to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start the sentence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with the adverb</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to emphasise it.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249656" y="6265708"/>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does not change.</a:t>
            </a:r>
          </a:p>
        </p:txBody>
      </p:sp>
      <p:sp>
        <p:nvSpPr>
          <p:cNvPr id="47" name="Rectangle 46">
            <a:extLst>
              <a:ext uri="{FF2B5EF4-FFF2-40B4-BE49-F238E27FC236}">
                <a16:creationId xmlns:a16="http://schemas.microsoft.com/office/drawing/2014/main" id="{805593F4-41B0-4ED5-A9FC-9817B339B928}"/>
              </a:ext>
            </a:extLst>
          </p:cNvPr>
          <p:cNvSpPr/>
          <p:nvPr/>
        </p:nvSpPr>
        <p:spPr>
          <a:xfrm>
            <a:off x="7698486" y="4765551"/>
            <a:ext cx="227639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Insel</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BBD2FCA5-1812-4EB5-B6C2-90DF71D11931}"/>
              </a:ext>
            </a:extLst>
          </p:cNvPr>
          <p:cNvSpPr/>
          <p:nvPr/>
        </p:nvSpPr>
        <p:spPr>
          <a:xfrm>
            <a:off x="5289154" y="4747882"/>
            <a:ext cx="80684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 name="Rectangle 48">
            <a:extLst>
              <a:ext uri="{FF2B5EF4-FFF2-40B4-BE49-F238E27FC236}">
                <a16:creationId xmlns:a16="http://schemas.microsoft.com/office/drawing/2014/main" id="{2202F347-8604-4BAD-B9FF-F8B1C3A3810E}"/>
              </a:ext>
            </a:extLst>
          </p:cNvPr>
          <p:cNvSpPr/>
          <p:nvPr/>
        </p:nvSpPr>
        <p:spPr>
          <a:xfrm>
            <a:off x="1865530" y="4747882"/>
            <a:ext cx="227639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Im</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Osten</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322F5F57-A2ED-4119-A25F-8D71D1DEC4DF}"/>
              </a:ext>
            </a:extLst>
          </p:cNvPr>
          <p:cNvSpPr txBox="1"/>
          <p:nvPr/>
        </p:nvSpPr>
        <p:spPr>
          <a:xfrm>
            <a:off x="7924869" y="5288770"/>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SUBJECT</a:t>
            </a:r>
          </a:p>
        </p:txBody>
      </p:sp>
      <p:sp>
        <p:nvSpPr>
          <p:cNvPr id="51" name="TextBox 50">
            <a:extLst>
              <a:ext uri="{FF2B5EF4-FFF2-40B4-BE49-F238E27FC236}">
                <a16:creationId xmlns:a16="http://schemas.microsoft.com/office/drawing/2014/main" id="{690E6471-0EA3-4C48-957D-AAC3C5140AB7}"/>
              </a:ext>
            </a:extLst>
          </p:cNvPr>
          <p:cNvSpPr txBox="1"/>
          <p:nvPr/>
        </p:nvSpPr>
        <p:spPr>
          <a:xfrm>
            <a:off x="4696076" y="5288770"/>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VERB</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384471" y="5341370"/>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PLACE ADVERB </a:t>
            </a:r>
          </a:p>
        </p:txBody>
      </p:sp>
      <p:grpSp>
        <p:nvGrpSpPr>
          <p:cNvPr id="69" name="Group 68">
            <a:extLst>
              <a:ext uri="{FF2B5EF4-FFF2-40B4-BE49-F238E27FC236}">
                <a16:creationId xmlns:a16="http://schemas.microsoft.com/office/drawing/2014/main" id="{DD07BE6A-735B-4C4D-97A6-09BD94277450}"/>
              </a:ext>
            </a:extLst>
          </p:cNvPr>
          <p:cNvGrpSpPr/>
          <p:nvPr/>
        </p:nvGrpSpPr>
        <p:grpSpPr>
          <a:xfrm>
            <a:off x="10442819" y="1835982"/>
            <a:ext cx="1435360" cy="1200329"/>
            <a:chOff x="10442819" y="2066093"/>
            <a:chExt cx="1435360" cy="1200329"/>
          </a:xfrm>
          <a:solidFill>
            <a:srgbClr val="5B9BD5">
              <a:lumMod val="50000"/>
            </a:srgbClr>
          </a:solidFill>
        </p:grpSpPr>
        <p:grpSp>
          <p:nvGrpSpPr>
            <p:cNvPr id="70" name="Group 69">
              <a:extLst>
                <a:ext uri="{FF2B5EF4-FFF2-40B4-BE49-F238E27FC236}">
                  <a16:creationId xmlns:a16="http://schemas.microsoft.com/office/drawing/2014/main" id="{1333B0D6-2AE2-4384-B645-D950FB80AD70}"/>
                </a:ext>
              </a:extLst>
            </p:cNvPr>
            <p:cNvGrpSpPr/>
            <p:nvPr/>
          </p:nvGrpSpPr>
          <p:grpSpPr>
            <a:xfrm>
              <a:off x="10442819" y="2120158"/>
              <a:ext cx="374186" cy="1092200"/>
              <a:chOff x="10442819" y="2120158"/>
              <a:chExt cx="507524" cy="1092200"/>
            </a:xfrm>
            <a:grpFill/>
          </p:grpSpPr>
          <p:grpSp>
            <p:nvGrpSpPr>
              <p:cNvPr id="72" name="Group 71">
                <a:extLst>
                  <a:ext uri="{FF2B5EF4-FFF2-40B4-BE49-F238E27FC236}">
                    <a16:creationId xmlns:a16="http://schemas.microsoft.com/office/drawing/2014/main" id="{17ED91A3-C6E0-4D4E-92AF-070B9CBB7E8A}"/>
                  </a:ext>
                </a:extLst>
              </p:cNvPr>
              <p:cNvGrpSpPr/>
              <p:nvPr/>
            </p:nvGrpSpPr>
            <p:grpSpPr>
              <a:xfrm>
                <a:off x="10442819" y="2120158"/>
                <a:ext cx="295031" cy="1092200"/>
                <a:chOff x="10595219" y="1873250"/>
                <a:chExt cx="295031" cy="1092200"/>
              </a:xfrm>
              <a:grpFill/>
            </p:grpSpPr>
            <p:cxnSp>
              <p:nvCxnSpPr>
                <p:cNvPr id="74" name="Straight Connector 73">
                  <a:extLst>
                    <a:ext uri="{FF2B5EF4-FFF2-40B4-BE49-F238E27FC236}">
                      <a16:creationId xmlns:a16="http://schemas.microsoft.com/office/drawing/2014/main" id="{23E70CFD-A3E3-4A79-8F70-B95AFEDA8964}"/>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75" name="Straight Connector 74">
                  <a:extLst>
                    <a:ext uri="{FF2B5EF4-FFF2-40B4-BE49-F238E27FC236}">
                      <a16:creationId xmlns:a16="http://schemas.microsoft.com/office/drawing/2014/main" id="{2B75ED3B-AB91-448E-9CF2-4F5CDDD1251E}"/>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76" name="Straight Connector 75">
                  <a:extLst>
                    <a:ext uri="{FF2B5EF4-FFF2-40B4-BE49-F238E27FC236}">
                      <a16:creationId xmlns:a16="http://schemas.microsoft.com/office/drawing/2014/main" id="{786EC3E5-4588-4CB5-B551-C2F81DD14A21}"/>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73" name="Straight Connector 72">
                <a:extLst>
                  <a:ext uri="{FF2B5EF4-FFF2-40B4-BE49-F238E27FC236}">
                    <a16:creationId xmlns:a16="http://schemas.microsoft.com/office/drawing/2014/main" id="{9382BC96-5B48-40D6-A862-E99915E7F66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1" name="TextBox 70">
              <a:extLst>
                <a:ext uri="{FF2B5EF4-FFF2-40B4-BE49-F238E27FC236}">
                  <a16:creationId xmlns:a16="http://schemas.microsoft.com/office/drawing/2014/main" id="{11140B1B-6CE9-42AA-A8E3-41BFD714D68B}"/>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1</a:t>
              </a:r>
            </a:p>
          </p:txBody>
        </p:sp>
      </p:grpSp>
      <p:grpSp>
        <p:nvGrpSpPr>
          <p:cNvPr id="77" name="Group 76">
            <a:extLst>
              <a:ext uri="{FF2B5EF4-FFF2-40B4-BE49-F238E27FC236}">
                <a16:creationId xmlns:a16="http://schemas.microsoft.com/office/drawing/2014/main" id="{34A2AB87-7CDB-4CB3-8155-35B73E03C7E6}"/>
              </a:ext>
            </a:extLst>
          </p:cNvPr>
          <p:cNvGrpSpPr/>
          <p:nvPr/>
        </p:nvGrpSpPr>
        <p:grpSpPr>
          <a:xfrm>
            <a:off x="10442819" y="4638384"/>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41925" y="1543569"/>
            <a:ext cx="2967183" cy="4453913"/>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5" name="Speech Bubble: Rectangle with Corners Rounded 84">
            <a:extLst>
              <a:ext uri="{FF2B5EF4-FFF2-40B4-BE49-F238E27FC236}">
                <a16:creationId xmlns:a16="http://schemas.microsoft.com/office/drawing/2014/main" id="{2805FF0F-EBF3-4EDF-A8F2-8092E2F54CE7}"/>
              </a:ext>
            </a:extLst>
          </p:cNvPr>
          <p:cNvSpPr/>
          <p:nvPr/>
        </p:nvSpPr>
        <p:spPr>
          <a:xfrm>
            <a:off x="5659396" y="6065203"/>
            <a:ext cx="6218784" cy="701899"/>
          </a:xfrm>
          <a:prstGeom prst="wedgeRoundRectCallout">
            <a:avLst>
              <a:gd name="adj1" fmla="val 9817"/>
              <a:gd name="adj2" fmla="val -896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English hardly ever changes word order like this, and only in phrases like: “And so say all of us!”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1_9.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1_9.2.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1_9.3.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2_W1_9.4.wav"/>
                                        </p:tgtEl>
                                      </p:cMediaNode>
                                    </p:audio>
                                  </p:sub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T2_W1_9.5.wav"/>
                                        </p:tgtEl>
                                      </p:cMediaNode>
                                    </p:audio>
                                  </p:sub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8" name="T2_W1_9.6.wav"/>
                                        </p:tgtEl>
                                      </p:cMediaNode>
                                    </p:audio>
                                  </p:sub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8" grpId="0"/>
      <p:bldP spid="29" grpId="0"/>
      <p:bldP spid="24" grpId="0" animBg="1"/>
      <p:bldP spid="34" grpId="0"/>
      <p:bldP spid="35" grpId="0"/>
      <p:bldP spid="39" grpId="0" animBg="1"/>
      <p:bldP spid="40" grpId="0" animBg="1"/>
      <p:bldP spid="41" grpId="0" animBg="1"/>
      <p:bldP spid="42" grpId="0"/>
      <p:bldP spid="43" grpId="0"/>
      <p:bldP spid="44" grpId="0"/>
      <p:bldP spid="45" grpId="0"/>
      <p:bldP spid="46" grpId="0"/>
      <p:bldP spid="47" grpId="0"/>
      <p:bldP spid="48" grpId="0"/>
      <p:bldP spid="49" grpId="0"/>
      <p:bldP spid="50" grpId="0" animBg="1"/>
      <p:bldP spid="51" grpId="0" animBg="1"/>
      <p:bldP spid="52" grpId="0" animBg="1"/>
      <p:bldP spid="6" grpId="0" animBg="1"/>
      <p:bldP spid="8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35" descr="Teacher">
            <a:extLst>
              <a:ext uri="{FF2B5EF4-FFF2-40B4-BE49-F238E27FC236}">
                <a16:creationId xmlns:a16="http://schemas.microsoft.com/office/drawing/2014/main" id="{FF79B0E8-6419-4BB0-9E2D-753A3F6E00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71" name="Action Button: Blank 70">
            <a:hlinkClick r:id="" action="ppaction://noaction" highlightClick="1">
              <a:snd r:embed="rId5" name="T2_W1F_5.2.wav"/>
            </a:hlinkClick>
            <a:extLst>
              <a:ext uri="{FF2B5EF4-FFF2-40B4-BE49-F238E27FC236}">
                <a16:creationId xmlns:a16="http://schemas.microsoft.com/office/drawing/2014/main" id="{49C1A4D2-B6B8-44AE-8BF9-49FC8A296754}"/>
              </a:ext>
            </a:extLst>
          </p:cNvPr>
          <p:cNvSpPr/>
          <p:nvPr/>
        </p:nvSpPr>
        <p:spPr>
          <a:xfrm>
            <a:off x="425880" y="110020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6" name="T2_W1F_5.3.wav"/>
            </a:hlinkClick>
            <a:extLst>
              <a:ext uri="{FF2B5EF4-FFF2-40B4-BE49-F238E27FC236}">
                <a16:creationId xmlns:a16="http://schemas.microsoft.com/office/drawing/2014/main" id="{0D291079-B36C-4554-B0B0-4F866A8F9879}"/>
              </a:ext>
            </a:extLst>
          </p:cNvPr>
          <p:cNvSpPr/>
          <p:nvPr/>
        </p:nvSpPr>
        <p:spPr>
          <a:xfrm>
            <a:off x="438943" y="198641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7" name="T2_W1F_5.4.wav"/>
            </a:hlinkClick>
            <a:extLst>
              <a:ext uri="{FF2B5EF4-FFF2-40B4-BE49-F238E27FC236}">
                <a16:creationId xmlns:a16="http://schemas.microsoft.com/office/drawing/2014/main" id="{51A8A6C9-B5BB-4AA6-86DA-991B7F4549DF}"/>
              </a:ext>
            </a:extLst>
          </p:cNvPr>
          <p:cNvSpPr/>
          <p:nvPr/>
        </p:nvSpPr>
        <p:spPr>
          <a:xfrm>
            <a:off x="425879" y="285426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8" name="T2_W1F_5.5.wav"/>
            </a:hlinkClick>
            <a:extLst>
              <a:ext uri="{FF2B5EF4-FFF2-40B4-BE49-F238E27FC236}">
                <a16:creationId xmlns:a16="http://schemas.microsoft.com/office/drawing/2014/main" id="{D5F3D157-73B7-4973-B955-3CF9BB272275}"/>
              </a:ext>
            </a:extLst>
          </p:cNvPr>
          <p:cNvSpPr/>
          <p:nvPr/>
        </p:nvSpPr>
        <p:spPr>
          <a:xfrm>
            <a:off x="452758" y="378300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9" name="T2_W1F_5.6.wav"/>
            </a:hlinkClick>
            <a:extLst>
              <a:ext uri="{FF2B5EF4-FFF2-40B4-BE49-F238E27FC236}">
                <a16:creationId xmlns:a16="http://schemas.microsoft.com/office/drawing/2014/main" id="{EE68FD65-A5C1-4D1D-9BB8-4A670A1FADD4}"/>
              </a:ext>
            </a:extLst>
          </p:cNvPr>
          <p:cNvSpPr/>
          <p:nvPr/>
        </p:nvSpPr>
        <p:spPr>
          <a:xfrm>
            <a:off x="464214" y="471175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10" name="T2_W1F_5.7.wav"/>
            </a:hlinkClick>
            <a:extLst>
              <a:ext uri="{FF2B5EF4-FFF2-40B4-BE49-F238E27FC236}">
                <a16:creationId xmlns:a16="http://schemas.microsoft.com/office/drawing/2014/main" id="{6D79FAE1-FC83-4BAB-AFC5-BF638E41F560}"/>
              </a:ext>
            </a:extLst>
          </p:cNvPr>
          <p:cNvSpPr/>
          <p:nvPr/>
        </p:nvSpPr>
        <p:spPr>
          <a:xfrm>
            <a:off x="455128" y="564563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1" name="Google Shape;167;p2">
            <a:extLst>
              <a:ext uri="{FF2B5EF4-FFF2-40B4-BE49-F238E27FC236}">
                <a16:creationId xmlns:a16="http://schemas.microsoft.com/office/drawing/2014/main" id="{640B397B-D2E0-4C5E-B6A9-63A377FB82A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Speech Bubble: Rectangle with Corners Rounded 33">
            <a:hlinkClick r:id="" action="ppaction://noaction">
              <a:snd r:embed="rId12" name="T2_W1F_5.1.wav"/>
            </a:hlinkClick>
            <a:extLst>
              <a:ext uri="{FF2B5EF4-FFF2-40B4-BE49-F238E27FC236}">
                <a16:creationId xmlns:a16="http://schemas.microsoft.com/office/drawing/2014/main" id="{3CB0BFEB-34FB-4267-9693-8B2A4C099DD0}"/>
              </a:ext>
            </a:extLst>
          </p:cNvPr>
          <p:cNvSpPr/>
          <p:nvPr/>
        </p:nvSpPr>
        <p:spPr>
          <a:xfrm>
            <a:off x="3829425" y="128500"/>
            <a:ext cx="530187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CustomShape 3">
            <a:hlinkClick r:id="" action="ppaction://noaction">
              <a:snd r:embed="rId12" name="T2_W1F_5.1.wav"/>
            </a:hlinkClick>
            <a:extLst>
              <a:ext uri="{FF2B5EF4-FFF2-40B4-BE49-F238E27FC236}">
                <a16:creationId xmlns:a16="http://schemas.microsoft.com/office/drawing/2014/main" id="{976A85E5-4281-4E0F-BAB0-72DE6B3B6253}"/>
              </a:ext>
            </a:extLst>
          </p:cNvPr>
          <p:cNvSpPr/>
          <p:nvPr/>
        </p:nvSpPr>
        <p:spPr>
          <a:xfrm>
            <a:off x="3829425" y="152117"/>
            <a:ext cx="51444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zu</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Schreib</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8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3" name="Table 3">
            <a:extLst>
              <a:ext uri="{FF2B5EF4-FFF2-40B4-BE49-F238E27FC236}">
                <a16:creationId xmlns:a16="http://schemas.microsoft.com/office/drawing/2014/main" id="{A64D1A84-41BE-4BEC-B10D-79C327B36899}"/>
              </a:ext>
            </a:extLst>
          </p:cNvPr>
          <p:cNvGraphicFramePr>
            <a:graphicFrameLocks noGrp="1"/>
          </p:cNvGraphicFramePr>
          <p:nvPr>
            <p:extLst>
              <p:ext uri="{D42A27DB-BD31-4B8C-83A1-F6EECF244321}">
                <p14:modId xmlns:p14="http://schemas.microsoft.com/office/powerpoint/2010/main" val="3200058223"/>
              </p:ext>
            </p:extLst>
          </p:nvPr>
        </p:nvGraphicFramePr>
        <p:xfrm>
          <a:off x="1007249" y="1006757"/>
          <a:ext cx="9864651" cy="5486400"/>
        </p:xfrm>
        <a:graphic>
          <a:graphicData uri="http://schemas.openxmlformats.org/drawingml/2006/table">
            <a:tbl>
              <a:tblPr firstRow="1" bandRow="1">
                <a:tableStyleId>{5940675A-B579-460E-94D1-54222C63F5DA}</a:tableStyleId>
              </a:tblPr>
              <a:tblGrid>
                <a:gridCol w="9864651">
                  <a:extLst>
                    <a:ext uri="{9D8B030D-6E8A-4147-A177-3AD203B41FA5}">
                      <a16:colId xmlns:a16="http://schemas.microsoft.com/office/drawing/2014/main" val="469500781"/>
                    </a:ext>
                  </a:extLst>
                </a:gridCol>
              </a:tblGrid>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843344094"/>
                  </a:ext>
                </a:extLst>
              </a:tr>
              <a:tr h="370840">
                <a:tc>
                  <a:txBody>
                    <a:bodyPr/>
                    <a:lstStyle/>
                    <a:p>
                      <a:endParaRPr lang="en-GB" sz="240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07362150"/>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524050863"/>
                  </a:ext>
                </a:extLst>
              </a:tr>
              <a:tr h="370840">
                <a:tc>
                  <a:txBody>
                    <a:bodyPr/>
                    <a:lstStyle/>
                    <a:p>
                      <a:endParaRPr lang="en-GB" sz="240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820643322"/>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793589597"/>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276189937"/>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225397327"/>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279813543"/>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434586536"/>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057029576"/>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102209220"/>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597165493"/>
                  </a:ext>
                </a:extLst>
              </a:tr>
            </a:tbl>
          </a:graphicData>
        </a:graphic>
      </p:graphicFrame>
      <p:sp>
        <p:nvSpPr>
          <p:cNvPr id="4" name="TextBox 3">
            <a:extLst>
              <a:ext uri="{FF2B5EF4-FFF2-40B4-BE49-F238E27FC236}">
                <a16:creationId xmlns:a16="http://schemas.microsoft.com/office/drawing/2014/main" id="{4E9CC09D-38FF-4A4C-8B70-5E3D22E0A414}"/>
              </a:ext>
            </a:extLst>
          </p:cNvPr>
          <p:cNvSpPr txBox="1"/>
          <p:nvPr/>
        </p:nvSpPr>
        <p:spPr>
          <a:xfrm>
            <a:off x="1061300" y="5127459"/>
            <a:ext cx="975654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Im</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Süden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gibt</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Schloss. Es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sehr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schön</a:t>
            </a:r>
            <a:r>
              <a:rPr lang="en-GB" sz="2400" dirty="0">
                <a:solidFill>
                  <a:srgbClr val="002060"/>
                </a:solidFill>
                <a:latin typeface="Century Gothic" panose="020B0502020202020204" pitchFamily="34" charset="0"/>
              </a:rPr>
              <a:t>.</a:t>
            </a:r>
          </a:p>
        </p:txBody>
      </p:sp>
      <p:sp>
        <p:nvSpPr>
          <p:cNvPr id="37" name="TextBox 36">
            <a:extLst>
              <a:ext uri="{FF2B5EF4-FFF2-40B4-BE49-F238E27FC236}">
                <a16:creationId xmlns:a16="http://schemas.microsoft.com/office/drawing/2014/main" id="{29054D5A-7D9D-4679-97ED-F48D72B85B43}"/>
              </a:ext>
            </a:extLst>
          </p:cNvPr>
          <p:cNvSpPr txBox="1"/>
          <p:nvPr/>
        </p:nvSpPr>
        <p:spPr>
          <a:xfrm>
            <a:off x="1061300" y="6031492"/>
            <a:ext cx="975654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Süddeutschland</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bekannt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für</a:t>
            </a:r>
            <a:r>
              <a:rPr lang="en-GB" sz="2400" dirty="0">
                <a:solidFill>
                  <a:srgbClr val="002060"/>
                </a:solidFill>
                <a:latin typeface="Century Gothic" panose="020B0502020202020204" pitchFamily="34" charset="0"/>
              </a:rPr>
              <a:t> den </a:t>
            </a:r>
            <a:r>
              <a:rPr lang="en-GB" sz="2400" dirty="0" err="1">
                <a:solidFill>
                  <a:srgbClr val="002060"/>
                </a:solidFill>
                <a:latin typeface="Century Gothic" panose="020B0502020202020204" pitchFamily="34" charset="0"/>
              </a:rPr>
              <a:t>Schwarzwald</a:t>
            </a:r>
            <a:r>
              <a:rPr lang="en-GB" sz="2400" dirty="0">
                <a:solidFill>
                  <a:srgbClr val="002060"/>
                </a:solidFill>
                <a:latin typeface="Century Gothic" panose="020B0502020202020204" pitchFamily="34" charset="0"/>
              </a:rPr>
              <a:t>.</a:t>
            </a:r>
          </a:p>
        </p:txBody>
      </p:sp>
      <p:sp>
        <p:nvSpPr>
          <p:cNvPr id="38" name="TextBox 37">
            <a:extLst>
              <a:ext uri="{FF2B5EF4-FFF2-40B4-BE49-F238E27FC236}">
                <a16:creationId xmlns:a16="http://schemas.microsoft.com/office/drawing/2014/main" id="{314DD0E1-46CA-4316-A409-6E2768CF273E}"/>
              </a:ext>
            </a:extLst>
          </p:cNvPr>
          <p:cNvSpPr txBox="1"/>
          <p:nvPr/>
        </p:nvSpPr>
        <p:spPr>
          <a:xfrm>
            <a:off x="1007243" y="1495519"/>
            <a:ext cx="975654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Norddeutschland</a:t>
            </a:r>
            <a:r>
              <a:rPr lang="en-GB" sz="2400" dirty="0">
                <a:solidFill>
                  <a:srgbClr val="002060"/>
                </a:solidFill>
                <a:latin typeface="Century Gothic" panose="020B0502020202020204" pitchFamily="34" charset="0"/>
              </a:rPr>
              <a:t> hat </a:t>
            </a:r>
            <a:r>
              <a:rPr lang="en-GB" sz="2400" dirty="0" err="1">
                <a:solidFill>
                  <a:srgbClr val="002060"/>
                </a:solidFill>
                <a:latin typeface="Century Gothic" panose="020B0502020202020204" pitchFamily="34" charset="0"/>
              </a:rPr>
              <a:t>zwei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Sprachen</a:t>
            </a:r>
            <a:r>
              <a:rPr lang="en-GB" sz="24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B2E96116-4DA7-4918-9341-24EDCB11E82F}"/>
              </a:ext>
            </a:extLst>
          </p:cNvPr>
          <p:cNvSpPr txBox="1"/>
          <p:nvPr/>
        </p:nvSpPr>
        <p:spPr>
          <a:xfrm>
            <a:off x="1020311" y="2409764"/>
            <a:ext cx="975654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Im</a:t>
            </a:r>
            <a:r>
              <a:rPr lang="en-GB" sz="2400" dirty="0">
                <a:solidFill>
                  <a:srgbClr val="002060"/>
                </a:solidFill>
                <a:latin typeface="Century Gothic" panose="020B0502020202020204" pitchFamily="34" charset="0"/>
              </a:rPr>
              <a:t> Norden </a:t>
            </a:r>
            <a:r>
              <a:rPr lang="en-GB" sz="2400" dirty="0" err="1">
                <a:solidFill>
                  <a:srgbClr val="002060"/>
                </a:solidFill>
                <a:latin typeface="Century Gothic" panose="020B0502020202020204" pitchFamily="34" charset="0"/>
              </a:rPr>
              <a:t>gibt</a:t>
            </a:r>
            <a:r>
              <a:rPr lang="en-GB" sz="2400" dirty="0">
                <a:solidFill>
                  <a:srgbClr val="002060"/>
                </a:solidFill>
                <a:latin typeface="Century Gothic" panose="020B0502020202020204" pitchFamily="34" charset="0"/>
              </a:rPr>
              <a:t> es eine </a:t>
            </a:r>
            <a:r>
              <a:rPr lang="en-GB" sz="2400" dirty="0" err="1">
                <a:solidFill>
                  <a:srgbClr val="002060"/>
                </a:solidFill>
                <a:latin typeface="Century Gothic" panose="020B0502020202020204" pitchFamily="34" charset="0"/>
              </a:rPr>
              <a:t>Insel</a:t>
            </a:r>
            <a:r>
              <a:rPr lang="en-GB" sz="2400" dirty="0">
                <a:solidFill>
                  <a:srgbClr val="002060"/>
                </a:solidFill>
                <a:latin typeface="Century Gothic" panose="020B0502020202020204" pitchFamily="34" charset="0"/>
              </a:rPr>
              <a:t>. </a:t>
            </a:r>
          </a:p>
        </p:txBody>
      </p:sp>
      <p:sp>
        <p:nvSpPr>
          <p:cNvPr id="40" name="TextBox 39">
            <a:extLst>
              <a:ext uri="{FF2B5EF4-FFF2-40B4-BE49-F238E27FC236}">
                <a16:creationId xmlns:a16="http://schemas.microsoft.com/office/drawing/2014/main" id="{570092A8-F21D-46C4-8A0A-EF0B352636A5}"/>
              </a:ext>
            </a:extLst>
          </p:cNvPr>
          <p:cNvSpPr txBox="1"/>
          <p:nvPr/>
        </p:nvSpPr>
        <p:spPr>
          <a:xfrm>
            <a:off x="1007249" y="3290706"/>
            <a:ext cx="97565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Dort </a:t>
            </a:r>
            <a:r>
              <a:rPr lang="en-GB" sz="2400" dirty="0" err="1">
                <a:solidFill>
                  <a:srgbClr val="002060"/>
                </a:solidFill>
                <a:latin typeface="Century Gothic" panose="020B0502020202020204" pitchFamily="34" charset="0"/>
              </a:rPr>
              <a:t>sind</a:t>
            </a:r>
            <a:r>
              <a:rPr lang="en-GB" sz="2400" dirty="0">
                <a:solidFill>
                  <a:srgbClr val="002060"/>
                </a:solidFill>
                <a:latin typeface="Century Gothic" panose="020B0502020202020204" pitchFamily="34" charset="0"/>
              </a:rPr>
              <a:t> die </a:t>
            </a:r>
            <a:r>
              <a:rPr lang="en-GB" sz="2400" dirty="0" err="1">
                <a:solidFill>
                  <a:srgbClr val="002060"/>
                </a:solidFill>
                <a:latin typeface="Century Gothic" panose="020B0502020202020204" pitchFamily="34" charset="0"/>
              </a:rPr>
              <a:t>Strände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sehr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schön</a:t>
            </a:r>
            <a:r>
              <a:rPr lang="en-GB" sz="2400" dirty="0">
                <a:solidFill>
                  <a:srgbClr val="002060"/>
                </a:solidFill>
                <a:latin typeface="Century Gothic" panose="020B0502020202020204" pitchFamily="34" charset="0"/>
              </a:rPr>
              <a:t>.</a:t>
            </a:r>
          </a:p>
        </p:txBody>
      </p:sp>
      <p:sp>
        <p:nvSpPr>
          <p:cNvPr id="41" name="TextBox 40">
            <a:extLst>
              <a:ext uri="{FF2B5EF4-FFF2-40B4-BE49-F238E27FC236}">
                <a16:creationId xmlns:a16="http://schemas.microsoft.com/office/drawing/2014/main" id="{6E05C6F5-72C8-4758-8A85-F831F19A31A0}"/>
              </a:ext>
            </a:extLst>
          </p:cNvPr>
          <p:cNvSpPr txBox="1"/>
          <p:nvPr/>
        </p:nvSpPr>
        <p:spPr>
          <a:xfrm>
            <a:off x="1020311" y="4168756"/>
            <a:ext cx="97565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Berlin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im</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Osten</a:t>
            </a:r>
            <a:r>
              <a:rPr lang="en-GB" sz="2400" dirty="0">
                <a:solidFill>
                  <a:srgbClr val="002060"/>
                </a:solidFill>
                <a:latin typeface="Century Gothic" panose="020B0502020202020204" pitchFamily="34" charset="0"/>
              </a:rPr>
              <a:t>. </a:t>
            </a:r>
          </a:p>
        </p:txBody>
      </p:sp>
      <p:sp>
        <p:nvSpPr>
          <p:cNvPr id="42" name="TextBox 41">
            <a:extLst>
              <a:ext uri="{FF2B5EF4-FFF2-40B4-BE49-F238E27FC236}">
                <a16:creationId xmlns:a16="http://schemas.microsoft.com/office/drawing/2014/main" id="{B6208279-835A-48B0-91E3-7622FC235156}"/>
              </a:ext>
            </a:extLst>
          </p:cNvPr>
          <p:cNvSpPr txBox="1"/>
          <p:nvPr/>
        </p:nvSpPr>
        <p:spPr>
          <a:xfrm>
            <a:off x="1061299" y="1003970"/>
            <a:ext cx="9756545"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North Germany has two languages.</a:t>
            </a:r>
          </a:p>
        </p:txBody>
      </p:sp>
      <p:sp>
        <p:nvSpPr>
          <p:cNvPr id="2" name="TextBox 1">
            <a:extLst>
              <a:ext uri="{FF2B5EF4-FFF2-40B4-BE49-F238E27FC236}">
                <a16:creationId xmlns:a16="http://schemas.microsoft.com/office/drawing/2014/main" id="{56ECDF92-9E62-A5DC-BA71-DB05832A58EF}"/>
              </a:ext>
            </a:extLst>
          </p:cNvPr>
          <p:cNvSpPr txBox="1"/>
          <p:nvPr/>
        </p:nvSpPr>
        <p:spPr>
          <a:xfrm>
            <a:off x="1128418" y="1974870"/>
            <a:ext cx="9756545"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In the North there is an island.</a:t>
            </a:r>
          </a:p>
        </p:txBody>
      </p:sp>
      <p:sp>
        <p:nvSpPr>
          <p:cNvPr id="6" name="TextBox 5">
            <a:extLst>
              <a:ext uri="{FF2B5EF4-FFF2-40B4-BE49-F238E27FC236}">
                <a16:creationId xmlns:a16="http://schemas.microsoft.com/office/drawing/2014/main" id="{10C2EAF1-1D0D-AE23-9815-2F3131C6E89B}"/>
              </a:ext>
            </a:extLst>
          </p:cNvPr>
          <p:cNvSpPr txBox="1"/>
          <p:nvPr/>
        </p:nvSpPr>
        <p:spPr>
          <a:xfrm>
            <a:off x="1055784" y="2865911"/>
            <a:ext cx="9756545"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There the beaches are very beautiful.</a:t>
            </a:r>
          </a:p>
        </p:txBody>
      </p:sp>
      <p:sp>
        <p:nvSpPr>
          <p:cNvPr id="7" name="TextBox 6">
            <a:extLst>
              <a:ext uri="{FF2B5EF4-FFF2-40B4-BE49-F238E27FC236}">
                <a16:creationId xmlns:a16="http://schemas.microsoft.com/office/drawing/2014/main" id="{2CEFC653-8E43-F8F6-B5B8-E7EEC3200562}"/>
              </a:ext>
            </a:extLst>
          </p:cNvPr>
          <p:cNvSpPr txBox="1"/>
          <p:nvPr/>
        </p:nvSpPr>
        <p:spPr>
          <a:xfrm>
            <a:off x="1061298" y="3772348"/>
            <a:ext cx="9756545" cy="461665"/>
          </a:xfrm>
          <a:prstGeom prst="rect">
            <a:avLst/>
          </a:prstGeom>
          <a:noFill/>
        </p:spPr>
        <p:txBody>
          <a:bodyPr wrap="square" rtlCol="0">
            <a:spAutoFit/>
          </a:bodyPr>
          <a:lstStyle/>
          <a:p>
            <a:r>
              <a:rPr lang="en-US" sz="2400" i="1" dirty="0">
                <a:solidFill>
                  <a:srgbClr val="002060"/>
                </a:solidFill>
                <a:latin typeface="Century Gothic" panose="020B0502020202020204" pitchFamily="34" charset="0"/>
              </a:rPr>
              <a:t>Berlin is in the East. </a:t>
            </a:r>
            <a:endParaRPr lang="en-GB" sz="2400" i="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C22A2A9A-5CA8-7045-B33C-6EB37DF5E0BD}"/>
              </a:ext>
            </a:extLst>
          </p:cNvPr>
          <p:cNvSpPr txBox="1"/>
          <p:nvPr/>
        </p:nvSpPr>
        <p:spPr>
          <a:xfrm>
            <a:off x="1128417" y="4685537"/>
            <a:ext cx="9756545" cy="461665"/>
          </a:xfrm>
          <a:prstGeom prst="rect">
            <a:avLst/>
          </a:prstGeom>
          <a:noFill/>
        </p:spPr>
        <p:txBody>
          <a:bodyPr wrap="square" rtlCol="0">
            <a:spAutoFit/>
          </a:bodyPr>
          <a:lstStyle/>
          <a:p>
            <a:r>
              <a:rPr lang="en-US" sz="2400" i="1" dirty="0">
                <a:solidFill>
                  <a:srgbClr val="002060"/>
                </a:solidFill>
                <a:latin typeface="Century Gothic" panose="020B0502020202020204" pitchFamily="34" charset="0"/>
              </a:rPr>
              <a:t>In the South there is a castle. It is very beautiful.</a:t>
            </a:r>
            <a:endParaRPr lang="en-GB" sz="2400" i="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5A697307-872E-01C8-D444-0215EA8A05D8}"/>
              </a:ext>
            </a:extLst>
          </p:cNvPr>
          <p:cNvSpPr txBox="1"/>
          <p:nvPr/>
        </p:nvSpPr>
        <p:spPr>
          <a:xfrm>
            <a:off x="1020310" y="5645045"/>
            <a:ext cx="9756545"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South-Germany is well-known for the </a:t>
            </a:r>
            <a:r>
              <a:rPr lang="en-GB" sz="2400" i="1" dirty="0" err="1">
                <a:solidFill>
                  <a:srgbClr val="002060"/>
                </a:solidFill>
                <a:latin typeface="Century Gothic" panose="020B0502020202020204" pitchFamily="34" charset="0"/>
              </a:rPr>
              <a:t>blackforest</a:t>
            </a:r>
            <a:r>
              <a:rPr lang="en-GB" sz="2400" i="1"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2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down)">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p:bldP spid="38" grpId="0"/>
      <p:bldP spid="39" grpId="0"/>
      <p:bldP spid="40" grpId="0"/>
      <p:bldP spid="41" grpId="0"/>
      <p:bldP spid="42" grpId="0"/>
      <p:bldP spid="2"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2_W1F_6.1.wav"/>
            </a:hlinkClick>
            <a:extLst>
              <a:ext uri="{FF2B5EF4-FFF2-40B4-BE49-F238E27FC236}">
                <a16:creationId xmlns:a16="http://schemas.microsoft.com/office/drawing/2014/main" id="{207C148F-45EB-4409-B006-B3FFBC980597}"/>
              </a:ext>
            </a:extLst>
          </p:cNvPr>
          <p:cNvSpPr txBox="1"/>
          <p:nvPr/>
        </p:nvSpPr>
        <p:spPr>
          <a:xfrm>
            <a:off x="123171" y="669116"/>
            <a:ext cx="75105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err="1">
                <a:solidFill>
                  <a:srgbClr val="002060"/>
                </a:solidFill>
                <a:latin typeface="Century Gothic" panose="020B0502020202020204" pitchFamily="34" charset="0"/>
                <a:sym typeface="Arial"/>
              </a:rPr>
              <a:t>Schreib</a:t>
            </a:r>
            <a:r>
              <a:rPr lang="en-GB" sz="2400" b="1" spc="-1" dirty="0">
                <a:solidFill>
                  <a:srgbClr val="002060"/>
                </a:solidFill>
                <a:latin typeface="Century Gothic" panose="020B0502020202020204" pitchFamily="34" charset="0"/>
                <a:sym typeface="Arial"/>
              </a:rPr>
              <a:t> </a:t>
            </a:r>
            <a:r>
              <a:rPr lang="en-GB" sz="2400" b="1" spc="-1" dirty="0" err="1">
                <a:solidFill>
                  <a:srgbClr val="002060"/>
                </a:solidFill>
                <a:latin typeface="Century Gothic" panose="020B0502020202020204" pitchFamily="34" charset="0"/>
                <a:sym typeface="Arial"/>
              </a:rPr>
              <a:t>ein</a:t>
            </a:r>
            <a:r>
              <a:rPr lang="en-GB" sz="2400" b="1" spc="-1" dirty="0">
                <a:solidFill>
                  <a:srgbClr val="002060"/>
                </a:solidFill>
                <a:latin typeface="Century Gothic" panose="020B0502020202020204" pitchFamily="34" charset="0"/>
                <a:sym typeface="Arial"/>
              </a:rPr>
              <a:t> Wort auf </a:t>
            </a:r>
            <a:r>
              <a:rPr lang="en-GB" sz="2400" b="1" u="sng" spc="-1" dirty="0">
                <a:solidFill>
                  <a:srgbClr val="002060"/>
                </a:solidFill>
                <a:latin typeface="Century Gothic" panose="020B0502020202020204" pitchFamily="34" charset="0"/>
                <a:sym typeface="Arial"/>
              </a:rPr>
              <a:t>Deutsch</a:t>
            </a:r>
            <a:r>
              <a:rPr lang="en-GB" sz="2400" b="1" spc="-1" dirty="0">
                <a:solidFill>
                  <a:srgbClr val="002060"/>
                </a:solidFill>
                <a:latin typeface="Century Gothic" panose="020B0502020202020204" pitchFamily="34" charset="0"/>
                <a:sym typeface="Arial"/>
              </a:rPr>
              <a:t> in </a:t>
            </a:r>
            <a:r>
              <a:rPr lang="en-GB" sz="2400" b="1" spc="-1" dirty="0" err="1">
                <a:solidFill>
                  <a:srgbClr val="002060"/>
                </a:solidFill>
                <a:latin typeface="Century Gothic" panose="020B0502020202020204" pitchFamily="34" charset="0"/>
                <a:sym typeface="Arial"/>
              </a:rPr>
              <a:t>jedes</a:t>
            </a:r>
            <a:r>
              <a:rPr lang="en-GB" sz="2400" b="1" spc="-1" dirty="0">
                <a:solidFill>
                  <a:srgbClr val="002060"/>
                </a:solidFill>
                <a:latin typeface="Century Gothic" panose="020B0502020202020204" pitchFamily="34" charset="0"/>
                <a:sym typeface="Arial"/>
              </a:rPr>
              <a:t> </a:t>
            </a:r>
            <a:r>
              <a:rPr lang="en-GB" sz="2400" b="1" spc="-1" dirty="0" err="1">
                <a:solidFill>
                  <a:srgbClr val="002060"/>
                </a:solidFill>
                <a:latin typeface="Century Gothic" panose="020B0502020202020204" pitchFamily="34" charset="0"/>
                <a:sym typeface="Arial"/>
              </a:rPr>
              <a:t>Kästchen</a:t>
            </a:r>
            <a:r>
              <a:rPr lang="en-GB" sz="2400" b="1" spc="-1" dirty="0">
                <a:solidFill>
                  <a:srgbClr val="002060"/>
                </a:solidFill>
                <a:latin typeface="Century Gothic" panose="020B0502020202020204" pitchFamily="34" charset="0"/>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26" name="Google Shape;167;p2">
            <a:extLst>
              <a:ext uri="{FF2B5EF4-FFF2-40B4-BE49-F238E27FC236}">
                <a16:creationId xmlns:a16="http://schemas.microsoft.com/office/drawing/2014/main" id="{4769D688-9F9B-47BF-A9A8-B46895C87A4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9" name="Table 4">
            <a:extLst>
              <a:ext uri="{FF2B5EF4-FFF2-40B4-BE49-F238E27FC236}">
                <a16:creationId xmlns:a16="http://schemas.microsoft.com/office/drawing/2014/main" id="{B51B4DFF-03A9-48CD-89C3-9FFD6B9718AA}"/>
              </a:ext>
            </a:extLst>
          </p:cNvPr>
          <p:cNvGraphicFramePr>
            <a:graphicFrameLocks noGrp="1"/>
          </p:cNvGraphicFramePr>
          <p:nvPr/>
        </p:nvGraphicFramePr>
        <p:xfrm>
          <a:off x="123171" y="1929686"/>
          <a:ext cx="7151250" cy="4799814"/>
        </p:xfrm>
        <a:graphic>
          <a:graphicData uri="http://schemas.openxmlformats.org/drawingml/2006/table">
            <a:tbl>
              <a:tblPr firstRow="1" bandRow="1"/>
              <a:tblGrid>
                <a:gridCol w="2383750">
                  <a:extLst>
                    <a:ext uri="{9D8B030D-6E8A-4147-A177-3AD203B41FA5}">
                      <a16:colId xmlns:a16="http://schemas.microsoft.com/office/drawing/2014/main" val="1874927922"/>
                    </a:ext>
                  </a:extLst>
                </a:gridCol>
                <a:gridCol w="2383750">
                  <a:extLst>
                    <a:ext uri="{9D8B030D-6E8A-4147-A177-3AD203B41FA5}">
                      <a16:colId xmlns:a16="http://schemas.microsoft.com/office/drawing/2014/main" val="2707594328"/>
                    </a:ext>
                  </a:extLst>
                </a:gridCol>
                <a:gridCol w="2383750">
                  <a:extLst>
                    <a:ext uri="{9D8B030D-6E8A-4147-A177-3AD203B41FA5}">
                      <a16:colId xmlns:a16="http://schemas.microsoft.com/office/drawing/2014/main" val="3989845559"/>
                    </a:ext>
                  </a:extLst>
                </a:gridCol>
              </a:tblGrid>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2880041"/>
                  </a:ext>
                </a:extLst>
              </a:tr>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603696"/>
                  </a:ext>
                </a:extLst>
              </a:tr>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519367"/>
                  </a:ext>
                </a:extLst>
              </a:tr>
            </a:tbl>
          </a:graphicData>
        </a:graphic>
      </p:graphicFrame>
      <p:graphicFrame>
        <p:nvGraphicFramePr>
          <p:cNvPr id="30" name="Table 6">
            <a:extLst>
              <a:ext uri="{FF2B5EF4-FFF2-40B4-BE49-F238E27FC236}">
                <a16:creationId xmlns:a16="http://schemas.microsoft.com/office/drawing/2014/main" id="{96B7381C-C0B3-4B0C-BE97-2CFB033127E7}"/>
              </a:ext>
            </a:extLst>
          </p:cNvPr>
          <p:cNvGraphicFramePr>
            <a:graphicFrameLocks noGrp="1"/>
          </p:cNvGraphicFramePr>
          <p:nvPr>
            <p:extLst>
              <p:ext uri="{D42A27DB-BD31-4B8C-83A1-F6EECF244321}">
                <p14:modId xmlns:p14="http://schemas.microsoft.com/office/powerpoint/2010/main" val="3599939796"/>
              </p:ext>
            </p:extLst>
          </p:nvPr>
        </p:nvGraphicFramePr>
        <p:xfrm>
          <a:off x="7459680" y="1749975"/>
          <a:ext cx="4438802" cy="4584238"/>
        </p:xfrm>
        <a:graphic>
          <a:graphicData uri="http://schemas.openxmlformats.org/drawingml/2006/table">
            <a:tbl>
              <a:tblPr firstRow="1" bandRow="1"/>
              <a:tblGrid>
                <a:gridCol w="2219401">
                  <a:extLst>
                    <a:ext uri="{9D8B030D-6E8A-4147-A177-3AD203B41FA5}">
                      <a16:colId xmlns:a16="http://schemas.microsoft.com/office/drawing/2014/main" val="167100322"/>
                    </a:ext>
                  </a:extLst>
                </a:gridCol>
                <a:gridCol w="2219401">
                  <a:extLst>
                    <a:ext uri="{9D8B030D-6E8A-4147-A177-3AD203B41FA5}">
                      <a16:colId xmlns:a16="http://schemas.microsoft.com/office/drawing/2014/main" val="2071663219"/>
                    </a:ext>
                  </a:extLst>
                </a:gridCol>
              </a:tblGrid>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river </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US" sz="2000" dirty="0">
                          <a:solidFill>
                            <a:srgbClr val="002060"/>
                          </a:solidFill>
                          <a:latin typeface="Century Gothic" panose="020B0502020202020204" pitchFamily="34" charset="0"/>
                        </a:rPr>
                        <a:t>e</a:t>
                      </a:r>
                      <a:r>
                        <a:rPr lang="en-GB" sz="2000" dirty="0" err="1">
                          <a:solidFill>
                            <a:srgbClr val="002060"/>
                          </a:solidFill>
                          <a:latin typeface="Century Gothic" panose="020B0502020202020204" pitchFamily="34" charset="0"/>
                        </a:rPr>
                        <a:t>ast</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045211992"/>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castle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US" sz="2000" dirty="0" err="1">
                          <a:solidFill>
                            <a:srgbClr val="002060"/>
                          </a:solidFill>
                          <a:latin typeface="Century Gothic" panose="020B0502020202020204" pitchFamily="34" charset="0"/>
                        </a:rPr>
                        <a:t>i</a:t>
                      </a:r>
                      <a:r>
                        <a:rPr lang="en-GB" sz="2000" dirty="0" err="1">
                          <a:solidFill>
                            <a:srgbClr val="002060"/>
                          </a:solidFill>
                          <a:latin typeface="Century Gothic" panose="020B0502020202020204" pitchFamily="34" charset="0"/>
                        </a:rPr>
                        <a:t>sland</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4199060981"/>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beach</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n</a:t>
                      </a:r>
                      <a:r>
                        <a:rPr lang="en-GB" sz="2000" dirty="0" err="1">
                          <a:solidFill>
                            <a:srgbClr val="002060"/>
                          </a:solidFill>
                          <a:latin typeface="Century Gothic" panose="020B0502020202020204" pitchFamily="34" charset="0"/>
                        </a:rPr>
                        <a:t>orth</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1552798191"/>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west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     forest, woods</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294662517"/>
                  </a:ext>
                </a:extLst>
              </a:tr>
              <a:tr h="85831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US" sz="2000" dirty="0">
                          <a:solidFill>
                            <a:srgbClr val="002060"/>
                          </a:solidFill>
                          <a:latin typeface="Century Gothic" panose="020B0502020202020204" pitchFamily="34" charset="0"/>
                        </a:rPr>
                        <a:t>  w</a:t>
                      </a:r>
                      <a:r>
                        <a:rPr lang="en-GB" sz="2000" dirty="0">
                          <a:solidFill>
                            <a:srgbClr val="002060"/>
                          </a:solidFill>
                          <a:latin typeface="Century Gothic" panose="020B0502020202020204" pitchFamily="34" charset="0"/>
                        </a:rPr>
                        <a:t>ell-known, famous</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south </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393038436"/>
                  </a:ext>
                </a:extLst>
              </a:tr>
              <a:tr h="858315">
                <a:tc>
                  <a:txBody>
                    <a:bodyPr/>
                    <a:lstStyle/>
                    <a:p>
                      <a:pPr algn="ctr"/>
                      <a:r>
                        <a:rPr lang="en-US" sz="2000" dirty="0">
                          <a:solidFill>
                            <a:srgbClr val="002060"/>
                          </a:solidFill>
                          <a:latin typeface="Century Gothic" panose="020B0502020202020204" pitchFamily="34" charset="0"/>
                        </a:rPr>
                        <a:t>there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for</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782164115"/>
                  </a:ext>
                </a:extLst>
              </a:tr>
            </a:tbl>
          </a:graphicData>
        </a:graphic>
      </p:graphicFrame>
      <p:sp>
        <p:nvSpPr>
          <p:cNvPr id="31" name="Rectangle: Rounded Corners 30">
            <a:hlinkClick r:id="" action="ppaction://noaction">
              <a:snd r:embed="rId6" name="T2_W1F_6.2.wav"/>
            </a:hlinkClick>
            <a:extLst>
              <a:ext uri="{FF2B5EF4-FFF2-40B4-BE49-F238E27FC236}">
                <a16:creationId xmlns:a16="http://schemas.microsoft.com/office/drawing/2014/main" id="{F5FAAAE3-6908-4BC2-8B88-7A2BA39468D3}"/>
              </a:ext>
            </a:extLst>
          </p:cNvPr>
          <p:cNvSpPr/>
          <p:nvPr/>
        </p:nvSpPr>
        <p:spPr>
          <a:xfrm>
            <a:off x="7539972" y="1960872"/>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hlinkClick r:id="" action="ppaction://noaction">
              <a:snd r:embed="rId7" name="T2_W1F_6.3.wav"/>
            </a:hlinkClick>
            <a:extLst>
              <a:ext uri="{FF2B5EF4-FFF2-40B4-BE49-F238E27FC236}">
                <a16:creationId xmlns:a16="http://schemas.microsoft.com/office/drawing/2014/main" id="{CE307680-F0C9-49E5-90DF-669B25807DB3}"/>
              </a:ext>
            </a:extLst>
          </p:cNvPr>
          <p:cNvSpPr/>
          <p:nvPr/>
        </p:nvSpPr>
        <p:spPr>
          <a:xfrm>
            <a:off x="7539974" y="2664257"/>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hlinkClick r:id="" action="ppaction://noaction">
              <a:snd r:embed="rId8" name="T2_W1F_6.4.wav"/>
            </a:hlinkClick>
            <a:extLst>
              <a:ext uri="{FF2B5EF4-FFF2-40B4-BE49-F238E27FC236}">
                <a16:creationId xmlns:a16="http://schemas.microsoft.com/office/drawing/2014/main" id="{9891ED01-31B2-4B4D-92E7-E0BA7CC82D10}"/>
              </a:ext>
            </a:extLst>
          </p:cNvPr>
          <p:cNvSpPr/>
          <p:nvPr/>
        </p:nvSpPr>
        <p:spPr>
          <a:xfrm>
            <a:off x="7539974" y="3367643"/>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hlinkClick r:id="" action="ppaction://noaction">
              <a:snd r:embed="rId9" name="T2_W1F_6.5.wav"/>
            </a:hlinkClick>
            <a:extLst>
              <a:ext uri="{FF2B5EF4-FFF2-40B4-BE49-F238E27FC236}">
                <a16:creationId xmlns:a16="http://schemas.microsoft.com/office/drawing/2014/main" id="{ED7E7350-28E5-4D7C-8202-3B46C390D29B}"/>
              </a:ext>
            </a:extLst>
          </p:cNvPr>
          <p:cNvSpPr/>
          <p:nvPr/>
        </p:nvSpPr>
        <p:spPr>
          <a:xfrm>
            <a:off x="7539972" y="4148436"/>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hlinkClick r:id="" action="ppaction://noaction">
              <a:snd r:embed="rId10" name="T2_W1F_6.6.wav"/>
            </a:hlinkClick>
            <a:extLst>
              <a:ext uri="{FF2B5EF4-FFF2-40B4-BE49-F238E27FC236}">
                <a16:creationId xmlns:a16="http://schemas.microsoft.com/office/drawing/2014/main" id="{E377BAFB-8B23-4405-BA52-933C5C40FD16}"/>
              </a:ext>
            </a:extLst>
          </p:cNvPr>
          <p:cNvSpPr/>
          <p:nvPr/>
        </p:nvSpPr>
        <p:spPr>
          <a:xfrm>
            <a:off x="7539972" y="4852371"/>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hlinkClick r:id="" action="ppaction://noaction">
              <a:snd r:embed="rId11" name="T2_W1F_6.8.wav"/>
            </a:hlinkClick>
            <a:extLst>
              <a:ext uri="{FF2B5EF4-FFF2-40B4-BE49-F238E27FC236}">
                <a16:creationId xmlns:a16="http://schemas.microsoft.com/office/drawing/2014/main" id="{B26C69E6-3CE2-4B49-8ACC-C7EF9CF98725}"/>
              </a:ext>
            </a:extLst>
          </p:cNvPr>
          <p:cNvSpPr/>
          <p:nvPr/>
        </p:nvSpPr>
        <p:spPr>
          <a:xfrm>
            <a:off x="9782529" y="1960872"/>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hlinkClick r:id="" action="ppaction://noaction">
              <a:snd r:embed="rId12" name="T2_W1F_6.9.wav"/>
            </a:hlinkClick>
            <a:extLst>
              <a:ext uri="{FF2B5EF4-FFF2-40B4-BE49-F238E27FC236}">
                <a16:creationId xmlns:a16="http://schemas.microsoft.com/office/drawing/2014/main" id="{0618EEE8-4F41-439F-8AF2-1D0335623F7D}"/>
              </a:ext>
            </a:extLst>
          </p:cNvPr>
          <p:cNvSpPr/>
          <p:nvPr/>
        </p:nvSpPr>
        <p:spPr>
          <a:xfrm>
            <a:off x="9782528" y="2664257"/>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hlinkClick r:id="" action="ppaction://noaction">
              <a:snd r:embed="rId13" name="T2_W1F_6.10.wav"/>
            </a:hlinkClick>
            <a:extLst>
              <a:ext uri="{FF2B5EF4-FFF2-40B4-BE49-F238E27FC236}">
                <a16:creationId xmlns:a16="http://schemas.microsoft.com/office/drawing/2014/main" id="{1E12E612-12CE-4253-BE7A-E9E7E05F62B6}"/>
              </a:ext>
            </a:extLst>
          </p:cNvPr>
          <p:cNvSpPr/>
          <p:nvPr/>
        </p:nvSpPr>
        <p:spPr>
          <a:xfrm>
            <a:off x="9782528" y="3367643"/>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hlinkClick r:id="" action="ppaction://noaction">
              <a:snd r:embed="rId14" name="T2_W1F_6.11.wav"/>
            </a:hlinkClick>
            <a:extLst>
              <a:ext uri="{FF2B5EF4-FFF2-40B4-BE49-F238E27FC236}">
                <a16:creationId xmlns:a16="http://schemas.microsoft.com/office/drawing/2014/main" id="{77E101C2-7D9C-4576-9289-70D01C497563}"/>
              </a:ext>
            </a:extLst>
          </p:cNvPr>
          <p:cNvSpPr/>
          <p:nvPr/>
        </p:nvSpPr>
        <p:spPr>
          <a:xfrm>
            <a:off x="9782526" y="4148436"/>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hlinkClick r:id="" action="ppaction://noaction">
              <a:snd r:embed="rId15" name="T2_W1F_6.12.wav"/>
            </a:hlinkClick>
            <a:extLst>
              <a:ext uri="{FF2B5EF4-FFF2-40B4-BE49-F238E27FC236}">
                <a16:creationId xmlns:a16="http://schemas.microsoft.com/office/drawing/2014/main" id="{3FCEC1B5-1E46-4E5D-93A5-121969DE3455}"/>
              </a:ext>
            </a:extLst>
          </p:cNvPr>
          <p:cNvSpPr/>
          <p:nvPr/>
        </p:nvSpPr>
        <p:spPr>
          <a:xfrm>
            <a:off x="9782526" y="4852371"/>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EB2F05A-10FF-4BBE-938A-DF8EB571361E}"/>
              </a:ext>
            </a:extLst>
          </p:cNvPr>
          <p:cNvSpPr txBox="1"/>
          <p:nvPr/>
        </p:nvSpPr>
        <p:spPr>
          <a:xfrm>
            <a:off x="8444146" y="174467"/>
            <a:ext cx="1881215" cy="1323439"/>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*in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jedes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Kästchen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 into each square</a:t>
            </a:r>
          </a:p>
        </p:txBody>
      </p:sp>
      <p:sp>
        <p:nvSpPr>
          <p:cNvPr id="45" name="Rectangle: Rounded Corners 44">
            <a:hlinkClick r:id="" action="ppaction://noaction">
              <a:snd r:embed="rId16" name="T2_W1F_6.7.wav"/>
            </a:hlinkClick>
            <a:extLst>
              <a:ext uri="{FF2B5EF4-FFF2-40B4-BE49-F238E27FC236}">
                <a16:creationId xmlns:a16="http://schemas.microsoft.com/office/drawing/2014/main" id="{C342898B-C541-45EB-A9BF-AB87F515D9EC}"/>
              </a:ext>
            </a:extLst>
          </p:cNvPr>
          <p:cNvSpPr/>
          <p:nvPr/>
        </p:nvSpPr>
        <p:spPr>
          <a:xfrm>
            <a:off x="7539972" y="5708320"/>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hlinkClick r:id="" action="ppaction://noaction">
              <a:snd r:embed="rId17" name="T2_W1F_6.13.wav"/>
            </a:hlinkClick>
            <a:extLst>
              <a:ext uri="{FF2B5EF4-FFF2-40B4-BE49-F238E27FC236}">
                <a16:creationId xmlns:a16="http://schemas.microsoft.com/office/drawing/2014/main" id="{8E573A24-66B4-4E68-A6F5-BE1D58643B25}"/>
              </a:ext>
            </a:extLst>
          </p:cNvPr>
          <p:cNvSpPr/>
          <p:nvPr/>
        </p:nvSpPr>
        <p:spPr>
          <a:xfrm>
            <a:off x="9782526" y="5708320"/>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66959021"/>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kaufen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Kinder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Kind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dieser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planen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schnell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manchmal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essen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l</a:t>
                      </a:r>
                      <a:r>
                        <a:rPr lang="en-GB" sz="2400" b="1" dirty="0" err="1">
                          <a:solidFill>
                            <a:srgbClr val="92D050"/>
                          </a:solidFill>
                          <a:latin typeface="Century Gothic" panose="020B0502020202020204" pitchFamily="34" charset="0"/>
                        </a:rPr>
                        <a:t>angsam</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nie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lesen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Insel</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Schloss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Süden</a:t>
                      </a:r>
                      <a:r>
                        <a:rPr lang="en-GB" sz="2400" b="1" dirty="0">
                          <a:solidFill>
                            <a:srgbClr val="FF3399"/>
                          </a:solidFill>
                          <a:latin typeface="Century Gothic" panose="020B0502020202020204" pitchFamily="34" charset="0"/>
                        </a:rPr>
                        <a:t>, Süd-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für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Wald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Fluss</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a:solidFill>
                            <a:srgbClr val="FF3399"/>
                          </a:solidFill>
                          <a:latin typeface="Century Gothic" panose="020B0502020202020204" pitchFamily="34" charset="0"/>
                        </a:rPr>
                        <a:t>er Strand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b</a:t>
                      </a:r>
                      <a:r>
                        <a:rPr lang="en-GB" sz="2400" b="1" dirty="0" err="1">
                          <a:solidFill>
                            <a:srgbClr val="FF3399"/>
                          </a:solidFill>
                          <a:latin typeface="Century Gothic" panose="020B0502020202020204" pitchFamily="34" charset="0"/>
                        </a:rPr>
                        <a:t>ekannt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dort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1F_7.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22015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beach</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588551" y="6124652"/>
            <a:ext cx="354322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well-known, famous</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there</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for</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8" y="5321170"/>
            <a:ext cx="302144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forest, woods</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river</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island</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castle</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south</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63474" y="3578634"/>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slow, slowly</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never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270844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read, reading</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34249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fast,  quickly</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sometimes</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eat, eating</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this (m)</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29631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plan, planning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this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272394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buy, buying</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246097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children</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child</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516323324"/>
              </p:ext>
            </p:extLst>
          </p:nvPr>
        </p:nvGraphicFramePr>
        <p:xfrm>
          <a:off x="383856" y="658573"/>
          <a:ext cx="10817476" cy="6029786"/>
        </p:xfrm>
        <a:graphic>
          <a:graphicData uri="http://schemas.openxmlformats.org/drawingml/2006/table">
            <a:tbl>
              <a:tblPr firstRow="1" bandRow="1"/>
              <a:tblGrid>
                <a:gridCol w="1908011">
                  <a:extLst>
                    <a:ext uri="{9D8B030D-6E8A-4147-A177-3AD203B41FA5}">
                      <a16:colId xmlns:a16="http://schemas.microsoft.com/office/drawing/2014/main" val="1203737284"/>
                    </a:ext>
                  </a:extLst>
                </a:gridCol>
                <a:gridCol w="2644572">
                  <a:extLst>
                    <a:ext uri="{9D8B030D-6E8A-4147-A177-3AD203B41FA5}">
                      <a16:colId xmlns:a16="http://schemas.microsoft.com/office/drawing/2014/main" val="1810222861"/>
                    </a:ext>
                  </a:extLst>
                </a:gridCol>
                <a:gridCol w="3295071">
                  <a:extLst>
                    <a:ext uri="{9D8B030D-6E8A-4147-A177-3AD203B41FA5}">
                      <a16:colId xmlns:a16="http://schemas.microsoft.com/office/drawing/2014/main" val="274413866"/>
                    </a:ext>
                  </a:extLst>
                </a:gridCol>
                <a:gridCol w="29698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child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this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this (</a:t>
                      </a:r>
                      <a:r>
                        <a:rPr lang="en-GB" sz="2400" b="1" dirty="0" err="1">
                          <a:solidFill>
                            <a:srgbClr val="00B0F0"/>
                          </a:solidFill>
                          <a:latin typeface="Century Gothic" panose="020B0502020202020204" pitchFamily="34" charset="0"/>
                        </a:rPr>
                        <a:t>nt</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buy, buying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plan, planning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children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sometimes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never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f</a:t>
                      </a:r>
                      <a:r>
                        <a:rPr lang="en-GB" sz="2400" b="1" dirty="0" err="1">
                          <a:solidFill>
                            <a:srgbClr val="92D050"/>
                          </a:solidFill>
                          <a:latin typeface="Century Gothic" panose="020B0502020202020204" pitchFamily="34" charset="0"/>
                        </a:rPr>
                        <a:t>ast</a:t>
                      </a:r>
                      <a:r>
                        <a:rPr lang="en-GB" sz="2400" b="1" dirty="0">
                          <a:solidFill>
                            <a:srgbClr val="92D050"/>
                          </a:solidFill>
                          <a:latin typeface="Century Gothic" panose="020B0502020202020204" pitchFamily="34" charset="0"/>
                        </a:rPr>
                        <a:t>, quickly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eat, 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read, reading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slow, slowly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well-known, famous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south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beach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t>
                      </a:r>
                      <a:r>
                        <a:rPr lang="en-GB" sz="2400" b="1" dirty="0">
                          <a:solidFill>
                            <a:srgbClr val="FF3399"/>
                          </a:solidFill>
                          <a:latin typeface="Century Gothic" panose="020B0502020202020204" pitchFamily="34" charset="0"/>
                        </a:rPr>
                        <a:t>the) forest, woods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t>
                      </a:r>
                      <a:r>
                        <a:rPr lang="en-GB" sz="2400" b="1" dirty="0">
                          <a:solidFill>
                            <a:srgbClr val="FF3399"/>
                          </a:solidFill>
                          <a:latin typeface="Century Gothic" panose="020B0502020202020204" pitchFamily="34" charset="0"/>
                        </a:rPr>
                        <a:t>the) river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a:t>
                      </a:r>
                      <a:r>
                        <a:rPr lang="en-GB" sz="2400" b="1" dirty="0">
                          <a:solidFill>
                            <a:srgbClr val="FF3399"/>
                          </a:solidFill>
                          <a:latin typeface="Century Gothic" panose="020B0502020202020204" pitchFamily="34" charset="0"/>
                        </a:rPr>
                        <a:t>the) island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castle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1F_7.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2_W1F_7.3.wav"/>
            </a:hlinkClick>
            <a:extLst>
              <a:ext uri="{FF2B5EF4-FFF2-40B4-BE49-F238E27FC236}">
                <a16:creationId xmlns:a16="http://schemas.microsoft.com/office/drawing/2014/main" id="{BDF82653-B951-4AAC-B1A2-20FD4CFE7478}"/>
              </a:ext>
            </a:extLst>
          </p:cNvPr>
          <p:cNvSpPr txBox="1"/>
          <p:nvPr/>
        </p:nvSpPr>
        <p:spPr>
          <a:xfrm>
            <a:off x="2565617" y="615175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Fluss</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2_W1F_7.4.wav"/>
            </a:hlinkClick>
            <a:extLst>
              <a:ext uri="{FF2B5EF4-FFF2-40B4-BE49-F238E27FC236}">
                <a16:creationId xmlns:a16="http://schemas.microsoft.com/office/drawing/2014/main" id="{862CFA1C-E682-4099-8294-19B044354D55}"/>
              </a:ext>
            </a:extLst>
          </p:cNvPr>
          <p:cNvSpPr txBox="1"/>
          <p:nvPr/>
        </p:nvSpPr>
        <p:spPr>
          <a:xfrm>
            <a:off x="5198488" y="619574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Insel</a:t>
            </a:r>
            <a:endParaRPr lang="en-GB" sz="2400" kern="0" dirty="0">
              <a:solidFill>
                <a:srgbClr val="002060"/>
              </a:solidFill>
              <a:latin typeface="Century Gothic" panose="020B0502020202020204" pitchFamily="34" charset="0"/>
              <a:cs typeface="Arial"/>
              <a:sym typeface="Arial"/>
            </a:endParaRPr>
          </a:p>
        </p:txBody>
      </p:sp>
      <p:sp>
        <p:nvSpPr>
          <p:cNvPr id="57" name="TextBox 56">
            <a:hlinkClick r:id="" action="ppaction://noaction">
              <a:snd r:embed="rId9" name="T2_W1F_7.5.wav"/>
            </a:hlinkClick>
            <a:extLst>
              <a:ext uri="{FF2B5EF4-FFF2-40B4-BE49-F238E27FC236}">
                <a16:creationId xmlns:a16="http://schemas.microsoft.com/office/drawing/2014/main" id="{DF64A05B-A2E8-4E6A-AE16-0B9A2F39F702}"/>
              </a:ext>
            </a:extLst>
          </p:cNvPr>
          <p:cNvSpPr txBox="1"/>
          <p:nvPr/>
        </p:nvSpPr>
        <p:spPr>
          <a:xfrm>
            <a:off x="8384284" y="61875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Schloss</a:t>
            </a:r>
          </a:p>
        </p:txBody>
      </p:sp>
      <p:sp>
        <p:nvSpPr>
          <p:cNvPr id="58" name="TextBox 57">
            <a:hlinkClick r:id="" action="ppaction://noaction">
              <a:snd r:embed="rId10" name="T2_W1F_7.6.wav"/>
            </a:hlinkClick>
            <a:extLst>
              <a:ext uri="{FF2B5EF4-FFF2-40B4-BE49-F238E27FC236}">
                <a16:creationId xmlns:a16="http://schemas.microsoft.com/office/drawing/2014/main" id="{EF239C35-C144-491F-AEA8-CD145B46436E}"/>
              </a:ext>
            </a:extLst>
          </p:cNvPr>
          <p:cNvSpPr txBox="1"/>
          <p:nvPr/>
        </p:nvSpPr>
        <p:spPr>
          <a:xfrm>
            <a:off x="2313281" y="5321170"/>
            <a:ext cx="257395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Süden</a:t>
            </a:r>
            <a:r>
              <a:rPr lang="en-GB" sz="2400" kern="0" dirty="0">
                <a:solidFill>
                  <a:srgbClr val="002060"/>
                </a:solidFill>
                <a:latin typeface="Century Gothic" panose="020B0502020202020204" pitchFamily="34" charset="0"/>
                <a:cs typeface="Arial"/>
                <a:sym typeface="Arial"/>
              </a:rPr>
              <a:t>, Süd-</a:t>
            </a:r>
          </a:p>
        </p:txBody>
      </p:sp>
      <p:sp>
        <p:nvSpPr>
          <p:cNvPr id="59" name="TextBox 58">
            <a:hlinkClick r:id="" action="ppaction://noaction">
              <a:snd r:embed="rId11" name="T2_W1F_7.7.wav"/>
            </a:hlinkClick>
            <a:extLst>
              <a:ext uri="{FF2B5EF4-FFF2-40B4-BE49-F238E27FC236}">
                <a16:creationId xmlns:a16="http://schemas.microsoft.com/office/drawing/2014/main" id="{5EAB8AEE-2EFB-4FCD-B290-9EBB073016C9}"/>
              </a:ext>
            </a:extLst>
          </p:cNvPr>
          <p:cNvSpPr txBox="1"/>
          <p:nvPr/>
        </p:nvSpPr>
        <p:spPr>
          <a:xfrm>
            <a:off x="5198489"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Strand</a:t>
            </a:r>
          </a:p>
        </p:txBody>
      </p:sp>
      <p:sp>
        <p:nvSpPr>
          <p:cNvPr id="60" name="TextBox 59">
            <a:hlinkClick r:id="" action="ppaction://noaction">
              <a:snd r:embed="rId12" name="T2_W1F_7.8.wav"/>
            </a:hlinkClick>
            <a:extLst>
              <a:ext uri="{FF2B5EF4-FFF2-40B4-BE49-F238E27FC236}">
                <a16:creationId xmlns:a16="http://schemas.microsoft.com/office/drawing/2014/main" id="{D18B8898-B477-43E3-BE8C-9D0576976DA9}"/>
              </a:ext>
            </a:extLst>
          </p:cNvPr>
          <p:cNvSpPr txBox="1"/>
          <p:nvPr/>
        </p:nvSpPr>
        <p:spPr>
          <a:xfrm>
            <a:off x="8467885" y="52960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Wald</a:t>
            </a:r>
          </a:p>
        </p:txBody>
      </p:sp>
      <p:sp>
        <p:nvSpPr>
          <p:cNvPr id="61" name="TextBox 60">
            <a:hlinkClick r:id="" action="ppaction://noaction">
              <a:snd r:embed="rId13" name="T2_W1F_7.9.wav"/>
            </a:hlinkClick>
            <a:extLst>
              <a:ext uri="{FF2B5EF4-FFF2-40B4-BE49-F238E27FC236}">
                <a16:creationId xmlns:a16="http://schemas.microsoft.com/office/drawing/2014/main" id="{6A8195D3-7F81-44C0-B3C4-7AA5F73FDFE2}"/>
              </a:ext>
            </a:extLst>
          </p:cNvPr>
          <p:cNvSpPr txBox="1"/>
          <p:nvPr/>
        </p:nvSpPr>
        <p:spPr>
          <a:xfrm>
            <a:off x="3462370" y="4425294"/>
            <a:ext cx="1506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bekannt</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4" name="T2_W1F_7.10.wav"/>
            </a:hlinkClick>
            <a:extLst>
              <a:ext uri="{FF2B5EF4-FFF2-40B4-BE49-F238E27FC236}">
                <a16:creationId xmlns:a16="http://schemas.microsoft.com/office/drawing/2014/main" id="{E34A5B3A-1E1D-4D72-9D2C-CEF166467DEF}"/>
              </a:ext>
            </a:extLst>
          </p:cNvPr>
          <p:cNvSpPr txBox="1"/>
          <p:nvPr/>
        </p:nvSpPr>
        <p:spPr>
          <a:xfrm>
            <a:off x="5218681" y="4481829"/>
            <a:ext cx="1899579"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dort</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5" name="T2_W1F_7.11.wav"/>
            </a:hlinkClick>
            <a:extLst>
              <a:ext uri="{FF2B5EF4-FFF2-40B4-BE49-F238E27FC236}">
                <a16:creationId xmlns:a16="http://schemas.microsoft.com/office/drawing/2014/main" id="{4288424B-C932-4547-A012-B49F40F7D00B}"/>
              </a:ext>
            </a:extLst>
          </p:cNvPr>
          <p:cNvSpPr txBox="1"/>
          <p:nvPr/>
        </p:nvSpPr>
        <p:spPr>
          <a:xfrm>
            <a:off x="8588602" y="4466123"/>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für</a:t>
            </a:r>
          </a:p>
        </p:txBody>
      </p:sp>
      <p:sp>
        <p:nvSpPr>
          <p:cNvPr id="64" name="TextBox 63">
            <a:hlinkClick r:id="" action="ppaction://noaction">
              <a:snd r:embed="rId16" name="T2_W1F_7.12.wav"/>
            </a:hlinkClick>
            <a:extLst>
              <a:ext uri="{FF2B5EF4-FFF2-40B4-BE49-F238E27FC236}">
                <a16:creationId xmlns:a16="http://schemas.microsoft.com/office/drawing/2014/main" id="{24EF90E7-D847-4795-BDB5-8402724F776D}"/>
              </a:ext>
            </a:extLst>
          </p:cNvPr>
          <p:cNvSpPr txBox="1"/>
          <p:nvPr/>
        </p:nvSpPr>
        <p:spPr>
          <a:xfrm>
            <a:off x="2429840" y="362975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essen</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7" name="T2_W1F_7.13.wav"/>
            </a:hlinkClick>
            <a:extLst>
              <a:ext uri="{FF2B5EF4-FFF2-40B4-BE49-F238E27FC236}">
                <a16:creationId xmlns:a16="http://schemas.microsoft.com/office/drawing/2014/main" id="{14BEB3B8-B887-4DEB-A486-6CD05DC01D9A}"/>
              </a:ext>
            </a:extLst>
          </p:cNvPr>
          <p:cNvSpPr txBox="1"/>
          <p:nvPr/>
        </p:nvSpPr>
        <p:spPr>
          <a:xfrm>
            <a:off x="5146210" y="359791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lesen</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8" name="T2_W1F_7.14.wav"/>
            </a:hlinkClick>
            <a:extLst>
              <a:ext uri="{FF2B5EF4-FFF2-40B4-BE49-F238E27FC236}">
                <a16:creationId xmlns:a16="http://schemas.microsoft.com/office/drawing/2014/main" id="{9A77445A-237C-48F8-B46C-8170B7D37559}"/>
              </a:ext>
            </a:extLst>
          </p:cNvPr>
          <p:cNvSpPr txBox="1"/>
          <p:nvPr/>
        </p:nvSpPr>
        <p:spPr>
          <a:xfrm>
            <a:off x="8612631" y="361015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langsam</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9" name="T2_W1F_7.15.wav"/>
            </a:hlinkClick>
            <a:extLst>
              <a:ext uri="{FF2B5EF4-FFF2-40B4-BE49-F238E27FC236}">
                <a16:creationId xmlns:a16="http://schemas.microsoft.com/office/drawing/2014/main" id="{2A9D9F22-C351-4596-BB7D-87AE8D30A74E}"/>
              </a:ext>
            </a:extLst>
          </p:cNvPr>
          <p:cNvSpPr txBox="1"/>
          <p:nvPr/>
        </p:nvSpPr>
        <p:spPr>
          <a:xfrm>
            <a:off x="2565617" y="274351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manchmal</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20" name="T2_W1F_7.16.wav"/>
            </a:hlinkClick>
            <a:extLst>
              <a:ext uri="{FF2B5EF4-FFF2-40B4-BE49-F238E27FC236}">
                <a16:creationId xmlns:a16="http://schemas.microsoft.com/office/drawing/2014/main" id="{171C234B-E1D8-4BA7-9BB6-CEE92AB173E3}"/>
              </a:ext>
            </a:extLst>
          </p:cNvPr>
          <p:cNvSpPr txBox="1"/>
          <p:nvPr/>
        </p:nvSpPr>
        <p:spPr>
          <a:xfrm>
            <a:off x="5198489" y="269930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nie</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21" name="T2_W1F_7.17.wav"/>
            </a:hlinkClick>
            <a:extLst>
              <a:ext uri="{FF2B5EF4-FFF2-40B4-BE49-F238E27FC236}">
                <a16:creationId xmlns:a16="http://schemas.microsoft.com/office/drawing/2014/main" id="{5C29C5FA-AFAC-4818-90A1-7B59F3E335C7}"/>
              </a:ext>
            </a:extLst>
          </p:cNvPr>
          <p:cNvSpPr txBox="1"/>
          <p:nvPr/>
        </p:nvSpPr>
        <p:spPr>
          <a:xfrm>
            <a:off x="8467885" y="2754189"/>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schnell</a:t>
            </a:r>
          </a:p>
        </p:txBody>
      </p:sp>
      <p:sp>
        <p:nvSpPr>
          <p:cNvPr id="70" name="TextBox 69">
            <a:hlinkClick r:id="" action="ppaction://noaction">
              <a:snd r:embed="rId22" name="T2_W1F_7.18.wav"/>
            </a:hlinkClick>
            <a:extLst>
              <a:ext uri="{FF2B5EF4-FFF2-40B4-BE49-F238E27FC236}">
                <a16:creationId xmlns:a16="http://schemas.microsoft.com/office/drawing/2014/main" id="{3BD33182-986E-45CA-86E6-40DC81B590C8}"/>
              </a:ext>
            </a:extLst>
          </p:cNvPr>
          <p:cNvSpPr txBox="1"/>
          <p:nvPr/>
        </p:nvSpPr>
        <p:spPr>
          <a:xfrm>
            <a:off x="2553757" y="1877909"/>
            <a:ext cx="1899579"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kaufen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3" name="T2_W1F_7.19.wav"/>
            </a:hlinkClick>
            <a:extLst>
              <a:ext uri="{FF2B5EF4-FFF2-40B4-BE49-F238E27FC236}">
                <a16:creationId xmlns:a16="http://schemas.microsoft.com/office/drawing/2014/main" id="{D4662F6F-BB7A-440E-99DB-3FEB806B34CB}"/>
              </a:ext>
            </a:extLst>
          </p:cNvPr>
          <p:cNvSpPr txBox="1"/>
          <p:nvPr/>
        </p:nvSpPr>
        <p:spPr>
          <a:xfrm>
            <a:off x="5198489" y="18650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planen</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4" name="T2_W1F_7.20.wav"/>
            </a:hlinkClick>
            <a:extLst>
              <a:ext uri="{FF2B5EF4-FFF2-40B4-BE49-F238E27FC236}">
                <a16:creationId xmlns:a16="http://schemas.microsoft.com/office/drawing/2014/main" id="{80DD82C3-D3C7-45A3-B5A4-90223E7359A7}"/>
              </a:ext>
            </a:extLst>
          </p:cNvPr>
          <p:cNvSpPr txBox="1"/>
          <p:nvPr/>
        </p:nvSpPr>
        <p:spPr>
          <a:xfrm>
            <a:off x="8467884" y="187790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Kinder</a:t>
            </a:r>
          </a:p>
        </p:txBody>
      </p:sp>
      <p:sp>
        <p:nvSpPr>
          <p:cNvPr id="73" name="TextBox 72">
            <a:hlinkClick r:id="" action="ppaction://noaction">
              <a:snd r:embed="rId25" name="T2_W1F_7.23.wav"/>
            </a:hlinkClick>
            <a:extLst>
              <a:ext uri="{FF2B5EF4-FFF2-40B4-BE49-F238E27FC236}">
                <a16:creationId xmlns:a16="http://schemas.microsoft.com/office/drawing/2014/main" id="{40541C7D-B0CC-4C45-9347-2F6A8921779D}"/>
              </a:ext>
            </a:extLst>
          </p:cNvPr>
          <p:cNvSpPr txBox="1"/>
          <p:nvPr/>
        </p:nvSpPr>
        <p:spPr>
          <a:xfrm>
            <a:off x="2565617" y="101034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Kind</a:t>
            </a:r>
          </a:p>
        </p:txBody>
      </p:sp>
      <p:sp>
        <p:nvSpPr>
          <p:cNvPr id="74" name="TextBox 73">
            <a:hlinkClick r:id="" action="ppaction://noaction">
              <a:snd r:embed="rId26" name="T2_W1F_7.21.wav"/>
            </a:hlinkClick>
            <a:extLst>
              <a:ext uri="{FF2B5EF4-FFF2-40B4-BE49-F238E27FC236}">
                <a16:creationId xmlns:a16="http://schemas.microsoft.com/office/drawing/2014/main" id="{85556096-252E-4BFA-8C9B-3147737202F6}"/>
              </a:ext>
            </a:extLst>
          </p:cNvPr>
          <p:cNvSpPr txBox="1"/>
          <p:nvPr/>
        </p:nvSpPr>
        <p:spPr>
          <a:xfrm>
            <a:off x="5120232" y="101018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dieser</a:t>
            </a:r>
            <a:r>
              <a:rPr lang="en-GB" sz="2400" kern="0" dirty="0">
                <a:solidFill>
                  <a:srgbClr val="002060"/>
                </a:solidFill>
                <a:latin typeface="Century Gothic" panose="020B0502020202020204" pitchFamily="34" charset="0"/>
                <a:cs typeface="Arial"/>
                <a:sym typeface="Arial"/>
              </a:rPr>
              <a:t> </a:t>
            </a:r>
          </a:p>
        </p:txBody>
      </p:sp>
      <p:sp>
        <p:nvSpPr>
          <p:cNvPr id="75" name="TextBox 74">
            <a:hlinkClick r:id="" action="ppaction://noaction">
              <a:snd r:embed="rId27" name="T2_W1F_7.22.wav"/>
            </a:hlinkClick>
            <a:extLst>
              <a:ext uri="{FF2B5EF4-FFF2-40B4-BE49-F238E27FC236}">
                <a16:creationId xmlns:a16="http://schemas.microsoft.com/office/drawing/2014/main" id="{B56FCEEC-BBC0-447D-8197-5467071F582A}"/>
              </a:ext>
            </a:extLst>
          </p:cNvPr>
          <p:cNvSpPr txBox="1"/>
          <p:nvPr/>
        </p:nvSpPr>
        <p:spPr>
          <a:xfrm>
            <a:off x="8467885" y="1062354"/>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dieses</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txBody>
          <a:bodyPr/>
          <a:lstStyle/>
          <a:p>
            <a:endParaRPr lang="es-MX"/>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ea typeface="+mn-ea"/>
                <a:cs typeface="Arial"/>
                <a:sym typeface="Arial"/>
              </a:rPr>
              <a:t>blau</a:t>
            </a:r>
            <a:endParaRPr kumimoji="0" lang="en-GB" sz="1400" b="0" i="0" u="none" strike="noStrike" kern="0" cap="none" spc="0" normalizeH="0" baseline="0" noProof="0" dirty="0">
              <a:ln>
                <a:noFill/>
              </a:ln>
              <a:solidFill>
                <a:srgbClr val="0070C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1622</TotalTime>
  <Words>2068</Words>
  <Application>Microsoft Office PowerPoint</Application>
  <PresentationFormat>Widescreen</PresentationFormat>
  <Paragraphs>408</Paragraphs>
  <Slides>11</Slides>
  <Notes>11</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11</vt:i4>
      </vt:variant>
    </vt:vector>
  </HeadingPairs>
  <TitlesOfParts>
    <vt:vector size="19" baseType="lpstr">
      <vt:lpstr>Arial</vt:lpstr>
      <vt:lpstr>Calibri</vt:lpstr>
      <vt:lpstr>Century Gothic</vt:lpstr>
      <vt:lpstr>Modern Love</vt:lpstr>
      <vt:lpstr>Symbol</vt:lpstr>
      <vt:lpstr>Wingdings</vt:lpstr>
      <vt:lpstr>1_Office Theme</vt:lpstr>
      <vt:lpstr>2_Office Theme</vt:lpstr>
      <vt:lpstr>Exploring </vt:lpstr>
      <vt:lpstr>Follow up 1:</vt:lpstr>
      <vt:lpstr>Follow up 2 </vt:lpstr>
      <vt:lpstr>Order of words in a sentence</vt:lpstr>
      <vt:lpstr>Follow up 3</vt:lpstr>
      <vt:lpstr>Follow up 4 </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65</cp:revision>
  <dcterms:created xsi:type="dcterms:W3CDTF">2021-06-12T06:20:35Z</dcterms:created>
  <dcterms:modified xsi:type="dcterms:W3CDTF">2023-10-05T13:45:45Z</dcterms:modified>
</cp:coreProperties>
</file>