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933" r:id="rId3"/>
    <p:sldId id="301" r:id="rId4"/>
    <p:sldId id="928" r:id="rId5"/>
    <p:sldId id="854" r:id="rId6"/>
    <p:sldId id="931" r:id="rId7"/>
    <p:sldId id="364" r:id="rId8"/>
    <p:sldId id="362" r:id="rId9"/>
    <p:sldId id="363" r:id="rId10"/>
    <p:sldId id="932" r:id="rId11"/>
    <p:sldId id="929" r:id="rId12"/>
    <p:sldId id="93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CC"/>
    <a:srgbClr val="FFD319"/>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C4780-050D-5C4B-A79A-EC4AE647A2D4}" v="34" dt="2023-09-13T14:48:48.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63265" autoAdjust="0"/>
  </p:normalViewPr>
  <p:slideViewPr>
    <p:cSldViewPr snapToGrid="0">
      <p:cViewPr varScale="1">
        <p:scale>
          <a:sx n="74" d="100"/>
          <a:sy n="74" d="100"/>
        </p:scale>
        <p:origin x="2312"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13/09/2023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1800" b="1" strike="noStrike" spc="-1" dirty="0">
                <a:solidFill>
                  <a:srgbClr val="002060"/>
                </a:solidFill>
                <a:latin typeface="Century Gothic"/>
                <a:ea typeface="Century Gothic"/>
              </a:rPr>
              <a:t>Phonics:  </a:t>
            </a:r>
            <a:r>
              <a:rPr lang="en-GB" sz="2800" b="1" i="0" u="none" strike="noStrike" dirty="0">
                <a:solidFill>
                  <a:srgbClr val="1F3864"/>
                </a:solidFill>
                <a:effectLst/>
                <a:latin typeface="Century Gothic" panose="020B0502020202020204" pitchFamily="34" charset="0"/>
              </a:rPr>
              <a:t>[ä] </a:t>
            </a:r>
            <a:r>
              <a:rPr lang="en-GB" sz="2800" b="0" i="0" u="none" strike="noStrike" dirty="0">
                <a:solidFill>
                  <a:srgbClr val="1F3864"/>
                </a:solidFill>
                <a:effectLst/>
                <a:latin typeface="Century Gothic" panose="020B0502020202020204" pitchFamily="34" charset="0"/>
              </a:rPr>
              <a:t>vs. [a]</a:t>
            </a:r>
            <a:r>
              <a:rPr lang="en-GB" sz="1800" dirty="0"/>
              <a:t> </a:t>
            </a:r>
            <a:endParaRPr lang="en-GB" sz="1800" b="1" i="0" strike="noStrike" spc="-1" dirty="0">
              <a:solidFill>
                <a:srgbClr val="002060"/>
              </a:solidFill>
              <a:latin typeface="Century Gothic"/>
              <a:ea typeface="Century Gothic"/>
            </a:endParaRPr>
          </a:p>
          <a:p>
            <a:pPr marL="216000" indent="-216000">
              <a:lnSpc>
                <a:spcPct val="100000"/>
              </a:lnSpc>
            </a:pPr>
            <a:r>
              <a:rPr lang="en-GB" sz="1800" b="0" i="0" strike="noStrike" spc="-1" dirty="0" err="1">
                <a:solidFill>
                  <a:srgbClr val="002060"/>
                </a:solidFill>
                <a:latin typeface="Century Gothic"/>
                <a:ea typeface="Century Gothic"/>
              </a:rPr>
              <a:t>spät</a:t>
            </a:r>
            <a:r>
              <a:rPr lang="en-GB" sz="1800" b="0" i="0" strike="noStrike" spc="-1" dirty="0">
                <a:solidFill>
                  <a:srgbClr val="002060"/>
                </a:solidFill>
                <a:latin typeface="Century Gothic"/>
                <a:ea typeface="Century Gothic"/>
              </a:rPr>
              <a:t> [171] </a:t>
            </a:r>
            <a:r>
              <a:rPr lang="en-GB" sz="1800" b="0" i="0" strike="noStrike" spc="-1" dirty="0" err="1">
                <a:solidFill>
                  <a:srgbClr val="002060"/>
                </a:solidFill>
                <a:latin typeface="Century Gothic"/>
                <a:ea typeface="Century Gothic"/>
              </a:rPr>
              <a:t>zählen</a:t>
            </a:r>
            <a:r>
              <a:rPr lang="en-GB" sz="1800" b="0" i="0" strike="noStrike" spc="-1" dirty="0">
                <a:solidFill>
                  <a:srgbClr val="002060"/>
                </a:solidFill>
                <a:latin typeface="Century Gothic"/>
                <a:ea typeface="Century Gothic"/>
              </a:rPr>
              <a:t> [680] </a:t>
            </a:r>
            <a:r>
              <a:rPr lang="en-GB" sz="1800" b="0" i="0" strike="noStrike" spc="-1" dirty="0" err="1">
                <a:solidFill>
                  <a:srgbClr val="002060"/>
                </a:solidFill>
                <a:latin typeface="Century Gothic"/>
                <a:ea typeface="Century Gothic"/>
              </a:rPr>
              <a:t>wählen</a:t>
            </a:r>
            <a:r>
              <a:rPr lang="en-GB" sz="1800" b="0" i="0" strike="noStrike" spc="-1" dirty="0">
                <a:solidFill>
                  <a:srgbClr val="002060"/>
                </a:solidFill>
                <a:latin typeface="Century Gothic"/>
                <a:ea typeface="Century Gothic"/>
              </a:rPr>
              <a:t> [64]</a:t>
            </a:r>
          </a:p>
          <a:p>
            <a:pPr marL="216000" indent="-216000">
              <a:lnSpc>
                <a:spcPct val="100000"/>
              </a:lnSpc>
            </a:pPr>
            <a:r>
              <a:rPr lang="en-GB" sz="1800" b="0" i="0" strike="noStrike" spc="-1" dirty="0" err="1">
                <a:solidFill>
                  <a:srgbClr val="002060"/>
                </a:solidFill>
                <a:latin typeface="Century Gothic"/>
                <a:ea typeface="Century Gothic"/>
              </a:rPr>
              <a:t>Blätter</a:t>
            </a:r>
            <a:r>
              <a:rPr lang="en-GB" sz="1800" b="0" i="0" strike="noStrike" spc="-1" dirty="0">
                <a:solidFill>
                  <a:srgbClr val="002060"/>
                </a:solidFill>
                <a:latin typeface="Century Gothic"/>
                <a:ea typeface="Century Gothic"/>
              </a:rPr>
              <a:t> [1270] </a:t>
            </a:r>
            <a:r>
              <a:rPr lang="en-GB" sz="1800" b="0" i="0" strike="noStrike" spc="-1" dirty="0" err="1">
                <a:solidFill>
                  <a:srgbClr val="002060"/>
                </a:solidFill>
                <a:latin typeface="Century Gothic"/>
                <a:ea typeface="Century Gothic"/>
              </a:rPr>
              <a:t>Hände</a:t>
            </a:r>
            <a:r>
              <a:rPr lang="en-GB" sz="1800" b="0" i="0" strike="noStrike" spc="-1" dirty="0">
                <a:solidFill>
                  <a:srgbClr val="002060"/>
                </a:solidFill>
                <a:latin typeface="Century Gothic"/>
                <a:ea typeface="Century Gothic"/>
              </a:rPr>
              <a:t> [180] Länder [134] </a:t>
            </a:r>
          </a:p>
          <a:p>
            <a:pPr marL="216000" indent="-216000">
              <a:lnSpc>
                <a:spcPct val="100000"/>
              </a:lnSpc>
            </a:pPr>
            <a:endParaRPr lang="en-GB" sz="1800" b="0" i="0" strike="noStrike" spc="-1" dirty="0">
              <a:solidFill>
                <a:srgbClr val="002060"/>
              </a:solidFill>
              <a:latin typeface="Century Gothic"/>
              <a:ea typeface="Century Gothic"/>
            </a:endParaRPr>
          </a:p>
          <a:p>
            <a:pPr marL="0" indent="-216000">
              <a:lnSpc>
                <a:spcPct val="100000"/>
              </a:lnSpc>
            </a:pPr>
            <a:r>
              <a:rPr lang="it-IT" sz="1800" b="1" strike="noStrike" spc="-1" dirty="0">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Fluss [1687] Insel [1029] Norden, Nord- [1516] Osten, Ost- [1208] Schloss [1907] Süden, Süd- [1771] Strand [1966] Wald [1028] Westen, West- [1010] bekannt [319] dort [139] für [17]</a:t>
            </a:r>
          </a:p>
          <a:p>
            <a:pPr marL="0" indent="-216000">
              <a:lnSpc>
                <a:spcPct val="100000"/>
              </a:lnSpc>
            </a:pPr>
            <a:r>
              <a:rPr lang="de-DE" sz="1800" b="0" i="0" strike="noStrike" spc="-1" dirty="0">
                <a:solidFill>
                  <a:srgbClr val="002060"/>
                </a:solidFill>
                <a:latin typeface="Century Gothic"/>
                <a:ea typeface="Century Gothic"/>
              </a:rPr>
              <a:t>Revisit 1: </a:t>
            </a:r>
            <a:r>
              <a:rPr lang="de-DE" sz="2800" b="1" i="0" u="none" strike="noStrike" dirty="0">
                <a:solidFill>
                  <a:srgbClr val="002060"/>
                </a:solidFill>
                <a:effectLst/>
                <a:latin typeface="Century Gothic" panose="020B0502020202020204" pitchFamily="34" charset="0"/>
              </a:rPr>
              <a:t>essen</a:t>
            </a:r>
            <a:r>
              <a:rPr lang="de-DE" sz="2800" b="0" i="0" u="none" strike="noStrike" dirty="0">
                <a:solidFill>
                  <a:srgbClr val="002060"/>
                </a:solidFill>
                <a:effectLst/>
                <a:latin typeface="Century Gothic" panose="020B0502020202020204" pitchFamily="34" charset="0"/>
              </a:rPr>
              <a:t> [323] </a:t>
            </a:r>
            <a:r>
              <a:rPr lang="de-DE" sz="2800" b="1" i="0" u="none" strike="noStrike" dirty="0">
                <a:solidFill>
                  <a:srgbClr val="002060"/>
                </a:solidFill>
                <a:effectLst/>
                <a:latin typeface="Century Gothic" panose="020B0502020202020204" pitchFamily="34" charset="0"/>
              </a:rPr>
              <a:t>lesen</a:t>
            </a:r>
            <a:r>
              <a:rPr lang="de-DE" sz="2800" b="0" i="0" u="none" strike="noStrike" dirty="0">
                <a:solidFill>
                  <a:srgbClr val="002060"/>
                </a:solidFill>
                <a:effectLst/>
                <a:latin typeface="Century Gothic" panose="020B0502020202020204" pitchFamily="34" charset="0"/>
              </a:rPr>
              <a:t> [305] sitzen [231] </a:t>
            </a:r>
            <a:r>
              <a:rPr lang="de-DE" sz="2800" b="1" i="0" u="none" strike="noStrike" dirty="0">
                <a:solidFill>
                  <a:srgbClr val="002060"/>
                </a:solidFill>
                <a:effectLst/>
                <a:latin typeface="Century Gothic" panose="020B0502020202020204" pitchFamily="34" charset="0"/>
              </a:rPr>
              <a:t>sprechen </a:t>
            </a:r>
            <a:r>
              <a:rPr lang="de-DE" sz="2800" b="0" i="0" u="none" strike="noStrike" dirty="0">
                <a:solidFill>
                  <a:srgbClr val="002060"/>
                </a:solidFill>
                <a:effectLst/>
                <a:latin typeface="Century Gothic" panose="020B0502020202020204" pitchFamily="34" charset="0"/>
              </a:rPr>
              <a:t>[161] Antwort [522] Hilfe [481] </a:t>
            </a:r>
            <a:r>
              <a:rPr lang="de-DE" sz="2800" b="1" i="0" u="none" strike="noStrike" dirty="0">
                <a:solidFill>
                  <a:srgbClr val="002060"/>
                </a:solidFill>
                <a:effectLst/>
                <a:latin typeface="Century Gothic" panose="020B0502020202020204" pitchFamily="34" charset="0"/>
              </a:rPr>
              <a:t>Moment </a:t>
            </a:r>
            <a:r>
              <a:rPr lang="de-DE" sz="2800" b="0" i="0" u="none" strike="noStrike" dirty="0">
                <a:solidFill>
                  <a:srgbClr val="002060"/>
                </a:solidFill>
                <a:effectLst/>
                <a:latin typeface="Century Gothic" panose="020B0502020202020204" pitchFamily="34" charset="0"/>
              </a:rPr>
              <a:t>[358] </a:t>
            </a:r>
            <a:r>
              <a:rPr lang="de-DE" sz="2800" b="1" i="0" u="none" strike="noStrike" dirty="0">
                <a:solidFill>
                  <a:srgbClr val="002060"/>
                </a:solidFill>
                <a:effectLst/>
                <a:latin typeface="Century Gothic" panose="020B0502020202020204" pitchFamily="34" charset="0"/>
              </a:rPr>
              <a:t>langsam</a:t>
            </a:r>
            <a:r>
              <a:rPr lang="de-DE" sz="2800" b="0" i="0" u="none" strike="noStrike" dirty="0">
                <a:solidFill>
                  <a:srgbClr val="002060"/>
                </a:solidFill>
                <a:effectLst/>
                <a:latin typeface="Century Gothic" panose="020B0502020202020204" pitchFamily="34" charset="0"/>
              </a:rPr>
              <a:t> [526] </a:t>
            </a:r>
            <a:r>
              <a:rPr lang="de-DE" sz="2800" b="1" i="0" u="none" strike="noStrike" dirty="0">
                <a:solidFill>
                  <a:srgbClr val="002060"/>
                </a:solidFill>
                <a:effectLst/>
                <a:latin typeface="Century Gothic" panose="020B0502020202020204" pitchFamily="34" charset="0"/>
              </a:rPr>
              <a:t>manchmal</a:t>
            </a:r>
            <a:r>
              <a:rPr lang="de-DE" sz="2800" b="0" i="0" u="none" strike="noStrike" dirty="0">
                <a:solidFill>
                  <a:srgbClr val="002060"/>
                </a:solidFill>
                <a:effectLst/>
                <a:latin typeface="Century Gothic" panose="020B0502020202020204" pitchFamily="34" charset="0"/>
              </a:rPr>
              <a:t> [382] oft [223] </a:t>
            </a:r>
            <a:r>
              <a:rPr lang="de-DE" sz="2800" b="1" i="0" u="none" strike="noStrike" dirty="0">
                <a:solidFill>
                  <a:srgbClr val="002060"/>
                </a:solidFill>
                <a:effectLst/>
                <a:latin typeface="Century Gothic" panose="020B0502020202020204" pitchFamily="34" charset="0"/>
              </a:rPr>
              <a:t>nie </a:t>
            </a:r>
            <a:r>
              <a:rPr lang="de-DE" sz="2800" b="0" i="0" u="none" strike="noStrike" dirty="0">
                <a:solidFill>
                  <a:srgbClr val="002060"/>
                </a:solidFill>
                <a:effectLst/>
                <a:latin typeface="Century Gothic" panose="020B0502020202020204" pitchFamily="34" charset="0"/>
              </a:rPr>
              <a:t>[196] </a:t>
            </a:r>
            <a:r>
              <a:rPr lang="de-DE" sz="2800" b="1" i="0" u="none" strike="noStrike" dirty="0">
                <a:solidFill>
                  <a:srgbClr val="002060"/>
                </a:solidFill>
                <a:effectLst/>
                <a:latin typeface="Century Gothic" panose="020B0502020202020204" pitchFamily="34" charset="0"/>
              </a:rPr>
              <a:t>schnell</a:t>
            </a:r>
            <a:r>
              <a:rPr lang="de-DE" sz="2800" b="0" i="0" u="none" strike="noStrike" dirty="0">
                <a:solidFill>
                  <a:srgbClr val="002060"/>
                </a:solidFill>
                <a:effectLst/>
                <a:latin typeface="Century Gothic" panose="020B0502020202020204" pitchFamily="34" charset="0"/>
              </a:rPr>
              <a:t> [203] neben [266]</a:t>
            </a:r>
          </a:p>
          <a:p>
            <a:pPr marL="0" indent="-216000">
              <a:lnSpc>
                <a:spcPct val="100000"/>
              </a:lnSpc>
            </a:pPr>
            <a:r>
              <a:rPr lang="de-DE" sz="1800" b="0" i="0" strike="noStrike" spc="-1" dirty="0">
                <a:solidFill>
                  <a:srgbClr val="002060"/>
                </a:solidFill>
                <a:latin typeface="Century Gothic"/>
                <a:ea typeface="Century Gothic"/>
              </a:rPr>
              <a:t>Revisit 2: </a:t>
            </a:r>
            <a:r>
              <a:rPr lang="de-DE" sz="2800" b="0" i="0" u="none" strike="noStrike" dirty="0">
                <a:solidFill>
                  <a:srgbClr val="002060"/>
                </a:solidFill>
                <a:effectLst/>
                <a:latin typeface="Century Gothic" panose="020B0502020202020204" pitchFamily="34" charset="0"/>
              </a:rPr>
              <a:t>bleiben [113] brauchen [179] Glas, Gläser [885] Idee [451] gewinnen [372] haben [6] helfen [338] </a:t>
            </a:r>
            <a:r>
              <a:rPr lang="de-DE" sz="2800" b="1" i="0" u="none" strike="noStrike" dirty="0">
                <a:solidFill>
                  <a:srgbClr val="002060"/>
                </a:solidFill>
                <a:effectLst/>
                <a:latin typeface="Century Gothic" panose="020B0502020202020204" pitchFamily="34" charset="0"/>
              </a:rPr>
              <a:t>kaufen</a:t>
            </a:r>
            <a:r>
              <a:rPr lang="de-DE" sz="2800" b="0" i="0" u="none" strike="noStrike" dirty="0">
                <a:solidFill>
                  <a:srgbClr val="002060"/>
                </a:solidFill>
                <a:effectLst/>
                <a:latin typeface="Century Gothic" panose="020B0502020202020204" pitchFamily="34" charset="0"/>
              </a:rPr>
              <a:t> [506] machen [58] </a:t>
            </a:r>
            <a:r>
              <a:rPr lang="de-DE" sz="2800" b="1" i="0" u="none" strike="noStrike" dirty="0">
                <a:solidFill>
                  <a:srgbClr val="002060"/>
                </a:solidFill>
                <a:effectLst/>
                <a:latin typeface="Century Gothic" panose="020B0502020202020204" pitchFamily="34" charset="0"/>
              </a:rPr>
              <a:t>planen</a:t>
            </a:r>
            <a:r>
              <a:rPr lang="de-DE" sz="2800" b="0" i="0" u="none" strike="noStrike" dirty="0">
                <a:solidFill>
                  <a:srgbClr val="002060"/>
                </a:solidFill>
                <a:effectLst/>
                <a:latin typeface="Century Gothic" panose="020B0502020202020204" pitchFamily="34" charset="0"/>
              </a:rPr>
              <a:t> [579] singen [1063] spielen [205] wiederholen [988]  </a:t>
            </a:r>
            <a:r>
              <a:rPr lang="de-DE" sz="2800" b="1" i="0" u="none" strike="noStrike" dirty="0">
                <a:solidFill>
                  <a:srgbClr val="002060"/>
                </a:solidFill>
                <a:effectLst/>
                <a:latin typeface="Century Gothic" panose="020B0502020202020204" pitchFamily="34" charset="0"/>
              </a:rPr>
              <a:t>Kind</a:t>
            </a:r>
            <a:r>
              <a:rPr lang="de-DE" sz="2800" b="0" i="0" u="none" strike="noStrike" dirty="0">
                <a:solidFill>
                  <a:srgbClr val="002060"/>
                </a:solidFill>
                <a:effectLst/>
                <a:latin typeface="Century Gothic" panose="020B0502020202020204" pitchFamily="34" charset="0"/>
              </a:rPr>
              <a:t> [133] </a:t>
            </a:r>
            <a:r>
              <a:rPr lang="de-DE" sz="2800" b="1" i="0" u="none" strike="noStrike" dirty="0">
                <a:solidFill>
                  <a:srgbClr val="002060"/>
                </a:solidFill>
                <a:effectLst/>
                <a:latin typeface="Century Gothic" panose="020B0502020202020204" pitchFamily="34" charset="0"/>
              </a:rPr>
              <a:t>Kinder </a:t>
            </a:r>
            <a:r>
              <a:rPr lang="de-DE" sz="2800" b="0" i="0" u="none" strike="noStrike" dirty="0">
                <a:solidFill>
                  <a:srgbClr val="002060"/>
                </a:solidFill>
                <a:effectLst/>
                <a:latin typeface="Century Gothic" panose="020B0502020202020204" pitchFamily="34" charset="0"/>
              </a:rPr>
              <a:t>[133] Stunde [276] </a:t>
            </a:r>
            <a:r>
              <a:rPr lang="de-DE" sz="2800" b="1" i="0" u="none" strike="noStrike" dirty="0">
                <a:solidFill>
                  <a:srgbClr val="002060"/>
                </a:solidFill>
                <a:effectLst/>
                <a:latin typeface="Century Gothic" panose="020B0502020202020204" pitchFamily="34" charset="0"/>
              </a:rPr>
              <a:t>dieser, diese, dieses</a:t>
            </a:r>
            <a:r>
              <a:rPr lang="de-DE" sz="2800" b="0" i="0" u="none" strike="noStrike" dirty="0">
                <a:solidFill>
                  <a:srgbClr val="002060"/>
                </a:solidFill>
                <a:effectLst/>
                <a:latin typeface="Century Gothic" panose="020B0502020202020204" pitchFamily="34" charset="0"/>
              </a:rPr>
              <a:t> [24]</a:t>
            </a:r>
            <a:r>
              <a:rPr lang="de-DE" sz="1800" dirty="0"/>
              <a:t> </a:t>
            </a:r>
          </a:p>
          <a:p>
            <a:pPr marL="0" indent="-216000">
              <a:lnSpc>
                <a:spcPct val="100000"/>
              </a:lnSpc>
            </a:pP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mn-lt"/>
                <a:ea typeface="Calibri"/>
              </a:rPr>
              <a:t>The frequency rankings for words that occur in this PowerPoint which have been</a:t>
            </a:r>
            <a:r>
              <a:rPr lang="en-GB" sz="1600" b="0" i="1" strike="noStrike" spc="-1" dirty="0">
                <a:solidFill>
                  <a:srgbClr val="000000"/>
                </a:solidFill>
                <a:latin typeface="+mn-lt"/>
                <a:ea typeface="Calibri"/>
              </a:rPr>
              <a:t> previously</a:t>
            </a:r>
            <a:r>
              <a:rPr lang="en-GB" sz="1600" b="0" strike="noStrike" spc="-1" dirty="0">
                <a:solidFill>
                  <a:srgbClr val="000000"/>
                </a:solidFill>
                <a:latin typeface="+mn-lt"/>
                <a:ea typeface="Calibri"/>
              </a:rPr>
              <a:t> introduced in these resources are given in the SOW and in the resources that first</a:t>
            </a:r>
          </a:p>
          <a:p>
            <a:pPr marL="0" indent="-216000">
              <a:lnSpc>
                <a:spcPct val="100000"/>
              </a:lnSpc>
            </a:pPr>
            <a:r>
              <a:rPr lang="en-GB" sz="1600" b="0" strike="noStrike" spc="-1" dirty="0">
                <a:solidFill>
                  <a:srgbClr val="000000"/>
                </a:solidFill>
                <a:latin typeface="+mn-lt"/>
                <a:ea typeface="Calibri"/>
              </a:rPr>
              <a:t>introduced and formally re-visited those words. </a:t>
            </a:r>
            <a:endParaRPr lang="en-GB" sz="1600" b="0" strike="noStrike" spc="-1" dirty="0">
              <a:latin typeface="Arial"/>
            </a:endParaRPr>
          </a:p>
          <a:p>
            <a:pPr marL="0" indent="-216000">
              <a:lnSpc>
                <a:spcPct val="100000"/>
              </a:lnSpc>
            </a:pPr>
            <a:r>
              <a:rPr lang="en-GB" sz="1800" b="0" strike="noStrike" spc="-1" dirty="0">
                <a:solidFill>
                  <a:srgbClr val="000000"/>
                </a:solidFill>
                <a:latin typeface="+mn-lt"/>
                <a:ea typeface="Calibri"/>
              </a:rPr>
              <a:t>For any </a:t>
            </a:r>
            <a:r>
              <a:rPr lang="en-GB" sz="1800" b="0" i="1" strike="noStrike" spc="-1" dirty="0">
                <a:solidFill>
                  <a:srgbClr val="000000"/>
                </a:solidFill>
                <a:latin typeface="+mn-lt"/>
                <a:ea typeface="Calibri"/>
              </a:rPr>
              <a:t>other </a:t>
            </a:r>
            <a:r>
              <a:rPr lang="en-GB" sz="1800" b="0" strike="noStrike" spc="-1" dirty="0">
                <a:solidFill>
                  <a:srgbClr val="000000"/>
                </a:solidFill>
                <a:latin typeface="+mn-lt"/>
                <a:ea typeface="Calibri"/>
              </a:rPr>
              <a:t>words that occur incidentally in this PowerPoint, frequency rankings will be provided in the notes field wherever possible.</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Template for photocopying</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10</a:t>
            </a:fld>
            <a:endParaRPr lang="en-GB"/>
          </a:p>
        </p:txBody>
      </p:sp>
    </p:spTree>
    <p:extLst>
      <p:ext uri="{BB962C8B-B14F-4D97-AF65-F5344CB8AC3E}">
        <p14:creationId xmlns:p14="http://schemas.microsoft.com/office/powerpoint/2010/main" val="417103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Template for photocopying</a:t>
            </a:r>
            <a:endParaRPr lang="en-GB" dirty="0"/>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11</a:t>
            </a:fld>
            <a:endParaRPr lang="en-GB"/>
          </a:p>
        </p:txBody>
      </p:sp>
    </p:spTree>
    <p:extLst>
      <p:ext uri="{BB962C8B-B14F-4D97-AF65-F5344CB8AC3E}">
        <p14:creationId xmlns:p14="http://schemas.microsoft.com/office/powerpoint/2010/main" val="402604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cs typeface="Calibri" panose="020F0502020204030204" pitchFamily="34" charset="0"/>
              </a:rPr>
              <a:t>Timing: 5 minutes </a:t>
            </a:r>
            <a:r>
              <a:rPr lang="en-GB" b="0" dirty="0">
                <a:latin typeface="Calibri" panose="020F0502020204030204" pitchFamily="34" charset="0"/>
                <a:cs typeface="Calibri" panose="020F0502020204030204" pitchFamily="34" charset="0"/>
              </a:rPr>
              <a:t>[2 rounds]</a:t>
            </a: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Aim: </a:t>
            </a:r>
            <a:r>
              <a:rPr lang="en-GB" b="0" dirty="0">
                <a:latin typeface="Calibri" panose="020F0502020204030204" pitchFamily="34" charset="0"/>
                <a:cs typeface="Calibri" panose="020F0502020204030204" pitchFamily="34" charset="0"/>
              </a:rPr>
              <a:t>To practise the pronunciation of German words with the SSC [ä].</a:t>
            </a: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Procedure:</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Pupils work in pairs to practise pronunciation. They can choose where to start and have one minute to collect as many coins as possible. </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Divide the class in A &amp; B and click to indicate it’s ‘Person A’’s turn. </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 A starts from either ‘</a:t>
            </a:r>
            <a:r>
              <a:rPr lang="en-GB" b="0" dirty="0" err="1">
                <a:latin typeface="Calibri" panose="020F0502020204030204" pitchFamily="34" charset="0"/>
                <a:cs typeface="Calibri" panose="020F0502020204030204" pitchFamily="34" charset="0"/>
              </a:rPr>
              <a:t>Strände</a:t>
            </a:r>
            <a:r>
              <a:rPr lang="en-GB" b="0" dirty="0">
                <a:latin typeface="Calibri" panose="020F0502020204030204" pitchFamily="34" charset="0"/>
                <a:cs typeface="Calibri" panose="020F0502020204030204" pitchFamily="34" charset="0"/>
              </a:rPr>
              <a:t>’ ‘</a:t>
            </a:r>
            <a:r>
              <a:rPr lang="en-GB" b="0" dirty="0" err="1">
                <a:latin typeface="Calibri" panose="020F0502020204030204" pitchFamily="34" charset="0"/>
                <a:cs typeface="Calibri" panose="020F0502020204030204" pitchFamily="34" charset="0"/>
              </a:rPr>
              <a:t>Männer</a:t>
            </a:r>
            <a:r>
              <a:rPr lang="en-GB" b="0" dirty="0">
                <a:latin typeface="Calibri" panose="020F0502020204030204" pitchFamily="34" charset="0"/>
                <a:cs typeface="Calibri" panose="020F0502020204030204" pitchFamily="34" charset="0"/>
              </a:rPr>
              <a:t>’ or ‘</a:t>
            </a:r>
            <a:r>
              <a:rPr lang="en-GB" b="0" dirty="0" err="1">
                <a:latin typeface="Calibri" panose="020F0502020204030204" pitchFamily="34" charset="0"/>
                <a:cs typeface="Calibri" panose="020F0502020204030204" pitchFamily="34" charset="0"/>
              </a:rPr>
              <a:t>Mädchen</a:t>
            </a:r>
            <a:r>
              <a:rPr lang="en-GB" b="0" dirty="0">
                <a:latin typeface="Calibri" panose="020F0502020204030204" pitchFamily="34" charset="0"/>
                <a:cs typeface="Calibri" panose="020F0502020204030204" pitchFamily="34" charset="0"/>
              </a:rPr>
              <a:t>’, and follows the path to pronounce the words and collect the corresponding coins. S/he tries to do all of the routes.</a:t>
            </a:r>
            <a:br>
              <a:rPr lang="en-GB" b="0" dirty="0">
                <a:latin typeface="Calibri" panose="020F0502020204030204" pitchFamily="34" charset="0"/>
                <a:cs typeface="Calibri" panose="020F0502020204030204" pitchFamily="34" charset="0"/>
              </a:rPr>
            </a:br>
            <a:r>
              <a:rPr lang="en-GB" b="0" dirty="0">
                <a:latin typeface="Calibri" panose="020F0502020204030204" pitchFamily="34" charset="0"/>
                <a:cs typeface="Calibri" panose="020F0502020204030204" pitchFamily="34" charset="0"/>
              </a:rPr>
              <a:t>Pupil B listens and notes down the number of coins for his/her partner.</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Click to bring up Person B’s turn. </a:t>
            </a: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Click on each word to hear it pronounced, as required.</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1253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Timing: </a:t>
            </a:r>
            <a:r>
              <a:rPr lang="en-GB" sz="1200" b="0" strike="noStrike" spc="-1" dirty="0">
                <a:solidFill>
                  <a:srgbClr val="000000"/>
                </a:solidFill>
                <a:latin typeface="Calibri"/>
                <a:ea typeface="Calibri"/>
              </a:rPr>
              <a:t>5 minutes</a:t>
            </a:r>
          </a:p>
          <a:p>
            <a:pPr marL="216000" indent="-215280">
              <a:lnSpc>
                <a:spcPct val="100000"/>
              </a:lnSpc>
            </a:pPr>
            <a:endParaRPr lang="en-GB" sz="1200" b="1" strike="noStrike" spc="-1" dirty="0">
              <a:solidFill>
                <a:srgbClr val="000000"/>
              </a:solidFill>
              <a:latin typeface="Calibri"/>
              <a:ea typeface="Calibri"/>
            </a:endParaRPr>
          </a:p>
          <a:p>
            <a:pPr marL="0" lvl="0" indent="0" algn="l" rtl="0">
              <a:spcBef>
                <a:spcPts val="0"/>
              </a:spcBef>
              <a:spcAft>
                <a:spcPts val="0"/>
              </a:spcAft>
              <a:buNone/>
            </a:pPr>
            <a:r>
              <a:rPr lang="en-GB" b="1" dirty="0"/>
              <a:t>Aim: </a:t>
            </a:r>
            <a:r>
              <a:rPr lang="en-GB" b="0" dirty="0"/>
              <a:t>to practise written comprehension and spoken production of new &amp; revisited vocabulary and its correct association with the appropriate indefinite article (word for ‘a/an’).</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1. Read the instructions in German and establish that pupils are focusing on meaning and gender.</a:t>
            </a:r>
            <a:endParaRPr lang="en-GB" dirty="0"/>
          </a:p>
          <a:p>
            <a:pPr marL="0" lvl="0" indent="0" algn="l" rtl="0">
              <a:spcBef>
                <a:spcPts val="0"/>
              </a:spcBef>
              <a:spcAft>
                <a:spcPts val="0"/>
              </a:spcAft>
              <a:buNone/>
            </a:pPr>
            <a:r>
              <a:rPr lang="en-GB" b="0" dirty="0"/>
              <a:t>2. Pupils are to write down the English meanings of the nouns (in order as they appear from the left on the ‘tickertape’).</a:t>
            </a:r>
            <a:br>
              <a:rPr lang="en-GB" b="0" dirty="0"/>
            </a:br>
            <a:r>
              <a:rPr lang="en-GB" b="0" dirty="0"/>
              <a:t>Note: the tickertape is set to repeat until the next mouse click.  Pupils may need to see as many as 3 – 4 repetitions to get all of the words.</a:t>
            </a:r>
          </a:p>
          <a:p>
            <a:pPr marL="0" lvl="0" indent="0" algn="l" rtl="0">
              <a:spcBef>
                <a:spcPts val="0"/>
              </a:spcBef>
              <a:spcAft>
                <a:spcPts val="0"/>
              </a:spcAft>
              <a:buNone/>
            </a:pPr>
            <a:r>
              <a:rPr lang="en-GB" b="0" dirty="0"/>
              <a:t>3. Pupils can volunteer the answers orally. Written answers appear on clicks. </a:t>
            </a:r>
            <a:br>
              <a:rPr lang="en-GB" b="0" dirty="0"/>
            </a:br>
            <a:r>
              <a:rPr lang="en-GB" b="0" dirty="0"/>
              <a:t>4. Teacher clicks to bring up the 2</a:t>
            </a:r>
            <a:r>
              <a:rPr lang="en-GB" b="0" baseline="30000" dirty="0"/>
              <a:t>nd</a:t>
            </a:r>
            <a:r>
              <a:rPr lang="en-GB" b="0" dirty="0"/>
              <a:t> prompt ‘word for ‘a/an’’. </a:t>
            </a:r>
          </a:p>
          <a:p>
            <a:pPr marL="0" lvl="0" indent="0" algn="l" rtl="0">
              <a:spcBef>
                <a:spcPts val="0"/>
              </a:spcBef>
              <a:spcAft>
                <a:spcPts val="0"/>
              </a:spcAft>
              <a:buNone/>
            </a:pPr>
            <a:r>
              <a:rPr lang="en-GB" b="0" dirty="0"/>
              <a:t>5. Pupils write in the indefinite articles.</a:t>
            </a:r>
          </a:p>
          <a:p>
            <a:pPr marL="0" lvl="0" indent="0" algn="l" rtl="0">
              <a:spcBef>
                <a:spcPts val="0"/>
              </a:spcBef>
              <a:spcAft>
                <a:spcPts val="0"/>
              </a:spcAft>
              <a:buNone/>
            </a:pPr>
            <a:r>
              <a:rPr lang="en-GB" b="0" dirty="0"/>
              <a:t>6. Elicit word by word, prompt pupils for the German word as well, and click to reveal answers.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93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r>
              <a:rPr lang="en-GB" b="1" baseline="0" dirty="0"/>
              <a:t>Aim: </a:t>
            </a:r>
            <a:r>
              <a:rPr lang="en-US" b="0" dirty="0"/>
              <a:t>to recap the order of words in a German sentence,</a:t>
            </a:r>
            <a:r>
              <a:rPr lang="en-US" b="0" baseline="0" dirty="0"/>
              <a:t> and how this is affected by an initial adverb of place/location.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endParaRPr lang="en-GB" dirty="0"/>
          </a:p>
          <a:p>
            <a:pPr marL="228600" lvl="0" indent="-228600" algn="l" rtl="0">
              <a:lnSpc>
                <a:spcPct val="100000"/>
              </a:lnSpc>
              <a:spcBef>
                <a:spcPts val="0"/>
              </a:spcBef>
              <a:spcAft>
                <a:spcPts val="0"/>
              </a:spcAft>
              <a:buSzPts val="1400"/>
              <a:buAutoNum type="arabicPeriod"/>
            </a:pPr>
            <a:r>
              <a:rPr lang="en-GB" b="0" baseline="0" dirty="0"/>
              <a:t>Click to present the information.</a:t>
            </a:r>
          </a:p>
          <a:p>
            <a:pPr marL="228600" lvl="0" indent="-228600" algn="l" rtl="0">
              <a:lnSpc>
                <a:spcPct val="100000"/>
              </a:lnSpc>
              <a:spcBef>
                <a:spcPts val="0"/>
              </a:spcBef>
              <a:spcAft>
                <a:spcPts val="0"/>
              </a:spcAft>
              <a:buSzPts val="1400"/>
              <a:buAutoNum type="arabicPeriod"/>
            </a:pPr>
            <a:r>
              <a:rPr lang="en-GB" b="0" baseline="0" dirty="0"/>
              <a:t>Elicit the English meaning of the words in the sentence.</a:t>
            </a:r>
          </a:p>
          <a:p>
            <a:pPr marL="228600" lvl="0" indent="-228600" algn="l" rtl="0">
              <a:lnSpc>
                <a:spcPct val="100000"/>
              </a:lnSpc>
              <a:spcBef>
                <a:spcPts val="0"/>
              </a:spcBef>
              <a:spcAft>
                <a:spcPts val="0"/>
              </a:spcAft>
              <a:buSzPts val="1400"/>
              <a:buAutoNum type="arabicPeriod"/>
            </a:pPr>
            <a:r>
              <a:rPr lang="en-GB" b="0" baseline="0" dirty="0"/>
              <a:t>Ensure that pupils understand that this change is for emphasis – the essential meaning of the sentence remains the same. It’s also important to point out (with the callout) that we hardly ever do this in English, just in phrases like ‘And so say all of us’!</a:t>
            </a:r>
          </a:p>
          <a:p>
            <a:pPr marL="72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endParaRPr kumimoji="0" lang="en-GB" sz="1200" b="0" i="0" u="none" strike="noStrike" kern="1200" cap="none" spc="-1" normalizeH="0" baseline="0" noProof="0" dirty="0">
              <a:ln>
                <a:noFill/>
              </a:ln>
              <a:solidFill>
                <a:prstClr val="black"/>
              </a:solidFill>
              <a:effectLst/>
              <a:uLnTx/>
              <a:uFillTx/>
              <a:latin typeface="Arial"/>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0397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language in sentences with word order 1 and 2.</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listen to each sentence.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Write the English meanings.</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reveal answers.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342900" lvl="0" indent="-342900" algn="l">
              <a:lnSpc>
                <a:spcPct val="107000"/>
              </a:lnSpc>
              <a:buFont typeface="+mj-lt"/>
              <a:buAutoNum type="arabicPeriod"/>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Norddeutschland hat zwei Sprachen.</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a:lnSpc>
                <a:spcPct val="107000"/>
              </a:lnSpc>
              <a:buFont typeface="+mj-lt"/>
              <a:buAutoNum type="arabicPeriod"/>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Im Norden gibt es eine Insel.</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a:lnSpc>
                <a:spcPct val="107000"/>
              </a:lnSpc>
              <a:buFont typeface="+mj-lt"/>
              <a:buAutoNum type="arabicPeriod"/>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Dort sind die Strände sehr schön.</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a:lnSpc>
                <a:spcPct val="107000"/>
              </a:lnSpc>
              <a:buFont typeface="+mj-lt"/>
              <a:buAutoNum type="arabicPeriod"/>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Berlin ist im Osten.</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a:lnSpc>
                <a:spcPct val="107000"/>
              </a:lnSpc>
              <a:spcAft>
                <a:spcPts val="800"/>
              </a:spcAft>
              <a:buFont typeface="+mj-lt"/>
              <a:buAutoNum type="arabicPeriod"/>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Im Süden gibt es ein Schloss. Es ist sehr schön. </a:t>
            </a:r>
          </a:p>
          <a:p>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6.      Süddeutschland ist bekannt für den Schwarzwald.</a:t>
            </a: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303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this week’s new language.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choose any 9 of the words from the English table and write them into their grid in German.</a:t>
            </a:r>
          </a:p>
          <a:p>
            <a:pPr marL="0" marR="0" lvl="0" indent="0" algn="l" rtl="0">
              <a:lnSpc>
                <a:spcPct val="100000"/>
              </a:lnSpc>
              <a:spcBef>
                <a:spcPts val="0"/>
              </a:spcBef>
              <a:spcAft>
                <a:spcPts val="0"/>
              </a:spcAft>
              <a:buClr>
                <a:schemeClr val="dk1"/>
              </a:buClr>
              <a:buSzPts val="1200"/>
              <a:buFont typeface="Calibri"/>
              <a:buNone/>
            </a:pPr>
            <a:r>
              <a:rPr lang="en-GB" b="0" dirty="0"/>
              <a:t>2. Teacher then calls out the German for any of the 9 words in the table in whichever order.</a:t>
            </a:r>
          </a:p>
          <a:p>
            <a:pPr marL="0" marR="0" lvl="0" indent="0" algn="l" rtl="0">
              <a:lnSpc>
                <a:spcPct val="100000"/>
              </a:lnSpc>
              <a:spcBef>
                <a:spcPts val="0"/>
              </a:spcBef>
              <a:spcAft>
                <a:spcPts val="0"/>
              </a:spcAft>
              <a:buClr>
                <a:schemeClr val="dk1"/>
              </a:buClr>
              <a:buSzPts val="1200"/>
              <a:buFont typeface="Calibri"/>
              <a:buNone/>
            </a:pPr>
            <a:r>
              <a:rPr lang="en-GB" b="0" dirty="0"/>
              <a:t>3. Pupils call Bingo when they have any three in a row (vertical, horizontal, or diagonal) and then again for the first full house.</a:t>
            </a:r>
          </a:p>
          <a:p>
            <a:pPr marL="0" marR="0" lvl="0" indent="0" algn="l" rtl="0">
              <a:lnSpc>
                <a:spcPct val="100000"/>
              </a:lnSpc>
              <a:spcBef>
                <a:spcPts val="0"/>
              </a:spcBef>
              <a:spcAft>
                <a:spcPts val="0"/>
              </a:spcAft>
              <a:buClr>
                <a:schemeClr val="dk1"/>
              </a:buClr>
              <a:buSzPts val="1200"/>
              <a:buFont typeface="Calibri"/>
              <a:buNone/>
            </a:pPr>
            <a:r>
              <a:rPr lang="en-GB" b="0" dirty="0"/>
              <a:t>4. Click on the blue buttons to hear the German translations if needed to support the activity.</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Translation:</a:t>
            </a:r>
          </a:p>
          <a:p>
            <a:pPr marL="0" indent="-216000">
              <a:lnSpc>
                <a:spcPct val="100000"/>
              </a:lnSpc>
            </a:pPr>
            <a:r>
              <a:rPr lang="de-DE" sz="1800" b="0" i="0" strike="noStrike" spc="-1" dirty="0">
                <a:solidFill>
                  <a:srgbClr val="002060"/>
                </a:solidFill>
                <a:latin typeface="Century Gothic"/>
                <a:ea typeface="Century Gothic"/>
              </a:rPr>
              <a:t>Fluss </a:t>
            </a:r>
          </a:p>
          <a:p>
            <a:pPr marL="0" indent="-216000">
              <a:lnSpc>
                <a:spcPct val="100000"/>
              </a:lnSpc>
            </a:pPr>
            <a:r>
              <a:rPr lang="de-DE" sz="1800" b="0" i="0" strike="noStrike" spc="-1" dirty="0">
                <a:solidFill>
                  <a:srgbClr val="002060"/>
                </a:solidFill>
                <a:latin typeface="Century Gothic"/>
                <a:ea typeface="Century Gothic"/>
              </a:rPr>
              <a:t>Schloss</a:t>
            </a:r>
          </a:p>
          <a:p>
            <a:pPr marL="0" indent="-216000">
              <a:lnSpc>
                <a:spcPct val="100000"/>
              </a:lnSpc>
            </a:pPr>
            <a:r>
              <a:rPr lang="de-DE" sz="1800" b="0" i="0" strike="noStrike" spc="-1" dirty="0">
                <a:solidFill>
                  <a:srgbClr val="002060"/>
                </a:solidFill>
                <a:latin typeface="Century Gothic"/>
                <a:ea typeface="Century Gothic"/>
              </a:rPr>
              <a:t>Strand</a:t>
            </a:r>
          </a:p>
          <a:p>
            <a:pPr marL="0" indent="-216000">
              <a:lnSpc>
                <a:spcPct val="100000"/>
              </a:lnSpc>
            </a:pPr>
            <a:r>
              <a:rPr lang="de-DE" sz="1800" b="0" i="0" strike="noStrike" spc="-1" dirty="0">
                <a:solidFill>
                  <a:srgbClr val="002060"/>
                </a:solidFill>
                <a:latin typeface="Century Gothic"/>
                <a:ea typeface="Century Gothic"/>
              </a:rPr>
              <a:t>Westen, West-</a:t>
            </a:r>
          </a:p>
          <a:p>
            <a:pPr marL="0" indent="-216000">
              <a:lnSpc>
                <a:spcPct val="100000"/>
              </a:lnSpc>
            </a:pPr>
            <a:r>
              <a:rPr lang="de-DE" sz="1800" b="0" i="0" strike="noStrike" spc="-1" dirty="0">
                <a:solidFill>
                  <a:srgbClr val="002060"/>
                </a:solidFill>
                <a:latin typeface="Century Gothic"/>
                <a:ea typeface="Century Gothic"/>
              </a:rPr>
              <a:t>bekannt</a:t>
            </a:r>
          </a:p>
          <a:p>
            <a:pPr marL="0" indent="-216000">
              <a:lnSpc>
                <a:spcPct val="100000"/>
              </a:lnSpc>
            </a:pPr>
            <a:r>
              <a:rPr lang="de-DE" sz="1800" b="0" i="0" strike="noStrike" spc="-1" dirty="0">
                <a:solidFill>
                  <a:srgbClr val="002060"/>
                </a:solidFill>
                <a:latin typeface="Century Gothic"/>
                <a:ea typeface="Century Gothic"/>
              </a:rPr>
              <a:t>dort</a:t>
            </a:r>
          </a:p>
          <a:p>
            <a:pPr marL="0" indent="-216000">
              <a:lnSpc>
                <a:spcPct val="100000"/>
              </a:lnSpc>
            </a:pPr>
            <a:r>
              <a:rPr lang="de-DE" sz="1800" b="0" i="0" strike="noStrike" spc="-1" dirty="0">
                <a:solidFill>
                  <a:srgbClr val="002060"/>
                </a:solidFill>
                <a:latin typeface="Century Gothic"/>
                <a:ea typeface="Century Gothic"/>
              </a:rPr>
              <a:t>Osten, Ost-</a:t>
            </a:r>
          </a:p>
          <a:p>
            <a:pPr marL="0" indent="-216000">
              <a:lnSpc>
                <a:spcPct val="100000"/>
              </a:lnSpc>
            </a:pPr>
            <a:r>
              <a:rPr lang="de-DE" sz="1800" b="0" i="0" strike="noStrike" spc="-1" dirty="0">
                <a:solidFill>
                  <a:srgbClr val="002060"/>
                </a:solidFill>
                <a:latin typeface="Century Gothic"/>
                <a:ea typeface="Century Gothic"/>
              </a:rPr>
              <a:t>Insel</a:t>
            </a:r>
          </a:p>
          <a:p>
            <a:pPr marL="0" indent="-216000">
              <a:lnSpc>
                <a:spcPct val="100000"/>
              </a:lnSpc>
            </a:pPr>
            <a:r>
              <a:rPr lang="de-DE" sz="1800" b="0" i="0" strike="noStrike" spc="-1" dirty="0">
                <a:solidFill>
                  <a:srgbClr val="002060"/>
                </a:solidFill>
                <a:latin typeface="Century Gothic"/>
                <a:ea typeface="Century Gothic"/>
              </a:rPr>
              <a:t>Norden, Nord-</a:t>
            </a:r>
          </a:p>
          <a:p>
            <a:pPr marL="0" indent="-216000">
              <a:lnSpc>
                <a:spcPct val="100000"/>
              </a:lnSpc>
            </a:pPr>
            <a:r>
              <a:rPr lang="de-DE" sz="1800" b="0" i="0" strike="noStrike" spc="-1" dirty="0">
                <a:solidFill>
                  <a:srgbClr val="002060"/>
                </a:solidFill>
                <a:latin typeface="Century Gothic"/>
                <a:ea typeface="Century Gothic"/>
              </a:rPr>
              <a:t>Wald</a:t>
            </a:r>
          </a:p>
          <a:p>
            <a:pPr marL="0" indent="-216000">
              <a:lnSpc>
                <a:spcPct val="100000"/>
              </a:lnSpc>
            </a:pPr>
            <a:r>
              <a:rPr lang="de-DE" sz="1800" b="0" i="0" strike="noStrike" spc="-1" dirty="0">
                <a:solidFill>
                  <a:srgbClr val="002060"/>
                </a:solidFill>
                <a:latin typeface="Century Gothic"/>
                <a:ea typeface="Century Gothic"/>
              </a:rPr>
              <a:t>Süden, Süd</a:t>
            </a:r>
          </a:p>
          <a:p>
            <a:pPr marL="0" indent="-216000">
              <a:lnSpc>
                <a:spcPct val="100000"/>
              </a:lnSpc>
            </a:pPr>
            <a:r>
              <a:rPr lang="de-DE" sz="1800" b="0" i="0" strike="noStrike" spc="-1" dirty="0">
                <a:solidFill>
                  <a:srgbClr val="002060"/>
                </a:solidFill>
                <a:latin typeface="Century Gothic"/>
                <a:ea typeface="Century Gothic"/>
              </a:rPr>
              <a:t>für</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532D0CC9-DEA3-4A63-A921-D94C06607CC8}" type="slidenum">
              <a:rPr lang="en-GB" smtClean="0"/>
              <a:t>7</a:t>
            </a:fld>
            <a:endParaRPr lang="en-GB"/>
          </a:p>
        </p:txBody>
      </p:sp>
    </p:spTree>
    <p:extLst>
      <p:ext uri="{BB962C8B-B14F-4D97-AF65-F5344CB8AC3E}">
        <p14:creationId xmlns:p14="http://schemas.microsoft.com/office/powerpoint/2010/main" val="375990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8</a:t>
            </a:fld>
            <a:endParaRPr lang="en-GB"/>
          </a:p>
        </p:txBody>
      </p:sp>
    </p:spTree>
    <p:extLst>
      <p:ext uri="{BB962C8B-B14F-4D97-AF65-F5344CB8AC3E}">
        <p14:creationId xmlns:p14="http://schemas.microsoft.com/office/powerpoint/2010/main" val="216822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3002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73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168983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08284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3923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2162040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7499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936675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4413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80453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35050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34399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023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263409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image" Target="../media/image6.png"/><Relationship Id="rId7" Type="http://schemas.openxmlformats.org/officeDocument/2006/relationships/audio" Target="../media/audio5.wav"/><Relationship Id="rId12" Type="http://schemas.openxmlformats.org/officeDocument/2006/relationships/audio" Target="../media/audio9.wav"/><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audio" Target="../media/audio4.wav"/><Relationship Id="rId11" Type="http://schemas.openxmlformats.org/officeDocument/2006/relationships/image" Target="../media/image10.png"/><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image" Target="../media/image7.svg"/><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audio" Target="../media/audio18.wav"/><Relationship Id="rId3" Type="http://schemas.openxmlformats.org/officeDocument/2006/relationships/image" Target="../media/image11.png"/><Relationship Id="rId7" Type="http://schemas.openxmlformats.org/officeDocument/2006/relationships/audio" Target="../media/audio12.wav"/><Relationship Id="rId12" Type="http://schemas.openxmlformats.org/officeDocument/2006/relationships/audio" Target="../media/audio17.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11.wav"/><Relationship Id="rId11" Type="http://schemas.openxmlformats.org/officeDocument/2006/relationships/audio" Target="../media/audio16.wav"/><Relationship Id="rId5" Type="http://schemas.openxmlformats.org/officeDocument/2006/relationships/audio" Target="../media/audio10.wav"/><Relationship Id="rId10" Type="http://schemas.openxmlformats.org/officeDocument/2006/relationships/audio" Target="../media/audio15.wav"/><Relationship Id="rId4" Type="http://schemas.openxmlformats.org/officeDocument/2006/relationships/image" Target="../media/image12.svg"/><Relationship Id="rId9" Type="http://schemas.openxmlformats.org/officeDocument/2006/relationships/audio" Target="../media/audio14.wav"/><Relationship Id="rId14" Type="http://schemas.openxmlformats.org/officeDocument/2006/relationships/audio" Target="../media/audio19.wav"/></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4F166B51-3D67-497F-8CE0-E8183B9993DE}"/>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70C0"/>
                </a:solidFill>
                <a:effectLst/>
                <a:uLnTx/>
                <a:uFillTx/>
                <a:latin typeface="Modern Love" panose="04090805081005020601" pitchFamily="82" charset="0"/>
                <a:cs typeface="Arial"/>
                <a:sym typeface="Arial"/>
              </a:rPr>
              <a:t>blau</a:t>
            </a:r>
            <a:endParaRPr kumimoji="0" sz="1400" b="0" i="0" u="none" strike="noStrike" kern="0" cap="none" spc="0" normalizeH="0" baseline="0" noProof="0" dirty="0">
              <a:ln>
                <a:noFill/>
              </a:ln>
              <a:solidFill>
                <a:srgbClr val="0070C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rgbClr val="FFFFFF"/>
                </a:solidFill>
                <a:latin typeface="Century Gothic"/>
                <a:ea typeface="Century Gothic"/>
                <a:cs typeface="Century Gothic"/>
                <a:sym typeface="Century Gothic"/>
              </a:rPr>
              <a:t>Exploring</a:t>
            </a:r>
            <a:br>
              <a:rPr lang="en-GB" sz="3600" dirty="0">
                <a:solidFill>
                  <a:srgbClr val="000000"/>
                </a:solidFill>
                <a:latin typeface="Arial"/>
                <a:cs typeface="Arial"/>
                <a:sym typeface="Arial"/>
              </a:rPr>
            </a:br>
            <a:endParaRPr lang="en-GB" sz="3600" dirty="0"/>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2 Week 1</a:t>
            </a:r>
          </a:p>
        </p:txBody>
      </p:sp>
      <p:pic>
        <p:nvPicPr>
          <p:cNvPr id="13" name="Picture 12">
            <a:extLst>
              <a:ext uri="{FF2B5EF4-FFF2-40B4-BE49-F238E27FC236}">
                <a16:creationId xmlns:a16="http://schemas.microsoft.com/office/drawing/2014/main" id="{54D955A9-A1CD-4F05-83A0-F3145AC9337A}"/>
              </a:ext>
            </a:extLst>
          </p:cNvPr>
          <p:cNvPicPr>
            <a:picLocks noChangeAspect="1"/>
          </p:cNvPicPr>
          <p:nvPr/>
        </p:nvPicPr>
        <p:blipFill>
          <a:blip r:embed="rId4"/>
          <a:stretch>
            <a:fillRect/>
          </a:stretch>
        </p:blipFill>
        <p:spPr>
          <a:xfrm>
            <a:off x="1586146" y="1510939"/>
            <a:ext cx="1580572" cy="2473939"/>
          </a:xfrm>
          <a:prstGeom prst="rect">
            <a:avLst/>
          </a:prstGeom>
        </p:spPr>
      </p:pic>
      <p:sp>
        <p:nvSpPr>
          <p:cNvPr id="14" name="TextBox 13">
            <a:extLst>
              <a:ext uri="{FF2B5EF4-FFF2-40B4-BE49-F238E27FC236}">
                <a16:creationId xmlns:a16="http://schemas.microsoft.com/office/drawing/2014/main" id="{4ECAE921-459B-4AAE-A3B7-415265AB6154}"/>
              </a:ext>
            </a:extLst>
          </p:cNvPr>
          <p:cNvSpPr txBox="1"/>
          <p:nvPr/>
        </p:nvSpPr>
        <p:spPr>
          <a:xfrm>
            <a:off x="655359" y="4362216"/>
            <a:ext cx="3314625" cy="461665"/>
          </a:xfrm>
          <a:prstGeom prst="rect">
            <a:avLst/>
          </a:prstGeom>
          <a:solidFill>
            <a:sysClr val="window" lastClr="FFFFFF"/>
          </a:solidFill>
          <a:ln w="28575">
            <a:solidFill>
              <a:srgbClr val="00206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Century Gothic"/>
              </a:rPr>
              <a:t>W</a:t>
            </a:r>
            <a:r>
              <a:rPr kumimoji="0" lang="en-GB" sz="2400" b="0" i="0" u="none" strike="noStrike" kern="0" cap="none" spc="0" normalizeH="0" baseline="0" noProof="0" dirty="0" err="1">
                <a:ln>
                  <a:noFill/>
                </a:ln>
                <a:solidFill>
                  <a:srgbClr val="002060"/>
                </a:solidFill>
                <a:effectLst/>
                <a:uLnTx/>
                <a:uFillTx/>
                <a:latin typeface="Century Gothic"/>
              </a:rPr>
              <a:t>ie</a:t>
            </a:r>
            <a:r>
              <a:rPr kumimoji="0" lang="en-GB" sz="2400" b="0" i="0" u="none" strike="noStrike" kern="0" cap="none" spc="0" normalizeH="0" baseline="0" noProof="0" dirty="0">
                <a:ln>
                  <a:noFill/>
                </a:ln>
                <a:solidFill>
                  <a:srgbClr val="002060"/>
                </a:solidFill>
                <a:effectLst/>
                <a:uLnTx/>
                <a:uFillTx/>
                <a:latin typeface="Century Gothic"/>
              </a:rPr>
              <a:t> </a:t>
            </a:r>
            <a:r>
              <a:rPr kumimoji="0" lang="en-GB" sz="2400" b="0" i="0" u="none" strike="noStrike" kern="0" cap="none" spc="0" normalizeH="0" baseline="0" noProof="0" dirty="0" err="1">
                <a:ln>
                  <a:noFill/>
                </a:ln>
                <a:solidFill>
                  <a:srgbClr val="002060"/>
                </a:solidFill>
                <a:effectLst/>
                <a:uLnTx/>
                <a:uFillTx/>
                <a:latin typeface="Century Gothic"/>
              </a:rPr>
              <a:t>ist</a:t>
            </a:r>
            <a:r>
              <a:rPr kumimoji="0" lang="en-GB" sz="2400" b="0" i="0" u="none" strike="noStrike" kern="0" cap="none" spc="0" normalizeH="0" baseline="0" noProof="0" dirty="0">
                <a:ln>
                  <a:noFill/>
                </a:ln>
                <a:solidFill>
                  <a:srgbClr val="002060"/>
                </a:solidFill>
                <a:effectLst/>
                <a:uLnTx/>
                <a:uFillTx/>
                <a:latin typeface="Century Gothic"/>
              </a:rPr>
              <a:t> Deutschland?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803608120"/>
              </p:ext>
            </p:extLst>
          </p:nvPr>
        </p:nvGraphicFramePr>
        <p:xfrm>
          <a:off x="557161" y="596480"/>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kaufen</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die Kinder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das Kind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dieser</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planen</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dieses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schnell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manchmal</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essen</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chemeClr val="tx1"/>
                          </a:solidFill>
                          <a:latin typeface="Century Gothic" panose="020B0502020202020204" pitchFamily="34" charset="0"/>
                        </a:rPr>
                        <a:t>l</a:t>
                      </a:r>
                      <a:r>
                        <a:rPr lang="en-GB" sz="2400" b="1" dirty="0" err="1">
                          <a:solidFill>
                            <a:schemeClr val="tx1"/>
                          </a:solidFill>
                          <a:latin typeface="Century Gothic" panose="020B0502020202020204" pitchFamily="34" charset="0"/>
                        </a:rPr>
                        <a:t>angsam</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nie</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lesen</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die </a:t>
                      </a:r>
                      <a:r>
                        <a:rPr lang="en-GB" sz="2400" b="1" dirty="0" err="1">
                          <a:solidFill>
                            <a:schemeClr val="tx1"/>
                          </a:solidFill>
                          <a:latin typeface="Century Gothic" panose="020B0502020202020204" pitchFamily="34" charset="0"/>
                        </a:rPr>
                        <a:t>Insel</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das Schloss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der </a:t>
                      </a:r>
                      <a:r>
                        <a:rPr lang="en-GB" sz="2400" b="1" dirty="0" err="1">
                          <a:solidFill>
                            <a:schemeClr val="tx1"/>
                          </a:solidFill>
                          <a:latin typeface="Century Gothic" panose="020B0502020202020204" pitchFamily="34" charset="0"/>
                        </a:rPr>
                        <a:t>Süden</a:t>
                      </a:r>
                      <a:r>
                        <a:rPr lang="en-GB" sz="2400" b="1" dirty="0">
                          <a:solidFill>
                            <a:schemeClr val="tx1"/>
                          </a:solidFill>
                          <a:latin typeface="Century Gothic" panose="020B0502020202020204" pitchFamily="34" charset="0"/>
                        </a:rPr>
                        <a:t>, Süd-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für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der Wald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der </a:t>
                      </a:r>
                      <a:r>
                        <a:rPr lang="en-GB" sz="2400" b="1" dirty="0" err="1">
                          <a:solidFill>
                            <a:schemeClr val="tx1"/>
                          </a:solidFill>
                          <a:latin typeface="Century Gothic" panose="020B0502020202020204" pitchFamily="34" charset="0"/>
                        </a:rPr>
                        <a:t>Fluss</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chemeClr val="tx1"/>
                          </a:solidFill>
                          <a:latin typeface="Century Gothic" panose="020B0502020202020204" pitchFamily="34" charset="0"/>
                        </a:rPr>
                        <a:t>d</a:t>
                      </a:r>
                      <a:r>
                        <a:rPr lang="en-GB" sz="2400" b="1" dirty="0">
                          <a:solidFill>
                            <a:schemeClr val="tx1"/>
                          </a:solidFill>
                          <a:latin typeface="Century Gothic" panose="020B0502020202020204" pitchFamily="34" charset="0"/>
                        </a:rPr>
                        <a:t>er Strand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chemeClr val="tx1"/>
                          </a:solidFill>
                          <a:latin typeface="Century Gothic" panose="020B0502020202020204" pitchFamily="34" charset="0"/>
                        </a:rPr>
                        <a:t>b</a:t>
                      </a:r>
                      <a:r>
                        <a:rPr lang="en-GB" sz="2400" b="1" dirty="0" err="1">
                          <a:solidFill>
                            <a:schemeClr val="tx1"/>
                          </a:solidFill>
                          <a:latin typeface="Century Gothic" panose="020B0502020202020204" pitchFamily="34" charset="0"/>
                        </a:rPr>
                        <a:t>ekannt</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dort</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836DF66B-C023-DAE2-FC85-9B3AEE42213F}"/>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4" name="TextBox 3">
            <a:extLst>
              <a:ext uri="{FF2B5EF4-FFF2-40B4-BE49-F238E27FC236}">
                <a16:creationId xmlns:a16="http://schemas.microsoft.com/office/drawing/2014/main" id="{B000C1CD-6215-4850-1A66-C8DE78D876E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 name="TextBox 4">
            <a:extLst>
              <a:ext uri="{FF2B5EF4-FFF2-40B4-BE49-F238E27FC236}">
                <a16:creationId xmlns:a16="http://schemas.microsoft.com/office/drawing/2014/main" id="{36D10DD9-82CE-1C85-699E-E3CA8BE8B752}"/>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6" name="TextBox 5">
            <a:extLst>
              <a:ext uri="{FF2B5EF4-FFF2-40B4-BE49-F238E27FC236}">
                <a16:creationId xmlns:a16="http://schemas.microsoft.com/office/drawing/2014/main" id="{64FEC63F-3D5A-F9FC-1187-B143D80E664D}"/>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7" name="TextBox 6">
            <a:extLst>
              <a:ext uri="{FF2B5EF4-FFF2-40B4-BE49-F238E27FC236}">
                <a16:creationId xmlns:a16="http://schemas.microsoft.com/office/drawing/2014/main" id="{A8431260-3D2B-40EF-BCB6-6F9F1132FBAD}"/>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a:extLst>
              <a:ext uri="{FF2B5EF4-FFF2-40B4-BE49-F238E27FC236}">
                <a16:creationId xmlns:a16="http://schemas.microsoft.com/office/drawing/2014/main" id="{368EF726-D8D7-550B-8B4D-4A5BA8FA4000}"/>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354348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851562630"/>
              </p:ext>
            </p:extLst>
          </p:nvPr>
        </p:nvGraphicFramePr>
        <p:xfrm>
          <a:off x="383856" y="658573"/>
          <a:ext cx="10817476" cy="6029786"/>
        </p:xfrm>
        <a:graphic>
          <a:graphicData uri="http://schemas.openxmlformats.org/drawingml/2006/table">
            <a:tbl>
              <a:tblPr firstRow="1" bandRow="1"/>
              <a:tblGrid>
                <a:gridCol w="1908011">
                  <a:extLst>
                    <a:ext uri="{9D8B030D-6E8A-4147-A177-3AD203B41FA5}">
                      <a16:colId xmlns:a16="http://schemas.microsoft.com/office/drawing/2014/main" val="1203737284"/>
                    </a:ext>
                  </a:extLst>
                </a:gridCol>
                <a:gridCol w="2644572">
                  <a:extLst>
                    <a:ext uri="{9D8B030D-6E8A-4147-A177-3AD203B41FA5}">
                      <a16:colId xmlns:a16="http://schemas.microsoft.com/office/drawing/2014/main" val="1810222861"/>
                    </a:ext>
                  </a:extLst>
                </a:gridCol>
                <a:gridCol w="3295071">
                  <a:extLst>
                    <a:ext uri="{9D8B030D-6E8A-4147-A177-3AD203B41FA5}">
                      <a16:colId xmlns:a16="http://schemas.microsoft.com/office/drawing/2014/main" val="274413866"/>
                    </a:ext>
                  </a:extLst>
                </a:gridCol>
                <a:gridCol w="29698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(the) child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this (m)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this (</a:t>
                      </a:r>
                      <a:r>
                        <a:rPr lang="en-GB" sz="2400" b="1" dirty="0" err="1">
                          <a:solidFill>
                            <a:schemeClr val="tx1"/>
                          </a:solidFill>
                          <a:latin typeface="Century Gothic" panose="020B0502020202020204" pitchFamily="34" charset="0"/>
                        </a:rPr>
                        <a:t>nt</a:t>
                      </a:r>
                      <a:r>
                        <a:rPr lang="en-GB" sz="2400" b="1" dirty="0">
                          <a:solidFill>
                            <a:schemeClr val="tx1"/>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to buy, buying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to plan, planning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(the) children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sometimes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never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chemeClr val="tx1"/>
                          </a:solidFill>
                          <a:latin typeface="Century Gothic" panose="020B0502020202020204" pitchFamily="34" charset="0"/>
                        </a:rPr>
                        <a:t>f</a:t>
                      </a:r>
                      <a:r>
                        <a:rPr lang="en-GB" sz="2400" b="1" dirty="0" err="1">
                          <a:solidFill>
                            <a:schemeClr val="tx1"/>
                          </a:solidFill>
                          <a:latin typeface="Century Gothic" panose="020B0502020202020204" pitchFamily="34" charset="0"/>
                        </a:rPr>
                        <a:t>ast</a:t>
                      </a:r>
                      <a:r>
                        <a:rPr lang="en-GB" sz="2400" b="1" dirty="0">
                          <a:solidFill>
                            <a:schemeClr val="tx1"/>
                          </a:solidFill>
                          <a:latin typeface="Century Gothic" panose="020B0502020202020204" pitchFamily="34" charset="0"/>
                        </a:rPr>
                        <a:t>, quickly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to eat, eating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to read, reading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slow, slowly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well-known, famous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for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(the) south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(the) beach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chemeClr val="tx1"/>
                          </a:solidFill>
                          <a:latin typeface="Century Gothic" panose="020B0502020202020204" pitchFamily="34" charset="0"/>
                        </a:rPr>
                        <a:t>(</a:t>
                      </a:r>
                      <a:r>
                        <a:rPr lang="en-GB" sz="2400" b="1" dirty="0">
                          <a:solidFill>
                            <a:schemeClr val="tx1"/>
                          </a:solidFill>
                          <a:latin typeface="Century Gothic" panose="020B0502020202020204" pitchFamily="34" charset="0"/>
                        </a:rPr>
                        <a:t>the) forest, woods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chemeClr val="tx1"/>
                          </a:solidFill>
                          <a:latin typeface="Century Gothic" panose="020B0502020202020204" pitchFamily="34" charset="0"/>
                        </a:rPr>
                        <a:t>(</a:t>
                      </a:r>
                      <a:r>
                        <a:rPr lang="en-GB" sz="2400" b="1" dirty="0">
                          <a:solidFill>
                            <a:schemeClr val="tx1"/>
                          </a:solidFill>
                          <a:latin typeface="Century Gothic" panose="020B0502020202020204" pitchFamily="34" charset="0"/>
                        </a:rPr>
                        <a:t>the) river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chemeClr val="tx1"/>
                          </a:solidFill>
                          <a:latin typeface="Century Gothic" panose="020B0502020202020204" pitchFamily="34" charset="0"/>
                        </a:rPr>
                        <a:t>(</a:t>
                      </a:r>
                      <a:r>
                        <a:rPr lang="en-GB" sz="2400" b="1" dirty="0">
                          <a:solidFill>
                            <a:schemeClr val="tx1"/>
                          </a:solidFill>
                          <a:latin typeface="Century Gothic" panose="020B0502020202020204" pitchFamily="34" charset="0"/>
                        </a:rPr>
                        <a:t>the) island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(the) castle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4705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F7A8D957-1251-4EBD-9D1A-CDB9A8F257B7}"/>
              </a:ext>
            </a:extLst>
          </p:cNvPr>
          <p:cNvPicPr>
            <a:picLocks noChangeAspect="1"/>
          </p:cNvPicPr>
          <p:nvPr/>
        </p:nvPicPr>
        <p:blipFill>
          <a:blip r:embed="rId3"/>
          <a:stretch>
            <a:fillRect/>
          </a:stretch>
        </p:blipFill>
        <p:spPr>
          <a:xfrm>
            <a:off x="-1569247" y="-1135887"/>
            <a:ext cx="12325350" cy="10837007"/>
          </a:xfrm>
          <a:prstGeom prst="rect">
            <a:avLst/>
          </a:prstGeom>
        </p:spPr>
      </p:pic>
      <p:sp>
        <p:nvSpPr>
          <p:cNvPr id="38" name="Google Shape;410;p19">
            <a:extLst>
              <a:ext uri="{FF2B5EF4-FFF2-40B4-BE49-F238E27FC236}">
                <a16:creationId xmlns:a16="http://schemas.microsoft.com/office/drawing/2014/main" id="{8BEF9B49-15FA-4FA4-8341-4975688B91BD}"/>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1" name="Google Shape;387;p19">
            <a:extLst>
              <a:ext uri="{FF2B5EF4-FFF2-40B4-BE49-F238E27FC236}">
                <a16:creationId xmlns:a16="http://schemas.microsoft.com/office/drawing/2014/main" id="{95E2ED6E-268D-49F5-B3F6-603BBFA684E9}"/>
              </a:ext>
            </a:extLst>
          </p:cNvPr>
          <p:cNvSpPr/>
          <p:nvPr/>
        </p:nvSpPr>
        <p:spPr>
          <a:xfrm>
            <a:off x="11002736" y="1881617"/>
            <a:ext cx="502131" cy="415625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2" name="Google Shape;388;p19">
            <a:extLst>
              <a:ext uri="{FF2B5EF4-FFF2-40B4-BE49-F238E27FC236}">
                <a16:creationId xmlns:a16="http://schemas.microsoft.com/office/drawing/2014/main" id="{C82C0BCD-2F39-485D-852C-3B6ACB5197D9}"/>
              </a:ext>
            </a:extLst>
          </p:cNvPr>
          <p:cNvSpPr/>
          <p:nvPr/>
        </p:nvSpPr>
        <p:spPr>
          <a:xfrm>
            <a:off x="11002037" y="1876939"/>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43" name="Google Shape;389;p19">
            <a:extLst>
              <a:ext uri="{FF2B5EF4-FFF2-40B4-BE49-F238E27FC236}">
                <a16:creationId xmlns:a16="http://schemas.microsoft.com/office/drawing/2014/main" id="{7E222C7A-18DF-4BF4-855B-B2AEEEF2DF02}"/>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44" name="Google Shape;390;p19">
            <a:extLst>
              <a:ext uri="{FF2B5EF4-FFF2-40B4-BE49-F238E27FC236}">
                <a16:creationId xmlns:a16="http://schemas.microsoft.com/office/drawing/2014/main" id="{9F797611-EE8E-46BD-977C-2D5A889834D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45" name="Google Shape;391;p19">
            <a:extLst>
              <a:ext uri="{FF2B5EF4-FFF2-40B4-BE49-F238E27FC236}">
                <a16:creationId xmlns:a16="http://schemas.microsoft.com/office/drawing/2014/main" id="{A963F885-44DB-4D00-ACD7-E30DAF43596B}"/>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46" name="Google Shape;393;p19">
            <a:extLst>
              <a:ext uri="{FF2B5EF4-FFF2-40B4-BE49-F238E27FC236}">
                <a16:creationId xmlns:a16="http://schemas.microsoft.com/office/drawing/2014/main" id="{D6ED5B8F-E264-4E39-801E-C945DCA3A29D}"/>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94;p19">
            <a:extLst>
              <a:ext uri="{FF2B5EF4-FFF2-40B4-BE49-F238E27FC236}">
                <a16:creationId xmlns:a16="http://schemas.microsoft.com/office/drawing/2014/main" id="{51AE33CF-A626-444D-AB53-C634D9F7461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8" name="Google Shape;395;p19">
            <a:extLst>
              <a:ext uri="{FF2B5EF4-FFF2-40B4-BE49-F238E27FC236}">
                <a16:creationId xmlns:a16="http://schemas.microsoft.com/office/drawing/2014/main" id="{DEE1642F-9F24-4DD0-BDAB-97A01D36756B}"/>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30" y="143642"/>
            <a:ext cx="2304210"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57" name="CustomShape 3">
            <a:extLst>
              <a:ext uri="{FF2B5EF4-FFF2-40B4-BE49-F238E27FC236}">
                <a16:creationId xmlns:a16="http://schemas.microsoft.com/office/drawing/2014/main" id="{09131A14-3E76-498A-9F9D-3DE465B168BE}"/>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8" name="Title 4">
            <a:extLst>
              <a:ext uri="{FF2B5EF4-FFF2-40B4-BE49-F238E27FC236}">
                <a16:creationId xmlns:a16="http://schemas.microsoft.com/office/drawing/2014/main" id="{0ABFB058-DBD6-47AC-86A9-CE2815BC126F}"/>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pic>
        <p:nvPicPr>
          <p:cNvPr id="59" name="Picture 58" descr="Icon&#10;&#10;Description automatically generated">
            <a:extLst>
              <a:ext uri="{FF2B5EF4-FFF2-40B4-BE49-F238E27FC236}">
                <a16:creationId xmlns:a16="http://schemas.microsoft.com/office/drawing/2014/main" id="{C40F37C5-3B61-4FD1-B88D-B22874952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21" name="Google Shape;167;p2">
            <a:extLst>
              <a:ext uri="{FF2B5EF4-FFF2-40B4-BE49-F238E27FC236}">
                <a16:creationId xmlns:a16="http://schemas.microsoft.com/office/drawing/2014/main" id="{EAC6F909-6052-4368-B482-4F1D3FDFBC18}"/>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 name="Google Shape;290;p6">
            <a:extLst>
              <a:ext uri="{FF2B5EF4-FFF2-40B4-BE49-F238E27FC236}">
                <a16:creationId xmlns:a16="http://schemas.microsoft.com/office/drawing/2014/main" id="{C9106725-0ADC-49F7-8C1E-5E881CA69DFE}"/>
              </a:ext>
            </a:extLst>
          </p:cNvPr>
          <p:cNvSpPr txBox="1"/>
          <p:nvPr/>
        </p:nvSpPr>
        <p:spPr>
          <a:xfrm>
            <a:off x="5570794" y="4491400"/>
            <a:ext cx="1670717"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S</a:t>
            </a:r>
            <a:r>
              <a:rPr lang="en-US" sz="2800" b="1" kern="0" dirty="0" err="1">
                <a:solidFill>
                  <a:srgbClr val="FF0066"/>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tze</a:t>
            </a:r>
            <a:endParaRPr lang="en-US" sz="2800" kern="0" dirty="0">
              <a:solidFill>
                <a:srgbClr val="1F3864"/>
              </a:solidFill>
              <a:latin typeface="Century Gothic"/>
              <a:ea typeface="Century Gothic"/>
              <a:cs typeface="Century Gothic"/>
              <a:sym typeface="Century Gothic"/>
            </a:endParaRPr>
          </a:p>
        </p:txBody>
      </p:sp>
      <p:sp>
        <p:nvSpPr>
          <p:cNvPr id="23" name="Google Shape;290;p6">
            <a:extLst>
              <a:ext uri="{FF2B5EF4-FFF2-40B4-BE49-F238E27FC236}">
                <a16:creationId xmlns:a16="http://schemas.microsoft.com/office/drawing/2014/main" id="{E08CC8B6-965F-4C5C-BDDD-8506BA3D234C}"/>
              </a:ext>
            </a:extLst>
          </p:cNvPr>
          <p:cNvSpPr txBox="1"/>
          <p:nvPr/>
        </p:nvSpPr>
        <p:spPr>
          <a:xfrm>
            <a:off x="4413991" y="3840082"/>
            <a:ext cx="2435005"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b="1" kern="0" dirty="0" err="1">
                <a:solidFill>
                  <a:srgbClr val="FF0066"/>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pfel</a:t>
            </a:r>
            <a:endParaRPr lang="en-US" sz="2800" kern="0" dirty="0">
              <a:solidFill>
                <a:srgbClr val="1F3864"/>
              </a:solidFill>
              <a:latin typeface="Century Gothic"/>
              <a:ea typeface="Century Gothic"/>
              <a:cs typeface="Century Gothic"/>
              <a:sym typeface="Century Gothic"/>
            </a:endParaRPr>
          </a:p>
        </p:txBody>
      </p:sp>
      <p:sp>
        <p:nvSpPr>
          <p:cNvPr id="24" name="Google Shape;290;p6">
            <a:extLst>
              <a:ext uri="{FF2B5EF4-FFF2-40B4-BE49-F238E27FC236}">
                <a16:creationId xmlns:a16="http://schemas.microsoft.com/office/drawing/2014/main" id="{90C3C102-3B94-48C1-930B-31157EF35B53}"/>
              </a:ext>
            </a:extLst>
          </p:cNvPr>
          <p:cNvSpPr txBox="1"/>
          <p:nvPr/>
        </p:nvSpPr>
        <p:spPr>
          <a:xfrm>
            <a:off x="2247608" y="3619706"/>
            <a:ext cx="2461660"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a:solidFill>
                  <a:srgbClr val="1F3864"/>
                </a:solidFill>
                <a:latin typeface="Century Gothic"/>
                <a:ea typeface="Century Gothic"/>
                <a:cs typeface="Century Gothic"/>
                <a:sym typeface="Century Gothic"/>
              </a:rPr>
              <a:t>T</a:t>
            </a:r>
            <a:r>
              <a:rPr lang="en-US" sz="2800" b="1" kern="0" dirty="0">
                <a:solidFill>
                  <a:srgbClr val="FF0066"/>
                </a:solidFill>
                <a:latin typeface="Century Gothic"/>
                <a:ea typeface="Century Gothic"/>
                <a:cs typeface="Century Gothic"/>
                <a:sym typeface="Century Gothic"/>
              </a:rPr>
              <a:t>a</a:t>
            </a:r>
            <a:r>
              <a:rPr lang="en-US" sz="2800" kern="0" dirty="0">
                <a:solidFill>
                  <a:srgbClr val="1F3864"/>
                </a:solidFill>
                <a:latin typeface="Century Gothic"/>
                <a:ea typeface="Century Gothic"/>
                <a:cs typeface="Century Gothic"/>
                <a:sym typeface="Century Gothic"/>
              </a:rPr>
              <a:t>schen</a:t>
            </a:r>
          </a:p>
        </p:txBody>
      </p:sp>
      <p:sp>
        <p:nvSpPr>
          <p:cNvPr id="25" name="Google Shape;290;p6">
            <a:extLst>
              <a:ext uri="{FF2B5EF4-FFF2-40B4-BE49-F238E27FC236}">
                <a16:creationId xmlns:a16="http://schemas.microsoft.com/office/drawing/2014/main" id="{C2739191-F9D3-4C01-8491-932CC7BD01A1}"/>
              </a:ext>
            </a:extLst>
          </p:cNvPr>
          <p:cNvSpPr txBox="1"/>
          <p:nvPr/>
        </p:nvSpPr>
        <p:spPr>
          <a:xfrm>
            <a:off x="5171625" y="5776478"/>
            <a:ext cx="2176015"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002060"/>
                </a:solidFill>
                <a:latin typeface="Century Gothic"/>
                <a:ea typeface="Century Gothic"/>
                <a:cs typeface="Century Gothic"/>
                <a:sym typeface="Century Gothic"/>
              </a:rPr>
              <a:t>Fl</a:t>
            </a:r>
            <a:r>
              <a:rPr lang="en-US" sz="2800" b="1" kern="0" dirty="0" err="1">
                <a:solidFill>
                  <a:srgbClr val="FF0066"/>
                </a:solidFill>
                <a:latin typeface="Century Gothic"/>
                <a:ea typeface="Century Gothic"/>
                <a:cs typeface="Century Gothic"/>
                <a:sym typeface="Century Gothic"/>
              </a:rPr>
              <a:t>a</a:t>
            </a:r>
            <a:r>
              <a:rPr lang="en-US" sz="2800" kern="0" dirty="0" err="1">
                <a:solidFill>
                  <a:srgbClr val="1F3864"/>
                </a:solidFill>
                <a:latin typeface="Century Gothic"/>
                <a:ea typeface="Century Gothic"/>
                <a:cs typeface="Century Gothic"/>
                <a:sym typeface="Century Gothic"/>
              </a:rPr>
              <a:t>schen</a:t>
            </a:r>
            <a:endParaRPr lang="en-US" sz="2800" kern="0" dirty="0">
              <a:solidFill>
                <a:srgbClr val="1F3864"/>
              </a:solidFill>
              <a:latin typeface="Century Gothic"/>
              <a:ea typeface="Century Gothic"/>
              <a:cs typeface="Century Gothic"/>
              <a:sym typeface="Century Gothic"/>
            </a:endParaRPr>
          </a:p>
        </p:txBody>
      </p:sp>
      <p:sp>
        <p:nvSpPr>
          <p:cNvPr id="26" name="Google Shape;290;p6">
            <a:extLst>
              <a:ext uri="{FF2B5EF4-FFF2-40B4-BE49-F238E27FC236}">
                <a16:creationId xmlns:a16="http://schemas.microsoft.com/office/drawing/2014/main" id="{72987818-30B1-400F-8641-CFEC62BB10D3}"/>
              </a:ext>
            </a:extLst>
          </p:cNvPr>
          <p:cNvSpPr txBox="1"/>
          <p:nvPr/>
        </p:nvSpPr>
        <p:spPr>
          <a:xfrm rot="21345157">
            <a:off x="2674936" y="6072407"/>
            <a:ext cx="2340141"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N</a:t>
            </a:r>
            <a:r>
              <a:rPr lang="en-US" sz="2800" b="1" kern="0" dirty="0" err="1">
                <a:solidFill>
                  <a:srgbClr val="FF0066"/>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chte</a:t>
            </a:r>
            <a:endParaRPr lang="en-US" sz="2800" kern="0" dirty="0">
              <a:solidFill>
                <a:srgbClr val="1F3864"/>
              </a:solidFill>
              <a:latin typeface="Century Gothic"/>
              <a:ea typeface="Century Gothic"/>
              <a:cs typeface="Century Gothic"/>
              <a:sym typeface="Century Gothic"/>
            </a:endParaRPr>
          </a:p>
        </p:txBody>
      </p:sp>
      <p:sp>
        <p:nvSpPr>
          <p:cNvPr id="27" name="Google Shape;290;p6">
            <a:extLst>
              <a:ext uri="{FF2B5EF4-FFF2-40B4-BE49-F238E27FC236}">
                <a16:creationId xmlns:a16="http://schemas.microsoft.com/office/drawing/2014/main" id="{59152723-7660-42C4-B7F0-7536BC8E7DD7}"/>
              </a:ext>
            </a:extLst>
          </p:cNvPr>
          <p:cNvSpPr txBox="1"/>
          <p:nvPr/>
        </p:nvSpPr>
        <p:spPr>
          <a:xfrm rot="20927195">
            <a:off x="2837349" y="4671663"/>
            <a:ext cx="2300296"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H</a:t>
            </a:r>
            <a:r>
              <a:rPr lang="en-US" sz="2800" b="1" kern="0" dirty="0" err="1">
                <a:solidFill>
                  <a:srgbClr val="FF0066"/>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nde</a:t>
            </a:r>
            <a:endParaRPr lang="en-US" sz="2800" kern="0" dirty="0">
              <a:solidFill>
                <a:srgbClr val="1F3864"/>
              </a:solidFill>
              <a:latin typeface="Century Gothic"/>
              <a:ea typeface="Century Gothic"/>
              <a:cs typeface="Century Gothic"/>
              <a:sym typeface="Century Gothic"/>
            </a:endParaRPr>
          </a:p>
        </p:txBody>
      </p:sp>
      <p:sp>
        <p:nvSpPr>
          <p:cNvPr id="28" name="Google Shape;290;p6">
            <a:extLst>
              <a:ext uri="{FF2B5EF4-FFF2-40B4-BE49-F238E27FC236}">
                <a16:creationId xmlns:a16="http://schemas.microsoft.com/office/drawing/2014/main" id="{023C316A-043C-4095-95EA-E15FE9EBE597}"/>
              </a:ext>
            </a:extLst>
          </p:cNvPr>
          <p:cNvSpPr txBox="1"/>
          <p:nvPr/>
        </p:nvSpPr>
        <p:spPr>
          <a:xfrm>
            <a:off x="5854700" y="2095158"/>
            <a:ext cx="1966793"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Fußb</a:t>
            </a:r>
            <a:r>
              <a:rPr lang="en-US" sz="2800" b="1" kern="0" dirty="0" err="1">
                <a:solidFill>
                  <a:srgbClr val="FF0066"/>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lle</a:t>
            </a:r>
            <a:endParaRPr lang="en-US" sz="2800" kern="0" dirty="0">
              <a:solidFill>
                <a:srgbClr val="1F3864"/>
              </a:solidFill>
              <a:latin typeface="Century Gothic"/>
              <a:ea typeface="Century Gothic"/>
              <a:cs typeface="Century Gothic"/>
              <a:sym typeface="Century Gothic"/>
            </a:endParaRPr>
          </a:p>
        </p:txBody>
      </p:sp>
      <p:sp>
        <p:nvSpPr>
          <p:cNvPr id="29" name="Google Shape;290;p6">
            <a:extLst>
              <a:ext uri="{FF2B5EF4-FFF2-40B4-BE49-F238E27FC236}">
                <a16:creationId xmlns:a16="http://schemas.microsoft.com/office/drawing/2014/main" id="{65D12FCD-74AD-4509-93F2-85BB0C250CAC}"/>
              </a:ext>
            </a:extLst>
          </p:cNvPr>
          <p:cNvSpPr txBox="1"/>
          <p:nvPr/>
        </p:nvSpPr>
        <p:spPr>
          <a:xfrm rot="475429">
            <a:off x="3135940" y="1150357"/>
            <a:ext cx="2763655"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a:solidFill>
                  <a:srgbClr val="1F3864"/>
                </a:solidFill>
                <a:latin typeface="Century Gothic"/>
                <a:ea typeface="Century Gothic"/>
                <a:cs typeface="Century Gothic"/>
                <a:sym typeface="Century Gothic"/>
              </a:rPr>
              <a:t>Mont</a:t>
            </a:r>
            <a:r>
              <a:rPr lang="en-US" sz="2800" b="1" kern="0" dirty="0">
                <a:solidFill>
                  <a:srgbClr val="FF0066"/>
                </a:solidFill>
                <a:latin typeface="Century Gothic"/>
                <a:ea typeface="Century Gothic"/>
                <a:cs typeface="Century Gothic"/>
                <a:sym typeface="Century Gothic"/>
              </a:rPr>
              <a:t>a</a:t>
            </a:r>
            <a:r>
              <a:rPr lang="en-US" sz="2800" kern="0" dirty="0">
                <a:solidFill>
                  <a:srgbClr val="1F3864"/>
                </a:solidFill>
                <a:latin typeface="Century Gothic"/>
                <a:ea typeface="Century Gothic"/>
                <a:cs typeface="Century Gothic"/>
                <a:sym typeface="Century Gothic"/>
              </a:rPr>
              <a:t>ge</a:t>
            </a:r>
          </a:p>
        </p:txBody>
      </p:sp>
      <p:sp>
        <p:nvSpPr>
          <p:cNvPr id="30" name="Google Shape;290;p6">
            <a:extLst>
              <a:ext uri="{FF2B5EF4-FFF2-40B4-BE49-F238E27FC236}">
                <a16:creationId xmlns:a16="http://schemas.microsoft.com/office/drawing/2014/main" id="{7D624BE8-4AEC-4915-B97D-2C21930697C7}"/>
              </a:ext>
            </a:extLst>
          </p:cNvPr>
          <p:cNvSpPr txBox="1"/>
          <p:nvPr/>
        </p:nvSpPr>
        <p:spPr>
          <a:xfrm>
            <a:off x="1116782" y="1845498"/>
            <a:ext cx="2400026"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002060"/>
                </a:solidFill>
                <a:latin typeface="Century Gothic"/>
                <a:ea typeface="Century Gothic"/>
                <a:cs typeface="Century Gothic"/>
                <a:sym typeface="Century Gothic"/>
              </a:rPr>
              <a:t>J</a:t>
            </a:r>
            <a:r>
              <a:rPr lang="en-US" sz="2800" b="1" kern="0" dirty="0" err="1">
                <a:solidFill>
                  <a:srgbClr val="FF0066"/>
                </a:solidFill>
                <a:latin typeface="Century Gothic"/>
                <a:ea typeface="Century Gothic"/>
                <a:cs typeface="Century Gothic"/>
                <a:sym typeface="Century Gothic"/>
              </a:rPr>
              <a:t>a</a:t>
            </a:r>
            <a:r>
              <a:rPr lang="en-US" sz="2800" kern="0" dirty="0" err="1">
                <a:solidFill>
                  <a:srgbClr val="1F3864"/>
                </a:solidFill>
                <a:latin typeface="Century Gothic"/>
                <a:ea typeface="Century Gothic"/>
                <a:cs typeface="Century Gothic"/>
                <a:sym typeface="Century Gothic"/>
              </a:rPr>
              <a:t>cken</a:t>
            </a:r>
            <a:endParaRPr lang="en-US" sz="2800" kern="0" dirty="0">
              <a:solidFill>
                <a:srgbClr val="1F3864"/>
              </a:solidFill>
              <a:latin typeface="Century Gothic"/>
              <a:ea typeface="Century Gothic"/>
              <a:cs typeface="Century Gothic"/>
              <a:sym typeface="Century Gothic"/>
            </a:endParaRPr>
          </a:p>
        </p:txBody>
      </p:sp>
      <p:sp>
        <p:nvSpPr>
          <p:cNvPr id="31" name="Arc 30">
            <a:extLst>
              <a:ext uri="{FF2B5EF4-FFF2-40B4-BE49-F238E27FC236}">
                <a16:creationId xmlns:a16="http://schemas.microsoft.com/office/drawing/2014/main" id="{D28FC23E-0C14-44FC-BED3-DF59DE0D657C}"/>
              </a:ext>
            </a:extLst>
          </p:cNvPr>
          <p:cNvSpPr/>
          <p:nvPr/>
        </p:nvSpPr>
        <p:spPr>
          <a:xfrm rot="6797221">
            <a:off x="6262394" y="4352211"/>
            <a:ext cx="1357995" cy="988980"/>
          </a:xfrm>
          <a:prstGeom prst="arc">
            <a:avLst>
              <a:gd name="adj1" fmla="val 16200000"/>
              <a:gd name="adj2" fmla="val 19683839"/>
            </a:avLst>
          </a:prstGeom>
          <a:noFill/>
          <a:ln w="85725" cap="rnd" cmpd="sng" algn="ctr">
            <a:solidFill>
              <a:srgbClr val="C00000"/>
            </a:solidFill>
            <a:prstDash val="solid"/>
            <a:miter lim="800000"/>
          </a:ln>
          <a:effectLst>
            <a:outerShdw blurRad="50800" dist="38100" dir="5400000" algn="t" rotWithShape="0">
              <a:prstClr val="black">
                <a:alpha val="40000"/>
              </a:prstClr>
            </a:outerShdw>
          </a:effectLst>
        </p:spPr>
        <p:txBody>
          <a:bodyPr rtlCol="0" anchor="ctr"/>
          <a:lstStyle/>
          <a:p>
            <a:pPr algn="ctr">
              <a:defRPr/>
            </a:pPr>
            <a:endParaRPr lang="en-GB" kern="0">
              <a:solidFill>
                <a:prstClr val="black"/>
              </a:solidFill>
              <a:latin typeface="Calibri" panose="020F0502020204030204"/>
            </a:endParaRPr>
          </a:p>
        </p:txBody>
      </p:sp>
      <p:pic>
        <p:nvPicPr>
          <p:cNvPr id="32" name="Picture 10" descr="Lámina, Oro, Moneda, Metal, Dorado, Redondo, 3D">
            <a:extLst>
              <a:ext uri="{FF2B5EF4-FFF2-40B4-BE49-F238E27FC236}">
                <a16:creationId xmlns:a16="http://schemas.microsoft.com/office/drawing/2014/main" id="{044ED615-24A4-4358-915C-E2A876C6B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819" y="574321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Lámina, Oro, Moneda, Metal, Dorado, Redondo, 3D">
            <a:extLst>
              <a:ext uri="{FF2B5EF4-FFF2-40B4-BE49-F238E27FC236}">
                <a16:creationId xmlns:a16="http://schemas.microsoft.com/office/drawing/2014/main" id="{048B126B-F645-4D0E-A808-7CF7F7900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078" y="602642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Lámina, Oro, Moneda, Metal, Dorado, Redondo, 3D">
            <a:extLst>
              <a:ext uri="{FF2B5EF4-FFF2-40B4-BE49-F238E27FC236}">
                <a16:creationId xmlns:a16="http://schemas.microsoft.com/office/drawing/2014/main" id="{113F913E-B49C-4D0E-B554-4BF42067C7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6675" y="606521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Lámina, Oro, Moneda, Metal, Dorado, Redondo, 3D">
            <a:extLst>
              <a:ext uri="{FF2B5EF4-FFF2-40B4-BE49-F238E27FC236}">
                <a16:creationId xmlns:a16="http://schemas.microsoft.com/office/drawing/2014/main" id="{E373ADE6-3566-4AC7-98D9-93CFF80B3D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114" y="602642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Lámina, Oro, Moneda, Metal, Dorado, Redondo, 3D">
            <a:extLst>
              <a:ext uri="{FF2B5EF4-FFF2-40B4-BE49-F238E27FC236}">
                <a16:creationId xmlns:a16="http://schemas.microsoft.com/office/drawing/2014/main" id="{E4197BF8-196E-41E4-AFC3-079662556C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295" y="6124000"/>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Lámina, Oro, Moneda, Metal, Dorado, Redondo, 3D">
            <a:extLst>
              <a:ext uri="{FF2B5EF4-FFF2-40B4-BE49-F238E27FC236}">
                <a16:creationId xmlns:a16="http://schemas.microsoft.com/office/drawing/2014/main" id="{EDAE0C8A-97E8-42C3-87A7-FB1153D91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2515" y="5657686"/>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Lámina, Oro, Moneda, Metal, Dorado, Redondo, 3D">
            <a:extLst>
              <a:ext uri="{FF2B5EF4-FFF2-40B4-BE49-F238E27FC236}">
                <a16:creationId xmlns:a16="http://schemas.microsoft.com/office/drawing/2014/main" id="{687F824E-669F-47E5-8DD0-F316552E0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1194" y="516213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Lámina, Oro, Moneda, Metal, Dorado, Redondo, 3D">
            <a:extLst>
              <a:ext uri="{FF2B5EF4-FFF2-40B4-BE49-F238E27FC236}">
                <a16:creationId xmlns:a16="http://schemas.microsoft.com/office/drawing/2014/main" id="{DCDA1B70-F36E-4D78-8B5C-DD48D2115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278" y="501483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Lámina, Oro, Moneda, Metal, Dorado, Redondo, 3D">
            <a:extLst>
              <a:ext uri="{FF2B5EF4-FFF2-40B4-BE49-F238E27FC236}">
                <a16:creationId xmlns:a16="http://schemas.microsoft.com/office/drawing/2014/main" id="{07714C54-C902-4B30-8D4C-6B8432CC2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274" y="5054398"/>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Lámina, Oro, Moneda, Metal, Dorado, Redondo, 3D">
            <a:extLst>
              <a:ext uri="{FF2B5EF4-FFF2-40B4-BE49-F238E27FC236}">
                <a16:creationId xmlns:a16="http://schemas.microsoft.com/office/drawing/2014/main" id="{FADF59A2-B3A6-463D-B06A-FF67C10F3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9402" y="345849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Lámina, Oro, Moneda, Metal, Dorado, Redondo, 3D">
            <a:extLst>
              <a:ext uri="{FF2B5EF4-FFF2-40B4-BE49-F238E27FC236}">
                <a16:creationId xmlns:a16="http://schemas.microsoft.com/office/drawing/2014/main" id="{CC9079FE-E856-49B7-8715-52CF671F66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203" y="3333046"/>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Lámina, Oro, Moneda, Metal, Dorado, Redondo, 3D">
            <a:extLst>
              <a:ext uri="{FF2B5EF4-FFF2-40B4-BE49-F238E27FC236}">
                <a16:creationId xmlns:a16="http://schemas.microsoft.com/office/drawing/2014/main" id="{44C68C73-2358-4AC3-8F4A-2F0141EFF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777" y="3330772"/>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Lámina, Oro, Moneda, Metal, Dorado, Redondo, 3D">
            <a:extLst>
              <a:ext uri="{FF2B5EF4-FFF2-40B4-BE49-F238E27FC236}">
                <a16:creationId xmlns:a16="http://schemas.microsoft.com/office/drawing/2014/main" id="{1EF2FD36-FED8-4FEB-9FFD-B1AF83839C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908" y="3470992"/>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Lámina, Oro, Moneda, Metal, Dorado, Redondo, 3D">
            <a:extLst>
              <a:ext uri="{FF2B5EF4-FFF2-40B4-BE49-F238E27FC236}">
                <a16:creationId xmlns:a16="http://schemas.microsoft.com/office/drawing/2014/main" id="{B2C50072-8614-4D66-8A25-3FF3CAB58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701" y="4851201"/>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Lámina, Oro, Moneda, Metal, Dorado, Redondo, 3D">
            <a:extLst>
              <a:ext uri="{FF2B5EF4-FFF2-40B4-BE49-F238E27FC236}">
                <a16:creationId xmlns:a16="http://schemas.microsoft.com/office/drawing/2014/main" id="{4D97C527-4F67-4BC9-89D7-BD4D9E436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5540" y="3930522"/>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Lámina, Oro, Moneda, Metal, Dorado, Redondo, 3D">
            <a:extLst>
              <a:ext uri="{FF2B5EF4-FFF2-40B4-BE49-F238E27FC236}">
                <a16:creationId xmlns:a16="http://schemas.microsoft.com/office/drawing/2014/main" id="{BD35CBCE-C41E-48C4-8C40-E1AFC27EAA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6852" y="3953565"/>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Lámina, Oro, Moneda, Metal, Dorado, Redondo, 3D">
            <a:extLst>
              <a:ext uri="{FF2B5EF4-FFF2-40B4-BE49-F238E27FC236}">
                <a16:creationId xmlns:a16="http://schemas.microsoft.com/office/drawing/2014/main" id="{5198026C-26EE-45D5-BFB1-62485AA41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1288" y="4745102"/>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Lámina, Oro, Moneda, Metal, Dorado, Redondo, 3D">
            <a:extLst>
              <a:ext uri="{FF2B5EF4-FFF2-40B4-BE49-F238E27FC236}">
                <a16:creationId xmlns:a16="http://schemas.microsoft.com/office/drawing/2014/main" id="{01594C2A-9813-4CB2-A768-C6EF394831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8123" y="2640766"/>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Lámina, Oro, Moneda, Metal, Dorado, Redondo, 3D">
            <a:extLst>
              <a:ext uri="{FF2B5EF4-FFF2-40B4-BE49-F238E27FC236}">
                <a16:creationId xmlns:a16="http://schemas.microsoft.com/office/drawing/2014/main" id="{F86E0D9E-80F1-43DE-A67B-A3DAA6F3F0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9419" y="2633777"/>
            <a:ext cx="327266" cy="14928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Lámina, Oro, Moneda, Metal, Dorado, Redondo, 3D">
            <a:extLst>
              <a:ext uri="{FF2B5EF4-FFF2-40B4-BE49-F238E27FC236}">
                <a16:creationId xmlns:a16="http://schemas.microsoft.com/office/drawing/2014/main" id="{BBC25008-6AC1-49D5-857D-CF6C3A958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0172" y="1571180"/>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Lámina, Oro, Moneda, Metal, Dorado, Redondo, 3D">
            <a:extLst>
              <a:ext uri="{FF2B5EF4-FFF2-40B4-BE49-F238E27FC236}">
                <a16:creationId xmlns:a16="http://schemas.microsoft.com/office/drawing/2014/main" id="{31825082-69F0-4035-A971-CED5A5FBB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5571" y="1664489"/>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0" descr="Lámina, Oro, Moneda, Metal, Dorado, Redondo, 3D">
            <a:extLst>
              <a:ext uri="{FF2B5EF4-FFF2-40B4-BE49-F238E27FC236}">
                <a16:creationId xmlns:a16="http://schemas.microsoft.com/office/drawing/2014/main" id="{72A73479-666C-4962-8AA8-75B6BAAA0D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0237" y="1989959"/>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Lámina, Oro, Moneda, Metal, Dorado, Redondo, 3D">
            <a:extLst>
              <a:ext uri="{FF2B5EF4-FFF2-40B4-BE49-F238E27FC236}">
                <a16:creationId xmlns:a16="http://schemas.microsoft.com/office/drawing/2014/main" id="{4E6BDF99-D7A8-441E-AED3-802B7F8F3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148" y="2052153"/>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Lámina, Oro, Moneda, Metal, Dorado, Redondo, 3D">
            <a:extLst>
              <a:ext uri="{FF2B5EF4-FFF2-40B4-BE49-F238E27FC236}">
                <a16:creationId xmlns:a16="http://schemas.microsoft.com/office/drawing/2014/main" id="{74D64121-71BD-45D5-8E5C-823E1F7DB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85514">
            <a:off x="5666382" y="1701992"/>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Lámina, Oro, Moneda, Metal, Dorado, Redondo, 3D">
            <a:extLst>
              <a:ext uri="{FF2B5EF4-FFF2-40B4-BE49-F238E27FC236}">
                <a16:creationId xmlns:a16="http://schemas.microsoft.com/office/drawing/2014/main" id="{1754BF92-45BA-4940-8F66-F8F95DB97E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533" y="1759935"/>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0" descr="Lámina, Oro, Moneda, Metal, Dorado, Redondo, 3D">
            <a:extLst>
              <a:ext uri="{FF2B5EF4-FFF2-40B4-BE49-F238E27FC236}">
                <a16:creationId xmlns:a16="http://schemas.microsoft.com/office/drawing/2014/main" id="{4B06233C-56F5-4430-AB38-2BE73C753E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6678" y="1678868"/>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0" descr="Lámina, Oro, Moneda, Metal, Dorado, Redondo, 3D">
            <a:extLst>
              <a:ext uri="{FF2B5EF4-FFF2-40B4-BE49-F238E27FC236}">
                <a16:creationId xmlns:a16="http://schemas.microsoft.com/office/drawing/2014/main" id="{D6BF2FBD-3311-4BDB-ABA6-2A9BAC0669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814382"/>
            <a:ext cx="327266" cy="203197"/>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Rounded Corners 70">
            <a:extLst>
              <a:ext uri="{FF2B5EF4-FFF2-40B4-BE49-F238E27FC236}">
                <a16:creationId xmlns:a16="http://schemas.microsoft.com/office/drawing/2014/main" id="{64850690-25EC-455A-9BC3-FA0EB37608AF}"/>
              </a:ext>
            </a:extLst>
          </p:cNvPr>
          <p:cNvSpPr/>
          <p:nvPr/>
        </p:nvSpPr>
        <p:spPr>
          <a:xfrm>
            <a:off x="8677803" y="2621517"/>
            <a:ext cx="1610311" cy="455478"/>
          </a:xfrm>
          <a:prstGeom prst="roundRect">
            <a:avLst/>
          </a:prstGeom>
          <a:noFill/>
          <a:ln w="38100" cap="flat" cmpd="sng" algn="ctr">
            <a:solidFill>
              <a:srgbClr val="FF0066"/>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72" name="Rectangle: Rounded Corners 71">
            <a:extLst>
              <a:ext uri="{FF2B5EF4-FFF2-40B4-BE49-F238E27FC236}">
                <a16:creationId xmlns:a16="http://schemas.microsoft.com/office/drawing/2014/main" id="{BC2A5BA3-C711-4543-9F31-B31F9CF8A719}"/>
              </a:ext>
            </a:extLst>
          </p:cNvPr>
          <p:cNvSpPr/>
          <p:nvPr/>
        </p:nvSpPr>
        <p:spPr>
          <a:xfrm>
            <a:off x="8620169" y="3319487"/>
            <a:ext cx="1462322" cy="455478"/>
          </a:xfrm>
          <a:prstGeom prst="roundRect">
            <a:avLst/>
          </a:prstGeom>
          <a:noFill/>
          <a:ln w="38100" cap="flat" cmpd="sng" algn="ctr">
            <a:solidFill>
              <a:srgbClr val="FF0066"/>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73" name="Rectangle: Rounded Corners 72">
            <a:hlinkClick r:id="" action="ppaction://noaction">
              <a:snd r:embed="rId6" name="1_11.wav"/>
            </a:hlinkClick>
            <a:extLst>
              <a:ext uri="{FF2B5EF4-FFF2-40B4-BE49-F238E27FC236}">
                <a16:creationId xmlns:a16="http://schemas.microsoft.com/office/drawing/2014/main" id="{5215FA24-6D56-4FE4-BB66-E1656DE6616D}"/>
              </a:ext>
            </a:extLst>
          </p:cNvPr>
          <p:cNvSpPr/>
          <p:nvPr/>
        </p:nvSpPr>
        <p:spPr>
          <a:xfrm>
            <a:off x="8768046" y="6309548"/>
            <a:ext cx="1728596" cy="455478"/>
          </a:xfrm>
          <a:prstGeom prst="roundRect">
            <a:avLst/>
          </a:prstGeom>
          <a:noFill/>
          <a:ln w="38100" cap="flat" cmpd="sng" algn="ctr">
            <a:solidFill>
              <a:srgbClr val="FF0066"/>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pic>
        <p:nvPicPr>
          <p:cNvPr id="74" name="Picture 10" descr="Lámina, Oro, Moneda, Metal, Dorado, Redondo, 3D">
            <a:extLst>
              <a:ext uri="{FF2B5EF4-FFF2-40B4-BE49-F238E27FC236}">
                <a16:creationId xmlns:a16="http://schemas.microsoft.com/office/drawing/2014/main" id="{DC95F3E6-96D3-4FFD-B5E5-94EC17440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703" y="68416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Lámina, Oro, Moneda, Metal, Dorado, Redondo, 3D">
            <a:extLst>
              <a:ext uri="{FF2B5EF4-FFF2-40B4-BE49-F238E27FC236}">
                <a16:creationId xmlns:a16="http://schemas.microsoft.com/office/drawing/2014/main" id="{AC4A2102-C0F3-4DC0-80FB-DA0BA9D620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3565" y="77759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Lámina, Oro, Moneda, Metal, Dorado, Redondo, 3D">
            <a:extLst>
              <a:ext uri="{FF2B5EF4-FFF2-40B4-BE49-F238E27FC236}">
                <a16:creationId xmlns:a16="http://schemas.microsoft.com/office/drawing/2014/main" id="{1084FF85-4A9A-4770-942E-E715E0F81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5274" y="77759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0" descr="Lámina, Oro, Moneda, Metal, Dorado, Redondo, 3D">
            <a:extLst>
              <a:ext uri="{FF2B5EF4-FFF2-40B4-BE49-F238E27FC236}">
                <a16:creationId xmlns:a16="http://schemas.microsoft.com/office/drawing/2014/main" id="{CBC3A2D5-F17E-41DA-94FD-701048865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3673" y="569407"/>
            <a:ext cx="395540" cy="197770"/>
          </a:xfrm>
          <a:prstGeom prst="rect">
            <a:avLst/>
          </a:prstGeom>
          <a:noFill/>
          <a:extLst>
            <a:ext uri="{909E8E84-426E-40DD-AFC4-6F175D3DCCD1}">
              <a14:hiddenFill xmlns:a14="http://schemas.microsoft.com/office/drawing/2010/main">
                <a:solidFill>
                  <a:srgbClr val="FFFFFF"/>
                </a:solidFill>
              </a14:hiddenFill>
            </a:ext>
          </a:extLst>
        </p:spPr>
      </p:pic>
      <p:sp>
        <p:nvSpPr>
          <p:cNvPr id="78" name="Speech Bubble: Rectangle with Corners Rounded 77">
            <a:extLst>
              <a:ext uri="{FF2B5EF4-FFF2-40B4-BE49-F238E27FC236}">
                <a16:creationId xmlns:a16="http://schemas.microsoft.com/office/drawing/2014/main" id="{A617CE1B-1C04-4818-90E4-A025A134A9FF}"/>
              </a:ext>
            </a:extLst>
          </p:cNvPr>
          <p:cNvSpPr/>
          <p:nvPr/>
        </p:nvSpPr>
        <p:spPr>
          <a:xfrm>
            <a:off x="1088288" y="664239"/>
            <a:ext cx="6259352" cy="461665"/>
          </a:xfrm>
          <a:prstGeom prst="wedgeRoundRectCallout">
            <a:avLst>
              <a:gd name="adj1" fmla="val -54991"/>
              <a:gd name="adj2" fmla="val -7585"/>
              <a:gd name="adj3" fmla="val 16667"/>
            </a:avLst>
          </a:prstGeom>
          <a:solidFill>
            <a:srgbClr val="002060"/>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79" name="TextBox 78">
            <a:hlinkClick r:id="" action="ppaction://noaction">
              <a:snd r:embed="rId7" name="1_1.wav"/>
            </a:hlinkClick>
            <a:extLst>
              <a:ext uri="{FF2B5EF4-FFF2-40B4-BE49-F238E27FC236}">
                <a16:creationId xmlns:a16="http://schemas.microsoft.com/office/drawing/2014/main" id="{874EA8F5-0F34-4CC1-A208-B8E25BEC0D0F}"/>
              </a:ext>
            </a:extLst>
          </p:cNvPr>
          <p:cNvSpPr txBox="1"/>
          <p:nvPr/>
        </p:nvSpPr>
        <p:spPr>
          <a:xfrm>
            <a:off x="1067134" y="681368"/>
            <a:ext cx="6569429" cy="430887"/>
          </a:xfrm>
          <a:prstGeom prst="rect">
            <a:avLst/>
          </a:prstGeom>
          <a:noFill/>
        </p:spPr>
        <p:txBody>
          <a:bodyPr wrap="square" rtlCol="0">
            <a:spAutoFit/>
          </a:bodyPr>
          <a:lstStyle/>
          <a:p>
            <a:pPr>
              <a:defRPr/>
            </a:pPr>
            <a:r>
              <a:rPr lang="fr-FR" sz="2200" b="1" dirty="0">
                <a:solidFill>
                  <a:prstClr val="white"/>
                </a:solidFill>
                <a:latin typeface="Century Gothic" panose="020B0502020202020204" pitchFamily="34" charset="0"/>
              </a:rPr>
              <a:t>Sag die Wörter und sammle die Geldstücke*.</a:t>
            </a:r>
          </a:p>
        </p:txBody>
      </p:sp>
      <p:pic>
        <p:nvPicPr>
          <p:cNvPr id="80" name="Graphic 79" descr="Teacher">
            <a:extLst>
              <a:ext uri="{FF2B5EF4-FFF2-40B4-BE49-F238E27FC236}">
                <a16:creationId xmlns:a16="http://schemas.microsoft.com/office/drawing/2014/main" id="{D129417A-C3AC-45D5-BE9E-EF239EAD4F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302" y="486187"/>
            <a:ext cx="914400" cy="914400"/>
          </a:xfrm>
          <a:prstGeom prst="rect">
            <a:avLst/>
          </a:prstGeom>
        </p:spPr>
      </p:pic>
      <p:sp>
        <p:nvSpPr>
          <p:cNvPr id="81" name="Google Shape;290;p6">
            <a:extLst>
              <a:ext uri="{FF2B5EF4-FFF2-40B4-BE49-F238E27FC236}">
                <a16:creationId xmlns:a16="http://schemas.microsoft.com/office/drawing/2014/main" id="{105A8F87-995F-4C72-A729-35A8598A5117}"/>
              </a:ext>
            </a:extLst>
          </p:cNvPr>
          <p:cNvSpPr txBox="1"/>
          <p:nvPr/>
        </p:nvSpPr>
        <p:spPr>
          <a:xfrm>
            <a:off x="8691154" y="6257529"/>
            <a:ext cx="1905655"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M</a:t>
            </a:r>
            <a:r>
              <a:rPr lang="en-US" sz="2800" b="1" kern="0" dirty="0" err="1">
                <a:solidFill>
                  <a:srgbClr val="FF0000"/>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dchen</a:t>
            </a:r>
            <a:endParaRPr lang="en-US" sz="2800" kern="0" dirty="0">
              <a:solidFill>
                <a:srgbClr val="1F3864"/>
              </a:solidFill>
              <a:latin typeface="Century Gothic"/>
              <a:ea typeface="Century Gothic"/>
              <a:cs typeface="Century Gothic"/>
              <a:sym typeface="Century Gothic"/>
            </a:endParaRPr>
          </a:p>
        </p:txBody>
      </p:sp>
      <p:sp>
        <p:nvSpPr>
          <p:cNvPr id="83" name="Google Shape;290;p6">
            <a:extLst>
              <a:ext uri="{FF2B5EF4-FFF2-40B4-BE49-F238E27FC236}">
                <a16:creationId xmlns:a16="http://schemas.microsoft.com/office/drawing/2014/main" id="{1AC55EE2-F393-4C10-B2B6-05A388A6F246}"/>
              </a:ext>
            </a:extLst>
          </p:cNvPr>
          <p:cNvSpPr txBox="1"/>
          <p:nvPr/>
        </p:nvSpPr>
        <p:spPr>
          <a:xfrm>
            <a:off x="8576947" y="2582373"/>
            <a:ext cx="1835523"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Str</a:t>
            </a:r>
            <a:r>
              <a:rPr lang="en-US" sz="2800" b="1" kern="0" dirty="0" err="1">
                <a:solidFill>
                  <a:srgbClr val="FF0066"/>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nde</a:t>
            </a:r>
            <a:endParaRPr lang="en-US" sz="2800" kern="0" dirty="0">
              <a:solidFill>
                <a:srgbClr val="1F3864"/>
              </a:solidFill>
              <a:latin typeface="Century Gothic"/>
              <a:ea typeface="Century Gothic"/>
              <a:cs typeface="Century Gothic"/>
              <a:sym typeface="Century Gothic"/>
            </a:endParaRPr>
          </a:p>
        </p:txBody>
      </p:sp>
      <p:sp>
        <p:nvSpPr>
          <p:cNvPr id="84" name="Google Shape;290;p6">
            <a:extLst>
              <a:ext uri="{FF2B5EF4-FFF2-40B4-BE49-F238E27FC236}">
                <a16:creationId xmlns:a16="http://schemas.microsoft.com/office/drawing/2014/main" id="{32833A6B-0EF2-4282-A1FB-0DD9542EBCF7}"/>
              </a:ext>
            </a:extLst>
          </p:cNvPr>
          <p:cNvSpPr txBox="1"/>
          <p:nvPr/>
        </p:nvSpPr>
        <p:spPr>
          <a:xfrm>
            <a:off x="8389831" y="3284153"/>
            <a:ext cx="1856416"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M</a:t>
            </a:r>
            <a:r>
              <a:rPr lang="en-US" sz="2800" b="1" kern="0" dirty="0" err="1">
                <a:solidFill>
                  <a:srgbClr val="FF0000"/>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nner</a:t>
            </a:r>
            <a:endParaRPr lang="en-US" sz="2800" kern="0" dirty="0">
              <a:solidFill>
                <a:srgbClr val="1F3864"/>
              </a:solidFill>
              <a:latin typeface="Century Gothic"/>
              <a:ea typeface="Century Gothic"/>
              <a:cs typeface="Century Gothic"/>
              <a:sym typeface="Century Gothic"/>
            </a:endParaRPr>
          </a:p>
        </p:txBody>
      </p:sp>
      <p:sp>
        <p:nvSpPr>
          <p:cNvPr id="86" name="TextBox 85">
            <a:extLst>
              <a:ext uri="{FF2B5EF4-FFF2-40B4-BE49-F238E27FC236}">
                <a16:creationId xmlns:a16="http://schemas.microsoft.com/office/drawing/2014/main" id="{E8EE8A9B-40D1-4C97-BB1F-28883F4722B8}"/>
              </a:ext>
            </a:extLst>
          </p:cNvPr>
          <p:cNvSpPr txBox="1"/>
          <p:nvPr/>
        </p:nvSpPr>
        <p:spPr>
          <a:xfrm>
            <a:off x="8457744" y="249161"/>
            <a:ext cx="1881215" cy="1323439"/>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rPr>
              <a:t>Sammle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 die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rPr>
              <a:t>Geldstücke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 – collect the coins</a:t>
            </a:r>
          </a:p>
        </p:txBody>
      </p:sp>
    </p:spTree>
    <p:extLst>
      <p:ext uri="{BB962C8B-B14F-4D97-AF65-F5344CB8AC3E}">
        <p14:creationId xmlns:p14="http://schemas.microsoft.com/office/powerpoint/2010/main" val="30972942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59000"/>
                                        <p:tgtEl>
                                          <p:spTgt spid="42"/>
                                        </p:tgtEl>
                                        <p:attrNameLst>
                                          <p:attrName>ppt_y</p:attrName>
                                        </p:attrNameLst>
                                      </p:cBhvr>
                                      <p:tavLst>
                                        <p:tav tm="0">
                                          <p:val>
                                            <p:strVal val="#ppt_y"/>
                                          </p:val>
                                        </p:tav>
                                        <p:tav tm="100000">
                                          <p:val>
                                            <p:strVal val="#ppt_y+#ppt_h*1.125000"/>
                                          </p:val>
                                        </p:tav>
                                      </p:tavLst>
                                    </p:anim>
                                    <p:animEffect transition="out" filter="wipe(down)">
                                      <p:cBhvr>
                                        <p:cTn id="7" dur="59000"/>
                                        <p:tgtEl>
                                          <p:spTgt spid="42"/>
                                        </p:tgtEl>
                                      </p:cBhvr>
                                    </p:animEffect>
                                    <p:set>
                                      <p:cBhvr>
                                        <p:cTn id="8" dur="1" fill="hold">
                                          <p:stCondLst>
                                            <p:cond delay="58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76" name="Table 9">
            <a:extLst>
              <a:ext uri="{FF2B5EF4-FFF2-40B4-BE49-F238E27FC236}">
                <a16:creationId xmlns:a16="http://schemas.microsoft.com/office/drawing/2014/main" id="{6558CAC9-BC9D-4D75-B7ED-CFF027BE6849}"/>
              </a:ext>
            </a:extLst>
          </p:cNvPr>
          <p:cNvGraphicFramePr>
            <a:graphicFrameLocks noGrp="1"/>
          </p:cNvGraphicFramePr>
          <p:nvPr/>
        </p:nvGraphicFramePr>
        <p:xfrm>
          <a:off x="348687" y="3448982"/>
          <a:ext cx="5313559" cy="3212040"/>
        </p:xfrm>
        <a:graphic>
          <a:graphicData uri="http://schemas.openxmlformats.org/drawingml/2006/table">
            <a:tbl>
              <a:tblPr firstRow="1" bandRow="1"/>
              <a:tblGrid>
                <a:gridCol w="455593">
                  <a:extLst>
                    <a:ext uri="{9D8B030D-6E8A-4147-A177-3AD203B41FA5}">
                      <a16:colId xmlns:a16="http://schemas.microsoft.com/office/drawing/2014/main" val="2894444976"/>
                    </a:ext>
                  </a:extLst>
                </a:gridCol>
                <a:gridCol w="3263628">
                  <a:extLst>
                    <a:ext uri="{9D8B030D-6E8A-4147-A177-3AD203B41FA5}">
                      <a16:colId xmlns:a16="http://schemas.microsoft.com/office/drawing/2014/main" val="3753812202"/>
                    </a:ext>
                  </a:extLst>
                </a:gridCol>
                <a:gridCol w="1594338">
                  <a:extLst>
                    <a:ext uri="{9D8B030D-6E8A-4147-A177-3AD203B41FA5}">
                      <a16:colId xmlns:a16="http://schemas.microsoft.com/office/drawing/2014/main" val="4293386852"/>
                    </a:ext>
                  </a:extLst>
                </a:gridCol>
              </a:tblGrid>
              <a:tr h="642408">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pPr algn="ctr"/>
                      <a:r>
                        <a:rPr lang="en-GB" sz="2800" dirty="0">
                          <a:solidFill>
                            <a:srgbClr val="002060"/>
                          </a:solidFill>
                          <a:latin typeface="Century Gothic" panose="020B0502020202020204" pitchFamily="34" charset="0"/>
                        </a:rPr>
                        <a:t>1</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467923"/>
                  </a:ext>
                </a:extLst>
              </a:tr>
              <a:tr h="642408">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pPr algn="ctr"/>
                      <a:r>
                        <a:rPr lang="en-GB" sz="2800" dirty="0">
                          <a:solidFill>
                            <a:srgbClr val="002060"/>
                          </a:solidFill>
                          <a:latin typeface="Century Gothic" panose="020B0502020202020204" pitchFamily="34" charset="0"/>
                        </a:rPr>
                        <a:t>2</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1486698"/>
                  </a:ext>
                </a:extLst>
              </a:tr>
              <a:tr h="642408">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pPr algn="ctr"/>
                      <a:r>
                        <a:rPr lang="en-GB" sz="2800" dirty="0">
                          <a:solidFill>
                            <a:srgbClr val="002060"/>
                          </a:solidFill>
                          <a:latin typeface="Century Gothic" panose="020B0502020202020204" pitchFamily="34" charset="0"/>
                        </a:rPr>
                        <a:t>3</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9647613"/>
                  </a:ext>
                </a:extLst>
              </a:tr>
              <a:tr h="642408">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pPr algn="ctr"/>
                      <a:r>
                        <a:rPr lang="en-GB" sz="2800" dirty="0">
                          <a:solidFill>
                            <a:srgbClr val="002060"/>
                          </a:solidFill>
                          <a:latin typeface="Century Gothic" panose="020B0502020202020204" pitchFamily="34" charset="0"/>
                        </a:rPr>
                        <a:t>4</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93913"/>
                  </a:ext>
                </a:extLst>
              </a:tr>
              <a:tr h="642408">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pPr algn="ctr"/>
                      <a:r>
                        <a:rPr lang="en-GB" sz="2800" dirty="0">
                          <a:solidFill>
                            <a:srgbClr val="002060"/>
                          </a:solidFill>
                          <a:latin typeface="Century Gothic" panose="020B0502020202020204" pitchFamily="34" charset="0"/>
                        </a:rPr>
                        <a:t>5</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665873"/>
                  </a:ext>
                </a:extLst>
              </a:tr>
            </a:tbl>
          </a:graphicData>
        </a:graphic>
      </p:graphicFrame>
      <p:graphicFrame>
        <p:nvGraphicFramePr>
          <p:cNvPr id="77" name="Table 9">
            <a:extLst>
              <a:ext uri="{FF2B5EF4-FFF2-40B4-BE49-F238E27FC236}">
                <a16:creationId xmlns:a16="http://schemas.microsoft.com/office/drawing/2014/main" id="{9E68A6C8-B352-4180-8E19-1E09970C5DCD}"/>
              </a:ext>
            </a:extLst>
          </p:cNvPr>
          <p:cNvGraphicFramePr>
            <a:graphicFrameLocks noGrp="1"/>
          </p:cNvGraphicFramePr>
          <p:nvPr/>
        </p:nvGraphicFramePr>
        <p:xfrm>
          <a:off x="6279147" y="3448982"/>
          <a:ext cx="5371014" cy="3212040"/>
        </p:xfrm>
        <a:graphic>
          <a:graphicData uri="http://schemas.openxmlformats.org/drawingml/2006/table">
            <a:tbl>
              <a:tblPr firstRow="1" bandRow="1"/>
              <a:tblGrid>
                <a:gridCol w="598376">
                  <a:extLst>
                    <a:ext uri="{9D8B030D-6E8A-4147-A177-3AD203B41FA5}">
                      <a16:colId xmlns:a16="http://schemas.microsoft.com/office/drawing/2014/main" val="2894444976"/>
                    </a:ext>
                  </a:extLst>
                </a:gridCol>
                <a:gridCol w="3309831">
                  <a:extLst>
                    <a:ext uri="{9D8B030D-6E8A-4147-A177-3AD203B41FA5}">
                      <a16:colId xmlns:a16="http://schemas.microsoft.com/office/drawing/2014/main" val="3753812202"/>
                    </a:ext>
                  </a:extLst>
                </a:gridCol>
                <a:gridCol w="1462807">
                  <a:extLst>
                    <a:ext uri="{9D8B030D-6E8A-4147-A177-3AD203B41FA5}">
                      <a16:colId xmlns:a16="http://schemas.microsoft.com/office/drawing/2014/main" val="4293386852"/>
                    </a:ext>
                  </a:extLst>
                </a:gridCol>
              </a:tblGrid>
              <a:tr h="642408">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pPr algn="ctr"/>
                      <a:r>
                        <a:rPr lang="en-GB" sz="2800" dirty="0">
                          <a:solidFill>
                            <a:srgbClr val="002060"/>
                          </a:solidFill>
                          <a:latin typeface="Century Gothic" panose="020B0502020202020204" pitchFamily="34" charset="0"/>
                        </a:rPr>
                        <a:t>6</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467923"/>
                  </a:ext>
                </a:extLst>
              </a:tr>
              <a:tr h="642408">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pPr algn="ctr"/>
                      <a:r>
                        <a:rPr lang="en-GB" sz="2800" dirty="0">
                          <a:solidFill>
                            <a:srgbClr val="002060"/>
                          </a:solidFill>
                          <a:latin typeface="Century Gothic" panose="020B0502020202020204" pitchFamily="34" charset="0"/>
                        </a:rPr>
                        <a:t>7</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1486698"/>
                  </a:ext>
                </a:extLst>
              </a:tr>
              <a:tr h="642408">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pPr algn="ctr"/>
                      <a:r>
                        <a:rPr lang="en-GB" sz="2800" dirty="0">
                          <a:solidFill>
                            <a:srgbClr val="002060"/>
                          </a:solidFill>
                          <a:latin typeface="Century Gothic" panose="020B0502020202020204" pitchFamily="34" charset="0"/>
                        </a:rPr>
                        <a:t>8</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9647613"/>
                  </a:ext>
                </a:extLst>
              </a:tr>
              <a:tr h="642408">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pPr algn="ctr"/>
                      <a:r>
                        <a:rPr lang="en-GB" sz="2800" dirty="0">
                          <a:solidFill>
                            <a:srgbClr val="002060"/>
                          </a:solidFill>
                          <a:latin typeface="Century Gothic" panose="020B0502020202020204" pitchFamily="34" charset="0"/>
                        </a:rPr>
                        <a:t>9</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93913"/>
                  </a:ext>
                </a:extLst>
              </a:tr>
              <a:tr h="642408">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pPr algn="ctr"/>
                      <a:r>
                        <a:rPr lang="en-GB" sz="2800" dirty="0">
                          <a:solidFill>
                            <a:srgbClr val="002060"/>
                          </a:solidFill>
                          <a:latin typeface="Century Gothic" panose="020B0502020202020204" pitchFamily="34" charset="0"/>
                        </a:rPr>
                        <a:t>10</a:t>
                      </a: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Calibri" panose="020F0502020204030204"/>
                          <a:sym typeface="Arial"/>
                        </a:defRPr>
                      </a:lvl9pPr>
                    </a:lstStyle>
                    <a:p>
                      <a:endParaRPr lang="en-GB" sz="2800" dirty="0">
                        <a:solidFill>
                          <a:srgbClr val="002060"/>
                        </a:solidFill>
                        <a:latin typeface="Century Gothic" panose="020B0502020202020204" pitchFamily="34" charset="0"/>
                      </a:endParaRPr>
                    </a:p>
                  </a:txBody>
                  <a:tcPr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665873"/>
                  </a:ext>
                </a:extLst>
              </a:tr>
            </a:tbl>
          </a:graphicData>
        </a:graphic>
      </p:graphicFrame>
      <p:sp>
        <p:nvSpPr>
          <p:cNvPr id="78" name="Rectangle 77">
            <a:extLst>
              <a:ext uri="{FF2B5EF4-FFF2-40B4-BE49-F238E27FC236}">
                <a16:creationId xmlns:a16="http://schemas.microsoft.com/office/drawing/2014/main" id="{C568B0A3-2974-49B1-834E-D9E0151A137C}"/>
              </a:ext>
            </a:extLst>
          </p:cNvPr>
          <p:cNvSpPr/>
          <p:nvPr/>
        </p:nvSpPr>
        <p:spPr>
          <a:xfrm>
            <a:off x="1521422" y="2862078"/>
            <a:ext cx="1802096" cy="584775"/>
          </a:xfrm>
          <a:prstGeom prst="rect">
            <a:avLst/>
          </a:prstGeom>
        </p:spPr>
        <p:txBody>
          <a:bodyPr wrap="none">
            <a:spAutoFit/>
          </a:bodyPr>
          <a:lstStyle/>
          <a:p>
            <a:pPr>
              <a:defRPr/>
            </a:pPr>
            <a:r>
              <a:rPr lang="en-GB" sz="3200" b="1" kern="0" dirty="0" err="1">
                <a:solidFill>
                  <a:srgbClr val="002060"/>
                </a:solidFill>
                <a:latin typeface="Century Gothic"/>
              </a:rPr>
              <a:t>Englisch</a:t>
            </a:r>
            <a:endParaRPr lang="en-GB" kern="0" dirty="0">
              <a:solidFill>
                <a:prstClr val="black"/>
              </a:solidFill>
              <a:latin typeface="Calibri" panose="020F0502020204030204"/>
            </a:endParaRPr>
          </a:p>
        </p:txBody>
      </p:sp>
      <p:sp>
        <p:nvSpPr>
          <p:cNvPr id="79" name="Rectangle 78">
            <a:extLst>
              <a:ext uri="{FF2B5EF4-FFF2-40B4-BE49-F238E27FC236}">
                <a16:creationId xmlns:a16="http://schemas.microsoft.com/office/drawing/2014/main" id="{4B6A2938-6688-4A32-801D-70FF998A260D}"/>
              </a:ext>
            </a:extLst>
          </p:cNvPr>
          <p:cNvSpPr/>
          <p:nvPr/>
        </p:nvSpPr>
        <p:spPr>
          <a:xfrm>
            <a:off x="7566696" y="2907078"/>
            <a:ext cx="1802096" cy="584775"/>
          </a:xfrm>
          <a:prstGeom prst="rect">
            <a:avLst/>
          </a:prstGeom>
        </p:spPr>
        <p:txBody>
          <a:bodyPr wrap="none">
            <a:spAutoFit/>
          </a:bodyPr>
          <a:lstStyle/>
          <a:p>
            <a:pPr>
              <a:defRPr/>
            </a:pPr>
            <a:r>
              <a:rPr lang="en-GB" sz="3200" b="1" kern="0" dirty="0" err="1">
                <a:solidFill>
                  <a:srgbClr val="002060"/>
                </a:solidFill>
                <a:latin typeface="Century Gothic"/>
              </a:rPr>
              <a:t>Englisch</a:t>
            </a:r>
            <a:endParaRPr lang="en-GB" kern="0" dirty="0">
              <a:solidFill>
                <a:prstClr val="black"/>
              </a:solidFill>
              <a:latin typeface="Calibri" panose="020F0502020204030204"/>
            </a:endParaRPr>
          </a:p>
        </p:txBody>
      </p:sp>
      <p:sp>
        <p:nvSpPr>
          <p:cNvPr id="80" name="Rectangle 79">
            <a:extLst>
              <a:ext uri="{FF2B5EF4-FFF2-40B4-BE49-F238E27FC236}">
                <a16:creationId xmlns:a16="http://schemas.microsoft.com/office/drawing/2014/main" id="{65A9CE9B-6048-4242-B54C-53A21D578EEF}"/>
              </a:ext>
            </a:extLst>
          </p:cNvPr>
          <p:cNvSpPr/>
          <p:nvPr/>
        </p:nvSpPr>
        <p:spPr>
          <a:xfrm>
            <a:off x="3894967" y="2452646"/>
            <a:ext cx="1919115" cy="1077218"/>
          </a:xfrm>
          <a:prstGeom prst="rect">
            <a:avLst/>
          </a:prstGeom>
        </p:spPr>
        <p:txBody>
          <a:bodyPr wrap="none">
            <a:spAutoFit/>
          </a:bodyPr>
          <a:lstStyle/>
          <a:p>
            <a:pPr algn="ctr">
              <a:defRPr/>
            </a:pPr>
            <a:r>
              <a:rPr lang="en-GB" sz="3200" b="1" kern="0" dirty="0">
                <a:solidFill>
                  <a:srgbClr val="002060"/>
                </a:solidFill>
                <a:latin typeface="Century Gothic"/>
              </a:rPr>
              <a:t>word for </a:t>
            </a:r>
            <a:br>
              <a:rPr lang="en-GB" sz="3200" b="1" kern="0" dirty="0">
                <a:solidFill>
                  <a:srgbClr val="002060"/>
                </a:solidFill>
                <a:latin typeface="Century Gothic"/>
              </a:rPr>
            </a:br>
            <a:r>
              <a:rPr lang="en-GB" sz="3200" b="1" kern="0" dirty="0">
                <a:solidFill>
                  <a:srgbClr val="002060"/>
                </a:solidFill>
                <a:latin typeface="Century Gothic"/>
              </a:rPr>
              <a:t>‘the’</a:t>
            </a:r>
            <a:endParaRPr lang="en-GB" kern="0" dirty="0">
              <a:solidFill>
                <a:prstClr val="black"/>
              </a:solidFill>
              <a:latin typeface="Calibri" panose="020F0502020204030204"/>
            </a:endParaRPr>
          </a:p>
        </p:txBody>
      </p:sp>
      <p:sp>
        <p:nvSpPr>
          <p:cNvPr id="81" name="Rectangle 80">
            <a:extLst>
              <a:ext uri="{FF2B5EF4-FFF2-40B4-BE49-F238E27FC236}">
                <a16:creationId xmlns:a16="http://schemas.microsoft.com/office/drawing/2014/main" id="{A0F196E3-2AE2-419C-9298-B83B5962B1F5}"/>
              </a:ext>
            </a:extLst>
          </p:cNvPr>
          <p:cNvSpPr/>
          <p:nvPr/>
        </p:nvSpPr>
        <p:spPr>
          <a:xfrm>
            <a:off x="10002239" y="2477140"/>
            <a:ext cx="1919115" cy="1077218"/>
          </a:xfrm>
          <a:prstGeom prst="rect">
            <a:avLst/>
          </a:prstGeom>
        </p:spPr>
        <p:txBody>
          <a:bodyPr wrap="none">
            <a:spAutoFit/>
          </a:bodyPr>
          <a:lstStyle/>
          <a:p>
            <a:pPr algn="ctr">
              <a:defRPr/>
            </a:pPr>
            <a:r>
              <a:rPr lang="en-GB" sz="3200" b="1" kern="0" dirty="0">
                <a:solidFill>
                  <a:srgbClr val="002060"/>
                </a:solidFill>
                <a:latin typeface="Century Gothic"/>
              </a:rPr>
              <a:t>word for </a:t>
            </a:r>
            <a:br>
              <a:rPr lang="en-GB" sz="3200" b="1" kern="0" dirty="0">
                <a:solidFill>
                  <a:srgbClr val="002060"/>
                </a:solidFill>
                <a:latin typeface="Century Gothic"/>
              </a:rPr>
            </a:br>
            <a:r>
              <a:rPr lang="en-GB" sz="3200" b="1" kern="0" dirty="0">
                <a:solidFill>
                  <a:srgbClr val="002060"/>
                </a:solidFill>
                <a:latin typeface="Century Gothic"/>
              </a:rPr>
              <a:t>‘the’</a:t>
            </a:r>
            <a:endParaRPr lang="en-GB" kern="0" dirty="0">
              <a:solidFill>
                <a:prstClr val="black"/>
              </a:solidFill>
              <a:latin typeface="Calibri" panose="020F0502020204030204"/>
            </a:endParaRPr>
          </a:p>
        </p:txBody>
      </p:sp>
      <p:sp>
        <p:nvSpPr>
          <p:cNvPr id="82" name="Rectangle 81">
            <a:extLst>
              <a:ext uri="{FF2B5EF4-FFF2-40B4-BE49-F238E27FC236}">
                <a16:creationId xmlns:a16="http://schemas.microsoft.com/office/drawing/2014/main" id="{9A6162BF-895C-4ADB-A203-B16607A9BD74}"/>
              </a:ext>
            </a:extLst>
          </p:cNvPr>
          <p:cNvSpPr/>
          <p:nvPr/>
        </p:nvSpPr>
        <p:spPr>
          <a:xfrm>
            <a:off x="1084002" y="3491853"/>
            <a:ext cx="2885712" cy="584775"/>
          </a:xfrm>
          <a:prstGeom prst="rect">
            <a:avLst/>
          </a:prstGeom>
        </p:spPr>
        <p:txBody>
          <a:bodyPr wrap="square">
            <a:spAutoFit/>
          </a:bodyPr>
          <a:lstStyle/>
          <a:p>
            <a:pPr algn="ctr">
              <a:defRPr/>
            </a:pPr>
            <a:r>
              <a:rPr lang="en-GB" sz="3200" b="1" kern="0" dirty="0">
                <a:solidFill>
                  <a:srgbClr val="002060"/>
                </a:solidFill>
                <a:latin typeface="Century Gothic"/>
              </a:rPr>
              <a:t>river</a:t>
            </a:r>
            <a:endParaRPr lang="en-GB" kern="0" dirty="0">
              <a:solidFill>
                <a:prstClr val="black"/>
              </a:solidFill>
              <a:latin typeface="Calibri" panose="020F0502020204030204"/>
            </a:endParaRPr>
          </a:p>
        </p:txBody>
      </p:sp>
      <p:sp>
        <p:nvSpPr>
          <p:cNvPr id="83" name="Rectangle 82">
            <a:extLst>
              <a:ext uri="{FF2B5EF4-FFF2-40B4-BE49-F238E27FC236}">
                <a16:creationId xmlns:a16="http://schemas.microsoft.com/office/drawing/2014/main" id="{D6F770EF-3A81-400F-8880-92DF7CC9AC64}"/>
              </a:ext>
            </a:extLst>
          </p:cNvPr>
          <p:cNvSpPr/>
          <p:nvPr/>
        </p:nvSpPr>
        <p:spPr>
          <a:xfrm>
            <a:off x="965588" y="4089866"/>
            <a:ext cx="3078874" cy="584775"/>
          </a:xfrm>
          <a:prstGeom prst="rect">
            <a:avLst/>
          </a:prstGeom>
        </p:spPr>
        <p:txBody>
          <a:bodyPr wrap="square">
            <a:spAutoFit/>
          </a:bodyPr>
          <a:lstStyle/>
          <a:p>
            <a:pPr algn="ctr">
              <a:defRPr/>
            </a:pPr>
            <a:r>
              <a:rPr lang="en-GB" sz="3200" b="1" kern="0" dirty="0">
                <a:solidFill>
                  <a:srgbClr val="002060"/>
                </a:solidFill>
                <a:latin typeface="Century Gothic"/>
              </a:rPr>
              <a:t>island</a:t>
            </a:r>
            <a:endParaRPr lang="en-GB" kern="0" dirty="0">
              <a:solidFill>
                <a:prstClr val="black"/>
              </a:solidFill>
              <a:latin typeface="Calibri" panose="020F0502020204030204"/>
            </a:endParaRPr>
          </a:p>
        </p:txBody>
      </p:sp>
      <p:sp>
        <p:nvSpPr>
          <p:cNvPr id="84" name="Rectangle 83">
            <a:extLst>
              <a:ext uri="{FF2B5EF4-FFF2-40B4-BE49-F238E27FC236}">
                <a16:creationId xmlns:a16="http://schemas.microsoft.com/office/drawing/2014/main" id="{FDC8F865-A13C-47CC-ACEC-BCBF2363ABA8}"/>
              </a:ext>
            </a:extLst>
          </p:cNvPr>
          <p:cNvSpPr/>
          <p:nvPr/>
        </p:nvSpPr>
        <p:spPr>
          <a:xfrm>
            <a:off x="1075472" y="4790669"/>
            <a:ext cx="2968990" cy="584775"/>
          </a:xfrm>
          <a:prstGeom prst="rect">
            <a:avLst/>
          </a:prstGeom>
        </p:spPr>
        <p:txBody>
          <a:bodyPr wrap="square">
            <a:spAutoFit/>
          </a:bodyPr>
          <a:lstStyle/>
          <a:p>
            <a:pPr algn="ctr">
              <a:defRPr/>
            </a:pPr>
            <a:r>
              <a:rPr lang="en-GB" sz="3200" b="1" kern="0" dirty="0">
                <a:solidFill>
                  <a:srgbClr val="002060"/>
                </a:solidFill>
                <a:latin typeface="Century Gothic"/>
              </a:rPr>
              <a:t>north</a:t>
            </a:r>
            <a:endParaRPr lang="en-GB" kern="0" dirty="0">
              <a:solidFill>
                <a:prstClr val="black"/>
              </a:solidFill>
              <a:latin typeface="Calibri" panose="020F0502020204030204"/>
            </a:endParaRPr>
          </a:p>
        </p:txBody>
      </p:sp>
      <p:sp>
        <p:nvSpPr>
          <p:cNvPr id="85" name="Rectangle 84">
            <a:extLst>
              <a:ext uri="{FF2B5EF4-FFF2-40B4-BE49-F238E27FC236}">
                <a16:creationId xmlns:a16="http://schemas.microsoft.com/office/drawing/2014/main" id="{97572B19-D51F-45CA-8429-A2E1C437E478}"/>
              </a:ext>
            </a:extLst>
          </p:cNvPr>
          <p:cNvSpPr/>
          <p:nvPr/>
        </p:nvSpPr>
        <p:spPr>
          <a:xfrm>
            <a:off x="866708" y="5378589"/>
            <a:ext cx="3177753" cy="584775"/>
          </a:xfrm>
          <a:prstGeom prst="rect">
            <a:avLst/>
          </a:prstGeom>
        </p:spPr>
        <p:txBody>
          <a:bodyPr wrap="square">
            <a:spAutoFit/>
          </a:bodyPr>
          <a:lstStyle/>
          <a:p>
            <a:pPr algn="ctr">
              <a:defRPr/>
            </a:pPr>
            <a:r>
              <a:rPr lang="en-GB" sz="3200" b="1" kern="0" dirty="0">
                <a:solidFill>
                  <a:srgbClr val="002060"/>
                </a:solidFill>
                <a:latin typeface="Century Gothic"/>
              </a:rPr>
              <a:t>east</a:t>
            </a:r>
            <a:endParaRPr lang="en-GB" kern="0" dirty="0">
              <a:solidFill>
                <a:prstClr val="black"/>
              </a:solidFill>
              <a:latin typeface="Calibri" panose="020F0502020204030204"/>
            </a:endParaRPr>
          </a:p>
        </p:txBody>
      </p:sp>
      <p:sp>
        <p:nvSpPr>
          <p:cNvPr id="86" name="Rectangle 85">
            <a:extLst>
              <a:ext uri="{FF2B5EF4-FFF2-40B4-BE49-F238E27FC236}">
                <a16:creationId xmlns:a16="http://schemas.microsoft.com/office/drawing/2014/main" id="{9273EBF9-BC91-4570-A054-FDACD4B120F3}"/>
              </a:ext>
            </a:extLst>
          </p:cNvPr>
          <p:cNvSpPr/>
          <p:nvPr/>
        </p:nvSpPr>
        <p:spPr>
          <a:xfrm>
            <a:off x="965588" y="6019668"/>
            <a:ext cx="3078874" cy="584775"/>
          </a:xfrm>
          <a:prstGeom prst="rect">
            <a:avLst/>
          </a:prstGeom>
        </p:spPr>
        <p:txBody>
          <a:bodyPr wrap="square">
            <a:spAutoFit/>
          </a:bodyPr>
          <a:lstStyle/>
          <a:p>
            <a:pPr algn="ctr">
              <a:defRPr/>
            </a:pPr>
            <a:r>
              <a:rPr lang="en-GB" sz="3200" b="1" kern="0" dirty="0">
                <a:solidFill>
                  <a:srgbClr val="002060"/>
                </a:solidFill>
                <a:latin typeface="Century Gothic"/>
              </a:rPr>
              <a:t>castle</a:t>
            </a:r>
            <a:endParaRPr lang="en-GB" kern="0" dirty="0">
              <a:solidFill>
                <a:prstClr val="black"/>
              </a:solidFill>
              <a:latin typeface="Calibri" panose="020F0502020204030204"/>
            </a:endParaRPr>
          </a:p>
        </p:txBody>
      </p:sp>
      <p:sp>
        <p:nvSpPr>
          <p:cNvPr id="87" name="Rectangle 86">
            <a:extLst>
              <a:ext uri="{FF2B5EF4-FFF2-40B4-BE49-F238E27FC236}">
                <a16:creationId xmlns:a16="http://schemas.microsoft.com/office/drawing/2014/main" id="{A9AC8DD7-580F-4B8E-A3E0-12E7D408FE9E}"/>
              </a:ext>
            </a:extLst>
          </p:cNvPr>
          <p:cNvSpPr/>
          <p:nvPr/>
        </p:nvSpPr>
        <p:spPr>
          <a:xfrm>
            <a:off x="7010861" y="3446853"/>
            <a:ext cx="3078874" cy="584775"/>
          </a:xfrm>
          <a:prstGeom prst="rect">
            <a:avLst/>
          </a:prstGeom>
        </p:spPr>
        <p:txBody>
          <a:bodyPr wrap="square">
            <a:spAutoFit/>
          </a:bodyPr>
          <a:lstStyle/>
          <a:p>
            <a:pPr algn="ctr">
              <a:defRPr/>
            </a:pPr>
            <a:r>
              <a:rPr lang="en-GB" sz="3200" b="1" kern="0" dirty="0">
                <a:solidFill>
                  <a:srgbClr val="002060"/>
                </a:solidFill>
                <a:latin typeface="Century Gothic"/>
              </a:rPr>
              <a:t>south</a:t>
            </a:r>
            <a:endParaRPr lang="en-GB" kern="0" dirty="0">
              <a:solidFill>
                <a:prstClr val="black"/>
              </a:solidFill>
              <a:latin typeface="Calibri" panose="020F0502020204030204"/>
            </a:endParaRPr>
          </a:p>
        </p:txBody>
      </p:sp>
      <p:sp>
        <p:nvSpPr>
          <p:cNvPr id="88" name="Rectangle 87">
            <a:extLst>
              <a:ext uri="{FF2B5EF4-FFF2-40B4-BE49-F238E27FC236}">
                <a16:creationId xmlns:a16="http://schemas.microsoft.com/office/drawing/2014/main" id="{8C2738A1-12D6-4D86-BA0F-FF20E2F80B04}"/>
              </a:ext>
            </a:extLst>
          </p:cNvPr>
          <p:cNvSpPr/>
          <p:nvPr/>
        </p:nvSpPr>
        <p:spPr>
          <a:xfrm>
            <a:off x="6811108" y="4127317"/>
            <a:ext cx="3363594" cy="584775"/>
          </a:xfrm>
          <a:prstGeom prst="rect">
            <a:avLst/>
          </a:prstGeom>
        </p:spPr>
        <p:txBody>
          <a:bodyPr wrap="square">
            <a:spAutoFit/>
          </a:bodyPr>
          <a:lstStyle/>
          <a:p>
            <a:pPr algn="ctr">
              <a:defRPr/>
            </a:pPr>
            <a:r>
              <a:rPr lang="en-GB" sz="3200" b="1" kern="0" dirty="0">
                <a:solidFill>
                  <a:srgbClr val="002060"/>
                </a:solidFill>
                <a:latin typeface="Century Gothic"/>
              </a:rPr>
              <a:t>beach</a:t>
            </a:r>
            <a:endParaRPr lang="en-GB" kern="0" dirty="0">
              <a:solidFill>
                <a:prstClr val="black"/>
              </a:solidFill>
              <a:latin typeface="Calibri" panose="020F0502020204030204"/>
            </a:endParaRPr>
          </a:p>
        </p:txBody>
      </p:sp>
      <p:sp>
        <p:nvSpPr>
          <p:cNvPr id="89" name="Rectangle 88">
            <a:extLst>
              <a:ext uri="{FF2B5EF4-FFF2-40B4-BE49-F238E27FC236}">
                <a16:creationId xmlns:a16="http://schemas.microsoft.com/office/drawing/2014/main" id="{3CBD7434-CC8A-42CB-A02C-0E0026DACCF3}"/>
              </a:ext>
            </a:extLst>
          </p:cNvPr>
          <p:cNvSpPr/>
          <p:nvPr/>
        </p:nvSpPr>
        <p:spPr>
          <a:xfrm>
            <a:off x="6987414" y="4805652"/>
            <a:ext cx="3078874" cy="584775"/>
          </a:xfrm>
          <a:prstGeom prst="rect">
            <a:avLst/>
          </a:prstGeom>
        </p:spPr>
        <p:txBody>
          <a:bodyPr wrap="square">
            <a:spAutoFit/>
          </a:bodyPr>
          <a:lstStyle/>
          <a:p>
            <a:pPr algn="ctr">
              <a:defRPr/>
            </a:pPr>
            <a:r>
              <a:rPr lang="en-GB" sz="3200" b="1" kern="0" dirty="0">
                <a:solidFill>
                  <a:srgbClr val="002060"/>
                </a:solidFill>
                <a:latin typeface="Century Gothic"/>
              </a:rPr>
              <a:t>forest, woods</a:t>
            </a:r>
            <a:endParaRPr lang="en-GB" kern="0" dirty="0">
              <a:solidFill>
                <a:prstClr val="black"/>
              </a:solidFill>
              <a:latin typeface="Calibri" panose="020F0502020204030204"/>
            </a:endParaRPr>
          </a:p>
        </p:txBody>
      </p:sp>
      <p:sp>
        <p:nvSpPr>
          <p:cNvPr id="90" name="Rectangle 89">
            <a:extLst>
              <a:ext uri="{FF2B5EF4-FFF2-40B4-BE49-F238E27FC236}">
                <a16:creationId xmlns:a16="http://schemas.microsoft.com/office/drawing/2014/main" id="{F50368B6-159B-4267-8A41-DC4685F03C18}"/>
              </a:ext>
            </a:extLst>
          </p:cNvPr>
          <p:cNvSpPr/>
          <p:nvPr/>
        </p:nvSpPr>
        <p:spPr>
          <a:xfrm>
            <a:off x="6953468" y="5434893"/>
            <a:ext cx="3078874" cy="584775"/>
          </a:xfrm>
          <a:prstGeom prst="rect">
            <a:avLst/>
          </a:prstGeom>
        </p:spPr>
        <p:txBody>
          <a:bodyPr wrap="square">
            <a:spAutoFit/>
          </a:bodyPr>
          <a:lstStyle/>
          <a:p>
            <a:pPr algn="ctr">
              <a:defRPr/>
            </a:pPr>
            <a:r>
              <a:rPr lang="en-US" sz="3200" b="1" kern="0" dirty="0">
                <a:solidFill>
                  <a:srgbClr val="002060"/>
                </a:solidFill>
                <a:latin typeface="Century Gothic"/>
              </a:rPr>
              <a:t>west</a:t>
            </a:r>
            <a:endParaRPr lang="en-GB" kern="0" dirty="0">
              <a:solidFill>
                <a:prstClr val="black"/>
              </a:solidFill>
              <a:latin typeface="Calibri" panose="020F0502020204030204"/>
            </a:endParaRPr>
          </a:p>
        </p:txBody>
      </p:sp>
      <p:sp>
        <p:nvSpPr>
          <p:cNvPr id="91" name="Rectangle 90">
            <a:extLst>
              <a:ext uri="{FF2B5EF4-FFF2-40B4-BE49-F238E27FC236}">
                <a16:creationId xmlns:a16="http://schemas.microsoft.com/office/drawing/2014/main" id="{D11BA57D-E2FB-4026-8901-B9408E45907B}"/>
              </a:ext>
            </a:extLst>
          </p:cNvPr>
          <p:cNvSpPr/>
          <p:nvPr/>
        </p:nvSpPr>
        <p:spPr>
          <a:xfrm>
            <a:off x="6987414" y="6047957"/>
            <a:ext cx="3078874" cy="584775"/>
          </a:xfrm>
          <a:prstGeom prst="rect">
            <a:avLst/>
          </a:prstGeom>
        </p:spPr>
        <p:txBody>
          <a:bodyPr wrap="square">
            <a:spAutoFit/>
          </a:bodyPr>
          <a:lstStyle/>
          <a:p>
            <a:pPr algn="ctr">
              <a:defRPr/>
            </a:pPr>
            <a:r>
              <a:rPr lang="en-US" sz="3200" b="1" kern="0" dirty="0">
                <a:solidFill>
                  <a:srgbClr val="002060"/>
                </a:solidFill>
                <a:latin typeface="Century Gothic"/>
              </a:rPr>
              <a:t>moment</a:t>
            </a:r>
            <a:endParaRPr lang="en-GB" kern="0" dirty="0">
              <a:solidFill>
                <a:prstClr val="black"/>
              </a:solidFill>
              <a:latin typeface="Calibri" panose="020F0502020204030204"/>
            </a:endParaRPr>
          </a:p>
        </p:txBody>
      </p:sp>
      <p:sp>
        <p:nvSpPr>
          <p:cNvPr id="92" name="Rectangle 91">
            <a:extLst>
              <a:ext uri="{FF2B5EF4-FFF2-40B4-BE49-F238E27FC236}">
                <a16:creationId xmlns:a16="http://schemas.microsoft.com/office/drawing/2014/main" id="{36690C30-7C89-4776-AB31-B734D4BDFA34}"/>
              </a:ext>
            </a:extLst>
          </p:cNvPr>
          <p:cNvSpPr/>
          <p:nvPr/>
        </p:nvSpPr>
        <p:spPr>
          <a:xfrm>
            <a:off x="4044461" y="3503157"/>
            <a:ext cx="1617786" cy="584775"/>
          </a:xfrm>
          <a:prstGeom prst="rect">
            <a:avLst/>
          </a:prstGeom>
        </p:spPr>
        <p:txBody>
          <a:bodyPr wrap="square">
            <a:spAutoFit/>
          </a:bodyPr>
          <a:lstStyle/>
          <a:p>
            <a:pPr algn="ctr">
              <a:defRPr/>
            </a:pPr>
            <a:r>
              <a:rPr lang="en-GB" sz="3200" b="1" kern="0" dirty="0">
                <a:solidFill>
                  <a:srgbClr val="002060"/>
                </a:solidFill>
                <a:latin typeface="Century Gothic"/>
              </a:rPr>
              <a:t>der</a:t>
            </a:r>
            <a:endParaRPr lang="en-GB" kern="0" dirty="0">
              <a:solidFill>
                <a:prstClr val="black"/>
              </a:solidFill>
              <a:latin typeface="Calibri" panose="020F0502020204030204"/>
            </a:endParaRPr>
          </a:p>
        </p:txBody>
      </p:sp>
      <p:sp>
        <p:nvSpPr>
          <p:cNvPr id="93" name="Rectangle 92">
            <a:extLst>
              <a:ext uri="{FF2B5EF4-FFF2-40B4-BE49-F238E27FC236}">
                <a16:creationId xmlns:a16="http://schemas.microsoft.com/office/drawing/2014/main" id="{0A296940-1F27-4285-82CF-FF7FDD212083}"/>
              </a:ext>
            </a:extLst>
          </p:cNvPr>
          <p:cNvSpPr/>
          <p:nvPr/>
        </p:nvSpPr>
        <p:spPr>
          <a:xfrm>
            <a:off x="4044459" y="4101834"/>
            <a:ext cx="1617786" cy="584775"/>
          </a:xfrm>
          <a:prstGeom prst="rect">
            <a:avLst/>
          </a:prstGeom>
        </p:spPr>
        <p:txBody>
          <a:bodyPr wrap="square">
            <a:spAutoFit/>
          </a:bodyPr>
          <a:lstStyle/>
          <a:p>
            <a:pPr algn="ctr">
              <a:defRPr/>
            </a:pPr>
            <a:r>
              <a:rPr lang="en-GB" sz="3200" b="1" kern="0" dirty="0">
                <a:solidFill>
                  <a:srgbClr val="002060"/>
                </a:solidFill>
                <a:latin typeface="Century Gothic"/>
              </a:rPr>
              <a:t>die</a:t>
            </a:r>
            <a:endParaRPr lang="en-GB" kern="0" dirty="0">
              <a:solidFill>
                <a:prstClr val="black"/>
              </a:solidFill>
              <a:latin typeface="Calibri" panose="020F0502020204030204"/>
            </a:endParaRPr>
          </a:p>
        </p:txBody>
      </p:sp>
      <p:sp>
        <p:nvSpPr>
          <p:cNvPr id="94" name="Rectangle 93">
            <a:extLst>
              <a:ext uri="{FF2B5EF4-FFF2-40B4-BE49-F238E27FC236}">
                <a16:creationId xmlns:a16="http://schemas.microsoft.com/office/drawing/2014/main" id="{F3B32BDC-494A-480B-BA6C-4B2529F53595}"/>
              </a:ext>
            </a:extLst>
          </p:cNvPr>
          <p:cNvSpPr/>
          <p:nvPr/>
        </p:nvSpPr>
        <p:spPr>
          <a:xfrm>
            <a:off x="4027504" y="4737235"/>
            <a:ext cx="1617786" cy="584775"/>
          </a:xfrm>
          <a:prstGeom prst="rect">
            <a:avLst/>
          </a:prstGeom>
        </p:spPr>
        <p:txBody>
          <a:bodyPr wrap="square">
            <a:spAutoFit/>
          </a:bodyPr>
          <a:lstStyle/>
          <a:p>
            <a:pPr algn="ctr">
              <a:defRPr/>
            </a:pPr>
            <a:r>
              <a:rPr lang="en-GB" sz="3200" b="1" kern="0" dirty="0">
                <a:solidFill>
                  <a:srgbClr val="002060"/>
                </a:solidFill>
                <a:latin typeface="Century Gothic"/>
              </a:rPr>
              <a:t>der</a:t>
            </a:r>
            <a:endParaRPr lang="en-GB" kern="0" dirty="0">
              <a:solidFill>
                <a:prstClr val="black"/>
              </a:solidFill>
              <a:latin typeface="Calibri" panose="020F0502020204030204"/>
            </a:endParaRPr>
          </a:p>
        </p:txBody>
      </p:sp>
      <p:sp>
        <p:nvSpPr>
          <p:cNvPr id="95" name="Rectangle 94">
            <a:extLst>
              <a:ext uri="{FF2B5EF4-FFF2-40B4-BE49-F238E27FC236}">
                <a16:creationId xmlns:a16="http://schemas.microsoft.com/office/drawing/2014/main" id="{2024497E-3065-40BD-BECA-BC38935C5BA1}"/>
              </a:ext>
            </a:extLst>
          </p:cNvPr>
          <p:cNvSpPr/>
          <p:nvPr/>
        </p:nvSpPr>
        <p:spPr>
          <a:xfrm>
            <a:off x="4052938" y="5351318"/>
            <a:ext cx="1617786" cy="584775"/>
          </a:xfrm>
          <a:prstGeom prst="rect">
            <a:avLst/>
          </a:prstGeom>
        </p:spPr>
        <p:txBody>
          <a:bodyPr wrap="square">
            <a:spAutoFit/>
          </a:bodyPr>
          <a:lstStyle/>
          <a:p>
            <a:pPr algn="ctr">
              <a:defRPr/>
            </a:pPr>
            <a:r>
              <a:rPr lang="en-GB" sz="3200" b="1" kern="0" dirty="0">
                <a:solidFill>
                  <a:srgbClr val="002060"/>
                </a:solidFill>
                <a:latin typeface="Century Gothic"/>
              </a:rPr>
              <a:t>der</a:t>
            </a:r>
            <a:endParaRPr lang="en-GB" kern="0" dirty="0">
              <a:solidFill>
                <a:prstClr val="black"/>
              </a:solidFill>
              <a:latin typeface="Calibri" panose="020F0502020204030204"/>
            </a:endParaRPr>
          </a:p>
        </p:txBody>
      </p:sp>
      <p:sp>
        <p:nvSpPr>
          <p:cNvPr id="96" name="Rectangle 95">
            <a:extLst>
              <a:ext uri="{FF2B5EF4-FFF2-40B4-BE49-F238E27FC236}">
                <a16:creationId xmlns:a16="http://schemas.microsoft.com/office/drawing/2014/main" id="{EE910AE4-4D1F-4EC1-988C-072DC2DCAA4C}"/>
              </a:ext>
            </a:extLst>
          </p:cNvPr>
          <p:cNvSpPr/>
          <p:nvPr/>
        </p:nvSpPr>
        <p:spPr>
          <a:xfrm>
            <a:off x="4052938" y="5979691"/>
            <a:ext cx="1617786" cy="584775"/>
          </a:xfrm>
          <a:prstGeom prst="rect">
            <a:avLst/>
          </a:prstGeom>
        </p:spPr>
        <p:txBody>
          <a:bodyPr wrap="square">
            <a:spAutoFit/>
          </a:bodyPr>
          <a:lstStyle/>
          <a:p>
            <a:pPr algn="ctr">
              <a:defRPr/>
            </a:pPr>
            <a:r>
              <a:rPr lang="en-GB" sz="3200" b="1" kern="0" dirty="0">
                <a:solidFill>
                  <a:srgbClr val="002060"/>
                </a:solidFill>
                <a:latin typeface="Century Gothic"/>
              </a:rPr>
              <a:t>das</a:t>
            </a:r>
            <a:endParaRPr lang="en-GB" kern="0" dirty="0">
              <a:solidFill>
                <a:prstClr val="black"/>
              </a:solidFill>
              <a:latin typeface="Calibri" panose="020F0502020204030204"/>
            </a:endParaRPr>
          </a:p>
        </p:txBody>
      </p:sp>
      <p:sp>
        <p:nvSpPr>
          <p:cNvPr id="97" name="Rectangle 96">
            <a:extLst>
              <a:ext uri="{FF2B5EF4-FFF2-40B4-BE49-F238E27FC236}">
                <a16:creationId xmlns:a16="http://schemas.microsoft.com/office/drawing/2014/main" id="{1BB3F9C8-6C40-4DBB-90D8-124981930DD8}"/>
              </a:ext>
            </a:extLst>
          </p:cNvPr>
          <p:cNvSpPr/>
          <p:nvPr/>
        </p:nvSpPr>
        <p:spPr>
          <a:xfrm>
            <a:off x="10089735" y="3446852"/>
            <a:ext cx="1617786" cy="584775"/>
          </a:xfrm>
          <a:prstGeom prst="rect">
            <a:avLst/>
          </a:prstGeom>
        </p:spPr>
        <p:txBody>
          <a:bodyPr wrap="square">
            <a:spAutoFit/>
          </a:bodyPr>
          <a:lstStyle/>
          <a:p>
            <a:pPr algn="ctr">
              <a:defRPr/>
            </a:pPr>
            <a:r>
              <a:rPr lang="en-GB" sz="3200" b="1" kern="0" dirty="0">
                <a:solidFill>
                  <a:srgbClr val="002060"/>
                </a:solidFill>
                <a:latin typeface="Century Gothic"/>
              </a:rPr>
              <a:t>der</a:t>
            </a:r>
            <a:endParaRPr lang="en-GB" kern="0" dirty="0">
              <a:solidFill>
                <a:prstClr val="black"/>
              </a:solidFill>
              <a:latin typeface="Calibri" panose="020F0502020204030204"/>
            </a:endParaRPr>
          </a:p>
        </p:txBody>
      </p:sp>
      <p:sp>
        <p:nvSpPr>
          <p:cNvPr id="98" name="Rectangle 97">
            <a:extLst>
              <a:ext uri="{FF2B5EF4-FFF2-40B4-BE49-F238E27FC236}">
                <a16:creationId xmlns:a16="http://schemas.microsoft.com/office/drawing/2014/main" id="{FF1A94AC-F444-4BFB-8D27-419196A53375}"/>
              </a:ext>
            </a:extLst>
          </p:cNvPr>
          <p:cNvSpPr/>
          <p:nvPr/>
        </p:nvSpPr>
        <p:spPr>
          <a:xfrm>
            <a:off x="10126159" y="4125187"/>
            <a:ext cx="1617786" cy="584775"/>
          </a:xfrm>
          <a:prstGeom prst="rect">
            <a:avLst/>
          </a:prstGeom>
        </p:spPr>
        <p:txBody>
          <a:bodyPr wrap="square">
            <a:spAutoFit/>
          </a:bodyPr>
          <a:lstStyle/>
          <a:p>
            <a:pPr algn="ctr">
              <a:defRPr/>
            </a:pPr>
            <a:r>
              <a:rPr lang="en-GB" sz="3200" b="1" kern="0" dirty="0">
                <a:solidFill>
                  <a:srgbClr val="002060"/>
                </a:solidFill>
                <a:latin typeface="Century Gothic"/>
              </a:rPr>
              <a:t>der</a:t>
            </a:r>
            <a:endParaRPr lang="en-GB" kern="0" dirty="0">
              <a:solidFill>
                <a:prstClr val="black"/>
              </a:solidFill>
              <a:latin typeface="Calibri" panose="020F0502020204030204"/>
            </a:endParaRPr>
          </a:p>
        </p:txBody>
      </p:sp>
      <p:sp>
        <p:nvSpPr>
          <p:cNvPr id="99" name="Rectangle 98">
            <a:extLst>
              <a:ext uri="{FF2B5EF4-FFF2-40B4-BE49-F238E27FC236}">
                <a16:creationId xmlns:a16="http://schemas.microsoft.com/office/drawing/2014/main" id="{DDE87C62-08C6-4021-8EA6-DA3D7DB988CE}"/>
              </a:ext>
            </a:extLst>
          </p:cNvPr>
          <p:cNvSpPr/>
          <p:nvPr/>
        </p:nvSpPr>
        <p:spPr>
          <a:xfrm>
            <a:off x="10101888" y="4760148"/>
            <a:ext cx="1617786" cy="584775"/>
          </a:xfrm>
          <a:prstGeom prst="rect">
            <a:avLst/>
          </a:prstGeom>
        </p:spPr>
        <p:txBody>
          <a:bodyPr wrap="square">
            <a:spAutoFit/>
          </a:bodyPr>
          <a:lstStyle/>
          <a:p>
            <a:pPr algn="ctr">
              <a:defRPr/>
            </a:pPr>
            <a:r>
              <a:rPr lang="en-GB" sz="3200" b="1" kern="0" dirty="0">
                <a:solidFill>
                  <a:srgbClr val="002060"/>
                </a:solidFill>
                <a:latin typeface="Century Gothic"/>
              </a:rPr>
              <a:t>der</a:t>
            </a:r>
            <a:endParaRPr lang="en-GB" kern="0" dirty="0">
              <a:solidFill>
                <a:prstClr val="black"/>
              </a:solidFill>
              <a:latin typeface="Calibri" panose="020F0502020204030204"/>
            </a:endParaRPr>
          </a:p>
        </p:txBody>
      </p:sp>
      <p:sp>
        <p:nvSpPr>
          <p:cNvPr id="100" name="Rectangle 99">
            <a:extLst>
              <a:ext uri="{FF2B5EF4-FFF2-40B4-BE49-F238E27FC236}">
                <a16:creationId xmlns:a16="http://schemas.microsoft.com/office/drawing/2014/main" id="{CCC2678C-F85C-44DF-853A-388648982DCE}"/>
              </a:ext>
            </a:extLst>
          </p:cNvPr>
          <p:cNvSpPr/>
          <p:nvPr/>
        </p:nvSpPr>
        <p:spPr>
          <a:xfrm>
            <a:off x="10101917" y="5390824"/>
            <a:ext cx="1617786" cy="584775"/>
          </a:xfrm>
          <a:prstGeom prst="rect">
            <a:avLst/>
          </a:prstGeom>
        </p:spPr>
        <p:txBody>
          <a:bodyPr wrap="square">
            <a:spAutoFit/>
          </a:bodyPr>
          <a:lstStyle/>
          <a:p>
            <a:pPr algn="ctr">
              <a:defRPr/>
            </a:pPr>
            <a:r>
              <a:rPr lang="en-GB" sz="3200" b="1" kern="0" dirty="0">
                <a:solidFill>
                  <a:srgbClr val="002060"/>
                </a:solidFill>
                <a:latin typeface="Century Gothic"/>
              </a:rPr>
              <a:t>der</a:t>
            </a:r>
            <a:endParaRPr lang="en-GB" kern="0" dirty="0">
              <a:solidFill>
                <a:prstClr val="black"/>
              </a:solidFill>
              <a:latin typeface="Calibri" panose="020F0502020204030204"/>
            </a:endParaRPr>
          </a:p>
        </p:txBody>
      </p:sp>
      <p:sp>
        <p:nvSpPr>
          <p:cNvPr id="101" name="Rectangle 100">
            <a:extLst>
              <a:ext uri="{FF2B5EF4-FFF2-40B4-BE49-F238E27FC236}">
                <a16:creationId xmlns:a16="http://schemas.microsoft.com/office/drawing/2014/main" id="{65314AA7-CBF2-4B28-AC79-961D236C5367}"/>
              </a:ext>
            </a:extLst>
          </p:cNvPr>
          <p:cNvSpPr/>
          <p:nvPr/>
        </p:nvSpPr>
        <p:spPr>
          <a:xfrm>
            <a:off x="10101888" y="6019668"/>
            <a:ext cx="1617786" cy="584775"/>
          </a:xfrm>
          <a:prstGeom prst="rect">
            <a:avLst/>
          </a:prstGeom>
        </p:spPr>
        <p:txBody>
          <a:bodyPr wrap="square">
            <a:spAutoFit/>
          </a:bodyPr>
          <a:lstStyle/>
          <a:p>
            <a:pPr algn="ctr">
              <a:defRPr/>
            </a:pPr>
            <a:r>
              <a:rPr lang="en-GB" sz="3200" b="1" kern="0" dirty="0">
                <a:solidFill>
                  <a:srgbClr val="002060"/>
                </a:solidFill>
                <a:latin typeface="Century Gothic"/>
              </a:rPr>
              <a:t>der </a:t>
            </a:r>
            <a:endParaRPr lang="en-GB" kern="0" dirty="0">
              <a:solidFill>
                <a:prstClr val="black"/>
              </a:solidFill>
              <a:latin typeface="Calibri" panose="020F0502020204030204"/>
            </a:endParaRPr>
          </a:p>
        </p:txBody>
      </p:sp>
      <p:sp>
        <p:nvSpPr>
          <p:cNvPr id="102" name="TextBox 101">
            <a:extLst>
              <a:ext uri="{FF2B5EF4-FFF2-40B4-BE49-F238E27FC236}">
                <a16:creationId xmlns:a16="http://schemas.microsoft.com/office/drawing/2014/main" id="{1868A978-A272-4DF3-81C3-340A0D07F7F4}"/>
              </a:ext>
            </a:extLst>
          </p:cNvPr>
          <p:cNvSpPr txBox="1"/>
          <p:nvPr/>
        </p:nvSpPr>
        <p:spPr>
          <a:xfrm>
            <a:off x="-83178" y="1522908"/>
            <a:ext cx="13788572" cy="1077218"/>
          </a:xfrm>
          <a:prstGeom prst="rect">
            <a:avLst/>
          </a:prstGeom>
          <a:solidFill>
            <a:srgbClr val="0070C0"/>
          </a:solidFill>
        </p:spPr>
        <p:txBody>
          <a:bodyPr wrap="square">
            <a:spAutoFit/>
          </a:bodyPr>
          <a:lstStyle/>
          <a:p>
            <a:pPr>
              <a:defRPr/>
            </a:pPr>
            <a:endParaRPr lang="en-GB" sz="3200" kern="0" dirty="0">
              <a:solidFill>
                <a:srgbClr val="002060"/>
              </a:solidFill>
              <a:latin typeface="Century Gothic"/>
            </a:endParaRPr>
          </a:p>
          <a:p>
            <a:pPr>
              <a:defRPr/>
            </a:pPr>
            <a:endParaRPr lang="en-GB" sz="3200" kern="0" dirty="0">
              <a:solidFill>
                <a:srgbClr val="002060"/>
              </a:solidFill>
              <a:latin typeface="Century Gothic"/>
            </a:endParaRPr>
          </a:p>
        </p:txBody>
      </p:sp>
      <p:sp>
        <p:nvSpPr>
          <p:cNvPr id="103" name="Rectangle 102">
            <a:extLst>
              <a:ext uri="{FF2B5EF4-FFF2-40B4-BE49-F238E27FC236}">
                <a16:creationId xmlns:a16="http://schemas.microsoft.com/office/drawing/2014/main" id="{DFB3675F-781A-4905-8860-C663D6F43735}"/>
              </a:ext>
            </a:extLst>
          </p:cNvPr>
          <p:cNvSpPr/>
          <p:nvPr/>
        </p:nvSpPr>
        <p:spPr>
          <a:xfrm>
            <a:off x="996940" y="3519588"/>
            <a:ext cx="2985089" cy="584775"/>
          </a:xfrm>
          <a:prstGeom prst="rect">
            <a:avLst/>
          </a:prstGeom>
          <a:solidFill>
            <a:srgbClr val="EFF9FB"/>
          </a:solidFill>
        </p:spPr>
        <p:txBody>
          <a:bodyPr wrap="square">
            <a:spAutoFit/>
          </a:bodyPr>
          <a:lstStyle/>
          <a:p>
            <a:pPr algn="ctr">
              <a:defRPr/>
            </a:pPr>
            <a:r>
              <a:rPr lang="en-GB" sz="3200" b="1" kern="0" dirty="0" err="1">
                <a:solidFill>
                  <a:srgbClr val="002060"/>
                </a:solidFill>
                <a:latin typeface="Century Gothic"/>
              </a:rPr>
              <a:t>Fluss</a:t>
            </a:r>
            <a:endParaRPr lang="en-GB" kern="0" dirty="0">
              <a:solidFill>
                <a:prstClr val="black"/>
              </a:solidFill>
              <a:latin typeface="Calibri" panose="020F0502020204030204"/>
            </a:endParaRPr>
          </a:p>
        </p:txBody>
      </p:sp>
      <p:sp>
        <p:nvSpPr>
          <p:cNvPr id="104" name="Rectangle 103">
            <a:extLst>
              <a:ext uri="{FF2B5EF4-FFF2-40B4-BE49-F238E27FC236}">
                <a16:creationId xmlns:a16="http://schemas.microsoft.com/office/drawing/2014/main" id="{FA65C2B6-C061-45B4-A4E4-5AB589DE7AFB}"/>
              </a:ext>
            </a:extLst>
          </p:cNvPr>
          <p:cNvSpPr/>
          <p:nvPr/>
        </p:nvSpPr>
        <p:spPr>
          <a:xfrm>
            <a:off x="1028292" y="4073890"/>
            <a:ext cx="2985089" cy="584775"/>
          </a:xfrm>
          <a:prstGeom prst="rect">
            <a:avLst/>
          </a:prstGeom>
          <a:solidFill>
            <a:srgbClr val="EFF9FB"/>
          </a:solidFill>
        </p:spPr>
        <p:txBody>
          <a:bodyPr wrap="square">
            <a:spAutoFit/>
          </a:bodyPr>
          <a:lstStyle/>
          <a:p>
            <a:pPr algn="ctr">
              <a:defRPr/>
            </a:pPr>
            <a:r>
              <a:rPr lang="en-GB" sz="3200" b="1" kern="0" dirty="0" err="1">
                <a:solidFill>
                  <a:srgbClr val="002060"/>
                </a:solidFill>
                <a:latin typeface="Century Gothic"/>
              </a:rPr>
              <a:t>Insel</a:t>
            </a:r>
            <a:endParaRPr lang="en-GB" kern="0" dirty="0">
              <a:solidFill>
                <a:prstClr val="black"/>
              </a:solidFill>
              <a:latin typeface="Calibri" panose="020F0502020204030204"/>
            </a:endParaRPr>
          </a:p>
        </p:txBody>
      </p:sp>
      <p:sp>
        <p:nvSpPr>
          <p:cNvPr id="105" name="Rectangle 104">
            <a:extLst>
              <a:ext uri="{FF2B5EF4-FFF2-40B4-BE49-F238E27FC236}">
                <a16:creationId xmlns:a16="http://schemas.microsoft.com/office/drawing/2014/main" id="{EDE39E0F-E18F-4BBD-9184-E6B3366C8B9B}"/>
              </a:ext>
            </a:extLst>
          </p:cNvPr>
          <p:cNvSpPr/>
          <p:nvPr/>
        </p:nvSpPr>
        <p:spPr>
          <a:xfrm>
            <a:off x="699992" y="4776517"/>
            <a:ext cx="3399120" cy="584775"/>
          </a:xfrm>
          <a:prstGeom prst="rect">
            <a:avLst/>
          </a:prstGeom>
          <a:solidFill>
            <a:srgbClr val="EFF9FB"/>
          </a:solidFill>
        </p:spPr>
        <p:txBody>
          <a:bodyPr wrap="square">
            <a:spAutoFit/>
          </a:bodyPr>
          <a:lstStyle/>
          <a:p>
            <a:pPr algn="ctr">
              <a:defRPr/>
            </a:pPr>
            <a:r>
              <a:rPr lang="en-GB" sz="3200" b="1" kern="0" dirty="0">
                <a:solidFill>
                  <a:srgbClr val="002060"/>
                </a:solidFill>
                <a:latin typeface="Century Gothic"/>
              </a:rPr>
              <a:t>Norden, Nord-</a:t>
            </a:r>
            <a:endParaRPr lang="en-GB" kern="0" dirty="0">
              <a:solidFill>
                <a:prstClr val="black"/>
              </a:solidFill>
              <a:latin typeface="Calibri" panose="020F0502020204030204"/>
            </a:endParaRPr>
          </a:p>
        </p:txBody>
      </p:sp>
      <p:sp>
        <p:nvSpPr>
          <p:cNvPr id="106" name="Rectangle 105">
            <a:extLst>
              <a:ext uri="{FF2B5EF4-FFF2-40B4-BE49-F238E27FC236}">
                <a16:creationId xmlns:a16="http://schemas.microsoft.com/office/drawing/2014/main" id="{E41CB3EA-A13D-4321-9D8F-4ABA9DBDC3BB}"/>
              </a:ext>
            </a:extLst>
          </p:cNvPr>
          <p:cNvSpPr/>
          <p:nvPr/>
        </p:nvSpPr>
        <p:spPr>
          <a:xfrm>
            <a:off x="1067422" y="5421809"/>
            <a:ext cx="2985089" cy="584775"/>
          </a:xfrm>
          <a:prstGeom prst="rect">
            <a:avLst/>
          </a:prstGeom>
          <a:solidFill>
            <a:srgbClr val="EFF9FB"/>
          </a:solidFill>
        </p:spPr>
        <p:txBody>
          <a:bodyPr wrap="square">
            <a:spAutoFit/>
          </a:bodyPr>
          <a:lstStyle/>
          <a:p>
            <a:pPr algn="ctr">
              <a:defRPr/>
            </a:pPr>
            <a:r>
              <a:rPr lang="en-GB" sz="3200" b="1" kern="0" dirty="0" err="1">
                <a:solidFill>
                  <a:srgbClr val="002060"/>
                </a:solidFill>
                <a:latin typeface="Century Gothic"/>
              </a:rPr>
              <a:t>Osten</a:t>
            </a:r>
            <a:r>
              <a:rPr lang="en-GB" sz="3200" b="1" kern="0" dirty="0">
                <a:solidFill>
                  <a:srgbClr val="002060"/>
                </a:solidFill>
                <a:latin typeface="Century Gothic"/>
              </a:rPr>
              <a:t>, Ost-</a:t>
            </a:r>
            <a:endParaRPr lang="en-GB" kern="0" dirty="0">
              <a:solidFill>
                <a:prstClr val="black"/>
              </a:solidFill>
              <a:latin typeface="Calibri" panose="020F0502020204030204"/>
            </a:endParaRPr>
          </a:p>
        </p:txBody>
      </p:sp>
      <p:sp>
        <p:nvSpPr>
          <p:cNvPr id="107" name="Rectangle 106">
            <a:extLst>
              <a:ext uri="{FF2B5EF4-FFF2-40B4-BE49-F238E27FC236}">
                <a16:creationId xmlns:a16="http://schemas.microsoft.com/office/drawing/2014/main" id="{47B7A326-B4F9-4332-864A-FBCDD1264D11}"/>
              </a:ext>
            </a:extLst>
          </p:cNvPr>
          <p:cNvSpPr/>
          <p:nvPr/>
        </p:nvSpPr>
        <p:spPr>
          <a:xfrm>
            <a:off x="995732" y="6045836"/>
            <a:ext cx="2985089" cy="584775"/>
          </a:xfrm>
          <a:prstGeom prst="rect">
            <a:avLst/>
          </a:prstGeom>
          <a:solidFill>
            <a:srgbClr val="EFF9FB"/>
          </a:solidFill>
        </p:spPr>
        <p:txBody>
          <a:bodyPr wrap="square">
            <a:spAutoFit/>
          </a:bodyPr>
          <a:lstStyle/>
          <a:p>
            <a:pPr algn="ctr">
              <a:defRPr/>
            </a:pPr>
            <a:r>
              <a:rPr lang="en-GB" sz="3200" b="1" kern="0" dirty="0">
                <a:solidFill>
                  <a:srgbClr val="002060"/>
                </a:solidFill>
                <a:latin typeface="Century Gothic"/>
              </a:rPr>
              <a:t>Schloss</a:t>
            </a:r>
            <a:endParaRPr lang="en-GB" kern="0" dirty="0">
              <a:solidFill>
                <a:prstClr val="black"/>
              </a:solidFill>
              <a:latin typeface="Calibri" panose="020F0502020204030204"/>
            </a:endParaRPr>
          </a:p>
        </p:txBody>
      </p:sp>
      <p:sp>
        <p:nvSpPr>
          <p:cNvPr id="108" name="Rectangle 107">
            <a:extLst>
              <a:ext uri="{FF2B5EF4-FFF2-40B4-BE49-F238E27FC236}">
                <a16:creationId xmlns:a16="http://schemas.microsoft.com/office/drawing/2014/main" id="{D7C62631-ADF6-48ED-9E46-E448C3A93220}"/>
              </a:ext>
            </a:extLst>
          </p:cNvPr>
          <p:cNvSpPr/>
          <p:nvPr/>
        </p:nvSpPr>
        <p:spPr>
          <a:xfrm>
            <a:off x="7189613" y="3472865"/>
            <a:ext cx="2985089" cy="584775"/>
          </a:xfrm>
          <a:prstGeom prst="rect">
            <a:avLst/>
          </a:prstGeom>
          <a:solidFill>
            <a:srgbClr val="EFF9FB"/>
          </a:solidFill>
        </p:spPr>
        <p:txBody>
          <a:bodyPr wrap="square">
            <a:spAutoFit/>
          </a:bodyPr>
          <a:lstStyle/>
          <a:p>
            <a:pPr algn="ctr">
              <a:defRPr/>
            </a:pPr>
            <a:r>
              <a:rPr lang="en-GB" sz="3200" b="1" kern="0" dirty="0" err="1">
                <a:solidFill>
                  <a:srgbClr val="002060"/>
                </a:solidFill>
                <a:latin typeface="Century Gothic"/>
              </a:rPr>
              <a:t>Süden</a:t>
            </a:r>
            <a:r>
              <a:rPr lang="en-GB" sz="3200" b="1" kern="0" dirty="0">
                <a:solidFill>
                  <a:srgbClr val="002060"/>
                </a:solidFill>
                <a:latin typeface="Century Gothic"/>
              </a:rPr>
              <a:t>, Süd-</a:t>
            </a:r>
            <a:endParaRPr lang="en-GB" kern="0" dirty="0">
              <a:solidFill>
                <a:prstClr val="black"/>
              </a:solidFill>
              <a:latin typeface="Calibri" panose="020F0502020204030204"/>
            </a:endParaRPr>
          </a:p>
        </p:txBody>
      </p:sp>
      <p:sp>
        <p:nvSpPr>
          <p:cNvPr id="109" name="Rectangle 108">
            <a:extLst>
              <a:ext uri="{FF2B5EF4-FFF2-40B4-BE49-F238E27FC236}">
                <a16:creationId xmlns:a16="http://schemas.microsoft.com/office/drawing/2014/main" id="{1A0242E2-837A-49EA-9B91-22872AA1C903}"/>
              </a:ext>
            </a:extLst>
          </p:cNvPr>
          <p:cNvSpPr/>
          <p:nvPr/>
        </p:nvSpPr>
        <p:spPr>
          <a:xfrm>
            <a:off x="6987414" y="4114785"/>
            <a:ext cx="2985089" cy="584775"/>
          </a:xfrm>
          <a:prstGeom prst="rect">
            <a:avLst/>
          </a:prstGeom>
          <a:solidFill>
            <a:srgbClr val="EFF9FB"/>
          </a:solidFill>
        </p:spPr>
        <p:txBody>
          <a:bodyPr wrap="square">
            <a:spAutoFit/>
          </a:bodyPr>
          <a:lstStyle/>
          <a:p>
            <a:pPr algn="ctr">
              <a:defRPr/>
            </a:pPr>
            <a:r>
              <a:rPr lang="en-GB" sz="3200" b="1" kern="0" dirty="0">
                <a:solidFill>
                  <a:srgbClr val="002060"/>
                </a:solidFill>
                <a:latin typeface="Century Gothic"/>
              </a:rPr>
              <a:t>Strand</a:t>
            </a:r>
            <a:endParaRPr lang="en-GB" kern="0" dirty="0">
              <a:solidFill>
                <a:prstClr val="black"/>
              </a:solidFill>
              <a:latin typeface="Calibri" panose="020F0502020204030204"/>
            </a:endParaRPr>
          </a:p>
        </p:txBody>
      </p:sp>
      <p:sp>
        <p:nvSpPr>
          <p:cNvPr id="110" name="Rectangle 109">
            <a:extLst>
              <a:ext uri="{FF2B5EF4-FFF2-40B4-BE49-F238E27FC236}">
                <a16:creationId xmlns:a16="http://schemas.microsoft.com/office/drawing/2014/main" id="{DB6C9D00-8A9C-4F92-A8CE-A0F6C0FDCA8D}"/>
              </a:ext>
            </a:extLst>
          </p:cNvPr>
          <p:cNvSpPr/>
          <p:nvPr/>
        </p:nvSpPr>
        <p:spPr>
          <a:xfrm>
            <a:off x="7017150" y="4748857"/>
            <a:ext cx="2985089" cy="584775"/>
          </a:xfrm>
          <a:prstGeom prst="rect">
            <a:avLst/>
          </a:prstGeom>
          <a:solidFill>
            <a:srgbClr val="EFF9FB"/>
          </a:solidFill>
        </p:spPr>
        <p:txBody>
          <a:bodyPr wrap="square">
            <a:spAutoFit/>
          </a:bodyPr>
          <a:lstStyle/>
          <a:p>
            <a:pPr algn="ctr">
              <a:defRPr/>
            </a:pPr>
            <a:r>
              <a:rPr lang="en-GB" sz="3200" b="1" kern="0" dirty="0">
                <a:solidFill>
                  <a:srgbClr val="002060"/>
                </a:solidFill>
                <a:latin typeface="Century Gothic"/>
              </a:rPr>
              <a:t>Wald</a:t>
            </a:r>
            <a:endParaRPr lang="en-GB" kern="0" dirty="0">
              <a:solidFill>
                <a:prstClr val="black"/>
              </a:solidFill>
              <a:latin typeface="Calibri" panose="020F0502020204030204"/>
            </a:endParaRPr>
          </a:p>
        </p:txBody>
      </p:sp>
      <p:sp>
        <p:nvSpPr>
          <p:cNvPr id="111" name="Rectangle 110">
            <a:extLst>
              <a:ext uri="{FF2B5EF4-FFF2-40B4-BE49-F238E27FC236}">
                <a16:creationId xmlns:a16="http://schemas.microsoft.com/office/drawing/2014/main" id="{3FD31111-3380-4D82-A187-44FA2D976E73}"/>
              </a:ext>
            </a:extLst>
          </p:cNvPr>
          <p:cNvSpPr/>
          <p:nvPr/>
        </p:nvSpPr>
        <p:spPr>
          <a:xfrm>
            <a:off x="7189613" y="5455826"/>
            <a:ext cx="2985089" cy="584775"/>
          </a:xfrm>
          <a:prstGeom prst="rect">
            <a:avLst/>
          </a:prstGeom>
          <a:solidFill>
            <a:srgbClr val="EFF9FB"/>
          </a:solidFill>
        </p:spPr>
        <p:txBody>
          <a:bodyPr wrap="square">
            <a:spAutoFit/>
          </a:bodyPr>
          <a:lstStyle/>
          <a:p>
            <a:pPr algn="ctr">
              <a:defRPr/>
            </a:pPr>
            <a:r>
              <a:rPr lang="en-GB" sz="3200" b="1" kern="0" dirty="0" err="1">
                <a:solidFill>
                  <a:srgbClr val="002060"/>
                </a:solidFill>
                <a:latin typeface="Century Gothic"/>
              </a:rPr>
              <a:t>Westen</a:t>
            </a:r>
            <a:r>
              <a:rPr lang="en-GB" sz="3200" b="1" kern="0" dirty="0">
                <a:solidFill>
                  <a:srgbClr val="002060"/>
                </a:solidFill>
                <a:latin typeface="Century Gothic"/>
              </a:rPr>
              <a:t>, West-</a:t>
            </a:r>
            <a:endParaRPr lang="en-GB" kern="0" dirty="0">
              <a:solidFill>
                <a:prstClr val="black"/>
              </a:solidFill>
              <a:latin typeface="Calibri" panose="020F0502020204030204"/>
            </a:endParaRPr>
          </a:p>
        </p:txBody>
      </p:sp>
      <p:sp>
        <p:nvSpPr>
          <p:cNvPr id="112" name="Rectangle 111">
            <a:extLst>
              <a:ext uri="{FF2B5EF4-FFF2-40B4-BE49-F238E27FC236}">
                <a16:creationId xmlns:a16="http://schemas.microsoft.com/office/drawing/2014/main" id="{B8BE8961-8B86-44B0-9BA7-AFDF21123067}"/>
              </a:ext>
            </a:extLst>
          </p:cNvPr>
          <p:cNvSpPr/>
          <p:nvPr/>
        </p:nvSpPr>
        <p:spPr>
          <a:xfrm>
            <a:off x="7047253" y="6043053"/>
            <a:ext cx="2985089" cy="584775"/>
          </a:xfrm>
          <a:prstGeom prst="rect">
            <a:avLst/>
          </a:prstGeom>
          <a:solidFill>
            <a:srgbClr val="EFF9FB"/>
          </a:solidFill>
        </p:spPr>
        <p:txBody>
          <a:bodyPr wrap="square">
            <a:spAutoFit/>
          </a:bodyPr>
          <a:lstStyle/>
          <a:p>
            <a:pPr algn="ctr">
              <a:defRPr/>
            </a:pPr>
            <a:r>
              <a:rPr lang="en-US" sz="3200" b="1" kern="0" dirty="0">
                <a:solidFill>
                  <a:srgbClr val="002060"/>
                </a:solidFill>
                <a:latin typeface="Century Gothic"/>
              </a:rPr>
              <a:t>Moment</a:t>
            </a:r>
            <a:endParaRPr lang="en-GB" kern="0" dirty="0">
              <a:solidFill>
                <a:prstClr val="black"/>
              </a:solidFill>
              <a:latin typeface="Calibri" panose="020F0502020204030204"/>
            </a:endParaRPr>
          </a:p>
        </p:txBody>
      </p:sp>
      <p:sp>
        <p:nvSpPr>
          <p:cNvPr id="113" name="TextBox 112">
            <a:extLst>
              <a:ext uri="{FF2B5EF4-FFF2-40B4-BE49-F238E27FC236}">
                <a16:creationId xmlns:a16="http://schemas.microsoft.com/office/drawing/2014/main" id="{ABB9DF59-4076-415F-8A53-7146D09A7A1D}"/>
              </a:ext>
            </a:extLst>
          </p:cNvPr>
          <p:cNvSpPr txBox="1"/>
          <p:nvPr/>
        </p:nvSpPr>
        <p:spPr>
          <a:xfrm>
            <a:off x="10634548" y="1781076"/>
            <a:ext cx="22348019" cy="584775"/>
          </a:xfrm>
          <a:prstGeom prst="rect">
            <a:avLst/>
          </a:prstGeom>
          <a:noFill/>
        </p:spPr>
        <p:txBody>
          <a:bodyPr wrap="square" rtlCol="0">
            <a:spAutoFit/>
          </a:bodyPr>
          <a:lstStyle/>
          <a:p>
            <a:pPr lvl="0" algn="ctr">
              <a:defRPr/>
            </a:pPr>
            <a:r>
              <a:rPr kumimoji="0" lang="en-GB" sz="3200" b="1" i="0" u="none" strike="noStrike" kern="0" cap="none" spc="0" normalizeH="0" baseline="0" noProof="0" dirty="0" err="1">
                <a:ln>
                  <a:noFill/>
                </a:ln>
                <a:solidFill>
                  <a:prstClr val="white"/>
                </a:solidFill>
                <a:effectLst/>
                <a:uLnTx/>
                <a:uFillTx/>
                <a:latin typeface="Century Gothic"/>
                <a:ea typeface="+mn-ea"/>
                <a:cs typeface="+mn-cs"/>
              </a:rPr>
              <a:t>Fluss</a:t>
            </a:r>
            <a:r>
              <a:rPr kumimoji="0" lang="en-GB" sz="3200" b="1" i="0" u="none" strike="noStrike" kern="0" cap="none" spc="0" normalizeH="0" baseline="0" noProof="0" dirty="0">
                <a:ln>
                  <a:noFill/>
                </a:ln>
                <a:solidFill>
                  <a:prstClr val="white"/>
                </a:solidFill>
                <a:effectLst/>
                <a:uLnTx/>
                <a:uFillTx/>
                <a:latin typeface="Century Gothic"/>
                <a:ea typeface="+mn-ea"/>
                <a:cs typeface="+mn-cs"/>
              </a:rPr>
              <a:t> | </a:t>
            </a:r>
            <a:r>
              <a:rPr lang="en-GB" sz="3200" b="1" kern="0" dirty="0" err="1">
                <a:solidFill>
                  <a:prstClr val="white"/>
                </a:solidFill>
                <a:latin typeface="Century Gothic"/>
              </a:rPr>
              <a:t>Insel</a:t>
            </a:r>
            <a:r>
              <a:rPr lang="en-GB" sz="3200" b="1" kern="0" dirty="0">
                <a:solidFill>
                  <a:prstClr val="white"/>
                </a:solidFill>
                <a:latin typeface="Century Gothic"/>
              </a:rPr>
              <a:t> </a:t>
            </a:r>
            <a:r>
              <a:rPr kumimoji="0" lang="en-GB" sz="3200" b="1" i="0" u="none" strike="noStrike" kern="0" cap="none" spc="0" normalizeH="0" baseline="0" noProof="0" dirty="0">
                <a:ln>
                  <a:noFill/>
                </a:ln>
                <a:solidFill>
                  <a:prstClr val="white"/>
                </a:solidFill>
                <a:effectLst/>
                <a:uLnTx/>
                <a:uFillTx/>
                <a:latin typeface="Century Gothic"/>
                <a:ea typeface="+mn-ea"/>
                <a:cs typeface="+mn-cs"/>
              </a:rPr>
              <a:t>| Norden,</a:t>
            </a:r>
            <a:r>
              <a:rPr kumimoji="0" lang="en-GB" sz="3200" b="1" i="0" u="none" strike="noStrike" kern="0" cap="none" spc="0" normalizeH="0" noProof="0" dirty="0">
                <a:ln>
                  <a:noFill/>
                </a:ln>
                <a:solidFill>
                  <a:prstClr val="white"/>
                </a:solidFill>
                <a:effectLst/>
                <a:uLnTx/>
                <a:uFillTx/>
                <a:latin typeface="Century Gothic"/>
                <a:ea typeface="+mn-ea"/>
                <a:cs typeface="+mn-cs"/>
              </a:rPr>
              <a:t> Nord-</a:t>
            </a:r>
            <a:r>
              <a:rPr kumimoji="0" lang="en-GB" sz="3200" b="1" i="0" u="none" strike="noStrike" kern="0" cap="none" spc="0" normalizeH="0" baseline="0" noProof="0" dirty="0">
                <a:ln>
                  <a:noFill/>
                </a:ln>
                <a:solidFill>
                  <a:prstClr val="white"/>
                </a:solidFill>
                <a:effectLst/>
                <a:uLnTx/>
                <a:uFillTx/>
                <a:latin typeface="Century Gothic"/>
                <a:ea typeface="+mn-ea"/>
                <a:cs typeface="+mn-cs"/>
              </a:rPr>
              <a:t> | </a:t>
            </a:r>
            <a:r>
              <a:rPr kumimoji="0" lang="en-GB" sz="3200" b="1" i="0" u="none" strike="noStrike" kern="0" cap="none" spc="0" normalizeH="0" baseline="0" noProof="0" dirty="0" err="1">
                <a:ln>
                  <a:noFill/>
                </a:ln>
                <a:solidFill>
                  <a:prstClr val="white"/>
                </a:solidFill>
                <a:effectLst/>
                <a:uLnTx/>
                <a:uFillTx/>
                <a:latin typeface="Century Gothic"/>
                <a:ea typeface="+mn-ea"/>
                <a:cs typeface="+mn-cs"/>
              </a:rPr>
              <a:t>Osten</a:t>
            </a:r>
            <a:r>
              <a:rPr kumimoji="0" lang="en-GB" sz="3200" b="1" i="0" u="none" strike="noStrike" kern="0" cap="none" spc="0" normalizeH="0" baseline="0" noProof="0" dirty="0">
                <a:ln>
                  <a:noFill/>
                </a:ln>
                <a:solidFill>
                  <a:prstClr val="white"/>
                </a:solidFill>
                <a:effectLst/>
                <a:uLnTx/>
                <a:uFillTx/>
                <a:latin typeface="Century Gothic"/>
                <a:ea typeface="+mn-ea"/>
                <a:cs typeface="+mn-cs"/>
              </a:rPr>
              <a:t>, Ost-| Schloss | </a:t>
            </a:r>
            <a:r>
              <a:rPr kumimoji="0" lang="en-GB" sz="3200" b="1" i="0" u="none" strike="noStrike" kern="0" cap="none" spc="0" normalizeH="0" baseline="0" noProof="0" dirty="0" err="1">
                <a:ln>
                  <a:noFill/>
                </a:ln>
                <a:solidFill>
                  <a:prstClr val="white"/>
                </a:solidFill>
                <a:effectLst/>
                <a:uLnTx/>
                <a:uFillTx/>
                <a:latin typeface="Century Gothic"/>
                <a:ea typeface="+mn-ea"/>
                <a:cs typeface="+mn-cs"/>
              </a:rPr>
              <a:t>Süden</a:t>
            </a:r>
            <a:r>
              <a:rPr kumimoji="0" lang="en-GB" sz="3200" b="1" i="0" u="none" strike="noStrike" kern="0" cap="none" spc="0" normalizeH="0" baseline="0" noProof="0" dirty="0">
                <a:ln>
                  <a:noFill/>
                </a:ln>
                <a:solidFill>
                  <a:prstClr val="white"/>
                </a:solidFill>
                <a:effectLst/>
                <a:uLnTx/>
                <a:uFillTx/>
                <a:latin typeface="Century Gothic"/>
                <a:ea typeface="+mn-ea"/>
                <a:cs typeface="+mn-cs"/>
              </a:rPr>
              <a:t>, Süd- | Strand | Wald | </a:t>
            </a:r>
            <a:r>
              <a:rPr kumimoji="0" lang="en-GB" sz="3200" b="1" i="0" u="none" strike="noStrike" kern="0" cap="none" spc="0" normalizeH="0" baseline="0" noProof="0" dirty="0" err="1">
                <a:ln>
                  <a:noFill/>
                </a:ln>
                <a:solidFill>
                  <a:prstClr val="white"/>
                </a:solidFill>
                <a:effectLst/>
                <a:uLnTx/>
                <a:uFillTx/>
                <a:latin typeface="Century Gothic"/>
                <a:ea typeface="+mn-ea"/>
                <a:cs typeface="+mn-cs"/>
              </a:rPr>
              <a:t>Westen</a:t>
            </a:r>
            <a:r>
              <a:rPr lang="en-GB" sz="3200" b="1" kern="0" dirty="0">
                <a:solidFill>
                  <a:prstClr val="white"/>
                </a:solidFill>
                <a:latin typeface="Century Gothic"/>
              </a:rPr>
              <a:t>, West- | Moment </a:t>
            </a:r>
            <a:endParaRPr kumimoji="0" lang="en-GB" sz="3200" b="1" i="0" u="none" strike="noStrike" kern="0" cap="none" spc="0" normalizeH="0" baseline="0" noProof="0" dirty="0">
              <a:ln>
                <a:noFill/>
              </a:ln>
              <a:solidFill>
                <a:prstClr val="white"/>
              </a:solidFill>
              <a:effectLst/>
              <a:uLnTx/>
              <a:uFillTx/>
              <a:latin typeface="Century Gothic"/>
              <a:ea typeface="+mn-ea"/>
              <a:cs typeface="+mn-cs"/>
            </a:endParaRPr>
          </a:p>
        </p:txBody>
      </p:sp>
      <p:sp>
        <p:nvSpPr>
          <p:cNvPr id="114" name="Speech Bubble: Rectangle with Corners Rounded 113">
            <a:extLst>
              <a:ext uri="{FF2B5EF4-FFF2-40B4-BE49-F238E27FC236}">
                <a16:creationId xmlns:a16="http://schemas.microsoft.com/office/drawing/2014/main" id="{2397D2F6-0D9C-4362-B027-196F954FAAC5}"/>
              </a:ext>
            </a:extLst>
          </p:cNvPr>
          <p:cNvSpPr/>
          <p:nvPr/>
        </p:nvSpPr>
        <p:spPr>
          <a:xfrm>
            <a:off x="986166" y="662388"/>
            <a:ext cx="4659124"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15" name="Graphic 114" descr="Teacher">
            <a:extLst>
              <a:ext uri="{FF2B5EF4-FFF2-40B4-BE49-F238E27FC236}">
                <a16:creationId xmlns:a16="http://schemas.microsoft.com/office/drawing/2014/main" id="{74169465-2B26-442E-81B4-87108A944E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45" y="492203"/>
            <a:ext cx="914400" cy="914400"/>
          </a:xfrm>
          <a:prstGeom prst="rect">
            <a:avLst/>
          </a:prstGeom>
        </p:spPr>
      </p:pic>
      <p:sp>
        <p:nvSpPr>
          <p:cNvPr id="116" name="Google Shape;108;p3">
            <a:extLst>
              <a:ext uri="{FF2B5EF4-FFF2-40B4-BE49-F238E27FC236}">
                <a16:creationId xmlns:a16="http://schemas.microsoft.com/office/drawing/2014/main" id="{9CEEC52D-93D7-4AF0-AFD2-5EFD3A769695}"/>
              </a:ext>
            </a:extLst>
          </p:cNvPr>
          <p:cNvSpPr txBox="1"/>
          <p:nvPr/>
        </p:nvSpPr>
        <p:spPr>
          <a:xfrm>
            <a:off x="1018609" y="663432"/>
            <a:ext cx="462668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Was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das auf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Englisch</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
        <p:nvSpPr>
          <p:cNvPr id="117" name="Speech Bubble: Rectangle with Corners Rounded 116">
            <a:extLst>
              <a:ext uri="{FF2B5EF4-FFF2-40B4-BE49-F238E27FC236}">
                <a16:creationId xmlns:a16="http://schemas.microsoft.com/office/drawing/2014/main" id="{30D0F6EA-7A71-469B-9B16-0DF76B9DFE3E}"/>
              </a:ext>
            </a:extLst>
          </p:cNvPr>
          <p:cNvSpPr/>
          <p:nvPr/>
        </p:nvSpPr>
        <p:spPr>
          <a:xfrm>
            <a:off x="5877201" y="676724"/>
            <a:ext cx="4861528" cy="503704"/>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8" name="Google Shape;108;p3">
            <a:extLst>
              <a:ext uri="{FF2B5EF4-FFF2-40B4-BE49-F238E27FC236}">
                <a16:creationId xmlns:a16="http://schemas.microsoft.com/office/drawing/2014/main" id="{ACDF86A0-C020-4D53-B2A6-8051C35A9077}"/>
              </a:ext>
            </a:extLst>
          </p:cNvPr>
          <p:cNvSpPr txBox="1"/>
          <p:nvPr/>
        </p:nvSpPr>
        <p:spPr>
          <a:xfrm>
            <a:off x="5926003" y="676928"/>
            <a:ext cx="526227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das Wort für ‘the’.</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331221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fill="hold" grpId="0" nodeType="clickEffect">
                                  <p:stCondLst>
                                    <p:cond delay="0"/>
                                  </p:stCondLst>
                                  <p:childTnLst>
                                    <p:animMotion origin="layout" path="M -0.27812 -0.00578 L -2.22969 -0.01805 " pathEditMode="relative" rAng="0" ptsTypes="AA">
                                      <p:cBhvr>
                                        <p:cTn id="6" dur="30250" fill="hold"/>
                                        <p:tgtEl>
                                          <p:spTgt spid="113"/>
                                        </p:tgtEl>
                                        <p:attrNameLst>
                                          <p:attrName>ppt_x</p:attrName>
                                          <p:attrName>ppt_y</p:attrName>
                                        </p:attrNameLst>
                                      </p:cBhvr>
                                      <p:rCtr x="-97578" y="-62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wipe(left)">
                                      <p:cBhvr>
                                        <p:cTn id="61" dur="500"/>
                                        <p:tgtEl>
                                          <p:spTgt spid="103"/>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9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wipe(left)">
                                      <p:cBhvr>
                                        <p:cTn id="70" dur="500"/>
                                        <p:tgtEl>
                                          <p:spTgt spid="104"/>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05"/>
                                        </p:tgtEl>
                                        <p:attrNameLst>
                                          <p:attrName>style.visibility</p:attrName>
                                        </p:attrNameLst>
                                      </p:cBhvr>
                                      <p:to>
                                        <p:strVal val="visible"/>
                                      </p:to>
                                    </p:set>
                                    <p:animEffect transition="in" filter="wipe(left)">
                                      <p:cBhvr>
                                        <p:cTn id="79" dur="500"/>
                                        <p:tgtEl>
                                          <p:spTgt spid="105"/>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9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06"/>
                                        </p:tgtEl>
                                        <p:attrNameLst>
                                          <p:attrName>style.visibility</p:attrName>
                                        </p:attrNameLst>
                                      </p:cBhvr>
                                      <p:to>
                                        <p:strVal val="visible"/>
                                      </p:to>
                                    </p:set>
                                    <p:animEffect transition="in" filter="wipe(left)">
                                      <p:cBhvr>
                                        <p:cTn id="88" dur="500"/>
                                        <p:tgtEl>
                                          <p:spTgt spid="106"/>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wipe(left)">
                                      <p:cBhvr>
                                        <p:cTn id="97" dur="500"/>
                                        <p:tgtEl>
                                          <p:spTgt spid="107"/>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9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08"/>
                                        </p:tgtEl>
                                        <p:attrNameLst>
                                          <p:attrName>style.visibility</p:attrName>
                                        </p:attrNameLst>
                                      </p:cBhvr>
                                      <p:to>
                                        <p:strVal val="visible"/>
                                      </p:to>
                                    </p:set>
                                    <p:animEffect transition="in" filter="wipe(left)">
                                      <p:cBhvr>
                                        <p:cTn id="106" dur="500"/>
                                        <p:tgtEl>
                                          <p:spTgt spid="108"/>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09"/>
                                        </p:tgtEl>
                                        <p:attrNameLst>
                                          <p:attrName>style.visibility</p:attrName>
                                        </p:attrNameLst>
                                      </p:cBhvr>
                                      <p:to>
                                        <p:strVal val="visible"/>
                                      </p:to>
                                    </p:set>
                                    <p:animEffect transition="in" filter="wipe(left)">
                                      <p:cBhvr>
                                        <p:cTn id="115" dur="500"/>
                                        <p:tgtEl>
                                          <p:spTgt spid="109"/>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99"/>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10"/>
                                        </p:tgtEl>
                                        <p:attrNameLst>
                                          <p:attrName>style.visibility</p:attrName>
                                        </p:attrNameLst>
                                      </p:cBhvr>
                                      <p:to>
                                        <p:strVal val="visible"/>
                                      </p:to>
                                    </p:set>
                                    <p:animEffect transition="in" filter="wipe(left)">
                                      <p:cBhvr>
                                        <p:cTn id="124" dur="500"/>
                                        <p:tgtEl>
                                          <p:spTgt spid="110"/>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00"/>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11"/>
                                        </p:tgtEl>
                                        <p:attrNameLst>
                                          <p:attrName>style.visibility</p:attrName>
                                        </p:attrNameLst>
                                      </p:cBhvr>
                                      <p:to>
                                        <p:strVal val="visible"/>
                                      </p:to>
                                    </p:set>
                                    <p:animEffect transition="in" filter="wipe(left)">
                                      <p:cBhvr>
                                        <p:cTn id="133" dur="500"/>
                                        <p:tgtEl>
                                          <p:spTgt spid="111"/>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101"/>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112"/>
                                        </p:tgtEl>
                                        <p:attrNameLst>
                                          <p:attrName>style.visibility</p:attrName>
                                        </p:attrNameLst>
                                      </p:cBhvr>
                                      <p:to>
                                        <p:strVal val="visible"/>
                                      </p:to>
                                    </p:set>
                                    <p:animEffect transition="in" filter="wipe(left)">
                                      <p:cBhvr>
                                        <p:cTn id="14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09270" y="86527"/>
            <a:ext cx="1190434" cy="1088269"/>
          </a:xfrm>
          <a:prstGeom prst="rect">
            <a:avLst/>
          </a:prstGeom>
          <a:ln>
            <a:noFill/>
          </a:ln>
        </p:spPr>
      </p:pic>
      <p:sp>
        <p:nvSpPr>
          <p:cNvPr id="90" name="CustomShape 3"/>
          <p:cNvSpPr/>
          <p:nvPr/>
        </p:nvSpPr>
        <p:spPr>
          <a:xfrm>
            <a:off x="249656" y="916588"/>
            <a:ext cx="114634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You know this common order of words in a German sentence:</a:t>
            </a:r>
            <a:endPar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276667" y="21605"/>
            <a:ext cx="8735153" cy="1144800"/>
          </a:xfrm>
        </p:spPr>
        <p:txBody>
          <a:bodyPr/>
          <a:lstStyle/>
          <a:p>
            <a:r>
              <a:rPr lang="en-GB" sz="3600" b="1" spc="-1" dirty="0">
                <a:latin typeface="Century Gothic" panose="020B0502020202020204" pitchFamily="34" charset="0"/>
                <a:ea typeface="Century Gothic"/>
              </a:rPr>
              <a:t>Order of words in a sentence</a:t>
            </a:r>
            <a:endParaRPr lang="en-GB" sz="3600" dirty="0"/>
          </a:p>
        </p:txBody>
      </p:sp>
      <p:sp>
        <p:nvSpPr>
          <p:cNvPr id="28" name="Rectangle 27">
            <a:extLst>
              <a:ext uri="{FF2B5EF4-FFF2-40B4-BE49-F238E27FC236}">
                <a16:creationId xmlns:a16="http://schemas.microsoft.com/office/drawing/2014/main" id="{45579D68-5D08-4359-AD4E-7F222589B8FB}"/>
              </a:ext>
            </a:extLst>
          </p:cNvPr>
          <p:cNvSpPr/>
          <p:nvPr/>
        </p:nvSpPr>
        <p:spPr>
          <a:xfrm>
            <a:off x="1345752" y="1761779"/>
            <a:ext cx="227639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die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Insel</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9" name="CustomShape 4">
            <a:extLst>
              <a:ext uri="{FF2B5EF4-FFF2-40B4-BE49-F238E27FC236}">
                <a16:creationId xmlns:a16="http://schemas.microsoft.com/office/drawing/2014/main" id="{2E1F8E28-82F8-4BC2-B159-CF59F6C4A79F}"/>
              </a:ext>
            </a:extLst>
          </p:cNvPr>
          <p:cNvSpPr/>
          <p:nvPr/>
        </p:nvSpPr>
        <p:spPr>
          <a:xfrm>
            <a:off x="1547585" y="2962687"/>
            <a:ext cx="2276394"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 normalizeH="0" baseline="0" noProof="0" dirty="0">
                <a:ln>
                  <a:noFill/>
                </a:ln>
                <a:solidFill>
                  <a:srgbClr val="92D050"/>
                </a:solidFill>
                <a:effectLst/>
                <a:uLnTx/>
                <a:uFillTx/>
                <a:latin typeface="Century Gothic" panose="020B0502020202020204" pitchFamily="34" charset="0"/>
                <a:ea typeface="+mn-ea"/>
                <a:cs typeface="+mn-cs"/>
              </a:rPr>
              <a:t>The island</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8" name="Google Shape;184;p8">
            <a:extLst>
              <a:ext uri="{FF2B5EF4-FFF2-40B4-BE49-F238E27FC236}">
                <a16:creationId xmlns:a16="http://schemas.microsoft.com/office/drawing/2014/main" id="{CF7D831A-7A7E-8ABD-F425-66B3C8511820}"/>
              </a:ext>
            </a:extLst>
          </p:cNvPr>
          <p:cNvPicPr/>
          <p:nvPr/>
        </p:nvPicPr>
        <p:blipFill>
          <a:blip r:embed="rId4"/>
          <a:stretch/>
        </p:blipFill>
        <p:spPr>
          <a:xfrm>
            <a:off x="750511" y="2842108"/>
            <a:ext cx="633960" cy="671040"/>
          </a:xfrm>
          <a:prstGeom prst="rect">
            <a:avLst/>
          </a:prstGeom>
          <a:ln>
            <a:noFill/>
          </a:ln>
        </p:spPr>
      </p:pic>
      <p:sp>
        <p:nvSpPr>
          <p:cNvPr id="24" name="Speech Bubble: Rectangle with Corners Rounded 23">
            <a:extLst>
              <a:ext uri="{FF2B5EF4-FFF2-40B4-BE49-F238E27FC236}">
                <a16:creationId xmlns:a16="http://schemas.microsoft.com/office/drawing/2014/main" id="{62A13F0E-551C-7A80-A2B4-19FCE3FF1D0B}"/>
              </a:ext>
            </a:extLst>
          </p:cNvPr>
          <p:cNvSpPr/>
          <p:nvPr/>
        </p:nvSpPr>
        <p:spPr>
          <a:xfrm>
            <a:off x="9689516" y="97847"/>
            <a:ext cx="2439508" cy="1497025"/>
          </a:xfrm>
          <a:prstGeom prst="wedgeRoundRectCallout">
            <a:avLst>
              <a:gd name="adj1" fmla="val -105827"/>
              <a:gd name="adj2" fmla="val 67791"/>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a:ea typeface="+mn-ea"/>
                <a:cs typeface="+mn-cs"/>
              </a:rPr>
              <a:t>Remember </a:t>
            </a:r>
            <a:r>
              <a:rPr kumimoji="0" lang="en-US" sz="2000" b="1" i="0" u="none" strike="noStrike" kern="1200" cap="none" spc="0" normalizeH="0" baseline="0" noProof="0" dirty="0">
                <a:ln>
                  <a:noFill/>
                </a:ln>
                <a:solidFill>
                  <a:prstClr val="white"/>
                </a:solidFill>
                <a:effectLst/>
                <a:uLnTx/>
                <a:uFillTx/>
                <a:latin typeface="Century Gothic"/>
                <a:ea typeface="+mn-ea"/>
                <a:cs typeface="+mn-cs"/>
              </a:rPr>
              <a:t>in</a:t>
            </a:r>
            <a:r>
              <a:rPr kumimoji="0" lang="en-US" sz="2000" b="0" i="0" u="none" strike="noStrike" kern="1200" cap="none" spc="0" normalizeH="0" baseline="0" noProof="0" dirty="0">
                <a:ln>
                  <a:noFill/>
                </a:ln>
                <a:solidFill>
                  <a:prstClr val="white"/>
                </a:solidFill>
                <a:effectLst/>
                <a:uLnTx/>
                <a:uFillTx/>
                <a:latin typeface="Century Gothic"/>
                <a:ea typeface="+mn-ea"/>
                <a:cs typeface="+mn-cs"/>
              </a:rPr>
              <a:t> + der/das </a:t>
            </a:r>
            <a:r>
              <a:rPr kumimoji="0" lang="en-US" sz="2000" b="0" i="0" u="none" strike="noStrike" kern="1200" cap="none" spc="0" normalizeH="0" baseline="0" noProof="0" dirty="0">
                <a:ln>
                  <a:noFill/>
                </a:ln>
                <a:solidFill>
                  <a:prstClr val="white"/>
                </a:solidFill>
                <a:effectLst/>
                <a:uLnTx/>
                <a:uFillTx/>
                <a:latin typeface="Century Gothic"/>
                <a:ea typeface="+mn-ea"/>
                <a:cs typeface="+mn-cs"/>
                <a:sym typeface="Wingdings" panose="05000000000000000000" pitchFamily="2" charset="2"/>
              </a:rPr>
              <a:t> in dem  </a:t>
            </a:r>
            <a:r>
              <a:rPr kumimoji="0" lang="en-US" sz="2000" b="1" i="0" u="none" strike="noStrike" kern="1200" cap="none" spc="0" normalizeH="0" baseline="0" noProof="0" dirty="0" err="1">
                <a:ln>
                  <a:noFill/>
                </a:ln>
                <a:solidFill>
                  <a:prstClr val="white"/>
                </a:solidFill>
                <a:effectLst/>
                <a:uLnTx/>
                <a:uFillTx/>
                <a:latin typeface="Century Gothic"/>
                <a:ea typeface="+mn-ea"/>
                <a:cs typeface="+mn-cs"/>
                <a:sym typeface="Wingdings" panose="05000000000000000000" pitchFamily="2" charset="2"/>
              </a:rPr>
              <a:t>im</a:t>
            </a:r>
            <a:r>
              <a:rPr kumimoji="0" lang="en-US" sz="2000" b="0" i="0" u="none" strike="noStrike" kern="1200" cap="none" spc="0" normalizeH="0" baseline="0" noProof="0" dirty="0">
                <a:ln>
                  <a:noFill/>
                </a:ln>
                <a:solidFill>
                  <a:prstClr val="white"/>
                </a:solidFill>
                <a:effectLst/>
                <a:uLnTx/>
                <a:uFillTx/>
                <a:latin typeface="Century Gothic"/>
                <a:ea typeface="+mn-ea"/>
                <a:cs typeface="+mn-cs"/>
                <a:sym typeface="Wingdings" panose="05000000000000000000" pitchFamily="2" charset="2"/>
              </a:rPr>
              <a:t> for locations.</a:t>
            </a:r>
            <a:endParaRPr kumimoji="0" lang="en-GB" sz="20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4" name="Rectangle 33">
            <a:extLst>
              <a:ext uri="{FF2B5EF4-FFF2-40B4-BE49-F238E27FC236}">
                <a16:creationId xmlns:a16="http://schemas.microsoft.com/office/drawing/2014/main" id="{1DEB3C74-B983-40F4-A408-5125F2BE2C81}"/>
              </a:ext>
            </a:extLst>
          </p:cNvPr>
          <p:cNvSpPr/>
          <p:nvPr/>
        </p:nvSpPr>
        <p:spPr>
          <a:xfrm>
            <a:off x="5218748" y="1749567"/>
            <a:ext cx="80684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ist</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5" name="Rectangle 34">
            <a:extLst>
              <a:ext uri="{FF2B5EF4-FFF2-40B4-BE49-F238E27FC236}">
                <a16:creationId xmlns:a16="http://schemas.microsoft.com/office/drawing/2014/main" id="{F7D2F95F-0BF3-43E9-9AD0-2F4D2DC92862}"/>
              </a:ext>
            </a:extLst>
          </p:cNvPr>
          <p:cNvSpPr/>
          <p:nvPr/>
        </p:nvSpPr>
        <p:spPr>
          <a:xfrm>
            <a:off x="8037406" y="1755117"/>
            <a:ext cx="227639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im</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Osten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9" name="TextBox 38">
            <a:extLst>
              <a:ext uri="{FF2B5EF4-FFF2-40B4-BE49-F238E27FC236}">
                <a16:creationId xmlns:a16="http://schemas.microsoft.com/office/drawing/2014/main" id="{46B2C1DB-2D89-45EA-98E1-E91B9AF14BAC}"/>
              </a:ext>
            </a:extLst>
          </p:cNvPr>
          <p:cNvSpPr txBox="1"/>
          <p:nvPr/>
        </p:nvSpPr>
        <p:spPr>
          <a:xfrm>
            <a:off x="1557990" y="2336676"/>
            <a:ext cx="1851920" cy="400110"/>
          </a:xfrm>
          <a:prstGeom prst="rect">
            <a:avLst/>
          </a:prstGeom>
          <a:solidFill>
            <a:schemeClr val="accent3">
              <a:lumMod val="20000"/>
              <a:lumOff val="80000"/>
            </a:schemeClr>
          </a:solidFill>
          <a:ln w="19050">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B9BD5">
                    <a:lumMod val="50000"/>
                  </a:srgbClr>
                </a:solidFill>
                <a:effectLst/>
                <a:uLnTx/>
                <a:uFillTx/>
                <a:latin typeface="Century Gothic"/>
                <a:ea typeface="+mn-ea"/>
                <a:cs typeface="+mn-cs"/>
              </a:rPr>
              <a:t>SUBJECT</a:t>
            </a:r>
          </a:p>
        </p:txBody>
      </p:sp>
      <p:sp>
        <p:nvSpPr>
          <p:cNvPr id="40" name="TextBox 39">
            <a:extLst>
              <a:ext uri="{FF2B5EF4-FFF2-40B4-BE49-F238E27FC236}">
                <a16:creationId xmlns:a16="http://schemas.microsoft.com/office/drawing/2014/main" id="{9E65B3DE-C0E5-4136-86B1-0943327BB221}"/>
              </a:ext>
            </a:extLst>
          </p:cNvPr>
          <p:cNvSpPr txBox="1"/>
          <p:nvPr/>
        </p:nvSpPr>
        <p:spPr>
          <a:xfrm>
            <a:off x="4696211" y="2320397"/>
            <a:ext cx="1851920" cy="400110"/>
          </a:xfrm>
          <a:prstGeom prst="rect">
            <a:avLst/>
          </a:prstGeom>
          <a:solidFill>
            <a:schemeClr val="accent2">
              <a:lumMod val="20000"/>
              <a:lumOff val="80000"/>
            </a:schemeClr>
          </a:solidFill>
          <a:ln w="19050">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B9BD5">
                    <a:lumMod val="50000"/>
                  </a:srgbClr>
                </a:solidFill>
                <a:effectLst/>
                <a:uLnTx/>
                <a:uFillTx/>
                <a:latin typeface="Century Gothic"/>
                <a:ea typeface="+mn-ea"/>
                <a:cs typeface="+mn-cs"/>
              </a:rPr>
              <a:t>VERB</a:t>
            </a:r>
          </a:p>
        </p:txBody>
      </p:sp>
      <p:sp>
        <p:nvSpPr>
          <p:cNvPr id="41" name="TextBox 40">
            <a:extLst>
              <a:ext uri="{FF2B5EF4-FFF2-40B4-BE49-F238E27FC236}">
                <a16:creationId xmlns:a16="http://schemas.microsoft.com/office/drawing/2014/main" id="{50239680-5403-4726-9342-86B460B22B42}"/>
              </a:ext>
            </a:extLst>
          </p:cNvPr>
          <p:cNvSpPr txBox="1"/>
          <p:nvPr/>
        </p:nvSpPr>
        <p:spPr>
          <a:xfrm>
            <a:off x="7664970" y="2320397"/>
            <a:ext cx="2439508" cy="400110"/>
          </a:xfrm>
          <a:prstGeom prst="rect">
            <a:avLst/>
          </a:prstGeom>
          <a:solidFill>
            <a:schemeClr val="accent6">
              <a:lumMod val="20000"/>
              <a:lumOff val="80000"/>
            </a:schemeClr>
          </a:solidFill>
          <a:ln w="19050">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B9BD5">
                    <a:lumMod val="50000"/>
                  </a:srgbClr>
                </a:solidFill>
                <a:effectLst/>
                <a:uLnTx/>
                <a:uFillTx/>
                <a:latin typeface="Century Gothic"/>
                <a:ea typeface="+mn-ea"/>
                <a:cs typeface="+mn-cs"/>
              </a:rPr>
              <a:t>PLACE ADVERB </a:t>
            </a:r>
          </a:p>
        </p:txBody>
      </p:sp>
      <p:sp>
        <p:nvSpPr>
          <p:cNvPr id="42" name="CustomShape 4">
            <a:extLst>
              <a:ext uri="{FF2B5EF4-FFF2-40B4-BE49-F238E27FC236}">
                <a16:creationId xmlns:a16="http://schemas.microsoft.com/office/drawing/2014/main" id="{90415914-7939-458B-81BE-623B6860D865}"/>
              </a:ext>
            </a:extLst>
          </p:cNvPr>
          <p:cNvSpPr/>
          <p:nvPr/>
        </p:nvSpPr>
        <p:spPr>
          <a:xfrm>
            <a:off x="4696211" y="2962687"/>
            <a:ext cx="185192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 normalizeH="0" baseline="0" noProof="0" dirty="0">
                <a:ln>
                  <a:noFill/>
                </a:ln>
                <a:solidFill>
                  <a:srgbClr val="92D050"/>
                </a:solidFill>
                <a:effectLst/>
                <a:uLnTx/>
                <a:uFillTx/>
                <a:latin typeface="Century Gothic" panose="020B0502020202020204" pitchFamily="34" charset="0"/>
                <a:ea typeface="+mn-ea"/>
                <a:cs typeface="+mn-cs"/>
              </a:rPr>
              <a:t>is</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3" name="CustomShape 4">
            <a:extLst>
              <a:ext uri="{FF2B5EF4-FFF2-40B4-BE49-F238E27FC236}">
                <a16:creationId xmlns:a16="http://schemas.microsoft.com/office/drawing/2014/main" id="{CEC67E90-9008-41DB-BCF1-D7DD0240FDD4}"/>
              </a:ext>
            </a:extLst>
          </p:cNvPr>
          <p:cNvSpPr/>
          <p:nvPr/>
        </p:nvSpPr>
        <p:spPr>
          <a:xfrm>
            <a:off x="7873623" y="2910960"/>
            <a:ext cx="2276394"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 normalizeH="0" baseline="0" noProof="0" dirty="0">
                <a:ln>
                  <a:noFill/>
                </a:ln>
                <a:solidFill>
                  <a:srgbClr val="92D050"/>
                </a:solidFill>
                <a:effectLst/>
                <a:uLnTx/>
                <a:uFillTx/>
                <a:latin typeface="Century Gothic" panose="020B0502020202020204" pitchFamily="34" charset="0"/>
                <a:ea typeface="+mn-ea"/>
                <a:cs typeface="+mn-cs"/>
              </a:rPr>
              <a:t>in the East.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6C499E30-E7A2-4E2E-A1A5-855BDCAB75AA}"/>
              </a:ext>
            </a:extLst>
          </p:cNvPr>
          <p:cNvSpPr txBox="1"/>
          <p:nvPr/>
        </p:nvSpPr>
        <p:spPr>
          <a:xfrm>
            <a:off x="273814" y="4379555"/>
            <a:ext cx="1182589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When we do this, the </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adverb </a:t>
            </a: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and </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subject</a:t>
            </a: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swap places</a:t>
            </a: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45" name="TextBox 44">
            <a:extLst>
              <a:ext uri="{FF2B5EF4-FFF2-40B4-BE49-F238E27FC236}">
                <a16:creationId xmlns:a16="http://schemas.microsoft.com/office/drawing/2014/main" id="{FC5DEBD7-7B10-4E52-B78F-50C96D423FCC}"/>
              </a:ext>
            </a:extLst>
          </p:cNvPr>
          <p:cNvSpPr txBox="1"/>
          <p:nvPr/>
        </p:nvSpPr>
        <p:spPr>
          <a:xfrm>
            <a:off x="273814" y="3850168"/>
            <a:ext cx="1185520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Sometimes, we want to </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start the sentence</a:t>
            </a: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with the adverb</a:t>
            </a: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 to emphasise it.</a:t>
            </a:r>
          </a:p>
        </p:txBody>
      </p:sp>
      <p:sp>
        <p:nvSpPr>
          <p:cNvPr id="46" name="TextBox 45">
            <a:extLst>
              <a:ext uri="{FF2B5EF4-FFF2-40B4-BE49-F238E27FC236}">
                <a16:creationId xmlns:a16="http://schemas.microsoft.com/office/drawing/2014/main" id="{9E0BC921-CEF9-4784-ACD6-2F3C4EF9E982}"/>
              </a:ext>
            </a:extLst>
          </p:cNvPr>
          <p:cNvSpPr txBox="1"/>
          <p:nvPr/>
        </p:nvSpPr>
        <p:spPr>
          <a:xfrm>
            <a:off x="249656" y="6265708"/>
            <a:ext cx="1182589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The </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verb </a:t>
            </a: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position does not change.</a:t>
            </a:r>
          </a:p>
        </p:txBody>
      </p:sp>
      <p:sp>
        <p:nvSpPr>
          <p:cNvPr id="47" name="Rectangle 46">
            <a:extLst>
              <a:ext uri="{FF2B5EF4-FFF2-40B4-BE49-F238E27FC236}">
                <a16:creationId xmlns:a16="http://schemas.microsoft.com/office/drawing/2014/main" id="{805593F4-41B0-4ED5-A9FC-9817B339B928}"/>
              </a:ext>
            </a:extLst>
          </p:cNvPr>
          <p:cNvSpPr/>
          <p:nvPr/>
        </p:nvSpPr>
        <p:spPr>
          <a:xfrm>
            <a:off x="7698486" y="4765551"/>
            <a:ext cx="227639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die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Insel</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8" name="Rectangle 47">
            <a:extLst>
              <a:ext uri="{FF2B5EF4-FFF2-40B4-BE49-F238E27FC236}">
                <a16:creationId xmlns:a16="http://schemas.microsoft.com/office/drawing/2014/main" id="{BBD2FCA5-1812-4EB5-B6C2-90DF71D11931}"/>
              </a:ext>
            </a:extLst>
          </p:cNvPr>
          <p:cNvSpPr/>
          <p:nvPr/>
        </p:nvSpPr>
        <p:spPr>
          <a:xfrm>
            <a:off x="5289154" y="4747882"/>
            <a:ext cx="80684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ist</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9" name="Rectangle 48">
            <a:extLst>
              <a:ext uri="{FF2B5EF4-FFF2-40B4-BE49-F238E27FC236}">
                <a16:creationId xmlns:a16="http://schemas.microsoft.com/office/drawing/2014/main" id="{2202F347-8604-4BAD-B9FF-F8B1C3A3810E}"/>
              </a:ext>
            </a:extLst>
          </p:cNvPr>
          <p:cNvSpPr/>
          <p:nvPr/>
        </p:nvSpPr>
        <p:spPr>
          <a:xfrm>
            <a:off x="1865530" y="4747882"/>
            <a:ext cx="227639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Im</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Osten</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0" name="TextBox 49">
            <a:extLst>
              <a:ext uri="{FF2B5EF4-FFF2-40B4-BE49-F238E27FC236}">
                <a16:creationId xmlns:a16="http://schemas.microsoft.com/office/drawing/2014/main" id="{322F5F57-A2ED-4119-A25F-8D71D1DEC4DF}"/>
              </a:ext>
            </a:extLst>
          </p:cNvPr>
          <p:cNvSpPr txBox="1"/>
          <p:nvPr/>
        </p:nvSpPr>
        <p:spPr>
          <a:xfrm>
            <a:off x="7924869" y="5288770"/>
            <a:ext cx="1851920" cy="400110"/>
          </a:xfrm>
          <a:prstGeom prst="rect">
            <a:avLst/>
          </a:prstGeom>
          <a:solidFill>
            <a:schemeClr val="accent3">
              <a:lumMod val="20000"/>
              <a:lumOff val="80000"/>
            </a:schemeClr>
          </a:solidFill>
          <a:ln w="19050">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B9BD5">
                    <a:lumMod val="50000"/>
                  </a:srgbClr>
                </a:solidFill>
                <a:effectLst/>
                <a:uLnTx/>
                <a:uFillTx/>
                <a:latin typeface="Century Gothic"/>
                <a:ea typeface="+mn-ea"/>
                <a:cs typeface="+mn-cs"/>
              </a:rPr>
              <a:t>SUBJECT</a:t>
            </a:r>
          </a:p>
        </p:txBody>
      </p:sp>
      <p:sp>
        <p:nvSpPr>
          <p:cNvPr id="51" name="TextBox 50">
            <a:extLst>
              <a:ext uri="{FF2B5EF4-FFF2-40B4-BE49-F238E27FC236}">
                <a16:creationId xmlns:a16="http://schemas.microsoft.com/office/drawing/2014/main" id="{690E6471-0EA3-4C48-957D-AAC3C5140AB7}"/>
              </a:ext>
            </a:extLst>
          </p:cNvPr>
          <p:cNvSpPr txBox="1"/>
          <p:nvPr/>
        </p:nvSpPr>
        <p:spPr>
          <a:xfrm>
            <a:off x="4696076" y="5288770"/>
            <a:ext cx="1851920" cy="400110"/>
          </a:xfrm>
          <a:prstGeom prst="rect">
            <a:avLst/>
          </a:prstGeom>
          <a:solidFill>
            <a:schemeClr val="accent2">
              <a:lumMod val="20000"/>
              <a:lumOff val="80000"/>
            </a:schemeClr>
          </a:solidFill>
          <a:ln w="19050">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B9BD5">
                    <a:lumMod val="50000"/>
                  </a:srgbClr>
                </a:solidFill>
                <a:effectLst/>
                <a:uLnTx/>
                <a:uFillTx/>
                <a:latin typeface="Century Gothic"/>
                <a:ea typeface="+mn-ea"/>
                <a:cs typeface="+mn-cs"/>
              </a:rPr>
              <a:t>VERB</a:t>
            </a:r>
          </a:p>
        </p:txBody>
      </p:sp>
      <p:sp>
        <p:nvSpPr>
          <p:cNvPr id="52" name="TextBox 51">
            <a:extLst>
              <a:ext uri="{FF2B5EF4-FFF2-40B4-BE49-F238E27FC236}">
                <a16:creationId xmlns:a16="http://schemas.microsoft.com/office/drawing/2014/main" id="{637E82FB-F3FF-4716-B2A3-A5BF2A6EE9E4}"/>
              </a:ext>
            </a:extLst>
          </p:cNvPr>
          <p:cNvSpPr txBox="1"/>
          <p:nvPr/>
        </p:nvSpPr>
        <p:spPr>
          <a:xfrm>
            <a:off x="1384471" y="5341370"/>
            <a:ext cx="2439508" cy="400110"/>
          </a:xfrm>
          <a:prstGeom prst="rect">
            <a:avLst/>
          </a:prstGeom>
          <a:solidFill>
            <a:schemeClr val="accent6">
              <a:lumMod val="20000"/>
              <a:lumOff val="80000"/>
            </a:schemeClr>
          </a:solidFill>
          <a:ln w="19050">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B9BD5">
                    <a:lumMod val="50000"/>
                  </a:srgbClr>
                </a:solidFill>
                <a:effectLst/>
                <a:uLnTx/>
                <a:uFillTx/>
                <a:latin typeface="Century Gothic"/>
                <a:ea typeface="+mn-ea"/>
                <a:cs typeface="+mn-cs"/>
              </a:rPr>
              <a:t>PLACE ADVERB </a:t>
            </a:r>
          </a:p>
        </p:txBody>
      </p:sp>
      <p:grpSp>
        <p:nvGrpSpPr>
          <p:cNvPr id="69" name="Group 68">
            <a:extLst>
              <a:ext uri="{FF2B5EF4-FFF2-40B4-BE49-F238E27FC236}">
                <a16:creationId xmlns:a16="http://schemas.microsoft.com/office/drawing/2014/main" id="{DD07BE6A-735B-4C4D-97A6-09BD94277450}"/>
              </a:ext>
            </a:extLst>
          </p:cNvPr>
          <p:cNvGrpSpPr/>
          <p:nvPr/>
        </p:nvGrpSpPr>
        <p:grpSpPr>
          <a:xfrm>
            <a:off x="10442819" y="1835982"/>
            <a:ext cx="1435360" cy="1200329"/>
            <a:chOff x="10442819" y="2066093"/>
            <a:chExt cx="1435360" cy="1200329"/>
          </a:xfrm>
          <a:solidFill>
            <a:srgbClr val="5B9BD5">
              <a:lumMod val="50000"/>
            </a:srgbClr>
          </a:solidFill>
        </p:grpSpPr>
        <p:grpSp>
          <p:nvGrpSpPr>
            <p:cNvPr id="70" name="Group 69">
              <a:extLst>
                <a:ext uri="{FF2B5EF4-FFF2-40B4-BE49-F238E27FC236}">
                  <a16:creationId xmlns:a16="http://schemas.microsoft.com/office/drawing/2014/main" id="{1333B0D6-2AE2-4384-B645-D950FB80AD70}"/>
                </a:ext>
              </a:extLst>
            </p:cNvPr>
            <p:cNvGrpSpPr/>
            <p:nvPr/>
          </p:nvGrpSpPr>
          <p:grpSpPr>
            <a:xfrm>
              <a:off x="10442819" y="2120158"/>
              <a:ext cx="374186" cy="1092200"/>
              <a:chOff x="10442819" y="2120158"/>
              <a:chExt cx="507524" cy="1092200"/>
            </a:xfrm>
            <a:grpFill/>
          </p:grpSpPr>
          <p:grpSp>
            <p:nvGrpSpPr>
              <p:cNvPr id="72" name="Group 71">
                <a:extLst>
                  <a:ext uri="{FF2B5EF4-FFF2-40B4-BE49-F238E27FC236}">
                    <a16:creationId xmlns:a16="http://schemas.microsoft.com/office/drawing/2014/main" id="{17ED91A3-C6E0-4D4E-92AF-070B9CBB7E8A}"/>
                  </a:ext>
                </a:extLst>
              </p:cNvPr>
              <p:cNvGrpSpPr/>
              <p:nvPr/>
            </p:nvGrpSpPr>
            <p:grpSpPr>
              <a:xfrm>
                <a:off x="10442819" y="2120158"/>
                <a:ext cx="295031" cy="1092200"/>
                <a:chOff x="10595219" y="1873250"/>
                <a:chExt cx="295031" cy="1092200"/>
              </a:xfrm>
              <a:grpFill/>
            </p:grpSpPr>
            <p:cxnSp>
              <p:nvCxnSpPr>
                <p:cNvPr id="74" name="Straight Connector 73">
                  <a:extLst>
                    <a:ext uri="{FF2B5EF4-FFF2-40B4-BE49-F238E27FC236}">
                      <a16:creationId xmlns:a16="http://schemas.microsoft.com/office/drawing/2014/main" id="{23E70CFD-A3E3-4A79-8F70-B95AFEDA8964}"/>
                    </a:ext>
                  </a:extLst>
                </p:cNvPr>
                <p:cNvCxnSpPr/>
                <p:nvPr/>
              </p:nvCxnSpPr>
              <p:spPr>
                <a:xfrm>
                  <a:off x="10595219" y="1873250"/>
                  <a:ext cx="295031" cy="0"/>
                </a:xfrm>
                <a:prstGeom prst="line">
                  <a:avLst/>
                </a:prstGeom>
                <a:grpFill/>
                <a:ln w="19050" cap="flat" cmpd="sng" algn="ctr">
                  <a:solidFill>
                    <a:srgbClr val="5B9BD5">
                      <a:lumMod val="50000"/>
                    </a:srgbClr>
                  </a:solidFill>
                  <a:prstDash val="solid"/>
                  <a:miter lim="800000"/>
                </a:ln>
                <a:effectLst/>
              </p:spPr>
            </p:cxnSp>
            <p:cxnSp>
              <p:nvCxnSpPr>
                <p:cNvPr id="75" name="Straight Connector 74">
                  <a:extLst>
                    <a:ext uri="{FF2B5EF4-FFF2-40B4-BE49-F238E27FC236}">
                      <a16:creationId xmlns:a16="http://schemas.microsoft.com/office/drawing/2014/main" id="{2B75ED3B-AB91-448E-9CF2-4F5CDDD1251E}"/>
                    </a:ext>
                  </a:extLst>
                </p:cNvPr>
                <p:cNvCxnSpPr/>
                <p:nvPr/>
              </p:nvCxnSpPr>
              <p:spPr>
                <a:xfrm>
                  <a:off x="10595219" y="2965450"/>
                  <a:ext cx="295031" cy="0"/>
                </a:xfrm>
                <a:prstGeom prst="line">
                  <a:avLst/>
                </a:prstGeom>
                <a:grpFill/>
                <a:ln w="19050" cap="flat" cmpd="sng" algn="ctr">
                  <a:solidFill>
                    <a:srgbClr val="5B9BD5">
                      <a:lumMod val="50000"/>
                    </a:srgbClr>
                  </a:solidFill>
                  <a:prstDash val="solid"/>
                  <a:miter lim="800000"/>
                </a:ln>
                <a:effectLst/>
              </p:spPr>
            </p:cxnSp>
            <p:cxnSp>
              <p:nvCxnSpPr>
                <p:cNvPr id="76" name="Straight Connector 75">
                  <a:extLst>
                    <a:ext uri="{FF2B5EF4-FFF2-40B4-BE49-F238E27FC236}">
                      <a16:creationId xmlns:a16="http://schemas.microsoft.com/office/drawing/2014/main" id="{786EC3E5-4588-4CB5-B551-C2F81DD14A21}"/>
                    </a:ext>
                  </a:extLst>
                </p:cNvPr>
                <p:cNvCxnSpPr/>
                <p:nvPr/>
              </p:nvCxnSpPr>
              <p:spPr>
                <a:xfrm>
                  <a:off x="10890250" y="1873250"/>
                  <a:ext cx="0" cy="1092200"/>
                </a:xfrm>
                <a:prstGeom prst="line">
                  <a:avLst/>
                </a:prstGeom>
                <a:grpFill/>
                <a:ln w="19050" cap="flat" cmpd="sng" algn="ctr">
                  <a:solidFill>
                    <a:srgbClr val="115076"/>
                  </a:solidFill>
                  <a:prstDash val="solid"/>
                  <a:miter lim="800000"/>
                </a:ln>
                <a:effectLst/>
              </p:spPr>
            </p:cxnSp>
          </p:grpSp>
          <p:cxnSp>
            <p:nvCxnSpPr>
              <p:cNvPr id="73" name="Straight Connector 72">
                <a:extLst>
                  <a:ext uri="{FF2B5EF4-FFF2-40B4-BE49-F238E27FC236}">
                    <a16:creationId xmlns:a16="http://schemas.microsoft.com/office/drawing/2014/main" id="{9382BC96-5B48-40D6-A862-E99915E7F664}"/>
                  </a:ext>
                </a:extLst>
              </p:cNvPr>
              <p:cNvCxnSpPr/>
              <p:nvPr/>
            </p:nvCxnSpPr>
            <p:spPr>
              <a:xfrm>
                <a:off x="10734443" y="2666258"/>
                <a:ext cx="215900" cy="0"/>
              </a:xfrm>
              <a:prstGeom prst="line">
                <a:avLst/>
              </a:prstGeom>
              <a:grpFill/>
              <a:ln w="19050" cap="flat" cmpd="sng" algn="ctr">
                <a:solidFill>
                  <a:srgbClr val="4472C4">
                    <a:lumMod val="50000"/>
                  </a:srgbClr>
                </a:solidFill>
                <a:prstDash val="solid"/>
                <a:miter lim="800000"/>
              </a:ln>
              <a:effectLst/>
            </p:spPr>
          </p:cxnSp>
        </p:grpSp>
        <p:sp>
          <p:nvSpPr>
            <p:cNvPr id="71" name="TextBox 70">
              <a:extLst>
                <a:ext uri="{FF2B5EF4-FFF2-40B4-BE49-F238E27FC236}">
                  <a16:creationId xmlns:a16="http://schemas.microsoft.com/office/drawing/2014/main" id="{11140B1B-6CE9-42AA-A8E3-41BFD714D68B}"/>
                </a:ext>
              </a:extLst>
            </p:cNvPr>
            <p:cNvSpPr txBox="1"/>
            <p:nvPr/>
          </p:nvSpPr>
          <p:spPr>
            <a:xfrm>
              <a:off x="10816564" y="2066093"/>
              <a:ext cx="1061615" cy="1200329"/>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a:ea typeface="+mn-ea"/>
                  <a:cs typeface="+mn-cs"/>
                </a:rPr>
                <a:t>Word order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entury Gothic"/>
                  <a:ea typeface="+mn-ea"/>
                  <a:cs typeface="+mn-cs"/>
                </a:rPr>
                <a:t>1</a:t>
              </a:r>
            </a:p>
          </p:txBody>
        </p:sp>
      </p:grpSp>
      <p:grpSp>
        <p:nvGrpSpPr>
          <p:cNvPr id="77" name="Group 76">
            <a:extLst>
              <a:ext uri="{FF2B5EF4-FFF2-40B4-BE49-F238E27FC236}">
                <a16:creationId xmlns:a16="http://schemas.microsoft.com/office/drawing/2014/main" id="{34A2AB87-7CDB-4CB3-8155-35B73E03C7E6}"/>
              </a:ext>
            </a:extLst>
          </p:cNvPr>
          <p:cNvGrpSpPr/>
          <p:nvPr/>
        </p:nvGrpSpPr>
        <p:grpSpPr>
          <a:xfrm>
            <a:off x="10442819" y="4638384"/>
            <a:ext cx="1435360" cy="1200329"/>
            <a:chOff x="10442819" y="2066093"/>
            <a:chExt cx="1435360" cy="1200329"/>
          </a:xfrm>
          <a:solidFill>
            <a:srgbClr val="5B9BD5">
              <a:lumMod val="50000"/>
            </a:srgbClr>
          </a:solidFill>
        </p:grpSpPr>
        <p:grpSp>
          <p:nvGrpSpPr>
            <p:cNvPr id="78" name="Group 77">
              <a:extLst>
                <a:ext uri="{FF2B5EF4-FFF2-40B4-BE49-F238E27FC236}">
                  <a16:creationId xmlns:a16="http://schemas.microsoft.com/office/drawing/2014/main" id="{60CFA6C5-27BF-4472-B9B7-B8ACE2F9A10C}"/>
                </a:ext>
              </a:extLst>
            </p:cNvPr>
            <p:cNvGrpSpPr/>
            <p:nvPr/>
          </p:nvGrpSpPr>
          <p:grpSpPr>
            <a:xfrm>
              <a:off x="10442819" y="2120158"/>
              <a:ext cx="374186" cy="1092200"/>
              <a:chOff x="10442819" y="2120158"/>
              <a:chExt cx="507524" cy="1092200"/>
            </a:xfrm>
            <a:grpFill/>
          </p:grpSpPr>
          <p:grpSp>
            <p:nvGrpSpPr>
              <p:cNvPr id="80" name="Group 79">
                <a:extLst>
                  <a:ext uri="{FF2B5EF4-FFF2-40B4-BE49-F238E27FC236}">
                    <a16:creationId xmlns:a16="http://schemas.microsoft.com/office/drawing/2014/main" id="{13574670-F29C-4A82-AAE0-001148EC33EE}"/>
                  </a:ext>
                </a:extLst>
              </p:cNvPr>
              <p:cNvGrpSpPr/>
              <p:nvPr/>
            </p:nvGrpSpPr>
            <p:grpSpPr>
              <a:xfrm>
                <a:off x="10442819" y="2120158"/>
                <a:ext cx="295031" cy="1092200"/>
                <a:chOff x="10595219" y="1873250"/>
                <a:chExt cx="295031" cy="1092200"/>
              </a:xfrm>
              <a:grpFill/>
            </p:grpSpPr>
            <p:cxnSp>
              <p:nvCxnSpPr>
                <p:cNvPr id="82" name="Straight Connector 81">
                  <a:extLst>
                    <a:ext uri="{FF2B5EF4-FFF2-40B4-BE49-F238E27FC236}">
                      <a16:creationId xmlns:a16="http://schemas.microsoft.com/office/drawing/2014/main" id="{EDC874B8-8520-4F8C-A0CB-42ABAC609996}"/>
                    </a:ext>
                  </a:extLst>
                </p:cNvPr>
                <p:cNvCxnSpPr/>
                <p:nvPr/>
              </p:nvCxnSpPr>
              <p:spPr>
                <a:xfrm>
                  <a:off x="10595219" y="1873250"/>
                  <a:ext cx="295031" cy="0"/>
                </a:xfrm>
                <a:prstGeom prst="line">
                  <a:avLst/>
                </a:prstGeom>
                <a:grpFill/>
                <a:ln w="19050" cap="flat" cmpd="sng" algn="ctr">
                  <a:solidFill>
                    <a:srgbClr val="5B9BD5">
                      <a:lumMod val="50000"/>
                    </a:srgbClr>
                  </a:solidFill>
                  <a:prstDash val="solid"/>
                  <a:miter lim="800000"/>
                </a:ln>
                <a:effectLst/>
              </p:spPr>
            </p:cxnSp>
            <p:cxnSp>
              <p:nvCxnSpPr>
                <p:cNvPr id="83" name="Straight Connector 82">
                  <a:extLst>
                    <a:ext uri="{FF2B5EF4-FFF2-40B4-BE49-F238E27FC236}">
                      <a16:creationId xmlns:a16="http://schemas.microsoft.com/office/drawing/2014/main" id="{BB7D8662-13E8-4E04-B090-442EB793BACA}"/>
                    </a:ext>
                  </a:extLst>
                </p:cNvPr>
                <p:cNvCxnSpPr/>
                <p:nvPr/>
              </p:nvCxnSpPr>
              <p:spPr>
                <a:xfrm>
                  <a:off x="10595219" y="2965450"/>
                  <a:ext cx="295031" cy="0"/>
                </a:xfrm>
                <a:prstGeom prst="line">
                  <a:avLst/>
                </a:prstGeom>
                <a:grpFill/>
                <a:ln w="19050" cap="flat" cmpd="sng" algn="ctr">
                  <a:solidFill>
                    <a:srgbClr val="5B9BD5">
                      <a:lumMod val="50000"/>
                    </a:srgbClr>
                  </a:solidFill>
                  <a:prstDash val="solid"/>
                  <a:miter lim="800000"/>
                </a:ln>
                <a:effectLst/>
              </p:spPr>
            </p:cxnSp>
            <p:cxnSp>
              <p:nvCxnSpPr>
                <p:cNvPr id="84" name="Straight Connector 83">
                  <a:extLst>
                    <a:ext uri="{FF2B5EF4-FFF2-40B4-BE49-F238E27FC236}">
                      <a16:creationId xmlns:a16="http://schemas.microsoft.com/office/drawing/2014/main" id="{84B3C961-741C-4C61-AD86-D9F15FE50B35}"/>
                    </a:ext>
                  </a:extLst>
                </p:cNvPr>
                <p:cNvCxnSpPr/>
                <p:nvPr/>
              </p:nvCxnSpPr>
              <p:spPr>
                <a:xfrm>
                  <a:off x="10890250" y="1873250"/>
                  <a:ext cx="0" cy="1092200"/>
                </a:xfrm>
                <a:prstGeom prst="line">
                  <a:avLst/>
                </a:prstGeom>
                <a:grpFill/>
                <a:ln w="19050" cap="flat" cmpd="sng" algn="ctr">
                  <a:solidFill>
                    <a:srgbClr val="115076"/>
                  </a:solidFill>
                  <a:prstDash val="solid"/>
                  <a:miter lim="800000"/>
                </a:ln>
                <a:effectLst/>
              </p:spPr>
            </p:cxnSp>
          </p:grpSp>
          <p:cxnSp>
            <p:nvCxnSpPr>
              <p:cNvPr id="81" name="Straight Connector 80">
                <a:extLst>
                  <a:ext uri="{FF2B5EF4-FFF2-40B4-BE49-F238E27FC236}">
                    <a16:creationId xmlns:a16="http://schemas.microsoft.com/office/drawing/2014/main" id="{A85F1ABF-0279-4C79-A2F4-E22E54A4AE84}"/>
                  </a:ext>
                </a:extLst>
              </p:cNvPr>
              <p:cNvCxnSpPr/>
              <p:nvPr/>
            </p:nvCxnSpPr>
            <p:spPr>
              <a:xfrm>
                <a:off x="10734443" y="2666258"/>
                <a:ext cx="215900" cy="0"/>
              </a:xfrm>
              <a:prstGeom prst="line">
                <a:avLst/>
              </a:prstGeom>
              <a:grpFill/>
              <a:ln w="19050" cap="flat" cmpd="sng" algn="ctr">
                <a:solidFill>
                  <a:srgbClr val="4472C4">
                    <a:lumMod val="50000"/>
                  </a:srgbClr>
                </a:solidFill>
                <a:prstDash val="solid"/>
                <a:miter lim="800000"/>
              </a:ln>
              <a:effectLst/>
            </p:spPr>
          </p:cxnSp>
        </p:grpSp>
        <p:sp>
          <p:nvSpPr>
            <p:cNvPr id="79" name="TextBox 78">
              <a:extLst>
                <a:ext uri="{FF2B5EF4-FFF2-40B4-BE49-F238E27FC236}">
                  <a16:creationId xmlns:a16="http://schemas.microsoft.com/office/drawing/2014/main" id="{C5A2D81D-B29D-473A-97D9-9D9FF6F134D3}"/>
                </a:ext>
              </a:extLst>
            </p:cNvPr>
            <p:cNvSpPr txBox="1"/>
            <p:nvPr/>
          </p:nvSpPr>
          <p:spPr>
            <a:xfrm>
              <a:off x="10816564" y="2066093"/>
              <a:ext cx="1061615" cy="1200329"/>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a:ea typeface="+mn-ea"/>
                  <a:cs typeface="+mn-cs"/>
                </a:rPr>
                <a:t>Word order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entury Gothic"/>
                  <a:ea typeface="+mn-ea"/>
                  <a:cs typeface="+mn-cs"/>
                </a:rPr>
                <a:t>2</a:t>
              </a:r>
            </a:p>
          </p:txBody>
        </p:sp>
      </p:grpSp>
      <p:sp>
        <p:nvSpPr>
          <p:cNvPr id="6" name="Rectangle: Rounded Corners 5">
            <a:extLst>
              <a:ext uri="{FF2B5EF4-FFF2-40B4-BE49-F238E27FC236}">
                <a16:creationId xmlns:a16="http://schemas.microsoft.com/office/drawing/2014/main" id="{DBA9F4A9-C86E-4C41-B824-6060FE392BC0}"/>
              </a:ext>
            </a:extLst>
          </p:cNvPr>
          <p:cNvSpPr/>
          <p:nvPr/>
        </p:nvSpPr>
        <p:spPr>
          <a:xfrm>
            <a:off x="4141925" y="1543569"/>
            <a:ext cx="2967183" cy="4453913"/>
          </a:xfrm>
          <a:prstGeom prst="roundRect">
            <a:avLst/>
          </a:prstGeom>
          <a:noFill/>
          <a:ln w="76200">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5" name="Speech Bubble: Rectangle with Corners Rounded 84">
            <a:extLst>
              <a:ext uri="{FF2B5EF4-FFF2-40B4-BE49-F238E27FC236}">
                <a16:creationId xmlns:a16="http://schemas.microsoft.com/office/drawing/2014/main" id="{2805FF0F-EBF3-4EDF-A8F2-8092E2F54CE7}"/>
              </a:ext>
            </a:extLst>
          </p:cNvPr>
          <p:cNvSpPr/>
          <p:nvPr/>
        </p:nvSpPr>
        <p:spPr>
          <a:xfrm>
            <a:off x="5659396" y="6065203"/>
            <a:ext cx="6218784" cy="701899"/>
          </a:xfrm>
          <a:prstGeom prst="wedgeRoundRectCallout">
            <a:avLst>
              <a:gd name="adj1" fmla="val 9817"/>
              <a:gd name="adj2" fmla="val -89691"/>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a:ea typeface="+mn-ea"/>
                <a:cs typeface="+mn-cs"/>
              </a:rPr>
              <a:t>English hardly ever changes word order like this, and only in phrases like: “And so say all of us!”</a:t>
            </a:r>
            <a:endParaRPr kumimoji="0" lang="en-GB" sz="20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6449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28" grpId="0"/>
      <p:bldP spid="29" grpId="0"/>
      <p:bldP spid="24" grpId="0" animBg="1"/>
      <p:bldP spid="34" grpId="0"/>
      <p:bldP spid="35" grpId="0"/>
      <p:bldP spid="39" grpId="0" animBg="1"/>
      <p:bldP spid="40" grpId="0" animBg="1"/>
      <p:bldP spid="41" grpId="0" animBg="1"/>
      <p:bldP spid="42" grpId="0"/>
      <p:bldP spid="43" grpId="0"/>
      <p:bldP spid="44" grpId="0"/>
      <p:bldP spid="45" grpId="0"/>
      <p:bldP spid="46" grpId="0"/>
      <p:bldP spid="47" grpId="0"/>
      <p:bldP spid="48" grpId="0"/>
      <p:bldP spid="49" grpId="0"/>
      <p:bldP spid="50" grpId="0" animBg="1"/>
      <p:bldP spid="51" grpId="0" animBg="1"/>
      <p:bldP spid="52" grpId="0" animBg="1"/>
      <p:bldP spid="6"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Teacher">
            <a:extLst>
              <a:ext uri="{FF2B5EF4-FFF2-40B4-BE49-F238E27FC236}">
                <a16:creationId xmlns:a16="http://schemas.microsoft.com/office/drawing/2014/main" id="{FF79B0E8-6419-4BB0-9E2D-753A3F6E00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1497" y="998"/>
            <a:ext cx="914400" cy="914400"/>
          </a:xfrm>
          <a:prstGeom prst="rect">
            <a:avLst/>
          </a:prstGeom>
        </p:spPr>
      </p:pic>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71" name="Action Button: Blank 70">
            <a:hlinkClick r:id="" action="ppaction://noaction" highlightClick="1">
              <a:snd r:embed="rId5" name="T2_W1F_5.2.wav"/>
            </a:hlinkClick>
            <a:extLst>
              <a:ext uri="{FF2B5EF4-FFF2-40B4-BE49-F238E27FC236}">
                <a16:creationId xmlns:a16="http://schemas.microsoft.com/office/drawing/2014/main" id="{49C1A4D2-B6B8-44AE-8BF9-49FC8A296754}"/>
              </a:ext>
            </a:extLst>
          </p:cNvPr>
          <p:cNvSpPr/>
          <p:nvPr/>
        </p:nvSpPr>
        <p:spPr>
          <a:xfrm>
            <a:off x="425880" y="1100200"/>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1</a:t>
            </a:r>
          </a:p>
        </p:txBody>
      </p:sp>
      <p:sp>
        <p:nvSpPr>
          <p:cNvPr id="72" name="Action Button: Blank 71">
            <a:hlinkClick r:id="" action="ppaction://noaction" highlightClick="1">
              <a:snd r:embed="rId6" name="T2_W1F_5.3.wav"/>
            </a:hlinkClick>
            <a:extLst>
              <a:ext uri="{FF2B5EF4-FFF2-40B4-BE49-F238E27FC236}">
                <a16:creationId xmlns:a16="http://schemas.microsoft.com/office/drawing/2014/main" id="{0D291079-B36C-4554-B0B0-4F866A8F9879}"/>
              </a:ext>
            </a:extLst>
          </p:cNvPr>
          <p:cNvSpPr/>
          <p:nvPr/>
        </p:nvSpPr>
        <p:spPr>
          <a:xfrm>
            <a:off x="438943" y="1986414"/>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2</a:t>
            </a:r>
          </a:p>
        </p:txBody>
      </p:sp>
      <p:sp>
        <p:nvSpPr>
          <p:cNvPr id="73" name="Action Button: Blank 72">
            <a:hlinkClick r:id="" action="ppaction://noaction" highlightClick="1">
              <a:snd r:embed="rId7" name="T2_W1F_5.4.wav"/>
            </a:hlinkClick>
            <a:extLst>
              <a:ext uri="{FF2B5EF4-FFF2-40B4-BE49-F238E27FC236}">
                <a16:creationId xmlns:a16="http://schemas.microsoft.com/office/drawing/2014/main" id="{51A8A6C9-B5BB-4AA6-86DA-991B7F4549DF}"/>
              </a:ext>
            </a:extLst>
          </p:cNvPr>
          <p:cNvSpPr/>
          <p:nvPr/>
        </p:nvSpPr>
        <p:spPr>
          <a:xfrm>
            <a:off x="425879" y="2854265"/>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3</a:t>
            </a:r>
          </a:p>
        </p:txBody>
      </p:sp>
      <p:sp>
        <p:nvSpPr>
          <p:cNvPr id="74" name="Action Button: Blank 73">
            <a:hlinkClick r:id="" action="ppaction://noaction" highlightClick="1">
              <a:snd r:embed="rId8" name="T2_W1F_5.5.wav"/>
            </a:hlinkClick>
            <a:extLst>
              <a:ext uri="{FF2B5EF4-FFF2-40B4-BE49-F238E27FC236}">
                <a16:creationId xmlns:a16="http://schemas.microsoft.com/office/drawing/2014/main" id="{D5F3D157-73B7-4973-B955-3CF9BB272275}"/>
              </a:ext>
            </a:extLst>
          </p:cNvPr>
          <p:cNvSpPr/>
          <p:nvPr/>
        </p:nvSpPr>
        <p:spPr>
          <a:xfrm>
            <a:off x="452758" y="3783009"/>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4</a:t>
            </a:r>
          </a:p>
        </p:txBody>
      </p:sp>
      <p:sp>
        <p:nvSpPr>
          <p:cNvPr id="75" name="Action Button: Blank 74">
            <a:hlinkClick r:id="" action="ppaction://noaction" highlightClick="1">
              <a:snd r:embed="rId9" name="T2_W1F_5.6.wav"/>
            </a:hlinkClick>
            <a:extLst>
              <a:ext uri="{FF2B5EF4-FFF2-40B4-BE49-F238E27FC236}">
                <a16:creationId xmlns:a16="http://schemas.microsoft.com/office/drawing/2014/main" id="{EE68FD65-A5C1-4D1D-9BB8-4A670A1FADD4}"/>
              </a:ext>
            </a:extLst>
          </p:cNvPr>
          <p:cNvSpPr/>
          <p:nvPr/>
        </p:nvSpPr>
        <p:spPr>
          <a:xfrm>
            <a:off x="464214" y="4711753"/>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5</a:t>
            </a:r>
          </a:p>
        </p:txBody>
      </p:sp>
      <p:sp>
        <p:nvSpPr>
          <p:cNvPr id="76" name="Action Button: Blank 75">
            <a:hlinkClick r:id="" action="ppaction://noaction" highlightClick="1">
              <a:snd r:embed="rId10" name="T2_W1F_5.7.wav"/>
            </a:hlinkClick>
            <a:extLst>
              <a:ext uri="{FF2B5EF4-FFF2-40B4-BE49-F238E27FC236}">
                <a16:creationId xmlns:a16="http://schemas.microsoft.com/office/drawing/2014/main" id="{6D79FAE1-FC83-4BAB-AFC5-BF638E41F560}"/>
              </a:ext>
            </a:extLst>
          </p:cNvPr>
          <p:cNvSpPr/>
          <p:nvPr/>
        </p:nvSpPr>
        <p:spPr>
          <a:xfrm>
            <a:off x="455128" y="5645631"/>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6</a:t>
            </a:r>
          </a:p>
        </p:txBody>
      </p:sp>
      <p:sp>
        <p:nvSpPr>
          <p:cNvPr id="57" name="Title 1">
            <a:extLst>
              <a:ext uri="{FF2B5EF4-FFF2-40B4-BE49-F238E27FC236}">
                <a16:creationId xmlns:a16="http://schemas.microsoft.com/office/drawing/2014/main" id="{838FA4EB-C376-4C71-B8CC-7F70A7145A27}"/>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hören</a:t>
            </a:r>
            <a:endParaRPr lang="en-GB" sz="2000" b="1" kern="0" dirty="0">
              <a:solidFill>
                <a:srgbClr val="002060"/>
              </a:solidFill>
              <a:latin typeface="Century Gothic" panose="020B0502020202020204" pitchFamily="34" charset="0"/>
            </a:endParaRPr>
          </a:p>
        </p:txBody>
      </p:sp>
      <p:pic>
        <p:nvPicPr>
          <p:cNvPr id="59" name="Picture 58" descr="A picture containing text, clipart&#10;&#10;Description automatically generated">
            <a:extLst>
              <a:ext uri="{FF2B5EF4-FFF2-40B4-BE49-F238E27FC236}">
                <a16:creationId xmlns:a16="http://schemas.microsoft.com/office/drawing/2014/main" id="{2644025C-1047-4977-9BC4-E6B193CA6A2F}"/>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31" name="Google Shape;167;p2">
            <a:extLst>
              <a:ext uri="{FF2B5EF4-FFF2-40B4-BE49-F238E27FC236}">
                <a16:creationId xmlns:a16="http://schemas.microsoft.com/office/drawing/2014/main" id="{640B397B-D2E0-4C5E-B6A9-63A377FB82A8}"/>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Speech Bubble: Rectangle with Corners Rounded 33">
            <a:hlinkClick r:id="" action="ppaction://noaction">
              <a:snd r:embed="rId12" name="T2_W1F_5.1.wav"/>
            </a:hlinkClick>
            <a:extLst>
              <a:ext uri="{FF2B5EF4-FFF2-40B4-BE49-F238E27FC236}">
                <a16:creationId xmlns:a16="http://schemas.microsoft.com/office/drawing/2014/main" id="{3CB0BFEB-34FB-4267-9693-8B2A4C099DD0}"/>
              </a:ext>
            </a:extLst>
          </p:cNvPr>
          <p:cNvSpPr/>
          <p:nvPr/>
        </p:nvSpPr>
        <p:spPr>
          <a:xfrm>
            <a:off x="3829425" y="128500"/>
            <a:ext cx="5301872" cy="517320"/>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2" name="CustomShape 3">
            <a:hlinkClick r:id="" action="ppaction://noaction">
              <a:snd r:embed="rId12" name="T2_W1F_5.1.wav"/>
            </a:hlinkClick>
            <a:extLst>
              <a:ext uri="{FF2B5EF4-FFF2-40B4-BE49-F238E27FC236}">
                <a16:creationId xmlns:a16="http://schemas.microsoft.com/office/drawing/2014/main" id="{976A85E5-4281-4E0F-BAB0-72DE6B3B6253}"/>
              </a:ext>
            </a:extLst>
          </p:cNvPr>
          <p:cNvSpPr/>
          <p:nvPr/>
        </p:nvSpPr>
        <p:spPr>
          <a:xfrm>
            <a:off x="3829425" y="152117"/>
            <a:ext cx="5144454"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Hör</a:t>
            </a:r>
            <a:r>
              <a:rPr kumimoji="0" lang="en-GB" sz="2800" i="0" u="none" strike="noStrike" kern="1200" cap="none" spc="-1" normalizeH="0" noProof="0" dirty="0">
                <a:ln>
                  <a:noFill/>
                </a:ln>
                <a:solidFill>
                  <a:srgbClr val="002060"/>
                </a:solidFill>
                <a:effectLst/>
                <a:uLnTx/>
                <a:uFillTx/>
                <a:latin typeface="Century Gothic" panose="020B0502020202020204" pitchFamily="34" charset="0"/>
                <a:ea typeface="Century Gothic"/>
              </a:rPr>
              <a:t> </a:t>
            </a:r>
            <a:r>
              <a:rPr kumimoji="0" lang="en-GB" sz="2800" i="0" u="none" strike="noStrike" kern="1200" cap="none" spc="-1" normalizeH="0" noProof="0" dirty="0" err="1">
                <a:ln>
                  <a:noFill/>
                </a:ln>
                <a:solidFill>
                  <a:srgbClr val="002060"/>
                </a:solidFill>
                <a:effectLst/>
                <a:uLnTx/>
                <a:uFillTx/>
                <a:latin typeface="Century Gothic" panose="020B0502020202020204" pitchFamily="34" charset="0"/>
                <a:ea typeface="Century Gothic"/>
              </a:rPr>
              <a:t>zu</a:t>
            </a:r>
            <a:r>
              <a:rPr kumimoji="0" lang="en-GB" sz="2800" i="0" u="none" strike="noStrike" kern="1200" cap="none" spc="-1" normalizeH="0" noProof="0" dirty="0">
                <a:ln>
                  <a:noFill/>
                </a:ln>
                <a:solidFill>
                  <a:srgbClr val="002060"/>
                </a:solidFill>
                <a:effectLst/>
                <a:uLnTx/>
                <a:uFillTx/>
                <a:latin typeface="Century Gothic" panose="020B0502020202020204" pitchFamily="34" charset="0"/>
                <a:ea typeface="Century Gothic"/>
              </a:rPr>
              <a:t>.  </a:t>
            </a:r>
            <a:r>
              <a:rPr kumimoji="0" lang="en-GB" sz="2800" i="0" u="none" strike="noStrike" kern="1200" cap="none" spc="-1" normalizeH="0" noProof="0" dirty="0" err="1">
                <a:ln>
                  <a:noFill/>
                </a:ln>
                <a:solidFill>
                  <a:srgbClr val="002060"/>
                </a:solidFill>
                <a:effectLst/>
                <a:uLnTx/>
                <a:uFillTx/>
                <a:latin typeface="Century Gothic" panose="020B0502020202020204" pitchFamily="34" charset="0"/>
                <a:ea typeface="Century Gothic"/>
              </a:rPr>
              <a:t>Schreib</a:t>
            </a:r>
            <a:r>
              <a:rPr kumimoji="0" lang="en-GB" sz="2800"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800"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800" i="0" u="none" strike="noStrike" kern="1200" cap="none" spc="-1" normalizeH="0" noProof="0" dirty="0">
                <a:ln>
                  <a:noFill/>
                </a:ln>
                <a:solidFill>
                  <a:srgbClr val="002060"/>
                </a:solidFill>
                <a:effectLst/>
                <a:uLnTx/>
                <a:uFillTx/>
                <a:latin typeface="Century Gothic" panose="020B0502020202020204" pitchFamily="34" charset="0"/>
                <a:ea typeface="Century Gothic"/>
              </a:rPr>
              <a:t>.</a:t>
            </a:r>
            <a:endParaRPr kumimoji="0" lang="en-GB" sz="2800" i="0" u="none" strike="noStrike" kern="1200" cap="none" spc="-1" normalizeH="0" baseline="0" noProof="0" dirty="0">
              <a:ln>
                <a:noFill/>
              </a:ln>
              <a:solidFill>
                <a:prstClr val="black"/>
              </a:solidFill>
              <a:effectLst/>
              <a:uLnTx/>
              <a:uFillTx/>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A64D1A84-41BE-4BEC-B10D-79C327B36899}"/>
              </a:ext>
            </a:extLst>
          </p:cNvPr>
          <p:cNvGraphicFramePr>
            <a:graphicFrameLocks noGrp="1"/>
          </p:cNvGraphicFramePr>
          <p:nvPr/>
        </p:nvGraphicFramePr>
        <p:xfrm>
          <a:off x="1007249" y="1006757"/>
          <a:ext cx="9864651" cy="5486400"/>
        </p:xfrm>
        <a:graphic>
          <a:graphicData uri="http://schemas.openxmlformats.org/drawingml/2006/table">
            <a:tbl>
              <a:tblPr firstRow="1" bandRow="1">
                <a:tableStyleId>{5940675A-B579-460E-94D1-54222C63F5DA}</a:tableStyleId>
              </a:tblPr>
              <a:tblGrid>
                <a:gridCol w="9864651">
                  <a:extLst>
                    <a:ext uri="{9D8B030D-6E8A-4147-A177-3AD203B41FA5}">
                      <a16:colId xmlns:a16="http://schemas.microsoft.com/office/drawing/2014/main" val="469500781"/>
                    </a:ext>
                  </a:extLst>
                </a:gridCol>
              </a:tblGrid>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843344094"/>
                  </a:ext>
                </a:extLst>
              </a:tr>
              <a:tr h="370840">
                <a:tc>
                  <a:txBody>
                    <a:bodyPr/>
                    <a:lstStyle/>
                    <a:p>
                      <a:endParaRPr lang="en-GB" sz="240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607362150"/>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524050863"/>
                  </a:ext>
                </a:extLst>
              </a:tr>
              <a:tr h="370840">
                <a:tc>
                  <a:txBody>
                    <a:bodyPr/>
                    <a:lstStyle/>
                    <a:p>
                      <a:endParaRPr lang="en-GB" sz="240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820643322"/>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793589597"/>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4276189937"/>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225397327"/>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4279813543"/>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434586536"/>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057029576"/>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102209220"/>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597165493"/>
                  </a:ext>
                </a:extLst>
              </a:tr>
            </a:tbl>
          </a:graphicData>
        </a:graphic>
      </p:graphicFrame>
      <p:sp>
        <p:nvSpPr>
          <p:cNvPr id="4" name="TextBox 3">
            <a:extLst>
              <a:ext uri="{FF2B5EF4-FFF2-40B4-BE49-F238E27FC236}">
                <a16:creationId xmlns:a16="http://schemas.microsoft.com/office/drawing/2014/main" id="{4E9CC09D-38FF-4A4C-8B70-5E3D22E0A414}"/>
              </a:ext>
            </a:extLst>
          </p:cNvPr>
          <p:cNvSpPr txBox="1"/>
          <p:nvPr/>
        </p:nvSpPr>
        <p:spPr>
          <a:xfrm>
            <a:off x="1061300" y="5127459"/>
            <a:ext cx="975654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Im</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Süden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gibt</a:t>
            </a:r>
            <a:r>
              <a:rPr lang="en-GB" sz="2400" dirty="0">
                <a:solidFill>
                  <a:srgbClr val="002060"/>
                </a:solidFill>
                <a:latin typeface="Century Gothic" panose="020B0502020202020204" pitchFamily="34" charset="0"/>
              </a:rPr>
              <a:t> es </a:t>
            </a:r>
            <a:r>
              <a:rPr lang="en-GB" sz="2400" dirty="0" err="1">
                <a:solidFill>
                  <a:srgbClr val="002060"/>
                </a:solidFill>
                <a:latin typeface="Century Gothic" panose="020B0502020202020204" pitchFamily="34" charset="0"/>
              </a:rPr>
              <a:t>ein</a:t>
            </a:r>
            <a:r>
              <a:rPr lang="en-GB" sz="2400" dirty="0">
                <a:solidFill>
                  <a:srgbClr val="002060"/>
                </a:solidFill>
                <a:latin typeface="Century Gothic" panose="020B0502020202020204" pitchFamily="34" charset="0"/>
              </a:rPr>
              <a:t> Schloss. Es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sehr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schön</a:t>
            </a:r>
            <a:r>
              <a:rPr lang="en-GB" sz="2400" dirty="0">
                <a:solidFill>
                  <a:srgbClr val="002060"/>
                </a:solidFill>
                <a:latin typeface="Century Gothic" panose="020B0502020202020204" pitchFamily="34" charset="0"/>
              </a:rPr>
              <a:t>.</a:t>
            </a:r>
          </a:p>
        </p:txBody>
      </p:sp>
      <p:sp>
        <p:nvSpPr>
          <p:cNvPr id="37" name="TextBox 36">
            <a:extLst>
              <a:ext uri="{FF2B5EF4-FFF2-40B4-BE49-F238E27FC236}">
                <a16:creationId xmlns:a16="http://schemas.microsoft.com/office/drawing/2014/main" id="{29054D5A-7D9D-4679-97ED-F48D72B85B43}"/>
              </a:ext>
            </a:extLst>
          </p:cNvPr>
          <p:cNvSpPr txBox="1"/>
          <p:nvPr/>
        </p:nvSpPr>
        <p:spPr>
          <a:xfrm>
            <a:off x="1061300" y="6031492"/>
            <a:ext cx="975654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Süddeutschland</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bekannt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für</a:t>
            </a:r>
            <a:r>
              <a:rPr lang="en-GB" sz="2400" dirty="0">
                <a:solidFill>
                  <a:srgbClr val="002060"/>
                </a:solidFill>
                <a:latin typeface="Century Gothic" panose="020B0502020202020204" pitchFamily="34" charset="0"/>
              </a:rPr>
              <a:t> den </a:t>
            </a:r>
            <a:r>
              <a:rPr lang="en-GB" sz="2400" dirty="0" err="1">
                <a:solidFill>
                  <a:srgbClr val="002060"/>
                </a:solidFill>
                <a:latin typeface="Century Gothic" panose="020B0502020202020204" pitchFamily="34" charset="0"/>
              </a:rPr>
              <a:t>Schwarzwald</a:t>
            </a:r>
            <a:r>
              <a:rPr lang="en-GB" sz="2400" dirty="0">
                <a:solidFill>
                  <a:srgbClr val="002060"/>
                </a:solidFill>
                <a:latin typeface="Century Gothic" panose="020B0502020202020204" pitchFamily="34" charset="0"/>
              </a:rPr>
              <a:t>.</a:t>
            </a:r>
          </a:p>
        </p:txBody>
      </p:sp>
      <p:sp>
        <p:nvSpPr>
          <p:cNvPr id="38" name="TextBox 37">
            <a:extLst>
              <a:ext uri="{FF2B5EF4-FFF2-40B4-BE49-F238E27FC236}">
                <a16:creationId xmlns:a16="http://schemas.microsoft.com/office/drawing/2014/main" id="{314DD0E1-46CA-4316-A409-6E2768CF273E}"/>
              </a:ext>
            </a:extLst>
          </p:cNvPr>
          <p:cNvSpPr txBox="1"/>
          <p:nvPr/>
        </p:nvSpPr>
        <p:spPr>
          <a:xfrm>
            <a:off x="1007243" y="1495519"/>
            <a:ext cx="975654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Norddeutschland</a:t>
            </a:r>
            <a:r>
              <a:rPr lang="en-GB" sz="2400" dirty="0">
                <a:solidFill>
                  <a:srgbClr val="002060"/>
                </a:solidFill>
                <a:latin typeface="Century Gothic" panose="020B0502020202020204" pitchFamily="34" charset="0"/>
              </a:rPr>
              <a:t> hat </a:t>
            </a:r>
            <a:r>
              <a:rPr lang="en-GB" sz="2400" dirty="0" err="1">
                <a:solidFill>
                  <a:srgbClr val="002060"/>
                </a:solidFill>
                <a:latin typeface="Century Gothic" panose="020B0502020202020204" pitchFamily="34" charset="0"/>
              </a:rPr>
              <a:t>zwei</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Sprachen</a:t>
            </a:r>
            <a:r>
              <a:rPr lang="en-GB" sz="2400" dirty="0">
                <a:solidFill>
                  <a:srgbClr val="002060"/>
                </a:solidFill>
                <a:latin typeface="Century Gothic" panose="020B0502020202020204" pitchFamily="34" charset="0"/>
              </a:rPr>
              <a:t>.</a:t>
            </a:r>
          </a:p>
        </p:txBody>
      </p:sp>
      <p:sp>
        <p:nvSpPr>
          <p:cNvPr id="39" name="TextBox 38">
            <a:extLst>
              <a:ext uri="{FF2B5EF4-FFF2-40B4-BE49-F238E27FC236}">
                <a16:creationId xmlns:a16="http://schemas.microsoft.com/office/drawing/2014/main" id="{B2E96116-4DA7-4918-9341-24EDCB11E82F}"/>
              </a:ext>
            </a:extLst>
          </p:cNvPr>
          <p:cNvSpPr txBox="1"/>
          <p:nvPr/>
        </p:nvSpPr>
        <p:spPr>
          <a:xfrm>
            <a:off x="1020311" y="2409764"/>
            <a:ext cx="975654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Im</a:t>
            </a:r>
            <a:r>
              <a:rPr lang="en-GB" sz="2400" dirty="0">
                <a:solidFill>
                  <a:srgbClr val="002060"/>
                </a:solidFill>
                <a:latin typeface="Century Gothic" panose="020B0502020202020204" pitchFamily="34" charset="0"/>
              </a:rPr>
              <a:t> Norden </a:t>
            </a:r>
            <a:r>
              <a:rPr lang="en-GB" sz="2400" dirty="0" err="1">
                <a:solidFill>
                  <a:srgbClr val="002060"/>
                </a:solidFill>
                <a:latin typeface="Century Gothic" panose="020B0502020202020204" pitchFamily="34" charset="0"/>
              </a:rPr>
              <a:t>gibt</a:t>
            </a:r>
            <a:r>
              <a:rPr lang="en-GB" sz="2400" dirty="0">
                <a:solidFill>
                  <a:srgbClr val="002060"/>
                </a:solidFill>
                <a:latin typeface="Century Gothic" panose="020B0502020202020204" pitchFamily="34" charset="0"/>
              </a:rPr>
              <a:t> es eine </a:t>
            </a:r>
            <a:r>
              <a:rPr lang="en-GB" sz="2400" dirty="0" err="1">
                <a:solidFill>
                  <a:srgbClr val="002060"/>
                </a:solidFill>
                <a:latin typeface="Century Gothic" panose="020B0502020202020204" pitchFamily="34" charset="0"/>
              </a:rPr>
              <a:t>Insel</a:t>
            </a:r>
            <a:r>
              <a:rPr lang="en-GB" sz="2400" dirty="0">
                <a:solidFill>
                  <a:srgbClr val="002060"/>
                </a:solidFill>
                <a:latin typeface="Century Gothic" panose="020B0502020202020204" pitchFamily="34" charset="0"/>
              </a:rPr>
              <a:t>. </a:t>
            </a:r>
          </a:p>
        </p:txBody>
      </p:sp>
      <p:sp>
        <p:nvSpPr>
          <p:cNvPr id="40" name="TextBox 39">
            <a:extLst>
              <a:ext uri="{FF2B5EF4-FFF2-40B4-BE49-F238E27FC236}">
                <a16:creationId xmlns:a16="http://schemas.microsoft.com/office/drawing/2014/main" id="{570092A8-F21D-46C4-8A0A-EF0B352636A5}"/>
              </a:ext>
            </a:extLst>
          </p:cNvPr>
          <p:cNvSpPr txBox="1"/>
          <p:nvPr/>
        </p:nvSpPr>
        <p:spPr>
          <a:xfrm>
            <a:off x="1007249" y="3290706"/>
            <a:ext cx="975654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Dort </a:t>
            </a:r>
            <a:r>
              <a:rPr lang="en-GB" sz="2400" dirty="0" err="1">
                <a:solidFill>
                  <a:srgbClr val="002060"/>
                </a:solidFill>
                <a:latin typeface="Century Gothic" panose="020B0502020202020204" pitchFamily="34" charset="0"/>
              </a:rPr>
              <a:t>sind</a:t>
            </a:r>
            <a:r>
              <a:rPr lang="en-GB" sz="2400" dirty="0">
                <a:solidFill>
                  <a:srgbClr val="002060"/>
                </a:solidFill>
                <a:latin typeface="Century Gothic" panose="020B0502020202020204" pitchFamily="34" charset="0"/>
              </a:rPr>
              <a:t> die </a:t>
            </a:r>
            <a:r>
              <a:rPr lang="en-GB" sz="2400" dirty="0" err="1">
                <a:solidFill>
                  <a:srgbClr val="002060"/>
                </a:solidFill>
                <a:latin typeface="Century Gothic" panose="020B0502020202020204" pitchFamily="34" charset="0"/>
              </a:rPr>
              <a:t>Strände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sehr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schön</a:t>
            </a:r>
            <a:r>
              <a:rPr lang="en-GB" sz="2400" dirty="0">
                <a:solidFill>
                  <a:srgbClr val="002060"/>
                </a:solidFill>
                <a:latin typeface="Century Gothic" panose="020B0502020202020204" pitchFamily="34" charset="0"/>
              </a:rPr>
              <a:t>.</a:t>
            </a:r>
          </a:p>
        </p:txBody>
      </p:sp>
      <p:sp>
        <p:nvSpPr>
          <p:cNvPr id="41" name="TextBox 40">
            <a:extLst>
              <a:ext uri="{FF2B5EF4-FFF2-40B4-BE49-F238E27FC236}">
                <a16:creationId xmlns:a16="http://schemas.microsoft.com/office/drawing/2014/main" id="{6E05C6F5-72C8-4758-8A85-F831F19A31A0}"/>
              </a:ext>
            </a:extLst>
          </p:cNvPr>
          <p:cNvSpPr txBox="1"/>
          <p:nvPr/>
        </p:nvSpPr>
        <p:spPr>
          <a:xfrm>
            <a:off x="1020311" y="4168756"/>
            <a:ext cx="975654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Berlin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im</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Osten</a:t>
            </a:r>
            <a:r>
              <a:rPr lang="en-GB" sz="2400" dirty="0">
                <a:solidFill>
                  <a:srgbClr val="002060"/>
                </a:solidFill>
                <a:latin typeface="Century Gothic" panose="020B0502020202020204" pitchFamily="34" charset="0"/>
              </a:rPr>
              <a:t>. </a:t>
            </a:r>
          </a:p>
        </p:txBody>
      </p:sp>
      <p:sp>
        <p:nvSpPr>
          <p:cNvPr id="42" name="TextBox 41">
            <a:extLst>
              <a:ext uri="{FF2B5EF4-FFF2-40B4-BE49-F238E27FC236}">
                <a16:creationId xmlns:a16="http://schemas.microsoft.com/office/drawing/2014/main" id="{B6208279-835A-48B0-91E3-7622FC235156}"/>
              </a:ext>
            </a:extLst>
          </p:cNvPr>
          <p:cNvSpPr txBox="1"/>
          <p:nvPr/>
        </p:nvSpPr>
        <p:spPr>
          <a:xfrm>
            <a:off x="1061299" y="1003970"/>
            <a:ext cx="9756545" cy="461665"/>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North Germany has two languages.</a:t>
            </a:r>
          </a:p>
        </p:txBody>
      </p:sp>
      <p:sp>
        <p:nvSpPr>
          <p:cNvPr id="2" name="TextBox 1">
            <a:extLst>
              <a:ext uri="{FF2B5EF4-FFF2-40B4-BE49-F238E27FC236}">
                <a16:creationId xmlns:a16="http://schemas.microsoft.com/office/drawing/2014/main" id="{56ECDF92-9E62-A5DC-BA71-DB05832A58EF}"/>
              </a:ext>
            </a:extLst>
          </p:cNvPr>
          <p:cNvSpPr txBox="1"/>
          <p:nvPr/>
        </p:nvSpPr>
        <p:spPr>
          <a:xfrm>
            <a:off x="1128418" y="1974870"/>
            <a:ext cx="9756545" cy="461665"/>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In the North there is an island.</a:t>
            </a:r>
          </a:p>
        </p:txBody>
      </p:sp>
      <p:sp>
        <p:nvSpPr>
          <p:cNvPr id="6" name="TextBox 5">
            <a:extLst>
              <a:ext uri="{FF2B5EF4-FFF2-40B4-BE49-F238E27FC236}">
                <a16:creationId xmlns:a16="http://schemas.microsoft.com/office/drawing/2014/main" id="{10C2EAF1-1D0D-AE23-9815-2F3131C6E89B}"/>
              </a:ext>
            </a:extLst>
          </p:cNvPr>
          <p:cNvSpPr txBox="1"/>
          <p:nvPr/>
        </p:nvSpPr>
        <p:spPr>
          <a:xfrm>
            <a:off x="1055784" y="2865911"/>
            <a:ext cx="9756545" cy="461665"/>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There the beaches are very beautiful.</a:t>
            </a:r>
          </a:p>
        </p:txBody>
      </p:sp>
      <p:sp>
        <p:nvSpPr>
          <p:cNvPr id="7" name="TextBox 6">
            <a:extLst>
              <a:ext uri="{FF2B5EF4-FFF2-40B4-BE49-F238E27FC236}">
                <a16:creationId xmlns:a16="http://schemas.microsoft.com/office/drawing/2014/main" id="{2CEFC653-8E43-F8F6-B5B8-E7EEC3200562}"/>
              </a:ext>
            </a:extLst>
          </p:cNvPr>
          <p:cNvSpPr txBox="1"/>
          <p:nvPr/>
        </p:nvSpPr>
        <p:spPr>
          <a:xfrm>
            <a:off x="1061298" y="3772348"/>
            <a:ext cx="9756545" cy="461665"/>
          </a:xfrm>
          <a:prstGeom prst="rect">
            <a:avLst/>
          </a:prstGeom>
          <a:noFill/>
        </p:spPr>
        <p:txBody>
          <a:bodyPr wrap="square" rtlCol="0">
            <a:spAutoFit/>
          </a:bodyPr>
          <a:lstStyle/>
          <a:p>
            <a:r>
              <a:rPr lang="en-US" sz="2400" i="1" dirty="0">
                <a:solidFill>
                  <a:srgbClr val="002060"/>
                </a:solidFill>
                <a:latin typeface="Century Gothic" panose="020B0502020202020204" pitchFamily="34" charset="0"/>
              </a:rPr>
              <a:t>Berlin is in the East. </a:t>
            </a:r>
            <a:endParaRPr lang="en-GB" sz="2400" i="1" dirty="0">
              <a:solidFill>
                <a:srgbClr val="002060"/>
              </a:solidFill>
              <a:latin typeface="Century Gothic" panose="020B0502020202020204" pitchFamily="34" charset="0"/>
            </a:endParaRPr>
          </a:p>
        </p:txBody>
      </p:sp>
      <p:sp>
        <p:nvSpPr>
          <p:cNvPr id="8" name="TextBox 7">
            <a:extLst>
              <a:ext uri="{FF2B5EF4-FFF2-40B4-BE49-F238E27FC236}">
                <a16:creationId xmlns:a16="http://schemas.microsoft.com/office/drawing/2014/main" id="{C22A2A9A-5CA8-7045-B33C-6EB37DF5E0BD}"/>
              </a:ext>
            </a:extLst>
          </p:cNvPr>
          <p:cNvSpPr txBox="1"/>
          <p:nvPr/>
        </p:nvSpPr>
        <p:spPr>
          <a:xfrm>
            <a:off x="1128417" y="4685537"/>
            <a:ext cx="9756545" cy="461665"/>
          </a:xfrm>
          <a:prstGeom prst="rect">
            <a:avLst/>
          </a:prstGeom>
          <a:noFill/>
        </p:spPr>
        <p:txBody>
          <a:bodyPr wrap="square" rtlCol="0">
            <a:spAutoFit/>
          </a:bodyPr>
          <a:lstStyle/>
          <a:p>
            <a:r>
              <a:rPr lang="en-US" sz="2400" i="1" dirty="0">
                <a:solidFill>
                  <a:srgbClr val="002060"/>
                </a:solidFill>
                <a:latin typeface="Century Gothic" panose="020B0502020202020204" pitchFamily="34" charset="0"/>
              </a:rPr>
              <a:t>In the South there is a castle. It is very beautiful.</a:t>
            </a:r>
            <a:endParaRPr lang="en-GB" sz="2400" i="1" dirty="0">
              <a:solidFill>
                <a:srgbClr val="002060"/>
              </a:solidFill>
              <a:latin typeface="Century Gothic" panose="020B0502020202020204" pitchFamily="34" charset="0"/>
            </a:endParaRPr>
          </a:p>
        </p:txBody>
      </p:sp>
      <p:sp>
        <p:nvSpPr>
          <p:cNvPr id="9" name="TextBox 8">
            <a:extLst>
              <a:ext uri="{FF2B5EF4-FFF2-40B4-BE49-F238E27FC236}">
                <a16:creationId xmlns:a16="http://schemas.microsoft.com/office/drawing/2014/main" id="{5A697307-872E-01C8-D444-0215EA8A05D8}"/>
              </a:ext>
            </a:extLst>
          </p:cNvPr>
          <p:cNvSpPr txBox="1"/>
          <p:nvPr/>
        </p:nvSpPr>
        <p:spPr>
          <a:xfrm>
            <a:off x="1020310" y="5645045"/>
            <a:ext cx="9756545" cy="461665"/>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South-Germany is well-known for the </a:t>
            </a:r>
            <a:r>
              <a:rPr lang="en-GB" sz="2400" i="1" dirty="0" err="1">
                <a:solidFill>
                  <a:srgbClr val="002060"/>
                </a:solidFill>
                <a:latin typeface="Century Gothic" panose="020B0502020202020204" pitchFamily="34" charset="0"/>
              </a:rPr>
              <a:t>blackforest</a:t>
            </a:r>
            <a:r>
              <a:rPr lang="en-GB" sz="2400" i="1" dirty="0">
                <a:solidFill>
                  <a:srgbClr val="002060"/>
                </a:solidFill>
                <a:latin typeface="Century Gothic" panose="020B0502020202020204" pitchFamily="34" charset="0"/>
              </a:rPr>
              <a:t>. </a:t>
            </a:r>
          </a:p>
        </p:txBody>
      </p:sp>
    </p:spTree>
    <p:extLst>
      <p:ext uri="{BB962C8B-B14F-4D97-AF65-F5344CB8AC3E}">
        <p14:creationId xmlns:p14="http://schemas.microsoft.com/office/powerpoint/2010/main" val="277158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20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down)">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down)">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38" grpId="0"/>
      <p:bldP spid="39" grpId="0"/>
      <p:bldP spid="40" grpId="0"/>
      <p:bldP spid="41" grpId="0"/>
      <p:bldP spid="42" grpId="0"/>
      <p:bldP spid="2"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123171" y="643258"/>
            <a:ext cx="75105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GB" sz="2400" b="1" spc="-1" dirty="0" err="1">
                <a:solidFill>
                  <a:srgbClr val="002060"/>
                </a:solidFill>
                <a:latin typeface="Century Gothic" panose="020B0502020202020204" pitchFamily="34" charset="0"/>
                <a:sym typeface="Arial"/>
              </a:rPr>
              <a:t>Schreib</a:t>
            </a:r>
            <a:r>
              <a:rPr lang="en-GB" sz="2400" b="1" spc="-1" dirty="0">
                <a:solidFill>
                  <a:srgbClr val="002060"/>
                </a:solidFill>
                <a:latin typeface="Century Gothic" panose="020B0502020202020204" pitchFamily="34" charset="0"/>
                <a:sym typeface="Arial"/>
              </a:rPr>
              <a:t> </a:t>
            </a:r>
            <a:r>
              <a:rPr lang="en-GB" sz="2400" b="1" spc="-1" dirty="0" err="1">
                <a:solidFill>
                  <a:srgbClr val="002060"/>
                </a:solidFill>
                <a:latin typeface="Century Gothic" panose="020B0502020202020204" pitchFamily="34" charset="0"/>
                <a:sym typeface="Arial"/>
              </a:rPr>
              <a:t>ein</a:t>
            </a:r>
            <a:r>
              <a:rPr lang="en-GB" sz="2400" b="1" spc="-1" dirty="0">
                <a:solidFill>
                  <a:srgbClr val="002060"/>
                </a:solidFill>
                <a:latin typeface="Century Gothic" panose="020B0502020202020204" pitchFamily="34" charset="0"/>
                <a:sym typeface="Arial"/>
              </a:rPr>
              <a:t> Wort auf </a:t>
            </a:r>
            <a:r>
              <a:rPr lang="en-GB" sz="2400" b="1" u="sng" spc="-1" dirty="0">
                <a:solidFill>
                  <a:srgbClr val="002060"/>
                </a:solidFill>
                <a:latin typeface="Century Gothic" panose="020B0502020202020204" pitchFamily="34" charset="0"/>
                <a:sym typeface="Arial"/>
              </a:rPr>
              <a:t>Deutsch</a:t>
            </a:r>
            <a:r>
              <a:rPr lang="en-GB" sz="2400" b="1" spc="-1" dirty="0">
                <a:solidFill>
                  <a:srgbClr val="002060"/>
                </a:solidFill>
                <a:latin typeface="Century Gothic" panose="020B0502020202020204" pitchFamily="34" charset="0"/>
                <a:sym typeface="Arial"/>
              </a:rPr>
              <a:t> in </a:t>
            </a:r>
            <a:r>
              <a:rPr lang="en-GB" sz="2400" b="1" spc="-1" dirty="0" err="1">
                <a:solidFill>
                  <a:srgbClr val="002060"/>
                </a:solidFill>
                <a:latin typeface="Century Gothic" panose="020B0502020202020204" pitchFamily="34" charset="0"/>
                <a:sym typeface="Arial"/>
              </a:rPr>
              <a:t>jedes</a:t>
            </a:r>
            <a:r>
              <a:rPr lang="en-GB" sz="2400" b="1" spc="-1" dirty="0">
                <a:solidFill>
                  <a:srgbClr val="002060"/>
                </a:solidFill>
                <a:latin typeface="Century Gothic" panose="020B0502020202020204" pitchFamily="34" charset="0"/>
                <a:sym typeface="Arial"/>
              </a:rPr>
              <a:t> </a:t>
            </a:r>
            <a:r>
              <a:rPr lang="en-GB" sz="2400" b="1" spc="-1" dirty="0" err="1">
                <a:solidFill>
                  <a:srgbClr val="002060"/>
                </a:solidFill>
                <a:latin typeface="Century Gothic" panose="020B0502020202020204" pitchFamily="34" charset="0"/>
                <a:sym typeface="Arial"/>
              </a:rPr>
              <a:t>Kästchen</a:t>
            </a:r>
            <a:r>
              <a:rPr lang="en-GB" sz="2400" b="1" spc="-1" dirty="0">
                <a:solidFill>
                  <a:srgbClr val="002060"/>
                </a:solidFill>
                <a:latin typeface="Century Gothic" panose="020B0502020202020204" pitchFamily="34" charset="0"/>
                <a:sym typeface="Arial"/>
              </a:rPr>
              <a:t>*.</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303175"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itle 2">
            <a:extLst>
              <a:ext uri="{FF2B5EF4-FFF2-40B4-BE49-F238E27FC236}">
                <a16:creationId xmlns:a16="http://schemas.microsoft.com/office/drawing/2014/main" id="{C74BD455-DFF4-4DAC-9AAE-B797AD719538}"/>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schreiben</a:t>
            </a:r>
            <a:endParaRPr lang="en-GB" sz="2000" b="1" kern="0" dirty="0">
              <a:solidFill>
                <a:schemeClr val="bg1"/>
              </a:solidFill>
              <a:latin typeface="Century Gothic" panose="020B0502020202020204" pitchFamily="34" charset="0"/>
            </a:endParaRPr>
          </a:p>
        </p:txBody>
      </p:sp>
      <p:pic>
        <p:nvPicPr>
          <p:cNvPr id="36" name="Graphic 35" descr="Blackboard">
            <a:extLst>
              <a:ext uri="{FF2B5EF4-FFF2-40B4-BE49-F238E27FC236}">
                <a16:creationId xmlns:a16="http://schemas.microsoft.com/office/drawing/2014/main" id="{0D5644D5-B692-47C1-8975-B05460A66E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26" name="Google Shape;167;p2">
            <a:extLst>
              <a:ext uri="{FF2B5EF4-FFF2-40B4-BE49-F238E27FC236}">
                <a16:creationId xmlns:a16="http://schemas.microsoft.com/office/drawing/2014/main" id="{4769D688-9F9B-47BF-A9A8-B46895C87A4C}"/>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29" name="Table 4">
            <a:extLst>
              <a:ext uri="{FF2B5EF4-FFF2-40B4-BE49-F238E27FC236}">
                <a16:creationId xmlns:a16="http://schemas.microsoft.com/office/drawing/2014/main" id="{B51B4DFF-03A9-48CD-89C3-9FFD6B9718AA}"/>
              </a:ext>
            </a:extLst>
          </p:cNvPr>
          <p:cNvGraphicFramePr>
            <a:graphicFrameLocks noGrp="1"/>
          </p:cNvGraphicFramePr>
          <p:nvPr/>
        </p:nvGraphicFramePr>
        <p:xfrm>
          <a:off x="123171" y="1929686"/>
          <a:ext cx="7151250" cy="4799814"/>
        </p:xfrm>
        <a:graphic>
          <a:graphicData uri="http://schemas.openxmlformats.org/drawingml/2006/table">
            <a:tbl>
              <a:tblPr firstRow="1" bandRow="1"/>
              <a:tblGrid>
                <a:gridCol w="2383750">
                  <a:extLst>
                    <a:ext uri="{9D8B030D-6E8A-4147-A177-3AD203B41FA5}">
                      <a16:colId xmlns:a16="http://schemas.microsoft.com/office/drawing/2014/main" val="1874927922"/>
                    </a:ext>
                  </a:extLst>
                </a:gridCol>
                <a:gridCol w="2383750">
                  <a:extLst>
                    <a:ext uri="{9D8B030D-6E8A-4147-A177-3AD203B41FA5}">
                      <a16:colId xmlns:a16="http://schemas.microsoft.com/office/drawing/2014/main" val="2707594328"/>
                    </a:ext>
                  </a:extLst>
                </a:gridCol>
                <a:gridCol w="2383750">
                  <a:extLst>
                    <a:ext uri="{9D8B030D-6E8A-4147-A177-3AD203B41FA5}">
                      <a16:colId xmlns:a16="http://schemas.microsoft.com/office/drawing/2014/main" val="3989845559"/>
                    </a:ext>
                  </a:extLst>
                </a:gridCol>
              </a:tblGrid>
              <a:tr h="15999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2880041"/>
                  </a:ext>
                </a:extLst>
              </a:tr>
              <a:tr h="15999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603696"/>
                  </a:ext>
                </a:extLst>
              </a:tr>
              <a:tr h="15999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1519367"/>
                  </a:ext>
                </a:extLst>
              </a:tr>
            </a:tbl>
          </a:graphicData>
        </a:graphic>
      </p:graphicFrame>
      <p:graphicFrame>
        <p:nvGraphicFramePr>
          <p:cNvPr id="30" name="Table 6">
            <a:extLst>
              <a:ext uri="{FF2B5EF4-FFF2-40B4-BE49-F238E27FC236}">
                <a16:creationId xmlns:a16="http://schemas.microsoft.com/office/drawing/2014/main" id="{96B7381C-C0B3-4B0C-BE97-2CFB033127E7}"/>
              </a:ext>
            </a:extLst>
          </p:cNvPr>
          <p:cNvGraphicFramePr>
            <a:graphicFrameLocks noGrp="1"/>
          </p:cNvGraphicFramePr>
          <p:nvPr>
            <p:extLst>
              <p:ext uri="{D42A27DB-BD31-4B8C-83A1-F6EECF244321}">
                <p14:modId xmlns:p14="http://schemas.microsoft.com/office/powerpoint/2010/main" val="2464582448"/>
              </p:ext>
            </p:extLst>
          </p:nvPr>
        </p:nvGraphicFramePr>
        <p:xfrm>
          <a:off x="7459680" y="1792327"/>
          <a:ext cx="4438802" cy="4584238"/>
        </p:xfrm>
        <a:graphic>
          <a:graphicData uri="http://schemas.openxmlformats.org/drawingml/2006/table">
            <a:tbl>
              <a:tblPr firstRow="1" bandRow="1"/>
              <a:tblGrid>
                <a:gridCol w="2219401">
                  <a:extLst>
                    <a:ext uri="{9D8B030D-6E8A-4147-A177-3AD203B41FA5}">
                      <a16:colId xmlns:a16="http://schemas.microsoft.com/office/drawing/2014/main" val="167100322"/>
                    </a:ext>
                  </a:extLst>
                </a:gridCol>
                <a:gridCol w="2219401">
                  <a:extLst>
                    <a:ext uri="{9D8B030D-6E8A-4147-A177-3AD203B41FA5}">
                      <a16:colId xmlns:a16="http://schemas.microsoft.com/office/drawing/2014/main" val="2071663219"/>
                    </a:ext>
                  </a:extLst>
                </a:gridCol>
              </a:tblGrid>
              <a:tr h="7169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000" dirty="0">
                          <a:solidFill>
                            <a:srgbClr val="002060"/>
                          </a:solidFill>
                          <a:latin typeface="Century Gothic" panose="020B0502020202020204" pitchFamily="34" charset="0"/>
                        </a:rPr>
                        <a:t>river </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US" sz="2000" dirty="0">
                          <a:solidFill>
                            <a:srgbClr val="002060"/>
                          </a:solidFill>
                          <a:latin typeface="Century Gothic" panose="020B0502020202020204" pitchFamily="34" charset="0"/>
                        </a:rPr>
                        <a:t>e</a:t>
                      </a:r>
                      <a:r>
                        <a:rPr lang="en-GB" sz="2000" dirty="0" err="1">
                          <a:solidFill>
                            <a:srgbClr val="002060"/>
                          </a:solidFill>
                          <a:latin typeface="Century Gothic" panose="020B0502020202020204" pitchFamily="34" charset="0"/>
                        </a:rPr>
                        <a:t>ast</a:t>
                      </a:r>
                      <a:endParaRPr lang="en-GB" sz="20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extLst>
                  <a:ext uri="{0D108BD9-81ED-4DB2-BD59-A6C34878D82A}">
                    <a16:rowId xmlns:a16="http://schemas.microsoft.com/office/drawing/2014/main" val="3045211992"/>
                  </a:ext>
                </a:extLst>
              </a:tr>
              <a:tr h="7169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000" dirty="0">
                          <a:solidFill>
                            <a:srgbClr val="002060"/>
                          </a:solidFill>
                          <a:latin typeface="Century Gothic" panose="020B0502020202020204" pitchFamily="34" charset="0"/>
                        </a:rPr>
                        <a:t>castle</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US" sz="2000" dirty="0" err="1">
                          <a:solidFill>
                            <a:srgbClr val="002060"/>
                          </a:solidFill>
                          <a:latin typeface="Century Gothic" panose="020B0502020202020204" pitchFamily="34" charset="0"/>
                        </a:rPr>
                        <a:t>i</a:t>
                      </a:r>
                      <a:r>
                        <a:rPr lang="en-GB" sz="2000" dirty="0" err="1">
                          <a:solidFill>
                            <a:srgbClr val="002060"/>
                          </a:solidFill>
                          <a:latin typeface="Century Gothic" panose="020B0502020202020204" pitchFamily="34" charset="0"/>
                        </a:rPr>
                        <a:t>sland</a:t>
                      </a:r>
                      <a:endParaRPr lang="en-GB" sz="20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extLst>
                  <a:ext uri="{0D108BD9-81ED-4DB2-BD59-A6C34878D82A}">
                    <a16:rowId xmlns:a16="http://schemas.microsoft.com/office/drawing/2014/main" val="4199060981"/>
                  </a:ext>
                </a:extLst>
              </a:tr>
              <a:tr h="7169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000" dirty="0">
                          <a:solidFill>
                            <a:srgbClr val="002060"/>
                          </a:solidFill>
                          <a:latin typeface="Century Gothic" panose="020B0502020202020204" pitchFamily="34" charset="0"/>
                        </a:rPr>
                        <a:t>beach</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Century Gothic" panose="020B0502020202020204" pitchFamily="34" charset="0"/>
                        </a:rPr>
                        <a:t>n</a:t>
                      </a:r>
                      <a:r>
                        <a:rPr lang="en-GB" sz="2000" dirty="0" err="1">
                          <a:solidFill>
                            <a:srgbClr val="002060"/>
                          </a:solidFill>
                          <a:latin typeface="Century Gothic" panose="020B0502020202020204" pitchFamily="34" charset="0"/>
                        </a:rPr>
                        <a:t>orth</a:t>
                      </a:r>
                      <a:endParaRPr lang="en-GB" sz="20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extLst>
                  <a:ext uri="{0D108BD9-81ED-4DB2-BD59-A6C34878D82A}">
                    <a16:rowId xmlns:a16="http://schemas.microsoft.com/office/drawing/2014/main" val="1552798191"/>
                  </a:ext>
                </a:extLst>
              </a:tr>
              <a:tr h="7169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000" dirty="0">
                          <a:solidFill>
                            <a:srgbClr val="002060"/>
                          </a:solidFill>
                          <a:latin typeface="Century Gothic" panose="020B0502020202020204" pitchFamily="34" charset="0"/>
                        </a:rPr>
                        <a:t>west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000" dirty="0">
                          <a:solidFill>
                            <a:srgbClr val="002060"/>
                          </a:solidFill>
                          <a:latin typeface="Century Gothic" panose="020B0502020202020204" pitchFamily="34" charset="0"/>
                        </a:rPr>
                        <a:t>     forest, woods</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extLst>
                  <a:ext uri="{0D108BD9-81ED-4DB2-BD59-A6C34878D82A}">
                    <a16:rowId xmlns:a16="http://schemas.microsoft.com/office/drawing/2014/main" val="294662517"/>
                  </a:ext>
                </a:extLst>
              </a:tr>
              <a:tr h="85831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US" sz="2000" dirty="0">
                          <a:solidFill>
                            <a:srgbClr val="002060"/>
                          </a:solidFill>
                          <a:latin typeface="Century Gothic" panose="020B0502020202020204" pitchFamily="34" charset="0"/>
                        </a:rPr>
                        <a:t>  w</a:t>
                      </a:r>
                      <a:r>
                        <a:rPr lang="en-GB" sz="2000" dirty="0">
                          <a:solidFill>
                            <a:srgbClr val="002060"/>
                          </a:solidFill>
                          <a:latin typeface="Century Gothic" panose="020B0502020202020204" pitchFamily="34" charset="0"/>
                        </a:rPr>
                        <a:t>ell-known, famous</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south </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extLst>
                  <a:ext uri="{0D108BD9-81ED-4DB2-BD59-A6C34878D82A}">
                    <a16:rowId xmlns:a16="http://schemas.microsoft.com/office/drawing/2014/main" val="3393038436"/>
                  </a:ext>
                </a:extLst>
              </a:tr>
              <a:tr h="858315">
                <a:tc>
                  <a:txBody>
                    <a:bodyPr/>
                    <a:lstStyle/>
                    <a:p>
                      <a:pPr algn="ctr"/>
                      <a:r>
                        <a:rPr lang="en-US" sz="2000" dirty="0">
                          <a:solidFill>
                            <a:srgbClr val="002060"/>
                          </a:solidFill>
                          <a:latin typeface="Century Gothic" panose="020B0502020202020204" pitchFamily="34" charset="0"/>
                        </a:rPr>
                        <a:t>there</a:t>
                      </a:r>
                      <a:endParaRPr lang="en-GB" sz="20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Century Gothic" panose="020B0502020202020204" pitchFamily="34" charset="0"/>
                        </a:rPr>
                        <a:t>for</a:t>
                      </a:r>
                      <a:endParaRPr lang="en-GB" sz="20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extLst>
                  <a:ext uri="{0D108BD9-81ED-4DB2-BD59-A6C34878D82A}">
                    <a16:rowId xmlns:a16="http://schemas.microsoft.com/office/drawing/2014/main" val="782164115"/>
                  </a:ext>
                </a:extLst>
              </a:tr>
            </a:tbl>
          </a:graphicData>
        </a:graphic>
      </p:graphicFrame>
      <p:sp>
        <p:nvSpPr>
          <p:cNvPr id="31" name="Rectangle: Rounded Corners 30">
            <a:hlinkClick r:id="" action="ppaction://noaction">
              <a:snd r:embed="rId5" name="11_2.wav"/>
            </a:hlinkClick>
            <a:extLst>
              <a:ext uri="{FF2B5EF4-FFF2-40B4-BE49-F238E27FC236}">
                <a16:creationId xmlns:a16="http://schemas.microsoft.com/office/drawing/2014/main" id="{F5FAAAE3-6908-4BC2-8B88-7A2BA39468D3}"/>
              </a:ext>
            </a:extLst>
          </p:cNvPr>
          <p:cNvSpPr/>
          <p:nvPr/>
        </p:nvSpPr>
        <p:spPr>
          <a:xfrm>
            <a:off x="7539975" y="1960872"/>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hlinkClick r:id="" action="ppaction://noaction">
              <a:snd r:embed="rId6" name="11_4.wav"/>
            </a:hlinkClick>
            <a:extLst>
              <a:ext uri="{FF2B5EF4-FFF2-40B4-BE49-F238E27FC236}">
                <a16:creationId xmlns:a16="http://schemas.microsoft.com/office/drawing/2014/main" id="{CE307680-F0C9-49E5-90DF-669B25807DB3}"/>
              </a:ext>
            </a:extLst>
          </p:cNvPr>
          <p:cNvSpPr/>
          <p:nvPr/>
        </p:nvSpPr>
        <p:spPr>
          <a:xfrm>
            <a:off x="7539974" y="2664257"/>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Rounded Corners 32">
            <a:hlinkClick r:id="" action="ppaction://noaction">
              <a:snd r:embed="rId7" name="11_6.wav"/>
            </a:hlinkClick>
            <a:extLst>
              <a:ext uri="{FF2B5EF4-FFF2-40B4-BE49-F238E27FC236}">
                <a16:creationId xmlns:a16="http://schemas.microsoft.com/office/drawing/2014/main" id="{9891ED01-31B2-4B4D-92E7-E0BA7CC82D10}"/>
              </a:ext>
            </a:extLst>
          </p:cNvPr>
          <p:cNvSpPr/>
          <p:nvPr/>
        </p:nvSpPr>
        <p:spPr>
          <a:xfrm>
            <a:off x="7539974" y="3367643"/>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hlinkClick r:id="" action="ppaction://noaction">
              <a:snd r:embed="rId8" name="11_8.wav"/>
            </a:hlinkClick>
            <a:extLst>
              <a:ext uri="{FF2B5EF4-FFF2-40B4-BE49-F238E27FC236}">
                <a16:creationId xmlns:a16="http://schemas.microsoft.com/office/drawing/2014/main" id="{ED7E7350-28E5-4D7C-8202-3B46C390D29B}"/>
              </a:ext>
            </a:extLst>
          </p:cNvPr>
          <p:cNvSpPr/>
          <p:nvPr/>
        </p:nvSpPr>
        <p:spPr>
          <a:xfrm>
            <a:off x="7539973" y="4148436"/>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Rounded Corners 36">
            <a:hlinkClick r:id="" action="ppaction://noaction">
              <a:snd r:embed="rId9" name="11_10.wav"/>
            </a:hlinkClick>
            <a:extLst>
              <a:ext uri="{FF2B5EF4-FFF2-40B4-BE49-F238E27FC236}">
                <a16:creationId xmlns:a16="http://schemas.microsoft.com/office/drawing/2014/main" id="{E377BAFB-8B23-4405-BA52-933C5C40FD16}"/>
              </a:ext>
            </a:extLst>
          </p:cNvPr>
          <p:cNvSpPr/>
          <p:nvPr/>
        </p:nvSpPr>
        <p:spPr>
          <a:xfrm>
            <a:off x="7539972" y="4852371"/>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hlinkClick r:id="" action="ppaction://noaction">
              <a:snd r:embed="rId10" name="11_3.wav"/>
            </a:hlinkClick>
            <a:extLst>
              <a:ext uri="{FF2B5EF4-FFF2-40B4-BE49-F238E27FC236}">
                <a16:creationId xmlns:a16="http://schemas.microsoft.com/office/drawing/2014/main" id="{B26C69E6-3CE2-4B49-8ACC-C7EF9CF98725}"/>
              </a:ext>
            </a:extLst>
          </p:cNvPr>
          <p:cNvSpPr/>
          <p:nvPr/>
        </p:nvSpPr>
        <p:spPr>
          <a:xfrm>
            <a:off x="9782529" y="1960872"/>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hlinkClick r:id="" action="ppaction://noaction">
              <a:snd r:embed="rId11" name="11_5.wav"/>
            </a:hlinkClick>
            <a:extLst>
              <a:ext uri="{FF2B5EF4-FFF2-40B4-BE49-F238E27FC236}">
                <a16:creationId xmlns:a16="http://schemas.microsoft.com/office/drawing/2014/main" id="{0618EEE8-4F41-439F-8AF2-1D0335623F7D}"/>
              </a:ext>
            </a:extLst>
          </p:cNvPr>
          <p:cNvSpPr/>
          <p:nvPr/>
        </p:nvSpPr>
        <p:spPr>
          <a:xfrm>
            <a:off x="9782528" y="2664257"/>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Rounded Corners 39">
            <a:hlinkClick r:id="" action="ppaction://noaction">
              <a:snd r:embed="rId12" name="11_7.wav"/>
            </a:hlinkClick>
            <a:extLst>
              <a:ext uri="{FF2B5EF4-FFF2-40B4-BE49-F238E27FC236}">
                <a16:creationId xmlns:a16="http://schemas.microsoft.com/office/drawing/2014/main" id="{1E12E612-12CE-4253-BE7A-E9E7E05F62B6}"/>
              </a:ext>
            </a:extLst>
          </p:cNvPr>
          <p:cNvSpPr/>
          <p:nvPr/>
        </p:nvSpPr>
        <p:spPr>
          <a:xfrm>
            <a:off x="9782528" y="3367643"/>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hlinkClick r:id="" action="ppaction://noaction">
              <a:snd r:embed="rId13" name="11_9.wav"/>
            </a:hlinkClick>
            <a:extLst>
              <a:ext uri="{FF2B5EF4-FFF2-40B4-BE49-F238E27FC236}">
                <a16:creationId xmlns:a16="http://schemas.microsoft.com/office/drawing/2014/main" id="{77E101C2-7D9C-4576-9289-70D01C497563}"/>
              </a:ext>
            </a:extLst>
          </p:cNvPr>
          <p:cNvSpPr/>
          <p:nvPr/>
        </p:nvSpPr>
        <p:spPr>
          <a:xfrm>
            <a:off x="9782527" y="4148436"/>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hlinkClick r:id="" action="ppaction://noaction">
              <a:snd r:embed="rId14" name="11_11.wav"/>
            </a:hlinkClick>
            <a:extLst>
              <a:ext uri="{FF2B5EF4-FFF2-40B4-BE49-F238E27FC236}">
                <a16:creationId xmlns:a16="http://schemas.microsoft.com/office/drawing/2014/main" id="{3FCEC1B5-1E46-4E5D-93A5-121969DE3455}"/>
              </a:ext>
            </a:extLst>
          </p:cNvPr>
          <p:cNvSpPr/>
          <p:nvPr/>
        </p:nvSpPr>
        <p:spPr>
          <a:xfrm>
            <a:off x="9782526" y="4852371"/>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3EB2F05A-10FF-4BBE-938A-DF8EB571361E}"/>
              </a:ext>
            </a:extLst>
          </p:cNvPr>
          <p:cNvSpPr txBox="1"/>
          <p:nvPr/>
        </p:nvSpPr>
        <p:spPr>
          <a:xfrm>
            <a:off x="8444146" y="174467"/>
            <a:ext cx="1881215" cy="1323439"/>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*in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rPr>
              <a:t>jedes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rPr>
              <a:t>Kästchen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 – into each square</a:t>
            </a:r>
          </a:p>
        </p:txBody>
      </p:sp>
      <p:sp>
        <p:nvSpPr>
          <p:cNvPr id="45" name="Rectangle: Rounded Corners 44">
            <a:hlinkClick r:id="" action="ppaction://noaction">
              <a:snd r:embed="rId9" name="11_10.wav"/>
            </a:hlinkClick>
            <a:extLst>
              <a:ext uri="{FF2B5EF4-FFF2-40B4-BE49-F238E27FC236}">
                <a16:creationId xmlns:a16="http://schemas.microsoft.com/office/drawing/2014/main" id="{C342898B-C541-45EB-A9BF-AB87F515D9EC}"/>
              </a:ext>
            </a:extLst>
          </p:cNvPr>
          <p:cNvSpPr/>
          <p:nvPr/>
        </p:nvSpPr>
        <p:spPr>
          <a:xfrm>
            <a:off x="7539972" y="5708320"/>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Rounded Corners 45">
            <a:hlinkClick r:id="" action="ppaction://noaction">
              <a:snd r:embed="rId14" name="11_11.wav"/>
            </a:hlinkClick>
            <a:extLst>
              <a:ext uri="{FF2B5EF4-FFF2-40B4-BE49-F238E27FC236}">
                <a16:creationId xmlns:a16="http://schemas.microsoft.com/office/drawing/2014/main" id="{8E573A24-66B4-4E68-A6F5-BE1D58643B25}"/>
              </a:ext>
            </a:extLst>
          </p:cNvPr>
          <p:cNvSpPr/>
          <p:nvPr/>
        </p:nvSpPr>
        <p:spPr>
          <a:xfrm>
            <a:off x="9782526" y="5708320"/>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8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4080906465"/>
              </p:ext>
            </p:extLst>
          </p:nvPr>
        </p:nvGraphicFramePr>
        <p:xfrm>
          <a:off x="557161" y="596480"/>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kaufen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Kinder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das Kind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dieser</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planen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dieses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schnell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manchmal</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essen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l</a:t>
                      </a:r>
                      <a:r>
                        <a:rPr lang="en-GB" sz="2400" b="1" dirty="0" err="1">
                          <a:solidFill>
                            <a:srgbClr val="92D050"/>
                          </a:solidFill>
                          <a:latin typeface="Century Gothic" panose="020B0502020202020204" pitchFamily="34" charset="0"/>
                        </a:rPr>
                        <a:t>angsam</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nie</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lesen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die </a:t>
                      </a:r>
                      <a:r>
                        <a:rPr lang="en-GB" sz="2400" b="1" dirty="0" err="1">
                          <a:solidFill>
                            <a:srgbClr val="FF3399"/>
                          </a:solidFill>
                          <a:latin typeface="Century Gothic" panose="020B0502020202020204" pitchFamily="34" charset="0"/>
                        </a:rPr>
                        <a:t>Insel</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Schloss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a:t>
                      </a:r>
                      <a:r>
                        <a:rPr lang="en-GB" sz="2400" b="1" dirty="0" err="1">
                          <a:solidFill>
                            <a:srgbClr val="FF3399"/>
                          </a:solidFill>
                          <a:latin typeface="Century Gothic" panose="020B0502020202020204" pitchFamily="34" charset="0"/>
                        </a:rPr>
                        <a:t>Süden</a:t>
                      </a:r>
                      <a:r>
                        <a:rPr lang="en-GB" sz="2400" b="1" dirty="0">
                          <a:solidFill>
                            <a:srgbClr val="FF3399"/>
                          </a:solidFill>
                          <a:latin typeface="Century Gothic" panose="020B0502020202020204" pitchFamily="34" charset="0"/>
                        </a:rPr>
                        <a:t>, Süd-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für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Wald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a:t>
                      </a:r>
                      <a:r>
                        <a:rPr lang="en-GB" sz="2400" b="1" dirty="0" err="1">
                          <a:solidFill>
                            <a:srgbClr val="FF3399"/>
                          </a:solidFill>
                          <a:latin typeface="Century Gothic" panose="020B0502020202020204" pitchFamily="34" charset="0"/>
                        </a:rPr>
                        <a:t>Fluss</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t>
                      </a:r>
                      <a:r>
                        <a:rPr lang="en-GB" sz="2400" b="1" dirty="0">
                          <a:solidFill>
                            <a:srgbClr val="FF3399"/>
                          </a:solidFill>
                          <a:latin typeface="Century Gothic" panose="020B0502020202020204" pitchFamily="34" charset="0"/>
                        </a:rPr>
                        <a:t>er Strand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b</a:t>
                      </a:r>
                      <a:r>
                        <a:rPr lang="en-GB" sz="2400" b="1" dirty="0" err="1">
                          <a:solidFill>
                            <a:srgbClr val="FF3399"/>
                          </a:solidFill>
                          <a:latin typeface="Century Gothic" panose="020B0502020202020204" pitchFamily="34" charset="0"/>
                        </a:rPr>
                        <a:t>ekannt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dort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13281" y="6147341"/>
            <a:ext cx="220156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beach</a:t>
            </a:r>
          </a:p>
        </p:txBody>
      </p:sp>
      <p:sp>
        <p:nvSpPr>
          <p:cNvPr id="56" name="TextBox 55">
            <a:extLst>
              <a:ext uri="{FF2B5EF4-FFF2-40B4-BE49-F238E27FC236}">
                <a16:creationId xmlns:a16="http://schemas.microsoft.com/office/drawing/2014/main" id="{862CFA1C-E682-4099-8294-19B044354D55}"/>
              </a:ext>
            </a:extLst>
          </p:cNvPr>
          <p:cNvSpPr txBox="1"/>
          <p:nvPr/>
        </p:nvSpPr>
        <p:spPr>
          <a:xfrm>
            <a:off x="4588551" y="6124652"/>
            <a:ext cx="354322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well-known, famous</a:t>
            </a:r>
          </a:p>
        </p:txBody>
      </p:sp>
      <p:sp>
        <p:nvSpPr>
          <p:cNvPr id="57" name="TextBox 56">
            <a:extLst>
              <a:ext uri="{FF2B5EF4-FFF2-40B4-BE49-F238E27FC236}">
                <a16:creationId xmlns:a16="http://schemas.microsoft.com/office/drawing/2014/main" id="{DF64A05B-A2E8-4E6A-AE16-0B9A2F39F702}"/>
              </a:ext>
            </a:extLst>
          </p:cNvPr>
          <p:cNvSpPr txBox="1"/>
          <p:nvPr/>
        </p:nvSpPr>
        <p:spPr>
          <a:xfrm>
            <a:off x="7662842" y="6189673"/>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there</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313280" y="532117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for</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653398" y="5321170"/>
            <a:ext cx="302144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forest, woods</a:t>
            </a:r>
          </a:p>
        </p:txBody>
      </p:sp>
      <p:sp>
        <p:nvSpPr>
          <p:cNvPr id="60" name="TextBox 59">
            <a:extLst>
              <a:ext uri="{FF2B5EF4-FFF2-40B4-BE49-F238E27FC236}">
                <a16:creationId xmlns:a16="http://schemas.microsoft.com/office/drawing/2014/main" id="{D18B8898-B477-43E3-BE8C-9D0576976DA9}"/>
              </a:ext>
            </a:extLst>
          </p:cNvPr>
          <p:cNvSpPr txBox="1"/>
          <p:nvPr/>
        </p:nvSpPr>
        <p:spPr>
          <a:xfrm>
            <a:off x="7662842" y="5321170"/>
            <a:ext cx="1899579"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(the) river</a:t>
            </a:r>
            <a:endParaRPr lang="en-GB" sz="2400" kern="0" dirty="0">
              <a:solidFill>
                <a:srgbClr val="002060"/>
              </a:solidFill>
              <a:latin typeface="Century Gothic" panose="020B0502020202020204" pitchFamily="34" charset="0"/>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246062" y="4455927"/>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island</a:t>
            </a:r>
          </a:p>
        </p:txBody>
      </p:sp>
      <p:sp>
        <p:nvSpPr>
          <p:cNvPr id="62" name="TextBox 61">
            <a:extLst>
              <a:ext uri="{FF2B5EF4-FFF2-40B4-BE49-F238E27FC236}">
                <a16:creationId xmlns:a16="http://schemas.microsoft.com/office/drawing/2014/main" id="{E34A5B3A-1E1D-4D72-9D2C-CEF166467DEF}"/>
              </a:ext>
            </a:extLst>
          </p:cNvPr>
          <p:cNvSpPr txBox="1"/>
          <p:nvPr/>
        </p:nvSpPr>
        <p:spPr>
          <a:xfrm>
            <a:off x="4653398" y="447773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castle</a:t>
            </a:r>
          </a:p>
        </p:txBody>
      </p:sp>
      <p:sp>
        <p:nvSpPr>
          <p:cNvPr id="63" name="TextBox 62">
            <a:extLst>
              <a:ext uri="{FF2B5EF4-FFF2-40B4-BE49-F238E27FC236}">
                <a16:creationId xmlns:a16="http://schemas.microsoft.com/office/drawing/2014/main" id="{4288424B-C932-4547-A012-B49F40F7D00B}"/>
              </a:ext>
            </a:extLst>
          </p:cNvPr>
          <p:cNvSpPr txBox="1"/>
          <p:nvPr/>
        </p:nvSpPr>
        <p:spPr>
          <a:xfrm>
            <a:off x="7671172" y="4477739"/>
            <a:ext cx="21617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south</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263474" y="3578634"/>
            <a:ext cx="1899579"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slow, slowly</a:t>
            </a:r>
            <a:endParaRPr lang="en-GB" sz="2400" kern="0" dirty="0">
              <a:solidFill>
                <a:srgbClr val="002060"/>
              </a:solidFill>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695313" y="3611373"/>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never</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659412" y="3609236"/>
            <a:ext cx="2708447"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read, reading</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246060" y="2743519"/>
            <a:ext cx="2342491"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fast,  quickly</a:t>
            </a:r>
            <a:endParaRPr lang="en-GB" sz="2400" kern="0" dirty="0">
              <a:solidFill>
                <a:srgbClr val="002060"/>
              </a:solidFill>
              <a:latin typeface="Century Gothic" panose="020B0502020202020204" pitchFamily="34" charset="0"/>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4653397" y="2716525"/>
            <a:ext cx="1899579"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sometimes</a:t>
            </a:r>
            <a:endParaRPr lang="en-GB" sz="2400" kern="0" dirty="0">
              <a:solidFill>
                <a:srgbClr val="002060"/>
              </a:solidFill>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7657009" y="2754189"/>
            <a:ext cx="2489073"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to eat, eating</a:t>
            </a:r>
            <a:endParaRPr lang="en-GB" sz="2400" kern="0" dirty="0">
              <a:solidFill>
                <a:srgbClr val="002060"/>
              </a:solidFill>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313279" y="187791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this (m)</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693813" y="1865086"/>
            <a:ext cx="296319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plan, planning</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666976" y="187791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this (</a:t>
            </a:r>
            <a:r>
              <a:rPr lang="en-GB" sz="2400" kern="0" dirty="0" err="1">
                <a:solidFill>
                  <a:srgbClr val="002060"/>
                </a:solidFill>
                <a:latin typeface="Century Gothic" panose="020B0502020202020204" pitchFamily="34" charset="0"/>
                <a:cs typeface="Arial"/>
                <a:sym typeface="Arial"/>
              </a:rPr>
              <a:t>nt</a:t>
            </a:r>
            <a:r>
              <a:rPr lang="en-GB" sz="2400" kern="0" dirty="0">
                <a:solidFill>
                  <a:srgbClr val="002060"/>
                </a:solidFill>
                <a:latin typeface="Century Gothic" panose="020B0502020202020204" pitchFamily="34" charset="0"/>
                <a:cs typeface="Arial"/>
                <a:sym typeface="Arial"/>
              </a:rPr>
              <a:t>)</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313278" y="1026768"/>
            <a:ext cx="272394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buy, buying</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1" y="1042129"/>
            <a:ext cx="246097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children</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674848" y="1014799"/>
            <a:ext cx="287348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child</a:t>
            </a:r>
          </a:p>
        </p:txBody>
      </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87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111521916"/>
              </p:ext>
            </p:extLst>
          </p:nvPr>
        </p:nvGraphicFramePr>
        <p:xfrm>
          <a:off x="383856" y="658573"/>
          <a:ext cx="10817476" cy="6029786"/>
        </p:xfrm>
        <a:graphic>
          <a:graphicData uri="http://schemas.openxmlformats.org/drawingml/2006/table">
            <a:tbl>
              <a:tblPr firstRow="1" bandRow="1"/>
              <a:tblGrid>
                <a:gridCol w="1908011">
                  <a:extLst>
                    <a:ext uri="{9D8B030D-6E8A-4147-A177-3AD203B41FA5}">
                      <a16:colId xmlns:a16="http://schemas.microsoft.com/office/drawing/2014/main" val="1203737284"/>
                    </a:ext>
                  </a:extLst>
                </a:gridCol>
                <a:gridCol w="2644572">
                  <a:extLst>
                    <a:ext uri="{9D8B030D-6E8A-4147-A177-3AD203B41FA5}">
                      <a16:colId xmlns:a16="http://schemas.microsoft.com/office/drawing/2014/main" val="1810222861"/>
                    </a:ext>
                  </a:extLst>
                </a:gridCol>
                <a:gridCol w="3295071">
                  <a:extLst>
                    <a:ext uri="{9D8B030D-6E8A-4147-A177-3AD203B41FA5}">
                      <a16:colId xmlns:a16="http://schemas.microsoft.com/office/drawing/2014/main" val="274413866"/>
                    </a:ext>
                  </a:extLst>
                </a:gridCol>
                <a:gridCol w="29698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child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this (m)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this (</a:t>
                      </a:r>
                      <a:r>
                        <a:rPr lang="en-GB" sz="2400" b="1" dirty="0" err="1">
                          <a:solidFill>
                            <a:srgbClr val="00B0F0"/>
                          </a:solidFill>
                          <a:latin typeface="Century Gothic" panose="020B0502020202020204" pitchFamily="34" charset="0"/>
                        </a:rPr>
                        <a:t>nt</a:t>
                      </a:r>
                      <a:r>
                        <a:rPr lang="en-GB" sz="2400" b="1" dirty="0">
                          <a:solidFill>
                            <a:srgbClr val="00B0F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buy, buying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plan, planning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children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sometimes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never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f</a:t>
                      </a:r>
                      <a:r>
                        <a:rPr lang="en-GB" sz="2400" b="1" dirty="0" err="1">
                          <a:solidFill>
                            <a:srgbClr val="92D050"/>
                          </a:solidFill>
                          <a:latin typeface="Century Gothic" panose="020B0502020202020204" pitchFamily="34" charset="0"/>
                        </a:rPr>
                        <a:t>ast</a:t>
                      </a:r>
                      <a:r>
                        <a:rPr lang="en-GB" sz="2400" b="1" dirty="0">
                          <a:solidFill>
                            <a:srgbClr val="92D050"/>
                          </a:solidFill>
                          <a:latin typeface="Century Gothic" panose="020B0502020202020204" pitchFamily="34" charset="0"/>
                        </a:rPr>
                        <a:t>, quickly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eat, eating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read, reading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slow, slowly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well-known, famous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for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south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beach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a:t>
                      </a:r>
                      <a:r>
                        <a:rPr lang="en-GB" sz="2400" b="1" dirty="0">
                          <a:solidFill>
                            <a:srgbClr val="FF3399"/>
                          </a:solidFill>
                          <a:latin typeface="Century Gothic" panose="020B0502020202020204" pitchFamily="34" charset="0"/>
                        </a:rPr>
                        <a:t>the) forest, woods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a:t>
                      </a:r>
                      <a:r>
                        <a:rPr lang="en-GB" sz="2400" b="1" dirty="0">
                          <a:solidFill>
                            <a:srgbClr val="FF3399"/>
                          </a:solidFill>
                          <a:latin typeface="Century Gothic" panose="020B0502020202020204" pitchFamily="34" charset="0"/>
                        </a:rPr>
                        <a:t>the) river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a:t>
                      </a:r>
                      <a:r>
                        <a:rPr lang="en-GB" sz="2400" b="1" dirty="0">
                          <a:solidFill>
                            <a:srgbClr val="FF3399"/>
                          </a:solidFill>
                          <a:latin typeface="Century Gothic" panose="020B0502020202020204" pitchFamily="34" charset="0"/>
                        </a:rPr>
                        <a:t>the) island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castle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565617" y="6151757"/>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a:t>
            </a:r>
            <a:r>
              <a:rPr lang="en-GB" sz="2400" kern="0" dirty="0" err="1">
                <a:solidFill>
                  <a:srgbClr val="002060"/>
                </a:solidFill>
                <a:latin typeface="Century Gothic" panose="020B0502020202020204" pitchFamily="34" charset="0"/>
                <a:cs typeface="Arial"/>
                <a:sym typeface="Arial"/>
              </a:rPr>
              <a:t>Fluss</a:t>
            </a:r>
            <a:endParaRPr lang="en-GB" sz="2400" kern="0" dirty="0">
              <a:solidFill>
                <a:srgbClr val="002060"/>
              </a:solidFill>
              <a:latin typeface="Century Gothic" panose="020B0502020202020204" pitchFamily="34" charset="0"/>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5198488" y="619574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a:t>
            </a:r>
            <a:r>
              <a:rPr lang="en-GB" sz="2400" kern="0" dirty="0" err="1">
                <a:solidFill>
                  <a:srgbClr val="002060"/>
                </a:solidFill>
                <a:latin typeface="Century Gothic" panose="020B0502020202020204" pitchFamily="34" charset="0"/>
                <a:cs typeface="Arial"/>
                <a:sym typeface="Arial"/>
              </a:rPr>
              <a:t>Insel</a:t>
            </a:r>
            <a:endParaRPr lang="en-GB" sz="2400" kern="0" dirty="0">
              <a:solidFill>
                <a:srgbClr val="002060"/>
              </a:solidFill>
              <a:latin typeface="Century Gothic" panose="020B0502020202020204" pitchFamily="34" charset="0"/>
              <a:cs typeface="Arial"/>
              <a:sym typeface="Arial"/>
            </a:endParaRPr>
          </a:p>
        </p:txBody>
      </p:sp>
      <p:sp>
        <p:nvSpPr>
          <p:cNvPr id="57" name="TextBox 56">
            <a:extLst>
              <a:ext uri="{FF2B5EF4-FFF2-40B4-BE49-F238E27FC236}">
                <a16:creationId xmlns:a16="http://schemas.microsoft.com/office/drawing/2014/main" id="{DF64A05B-A2E8-4E6A-AE16-0B9A2F39F702}"/>
              </a:ext>
            </a:extLst>
          </p:cNvPr>
          <p:cNvSpPr txBox="1"/>
          <p:nvPr/>
        </p:nvSpPr>
        <p:spPr>
          <a:xfrm>
            <a:off x="8384284" y="6187586"/>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Schloss</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438065" y="5321170"/>
            <a:ext cx="258588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a:t>
            </a:r>
            <a:r>
              <a:rPr lang="en-GB" sz="2400" kern="0" dirty="0" err="1">
                <a:solidFill>
                  <a:srgbClr val="002060"/>
                </a:solidFill>
                <a:latin typeface="Century Gothic" panose="020B0502020202020204" pitchFamily="34" charset="0"/>
                <a:cs typeface="Arial"/>
                <a:sym typeface="Arial"/>
              </a:rPr>
              <a:t>Süden</a:t>
            </a:r>
            <a:r>
              <a:rPr lang="en-GB" sz="2400" kern="0" dirty="0">
                <a:solidFill>
                  <a:srgbClr val="002060"/>
                </a:solidFill>
                <a:latin typeface="Century Gothic" panose="020B0502020202020204" pitchFamily="34" charset="0"/>
                <a:cs typeface="Arial"/>
                <a:sym typeface="Arial"/>
              </a:rPr>
              <a:t>, Süd-</a:t>
            </a:r>
          </a:p>
        </p:txBody>
      </p:sp>
      <p:sp>
        <p:nvSpPr>
          <p:cNvPr id="59" name="TextBox 58">
            <a:extLst>
              <a:ext uri="{FF2B5EF4-FFF2-40B4-BE49-F238E27FC236}">
                <a16:creationId xmlns:a16="http://schemas.microsoft.com/office/drawing/2014/main" id="{5EAB8AEE-2EFB-4FCD-B290-9EBB073016C9}"/>
              </a:ext>
            </a:extLst>
          </p:cNvPr>
          <p:cNvSpPr txBox="1"/>
          <p:nvPr/>
        </p:nvSpPr>
        <p:spPr>
          <a:xfrm>
            <a:off x="5198489" y="5321170"/>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Strand</a:t>
            </a:r>
          </a:p>
        </p:txBody>
      </p:sp>
      <p:sp>
        <p:nvSpPr>
          <p:cNvPr id="60" name="TextBox 59">
            <a:extLst>
              <a:ext uri="{FF2B5EF4-FFF2-40B4-BE49-F238E27FC236}">
                <a16:creationId xmlns:a16="http://schemas.microsoft.com/office/drawing/2014/main" id="{D18B8898-B477-43E3-BE8C-9D0576976DA9}"/>
              </a:ext>
            </a:extLst>
          </p:cNvPr>
          <p:cNvSpPr txBox="1"/>
          <p:nvPr/>
        </p:nvSpPr>
        <p:spPr>
          <a:xfrm>
            <a:off x="8467885" y="5296025"/>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Wald</a:t>
            </a:r>
          </a:p>
        </p:txBody>
      </p:sp>
      <p:sp>
        <p:nvSpPr>
          <p:cNvPr id="61" name="TextBox 60">
            <a:extLst>
              <a:ext uri="{FF2B5EF4-FFF2-40B4-BE49-F238E27FC236}">
                <a16:creationId xmlns:a16="http://schemas.microsoft.com/office/drawing/2014/main" id="{6A8195D3-7F81-44C0-B3C4-7AA5F73FDFE2}"/>
              </a:ext>
            </a:extLst>
          </p:cNvPr>
          <p:cNvSpPr txBox="1"/>
          <p:nvPr/>
        </p:nvSpPr>
        <p:spPr>
          <a:xfrm>
            <a:off x="3462370" y="4425294"/>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bekannt</a:t>
            </a:r>
            <a:endParaRPr lang="en-GB" sz="2400" kern="0" dirty="0">
              <a:solidFill>
                <a:srgbClr val="002060"/>
              </a:solidFill>
              <a:latin typeface="Century Gothic" panose="020B0502020202020204" pitchFamily="34" charset="0"/>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5218681" y="4481829"/>
            <a:ext cx="1899579"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dort</a:t>
            </a:r>
            <a:endParaRPr lang="en-GB" sz="2400" kern="0" dirty="0">
              <a:solidFill>
                <a:srgbClr val="002060"/>
              </a:solidFill>
              <a:latin typeface="Century Gothic" panose="020B0502020202020204" pitchFamily="34" charset="0"/>
              <a:cs typeface="Arial"/>
              <a:sym typeface="Arial"/>
            </a:endParaRPr>
          </a:p>
        </p:txBody>
      </p:sp>
      <p:sp>
        <p:nvSpPr>
          <p:cNvPr id="63" name="TextBox 62">
            <a:extLst>
              <a:ext uri="{FF2B5EF4-FFF2-40B4-BE49-F238E27FC236}">
                <a16:creationId xmlns:a16="http://schemas.microsoft.com/office/drawing/2014/main" id="{4288424B-C932-4547-A012-B49F40F7D00B}"/>
              </a:ext>
            </a:extLst>
          </p:cNvPr>
          <p:cNvSpPr txBox="1"/>
          <p:nvPr/>
        </p:nvSpPr>
        <p:spPr>
          <a:xfrm>
            <a:off x="8588602" y="4466123"/>
            <a:ext cx="21617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für</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429840" y="3629756"/>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essen</a:t>
            </a:r>
            <a:endParaRPr lang="en-GB" sz="2400" kern="0" dirty="0">
              <a:solidFill>
                <a:srgbClr val="002060"/>
              </a:solidFill>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5146210" y="3597914"/>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lesen</a:t>
            </a:r>
            <a:endParaRPr lang="en-GB" sz="2400" kern="0" dirty="0">
              <a:solidFill>
                <a:srgbClr val="002060"/>
              </a:solidFill>
              <a:latin typeface="Century Gothic" panose="020B0502020202020204" pitchFamily="34" charset="0"/>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8612631" y="3610156"/>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langsam</a:t>
            </a:r>
            <a:endParaRPr lang="en-GB" sz="2400" kern="0" dirty="0">
              <a:solidFill>
                <a:srgbClr val="002060"/>
              </a:solidFill>
              <a:latin typeface="Century Gothic" panose="020B0502020202020204" pitchFamily="34" charset="0"/>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565617" y="274351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manchmal</a:t>
            </a:r>
            <a:endParaRPr lang="en-GB" sz="2400" kern="0" dirty="0">
              <a:solidFill>
                <a:srgbClr val="002060"/>
              </a:solidFill>
              <a:latin typeface="Century Gothic" panose="020B0502020202020204" pitchFamily="34" charset="0"/>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5198489" y="2699304"/>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nie</a:t>
            </a:r>
            <a:endParaRPr lang="en-GB" sz="2400" kern="0" dirty="0">
              <a:solidFill>
                <a:srgbClr val="002060"/>
              </a:solidFill>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8467885" y="2754189"/>
            <a:ext cx="248907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schnell</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553757" y="1877909"/>
            <a:ext cx="1899579"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kaufen</a:t>
            </a:r>
            <a:endParaRPr lang="en-GB" sz="2400" kern="0" dirty="0">
              <a:solidFill>
                <a:srgbClr val="002060"/>
              </a:solidFill>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5198489" y="1865086"/>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planen</a:t>
            </a:r>
            <a:endParaRPr lang="en-GB" sz="2400" kern="0" dirty="0">
              <a:solidFill>
                <a:srgbClr val="002060"/>
              </a:solidFill>
              <a:latin typeface="Century Gothic" panose="020B0502020202020204" pitchFamily="34" charset="0"/>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8467884" y="1877908"/>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Kinder</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565617" y="1010342"/>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Kind</a:t>
            </a:r>
          </a:p>
        </p:txBody>
      </p:sp>
      <p:sp>
        <p:nvSpPr>
          <p:cNvPr id="74" name="TextBox 73">
            <a:extLst>
              <a:ext uri="{FF2B5EF4-FFF2-40B4-BE49-F238E27FC236}">
                <a16:creationId xmlns:a16="http://schemas.microsoft.com/office/drawing/2014/main" id="{85556096-252E-4BFA-8C9B-3147737202F6}"/>
              </a:ext>
            </a:extLst>
          </p:cNvPr>
          <p:cNvSpPr txBox="1"/>
          <p:nvPr/>
        </p:nvSpPr>
        <p:spPr>
          <a:xfrm>
            <a:off x="5120232" y="101018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dieser</a:t>
            </a:r>
            <a:r>
              <a:rPr lang="en-GB" sz="2400" kern="0" dirty="0">
                <a:solidFill>
                  <a:srgbClr val="002060"/>
                </a:solidFill>
                <a:latin typeface="Century Gothic" panose="020B0502020202020204" pitchFamily="34" charset="0"/>
                <a:cs typeface="Arial"/>
                <a:sym typeface="Arial"/>
              </a:rPr>
              <a:t> </a:t>
            </a:r>
          </a:p>
        </p:txBody>
      </p:sp>
      <p:sp>
        <p:nvSpPr>
          <p:cNvPr id="75" name="TextBox 74">
            <a:extLst>
              <a:ext uri="{FF2B5EF4-FFF2-40B4-BE49-F238E27FC236}">
                <a16:creationId xmlns:a16="http://schemas.microsoft.com/office/drawing/2014/main" id="{B56FCEEC-BBC0-447D-8197-5467071F582A}"/>
              </a:ext>
            </a:extLst>
          </p:cNvPr>
          <p:cNvSpPr txBox="1"/>
          <p:nvPr/>
        </p:nvSpPr>
        <p:spPr>
          <a:xfrm>
            <a:off x="8467885" y="1062354"/>
            <a:ext cx="287348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dieses</a:t>
            </a:r>
            <a:endParaRPr lang="en-GB" sz="2400" kern="0" dirty="0">
              <a:solidFill>
                <a:srgbClr val="002060"/>
              </a:solidFill>
              <a:latin typeface="Century Gothic" panose="020B0502020202020204" pitchFamily="34" charset="0"/>
              <a:cs typeface="Arial"/>
              <a:sym typeface="Arial"/>
            </a:endParaRP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335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0070C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0070C0"/>
                </a:solidFill>
                <a:effectLst/>
                <a:uLnTx/>
                <a:uFillTx/>
                <a:latin typeface="Modern Love" panose="04090805081005020601" pitchFamily="82" charset="0"/>
                <a:ea typeface="+mn-ea"/>
                <a:cs typeface="Arial"/>
                <a:sym typeface="Arial"/>
              </a:rPr>
              <a:t>blau</a:t>
            </a:r>
            <a:endParaRPr kumimoji="0" lang="en-GB" sz="1400" b="0" i="0" u="none" strike="noStrike" kern="0" cap="none" spc="0" normalizeH="0" baseline="0" noProof="0" dirty="0">
              <a:ln>
                <a:noFill/>
              </a:ln>
              <a:solidFill>
                <a:srgbClr val="0070C0"/>
              </a:solidFill>
              <a:effectLst/>
              <a:uLnTx/>
              <a:uFillTx/>
              <a:latin typeface="Modern Love" panose="04090805081005020601" pitchFamily="82" charset="0"/>
              <a:ea typeface="+mn-ea"/>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76269388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2068</Words>
  <Application>Microsoft Macintosh PowerPoint</Application>
  <PresentationFormat>Widescreen</PresentationFormat>
  <Paragraphs>408</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Century Gothic</vt:lpstr>
      <vt:lpstr>Modern Love</vt:lpstr>
      <vt:lpstr>Symbol</vt:lpstr>
      <vt:lpstr>Wingdings</vt:lpstr>
      <vt:lpstr>1_Office Theme</vt:lpstr>
      <vt:lpstr>2_Office Theme</vt:lpstr>
      <vt:lpstr>Exploring </vt:lpstr>
      <vt:lpstr>Follow up 1:</vt:lpstr>
      <vt:lpstr>Follow up 2 </vt:lpstr>
      <vt:lpstr>Order of words in a sentence</vt:lpstr>
      <vt:lpstr>Follow up 3</vt:lpstr>
      <vt:lpstr>Follow up 4 </vt:lpstr>
      <vt:lpstr>Follow up 5: </vt:lpstr>
      <vt:lpstr>Follow up 5: </vt:lpstr>
      <vt:lpstr>Tschüss!</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Jasmin Silver</cp:lastModifiedBy>
  <cp:revision>62</cp:revision>
  <dcterms:created xsi:type="dcterms:W3CDTF">2021-06-12T06:20:35Z</dcterms:created>
  <dcterms:modified xsi:type="dcterms:W3CDTF">2023-09-13T14:49:09Z</dcterms:modified>
</cp:coreProperties>
</file>