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299" r:id="rId3"/>
    <p:sldId id="938" r:id="rId4"/>
    <p:sldId id="302" r:id="rId5"/>
    <p:sldId id="934" r:id="rId6"/>
    <p:sldId id="935" r:id="rId7"/>
    <p:sldId id="940" r:id="rId8"/>
    <p:sldId id="939" r:id="rId9"/>
    <p:sldId id="927" r:id="rId10"/>
    <p:sldId id="942" r:id="rId11"/>
    <p:sldId id="854" r:id="rId12"/>
    <p:sldId id="941" r:id="rId13"/>
    <p:sldId id="281" r:id="rId14"/>
    <p:sldId id="93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a:srgbClr val="FFFFCC"/>
    <a:srgbClr val="FFD10D"/>
    <a:srgbClr val="2E94AF"/>
    <a:srgbClr val="0070C0"/>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F2755-A52B-448A-98F2-8F10DEB8AB51}" v="8" dt="2022-10-25T18:03:11.6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00" autoAdjust="0"/>
    <p:restoredTop sz="62833" autoAdjust="0"/>
  </p:normalViewPr>
  <p:slideViewPr>
    <p:cSldViewPr snapToGrid="0">
      <p:cViewPr varScale="1">
        <p:scale>
          <a:sx n="42" d="100"/>
          <a:sy n="42" d="100"/>
        </p:scale>
        <p:origin x="1668" y="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06/11/2022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GB" sz="1800" b="1" i="0" u="none" strike="noStrike" dirty="0">
                <a:solidFill>
                  <a:srgbClr val="1F3864"/>
                </a:solidFill>
                <a:effectLst/>
                <a:latin typeface="Century Gothic" panose="020B0502020202020204" pitchFamily="34" charset="0"/>
              </a:rPr>
              <a:t>[ö] </a:t>
            </a:r>
            <a:r>
              <a:rPr lang="en-GB" sz="1800" b="0" i="0" u="none" strike="noStrike" dirty="0">
                <a:solidFill>
                  <a:srgbClr val="1F3864"/>
                </a:solidFill>
                <a:effectLst/>
                <a:latin typeface="Century Gothic" panose="020B0502020202020204" pitchFamily="34" charset="0"/>
              </a:rPr>
              <a:t>vs. [o]</a:t>
            </a:r>
            <a:r>
              <a:rPr lang="en-GB" b="0" dirty="0"/>
              <a:t> </a:t>
            </a:r>
            <a:endParaRPr lang="en-GB" sz="1200" b="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long [ö] </a:t>
            </a:r>
            <a:r>
              <a:rPr lang="de-DE" sz="1200" b="0" i="0" strike="noStrike" spc="-1" dirty="0">
                <a:solidFill>
                  <a:srgbClr val="002060"/>
                </a:solidFill>
                <a:latin typeface="Century Gothic"/>
                <a:ea typeface="Century Gothic"/>
              </a:rPr>
              <a:t>König [1087] Österreich [707] Wörter [194]</a:t>
            </a:r>
            <a:endParaRPr lang="en-GB" sz="1200" b="0"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short [ö] </a:t>
            </a:r>
            <a:r>
              <a:rPr lang="en-GB" sz="1200" b="1" i="0" strike="noStrike" spc="-1" dirty="0" err="1">
                <a:solidFill>
                  <a:srgbClr val="002060"/>
                </a:solidFill>
                <a:latin typeface="Century Gothic"/>
                <a:ea typeface="Century Gothic"/>
              </a:rPr>
              <a:t>Köpfe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[279] </a:t>
            </a:r>
            <a:r>
              <a:rPr lang="en-GB" sz="1200" b="1" baseline="0" dirty="0" err="1"/>
              <a:t>öffnen</a:t>
            </a:r>
            <a:r>
              <a:rPr lang="en-GB" sz="1200" b="1" baseline="0" dirty="0"/>
              <a:t> </a:t>
            </a:r>
            <a:r>
              <a:rPr lang="en-GB" sz="1200" b="0" baseline="0" dirty="0"/>
              <a:t>[508] </a:t>
            </a:r>
            <a:r>
              <a:rPr lang="en-GB" sz="1200" b="1" baseline="0" dirty="0" err="1"/>
              <a:t>zwölf</a:t>
            </a:r>
            <a:r>
              <a:rPr lang="en-GB" sz="1200" b="1" baseline="0" dirty="0"/>
              <a:t> </a:t>
            </a:r>
            <a:r>
              <a:rPr lang="en-GB" sz="1200" baseline="0" dirty="0"/>
              <a:t>[1080]</a:t>
            </a:r>
          </a:p>
          <a:p>
            <a:pPr marL="216000" indent="-216000">
              <a:lnSpc>
                <a:spcPct val="100000"/>
              </a:lnSpc>
            </a:pPr>
            <a:r>
              <a:rPr lang="en-GB" sz="1200" b="1" i="0" strike="noStrike" spc="-1" dirty="0">
                <a:solidFill>
                  <a:srgbClr val="002060"/>
                </a:solidFill>
                <a:latin typeface="Century Gothic"/>
                <a:ea typeface="Century Gothic"/>
              </a:rPr>
              <a:t>long [o] </a:t>
            </a:r>
            <a:r>
              <a:rPr lang="de-DE" sz="1200" b="0" i="0" strike="noStrike" spc="-1" dirty="0">
                <a:solidFill>
                  <a:srgbClr val="002060"/>
                </a:solidFill>
                <a:latin typeface="Century Gothic"/>
                <a:ea typeface="Century Gothic"/>
              </a:rPr>
              <a:t>wo? [94] wohnen [380] Million [206]</a:t>
            </a:r>
            <a:endParaRPr lang="en-GB" sz="1200" b="0"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short [o] </a:t>
            </a:r>
            <a:r>
              <a:rPr lang="de-DE" sz="1200" b="0" i="0" strike="noStrike" spc="-1" dirty="0">
                <a:solidFill>
                  <a:srgbClr val="002060"/>
                </a:solidFill>
                <a:latin typeface="Century Gothic"/>
                <a:ea typeface="Century Gothic"/>
              </a:rPr>
              <a:t>Kopf [279]  offen [382]  kommen [61]</a:t>
            </a:r>
            <a:endParaRPr lang="en-GB" sz="1200" b="0"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0" indent="-216000">
              <a:lnSpc>
                <a:spcPct val="100000"/>
              </a:lnSpc>
            </a:pPr>
            <a:r>
              <a:rPr lang="it-IT" sz="1000" b="1" strike="noStrike" spc="-1" dirty="0">
                <a:solidFill>
                  <a:srgbClr val="002060"/>
                </a:solidFill>
                <a:latin typeface="Century Gothic"/>
                <a:ea typeface="Century Gothic"/>
              </a:rPr>
              <a:t>Vocabulary</a:t>
            </a:r>
            <a:r>
              <a:rPr lang="it-IT" sz="1000" b="0" strike="noStrike" spc="-1" dirty="0">
                <a:solidFill>
                  <a:srgbClr val="002060"/>
                </a:solidFill>
                <a:latin typeface="Century Gothic"/>
                <a:ea typeface="Century Gothic"/>
              </a:rPr>
              <a:t>: </a:t>
            </a:r>
            <a:r>
              <a:rPr lang="de-DE" sz="1000" b="0" i="0" strike="noStrike" spc="-1" dirty="0">
                <a:solidFill>
                  <a:srgbClr val="002060"/>
                </a:solidFill>
                <a:latin typeface="Century Gothic"/>
                <a:ea typeface="Century Gothic"/>
              </a:rPr>
              <a:t>bekommen [212] bleiben [113] lesen [305] machen [58] schreiben [184] sein [3] spielen [205] </a:t>
            </a:r>
            <a:r>
              <a:rPr lang="de-DE" sz="1000" b="1" i="0" strike="noStrike" spc="-1" dirty="0">
                <a:solidFill>
                  <a:srgbClr val="002060"/>
                </a:solidFill>
                <a:latin typeface="Century Gothic"/>
                <a:ea typeface="Century Gothic"/>
              </a:rPr>
              <a:t>Abend </a:t>
            </a:r>
            <a:r>
              <a:rPr lang="de-DE" sz="1000" b="0" i="0" strike="noStrike" spc="-1" dirty="0">
                <a:solidFill>
                  <a:srgbClr val="002060"/>
                </a:solidFill>
                <a:latin typeface="Century Gothic"/>
                <a:ea typeface="Century Gothic"/>
              </a:rPr>
              <a:t>[342] Essen [323] Film [505] Geschichte [262] Hauaufgabe(n) [n/a] Morgen [621] </a:t>
            </a:r>
            <a:r>
              <a:rPr lang="de-DE" sz="1000" b="1" i="0" strike="noStrike" spc="-1" dirty="0">
                <a:solidFill>
                  <a:srgbClr val="002060"/>
                </a:solidFill>
                <a:latin typeface="Century Gothic"/>
                <a:ea typeface="Century Gothic"/>
              </a:rPr>
              <a:t>Nachmittag</a:t>
            </a:r>
            <a:r>
              <a:rPr lang="de-DE" sz="1000" b="0" i="0" strike="noStrike" spc="-1" dirty="0">
                <a:solidFill>
                  <a:srgbClr val="002060"/>
                </a:solidFill>
                <a:latin typeface="Century Gothic"/>
                <a:ea typeface="Century Gothic"/>
              </a:rPr>
              <a:t> [1464] Schule [359] heute [116] manchmal [382] oft [223] nie [196] </a:t>
            </a:r>
            <a:r>
              <a:rPr lang="de-DE" sz="1000" b="1" i="0" strike="noStrike" spc="-1" dirty="0">
                <a:solidFill>
                  <a:srgbClr val="002060"/>
                </a:solidFill>
                <a:latin typeface="Century Gothic"/>
                <a:ea typeface="Century Gothic"/>
              </a:rPr>
              <a:t>jeden Tag </a:t>
            </a:r>
            <a:r>
              <a:rPr lang="de-DE" sz="1000" b="0" i="0" strike="noStrike" spc="-1" dirty="0">
                <a:solidFill>
                  <a:srgbClr val="002060"/>
                </a:solidFill>
                <a:latin typeface="Century Gothic"/>
                <a:ea typeface="Century Gothic"/>
              </a:rPr>
              <a:t>[n/a]</a:t>
            </a:r>
          </a:p>
          <a:p>
            <a:pPr marL="0" indent="-216000">
              <a:lnSpc>
                <a:spcPct val="100000"/>
              </a:lnSpc>
            </a:pPr>
            <a:r>
              <a:rPr lang="de-DE" sz="1000" b="0" i="0" strike="noStrike" spc="-1" dirty="0">
                <a:solidFill>
                  <a:srgbClr val="002060"/>
                </a:solidFill>
                <a:latin typeface="Century Gothic"/>
                <a:ea typeface="Century Gothic"/>
              </a:rPr>
              <a:t>Revisit 1: </a:t>
            </a:r>
            <a:r>
              <a:rPr lang="de-DE" sz="1200" b="1" i="0" u="none" strike="noStrike" dirty="0">
                <a:solidFill>
                  <a:srgbClr val="002060"/>
                </a:solidFill>
                <a:effectLst/>
                <a:latin typeface="Century Gothic" panose="020B0502020202020204" pitchFamily="34" charset="0"/>
              </a:rPr>
              <a:t>sehen </a:t>
            </a:r>
            <a:r>
              <a:rPr lang="de-DE" sz="1200" b="0" i="0" u="none" strike="noStrike" dirty="0">
                <a:solidFill>
                  <a:srgbClr val="002060"/>
                </a:solidFill>
                <a:effectLst/>
                <a:latin typeface="Century Gothic" panose="020B0502020202020204" pitchFamily="34" charset="0"/>
              </a:rPr>
              <a:t>[79] </a:t>
            </a:r>
            <a:r>
              <a:rPr lang="de-DE" sz="1200" b="1" i="0" u="none" strike="noStrike" dirty="0">
                <a:solidFill>
                  <a:srgbClr val="002060"/>
                </a:solidFill>
                <a:effectLst/>
                <a:latin typeface="Century Gothic" panose="020B0502020202020204" pitchFamily="34" charset="0"/>
              </a:rPr>
              <a:t>vergessen </a:t>
            </a:r>
            <a:r>
              <a:rPr lang="de-DE" sz="1200" b="0" i="0" u="none" strike="noStrike" dirty="0">
                <a:solidFill>
                  <a:srgbClr val="002060"/>
                </a:solidFill>
                <a:effectLst/>
                <a:latin typeface="Century Gothic" panose="020B0502020202020204" pitchFamily="34" charset="0"/>
              </a:rPr>
              <a:t>[584] </a:t>
            </a:r>
            <a:r>
              <a:rPr lang="de-DE" sz="1200" b="1" i="0" u="none" strike="noStrike" dirty="0">
                <a:solidFill>
                  <a:srgbClr val="002060"/>
                </a:solidFill>
                <a:effectLst/>
                <a:latin typeface="Century Gothic" panose="020B0502020202020204" pitchFamily="34" charset="0"/>
              </a:rPr>
              <a:t>nichts </a:t>
            </a:r>
            <a:r>
              <a:rPr lang="de-DE" sz="1200" b="0" i="0" u="none" strike="noStrike" dirty="0">
                <a:solidFill>
                  <a:srgbClr val="002060"/>
                </a:solidFill>
                <a:effectLst/>
                <a:latin typeface="Century Gothic" panose="020B0502020202020204" pitchFamily="34" charset="0"/>
              </a:rPr>
              <a:t>[109] </a:t>
            </a:r>
            <a:r>
              <a:rPr lang="de-DE" sz="1200" b="1" i="0" u="none" strike="noStrike" dirty="0">
                <a:solidFill>
                  <a:srgbClr val="002060"/>
                </a:solidFill>
                <a:effectLst/>
                <a:latin typeface="Century Gothic" panose="020B0502020202020204" pitchFamily="34" charset="0"/>
              </a:rPr>
              <a:t>Sprache </a:t>
            </a:r>
            <a:r>
              <a:rPr lang="de-DE" sz="1200" b="0" i="0" u="none" strike="noStrike" dirty="0">
                <a:solidFill>
                  <a:srgbClr val="002060"/>
                </a:solidFill>
                <a:effectLst/>
                <a:latin typeface="Century Gothic" panose="020B0502020202020204" pitchFamily="34" charset="0"/>
              </a:rPr>
              <a:t>[421] </a:t>
            </a:r>
            <a:r>
              <a:rPr lang="de-DE" sz="1200" b="1" i="0" u="none" strike="noStrike" dirty="0">
                <a:solidFill>
                  <a:srgbClr val="002060"/>
                </a:solidFill>
                <a:effectLst/>
                <a:latin typeface="Century Gothic" panose="020B0502020202020204" pitchFamily="34" charset="0"/>
              </a:rPr>
              <a:t>Wochenende </a:t>
            </a:r>
            <a:r>
              <a:rPr lang="de-DE" sz="1200" b="0" i="0" u="none" strike="noStrike" dirty="0">
                <a:solidFill>
                  <a:srgbClr val="002060"/>
                </a:solidFill>
                <a:effectLst/>
                <a:latin typeface="Century Gothic" panose="020B0502020202020204" pitchFamily="34" charset="0"/>
              </a:rPr>
              <a:t>[1243] </a:t>
            </a:r>
            <a:r>
              <a:rPr lang="de-DE" sz="1200" b="1" i="0" u="none" strike="noStrike" dirty="0">
                <a:solidFill>
                  <a:srgbClr val="002060"/>
                </a:solidFill>
                <a:effectLst/>
                <a:latin typeface="Century Gothic" panose="020B0502020202020204" pitchFamily="34" charset="0"/>
              </a:rPr>
              <a:t>immer </a:t>
            </a:r>
            <a:r>
              <a:rPr lang="de-DE" sz="1200" b="0" i="0" u="none" strike="noStrike" dirty="0">
                <a:solidFill>
                  <a:srgbClr val="002060"/>
                </a:solidFill>
                <a:effectLst/>
                <a:latin typeface="Century Gothic" panose="020B0502020202020204" pitchFamily="34" charset="0"/>
              </a:rPr>
              <a:t>[64] </a:t>
            </a:r>
            <a:r>
              <a:rPr lang="de-DE" sz="1200" b="1" i="0" u="none" strike="noStrike" dirty="0">
                <a:solidFill>
                  <a:srgbClr val="002060"/>
                </a:solidFill>
                <a:effectLst/>
                <a:latin typeface="Century Gothic" panose="020B0502020202020204" pitchFamily="34" charset="0"/>
              </a:rPr>
              <a:t>jetzt </a:t>
            </a:r>
            <a:r>
              <a:rPr lang="de-DE" sz="1200" b="0" i="0" u="none" strike="noStrike" dirty="0">
                <a:solidFill>
                  <a:srgbClr val="002060"/>
                </a:solidFill>
                <a:effectLst/>
                <a:latin typeface="Century Gothic" panose="020B0502020202020204" pitchFamily="34" charset="0"/>
              </a:rPr>
              <a:t>[72]</a:t>
            </a:r>
            <a:br>
              <a:rPr lang="de-DE" sz="1200" b="1" i="0" u="none" strike="noStrike" dirty="0">
                <a:solidFill>
                  <a:srgbClr val="002060"/>
                </a:solidFill>
                <a:effectLst/>
                <a:latin typeface="Century Gothic" panose="020B0502020202020204" pitchFamily="34" charset="0"/>
              </a:rPr>
            </a:br>
            <a:r>
              <a:rPr lang="de-DE" sz="1000" b="0" i="0" strike="noStrike" spc="-1" dirty="0">
                <a:solidFill>
                  <a:srgbClr val="002060"/>
                </a:solidFill>
                <a:latin typeface="Century Gothic"/>
                <a:ea typeface="Century Gothic"/>
              </a:rPr>
              <a:t>Revisit 2: </a:t>
            </a:r>
            <a:r>
              <a:rPr lang="de-DE" sz="1200" b="1" i="0" u="none" strike="noStrike" dirty="0">
                <a:solidFill>
                  <a:srgbClr val="002060"/>
                </a:solidFill>
                <a:effectLst/>
                <a:latin typeface="Century Gothic" panose="020B0502020202020204" pitchFamily="34" charset="0"/>
              </a:rPr>
              <a:t>suchen</a:t>
            </a:r>
            <a:r>
              <a:rPr lang="de-DE" sz="1200" b="0" i="0" u="none" strike="noStrike" dirty="0">
                <a:solidFill>
                  <a:srgbClr val="002060"/>
                </a:solidFill>
                <a:effectLst/>
                <a:latin typeface="Century Gothic" panose="020B0502020202020204" pitchFamily="34" charset="0"/>
              </a:rPr>
              <a:t> [293] tanzen [1497] </a:t>
            </a:r>
            <a:r>
              <a:rPr lang="de-DE" sz="1200" b="1" i="0" u="none" strike="noStrike" dirty="0">
                <a:solidFill>
                  <a:srgbClr val="002060"/>
                </a:solidFill>
                <a:effectLst/>
                <a:latin typeface="Century Gothic" panose="020B0502020202020204" pitchFamily="34" charset="0"/>
              </a:rPr>
              <a:t>trinken </a:t>
            </a:r>
            <a:r>
              <a:rPr lang="de-DE" sz="1200" b="0" i="0" u="none" strike="noStrike" dirty="0">
                <a:solidFill>
                  <a:srgbClr val="002060"/>
                </a:solidFill>
                <a:effectLst/>
                <a:latin typeface="Century Gothic" panose="020B0502020202020204" pitchFamily="34" charset="0"/>
              </a:rPr>
              <a:t>[634]</a:t>
            </a:r>
            <a:r>
              <a:rPr lang="de-DE" sz="1200" b="1" i="0" u="none" strike="noStrike" dirty="0">
                <a:solidFill>
                  <a:srgbClr val="002060"/>
                </a:solidFill>
                <a:effectLst/>
                <a:latin typeface="Century Gothic" panose="020B0502020202020204" pitchFamily="34" charset="0"/>
              </a:rPr>
              <a:t> genug </a:t>
            </a:r>
            <a:r>
              <a:rPr lang="de-DE" sz="1200" b="0" i="0" u="none" strike="noStrike" dirty="0">
                <a:solidFill>
                  <a:srgbClr val="002060"/>
                </a:solidFill>
                <a:effectLst/>
                <a:latin typeface="Century Gothic" panose="020B0502020202020204" pitchFamily="34" charset="0"/>
              </a:rPr>
              <a:t>[498]</a:t>
            </a:r>
            <a:br>
              <a:rPr lang="de-DE" sz="1200" b="0" i="0" u="none" strike="noStrike" dirty="0">
                <a:solidFill>
                  <a:srgbClr val="002060"/>
                </a:solidFill>
                <a:effectLst/>
                <a:latin typeface="Century Gothic" panose="020B0502020202020204" pitchFamily="34" charset="0"/>
              </a:rPr>
            </a:b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Y5/6.</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US" sz="1200" b="0" dirty="0"/>
              <a:t>Moritz and Hamza are </a:t>
            </a:r>
            <a:r>
              <a:rPr lang="en-US" sz="1200" dirty="0"/>
              <a:t>doing an exchange class survey asking questions of the Manchester class.</a:t>
            </a:r>
            <a:br>
              <a:rPr lang="en-US" sz="1200" dirty="0"/>
            </a:br>
            <a:r>
              <a:rPr lang="en-US" sz="1200" dirty="0"/>
              <a:t>Are they asking one person or all of them?</a:t>
            </a:r>
          </a:p>
          <a:p>
            <a:pPr marL="228600" indent="-228600">
              <a:lnSpc>
                <a:spcPct val="100000"/>
              </a:lnSpc>
              <a:buAutoNum type="arabicPeriod"/>
            </a:pPr>
            <a:r>
              <a:rPr lang="en-US" sz="1200" dirty="0"/>
              <a:t>Play the example with the pronoun bleeped out.  </a:t>
            </a:r>
            <a:r>
              <a:rPr lang="en-GB" sz="1200" b="0" strike="noStrike" spc="-1" dirty="0">
                <a:solidFill>
                  <a:srgbClr val="000000"/>
                </a:solidFill>
                <a:latin typeface="Calibri"/>
              </a:rPr>
              <a:t>Pupils select the correct pronoun.</a:t>
            </a:r>
          </a:p>
          <a:p>
            <a:pPr marL="228600" indent="-228600">
              <a:lnSpc>
                <a:spcPct val="100000"/>
              </a:lnSpc>
              <a:buAutoNum type="arabicPeriod" startAt="3"/>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Elicit the English meaning of the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GB" sz="1200" b="0" strike="noStrike" spc="-1" dirty="0">
                <a:solidFill>
                  <a:srgbClr val="000000"/>
                </a:solidFill>
                <a:latin typeface="Calibri"/>
              </a:rPr>
              <a:t>Click to elicit and confirm the answer. </a:t>
            </a:r>
          </a:p>
          <a:p>
            <a:pPr marL="228600" indent="-228600">
              <a:lnSpc>
                <a:spcPct val="100000"/>
              </a:lnSpc>
              <a:buAutoNum type="arabicPeriod" startAt="3"/>
            </a:pPr>
            <a:r>
              <a:rPr lang="en-GB" sz="1200" b="0" strike="noStrike" spc="-1" dirty="0">
                <a:solidFill>
                  <a:srgbClr val="000000"/>
                </a:solidFill>
                <a:latin typeface="Calibri"/>
              </a:rPr>
              <a:t>Continue for items 1-6. </a:t>
            </a:r>
          </a:p>
          <a:p>
            <a:pPr marL="228600" indent="-228600">
              <a:lnSpc>
                <a:spcPct val="100000"/>
              </a:lnSpc>
              <a:buAutoNum type="arabicPeriod" startAt="3"/>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1" strike="noStrike" spc="-1" dirty="0" err="1">
                <a:solidFill>
                  <a:srgbClr val="000000"/>
                </a:solidFill>
                <a:latin typeface="Calibri"/>
              </a:rPr>
              <a:t>Beispiel</a:t>
            </a:r>
            <a:r>
              <a:rPr lang="en-GB" sz="1200" b="1" strike="noStrike" spc="-1" dirty="0">
                <a:solidFill>
                  <a:srgbClr val="000000"/>
                </a:solidFill>
                <a:latin typeface="Calibri"/>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Bekommt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viele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Hausaufgaben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Schreibst</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Geschichten</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Bücher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Spielt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Fußball</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Benutzt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manchmal</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Computer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Lernst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normalerweise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nachmittags</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0" indent="0" algn="just">
              <a:lnSpc>
                <a:spcPct val="107000"/>
              </a:lnSpc>
              <a:spcAft>
                <a:spcPts val="800"/>
              </a:spcAft>
              <a:buFont typeface="+mj-lt"/>
              <a:buNone/>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Seht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am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Abend</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Filme? </a:t>
            </a:r>
          </a:p>
          <a:p>
            <a:pPr marL="342900" indent="-342900" algn="just">
              <a:lnSpc>
                <a:spcPct val="107000"/>
              </a:lnSpc>
              <a:spcAft>
                <a:spcPts val="800"/>
              </a:spcAft>
              <a:buFont typeface="+mj-lt"/>
              <a:buAutoNum type="arabicPeriod" startAt="3"/>
              <a:tabLst>
                <a:tab pos="3752850" algn="l"/>
              </a:tabLst>
            </a:pPr>
            <a:endPar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just">
              <a:lnSpc>
                <a:spcPct val="107000"/>
              </a:lnSpc>
              <a:spcAft>
                <a:spcPts val="800"/>
              </a:spcAft>
              <a:buFont typeface="+mj-lt"/>
              <a:buAutoNum type="arabicPeriod"/>
              <a:tabLst>
                <a:tab pos="3752850" algn="l"/>
              </a:tabLst>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explain the order of words in a German sentence,</a:t>
            </a:r>
            <a:r>
              <a:rPr lang="en-US" b="0" baseline="0" dirty="0"/>
              <a:t> and how this is affected by an initial adverb of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It’s also important to point out (with the callout) that we hardly ever do this in English, just in phrases like ‘And so say all of us’! Pupils already know this from adverbs of place. </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3976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 (two slides)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US" sz="1200" b="0" strike="noStrike" spc="-1" dirty="0">
                <a:solidFill>
                  <a:srgbClr val="000000"/>
                </a:solidFill>
                <a:latin typeface="Calibri"/>
                <a:ea typeface="Calibri"/>
              </a:rPr>
              <a:t>distinguish between </a:t>
            </a:r>
            <a:r>
              <a:rPr lang="en-US" sz="1200" dirty="0"/>
              <a:t>Word Order 1 or 2, and the different meanings of am Abend / abends in the present tense: once or repeated action.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Johanna is asking Moritz and Hamza questions. Read the messages left to right row by row – Johanna asking, M/H answering. </a:t>
            </a:r>
          </a:p>
          <a:p>
            <a:pPr marL="229320" indent="-228600">
              <a:lnSpc>
                <a:spcPct val="100000"/>
              </a:lnSpc>
              <a:buFont typeface="+mj-lt"/>
              <a:buAutoNum type="arabicPeriod"/>
            </a:pPr>
            <a:r>
              <a:rPr lang="en-GB" sz="1200" b="0" strike="noStrike" spc="-1" dirty="0">
                <a:solidFill>
                  <a:srgbClr val="000000"/>
                </a:solidFill>
                <a:latin typeface="Calibri"/>
              </a:rPr>
              <a:t>Read Johanna’s first question with the class. Click to bring up callout re the word ‘</a:t>
            </a:r>
            <a:r>
              <a:rPr lang="en-GB" sz="1200" b="0" strike="noStrike" spc="-1" dirty="0" err="1">
                <a:solidFill>
                  <a:srgbClr val="000000"/>
                </a:solidFill>
                <a:latin typeface="Calibri"/>
              </a:rPr>
              <a:t>Hausaufgaben</a:t>
            </a:r>
            <a:r>
              <a:rPr lang="en-GB" sz="1200" b="0" strike="noStrike" spc="-1" dirty="0">
                <a:solidFill>
                  <a:srgbClr val="000000"/>
                </a:solidFill>
                <a:latin typeface="Calibri"/>
              </a:rPr>
              <a:t>’ (they should know Aufgabe + Haus, but not together as yet). Click again to make callout disappear so you can continue with the rest of the task. </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A or B.</a:t>
            </a:r>
          </a:p>
          <a:p>
            <a:pPr marL="229320" indent="-228600">
              <a:lnSpc>
                <a:spcPct val="100000"/>
              </a:lnSpc>
              <a:buFont typeface="+mj-lt"/>
              <a:buAutoNum type="arabicPeriod"/>
            </a:pPr>
            <a:r>
              <a:rPr lang="en-GB" sz="1200" b="0" strike="noStrike" spc="-1" dirty="0">
                <a:solidFill>
                  <a:srgbClr val="000000"/>
                </a:solidFill>
                <a:latin typeface="Calibri"/>
              </a:rPr>
              <a:t>Click for the wrong word order to be removed.</a:t>
            </a:r>
          </a:p>
          <a:p>
            <a:pPr marL="229320" indent="-228600">
              <a:lnSpc>
                <a:spcPct val="100000"/>
              </a:lnSpc>
              <a:buFont typeface="+mj-lt"/>
              <a:buAutoNum type="arabicPeriod"/>
            </a:pPr>
            <a:r>
              <a:rPr lang="en-GB" sz="1200" b="0" strike="noStrike" spc="-1" dirty="0">
                <a:solidFill>
                  <a:srgbClr val="000000"/>
                </a:solidFill>
                <a:latin typeface="Calibri"/>
              </a:rPr>
              <a:t>Continue with items 2-6. </a:t>
            </a:r>
          </a:p>
          <a:p>
            <a:pPr marL="229320" indent="-228600">
              <a:lnSpc>
                <a:spcPct val="100000"/>
              </a:lnSpc>
              <a:buFont typeface="+mj-lt"/>
              <a:buAutoNum type="arabicPeriod"/>
            </a:pPr>
            <a:r>
              <a:rPr lang="en-GB" sz="1200" b="0" strike="noStrike" spc="-1" dirty="0">
                <a:solidFill>
                  <a:srgbClr val="000000"/>
                </a:solidFill>
                <a:latin typeface="Calibri"/>
              </a:rPr>
              <a:t>Click to correct and move on to the next slide.</a:t>
            </a:r>
          </a:p>
          <a:p>
            <a:pPr marL="229320" indent="-228600">
              <a:lnSpc>
                <a:spcPct val="100000"/>
              </a:lnSpc>
              <a:buFont typeface="+mj-lt"/>
              <a:buAutoNum type="arabicPeriod"/>
            </a:pPr>
            <a:endParaRPr lang="en-GB" sz="1200" b="0" strike="noStrike" spc="-1" dirty="0">
              <a:solidFill>
                <a:srgbClr val="000000"/>
              </a:solidFill>
              <a:latin typeface="Calibri"/>
            </a:endParaRPr>
          </a:p>
          <a:p>
            <a:pPr marL="720" indent="0">
              <a:lnSpc>
                <a:spcPct val="100000"/>
              </a:lnSpc>
              <a:buFont typeface="+mj-lt"/>
              <a:buNone/>
            </a:pPr>
            <a:r>
              <a:rPr lang="en-GB" sz="1200" b="1" strike="noStrike" spc="-1" dirty="0">
                <a:solidFill>
                  <a:srgbClr val="000000"/>
                </a:solidFill>
                <a:latin typeface="Calibri"/>
              </a:rPr>
              <a:t>Note</a:t>
            </a:r>
            <a:r>
              <a:rPr lang="en-GB" sz="1200" b="0" strike="noStrike" spc="-1" dirty="0">
                <a:solidFill>
                  <a:srgbClr val="000000"/>
                </a:solidFill>
                <a:latin typeface="Calibri"/>
              </a:rPr>
              <a:t>: a comprehension task for the same texts is on the next slide.</a:t>
            </a:r>
          </a:p>
          <a:p>
            <a:pPr marL="216000" indent="-215280">
              <a:lnSpc>
                <a:spcPct val="100000"/>
              </a:lnSpc>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Fragen stellen </a:t>
            </a:r>
            <a:r>
              <a:rPr lang="de-DE" sz="1400" b="0" i="0" strike="noStrike" spc="-1" dirty="0">
                <a:solidFill>
                  <a:srgbClr val="002060"/>
                </a:solidFill>
                <a:latin typeface="Century Gothic"/>
                <a:ea typeface="Century Gothic"/>
              </a:rPr>
              <a:t>[N/A]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1849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Click to bring up the callout to remind pupils how to distinguish between simple and continuous in the present tense.</a:t>
            </a:r>
          </a:p>
          <a:p>
            <a:pPr marL="229320" indent="-228600">
              <a:lnSpc>
                <a:spcPct val="100000"/>
              </a:lnSpc>
              <a:buFont typeface="+mj-lt"/>
              <a:buAutoNum type="arabicPeriod"/>
            </a:pPr>
            <a:r>
              <a:rPr lang="en-GB" sz="1200" b="0" strike="noStrike" spc="-1" dirty="0">
                <a:solidFill>
                  <a:srgbClr val="000000"/>
                </a:solidFill>
                <a:latin typeface="Calibri"/>
              </a:rPr>
              <a:t>Pupils translate each sentence (they can do this chorally or write the answers down) and decide if the action is repeated or once.</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29320" indent="-228600">
              <a:lnSpc>
                <a:spcPct val="100000"/>
              </a:lnSpc>
              <a:buFont typeface="+mj-lt"/>
              <a:buAutoNum type="arabicPeriod"/>
            </a:pPr>
            <a:r>
              <a:rPr lang="en-GB" sz="1200" b="0" strike="noStrike" spc="-1" dirty="0">
                <a:solidFill>
                  <a:srgbClr val="000000"/>
                </a:solidFill>
                <a:latin typeface="Calibri"/>
              </a:rPr>
              <a:t>Click to reveal and decide if the events / actions are being repeated or happen only once.</a:t>
            </a:r>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Gesture</a:t>
            </a:r>
            <a:r>
              <a:rPr lang="en-GB" sz="1200" b="0" strike="noStrike" spc="-1" dirty="0">
                <a:latin typeface="Arial"/>
              </a:rPr>
              <a:t>: mimic the image of ‘wo’? with the character scanning to see ‘where?’ something is.</a:t>
            </a: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lang="en-GB" sz="1200" b="1"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1" strike="noStrike" spc="-1" baseline="0" dirty="0">
                <a:solidFill>
                  <a:srgbClr val="000000"/>
                </a:solidFill>
                <a:latin typeface="+mn-lt"/>
              </a:rPr>
              <a:t>Gesture: </a:t>
            </a:r>
            <a:r>
              <a:rPr lang="en-GB" sz="1200" b="0" strike="noStrike" spc="-1" baseline="0" dirty="0">
                <a:solidFill>
                  <a:srgbClr val="000000"/>
                </a:solidFill>
                <a:latin typeface="+mn-lt"/>
              </a:rPr>
              <a:t>bring hand to head with hand in a sort of claw shape, fingers towards head (suggesting a crown) and quickly draw the hand up and away from the head, reinforcing the idea of a pointed crown on the head.  See the BSL gesture for kind, here: </a:t>
            </a:r>
            <a:r>
              <a:rPr lang="en-GB" sz="1200" b="0" strike="noStrike" spc="-1" dirty="0">
                <a:latin typeface="Arial"/>
              </a:rPr>
              <a:t>https://www.signbsl.com/sign/king</a:t>
            </a: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a:t>König </a:t>
            </a:r>
            <a:r>
              <a:rPr lang="en-GB" sz="1200" baseline="0" dirty="0"/>
              <a:t>[1087] </a:t>
            </a:r>
            <a:r>
              <a:rPr lang="en-GB" sz="1200" b="1" baseline="0" dirty="0" err="1"/>
              <a:t>Österreich</a:t>
            </a:r>
            <a:r>
              <a:rPr lang="en-GB" sz="1200" b="1" baseline="0" dirty="0"/>
              <a:t> </a:t>
            </a:r>
            <a:r>
              <a:rPr lang="en-GB" sz="1200" b="0" baseline="0" dirty="0"/>
              <a:t>[707] </a:t>
            </a:r>
            <a:r>
              <a:rPr lang="en-GB" sz="1200" b="1" baseline="0" dirty="0" err="1"/>
              <a:t>Wörter</a:t>
            </a:r>
            <a:r>
              <a:rPr lang="en-GB" sz="1200" b="1" baseline="0" dirty="0"/>
              <a:t> </a:t>
            </a:r>
            <a:r>
              <a:rPr lang="en-GB" sz="1200" baseline="0" dirty="0"/>
              <a:t>[194]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short</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pupils put their hands to their head.</a:t>
            </a:r>
          </a:p>
          <a:p>
            <a:pPr>
              <a:lnSpc>
                <a:spcPct val="100000"/>
              </a:lnSpc>
            </a:pPr>
            <a:endParaRPr lang="en-GB" sz="1200" b="0" strike="noStrike" spc="-1"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err="1"/>
              <a:t>kommen</a:t>
            </a:r>
            <a:r>
              <a:rPr lang="en-GB" b="1" baseline="0" dirty="0"/>
              <a:t> </a:t>
            </a:r>
            <a:r>
              <a:rPr lang="en-GB" b="0" baseline="0" dirty="0"/>
              <a:t>[61] </a:t>
            </a:r>
            <a:r>
              <a:rPr lang="en-GB" b="1" baseline="0" dirty="0"/>
              <a:t>Kopf </a:t>
            </a:r>
            <a:r>
              <a:rPr lang="en-GB" b="0" baseline="0" dirty="0"/>
              <a:t>[279]  </a:t>
            </a:r>
            <a:r>
              <a:rPr lang="en-GB" b="1" baseline="0" dirty="0" err="1"/>
              <a:t>offen</a:t>
            </a:r>
            <a:r>
              <a:rPr lang="en-GB" b="1" baseline="0" dirty="0"/>
              <a:t> </a:t>
            </a:r>
            <a:r>
              <a:rPr lang="en-GB" b="0" baseline="0" dirty="0"/>
              <a:t>[382]</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57748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short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Köpfe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Köpfe</a:t>
            </a:r>
            <a:r>
              <a:rPr lang="en-GB" sz="1200" b="1" strike="noStrike" spc="-1" dirty="0">
                <a:solidFill>
                  <a:srgbClr val="000000"/>
                </a:solidFill>
                <a:latin typeface="Calibri"/>
                <a:ea typeface="Calibri"/>
              </a:rPr>
              <a:t>’</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r>
              <a:rPr lang="en-GB" sz="1200" b="1" strike="noStrike" spc="-1" dirty="0">
                <a:latin typeface="Arial"/>
              </a:rPr>
              <a:t>Gesture</a:t>
            </a:r>
            <a:r>
              <a:rPr lang="en-GB" sz="1200" b="0" strike="noStrike" spc="-1" dirty="0">
                <a:latin typeface="Arial"/>
              </a:rPr>
              <a:t>: pupils put their hands to their head but tap twice for the two syllables to suggest more than one, and to reinforce the two syllable plural form.</a:t>
            </a: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a:t>Kopf </a:t>
            </a:r>
            <a:r>
              <a:rPr lang="en-GB" sz="1200" baseline="0" dirty="0"/>
              <a:t>[279] </a:t>
            </a:r>
            <a:r>
              <a:rPr lang="en-GB" sz="1200" b="1" baseline="0" dirty="0" err="1"/>
              <a:t>öffnen</a:t>
            </a:r>
            <a:r>
              <a:rPr lang="en-GB" sz="1200" b="1" baseline="0" dirty="0"/>
              <a:t> </a:t>
            </a:r>
            <a:r>
              <a:rPr lang="en-GB" sz="1200" b="0" baseline="0" dirty="0"/>
              <a:t>[508] </a:t>
            </a:r>
            <a:r>
              <a:rPr lang="en-GB" sz="1200" b="1" baseline="0" dirty="0" err="1"/>
              <a:t>zwölf</a:t>
            </a:r>
            <a:r>
              <a:rPr lang="en-GB" sz="1200" b="1" baseline="0" dirty="0"/>
              <a:t> </a:t>
            </a:r>
            <a:r>
              <a:rPr lang="en-GB" sz="1200" baseline="0" dirty="0"/>
              <a:t>[1080]</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795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[ö]</a:t>
            </a:r>
            <a:r>
              <a:rPr lang="en-GB" sz="1200" b="0" strike="noStrike" spc="-1" dirty="0">
                <a:solidFill>
                  <a:srgbClr val="000000"/>
                </a:solidFill>
                <a:latin typeface="Calibri"/>
                <a:ea typeface="Calibri"/>
              </a:rPr>
              <a:t> and differentiate it from </a:t>
            </a:r>
            <a:r>
              <a:rPr lang="en-GB" sz="1200" b="1" strike="noStrike" spc="-1" dirty="0">
                <a:solidFill>
                  <a:srgbClr val="000000"/>
                </a:solidFill>
                <a:latin typeface="Calibri"/>
                <a:ea typeface="Calibri"/>
              </a:rPr>
              <a:t>[o].</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bring up callout explaining that some words do have [o] in singular and [ö] in plural. Click again to disappear callout so that all of the table is visible. </a:t>
            </a:r>
          </a:p>
          <a:p>
            <a:pPr marL="228600" indent="-228600">
              <a:lnSpc>
                <a:spcPct val="100000"/>
              </a:lnSpc>
              <a:buAutoNum type="arabicPeriod"/>
            </a:pPr>
            <a:r>
              <a:rPr lang="en-GB" sz="1200" b="0" strike="noStrike" spc="-1" dirty="0">
                <a:solidFill>
                  <a:srgbClr val="000000"/>
                </a:solidFill>
                <a:latin typeface="Calibri"/>
              </a:rPr>
              <a:t>Click on the audio buttons for items 1-8. Pupils decide whether they hear [o] or [ö] and write it down for each item 1-8. Images are provided as clues.</a:t>
            </a:r>
          </a:p>
          <a:p>
            <a:pPr marL="228600" indent="-228600">
              <a:lnSpc>
                <a:spcPct val="100000"/>
              </a:lnSpc>
              <a:buAutoNum type="arabicPeriod"/>
            </a:pPr>
            <a:r>
              <a:rPr lang="en-GB" sz="1200" b="0" strike="noStrike" spc="-1" dirty="0">
                <a:solidFill>
                  <a:srgbClr val="000000"/>
                </a:solidFill>
                <a:latin typeface="Calibri"/>
              </a:rPr>
              <a:t>Click to reveal answer ticks and the whole word item by item. </a:t>
            </a:r>
          </a:p>
          <a:p>
            <a:pPr marL="0" indent="0">
              <a:lnSpc>
                <a:spcPct val="100000"/>
              </a:lnSpc>
              <a:buNone/>
            </a:pP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Transcript</a:t>
            </a:r>
            <a:r>
              <a:rPr lang="it-IT" sz="1200" b="0" strike="noStrike" spc="-1" dirty="0">
                <a:solidFill>
                  <a:srgbClr val="002060"/>
                </a:solidFill>
                <a:latin typeface="Century Gothic"/>
                <a:ea typeface="Century Gothic"/>
              </a:rPr>
              <a:t>:</a:t>
            </a:r>
          </a:p>
          <a:p>
            <a:pPr marL="228600" indent="-228600">
              <a:lnSpc>
                <a:spcPct val="100000"/>
              </a:lnSpc>
              <a:buAutoNum type="arabicPeriod"/>
            </a:pPr>
            <a:r>
              <a:rPr lang="it-IT" sz="1200" b="0" strike="noStrike" spc="-1" dirty="0">
                <a:solidFill>
                  <a:srgbClr val="002060"/>
                </a:solidFill>
                <a:latin typeface="Century Gothic"/>
                <a:ea typeface="Century Gothic"/>
              </a:rPr>
              <a:t>Wörter</a:t>
            </a:r>
          </a:p>
          <a:p>
            <a:pPr marL="228600" indent="-228600">
              <a:lnSpc>
                <a:spcPct val="100000"/>
              </a:lnSpc>
              <a:buAutoNum type="arabicPeriod"/>
            </a:pPr>
            <a:r>
              <a:rPr lang="it-IT" sz="1200" b="0" strike="noStrike" spc="-1" dirty="0">
                <a:solidFill>
                  <a:srgbClr val="002060"/>
                </a:solidFill>
                <a:latin typeface="Century Gothic"/>
                <a:ea typeface="Century Gothic"/>
              </a:rPr>
              <a:t>Schlösser</a:t>
            </a:r>
          </a:p>
          <a:p>
            <a:pPr marL="228600" indent="-228600">
              <a:lnSpc>
                <a:spcPct val="100000"/>
              </a:lnSpc>
              <a:buAutoNum type="arabicPeriod"/>
            </a:pPr>
            <a:r>
              <a:rPr lang="it-IT" sz="1200" b="0" strike="noStrike" spc="-1" dirty="0">
                <a:solidFill>
                  <a:srgbClr val="002060"/>
                </a:solidFill>
                <a:latin typeface="Century Gothic"/>
                <a:ea typeface="Century Gothic"/>
              </a:rPr>
              <a:t>Personen</a:t>
            </a:r>
          </a:p>
          <a:p>
            <a:pPr marL="228600" indent="-228600">
              <a:lnSpc>
                <a:spcPct val="100000"/>
              </a:lnSpc>
              <a:buAutoNum type="arabicPeriod"/>
            </a:pPr>
            <a:r>
              <a:rPr lang="it-IT" sz="1200" b="0" strike="noStrike" spc="-1" dirty="0">
                <a:solidFill>
                  <a:srgbClr val="002060"/>
                </a:solidFill>
                <a:latin typeface="Century Gothic"/>
                <a:ea typeface="Century Gothic"/>
              </a:rPr>
              <a:t>Dörfer</a:t>
            </a:r>
          </a:p>
          <a:p>
            <a:pPr marL="228600" indent="-228600">
              <a:lnSpc>
                <a:spcPct val="100000"/>
              </a:lnSpc>
              <a:buAutoNum type="arabicPeriod"/>
            </a:pPr>
            <a:r>
              <a:rPr lang="it-IT" sz="1200" b="0" strike="noStrike" spc="-1" dirty="0">
                <a:solidFill>
                  <a:srgbClr val="002060"/>
                </a:solidFill>
                <a:latin typeface="Century Gothic"/>
                <a:ea typeface="Century Gothic"/>
              </a:rPr>
              <a:t>Antworten</a:t>
            </a:r>
          </a:p>
          <a:p>
            <a:pPr marL="228600" indent="-228600">
              <a:lnSpc>
                <a:spcPct val="100000"/>
              </a:lnSpc>
              <a:buAutoNum type="arabicPeriod"/>
            </a:pPr>
            <a:r>
              <a:rPr lang="it-IT" sz="1200" b="0" strike="noStrike" spc="-1" dirty="0">
                <a:solidFill>
                  <a:srgbClr val="002060"/>
                </a:solidFill>
                <a:latin typeface="Century Gothic"/>
                <a:ea typeface="Century Gothic"/>
              </a:rPr>
              <a:t>Stoffe</a:t>
            </a:r>
          </a:p>
          <a:p>
            <a:pPr marL="228600" indent="-228600">
              <a:lnSpc>
                <a:spcPct val="100000"/>
              </a:lnSpc>
              <a:buAutoNum type="arabicPeriod"/>
            </a:pPr>
            <a:r>
              <a:rPr lang="it-IT" sz="1200" b="0" strike="noStrike" spc="-1" dirty="0">
                <a:solidFill>
                  <a:srgbClr val="002060"/>
                </a:solidFill>
                <a:latin typeface="Century Gothic"/>
                <a:ea typeface="Century Gothic"/>
              </a:rPr>
              <a:t>Wochenenden</a:t>
            </a:r>
          </a:p>
          <a:p>
            <a:pPr marL="228600" indent="-228600">
              <a:lnSpc>
                <a:spcPct val="100000"/>
              </a:lnSpc>
              <a:buAutoNum type="arabicPeriod"/>
            </a:pPr>
            <a:r>
              <a:rPr lang="it-IT" sz="1200" b="0" strike="noStrike" spc="-1" dirty="0">
                <a:solidFill>
                  <a:srgbClr val="002060"/>
                </a:solidFill>
                <a:latin typeface="Century Gothic"/>
                <a:ea typeface="Century Gothic"/>
              </a:rPr>
              <a:t>Vögel</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0089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through the animations to present known and new times of the day, starting with der Morgen, which pupils already know. </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2. Elicit ‘der Tag’ which is der Morgen and der </a:t>
            </a:r>
            <a:r>
              <a:rPr lang="en-GB" sz="1200" b="0" strike="noStrike" spc="-1" dirty="0" err="1">
                <a:latin typeface="Arial"/>
              </a:rPr>
              <a:t>Nachmittag</a:t>
            </a:r>
            <a:r>
              <a:rPr lang="en-GB" sz="1200" b="0" strike="noStrike" spc="-1" dirty="0">
                <a:latin typeface="Arial"/>
              </a:rPr>
              <a:t>.</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3. Click to explain the difference between ‘am + noun’ and final ‘s’ (this, and every).</a:t>
            </a:r>
          </a:p>
          <a:p>
            <a:pPr marL="0" marR="0" lvl="0" indent="0" algn="l" rtl="0">
              <a:lnSpc>
                <a:spcPct val="100000"/>
              </a:lnSpc>
              <a:spcBef>
                <a:spcPts val="0"/>
              </a:spcBef>
              <a:spcAft>
                <a:spcPts val="0"/>
              </a:spcAft>
              <a:buClr>
                <a:schemeClr val="dk1"/>
              </a:buClr>
              <a:buSzPts val="1200"/>
              <a:buFont typeface="Calibri"/>
              <a:buNone/>
            </a:pPr>
            <a:r>
              <a:rPr lang="en-GB" sz="1200" b="0" strike="noStrike" spc="-1" dirty="0">
                <a:latin typeface="Arial"/>
              </a:rPr>
              <a:t>4. Click to explain the use of ‘</a:t>
            </a:r>
            <a:r>
              <a:rPr lang="en-GB" sz="1200" b="0" strike="noStrike" spc="-1" dirty="0" err="1">
                <a:latin typeface="Arial"/>
              </a:rPr>
              <a:t>heute</a:t>
            </a:r>
            <a:r>
              <a:rPr lang="en-GB" sz="1200" b="0" strike="noStrike" spc="-1" dirty="0">
                <a:latin typeface="Arial"/>
              </a:rPr>
              <a:t>’ + time of day.</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9527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that the task is to </a:t>
            </a:r>
            <a:r>
              <a:rPr lang="en-US" sz="1200" b="0" dirty="0"/>
              <a:t>p</a:t>
            </a:r>
            <a:r>
              <a:rPr lang="en-US" sz="1200" dirty="0"/>
              <a:t>ut the time adverbs in order from most to least frequent, but that there is one adverb which pupils can’t use (</a:t>
            </a:r>
            <a:r>
              <a:rPr lang="en-US" sz="1200" dirty="0" err="1"/>
              <a:t>heute</a:t>
            </a:r>
            <a:r>
              <a:rPr lang="en-US" sz="1200" dirty="0"/>
              <a:t>). </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2. Click for each adverb in turn to move to the timeline in order of frequency.</a:t>
            </a:r>
          </a:p>
          <a:p>
            <a:pPr marL="0" marR="0" lvl="0" indent="0" algn="l" rtl="0">
              <a:lnSpc>
                <a:spcPct val="100000"/>
              </a:lnSpc>
              <a:spcBef>
                <a:spcPts val="0"/>
              </a:spcBef>
              <a:spcAft>
                <a:spcPts val="0"/>
              </a:spcAft>
              <a:buClr>
                <a:schemeClr val="dk1"/>
              </a:buClr>
              <a:buSzPts val="1200"/>
              <a:buFont typeface="Calibri"/>
              <a:buNone/>
            </a:pPr>
            <a:r>
              <a:rPr lang="en-GB" b="0" dirty="0"/>
              <a:t>3. ‘Heute’ will be left over!</a:t>
            </a:r>
          </a:p>
          <a:p>
            <a:pPr marL="0" marR="0" lvl="0" indent="0" algn="l" rtl="0">
              <a:lnSpc>
                <a:spcPct val="100000"/>
              </a:lnSpc>
              <a:spcBef>
                <a:spcPts val="0"/>
              </a:spcBef>
              <a:spcAft>
                <a:spcPts val="0"/>
              </a:spcAft>
              <a:buClr>
                <a:schemeClr val="dk1"/>
              </a:buClr>
              <a:buSzPts val="1200"/>
              <a:buFont typeface="Calibri"/>
              <a:buNone/>
            </a:pPr>
            <a:r>
              <a:rPr lang="en-GB" b="0" dirty="0"/>
              <a:t>4. Click for the German meanings to disappear in order and elicit the English meaning.</a:t>
            </a:r>
          </a:p>
          <a:p>
            <a:pPr marL="0" marR="0" lvl="0" indent="0" algn="l" rtl="0">
              <a:lnSpc>
                <a:spcPct val="100000"/>
              </a:lnSpc>
              <a:spcBef>
                <a:spcPts val="0"/>
              </a:spcBef>
              <a:spcAft>
                <a:spcPts val="0"/>
              </a:spcAft>
              <a:buClr>
                <a:schemeClr val="dk1"/>
              </a:buClr>
              <a:buSzPts val="1200"/>
              <a:buFont typeface="Calibri"/>
              <a:buNone/>
            </a:pPr>
            <a:r>
              <a:rPr lang="en-GB" b="0" dirty="0"/>
              <a:t>5. ‘Reverse the flow’ by eliciting the German again, which will reappear in order form left to right alongside the English as you click. </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92685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person singular (‘you) and plural form (‘you all’) of regular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audio" Target="../media/audio2.wav"/><Relationship Id="rId21" Type="http://schemas.openxmlformats.org/officeDocument/2006/relationships/image" Target="../media/image16.png"/><Relationship Id="rId7" Type="http://schemas.openxmlformats.org/officeDocument/2006/relationships/audio" Target="../media/audio6.wav"/><Relationship Id="rId12" Type="http://schemas.openxmlformats.org/officeDocument/2006/relationships/audio" Target="../media/audio9.wav"/><Relationship Id="rId17" Type="http://schemas.openxmlformats.org/officeDocument/2006/relationships/audio" Target="../media/audio14.wav"/><Relationship Id="rId25" Type="http://schemas.openxmlformats.org/officeDocument/2006/relationships/audio" Target="../media/audio17.wav"/><Relationship Id="rId2" Type="http://schemas.openxmlformats.org/officeDocument/2006/relationships/notesSlide" Target="../notesSlides/notesSlide10.xml"/><Relationship Id="rId16" Type="http://schemas.openxmlformats.org/officeDocument/2006/relationships/audio" Target="../media/audio13.wav"/><Relationship Id="rId20"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image" Target="../media/image46.png"/><Relationship Id="rId24" Type="http://schemas.openxmlformats.org/officeDocument/2006/relationships/image" Target="../media/image48.jpg"/><Relationship Id="rId5" Type="http://schemas.openxmlformats.org/officeDocument/2006/relationships/audio" Target="../media/audio4.wav"/><Relationship Id="rId15" Type="http://schemas.openxmlformats.org/officeDocument/2006/relationships/audio" Target="../media/audio12.wav"/><Relationship Id="rId23" Type="http://schemas.openxmlformats.org/officeDocument/2006/relationships/audio" Target="../media/audio16.wav"/><Relationship Id="rId10" Type="http://schemas.openxmlformats.org/officeDocument/2006/relationships/image" Target="../media/image45.png"/><Relationship Id="rId19" Type="http://schemas.openxmlformats.org/officeDocument/2006/relationships/image" Target="../media/image47.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1.wav"/><Relationship Id="rId22"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17.svg"/><Relationship Id="rId10" Type="http://schemas.openxmlformats.org/officeDocument/2006/relationships/image" Target="../media/image52.png"/><Relationship Id="rId4" Type="http://schemas.openxmlformats.org/officeDocument/2006/relationships/image" Target="../media/image16.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audio" Target="../media/audio18.wav"/><Relationship Id="rId7" Type="http://schemas.openxmlformats.org/officeDocument/2006/relationships/image" Target="../media/image16.png"/><Relationship Id="rId12"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29.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28.sv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17.sv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1206"/>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4545343"/>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du vs ihr</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WO2 </a:t>
            </a: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after adverbs of time</a:t>
            </a:r>
            <a:r>
              <a:rPr lang="fr-FR" sz="2800" spc="-1" dirty="0">
                <a:solidFill>
                  <a:prstClr val="white"/>
                </a:solidFill>
                <a:latin typeface="Century Gothic" panose="020B0502020202020204" pitchFamily="34" charset="0"/>
                <a:ea typeface="Century Gothic"/>
              </a:rPr>
              <a:t>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[ö] v. [a]</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2</a:t>
            </a:r>
          </a:p>
        </p:txBody>
      </p:sp>
      <p:pic>
        <p:nvPicPr>
          <p:cNvPr id="11" name="Picture 10">
            <a:extLst>
              <a:ext uri="{FF2B5EF4-FFF2-40B4-BE49-F238E27FC236}">
                <a16:creationId xmlns:a16="http://schemas.microsoft.com/office/drawing/2014/main" id="{5C875BD5-59F3-4B1D-829D-5872DE293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01" y="1629046"/>
            <a:ext cx="1241359" cy="1192868"/>
          </a:xfrm>
          <a:prstGeom prst="rect">
            <a:avLst/>
          </a:prstGeom>
        </p:spPr>
      </p:pic>
      <p:pic>
        <p:nvPicPr>
          <p:cNvPr id="13" name="Picture 12" descr="Map&#10;&#10;Description automatically generated">
            <a:extLst>
              <a:ext uri="{FF2B5EF4-FFF2-40B4-BE49-F238E27FC236}">
                <a16:creationId xmlns:a16="http://schemas.microsoft.com/office/drawing/2014/main" id="{887601FD-388C-4862-894F-37475E724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606" y="1508324"/>
            <a:ext cx="1934588" cy="2477630"/>
          </a:xfrm>
          <a:prstGeom prst="rect">
            <a:avLst/>
          </a:prstGeom>
        </p:spPr>
      </p:pic>
      <p:pic>
        <p:nvPicPr>
          <p:cNvPr id="12" name="Picture 11" descr="Shape&#10;&#10;Description automatically generated">
            <a:extLst>
              <a:ext uri="{FF2B5EF4-FFF2-40B4-BE49-F238E27FC236}">
                <a16:creationId xmlns:a16="http://schemas.microsoft.com/office/drawing/2014/main" id="{A2E2E928-0E4C-41AE-8F44-EAC8E59D5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52210">
            <a:off x="1801811" y="2686121"/>
            <a:ext cx="1828278" cy="181685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73794C3F-FAB5-CE48-7984-482CECBFBF7F}"/>
              </a:ext>
            </a:extLst>
          </p:cNvPr>
          <p:cNvPicPr>
            <a:picLocks noChangeAspect="1"/>
          </p:cNvPicPr>
          <p:nvPr/>
        </p:nvPicPr>
        <p:blipFill>
          <a:blip r:embed="rId10"/>
          <a:stretch>
            <a:fillRect/>
          </a:stretch>
        </p:blipFill>
        <p:spPr>
          <a:xfrm>
            <a:off x="9764924" y="1080115"/>
            <a:ext cx="774952" cy="1321841"/>
          </a:xfrm>
          <a:prstGeom prst="rect">
            <a:avLst/>
          </a:prstGeom>
        </p:spPr>
      </p:pic>
      <p:pic>
        <p:nvPicPr>
          <p:cNvPr id="46" name="Picture 45">
            <a:extLst>
              <a:ext uri="{FF2B5EF4-FFF2-40B4-BE49-F238E27FC236}">
                <a16:creationId xmlns:a16="http://schemas.microsoft.com/office/drawing/2014/main" id="{6252CCA2-40EA-BC79-94BD-7F25DD4BDEF4}"/>
              </a:ext>
            </a:extLst>
          </p:cNvPr>
          <p:cNvPicPr>
            <a:picLocks noChangeAspect="1"/>
          </p:cNvPicPr>
          <p:nvPr/>
        </p:nvPicPr>
        <p:blipFill>
          <a:blip r:embed="rId11"/>
          <a:stretch>
            <a:fillRect/>
          </a:stretch>
        </p:blipFill>
        <p:spPr>
          <a:xfrm>
            <a:off x="9228391" y="1114639"/>
            <a:ext cx="695520" cy="1696236"/>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332459" y="1486610"/>
          <a:ext cx="7561564" cy="4462661"/>
        </p:xfrm>
        <a:graphic>
          <a:graphicData uri="http://schemas.openxmlformats.org/drawingml/2006/table">
            <a:tbl>
              <a:tblPr/>
              <a:tblGrid>
                <a:gridCol w="1000838">
                  <a:extLst>
                    <a:ext uri="{9D8B030D-6E8A-4147-A177-3AD203B41FA5}">
                      <a16:colId xmlns:a16="http://schemas.microsoft.com/office/drawing/2014/main" val="20000"/>
                    </a:ext>
                  </a:extLst>
                </a:gridCol>
                <a:gridCol w="1156137">
                  <a:extLst>
                    <a:ext uri="{9D8B030D-6E8A-4147-A177-3AD203B41FA5}">
                      <a16:colId xmlns:a16="http://schemas.microsoft.com/office/drawing/2014/main" val="20001"/>
                    </a:ext>
                  </a:extLst>
                </a:gridCol>
                <a:gridCol w="5404589">
                  <a:extLst>
                    <a:ext uri="{9D8B030D-6E8A-4147-A177-3AD203B41FA5}">
                      <a16:colId xmlns:a16="http://schemas.microsoft.com/office/drawing/2014/main" val="2303882135"/>
                    </a:ext>
                  </a:extLst>
                </a:gridCol>
              </a:tblGrid>
              <a:tr h="979384">
                <a:tc>
                  <a:txBody>
                    <a:bodyPr/>
                    <a:lstStyle/>
                    <a:p>
                      <a:pPr algn="ctr">
                        <a:lnSpc>
                          <a:spcPct val="100000"/>
                        </a:lnSpc>
                      </a:pPr>
                      <a:r>
                        <a:rPr lang="en-GB" sz="2800" b="1" strike="noStrike" spc="-1" dirty="0">
                          <a:solidFill>
                            <a:srgbClr val="002060"/>
                          </a:solidFill>
                          <a:latin typeface="Century gothic"/>
                          <a:ea typeface="Century Gothic"/>
                        </a:rPr>
                        <a:t>du</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err="1">
                          <a:solidFill>
                            <a:srgbClr val="002060"/>
                          </a:solidFill>
                          <a:latin typeface="Century gothic"/>
                          <a:ea typeface="Century Gothic"/>
                        </a:rPr>
                        <a:t>ihr</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800" b="0" strike="noStrike" spc="-1" dirty="0">
                          <a:solidFill>
                            <a:srgbClr val="002060"/>
                          </a:solidFill>
                          <a:latin typeface="Century gothic"/>
                        </a:rPr>
                        <a:t>was?</a:t>
                      </a: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baseline="-25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aseline="-25000" dirty="0">
                          <a:solidFill>
                            <a:srgbClr val="002060"/>
                          </a:solidFill>
                        </a:rPr>
                        <a:t>get much homework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9857">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write stories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read books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8930">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play football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sometimes use computers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study at home in the afternoons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8898">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dirty="0">
                          <a:solidFill>
                            <a:srgbClr val="002060"/>
                          </a:solidFill>
                        </a:rPr>
                        <a:t>watch films in the evening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18067555"/>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62237" y="1497066"/>
          <a:ext cx="695520" cy="4462662"/>
        </p:xfrm>
        <a:graphic>
          <a:graphicData uri="http://schemas.openxmlformats.org/drawingml/2006/table">
            <a:tbl>
              <a:tblPr/>
              <a:tblGrid>
                <a:gridCol w="695520">
                  <a:extLst>
                    <a:ext uri="{9D8B030D-6E8A-4147-A177-3AD203B41FA5}">
                      <a16:colId xmlns:a16="http://schemas.microsoft.com/office/drawing/2014/main" val="20000"/>
                    </a:ext>
                  </a:extLst>
                </a:gridCol>
              </a:tblGrid>
              <a:tr h="988921">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77196247"/>
                  </a:ext>
                </a:extLst>
              </a:tr>
              <a:tr h="50174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72979">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0174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4536">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3153">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7835">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12" name="T2_W2_10.4B.wav"/>
            </a:hlinkClick>
            <a:extLst>
              <a:ext uri="{FF2B5EF4-FFF2-40B4-BE49-F238E27FC236}">
                <a16:creationId xmlns:a16="http://schemas.microsoft.com/office/drawing/2014/main" id="{3AD5864B-E328-4811-82EC-A3D77BDC6BF2}"/>
              </a:ext>
            </a:extLst>
          </p:cNvPr>
          <p:cNvSpPr/>
          <p:nvPr/>
        </p:nvSpPr>
        <p:spPr>
          <a:xfrm>
            <a:off x="674683" y="29758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3" name="T2_W2_10.5B.wav"/>
            </a:hlinkClick>
            <a:extLst>
              <a:ext uri="{FF2B5EF4-FFF2-40B4-BE49-F238E27FC236}">
                <a16:creationId xmlns:a16="http://schemas.microsoft.com/office/drawing/2014/main" id="{F2DAD2AC-ADD2-4480-845B-008BBA9A5F70}"/>
              </a:ext>
            </a:extLst>
          </p:cNvPr>
          <p:cNvSpPr/>
          <p:nvPr/>
        </p:nvSpPr>
        <p:spPr>
          <a:xfrm>
            <a:off x="692135" y="34878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4" name="T2_W2_10.6B.wav"/>
            </a:hlinkClick>
            <a:extLst>
              <a:ext uri="{FF2B5EF4-FFF2-40B4-BE49-F238E27FC236}">
                <a16:creationId xmlns:a16="http://schemas.microsoft.com/office/drawing/2014/main" id="{E47FAB46-1A11-4EF4-B700-EF919D0338F8}"/>
              </a:ext>
            </a:extLst>
          </p:cNvPr>
          <p:cNvSpPr/>
          <p:nvPr/>
        </p:nvSpPr>
        <p:spPr>
          <a:xfrm>
            <a:off x="674683" y="40080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5" name="T2_W2_10.7B.wav"/>
            </a:hlinkClick>
            <a:extLst>
              <a:ext uri="{FF2B5EF4-FFF2-40B4-BE49-F238E27FC236}">
                <a16:creationId xmlns:a16="http://schemas.microsoft.com/office/drawing/2014/main" id="{1ECA2C39-8E1B-46F9-B4CE-5D69DA706F12}"/>
              </a:ext>
            </a:extLst>
          </p:cNvPr>
          <p:cNvSpPr/>
          <p:nvPr/>
        </p:nvSpPr>
        <p:spPr>
          <a:xfrm>
            <a:off x="674683" y="450906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6" name="T2_W2_10.8B.wav"/>
            </a:hlinkClick>
            <a:extLst>
              <a:ext uri="{FF2B5EF4-FFF2-40B4-BE49-F238E27FC236}">
                <a16:creationId xmlns:a16="http://schemas.microsoft.com/office/drawing/2014/main" id="{B06E6BFD-FB69-40F9-9653-301D379E5A17}"/>
              </a:ext>
            </a:extLst>
          </p:cNvPr>
          <p:cNvSpPr/>
          <p:nvPr/>
        </p:nvSpPr>
        <p:spPr>
          <a:xfrm>
            <a:off x="674683" y="50100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7" name="T2_W2_10.9B.wav"/>
            </a:hlinkClick>
            <a:extLst>
              <a:ext uri="{FF2B5EF4-FFF2-40B4-BE49-F238E27FC236}">
                <a16:creationId xmlns:a16="http://schemas.microsoft.com/office/drawing/2014/main" id="{34261C61-C209-49EF-A2E1-6B62F7BA1FCB}"/>
              </a:ext>
            </a:extLst>
          </p:cNvPr>
          <p:cNvSpPr/>
          <p:nvPr/>
        </p:nvSpPr>
        <p:spPr>
          <a:xfrm>
            <a:off x="688051" y="55397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8" name="T2_W2_10.1.wav"/>
            </a:hlinkClick>
            <a:extLst>
              <a:ext uri="{FF2B5EF4-FFF2-40B4-BE49-F238E27FC236}">
                <a16:creationId xmlns:a16="http://schemas.microsoft.com/office/drawing/2014/main" id="{85BDA598-D8FC-421B-AEDB-34FBDED665F3}"/>
              </a:ext>
            </a:extLst>
          </p:cNvPr>
          <p:cNvSpPr/>
          <p:nvPr/>
        </p:nvSpPr>
        <p:spPr>
          <a:xfrm>
            <a:off x="0" y="26854"/>
            <a:ext cx="115173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Moritz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Hamsa</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fragen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Klasse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in Manchester.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702482" y="2529397"/>
            <a:ext cx="385273" cy="385272"/>
          </a:xfrm>
          <a:prstGeom prst="rect">
            <a:avLst/>
          </a:prstGeom>
        </p:spPr>
      </p:pic>
      <p:sp>
        <p:nvSpPr>
          <p:cNvPr id="33" name="TextBox 32">
            <a:extLst>
              <a:ext uri="{FF2B5EF4-FFF2-40B4-BE49-F238E27FC236}">
                <a16:creationId xmlns:a16="http://schemas.microsoft.com/office/drawing/2014/main" id="{8BAD32E0-3E62-F118-E68B-D519323A5501}"/>
              </a:ext>
            </a:extLst>
          </p:cNvPr>
          <p:cNvSpPr txBox="1"/>
          <p:nvPr/>
        </p:nvSpPr>
        <p:spPr>
          <a:xfrm>
            <a:off x="9817484" y="6419669"/>
            <a:ext cx="2153057" cy="400110"/>
          </a:xfrm>
          <a:prstGeom prst="rect">
            <a:avLst/>
          </a:prstGeom>
          <a:solidFill>
            <a:srgbClr val="92D050"/>
          </a:solidFill>
        </p:spPr>
        <p:txBody>
          <a:bodyPr wrap="square" rtlCol="0">
            <a:spAutoFit/>
          </a:bodyPr>
          <a:lstStyle/>
          <a:p>
            <a:r>
              <a:rPr lang="en-GB" sz="2000" dirty="0" err="1">
                <a:solidFill>
                  <a:srgbClr val="002060"/>
                </a:solidFill>
              </a:rPr>
              <a:t>fragen</a:t>
            </a:r>
            <a:r>
              <a:rPr lang="en-GB" sz="2000" dirty="0">
                <a:solidFill>
                  <a:srgbClr val="002060"/>
                </a:solidFill>
              </a:rPr>
              <a:t> – to ask</a:t>
            </a:r>
          </a:p>
        </p:txBody>
      </p:sp>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7637" y="450874"/>
            <a:ext cx="914400" cy="914400"/>
          </a:xfrm>
          <a:prstGeom prst="rect">
            <a:avLst/>
          </a:prstGeom>
        </p:spPr>
      </p:pic>
      <p:sp>
        <p:nvSpPr>
          <p:cNvPr id="35" name="Speech Bubble: Rectangle with Corners Rounded 34">
            <a:hlinkClick r:id="" action="ppaction://noaction">
              <a:snd r:embed="rId23" name="T2_W2_10.2.wav"/>
            </a:hlinkClick>
            <a:extLst>
              <a:ext uri="{FF2B5EF4-FFF2-40B4-BE49-F238E27FC236}">
                <a16:creationId xmlns:a16="http://schemas.microsoft.com/office/drawing/2014/main" id="{A283A0B5-F9CB-4A2E-AB56-A03D200E19B5}"/>
              </a:ext>
            </a:extLst>
          </p:cNvPr>
          <p:cNvSpPr/>
          <p:nvPr/>
        </p:nvSpPr>
        <p:spPr>
          <a:xfrm>
            <a:off x="1335898" y="652553"/>
            <a:ext cx="8082422"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23" name="T2_W2_10.2.wav"/>
            </a:hlinkClick>
            <a:extLst>
              <a:ext uri="{FF2B5EF4-FFF2-40B4-BE49-F238E27FC236}">
                <a16:creationId xmlns:a16="http://schemas.microsoft.com/office/drawing/2014/main" id="{0F16B62D-52EF-4884-8CE4-50A227228196}"/>
              </a:ext>
            </a:extLst>
          </p:cNvPr>
          <p:cNvSpPr/>
          <p:nvPr/>
        </p:nvSpPr>
        <p:spPr>
          <a:xfrm>
            <a:off x="1350823" y="658159"/>
            <a:ext cx="817896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Was </a:t>
            </a:r>
            <a:r>
              <a:rPr lang="en-GB" sz="2400" b="1" kern="0" dirty="0" err="1">
                <a:solidFill>
                  <a:srgbClr val="002060"/>
                </a:solidFill>
                <a:latin typeface="Century Gothic"/>
                <a:ea typeface="Century Gothic"/>
                <a:cs typeface="Century Gothic"/>
                <a:sym typeface="Century Gothic"/>
              </a:rPr>
              <a:t>sagen</a:t>
            </a:r>
            <a:r>
              <a:rPr lang="en-GB" sz="2400" b="1" kern="0" dirty="0">
                <a:solidFill>
                  <a:srgbClr val="002060"/>
                </a:solidFill>
                <a:latin typeface="Century Gothic"/>
                <a:ea typeface="Century Gothic"/>
                <a:cs typeface="Century Gothic"/>
                <a:sym typeface="Century Gothic"/>
              </a:rPr>
              <a:t> Moritz und </a:t>
            </a:r>
            <a:r>
              <a:rPr lang="en-GB" sz="2400" b="1" kern="0" dirty="0" err="1">
                <a:solidFill>
                  <a:srgbClr val="002060"/>
                </a:solidFill>
                <a:latin typeface="Century Gothic"/>
                <a:ea typeface="Century Gothic"/>
                <a:cs typeface="Century Gothic"/>
                <a:sym typeface="Century Gothic"/>
              </a:rPr>
              <a:t>Hamsa</a:t>
            </a:r>
            <a:r>
              <a:rPr lang="en-GB" sz="2400" b="1" kern="0" dirty="0">
                <a:solidFill>
                  <a:srgbClr val="002060"/>
                </a:solidFill>
                <a:latin typeface="Century Gothic"/>
                <a:ea typeface="Century Gothic"/>
                <a:cs typeface="Century Gothic"/>
                <a:sym typeface="Century Gothic"/>
              </a:rPr>
              <a:t>? ‘Du’ </a:t>
            </a:r>
            <a:r>
              <a:rPr lang="en-GB" sz="2400" b="1" kern="0" dirty="0" err="1">
                <a:solidFill>
                  <a:srgbClr val="002060"/>
                </a:solidFill>
                <a:latin typeface="Century Gothic"/>
                <a:ea typeface="Century Gothic"/>
                <a:cs typeface="Century Gothic"/>
                <a:sym typeface="Century Gothic"/>
              </a:rPr>
              <a:t>oder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ihr</a:t>
            </a:r>
            <a:r>
              <a:rPr lang="en-GB" sz="2400" b="1" kern="0" dirty="0">
                <a:solidFill>
                  <a:srgbClr val="002060"/>
                </a:solidFill>
                <a:latin typeface="Century Gothic"/>
                <a:ea typeface="Century Gothic"/>
                <a:cs typeface="Century Gothic"/>
                <a:sym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7" name="Picture 6" descr="Map&#10;&#10;Description automatically generated">
            <a:extLst>
              <a:ext uri="{FF2B5EF4-FFF2-40B4-BE49-F238E27FC236}">
                <a16:creationId xmlns:a16="http://schemas.microsoft.com/office/drawing/2014/main" id="{3D775B01-EE4A-43C9-9AF7-EE5F5A314E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19248" y="2393336"/>
            <a:ext cx="2524064" cy="2613583"/>
          </a:xfrm>
          <a:prstGeom prst="rect">
            <a:avLst/>
          </a:prstGeom>
        </p:spPr>
      </p:pic>
      <p:sp>
        <p:nvSpPr>
          <p:cNvPr id="8" name="CustomShape 23">
            <a:hlinkClick r:id="" action="ppaction://noaction">
              <a:snd r:embed="rId25" name="T2_W2_10.3B.wav"/>
            </a:hlinkClick>
            <a:extLst>
              <a:ext uri="{FF2B5EF4-FFF2-40B4-BE49-F238E27FC236}">
                <a16:creationId xmlns:a16="http://schemas.microsoft.com/office/drawing/2014/main" id="{ACBB1300-EAAF-A0E9-F3CD-23308DB1DBF7}"/>
              </a:ext>
            </a:extLst>
          </p:cNvPr>
          <p:cNvSpPr/>
          <p:nvPr/>
        </p:nvSpPr>
        <p:spPr>
          <a:xfrm>
            <a:off x="674683" y="2489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DB8A7400-A827-AF1D-1545-3A86F27E577A}"/>
              </a:ext>
            </a:extLst>
          </p:cNvPr>
          <p:cNvSpPr txBox="1"/>
          <p:nvPr/>
        </p:nvSpPr>
        <p:spPr>
          <a:xfrm>
            <a:off x="4979791" y="2529251"/>
            <a:ext cx="2776843" cy="369332"/>
          </a:xfrm>
          <a:prstGeom prst="rect">
            <a:avLst/>
          </a:prstGeom>
          <a:solidFill>
            <a:schemeClr val="bg1"/>
          </a:solidFill>
        </p:spPr>
        <p:txBody>
          <a:bodyPr wrap="square" rtlCol="0">
            <a:spAutoFit/>
          </a:bodyPr>
          <a:lstStyle/>
          <a:p>
            <a:endParaRPr lang="en-GB" dirty="0"/>
          </a:p>
        </p:txBody>
      </p:sp>
      <p:pic>
        <p:nvPicPr>
          <p:cNvPr id="13" name="Picture 12" descr="Icon&#10;&#10;Description automatically generated">
            <a:extLst>
              <a:ext uri="{FF2B5EF4-FFF2-40B4-BE49-F238E27FC236}">
                <a16:creationId xmlns:a16="http://schemas.microsoft.com/office/drawing/2014/main" id="{5AEDEECB-6522-CE8C-C5A9-401D5CC3960B}"/>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708124" y="2968155"/>
            <a:ext cx="385273" cy="385272"/>
          </a:xfrm>
          <a:prstGeom prst="rect">
            <a:avLst/>
          </a:prstGeom>
        </p:spPr>
      </p:pic>
      <p:sp>
        <p:nvSpPr>
          <p:cNvPr id="14" name="TextBox 13">
            <a:extLst>
              <a:ext uri="{FF2B5EF4-FFF2-40B4-BE49-F238E27FC236}">
                <a16:creationId xmlns:a16="http://schemas.microsoft.com/office/drawing/2014/main" id="{33276EEB-B79E-ABF5-815E-FA879A39DFDD}"/>
              </a:ext>
            </a:extLst>
          </p:cNvPr>
          <p:cNvSpPr txBox="1"/>
          <p:nvPr/>
        </p:nvSpPr>
        <p:spPr>
          <a:xfrm>
            <a:off x="5113241" y="3030654"/>
            <a:ext cx="2776843" cy="369332"/>
          </a:xfrm>
          <a:prstGeom prst="rect">
            <a:avLst/>
          </a:prstGeom>
          <a:solidFill>
            <a:schemeClr val="bg1"/>
          </a:solidFill>
        </p:spPr>
        <p:txBody>
          <a:bodyPr wrap="square" rtlCol="0">
            <a:spAutoFit/>
          </a:bodyPr>
          <a:lstStyle/>
          <a:p>
            <a:endParaRPr lang="en-GB" dirty="0"/>
          </a:p>
        </p:txBody>
      </p:sp>
      <p:pic>
        <p:nvPicPr>
          <p:cNvPr id="15" name="Picture 14" descr="Icon&#10;&#10;Description automatically generated">
            <a:extLst>
              <a:ext uri="{FF2B5EF4-FFF2-40B4-BE49-F238E27FC236}">
                <a16:creationId xmlns:a16="http://schemas.microsoft.com/office/drawing/2014/main" id="{D15F4298-EE72-AA8A-26C2-AC7434C829EF}"/>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708124" y="3477528"/>
            <a:ext cx="385273" cy="385272"/>
          </a:xfrm>
          <a:prstGeom prst="rect">
            <a:avLst/>
          </a:prstGeom>
        </p:spPr>
      </p:pic>
      <p:sp>
        <p:nvSpPr>
          <p:cNvPr id="24" name="TextBox 23">
            <a:extLst>
              <a:ext uri="{FF2B5EF4-FFF2-40B4-BE49-F238E27FC236}">
                <a16:creationId xmlns:a16="http://schemas.microsoft.com/office/drawing/2014/main" id="{FCA1373D-2336-E947-8DE7-A594935133AF}"/>
              </a:ext>
            </a:extLst>
          </p:cNvPr>
          <p:cNvSpPr txBox="1"/>
          <p:nvPr/>
        </p:nvSpPr>
        <p:spPr>
          <a:xfrm>
            <a:off x="5192069" y="3515462"/>
            <a:ext cx="2776843" cy="369332"/>
          </a:xfrm>
          <a:prstGeom prst="rect">
            <a:avLst/>
          </a:prstGeom>
          <a:solidFill>
            <a:schemeClr val="bg1"/>
          </a:solidFill>
        </p:spPr>
        <p:txBody>
          <a:bodyPr wrap="square" rtlCol="0">
            <a:spAutoFit/>
          </a:bodyPr>
          <a:lstStyle/>
          <a:p>
            <a:endParaRPr lang="en-GB" dirty="0"/>
          </a:p>
        </p:txBody>
      </p:sp>
      <p:pic>
        <p:nvPicPr>
          <p:cNvPr id="26" name="Picture 25" descr="Icon&#10;&#10;Description automatically generated">
            <a:extLst>
              <a:ext uri="{FF2B5EF4-FFF2-40B4-BE49-F238E27FC236}">
                <a16:creationId xmlns:a16="http://schemas.microsoft.com/office/drawing/2014/main" id="{F01A12A1-3CC4-7C8B-1198-1FA830FE894F}"/>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693810" y="3990877"/>
            <a:ext cx="385273" cy="385272"/>
          </a:xfrm>
          <a:prstGeom prst="rect">
            <a:avLst/>
          </a:prstGeom>
        </p:spPr>
      </p:pic>
      <p:sp>
        <p:nvSpPr>
          <p:cNvPr id="38" name="TextBox 37">
            <a:extLst>
              <a:ext uri="{FF2B5EF4-FFF2-40B4-BE49-F238E27FC236}">
                <a16:creationId xmlns:a16="http://schemas.microsoft.com/office/drawing/2014/main" id="{90F7F1B7-3DC1-4B4F-CCDA-80602C4DFCBD}"/>
              </a:ext>
            </a:extLst>
          </p:cNvPr>
          <p:cNvSpPr txBox="1"/>
          <p:nvPr/>
        </p:nvSpPr>
        <p:spPr>
          <a:xfrm>
            <a:off x="4778374" y="3937285"/>
            <a:ext cx="2776843" cy="369332"/>
          </a:xfrm>
          <a:prstGeom prst="rect">
            <a:avLst/>
          </a:prstGeom>
          <a:solidFill>
            <a:schemeClr val="bg1"/>
          </a:solidFill>
        </p:spPr>
        <p:txBody>
          <a:bodyPr wrap="square" rtlCol="0">
            <a:spAutoFit/>
          </a:bodyPr>
          <a:lstStyle/>
          <a:p>
            <a:endParaRPr lang="en-GB" dirty="0"/>
          </a:p>
        </p:txBody>
      </p:sp>
      <p:pic>
        <p:nvPicPr>
          <p:cNvPr id="39" name="Picture 38" descr="Icon&#10;&#10;Description automatically generated">
            <a:extLst>
              <a:ext uri="{FF2B5EF4-FFF2-40B4-BE49-F238E27FC236}">
                <a16:creationId xmlns:a16="http://schemas.microsoft.com/office/drawing/2014/main" id="{AFA6AA06-7365-FA2F-E608-1E197D4D8FB6}"/>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702482" y="4490020"/>
            <a:ext cx="385273" cy="385272"/>
          </a:xfrm>
          <a:prstGeom prst="rect">
            <a:avLst/>
          </a:prstGeom>
        </p:spPr>
      </p:pic>
      <p:sp>
        <p:nvSpPr>
          <p:cNvPr id="40" name="TextBox 39">
            <a:extLst>
              <a:ext uri="{FF2B5EF4-FFF2-40B4-BE49-F238E27FC236}">
                <a16:creationId xmlns:a16="http://schemas.microsoft.com/office/drawing/2014/main" id="{68F470BD-B28B-1F60-8BE0-54D88FC32772}"/>
              </a:ext>
            </a:extLst>
          </p:cNvPr>
          <p:cNvSpPr txBox="1"/>
          <p:nvPr/>
        </p:nvSpPr>
        <p:spPr>
          <a:xfrm>
            <a:off x="4707578" y="4536097"/>
            <a:ext cx="3049056" cy="369332"/>
          </a:xfrm>
          <a:prstGeom prst="rect">
            <a:avLst/>
          </a:prstGeom>
          <a:solidFill>
            <a:schemeClr val="bg1"/>
          </a:solidFill>
        </p:spPr>
        <p:txBody>
          <a:bodyPr wrap="square" rtlCol="0">
            <a:spAutoFit/>
          </a:bodyPr>
          <a:lstStyle/>
          <a:p>
            <a:endParaRPr lang="en-GB" dirty="0"/>
          </a:p>
        </p:txBody>
      </p:sp>
      <p:pic>
        <p:nvPicPr>
          <p:cNvPr id="41" name="Picture 40" descr="Icon&#10;&#10;Description automatically generated">
            <a:extLst>
              <a:ext uri="{FF2B5EF4-FFF2-40B4-BE49-F238E27FC236}">
                <a16:creationId xmlns:a16="http://schemas.microsoft.com/office/drawing/2014/main" id="{DD0B508D-A3E9-2C82-4B87-7EAF4F0CD658}"/>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630683" y="4988623"/>
            <a:ext cx="385273" cy="385272"/>
          </a:xfrm>
          <a:prstGeom prst="rect">
            <a:avLst/>
          </a:prstGeom>
        </p:spPr>
      </p:pic>
      <p:sp>
        <p:nvSpPr>
          <p:cNvPr id="42" name="TextBox 41">
            <a:extLst>
              <a:ext uri="{FF2B5EF4-FFF2-40B4-BE49-F238E27FC236}">
                <a16:creationId xmlns:a16="http://schemas.microsoft.com/office/drawing/2014/main" id="{6F23143B-72DD-2AE5-B30C-4456F92A16CF}"/>
              </a:ext>
            </a:extLst>
          </p:cNvPr>
          <p:cNvSpPr txBox="1"/>
          <p:nvPr/>
        </p:nvSpPr>
        <p:spPr>
          <a:xfrm>
            <a:off x="4327001" y="4994529"/>
            <a:ext cx="3761751" cy="369332"/>
          </a:xfrm>
          <a:prstGeom prst="rect">
            <a:avLst/>
          </a:prstGeom>
          <a:solidFill>
            <a:schemeClr val="bg1"/>
          </a:solidFill>
        </p:spPr>
        <p:txBody>
          <a:bodyPr wrap="square" rtlCol="0">
            <a:spAutoFit/>
          </a:bodyPr>
          <a:lstStyle/>
          <a:p>
            <a:endParaRPr lang="en-GB" dirty="0"/>
          </a:p>
        </p:txBody>
      </p:sp>
      <p:pic>
        <p:nvPicPr>
          <p:cNvPr id="43" name="Picture 42" descr="Icon&#10;&#10;Description automatically generated">
            <a:extLst>
              <a:ext uri="{FF2B5EF4-FFF2-40B4-BE49-F238E27FC236}">
                <a16:creationId xmlns:a16="http://schemas.microsoft.com/office/drawing/2014/main" id="{813B3541-0C4C-985D-AA1A-944115339A00}"/>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702482" y="5520015"/>
            <a:ext cx="385273" cy="385272"/>
          </a:xfrm>
          <a:prstGeom prst="rect">
            <a:avLst/>
          </a:prstGeom>
        </p:spPr>
      </p:pic>
      <p:sp>
        <p:nvSpPr>
          <p:cNvPr id="44" name="TextBox 43">
            <a:extLst>
              <a:ext uri="{FF2B5EF4-FFF2-40B4-BE49-F238E27FC236}">
                <a16:creationId xmlns:a16="http://schemas.microsoft.com/office/drawing/2014/main" id="{42150784-1B7F-7054-1DF8-CBD3FE1DFEE8}"/>
              </a:ext>
            </a:extLst>
          </p:cNvPr>
          <p:cNvSpPr txBox="1"/>
          <p:nvPr/>
        </p:nvSpPr>
        <p:spPr>
          <a:xfrm>
            <a:off x="4443213" y="5518540"/>
            <a:ext cx="3761751" cy="369332"/>
          </a:xfrm>
          <a:prstGeom prst="rect">
            <a:avLst/>
          </a:prstGeom>
          <a:solidFill>
            <a:schemeClr val="bg1"/>
          </a:solidFill>
        </p:spPr>
        <p:txBody>
          <a:bodyPr wrap="square" rtlCol="0">
            <a:spAutoFit/>
          </a:bodyPr>
          <a:lstStyle/>
          <a:p>
            <a:endParaRPr lang="en-GB" dirty="0"/>
          </a:p>
        </p:txBody>
      </p:sp>
      <p:sp>
        <p:nvSpPr>
          <p:cNvPr id="45" name="AutoShape 2">
            <a:extLst>
              <a:ext uri="{FF2B5EF4-FFF2-40B4-BE49-F238E27FC236}">
                <a16:creationId xmlns:a16="http://schemas.microsoft.com/office/drawing/2014/main" id="{C5305C72-2A61-9D13-70A6-6347D33E32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03524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2_10.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2_10.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2_10.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2_10.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2_10.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2_W2_10.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2_W2_10.9.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4" grpId="0" animBg="1"/>
      <p:bldP spid="38" grpId="0" animBg="1"/>
      <p:bldP spid="40" grpId="0" animBg="1"/>
      <p:bldP spid="42"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73814" y="8752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spc="-1" noProof="0" dirty="0">
                <a:solidFill>
                  <a:srgbClr val="002060"/>
                </a:solidFill>
                <a:latin typeface="Century Gothic" panose="020B0502020202020204" pitchFamily="34" charset="0"/>
              </a:rPr>
              <a:t>You know we can start a German sentence with the place adverb to emphasize it.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9" name="CustomShape 4">
            <a:extLst>
              <a:ext uri="{FF2B5EF4-FFF2-40B4-BE49-F238E27FC236}">
                <a16:creationId xmlns:a16="http://schemas.microsoft.com/office/drawing/2014/main" id="{2E1F8E28-82F8-4BC2-B159-CF59F6C4A79F}"/>
              </a:ext>
            </a:extLst>
          </p:cNvPr>
          <p:cNvSpPr/>
          <p:nvPr/>
        </p:nvSpPr>
        <p:spPr>
          <a:xfrm>
            <a:off x="1327108" y="4038790"/>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Every day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541141" y="3862933"/>
            <a:ext cx="633960" cy="671040"/>
          </a:xfrm>
          <a:prstGeom prst="rect">
            <a:avLst/>
          </a:prstGeom>
          <a:ln>
            <a:noFill/>
          </a:ln>
        </p:spPr>
      </p:pic>
      <p:sp>
        <p:nvSpPr>
          <p:cNvPr id="42" name="CustomShape 4">
            <a:extLst>
              <a:ext uri="{FF2B5EF4-FFF2-40B4-BE49-F238E27FC236}">
                <a16:creationId xmlns:a16="http://schemas.microsoft.com/office/drawing/2014/main" id="{90415914-7939-458B-81BE-623B6860D865}"/>
              </a:ext>
            </a:extLst>
          </p:cNvPr>
          <p:cNvSpPr/>
          <p:nvPr/>
        </p:nvSpPr>
        <p:spPr>
          <a:xfrm>
            <a:off x="3762517" y="3992355"/>
            <a:ext cx="36930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noProof="0" dirty="0">
                <a:solidFill>
                  <a:srgbClr val="92D050"/>
                </a:solidFill>
                <a:latin typeface="Century Gothic" panose="020B0502020202020204" pitchFamily="34" charset="0"/>
              </a:rPr>
              <a:t>you (all) write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385658" y="4038790"/>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spc="-1" dirty="0">
                <a:solidFill>
                  <a:srgbClr val="92D050"/>
                </a:solidFill>
                <a:latin typeface="Century Gothic" panose="020B0502020202020204" pitchFamily="34" charset="0"/>
              </a:rPr>
              <a:t>stories</a:t>
            </a:r>
            <a:r>
              <a:rPr lang="en-US" sz="2800" b="1" spc="-1" noProof="0" dirty="0">
                <a:solidFill>
                  <a:srgbClr val="92D05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31176" y="1750275"/>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273814" y="4732664"/>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stays the same – just the adverb and subject swap around!</a:t>
            </a:r>
          </a:p>
        </p:txBody>
      </p:sp>
      <p:sp>
        <p:nvSpPr>
          <p:cNvPr id="47" name="Rectangle 46">
            <a:extLst>
              <a:ext uri="{FF2B5EF4-FFF2-40B4-BE49-F238E27FC236}">
                <a16:creationId xmlns:a16="http://schemas.microsoft.com/office/drawing/2014/main" id="{805593F4-41B0-4ED5-A9FC-9817B339B928}"/>
              </a:ext>
            </a:extLst>
          </p:cNvPr>
          <p:cNvSpPr/>
          <p:nvPr/>
        </p:nvSpPr>
        <p:spPr>
          <a:xfrm>
            <a:off x="7322573" y="3020613"/>
            <a:ext cx="2594848"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Geschichten</a:t>
            </a:r>
            <a:r>
              <a:rPr lang="en-GB" sz="2800" b="1" spc="-1" dirty="0">
                <a:solidFill>
                  <a:srgbClr val="002060"/>
                </a:solidFill>
                <a:latin typeface="Century Gothic" panose="020B0502020202020204" pitchFamily="34" charset="0"/>
                <a:ea typeface="Century Gothic"/>
              </a:rPr>
              <a:t>.</a:t>
            </a:r>
            <a:endParaRPr lang="en-GB" dirty="0"/>
          </a:p>
        </p:txBody>
      </p:sp>
      <p:sp>
        <p:nvSpPr>
          <p:cNvPr id="48" name="Rectangle 47">
            <a:extLst>
              <a:ext uri="{FF2B5EF4-FFF2-40B4-BE49-F238E27FC236}">
                <a16:creationId xmlns:a16="http://schemas.microsoft.com/office/drawing/2014/main" id="{BBD2FCA5-1812-4EB5-B6C2-90DF71D11931}"/>
              </a:ext>
            </a:extLst>
          </p:cNvPr>
          <p:cNvSpPr/>
          <p:nvPr/>
        </p:nvSpPr>
        <p:spPr>
          <a:xfrm>
            <a:off x="4338381" y="3064096"/>
            <a:ext cx="2338453" cy="523220"/>
          </a:xfrm>
          <a:prstGeom prst="rect">
            <a:avLst/>
          </a:prstGeom>
        </p:spPr>
        <p:txBody>
          <a:bodyPr wrap="square">
            <a:spAutoFit/>
          </a:bodyPr>
          <a:lstStyle/>
          <a:p>
            <a:pPr algn="ctr"/>
            <a:r>
              <a:rPr lang="en-GB" sz="2800" b="1" spc="-1" dirty="0" err="1">
                <a:solidFill>
                  <a:srgbClr val="002060"/>
                </a:solidFill>
                <a:latin typeface="Century Gothic" panose="020B0502020202020204" pitchFamily="34" charset="0"/>
                <a:ea typeface="Century Gothic"/>
              </a:rPr>
              <a:t>schreibt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ihr</a:t>
            </a:r>
            <a:endParaRPr lang="en-GB" dirty="0"/>
          </a:p>
        </p:txBody>
      </p:sp>
      <p:sp>
        <p:nvSpPr>
          <p:cNvPr id="49" name="Rectangle 48">
            <a:extLst>
              <a:ext uri="{FF2B5EF4-FFF2-40B4-BE49-F238E27FC236}">
                <a16:creationId xmlns:a16="http://schemas.microsoft.com/office/drawing/2014/main" id="{2202F347-8604-4BAD-B9FF-F8B1C3A3810E}"/>
              </a:ext>
            </a:extLst>
          </p:cNvPr>
          <p:cNvSpPr/>
          <p:nvPr/>
        </p:nvSpPr>
        <p:spPr>
          <a:xfrm>
            <a:off x="1567703" y="3033852"/>
            <a:ext cx="2276395" cy="523220"/>
          </a:xfrm>
          <a:prstGeom prst="rect">
            <a:avLst/>
          </a:prstGeom>
        </p:spPr>
        <p:txBody>
          <a:bodyPr wrap="square">
            <a:spAutoFit/>
          </a:bodyPr>
          <a:lstStyle/>
          <a:p>
            <a:r>
              <a:rPr lang="en-US" sz="2800" b="1" spc="-1" dirty="0" err="1">
                <a:solidFill>
                  <a:srgbClr val="002060"/>
                </a:solidFill>
                <a:latin typeface="Century Gothic" panose="020B0502020202020204" pitchFamily="34" charset="0"/>
              </a:rPr>
              <a:t>Jeden</a:t>
            </a:r>
            <a:r>
              <a:rPr lang="en-US" sz="2800" b="1" spc="-1" dirty="0">
                <a:solidFill>
                  <a:srgbClr val="002060"/>
                </a:solidFill>
                <a:latin typeface="Century Gothic" panose="020B0502020202020204" pitchFamily="34" charset="0"/>
              </a:rPr>
              <a:t> Tag</a:t>
            </a:r>
            <a:endParaRPr lang="en-GB" dirty="0"/>
          </a:p>
        </p:txBody>
      </p:sp>
      <p:sp>
        <p:nvSpPr>
          <p:cNvPr id="50" name="TextBox 49">
            <a:extLst>
              <a:ext uri="{FF2B5EF4-FFF2-40B4-BE49-F238E27FC236}">
                <a16:creationId xmlns:a16="http://schemas.microsoft.com/office/drawing/2014/main" id="{322F5F57-A2ED-4119-A25F-8D71D1DEC4DF}"/>
              </a:ext>
            </a:extLst>
          </p:cNvPr>
          <p:cNvSpPr txBox="1"/>
          <p:nvPr/>
        </p:nvSpPr>
        <p:spPr>
          <a:xfrm>
            <a:off x="7588902" y="3621823"/>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5B9BD5">
                    <a:lumMod val="50000"/>
                  </a:srgbClr>
                </a:solidFill>
              </a:rPr>
              <a:t>OBJECT</a:t>
            </a:r>
            <a:endParaRPr kumimoji="0" lang="en-GB" sz="2000" b="1" i="0" u="none" strike="noStrike" kern="0" cap="none" spc="0" normalizeH="0" baseline="0" noProof="0" dirty="0">
              <a:ln>
                <a:noFill/>
              </a:ln>
              <a:solidFill>
                <a:srgbClr val="5B9BD5">
                  <a:lumMod val="50000"/>
                </a:srgbClr>
              </a:solidFill>
              <a:effectLst/>
              <a:uLnTx/>
              <a:uFillTx/>
            </a:endParaRPr>
          </a:p>
        </p:txBody>
      </p:sp>
      <p:sp>
        <p:nvSpPr>
          <p:cNvPr id="51" name="TextBox 50">
            <a:extLst>
              <a:ext uri="{FF2B5EF4-FFF2-40B4-BE49-F238E27FC236}">
                <a16:creationId xmlns:a16="http://schemas.microsoft.com/office/drawing/2014/main" id="{690E6471-0EA3-4C48-957D-AAC3C5140AB7}"/>
              </a:ext>
            </a:extLst>
          </p:cNvPr>
          <p:cNvSpPr txBox="1"/>
          <p:nvPr/>
        </p:nvSpPr>
        <p:spPr>
          <a:xfrm>
            <a:off x="4440199" y="3603605"/>
            <a:ext cx="2290117"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VERB + SUBJECT</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327108" y="3621823"/>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rPr>
              <a:t>TIME ADVERB </a:t>
            </a:r>
          </a:p>
        </p:txBody>
      </p:sp>
      <p:grpSp>
        <p:nvGrpSpPr>
          <p:cNvPr id="77" name="Group 76">
            <a:extLst>
              <a:ext uri="{FF2B5EF4-FFF2-40B4-BE49-F238E27FC236}">
                <a16:creationId xmlns:a16="http://schemas.microsoft.com/office/drawing/2014/main" id="{34A2AB87-7CDB-4CB3-8155-35B73E03C7E6}"/>
              </a:ext>
            </a:extLst>
          </p:cNvPr>
          <p:cNvGrpSpPr/>
          <p:nvPr/>
        </p:nvGrpSpPr>
        <p:grpSpPr>
          <a:xfrm>
            <a:off x="10229886" y="3145357"/>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66962" y="3054955"/>
            <a:ext cx="2668997" cy="1545244"/>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Speech Bubble: Rectangle with Corners Rounded 84">
            <a:extLst>
              <a:ext uri="{FF2B5EF4-FFF2-40B4-BE49-F238E27FC236}">
                <a16:creationId xmlns:a16="http://schemas.microsoft.com/office/drawing/2014/main" id="{2805FF0F-EBF3-4EDF-A8F2-8092E2F54CE7}"/>
              </a:ext>
            </a:extLst>
          </p:cNvPr>
          <p:cNvSpPr/>
          <p:nvPr/>
        </p:nvSpPr>
        <p:spPr>
          <a:xfrm>
            <a:off x="5730054" y="5204224"/>
            <a:ext cx="6218784" cy="701899"/>
          </a:xfrm>
          <a:prstGeom prst="wedgeRoundRectCallout">
            <a:avLst>
              <a:gd name="adj1" fmla="val -25618"/>
              <a:gd name="adj2" fmla="val -6168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English hardly ever changes word order like this, and only in phrases like: “And so say all of us!”</a:t>
            </a:r>
            <a:endParaRPr lang="en-GB" sz="2000" dirty="0"/>
          </a:p>
        </p:txBody>
      </p:sp>
      <p:sp>
        <p:nvSpPr>
          <p:cNvPr id="3" name="TextBox 2">
            <a:extLst>
              <a:ext uri="{FF2B5EF4-FFF2-40B4-BE49-F238E27FC236}">
                <a16:creationId xmlns:a16="http://schemas.microsoft.com/office/drawing/2014/main" id="{A82CCFAD-805C-1C4A-E8A1-139478D298F7}"/>
              </a:ext>
            </a:extLst>
          </p:cNvPr>
          <p:cNvSpPr txBox="1"/>
          <p:nvPr/>
        </p:nvSpPr>
        <p:spPr>
          <a:xfrm>
            <a:off x="273814" y="2366050"/>
            <a:ext cx="118258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F0302020204030204"/>
              </a:rPr>
              <a:t>This works with</a:t>
            </a:r>
            <a:r>
              <a:rPr lang="en-GB" sz="2800" b="1" dirty="0">
                <a:solidFill>
                  <a:srgbClr val="002060"/>
                </a:solidFill>
                <a:latin typeface="Century Gothic" panose="020F0302020204030204"/>
              </a:rPr>
              <a:t> time </a:t>
            </a: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adverbs</a:t>
            </a:r>
            <a:r>
              <a:rPr kumimoji="0" lang="en-GB" sz="28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F0302020204030204"/>
                <a:ea typeface="+mn-ea"/>
                <a:cs typeface="+mn-cs"/>
              </a:rPr>
              <a:t>too</a:t>
            </a:r>
            <a:r>
              <a:rPr kumimoji="0" lang="en-GB" sz="280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2" grpId="0"/>
      <p:bldP spid="43" grpId="0"/>
      <p:bldP spid="44" grpId="0"/>
      <p:bldP spid="46" grpId="0"/>
      <p:bldP spid="47" grpId="0"/>
      <p:bldP spid="48" grpId="0"/>
      <p:bldP spid="49" grpId="0"/>
      <p:bldP spid="50" grpId="0" animBg="1"/>
      <p:bldP spid="51" grpId="0" animBg="1"/>
      <p:bldP spid="52" grpId="0" animBg="1"/>
      <p:bldP spid="6" grpId="0" animBg="1"/>
      <p:bldP spid="8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Johanna </a:t>
            </a:r>
            <a:r>
              <a:rPr lang="en-GB" sz="2800" b="1" spc="-1" dirty="0" err="1">
                <a:solidFill>
                  <a:srgbClr val="002060"/>
                </a:solidFill>
                <a:latin typeface="Century gothic"/>
              </a:rPr>
              <a:t>stellt</a:t>
            </a:r>
            <a:r>
              <a:rPr lang="en-GB" sz="2800" b="1" spc="-1" dirty="0">
                <a:solidFill>
                  <a:srgbClr val="002060"/>
                </a:solidFill>
                <a:latin typeface="Century gothic"/>
              </a:rPr>
              <a:t>* Hamza und Moritz </a:t>
            </a:r>
            <a:r>
              <a:rPr lang="en-GB" sz="2800" b="1" spc="-1" dirty="0" err="1">
                <a:solidFill>
                  <a:srgbClr val="002060"/>
                </a:solidFill>
                <a:latin typeface="Century gothic"/>
              </a:rPr>
              <a:t>Fragen</a:t>
            </a:r>
            <a:r>
              <a:rPr lang="en-GB" sz="2800" b="1"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9085" y="1395426"/>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8217" y="556718"/>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55" y="532643"/>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958854" y="660126"/>
            <a:ext cx="10068066" cy="517320"/>
          </a:xfrm>
          <a:prstGeom prst="wedgeRoundRectCallout">
            <a:avLst>
              <a:gd name="adj1" fmla="val -54088"/>
              <a:gd name="adj2" fmla="val 30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958854" y="692811"/>
            <a:ext cx="1051707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Hamza makes some mistakes.  Is A or B the right word order ? </a:t>
            </a:r>
            <a:endParaRPr kumimoji="0" lang="en-GB" sz="2400" b="1" i="0" u="none" strike="noStrike" kern="1200" cap="none" spc="-1" normalizeH="0" baseline="0" noProof="0" dirty="0">
              <a:ln>
                <a:noFill/>
              </a:ln>
              <a:solidFill>
                <a:prstClr val="black"/>
              </a:solidFill>
              <a:effectLst/>
              <a:uLnTx/>
              <a:uFillTx/>
              <a:latin typeface="Arial"/>
            </a:endParaRPr>
          </a:p>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18EFC69E-251F-F4A2-8E38-C80B9A6FEAD8}"/>
              </a:ext>
            </a:extLst>
          </p:cNvPr>
          <p:cNvSpPr txBox="1"/>
          <p:nvPr/>
        </p:nvSpPr>
        <p:spPr>
          <a:xfrm>
            <a:off x="7405011" y="60373"/>
            <a:ext cx="4694965" cy="400110"/>
          </a:xfrm>
          <a:prstGeom prst="rect">
            <a:avLst/>
          </a:prstGeom>
          <a:solidFill>
            <a:srgbClr val="92D050"/>
          </a:solidFill>
        </p:spPr>
        <p:txBody>
          <a:bodyPr wrap="square" rtlCol="0">
            <a:spAutoFit/>
          </a:bodyPr>
          <a:lstStyle/>
          <a:p>
            <a:r>
              <a:rPr lang="en-GB" sz="2000" dirty="0" err="1">
                <a:solidFill>
                  <a:srgbClr val="002060"/>
                </a:solidFill>
              </a:rPr>
              <a:t>Fragen</a:t>
            </a:r>
            <a:r>
              <a:rPr lang="en-GB" sz="2000" dirty="0">
                <a:solidFill>
                  <a:srgbClr val="002060"/>
                </a:solidFill>
              </a:rPr>
              <a:t> </a:t>
            </a:r>
            <a:r>
              <a:rPr lang="en-GB" sz="2000" dirty="0" err="1">
                <a:solidFill>
                  <a:srgbClr val="002060"/>
                </a:solidFill>
              </a:rPr>
              <a:t>stellen</a:t>
            </a:r>
            <a:r>
              <a:rPr lang="en-GB" sz="2000" dirty="0">
                <a:solidFill>
                  <a:srgbClr val="002060"/>
                </a:solidFill>
              </a:rPr>
              <a:t> – to ask/put questions</a:t>
            </a:r>
          </a:p>
        </p:txBody>
      </p:sp>
      <p:pic>
        <p:nvPicPr>
          <p:cNvPr id="57" name="Picture 56" descr="A picture containing text, screenshot, electronics, display&#10;&#10;Description automatically generated">
            <a:extLst>
              <a:ext uri="{FF2B5EF4-FFF2-40B4-BE49-F238E27FC236}">
                <a16:creationId xmlns:a16="http://schemas.microsoft.com/office/drawing/2014/main" id="{91D76C10-DDC5-A5D7-643F-E9F79F11BF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60967" y="603985"/>
            <a:ext cx="1628919" cy="3576181"/>
          </a:xfrm>
          <a:prstGeom prst="rect">
            <a:avLst/>
          </a:prstGeom>
        </p:spPr>
      </p:pic>
      <p:sp>
        <p:nvSpPr>
          <p:cNvPr id="58" name="CustomShape 6">
            <a:extLst>
              <a:ext uri="{FF2B5EF4-FFF2-40B4-BE49-F238E27FC236}">
                <a16:creationId xmlns:a16="http://schemas.microsoft.com/office/drawing/2014/main" id="{6EE15078-C8D5-E9B5-92D9-02701F0E334C}"/>
              </a:ext>
            </a:extLst>
          </p:cNvPr>
          <p:cNvSpPr/>
          <p:nvPr/>
        </p:nvSpPr>
        <p:spPr>
          <a:xfrm>
            <a:off x="301106" y="1584555"/>
            <a:ext cx="3047993" cy="12381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rgbClr val="002060"/>
                </a:solidFill>
                <a:latin typeface="Century Gothic" panose="020B0502020202020204" pitchFamily="34" charset="0"/>
              </a:rPr>
              <a:t>Bekommt</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ihr</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jeden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Nachmittag</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Hausaufgaben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Wann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macht</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ihr</a:t>
            </a:r>
            <a:r>
              <a:rPr lang="fr-FR" sz="2000" dirty="0">
                <a:solidFill>
                  <a:srgbClr val="002060"/>
                </a:solidFill>
                <a:latin typeface="Century Gothic" panose="020B0502020202020204" pitchFamily="34" charset="0"/>
              </a:rPr>
              <a:t> die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Hausaufgaben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59" name="Picture 58" descr="A picture containing text, screenshot, electronics, display&#10;&#10;Description automatically generated">
            <a:extLst>
              <a:ext uri="{FF2B5EF4-FFF2-40B4-BE49-F238E27FC236}">
                <a16:creationId xmlns:a16="http://schemas.microsoft.com/office/drawing/2014/main" id="{D1A1272F-AD78-84CD-745C-27A4FACC6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82717" y="2293811"/>
            <a:ext cx="1628919" cy="3576181"/>
          </a:xfrm>
          <a:prstGeom prst="rect">
            <a:avLst/>
          </a:prstGeom>
        </p:spPr>
      </p:pic>
      <p:pic>
        <p:nvPicPr>
          <p:cNvPr id="66" name="Picture 65" descr="A picture containing text, screenshot, electronics, display&#10;&#10;Description automatically generated">
            <a:extLst>
              <a:ext uri="{FF2B5EF4-FFF2-40B4-BE49-F238E27FC236}">
                <a16:creationId xmlns:a16="http://schemas.microsoft.com/office/drawing/2014/main" id="{52F5961B-62D5-9BC8-940E-B08DEE929A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55372" y="4036124"/>
            <a:ext cx="1628919" cy="3576181"/>
          </a:xfrm>
          <a:prstGeom prst="rect">
            <a:avLst/>
          </a:prstGeom>
        </p:spPr>
      </p:pic>
      <p:sp>
        <p:nvSpPr>
          <p:cNvPr id="67" name="CustomShape 6">
            <a:extLst>
              <a:ext uri="{FF2B5EF4-FFF2-40B4-BE49-F238E27FC236}">
                <a16:creationId xmlns:a16="http://schemas.microsoft.com/office/drawing/2014/main" id="{1A91C35C-9B4E-330F-6526-DD189E462352}"/>
              </a:ext>
            </a:extLst>
          </p:cNvPr>
          <p:cNvSpPr/>
          <p:nvPr/>
        </p:nvSpPr>
        <p:spPr>
          <a:xfrm>
            <a:off x="534225" y="3601010"/>
            <a:ext cx="2850605" cy="9822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Was</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morgens?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8" name="Picture 67" descr="A picture containing text, screenshot, electronics, display&#10;&#10;Description automatically generated">
            <a:extLst>
              <a:ext uri="{FF2B5EF4-FFF2-40B4-BE49-F238E27FC236}">
                <a16:creationId xmlns:a16="http://schemas.microsoft.com/office/drawing/2014/main" id="{1E3EB49F-6BE9-9B53-B05C-FE06E7A15C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627880" y="571997"/>
            <a:ext cx="1628919" cy="3576181"/>
          </a:xfrm>
          <a:prstGeom prst="rect">
            <a:avLst/>
          </a:prstGeom>
        </p:spPr>
      </p:pic>
      <p:pic>
        <p:nvPicPr>
          <p:cNvPr id="70" name="Picture 69" descr="A picture containing text, screenshot, electronics, display&#10;&#10;Description automatically generated">
            <a:extLst>
              <a:ext uri="{FF2B5EF4-FFF2-40B4-BE49-F238E27FC236}">
                <a16:creationId xmlns:a16="http://schemas.microsoft.com/office/drawing/2014/main" id="{59946C17-D889-7332-FDFB-E600AE79D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638873" y="2284069"/>
            <a:ext cx="1628919" cy="3576181"/>
          </a:xfrm>
          <a:prstGeom prst="rect">
            <a:avLst/>
          </a:prstGeom>
        </p:spPr>
      </p:pic>
      <p:pic>
        <p:nvPicPr>
          <p:cNvPr id="74" name="Picture 73" descr="A picture containing text, screenshot, electronics, display&#10;&#10;Description automatically generated">
            <a:extLst>
              <a:ext uri="{FF2B5EF4-FFF2-40B4-BE49-F238E27FC236}">
                <a16:creationId xmlns:a16="http://schemas.microsoft.com/office/drawing/2014/main" id="{8C9E6A9F-9445-70D0-5E66-E0D1037459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705617" y="3979210"/>
            <a:ext cx="1628919" cy="3576181"/>
          </a:xfrm>
          <a:prstGeom prst="rect">
            <a:avLst/>
          </a:prstGeom>
        </p:spPr>
      </p:pic>
      <p:sp>
        <p:nvSpPr>
          <p:cNvPr id="75" name="TextBox 74">
            <a:extLst>
              <a:ext uri="{FF2B5EF4-FFF2-40B4-BE49-F238E27FC236}">
                <a16:creationId xmlns:a16="http://schemas.microsoft.com/office/drawing/2014/main" id="{041ABBF7-9BC9-613D-BDF9-D02B92EB9831}"/>
              </a:ext>
            </a:extLst>
          </p:cNvPr>
          <p:cNvSpPr txBox="1"/>
          <p:nvPr/>
        </p:nvSpPr>
        <p:spPr>
          <a:xfrm>
            <a:off x="525328" y="5224206"/>
            <a:ext cx="272345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abends</a:t>
            </a:r>
            <a:r>
              <a:rPr kumimoji="0" lang="fr-FR"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Filme? </a:t>
            </a:r>
            <a:r>
              <a:rPr lang="fr-FR" sz="2000" dirty="0">
                <a:solidFill>
                  <a:srgbClr val="002060"/>
                </a:solidFill>
                <a:latin typeface="Century Gothic" panose="020B0502020202020204" pitchFamily="34" charset="0"/>
              </a:rPr>
              <a:t>O</a:t>
            </a:r>
            <a:r>
              <a:rPr kumimoji="0" lang="fr-FR"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der </a:t>
            </a:r>
            <a:r>
              <a:rPr kumimoji="0" lang="fr-FR"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was</a:t>
            </a:r>
            <a:r>
              <a:rPr kumimoji="0" lang="fr-FR"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macht</a:t>
            </a:r>
            <a:r>
              <a:rPr kumimoji="0" lang="fr-FR"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ihr</a:t>
            </a:r>
            <a:r>
              <a:rPr kumimoji="0" lang="fr-FR"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6D4649B1-4577-B81C-4612-BF902FF1F041}"/>
              </a:ext>
            </a:extLst>
          </p:cNvPr>
          <p:cNvSpPr/>
          <p:nvPr/>
        </p:nvSpPr>
        <p:spPr>
          <a:xfrm>
            <a:off x="3651948" y="1659642"/>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4" name="Picture 123" descr="A picture containing text&#10;&#10;Description automatically generated">
            <a:extLst>
              <a:ext uri="{FF2B5EF4-FFF2-40B4-BE49-F238E27FC236}">
                <a16:creationId xmlns:a16="http://schemas.microsoft.com/office/drawing/2014/main" id="{7CFED736-BC24-B272-1FD4-32A6332B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5584" y="2580325"/>
            <a:ext cx="660856" cy="514580"/>
          </a:xfrm>
          <a:prstGeom prst="rect">
            <a:avLst/>
          </a:prstGeom>
        </p:spPr>
      </p:pic>
      <p:pic>
        <p:nvPicPr>
          <p:cNvPr id="4108" name="Picture 4107">
            <a:extLst>
              <a:ext uri="{FF2B5EF4-FFF2-40B4-BE49-F238E27FC236}">
                <a16:creationId xmlns:a16="http://schemas.microsoft.com/office/drawing/2014/main" id="{229619CE-DA08-5CC5-7A32-1AC96CED61E1}"/>
              </a:ext>
            </a:extLst>
          </p:cNvPr>
          <p:cNvPicPr>
            <a:picLocks noChangeAspect="1"/>
          </p:cNvPicPr>
          <p:nvPr/>
        </p:nvPicPr>
        <p:blipFill>
          <a:blip r:embed="rId8"/>
          <a:stretch>
            <a:fillRect/>
          </a:stretch>
        </p:blipFill>
        <p:spPr>
          <a:xfrm>
            <a:off x="6957215" y="4243020"/>
            <a:ext cx="305563" cy="521201"/>
          </a:xfrm>
          <a:prstGeom prst="rect">
            <a:avLst/>
          </a:prstGeom>
        </p:spPr>
      </p:pic>
      <p:pic>
        <p:nvPicPr>
          <p:cNvPr id="4109" name="Picture 4108">
            <a:extLst>
              <a:ext uri="{FF2B5EF4-FFF2-40B4-BE49-F238E27FC236}">
                <a16:creationId xmlns:a16="http://schemas.microsoft.com/office/drawing/2014/main" id="{F91F3BE5-BD28-1DA4-8719-B29D4EF70FED}"/>
              </a:ext>
            </a:extLst>
          </p:cNvPr>
          <p:cNvPicPr>
            <a:picLocks noChangeAspect="1"/>
          </p:cNvPicPr>
          <p:nvPr/>
        </p:nvPicPr>
        <p:blipFill>
          <a:blip r:embed="rId9"/>
          <a:stretch>
            <a:fillRect/>
          </a:stretch>
        </p:blipFill>
        <p:spPr>
          <a:xfrm>
            <a:off x="6945173" y="3350276"/>
            <a:ext cx="274243" cy="668825"/>
          </a:xfrm>
          <a:prstGeom prst="rect">
            <a:avLst/>
          </a:prstGeom>
        </p:spPr>
      </p:pic>
      <p:pic>
        <p:nvPicPr>
          <p:cNvPr id="4115" name="Picture 4114" descr="A picture containing text&#10;&#10;Description automatically generated">
            <a:extLst>
              <a:ext uri="{FF2B5EF4-FFF2-40B4-BE49-F238E27FC236}">
                <a16:creationId xmlns:a16="http://schemas.microsoft.com/office/drawing/2014/main" id="{30736A49-C9A1-C551-E792-503F14EDBF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8243" y="4265027"/>
            <a:ext cx="660856" cy="514580"/>
          </a:xfrm>
          <a:prstGeom prst="rect">
            <a:avLst/>
          </a:prstGeom>
        </p:spPr>
      </p:pic>
      <p:sp>
        <p:nvSpPr>
          <p:cNvPr id="64" name="CustomShape 6">
            <a:extLst>
              <a:ext uri="{FF2B5EF4-FFF2-40B4-BE49-F238E27FC236}">
                <a16:creationId xmlns:a16="http://schemas.microsoft.com/office/drawing/2014/main" id="{6557506C-6344-ACEE-91F1-58F176DC6DCF}"/>
              </a:ext>
            </a:extLst>
          </p:cNvPr>
          <p:cNvSpPr/>
          <p:nvPr/>
        </p:nvSpPr>
        <p:spPr>
          <a:xfrm>
            <a:off x="4090256" y="1945328"/>
            <a:ext cx="3261835" cy="16289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Wir</a:t>
            </a:r>
            <a:r>
              <a:rPr kumimoji="0" lang="fr-FR"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bekommen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wir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nachmittags Hausaufgaben. </a:t>
            </a:r>
          </a:p>
        </p:txBody>
      </p:sp>
      <p:pic>
        <p:nvPicPr>
          <p:cNvPr id="4116" name="Picture 4115">
            <a:extLst>
              <a:ext uri="{FF2B5EF4-FFF2-40B4-BE49-F238E27FC236}">
                <a16:creationId xmlns:a16="http://schemas.microsoft.com/office/drawing/2014/main" id="{9356A0F9-166A-609A-A8A0-1024EE1412AD}"/>
              </a:ext>
            </a:extLst>
          </p:cNvPr>
          <p:cNvPicPr>
            <a:picLocks noChangeAspect="1"/>
          </p:cNvPicPr>
          <p:nvPr/>
        </p:nvPicPr>
        <p:blipFill>
          <a:blip r:embed="rId9"/>
          <a:stretch>
            <a:fillRect/>
          </a:stretch>
        </p:blipFill>
        <p:spPr>
          <a:xfrm>
            <a:off x="6918965" y="1594826"/>
            <a:ext cx="274243" cy="668825"/>
          </a:xfrm>
          <a:prstGeom prst="rect">
            <a:avLst/>
          </a:prstGeom>
        </p:spPr>
      </p:pic>
      <p:pic>
        <p:nvPicPr>
          <p:cNvPr id="4117" name="Picture 4116">
            <a:extLst>
              <a:ext uri="{FF2B5EF4-FFF2-40B4-BE49-F238E27FC236}">
                <a16:creationId xmlns:a16="http://schemas.microsoft.com/office/drawing/2014/main" id="{776097AC-F0FA-B0B0-F54A-F62A03D01654}"/>
              </a:ext>
            </a:extLst>
          </p:cNvPr>
          <p:cNvPicPr>
            <a:picLocks noChangeAspect="1"/>
          </p:cNvPicPr>
          <p:nvPr/>
        </p:nvPicPr>
        <p:blipFill>
          <a:blip r:embed="rId8"/>
          <a:stretch>
            <a:fillRect/>
          </a:stretch>
        </p:blipFill>
        <p:spPr>
          <a:xfrm>
            <a:off x="6929784" y="2400269"/>
            <a:ext cx="305563" cy="521201"/>
          </a:xfrm>
          <a:prstGeom prst="rect">
            <a:avLst/>
          </a:prstGeom>
        </p:spPr>
      </p:pic>
      <p:sp>
        <p:nvSpPr>
          <p:cNvPr id="69" name="CustomShape 6">
            <a:extLst>
              <a:ext uri="{FF2B5EF4-FFF2-40B4-BE49-F238E27FC236}">
                <a16:creationId xmlns:a16="http://schemas.microsoft.com/office/drawing/2014/main" id="{366AB931-EC7B-CB28-ECCD-81A1194DD879}"/>
              </a:ext>
            </a:extLst>
          </p:cNvPr>
          <p:cNvSpPr/>
          <p:nvPr/>
        </p:nvSpPr>
        <p:spPr>
          <a:xfrm>
            <a:off x="4036184" y="3742982"/>
            <a:ext cx="2881250" cy="13610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Morgens </a:t>
            </a:r>
            <a:r>
              <a:rPr lang="fr-FR" sz="2000" b="1" noProof="0" dirty="0">
                <a:solidFill>
                  <a:srgbClr val="002060"/>
                </a:solidFill>
                <a:latin typeface="Century Gothic" panose="020B0502020202020204" pitchFamily="34" charset="0"/>
              </a:rPr>
              <a:t>wir </a:t>
            </a:r>
            <a:r>
              <a:rPr lang="fr-FR" sz="2000" noProof="0" dirty="0">
                <a:solidFill>
                  <a:srgbClr val="002060"/>
                </a:solidFill>
                <a:latin typeface="Century Gothic" panose="020B0502020202020204" pitchFamily="34" charset="0"/>
              </a:rPr>
              <a:t>gehen </a:t>
            </a:r>
            <a:r>
              <a:rPr lang="fr-FR" sz="2000" b="1" noProof="0" dirty="0">
                <a:solidFill>
                  <a:srgbClr val="002060"/>
                </a:solidFill>
                <a:latin typeface="Century Gothic" panose="020B0502020202020204" pitchFamily="34" charset="0"/>
              </a:rPr>
              <a:t>wir</a:t>
            </a:r>
            <a:r>
              <a:rPr lang="fr-FR" sz="2000" noProof="0" dirty="0">
                <a:solidFill>
                  <a:srgbClr val="002060"/>
                </a:solidFill>
                <a:latin typeface="Century Gothic" panose="020B0502020202020204" pitchFamily="34" charset="0"/>
              </a:rPr>
              <a:t> in die Schule. </a:t>
            </a:r>
          </a:p>
        </p:txBody>
      </p:sp>
      <p:pic>
        <p:nvPicPr>
          <p:cNvPr id="4118" name="Picture 4117" descr="A picture containing text&#10;&#10;Description automatically generated">
            <a:extLst>
              <a:ext uri="{FF2B5EF4-FFF2-40B4-BE49-F238E27FC236}">
                <a16:creationId xmlns:a16="http://schemas.microsoft.com/office/drawing/2014/main" id="{3DE05D8F-78C1-B12A-BEEE-0C9F7606A7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4913" y="6006360"/>
            <a:ext cx="660856" cy="514580"/>
          </a:xfrm>
          <a:prstGeom prst="rect">
            <a:avLst/>
          </a:prstGeom>
        </p:spPr>
      </p:pic>
      <p:sp>
        <p:nvSpPr>
          <p:cNvPr id="71" name="TextBox 70">
            <a:extLst>
              <a:ext uri="{FF2B5EF4-FFF2-40B4-BE49-F238E27FC236}">
                <a16:creationId xmlns:a16="http://schemas.microsoft.com/office/drawing/2014/main" id="{60019D2F-568E-3974-8B8C-C760F72C62D9}"/>
              </a:ext>
            </a:extLst>
          </p:cNvPr>
          <p:cNvSpPr txBox="1"/>
          <p:nvPr/>
        </p:nvSpPr>
        <p:spPr>
          <a:xfrm>
            <a:off x="4179591" y="5453400"/>
            <a:ext cx="28115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Ja, </a:t>
            </a:r>
            <a:r>
              <a:rPr lang="fr-FR" sz="2000" b="1" dirty="0">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sehen </a:t>
            </a:r>
            <a:r>
              <a:rPr lang="fr-FR" sz="2000" b="1" dirty="0">
                <a:solidFill>
                  <a:srgbClr val="002060"/>
                </a:solidFill>
                <a:latin typeface="Century Gothic" panose="020B0502020202020204" pitchFamily="34" charset="0"/>
              </a:rPr>
              <a:t>wir </a:t>
            </a:r>
            <a:r>
              <a:rPr lang="fr-FR" sz="2000" dirty="0">
                <a:solidFill>
                  <a:srgbClr val="002060"/>
                </a:solidFill>
                <a:latin typeface="Century Gothic" panose="020B0502020202020204" pitchFamily="34" charset="0"/>
              </a:rPr>
              <a:t>abends Filme, aber...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19" name="Picture 4118">
            <a:extLst>
              <a:ext uri="{FF2B5EF4-FFF2-40B4-BE49-F238E27FC236}">
                <a16:creationId xmlns:a16="http://schemas.microsoft.com/office/drawing/2014/main" id="{06849562-76A7-E0CD-9AE3-11B50AA2AC4D}"/>
              </a:ext>
            </a:extLst>
          </p:cNvPr>
          <p:cNvPicPr>
            <a:picLocks noChangeAspect="1"/>
          </p:cNvPicPr>
          <p:nvPr/>
        </p:nvPicPr>
        <p:blipFill>
          <a:blip r:embed="rId9"/>
          <a:stretch>
            <a:fillRect/>
          </a:stretch>
        </p:blipFill>
        <p:spPr>
          <a:xfrm>
            <a:off x="6961104" y="5021599"/>
            <a:ext cx="274243" cy="668825"/>
          </a:xfrm>
          <a:prstGeom prst="rect">
            <a:avLst/>
          </a:prstGeom>
        </p:spPr>
      </p:pic>
      <p:pic>
        <p:nvPicPr>
          <p:cNvPr id="4120" name="Picture 4119">
            <a:extLst>
              <a:ext uri="{FF2B5EF4-FFF2-40B4-BE49-F238E27FC236}">
                <a16:creationId xmlns:a16="http://schemas.microsoft.com/office/drawing/2014/main" id="{BD8E9E18-9C7C-5F7A-98FD-1CF985F91081}"/>
              </a:ext>
            </a:extLst>
          </p:cNvPr>
          <p:cNvPicPr>
            <a:picLocks noChangeAspect="1"/>
          </p:cNvPicPr>
          <p:nvPr/>
        </p:nvPicPr>
        <p:blipFill>
          <a:blip r:embed="rId8"/>
          <a:stretch>
            <a:fillRect/>
          </a:stretch>
        </p:blipFill>
        <p:spPr>
          <a:xfrm>
            <a:off x="6984415" y="5790241"/>
            <a:ext cx="305563" cy="521201"/>
          </a:xfrm>
          <a:prstGeom prst="rect">
            <a:avLst/>
          </a:prstGeom>
        </p:spPr>
      </p:pic>
      <p:pic>
        <p:nvPicPr>
          <p:cNvPr id="4124" name="Picture 4123">
            <a:extLst>
              <a:ext uri="{FF2B5EF4-FFF2-40B4-BE49-F238E27FC236}">
                <a16:creationId xmlns:a16="http://schemas.microsoft.com/office/drawing/2014/main" id="{57E2A9EC-85F3-E3E1-A25E-BAC50A14981E}"/>
              </a:ext>
            </a:extLst>
          </p:cNvPr>
          <p:cNvPicPr>
            <a:picLocks noChangeAspect="1"/>
          </p:cNvPicPr>
          <p:nvPr/>
        </p:nvPicPr>
        <p:blipFill>
          <a:blip r:embed="rId8"/>
          <a:stretch>
            <a:fillRect/>
          </a:stretch>
        </p:blipFill>
        <p:spPr>
          <a:xfrm>
            <a:off x="11084642" y="4208091"/>
            <a:ext cx="1252128" cy="2135764"/>
          </a:xfrm>
          <a:prstGeom prst="rect">
            <a:avLst/>
          </a:prstGeom>
        </p:spPr>
      </p:pic>
      <p:pic>
        <p:nvPicPr>
          <p:cNvPr id="1026" name="Picture 2" descr="Free vector graphics of Football">
            <a:extLst>
              <a:ext uri="{FF2B5EF4-FFF2-40B4-BE49-F238E27FC236}">
                <a16:creationId xmlns:a16="http://schemas.microsoft.com/office/drawing/2014/main" id="{2212C3FD-8C83-4BF9-98C7-3B16B716B1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39273" y="5947780"/>
            <a:ext cx="868392" cy="868392"/>
          </a:xfrm>
          <a:prstGeom prst="rect">
            <a:avLst/>
          </a:prstGeom>
          <a:noFill/>
          <a:extLst>
            <a:ext uri="{909E8E84-426E-40DD-AFC4-6F175D3DCCD1}">
              <a14:hiddenFill xmlns:a14="http://schemas.microsoft.com/office/drawing/2010/main">
                <a:solidFill>
                  <a:srgbClr val="FFFFFF"/>
                </a:solidFill>
              </a14:hiddenFill>
            </a:ext>
          </a:extLst>
        </p:spPr>
      </p:pic>
      <p:sp>
        <p:nvSpPr>
          <p:cNvPr id="77" name="Oval 76">
            <a:extLst>
              <a:ext uri="{FF2B5EF4-FFF2-40B4-BE49-F238E27FC236}">
                <a16:creationId xmlns:a16="http://schemas.microsoft.com/office/drawing/2014/main" id="{248F2EF8-1B53-4EE1-A3F4-361F946A6276}"/>
              </a:ext>
            </a:extLst>
          </p:cNvPr>
          <p:cNvSpPr/>
          <p:nvPr/>
        </p:nvSpPr>
        <p:spPr>
          <a:xfrm>
            <a:off x="3665242" y="3306158"/>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9" name="Oval 78">
            <a:extLst>
              <a:ext uri="{FF2B5EF4-FFF2-40B4-BE49-F238E27FC236}">
                <a16:creationId xmlns:a16="http://schemas.microsoft.com/office/drawing/2014/main" id="{83F08187-A783-45F9-9564-F220633B2914}"/>
              </a:ext>
            </a:extLst>
          </p:cNvPr>
          <p:cNvSpPr/>
          <p:nvPr/>
        </p:nvSpPr>
        <p:spPr>
          <a:xfrm>
            <a:off x="3732062" y="511896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63" name="Picture 62" descr="A picture containing text, screenshot, electronics, display&#10;&#10;Description automatically generated">
            <a:extLst>
              <a:ext uri="{FF2B5EF4-FFF2-40B4-BE49-F238E27FC236}">
                <a16:creationId xmlns:a16="http://schemas.microsoft.com/office/drawing/2014/main" id="{C6837DF7-232B-4259-BF2F-15A299E196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461592" y="570568"/>
            <a:ext cx="1628919" cy="3576181"/>
          </a:xfrm>
          <a:prstGeom prst="rect">
            <a:avLst/>
          </a:prstGeom>
        </p:spPr>
      </p:pic>
      <p:sp>
        <p:nvSpPr>
          <p:cNvPr id="65" name="Oval 64">
            <a:extLst>
              <a:ext uri="{FF2B5EF4-FFF2-40B4-BE49-F238E27FC236}">
                <a16:creationId xmlns:a16="http://schemas.microsoft.com/office/drawing/2014/main" id="{86F118B8-9ACF-4E2A-8509-08117EBB8CEF}"/>
              </a:ext>
            </a:extLst>
          </p:cNvPr>
          <p:cNvSpPr/>
          <p:nvPr/>
        </p:nvSpPr>
        <p:spPr>
          <a:xfrm>
            <a:off x="7483255" y="1645024"/>
            <a:ext cx="341680" cy="328194"/>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1" name="CustomShape 6">
            <a:extLst>
              <a:ext uri="{FF2B5EF4-FFF2-40B4-BE49-F238E27FC236}">
                <a16:creationId xmlns:a16="http://schemas.microsoft.com/office/drawing/2014/main" id="{6D5EF97C-FB57-4D2E-B89D-4B0587901E4A}"/>
              </a:ext>
            </a:extLst>
          </p:cNvPr>
          <p:cNvSpPr/>
          <p:nvPr/>
        </p:nvSpPr>
        <p:spPr>
          <a:xfrm>
            <a:off x="7837878" y="2006357"/>
            <a:ext cx="2780359" cy="10914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Abends </a:t>
            </a:r>
            <a:r>
              <a:rPr lang="fr-FR" sz="2000" b="1" dirty="0">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machen </a:t>
            </a:r>
            <a:r>
              <a:rPr lang="fr-FR" sz="2000" b="1" dirty="0">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Hausaufgaben.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2" name="Picture 81">
            <a:extLst>
              <a:ext uri="{FF2B5EF4-FFF2-40B4-BE49-F238E27FC236}">
                <a16:creationId xmlns:a16="http://schemas.microsoft.com/office/drawing/2014/main" id="{59EE3C4A-7676-4BF8-99E0-B55D5ADCA2D7}"/>
              </a:ext>
            </a:extLst>
          </p:cNvPr>
          <p:cNvPicPr>
            <a:picLocks noChangeAspect="1"/>
          </p:cNvPicPr>
          <p:nvPr/>
        </p:nvPicPr>
        <p:blipFill>
          <a:blip r:embed="rId9"/>
          <a:stretch>
            <a:fillRect/>
          </a:stretch>
        </p:blipFill>
        <p:spPr>
          <a:xfrm>
            <a:off x="10752677" y="1593397"/>
            <a:ext cx="274243" cy="668825"/>
          </a:xfrm>
          <a:prstGeom prst="rect">
            <a:avLst/>
          </a:prstGeom>
        </p:spPr>
      </p:pic>
      <p:pic>
        <p:nvPicPr>
          <p:cNvPr id="83" name="Picture 82">
            <a:extLst>
              <a:ext uri="{FF2B5EF4-FFF2-40B4-BE49-F238E27FC236}">
                <a16:creationId xmlns:a16="http://schemas.microsoft.com/office/drawing/2014/main" id="{A5520A24-64A4-4A91-B9EA-64D1C928A48B}"/>
              </a:ext>
            </a:extLst>
          </p:cNvPr>
          <p:cNvPicPr>
            <a:picLocks noChangeAspect="1"/>
          </p:cNvPicPr>
          <p:nvPr/>
        </p:nvPicPr>
        <p:blipFill>
          <a:blip r:embed="rId8"/>
          <a:stretch>
            <a:fillRect/>
          </a:stretch>
        </p:blipFill>
        <p:spPr>
          <a:xfrm>
            <a:off x="10763496" y="2398840"/>
            <a:ext cx="305563" cy="521201"/>
          </a:xfrm>
          <a:prstGeom prst="rect">
            <a:avLst/>
          </a:prstGeom>
        </p:spPr>
      </p:pic>
      <p:sp>
        <p:nvSpPr>
          <p:cNvPr id="5" name="TextBox 4">
            <a:extLst>
              <a:ext uri="{FF2B5EF4-FFF2-40B4-BE49-F238E27FC236}">
                <a16:creationId xmlns:a16="http://schemas.microsoft.com/office/drawing/2014/main" id="{58DAD9C2-CD9D-41FE-B155-C6A48E3A9EFF}"/>
              </a:ext>
            </a:extLst>
          </p:cNvPr>
          <p:cNvSpPr txBox="1"/>
          <p:nvPr/>
        </p:nvSpPr>
        <p:spPr>
          <a:xfrm>
            <a:off x="4145689" y="1661798"/>
            <a:ext cx="293434" cy="461665"/>
          </a:xfrm>
          <a:prstGeom prst="rect">
            <a:avLst/>
          </a:prstGeom>
          <a:noFill/>
        </p:spPr>
        <p:txBody>
          <a:bodyPr wrap="square" rtlCol="0">
            <a:spAutoFit/>
          </a:bodyPr>
          <a:lstStyle/>
          <a:p>
            <a:r>
              <a:rPr lang="en-GB" sz="2400" b="1" dirty="0">
                <a:solidFill>
                  <a:srgbClr val="FF0000"/>
                </a:solidFill>
              </a:rPr>
              <a:t>A</a:t>
            </a:r>
          </a:p>
        </p:txBody>
      </p:sp>
      <p:sp>
        <p:nvSpPr>
          <p:cNvPr id="86" name="TextBox 85">
            <a:extLst>
              <a:ext uri="{FF2B5EF4-FFF2-40B4-BE49-F238E27FC236}">
                <a16:creationId xmlns:a16="http://schemas.microsoft.com/office/drawing/2014/main" id="{29F85D6F-5F4D-44B6-8179-370D7688E53D}"/>
              </a:ext>
            </a:extLst>
          </p:cNvPr>
          <p:cNvSpPr txBox="1"/>
          <p:nvPr/>
        </p:nvSpPr>
        <p:spPr>
          <a:xfrm>
            <a:off x="6106675" y="1695853"/>
            <a:ext cx="293434" cy="461665"/>
          </a:xfrm>
          <a:prstGeom prst="rect">
            <a:avLst/>
          </a:prstGeom>
          <a:noFill/>
        </p:spPr>
        <p:txBody>
          <a:bodyPr wrap="square" rtlCol="0">
            <a:spAutoFit/>
          </a:bodyPr>
          <a:lstStyle/>
          <a:p>
            <a:r>
              <a:rPr lang="en-GB" sz="2400" b="1" dirty="0">
                <a:solidFill>
                  <a:srgbClr val="FF0000"/>
                </a:solidFill>
              </a:rPr>
              <a:t>B</a:t>
            </a:r>
          </a:p>
        </p:txBody>
      </p:sp>
      <p:sp>
        <p:nvSpPr>
          <p:cNvPr id="87" name="TextBox 86">
            <a:extLst>
              <a:ext uri="{FF2B5EF4-FFF2-40B4-BE49-F238E27FC236}">
                <a16:creationId xmlns:a16="http://schemas.microsoft.com/office/drawing/2014/main" id="{52E32E00-E238-4A25-B0A3-E314F574806D}"/>
              </a:ext>
            </a:extLst>
          </p:cNvPr>
          <p:cNvSpPr txBox="1"/>
          <p:nvPr/>
        </p:nvSpPr>
        <p:spPr>
          <a:xfrm>
            <a:off x="8927055" y="1761176"/>
            <a:ext cx="293434" cy="461665"/>
          </a:xfrm>
          <a:prstGeom prst="rect">
            <a:avLst/>
          </a:prstGeom>
          <a:noFill/>
        </p:spPr>
        <p:txBody>
          <a:bodyPr wrap="square" rtlCol="0">
            <a:spAutoFit/>
          </a:bodyPr>
          <a:lstStyle/>
          <a:p>
            <a:r>
              <a:rPr lang="en-GB" sz="2400" b="1" dirty="0">
                <a:solidFill>
                  <a:srgbClr val="FF0000"/>
                </a:solidFill>
              </a:rPr>
              <a:t>A</a:t>
            </a:r>
          </a:p>
        </p:txBody>
      </p:sp>
      <p:sp>
        <p:nvSpPr>
          <p:cNvPr id="88" name="TextBox 87">
            <a:extLst>
              <a:ext uri="{FF2B5EF4-FFF2-40B4-BE49-F238E27FC236}">
                <a16:creationId xmlns:a16="http://schemas.microsoft.com/office/drawing/2014/main" id="{53B55407-4000-4420-BC71-F97AD9CD5C5A}"/>
              </a:ext>
            </a:extLst>
          </p:cNvPr>
          <p:cNvSpPr txBox="1"/>
          <p:nvPr/>
        </p:nvSpPr>
        <p:spPr>
          <a:xfrm>
            <a:off x="7914754" y="2591878"/>
            <a:ext cx="293434" cy="461665"/>
          </a:xfrm>
          <a:prstGeom prst="rect">
            <a:avLst/>
          </a:prstGeom>
          <a:noFill/>
        </p:spPr>
        <p:txBody>
          <a:bodyPr wrap="square" rtlCol="0">
            <a:spAutoFit/>
          </a:bodyPr>
          <a:lstStyle/>
          <a:p>
            <a:r>
              <a:rPr lang="en-GB" sz="2400" b="1" dirty="0">
                <a:solidFill>
                  <a:srgbClr val="FF0000"/>
                </a:solidFill>
              </a:rPr>
              <a:t>B</a:t>
            </a:r>
          </a:p>
        </p:txBody>
      </p:sp>
      <p:pic>
        <p:nvPicPr>
          <p:cNvPr id="89" name="Picture 88" descr="A picture containing text, screenshot, electronics, display&#10;&#10;Description automatically generated">
            <a:extLst>
              <a:ext uri="{FF2B5EF4-FFF2-40B4-BE49-F238E27FC236}">
                <a16:creationId xmlns:a16="http://schemas.microsoft.com/office/drawing/2014/main" id="{BF17156D-6C37-417C-BF34-CFC5DB14DD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504099" y="2316553"/>
            <a:ext cx="1628919" cy="3576181"/>
          </a:xfrm>
          <a:prstGeom prst="rect">
            <a:avLst/>
          </a:prstGeom>
        </p:spPr>
      </p:pic>
      <p:pic>
        <p:nvPicPr>
          <p:cNvPr id="90" name="Picture 89">
            <a:extLst>
              <a:ext uri="{FF2B5EF4-FFF2-40B4-BE49-F238E27FC236}">
                <a16:creationId xmlns:a16="http://schemas.microsoft.com/office/drawing/2014/main" id="{60BDB688-14F8-4CE1-9776-BF9B55EC763B}"/>
              </a:ext>
            </a:extLst>
          </p:cNvPr>
          <p:cNvPicPr>
            <a:picLocks noChangeAspect="1"/>
          </p:cNvPicPr>
          <p:nvPr/>
        </p:nvPicPr>
        <p:blipFill>
          <a:blip r:embed="rId8"/>
          <a:stretch>
            <a:fillRect/>
          </a:stretch>
        </p:blipFill>
        <p:spPr>
          <a:xfrm>
            <a:off x="10822441" y="4275504"/>
            <a:ext cx="305563" cy="521201"/>
          </a:xfrm>
          <a:prstGeom prst="rect">
            <a:avLst/>
          </a:prstGeom>
        </p:spPr>
      </p:pic>
      <p:pic>
        <p:nvPicPr>
          <p:cNvPr id="91" name="Picture 90">
            <a:extLst>
              <a:ext uri="{FF2B5EF4-FFF2-40B4-BE49-F238E27FC236}">
                <a16:creationId xmlns:a16="http://schemas.microsoft.com/office/drawing/2014/main" id="{E73AF988-55FE-480B-A906-B6D8FB41F0BF}"/>
              </a:ext>
            </a:extLst>
          </p:cNvPr>
          <p:cNvPicPr>
            <a:picLocks noChangeAspect="1"/>
          </p:cNvPicPr>
          <p:nvPr/>
        </p:nvPicPr>
        <p:blipFill>
          <a:blip r:embed="rId9"/>
          <a:stretch>
            <a:fillRect/>
          </a:stretch>
        </p:blipFill>
        <p:spPr>
          <a:xfrm>
            <a:off x="10810399" y="3382760"/>
            <a:ext cx="274243" cy="668825"/>
          </a:xfrm>
          <a:prstGeom prst="rect">
            <a:avLst/>
          </a:prstGeom>
        </p:spPr>
      </p:pic>
      <p:sp>
        <p:nvSpPr>
          <p:cNvPr id="92" name="CustomShape 6">
            <a:extLst>
              <a:ext uri="{FF2B5EF4-FFF2-40B4-BE49-F238E27FC236}">
                <a16:creationId xmlns:a16="http://schemas.microsoft.com/office/drawing/2014/main" id="{94F57B38-44B7-4066-92B0-107B8AC32462}"/>
              </a:ext>
            </a:extLst>
          </p:cNvPr>
          <p:cNvSpPr/>
          <p:nvPr/>
        </p:nvSpPr>
        <p:spPr>
          <a:xfrm>
            <a:off x="8008548" y="3698057"/>
            <a:ext cx="2881250" cy="13610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Am</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Morgen </a:t>
            </a:r>
            <a:r>
              <a:rPr kumimoji="0" lang="fr-FR" sz="2000" b="1" i="0" u="none" strike="noStrike" kern="1200" cap="none" spc="0" normalizeH="0" dirty="0">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singen </a:t>
            </a:r>
            <a:r>
              <a:rPr kumimoji="0" lang="fr-FR" sz="2000" b="1" i="0" u="none" strike="noStrike" kern="1200" cap="none" spc="0" normalizeH="0" dirty="0">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dort einen Song.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4" name="Oval 93">
            <a:extLst>
              <a:ext uri="{FF2B5EF4-FFF2-40B4-BE49-F238E27FC236}">
                <a16:creationId xmlns:a16="http://schemas.microsoft.com/office/drawing/2014/main" id="{DF40A1A2-B57E-402F-ABB9-774CD37C1029}"/>
              </a:ext>
            </a:extLst>
          </p:cNvPr>
          <p:cNvSpPr/>
          <p:nvPr/>
        </p:nvSpPr>
        <p:spPr>
          <a:xfrm>
            <a:off x="7540340" y="3386289"/>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5" name="TextBox 94">
            <a:extLst>
              <a:ext uri="{FF2B5EF4-FFF2-40B4-BE49-F238E27FC236}">
                <a16:creationId xmlns:a16="http://schemas.microsoft.com/office/drawing/2014/main" id="{AC872B77-F8A4-489A-A3FC-CFE8DE8D0979}"/>
              </a:ext>
            </a:extLst>
          </p:cNvPr>
          <p:cNvSpPr txBox="1"/>
          <p:nvPr/>
        </p:nvSpPr>
        <p:spPr>
          <a:xfrm>
            <a:off x="5224281" y="3494153"/>
            <a:ext cx="293434" cy="461665"/>
          </a:xfrm>
          <a:prstGeom prst="rect">
            <a:avLst/>
          </a:prstGeom>
          <a:noFill/>
        </p:spPr>
        <p:txBody>
          <a:bodyPr wrap="square" rtlCol="0">
            <a:spAutoFit/>
          </a:bodyPr>
          <a:lstStyle/>
          <a:p>
            <a:r>
              <a:rPr lang="en-GB" sz="2400" b="1" dirty="0">
                <a:solidFill>
                  <a:srgbClr val="FF0000"/>
                </a:solidFill>
              </a:rPr>
              <a:t>A</a:t>
            </a:r>
          </a:p>
        </p:txBody>
      </p:sp>
      <p:sp>
        <p:nvSpPr>
          <p:cNvPr id="96" name="TextBox 95">
            <a:extLst>
              <a:ext uri="{FF2B5EF4-FFF2-40B4-BE49-F238E27FC236}">
                <a16:creationId xmlns:a16="http://schemas.microsoft.com/office/drawing/2014/main" id="{5BA1B475-BAEA-46B4-9FBE-D0871785D09D}"/>
              </a:ext>
            </a:extLst>
          </p:cNvPr>
          <p:cNvSpPr txBox="1"/>
          <p:nvPr/>
        </p:nvSpPr>
        <p:spPr>
          <a:xfrm>
            <a:off x="4105932" y="4253262"/>
            <a:ext cx="293434" cy="461665"/>
          </a:xfrm>
          <a:prstGeom prst="rect">
            <a:avLst/>
          </a:prstGeom>
          <a:noFill/>
        </p:spPr>
        <p:txBody>
          <a:bodyPr wrap="square" rtlCol="0">
            <a:spAutoFit/>
          </a:bodyPr>
          <a:lstStyle/>
          <a:p>
            <a:r>
              <a:rPr lang="en-GB" sz="2400" b="1" dirty="0">
                <a:solidFill>
                  <a:srgbClr val="FF0000"/>
                </a:solidFill>
              </a:rPr>
              <a:t>B</a:t>
            </a:r>
          </a:p>
        </p:txBody>
      </p:sp>
      <p:sp>
        <p:nvSpPr>
          <p:cNvPr id="97" name="TextBox 96">
            <a:extLst>
              <a:ext uri="{FF2B5EF4-FFF2-40B4-BE49-F238E27FC236}">
                <a16:creationId xmlns:a16="http://schemas.microsoft.com/office/drawing/2014/main" id="{5EE3CFC1-D4A8-4845-B56C-4443B3C35287}"/>
              </a:ext>
            </a:extLst>
          </p:cNvPr>
          <p:cNvSpPr txBox="1"/>
          <p:nvPr/>
        </p:nvSpPr>
        <p:spPr>
          <a:xfrm>
            <a:off x="9573728" y="3494153"/>
            <a:ext cx="293434" cy="461665"/>
          </a:xfrm>
          <a:prstGeom prst="rect">
            <a:avLst/>
          </a:prstGeom>
          <a:noFill/>
        </p:spPr>
        <p:txBody>
          <a:bodyPr wrap="square" rtlCol="0">
            <a:spAutoFit/>
          </a:bodyPr>
          <a:lstStyle/>
          <a:p>
            <a:r>
              <a:rPr lang="en-GB" sz="2400" b="1" dirty="0">
                <a:solidFill>
                  <a:srgbClr val="FF0000"/>
                </a:solidFill>
              </a:rPr>
              <a:t>A</a:t>
            </a:r>
          </a:p>
        </p:txBody>
      </p:sp>
      <p:sp>
        <p:nvSpPr>
          <p:cNvPr id="98" name="TextBox 97">
            <a:extLst>
              <a:ext uri="{FF2B5EF4-FFF2-40B4-BE49-F238E27FC236}">
                <a16:creationId xmlns:a16="http://schemas.microsoft.com/office/drawing/2014/main" id="{01A8CCB9-7396-4FE6-A55D-03CD87E66054}"/>
              </a:ext>
            </a:extLst>
          </p:cNvPr>
          <p:cNvSpPr txBox="1"/>
          <p:nvPr/>
        </p:nvSpPr>
        <p:spPr>
          <a:xfrm>
            <a:off x="8926336" y="4269090"/>
            <a:ext cx="293434" cy="461665"/>
          </a:xfrm>
          <a:prstGeom prst="rect">
            <a:avLst/>
          </a:prstGeom>
          <a:noFill/>
        </p:spPr>
        <p:txBody>
          <a:bodyPr wrap="square" rtlCol="0">
            <a:spAutoFit/>
          </a:bodyPr>
          <a:lstStyle/>
          <a:p>
            <a:r>
              <a:rPr lang="en-GB" sz="2400" b="1" dirty="0">
                <a:solidFill>
                  <a:srgbClr val="FF0000"/>
                </a:solidFill>
              </a:rPr>
              <a:t>B</a:t>
            </a:r>
          </a:p>
        </p:txBody>
      </p:sp>
      <p:pic>
        <p:nvPicPr>
          <p:cNvPr id="99" name="Picture 98" descr="A picture containing text, screenshot, electronics, display&#10;&#10;Description automatically generated">
            <a:extLst>
              <a:ext uri="{FF2B5EF4-FFF2-40B4-BE49-F238E27FC236}">
                <a16:creationId xmlns:a16="http://schemas.microsoft.com/office/drawing/2014/main" id="{74A63B2B-BA57-4A23-A37A-F26E5C085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529939" y="4011623"/>
            <a:ext cx="1628919" cy="3576181"/>
          </a:xfrm>
          <a:prstGeom prst="rect">
            <a:avLst/>
          </a:prstGeom>
        </p:spPr>
      </p:pic>
      <p:sp>
        <p:nvSpPr>
          <p:cNvPr id="100" name="TextBox 99">
            <a:extLst>
              <a:ext uri="{FF2B5EF4-FFF2-40B4-BE49-F238E27FC236}">
                <a16:creationId xmlns:a16="http://schemas.microsoft.com/office/drawing/2014/main" id="{CC602B8E-61C8-4D94-9E26-EEB880709D22}"/>
              </a:ext>
            </a:extLst>
          </p:cNvPr>
          <p:cNvSpPr txBox="1"/>
          <p:nvPr/>
        </p:nvSpPr>
        <p:spPr>
          <a:xfrm>
            <a:off x="8097500" y="5313800"/>
            <a:ext cx="29194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latin typeface="Century Gothic" panose="020B0502020202020204" pitchFamily="34" charset="0"/>
              </a:rPr>
              <a:t>am Dienstagabend   </a:t>
            </a:r>
            <a:r>
              <a:rPr lang="fr-FR" sz="2000" b="1" dirty="0">
                <a:solidFill>
                  <a:srgbClr val="002060"/>
                </a:solidFill>
                <a:latin typeface="Century Gothic" panose="020B0502020202020204" pitchFamily="34" charset="0"/>
              </a:rPr>
              <a:t>Hamza</a:t>
            </a:r>
            <a:r>
              <a:rPr lang="fr-FR" sz="2000" dirty="0">
                <a:solidFill>
                  <a:srgbClr val="002060"/>
                </a:solidFill>
                <a:latin typeface="Century Gothic" panose="020B0502020202020204" pitchFamily="34" charset="0"/>
              </a:rPr>
              <a:t> spielt </a:t>
            </a:r>
            <a:r>
              <a:rPr lang="fr-FR" sz="2000" b="1" dirty="0">
                <a:solidFill>
                  <a:srgbClr val="002060"/>
                </a:solidFill>
                <a:latin typeface="Century Gothic" panose="020B0502020202020204" pitchFamily="34" charset="0"/>
              </a:rPr>
              <a:t>Hamza </a:t>
            </a:r>
            <a:r>
              <a:rPr lang="fr-FR" sz="2000" dirty="0">
                <a:solidFill>
                  <a:srgbClr val="002060"/>
                </a:solidFill>
                <a:latin typeface="Century Gothic" panose="020B0502020202020204" pitchFamily="34" charset="0"/>
              </a:rPr>
              <a:t>Fußball.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1" name="Picture 100">
            <a:extLst>
              <a:ext uri="{FF2B5EF4-FFF2-40B4-BE49-F238E27FC236}">
                <a16:creationId xmlns:a16="http://schemas.microsoft.com/office/drawing/2014/main" id="{1457DE03-6956-4EDE-B6E8-81A8BB5DB992}"/>
              </a:ext>
            </a:extLst>
          </p:cNvPr>
          <p:cNvPicPr>
            <a:picLocks noChangeAspect="1"/>
          </p:cNvPicPr>
          <p:nvPr/>
        </p:nvPicPr>
        <p:blipFill>
          <a:blip r:embed="rId9"/>
          <a:stretch>
            <a:fillRect/>
          </a:stretch>
        </p:blipFill>
        <p:spPr>
          <a:xfrm>
            <a:off x="10785426" y="5054012"/>
            <a:ext cx="274243" cy="668825"/>
          </a:xfrm>
          <a:prstGeom prst="rect">
            <a:avLst/>
          </a:prstGeom>
        </p:spPr>
      </p:pic>
      <p:pic>
        <p:nvPicPr>
          <p:cNvPr id="102" name="Picture 101">
            <a:extLst>
              <a:ext uri="{FF2B5EF4-FFF2-40B4-BE49-F238E27FC236}">
                <a16:creationId xmlns:a16="http://schemas.microsoft.com/office/drawing/2014/main" id="{6DEE7D5B-D5B9-4BB2-B9B2-4C53CAA0999B}"/>
              </a:ext>
            </a:extLst>
          </p:cNvPr>
          <p:cNvPicPr>
            <a:picLocks noChangeAspect="1"/>
          </p:cNvPicPr>
          <p:nvPr/>
        </p:nvPicPr>
        <p:blipFill>
          <a:blip r:embed="rId8"/>
          <a:stretch>
            <a:fillRect/>
          </a:stretch>
        </p:blipFill>
        <p:spPr>
          <a:xfrm>
            <a:off x="10808737" y="5822654"/>
            <a:ext cx="305563" cy="521201"/>
          </a:xfrm>
          <a:prstGeom prst="rect">
            <a:avLst/>
          </a:prstGeom>
        </p:spPr>
      </p:pic>
      <p:sp>
        <p:nvSpPr>
          <p:cNvPr id="104" name="Oval 103">
            <a:extLst>
              <a:ext uri="{FF2B5EF4-FFF2-40B4-BE49-F238E27FC236}">
                <a16:creationId xmlns:a16="http://schemas.microsoft.com/office/drawing/2014/main" id="{14DC7559-816A-4B72-BAC9-22EE31FBF17F}"/>
              </a:ext>
            </a:extLst>
          </p:cNvPr>
          <p:cNvSpPr/>
          <p:nvPr/>
        </p:nvSpPr>
        <p:spPr>
          <a:xfrm>
            <a:off x="7591708" y="5140102"/>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5" name="TextBox 104">
            <a:extLst>
              <a:ext uri="{FF2B5EF4-FFF2-40B4-BE49-F238E27FC236}">
                <a16:creationId xmlns:a16="http://schemas.microsoft.com/office/drawing/2014/main" id="{856696BE-B104-430B-B439-8C3F3D6BB63A}"/>
              </a:ext>
            </a:extLst>
          </p:cNvPr>
          <p:cNvSpPr txBox="1"/>
          <p:nvPr/>
        </p:nvSpPr>
        <p:spPr>
          <a:xfrm>
            <a:off x="4687126" y="5222567"/>
            <a:ext cx="293434" cy="461665"/>
          </a:xfrm>
          <a:prstGeom prst="rect">
            <a:avLst/>
          </a:prstGeom>
          <a:noFill/>
        </p:spPr>
        <p:txBody>
          <a:bodyPr wrap="square" rtlCol="0">
            <a:spAutoFit/>
          </a:bodyPr>
          <a:lstStyle/>
          <a:p>
            <a:r>
              <a:rPr lang="en-GB" sz="2400" b="1" dirty="0">
                <a:solidFill>
                  <a:srgbClr val="FF0000"/>
                </a:solidFill>
              </a:rPr>
              <a:t>A</a:t>
            </a:r>
          </a:p>
        </p:txBody>
      </p:sp>
      <p:sp>
        <p:nvSpPr>
          <p:cNvPr id="106" name="TextBox 105">
            <a:extLst>
              <a:ext uri="{FF2B5EF4-FFF2-40B4-BE49-F238E27FC236}">
                <a16:creationId xmlns:a16="http://schemas.microsoft.com/office/drawing/2014/main" id="{7D0F85F3-B6F0-461D-B5A8-3320F82E5925}"/>
              </a:ext>
            </a:extLst>
          </p:cNvPr>
          <p:cNvSpPr txBox="1"/>
          <p:nvPr/>
        </p:nvSpPr>
        <p:spPr>
          <a:xfrm>
            <a:off x="5924325" y="5192833"/>
            <a:ext cx="293434" cy="461665"/>
          </a:xfrm>
          <a:prstGeom prst="rect">
            <a:avLst/>
          </a:prstGeom>
          <a:noFill/>
        </p:spPr>
        <p:txBody>
          <a:bodyPr wrap="square" rtlCol="0">
            <a:spAutoFit/>
          </a:bodyPr>
          <a:lstStyle/>
          <a:p>
            <a:r>
              <a:rPr lang="en-GB" sz="2400" b="1" dirty="0">
                <a:solidFill>
                  <a:srgbClr val="FF0000"/>
                </a:solidFill>
              </a:rPr>
              <a:t>B</a:t>
            </a:r>
          </a:p>
        </p:txBody>
      </p:sp>
      <p:sp>
        <p:nvSpPr>
          <p:cNvPr id="107" name="TextBox 106">
            <a:extLst>
              <a:ext uri="{FF2B5EF4-FFF2-40B4-BE49-F238E27FC236}">
                <a16:creationId xmlns:a16="http://schemas.microsoft.com/office/drawing/2014/main" id="{941CCB70-E26E-4C90-BA79-769F94CAB261}"/>
              </a:ext>
            </a:extLst>
          </p:cNvPr>
          <p:cNvSpPr txBox="1"/>
          <p:nvPr/>
        </p:nvSpPr>
        <p:spPr>
          <a:xfrm>
            <a:off x="7835188" y="5602077"/>
            <a:ext cx="293434" cy="461665"/>
          </a:xfrm>
          <a:prstGeom prst="rect">
            <a:avLst/>
          </a:prstGeom>
          <a:noFill/>
        </p:spPr>
        <p:txBody>
          <a:bodyPr wrap="square" rtlCol="0">
            <a:spAutoFit/>
          </a:bodyPr>
          <a:lstStyle/>
          <a:p>
            <a:r>
              <a:rPr lang="en-GB" sz="2400" b="1" dirty="0">
                <a:solidFill>
                  <a:srgbClr val="FF0000"/>
                </a:solidFill>
              </a:rPr>
              <a:t>A</a:t>
            </a:r>
          </a:p>
        </p:txBody>
      </p:sp>
      <p:sp>
        <p:nvSpPr>
          <p:cNvPr id="108" name="TextBox 107">
            <a:extLst>
              <a:ext uri="{FF2B5EF4-FFF2-40B4-BE49-F238E27FC236}">
                <a16:creationId xmlns:a16="http://schemas.microsoft.com/office/drawing/2014/main" id="{57B1CFEA-D06F-445C-8E11-301613D41DA3}"/>
              </a:ext>
            </a:extLst>
          </p:cNvPr>
          <p:cNvSpPr txBox="1"/>
          <p:nvPr/>
        </p:nvSpPr>
        <p:spPr>
          <a:xfrm>
            <a:off x="10074492" y="5832909"/>
            <a:ext cx="293434" cy="461665"/>
          </a:xfrm>
          <a:prstGeom prst="rect">
            <a:avLst/>
          </a:prstGeom>
          <a:noFill/>
        </p:spPr>
        <p:txBody>
          <a:bodyPr wrap="square" rtlCol="0">
            <a:spAutoFit/>
          </a:bodyPr>
          <a:lstStyle/>
          <a:p>
            <a:r>
              <a:rPr lang="en-GB" sz="2400" b="1" dirty="0">
                <a:solidFill>
                  <a:srgbClr val="FF0000"/>
                </a:solidFill>
              </a:rPr>
              <a:t>B</a:t>
            </a:r>
          </a:p>
        </p:txBody>
      </p:sp>
      <p:sp>
        <p:nvSpPr>
          <p:cNvPr id="6" name="Rectangle: Rounded Corners 5">
            <a:extLst>
              <a:ext uri="{FF2B5EF4-FFF2-40B4-BE49-F238E27FC236}">
                <a16:creationId xmlns:a16="http://schemas.microsoft.com/office/drawing/2014/main" id="{A7BF3FC5-CB20-4462-A26E-4F3C22880E54}"/>
              </a:ext>
            </a:extLst>
          </p:cNvPr>
          <p:cNvSpPr/>
          <p:nvPr/>
        </p:nvSpPr>
        <p:spPr>
          <a:xfrm>
            <a:off x="6089057" y="1795305"/>
            <a:ext cx="475051" cy="4959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Rounded Corners 108">
            <a:extLst>
              <a:ext uri="{FF2B5EF4-FFF2-40B4-BE49-F238E27FC236}">
                <a16:creationId xmlns:a16="http://schemas.microsoft.com/office/drawing/2014/main" id="{8445CCCC-F207-4366-BA93-E1D0C184ED62}"/>
              </a:ext>
            </a:extLst>
          </p:cNvPr>
          <p:cNvSpPr/>
          <p:nvPr/>
        </p:nvSpPr>
        <p:spPr>
          <a:xfrm>
            <a:off x="8962020" y="1819690"/>
            <a:ext cx="336963" cy="5918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Rounded Corners 109">
            <a:extLst>
              <a:ext uri="{FF2B5EF4-FFF2-40B4-BE49-F238E27FC236}">
                <a16:creationId xmlns:a16="http://schemas.microsoft.com/office/drawing/2014/main" id="{0556D737-54AE-4A95-8FD2-01C328ED982B}"/>
              </a:ext>
            </a:extLst>
          </p:cNvPr>
          <p:cNvSpPr/>
          <p:nvPr/>
        </p:nvSpPr>
        <p:spPr>
          <a:xfrm>
            <a:off x="5244241" y="3575681"/>
            <a:ext cx="356611" cy="4959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Rounded Corners 110">
            <a:extLst>
              <a:ext uri="{FF2B5EF4-FFF2-40B4-BE49-F238E27FC236}">
                <a16:creationId xmlns:a16="http://schemas.microsoft.com/office/drawing/2014/main" id="{82F2B15A-E41D-4A25-8D6C-11003F6763AA}"/>
              </a:ext>
            </a:extLst>
          </p:cNvPr>
          <p:cNvSpPr/>
          <p:nvPr/>
        </p:nvSpPr>
        <p:spPr>
          <a:xfrm>
            <a:off x="9655634" y="3575680"/>
            <a:ext cx="475051" cy="4959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Rounded Corners 113">
            <a:extLst>
              <a:ext uri="{FF2B5EF4-FFF2-40B4-BE49-F238E27FC236}">
                <a16:creationId xmlns:a16="http://schemas.microsoft.com/office/drawing/2014/main" id="{1425AC3A-B7A7-4483-BA52-E6845122703D}"/>
              </a:ext>
            </a:extLst>
          </p:cNvPr>
          <p:cNvSpPr/>
          <p:nvPr/>
        </p:nvSpPr>
        <p:spPr>
          <a:xfrm>
            <a:off x="5901020" y="5222568"/>
            <a:ext cx="475051" cy="5207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7BB02A5A-5513-4F39-8E47-EF4F3F013F20}"/>
              </a:ext>
            </a:extLst>
          </p:cNvPr>
          <p:cNvSpPr/>
          <p:nvPr/>
        </p:nvSpPr>
        <p:spPr>
          <a:xfrm>
            <a:off x="7931309" y="5621449"/>
            <a:ext cx="1156576" cy="3086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peech Bubble: Rectangle with Corners Rounded 1">
            <a:extLst>
              <a:ext uri="{FF2B5EF4-FFF2-40B4-BE49-F238E27FC236}">
                <a16:creationId xmlns:a16="http://schemas.microsoft.com/office/drawing/2014/main" id="{5F90F967-6E46-2607-CA51-C366282A90B1}"/>
              </a:ext>
            </a:extLst>
          </p:cNvPr>
          <p:cNvSpPr/>
          <p:nvPr/>
        </p:nvSpPr>
        <p:spPr>
          <a:xfrm>
            <a:off x="263649" y="3483860"/>
            <a:ext cx="5583384" cy="1270192"/>
          </a:xfrm>
          <a:prstGeom prst="wedgeRoundRectCallout">
            <a:avLst>
              <a:gd name="adj1" fmla="val -31945"/>
              <a:gd name="adj2" fmla="val -7695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 already know </a:t>
            </a:r>
            <a:r>
              <a:rPr lang="en-US" sz="2000" i="1" dirty="0"/>
              <a:t>Aufgabe</a:t>
            </a:r>
            <a:r>
              <a:rPr lang="en-US" sz="2000" dirty="0"/>
              <a:t> (task, job) and </a:t>
            </a:r>
            <a:r>
              <a:rPr lang="en-US" sz="2000" i="1" dirty="0"/>
              <a:t>Haus</a:t>
            </a:r>
            <a:r>
              <a:rPr lang="en-US" sz="2000" dirty="0"/>
              <a:t> (house, home) – together they make </a:t>
            </a:r>
            <a:br>
              <a:rPr lang="en-US" sz="2000" dirty="0"/>
            </a:br>
            <a:r>
              <a:rPr lang="en-US" sz="2000" b="1" dirty="0" err="1"/>
              <a:t>Hausaufgaben</a:t>
            </a:r>
            <a:r>
              <a:rPr lang="en-US" sz="2000" dirty="0"/>
              <a:t> – homework! </a:t>
            </a:r>
            <a:br>
              <a:rPr lang="en-US" sz="2000" dirty="0"/>
            </a:br>
            <a:r>
              <a:rPr lang="en-US" sz="2000" dirty="0"/>
              <a:t>It is usually used in the plural form.  </a:t>
            </a:r>
            <a:endParaRPr lang="en-GB" sz="2000" dirty="0"/>
          </a:p>
        </p:txBody>
      </p:sp>
    </p:spTree>
    <p:extLst>
      <p:ext uri="{BB962C8B-B14F-4D97-AF65-F5344CB8AC3E}">
        <p14:creationId xmlns:p14="http://schemas.microsoft.com/office/powerpoint/2010/main" val="193256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9" grpId="0" animBg="1"/>
      <p:bldP spid="110" grpId="0" animBg="1"/>
      <p:bldP spid="111" grpId="0" animBg="1"/>
      <p:bldP spid="114" grpId="0" animBg="1"/>
      <p:bldP spid="115" grpId="0" animBg="1"/>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5371DF5D-7BCF-29B4-2AC5-BB16DE5F6E08}"/>
              </a:ext>
            </a:extLst>
          </p:cNvPr>
          <p:cNvPicPr>
            <a:picLocks noChangeAspect="1"/>
          </p:cNvPicPr>
          <p:nvPr/>
        </p:nvPicPr>
        <p:blipFill>
          <a:blip r:embed="rId4"/>
          <a:stretch>
            <a:fillRect/>
          </a:stretch>
        </p:blipFill>
        <p:spPr>
          <a:xfrm>
            <a:off x="8767490" y="245941"/>
            <a:ext cx="305563" cy="521201"/>
          </a:xfrm>
          <a:prstGeom prst="rect">
            <a:avLst/>
          </a:prstGeom>
        </p:spPr>
      </p:pic>
      <p:pic>
        <p:nvPicPr>
          <p:cNvPr id="120" name="Picture 119">
            <a:extLst>
              <a:ext uri="{FF2B5EF4-FFF2-40B4-BE49-F238E27FC236}">
                <a16:creationId xmlns:a16="http://schemas.microsoft.com/office/drawing/2014/main" id="{DA0CB81F-5C11-14DF-BAB9-7A6538D4447C}"/>
              </a:ext>
            </a:extLst>
          </p:cNvPr>
          <p:cNvPicPr>
            <a:picLocks noChangeAspect="1"/>
          </p:cNvPicPr>
          <p:nvPr/>
        </p:nvPicPr>
        <p:blipFill>
          <a:blip r:embed="rId5"/>
          <a:stretch>
            <a:fillRect/>
          </a:stretch>
        </p:blipFill>
        <p:spPr>
          <a:xfrm>
            <a:off x="8984352" y="267489"/>
            <a:ext cx="274243" cy="668825"/>
          </a:xfrm>
          <a:prstGeom prst="rect">
            <a:avLst/>
          </a:prstGeom>
        </p:spPr>
      </p:pic>
      <p:sp>
        <p:nvSpPr>
          <p:cNvPr id="112" name="CustomShape 6"/>
          <p:cNvSpPr/>
          <p:nvPr/>
        </p:nvSpPr>
        <p:spPr>
          <a:xfrm>
            <a:off x="101160" y="32036"/>
            <a:ext cx="1051707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Johanna </a:t>
            </a:r>
            <a:r>
              <a:rPr lang="en-GB" sz="2800" b="1" spc="-1" dirty="0" err="1">
                <a:solidFill>
                  <a:srgbClr val="002060"/>
                </a:solidFill>
                <a:latin typeface="Century gothic"/>
              </a:rPr>
              <a:t>stellt</a:t>
            </a:r>
            <a:r>
              <a:rPr lang="en-GB" sz="2800" b="1" spc="-1" dirty="0">
                <a:solidFill>
                  <a:srgbClr val="002060"/>
                </a:solidFill>
                <a:latin typeface="Century gothic"/>
              </a:rPr>
              <a:t>* Hamza und Moritz </a:t>
            </a:r>
            <a:r>
              <a:rPr lang="en-GB" sz="2800" b="1" spc="-1" dirty="0" err="1">
                <a:solidFill>
                  <a:srgbClr val="002060"/>
                </a:solidFill>
                <a:latin typeface="Century gothic"/>
              </a:rPr>
              <a:t>Fragen</a:t>
            </a:r>
            <a:r>
              <a:rPr lang="en-GB" sz="2800" b="1"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55" y="532643"/>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958854" y="660126"/>
            <a:ext cx="9193080" cy="517320"/>
          </a:xfrm>
          <a:prstGeom prst="wedgeRoundRectCallout">
            <a:avLst>
              <a:gd name="adj1" fmla="val -53310"/>
              <a:gd name="adj2" fmla="val 30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958854" y="692811"/>
            <a:ext cx="93854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What do they answer? </a:t>
            </a:r>
            <a:r>
              <a:rPr kumimoji="0" lang="en-GB" sz="2400" b="1" i="0" u="none" strike="noStrike" kern="1200" cap="none" spc="-1" normalizeH="0" baseline="0" noProof="0" dirty="0">
                <a:ln>
                  <a:noFill/>
                </a:ln>
                <a:solidFill>
                  <a:srgbClr val="002060"/>
                </a:solidFill>
                <a:effectLst/>
                <a:uLnTx/>
                <a:uFillTx/>
                <a:latin typeface="Century Gothic"/>
                <a:ea typeface="Century Gothic"/>
              </a:rPr>
              <a:t>Does it happen once, or repeatedly? </a:t>
            </a:r>
            <a:endParaRPr kumimoji="0" lang="en-GB" sz="2400" b="1" i="0" u="none" strike="noStrike" kern="1200" cap="none" spc="-1" normalizeH="0" baseline="0" noProof="0" dirty="0">
              <a:ln>
                <a:noFill/>
              </a:ln>
              <a:solidFill>
                <a:prstClr val="black"/>
              </a:solidFill>
              <a:effectLst/>
              <a:uLnTx/>
              <a:uFillTx/>
              <a:latin typeface="Arial"/>
            </a:endParaRPr>
          </a:p>
          <a:p>
            <a:pPr lvl="0">
              <a:defRPr/>
            </a:pP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8" name="Picture 67" descr="A picture containing text, screenshot, electronics, display&#10;&#10;Description automatically generated">
            <a:extLst>
              <a:ext uri="{FF2B5EF4-FFF2-40B4-BE49-F238E27FC236}">
                <a16:creationId xmlns:a16="http://schemas.microsoft.com/office/drawing/2014/main" id="{1E3EB49F-6BE9-9B53-B05C-FE06E7A15C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022432" y="677562"/>
            <a:ext cx="1628919" cy="3576181"/>
          </a:xfrm>
          <a:prstGeom prst="rect">
            <a:avLst/>
          </a:prstGeom>
        </p:spPr>
      </p:pic>
      <p:pic>
        <p:nvPicPr>
          <p:cNvPr id="70" name="Picture 69" descr="A picture containing text, screenshot, electronics, display&#10;&#10;Description automatically generated">
            <a:extLst>
              <a:ext uri="{FF2B5EF4-FFF2-40B4-BE49-F238E27FC236}">
                <a16:creationId xmlns:a16="http://schemas.microsoft.com/office/drawing/2014/main" id="{59946C17-D889-7332-FDFB-E600AE79D9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033425" y="2389634"/>
            <a:ext cx="1628919" cy="3576181"/>
          </a:xfrm>
          <a:prstGeom prst="rect">
            <a:avLst/>
          </a:prstGeom>
        </p:spPr>
      </p:pic>
      <p:pic>
        <p:nvPicPr>
          <p:cNvPr id="74" name="Picture 73" descr="A picture containing text, screenshot, electronics, display&#10;&#10;Description automatically generated">
            <a:extLst>
              <a:ext uri="{FF2B5EF4-FFF2-40B4-BE49-F238E27FC236}">
                <a16:creationId xmlns:a16="http://schemas.microsoft.com/office/drawing/2014/main" id="{8C9E6A9F-9445-70D0-5E66-E0D1037459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1074791" y="4101706"/>
            <a:ext cx="1628919" cy="3576181"/>
          </a:xfrm>
          <a:prstGeom prst="rect">
            <a:avLst/>
          </a:prstGeom>
        </p:spPr>
      </p:pic>
      <p:sp>
        <p:nvSpPr>
          <p:cNvPr id="85" name="Oval 84">
            <a:extLst>
              <a:ext uri="{FF2B5EF4-FFF2-40B4-BE49-F238E27FC236}">
                <a16:creationId xmlns:a16="http://schemas.microsoft.com/office/drawing/2014/main" id="{AC7BA6A1-CED4-2246-EDF5-BF8D7B2F2FEB}"/>
              </a:ext>
            </a:extLst>
          </p:cNvPr>
          <p:cNvSpPr/>
          <p:nvPr/>
        </p:nvSpPr>
        <p:spPr>
          <a:xfrm>
            <a:off x="59794" y="2574015"/>
            <a:ext cx="341680" cy="328194"/>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7" name="Oval 116">
            <a:extLst>
              <a:ext uri="{FF2B5EF4-FFF2-40B4-BE49-F238E27FC236}">
                <a16:creationId xmlns:a16="http://schemas.microsoft.com/office/drawing/2014/main" id="{6D4649B1-4577-B81C-4612-BF902FF1F041}"/>
              </a:ext>
            </a:extLst>
          </p:cNvPr>
          <p:cNvSpPr/>
          <p:nvPr/>
        </p:nvSpPr>
        <p:spPr>
          <a:xfrm>
            <a:off x="46500" y="1765207"/>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aphicFrame>
        <p:nvGraphicFramePr>
          <p:cNvPr id="126" name="Table 126">
            <a:extLst>
              <a:ext uri="{FF2B5EF4-FFF2-40B4-BE49-F238E27FC236}">
                <a16:creationId xmlns:a16="http://schemas.microsoft.com/office/drawing/2014/main" id="{BBFA3ECC-CF3E-A99E-5656-82FDF7325132}"/>
              </a:ext>
            </a:extLst>
          </p:cNvPr>
          <p:cNvGraphicFramePr>
            <a:graphicFrameLocks noGrp="1"/>
          </p:cNvGraphicFramePr>
          <p:nvPr>
            <p:extLst>
              <p:ext uri="{D42A27DB-BD31-4B8C-83A1-F6EECF244321}">
                <p14:modId xmlns:p14="http://schemas.microsoft.com/office/powerpoint/2010/main" val="1639304666"/>
              </p:ext>
            </p:extLst>
          </p:nvPr>
        </p:nvGraphicFramePr>
        <p:xfrm>
          <a:off x="3709744" y="1359265"/>
          <a:ext cx="8495212" cy="2621280"/>
        </p:xfrm>
        <a:graphic>
          <a:graphicData uri="http://schemas.openxmlformats.org/drawingml/2006/table">
            <a:tbl>
              <a:tblPr firstRow="1" bandRow="1">
                <a:tableStyleId>{00A15C55-8517-42AA-B614-E9B94910E393}</a:tableStyleId>
              </a:tblPr>
              <a:tblGrid>
                <a:gridCol w="6178175">
                  <a:extLst>
                    <a:ext uri="{9D8B030D-6E8A-4147-A177-3AD203B41FA5}">
                      <a16:colId xmlns:a16="http://schemas.microsoft.com/office/drawing/2014/main" val="8350374"/>
                    </a:ext>
                  </a:extLst>
                </a:gridCol>
                <a:gridCol w="976393">
                  <a:extLst>
                    <a:ext uri="{9D8B030D-6E8A-4147-A177-3AD203B41FA5}">
                      <a16:colId xmlns:a16="http://schemas.microsoft.com/office/drawing/2014/main" val="3746464002"/>
                    </a:ext>
                  </a:extLst>
                </a:gridCol>
                <a:gridCol w="1340644">
                  <a:extLst>
                    <a:ext uri="{9D8B030D-6E8A-4147-A177-3AD203B41FA5}">
                      <a16:colId xmlns:a16="http://schemas.microsoft.com/office/drawing/2014/main" val="2294895481"/>
                    </a:ext>
                  </a:extLst>
                </a:gridCol>
              </a:tblGrid>
              <a:tr h="323639">
                <a:tc>
                  <a:txBody>
                    <a:bodyPr/>
                    <a:lstStyle/>
                    <a:p>
                      <a:pPr algn="ctr"/>
                      <a:r>
                        <a:rPr lang="en-US" sz="2000" dirty="0"/>
                        <a:t>answers</a:t>
                      </a:r>
                      <a:endParaRPr lang="en-GB" sz="2000" dirty="0"/>
                    </a:p>
                  </a:txBody>
                  <a:tcPr/>
                </a:tc>
                <a:tc>
                  <a:txBody>
                    <a:bodyPr/>
                    <a:lstStyle/>
                    <a:p>
                      <a:pPr algn="ctr"/>
                      <a:r>
                        <a:rPr lang="en-US" sz="2000" dirty="0"/>
                        <a:t>once</a:t>
                      </a:r>
                      <a:endParaRPr lang="en-GB" sz="2000" dirty="0"/>
                    </a:p>
                  </a:txBody>
                  <a:tcPr/>
                </a:tc>
                <a:tc>
                  <a:txBody>
                    <a:bodyPr/>
                    <a:lstStyle/>
                    <a:p>
                      <a:pPr algn="ctr"/>
                      <a:r>
                        <a:rPr lang="en-US" sz="2000" dirty="0"/>
                        <a:t>repeated</a:t>
                      </a:r>
                      <a:endParaRPr lang="en-GB" sz="2000" dirty="0"/>
                    </a:p>
                  </a:txBody>
                  <a:tcPr/>
                </a:tc>
                <a:extLst>
                  <a:ext uri="{0D108BD9-81ED-4DB2-BD59-A6C34878D82A}">
                    <a16:rowId xmlns:a16="http://schemas.microsoft.com/office/drawing/2014/main" val="353903987"/>
                  </a:ext>
                </a:extLst>
              </a:tr>
              <a:tr h="37084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368749331"/>
                  </a:ext>
                </a:extLst>
              </a:tr>
              <a:tr h="37084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89912173"/>
                  </a:ext>
                </a:extLst>
              </a:tr>
              <a:tr h="37084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4699777"/>
                  </a:ext>
                </a:extLst>
              </a:tr>
              <a:tr h="37084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60964542"/>
                  </a:ext>
                </a:extLst>
              </a:tr>
              <a:tr h="370840">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917854619"/>
                  </a:ext>
                </a:extLst>
              </a:tr>
              <a:tr h="37084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5180255"/>
                  </a:ext>
                </a:extLst>
              </a:tr>
            </a:tbl>
          </a:graphicData>
        </a:graphic>
      </p:graphicFrame>
      <p:sp>
        <p:nvSpPr>
          <p:cNvPr id="127" name="CustomShape 23">
            <a:extLst>
              <a:ext uri="{FF2B5EF4-FFF2-40B4-BE49-F238E27FC236}">
                <a16:creationId xmlns:a16="http://schemas.microsoft.com/office/drawing/2014/main" id="{A302A2BA-C6F4-577F-7168-350E5F2D24BF}"/>
              </a:ext>
            </a:extLst>
          </p:cNvPr>
          <p:cNvSpPr/>
          <p:nvPr/>
        </p:nvSpPr>
        <p:spPr>
          <a:xfrm>
            <a:off x="3694813" y="2148485"/>
            <a:ext cx="424486" cy="347976"/>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2</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96" name="CustomShape 23">
            <a:extLst>
              <a:ext uri="{FF2B5EF4-FFF2-40B4-BE49-F238E27FC236}">
                <a16:creationId xmlns:a16="http://schemas.microsoft.com/office/drawing/2014/main" id="{88B3C9AC-E612-336A-8230-B0EDA64FF3CF}"/>
              </a:ext>
            </a:extLst>
          </p:cNvPr>
          <p:cNvSpPr/>
          <p:nvPr/>
        </p:nvSpPr>
        <p:spPr>
          <a:xfrm>
            <a:off x="3694813" y="2537271"/>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97" name="CustomShape 23">
            <a:extLst>
              <a:ext uri="{FF2B5EF4-FFF2-40B4-BE49-F238E27FC236}">
                <a16:creationId xmlns:a16="http://schemas.microsoft.com/office/drawing/2014/main" id="{DD492CAF-E1E3-A25D-898D-F7807015A780}"/>
              </a:ext>
            </a:extLst>
          </p:cNvPr>
          <p:cNvSpPr/>
          <p:nvPr/>
        </p:nvSpPr>
        <p:spPr>
          <a:xfrm>
            <a:off x="3694813" y="2916080"/>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98" name="CustomShape 23">
            <a:extLst>
              <a:ext uri="{FF2B5EF4-FFF2-40B4-BE49-F238E27FC236}">
                <a16:creationId xmlns:a16="http://schemas.microsoft.com/office/drawing/2014/main" id="{EFB2433B-F1AF-DC2A-B636-5AA65C7784E4}"/>
              </a:ext>
            </a:extLst>
          </p:cNvPr>
          <p:cNvSpPr/>
          <p:nvPr/>
        </p:nvSpPr>
        <p:spPr>
          <a:xfrm>
            <a:off x="3694741" y="3283347"/>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99" name="CustomShape 23">
            <a:extLst>
              <a:ext uri="{FF2B5EF4-FFF2-40B4-BE49-F238E27FC236}">
                <a16:creationId xmlns:a16="http://schemas.microsoft.com/office/drawing/2014/main" id="{330581C8-D5D2-B9C9-051B-DDFBC1884535}"/>
              </a:ext>
            </a:extLst>
          </p:cNvPr>
          <p:cNvSpPr/>
          <p:nvPr/>
        </p:nvSpPr>
        <p:spPr>
          <a:xfrm>
            <a:off x="3694741" y="3652351"/>
            <a:ext cx="424485"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4101" name="Picture 4100" descr="A picture containing text&#10;&#10;Description automatically generated">
            <a:extLst>
              <a:ext uri="{FF2B5EF4-FFF2-40B4-BE49-F238E27FC236}">
                <a16:creationId xmlns:a16="http://schemas.microsoft.com/office/drawing/2014/main" id="{0AE1390C-2F27-ADCD-0FEB-199978A9F6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7022" y="74376"/>
            <a:ext cx="660856" cy="514580"/>
          </a:xfrm>
          <a:prstGeom prst="rect">
            <a:avLst/>
          </a:prstGeom>
        </p:spPr>
      </p:pic>
      <p:pic>
        <p:nvPicPr>
          <p:cNvPr id="4103" name="Picture 4102" descr="Icon&#10;&#10;Description automatically generated">
            <a:extLst>
              <a:ext uri="{FF2B5EF4-FFF2-40B4-BE49-F238E27FC236}">
                <a16:creationId xmlns:a16="http://schemas.microsoft.com/office/drawing/2014/main" id="{E49EAF05-C723-FB39-AFE8-C780C6F67EC8}"/>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1343964" y="1649764"/>
            <a:ext cx="385273" cy="385272"/>
          </a:xfrm>
          <a:prstGeom prst="rect">
            <a:avLst/>
          </a:prstGeom>
        </p:spPr>
      </p:pic>
      <p:pic>
        <p:nvPicPr>
          <p:cNvPr id="4107" name="Picture 4106" descr="Icon&#10;&#10;Description automatically generated">
            <a:extLst>
              <a:ext uri="{FF2B5EF4-FFF2-40B4-BE49-F238E27FC236}">
                <a16:creationId xmlns:a16="http://schemas.microsoft.com/office/drawing/2014/main" id="{D00220A2-FB71-031A-F207-1456B33639E1}"/>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1340232" y="2046747"/>
            <a:ext cx="385273" cy="385272"/>
          </a:xfrm>
          <a:prstGeom prst="rect">
            <a:avLst/>
          </a:prstGeom>
        </p:spPr>
      </p:pic>
      <p:pic>
        <p:nvPicPr>
          <p:cNvPr id="4108" name="Picture 4107">
            <a:extLst>
              <a:ext uri="{FF2B5EF4-FFF2-40B4-BE49-F238E27FC236}">
                <a16:creationId xmlns:a16="http://schemas.microsoft.com/office/drawing/2014/main" id="{229619CE-DA08-5CC5-7A32-1AC96CED61E1}"/>
              </a:ext>
            </a:extLst>
          </p:cNvPr>
          <p:cNvPicPr>
            <a:picLocks noChangeAspect="1"/>
          </p:cNvPicPr>
          <p:nvPr/>
        </p:nvPicPr>
        <p:blipFill>
          <a:blip r:embed="rId4"/>
          <a:stretch>
            <a:fillRect/>
          </a:stretch>
        </p:blipFill>
        <p:spPr>
          <a:xfrm>
            <a:off x="3351767" y="4348585"/>
            <a:ext cx="305563" cy="521201"/>
          </a:xfrm>
          <a:prstGeom prst="rect">
            <a:avLst/>
          </a:prstGeom>
        </p:spPr>
      </p:pic>
      <p:pic>
        <p:nvPicPr>
          <p:cNvPr id="4109" name="Picture 4108">
            <a:extLst>
              <a:ext uri="{FF2B5EF4-FFF2-40B4-BE49-F238E27FC236}">
                <a16:creationId xmlns:a16="http://schemas.microsoft.com/office/drawing/2014/main" id="{F91F3BE5-BD28-1DA4-8719-B29D4EF70FED}"/>
              </a:ext>
            </a:extLst>
          </p:cNvPr>
          <p:cNvPicPr>
            <a:picLocks noChangeAspect="1"/>
          </p:cNvPicPr>
          <p:nvPr/>
        </p:nvPicPr>
        <p:blipFill>
          <a:blip r:embed="rId5"/>
          <a:stretch>
            <a:fillRect/>
          </a:stretch>
        </p:blipFill>
        <p:spPr>
          <a:xfrm>
            <a:off x="3339725" y="3455841"/>
            <a:ext cx="274243" cy="668825"/>
          </a:xfrm>
          <a:prstGeom prst="rect">
            <a:avLst/>
          </a:prstGeom>
        </p:spPr>
      </p:pic>
      <p:pic>
        <p:nvPicPr>
          <p:cNvPr id="4112" name="Picture 4111" descr="Icon&#10;&#10;Description automatically generated">
            <a:extLst>
              <a:ext uri="{FF2B5EF4-FFF2-40B4-BE49-F238E27FC236}">
                <a16:creationId xmlns:a16="http://schemas.microsoft.com/office/drawing/2014/main" id="{C72CBB29-66D4-14A2-45D2-54862FD61B02}"/>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1340232" y="2432019"/>
            <a:ext cx="385273" cy="385272"/>
          </a:xfrm>
          <a:prstGeom prst="rect">
            <a:avLst/>
          </a:prstGeom>
        </p:spPr>
      </p:pic>
      <p:pic>
        <p:nvPicPr>
          <p:cNvPr id="4114" name="Picture 4113" descr="Icon&#10;&#10;Description automatically generated">
            <a:extLst>
              <a:ext uri="{FF2B5EF4-FFF2-40B4-BE49-F238E27FC236}">
                <a16:creationId xmlns:a16="http://schemas.microsoft.com/office/drawing/2014/main" id="{EB48E87B-05EB-1CA1-192C-061FA1C75833}"/>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0141490" y="2847457"/>
            <a:ext cx="385273" cy="385272"/>
          </a:xfrm>
          <a:prstGeom prst="rect">
            <a:avLst/>
          </a:prstGeom>
        </p:spPr>
      </p:pic>
      <p:sp>
        <p:nvSpPr>
          <p:cNvPr id="64" name="CustomShape 6">
            <a:extLst>
              <a:ext uri="{FF2B5EF4-FFF2-40B4-BE49-F238E27FC236}">
                <a16:creationId xmlns:a16="http://schemas.microsoft.com/office/drawing/2014/main" id="{6557506C-6344-ACEE-91F1-58F176DC6DCF}"/>
              </a:ext>
            </a:extLst>
          </p:cNvPr>
          <p:cNvSpPr/>
          <p:nvPr/>
        </p:nvSpPr>
        <p:spPr>
          <a:xfrm>
            <a:off x="361184" y="1649764"/>
            <a:ext cx="326183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bekommen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nachmittags</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Hausaufgaben</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rgbClr val="002060"/>
                </a:solidFill>
                <a:latin typeface="Century Gothic" panose="020B0502020202020204" pitchFamily="34" charset="0"/>
              </a:rPr>
              <a:t>Abends</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machen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Hausaufgaben</a:t>
            </a:r>
            <a:r>
              <a:rPr lang="fr-FR" sz="2000" dirty="0">
                <a:solidFill>
                  <a:srgbClr val="002060"/>
                </a:solidFill>
                <a:latin typeface="Century Gothic" panose="020B0502020202020204" pitchFamily="34" charset="0"/>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16" name="Picture 4115">
            <a:extLst>
              <a:ext uri="{FF2B5EF4-FFF2-40B4-BE49-F238E27FC236}">
                <a16:creationId xmlns:a16="http://schemas.microsoft.com/office/drawing/2014/main" id="{9356A0F9-166A-609A-A8A0-1024EE1412AD}"/>
              </a:ext>
            </a:extLst>
          </p:cNvPr>
          <p:cNvPicPr>
            <a:picLocks noChangeAspect="1"/>
          </p:cNvPicPr>
          <p:nvPr/>
        </p:nvPicPr>
        <p:blipFill>
          <a:blip r:embed="rId5"/>
          <a:stretch>
            <a:fillRect/>
          </a:stretch>
        </p:blipFill>
        <p:spPr>
          <a:xfrm>
            <a:off x="3313517" y="1700391"/>
            <a:ext cx="274243" cy="668825"/>
          </a:xfrm>
          <a:prstGeom prst="rect">
            <a:avLst/>
          </a:prstGeom>
        </p:spPr>
      </p:pic>
      <p:pic>
        <p:nvPicPr>
          <p:cNvPr id="4117" name="Picture 4116">
            <a:extLst>
              <a:ext uri="{FF2B5EF4-FFF2-40B4-BE49-F238E27FC236}">
                <a16:creationId xmlns:a16="http://schemas.microsoft.com/office/drawing/2014/main" id="{776097AC-F0FA-B0B0-F54A-F62A03D01654}"/>
              </a:ext>
            </a:extLst>
          </p:cNvPr>
          <p:cNvPicPr>
            <a:picLocks noChangeAspect="1"/>
          </p:cNvPicPr>
          <p:nvPr/>
        </p:nvPicPr>
        <p:blipFill>
          <a:blip r:embed="rId4"/>
          <a:stretch>
            <a:fillRect/>
          </a:stretch>
        </p:blipFill>
        <p:spPr>
          <a:xfrm>
            <a:off x="3324336" y="2505834"/>
            <a:ext cx="305563" cy="521201"/>
          </a:xfrm>
          <a:prstGeom prst="rect">
            <a:avLst/>
          </a:prstGeom>
        </p:spPr>
      </p:pic>
      <p:sp>
        <p:nvSpPr>
          <p:cNvPr id="69" name="CustomShape 6">
            <a:extLst>
              <a:ext uri="{FF2B5EF4-FFF2-40B4-BE49-F238E27FC236}">
                <a16:creationId xmlns:a16="http://schemas.microsoft.com/office/drawing/2014/main" id="{366AB931-EC7B-CB28-ECCD-81A1194DD879}"/>
              </a:ext>
            </a:extLst>
          </p:cNvPr>
          <p:cNvSpPr/>
          <p:nvPr/>
        </p:nvSpPr>
        <p:spPr>
          <a:xfrm>
            <a:off x="492775" y="3491380"/>
            <a:ext cx="2881250" cy="13610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2060"/>
                </a:solidFill>
                <a:latin typeface="Century Gothic" panose="020B0502020202020204" pitchFamily="34" charset="0"/>
              </a:rPr>
              <a:t>Morgens </a:t>
            </a:r>
            <a:r>
              <a:rPr lang="fr-FR" sz="2000" noProof="0" dirty="0" err="1">
                <a:solidFill>
                  <a:srgbClr val="002060"/>
                </a:solidFill>
                <a:latin typeface="Century Gothic" panose="020B0502020202020204" pitchFamily="34" charset="0"/>
              </a:rPr>
              <a:t>gehen</a:t>
            </a:r>
            <a:r>
              <a:rPr lang="fr-FR" sz="2000" noProof="0" dirty="0">
                <a:solidFill>
                  <a:srgbClr val="002060"/>
                </a:solidFill>
                <a:latin typeface="Century Gothic" panose="020B0502020202020204" pitchFamily="34" charset="0"/>
              </a:rPr>
              <a:t> </a:t>
            </a:r>
            <a:r>
              <a:rPr lang="fr-FR" sz="2000" noProof="0" dirty="0" err="1">
                <a:solidFill>
                  <a:srgbClr val="002060"/>
                </a:solidFill>
                <a:latin typeface="Century Gothic" panose="020B0502020202020204" pitchFamily="34" charset="0"/>
              </a:rPr>
              <a:t>wir</a:t>
            </a:r>
            <a:r>
              <a:rPr lang="fr-FR" sz="2000" noProof="0" dirty="0">
                <a:solidFill>
                  <a:srgbClr val="002060"/>
                </a:solidFill>
                <a:latin typeface="Century Gothic" panose="020B0502020202020204" pitchFamily="34" charset="0"/>
              </a:rPr>
              <a:t> in die </a:t>
            </a:r>
            <a:r>
              <a:rPr lang="fr-FR" sz="2000" noProof="0" dirty="0" err="1">
                <a:solidFill>
                  <a:srgbClr val="002060"/>
                </a:solidFill>
                <a:latin typeface="Century Gothic" panose="020B0502020202020204" pitchFamily="34" charset="0"/>
              </a:rPr>
              <a:t>Schule</a:t>
            </a:r>
            <a:r>
              <a:rPr lang="fr-FR" sz="2000" noProof="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Am</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Morgen </a:t>
            </a:r>
            <a:r>
              <a:rPr kumimoji="0" lang="fr-FR" sz="20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singen</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wir</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dort </a:t>
            </a:r>
            <a:r>
              <a:rPr kumimoji="0" lang="fr-FR" sz="2000" b="0" i="0" u="none" strike="noStrike" kern="1200" cap="none" spc="0" normalizeH="0" dirty="0" err="1">
                <a:ln>
                  <a:noFill/>
                </a:ln>
                <a:solidFill>
                  <a:srgbClr val="002060"/>
                </a:solidFill>
                <a:effectLst/>
                <a:uLnTx/>
                <a:uFillTx/>
                <a:latin typeface="Century Gothic" panose="020B0502020202020204" pitchFamily="34" charset="0"/>
                <a:ea typeface="+mn-ea"/>
                <a:cs typeface="+mn-cs"/>
              </a:rPr>
              <a:t>einen</a:t>
            </a:r>
            <a:r>
              <a:rPr kumimoji="0" lang="fr-FR" sz="2000" b="0" i="0" u="none" strike="noStrike" kern="1200" cap="none" spc="0" normalizeH="0" dirty="0">
                <a:ln>
                  <a:noFill/>
                </a:ln>
                <a:solidFill>
                  <a:srgbClr val="002060"/>
                </a:solidFill>
                <a:effectLst/>
                <a:uLnTx/>
                <a:uFillTx/>
                <a:latin typeface="Century Gothic" panose="020B0502020202020204" pitchFamily="34" charset="0"/>
                <a:ea typeface="+mn-ea"/>
                <a:cs typeface="+mn-cs"/>
              </a:rPr>
              <a:t> Song.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60019D2F-568E-3974-8B8C-C760F72C62D9}"/>
              </a:ext>
            </a:extLst>
          </p:cNvPr>
          <p:cNvSpPr txBox="1"/>
          <p:nvPr/>
        </p:nvSpPr>
        <p:spPr>
          <a:xfrm>
            <a:off x="514863" y="5262537"/>
            <a:ext cx="281152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rgbClr val="002060"/>
                </a:solidFill>
                <a:latin typeface="Century Gothic" panose="020B0502020202020204" pitchFamily="34" charset="0"/>
              </a:rPr>
              <a:t>Ja</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wir</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sehen</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abends</a:t>
            </a:r>
            <a:r>
              <a:rPr lang="fr-FR" sz="2000" dirty="0">
                <a:solidFill>
                  <a:srgbClr val="002060"/>
                </a:solidFill>
                <a:latin typeface="Century Gothic" panose="020B0502020202020204" pitchFamily="34" charset="0"/>
              </a:rPr>
              <a:t> Filme, aber       </a:t>
            </a:r>
            <a:r>
              <a:rPr lang="fr-FR" sz="2000" dirty="0" err="1">
                <a:solidFill>
                  <a:srgbClr val="002060"/>
                </a:solidFill>
                <a:latin typeface="Century Gothic" panose="020B0502020202020204" pitchFamily="34" charset="0"/>
              </a:rPr>
              <a:t>am</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Dienstagabend</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spielt</a:t>
            </a:r>
            <a:r>
              <a:rPr lang="fr-FR" sz="2000" dirty="0">
                <a:solidFill>
                  <a:srgbClr val="002060"/>
                </a:solidFill>
                <a:latin typeface="Century Gothic" panose="020B0502020202020204" pitchFamily="34" charset="0"/>
              </a:rPr>
              <a:t> </a:t>
            </a:r>
            <a:r>
              <a:rPr lang="fr-FR" sz="2000" dirty="0" err="1">
                <a:solidFill>
                  <a:srgbClr val="002060"/>
                </a:solidFill>
                <a:latin typeface="Century Gothic" panose="020B0502020202020204" pitchFamily="34" charset="0"/>
              </a:rPr>
              <a:t>hat</a:t>
            </a:r>
            <a:r>
              <a:rPr lang="fr-FR" sz="2000" dirty="0">
                <a:solidFill>
                  <a:srgbClr val="002060"/>
                </a:solidFill>
                <a:latin typeface="Century Gothic" panose="020B0502020202020204" pitchFamily="34" charset="0"/>
              </a:rPr>
              <a:t> Hamza </a:t>
            </a:r>
            <a:r>
              <a:rPr lang="fr-FR" sz="2000" dirty="0" err="1">
                <a:solidFill>
                  <a:srgbClr val="002060"/>
                </a:solidFill>
                <a:latin typeface="Century Gothic" panose="020B0502020202020204" pitchFamily="34" charset="0"/>
              </a:rPr>
              <a:t>Fußball</a:t>
            </a:r>
            <a:r>
              <a:rPr lang="fr-FR" sz="2000" dirty="0">
                <a:solidFill>
                  <a:srgbClr val="002060"/>
                </a:solidFill>
                <a:latin typeface="Century Gothic" panose="020B0502020202020204" pitchFamily="34" charset="0"/>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19" name="Picture 4118">
            <a:extLst>
              <a:ext uri="{FF2B5EF4-FFF2-40B4-BE49-F238E27FC236}">
                <a16:creationId xmlns:a16="http://schemas.microsoft.com/office/drawing/2014/main" id="{06849562-76A7-E0CD-9AE3-11B50AA2AC4D}"/>
              </a:ext>
            </a:extLst>
          </p:cNvPr>
          <p:cNvPicPr>
            <a:picLocks noChangeAspect="1"/>
          </p:cNvPicPr>
          <p:nvPr/>
        </p:nvPicPr>
        <p:blipFill>
          <a:blip r:embed="rId5"/>
          <a:stretch>
            <a:fillRect/>
          </a:stretch>
        </p:blipFill>
        <p:spPr>
          <a:xfrm>
            <a:off x="3330278" y="5144095"/>
            <a:ext cx="274243" cy="668825"/>
          </a:xfrm>
          <a:prstGeom prst="rect">
            <a:avLst/>
          </a:prstGeom>
        </p:spPr>
      </p:pic>
      <p:pic>
        <p:nvPicPr>
          <p:cNvPr id="4120" name="Picture 4119">
            <a:extLst>
              <a:ext uri="{FF2B5EF4-FFF2-40B4-BE49-F238E27FC236}">
                <a16:creationId xmlns:a16="http://schemas.microsoft.com/office/drawing/2014/main" id="{BD8E9E18-9C7C-5F7A-98FD-1CF985F91081}"/>
              </a:ext>
            </a:extLst>
          </p:cNvPr>
          <p:cNvPicPr>
            <a:picLocks noChangeAspect="1"/>
          </p:cNvPicPr>
          <p:nvPr/>
        </p:nvPicPr>
        <p:blipFill>
          <a:blip r:embed="rId4"/>
          <a:stretch>
            <a:fillRect/>
          </a:stretch>
        </p:blipFill>
        <p:spPr>
          <a:xfrm>
            <a:off x="3353589" y="5912737"/>
            <a:ext cx="305563" cy="521201"/>
          </a:xfrm>
          <a:prstGeom prst="rect">
            <a:avLst/>
          </a:prstGeom>
        </p:spPr>
      </p:pic>
      <p:pic>
        <p:nvPicPr>
          <p:cNvPr id="4122" name="Picture 4121" descr="Icon&#10;&#10;Description automatically generated">
            <a:extLst>
              <a:ext uri="{FF2B5EF4-FFF2-40B4-BE49-F238E27FC236}">
                <a16:creationId xmlns:a16="http://schemas.microsoft.com/office/drawing/2014/main" id="{8C71C503-9D2B-A3E9-F6E1-857EDCA95A86}"/>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1343965" y="3164667"/>
            <a:ext cx="385273" cy="385272"/>
          </a:xfrm>
          <a:prstGeom prst="rect">
            <a:avLst/>
          </a:prstGeom>
        </p:spPr>
      </p:pic>
      <p:pic>
        <p:nvPicPr>
          <p:cNvPr id="4124" name="Picture 4123">
            <a:extLst>
              <a:ext uri="{FF2B5EF4-FFF2-40B4-BE49-F238E27FC236}">
                <a16:creationId xmlns:a16="http://schemas.microsoft.com/office/drawing/2014/main" id="{57E2A9EC-85F3-E3E1-A25E-BAC50A14981E}"/>
              </a:ext>
            </a:extLst>
          </p:cNvPr>
          <p:cNvPicPr>
            <a:picLocks noChangeAspect="1"/>
          </p:cNvPicPr>
          <p:nvPr/>
        </p:nvPicPr>
        <p:blipFill>
          <a:blip r:embed="rId4"/>
          <a:stretch>
            <a:fillRect/>
          </a:stretch>
        </p:blipFill>
        <p:spPr>
          <a:xfrm>
            <a:off x="10344294" y="4609185"/>
            <a:ext cx="1252128" cy="2135764"/>
          </a:xfrm>
          <a:prstGeom prst="rect">
            <a:avLst/>
          </a:prstGeom>
        </p:spPr>
      </p:pic>
      <p:pic>
        <p:nvPicPr>
          <p:cNvPr id="1026" name="Picture 2" descr="Free vector graphics of Football">
            <a:extLst>
              <a:ext uri="{FF2B5EF4-FFF2-40B4-BE49-F238E27FC236}">
                <a16:creationId xmlns:a16="http://schemas.microsoft.com/office/drawing/2014/main" id="{2212C3FD-8C83-4BF9-98C7-3B16B716B1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11523" y="5786493"/>
            <a:ext cx="868392" cy="86839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Icon&#10;&#10;Description automatically generated">
            <a:extLst>
              <a:ext uri="{FF2B5EF4-FFF2-40B4-BE49-F238E27FC236}">
                <a16:creationId xmlns:a16="http://schemas.microsoft.com/office/drawing/2014/main" id="{354A7291-5411-4D89-B3E5-F59848EE75D1}"/>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10151934" y="3601010"/>
            <a:ext cx="385273" cy="385272"/>
          </a:xfrm>
          <a:prstGeom prst="rect">
            <a:avLst/>
          </a:prstGeom>
        </p:spPr>
      </p:pic>
      <p:sp>
        <p:nvSpPr>
          <p:cNvPr id="77" name="Oval 76">
            <a:extLst>
              <a:ext uri="{FF2B5EF4-FFF2-40B4-BE49-F238E27FC236}">
                <a16:creationId xmlns:a16="http://schemas.microsoft.com/office/drawing/2014/main" id="{248F2EF8-1B53-4EE1-A3F4-361F946A6276}"/>
              </a:ext>
            </a:extLst>
          </p:cNvPr>
          <p:cNvSpPr/>
          <p:nvPr/>
        </p:nvSpPr>
        <p:spPr>
          <a:xfrm>
            <a:off x="59794" y="357859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8" name="Oval 77">
            <a:extLst>
              <a:ext uri="{FF2B5EF4-FFF2-40B4-BE49-F238E27FC236}">
                <a16:creationId xmlns:a16="http://schemas.microsoft.com/office/drawing/2014/main" id="{B5550131-B6AD-4CF5-9468-C287270E483E}"/>
              </a:ext>
            </a:extLst>
          </p:cNvPr>
          <p:cNvSpPr/>
          <p:nvPr/>
        </p:nvSpPr>
        <p:spPr>
          <a:xfrm>
            <a:off x="59794" y="4190081"/>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9" name="Oval 78">
            <a:extLst>
              <a:ext uri="{FF2B5EF4-FFF2-40B4-BE49-F238E27FC236}">
                <a16:creationId xmlns:a16="http://schemas.microsoft.com/office/drawing/2014/main" id="{83F08187-A783-45F9-9564-F220633B2914}"/>
              </a:ext>
            </a:extLst>
          </p:cNvPr>
          <p:cNvSpPr/>
          <p:nvPr/>
        </p:nvSpPr>
        <p:spPr>
          <a:xfrm>
            <a:off x="104620" y="5320854"/>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0" name="Oval 79">
            <a:extLst>
              <a:ext uri="{FF2B5EF4-FFF2-40B4-BE49-F238E27FC236}">
                <a16:creationId xmlns:a16="http://schemas.microsoft.com/office/drawing/2014/main" id="{58F2FB34-E200-4B63-914B-41DC7230F515}"/>
              </a:ext>
            </a:extLst>
          </p:cNvPr>
          <p:cNvSpPr/>
          <p:nvPr/>
        </p:nvSpPr>
        <p:spPr>
          <a:xfrm>
            <a:off x="104613" y="5951847"/>
            <a:ext cx="374414" cy="347397"/>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5" name="CustomShape 23">
            <a:extLst>
              <a:ext uri="{FF2B5EF4-FFF2-40B4-BE49-F238E27FC236}">
                <a16:creationId xmlns:a16="http://schemas.microsoft.com/office/drawing/2014/main" id="{0EB450C7-2D4F-4843-97E1-0157F755CDE4}"/>
              </a:ext>
            </a:extLst>
          </p:cNvPr>
          <p:cNvSpPr/>
          <p:nvPr/>
        </p:nvSpPr>
        <p:spPr>
          <a:xfrm>
            <a:off x="3694813" y="1769059"/>
            <a:ext cx="424486" cy="328194"/>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6" name="Speech Bubble: Rectangle with Corners Rounded 75">
            <a:extLst>
              <a:ext uri="{FF2B5EF4-FFF2-40B4-BE49-F238E27FC236}">
                <a16:creationId xmlns:a16="http://schemas.microsoft.com/office/drawing/2014/main" id="{9D3AF755-2355-457F-8540-29DEC2F3AB9C}"/>
              </a:ext>
            </a:extLst>
          </p:cNvPr>
          <p:cNvSpPr/>
          <p:nvPr/>
        </p:nvSpPr>
        <p:spPr>
          <a:xfrm>
            <a:off x="4212561" y="4162364"/>
            <a:ext cx="4906873" cy="2617187"/>
          </a:xfrm>
          <a:prstGeom prst="wedgeRoundRectCallout">
            <a:avLst>
              <a:gd name="adj1" fmla="val -23355"/>
              <a:gd name="adj2" fmla="val -5992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Remember! </a:t>
            </a:r>
            <a:br>
              <a:rPr lang="en-US" sz="2200" dirty="0"/>
            </a:br>
            <a:r>
              <a:rPr lang="en-US" sz="2200" dirty="0"/>
              <a:t>The </a:t>
            </a:r>
            <a:r>
              <a:rPr lang="en-US" sz="2200" u="sng" dirty="0"/>
              <a:t>time</a:t>
            </a:r>
            <a:r>
              <a:rPr lang="en-US" sz="2200" dirty="0"/>
              <a:t> </a:t>
            </a:r>
            <a:r>
              <a:rPr lang="en-US" sz="2200" u="sng" dirty="0"/>
              <a:t>adverb</a:t>
            </a:r>
            <a:r>
              <a:rPr lang="en-US" sz="2200" dirty="0"/>
              <a:t> is the clue.</a:t>
            </a:r>
            <a:br>
              <a:rPr lang="en-US" sz="2200" dirty="0"/>
            </a:br>
            <a:r>
              <a:rPr lang="en-US" sz="2200" dirty="0"/>
              <a:t>E.g. </a:t>
            </a:r>
            <a:r>
              <a:rPr lang="en-US" sz="2200" b="1" dirty="0"/>
              <a:t>I do </a:t>
            </a:r>
            <a:r>
              <a:rPr lang="en-US" sz="2200" dirty="0"/>
              <a:t>homework in the afternoons. (repeated)</a:t>
            </a:r>
            <a:br>
              <a:rPr lang="en-US" sz="2200" dirty="0"/>
            </a:br>
            <a:r>
              <a:rPr lang="en-US" sz="2200" b="1" dirty="0"/>
              <a:t>I am doing </a:t>
            </a:r>
            <a:r>
              <a:rPr lang="en-US" sz="2200" dirty="0"/>
              <a:t>homework this afternoon. (once)</a:t>
            </a:r>
            <a:endParaRPr lang="en-GB" sz="2200" dirty="0"/>
          </a:p>
        </p:txBody>
      </p:sp>
      <p:sp>
        <p:nvSpPr>
          <p:cNvPr id="4" name="TextBox 3">
            <a:extLst>
              <a:ext uri="{FF2B5EF4-FFF2-40B4-BE49-F238E27FC236}">
                <a16:creationId xmlns:a16="http://schemas.microsoft.com/office/drawing/2014/main" id="{FE7B684B-2474-438A-A5A0-71CC58ADBD68}"/>
              </a:ext>
            </a:extLst>
          </p:cNvPr>
          <p:cNvSpPr txBox="1"/>
          <p:nvPr/>
        </p:nvSpPr>
        <p:spPr>
          <a:xfrm>
            <a:off x="4198438" y="1733101"/>
            <a:ext cx="5043462" cy="400110"/>
          </a:xfrm>
          <a:prstGeom prst="rect">
            <a:avLst/>
          </a:prstGeom>
          <a:noFill/>
        </p:spPr>
        <p:txBody>
          <a:bodyPr wrap="square" rtlCol="0">
            <a:spAutoFit/>
          </a:bodyPr>
          <a:lstStyle/>
          <a:p>
            <a:r>
              <a:rPr lang="en-GB" sz="2000" b="1" dirty="0">
                <a:solidFill>
                  <a:srgbClr val="002060"/>
                </a:solidFill>
              </a:rPr>
              <a:t>We get homework in the afternoons.</a:t>
            </a:r>
          </a:p>
        </p:txBody>
      </p:sp>
      <p:sp>
        <p:nvSpPr>
          <p:cNvPr id="81" name="TextBox 80">
            <a:extLst>
              <a:ext uri="{FF2B5EF4-FFF2-40B4-BE49-F238E27FC236}">
                <a16:creationId xmlns:a16="http://schemas.microsoft.com/office/drawing/2014/main" id="{66D977A0-AC2B-499D-B1AF-B52C10448DA0}"/>
              </a:ext>
            </a:extLst>
          </p:cNvPr>
          <p:cNvSpPr txBox="1"/>
          <p:nvPr/>
        </p:nvSpPr>
        <p:spPr>
          <a:xfrm>
            <a:off x="4212828" y="2120275"/>
            <a:ext cx="5040978" cy="400110"/>
          </a:xfrm>
          <a:prstGeom prst="rect">
            <a:avLst/>
          </a:prstGeom>
          <a:noFill/>
        </p:spPr>
        <p:txBody>
          <a:bodyPr wrap="square" rtlCol="0">
            <a:spAutoFit/>
          </a:bodyPr>
          <a:lstStyle/>
          <a:p>
            <a:r>
              <a:rPr lang="en-GB" sz="2000" b="1" dirty="0">
                <a:solidFill>
                  <a:srgbClr val="002060"/>
                </a:solidFill>
              </a:rPr>
              <a:t>We do homework in the evenings.</a:t>
            </a:r>
          </a:p>
        </p:txBody>
      </p:sp>
      <p:sp>
        <p:nvSpPr>
          <p:cNvPr id="82" name="TextBox 81">
            <a:extLst>
              <a:ext uri="{FF2B5EF4-FFF2-40B4-BE49-F238E27FC236}">
                <a16:creationId xmlns:a16="http://schemas.microsoft.com/office/drawing/2014/main" id="{70B5D608-4A1A-49D4-AE75-99BF0F99D07B}"/>
              </a:ext>
            </a:extLst>
          </p:cNvPr>
          <p:cNvSpPr txBox="1"/>
          <p:nvPr/>
        </p:nvSpPr>
        <p:spPr>
          <a:xfrm>
            <a:off x="4199425" y="2505834"/>
            <a:ext cx="5098421" cy="400110"/>
          </a:xfrm>
          <a:prstGeom prst="rect">
            <a:avLst/>
          </a:prstGeom>
          <a:noFill/>
        </p:spPr>
        <p:txBody>
          <a:bodyPr wrap="square" rtlCol="0">
            <a:spAutoFit/>
          </a:bodyPr>
          <a:lstStyle/>
          <a:p>
            <a:r>
              <a:rPr lang="en-GB" sz="2000" b="1" dirty="0">
                <a:solidFill>
                  <a:srgbClr val="002060"/>
                </a:solidFill>
              </a:rPr>
              <a:t>In the mornings we go to school.</a:t>
            </a:r>
          </a:p>
        </p:txBody>
      </p:sp>
      <p:sp>
        <p:nvSpPr>
          <p:cNvPr id="89" name="TextBox 88">
            <a:extLst>
              <a:ext uri="{FF2B5EF4-FFF2-40B4-BE49-F238E27FC236}">
                <a16:creationId xmlns:a16="http://schemas.microsoft.com/office/drawing/2014/main" id="{B2551E5B-3FCA-40F2-A682-C8FC10AD4C81}"/>
              </a:ext>
            </a:extLst>
          </p:cNvPr>
          <p:cNvSpPr txBox="1"/>
          <p:nvPr/>
        </p:nvSpPr>
        <p:spPr>
          <a:xfrm>
            <a:off x="4184142" y="2894496"/>
            <a:ext cx="5705842" cy="400110"/>
          </a:xfrm>
          <a:prstGeom prst="rect">
            <a:avLst/>
          </a:prstGeom>
          <a:noFill/>
        </p:spPr>
        <p:txBody>
          <a:bodyPr wrap="square" rtlCol="0">
            <a:spAutoFit/>
          </a:bodyPr>
          <a:lstStyle/>
          <a:p>
            <a:r>
              <a:rPr lang="en-GB" sz="2000" b="1" dirty="0">
                <a:solidFill>
                  <a:srgbClr val="002060"/>
                </a:solidFill>
              </a:rPr>
              <a:t>In the morning we are singing a song there.</a:t>
            </a:r>
          </a:p>
        </p:txBody>
      </p:sp>
      <p:sp>
        <p:nvSpPr>
          <p:cNvPr id="99" name="TextBox 98">
            <a:extLst>
              <a:ext uri="{FF2B5EF4-FFF2-40B4-BE49-F238E27FC236}">
                <a16:creationId xmlns:a16="http://schemas.microsoft.com/office/drawing/2014/main" id="{1811CBC9-B49A-4CE5-8D77-6AFBE20AC52E}"/>
              </a:ext>
            </a:extLst>
          </p:cNvPr>
          <p:cNvSpPr txBox="1"/>
          <p:nvPr/>
        </p:nvSpPr>
        <p:spPr>
          <a:xfrm>
            <a:off x="4179177" y="3247933"/>
            <a:ext cx="5705842" cy="400110"/>
          </a:xfrm>
          <a:prstGeom prst="rect">
            <a:avLst/>
          </a:prstGeom>
          <a:noFill/>
        </p:spPr>
        <p:txBody>
          <a:bodyPr wrap="square" rtlCol="0">
            <a:spAutoFit/>
          </a:bodyPr>
          <a:lstStyle/>
          <a:p>
            <a:r>
              <a:rPr lang="en-GB" sz="2000" b="1" dirty="0">
                <a:solidFill>
                  <a:srgbClr val="002060"/>
                </a:solidFill>
              </a:rPr>
              <a:t>We watch films in the evenings.</a:t>
            </a:r>
          </a:p>
        </p:txBody>
      </p:sp>
      <p:sp>
        <p:nvSpPr>
          <p:cNvPr id="100" name="TextBox 99">
            <a:extLst>
              <a:ext uri="{FF2B5EF4-FFF2-40B4-BE49-F238E27FC236}">
                <a16:creationId xmlns:a16="http://schemas.microsoft.com/office/drawing/2014/main" id="{30B4CDC8-F501-4DF3-82E8-5FFE5D1C4EBA}"/>
              </a:ext>
            </a:extLst>
          </p:cNvPr>
          <p:cNvSpPr txBox="1"/>
          <p:nvPr/>
        </p:nvSpPr>
        <p:spPr>
          <a:xfrm>
            <a:off x="4212828" y="3589922"/>
            <a:ext cx="5843330" cy="400110"/>
          </a:xfrm>
          <a:prstGeom prst="rect">
            <a:avLst/>
          </a:prstGeom>
          <a:noFill/>
        </p:spPr>
        <p:txBody>
          <a:bodyPr wrap="square" rtlCol="0">
            <a:spAutoFit/>
          </a:bodyPr>
          <a:lstStyle/>
          <a:p>
            <a:r>
              <a:rPr lang="en-GB" sz="2000" b="1" dirty="0">
                <a:solidFill>
                  <a:srgbClr val="002060"/>
                </a:solidFill>
              </a:rPr>
              <a:t>On Tuesday evening Hamza is playing footie.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1_W1_9.7.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1_W1_9.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T1_W1_9.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T1_W1_9.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T1_W1_9.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T1_W1_9.7.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P spid="4" grpId="0"/>
      <p:bldP spid="81" grpId="0"/>
      <p:bldP spid="82" grpId="0"/>
      <p:bldP spid="89" grpId="0"/>
      <p:bldP spid="99" grpId="0"/>
      <p:bldP spid="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2" y="285660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13812466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3">
            <a:extLst>
              <a:ext uri="{FF2B5EF4-FFF2-40B4-BE49-F238E27FC236}">
                <a16:creationId xmlns:a16="http://schemas.microsoft.com/office/drawing/2014/main" id="{D111730B-C800-4100-889C-E3B46D9B57C9}"/>
              </a:ext>
            </a:extLst>
          </p:cNvPr>
          <p:cNvSpPr/>
          <p:nvPr/>
        </p:nvSpPr>
        <p:spPr>
          <a:xfrm>
            <a:off x="4928176" y="1165124"/>
            <a:ext cx="2629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5355791" y="3344904"/>
            <a:ext cx="199920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 </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1711" y="-40786"/>
            <a:ext cx="366023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o</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103678" y="2782396"/>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826019" y="3344904"/>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224821" y="4028029"/>
            <a:ext cx="42681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80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8244991" y="4028029"/>
            <a:ext cx="407544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subTnLst>
                                    <p:audio>
                                      <p:cMediaNode mute="1">
                                        <p:cTn display="0" masterRel="sameClick">
                                          <p:stCondLst>
                                            <p:cond evt="begin" delay="0">
                                              <p:tn val="19"/>
                                            </p:cond>
                                          </p:stCondLst>
                                          <p:endCondLst>
                                            <p:cond evt="onStopAudio" delay="0">
                                              <p:tgtEl>
                                                <p:sldTgt/>
                                              </p:tgtEl>
                                            </p:cond>
                                          </p:endCondLst>
                                        </p:cTn>
                                        <p:tgtEl>
                                          <p:sndTgt r:embed="rId3" name="wohne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long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66698" y="3818567"/>
            <a:ext cx="473078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sterreich</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[Austria]</a:t>
            </a:r>
          </a:p>
        </p:txBody>
      </p:sp>
      <p:sp>
        <p:nvSpPr>
          <p:cNvPr id="28" name="Rectangle 27">
            <a:extLst>
              <a:ext uri="{FF2B5EF4-FFF2-40B4-BE49-F238E27FC236}">
                <a16:creationId xmlns:a16="http://schemas.microsoft.com/office/drawing/2014/main" id="{2EE7C624-5CC4-424F-B133-B95C55814F3F}"/>
              </a:ext>
            </a:extLst>
          </p:cNvPr>
          <p:cNvSpPr/>
          <p:nvPr/>
        </p:nvSpPr>
        <p:spPr>
          <a:xfrm>
            <a:off x="8474247" y="3848600"/>
            <a:ext cx="345960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rter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[words]</a:t>
            </a:r>
          </a:p>
        </p:txBody>
      </p:sp>
      <p:sp>
        <p:nvSpPr>
          <p:cNvPr id="23" name="Rectangle 22">
            <a:extLst>
              <a:ext uri="{FF2B5EF4-FFF2-40B4-BE49-F238E27FC236}">
                <a16:creationId xmlns:a16="http://schemas.microsoft.com/office/drawing/2014/main" id="{F5423E80-40B8-4E2B-B784-FC9074719F8C}"/>
              </a:ext>
            </a:extLst>
          </p:cNvPr>
          <p:cNvSpPr/>
          <p:nvPr/>
        </p:nvSpPr>
        <p:spPr>
          <a:xfrm>
            <a:off x="4949611" y="3840310"/>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nig</a:t>
            </a: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[king]</a:t>
            </a:r>
          </a:p>
        </p:txBody>
      </p:sp>
      <p:pic>
        <p:nvPicPr>
          <p:cNvPr id="30" name="Picture 29" descr="Icon&#10;&#10;Description automatically generated">
            <a:extLst>
              <a:ext uri="{FF2B5EF4-FFF2-40B4-BE49-F238E27FC236}">
                <a16:creationId xmlns:a16="http://schemas.microsoft.com/office/drawing/2014/main" id="{C4920561-3009-414D-BEF3-210441266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9" y="1773887"/>
            <a:ext cx="1840312" cy="2343880"/>
          </a:xfrm>
          <a:prstGeom prst="rect">
            <a:avLst/>
          </a:prstGeom>
        </p:spPr>
      </p:pic>
      <p:pic>
        <p:nvPicPr>
          <p:cNvPr id="31" name="Picture 30">
            <a:extLst>
              <a:ext uri="{FF2B5EF4-FFF2-40B4-BE49-F238E27FC236}">
                <a16:creationId xmlns:a16="http://schemas.microsoft.com/office/drawing/2014/main" id="{CDEDC634-1335-49A8-A815-76612D670EC8}"/>
              </a:ext>
            </a:extLst>
          </p:cNvPr>
          <p:cNvPicPr>
            <a:picLocks noChangeAspect="1"/>
          </p:cNvPicPr>
          <p:nvPr/>
        </p:nvPicPr>
        <p:blipFill>
          <a:blip r:embed="rId5"/>
          <a:stretch>
            <a:fillRect/>
          </a:stretch>
        </p:blipFill>
        <p:spPr>
          <a:xfrm>
            <a:off x="9029390" y="2018188"/>
            <a:ext cx="2633376" cy="1830412"/>
          </a:xfrm>
          <a:prstGeom prst="rect">
            <a:avLst/>
          </a:prstGeom>
        </p:spPr>
      </p:pic>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509" y="1544987"/>
            <a:ext cx="2096462" cy="2684942"/>
          </a:xfrm>
          <a:prstGeom prst="rect">
            <a:avLst/>
          </a:prstGeom>
        </p:spPr>
      </p:pic>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flipV="1">
            <a:off x="2861188" y="3588393"/>
            <a:ext cx="751690" cy="31347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76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4758AD43-A24E-5A43-F70D-3710F32F88B4}"/>
              </a:ext>
            </a:extLst>
          </p:cNvPr>
          <p:cNvSpPr/>
          <p:nvPr/>
        </p:nvSpPr>
        <p:spPr>
          <a:xfrm>
            <a:off x="5462405" y="1275958"/>
            <a:ext cx="2629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834531" y="351424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pf</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51012"/>
            <a:ext cx="594051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short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o</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CustomShape 2">
            <a:extLst>
              <a:ext uri="{FF2B5EF4-FFF2-40B4-BE49-F238E27FC236}">
                <a16:creationId xmlns:a16="http://schemas.microsoft.com/office/drawing/2014/main" id="{6F86E706-C9FB-4FCD-9AD6-53B52F4BF6F0}"/>
              </a:ext>
            </a:extLst>
          </p:cNvPr>
          <p:cNvSpPr/>
          <p:nvPr/>
        </p:nvSpPr>
        <p:spPr>
          <a:xfrm>
            <a:off x="-991524" y="3409025"/>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mmen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637B455-8F04-42CB-A975-C05F59DED46E}"/>
              </a:ext>
            </a:extLst>
          </p:cNvPr>
          <p:cNvSpPr txBox="1"/>
          <p:nvPr/>
        </p:nvSpPr>
        <p:spPr>
          <a:xfrm>
            <a:off x="8950261" y="5674517"/>
            <a:ext cx="2664301" cy="40011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a:ea typeface="+mn-ea"/>
                <a:cs typeface="+mn-cs"/>
              </a:rPr>
              <a:t>kommen</a:t>
            </a:r>
            <a:r>
              <a:rPr kumimoji="0" lang="en-GB" sz="2000" b="0" i="0" u="none" strike="noStrike" kern="1200" cap="none" spc="0" normalizeH="0" baseline="0" noProof="0" dirty="0">
                <a:ln>
                  <a:noFill/>
                </a:ln>
                <a:solidFill>
                  <a:prstClr val="black"/>
                </a:solidFill>
                <a:effectLst/>
                <a:uLnTx/>
                <a:uFillTx/>
                <a:latin typeface="Century Gothic"/>
                <a:ea typeface="+mn-ea"/>
                <a:cs typeface="+mn-cs"/>
              </a:rPr>
              <a:t> – to come </a:t>
            </a:r>
          </a:p>
        </p:txBody>
      </p:sp>
      <p:pic>
        <p:nvPicPr>
          <p:cNvPr id="2050" name="Picture 2" descr="Coming Soon, Sign, Board, Advertisement, Banner, Card">
            <a:extLst>
              <a:ext uri="{FF2B5EF4-FFF2-40B4-BE49-F238E27FC236}">
                <a16:creationId xmlns:a16="http://schemas.microsoft.com/office/drawing/2014/main" id="{E97D7C64-E4F2-499B-8831-3A780BCC8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362" y="1945696"/>
            <a:ext cx="2009894" cy="1465548"/>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2611949A-B583-404D-8D83-66185E5B39CF}"/>
              </a:ext>
            </a:extLst>
          </p:cNvPr>
          <p:cNvSpPr/>
          <p:nvPr/>
        </p:nvSpPr>
        <p:spPr>
          <a:xfrm>
            <a:off x="6852675" y="3514240"/>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ffen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2" name="Picture 4" descr="Open, Sign, Signage, Neon, Business, Store, Restaurant">
            <a:extLst>
              <a:ext uri="{FF2B5EF4-FFF2-40B4-BE49-F238E27FC236}">
                <a16:creationId xmlns:a16="http://schemas.microsoft.com/office/drawing/2014/main" id="{EDD2C213-B21F-4708-909B-29BFCC050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4011" y="1247618"/>
            <a:ext cx="2296603" cy="247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 of a man's head">
            <a:extLst>
              <a:ext uri="{FF2B5EF4-FFF2-40B4-BE49-F238E27FC236}">
                <a16:creationId xmlns:a16="http://schemas.microsoft.com/office/drawing/2014/main" id="{B19AD84A-1385-483A-A534-7876BCB7DB0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795492" y="1876069"/>
            <a:ext cx="1663216" cy="1907825"/>
          </a:xfrm>
          <a:prstGeom prst="rect">
            <a:avLst/>
          </a:prstGeom>
        </p:spPr>
      </p:pic>
    </p:spTree>
    <p:extLst>
      <p:ext uri="{BB962C8B-B14F-4D97-AF65-F5344CB8AC3E}">
        <p14:creationId xmlns:p14="http://schemas.microsoft.com/office/powerpoint/2010/main" val="8875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3" grpId="0"/>
      <p:bldP spid="12" grpId="0"/>
      <p:bldP spid="13"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52275" y="158446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short [</a:t>
            </a:r>
            <a:r>
              <a:rPr kumimoji="0" lang="en-GB" sz="6600" i="0" u="none" strike="noStrike" kern="1200" cap="none" spc="0" normalizeH="0" baseline="0" noProof="0" dirty="0">
                <a:ln>
                  <a:noFill/>
                </a:ln>
                <a:solidFill>
                  <a:srgbClr val="FF0066"/>
                </a:solidFill>
                <a:effectLst/>
                <a:uLnTx/>
                <a:uFillTx/>
                <a:latin typeface="Century Gothic"/>
                <a:ea typeface="+mn-ea"/>
                <a:cs typeface="+mn-cs"/>
              </a:rPr>
              <a:t>ö</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8798372" y="3915898"/>
            <a:ext cx="2658099"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lf</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396493" y="3915899"/>
            <a:ext cx="340349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ffnen</a:t>
            </a:r>
            <a:endParaRPr kumimoji="0" lang="en-GB" sz="8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open]</a:t>
            </a:r>
          </a:p>
        </p:txBody>
      </p:sp>
      <p:sp>
        <p:nvSpPr>
          <p:cNvPr id="28" name="Rectangle 27">
            <a:extLst>
              <a:ext uri="{FF2B5EF4-FFF2-40B4-BE49-F238E27FC236}">
                <a16:creationId xmlns:a16="http://schemas.microsoft.com/office/drawing/2014/main" id="{2EE7C624-5CC4-424F-B133-B95C55814F3F}"/>
              </a:ext>
            </a:extLst>
          </p:cNvPr>
          <p:cNvSpPr/>
          <p:nvPr/>
        </p:nvSpPr>
        <p:spPr>
          <a:xfrm>
            <a:off x="4421652" y="3859042"/>
            <a:ext cx="313739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ö</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pfe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380FAFFF-4697-8259-FB61-E89F9E36FD02}"/>
              </a:ext>
            </a:extLst>
          </p:cNvPr>
          <p:cNvSpPr/>
          <p:nvPr/>
        </p:nvSpPr>
        <p:spPr>
          <a:xfrm>
            <a:off x="6312877" y="84285"/>
            <a:ext cx="3943310" cy="1323440"/>
          </a:xfrm>
          <a:prstGeom prst="wedgeRoundRectCallout">
            <a:avLst>
              <a:gd name="adj1" fmla="val -118862"/>
              <a:gd name="adj2" fmla="val -1585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All vowels in German can be long or short, including [ö]. [ö] is usually short when followed by two consonants.</a:t>
            </a:r>
            <a:endParaRPr lang="en-GB" sz="2000" dirty="0"/>
          </a:p>
        </p:txBody>
      </p:sp>
      <p:pic>
        <p:nvPicPr>
          <p:cNvPr id="20" name="Picture 19" descr="back of a man's head">
            <a:extLst>
              <a:ext uri="{FF2B5EF4-FFF2-40B4-BE49-F238E27FC236}">
                <a16:creationId xmlns:a16="http://schemas.microsoft.com/office/drawing/2014/main" id="{6D3B9C4F-5B18-4E92-9D25-35D4C6D5D9C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072316" y="2097864"/>
            <a:ext cx="1663216" cy="1907825"/>
          </a:xfrm>
          <a:prstGeom prst="rect">
            <a:avLst/>
          </a:prstGeom>
        </p:spPr>
      </p:pic>
      <p:pic>
        <p:nvPicPr>
          <p:cNvPr id="21" name="Picture 20" descr="back of a man's head">
            <a:extLst>
              <a:ext uri="{FF2B5EF4-FFF2-40B4-BE49-F238E27FC236}">
                <a16:creationId xmlns:a16="http://schemas.microsoft.com/office/drawing/2014/main" id="{A224CE59-9605-4CF8-817B-FD2DBF13D2F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6010931" y="2214990"/>
            <a:ext cx="1663216" cy="1907825"/>
          </a:xfrm>
          <a:prstGeom prst="rect">
            <a:avLst/>
          </a:prstGeom>
        </p:spPr>
      </p:pic>
      <p:pic>
        <p:nvPicPr>
          <p:cNvPr id="22" name="Picture 21" descr="back of a man's head">
            <a:extLst>
              <a:ext uri="{FF2B5EF4-FFF2-40B4-BE49-F238E27FC236}">
                <a16:creationId xmlns:a16="http://schemas.microsoft.com/office/drawing/2014/main" id="{346E3369-F616-4BFE-83DC-64B7A97D147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4065275" y="2092976"/>
            <a:ext cx="1663216" cy="1907825"/>
          </a:xfrm>
          <a:prstGeom prst="rect">
            <a:avLst/>
          </a:prstGeom>
        </p:spPr>
      </p:pic>
      <p:pic>
        <p:nvPicPr>
          <p:cNvPr id="26" name="Picture 25" descr="open door">
            <a:extLst>
              <a:ext uri="{FF2B5EF4-FFF2-40B4-BE49-F238E27FC236}">
                <a16:creationId xmlns:a16="http://schemas.microsoft.com/office/drawing/2014/main" id="{EC3456F3-76C9-44B4-8346-6E52C8C3551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8702" y="1919622"/>
            <a:ext cx="2044958" cy="2044958"/>
          </a:xfrm>
          <a:prstGeom prst="rect">
            <a:avLst/>
          </a:prstGeom>
        </p:spPr>
      </p:pic>
      <p:sp>
        <p:nvSpPr>
          <p:cNvPr id="29" name="Rectangle 28" descr="the number 12">
            <a:extLst>
              <a:ext uri="{FF2B5EF4-FFF2-40B4-BE49-F238E27FC236}">
                <a16:creationId xmlns:a16="http://schemas.microsoft.com/office/drawing/2014/main" id="{71A81AEA-1F0D-42E3-A50F-52009D16509C}"/>
              </a:ext>
            </a:extLst>
          </p:cNvPr>
          <p:cNvSpPr/>
          <p:nvPr/>
        </p:nvSpPr>
        <p:spPr>
          <a:xfrm>
            <a:off x="8798372" y="2240267"/>
            <a:ext cx="2480026" cy="1862048"/>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500" b="1" dirty="0">
                <a:ln w="22225">
                  <a:solidFill>
                    <a:srgbClr val="ED7D31"/>
                  </a:solidFill>
                  <a:prstDash val="solid"/>
                </a:ln>
                <a:solidFill>
                  <a:srgbClr val="ED7D31">
                    <a:lumMod val="40000"/>
                    <a:lumOff val="60000"/>
                  </a:srgbClr>
                </a:solidFill>
                <a:latin typeface="Century Gothic" panose="020B0502020202020204" pitchFamily="34" charset="0"/>
              </a:rPr>
              <a:t>12</a:t>
            </a:r>
          </a:p>
        </p:txBody>
      </p:sp>
    </p:spTree>
    <p:extLst>
      <p:ext uri="{BB962C8B-B14F-4D97-AF65-F5344CB8AC3E}">
        <p14:creationId xmlns:p14="http://schemas.microsoft.com/office/powerpoint/2010/main" val="56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 grpId="0" animBg="1"/>
      <p:bldP spid="2" grpId="1"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1">
            <a:extLst>
              <a:ext uri="{FF2B5EF4-FFF2-40B4-BE49-F238E27FC236}">
                <a16:creationId xmlns:a16="http://schemas.microsoft.com/office/drawing/2014/main" id="{07578D30-2581-D2BA-0906-469DC72319F6}"/>
              </a:ext>
            </a:extLst>
          </p:cNvPr>
          <p:cNvGraphicFramePr/>
          <p:nvPr>
            <p:extLst>
              <p:ext uri="{D42A27DB-BD31-4B8C-83A1-F6EECF244321}">
                <p14:modId xmlns:p14="http://schemas.microsoft.com/office/powerpoint/2010/main" val="2126479021"/>
              </p:ext>
            </p:extLst>
          </p:nvPr>
        </p:nvGraphicFramePr>
        <p:xfrm>
          <a:off x="69121" y="1060799"/>
          <a:ext cx="9069263" cy="4806720"/>
        </p:xfrm>
        <a:graphic>
          <a:graphicData uri="http://schemas.openxmlformats.org/drawingml/2006/table">
            <a:tbl>
              <a:tblPr/>
              <a:tblGrid>
                <a:gridCol w="1160733">
                  <a:extLst>
                    <a:ext uri="{9D8B030D-6E8A-4147-A177-3AD203B41FA5}">
                      <a16:colId xmlns:a16="http://schemas.microsoft.com/office/drawing/2014/main" val="20000"/>
                    </a:ext>
                  </a:extLst>
                </a:gridCol>
                <a:gridCol w="2328021">
                  <a:extLst>
                    <a:ext uri="{9D8B030D-6E8A-4147-A177-3AD203B41FA5}">
                      <a16:colId xmlns:a16="http://schemas.microsoft.com/office/drawing/2014/main" val="20001"/>
                    </a:ext>
                  </a:extLst>
                </a:gridCol>
                <a:gridCol w="2721195">
                  <a:extLst>
                    <a:ext uri="{9D8B030D-6E8A-4147-A177-3AD203B41FA5}">
                      <a16:colId xmlns:a16="http://schemas.microsoft.com/office/drawing/2014/main" val="3429732964"/>
                    </a:ext>
                  </a:extLst>
                </a:gridCol>
                <a:gridCol w="2859314">
                  <a:extLst>
                    <a:ext uri="{9D8B030D-6E8A-4147-A177-3AD203B41FA5}">
                      <a16:colId xmlns:a16="http://schemas.microsoft.com/office/drawing/2014/main" val="2938364504"/>
                    </a:ext>
                  </a:extLst>
                </a:gridCol>
              </a:tblGrid>
              <a:tr h="961200">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latin typeface="Century gothic"/>
                        </a:rPr>
                        <a:t>Bilder</a:t>
                      </a: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kumimoji="0" lang="en-GB" sz="2400" b="0" i="0" u="none" strike="noStrike" kern="1200" cap="none" spc="0" normalizeH="0" baseline="0" noProof="0" dirty="0">
                          <a:ln>
                            <a:noFill/>
                          </a:ln>
                          <a:solidFill>
                            <a:srgbClr val="002060"/>
                          </a:solidFill>
                          <a:effectLst/>
                          <a:uLnTx/>
                          <a:uFillTx/>
                          <a:latin typeface="+mn-lt"/>
                          <a:ea typeface="+mn-ea"/>
                          <a:cs typeface="+mn-cs"/>
                        </a:rPr>
                        <a:t>[</a:t>
                      </a:r>
                      <a:r>
                        <a:rPr kumimoji="0" lang="en-GB" sz="2400" b="1" i="0" u="none" strike="noStrike" kern="1200" cap="none" spc="0" normalizeH="0" baseline="0" noProof="0" dirty="0">
                          <a:ln>
                            <a:noFill/>
                          </a:ln>
                          <a:solidFill>
                            <a:srgbClr val="002060"/>
                          </a:solidFill>
                          <a:effectLst/>
                          <a:uLnTx/>
                          <a:uFillTx/>
                          <a:latin typeface="+mn-lt"/>
                          <a:ea typeface="+mn-ea"/>
                          <a:cs typeface="+mn-cs"/>
                        </a:rPr>
                        <a:t>ö</a:t>
                      </a:r>
                      <a:r>
                        <a:rPr kumimoji="0" lang="en-GB" sz="2400" b="0" i="0" u="none" strike="noStrike" kern="1200" cap="none" spc="0" normalizeH="0" baseline="0" noProof="0" dirty="0">
                          <a:ln>
                            <a:noFill/>
                          </a:ln>
                          <a:solidFill>
                            <a:srgbClr val="002060"/>
                          </a:solidFill>
                          <a:effectLst/>
                          <a:uLnTx/>
                          <a:uFillTx/>
                          <a:latin typeface="+mn-lt"/>
                          <a:ea typeface="+mn-ea"/>
                          <a:cs typeface="+mn-cs"/>
                        </a:rPr>
                        <a:t>] </a:t>
                      </a: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kumimoji="0" lang="en-GB" sz="2000" b="0" i="0" u="none" strike="noStrike" kern="1200" cap="none" spc="0" normalizeH="0" baseline="0" noProof="0" dirty="0">
                          <a:ln>
                            <a:noFill/>
                          </a:ln>
                          <a:solidFill>
                            <a:srgbClr val="002060"/>
                          </a:solidFill>
                          <a:effectLst/>
                          <a:uLnTx/>
                          <a:uFillTx/>
                          <a:latin typeface="+mn-lt"/>
                          <a:ea typeface="+mn-ea"/>
                          <a:cs typeface="+mn-cs"/>
                        </a:rPr>
                        <a:t>[</a:t>
                      </a:r>
                      <a:r>
                        <a:rPr kumimoji="0" lang="en-GB" sz="2000" b="1" i="0" u="none" strike="noStrike" kern="1200" cap="none" spc="0" normalizeH="0" baseline="0" noProof="0" dirty="0">
                          <a:ln>
                            <a:noFill/>
                          </a:ln>
                          <a:solidFill>
                            <a:srgbClr val="002060"/>
                          </a:solidFill>
                          <a:effectLst/>
                          <a:uLnTx/>
                          <a:uFillTx/>
                          <a:latin typeface="+mn-lt"/>
                          <a:ea typeface="+mn-ea"/>
                          <a:cs typeface="+mn-cs"/>
                        </a:rPr>
                        <a:t>o</a:t>
                      </a:r>
                      <a:r>
                        <a:rPr kumimoji="0" lang="en-GB" sz="2000" b="0" i="0" u="none" strike="noStrike" kern="1200" cap="none" spc="0" normalizeH="0" baseline="0" noProof="0" dirty="0">
                          <a:ln>
                            <a:noFill/>
                          </a:ln>
                          <a:solidFill>
                            <a:srgbClr val="002060"/>
                          </a:solidFill>
                          <a:effectLst/>
                          <a:uLnTx/>
                          <a:uFillTx/>
                          <a:latin typeface="+mn-lt"/>
                          <a:ea typeface="+mn-ea"/>
                          <a:cs typeface="+mn-cs"/>
                        </a:rPr>
                        <a:t>]</a:t>
                      </a: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W</a:t>
                      </a:r>
                      <a:r>
                        <a:rPr lang="en-US" sz="2000" b="1" dirty="0" err="1">
                          <a:solidFill>
                            <a:srgbClr val="FF0066"/>
                          </a:solidFill>
                        </a:rPr>
                        <a:t>ö</a:t>
                      </a:r>
                      <a:r>
                        <a:rPr lang="en-US" sz="2000" dirty="0" err="1">
                          <a:solidFill>
                            <a:srgbClr val="002060"/>
                          </a:solidFill>
                        </a:rPr>
                        <a:t>rter</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Schl</a:t>
                      </a:r>
                      <a:r>
                        <a:rPr lang="en-US" sz="2000" b="1" dirty="0" err="1">
                          <a:solidFill>
                            <a:srgbClr val="FF0066"/>
                          </a:solidFill>
                        </a:rPr>
                        <a:t>ö</a:t>
                      </a:r>
                      <a:r>
                        <a:rPr lang="en-US" sz="2000" dirty="0" err="1">
                          <a:solidFill>
                            <a:srgbClr val="002060"/>
                          </a:solidFill>
                        </a:rPr>
                        <a:t>sser</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Pers</a:t>
                      </a:r>
                      <a:r>
                        <a:rPr lang="en-US" sz="2000" b="1" dirty="0" err="1">
                          <a:solidFill>
                            <a:srgbClr val="FF0066"/>
                          </a:solidFill>
                        </a:rPr>
                        <a:t>o</a:t>
                      </a:r>
                      <a:r>
                        <a:rPr lang="en-US" sz="2000" dirty="0" err="1">
                          <a:solidFill>
                            <a:srgbClr val="002060"/>
                          </a:solidFill>
                        </a:rPr>
                        <a:t>nen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D</a:t>
                      </a:r>
                      <a:r>
                        <a:rPr lang="en-US" sz="2000" b="1" dirty="0" err="1">
                          <a:solidFill>
                            <a:srgbClr val="FF0066"/>
                          </a:solidFill>
                        </a:rPr>
                        <a:t>ö</a:t>
                      </a:r>
                      <a:r>
                        <a:rPr lang="en-US" sz="2000" dirty="0" err="1">
                          <a:solidFill>
                            <a:srgbClr val="002060"/>
                          </a:solidFill>
                        </a:rPr>
                        <a:t>rfer</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Antw</a:t>
                      </a:r>
                      <a:r>
                        <a:rPr lang="en-US" sz="2000" b="1" dirty="0" err="1">
                          <a:solidFill>
                            <a:srgbClr val="FF0066"/>
                          </a:solidFill>
                        </a:rPr>
                        <a:t>o</a:t>
                      </a:r>
                      <a:r>
                        <a:rPr lang="en-US" sz="2000" dirty="0" err="1">
                          <a:solidFill>
                            <a:srgbClr val="002060"/>
                          </a:solidFill>
                        </a:rPr>
                        <a:t>rten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St</a:t>
                      </a:r>
                      <a:r>
                        <a:rPr lang="en-US" sz="2000" b="1" dirty="0" err="1">
                          <a:solidFill>
                            <a:srgbClr val="FF0066"/>
                          </a:solidFill>
                        </a:rPr>
                        <a:t>o</a:t>
                      </a:r>
                      <a:r>
                        <a:rPr lang="en-US" sz="2000" dirty="0" err="1">
                          <a:solidFill>
                            <a:srgbClr val="002060"/>
                          </a:solidFill>
                        </a:rPr>
                        <a:t>ffe</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W</a:t>
                      </a:r>
                      <a:r>
                        <a:rPr lang="en-US" sz="2000" b="1" dirty="0" err="1">
                          <a:solidFill>
                            <a:srgbClr val="FF0066"/>
                          </a:solidFill>
                        </a:rPr>
                        <a:t>o</a:t>
                      </a:r>
                      <a:r>
                        <a:rPr lang="en-US" sz="2000" dirty="0" err="1">
                          <a:solidFill>
                            <a:srgbClr val="002060"/>
                          </a:solidFill>
                        </a:rPr>
                        <a:t>chenenden</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err="1">
                          <a:solidFill>
                            <a:srgbClr val="002060"/>
                          </a:solidFill>
                        </a:rPr>
                        <a:t>V</a:t>
                      </a:r>
                      <a:r>
                        <a:rPr lang="en-US" sz="2000" b="1" dirty="0" err="1">
                          <a:solidFill>
                            <a:srgbClr val="FF0066"/>
                          </a:solidFill>
                        </a:rPr>
                        <a:t>ö</a:t>
                      </a:r>
                      <a:r>
                        <a:rPr lang="en-US" sz="2000" dirty="0" err="1">
                          <a:solidFill>
                            <a:srgbClr val="002060"/>
                          </a:solidFill>
                        </a:rPr>
                        <a:t>gel</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148997370"/>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ö</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1" i="0" u="none" strike="noStrike" kern="1200" cap="none" spc="0" normalizeH="0" baseline="0" noProof="0" dirty="0">
                <a:ln>
                  <a:noFill/>
                </a:ln>
                <a:solidFill>
                  <a:srgbClr val="002060"/>
                </a:solidFill>
                <a:effectLst/>
                <a:uLnTx/>
                <a:uFillTx/>
                <a:latin typeface="Century Gothic"/>
                <a:ea typeface="+mn-ea"/>
                <a:cs typeface="+mn-cs"/>
              </a:rPr>
              <a:t>o</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20" name="Graphic 19" descr="Teacher">
            <a:extLst>
              <a:ext uri="{FF2B5EF4-FFF2-40B4-BE49-F238E27FC236}">
                <a16:creationId xmlns:a16="http://schemas.microsoft.com/office/drawing/2014/main" id="{319FEF70-E98E-4415-83A3-C990FF6A86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5065" y="-32391"/>
            <a:ext cx="914400" cy="914400"/>
          </a:xfrm>
          <a:prstGeom prst="rect">
            <a:avLst/>
          </a:prstGeom>
        </p:spPr>
      </p:pic>
      <p:sp>
        <p:nvSpPr>
          <p:cNvPr id="18" name="Speech Bubble: Rectangle with Corners Rounded 17">
            <a:extLst>
              <a:ext uri="{FF2B5EF4-FFF2-40B4-BE49-F238E27FC236}">
                <a16:creationId xmlns:a16="http://schemas.microsoft.com/office/drawing/2014/main" id="{73846DBA-A6AF-42A0-85A6-F984BCE8E4BF}"/>
              </a:ext>
            </a:extLst>
          </p:cNvPr>
          <p:cNvSpPr/>
          <p:nvPr/>
        </p:nvSpPr>
        <p:spPr>
          <a:xfrm>
            <a:off x="5050018" y="55229"/>
            <a:ext cx="51025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extLst>
              <a:ext uri="{FF2B5EF4-FFF2-40B4-BE49-F238E27FC236}">
                <a16:creationId xmlns:a16="http://schemas.microsoft.com/office/drawing/2014/main" id="{F2D45AC9-B317-43E8-8B12-4E839699D16A}"/>
              </a:ext>
            </a:extLst>
          </p:cNvPr>
          <p:cNvSpPr/>
          <p:nvPr/>
        </p:nvSpPr>
        <p:spPr>
          <a:xfrm>
            <a:off x="5137487" y="56732"/>
            <a:ext cx="501504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a:t>
            </a:r>
            <a:r>
              <a:rPr lang="en-GB" sz="2400" b="1" kern="0" dirty="0" err="1">
                <a:solidFill>
                  <a:srgbClr val="002060"/>
                </a:solidFill>
                <a:latin typeface="Century Gothic"/>
                <a:ea typeface="Century Gothic"/>
                <a:cs typeface="Century Gothic"/>
                <a:sym typeface="Century Gothic"/>
              </a:rPr>
              <a:t>schreib</a:t>
            </a:r>
            <a:r>
              <a:rPr lang="en-GB" sz="2400" b="1" kern="0" dirty="0">
                <a:solidFill>
                  <a:srgbClr val="002060"/>
                </a:solidFill>
                <a:latin typeface="Century Gothic"/>
                <a:ea typeface="Century Gothic"/>
                <a:cs typeface="Century Gothic"/>
                <a:sym typeface="Century Gothic"/>
              </a:rPr>
              <a:t> [ö] </a:t>
            </a:r>
            <a:r>
              <a:rPr lang="en-GB" sz="2400" b="1" kern="0" dirty="0" err="1">
                <a:solidFill>
                  <a:srgbClr val="002060"/>
                </a:solidFill>
                <a:latin typeface="Century Gothic"/>
                <a:ea typeface="Century Gothic"/>
                <a:cs typeface="Century Gothic"/>
                <a:sym typeface="Century Gothic"/>
              </a:rPr>
              <a:t>oder</a:t>
            </a:r>
            <a:r>
              <a:rPr lang="en-GB" sz="2400" b="1" kern="0" dirty="0">
                <a:solidFill>
                  <a:srgbClr val="002060"/>
                </a:solidFill>
                <a:latin typeface="Century Gothic"/>
                <a:ea typeface="Century Gothic"/>
                <a:cs typeface="Century Gothic"/>
                <a:sym typeface="Century Gothic"/>
              </a:rPr>
              <a:t> [o].</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6" name="Picture 10" descr="Free vector graphics of Castle">
            <a:extLst>
              <a:ext uri="{FF2B5EF4-FFF2-40B4-BE49-F238E27FC236}">
                <a16:creationId xmlns:a16="http://schemas.microsoft.com/office/drawing/2014/main" id="{8B0CB9BF-351E-A1EC-5FD2-2331BD927F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0921" y="2509683"/>
            <a:ext cx="590627" cy="4429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Free vector graphics of Castle">
            <a:extLst>
              <a:ext uri="{FF2B5EF4-FFF2-40B4-BE49-F238E27FC236}">
                <a16:creationId xmlns:a16="http://schemas.microsoft.com/office/drawing/2014/main" id="{8CBAE0A8-CCE0-B423-18DD-68CFE1AB3D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9041" y="2512266"/>
            <a:ext cx="581135" cy="4358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vector graphics of Landscape">
            <a:extLst>
              <a:ext uri="{FF2B5EF4-FFF2-40B4-BE49-F238E27FC236}">
                <a16:creationId xmlns:a16="http://schemas.microsoft.com/office/drawing/2014/main" id="{EF82F725-232D-E279-D443-BD0293B5B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2049" y="3387507"/>
            <a:ext cx="1003749" cy="501875"/>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AEB4C89E-D8A9-A358-03BD-412356679152}"/>
              </a:ext>
            </a:extLst>
          </p:cNvPr>
          <p:cNvSpPr/>
          <p:nvPr/>
        </p:nvSpPr>
        <p:spPr>
          <a:xfrm>
            <a:off x="1339938" y="2054418"/>
            <a:ext cx="1056421" cy="396360"/>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Hallo!</a:t>
            </a:r>
          </a:p>
        </p:txBody>
      </p:sp>
      <p:pic>
        <p:nvPicPr>
          <p:cNvPr id="1030" name="Picture 6" descr="Free vector graphics of Bird">
            <a:extLst>
              <a:ext uri="{FF2B5EF4-FFF2-40B4-BE49-F238E27FC236}">
                <a16:creationId xmlns:a16="http://schemas.microsoft.com/office/drawing/2014/main" id="{5013AA86-AA0E-88F7-D305-744A22EAEE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4544" y="5375281"/>
            <a:ext cx="416578" cy="571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6C3EACF-868B-99B8-A881-46032824A71F}"/>
              </a:ext>
            </a:extLst>
          </p:cNvPr>
          <p:cNvPicPr>
            <a:picLocks noChangeAspect="1"/>
          </p:cNvPicPr>
          <p:nvPr/>
        </p:nvPicPr>
        <p:blipFill>
          <a:blip r:embed="rId9"/>
          <a:stretch>
            <a:fillRect/>
          </a:stretch>
        </p:blipFill>
        <p:spPr>
          <a:xfrm>
            <a:off x="1774544" y="3032059"/>
            <a:ext cx="335562" cy="391087"/>
          </a:xfrm>
          <a:prstGeom prst="rect">
            <a:avLst/>
          </a:prstGeom>
        </p:spPr>
      </p:pic>
      <p:pic>
        <p:nvPicPr>
          <p:cNvPr id="12" name="Picture 11">
            <a:extLst>
              <a:ext uri="{FF2B5EF4-FFF2-40B4-BE49-F238E27FC236}">
                <a16:creationId xmlns:a16="http://schemas.microsoft.com/office/drawing/2014/main" id="{FE0DBCA2-EA6A-BF43-5155-3E0BA28A8CE4}"/>
              </a:ext>
            </a:extLst>
          </p:cNvPr>
          <p:cNvPicPr>
            <a:picLocks noChangeAspect="1"/>
          </p:cNvPicPr>
          <p:nvPr/>
        </p:nvPicPr>
        <p:blipFill>
          <a:blip r:embed="rId10"/>
          <a:stretch>
            <a:fillRect/>
          </a:stretch>
        </p:blipFill>
        <p:spPr>
          <a:xfrm>
            <a:off x="1609076" y="4939984"/>
            <a:ext cx="412958" cy="376366"/>
          </a:xfrm>
          <a:prstGeom prst="rect">
            <a:avLst/>
          </a:prstGeom>
        </p:spPr>
      </p:pic>
      <p:pic>
        <p:nvPicPr>
          <p:cNvPr id="13" name="Picture 12">
            <a:extLst>
              <a:ext uri="{FF2B5EF4-FFF2-40B4-BE49-F238E27FC236}">
                <a16:creationId xmlns:a16="http://schemas.microsoft.com/office/drawing/2014/main" id="{9FF80C4F-9B00-1E38-51A3-21BCEDBCE938}"/>
              </a:ext>
            </a:extLst>
          </p:cNvPr>
          <p:cNvPicPr>
            <a:picLocks noChangeAspect="1"/>
          </p:cNvPicPr>
          <p:nvPr/>
        </p:nvPicPr>
        <p:blipFill>
          <a:blip r:embed="rId11"/>
          <a:stretch>
            <a:fillRect/>
          </a:stretch>
        </p:blipFill>
        <p:spPr>
          <a:xfrm>
            <a:off x="1873840" y="3968451"/>
            <a:ext cx="296389" cy="402641"/>
          </a:xfrm>
          <a:prstGeom prst="rect">
            <a:avLst/>
          </a:prstGeom>
        </p:spPr>
      </p:pic>
      <p:grpSp>
        <p:nvGrpSpPr>
          <p:cNvPr id="16" name="Group 15">
            <a:extLst>
              <a:ext uri="{FF2B5EF4-FFF2-40B4-BE49-F238E27FC236}">
                <a16:creationId xmlns:a16="http://schemas.microsoft.com/office/drawing/2014/main" id="{25C03146-1B9E-AF3E-A20A-83271592BED3}"/>
              </a:ext>
            </a:extLst>
          </p:cNvPr>
          <p:cNvGrpSpPr/>
          <p:nvPr/>
        </p:nvGrpSpPr>
        <p:grpSpPr>
          <a:xfrm>
            <a:off x="1399110" y="4496637"/>
            <a:ext cx="569539" cy="402642"/>
            <a:chOff x="-2111301" y="1581678"/>
            <a:chExt cx="2996382" cy="2037095"/>
          </a:xfrm>
        </p:grpSpPr>
        <p:pic>
          <p:nvPicPr>
            <p:cNvPr id="17" name="Picture 16" descr="Background pattern&#10;&#10;Description automatically generated">
              <a:extLst>
                <a:ext uri="{FF2B5EF4-FFF2-40B4-BE49-F238E27FC236}">
                  <a16:creationId xmlns:a16="http://schemas.microsoft.com/office/drawing/2014/main" id="{1544F9C2-6790-DD62-C0BE-A9DB17464E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5105" y="1604401"/>
              <a:ext cx="1394154" cy="1991649"/>
            </a:xfrm>
            <a:prstGeom prst="rect">
              <a:avLst/>
            </a:prstGeom>
          </p:spPr>
        </p:pic>
        <p:pic>
          <p:nvPicPr>
            <p:cNvPr id="21" name="Picture 20" descr="Background pattern&#10;&#10;Description automatically generated">
              <a:extLst>
                <a:ext uri="{FF2B5EF4-FFF2-40B4-BE49-F238E27FC236}">
                  <a16:creationId xmlns:a16="http://schemas.microsoft.com/office/drawing/2014/main" id="{4E19800B-DDCF-4694-7C9B-00CC9D3D9E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11301" y="2224619"/>
              <a:ext cx="1394154" cy="1394154"/>
            </a:xfrm>
            <a:prstGeom prst="rect">
              <a:avLst/>
            </a:prstGeom>
          </p:spPr>
        </p:pic>
        <p:pic>
          <p:nvPicPr>
            <p:cNvPr id="22" name="Picture 21" descr="Background pattern&#10;&#10;Description automatically generated">
              <a:extLst>
                <a:ext uri="{FF2B5EF4-FFF2-40B4-BE49-F238E27FC236}">
                  <a16:creationId xmlns:a16="http://schemas.microsoft.com/office/drawing/2014/main" id="{A2D96B93-22C3-FE76-5938-0C6D96845D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9513" y="1814815"/>
              <a:ext cx="1444594" cy="1443841"/>
            </a:xfrm>
            <a:prstGeom prst="rect">
              <a:avLst/>
            </a:prstGeom>
          </p:spPr>
        </p:pic>
        <p:pic>
          <p:nvPicPr>
            <p:cNvPr id="23" name="Graphic 22" descr="Scissors with solid fill">
              <a:extLst>
                <a:ext uri="{FF2B5EF4-FFF2-40B4-BE49-F238E27FC236}">
                  <a16:creationId xmlns:a16="http://schemas.microsoft.com/office/drawing/2014/main" id="{FD386132-AA60-B649-C0F9-51EE4C94394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788" y="1581678"/>
              <a:ext cx="914400" cy="914400"/>
            </a:xfrm>
            <a:prstGeom prst="rect">
              <a:avLst/>
            </a:prstGeom>
          </p:spPr>
        </p:pic>
      </p:grpSp>
      <p:sp>
        <p:nvSpPr>
          <p:cNvPr id="24" name="CustomShape 22">
            <a:extLst>
              <a:ext uri="{FF2B5EF4-FFF2-40B4-BE49-F238E27FC236}">
                <a16:creationId xmlns:a16="http://schemas.microsoft.com/office/drawing/2014/main" id="{BB211E27-0172-8852-4124-0C819B7FB9B7}"/>
              </a:ext>
            </a:extLst>
          </p:cNvPr>
          <p:cNvSpPr/>
          <p:nvPr/>
        </p:nvSpPr>
        <p:spPr>
          <a:xfrm>
            <a:off x="568888" y="488558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3">
            <a:extLst>
              <a:ext uri="{FF2B5EF4-FFF2-40B4-BE49-F238E27FC236}">
                <a16:creationId xmlns:a16="http://schemas.microsoft.com/office/drawing/2014/main" id="{250E079B-6EE6-2FFF-E822-1C5860306A6E}"/>
              </a:ext>
            </a:extLst>
          </p:cNvPr>
          <p:cNvSpPr/>
          <p:nvPr/>
        </p:nvSpPr>
        <p:spPr>
          <a:xfrm>
            <a:off x="568888" y="19934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6" name="CustomShape 24">
            <a:extLst>
              <a:ext uri="{FF2B5EF4-FFF2-40B4-BE49-F238E27FC236}">
                <a16:creationId xmlns:a16="http://schemas.microsoft.com/office/drawing/2014/main" id="{9C1E2AAE-848E-4FFF-D59B-1ADD1B0B2D50}"/>
              </a:ext>
            </a:extLst>
          </p:cNvPr>
          <p:cNvSpPr/>
          <p:nvPr/>
        </p:nvSpPr>
        <p:spPr>
          <a:xfrm>
            <a:off x="568888" y="24726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7" name="CustomShape 25">
            <a:extLst>
              <a:ext uri="{FF2B5EF4-FFF2-40B4-BE49-F238E27FC236}">
                <a16:creationId xmlns:a16="http://schemas.microsoft.com/office/drawing/2014/main" id="{D38A91A6-C507-5192-610F-997A3287E41E}"/>
              </a:ext>
            </a:extLst>
          </p:cNvPr>
          <p:cNvSpPr/>
          <p:nvPr/>
        </p:nvSpPr>
        <p:spPr>
          <a:xfrm>
            <a:off x="568888" y="29391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8" name="CustomShape 26">
            <a:extLst>
              <a:ext uri="{FF2B5EF4-FFF2-40B4-BE49-F238E27FC236}">
                <a16:creationId xmlns:a16="http://schemas.microsoft.com/office/drawing/2014/main" id="{BA9ABE48-3960-F84A-98E7-BEF7F9B72E08}"/>
              </a:ext>
            </a:extLst>
          </p:cNvPr>
          <p:cNvSpPr/>
          <p:nvPr/>
        </p:nvSpPr>
        <p:spPr>
          <a:xfrm>
            <a:off x="568888" y="34446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9" name="CustomShape 27">
            <a:extLst>
              <a:ext uri="{FF2B5EF4-FFF2-40B4-BE49-F238E27FC236}">
                <a16:creationId xmlns:a16="http://schemas.microsoft.com/office/drawing/2014/main" id="{3AB26EB7-68D0-92F4-5D4B-A5FAC894F234}"/>
              </a:ext>
            </a:extLst>
          </p:cNvPr>
          <p:cNvSpPr/>
          <p:nvPr/>
        </p:nvSpPr>
        <p:spPr>
          <a:xfrm>
            <a:off x="573208" y="393672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0" name="CustomShape 28">
            <a:extLst>
              <a:ext uri="{FF2B5EF4-FFF2-40B4-BE49-F238E27FC236}">
                <a16:creationId xmlns:a16="http://schemas.microsoft.com/office/drawing/2014/main" id="{96122991-1133-8F7B-3F28-9B997AA90669}"/>
              </a:ext>
            </a:extLst>
          </p:cNvPr>
          <p:cNvSpPr/>
          <p:nvPr/>
        </p:nvSpPr>
        <p:spPr>
          <a:xfrm>
            <a:off x="568888" y="43798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1" name="CustomShape 23">
            <a:extLst>
              <a:ext uri="{FF2B5EF4-FFF2-40B4-BE49-F238E27FC236}">
                <a16:creationId xmlns:a16="http://schemas.microsoft.com/office/drawing/2014/main" id="{24331BC8-63D5-67EC-326F-74E4A73B4E6B}"/>
              </a:ext>
            </a:extLst>
          </p:cNvPr>
          <p:cNvSpPr/>
          <p:nvPr/>
        </p:nvSpPr>
        <p:spPr>
          <a:xfrm>
            <a:off x="568888" y="54008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2" name="Speech Bubble: Rectangle with Corners Rounded 31">
            <a:extLst>
              <a:ext uri="{FF2B5EF4-FFF2-40B4-BE49-F238E27FC236}">
                <a16:creationId xmlns:a16="http://schemas.microsoft.com/office/drawing/2014/main" id="{5495F0E8-998D-CF18-DA5B-55450766D382}"/>
              </a:ext>
            </a:extLst>
          </p:cNvPr>
          <p:cNvSpPr/>
          <p:nvPr/>
        </p:nvSpPr>
        <p:spPr>
          <a:xfrm>
            <a:off x="2349545" y="2048808"/>
            <a:ext cx="1056421" cy="396360"/>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Hallo!</a:t>
            </a:r>
          </a:p>
        </p:txBody>
      </p:sp>
      <p:sp>
        <p:nvSpPr>
          <p:cNvPr id="34" name="TextBox 33">
            <a:extLst>
              <a:ext uri="{FF2B5EF4-FFF2-40B4-BE49-F238E27FC236}">
                <a16:creationId xmlns:a16="http://schemas.microsoft.com/office/drawing/2014/main" id="{9AE0E991-194C-184B-A056-A507D752E43A}"/>
              </a:ext>
            </a:extLst>
          </p:cNvPr>
          <p:cNvSpPr txBox="1"/>
          <p:nvPr/>
        </p:nvSpPr>
        <p:spPr>
          <a:xfrm>
            <a:off x="4459898" y="2118345"/>
            <a:ext cx="1396563" cy="369332"/>
          </a:xfrm>
          <a:prstGeom prst="rect">
            <a:avLst/>
          </a:prstGeom>
          <a:solidFill>
            <a:schemeClr val="bg1"/>
          </a:solidFill>
        </p:spPr>
        <p:txBody>
          <a:bodyPr wrap="square" rtlCol="0">
            <a:spAutoFit/>
          </a:bodyPr>
          <a:lstStyle/>
          <a:p>
            <a:endParaRPr lang="en-GB" dirty="0"/>
          </a:p>
        </p:txBody>
      </p:sp>
      <p:pic>
        <p:nvPicPr>
          <p:cNvPr id="35" name="Picture 34" descr="Icon&#10;&#10;Description automatically generated">
            <a:extLst>
              <a:ext uri="{FF2B5EF4-FFF2-40B4-BE49-F238E27FC236}">
                <a16:creationId xmlns:a16="http://schemas.microsoft.com/office/drawing/2014/main" id="{88679F86-5FB2-4224-7B1A-2CF8FEC2FE0A}"/>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3747949" y="2051454"/>
            <a:ext cx="396361" cy="396360"/>
          </a:xfrm>
          <a:prstGeom prst="rect">
            <a:avLst/>
          </a:prstGeom>
        </p:spPr>
      </p:pic>
      <p:pic>
        <p:nvPicPr>
          <p:cNvPr id="36" name="Picture 35" descr="Icon&#10;&#10;Description automatically generated">
            <a:extLst>
              <a:ext uri="{FF2B5EF4-FFF2-40B4-BE49-F238E27FC236}">
                <a16:creationId xmlns:a16="http://schemas.microsoft.com/office/drawing/2014/main" id="{A98E7810-F703-AD50-1D85-4FE405E004E6}"/>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3703348" y="2551757"/>
            <a:ext cx="396361" cy="396360"/>
          </a:xfrm>
          <a:prstGeom prst="rect">
            <a:avLst/>
          </a:prstGeom>
        </p:spPr>
      </p:pic>
      <p:sp>
        <p:nvSpPr>
          <p:cNvPr id="37" name="TextBox 36">
            <a:extLst>
              <a:ext uri="{FF2B5EF4-FFF2-40B4-BE49-F238E27FC236}">
                <a16:creationId xmlns:a16="http://schemas.microsoft.com/office/drawing/2014/main" id="{9C0C4829-BB0B-C7FF-1583-1E2CC3621D88}"/>
              </a:ext>
            </a:extLst>
          </p:cNvPr>
          <p:cNvSpPr txBox="1"/>
          <p:nvPr/>
        </p:nvSpPr>
        <p:spPr>
          <a:xfrm>
            <a:off x="4278321" y="2593726"/>
            <a:ext cx="1396563" cy="369332"/>
          </a:xfrm>
          <a:prstGeom prst="rect">
            <a:avLst/>
          </a:prstGeom>
          <a:solidFill>
            <a:schemeClr val="bg1"/>
          </a:solidFill>
        </p:spPr>
        <p:txBody>
          <a:bodyPr wrap="square" rtlCol="0">
            <a:spAutoFit/>
          </a:bodyPr>
          <a:lstStyle/>
          <a:p>
            <a:endParaRPr lang="en-GB" dirty="0"/>
          </a:p>
        </p:txBody>
      </p:sp>
      <p:pic>
        <p:nvPicPr>
          <p:cNvPr id="38" name="Picture 37">
            <a:extLst>
              <a:ext uri="{FF2B5EF4-FFF2-40B4-BE49-F238E27FC236}">
                <a16:creationId xmlns:a16="http://schemas.microsoft.com/office/drawing/2014/main" id="{7E32C2ED-D22A-9476-2538-4757078418D5}"/>
              </a:ext>
            </a:extLst>
          </p:cNvPr>
          <p:cNvPicPr>
            <a:picLocks noChangeAspect="1"/>
          </p:cNvPicPr>
          <p:nvPr/>
        </p:nvPicPr>
        <p:blipFill>
          <a:blip r:embed="rId9"/>
          <a:stretch>
            <a:fillRect/>
          </a:stretch>
        </p:blipFill>
        <p:spPr>
          <a:xfrm>
            <a:off x="2138518" y="3032601"/>
            <a:ext cx="335562" cy="391087"/>
          </a:xfrm>
          <a:prstGeom prst="rect">
            <a:avLst/>
          </a:prstGeom>
        </p:spPr>
      </p:pic>
      <p:pic>
        <p:nvPicPr>
          <p:cNvPr id="39" name="Picture 38" descr="Icon&#10;&#10;Description automatically generated">
            <a:extLst>
              <a:ext uri="{FF2B5EF4-FFF2-40B4-BE49-F238E27FC236}">
                <a16:creationId xmlns:a16="http://schemas.microsoft.com/office/drawing/2014/main" id="{9C976E20-A142-14EB-0F5F-EB72EDD5BF4E}"/>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6580085" y="2986942"/>
            <a:ext cx="396361" cy="396360"/>
          </a:xfrm>
          <a:prstGeom prst="rect">
            <a:avLst/>
          </a:prstGeom>
        </p:spPr>
      </p:pic>
      <p:sp>
        <p:nvSpPr>
          <p:cNvPr id="40" name="TextBox 39">
            <a:extLst>
              <a:ext uri="{FF2B5EF4-FFF2-40B4-BE49-F238E27FC236}">
                <a16:creationId xmlns:a16="http://schemas.microsoft.com/office/drawing/2014/main" id="{C159D630-CFA7-4F19-666D-00C8C09D042D}"/>
              </a:ext>
            </a:extLst>
          </p:cNvPr>
          <p:cNvSpPr txBox="1"/>
          <p:nvPr/>
        </p:nvSpPr>
        <p:spPr>
          <a:xfrm>
            <a:off x="7100791" y="3034077"/>
            <a:ext cx="1396563" cy="369332"/>
          </a:xfrm>
          <a:prstGeom prst="rect">
            <a:avLst/>
          </a:prstGeom>
          <a:solidFill>
            <a:schemeClr val="bg1"/>
          </a:solidFill>
        </p:spPr>
        <p:txBody>
          <a:bodyPr wrap="square" rtlCol="0">
            <a:spAutoFit/>
          </a:bodyPr>
          <a:lstStyle/>
          <a:p>
            <a:endParaRPr lang="en-GB" dirty="0"/>
          </a:p>
        </p:txBody>
      </p:sp>
      <p:pic>
        <p:nvPicPr>
          <p:cNvPr id="41" name="Picture 2" descr="Free vector graphics of Landscape">
            <a:extLst>
              <a:ext uri="{FF2B5EF4-FFF2-40B4-BE49-F238E27FC236}">
                <a16:creationId xmlns:a16="http://schemas.microsoft.com/office/drawing/2014/main" id="{58B0EFDA-C702-F82B-1D02-3B65F4383B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0495" y="3400852"/>
            <a:ext cx="1003749" cy="5018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con&#10;&#10;Description automatically generated">
            <a:extLst>
              <a:ext uri="{FF2B5EF4-FFF2-40B4-BE49-F238E27FC236}">
                <a16:creationId xmlns:a16="http://schemas.microsoft.com/office/drawing/2014/main" id="{C0F6999B-024B-F51F-F209-ED4740F1CD23}"/>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3766747" y="3440264"/>
            <a:ext cx="396361" cy="396360"/>
          </a:xfrm>
          <a:prstGeom prst="rect">
            <a:avLst/>
          </a:prstGeom>
        </p:spPr>
      </p:pic>
      <p:sp>
        <p:nvSpPr>
          <p:cNvPr id="43" name="TextBox 42">
            <a:extLst>
              <a:ext uri="{FF2B5EF4-FFF2-40B4-BE49-F238E27FC236}">
                <a16:creationId xmlns:a16="http://schemas.microsoft.com/office/drawing/2014/main" id="{F3C21E50-5C7C-7DB1-C29F-1AE26A78A772}"/>
              </a:ext>
            </a:extLst>
          </p:cNvPr>
          <p:cNvSpPr txBox="1"/>
          <p:nvPr/>
        </p:nvSpPr>
        <p:spPr>
          <a:xfrm>
            <a:off x="4329939" y="3532372"/>
            <a:ext cx="1396563" cy="369332"/>
          </a:xfrm>
          <a:prstGeom prst="rect">
            <a:avLst/>
          </a:prstGeom>
          <a:solidFill>
            <a:schemeClr val="bg1"/>
          </a:solidFill>
        </p:spPr>
        <p:txBody>
          <a:bodyPr wrap="square" rtlCol="0">
            <a:spAutoFit/>
          </a:bodyPr>
          <a:lstStyle/>
          <a:p>
            <a:endParaRPr lang="en-GB" dirty="0"/>
          </a:p>
        </p:txBody>
      </p:sp>
      <p:pic>
        <p:nvPicPr>
          <p:cNvPr id="44" name="Picture 43">
            <a:extLst>
              <a:ext uri="{FF2B5EF4-FFF2-40B4-BE49-F238E27FC236}">
                <a16:creationId xmlns:a16="http://schemas.microsoft.com/office/drawing/2014/main" id="{08E6387F-DBD1-34E4-7D60-42EF421A8388}"/>
              </a:ext>
            </a:extLst>
          </p:cNvPr>
          <p:cNvPicPr>
            <a:picLocks noChangeAspect="1"/>
          </p:cNvPicPr>
          <p:nvPr/>
        </p:nvPicPr>
        <p:blipFill>
          <a:blip r:embed="rId11"/>
          <a:stretch>
            <a:fillRect/>
          </a:stretch>
        </p:blipFill>
        <p:spPr>
          <a:xfrm>
            <a:off x="2294577" y="3968451"/>
            <a:ext cx="296389" cy="402641"/>
          </a:xfrm>
          <a:prstGeom prst="rect">
            <a:avLst/>
          </a:prstGeom>
        </p:spPr>
      </p:pic>
      <p:pic>
        <p:nvPicPr>
          <p:cNvPr id="45" name="Picture 44" descr="Icon&#10;&#10;Description automatically generated">
            <a:extLst>
              <a:ext uri="{FF2B5EF4-FFF2-40B4-BE49-F238E27FC236}">
                <a16:creationId xmlns:a16="http://schemas.microsoft.com/office/drawing/2014/main" id="{0EBB1791-1D17-2F41-5D0F-12094697574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6487133" y="3968451"/>
            <a:ext cx="396361" cy="396360"/>
          </a:xfrm>
          <a:prstGeom prst="rect">
            <a:avLst/>
          </a:prstGeom>
        </p:spPr>
      </p:pic>
      <p:sp>
        <p:nvSpPr>
          <p:cNvPr id="46" name="TextBox 45">
            <a:extLst>
              <a:ext uri="{FF2B5EF4-FFF2-40B4-BE49-F238E27FC236}">
                <a16:creationId xmlns:a16="http://schemas.microsoft.com/office/drawing/2014/main" id="{A86196D0-52CC-A7C1-A955-3785544CAD1E}"/>
              </a:ext>
            </a:extLst>
          </p:cNvPr>
          <p:cNvSpPr txBox="1"/>
          <p:nvPr/>
        </p:nvSpPr>
        <p:spPr>
          <a:xfrm>
            <a:off x="6976446" y="4007682"/>
            <a:ext cx="1396563" cy="369332"/>
          </a:xfrm>
          <a:prstGeom prst="rect">
            <a:avLst/>
          </a:prstGeom>
          <a:solidFill>
            <a:schemeClr val="bg1"/>
          </a:solidFill>
        </p:spPr>
        <p:txBody>
          <a:bodyPr wrap="square" rtlCol="0">
            <a:spAutoFit/>
          </a:bodyPr>
          <a:lstStyle/>
          <a:p>
            <a:endParaRPr lang="en-GB" dirty="0"/>
          </a:p>
        </p:txBody>
      </p:sp>
      <p:sp>
        <p:nvSpPr>
          <p:cNvPr id="47" name="TextBox 46">
            <a:extLst>
              <a:ext uri="{FF2B5EF4-FFF2-40B4-BE49-F238E27FC236}">
                <a16:creationId xmlns:a16="http://schemas.microsoft.com/office/drawing/2014/main" id="{A5AC3ADF-ED75-5AD5-1F3D-B2526D475E3C}"/>
              </a:ext>
            </a:extLst>
          </p:cNvPr>
          <p:cNvSpPr txBox="1"/>
          <p:nvPr/>
        </p:nvSpPr>
        <p:spPr>
          <a:xfrm>
            <a:off x="7284707" y="4492707"/>
            <a:ext cx="1396563" cy="369332"/>
          </a:xfrm>
          <a:prstGeom prst="rect">
            <a:avLst/>
          </a:prstGeom>
          <a:solidFill>
            <a:schemeClr val="bg1"/>
          </a:solidFill>
        </p:spPr>
        <p:txBody>
          <a:bodyPr wrap="square" rtlCol="0">
            <a:spAutoFit/>
          </a:bodyPr>
          <a:lstStyle/>
          <a:p>
            <a:endParaRPr lang="en-GB" dirty="0"/>
          </a:p>
        </p:txBody>
      </p:sp>
      <p:pic>
        <p:nvPicPr>
          <p:cNvPr id="48" name="Picture 47">
            <a:extLst>
              <a:ext uri="{FF2B5EF4-FFF2-40B4-BE49-F238E27FC236}">
                <a16:creationId xmlns:a16="http://schemas.microsoft.com/office/drawing/2014/main" id="{72816DD1-86E3-F853-9FB8-20506F991B2A}"/>
              </a:ext>
            </a:extLst>
          </p:cNvPr>
          <p:cNvPicPr>
            <a:picLocks noChangeAspect="1"/>
          </p:cNvPicPr>
          <p:nvPr/>
        </p:nvPicPr>
        <p:blipFill>
          <a:blip r:embed="rId18"/>
          <a:stretch>
            <a:fillRect/>
          </a:stretch>
        </p:blipFill>
        <p:spPr>
          <a:xfrm>
            <a:off x="2092565" y="4496771"/>
            <a:ext cx="566977" cy="402371"/>
          </a:xfrm>
          <a:prstGeom prst="rect">
            <a:avLst/>
          </a:prstGeom>
        </p:spPr>
      </p:pic>
      <p:pic>
        <p:nvPicPr>
          <p:cNvPr id="49" name="Picture 48" descr="Icon&#10;&#10;Description automatically generated">
            <a:extLst>
              <a:ext uri="{FF2B5EF4-FFF2-40B4-BE49-F238E27FC236}">
                <a16:creationId xmlns:a16="http://schemas.microsoft.com/office/drawing/2014/main" id="{E67E1919-02B4-1CB9-84CA-34DC2EE9EC12}"/>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6496491" y="4456701"/>
            <a:ext cx="396361" cy="396360"/>
          </a:xfrm>
          <a:prstGeom prst="rect">
            <a:avLst/>
          </a:prstGeom>
        </p:spPr>
      </p:pic>
      <p:pic>
        <p:nvPicPr>
          <p:cNvPr id="50" name="Picture 49">
            <a:extLst>
              <a:ext uri="{FF2B5EF4-FFF2-40B4-BE49-F238E27FC236}">
                <a16:creationId xmlns:a16="http://schemas.microsoft.com/office/drawing/2014/main" id="{AEA15B1B-8A87-4071-68CE-D1ED6C8FC41F}"/>
              </a:ext>
            </a:extLst>
          </p:cNvPr>
          <p:cNvPicPr>
            <a:picLocks noChangeAspect="1"/>
          </p:cNvPicPr>
          <p:nvPr/>
        </p:nvPicPr>
        <p:blipFill>
          <a:blip r:embed="rId10"/>
          <a:stretch>
            <a:fillRect/>
          </a:stretch>
        </p:blipFill>
        <p:spPr>
          <a:xfrm>
            <a:off x="2046519" y="4953310"/>
            <a:ext cx="412958" cy="376366"/>
          </a:xfrm>
          <a:prstGeom prst="rect">
            <a:avLst/>
          </a:prstGeom>
        </p:spPr>
      </p:pic>
      <p:pic>
        <p:nvPicPr>
          <p:cNvPr id="51" name="Picture 50" descr="Icon&#10;&#10;Description automatically generated">
            <a:extLst>
              <a:ext uri="{FF2B5EF4-FFF2-40B4-BE49-F238E27FC236}">
                <a16:creationId xmlns:a16="http://schemas.microsoft.com/office/drawing/2014/main" id="{F25EFC20-B0BC-2188-69D2-0B5C7350B65F}"/>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6392930" y="4963930"/>
            <a:ext cx="396361" cy="396360"/>
          </a:xfrm>
          <a:prstGeom prst="rect">
            <a:avLst/>
          </a:prstGeom>
        </p:spPr>
      </p:pic>
      <p:sp>
        <p:nvSpPr>
          <p:cNvPr id="52" name="TextBox 51">
            <a:extLst>
              <a:ext uri="{FF2B5EF4-FFF2-40B4-BE49-F238E27FC236}">
                <a16:creationId xmlns:a16="http://schemas.microsoft.com/office/drawing/2014/main" id="{C576E608-4E1E-2432-7E3D-114E61BA14AF}"/>
              </a:ext>
            </a:extLst>
          </p:cNvPr>
          <p:cNvSpPr txBox="1"/>
          <p:nvPr/>
        </p:nvSpPr>
        <p:spPr>
          <a:xfrm>
            <a:off x="6760199" y="5010068"/>
            <a:ext cx="2071829" cy="369332"/>
          </a:xfrm>
          <a:prstGeom prst="rect">
            <a:avLst/>
          </a:prstGeom>
          <a:solidFill>
            <a:schemeClr val="bg1"/>
          </a:solidFill>
        </p:spPr>
        <p:txBody>
          <a:bodyPr wrap="square" rtlCol="0">
            <a:spAutoFit/>
          </a:bodyPr>
          <a:lstStyle/>
          <a:p>
            <a:endParaRPr lang="en-GB" dirty="0"/>
          </a:p>
        </p:txBody>
      </p:sp>
      <p:pic>
        <p:nvPicPr>
          <p:cNvPr id="53" name="Picture 6" descr="Free vector graphics of Bird">
            <a:extLst>
              <a:ext uri="{FF2B5EF4-FFF2-40B4-BE49-F238E27FC236}">
                <a16:creationId xmlns:a16="http://schemas.microsoft.com/office/drawing/2014/main" id="{B081111E-6023-983E-915D-24718E364C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8133" y="5400841"/>
            <a:ext cx="416578" cy="57130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Icon&#10;&#10;Description automatically generated">
            <a:extLst>
              <a:ext uri="{FF2B5EF4-FFF2-40B4-BE49-F238E27FC236}">
                <a16:creationId xmlns:a16="http://schemas.microsoft.com/office/drawing/2014/main" id="{9E48020C-AA8C-DF21-7BA4-1E5069338AAC}"/>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3860819" y="5462754"/>
            <a:ext cx="396361" cy="396360"/>
          </a:xfrm>
          <a:prstGeom prst="rect">
            <a:avLst/>
          </a:prstGeom>
        </p:spPr>
      </p:pic>
      <p:sp>
        <p:nvSpPr>
          <p:cNvPr id="56" name="TextBox 55">
            <a:extLst>
              <a:ext uri="{FF2B5EF4-FFF2-40B4-BE49-F238E27FC236}">
                <a16:creationId xmlns:a16="http://schemas.microsoft.com/office/drawing/2014/main" id="{72827808-AA2C-393B-1933-3199C229B49F}"/>
              </a:ext>
            </a:extLst>
          </p:cNvPr>
          <p:cNvSpPr txBox="1"/>
          <p:nvPr/>
        </p:nvSpPr>
        <p:spPr>
          <a:xfrm>
            <a:off x="4329223" y="5462754"/>
            <a:ext cx="1242216" cy="369332"/>
          </a:xfrm>
          <a:prstGeom prst="rect">
            <a:avLst/>
          </a:prstGeom>
          <a:solidFill>
            <a:schemeClr val="bg1"/>
          </a:solidFill>
        </p:spPr>
        <p:txBody>
          <a:bodyPr wrap="square" rtlCol="0">
            <a:spAutoFit/>
          </a:bodyPr>
          <a:lstStyle/>
          <a:p>
            <a:endParaRPr lang="en-GB" dirty="0"/>
          </a:p>
        </p:txBody>
      </p:sp>
      <p:sp>
        <p:nvSpPr>
          <p:cNvPr id="4" name="Speech Bubble: Rectangle with Corners Rounded 3">
            <a:extLst>
              <a:ext uri="{FF2B5EF4-FFF2-40B4-BE49-F238E27FC236}">
                <a16:creationId xmlns:a16="http://schemas.microsoft.com/office/drawing/2014/main" id="{ABD24F76-1EB6-EAFC-BB94-C8182502BC45}"/>
              </a:ext>
            </a:extLst>
          </p:cNvPr>
          <p:cNvSpPr/>
          <p:nvPr/>
        </p:nvSpPr>
        <p:spPr>
          <a:xfrm>
            <a:off x="6259880" y="1764832"/>
            <a:ext cx="5035397" cy="2220646"/>
          </a:xfrm>
          <a:prstGeom prst="wedgeRoundRectCallout">
            <a:avLst>
              <a:gd name="adj1" fmla="val -8033"/>
              <a:gd name="adj2" fmla="val -10665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Some words have [</a:t>
            </a:r>
            <a:r>
              <a:rPr lang="en-GB" sz="2000" b="1" dirty="0"/>
              <a:t>o</a:t>
            </a:r>
            <a:r>
              <a:rPr lang="en-GB" sz="2000" dirty="0"/>
              <a:t>] in singular and [</a:t>
            </a:r>
            <a:r>
              <a:rPr lang="en-GB" sz="2000" b="1" dirty="0"/>
              <a:t>ö</a:t>
            </a:r>
            <a:r>
              <a:rPr lang="en-GB" sz="2000" dirty="0"/>
              <a:t>] in plural. </a:t>
            </a:r>
            <a:br>
              <a:rPr lang="en-GB" sz="2000" dirty="0"/>
            </a:br>
            <a:r>
              <a:rPr lang="en-GB" sz="2000" dirty="0"/>
              <a:t>E.g., der K</a:t>
            </a:r>
            <a:r>
              <a:rPr lang="en-GB" sz="2000" b="1" dirty="0"/>
              <a:t>o</a:t>
            </a:r>
            <a:r>
              <a:rPr lang="en-GB" sz="2000" dirty="0"/>
              <a:t>pf </a:t>
            </a:r>
            <a:r>
              <a:rPr lang="en-GB" sz="2000" dirty="0">
                <a:sym typeface="Wingdings" panose="05000000000000000000" pitchFamily="2" charset="2"/>
              </a:rPr>
              <a:t> die </a:t>
            </a:r>
            <a:r>
              <a:rPr lang="en-GB" sz="2000" dirty="0" err="1">
                <a:sym typeface="Wingdings" panose="05000000000000000000" pitchFamily="2" charset="2"/>
              </a:rPr>
              <a:t>K</a:t>
            </a:r>
            <a:r>
              <a:rPr lang="en-GB" sz="2000" b="1" dirty="0" err="1">
                <a:sym typeface="Wingdings" panose="05000000000000000000" pitchFamily="2" charset="2"/>
              </a:rPr>
              <a:t>ö</a:t>
            </a:r>
            <a:r>
              <a:rPr lang="en-GB" sz="2000" dirty="0" err="1">
                <a:sym typeface="Wingdings" panose="05000000000000000000" pitchFamily="2" charset="2"/>
              </a:rPr>
              <a:t>pfe</a:t>
            </a:r>
            <a:r>
              <a:rPr lang="en-GB" sz="2000" dirty="0">
                <a:sym typeface="Wingdings" panose="05000000000000000000" pitchFamily="2" charset="2"/>
              </a:rPr>
              <a:t>. </a:t>
            </a:r>
            <a:br>
              <a:rPr lang="en-GB" sz="2000" dirty="0">
                <a:sym typeface="Wingdings" panose="05000000000000000000" pitchFamily="2" charset="2"/>
              </a:rPr>
            </a:br>
            <a:r>
              <a:rPr lang="en-GB" sz="2000" dirty="0"/>
              <a:t>Other plurals keep [</a:t>
            </a:r>
            <a:r>
              <a:rPr lang="en-GB" sz="2000" b="1" dirty="0"/>
              <a:t>o</a:t>
            </a:r>
            <a:r>
              <a:rPr lang="en-GB" sz="2000" dirty="0"/>
              <a:t>].</a:t>
            </a:r>
            <a:br>
              <a:rPr lang="en-GB" sz="2000" dirty="0">
                <a:sym typeface="Wingdings" panose="05000000000000000000" pitchFamily="2" charset="2"/>
              </a:rPr>
            </a:br>
            <a:r>
              <a:rPr lang="en-GB" sz="2000" dirty="0">
                <a:sym typeface="Wingdings" panose="05000000000000000000" pitchFamily="2" charset="2"/>
              </a:rPr>
              <a:t>Listen carefully – which of these plurals have [</a:t>
            </a:r>
            <a:r>
              <a:rPr lang="en-GB" sz="2000" b="1" dirty="0">
                <a:sym typeface="Wingdings" panose="05000000000000000000" pitchFamily="2" charset="2"/>
              </a:rPr>
              <a:t>ö</a:t>
            </a:r>
            <a:r>
              <a:rPr lang="en-GB" sz="2000" dirty="0">
                <a:sym typeface="Wingdings" panose="05000000000000000000" pitchFamily="2" charset="2"/>
              </a:rPr>
              <a:t>] and which have [</a:t>
            </a:r>
            <a:r>
              <a:rPr lang="en-GB" sz="2000" b="1" dirty="0">
                <a:sym typeface="Wingdings" panose="05000000000000000000" pitchFamily="2" charset="2"/>
              </a:rPr>
              <a:t>o</a:t>
            </a:r>
            <a:r>
              <a:rPr lang="en-GB" sz="2000" dirty="0">
                <a:sym typeface="Wingdings" panose="05000000000000000000" pitchFamily="2" charset="2"/>
              </a:rPr>
              <a:t>]?</a:t>
            </a:r>
          </a:p>
        </p:txBody>
      </p:sp>
    </p:spTree>
    <p:extLst>
      <p:ext uri="{BB962C8B-B14F-4D97-AF65-F5344CB8AC3E}">
        <p14:creationId xmlns:p14="http://schemas.microsoft.com/office/powerpoint/2010/main" val="30975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0" grpId="0" animBg="1"/>
      <p:bldP spid="43" grpId="0" animBg="1"/>
      <p:bldP spid="46" grpId="0" animBg="1"/>
      <p:bldP spid="47" grpId="0" animBg="1"/>
      <p:bldP spid="52" grpId="0" animBg="1"/>
      <p:bldP spid="56" grpId="0" animBg="1"/>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1521667-0745-34CD-CAA6-0AD350F49F16}"/>
              </a:ext>
            </a:extLst>
          </p:cNvPr>
          <p:cNvSpPr/>
          <p:nvPr/>
        </p:nvSpPr>
        <p:spPr>
          <a:xfrm>
            <a:off x="2465160" y="1757663"/>
            <a:ext cx="2635028" cy="290068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20000"/>
                  <a:lumOff val="80000"/>
                </a:schemeClr>
              </a:solidFil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3" y="-94353"/>
            <a:ext cx="914400" cy="914400"/>
          </a:xfrm>
          <a:prstGeom prst="rect">
            <a:avLst/>
          </a:prstGeom>
        </p:spPr>
      </p:pic>
      <p:sp>
        <p:nvSpPr>
          <p:cNvPr id="24" name="Speech Bubble: Rectangle with Corners Rounded 23">
            <a:extLst>
              <a:ext uri="{FF2B5EF4-FFF2-40B4-BE49-F238E27FC236}">
                <a16:creationId xmlns:a16="http://schemas.microsoft.com/office/drawing/2014/main" id="{0417A3C5-89C6-4104-BB29-6BDCCFCEE156}"/>
              </a:ext>
            </a:extLst>
          </p:cNvPr>
          <p:cNvSpPr/>
          <p:nvPr/>
        </p:nvSpPr>
        <p:spPr>
          <a:xfrm>
            <a:off x="924337" y="43011"/>
            <a:ext cx="365631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extLst>
              <a:ext uri="{FF2B5EF4-FFF2-40B4-BE49-F238E27FC236}">
                <a16:creationId xmlns:a16="http://schemas.microsoft.com/office/drawing/2014/main" id="{D88EC821-6AD6-40AD-8D5C-AEFA6235DB84}"/>
              </a:ext>
            </a:extLst>
          </p:cNvPr>
          <p:cNvSpPr/>
          <p:nvPr/>
        </p:nvSpPr>
        <p:spPr>
          <a:xfrm>
            <a:off x="853569" y="78476"/>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sag das Wort.</a:t>
            </a:r>
            <a:endParaRPr kumimoji="0" lang="en-GB" sz="2400" b="1" i="0" u="none" strike="noStrike" kern="1200" cap="none" spc="-1" normalizeH="0" baseline="0" noProof="0" dirty="0">
              <a:ln>
                <a:noFill/>
              </a:ln>
              <a:solidFill>
                <a:prstClr val="black"/>
              </a:solidFill>
              <a:effectLst/>
              <a:uLnTx/>
              <a:uFillTx/>
              <a:latin typeface="Arial"/>
            </a:endParaRPr>
          </a:p>
        </p:txBody>
      </p:sp>
      <p:grpSp>
        <p:nvGrpSpPr>
          <p:cNvPr id="4" name="Group 3">
            <a:extLst>
              <a:ext uri="{FF2B5EF4-FFF2-40B4-BE49-F238E27FC236}">
                <a16:creationId xmlns:a16="http://schemas.microsoft.com/office/drawing/2014/main" id="{DA74C140-2C71-4BB6-4CFA-760DA7E94180}"/>
              </a:ext>
            </a:extLst>
          </p:cNvPr>
          <p:cNvGrpSpPr/>
          <p:nvPr/>
        </p:nvGrpSpPr>
        <p:grpSpPr>
          <a:xfrm>
            <a:off x="853569" y="1638872"/>
            <a:ext cx="1286487" cy="1072644"/>
            <a:chOff x="491652" y="3486798"/>
            <a:chExt cx="711487" cy="549735"/>
          </a:xfrm>
        </p:grpSpPr>
        <p:pic>
          <p:nvPicPr>
            <p:cNvPr id="6" name="Picture 5" descr="Background pattern&#10;&#10;Description automatically generated">
              <a:extLst>
                <a:ext uri="{FF2B5EF4-FFF2-40B4-BE49-F238E27FC236}">
                  <a16:creationId xmlns:a16="http://schemas.microsoft.com/office/drawing/2014/main" id="{A933B683-3CCA-ECF0-1C42-329E4D1DD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7" name="Picture 6">
              <a:extLst>
                <a:ext uri="{FF2B5EF4-FFF2-40B4-BE49-F238E27FC236}">
                  <a16:creationId xmlns:a16="http://schemas.microsoft.com/office/drawing/2014/main" id="{76E1BBD8-A20E-F4A8-27B0-1D2FFB5183D0}"/>
                </a:ext>
              </a:extLst>
            </p:cNvPr>
            <p:cNvPicPr>
              <a:picLocks noChangeAspect="1"/>
            </p:cNvPicPr>
            <p:nvPr/>
          </p:nvPicPr>
          <p:blipFill>
            <a:blip r:embed="rId6">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pic>
        <p:nvPicPr>
          <p:cNvPr id="2050" name="Picture 2" descr="Free vector graphics of Time">
            <a:extLst>
              <a:ext uri="{FF2B5EF4-FFF2-40B4-BE49-F238E27FC236}">
                <a16:creationId xmlns:a16="http://schemas.microsoft.com/office/drawing/2014/main" id="{A6BD632F-C72E-5147-4A83-20E3E86F3F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5526" y="3864519"/>
            <a:ext cx="694955" cy="6949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Landscape">
            <a:extLst>
              <a:ext uri="{FF2B5EF4-FFF2-40B4-BE49-F238E27FC236}">
                <a16:creationId xmlns:a16="http://schemas.microsoft.com/office/drawing/2014/main" id="{480EF331-FA4A-6807-05DC-B1C0C9B2F5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6662" y="3130714"/>
            <a:ext cx="1081824" cy="11441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vector graphics of Landscape">
            <a:extLst>
              <a:ext uri="{FF2B5EF4-FFF2-40B4-BE49-F238E27FC236}">
                <a16:creationId xmlns:a16="http://schemas.microsoft.com/office/drawing/2014/main" id="{BECFA1EE-2CAE-A933-F39E-9CB54F6A1A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6430" y="5177252"/>
            <a:ext cx="995493" cy="7698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vector graphics of Clock">
            <a:extLst>
              <a:ext uri="{FF2B5EF4-FFF2-40B4-BE49-F238E27FC236}">
                <a16:creationId xmlns:a16="http://schemas.microsoft.com/office/drawing/2014/main" id="{27D9F805-7843-A8EA-8418-6A0954EAA7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77766" y="3067875"/>
            <a:ext cx="1144121" cy="1144121"/>
          </a:xfrm>
          <a:prstGeom prst="rect">
            <a:avLst/>
          </a:prstGeom>
          <a:noFill/>
          <a:extLst>
            <a:ext uri="{909E8E84-426E-40DD-AFC4-6F175D3DCCD1}">
              <a14:hiddenFill xmlns:a14="http://schemas.microsoft.com/office/drawing/2010/main">
                <a:solidFill>
                  <a:srgbClr val="FFFFFF"/>
                </a:solidFill>
              </a14:hiddenFill>
            </a:ext>
          </a:extLst>
        </p:spPr>
      </p:pic>
      <p:sp>
        <p:nvSpPr>
          <p:cNvPr id="8" name="CustomShape 7">
            <a:extLst>
              <a:ext uri="{FF2B5EF4-FFF2-40B4-BE49-F238E27FC236}">
                <a16:creationId xmlns:a16="http://schemas.microsoft.com/office/drawing/2014/main" id="{47196A6F-980E-2BE1-8BAB-4201E468CF62}"/>
              </a:ext>
            </a:extLst>
          </p:cNvPr>
          <p:cNvSpPr/>
          <p:nvPr/>
        </p:nvSpPr>
        <p:spPr>
          <a:xfrm>
            <a:off x="355045" y="985849"/>
            <a:ext cx="8602529"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kern="0" dirty="0">
                <a:solidFill>
                  <a:srgbClr val="002060"/>
                </a:solidFill>
                <a:latin typeface="Century Gothic"/>
                <a:ea typeface="Century Gothic"/>
                <a:cs typeface="Century Gothic"/>
                <a:sym typeface="Century Gothic"/>
              </a:rPr>
              <a:t>You already know how to say </a:t>
            </a:r>
            <a:r>
              <a:rPr lang="en-GB" sz="2400" i="1" kern="0" dirty="0">
                <a:solidFill>
                  <a:srgbClr val="002060"/>
                </a:solidFill>
                <a:latin typeface="Century Gothic"/>
                <a:ea typeface="Century Gothic"/>
                <a:cs typeface="Century Gothic"/>
                <a:sym typeface="Century Gothic"/>
              </a:rPr>
              <a:t>(the) morning </a:t>
            </a:r>
            <a:r>
              <a:rPr lang="en-GB" sz="2400" kern="0" dirty="0">
                <a:solidFill>
                  <a:srgbClr val="002060"/>
                </a:solidFill>
                <a:latin typeface="Century Gothic"/>
                <a:ea typeface="Century Gothic"/>
                <a:cs typeface="Century Gothic"/>
                <a:sym typeface="Century Gothic"/>
              </a:rPr>
              <a:t>in German: </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9" name="CustomShape 7">
            <a:extLst>
              <a:ext uri="{FF2B5EF4-FFF2-40B4-BE49-F238E27FC236}">
                <a16:creationId xmlns:a16="http://schemas.microsoft.com/office/drawing/2014/main" id="{3BA39F73-9C03-D285-12C7-2CFA20AE10F7}"/>
              </a:ext>
            </a:extLst>
          </p:cNvPr>
          <p:cNvSpPr/>
          <p:nvPr/>
        </p:nvSpPr>
        <p:spPr>
          <a:xfrm>
            <a:off x="2494353" y="3924792"/>
            <a:ext cx="2711359" cy="7365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a:solidFill>
                  <a:srgbClr val="002060"/>
                </a:solidFill>
                <a:latin typeface="Century Gothic"/>
                <a:ea typeface="Century Gothic"/>
                <a:cs typeface="Century Gothic"/>
                <a:sym typeface="Century Gothic"/>
              </a:rPr>
              <a:t>der </a:t>
            </a:r>
            <a:r>
              <a:rPr lang="en-GB" sz="2400" b="1" kern="0" dirty="0" err="1">
                <a:solidFill>
                  <a:srgbClr val="002060"/>
                </a:solidFill>
                <a:latin typeface="Century Gothic"/>
                <a:ea typeface="Century Gothic"/>
                <a:cs typeface="Century Gothic"/>
                <a:sym typeface="Century Gothic"/>
              </a:rPr>
              <a:t>Nachmittag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3" name="CustomShape 7">
            <a:extLst>
              <a:ext uri="{FF2B5EF4-FFF2-40B4-BE49-F238E27FC236}">
                <a16:creationId xmlns:a16="http://schemas.microsoft.com/office/drawing/2014/main" id="{AEC46517-EF22-2587-8951-D11FE9F67D51}"/>
              </a:ext>
            </a:extLst>
          </p:cNvPr>
          <p:cNvSpPr/>
          <p:nvPr/>
        </p:nvSpPr>
        <p:spPr>
          <a:xfrm>
            <a:off x="355043" y="2711516"/>
            <a:ext cx="2711359"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kern="0" dirty="0">
                <a:solidFill>
                  <a:srgbClr val="002060"/>
                </a:solidFill>
                <a:latin typeface="Century Gothic"/>
                <a:ea typeface="Century Gothic"/>
                <a:cs typeface="Century Gothic"/>
                <a:sym typeface="Century Gothic"/>
              </a:rPr>
              <a:t>The German word for </a:t>
            </a:r>
            <a:r>
              <a:rPr lang="en-GB" sz="2400" i="1" kern="0" dirty="0">
                <a:solidFill>
                  <a:srgbClr val="002060"/>
                </a:solidFill>
                <a:latin typeface="Century Gothic"/>
                <a:ea typeface="Century Gothic"/>
                <a:cs typeface="Century Gothic"/>
                <a:sym typeface="Century Gothic"/>
              </a:rPr>
              <a:t>afternoon</a:t>
            </a:r>
            <a:r>
              <a:rPr lang="en-GB" sz="2400" kern="0" dirty="0">
                <a:solidFill>
                  <a:srgbClr val="002060"/>
                </a:solidFill>
                <a:latin typeface="Century Gothic"/>
                <a:ea typeface="Century Gothic"/>
                <a:cs typeface="Century Gothic"/>
                <a:sym typeface="Century Gothic"/>
              </a:rPr>
              <a:t> is: </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14" name="CustomShape 7">
            <a:extLst>
              <a:ext uri="{FF2B5EF4-FFF2-40B4-BE49-F238E27FC236}">
                <a16:creationId xmlns:a16="http://schemas.microsoft.com/office/drawing/2014/main" id="{0794F5F5-7435-5463-D82B-29EAD7CA5815}"/>
              </a:ext>
            </a:extLst>
          </p:cNvPr>
          <p:cNvSpPr/>
          <p:nvPr/>
        </p:nvSpPr>
        <p:spPr>
          <a:xfrm>
            <a:off x="2486214" y="2067919"/>
            <a:ext cx="22118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a:solidFill>
                  <a:srgbClr val="002060"/>
                </a:solidFill>
                <a:latin typeface="Century Gothic"/>
                <a:ea typeface="Century Gothic"/>
                <a:cs typeface="Century Gothic"/>
                <a:sym typeface="Century Gothic"/>
              </a:rPr>
              <a:t>der Morgen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6" name="Right Brace 15">
            <a:extLst>
              <a:ext uri="{FF2B5EF4-FFF2-40B4-BE49-F238E27FC236}">
                <a16:creationId xmlns:a16="http://schemas.microsoft.com/office/drawing/2014/main" id="{7BAD131C-F311-8EE5-281B-7DF6A9E87F18}"/>
              </a:ext>
            </a:extLst>
          </p:cNvPr>
          <p:cNvSpPr/>
          <p:nvPr/>
        </p:nvSpPr>
        <p:spPr>
          <a:xfrm>
            <a:off x="5014177" y="1927905"/>
            <a:ext cx="1081823" cy="259338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n w="60325">
                <a:solidFill>
                  <a:schemeClr val="accent1">
                    <a:shade val="95000"/>
                    <a:satMod val="105000"/>
                  </a:schemeClr>
                </a:solidFill>
              </a:ln>
            </a:endParaRPr>
          </a:p>
        </p:txBody>
      </p:sp>
      <p:sp>
        <p:nvSpPr>
          <p:cNvPr id="17" name="CustomShape 7">
            <a:extLst>
              <a:ext uri="{FF2B5EF4-FFF2-40B4-BE49-F238E27FC236}">
                <a16:creationId xmlns:a16="http://schemas.microsoft.com/office/drawing/2014/main" id="{B0C8C16F-E2C4-D5F9-389E-0B3F0CA5DD22}"/>
              </a:ext>
            </a:extLst>
          </p:cNvPr>
          <p:cNvSpPr/>
          <p:nvPr/>
        </p:nvSpPr>
        <p:spPr>
          <a:xfrm>
            <a:off x="6412123" y="2384550"/>
            <a:ext cx="4037704" cy="1340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kern="0" dirty="0">
                <a:solidFill>
                  <a:srgbClr val="002060"/>
                </a:solidFill>
                <a:latin typeface="Century Gothic"/>
                <a:ea typeface="Century Gothic"/>
                <a:cs typeface="Century Gothic"/>
                <a:sym typeface="Century Gothic"/>
              </a:rPr>
              <a:t>These two together are: </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18" name="CustomShape 7">
            <a:extLst>
              <a:ext uri="{FF2B5EF4-FFF2-40B4-BE49-F238E27FC236}">
                <a16:creationId xmlns:a16="http://schemas.microsoft.com/office/drawing/2014/main" id="{2EAFA88D-BA83-DE7C-DC3A-A6B75CFB9DD4}"/>
              </a:ext>
            </a:extLst>
          </p:cNvPr>
          <p:cNvSpPr/>
          <p:nvPr/>
        </p:nvSpPr>
        <p:spPr>
          <a:xfrm>
            <a:off x="6954197" y="3240382"/>
            <a:ext cx="2003377" cy="4648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noProof="0" dirty="0">
                <a:solidFill>
                  <a:srgbClr val="002060"/>
                </a:solidFill>
                <a:latin typeface="Century Gothic"/>
                <a:sym typeface="Century Gothic"/>
              </a:rPr>
              <a:t>der Tag</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9" name="CustomShape 7">
            <a:extLst>
              <a:ext uri="{FF2B5EF4-FFF2-40B4-BE49-F238E27FC236}">
                <a16:creationId xmlns:a16="http://schemas.microsoft.com/office/drawing/2014/main" id="{89F941F0-A3E2-F43F-8460-AFF5CFDB1AE4}"/>
              </a:ext>
            </a:extLst>
          </p:cNvPr>
          <p:cNvSpPr/>
          <p:nvPr/>
        </p:nvSpPr>
        <p:spPr>
          <a:xfrm>
            <a:off x="396790" y="5333950"/>
            <a:ext cx="442333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kern="0" noProof="0" dirty="0">
                <a:solidFill>
                  <a:srgbClr val="002060"/>
                </a:solidFill>
                <a:latin typeface="Century Gothic"/>
                <a:sym typeface="Century Gothic"/>
              </a:rPr>
              <a:t>And </a:t>
            </a:r>
            <a:r>
              <a:rPr lang="en-US" sz="2400" kern="0" noProof="0" dirty="0" err="1">
                <a:solidFill>
                  <a:srgbClr val="002060"/>
                </a:solidFill>
                <a:latin typeface="Century Gothic"/>
                <a:sym typeface="Century Gothic"/>
              </a:rPr>
              <a:t>afte</a:t>
            </a:r>
            <a:r>
              <a:rPr lang="en-US" sz="2400" kern="0" dirty="0">
                <a:solidFill>
                  <a:srgbClr val="002060"/>
                </a:solidFill>
                <a:latin typeface="Century Gothic"/>
                <a:sym typeface="Century Gothic"/>
              </a:rPr>
              <a:t>r ‘der Tag’ comes: </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20" name="CustomShape 7">
            <a:extLst>
              <a:ext uri="{FF2B5EF4-FFF2-40B4-BE49-F238E27FC236}">
                <a16:creationId xmlns:a16="http://schemas.microsoft.com/office/drawing/2014/main" id="{D2C28339-8AB3-11DD-6962-A28913629930}"/>
              </a:ext>
            </a:extLst>
          </p:cNvPr>
          <p:cNvSpPr/>
          <p:nvPr/>
        </p:nvSpPr>
        <p:spPr>
          <a:xfrm>
            <a:off x="5907326" y="5325594"/>
            <a:ext cx="2003377" cy="4648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b="1" kern="0" noProof="0" dirty="0">
                <a:solidFill>
                  <a:srgbClr val="002060"/>
                </a:solidFill>
                <a:latin typeface="Century Gothic"/>
                <a:sym typeface="Century Gothic"/>
              </a:rPr>
              <a:t>der Abend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1" name="CustomShape 7">
            <a:extLst>
              <a:ext uri="{FF2B5EF4-FFF2-40B4-BE49-F238E27FC236}">
                <a16:creationId xmlns:a16="http://schemas.microsoft.com/office/drawing/2014/main" id="{A99CEFA6-80B0-7708-4295-463CDE417E80}"/>
              </a:ext>
            </a:extLst>
          </p:cNvPr>
          <p:cNvSpPr/>
          <p:nvPr/>
        </p:nvSpPr>
        <p:spPr>
          <a:xfrm>
            <a:off x="500483" y="6000082"/>
            <a:ext cx="1031666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kern="0" noProof="0" dirty="0">
                <a:solidFill>
                  <a:srgbClr val="002060"/>
                </a:solidFill>
                <a:latin typeface="Century Gothic"/>
                <a:sym typeface="Century Gothic"/>
              </a:rPr>
              <a:t>Another way to say ‘</a:t>
            </a:r>
            <a:r>
              <a:rPr lang="en-US" sz="2400" b="1" u="sng" kern="0" noProof="0" dirty="0">
                <a:solidFill>
                  <a:srgbClr val="002060"/>
                </a:solidFill>
                <a:latin typeface="Century Gothic"/>
                <a:sym typeface="Century Gothic"/>
              </a:rPr>
              <a:t>this</a:t>
            </a:r>
            <a:r>
              <a:rPr lang="en-US" sz="2400" kern="0" noProof="0" dirty="0">
                <a:solidFill>
                  <a:srgbClr val="002060"/>
                </a:solidFill>
                <a:latin typeface="Century Gothic"/>
                <a:sym typeface="Century Gothic"/>
              </a:rPr>
              <a:t> evening’ is ‘</a:t>
            </a:r>
            <a:r>
              <a:rPr lang="en-US" sz="2400" b="1" u="sng" kern="0" noProof="0" dirty="0" err="1">
                <a:solidFill>
                  <a:srgbClr val="002060"/>
                </a:solidFill>
                <a:latin typeface="Century Gothic"/>
                <a:sym typeface="Century Gothic"/>
              </a:rPr>
              <a:t>heute</a:t>
            </a:r>
            <a:r>
              <a:rPr lang="en-US" sz="2400" kern="0" noProof="0" dirty="0">
                <a:solidFill>
                  <a:srgbClr val="002060"/>
                </a:solidFill>
                <a:latin typeface="Century Gothic"/>
                <a:sym typeface="Century Gothic"/>
              </a:rPr>
              <a:t> abend’ (</a:t>
            </a:r>
            <a:r>
              <a:rPr lang="en-US" sz="2400" b="1" i="1" kern="0" noProof="0" dirty="0">
                <a:solidFill>
                  <a:srgbClr val="002060"/>
                </a:solidFill>
                <a:latin typeface="Century Gothic"/>
                <a:sym typeface="Century Gothic"/>
              </a:rPr>
              <a:t>today</a:t>
            </a:r>
            <a:r>
              <a:rPr lang="en-US" sz="2400" kern="0" noProof="0" dirty="0">
                <a:solidFill>
                  <a:srgbClr val="002060"/>
                </a:solidFill>
                <a:latin typeface="Century Gothic"/>
                <a:sym typeface="Century Gothic"/>
              </a:rPr>
              <a:t> evening). What would this morning be? And this afternoon?  </a:t>
            </a:r>
            <a:endParaRPr kumimoji="0" lang="en-GB" sz="2400" i="0" u="none" strike="noStrike" kern="1200" cap="none" spc="-1" normalizeH="0" baseline="0" noProof="0" dirty="0">
              <a:ln>
                <a:noFill/>
              </a:ln>
              <a:solidFill>
                <a:prstClr val="black"/>
              </a:solidFill>
              <a:effectLst/>
              <a:uLnTx/>
              <a:uFillTx/>
              <a:latin typeface="Arial"/>
            </a:endParaRPr>
          </a:p>
        </p:txBody>
      </p:sp>
      <p:sp>
        <p:nvSpPr>
          <p:cNvPr id="32" name="Speech Bubble: Rectangle with Corners Rounded 31">
            <a:extLst>
              <a:ext uri="{FF2B5EF4-FFF2-40B4-BE49-F238E27FC236}">
                <a16:creationId xmlns:a16="http://schemas.microsoft.com/office/drawing/2014/main" id="{BCCC8268-7D98-4DE7-869C-92B610D81002}"/>
              </a:ext>
            </a:extLst>
          </p:cNvPr>
          <p:cNvSpPr/>
          <p:nvPr/>
        </p:nvSpPr>
        <p:spPr>
          <a:xfrm>
            <a:off x="6319095" y="1643595"/>
            <a:ext cx="5060738" cy="1500272"/>
          </a:xfrm>
          <a:prstGeom prst="wedgeRoundRectCallout">
            <a:avLst>
              <a:gd name="adj1" fmla="val -60620"/>
              <a:gd name="adj2" fmla="val 4027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dirty="0"/>
              <a:t>am</a:t>
            </a:r>
            <a:r>
              <a:rPr lang="en-GB" sz="2400" b="1" dirty="0"/>
              <a:t> </a:t>
            </a:r>
            <a:r>
              <a:rPr lang="en-GB" sz="2400" dirty="0" err="1"/>
              <a:t>Nachmittag</a:t>
            </a:r>
            <a:r>
              <a:rPr lang="en-GB" sz="2400" b="1" dirty="0"/>
              <a:t> </a:t>
            </a:r>
            <a:r>
              <a:rPr lang="en-GB" sz="2400" dirty="0">
                <a:sym typeface="Wingdings" panose="05000000000000000000" pitchFamily="2" charset="2"/>
              </a:rPr>
              <a:t></a:t>
            </a:r>
            <a:r>
              <a:rPr lang="en-GB" sz="2400" dirty="0"/>
              <a:t> </a:t>
            </a:r>
            <a:br>
              <a:rPr lang="en-GB" sz="2400" dirty="0"/>
            </a:br>
            <a:r>
              <a:rPr lang="en-GB" sz="2400" b="1" u="sng" dirty="0"/>
              <a:t>in</a:t>
            </a:r>
            <a:r>
              <a:rPr lang="en-GB" sz="2400" b="1" dirty="0"/>
              <a:t> </a:t>
            </a:r>
            <a:r>
              <a:rPr lang="en-GB" sz="2400" b="1" u="sng" dirty="0"/>
              <a:t>the</a:t>
            </a:r>
            <a:r>
              <a:rPr lang="en-GB" sz="2400" b="1" dirty="0"/>
              <a:t> </a:t>
            </a:r>
            <a:r>
              <a:rPr lang="en-GB" sz="2400" dirty="0" err="1"/>
              <a:t>afternoon|</a:t>
            </a:r>
            <a:r>
              <a:rPr lang="en-GB" sz="2400" b="1" u="sng" dirty="0" err="1"/>
              <a:t>this</a:t>
            </a:r>
            <a:r>
              <a:rPr lang="en-GB" sz="2400" dirty="0"/>
              <a:t> afternoon</a:t>
            </a:r>
          </a:p>
          <a:p>
            <a:r>
              <a:rPr lang="en-GB" sz="2400" dirty="0" err="1">
                <a:sym typeface="Wingdings" panose="05000000000000000000" pitchFamily="2" charset="2"/>
              </a:rPr>
              <a:t>nachmittag</a:t>
            </a:r>
            <a:r>
              <a:rPr lang="en-GB" sz="2400" b="1" u="sng" dirty="0" err="1">
                <a:sym typeface="Wingdings" panose="05000000000000000000" pitchFamily="2" charset="2"/>
              </a:rPr>
              <a:t>s</a:t>
            </a:r>
            <a:r>
              <a:rPr lang="en-GB" sz="2400" dirty="0">
                <a:sym typeface="Wingdings" panose="05000000000000000000" pitchFamily="2" charset="2"/>
              </a:rPr>
              <a:t>  </a:t>
            </a:r>
            <a:br>
              <a:rPr lang="en-GB" sz="2400" dirty="0">
                <a:sym typeface="Wingdings" panose="05000000000000000000" pitchFamily="2" charset="2"/>
              </a:rPr>
            </a:br>
            <a:r>
              <a:rPr lang="en-GB" sz="2400" dirty="0">
                <a:sym typeface="Wingdings" panose="05000000000000000000" pitchFamily="2" charset="2"/>
              </a:rPr>
              <a:t>afternoon</a:t>
            </a:r>
            <a:r>
              <a:rPr lang="en-GB" sz="2400" b="1" u="sng" dirty="0">
                <a:sym typeface="Wingdings" panose="05000000000000000000" pitchFamily="2" charset="2"/>
              </a:rPr>
              <a:t>s</a:t>
            </a:r>
            <a:r>
              <a:rPr lang="en-GB" sz="2400" dirty="0">
                <a:sym typeface="Wingdings" panose="05000000000000000000" pitchFamily="2" charset="2"/>
              </a:rPr>
              <a:t> | </a:t>
            </a:r>
            <a:r>
              <a:rPr lang="en-GB" sz="2400" b="1" u="sng" dirty="0">
                <a:sym typeface="Wingdings" panose="05000000000000000000" pitchFamily="2" charset="2"/>
              </a:rPr>
              <a:t>every</a:t>
            </a:r>
            <a:r>
              <a:rPr lang="en-GB" sz="2400" dirty="0">
                <a:sym typeface="Wingdings" panose="05000000000000000000" pitchFamily="2" charset="2"/>
              </a:rPr>
              <a:t> afternoon</a:t>
            </a:r>
          </a:p>
        </p:txBody>
      </p:sp>
      <p:sp>
        <p:nvSpPr>
          <p:cNvPr id="33" name="Speech Bubble: Rectangle with Corners Rounded 32">
            <a:extLst>
              <a:ext uri="{FF2B5EF4-FFF2-40B4-BE49-F238E27FC236}">
                <a16:creationId xmlns:a16="http://schemas.microsoft.com/office/drawing/2014/main" id="{ABA95539-4FE6-4089-BE71-8EDAB4B3C2E5}"/>
              </a:ext>
            </a:extLst>
          </p:cNvPr>
          <p:cNvSpPr/>
          <p:nvPr/>
        </p:nvSpPr>
        <p:spPr>
          <a:xfrm>
            <a:off x="7767646" y="4548361"/>
            <a:ext cx="4424354" cy="1500272"/>
          </a:xfrm>
          <a:prstGeom prst="wedgeRoundRectCallout">
            <a:avLst>
              <a:gd name="adj1" fmla="val -62140"/>
              <a:gd name="adj2" fmla="val -274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dirty="0"/>
              <a:t>am</a:t>
            </a:r>
            <a:r>
              <a:rPr lang="en-GB" sz="2400" b="1" dirty="0"/>
              <a:t> </a:t>
            </a:r>
            <a:r>
              <a:rPr lang="en-GB" sz="2400" dirty="0"/>
              <a:t>Abend</a:t>
            </a:r>
            <a:r>
              <a:rPr lang="en-GB" sz="2400" b="1" dirty="0"/>
              <a:t> </a:t>
            </a:r>
            <a:r>
              <a:rPr lang="en-GB" sz="2400" dirty="0">
                <a:sym typeface="Wingdings" panose="05000000000000000000" pitchFamily="2" charset="2"/>
              </a:rPr>
              <a:t></a:t>
            </a:r>
            <a:r>
              <a:rPr lang="en-GB" sz="2400" dirty="0"/>
              <a:t> </a:t>
            </a:r>
            <a:br>
              <a:rPr lang="en-GB" sz="2400" dirty="0"/>
            </a:br>
            <a:r>
              <a:rPr lang="en-GB" sz="2400" b="1" u="sng" dirty="0"/>
              <a:t>in</a:t>
            </a:r>
            <a:r>
              <a:rPr lang="en-GB" sz="2400" b="1" dirty="0"/>
              <a:t> </a:t>
            </a:r>
            <a:r>
              <a:rPr lang="en-GB" sz="2400" b="1" u="sng" dirty="0"/>
              <a:t>the</a:t>
            </a:r>
            <a:r>
              <a:rPr lang="en-GB" sz="2400" b="1" dirty="0"/>
              <a:t> </a:t>
            </a:r>
            <a:r>
              <a:rPr lang="en-GB" sz="2400" dirty="0" err="1"/>
              <a:t>evening|</a:t>
            </a:r>
            <a:r>
              <a:rPr lang="en-GB" sz="2400" b="1" u="sng" dirty="0" err="1"/>
              <a:t>this</a:t>
            </a:r>
            <a:r>
              <a:rPr lang="en-GB" sz="2400" dirty="0"/>
              <a:t> evening</a:t>
            </a:r>
          </a:p>
          <a:p>
            <a:r>
              <a:rPr lang="en-GB" sz="2400" dirty="0">
                <a:sym typeface="Wingdings" panose="05000000000000000000" pitchFamily="2" charset="2"/>
              </a:rPr>
              <a:t>abend</a:t>
            </a:r>
            <a:r>
              <a:rPr lang="en-GB" sz="2400" b="1" u="sng" dirty="0">
                <a:sym typeface="Wingdings" panose="05000000000000000000" pitchFamily="2" charset="2"/>
              </a:rPr>
              <a:t>s</a:t>
            </a:r>
            <a:r>
              <a:rPr lang="en-GB" sz="2400" dirty="0">
                <a:sym typeface="Wingdings" panose="05000000000000000000" pitchFamily="2" charset="2"/>
              </a:rPr>
              <a:t>  </a:t>
            </a:r>
            <a:br>
              <a:rPr lang="en-GB" sz="2400" dirty="0">
                <a:sym typeface="Wingdings" panose="05000000000000000000" pitchFamily="2" charset="2"/>
              </a:rPr>
            </a:br>
            <a:r>
              <a:rPr lang="en-GB" sz="2400" dirty="0">
                <a:sym typeface="Wingdings" panose="05000000000000000000" pitchFamily="2" charset="2"/>
              </a:rPr>
              <a:t>evening</a:t>
            </a:r>
            <a:r>
              <a:rPr lang="en-GB" sz="2400" b="1" u="sng" dirty="0">
                <a:sym typeface="Wingdings" panose="05000000000000000000" pitchFamily="2" charset="2"/>
              </a:rPr>
              <a:t>s</a:t>
            </a:r>
            <a:r>
              <a:rPr lang="en-GB" sz="2400" dirty="0">
                <a:sym typeface="Wingdings" panose="05000000000000000000" pitchFamily="2" charset="2"/>
              </a:rPr>
              <a:t> | </a:t>
            </a:r>
            <a:r>
              <a:rPr lang="en-GB" sz="2400" b="1" u="sng" dirty="0">
                <a:sym typeface="Wingdings" panose="05000000000000000000" pitchFamily="2" charset="2"/>
              </a:rPr>
              <a:t>every</a:t>
            </a:r>
            <a:r>
              <a:rPr lang="en-GB" sz="2400" dirty="0">
                <a:sym typeface="Wingdings" panose="05000000000000000000" pitchFamily="2" charset="2"/>
              </a:rPr>
              <a:t> evening</a:t>
            </a:r>
          </a:p>
        </p:txBody>
      </p:sp>
      <p:sp>
        <p:nvSpPr>
          <p:cNvPr id="34" name="Speech Bubble: Rectangle with Corners Rounded 33">
            <a:extLst>
              <a:ext uri="{FF2B5EF4-FFF2-40B4-BE49-F238E27FC236}">
                <a16:creationId xmlns:a16="http://schemas.microsoft.com/office/drawing/2014/main" id="{C45EC605-326D-4D96-827B-DA2CFDEF4A55}"/>
              </a:ext>
            </a:extLst>
          </p:cNvPr>
          <p:cNvSpPr/>
          <p:nvPr/>
        </p:nvSpPr>
        <p:spPr>
          <a:xfrm>
            <a:off x="5809926" y="4248859"/>
            <a:ext cx="1578440" cy="867083"/>
          </a:xfrm>
          <a:prstGeom prst="wedgeRoundRectCallout">
            <a:avLst>
              <a:gd name="adj1" fmla="val -144776"/>
              <a:gd name="adj2" fmla="val 20816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err="1"/>
              <a:t>heute</a:t>
            </a:r>
            <a:r>
              <a:rPr lang="en-GB" sz="2400" dirty="0"/>
              <a:t> morgen</a:t>
            </a:r>
            <a:endParaRPr lang="en-GB" sz="2400" dirty="0">
              <a:sym typeface="Wingdings" panose="05000000000000000000" pitchFamily="2" charset="2"/>
            </a:endParaRPr>
          </a:p>
        </p:txBody>
      </p:sp>
      <p:sp>
        <p:nvSpPr>
          <p:cNvPr id="35" name="Speech Bubble: Rectangle with Corners Rounded 34">
            <a:extLst>
              <a:ext uri="{FF2B5EF4-FFF2-40B4-BE49-F238E27FC236}">
                <a16:creationId xmlns:a16="http://schemas.microsoft.com/office/drawing/2014/main" id="{31F826BB-CB1C-4D0F-BE40-C9FD69A394C9}"/>
              </a:ext>
            </a:extLst>
          </p:cNvPr>
          <p:cNvSpPr/>
          <p:nvPr/>
        </p:nvSpPr>
        <p:spPr>
          <a:xfrm>
            <a:off x="5511923" y="4224809"/>
            <a:ext cx="2161630" cy="867083"/>
          </a:xfrm>
          <a:prstGeom prst="wedgeRoundRectCallout">
            <a:avLst>
              <a:gd name="adj1" fmla="val 20064"/>
              <a:gd name="adj2" fmla="val 21902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err="1"/>
              <a:t>heute</a:t>
            </a:r>
            <a:r>
              <a:rPr lang="en-GB" sz="2400" dirty="0"/>
              <a:t> </a:t>
            </a:r>
            <a:r>
              <a:rPr lang="en-GB" sz="2400" dirty="0" err="1"/>
              <a:t>nachmittag</a:t>
            </a:r>
            <a:endParaRPr lang="en-GB" sz="2400" dirty="0">
              <a:sym typeface="Wingdings" panose="05000000000000000000" pitchFamily="2" charset="2"/>
            </a:endParaRPr>
          </a:p>
        </p:txBody>
      </p:sp>
    </p:spTree>
    <p:extLst>
      <p:ext uri="{BB962C8B-B14F-4D97-AF65-F5344CB8AC3E}">
        <p14:creationId xmlns:p14="http://schemas.microsoft.com/office/powerpoint/2010/main" val="21168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P spid="13" grpId="0"/>
      <p:bldP spid="14" grpId="0"/>
      <p:bldP spid="16" grpId="0" animBg="1"/>
      <p:bldP spid="17" grpId="0"/>
      <p:bldP spid="18" grpId="0"/>
      <p:bldP spid="19" grpId="0"/>
      <p:bldP spid="20" grpId="0"/>
      <p:bldP spid="21" grpId="0"/>
      <p:bldP spid="32" grpId="0" animBg="1"/>
      <p:bldP spid="32" grpId="1" animBg="1"/>
      <p:bldP spid="33" grpId="0" animBg="1"/>
      <p:bldP spid="33" grpId="1" animBg="1"/>
      <p:bldP spid="34" grpId="0" animBg="1"/>
      <p:bldP spid="34" grpId="1" animBg="1"/>
      <p:bldP spid="35" grpId="0" animBg="1"/>
      <p:bldP spid="3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3" y="-94353"/>
            <a:ext cx="914400" cy="914400"/>
          </a:xfrm>
          <a:prstGeom prst="rect">
            <a:avLst/>
          </a:prstGeom>
        </p:spPr>
      </p:pic>
      <p:sp>
        <p:nvSpPr>
          <p:cNvPr id="24" name="Speech Bubble: Rectangle with Corners Rounded 23">
            <a:extLst>
              <a:ext uri="{FF2B5EF4-FFF2-40B4-BE49-F238E27FC236}">
                <a16:creationId xmlns:a16="http://schemas.microsoft.com/office/drawing/2014/main" id="{0417A3C5-89C6-4104-BB29-6BDCCFCEE156}"/>
              </a:ext>
            </a:extLst>
          </p:cNvPr>
          <p:cNvSpPr/>
          <p:nvPr/>
        </p:nvSpPr>
        <p:spPr>
          <a:xfrm>
            <a:off x="924337" y="173031"/>
            <a:ext cx="9554986" cy="914400"/>
          </a:xfrm>
          <a:prstGeom prst="wedgeRoundRectCallout">
            <a:avLst>
              <a:gd name="adj1" fmla="val -561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CustomShape 7">
            <a:extLst>
              <a:ext uri="{FF2B5EF4-FFF2-40B4-BE49-F238E27FC236}">
                <a16:creationId xmlns:a16="http://schemas.microsoft.com/office/drawing/2014/main" id="{D88EC821-6AD6-40AD-8D5C-AEFA6235DB84}"/>
              </a:ext>
            </a:extLst>
          </p:cNvPr>
          <p:cNvSpPr/>
          <p:nvPr/>
        </p:nvSpPr>
        <p:spPr>
          <a:xfrm>
            <a:off x="930957" y="173031"/>
            <a:ext cx="960146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dirty="0"/>
              <a:t>Put these time adverbs in order from most to least frequent.  Careful! There is one adverb you can’t use.</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6" name="Arrow: Right 5">
            <a:extLst>
              <a:ext uri="{FF2B5EF4-FFF2-40B4-BE49-F238E27FC236}">
                <a16:creationId xmlns:a16="http://schemas.microsoft.com/office/drawing/2014/main" id="{1E2174A8-15AD-6A96-44EA-10B5398BBAD5}"/>
              </a:ext>
            </a:extLst>
          </p:cNvPr>
          <p:cNvSpPr/>
          <p:nvPr/>
        </p:nvSpPr>
        <p:spPr>
          <a:xfrm>
            <a:off x="862405" y="2217989"/>
            <a:ext cx="10467190" cy="217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FEE32A4C-474F-2938-A0F1-2594C074C4E4}"/>
              </a:ext>
            </a:extLst>
          </p:cNvPr>
          <p:cNvSpPr/>
          <p:nvPr/>
        </p:nvSpPr>
        <p:spPr>
          <a:xfrm>
            <a:off x="2860523" y="3532473"/>
            <a:ext cx="1366344"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immer</a:t>
            </a:r>
            <a:endParaRPr lang="en-GB" sz="2400" dirty="0">
              <a:solidFill>
                <a:srgbClr val="002060"/>
              </a:solidFill>
            </a:endParaRPr>
          </a:p>
        </p:txBody>
      </p:sp>
      <p:sp>
        <p:nvSpPr>
          <p:cNvPr id="8" name="Rectangle: Rounded Corners 7">
            <a:extLst>
              <a:ext uri="{FF2B5EF4-FFF2-40B4-BE49-F238E27FC236}">
                <a16:creationId xmlns:a16="http://schemas.microsoft.com/office/drawing/2014/main" id="{7BE976A1-159B-150F-D4EB-58A439C5B69D}"/>
              </a:ext>
            </a:extLst>
          </p:cNvPr>
          <p:cNvSpPr/>
          <p:nvPr/>
        </p:nvSpPr>
        <p:spPr>
          <a:xfrm>
            <a:off x="8345676" y="3496651"/>
            <a:ext cx="1848896"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jeden</a:t>
            </a:r>
            <a:r>
              <a:rPr lang="en-US" sz="2400" dirty="0">
                <a:solidFill>
                  <a:srgbClr val="002060"/>
                </a:solidFill>
              </a:rPr>
              <a:t> Tag</a:t>
            </a:r>
            <a:endParaRPr lang="en-GB" sz="2400" dirty="0">
              <a:solidFill>
                <a:srgbClr val="002060"/>
              </a:solidFill>
            </a:endParaRPr>
          </a:p>
        </p:txBody>
      </p:sp>
      <p:sp>
        <p:nvSpPr>
          <p:cNvPr id="9" name="Rectangle: Rounded Corners 8">
            <a:extLst>
              <a:ext uri="{FF2B5EF4-FFF2-40B4-BE49-F238E27FC236}">
                <a16:creationId xmlns:a16="http://schemas.microsoft.com/office/drawing/2014/main" id="{DB14F8E4-206E-3279-CB84-C6B1C9781505}"/>
              </a:ext>
            </a:extLst>
          </p:cNvPr>
          <p:cNvSpPr/>
          <p:nvPr/>
        </p:nvSpPr>
        <p:spPr>
          <a:xfrm>
            <a:off x="5502726" y="1746555"/>
            <a:ext cx="875811"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oft</a:t>
            </a:r>
            <a:endParaRPr lang="en-GB" sz="2400" dirty="0">
              <a:solidFill>
                <a:srgbClr val="002060"/>
              </a:solidFill>
            </a:endParaRPr>
          </a:p>
        </p:txBody>
      </p:sp>
      <p:sp>
        <p:nvSpPr>
          <p:cNvPr id="13" name="Rectangle: Rounded Corners 12">
            <a:extLst>
              <a:ext uri="{FF2B5EF4-FFF2-40B4-BE49-F238E27FC236}">
                <a16:creationId xmlns:a16="http://schemas.microsoft.com/office/drawing/2014/main" id="{FEF3C573-C838-10A4-A0D5-C16321F49DDD}"/>
              </a:ext>
            </a:extLst>
          </p:cNvPr>
          <p:cNvSpPr/>
          <p:nvPr/>
        </p:nvSpPr>
        <p:spPr>
          <a:xfrm>
            <a:off x="2611141" y="5509334"/>
            <a:ext cx="1366344"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heute</a:t>
            </a:r>
            <a:r>
              <a:rPr lang="en-US" sz="2400" dirty="0">
                <a:solidFill>
                  <a:srgbClr val="002060"/>
                </a:solidFill>
              </a:rPr>
              <a:t>!</a:t>
            </a:r>
            <a:endParaRPr lang="en-GB" sz="2400" dirty="0">
              <a:solidFill>
                <a:srgbClr val="002060"/>
              </a:solidFill>
            </a:endParaRPr>
          </a:p>
        </p:txBody>
      </p:sp>
      <p:sp>
        <p:nvSpPr>
          <p:cNvPr id="14" name="Rectangle: Rounded Corners 13">
            <a:extLst>
              <a:ext uri="{FF2B5EF4-FFF2-40B4-BE49-F238E27FC236}">
                <a16:creationId xmlns:a16="http://schemas.microsoft.com/office/drawing/2014/main" id="{18EF9704-B545-E972-0CF0-953A120941ED}"/>
              </a:ext>
            </a:extLst>
          </p:cNvPr>
          <p:cNvSpPr/>
          <p:nvPr/>
        </p:nvSpPr>
        <p:spPr>
          <a:xfrm>
            <a:off x="4274844" y="4257565"/>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manchmal</a:t>
            </a:r>
            <a:endParaRPr lang="en-GB" sz="2400" dirty="0">
              <a:solidFill>
                <a:srgbClr val="002060"/>
              </a:solidFill>
            </a:endParaRPr>
          </a:p>
        </p:txBody>
      </p:sp>
      <p:sp>
        <p:nvSpPr>
          <p:cNvPr id="15" name="Rectangle: Rounded Corners 14">
            <a:extLst>
              <a:ext uri="{FF2B5EF4-FFF2-40B4-BE49-F238E27FC236}">
                <a16:creationId xmlns:a16="http://schemas.microsoft.com/office/drawing/2014/main" id="{B0AE7147-23D2-4FBE-1D6D-9333C065620E}"/>
              </a:ext>
            </a:extLst>
          </p:cNvPr>
          <p:cNvSpPr/>
          <p:nvPr/>
        </p:nvSpPr>
        <p:spPr>
          <a:xfrm>
            <a:off x="7167096" y="4394130"/>
            <a:ext cx="983203"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nie</a:t>
            </a:r>
            <a:endParaRPr lang="en-GB" sz="2400" dirty="0">
              <a:solidFill>
                <a:srgbClr val="002060"/>
              </a:solidFill>
            </a:endParaRPr>
          </a:p>
        </p:txBody>
      </p:sp>
      <p:sp>
        <p:nvSpPr>
          <p:cNvPr id="17" name="TextBox 16">
            <a:extLst>
              <a:ext uri="{FF2B5EF4-FFF2-40B4-BE49-F238E27FC236}">
                <a16:creationId xmlns:a16="http://schemas.microsoft.com/office/drawing/2014/main" id="{FFA1BA05-09A1-E246-4049-1859B10F7EAE}"/>
              </a:ext>
            </a:extLst>
          </p:cNvPr>
          <p:cNvSpPr txBox="1"/>
          <p:nvPr/>
        </p:nvSpPr>
        <p:spPr>
          <a:xfrm>
            <a:off x="-32336" y="2367096"/>
            <a:ext cx="1713992" cy="830997"/>
          </a:xfrm>
          <a:prstGeom prst="rect">
            <a:avLst/>
          </a:prstGeom>
          <a:noFill/>
        </p:spPr>
        <p:txBody>
          <a:bodyPr wrap="square" rtlCol="0">
            <a:spAutoFit/>
          </a:bodyPr>
          <a:lstStyle/>
          <a:p>
            <a:r>
              <a:rPr lang="en-US" sz="2400" i="1" dirty="0">
                <a:solidFill>
                  <a:schemeClr val="accent1">
                    <a:lumMod val="75000"/>
                  </a:schemeClr>
                </a:solidFill>
              </a:rPr>
              <a:t>most frequent</a:t>
            </a:r>
            <a:endParaRPr lang="en-GB" sz="2400" i="1" dirty="0">
              <a:solidFill>
                <a:schemeClr val="accent1">
                  <a:lumMod val="75000"/>
                </a:schemeClr>
              </a:solidFill>
            </a:endParaRPr>
          </a:p>
        </p:txBody>
      </p:sp>
      <p:sp>
        <p:nvSpPr>
          <p:cNvPr id="18" name="TextBox 17">
            <a:extLst>
              <a:ext uri="{FF2B5EF4-FFF2-40B4-BE49-F238E27FC236}">
                <a16:creationId xmlns:a16="http://schemas.microsoft.com/office/drawing/2014/main" id="{9F7B03FC-5E1B-5C11-B3C4-0ECAF4A95AD2}"/>
              </a:ext>
            </a:extLst>
          </p:cNvPr>
          <p:cNvSpPr txBox="1"/>
          <p:nvPr/>
        </p:nvSpPr>
        <p:spPr>
          <a:xfrm>
            <a:off x="10634549" y="2456099"/>
            <a:ext cx="1521099" cy="830997"/>
          </a:xfrm>
          <a:prstGeom prst="rect">
            <a:avLst/>
          </a:prstGeom>
          <a:noFill/>
        </p:spPr>
        <p:txBody>
          <a:bodyPr wrap="square" rtlCol="0">
            <a:spAutoFit/>
          </a:bodyPr>
          <a:lstStyle/>
          <a:p>
            <a:r>
              <a:rPr lang="en-US" sz="2400" i="1" dirty="0">
                <a:solidFill>
                  <a:schemeClr val="accent1">
                    <a:lumMod val="75000"/>
                  </a:schemeClr>
                </a:solidFill>
              </a:rPr>
              <a:t>least frequent</a:t>
            </a:r>
            <a:endParaRPr lang="en-GB" sz="2400" i="1" dirty="0">
              <a:solidFill>
                <a:schemeClr val="accent1">
                  <a:lumMod val="75000"/>
                </a:schemeClr>
              </a:solidFill>
            </a:endParaRPr>
          </a:p>
        </p:txBody>
      </p:sp>
      <p:sp>
        <p:nvSpPr>
          <p:cNvPr id="19" name="Rectangle: Rounded Corners 18">
            <a:extLst>
              <a:ext uri="{FF2B5EF4-FFF2-40B4-BE49-F238E27FC236}">
                <a16:creationId xmlns:a16="http://schemas.microsoft.com/office/drawing/2014/main" id="{7D4A3088-C870-EB9E-7E22-9026DEEBD1D5}"/>
              </a:ext>
            </a:extLst>
          </p:cNvPr>
          <p:cNvSpPr/>
          <p:nvPr/>
        </p:nvSpPr>
        <p:spPr>
          <a:xfrm>
            <a:off x="1581490" y="1736421"/>
            <a:ext cx="1366344"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immer</a:t>
            </a:r>
            <a:endParaRPr lang="en-GB" sz="2400" dirty="0">
              <a:solidFill>
                <a:srgbClr val="002060"/>
              </a:solidFill>
            </a:endParaRPr>
          </a:p>
        </p:txBody>
      </p:sp>
      <p:sp>
        <p:nvSpPr>
          <p:cNvPr id="20" name="Rectangle: Rounded Corners 19">
            <a:extLst>
              <a:ext uri="{FF2B5EF4-FFF2-40B4-BE49-F238E27FC236}">
                <a16:creationId xmlns:a16="http://schemas.microsoft.com/office/drawing/2014/main" id="{D6A7C653-EB9E-FA36-B75E-1C97E5AD4240}"/>
              </a:ext>
            </a:extLst>
          </p:cNvPr>
          <p:cNvSpPr/>
          <p:nvPr/>
        </p:nvSpPr>
        <p:spPr>
          <a:xfrm>
            <a:off x="3350396" y="1725416"/>
            <a:ext cx="1848896"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jeden</a:t>
            </a:r>
            <a:r>
              <a:rPr lang="en-US" sz="2400" dirty="0">
                <a:solidFill>
                  <a:srgbClr val="002060"/>
                </a:solidFill>
              </a:rPr>
              <a:t> Tag</a:t>
            </a:r>
            <a:endParaRPr lang="en-GB" sz="2400" dirty="0">
              <a:solidFill>
                <a:srgbClr val="002060"/>
              </a:solidFill>
            </a:endParaRPr>
          </a:p>
        </p:txBody>
      </p:sp>
      <p:sp>
        <p:nvSpPr>
          <p:cNvPr id="21" name="Rectangle: Rounded Corners 20">
            <a:extLst>
              <a:ext uri="{FF2B5EF4-FFF2-40B4-BE49-F238E27FC236}">
                <a16:creationId xmlns:a16="http://schemas.microsoft.com/office/drawing/2014/main" id="{CD08E463-3452-129F-15B2-0F7156FD58BF}"/>
              </a:ext>
            </a:extLst>
          </p:cNvPr>
          <p:cNvSpPr/>
          <p:nvPr/>
        </p:nvSpPr>
        <p:spPr>
          <a:xfrm>
            <a:off x="1243750" y="4424384"/>
            <a:ext cx="875811"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oft</a:t>
            </a:r>
            <a:endParaRPr lang="en-GB" sz="2400" dirty="0">
              <a:solidFill>
                <a:srgbClr val="002060"/>
              </a:solidFill>
            </a:endParaRPr>
          </a:p>
        </p:txBody>
      </p:sp>
      <p:sp>
        <p:nvSpPr>
          <p:cNvPr id="22" name="Rectangle: Rounded Corners 21">
            <a:extLst>
              <a:ext uri="{FF2B5EF4-FFF2-40B4-BE49-F238E27FC236}">
                <a16:creationId xmlns:a16="http://schemas.microsoft.com/office/drawing/2014/main" id="{22CA57CF-C78A-52E2-574B-2AA48E9E00E8}"/>
              </a:ext>
            </a:extLst>
          </p:cNvPr>
          <p:cNvSpPr/>
          <p:nvPr/>
        </p:nvSpPr>
        <p:spPr>
          <a:xfrm>
            <a:off x="6735486" y="1746555"/>
            <a:ext cx="1962568"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manchmal</a:t>
            </a:r>
            <a:endParaRPr lang="en-GB" sz="2400" dirty="0">
              <a:solidFill>
                <a:srgbClr val="002060"/>
              </a:solidFill>
            </a:endParaRPr>
          </a:p>
        </p:txBody>
      </p:sp>
      <p:sp>
        <p:nvSpPr>
          <p:cNvPr id="27" name="Rectangle: Rounded Corners 26">
            <a:extLst>
              <a:ext uri="{FF2B5EF4-FFF2-40B4-BE49-F238E27FC236}">
                <a16:creationId xmlns:a16="http://schemas.microsoft.com/office/drawing/2014/main" id="{8E3BF24F-E0DD-44AB-298C-3AF794FA0578}"/>
              </a:ext>
            </a:extLst>
          </p:cNvPr>
          <p:cNvSpPr/>
          <p:nvPr/>
        </p:nvSpPr>
        <p:spPr>
          <a:xfrm>
            <a:off x="8999320" y="1723707"/>
            <a:ext cx="983203"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nie</a:t>
            </a:r>
            <a:endParaRPr lang="en-GB" sz="2400" dirty="0">
              <a:solidFill>
                <a:srgbClr val="002060"/>
              </a:solidFill>
            </a:endParaRPr>
          </a:p>
        </p:txBody>
      </p:sp>
      <p:sp>
        <p:nvSpPr>
          <p:cNvPr id="28" name="Rectangle: Rounded Corners 27">
            <a:extLst>
              <a:ext uri="{FF2B5EF4-FFF2-40B4-BE49-F238E27FC236}">
                <a16:creationId xmlns:a16="http://schemas.microsoft.com/office/drawing/2014/main" id="{308A2C05-111E-A828-DB7E-0867B7E1331E}"/>
              </a:ext>
            </a:extLst>
          </p:cNvPr>
          <p:cNvSpPr/>
          <p:nvPr/>
        </p:nvSpPr>
        <p:spPr>
          <a:xfrm>
            <a:off x="2611141" y="5509334"/>
            <a:ext cx="1366344" cy="461300"/>
          </a:xfrm>
          <a:prstGeom prst="round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heute</a:t>
            </a:r>
            <a:endParaRPr lang="en-GB" sz="2400" dirty="0">
              <a:solidFill>
                <a:srgbClr val="002060"/>
              </a:solidFill>
            </a:endParaRPr>
          </a:p>
        </p:txBody>
      </p:sp>
      <p:sp>
        <p:nvSpPr>
          <p:cNvPr id="29" name="Rectangle: Rounded Corners 28">
            <a:extLst>
              <a:ext uri="{FF2B5EF4-FFF2-40B4-BE49-F238E27FC236}">
                <a16:creationId xmlns:a16="http://schemas.microsoft.com/office/drawing/2014/main" id="{2D5A09FF-EB8D-9F1A-E29D-60FC8F7FB27A}"/>
              </a:ext>
            </a:extLst>
          </p:cNvPr>
          <p:cNvSpPr/>
          <p:nvPr/>
        </p:nvSpPr>
        <p:spPr>
          <a:xfrm>
            <a:off x="1651833" y="2495889"/>
            <a:ext cx="1366344"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always</a:t>
            </a:r>
            <a:endParaRPr lang="en-GB" sz="2400" dirty="0">
              <a:solidFill>
                <a:srgbClr val="C00000"/>
              </a:solidFill>
            </a:endParaRPr>
          </a:p>
        </p:txBody>
      </p:sp>
      <p:sp>
        <p:nvSpPr>
          <p:cNvPr id="30" name="Rectangle: Rounded Corners 29">
            <a:extLst>
              <a:ext uri="{FF2B5EF4-FFF2-40B4-BE49-F238E27FC236}">
                <a16:creationId xmlns:a16="http://schemas.microsoft.com/office/drawing/2014/main" id="{2482F08D-7FD4-F62D-9C22-61E311094DA7}"/>
              </a:ext>
            </a:extLst>
          </p:cNvPr>
          <p:cNvSpPr/>
          <p:nvPr/>
        </p:nvSpPr>
        <p:spPr>
          <a:xfrm>
            <a:off x="3382178" y="2475537"/>
            <a:ext cx="1865690"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every day</a:t>
            </a:r>
            <a:endParaRPr lang="en-GB" sz="2400" dirty="0">
              <a:solidFill>
                <a:srgbClr val="C00000"/>
              </a:solidFill>
            </a:endParaRPr>
          </a:p>
        </p:txBody>
      </p:sp>
      <p:sp>
        <p:nvSpPr>
          <p:cNvPr id="31" name="Rectangle: Rounded Corners 30">
            <a:extLst>
              <a:ext uri="{FF2B5EF4-FFF2-40B4-BE49-F238E27FC236}">
                <a16:creationId xmlns:a16="http://schemas.microsoft.com/office/drawing/2014/main" id="{11488573-0BE7-3C22-B83E-68BBAF9A815E}"/>
              </a:ext>
            </a:extLst>
          </p:cNvPr>
          <p:cNvSpPr/>
          <p:nvPr/>
        </p:nvSpPr>
        <p:spPr>
          <a:xfrm>
            <a:off x="5502726" y="2485373"/>
            <a:ext cx="1059439"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often</a:t>
            </a:r>
            <a:endParaRPr lang="en-GB" sz="2400" dirty="0">
              <a:solidFill>
                <a:srgbClr val="C00000"/>
              </a:solidFill>
            </a:endParaRPr>
          </a:p>
        </p:txBody>
      </p:sp>
      <p:sp>
        <p:nvSpPr>
          <p:cNvPr id="32" name="Rectangle: Rounded Corners 31">
            <a:extLst>
              <a:ext uri="{FF2B5EF4-FFF2-40B4-BE49-F238E27FC236}">
                <a16:creationId xmlns:a16="http://schemas.microsoft.com/office/drawing/2014/main" id="{9F1D2129-9C6E-7BF5-954A-8CD66530BD0A}"/>
              </a:ext>
            </a:extLst>
          </p:cNvPr>
          <p:cNvSpPr/>
          <p:nvPr/>
        </p:nvSpPr>
        <p:spPr>
          <a:xfrm>
            <a:off x="6832364" y="2456099"/>
            <a:ext cx="1865690"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sometimes</a:t>
            </a:r>
            <a:endParaRPr lang="en-GB" sz="2400" dirty="0">
              <a:solidFill>
                <a:srgbClr val="C00000"/>
              </a:solidFill>
            </a:endParaRPr>
          </a:p>
        </p:txBody>
      </p:sp>
      <p:sp>
        <p:nvSpPr>
          <p:cNvPr id="33" name="Rectangle: Rounded Corners 32">
            <a:extLst>
              <a:ext uri="{FF2B5EF4-FFF2-40B4-BE49-F238E27FC236}">
                <a16:creationId xmlns:a16="http://schemas.microsoft.com/office/drawing/2014/main" id="{DC8728A0-7A08-0B03-3E30-95BA78F42F86}"/>
              </a:ext>
            </a:extLst>
          </p:cNvPr>
          <p:cNvSpPr/>
          <p:nvPr/>
        </p:nvSpPr>
        <p:spPr>
          <a:xfrm>
            <a:off x="8983827" y="2458216"/>
            <a:ext cx="1364949" cy="4613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never</a:t>
            </a:r>
            <a:endParaRPr lang="en-GB" sz="2400" dirty="0">
              <a:solidFill>
                <a:srgbClr val="C00000"/>
              </a:solidFill>
            </a:endParaRPr>
          </a:p>
        </p:txBody>
      </p:sp>
    </p:spTree>
    <p:extLst>
      <p:ext uri="{BB962C8B-B14F-4D97-AF65-F5344CB8AC3E}">
        <p14:creationId xmlns:p14="http://schemas.microsoft.com/office/powerpoint/2010/main" val="326362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4"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wipe(down)">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2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hidden"/>
                                      </p:to>
                                    </p:set>
                                  </p:childTnLst>
                                </p:cTn>
                              </p:par>
                              <p:par>
                                <p:cTn id="42" presetID="27" presetClass="emph" presetSubtype="0" fill="remove" grpId="0" nodeType="withEffect">
                                  <p:stCondLst>
                                    <p:cond delay="0"/>
                                  </p:stCondLst>
                                  <p:childTnLst>
                                    <p:animClr clrSpc="rgb" dir="cw">
                                      <p:cBhvr override="childStyle">
                                        <p:cTn id="43" dur="250" autoRev="1" fill="remove"/>
                                        <p:tgtEl>
                                          <p:spTgt spid="13"/>
                                        </p:tgtEl>
                                        <p:attrNameLst>
                                          <p:attrName>style.color</p:attrName>
                                        </p:attrNameLst>
                                      </p:cBhvr>
                                      <p:to>
                                        <a:schemeClr val="bg1"/>
                                      </p:to>
                                    </p:animClr>
                                    <p:animClr clrSpc="rgb" dir="cw">
                                      <p:cBhvr>
                                        <p:cTn id="44" dur="250" autoRev="1" fill="remove"/>
                                        <p:tgtEl>
                                          <p:spTgt spid="13"/>
                                        </p:tgtEl>
                                        <p:attrNameLst>
                                          <p:attrName>fillcolor</p:attrName>
                                        </p:attrNameLst>
                                      </p:cBhvr>
                                      <p:to>
                                        <a:schemeClr val="bg1"/>
                                      </p:to>
                                    </p:animClr>
                                    <p:set>
                                      <p:cBhvr>
                                        <p:cTn id="45" dur="250" autoRev="1" fill="remove"/>
                                        <p:tgtEl>
                                          <p:spTgt spid="13"/>
                                        </p:tgtEl>
                                        <p:attrNameLst>
                                          <p:attrName>fill.type</p:attrName>
                                        </p:attrNameLst>
                                      </p:cBhvr>
                                      <p:to>
                                        <p:strVal val="solid"/>
                                      </p:to>
                                    </p:set>
                                    <p:set>
                                      <p:cBhvr>
                                        <p:cTn id="46" dur="250" autoRev="1" fill="remove"/>
                                        <p:tgtEl>
                                          <p:spTgt spid="13"/>
                                        </p:tgtEl>
                                        <p:attrNameLst>
                                          <p:attrName>fill.on</p:attrName>
                                        </p:attrNameLst>
                                      </p:cBhvr>
                                      <p:to>
                                        <p:strVal val="true"/>
                                      </p:to>
                                    </p:set>
                                  </p:childTnLst>
                                </p:cTn>
                              </p:par>
                              <p:par>
                                <p:cTn id="47" presetID="22" presetClass="entr" presetSubtype="4" fill="hold" grpId="1"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9"/>
                                        </p:tgtEl>
                                        <p:attrNameLst>
                                          <p:attrName>style.visibility</p:attrName>
                                        </p:attrNameLst>
                                      </p:cBhvr>
                                      <p:to>
                                        <p:strVal val="hidden"/>
                                      </p:to>
                                    </p:set>
                                  </p:childTnLst>
                                </p:cTn>
                              </p:par>
                              <p:par>
                                <p:cTn id="54" presetID="22" presetClass="entr" presetSubtype="4"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22" presetClass="entr" presetSubtype="4"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down)">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9"/>
                                        </p:tgtEl>
                                        <p:attrNameLst>
                                          <p:attrName>style.visibility</p:attrName>
                                        </p:attrNameLst>
                                      </p:cBhvr>
                                      <p:to>
                                        <p:strVal val="hidden"/>
                                      </p:to>
                                    </p:set>
                                  </p:childTnLst>
                                </p:cTn>
                              </p:par>
                              <p:par>
                                <p:cTn id="68" presetID="22" presetClass="entr" presetSubtype="4"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2"/>
                                        </p:tgtEl>
                                        <p:attrNameLst>
                                          <p:attrName>style.visibility</p:attrName>
                                        </p:attrNameLst>
                                      </p:cBhvr>
                                      <p:to>
                                        <p:strVal val="hidden"/>
                                      </p:to>
                                    </p:set>
                                  </p:childTnLst>
                                </p:cTn>
                              </p:par>
                              <p:par>
                                <p:cTn id="75" presetID="2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down)">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27"/>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2"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2" nodeType="click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2" nodeType="clickEffect">
                                  <p:stCondLst>
                                    <p:cond delay="0"/>
                                  </p:stCondLst>
                                  <p:childTnLst>
                                    <p:set>
                                      <p:cBhvr>
                                        <p:cTn id="96" dur="1" fill="hold">
                                          <p:stCondLst>
                                            <p:cond delay="0"/>
                                          </p:stCondLst>
                                        </p:cTn>
                                        <p:tgtEl>
                                          <p:spTgt spid="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2" nodeType="click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2" nodeType="clickEffect">
                                  <p:stCondLst>
                                    <p:cond delay="0"/>
                                  </p:stCondLst>
                                  <p:childTnLst>
                                    <p:set>
                                      <p:cBhvr>
                                        <p:cTn id="10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9" grpId="2" animBg="1"/>
      <p:bldP spid="13" grpId="0" animBg="1"/>
      <p:bldP spid="13" grpId="1" animBg="1"/>
      <p:bldP spid="14" grpId="0" animBg="1"/>
      <p:bldP spid="15" grpId="0" animBg="1"/>
      <p:bldP spid="19" grpId="0" animBg="1"/>
      <p:bldP spid="19" grpId="1" animBg="1"/>
      <p:bldP spid="19" grpId="2" animBg="1"/>
      <p:bldP spid="20" grpId="0" animBg="1"/>
      <p:bldP spid="20" grpId="1" animBg="1"/>
      <p:bldP spid="20" grpId="2" animBg="1"/>
      <p:bldP spid="21" grpId="0" animBg="1"/>
      <p:bldP spid="22" grpId="0" animBg="1"/>
      <p:bldP spid="22" grpId="1" animBg="1"/>
      <p:bldP spid="22" grpId="2" animBg="1"/>
      <p:bldP spid="27" grpId="0" animBg="1"/>
      <p:bldP spid="27" grpId="1" animBg="1"/>
      <p:bldP spid="27" grpId="2" animBg="1"/>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96321" y="7711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one person, use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 du (you) | </a:t>
            </a:r>
            <a:r>
              <a:rPr lang="en-GB" sz="3600" b="1" spc="-1" dirty="0" err="1">
                <a:latin typeface="Century Gothic" panose="020B0502020202020204" pitchFamily="34" charset="0"/>
                <a:ea typeface="Century Gothic"/>
              </a:rPr>
              <a:t>ihr</a:t>
            </a:r>
            <a:r>
              <a:rPr lang="en-GB" sz="3600" b="1" spc="-1" dirty="0">
                <a:latin typeface="Century Gothic" panose="020B0502020202020204" pitchFamily="34" charset="0"/>
                <a:ea typeface="Century Gothic"/>
              </a:rPr>
              <a:t> (you all)</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51365" y="40954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both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CustomShape 4">
            <a:extLst>
              <a:ext uri="{FF2B5EF4-FFF2-40B4-BE49-F238E27FC236}">
                <a16:creationId xmlns:a16="http://schemas.microsoft.com/office/drawing/2014/main" id="{4536C8F9-6440-4046-8F53-9AAB092FFDEA}"/>
              </a:ext>
            </a:extLst>
          </p:cNvPr>
          <p:cNvSpPr/>
          <p:nvPr/>
        </p:nvSpPr>
        <p:spPr>
          <a:xfrm>
            <a:off x="1284544" y="176903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Geschichten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4"/>
          <a:stretch/>
        </p:blipFill>
        <p:spPr>
          <a:xfrm>
            <a:off x="6630387" y="1707531"/>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445227" y="185944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write stories.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35" name="Google Shape;183;p8">
            <a:extLst>
              <a:ext uri="{FF2B5EF4-FFF2-40B4-BE49-F238E27FC236}">
                <a16:creationId xmlns:a16="http://schemas.microsoft.com/office/drawing/2014/main" id="{F1A862A4-CD5D-492A-95CB-0F425DA6376A}"/>
              </a:ext>
            </a:extLst>
          </p:cNvPr>
          <p:cNvPicPr/>
          <p:nvPr/>
        </p:nvPicPr>
        <p:blipFill>
          <a:blip r:embed="rId4"/>
          <a:stretch/>
        </p:blipFill>
        <p:spPr>
          <a:xfrm>
            <a:off x="6630387" y="2534150"/>
            <a:ext cx="633960" cy="671040"/>
          </a:xfrm>
          <a:prstGeom prst="rect">
            <a:avLst/>
          </a:prstGeom>
          <a:ln>
            <a:noFill/>
          </a:ln>
        </p:spPr>
      </p:pic>
      <p:sp>
        <p:nvSpPr>
          <p:cNvPr id="36" name="CustomShape 5">
            <a:extLst>
              <a:ext uri="{FF2B5EF4-FFF2-40B4-BE49-F238E27FC236}">
                <a16:creationId xmlns:a16="http://schemas.microsoft.com/office/drawing/2014/main" id="{721F6889-CAB6-4B72-8F1F-B36AD7CAB466}"/>
              </a:ext>
            </a:extLst>
          </p:cNvPr>
          <p:cNvSpPr/>
          <p:nvPr/>
        </p:nvSpPr>
        <p:spPr>
          <a:xfrm>
            <a:off x="7445227" y="268606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are writing stories.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1188705" y="489831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Geschichten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descr="Shape, circle, rectangle&#10;&#10;Description automatically generated">
            <a:extLst>
              <a:ext uri="{FF2B5EF4-FFF2-40B4-BE49-F238E27FC236}">
                <a16:creationId xmlns:a16="http://schemas.microsoft.com/office/drawing/2014/main" id="{240AC6D3-0783-4983-834F-B285CD8B79C5}"/>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28425" y="5367639"/>
            <a:ext cx="1368818" cy="962656"/>
          </a:xfrm>
          <a:prstGeom prst="rect">
            <a:avLst/>
          </a:prstGeom>
        </p:spPr>
      </p:pic>
      <p:pic>
        <p:nvPicPr>
          <p:cNvPr id="44" name="Google Shape;183;p8">
            <a:extLst>
              <a:ext uri="{FF2B5EF4-FFF2-40B4-BE49-F238E27FC236}">
                <a16:creationId xmlns:a16="http://schemas.microsoft.com/office/drawing/2014/main" id="{68542E1E-2302-42DD-A4EA-7105993658EF}"/>
              </a:ext>
            </a:extLst>
          </p:cNvPr>
          <p:cNvPicPr/>
          <p:nvPr/>
        </p:nvPicPr>
        <p:blipFill>
          <a:blip r:embed="rId4"/>
          <a:stretch/>
        </p:blipFill>
        <p:spPr>
          <a:xfrm>
            <a:off x="6226694" y="4840303"/>
            <a:ext cx="633960" cy="671040"/>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7041534" y="499221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write stories.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C30A0034-3C2D-45A5-B514-C134E8D5782A}"/>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88705" y="2096970"/>
            <a:ext cx="1544080" cy="1085268"/>
          </a:xfrm>
          <a:prstGeom prst="rect">
            <a:avLst/>
          </a:prstGeom>
        </p:spPr>
      </p:pic>
      <p:sp>
        <p:nvSpPr>
          <p:cNvPr id="22" name="CustomShape 5">
            <a:extLst>
              <a:ext uri="{FF2B5EF4-FFF2-40B4-BE49-F238E27FC236}">
                <a16:creationId xmlns:a16="http://schemas.microsoft.com/office/drawing/2014/main" id="{9E0E3737-2B70-497D-B89D-59D4E485877B}"/>
              </a:ext>
            </a:extLst>
          </p:cNvPr>
          <p:cNvSpPr/>
          <p:nvPr/>
        </p:nvSpPr>
        <p:spPr>
          <a:xfrm>
            <a:off x="7041534" y="575128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are writing stories.</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Graphic 6" descr="Scribble with solid fill">
            <a:extLst>
              <a:ext uri="{FF2B5EF4-FFF2-40B4-BE49-F238E27FC236}">
                <a16:creationId xmlns:a16="http://schemas.microsoft.com/office/drawing/2014/main" id="{3712198C-D07B-44FE-976E-21A0E4383B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76627" y="2191768"/>
            <a:ext cx="671041" cy="671041"/>
          </a:xfrm>
          <a:prstGeom prst="rect">
            <a:avLst/>
          </a:prstGeom>
        </p:spPr>
      </p:pic>
      <p:pic>
        <p:nvPicPr>
          <p:cNvPr id="10" name="Graphic 9" descr="Storytelling with solid fill">
            <a:extLst>
              <a:ext uri="{FF2B5EF4-FFF2-40B4-BE49-F238E27FC236}">
                <a16:creationId xmlns:a16="http://schemas.microsoft.com/office/drawing/2014/main" id="{68DF6CC2-00CB-4234-B350-0621AC18EE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33969" y="2178020"/>
            <a:ext cx="914400" cy="914400"/>
          </a:xfrm>
          <a:prstGeom prst="rect">
            <a:avLst/>
          </a:prstGeom>
        </p:spPr>
      </p:pic>
      <p:pic>
        <p:nvPicPr>
          <p:cNvPr id="28" name="Graphic 27" descr="Scribble with solid fill">
            <a:extLst>
              <a:ext uri="{FF2B5EF4-FFF2-40B4-BE49-F238E27FC236}">
                <a16:creationId xmlns:a16="http://schemas.microsoft.com/office/drawing/2014/main" id="{DF207383-17F8-4256-BCE7-C65B6CDAC1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97001" y="5520383"/>
            <a:ext cx="671041" cy="671041"/>
          </a:xfrm>
          <a:prstGeom prst="rect">
            <a:avLst/>
          </a:prstGeom>
        </p:spPr>
      </p:pic>
      <p:pic>
        <p:nvPicPr>
          <p:cNvPr id="30" name="Graphic 29" descr="Storytelling with solid fill">
            <a:extLst>
              <a:ext uri="{FF2B5EF4-FFF2-40B4-BE49-F238E27FC236}">
                <a16:creationId xmlns:a16="http://schemas.microsoft.com/office/drawing/2014/main" id="{BE34C79B-5F81-4B08-98FF-92659EC1B7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54988" y="5388857"/>
            <a:ext cx="914400" cy="914400"/>
          </a:xfrm>
          <a:prstGeom prst="rect">
            <a:avLst/>
          </a:prstGeom>
        </p:spPr>
      </p:pic>
      <p:pic>
        <p:nvPicPr>
          <p:cNvPr id="32" name="Google Shape;183;p8">
            <a:extLst>
              <a:ext uri="{FF2B5EF4-FFF2-40B4-BE49-F238E27FC236}">
                <a16:creationId xmlns:a16="http://schemas.microsoft.com/office/drawing/2014/main" id="{9A0B7DF6-87CD-4CBD-8464-C9D957492437}"/>
              </a:ext>
            </a:extLst>
          </p:cNvPr>
          <p:cNvPicPr/>
          <p:nvPr/>
        </p:nvPicPr>
        <p:blipFill>
          <a:blip r:embed="rId4"/>
          <a:stretch/>
        </p:blipFill>
        <p:spPr>
          <a:xfrm>
            <a:off x="6256242" y="5598281"/>
            <a:ext cx="633960" cy="671040"/>
          </a:xfrm>
          <a:prstGeom prst="rect">
            <a:avLst/>
          </a:prstGeom>
          <a:ln>
            <a:noFill/>
          </a:ln>
        </p:spPr>
      </p:pic>
      <p:sp>
        <p:nvSpPr>
          <p:cNvPr id="34" name="Speech Bubble: Rectangle with Corners Rounded 33">
            <a:extLst>
              <a:ext uri="{FF2B5EF4-FFF2-40B4-BE49-F238E27FC236}">
                <a16:creationId xmlns:a16="http://schemas.microsoft.com/office/drawing/2014/main" id="{47B5DBE4-4980-4DC7-8E82-C935848B01E1}"/>
              </a:ext>
            </a:extLst>
          </p:cNvPr>
          <p:cNvSpPr/>
          <p:nvPr/>
        </p:nvSpPr>
        <p:spPr>
          <a:xfrm>
            <a:off x="9689516" y="97847"/>
            <a:ext cx="2439508" cy="1497025"/>
          </a:xfrm>
          <a:prstGeom prst="wedgeRoundRectCallout">
            <a:avLst>
              <a:gd name="adj1" fmla="val -17534"/>
              <a:gd name="adj2" fmla="val 12615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Remember! English has two present tenses, but German only has one! </a:t>
            </a:r>
            <a:endParaRPr lang="en-GB" sz="2000" dirty="0"/>
          </a:p>
        </p:txBody>
      </p:sp>
      <p:sp>
        <p:nvSpPr>
          <p:cNvPr id="23" name="Speech Bubble: Rectangle with Corners Rounded 22">
            <a:extLst>
              <a:ext uri="{FF2B5EF4-FFF2-40B4-BE49-F238E27FC236}">
                <a16:creationId xmlns:a16="http://schemas.microsoft.com/office/drawing/2014/main" id="{D6A2162C-448A-444B-B573-A81B68BA3F73}"/>
              </a:ext>
            </a:extLst>
          </p:cNvPr>
          <p:cNvSpPr/>
          <p:nvPr/>
        </p:nvSpPr>
        <p:spPr>
          <a:xfrm>
            <a:off x="7261698" y="3271335"/>
            <a:ext cx="4620047" cy="1497025"/>
          </a:xfrm>
          <a:prstGeom prst="wedgeRoundRectCallout">
            <a:avLst>
              <a:gd name="adj1" fmla="val -18698"/>
              <a:gd name="adj2" fmla="val 6148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a:t>
            </a:r>
            <a:r>
              <a:rPr lang="en-US" sz="2000" u="sng" dirty="0"/>
              <a:t>time</a:t>
            </a:r>
            <a:r>
              <a:rPr lang="en-US" sz="2000" dirty="0"/>
              <a:t> </a:t>
            </a:r>
            <a:r>
              <a:rPr lang="en-US" sz="2000" u="sng" dirty="0"/>
              <a:t>adverb</a:t>
            </a:r>
            <a:r>
              <a:rPr lang="en-US" sz="2000" dirty="0"/>
              <a:t> in English suggests which present tense to use.</a:t>
            </a:r>
            <a:br>
              <a:rPr lang="en-US" sz="2000" dirty="0"/>
            </a:br>
            <a:r>
              <a:rPr lang="en-US" sz="2000" dirty="0"/>
              <a:t>E.g., </a:t>
            </a:r>
            <a:r>
              <a:rPr lang="en-US" sz="2000" b="1" u="sng" dirty="0"/>
              <a:t>Every</a:t>
            </a:r>
            <a:r>
              <a:rPr lang="en-US" sz="2000" dirty="0"/>
              <a:t> </a:t>
            </a:r>
            <a:r>
              <a:rPr lang="en-US" sz="2000" b="1" u="sng" dirty="0"/>
              <a:t>day</a:t>
            </a:r>
            <a:r>
              <a:rPr lang="en-US" sz="2000" dirty="0"/>
              <a:t> you …</a:t>
            </a:r>
            <a:br>
              <a:rPr lang="en-US" sz="2000" dirty="0"/>
            </a:br>
            <a:r>
              <a:rPr lang="en-US" sz="2000" dirty="0"/>
              <a:t>write | are writing stories.</a:t>
            </a:r>
            <a:endParaRPr lang="en-GB" sz="2000" dirty="0"/>
          </a:p>
        </p:txBody>
      </p:sp>
      <p:sp>
        <p:nvSpPr>
          <p:cNvPr id="3" name="Rectangle: Rounded Corners 2">
            <a:extLst>
              <a:ext uri="{FF2B5EF4-FFF2-40B4-BE49-F238E27FC236}">
                <a16:creationId xmlns:a16="http://schemas.microsoft.com/office/drawing/2014/main" id="{480E3283-7615-45B3-B034-A96DCD24538D}"/>
              </a:ext>
            </a:extLst>
          </p:cNvPr>
          <p:cNvSpPr/>
          <p:nvPr/>
        </p:nvSpPr>
        <p:spPr>
          <a:xfrm>
            <a:off x="8714895" y="4336484"/>
            <a:ext cx="1491423" cy="32516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animBg="1"/>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9603</TotalTime>
  <Words>2962</Words>
  <Application>Microsoft Office PowerPoint</Application>
  <PresentationFormat>Widescreen</PresentationFormat>
  <Paragraphs>390</Paragraphs>
  <Slides>14</Slides>
  <Notes>14</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14</vt:i4>
      </vt:variant>
    </vt:vector>
  </HeadingPairs>
  <TitlesOfParts>
    <vt:vector size="22" baseType="lpstr">
      <vt:lpstr>Arial</vt:lpstr>
      <vt:lpstr>Calibri</vt:lpstr>
      <vt:lpstr>Century Gothic</vt:lpstr>
      <vt:lpstr>Century Gothic</vt:lpstr>
      <vt:lpstr>Modern Love</vt:lpstr>
      <vt:lpstr>Symbol</vt:lpstr>
      <vt:lpstr>Wingdings</vt:lpstr>
      <vt:lpstr>1_Office Theme</vt:lpstr>
      <vt:lpstr>Exploring</vt:lpstr>
      <vt:lpstr>aussprechen</vt:lpstr>
      <vt:lpstr>aussprechen</vt:lpstr>
      <vt:lpstr>aussprechen</vt:lpstr>
      <vt:lpstr>aussprechen</vt:lpstr>
      <vt:lpstr>aussprechen</vt:lpstr>
      <vt:lpstr>Vokabeln</vt:lpstr>
      <vt:lpstr>Vokabeln</vt:lpstr>
      <vt:lpstr>Present tense: du (you) | ihr (you all)</vt:lpstr>
      <vt:lpstr>hören</vt:lpstr>
      <vt:lpstr>Order of words in a sentence</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112</cp:revision>
  <dcterms:created xsi:type="dcterms:W3CDTF">2021-07-02T19:27:01Z</dcterms:created>
  <dcterms:modified xsi:type="dcterms:W3CDTF">2022-11-06T13:42:29Z</dcterms:modified>
</cp:coreProperties>
</file>