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709" r:id="rId6"/>
  </p:sldMasterIdLst>
  <p:notesMasterIdLst>
    <p:notesMasterId r:id="rId20"/>
  </p:notesMasterIdLst>
  <p:sldIdLst>
    <p:sldId id="947" r:id="rId7"/>
    <p:sldId id="934" r:id="rId8"/>
    <p:sldId id="941" r:id="rId9"/>
    <p:sldId id="946" r:id="rId10"/>
    <p:sldId id="943" r:id="rId11"/>
    <p:sldId id="296" r:id="rId12"/>
    <p:sldId id="362" r:id="rId13"/>
    <p:sldId id="363" r:id="rId14"/>
    <p:sldId id="364" r:id="rId15"/>
    <p:sldId id="297" r:id="rId16"/>
    <p:sldId id="948" r:id="rId17"/>
    <p:sldId id="944" r:id="rId18"/>
    <p:sldId id="94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2E94AF"/>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0" autoAdjust="0"/>
    <p:restoredTop sz="58569" autoAdjust="0"/>
  </p:normalViewPr>
  <p:slideViewPr>
    <p:cSldViewPr snapToGrid="0">
      <p:cViewPr varScale="1">
        <p:scale>
          <a:sx n="64" d="100"/>
          <a:sy n="64" d="100"/>
        </p:scale>
        <p:origin x="2256"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79055A38-9773-4539-875F-6E5D4F70D3A8}"/>
    <pc:docChg chg="modSld">
      <pc:chgData name="Heike Krusemann" userId="22b930c6-ce99-468c-835c-dba6438d8ea3" providerId="ADAL" clId="{79055A38-9773-4539-875F-6E5D4F70D3A8}" dt="2023-09-27T14:43:43.966" v="13" actId="20577"/>
      <pc:docMkLst>
        <pc:docMk/>
      </pc:docMkLst>
      <pc:sldChg chg="modSp mod">
        <pc:chgData name="Heike Krusemann" userId="22b930c6-ce99-468c-835c-dba6438d8ea3" providerId="ADAL" clId="{79055A38-9773-4539-875F-6E5D4F70D3A8}" dt="2023-09-14T08:33:56.257" v="11" actId="1076"/>
        <pc:sldMkLst>
          <pc:docMk/>
          <pc:sldMk cId="1144262709" sldId="297"/>
        </pc:sldMkLst>
        <pc:picChg chg="mod">
          <ac:chgData name="Heike Krusemann" userId="22b930c6-ce99-468c-835c-dba6438d8ea3" providerId="ADAL" clId="{79055A38-9773-4539-875F-6E5D4F70D3A8}" dt="2023-09-14T08:33:38.153" v="3" actId="1076"/>
          <ac:picMkLst>
            <pc:docMk/>
            <pc:sldMk cId="1144262709" sldId="297"/>
            <ac:picMk id="73" creationId="{88ECE84A-3E22-4BD9-8568-CFAA58C37258}"/>
          </ac:picMkLst>
        </pc:picChg>
        <pc:picChg chg="mod">
          <ac:chgData name="Heike Krusemann" userId="22b930c6-ce99-468c-835c-dba6438d8ea3" providerId="ADAL" clId="{79055A38-9773-4539-875F-6E5D4F70D3A8}" dt="2023-09-14T08:33:13.081" v="1" actId="1076"/>
          <ac:picMkLst>
            <pc:docMk/>
            <pc:sldMk cId="1144262709" sldId="297"/>
            <ac:picMk id="81" creationId="{45966E51-6C3D-4CBD-ACBE-ADF4D6CDAAD4}"/>
          </ac:picMkLst>
        </pc:picChg>
        <pc:picChg chg="mod">
          <ac:chgData name="Heike Krusemann" userId="22b930c6-ce99-468c-835c-dba6438d8ea3" providerId="ADAL" clId="{79055A38-9773-4539-875F-6E5D4F70D3A8}" dt="2023-09-14T08:33:35.168" v="2" actId="1076"/>
          <ac:picMkLst>
            <pc:docMk/>
            <pc:sldMk cId="1144262709" sldId="297"/>
            <ac:picMk id="91" creationId="{F0A8F9B0-93A8-4E07-97E3-E036D58EF814}"/>
          </ac:picMkLst>
        </pc:picChg>
        <pc:picChg chg="mod">
          <ac:chgData name="Heike Krusemann" userId="22b930c6-ce99-468c-835c-dba6438d8ea3" providerId="ADAL" clId="{79055A38-9773-4539-875F-6E5D4F70D3A8}" dt="2023-09-14T08:33:52.618" v="10" actId="1076"/>
          <ac:picMkLst>
            <pc:docMk/>
            <pc:sldMk cId="1144262709" sldId="297"/>
            <ac:picMk id="145" creationId="{6E470E13-C572-4147-B4B3-4EC15BFA4671}"/>
          </ac:picMkLst>
        </pc:picChg>
        <pc:picChg chg="mod">
          <ac:chgData name="Heike Krusemann" userId="22b930c6-ce99-468c-835c-dba6438d8ea3" providerId="ADAL" clId="{79055A38-9773-4539-875F-6E5D4F70D3A8}" dt="2023-09-14T08:33:42.646" v="5" actId="1076"/>
          <ac:picMkLst>
            <pc:docMk/>
            <pc:sldMk cId="1144262709" sldId="297"/>
            <ac:picMk id="148" creationId="{2110824F-3F65-4A46-844F-2BF71A76C352}"/>
          </ac:picMkLst>
        </pc:picChg>
        <pc:picChg chg="mod">
          <ac:chgData name="Heike Krusemann" userId="22b930c6-ce99-468c-835c-dba6438d8ea3" providerId="ADAL" clId="{79055A38-9773-4539-875F-6E5D4F70D3A8}" dt="2023-09-14T08:33:45.722" v="6" actId="1076"/>
          <ac:picMkLst>
            <pc:docMk/>
            <pc:sldMk cId="1144262709" sldId="297"/>
            <ac:picMk id="149" creationId="{DDF3E3CC-08CE-49DE-800C-3E9D6D2B9D36}"/>
          </ac:picMkLst>
        </pc:picChg>
        <pc:picChg chg="mod">
          <ac:chgData name="Heike Krusemann" userId="22b930c6-ce99-468c-835c-dba6438d8ea3" providerId="ADAL" clId="{79055A38-9773-4539-875F-6E5D4F70D3A8}" dt="2023-09-14T08:33:40.647" v="4" actId="1076"/>
          <ac:picMkLst>
            <pc:docMk/>
            <pc:sldMk cId="1144262709" sldId="297"/>
            <ac:picMk id="150" creationId="{0FBFD874-D542-41F2-8262-173BEAAA0586}"/>
          </ac:picMkLst>
        </pc:picChg>
        <pc:picChg chg="mod">
          <ac:chgData name="Heike Krusemann" userId="22b930c6-ce99-468c-835c-dba6438d8ea3" providerId="ADAL" clId="{79055A38-9773-4539-875F-6E5D4F70D3A8}" dt="2023-09-14T08:33:49.451" v="8" actId="1076"/>
          <ac:picMkLst>
            <pc:docMk/>
            <pc:sldMk cId="1144262709" sldId="297"/>
            <ac:picMk id="151" creationId="{69298C7C-D7B6-48A9-BB97-3FDAF5A2BB95}"/>
          </ac:picMkLst>
        </pc:picChg>
        <pc:picChg chg="mod">
          <ac:chgData name="Heike Krusemann" userId="22b930c6-ce99-468c-835c-dba6438d8ea3" providerId="ADAL" clId="{79055A38-9773-4539-875F-6E5D4F70D3A8}" dt="2023-09-14T08:33:56.257" v="11" actId="1076"/>
          <ac:picMkLst>
            <pc:docMk/>
            <pc:sldMk cId="1144262709" sldId="297"/>
            <ac:picMk id="152" creationId="{374782F3-2C85-462B-9D19-BBDCB832DFD8}"/>
          </ac:picMkLst>
        </pc:picChg>
        <pc:picChg chg="mod">
          <ac:chgData name="Heike Krusemann" userId="22b930c6-ce99-468c-835c-dba6438d8ea3" providerId="ADAL" clId="{79055A38-9773-4539-875F-6E5D4F70D3A8}" dt="2023-09-14T08:33:47.776" v="7" actId="1076"/>
          <ac:picMkLst>
            <pc:docMk/>
            <pc:sldMk cId="1144262709" sldId="297"/>
            <ac:picMk id="153" creationId="{3A45EAC3-54E7-4C65-B80C-2FAD64A6111A}"/>
          </ac:picMkLst>
        </pc:picChg>
      </pc:sldChg>
      <pc:sldChg chg="modSp mod">
        <pc:chgData name="Heike Krusemann" userId="22b930c6-ce99-468c-835c-dba6438d8ea3" providerId="ADAL" clId="{79055A38-9773-4539-875F-6E5D4F70D3A8}" dt="2023-09-27T14:43:43.966" v="13" actId="20577"/>
        <pc:sldMkLst>
          <pc:docMk/>
          <pc:sldMk cId="0" sldId="947"/>
        </pc:sldMkLst>
        <pc:spChg chg="mod">
          <ac:chgData name="Heike Krusemann" userId="22b930c6-ce99-468c-835c-dba6438d8ea3" providerId="ADAL" clId="{79055A38-9773-4539-875F-6E5D4F70D3A8}" dt="2023-09-27T14:43:43.966" v="13" actId="20577"/>
          <ac:spMkLst>
            <pc:docMk/>
            <pc:sldMk cId="0" sldId="947"/>
            <ac:spMk id="9" creationId="{C9A0E710-98FE-45EC-A32A-7523767395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Introduce [</a:t>
            </a:r>
            <a:r>
              <a:rPr lang="en-GB" sz="1800" b="1" i="0" strike="noStrike" spc="-1" dirty="0" err="1">
                <a:solidFill>
                  <a:srgbClr val="002060"/>
                </a:solidFill>
                <a:latin typeface="Century Gothic"/>
                <a:ea typeface="Century Gothic"/>
              </a:rPr>
              <a:t>äu</a:t>
            </a:r>
            <a:r>
              <a:rPr lang="en-GB" sz="1800" b="1"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Häuser </a:t>
            </a:r>
            <a:r>
              <a:rPr lang="de-DE" sz="1800" b="0" i="0" strike="noStrike" spc="-1" dirty="0">
                <a:solidFill>
                  <a:srgbClr val="002060"/>
                </a:solidFill>
                <a:latin typeface="Century Gothic"/>
                <a:ea typeface="Century Gothic"/>
              </a:rPr>
              <a:t>[Haus-147] </a:t>
            </a:r>
            <a:r>
              <a:rPr lang="de-DE" sz="1800" b="1" i="0" strike="noStrike" spc="-1" dirty="0">
                <a:solidFill>
                  <a:srgbClr val="002060"/>
                </a:solidFill>
                <a:latin typeface="Century Gothic"/>
                <a:ea typeface="Century Gothic"/>
              </a:rPr>
              <a:t>Mäuse </a:t>
            </a:r>
            <a:r>
              <a:rPr lang="de-DE" sz="1800" b="0" i="0" strike="noStrike" spc="-1" dirty="0">
                <a:solidFill>
                  <a:srgbClr val="002060"/>
                </a:solidFill>
                <a:latin typeface="Century Gothic"/>
                <a:ea typeface="Century Gothic"/>
              </a:rPr>
              <a:t>[Maus-3463] </a:t>
            </a:r>
            <a:r>
              <a:rPr lang="de-DE" sz="1800" b="1" i="0" strike="noStrike" spc="-1" dirty="0">
                <a:solidFill>
                  <a:srgbClr val="002060"/>
                </a:solidFill>
                <a:latin typeface="Century Gothic"/>
                <a:ea typeface="Century Gothic"/>
              </a:rPr>
              <a:t>träumen </a:t>
            </a:r>
            <a:r>
              <a:rPr lang="de-DE" sz="1800" b="0" i="0" strike="noStrike" spc="-1" dirty="0">
                <a:solidFill>
                  <a:srgbClr val="002060"/>
                </a:solidFill>
                <a:latin typeface="Century Gothic"/>
                <a:ea typeface="Century Gothic"/>
              </a:rPr>
              <a:t>[1793]</a:t>
            </a:r>
          </a:p>
          <a:p>
            <a:pPr marL="216000" indent="-216000">
              <a:lnSpc>
                <a:spcPct val="100000"/>
              </a:lnSpc>
            </a:pPr>
            <a:r>
              <a:rPr lang="de-DE" sz="1800" b="0" i="0" strike="noStrike" spc="-1" dirty="0">
                <a:solidFill>
                  <a:srgbClr val="002060"/>
                </a:solidFill>
                <a:latin typeface="Century Gothic"/>
                <a:ea typeface="Century Gothic"/>
              </a:rPr>
              <a:t>Revisit [au] Haus [147] blau [948] laufen [252]</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bleiben [113] kaufen [506] machen [58] </a:t>
            </a:r>
            <a:r>
              <a:rPr lang="de-DE" sz="1800" b="1" i="0" strike="noStrike" spc="-1" dirty="0">
                <a:solidFill>
                  <a:srgbClr val="002060"/>
                </a:solidFill>
                <a:latin typeface="Century Gothic"/>
                <a:ea typeface="Century Gothic"/>
              </a:rPr>
              <a:t>schlafen </a:t>
            </a:r>
            <a:r>
              <a:rPr lang="de-DE" sz="1800" b="0" i="0" strike="noStrike" spc="-1" dirty="0">
                <a:solidFill>
                  <a:srgbClr val="002060"/>
                </a:solidFill>
                <a:latin typeface="Century Gothic"/>
                <a:ea typeface="Century Gothic"/>
              </a:rPr>
              <a:t>[679] </a:t>
            </a:r>
            <a:r>
              <a:rPr lang="de-DE" sz="1800" b="1" i="0" strike="noStrike" spc="-1" dirty="0">
                <a:solidFill>
                  <a:srgbClr val="002060"/>
                </a:solidFill>
                <a:latin typeface="Century Gothic"/>
                <a:ea typeface="Century Gothic"/>
              </a:rPr>
              <a:t>tragen </a:t>
            </a:r>
            <a:r>
              <a:rPr lang="de-DE" sz="1800" b="0" i="0" strike="noStrike" spc="-1" dirty="0">
                <a:solidFill>
                  <a:srgbClr val="002060"/>
                </a:solidFill>
                <a:latin typeface="Century Gothic"/>
                <a:ea typeface="Century Gothic"/>
              </a:rPr>
              <a:t>[271] </a:t>
            </a:r>
            <a:r>
              <a:rPr lang="de-DE" sz="1800" b="1" i="0" strike="noStrike" spc="-1" dirty="0">
                <a:solidFill>
                  <a:srgbClr val="002060"/>
                </a:solidFill>
                <a:latin typeface="Century Gothic"/>
                <a:ea typeface="Century Gothic"/>
              </a:rPr>
              <a:t>verkaufen </a:t>
            </a:r>
            <a:r>
              <a:rPr lang="de-DE" sz="1800" b="0" i="0" strike="noStrike" spc="-1" dirty="0">
                <a:solidFill>
                  <a:srgbClr val="002060"/>
                </a:solidFill>
                <a:latin typeface="Century Gothic"/>
                <a:ea typeface="Century Gothic"/>
              </a:rPr>
              <a:t>[721] </a:t>
            </a:r>
            <a:r>
              <a:rPr lang="de-DE" sz="1800" b="1" i="0" strike="noStrike" spc="-1" dirty="0">
                <a:solidFill>
                  <a:srgbClr val="002060"/>
                </a:solidFill>
                <a:latin typeface="Century Gothic"/>
                <a:ea typeface="Century Gothic"/>
              </a:rPr>
              <a:t>waschen </a:t>
            </a:r>
            <a:r>
              <a:rPr lang="de-DE" sz="1800" b="0" i="0" strike="noStrike" spc="-1" dirty="0">
                <a:solidFill>
                  <a:srgbClr val="002060"/>
                </a:solidFill>
                <a:latin typeface="Century Gothic"/>
                <a:ea typeface="Century Gothic"/>
              </a:rPr>
              <a:t>[2315] </a:t>
            </a:r>
            <a:r>
              <a:rPr lang="de-DE" sz="1800" b="1" i="0" strike="noStrike" spc="-1" dirty="0">
                <a:solidFill>
                  <a:srgbClr val="002060"/>
                </a:solidFill>
                <a:latin typeface="Century Gothic"/>
                <a:ea typeface="Century Gothic"/>
              </a:rPr>
              <a:t>Auto </a:t>
            </a:r>
            <a:r>
              <a:rPr lang="de-DE" sz="1800" b="0" i="0" strike="noStrike" spc="-1" dirty="0">
                <a:solidFill>
                  <a:srgbClr val="002060"/>
                </a:solidFill>
                <a:latin typeface="Century Gothic"/>
                <a:ea typeface="Century Gothic"/>
              </a:rPr>
              <a:t>[361] (Party)Kleidung [2820] Stunde [276] </a:t>
            </a:r>
            <a:r>
              <a:rPr lang="de-DE" sz="1800" b="1" i="0" strike="noStrike" spc="-1" dirty="0">
                <a:solidFill>
                  <a:srgbClr val="002060"/>
                </a:solidFill>
                <a:latin typeface="Century Gothic"/>
                <a:ea typeface="Century Gothic"/>
              </a:rPr>
              <a:t>Nacht </a:t>
            </a:r>
            <a:r>
              <a:rPr lang="de-DE" sz="1800" b="0" i="0" strike="noStrike" spc="-1" dirty="0">
                <a:solidFill>
                  <a:srgbClr val="002060"/>
                </a:solidFill>
                <a:latin typeface="Century Gothic"/>
                <a:ea typeface="Century Gothic"/>
              </a:rPr>
              <a:t>[325] ruhig [991]</a:t>
            </a:r>
          </a:p>
          <a:p>
            <a:pPr marL="216000" indent="-216000">
              <a:lnSpc>
                <a:spcPct val="100000"/>
              </a:lnSpc>
            </a:pPr>
            <a:r>
              <a:rPr lang="de-DE" sz="1800" b="1" i="0" strike="noStrike" spc="-1" dirty="0">
                <a:solidFill>
                  <a:srgbClr val="002060"/>
                </a:solidFill>
                <a:latin typeface="Century Gothic"/>
                <a:ea typeface="Century Gothic"/>
              </a:rPr>
              <a:t>Revisit 1: </a:t>
            </a:r>
            <a:r>
              <a:rPr lang="de-DE" sz="1800" b="0" i="0" strike="noStrike" spc="-1" dirty="0">
                <a:solidFill>
                  <a:srgbClr val="002060"/>
                </a:solidFill>
                <a:latin typeface="Century Gothic"/>
                <a:ea typeface="Century Gothic"/>
              </a:rPr>
              <a:t>bekommen [212] bleiben [113] lesen [305] machen [58] schreiben [184] sein [3] spielen [205] </a:t>
            </a:r>
            <a:r>
              <a:rPr lang="de-DE" sz="1800" b="1" i="0" strike="noStrike" spc="-1" dirty="0">
                <a:solidFill>
                  <a:srgbClr val="002060"/>
                </a:solidFill>
                <a:latin typeface="Century Gothic"/>
                <a:ea typeface="Century Gothic"/>
              </a:rPr>
              <a:t>Abend</a:t>
            </a:r>
            <a:r>
              <a:rPr lang="de-DE" sz="1800" b="0" i="0" strike="noStrike" spc="-1" dirty="0">
                <a:solidFill>
                  <a:srgbClr val="002060"/>
                </a:solidFill>
                <a:latin typeface="Century Gothic"/>
                <a:ea typeface="Century Gothic"/>
              </a:rPr>
              <a:t> [342] Essen [323] Film [505] Geschichte [262] </a:t>
            </a:r>
            <a:r>
              <a:rPr lang="de-DE" sz="1800" b="1" i="0" strike="noStrike" spc="-1" dirty="0">
                <a:solidFill>
                  <a:srgbClr val="002060"/>
                </a:solidFill>
                <a:latin typeface="Century Gothic"/>
                <a:ea typeface="Century Gothic"/>
              </a:rPr>
              <a:t>Hausaufgabe(n) </a:t>
            </a:r>
            <a:r>
              <a:rPr lang="de-DE" sz="1800" b="0" i="0" strike="noStrike" spc="-1" dirty="0">
                <a:solidFill>
                  <a:srgbClr val="002060"/>
                </a:solidFill>
                <a:latin typeface="Century Gothic"/>
                <a:ea typeface="Century Gothic"/>
              </a:rPr>
              <a:t>[n/a] Morgen [621] </a:t>
            </a:r>
            <a:r>
              <a:rPr lang="de-DE" sz="1800" b="1" i="0" strike="noStrike" spc="-1" dirty="0">
                <a:solidFill>
                  <a:srgbClr val="002060"/>
                </a:solidFill>
                <a:latin typeface="Century Gothic"/>
                <a:ea typeface="Century Gothic"/>
              </a:rPr>
              <a:t>Nachmittag</a:t>
            </a:r>
            <a:r>
              <a:rPr lang="de-DE" sz="1800" b="0" i="0" strike="noStrike" spc="-1" dirty="0">
                <a:solidFill>
                  <a:srgbClr val="002060"/>
                </a:solidFill>
                <a:latin typeface="Century Gothic"/>
                <a:ea typeface="Century Gothic"/>
              </a:rPr>
              <a:t> [1464] Schule [359] heute [116]</a:t>
            </a:r>
          </a:p>
          <a:p>
            <a:pPr marL="216000" indent="-216000">
              <a:lnSpc>
                <a:spcPct val="100000"/>
              </a:lnSpc>
            </a:pPr>
            <a:r>
              <a:rPr lang="de-DE" sz="1800" b="0" i="0" strike="noStrike" spc="-1" dirty="0">
                <a:solidFill>
                  <a:srgbClr val="002060"/>
                </a:solidFill>
                <a:latin typeface="Century Gothic"/>
                <a:ea typeface="Century Gothic"/>
              </a:rPr>
              <a:t>manchmal [382] oft [223] nie [196] </a:t>
            </a:r>
            <a:r>
              <a:rPr lang="de-DE" sz="1800" b="1" i="0" strike="noStrike" spc="-1" dirty="0">
                <a:solidFill>
                  <a:srgbClr val="002060"/>
                </a:solidFill>
                <a:latin typeface="Century Gothic"/>
                <a:ea typeface="Century Gothic"/>
              </a:rPr>
              <a:t>jeden Tag </a:t>
            </a:r>
            <a:r>
              <a:rPr lang="de-DE" sz="1800" b="0" i="0" strike="noStrike" spc="-1" dirty="0">
                <a:solidFill>
                  <a:srgbClr val="002060"/>
                </a:solidFill>
                <a:latin typeface="Century Gothic"/>
                <a:ea typeface="Century Gothic"/>
              </a:rPr>
              <a:t>[n/a]</a:t>
            </a:r>
          </a:p>
          <a:p>
            <a:pPr marL="216000" indent="-216000">
              <a:lnSpc>
                <a:spcPct val="100000"/>
              </a:lnSpc>
            </a:pPr>
            <a:r>
              <a:rPr lang="de-DE" sz="1800" b="1" i="0" strike="noStrike" spc="-1" dirty="0">
                <a:solidFill>
                  <a:srgbClr val="002060"/>
                </a:solidFill>
                <a:latin typeface="Century Gothic"/>
                <a:ea typeface="Century Gothic"/>
              </a:rPr>
              <a:t>Revisit 2: geben </a:t>
            </a:r>
            <a:r>
              <a:rPr lang="de-DE" sz="1800" b="0" i="0" strike="noStrike" spc="-1" dirty="0">
                <a:solidFill>
                  <a:srgbClr val="002060"/>
                </a:solidFill>
                <a:latin typeface="Century Gothic"/>
                <a:ea typeface="Century Gothic"/>
              </a:rPr>
              <a:t>[49] Ball [1782] Baum [1013] Bild [253] Blume [2463] Buch [300] Computer [1252] Foto [633] Glas [885] Jacke [3287] Kleidung [2820] Spiel [328] </a:t>
            </a:r>
            <a:r>
              <a:rPr lang="de-DE" sz="1800" b="1" i="0" strike="noStrike" spc="-1" dirty="0">
                <a:solidFill>
                  <a:srgbClr val="002060"/>
                </a:solidFill>
                <a:latin typeface="Century Gothic"/>
                <a:ea typeface="Century Gothic"/>
              </a:rPr>
              <a:t>Stoff</a:t>
            </a:r>
            <a:r>
              <a:rPr lang="de-DE" sz="1800" b="0" i="0" strike="noStrike" spc="-1" dirty="0">
                <a:solidFill>
                  <a:srgbClr val="002060"/>
                </a:solidFill>
                <a:latin typeface="Century Gothic"/>
                <a:ea typeface="Century Gothic"/>
              </a:rPr>
              <a:t> [758] Tier [614]</a:t>
            </a: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2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sentences with strong verbs in the 3</a:t>
            </a:r>
            <a:r>
              <a:rPr lang="en-GB" b="0" baseline="30000" dirty="0"/>
              <a:t>rd</a:t>
            </a:r>
            <a:r>
              <a:rPr lang="en-GB" b="0" dirty="0"/>
              <a:t> person singular</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u="none" dirty="0"/>
              <a:t>Procedure:</a:t>
            </a:r>
          </a:p>
          <a:p>
            <a:pPr marL="241516" indent="-241516">
              <a:buFont typeface="+mj-lt"/>
              <a:buAutoNum type="arabicPeriod"/>
            </a:pPr>
            <a:r>
              <a:rPr lang="en-US" b="0" u="none" dirty="0"/>
              <a:t>Pupils have approximately three minutes to choose three images from the screen and plan one sentence to describe each. They must keep their choices and sentences hidden from their partners. </a:t>
            </a:r>
            <a:br>
              <a:rPr lang="en-US" b="0" u="none" dirty="0"/>
            </a:br>
            <a:r>
              <a:rPr lang="en-US" b="0" u="none" dirty="0"/>
              <a:t>Note: explain that the gender symbol means they choose either er or </a:t>
            </a:r>
            <a:r>
              <a:rPr lang="en-US" b="0" u="none" dirty="0" err="1"/>
              <a:t>sie</a:t>
            </a:r>
            <a:r>
              <a:rPr lang="en-US" b="0" u="none" dirty="0"/>
              <a:t> – trying to get away from the ideal that short hair = boy, longer hair = girl.  </a:t>
            </a:r>
          </a:p>
          <a:p>
            <a:pPr marL="241516" indent="-241516">
              <a:buFont typeface="+mj-lt"/>
              <a:buAutoNum type="arabicPeriod"/>
            </a:pPr>
            <a:r>
              <a:rPr lang="en-US" b="0" u="none" dirty="0"/>
              <a:t>Once the preparation time is over, click to cover the pictures on the screen.</a:t>
            </a:r>
          </a:p>
          <a:p>
            <a:pPr marL="241516" indent="-241516">
              <a:buFont typeface="+mj-lt"/>
              <a:buAutoNum type="arabicPeriod"/>
            </a:pPr>
            <a:r>
              <a:rPr lang="en-US" b="0" u="none" dirty="0"/>
              <a:t>Pupils then take it in turns to read their sentences to their partner, who attempts to draw the images being described. When the partner draws ‘he’ or ‘she’ they could use the correct gender symbol or annotate their picture with ‘she’ or ‘he’.</a:t>
            </a:r>
          </a:p>
          <a:p>
            <a:pPr marL="241516" indent="-241516">
              <a:buFont typeface="+mj-lt"/>
              <a:buAutoNum type="arabicPeriod"/>
            </a:pPr>
            <a:r>
              <a:rPr lang="en-US" b="0" u="none" dirty="0"/>
              <a:t>Click to reveal the images on screen again for pupils to compare their drawings.</a:t>
            </a:r>
          </a:p>
          <a:p>
            <a:pPr marL="241516" indent="-241516">
              <a:buFont typeface="+mj-lt"/>
              <a:buAutoNum type="arabicPeriod"/>
            </a:pPr>
            <a:endParaRPr lang="en-US" b="0" u="none" dirty="0"/>
          </a:p>
          <a:p>
            <a:pPr marL="0" indent="0">
              <a:buFont typeface="+mj-lt"/>
              <a:buNone/>
            </a:pPr>
            <a:r>
              <a:rPr lang="en-US" b="1" u="none" dirty="0"/>
              <a:t>Example sentences (left to right, top to bottom</a:t>
            </a:r>
            <a:r>
              <a:rPr lang="en-US" b="0" u="none" dirty="0"/>
              <a:t>):</a:t>
            </a:r>
            <a:br>
              <a:rPr lang="en-US" b="0" u="none" dirty="0"/>
            </a:br>
            <a:r>
              <a:rPr lang="en-US" b="0" u="none" dirty="0"/>
              <a:t>Er/Sie </a:t>
            </a:r>
            <a:r>
              <a:rPr lang="en-US" b="0" u="none" dirty="0" err="1"/>
              <a:t>verkauft</a:t>
            </a:r>
            <a:r>
              <a:rPr lang="en-US" b="0" u="none" dirty="0"/>
              <a:t> Kuchen.</a:t>
            </a:r>
            <a:br>
              <a:rPr lang="en-US" b="0" u="none" dirty="0"/>
            </a:br>
            <a:r>
              <a:rPr lang="en-US" b="0" u="none" dirty="0"/>
              <a:t>Er/Sie </a:t>
            </a:r>
            <a:r>
              <a:rPr lang="en-US" b="0" u="none" dirty="0" err="1"/>
              <a:t>schläft</a:t>
            </a:r>
            <a:r>
              <a:rPr lang="en-US" b="0" u="none" dirty="0"/>
              <a:t> eine Nacht </a:t>
            </a:r>
            <a:r>
              <a:rPr lang="en-US" b="0" u="none" dirty="0" err="1"/>
              <a:t>im</a:t>
            </a:r>
            <a:r>
              <a:rPr lang="en-US" b="0" u="none" dirty="0"/>
              <a:t> Garten.</a:t>
            </a:r>
            <a:br>
              <a:rPr lang="en-US" b="0" u="none" dirty="0"/>
            </a:br>
            <a:r>
              <a:rPr lang="en-US" b="0" u="none" dirty="0"/>
              <a:t>Er/Sie </a:t>
            </a:r>
            <a:r>
              <a:rPr lang="en-US" b="0" u="none" dirty="0" err="1"/>
              <a:t>trägt</a:t>
            </a:r>
            <a:r>
              <a:rPr lang="en-US" b="0" u="none" dirty="0"/>
              <a:t> </a:t>
            </a:r>
            <a:r>
              <a:rPr lang="en-US" b="0" u="none" dirty="0" err="1"/>
              <a:t>Partykleidung</a:t>
            </a:r>
            <a:r>
              <a:rPr lang="en-US" b="0" u="none" dirty="0"/>
              <a:t> in der Schule.</a:t>
            </a:r>
            <a:br>
              <a:rPr lang="en-US" b="0" u="none" dirty="0"/>
            </a:br>
            <a:r>
              <a:rPr lang="en-US" b="0" u="none" dirty="0"/>
              <a:t>Er/Sie </a:t>
            </a:r>
            <a:r>
              <a:rPr lang="en-US" b="0" u="none" dirty="0" err="1"/>
              <a:t>gibt</a:t>
            </a:r>
            <a:r>
              <a:rPr lang="en-US" b="0" u="none" dirty="0"/>
              <a:t> </a:t>
            </a:r>
            <a:r>
              <a:rPr lang="en-US" b="0" u="none" dirty="0" err="1"/>
              <a:t>Kleidung</a:t>
            </a:r>
            <a:r>
              <a:rPr lang="en-US" b="0" u="none" dirty="0"/>
              <a:t>.</a:t>
            </a:r>
          </a:p>
          <a:p>
            <a:pPr marL="0" indent="0">
              <a:buFont typeface="+mj-lt"/>
              <a:buNone/>
            </a:pPr>
            <a:r>
              <a:rPr lang="en-US" b="0" u="none" dirty="0"/>
              <a:t>Er/Sie </a:t>
            </a:r>
            <a:r>
              <a:rPr lang="en-US" b="0" u="none" dirty="0" err="1"/>
              <a:t>wäscht</a:t>
            </a:r>
            <a:r>
              <a:rPr lang="en-US" b="0" u="none" dirty="0"/>
              <a:t> Autos </a:t>
            </a:r>
            <a:r>
              <a:rPr lang="en-US" b="0" u="none" dirty="0" err="1"/>
              <a:t>für</a:t>
            </a:r>
            <a:r>
              <a:rPr lang="en-US" b="0" u="none" dirty="0"/>
              <a:t> die Lehrer.</a:t>
            </a:r>
            <a:br>
              <a:rPr lang="en-US" b="0" u="none" dirty="0"/>
            </a:br>
            <a:r>
              <a:rPr lang="en-US" b="0" u="none" dirty="0"/>
              <a:t>Er/Sie </a:t>
            </a:r>
            <a:r>
              <a:rPr lang="en-US" b="0" u="none" dirty="0" err="1"/>
              <a:t>läuft</a:t>
            </a:r>
            <a:r>
              <a:rPr lang="en-US" b="0" u="none" dirty="0"/>
              <a:t> </a:t>
            </a:r>
            <a:r>
              <a:rPr lang="en-US" b="0" u="none" dirty="0" err="1"/>
              <a:t>fünf</a:t>
            </a:r>
            <a:r>
              <a:rPr lang="en-US" b="0" u="none" dirty="0"/>
              <a:t> Kilometer.</a:t>
            </a:r>
            <a:br>
              <a:rPr lang="en-US" b="0" u="none" dirty="0"/>
            </a:br>
            <a:r>
              <a:rPr lang="en-US" b="0" u="none" dirty="0"/>
              <a:t>Er/Sie </a:t>
            </a:r>
            <a:r>
              <a:rPr lang="en-US" b="0" u="none" dirty="0" err="1"/>
              <a:t>trägt</a:t>
            </a:r>
            <a:r>
              <a:rPr lang="en-US" b="0" u="none" dirty="0"/>
              <a:t> </a:t>
            </a:r>
            <a:r>
              <a:rPr lang="en-US" b="0" u="none" dirty="0" err="1"/>
              <a:t>eine</a:t>
            </a:r>
            <a:r>
              <a:rPr lang="en-US" b="0" u="none" dirty="0"/>
              <a:t> Person für </a:t>
            </a:r>
            <a:r>
              <a:rPr lang="en-US" b="0" u="none" dirty="0" err="1"/>
              <a:t>zwei</a:t>
            </a:r>
            <a:r>
              <a:rPr lang="en-US" b="0" u="none" dirty="0"/>
              <a:t> </a:t>
            </a:r>
            <a:r>
              <a:rPr lang="en-US" b="0" u="none" dirty="0" err="1"/>
              <a:t>Minuten</a:t>
            </a:r>
            <a:r>
              <a:rPr lang="en-US" b="0" u="none" dirty="0"/>
              <a:t>.</a:t>
            </a:r>
            <a:br>
              <a:rPr lang="en-US" b="0" u="none" dirty="0"/>
            </a:br>
            <a:r>
              <a:rPr lang="en-US" b="0" u="none" dirty="0"/>
              <a:t>Er/Sie </a:t>
            </a:r>
            <a:r>
              <a:rPr lang="en-US" b="0" u="none" dirty="0" err="1"/>
              <a:t>schläft</a:t>
            </a:r>
            <a:r>
              <a:rPr lang="en-US" b="0" u="none" dirty="0"/>
              <a:t> eine Nacht </a:t>
            </a:r>
            <a:r>
              <a:rPr lang="en-US" b="0" u="none" dirty="0" err="1"/>
              <a:t>nicht</a:t>
            </a:r>
            <a:r>
              <a:rPr lang="en-US" b="0" u="none" dirty="0"/>
              <a:t>.</a:t>
            </a:r>
          </a:p>
          <a:p>
            <a:pPr marL="0" indent="0">
              <a:buFont typeface="+mj-lt"/>
              <a:buNone/>
            </a:pPr>
            <a:r>
              <a:rPr lang="en-US" b="0" u="none" dirty="0"/>
              <a:t>Er/Sie </a:t>
            </a:r>
            <a:r>
              <a:rPr lang="en-US" b="0" u="none" dirty="0" err="1"/>
              <a:t>spricht</a:t>
            </a:r>
            <a:r>
              <a:rPr lang="en-US" b="0" u="none" dirty="0"/>
              <a:t> </a:t>
            </a:r>
            <a:r>
              <a:rPr lang="en-US" b="0" u="none" dirty="0" err="1"/>
              <a:t>für</a:t>
            </a:r>
            <a:r>
              <a:rPr lang="en-US" b="0" u="none" dirty="0"/>
              <a:t> </a:t>
            </a:r>
            <a:r>
              <a:rPr lang="en-US" b="0" u="none" dirty="0" err="1"/>
              <a:t>sieben</a:t>
            </a:r>
            <a:r>
              <a:rPr lang="en-US" b="0" u="none" dirty="0"/>
              <a:t> </a:t>
            </a:r>
            <a:r>
              <a:rPr lang="en-US" b="0" u="none" dirty="0" err="1"/>
              <a:t>Stunden</a:t>
            </a:r>
            <a:r>
              <a:rPr lang="en-US" b="0" u="none" dirty="0"/>
              <a:t> </a:t>
            </a:r>
            <a:r>
              <a:rPr lang="en-US" b="0" u="none" dirty="0" err="1"/>
              <a:t>nicht</a:t>
            </a:r>
            <a:r>
              <a:rPr lang="en-US" b="0" u="none" dirty="0"/>
              <a:t>.</a:t>
            </a:r>
            <a:br>
              <a:rPr lang="en-US" b="0" u="none" dirty="0"/>
            </a:br>
            <a:endParaRPr lang="en-US" b="0" u="none"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172756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98044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two hands. </a:t>
            </a:r>
          </a:p>
          <a:p>
            <a:pPr marL="0" indent="0">
              <a:buNone/>
            </a:pPr>
            <a:endParaRPr lang="fr-FR" sz="1300"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Frequency</a:t>
            </a:r>
            <a:r>
              <a:rPr lang="de-DE" sz="1400" b="0" i="0" strike="noStrike" spc="-1" dirty="0">
                <a:solidFill>
                  <a:srgbClr val="002060"/>
                </a:solidFill>
                <a:latin typeface="Century Gothic"/>
                <a:ea typeface="Century Gothic"/>
              </a:rPr>
              <a:t>:</a:t>
            </a:r>
            <a:br>
              <a:rPr lang="de-DE" sz="1400" b="0" i="0" strike="noStrike" spc="-1" dirty="0">
                <a:solidFill>
                  <a:srgbClr val="002060"/>
                </a:solidFill>
                <a:latin typeface="Century Gothic"/>
                <a:ea typeface="Century Gothic"/>
              </a:rPr>
            </a:br>
            <a:r>
              <a:rPr lang="de-DE" sz="1400" b="0" i="0" strike="noStrike" spc="-1" dirty="0">
                <a:solidFill>
                  <a:srgbClr val="002060"/>
                </a:solidFill>
                <a:latin typeface="Century Gothic"/>
                <a:ea typeface="Century Gothic"/>
              </a:rPr>
              <a:t>Haus [147]</a:t>
            </a:r>
            <a:br>
              <a:rPr lang="de-DE" sz="1400" b="0" i="0" strike="noStrike" spc="-1" dirty="0">
                <a:solidFill>
                  <a:srgbClr val="002060"/>
                </a:solidFill>
                <a:latin typeface="Century Gothic"/>
                <a:ea typeface="Century Gothic"/>
              </a:rPr>
            </a:b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0" i="0" strike="noStrike" spc="-1" dirty="0">
              <a:solidFill>
                <a:srgbClr val="002060"/>
              </a:solidFill>
              <a:latin typeface="Century Gothic"/>
              <a:ea typeface="Century Gothic"/>
            </a:endParaRPr>
          </a:p>
          <a:p>
            <a:pPr marL="0" indent="0">
              <a:buNone/>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t>
            </a:r>
            <a:r>
              <a:rPr lang="en-GB" sz="1300" b="1" spc="-1" dirty="0" err="1">
                <a:solidFill>
                  <a:srgbClr val="000000"/>
                </a:solidFill>
                <a:latin typeface="Calibri"/>
                <a:ea typeface="Calibri"/>
              </a:rPr>
              <a:t>äu</a:t>
            </a:r>
            <a:r>
              <a:rPr lang="en-GB" sz="1300" b="1" spc="-1" dirty="0">
                <a:solidFill>
                  <a:srgbClr val="000000"/>
                </a:solidFill>
                <a:latin typeface="Calibri"/>
                <a:ea typeface="Calibri"/>
              </a:rPr>
              <a:t>].</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p>
          <a:p>
            <a:pPr marL="241104" indent="-240345">
              <a:buClr>
                <a:srgbClr val="000000"/>
              </a:buClr>
              <a:buFont typeface="Calibri"/>
              <a:buAutoNum type="arabicPeriod"/>
            </a:pPr>
            <a:r>
              <a:rPr lang="en-GB" sz="1300" spc="-1" dirty="0">
                <a:solidFill>
                  <a:srgbClr val="000000"/>
                </a:solidFill>
                <a:latin typeface="Calibri"/>
                <a:ea typeface="Calibri"/>
              </a:rPr>
              <a:t>Introduce the SSC. Click to bring up callout to explain that it is the same sound as [</a:t>
            </a:r>
            <a:r>
              <a:rPr lang="en-GB" sz="1300" spc="-1" dirty="0" err="1">
                <a:solidFill>
                  <a:srgbClr val="000000"/>
                </a:solidFill>
                <a:latin typeface="Calibri"/>
                <a:ea typeface="Calibri"/>
              </a:rPr>
              <a:t>eu</a:t>
            </a:r>
            <a:r>
              <a:rPr lang="en-GB" sz="1300" spc="-1" dirty="0">
                <a:solidFill>
                  <a:srgbClr val="000000"/>
                </a:solidFill>
                <a:latin typeface="Calibri"/>
                <a:ea typeface="Calibri"/>
              </a:rPr>
              <a:t>], which they already know (e.g. Deutschland). </a:t>
            </a:r>
          </a:p>
          <a:p>
            <a:pPr marL="241104" indent="-240345">
              <a:buClr>
                <a:srgbClr val="000000"/>
              </a:buClr>
              <a:buFont typeface="Calibri"/>
              <a:buAutoNum type="arabicPeriod"/>
            </a:pPr>
            <a:r>
              <a:rPr lang="en-GB" sz="1300" spc="-1" dirty="0">
                <a:solidFill>
                  <a:srgbClr val="000000"/>
                </a:solidFill>
                <a:latin typeface="Calibri"/>
                <a:ea typeface="Calibri"/>
              </a:rPr>
              <a:t>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 A callout to explain that it is the plural of Haus comes up at the same time. </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a:t>
            </a:r>
            <a:r>
              <a:rPr lang="fr-FR" baseline="0" dirty="0" err="1"/>
              <a:t>two</a:t>
            </a:r>
            <a:r>
              <a:rPr lang="fr-FR" baseline="0" dirty="0"/>
              <a:t> hands, and </a:t>
            </a:r>
            <a:r>
              <a:rPr lang="fr-FR" baseline="0" dirty="0" err="1"/>
              <a:t>then</a:t>
            </a:r>
            <a:r>
              <a:rPr lang="fr-FR" baseline="0" dirty="0"/>
              <a:t> do </a:t>
            </a:r>
            <a:r>
              <a:rPr lang="fr-FR" baseline="0" dirty="0" err="1"/>
              <a:t>it</a:t>
            </a:r>
            <a:r>
              <a:rPr lang="fr-FR" baseline="0" dirty="0"/>
              <a:t> </a:t>
            </a:r>
            <a:r>
              <a:rPr lang="fr-FR" baseline="0" dirty="0" err="1"/>
              <a:t>again</a:t>
            </a:r>
            <a:r>
              <a:rPr lang="fr-FR" baseline="0" dirty="0"/>
              <a:t> to </a:t>
            </a:r>
            <a:r>
              <a:rPr lang="fr-FR" baseline="0" dirty="0" err="1"/>
              <a:t>indicate</a:t>
            </a:r>
            <a:r>
              <a:rPr lang="fr-FR" baseline="0" dirty="0"/>
              <a:t> plural. </a:t>
            </a:r>
          </a:p>
          <a:p>
            <a:pPr marL="0" indent="0">
              <a:buNone/>
            </a:pPr>
            <a:endParaRPr lang="fr-FR" sz="1300" spc="-1" baseline="0" dirty="0">
              <a:latin typeface="Arial"/>
            </a:endParaRPr>
          </a:p>
          <a:p>
            <a:pPr marL="0" indent="0">
              <a:buNone/>
            </a:pPr>
            <a:r>
              <a:rPr lang="fr-FR" sz="1300" b="1" spc="-1" baseline="0" dirty="0">
                <a:latin typeface="Arial"/>
              </a:rPr>
              <a:t>Frequency</a:t>
            </a:r>
            <a:r>
              <a:rPr lang="fr-FR" sz="1300" spc="-1" baseline="0" dirty="0">
                <a:latin typeface="Arial"/>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16000" indent="-216000">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578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this week’s vocabulary and grammar focus in a verb transcription, read-aloud and comprehension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the first audio button to play the recording of the verb from. Pupils transcribe the verb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2-8.</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next instructions. Partner A to turns away from the board and partner B reads out the German sentences 1-4. Partner A translates the German sentence. B corrects if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swap roles. Once Partner B has turned away from the board, click for sentences 5-8.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Note: in the audio version, click on the German sentences to hear them pronounced, as required.</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Transcript</a:t>
            </a:r>
            <a:br>
              <a:rPr lang="en-GB" dirty="0"/>
            </a:br>
            <a:r>
              <a:rPr lang="en-GB" dirty="0"/>
              <a:t>1.  </a:t>
            </a:r>
            <a:r>
              <a:rPr lang="en-GB" dirty="0" err="1"/>
              <a:t>trägst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dirty="0" err="1"/>
              <a:t>sprichst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3. </a:t>
            </a:r>
            <a:r>
              <a:rPr lang="en-GB" dirty="0" err="1"/>
              <a:t>verkauft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4. </a:t>
            </a:r>
            <a:r>
              <a:rPr lang="en-GB" dirty="0" err="1"/>
              <a:t>gibt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5. </a:t>
            </a:r>
            <a:r>
              <a:rPr lang="en-GB" dirty="0" err="1"/>
              <a:t>trage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6. </a:t>
            </a:r>
            <a:r>
              <a:rPr lang="en-GB" dirty="0" err="1"/>
              <a:t>kaufst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7. </a:t>
            </a:r>
            <a:r>
              <a:rPr lang="en-GB" dirty="0" err="1"/>
              <a:t>wäscht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8. </a:t>
            </a:r>
            <a:r>
              <a:rPr lang="en-GB" dirty="0" err="1"/>
              <a:t>schläft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923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that the </a:t>
            </a:r>
            <a:r>
              <a:rPr lang="en-GB" sz="1200" b="0" strike="noStrike" spc="-1" dirty="0" err="1">
                <a:solidFill>
                  <a:srgbClr val="000000"/>
                </a:solidFill>
                <a:latin typeface="Calibri"/>
              </a:rPr>
              <a:t>ihr</a:t>
            </a:r>
            <a:r>
              <a:rPr lang="en-GB" sz="1200" b="0" strike="noStrike" spc="-1" dirty="0">
                <a:solidFill>
                  <a:srgbClr val="000000"/>
                </a:solidFill>
                <a:latin typeface="Calibri"/>
              </a:rPr>
              <a:t>-form (second person plural) for strong verbs which change </a:t>
            </a:r>
            <a:r>
              <a:rPr lang="en-GB" sz="1200" b="0" strike="noStrike" spc="-1" dirty="0" err="1">
                <a:solidFill>
                  <a:srgbClr val="000000"/>
                </a:solidFill>
                <a:latin typeface="Calibri"/>
              </a:rPr>
              <a:t>a</a:t>
            </a:r>
            <a:r>
              <a:rPr lang="en-GB" sz="1200" b="0" strike="noStrike" spc="-1" dirty="0" err="1">
                <a:solidFill>
                  <a:srgbClr val="000000"/>
                </a:solidFill>
                <a:latin typeface="Calibri"/>
                <a:sym typeface="Wingdings" panose="05000000000000000000" pitchFamily="2" charset="2"/>
              </a:rPr>
              <a:t>ä</a:t>
            </a:r>
            <a:r>
              <a:rPr lang="en-GB" sz="1200" b="0" strike="noStrike" spc="-1" dirty="0">
                <a:solidFill>
                  <a:srgbClr val="000000"/>
                </a:solidFill>
                <a:latin typeface="Calibri"/>
                <a:sym typeface="Wingdings" panose="05000000000000000000" pitchFamily="2" charset="2"/>
              </a:rPr>
              <a:t> </a:t>
            </a:r>
            <a:r>
              <a:rPr lang="en-GB" sz="1200" b="0" strike="noStrike" spc="-1" dirty="0">
                <a:solidFill>
                  <a:srgbClr val="000000"/>
                </a:solidFill>
                <a:latin typeface="Calibri"/>
              </a:rPr>
              <a:t>in the second person singular always keep the original vowel ‘a’.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identify the distinction between strong verb verbs a</a:t>
            </a:r>
            <a:r>
              <a:rPr lang="en-GB" b="0" dirty="0">
                <a:sym typeface="Wingdings" panose="05000000000000000000" pitchFamily="2" charset="2"/>
              </a:rPr>
              <a:t> ä and e  in the </a:t>
            </a:r>
            <a:r>
              <a:rPr lang="en-GB" b="0" dirty="0"/>
              <a:t>3</a:t>
            </a:r>
            <a:r>
              <a:rPr lang="en-GB" b="0" baseline="30000" dirty="0"/>
              <a:t>rd</a:t>
            </a:r>
            <a:r>
              <a:rPr lang="en-GB" b="0" dirty="0"/>
              <a:t> </a:t>
            </a:r>
            <a:r>
              <a:rPr lang="en-GB" b="0" i="0" dirty="0"/>
              <a:t>person singular </a:t>
            </a:r>
            <a:r>
              <a:rPr lang="en-GB" b="0" dirty="0"/>
              <a:t>(she) and 2</a:t>
            </a:r>
            <a:r>
              <a:rPr lang="en-GB" b="0" baseline="30000" dirty="0"/>
              <a:t>nd</a:t>
            </a:r>
            <a:r>
              <a:rPr lang="en-GB" b="0" dirty="0"/>
              <a:t> person plural (</a:t>
            </a:r>
            <a:r>
              <a:rPr lang="en-GB" b="0" dirty="0" err="1"/>
              <a:t>ihr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instructions.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decide, based on the verb form, whether Moritz is asking </a:t>
            </a:r>
            <a:r>
              <a:rPr lang="en-GB" b="0" dirty="0" err="1"/>
              <a:t>Lias</a:t>
            </a:r>
            <a:r>
              <a:rPr lang="en-GB" b="0" dirty="0"/>
              <a:t> about </a:t>
            </a:r>
            <a:r>
              <a:rPr lang="en-GB" b="0" dirty="0" err="1"/>
              <a:t>sie</a:t>
            </a:r>
            <a:r>
              <a:rPr lang="en-GB" b="0" dirty="0"/>
              <a:t> (Ronja) or </a:t>
            </a:r>
            <a:r>
              <a:rPr lang="en-GB" b="0" dirty="0" err="1"/>
              <a:t>ihr</a:t>
            </a:r>
            <a:r>
              <a:rPr lang="en-GB" b="0" dirty="0"/>
              <a:t> (</a:t>
            </a:r>
            <a:r>
              <a:rPr lang="en-GB" b="0" dirty="0" err="1"/>
              <a:t>Lias</a:t>
            </a:r>
            <a:r>
              <a:rPr lang="en-GB" b="0" dirty="0"/>
              <a:t> and Ronja).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in turn to bring up the translation in the correct box. </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remind pupils about Word Order 2 and that the verb and subject always stay together in German (compare with English where we often split them around the adverb – I sometimes give).</a:t>
            </a:r>
          </a:p>
          <a:p>
            <a:pPr marL="228600" lvl="0" indent="-228600" algn="l" rtl="0">
              <a:spcBef>
                <a:spcPts val="0"/>
              </a:spcBef>
              <a:spcAft>
                <a:spcPts val="0"/>
              </a:spcAft>
              <a:buAutoNum type="arabicPeriod"/>
            </a:pPr>
            <a:r>
              <a:rPr lang="en-GB" dirty="0"/>
              <a:t>Pupils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German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39381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59708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57595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59574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1763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9720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8968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29367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8148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6014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52007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9752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2245307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9.png"/><Relationship Id="rId21" Type="http://schemas.openxmlformats.org/officeDocument/2006/relationships/image" Target="../media/image45.png"/><Relationship Id="rId34" Type="http://schemas.openxmlformats.org/officeDocument/2006/relationships/image" Target="../media/image57.png"/><Relationship Id="rId7" Type="http://schemas.openxmlformats.org/officeDocument/2006/relationships/image" Target="../media/image27.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6.svg"/><Relationship Id="rId2" Type="http://schemas.openxmlformats.org/officeDocument/2006/relationships/notesSlide" Target="../notesSlides/notesSlide10.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2.sv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5.svg"/><Relationship Id="rId24" Type="http://schemas.openxmlformats.org/officeDocument/2006/relationships/image" Target="../media/image48.png"/><Relationship Id="rId32" Type="http://schemas.openxmlformats.org/officeDocument/2006/relationships/image" Target="../media/image55.png"/><Relationship Id="rId5" Type="http://schemas.openxmlformats.org/officeDocument/2006/relationships/image" Target="../media/image31.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4.svg"/><Relationship Id="rId4" Type="http://schemas.openxmlformats.org/officeDocument/2006/relationships/image" Target="../media/image30.sv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16.png"/><Relationship Id="rId30" Type="http://schemas.openxmlformats.org/officeDocument/2006/relationships/image" Target="../media/image53.png"/><Relationship Id="rId35" Type="http://schemas.openxmlformats.org/officeDocument/2006/relationships/image" Target="../media/image58.svg"/><Relationship Id="rId8"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7.svg"/><Relationship Id="rId18" Type="http://schemas.openxmlformats.org/officeDocument/2006/relationships/audio" Target="../media/audio13.wav"/><Relationship Id="rId3" Type="http://schemas.openxmlformats.org/officeDocument/2006/relationships/audio" Target="../media/audio2.wav"/><Relationship Id="rId21" Type="http://schemas.openxmlformats.org/officeDocument/2006/relationships/audio" Target="../media/audio16.wav"/><Relationship Id="rId7" Type="http://schemas.openxmlformats.org/officeDocument/2006/relationships/audio" Target="../media/audio6.wav"/><Relationship Id="rId12" Type="http://schemas.openxmlformats.org/officeDocument/2006/relationships/image" Target="../media/image6.png"/><Relationship Id="rId17" Type="http://schemas.openxmlformats.org/officeDocument/2006/relationships/audio" Target="../media/audio12.wav"/><Relationship Id="rId2" Type="http://schemas.openxmlformats.org/officeDocument/2006/relationships/notesSlide" Target="../notesSlides/notesSlide4.xml"/><Relationship Id="rId16" Type="http://schemas.openxmlformats.org/officeDocument/2006/relationships/image" Target="../media/image9.png"/><Relationship Id="rId20" Type="http://schemas.openxmlformats.org/officeDocument/2006/relationships/audio" Target="../media/audio15.wav"/><Relationship Id="rId1" Type="http://schemas.openxmlformats.org/officeDocument/2006/relationships/slideLayout" Target="../slideLayouts/slideLayout35.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audio" Target="../media/audio19.wav"/><Relationship Id="rId5" Type="http://schemas.openxmlformats.org/officeDocument/2006/relationships/audio" Target="../media/audio4.wav"/><Relationship Id="rId15" Type="http://schemas.openxmlformats.org/officeDocument/2006/relationships/audio" Target="../media/audio11.wav"/><Relationship Id="rId23" Type="http://schemas.openxmlformats.org/officeDocument/2006/relationships/audio" Target="../media/audio18.wav"/><Relationship Id="rId10" Type="http://schemas.openxmlformats.org/officeDocument/2006/relationships/audio" Target="../media/audio9.wav"/><Relationship Id="rId19" Type="http://schemas.openxmlformats.org/officeDocument/2006/relationships/audio" Target="../media/audio14.wav"/><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8.png"/><Relationship Id="rId22" Type="http://schemas.openxmlformats.org/officeDocument/2006/relationships/audio" Target="../media/audio17.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7.png"/><Relationship Id="rId7"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7.sv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181" y="381273"/>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a:t>
            </a:r>
            <a:r>
              <a:rPr lang="en-GB" sz="2000">
                <a:solidFill>
                  <a:srgbClr val="002060"/>
                </a:solidFill>
                <a:latin typeface="Century Gothic" panose="020B0502020202020204" pitchFamily="34" charset="0"/>
              </a:rPr>
              <a:t>Week 5</a:t>
            </a:r>
            <a:endParaRPr lang="en-GB" sz="2000" dirty="0">
              <a:solidFill>
                <a:srgbClr val="002060"/>
              </a:solidFill>
              <a:latin typeface="Century Gothic" panose="020B0502020202020204" pitchFamily="34" charset="0"/>
            </a:endParaRPr>
          </a:p>
        </p:txBody>
      </p:sp>
      <p:pic>
        <p:nvPicPr>
          <p:cNvPr id="13" name="Picture 12" descr="A picture containing fan, vector graphics&#10;&#10;Description automatically generated">
            <a:extLst>
              <a:ext uri="{FF2B5EF4-FFF2-40B4-BE49-F238E27FC236}">
                <a16:creationId xmlns:a16="http://schemas.microsoft.com/office/drawing/2014/main" id="{A5DB393F-0D99-4682-87E2-213CA7272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915" y="1231515"/>
            <a:ext cx="2049948" cy="1736050"/>
          </a:xfrm>
          <a:prstGeom prst="rect">
            <a:avLst/>
          </a:prstGeom>
        </p:spPr>
      </p:pic>
      <p:pic>
        <p:nvPicPr>
          <p:cNvPr id="14" name="Picture 13" descr="A group of people raising their hands&#10;&#10;Description automatically generated with medium confidence">
            <a:extLst>
              <a:ext uri="{FF2B5EF4-FFF2-40B4-BE49-F238E27FC236}">
                <a16:creationId xmlns:a16="http://schemas.microsoft.com/office/drawing/2014/main" id="{458728CB-6F1E-44F5-9FEE-1AFAD7AE0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4280"/>
            <a:ext cx="4350240" cy="1740096"/>
          </a:xfrm>
          <a:prstGeom prst="roundRect">
            <a:avLst/>
          </a:prstGeom>
        </p:spPr>
      </p:pic>
      <p:sp>
        <p:nvSpPr>
          <p:cNvPr id="15" name="TextBox 14">
            <a:hlinkClick r:id="" action="ppaction://noaction">
              <a:snd r:embed="rId6" name="T2_W5_1.1.wav"/>
            </a:hlinkClick>
            <a:extLst>
              <a:ext uri="{FF2B5EF4-FFF2-40B4-BE49-F238E27FC236}">
                <a16:creationId xmlns:a16="http://schemas.microsoft.com/office/drawing/2014/main" id="{173DBA5D-E29A-4539-9DAB-2A60FC314097}"/>
              </a:ext>
            </a:extLst>
          </p:cNvPr>
          <p:cNvSpPr txBox="1"/>
          <p:nvPr/>
        </p:nvSpPr>
        <p:spPr>
          <a:xfrm rot="349106">
            <a:off x="167126" y="2028592"/>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Wir</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helfen</a:t>
            </a:r>
            <a:r>
              <a:rPr lang="en-GB" sz="3200" b="1" dirty="0">
                <a:solidFill>
                  <a:schemeClr val="bg1"/>
                </a:solidFill>
                <a:latin typeface="Segoe Print" panose="02000600000000000000" pitchFamily="2"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raphic 54" descr="Male profile outline">
            <a:extLst>
              <a:ext uri="{FF2B5EF4-FFF2-40B4-BE49-F238E27FC236}">
                <a16:creationId xmlns:a16="http://schemas.microsoft.com/office/drawing/2014/main" id="{DFE200D6-DBD1-421E-B7C2-CB230AC6FA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908" y="2025741"/>
            <a:ext cx="703294" cy="703294"/>
          </a:xfrm>
          <a:prstGeom prst="rect">
            <a:avLst/>
          </a:prstGeom>
        </p:spPr>
      </p:pic>
      <p:pic>
        <p:nvPicPr>
          <p:cNvPr id="71" name="Picture 70">
            <a:extLst>
              <a:ext uri="{FF2B5EF4-FFF2-40B4-BE49-F238E27FC236}">
                <a16:creationId xmlns:a16="http://schemas.microsoft.com/office/drawing/2014/main" id="{87E05C2B-CAC8-44BE-A7C0-DCDAE0B319D4}"/>
              </a:ext>
            </a:extLst>
          </p:cNvPr>
          <p:cNvPicPr>
            <a:picLocks noChangeAspect="1"/>
          </p:cNvPicPr>
          <p:nvPr/>
        </p:nvPicPr>
        <p:blipFill>
          <a:blip r:embed="rId5"/>
          <a:stretch>
            <a:fillRect/>
          </a:stretch>
        </p:blipFill>
        <p:spPr>
          <a:xfrm>
            <a:off x="10553783" y="4473737"/>
            <a:ext cx="1373247" cy="954973"/>
          </a:xfrm>
          <a:prstGeom prst="rect">
            <a:avLst/>
          </a:prstGeom>
        </p:spPr>
      </p:pic>
      <p:pic>
        <p:nvPicPr>
          <p:cNvPr id="121" name="Picture 12" descr="Free vector graphics of City">
            <a:extLst>
              <a:ext uri="{FF2B5EF4-FFF2-40B4-BE49-F238E27FC236}">
                <a16:creationId xmlns:a16="http://schemas.microsoft.com/office/drawing/2014/main" id="{B8629653-B66D-4C15-8D10-EF4C0CE85F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4938" y="1701315"/>
            <a:ext cx="1077782" cy="15245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07C148F-45EB-4409-B006-B3FFBC980597}"/>
              </a:ext>
            </a:extLst>
          </p:cNvPr>
          <p:cNvSpPr txBox="1"/>
          <p:nvPr/>
        </p:nvSpPr>
        <p:spPr>
          <a:xfrm>
            <a:off x="3591117" y="80354"/>
            <a:ext cx="7173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 Dann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88984" y="-151984"/>
            <a:ext cx="1066893" cy="1066893"/>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75608" y="645033"/>
            <a:ext cx="11139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images. Write a sentence choosing either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each one.  </a:t>
            </a:r>
          </a:p>
        </p:txBody>
      </p:sp>
      <p:sp>
        <p:nvSpPr>
          <p:cNvPr id="38" name="TextBox 37">
            <a:extLst>
              <a:ext uri="{FF2B5EF4-FFF2-40B4-BE49-F238E27FC236}">
                <a16:creationId xmlns:a16="http://schemas.microsoft.com/office/drawing/2014/main" id="{8261495B-8EAC-461F-97FE-C09C8617E328}"/>
              </a:ext>
            </a:extLst>
          </p:cNvPr>
          <p:cNvSpPr txBox="1"/>
          <p:nvPr/>
        </p:nvSpPr>
        <p:spPr>
          <a:xfrm>
            <a:off x="75609" y="992282"/>
            <a:ext cx="102517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Say your sentences. Your partner will try to draw the images. Swap roles.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672E1E3F-813F-44D3-95D9-A7B0EB48B480}"/>
              </a:ext>
            </a:extLst>
          </p:cNvPr>
          <p:cNvSpPr txBox="1"/>
          <p:nvPr/>
        </p:nvSpPr>
        <p:spPr>
          <a:xfrm>
            <a:off x="9520519" y="3030572"/>
            <a:ext cx="267148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Beispiel</a:t>
            </a:r>
            <a:r>
              <a:rPr lang="en-GB" sz="2000" dirty="0">
                <a:solidFill>
                  <a:srgbClr val="4472C4">
                    <a:lumMod val="50000"/>
                  </a:srgbClr>
                </a:solidFill>
                <a:latin typeface="Century Gothic" panose="020F0302020204030204"/>
              </a:rPr>
              <a:t>:</a:t>
            </a:r>
            <a:br>
              <a:rPr lang="en-GB" sz="2000" dirty="0">
                <a:solidFill>
                  <a:srgbClr val="4472C4">
                    <a:lumMod val="50000"/>
                  </a:srgbClr>
                </a:solidFill>
                <a:latin typeface="Century Gothic" panose="020F0302020204030204"/>
              </a:rPr>
            </a:br>
            <a:r>
              <a:rPr lang="en-GB" sz="2000" b="1" dirty="0">
                <a:solidFill>
                  <a:srgbClr val="4472C4">
                    <a:lumMod val="50000"/>
                  </a:srgbClr>
                </a:solidFill>
                <a:latin typeface="Century Gothic" panose="020F0302020204030204"/>
              </a:rPr>
              <a:t>Sie </a:t>
            </a:r>
            <a:r>
              <a:rPr lang="en-GB" sz="2000" b="1" dirty="0" err="1">
                <a:solidFill>
                  <a:srgbClr val="4472C4">
                    <a:lumMod val="50000"/>
                  </a:srgbClr>
                </a:solidFill>
                <a:latin typeface="Century Gothic" panose="020F0302020204030204"/>
              </a:rPr>
              <a:t>trägt</a:t>
            </a:r>
            <a:r>
              <a:rPr lang="en-GB" sz="2000" b="1"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Partykleidung</a:t>
            </a:r>
            <a:r>
              <a:rPr lang="en-GB" sz="2000" b="1" dirty="0">
                <a:solidFill>
                  <a:srgbClr val="4472C4">
                    <a:lumMod val="50000"/>
                  </a:srgbClr>
                </a:solidFill>
                <a:latin typeface="Century Gothic" panose="020F0302020204030204"/>
              </a:rPr>
              <a:t> in der Schule.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8" name="Graphic 7" descr="Scribble with solid fill">
            <a:extLst>
              <a:ext uri="{FF2B5EF4-FFF2-40B4-BE49-F238E27FC236}">
                <a16:creationId xmlns:a16="http://schemas.microsoft.com/office/drawing/2014/main" id="{38510756-5D53-431D-B919-5D6121C818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51352">
            <a:off x="10297167" y="4247092"/>
            <a:ext cx="702824" cy="702824"/>
          </a:xfrm>
          <a:prstGeom prst="rect">
            <a:avLst/>
          </a:prstGeom>
        </p:spPr>
      </p:pic>
      <p:pic>
        <p:nvPicPr>
          <p:cNvPr id="47" name="Picture 46" descr="Free vector graphics of Bed">
            <a:extLst>
              <a:ext uri="{FF2B5EF4-FFF2-40B4-BE49-F238E27FC236}">
                <a16:creationId xmlns:a16="http://schemas.microsoft.com/office/drawing/2014/main" id="{12EBE55F-5F5B-4B66-833E-C43DDAB1A2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3570" y="2497733"/>
            <a:ext cx="1106189" cy="71326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0F0606B4-5EA3-4A04-9B99-521D06F046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88996" y="2199412"/>
            <a:ext cx="1193282" cy="596641"/>
          </a:xfrm>
          <a:prstGeom prst="rect">
            <a:avLst/>
          </a:prstGeom>
        </p:spPr>
      </p:pic>
      <p:pic>
        <p:nvPicPr>
          <p:cNvPr id="63" name="Picture 62" descr="A picture containing text, plant, flower&#10;&#10;Description automatically generated">
            <a:extLst>
              <a:ext uri="{FF2B5EF4-FFF2-40B4-BE49-F238E27FC236}">
                <a16:creationId xmlns:a16="http://schemas.microsoft.com/office/drawing/2014/main" id="{F6DB7B5C-B994-441F-80D3-39BF3A1B26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13592" y="2175228"/>
            <a:ext cx="2479543" cy="1548885"/>
          </a:xfrm>
          <a:prstGeom prst="rect">
            <a:avLst/>
          </a:prstGeom>
        </p:spPr>
      </p:pic>
      <p:pic>
        <p:nvPicPr>
          <p:cNvPr id="64" name="Picture 63">
            <a:extLst>
              <a:ext uri="{FF2B5EF4-FFF2-40B4-BE49-F238E27FC236}">
                <a16:creationId xmlns:a16="http://schemas.microsoft.com/office/drawing/2014/main" id="{F8F1BFF6-D217-47E0-B25F-86621F33F588}"/>
              </a:ext>
            </a:extLst>
          </p:cNvPr>
          <p:cNvPicPr>
            <a:picLocks noChangeAspect="1"/>
          </p:cNvPicPr>
          <p:nvPr/>
        </p:nvPicPr>
        <p:blipFill>
          <a:blip r:embed="rId5"/>
          <a:stretch>
            <a:fillRect/>
          </a:stretch>
        </p:blipFill>
        <p:spPr>
          <a:xfrm>
            <a:off x="7315495" y="1932431"/>
            <a:ext cx="1448599" cy="1007374"/>
          </a:xfrm>
          <a:prstGeom prst="rect">
            <a:avLst/>
          </a:prstGeom>
        </p:spPr>
      </p:pic>
      <p:pic>
        <p:nvPicPr>
          <p:cNvPr id="91" name="Picture 90" descr="Shape, background pattern, rectangle&#10;&#10;Description automatically generated">
            <a:extLst>
              <a:ext uri="{FF2B5EF4-FFF2-40B4-BE49-F238E27FC236}">
                <a16:creationId xmlns:a16="http://schemas.microsoft.com/office/drawing/2014/main" id="{F0A8F9B0-93A8-4E07-97E3-E036D58EF8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87265" y="3073111"/>
            <a:ext cx="2945432" cy="1767260"/>
          </a:xfrm>
          <a:prstGeom prst="roundRect">
            <a:avLst/>
          </a:prstGeom>
        </p:spPr>
      </p:pic>
      <p:pic>
        <p:nvPicPr>
          <p:cNvPr id="105" name="Picture 104" descr="Icon&#10;&#10;Description automatically generated">
            <a:extLst>
              <a:ext uri="{FF2B5EF4-FFF2-40B4-BE49-F238E27FC236}">
                <a16:creationId xmlns:a16="http://schemas.microsoft.com/office/drawing/2014/main" id="{CADC7363-C10D-4F4A-9F67-241E9AE07A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5222" y="4332521"/>
            <a:ext cx="1171030" cy="630281"/>
          </a:xfrm>
          <a:prstGeom prst="rect">
            <a:avLst/>
          </a:prstGeom>
        </p:spPr>
      </p:pic>
      <p:pic>
        <p:nvPicPr>
          <p:cNvPr id="111" name="Picture 110" descr="Diagram&#10;&#10;Description automatically generated">
            <a:extLst>
              <a:ext uri="{FF2B5EF4-FFF2-40B4-BE49-F238E27FC236}">
                <a16:creationId xmlns:a16="http://schemas.microsoft.com/office/drawing/2014/main" id="{4EF9FD3A-025D-4BE5-8AB2-4028A30EC4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7795" y="3521852"/>
            <a:ext cx="810669" cy="810669"/>
          </a:xfrm>
          <a:prstGeom prst="rect">
            <a:avLst/>
          </a:prstGeom>
        </p:spPr>
      </p:pic>
      <p:pic>
        <p:nvPicPr>
          <p:cNvPr id="113" name="Picture 112" descr="A picture containing map&#10;&#10;Description automatically generated">
            <a:extLst>
              <a:ext uri="{FF2B5EF4-FFF2-40B4-BE49-F238E27FC236}">
                <a16:creationId xmlns:a16="http://schemas.microsoft.com/office/drawing/2014/main" id="{049DEA35-3A26-4B24-A32F-2CDDC013234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76266" y="3580224"/>
            <a:ext cx="810668" cy="753035"/>
          </a:xfrm>
          <a:prstGeom prst="rect">
            <a:avLst/>
          </a:prstGeom>
        </p:spPr>
      </p:pic>
      <p:pic>
        <p:nvPicPr>
          <p:cNvPr id="107" name="Picture 106" descr="Icon&#10;&#10;Description automatically generated">
            <a:extLst>
              <a:ext uri="{FF2B5EF4-FFF2-40B4-BE49-F238E27FC236}">
                <a16:creationId xmlns:a16="http://schemas.microsoft.com/office/drawing/2014/main" id="{EC641918-BB5E-4347-B8BF-48AE134CFB02}"/>
              </a:ext>
            </a:extLst>
          </p:cNvPr>
          <p:cNvPicPr>
            <a:picLocks noChangeAspect="1"/>
          </p:cNvPicPr>
          <p:nvPr/>
        </p:nvPicPr>
        <p:blipFill rotWithShape="1">
          <a:blip r:embed="rId19">
            <a:extLst>
              <a:ext uri="{28A0092B-C50C-407E-A947-70E740481C1C}">
                <a14:useLocalDpi xmlns:a14="http://schemas.microsoft.com/office/drawing/2010/main" val="0"/>
              </a:ext>
            </a:extLst>
          </a:blip>
          <a:srcRect r="50544"/>
          <a:stretch/>
        </p:blipFill>
        <p:spPr>
          <a:xfrm>
            <a:off x="960708" y="3813651"/>
            <a:ext cx="591917" cy="598420"/>
          </a:xfrm>
          <a:prstGeom prst="rect">
            <a:avLst/>
          </a:prstGeom>
        </p:spPr>
      </p:pic>
      <p:pic>
        <p:nvPicPr>
          <p:cNvPr id="109" name="Picture 108" descr="Logo, company name&#10;&#10;Description automatically generated">
            <a:extLst>
              <a:ext uri="{FF2B5EF4-FFF2-40B4-BE49-F238E27FC236}">
                <a16:creationId xmlns:a16="http://schemas.microsoft.com/office/drawing/2014/main" id="{CDAFCE38-9071-4AC5-8176-61EB40FC38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51866" y="3974241"/>
            <a:ext cx="406027" cy="277240"/>
          </a:xfrm>
          <a:prstGeom prst="rect">
            <a:avLst/>
          </a:prstGeom>
        </p:spPr>
      </p:pic>
      <p:grpSp>
        <p:nvGrpSpPr>
          <p:cNvPr id="114" name="Group 113">
            <a:extLst>
              <a:ext uri="{FF2B5EF4-FFF2-40B4-BE49-F238E27FC236}">
                <a16:creationId xmlns:a16="http://schemas.microsoft.com/office/drawing/2014/main" id="{F849BED7-0708-4EEC-85E9-B80DA0678116}"/>
              </a:ext>
            </a:extLst>
          </p:cNvPr>
          <p:cNvGrpSpPr/>
          <p:nvPr/>
        </p:nvGrpSpPr>
        <p:grpSpPr>
          <a:xfrm>
            <a:off x="10826458" y="461691"/>
            <a:ext cx="423475" cy="473637"/>
            <a:chOff x="2603828" y="1483991"/>
            <a:chExt cx="620337" cy="854288"/>
          </a:xfrm>
        </p:grpSpPr>
        <p:pic>
          <p:nvPicPr>
            <p:cNvPr id="115" name="Picture 114" descr="Shape&#10;&#10;Description automatically generated with low confidence">
              <a:extLst>
                <a:ext uri="{FF2B5EF4-FFF2-40B4-BE49-F238E27FC236}">
                  <a16:creationId xmlns:a16="http://schemas.microsoft.com/office/drawing/2014/main" id="{4C8188EA-CD4D-4BD2-AE9F-2FEC15B82F28}"/>
                </a:ext>
              </a:extLst>
            </p:cNvPr>
            <p:cNvPicPr>
              <a:picLocks noChangeAspect="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09177" y="1483991"/>
              <a:ext cx="414988" cy="531716"/>
            </a:xfrm>
            <a:prstGeom prst="rect">
              <a:avLst/>
            </a:prstGeom>
            <a:ln>
              <a:noFill/>
            </a:ln>
          </p:spPr>
        </p:pic>
        <p:pic>
          <p:nvPicPr>
            <p:cNvPr id="116" name="Picture 115" descr="Shape&#10;&#10;Description automatically generated with low confidence">
              <a:extLst>
                <a:ext uri="{FF2B5EF4-FFF2-40B4-BE49-F238E27FC236}">
                  <a16:creationId xmlns:a16="http://schemas.microsoft.com/office/drawing/2014/main" id="{84A1DD3F-1901-455C-BA94-CD5CD75F6D4B}"/>
                </a:ext>
              </a:extLst>
            </p:cNvPr>
            <p:cNvPicPr>
              <a:picLocks noChangeAspect="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03828" y="1693246"/>
              <a:ext cx="395587" cy="645033"/>
            </a:xfrm>
            <a:prstGeom prst="rect">
              <a:avLst/>
            </a:prstGeom>
            <a:ln>
              <a:noFill/>
            </a:ln>
          </p:spPr>
        </p:pic>
      </p:grpSp>
      <p:pic>
        <p:nvPicPr>
          <p:cNvPr id="120" name="Picture 10" descr="Free vector graphics of Hands">
            <a:extLst>
              <a:ext uri="{FF2B5EF4-FFF2-40B4-BE49-F238E27FC236}">
                <a16:creationId xmlns:a16="http://schemas.microsoft.com/office/drawing/2014/main" id="{A45D71A1-2755-47E0-AF6B-8C272245C33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98428" y="3614327"/>
            <a:ext cx="970283" cy="123646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Free vector graphics of Ant">
            <a:extLst>
              <a:ext uri="{FF2B5EF4-FFF2-40B4-BE49-F238E27FC236}">
                <a16:creationId xmlns:a16="http://schemas.microsoft.com/office/drawing/2014/main" id="{3158021E-CC85-4F38-8E68-E3818C71506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53481" y="5239997"/>
            <a:ext cx="810058" cy="77976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a:extLst>
              <a:ext uri="{FF2B5EF4-FFF2-40B4-BE49-F238E27FC236}">
                <a16:creationId xmlns:a16="http://schemas.microsoft.com/office/drawing/2014/main" id="{8BDBFE6F-D7D0-455E-82F7-366A8BD19FBE}"/>
              </a:ext>
            </a:extLst>
          </p:cNvPr>
          <p:cNvPicPr>
            <a:picLocks noChangeAspect="1"/>
          </p:cNvPicPr>
          <p:nvPr/>
        </p:nvPicPr>
        <p:blipFill>
          <a:blip r:embed="rId25"/>
          <a:stretch>
            <a:fillRect/>
          </a:stretch>
        </p:blipFill>
        <p:spPr>
          <a:xfrm>
            <a:off x="4273001" y="3809046"/>
            <a:ext cx="1020659" cy="753799"/>
          </a:xfrm>
          <a:prstGeom prst="rect">
            <a:avLst/>
          </a:prstGeom>
        </p:spPr>
      </p:pic>
      <p:pic>
        <p:nvPicPr>
          <p:cNvPr id="125" name="Picture 124" descr="A picture containing logo&#10;&#10;Description automatically generated">
            <a:extLst>
              <a:ext uri="{FF2B5EF4-FFF2-40B4-BE49-F238E27FC236}">
                <a16:creationId xmlns:a16="http://schemas.microsoft.com/office/drawing/2014/main" id="{448CB542-67B9-43DD-BDBC-BBB5C3E8C61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1940" y="1517200"/>
            <a:ext cx="1846303" cy="1935822"/>
          </a:xfrm>
          <a:prstGeom prst="rect">
            <a:avLst/>
          </a:prstGeom>
        </p:spPr>
      </p:pic>
      <p:pic>
        <p:nvPicPr>
          <p:cNvPr id="126" name="Picture 2" descr="Free vector graphics of Exercise">
            <a:extLst>
              <a:ext uri="{FF2B5EF4-FFF2-40B4-BE49-F238E27FC236}">
                <a16:creationId xmlns:a16="http://schemas.microsoft.com/office/drawing/2014/main" id="{0165460B-CD2E-4E0F-8FB8-94DCE93FB3C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30744" y="3605022"/>
            <a:ext cx="611906" cy="1223809"/>
          </a:xfrm>
          <a:prstGeom prst="rect">
            <a:avLst/>
          </a:prstGeom>
          <a:noFill/>
          <a:extLst>
            <a:ext uri="{909E8E84-426E-40DD-AFC4-6F175D3DCCD1}">
              <a14:hiddenFill xmlns:a14="http://schemas.microsoft.com/office/drawing/2010/main">
                <a:solidFill>
                  <a:srgbClr val="FFFFFF"/>
                </a:solidFill>
              </a14:hiddenFill>
            </a:ext>
          </a:extLst>
        </p:spPr>
      </p:pic>
      <p:grpSp>
        <p:nvGrpSpPr>
          <p:cNvPr id="128" name="Group 127">
            <a:extLst>
              <a:ext uri="{FF2B5EF4-FFF2-40B4-BE49-F238E27FC236}">
                <a16:creationId xmlns:a16="http://schemas.microsoft.com/office/drawing/2014/main" id="{6504AB59-E378-4175-9037-2B6B1BB53637}"/>
              </a:ext>
            </a:extLst>
          </p:cNvPr>
          <p:cNvGrpSpPr/>
          <p:nvPr/>
        </p:nvGrpSpPr>
        <p:grpSpPr>
          <a:xfrm>
            <a:off x="6441465" y="1656682"/>
            <a:ext cx="914400" cy="1312990"/>
            <a:chOff x="6677759" y="1657018"/>
            <a:chExt cx="914400" cy="1312990"/>
          </a:xfrm>
        </p:grpSpPr>
        <p:pic>
          <p:nvPicPr>
            <p:cNvPr id="127" name="Graphic 126" descr="Male profile outline">
              <a:extLst>
                <a:ext uri="{FF2B5EF4-FFF2-40B4-BE49-F238E27FC236}">
                  <a16:creationId xmlns:a16="http://schemas.microsoft.com/office/drawing/2014/main" id="{1D056200-52FD-4DE2-919F-C16E1B18F1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7759" y="2055608"/>
              <a:ext cx="914400" cy="914400"/>
            </a:xfrm>
            <a:prstGeom prst="rect">
              <a:avLst/>
            </a:prstGeom>
          </p:spPr>
        </p:pic>
        <p:pic>
          <p:nvPicPr>
            <p:cNvPr id="68" name="Graphic 67" descr="Party hat with solid fill">
              <a:extLst>
                <a:ext uri="{FF2B5EF4-FFF2-40B4-BE49-F238E27FC236}">
                  <a16:creationId xmlns:a16="http://schemas.microsoft.com/office/drawing/2014/main" id="{D5ABCD45-CBF0-4D3B-9A2A-A1A6E0BCF1F5}"/>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826890" y="1657018"/>
              <a:ext cx="593375" cy="630532"/>
            </a:xfrm>
            <a:prstGeom prst="rect">
              <a:avLst/>
            </a:prstGeom>
          </p:spPr>
        </p:pic>
        <p:pic>
          <p:nvPicPr>
            <p:cNvPr id="69" name="Graphic 68" descr="Party mask with solid fill">
              <a:extLst>
                <a:ext uri="{FF2B5EF4-FFF2-40B4-BE49-F238E27FC236}">
                  <a16:creationId xmlns:a16="http://schemas.microsoft.com/office/drawing/2014/main" id="{91E46110-86C0-4E0A-8409-A0F88B8521D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843929" y="2080610"/>
              <a:ext cx="593375" cy="630532"/>
            </a:xfrm>
            <a:prstGeom prst="rect">
              <a:avLst/>
            </a:prstGeom>
          </p:spPr>
        </p:pic>
      </p:grpSp>
      <p:grpSp>
        <p:nvGrpSpPr>
          <p:cNvPr id="129" name="Group 128">
            <a:extLst>
              <a:ext uri="{FF2B5EF4-FFF2-40B4-BE49-F238E27FC236}">
                <a16:creationId xmlns:a16="http://schemas.microsoft.com/office/drawing/2014/main" id="{E1BE6643-46FA-44B6-AE3D-3981EB594DFF}"/>
              </a:ext>
            </a:extLst>
          </p:cNvPr>
          <p:cNvGrpSpPr/>
          <p:nvPr/>
        </p:nvGrpSpPr>
        <p:grpSpPr>
          <a:xfrm>
            <a:off x="9751071" y="4374586"/>
            <a:ext cx="914400" cy="1312990"/>
            <a:chOff x="6677759" y="1657018"/>
            <a:chExt cx="914400" cy="1312990"/>
          </a:xfrm>
        </p:grpSpPr>
        <p:pic>
          <p:nvPicPr>
            <p:cNvPr id="130" name="Graphic 129" descr="Male profile outline">
              <a:extLst>
                <a:ext uri="{FF2B5EF4-FFF2-40B4-BE49-F238E27FC236}">
                  <a16:creationId xmlns:a16="http://schemas.microsoft.com/office/drawing/2014/main" id="{530BA6BF-41A6-425E-996E-439EFBEF07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7759" y="2055608"/>
              <a:ext cx="914400" cy="914400"/>
            </a:xfrm>
            <a:prstGeom prst="rect">
              <a:avLst/>
            </a:prstGeom>
          </p:spPr>
        </p:pic>
        <p:pic>
          <p:nvPicPr>
            <p:cNvPr id="131" name="Graphic 130" descr="Party hat with solid fill">
              <a:extLst>
                <a:ext uri="{FF2B5EF4-FFF2-40B4-BE49-F238E27FC236}">
                  <a16:creationId xmlns:a16="http://schemas.microsoft.com/office/drawing/2014/main" id="{C02331FE-FC98-4052-B37E-0B45CAD71BE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826890" y="1657018"/>
              <a:ext cx="593375" cy="630532"/>
            </a:xfrm>
            <a:prstGeom prst="rect">
              <a:avLst/>
            </a:prstGeom>
          </p:spPr>
        </p:pic>
        <p:pic>
          <p:nvPicPr>
            <p:cNvPr id="132" name="Graphic 131" descr="Party mask with solid fill">
              <a:extLst>
                <a:ext uri="{FF2B5EF4-FFF2-40B4-BE49-F238E27FC236}">
                  <a16:creationId xmlns:a16="http://schemas.microsoft.com/office/drawing/2014/main" id="{902C9D82-2DA6-4780-8DB3-967B2A7EC61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843929" y="2080610"/>
              <a:ext cx="593375" cy="630532"/>
            </a:xfrm>
            <a:prstGeom prst="rect">
              <a:avLst/>
            </a:prstGeom>
          </p:spPr>
        </p:pic>
      </p:grpSp>
      <p:pic>
        <p:nvPicPr>
          <p:cNvPr id="133" name="Picture 132">
            <a:extLst>
              <a:ext uri="{FF2B5EF4-FFF2-40B4-BE49-F238E27FC236}">
                <a16:creationId xmlns:a16="http://schemas.microsoft.com/office/drawing/2014/main" id="{9C49B013-6356-4F5E-90C5-241F62E7DB64}"/>
              </a:ext>
            </a:extLst>
          </p:cNvPr>
          <p:cNvPicPr>
            <a:picLocks noChangeAspect="1"/>
          </p:cNvPicPr>
          <p:nvPr/>
        </p:nvPicPr>
        <p:blipFill>
          <a:blip r:embed="rId25"/>
          <a:stretch>
            <a:fillRect/>
          </a:stretch>
        </p:blipFill>
        <p:spPr>
          <a:xfrm>
            <a:off x="4337401" y="4169096"/>
            <a:ext cx="1020659" cy="753799"/>
          </a:xfrm>
          <a:prstGeom prst="rect">
            <a:avLst/>
          </a:prstGeom>
        </p:spPr>
      </p:pic>
      <p:pic>
        <p:nvPicPr>
          <p:cNvPr id="135" name="Graphic 134" descr="Professor female with solid fill">
            <a:extLst>
              <a:ext uri="{FF2B5EF4-FFF2-40B4-BE49-F238E27FC236}">
                <a16:creationId xmlns:a16="http://schemas.microsoft.com/office/drawing/2014/main" id="{E7BBC7F0-021B-4861-A111-E2317C7C3A6D}"/>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128447" y="3356973"/>
            <a:ext cx="914400" cy="914400"/>
          </a:xfrm>
          <a:prstGeom prst="rect">
            <a:avLst/>
          </a:prstGeom>
        </p:spPr>
      </p:pic>
      <p:sp>
        <p:nvSpPr>
          <p:cNvPr id="136" name="Rectangle: Rounded Corners 135">
            <a:extLst>
              <a:ext uri="{FF2B5EF4-FFF2-40B4-BE49-F238E27FC236}">
                <a16:creationId xmlns:a16="http://schemas.microsoft.com/office/drawing/2014/main" id="{7AE6153A-0DD7-4A56-A230-63EF8EA19D67}"/>
              </a:ext>
            </a:extLst>
          </p:cNvPr>
          <p:cNvSpPr/>
          <p:nvPr/>
        </p:nvSpPr>
        <p:spPr>
          <a:xfrm>
            <a:off x="7513084" y="3836386"/>
            <a:ext cx="914400" cy="547260"/>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5KM</a:t>
            </a:r>
          </a:p>
        </p:txBody>
      </p:sp>
      <p:pic>
        <p:nvPicPr>
          <p:cNvPr id="138" name="Graphic 137" descr="User with solid fill">
            <a:extLst>
              <a:ext uri="{FF2B5EF4-FFF2-40B4-BE49-F238E27FC236}">
                <a16:creationId xmlns:a16="http://schemas.microsoft.com/office/drawing/2014/main" id="{973D0C5C-33A0-4655-A18E-CEA5F67B67AB}"/>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607799" y="5171453"/>
            <a:ext cx="914400" cy="914400"/>
          </a:xfrm>
          <a:prstGeom prst="rect">
            <a:avLst/>
          </a:prstGeom>
        </p:spPr>
      </p:pic>
      <p:sp>
        <p:nvSpPr>
          <p:cNvPr id="139" name="Rectangle: Rounded Corners 138">
            <a:extLst>
              <a:ext uri="{FF2B5EF4-FFF2-40B4-BE49-F238E27FC236}">
                <a16:creationId xmlns:a16="http://schemas.microsoft.com/office/drawing/2014/main" id="{35D6BAEA-AA9A-4FAC-AE53-EC60EB7C433D}"/>
              </a:ext>
            </a:extLst>
          </p:cNvPr>
          <p:cNvSpPr/>
          <p:nvPr/>
        </p:nvSpPr>
        <p:spPr>
          <a:xfrm>
            <a:off x="913325" y="6051690"/>
            <a:ext cx="1536549" cy="42149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 </a:t>
            </a:r>
            <a:r>
              <a:rPr lang="en-GB" sz="2000" b="1" dirty="0" err="1">
                <a:solidFill>
                  <a:srgbClr val="002060"/>
                </a:solidFill>
                <a:latin typeface="Century Gothic" panose="020B0502020202020204" pitchFamily="34" charset="0"/>
              </a:rPr>
              <a:t>Minuten</a:t>
            </a:r>
            <a:endParaRPr lang="en-GB" sz="2000" b="1" dirty="0">
              <a:solidFill>
                <a:srgbClr val="002060"/>
              </a:solidFill>
              <a:latin typeface="Century Gothic" panose="020B0502020202020204" pitchFamily="34" charset="0"/>
            </a:endParaRPr>
          </a:p>
        </p:txBody>
      </p:sp>
      <p:pic>
        <p:nvPicPr>
          <p:cNvPr id="140" name="Picture 12" descr="Free vector graphics of City">
            <a:extLst>
              <a:ext uri="{FF2B5EF4-FFF2-40B4-BE49-F238E27FC236}">
                <a16:creationId xmlns:a16="http://schemas.microsoft.com/office/drawing/2014/main" id="{9AB27474-68FB-48F2-9D04-52A475F7DB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6542" y="5486206"/>
            <a:ext cx="681006" cy="96330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Free vector graphics of Bed">
            <a:extLst>
              <a:ext uri="{FF2B5EF4-FFF2-40B4-BE49-F238E27FC236}">
                <a16:creationId xmlns:a16="http://schemas.microsoft.com/office/drawing/2014/main" id="{938915F6-9D2E-46A2-9946-A7DFD379CF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44762" y="5846583"/>
            <a:ext cx="926490" cy="597393"/>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descr="Icon&#10;&#10;Description automatically generated">
            <a:extLst>
              <a:ext uri="{FF2B5EF4-FFF2-40B4-BE49-F238E27FC236}">
                <a16:creationId xmlns:a16="http://schemas.microsoft.com/office/drawing/2014/main" id="{C23A7581-5A50-484E-A773-D576737A2F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6721" y="5229086"/>
            <a:ext cx="1585097" cy="1066892"/>
          </a:xfrm>
          <a:prstGeom prst="rect">
            <a:avLst/>
          </a:prstGeom>
        </p:spPr>
      </p:pic>
      <p:pic>
        <p:nvPicPr>
          <p:cNvPr id="145" name="Picture 144" descr="Shape, arrow&#10;&#10;Description automatically generated">
            <a:extLst>
              <a:ext uri="{FF2B5EF4-FFF2-40B4-BE49-F238E27FC236}">
                <a16:creationId xmlns:a16="http://schemas.microsoft.com/office/drawing/2014/main" id="{6E470E13-C572-4147-B4B3-4EC15BFA4671}"/>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14878" y="5556429"/>
            <a:ext cx="1305816" cy="887547"/>
          </a:xfrm>
          <a:prstGeom prst="rect">
            <a:avLst/>
          </a:prstGeom>
        </p:spPr>
      </p:pic>
      <p:sp>
        <p:nvSpPr>
          <p:cNvPr id="146" name="Rectangle: Rounded Corners 145">
            <a:extLst>
              <a:ext uri="{FF2B5EF4-FFF2-40B4-BE49-F238E27FC236}">
                <a16:creationId xmlns:a16="http://schemas.microsoft.com/office/drawing/2014/main" id="{9ED26201-329D-42A7-AC6B-73FD3A4B0551}"/>
              </a:ext>
            </a:extLst>
          </p:cNvPr>
          <p:cNvSpPr/>
          <p:nvPr/>
        </p:nvSpPr>
        <p:spPr>
          <a:xfrm>
            <a:off x="6956585" y="6159921"/>
            <a:ext cx="1536549" cy="42149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7 </a:t>
            </a:r>
            <a:r>
              <a:rPr lang="en-GB" sz="2000" b="1" dirty="0" err="1">
                <a:solidFill>
                  <a:srgbClr val="002060"/>
                </a:solidFill>
                <a:latin typeface="Century Gothic" panose="020B0502020202020204" pitchFamily="34" charset="0"/>
              </a:rPr>
              <a:t>Stunden</a:t>
            </a:r>
            <a:endParaRPr lang="en-GB" sz="2000" b="1" dirty="0">
              <a:solidFill>
                <a:srgbClr val="002060"/>
              </a:solidFill>
              <a:latin typeface="Century Gothic" panose="020B0502020202020204" pitchFamily="34" charset="0"/>
            </a:endParaRPr>
          </a:p>
        </p:txBody>
      </p:sp>
      <p:pic>
        <p:nvPicPr>
          <p:cNvPr id="147" name="Picture 146" descr="Shape, arrow&#10;&#10;Description automatically generated">
            <a:extLst>
              <a:ext uri="{FF2B5EF4-FFF2-40B4-BE49-F238E27FC236}">
                <a16:creationId xmlns:a16="http://schemas.microsoft.com/office/drawing/2014/main" id="{6D3C2701-96C9-49C2-9ABB-8C45A14C3437}"/>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102286" y="5357743"/>
            <a:ext cx="1305816" cy="887547"/>
          </a:xfrm>
          <a:prstGeom prst="rect">
            <a:avLst/>
          </a:prstGeom>
        </p:spPr>
      </p:pic>
      <p:pic>
        <p:nvPicPr>
          <p:cNvPr id="81" name="Picture 80" descr="Shape, background pattern, rectangle&#10;&#10;Description automatically generated">
            <a:extLst>
              <a:ext uri="{FF2B5EF4-FFF2-40B4-BE49-F238E27FC236}">
                <a16:creationId xmlns:a16="http://schemas.microsoft.com/office/drawing/2014/main" id="{45966E51-6C3D-4CBD-ACBE-ADF4D6CDAA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1667" y="1212632"/>
            <a:ext cx="2945432" cy="1767260"/>
          </a:xfrm>
          <a:prstGeom prst="roundRect">
            <a:avLst/>
          </a:prstGeom>
        </p:spPr>
      </p:pic>
      <p:pic>
        <p:nvPicPr>
          <p:cNvPr id="73" name="Picture 72" descr="Shape, background pattern, rectangle&#10;&#10;Description automatically generated">
            <a:extLst>
              <a:ext uri="{FF2B5EF4-FFF2-40B4-BE49-F238E27FC236}">
                <a16:creationId xmlns:a16="http://schemas.microsoft.com/office/drawing/2014/main" id="{88ECE84A-3E22-4BD9-8568-CFAA58C372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5772" y="4169096"/>
            <a:ext cx="2945432" cy="1767260"/>
          </a:xfrm>
          <a:prstGeom prst="roundRect">
            <a:avLst/>
          </a:prstGeom>
        </p:spPr>
      </p:pic>
      <p:pic>
        <p:nvPicPr>
          <p:cNvPr id="148" name="Picture 147" descr="Shape, background pattern, rectangle&#10;&#10;Description automatically generated">
            <a:extLst>
              <a:ext uri="{FF2B5EF4-FFF2-40B4-BE49-F238E27FC236}">
                <a16:creationId xmlns:a16="http://schemas.microsoft.com/office/drawing/2014/main" id="{2110824F-3F65-4A46-844F-2BF71A76C3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84257" y="1909859"/>
            <a:ext cx="2945432" cy="1767260"/>
          </a:xfrm>
          <a:prstGeom prst="roundRect">
            <a:avLst/>
          </a:prstGeom>
        </p:spPr>
      </p:pic>
      <p:pic>
        <p:nvPicPr>
          <p:cNvPr id="149" name="Picture 148" descr="Shape, background pattern, rectangle&#10;&#10;Description automatically generated">
            <a:extLst>
              <a:ext uri="{FF2B5EF4-FFF2-40B4-BE49-F238E27FC236}">
                <a16:creationId xmlns:a16="http://schemas.microsoft.com/office/drawing/2014/main" id="{DDF3E3CC-08CE-49DE-800C-3E9D6D2B9D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398414" y="3367851"/>
            <a:ext cx="2945432" cy="1767260"/>
          </a:xfrm>
          <a:prstGeom prst="roundRect">
            <a:avLst/>
          </a:prstGeom>
        </p:spPr>
      </p:pic>
      <p:pic>
        <p:nvPicPr>
          <p:cNvPr id="150" name="Picture 149" descr="Shape, background pattern, rectangle&#10;&#10;Description automatically generated">
            <a:extLst>
              <a:ext uri="{FF2B5EF4-FFF2-40B4-BE49-F238E27FC236}">
                <a16:creationId xmlns:a16="http://schemas.microsoft.com/office/drawing/2014/main" id="{0FBFD874-D542-41F2-8262-173BEAAA05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21675" y="542019"/>
            <a:ext cx="2945432" cy="1767260"/>
          </a:xfrm>
          <a:prstGeom prst="roundRect">
            <a:avLst/>
          </a:prstGeom>
        </p:spPr>
      </p:pic>
      <p:pic>
        <p:nvPicPr>
          <p:cNvPr id="151" name="Picture 150" descr="Shape, background pattern, rectangle&#10;&#10;Description automatically generated">
            <a:extLst>
              <a:ext uri="{FF2B5EF4-FFF2-40B4-BE49-F238E27FC236}">
                <a16:creationId xmlns:a16="http://schemas.microsoft.com/office/drawing/2014/main" id="{69298C7C-D7B6-48A9-BB97-3FDAF5A2BB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00297" y="4917886"/>
            <a:ext cx="2945432" cy="1767260"/>
          </a:xfrm>
          <a:prstGeom prst="roundRect">
            <a:avLst/>
          </a:prstGeom>
        </p:spPr>
      </p:pic>
      <p:pic>
        <p:nvPicPr>
          <p:cNvPr id="152" name="Picture 151" descr="Shape, background pattern, rectangle&#10;&#10;Description automatically generated">
            <a:extLst>
              <a:ext uri="{FF2B5EF4-FFF2-40B4-BE49-F238E27FC236}">
                <a16:creationId xmlns:a16="http://schemas.microsoft.com/office/drawing/2014/main" id="{374782F3-2C85-462B-9D19-BBDCB832DF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289978" y="5761449"/>
            <a:ext cx="2945432" cy="1767260"/>
          </a:xfrm>
          <a:prstGeom prst="roundRect">
            <a:avLst/>
          </a:prstGeom>
        </p:spPr>
      </p:pic>
      <p:pic>
        <p:nvPicPr>
          <p:cNvPr id="153" name="Picture 152" descr="Shape, background pattern, rectangle&#10;&#10;Description automatically generated">
            <a:extLst>
              <a:ext uri="{FF2B5EF4-FFF2-40B4-BE49-F238E27FC236}">
                <a16:creationId xmlns:a16="http://schemas.microsoft.com/office/drawing/2014/main" id="{3A45EAC3-54E7-4C65-B80C-2FAD64A6111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190432" y="4426423"/>
            <a:ext cx="2945432" cy="1767260"/>
          </a:xfrm>
          <a:prstGeom prst="round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500"/>
                                        <p:tgtEl>
                                          <p:spTgt spid="1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10"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500"/>
                                        <p:tgtEl>
                                          <p:spTgt spid="81"/>
                                        </p:tgtEl>
                                      </p:cBhvr>
                                    </p:animEffect>
                                  </p:childTnLst>
                                </p:cTn>
                              </p:par>
                              <p:par>
                                <p:cTn id="26" presetID="10" presetClass="entr" presetSubtype="0" fill="hold"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par>
                                <p:cTn id="29" presetID="10" presetClass="entr" presetSubtype="0" fill="hold" nodeType="with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fade">
                                      <p:cBhvr>
                                        <p:cTn id="31" dur="500"/>
                                        <p:tgtEl>
                                          <p:spTgt spid="150"/>
                                        </p:tgtEl>
                                      </p:cBhvr>
                                    </p:animEffect>
                                  </p:childTnLst>
                                </p:cTn>
                              </p:par>
                              <p:par>
                                <p:cTn id="32" presetID="10" presetClass="entr" presetSubtype="0" fill="hold" nodeType="withEffect">
                                  <p:stCondLst>
                                    <p:cond delay="0"/>
                                  </p:stCondLst>
                                  <p:childTnLst>
                                    <p:set>
                                      <p:cBhvr>
                                        <p:cTn id="33" dur="1" fill="hold">
                                          <p:stCondLst>
                                            <p:cond delay="0"/>
                                          </p:stCondLst>
                                        </p:cTn>
                                        <p:tgtEl>
                                          <p:spTgt spid="149"/>
                                        </p:tgtEl>
                                        <p:attrNameLst>
                                          <p:attrName>style.visibility</p:attrName>
                                        </p:attrNameLst>
                                      </p:cBhvr>
                                      <p:to>
                                        <p:strVal val="visible"/>
                                      </p:to>
                                    </p:set>
                                    <p:animEffect transition="in" filter="fade">
                                      <p:cBhvr>
                                        <p:cTn id="34" dur="500"/>
                                        <p:tgtEl>
                                          <p:spTgt spid="149"/>
                                        </p:tgtEl>
                                      </p:cBhvr>
                                    </p:animEffect>
                                  </p:childTnLst>
                                </p:cTn>
                              </p:par>
                              <p:par>
                                <p:cTn id="35" presetID="10" presetClass="entr" presetSubtype="0" fill="hold" nodeType="withEffect">
                                  <p:stCondLst>
                                    <p:cond delay="0"/>
                                  </p:stCondLst>
                                  <p:childTnLst>
                                    <p:set>
                                      <p:cBhvr>
                                        <p:cTn id="36" dur="1" fill="hold">
                                          <p:stCondLst>
                                            <p:cond delay="0"/>
                                          </p:stCondLst>
                                        </p:cTn>
                                        <p:tgtEl>
                                          <p:spTgt spid="148"/>
                                        </p:tgtEl>
                                        <p:attrNameLst>
                                          <p:attrName>style.visibility</p:attrName>
                                        </p:attrNameLst>
                                      </p:cBhvr>
                                      <p:to>
                                        <p:strVal val="visible"/>
                                      </p:to>
                                    </p:set>
                                    <p:animEffect transition="in" filter="fade">
                                      <p:cBhvr>
                                        <p:cTn id="37" dur="500"/>
                                        <p:tgtEl>
                                          <p:spTgt spid="148"/>
                                        </p:tgtEl>
                                      </p:cBhvr>
                                    </p:animEffect>
                                  </p:childTnLst>
                                </p:cTn>
                              </p:par>
                              <p:par>
                                <p:cTn id="38" presetID="10" presetClass="entr" presetSubtype="0" fill="hold" nodeType="withEffect">
                                  <p:stCondLst>
                                    <p:cond delay="0"/>
                                  </p:stCondLst>
                                  <p:childTnLst>
                                    <p:set>
                                      <p:cBhvr>
                                        <p:cTn id="39" dur="1" fill="hold">
                                          <p:stCondLst>
                                            <p:cond delay="0"/>
                                          </p:stCondLst>
                                        </p:cTn>
                                        <p:tgtEl>
                                          <p:spTgt spid="153"/>
                                        </p:tgtEl>
                                        <p:attrNameLst>
                                          <p:attrName>style.visibility</p:attrName>
                                        </p:attrNameLst>
                                      </p:cBhvr>
                                      <p:to>
                                        <p:strVal val="visible"/>
                                      </p:to>
                                    </p:set>
                                    <p:animEffect transition="in" filter="fade">
                                      <p:cBhvr>
                                        <p:cTn id="40" dur="500"/>
                                        <p:tgtEl>
                                          <p:spTgt spid="153"/>
                                        </p:tgtEl>
                                      </p:cBhvr>
                                    </p:animEffect>
                                  </p:childTnLst>
                                </p:cTn>
                              </p:par>
                              <p:par>
                                <p:cTn id="41" presetID="10" presetClass="entr" presetSubtype="0" fill="hold" nodeType="withEffect">
                                  <p:stCondLst>
                                    <p:cond delay="0"/>
                                  </p:stCondLst>
                                  <p:childTnLst>
                                    <p:set>
                                      <p:cBhvr>
                                        <p:cTn id="42" dur="1" fill="hold">
                                          <p:stCondLst>
                                            <p:cond delay="0"/>
                                          </p:stCondLst>
                                        </p:cTn>
                                        <p:tgtEl>
                                          <p:spTgt spid="152"/>
                                        </p:tgtEl>
                                        <p:attrNameLst>
                                          <p:attrName>style.visibility</p:attrName>
                                        </p:attrNameLst>
                                      </p:cBhvr>
                                      <p:to>
                                        <p:strVal val="visible"/>
                                      </p:to>
                                    </p:set>
                                    <p:animEffect transition="in" filter="fade">
                                      <p:cBhvr>
                                        <p:cTn id="43" dur="500"/>
                                        <p:tgtEl>
                                          <p:spTgt spid="152"/>
                                        </p:tgtEl>
                                      </p:cBhvr>
                                    </p:animEffect>
                                  </p:childTnLst>
                                </p:cTn>
                              </p:par>
                              <p:par>
                                <p:cTn id="44" presetID="10" presetClass="entr" presetSubtype="0" fill="hold" nodeType="with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fade">
                                      <p:cBhvr>
                                        <p:cTn id="46" dur="500"/>
                                        <p:tgtEl>
                                          <p:spTgt spid="15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73"/>
                                        </p:tgtEl>
                                      </p:cBhvr>
                                    </p:animEffect>
                                    <p:set>
                                      <p:cBhvr>
                                        <p:cTn id="51" dur="1" fill="hold">
                                          <p:stCondLst>
                                            <p:cond delay="499"/>
                                          </p:stCondLst>
                                        </p:cTn>
                                        <p:tgtEl>
                                          <p:spTgt spid="7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81"/>
                                        </p:tgtEl>
                                      </p:cBhvr>
                                    </p:animEffect>
                                    <p:set>
                                      <p:cBhvr>
                                        <p:cTn id="54" dur="1" fill="hold">
                                          <p:stCondLst>
                                            <p:cond delay="499"/>
                                          </p:stCondLst>
                                        </p:cTn>
                                        <p:tgtEl>
                                          <p:spTgt spid="8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1"/>
                                        </p:tgtEl>
                                      </p:cBhvr>
                                    </p:animEffect>
                                    <p:set>
                                      <p:cBhvr>
                                        <p:cTn id="57" dur="1" fill="hold">
                                          <p:stCondLst>
                                            <p:cond delay="499"/>
                                          </p:stCondLst>
                                        </p:cTn>
                                        <p:tgtEl>
                                          <p:spTgt spid="9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50"/>
                                        </p:tgtEl>
                                      </p:cBhvr>
                                    </p:animEffect>
                                    <p:set>
                                      <p:cBhvr>
                                        <p:cTn id="60" dur="1" fill="hold">
                                          <p:stCondLst>
                                            <p:cond delay="499"/>
                                          </p:stCondLst>
                                        </p:cTn>
                                        <p:tgtEl>
                                          <p:spTgt spid="15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49"/>
                                        </p:tgtEl>
                                      </p:cBhvr>
                                    </p:animEffect>
                                    <p:set>
                                      <p:cBhvr>
                                        <p:cTn id="63" dur="1" fill="hold">
                                          <p:stCondLst>
                                            <p:cond delay="499"/>
                                          </p:stCondLst>
                                        </p:cTn>
                                        <p:tgtEl>
                                          <p:spTgt spid="14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48"/>
                                        </p:tgtEl>
                                      </p:cBhvr>
                                    </p:animEffect>
                                    <p:set>
                                      <p:cBhvr>
                                        <p:cTn id="66" dur="1" fill="hold">
                                          <p:stCondLst>
                                            <p:cond delay="499"/>
                                          </p:stCondLst>
                                        </p:cTn>
                                        <p:tgtEl>
                                          <p:spTgt spid="14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3"/>
                                        </p:tgtEl>
                                      </p:cBhvr>
                                    </p:animEffect>
                                    <p:set>
                                      <p:cBhvr>
                                        <p:cTn id="69" dur="1" fill="hold">
                                          <p:stCondLst>
                                            <p:cond delay="499"/>
                                          </p:stCondLst>
                                        </p:cTn>
                                        <p:tgtEl>
                                          <p:spTgt spid="15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52"/>
                                        </p:tgtEl>
                                      </p:cBhvr>
                                    </p:animEffect>
                                    <p:set>
                                      <p:cBhvr>
                                        <p:cTn id="72" dur="1" fill="hold">
                                          <p:stCondLst>
                                            <p:cond delay="499"/>
                                          </p:stCondLst>
                                        </p:cTn>
                                        <p:tgtEl>
                                          <p:spTgt spid="15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51"/>
                                        </p:tgtEl>
                                      </p:cBhvr>
                                    </p:animEffect>
                                    <p:set>
                                      <p:cBhvr>
                                        <p:cTn id="75" dur="1" fill="hold">
                                          <p:stCondLst>
                                            <p:cond delay="4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9331"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lang="en-GB"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63172934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505378752"/>
              </p:ext>
            </p:extLst>
          </p:nvPr>
        </p:nvGraphicFramePr>
        <p:xfrm>
          <a:off x="512656" y="1099719"/>
          <a:ext cx="10973578" cy="5168388"/>
        </p:xfrm>
        <a:graphic>
          <a:graphicData uri="http://schemas.openxmlformats.org/drawingml/2006/table">
            <a:tbl>
              <a:tblPr firstRow="1" bandRow="1"/>
              <a:tblGrid>
                <a:gridCol w="1935544">
                  <a:extLst>
                    <a:ext uri="{9D8B030D-6E8A-4147-A177-3AD203B41FA5}">
                      <a16:colId xmlns:a16="http://schemas.microsoft.com/office/drawing/2014/main" val="1203737284"/>
                    </a:ext>
                  </a:extLst>
                </a:gridCol>
                <a:gridCol w="2849933">
                  <a:extLst>
                    <a:ext uri="{9D8B030D-6E8A-4147-A177-3AD203B41FA5}">
                      <a16:colId xmlns:a16="http://schemas.microsoft.com/office/drawing/2014/main" val="1810222861"/>
                    </a:ext>
                  </a:extLst>
                </a:gridCol>
                <a:gridCol w="3175423">
                  <a:extLst>
                    <a:ext uri="{9D8B030D-6E8A-4147-A177-3AD203B41FA5}">
                      <a16:colId xmlns:a16="http://schemas.microsoft.com/office/drawing/2014/main" val="274413866"/>
                    </a:ext>
                  </a:extLst>
                </a:gridCol>
                <a:gridCol w="3012678">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Stoff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Bild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manchmal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jeden</a:t>
                      </a:r>
                      <a:r>
                        <a:rPr lang="en-GB" sz="2400" b="1" dirty="0">
                          <a:solidFill>
                            <a:srgbClr val="002060"/>
                          </a:solidFill>
                          <a:latin typeface="Century Gothic" panose="020B0502020202020204" pitchFamily="34" charset="0"/>
                        </a:rPr>
                        <a:t>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Hausaufgaben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Nachmittag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Abend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chlafen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waschen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Auto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Nacht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verkaufen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80830" y="5028033"/>
            <a:ext cx="1162417" cy="1101237"/>
          </a:xfrm>
          <a:prstGeom prst="rect">
            <a:avLst/>
          </a:prstGeom>
        </p:spPr>
      </p:pic>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989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03534151"/>
              </p:ext>
            </p:extLst>
          </p:nvPr>
        </p:nvGraphicFramePr>
        <p:xfrm>
          <a:off x="52143" y="937421"/>
          <a:ext cx="10250539" cy="5245277"/>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855906">
                  <a:extLst>
                    <a:ext uri="{9D8B030D-6E8A-4147-A177-3AD203B41FA5}">
                      <a16:colId xmlns:a16="http://schemas.microsoft.com/office/drawing/2014/main" val="1810222861"/>
                    </a:ext>
                  </a:extLst>
                </a:gridCol>
                <a:gridCol w="3060700">
                  <a:extLst>
                    <a:ext uri="{9D8B030D-6E8A-4147-A177-3AD203B41FA5}">
                      <a16:colId xmlns:a16="http://schemas.microsoft.com/office/drawing/2014/main" val="274413866"/>
                    </a:ext>
                  </a:extLst>
                </a:gridCol>
                <a:gridCol w="260350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give, giving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material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t>
                      </a:r>
                      <a:r>
                        <a:rPr lang="en-GB" sz="2400" b="1" dirty="0">
                          <a:solidFill>
                            <a:srgbClr val="002060"/>
                          </a:solidFill>
                          <a:latin typeface="Century Gothic" panose="020B0502020202020204" pitchFamily="34" charset="0"/>
                        </a:rPr>
                        <a:t>very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evening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38287">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wash, washing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night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to carry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sell, selling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347292" y="309835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92" y="1392377"/>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331074" y="47318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228631" y="559792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205084" y="38809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228631" y="217494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31560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873" y="1876374"/>
            <a:ext cx="3893040" cy="2563554"/>
          </a:xfrm>
          <a:prstGeom prst="rect">
            <a:avLst/>
          </a:prstGeom>
        </p:spPr>
      </p:pic>
      <p:pic>
        <p:nvPicPr>
          <p:cNvPr id="11" name="Picture 10" descr="house">
            <a:extLst>
              <a:ext uri="{FF2B5EF4-FFF2-40B4-BE49-F238E27FC236}">
                <a16:creationId xmlns:a16="http://schemas.microsoft.com/office/drawing/2014/main" id="{8E5E0B0D-BED8-418E-BBED-A4CA2B5DB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1811362"/>
            <a:ext cx="3893040" cy="2563554"/>
          </a:xfrm>
          <a:prstGeom prst="rect">
            <a:avLst/>
          </a:prstGeom>
        </p:spPr>
      </p:pic>
    </p:spTree>
    <p:extLst>
      <p:ext uri="{BB962C8B-B14F-4D97-AF65-F5344CB8AC3E}">
        <p14:creationId xmlns:p14="http://schemas.microsoft.com/office/powerpoint/2010/main" val="30811300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peech Bubble: Rectangle with Corners Rounded 66">
            <a:hlinkClick r:id="" action="ppaction://noaction">
              <a:snd r:embed="rId3" name="T2_W5F_4.1.wav"/>
            </a:hlinkClick>
            <a:extLst>
              <a:ext uri="{FF2B5EF4-FFF2-40B4-BE49-F238E27FC236}">
                <a16:creationId xmlns:a16="http://schemas.microsoft.com/office/drawing/2014/main" id="{C27EDC1C-DBCA-8708-635E-45C509D18D06}"/>
              </a:ext>
            </a:extLst>
          </p:cNvPr>
          <p:cNvSpPr/>
          <p:nvPr/>
        </p:nvSpPr>
        <p:spPr>
          <a:xfrm>
            <a:off x="3894837" y="204253"/>
            <a:ext cx="6296709" cy="517320"/>
          </a:xfrm>
          <a:prstGeom prst="wedgeRoundRectCallout">
            <a:avLst>
              <a:gd name="adj1" fmla="val -56320"/>
              <a:gd name="adj2" fmla="val 197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TextBox 50">
            <a:hlinkClick r:id="" action="ppaction://noaction">
              <a:snd r:embed="rId4" name="T2_W5F_4.18.wav"/>
            </a:hlinkClick>
            <a:extLst>
              <a:ext uri="{FF2B5EF4-FFF2-40B4-BE49-F238E27FC236}">
                <a16:creationId xmlns:a16="http://schemas.microsoft.com/office/drawing/2014/main" id="{85402CD1-E220-F3E8-561C-A950E29FFE0E}"/>
              </a:ext>
            </a:extLst>
          </p:cNvPr>
          <p:cNvSpPr txBox="1"/>
          <p:nvPr/>
        </p:nvSpPr>
        <p:spPr>
          <a:xfrm>
            <a:off x="1086861" y="6159055"/>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Er s c h l ä f t     </a:t>
            </a:r>
            <a:r>
              <a:rPr lang="en-GB" sz="2400" b="1" dirty="0" err="1">
                <a:solidFill>
                  <a:srgbClr val="002060"/>
                </a:solidFill>
                <a:latin typeface="Century Gothic" panose="020B0502020202020204" pitchFamily="34" charset="0"/>
              </a:rPr>
              <a:t>eine</a:t>
            </a:r>
            <a:r>
              <a:rPr lang="en-GB" sz="2400" b="1" dirty="0">
                <a:solidFill>
                  <a:srgbClr val="002060"/>
                </a:solidFill>
                <a:latin typeface="Century Gothic" panose="020B0502020202020204" pitchFamily="34" charset="0"/>
              </a:rPr>
              <a:t> Nacht </a:t>
            </a:r>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Garten. </a:t>
            </a:r>
          </a:p>
        </p:txBody>
      </p:sp>
      <p:sp>
        <p:nvSpPr>
          <p:cNvPr id="49" name="TextBox 48">
            <a:hlinkClick r:id="" action="ppaction://noaction">
              <a:snd r:embed="rId5" name="T2_W5F_4.17.wav"/>
            </a:hlinkClick>
            <a:extLst>
              <a:ext uri="{FF2B5EF4-FFF2-40B4-BE49-F238E27FC236}">
                <a16:creationId xmlns:a16="http://schemas.microsoft.com/office/drawing/2014/main" id="{79CEDF17-A3F0-F745-CCA7-AD4CF9C69915}"/>
              </a:ext>
            </a:extLst>
          </p:cNvPr>
          <p:cNvSpPr txBox="1"/>
          <p:nvPr/>
        </p:nvSpPr>
        <p:spPr>
          <a:xfrm>
            <a:off x="1061689" y="5438628"/>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Sie   w ä s c h t   Autos für die Lehrer. </a:t>
            </a:r>
          </a:p>
        </p:txBody>
      </p:sp>
      <p:sp>
        <p:nvSpPr>
          <p:cNvPr id="47" name="TextBox 46">
            <a:hlinkClick r:id="" action="ppaction://noaction">
              <a:snd r:embed="rId6" name="T2_W5F_4.16.wav"/>
            </a:hlinkClick>
            <a:extLst>
              <a:ext uri="{FF2B5EF4-FFF2-40B4-BE49-F238E27FC236}">
                <a16:creationId xmlns:a16="http://schemas.microsoft.com/office/drawing/2014/main" id="{8BB4D3BB-1F3E-D15F-ED4F-987B194D5685}"/>
              </a:ext>
            </a:extLst>
          </p:cNvPr>
          <p:cNvSpPr txBox="1"/>
          <p:nvPr/>
        </p:nvSpPr>
        <p:spPr>
          <a:xfrm>
            <a:off x="1066228" y="4779907"/>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k a u f s t    </a:t>
            </a:r>
            <a:r>
              <a:rPr lang="en-GB" sz="2400" b="1" dirty="0" err="1">
                <a:solidFill>
                  <a:srgbClr val="002060"/>
                </a:solidFill>
                <a:latin typeface="Century Gothic" panose="020B0502020202020204" pitchFamily="34" charset="0"/>
              </a:rPr>
              <a:t>alte</a:t>
            </a:r>
            <a:r>
              <a:rPr lang="en-GB" sz="2400" b="1" dirty="0">
                <a:solidFill>
                  <a:srgbClr val="002060"/>
                </a:solidFill>
                <a:latin typeface="Century Gothic" panose="020B0502020202020204" pitchFamily="34" charset="0"/>
              </a:rPr>
              <a:t> Computer. </a:t>
            </a:r>
          </a:p>
        </p:txBody>
      </p:sp>
      <p:sp>
        <p:nvSpPr>
          <p:cNvPr id="45" name="TextBox 44">
            <a:hlinkClick r:id="" action="ppaction://noaction">
              <a:snd r:embed="rId7" name="T2_W5F_4.15.wav"/>
            </a:hlinkClick>
            <a:extLst>
              <a:ext uri="{FF2B5EF4-FFF2-40B4-BE49-F238E27FC236}">
                <a16:creationId xmlns:a16="http://schemas.microsoft.com/office/drawing/2014/main" id="{9F5C0222-B94A-C1B8-0EA5-06942A3A0810}"/>
              </a:ext>
            </a:extLst>
          </p:cNvPr>
          <p:cNvSpPr txBox="1"/>
          <p:nvPr/>
        </p:nvSpPr>
        <p:spPr>
          <a:xfrm>
            <a:off x="1052673" y="4043062"/>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Ich  t r a g e     am </a:t>
            </a:r>
            <a:r>
              <a:rPr lang="en-GB" sz="2400" b="1" dirty="0" err="1">
                <a:solidFill>
                  <a:srgbClr val="002060"/>
                </a:solidFill>
                <a:latin typeface="Century Gothic" panose="020B0502020202020204" pitchFamily="34" charset="0"/>
              </a:rPr>
              <a:t>Wochenende</a:t>
            </a:r>
            <a:r>
              <a:rPr lang="en-GB" sz="2400" b="1" dirty="0">
                <a:solidFill>
                  <a:srgbClr val="002060"/>
                </a:solidFill>
                <a:latin typeface="Century Gothic" panose="020B0502020202020204" pitchFamily="34" charset="0"/>
              </a:rPr>
              <a:t> Taschen für Leute. </a:t>
            </a:r>
          </a:p>
        </p:txBody>
      </p:sp>
      <p:sp>
        <p:nvSpPr>
          <p:cNvPr id="43" name="TextBox 42">
            <a:hlinkClick r:id="" action="ppaction://noaction">
              <a:snd r:embed="rId8" name="T2_W5F_4.14.wav"/>
            </a:hlinkClick>
            <a:extLst>
              <a:ext uri="{FF2B5EF4-FFF2-40B4-BE49-F238E27FC236}">
                <a16:creationId xmlns:a16="http://schemas.microsoft.com/office/drawing/2014/main" id="{9D047407-B551-A5DA-10B4-313E2E445B30}"/>
              </a:ext>
            </a:extLst>
          </p:cNvPr>
          <p:cNvSpPr txBox="1"/>
          <p:nvPr/>
        </p:nvSpPr>
        <p:spPr>
          <a:xfrm>
            <a:off x="1082216" y="3410963"/>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Sie  g </a:t>
            </a:r>
            <a:r>
              <a:rPr lang="en-GB"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 b t    </a:t>
            </a:r>
            <a:r>
              <a:rPr lang="en-GB" sz="2400" b="1" dirty="0" err="1">
                <a:solidFill>
                  <a:srgbClr val="002060"/>
                </a:solidFill>
                <a:latin typeface="Century Gothic" panose="020B0502020202020204" pitchFamily="34" charset="0"/>
              </a:rPr>
              <a:t>Spiele</a:t>
            </a:r>
            <a:r>
              <a:rPr lang="en-GB" sz="2400" b="1" dirty="0">
                <a:solidFill>
                  <a:srgbClr val="002060"/>
                </a:solidFill>
                <a:latin typeface="Century Gothic" panose="020B0502020202020204" pitchFamily="34" charset="0"/>
              </a:rPr>
              <a:t>.</a:t>
            </a:r>
          </a:p>
        </p:txBody>
      </p:sp>
      <p:sp>
        <p:nvSpPr>
          <p:cNvPr id="41" name="TextBox 40">
            <a:hlinkClick r:id="" action="ppaction://noaction">
              <a:snd r:embed="rId9" name="T2_W5F_4.13.wav"/>
            </a:hlinkClick>
            <a:extLst>
              <a:ext uri="{FF2B5EF4-FFF2-40B4-BE49-F238E27FC236}">
                <a16:creationId xmlns:a16="http://schemas.microsoft.com/office/drawing/2014/main" id="{A1CAD27E-2164-FBD8-DBE1-D1EAD15E3A91}"/>
              </a:ext>
            </a:extLst>
          </p:cNvPr>
          <p:cNvSpPr txBox="1"/>
          <p:nvPr/>
        </p:nvSpPr>
        <p:spPr>
          <a:xfrm>
            <a:off x="1025426" y="2725454"/>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Er   v e r k a u f t    </a:t>
            </a:r>
            <a:r>
              <a:rPr lang="en-GB" sz="2400" b="1" dirty="0" err="1">
                <a:solidFill>
                  <a:srgbClr val="002060"/>
                </a:solidFill>
                <a:latin typeface="Century Gothic" panose="020B0502020202020204" pitchFamily="34" charset="0"/>
              </a:rPr>
              <a:t>alte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Kleidung</a:t>
            </a:r>
            <a:r>
              <a:rPr lang="en-GB" sz="2400" b="1" dirty="0">
                <a:solidFill>
                  <a:srgbClr val="002060"/>
                </a:solidFill>
                <a:latin typeface="Century Gothic" panose="020B0502020202020204" pitchFamily="34" charset="0"/>
              </a:rPr>
              <a:t>.</a:t>
            </a:r>
          </a:p>
        </p:txBody>
      </p:sp>
      <p:sp>
        <p:nvSpPr>
          <p:cNvPr id="39" name="TextBox 38">
            <a:hlinkClick r:id="" action="ppaction://noaction">
              <a:snd r:embed="rId10" name="T2_W5F_4.12.wav"/>
            </a:hlinkClick>
            <a:extLst>
              <a:ext uri="{FF2B5EF4-FFF2-40B4-BE49-F238E27FC236}">
                <a16:creationId xmlns:a16="http://schemas.microsoft.com/office/drawing/2014/main" id="{F047756C-D604-E5E0-B39F-59DB14A445EB}"/>
              </a:ext>
            </a:extLst>
          </p:cNvPr>
          <p:cNvSpPr txBox="1"/>
          <p:nvPr/>
        </p:nvSpPr>
        <p:spPr>
          <a:xfrm>
            <a:off x="1061689" y="2061967"/>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s p r i c h s t  in der Schule.</a:t>
            </a:r>
          </a:p>
        </p:txBody>
      </p:sp>
      <p:sp>
        <p:nvSpPr>
          <p:cNvPr id="3" name="TextBox 2">
            <a:hlinkClick r:id="" action="ppaction://noaction">
              <a:snd r:embed="rId11" name="T2_W5F_4.11.wav"/>
            </a:hlinkClick>
            <a:extLst>
              <a:ext uri="{FF2B5EF4-FFF2-40B4-BE49-F238E27FC236}">
                <a16:creationId xmlns:a16="http://schemas.microsoft.com/office/drawing/2014/main" id="{5D5A418C-DC1A-4E2D-BC77-C5B2AC7F205C}"/>
              </a:ext>
            </a:extLst>
          </p:cNvPr>
          <p:cNvSpPr txBox="1"/>
          <p:nvPr/>
        </p:nvSpPr>
        <p:spPr>
          <a:xfrm>
            <a:off x="1080441" y="1379451"/>
            <a:ext cx="629670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t r ä g s t    </a:t>
            </a:r>
            <a:r>
              <a:rPr lang="en-GB" sz="2400" b="1" dirty="0" err="1">
                <a:solidFill>
                  <a:srgbClr val="002060"/>
                </a:solidFill>
                <a:latin typeface="Century Gothic" panose="020B0502020202020204" pitchFamily="34" charset="0"/>
              </a:rPr>
              <a:t>jeden</a:t>
            </a:r>
            <a:r>
              <a:rPr lang="en-GB" sz="2400" b="1" dirty="0">
                <a:solidFill>
                  <a:srgbClr val="002060"/>
                </a:solidFill>
                <a:latin typeface="Century Gothic" panose="020B0502020202020204" pitchFamily="34" charset="0"/>
              </a:rPr>
              <a:t> Tag </a:t>
            </a:r>
            <a:r>
              <a:rPr lang="en-GB" sz="2400" b="1" dirty="0" err="1">
                <a:solidFill>
                  <a:srgbClr val="002060"/>
                </a:solidFill>
                <a:latin typeface="Century Gothic" panose="020B0502020202020204" pitchFamily="34" charset="0"/>
              </a:rPr>
              <a:t>Partykleidung</a:t>
            </a:r>
            <a:r>
              <a:rPr lang="en-GB" sz="2400" b="1" dirty="0">
                <a:solidFill>
                  <a:srgbClr val="002060"/>
                </a:solidFill>
                <a:latin typeface="Century Gothic" panose="020B0502020202020204" pitchFamily="34" charset="0"/>
              </a:rPr>
              <a:t>.</a:t>
            </a:r>
          </a:p>
        </p:txBody>
      </p:sp>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95277" y="995033"/>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39326" y="-244687"/>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9;p2">
            <a:extLst>
              <a:ext uri="{FF2B5EF4-FFF2-40B4-BE49-F238E27FC236}">
                <a16:creationId xmlns:a16="http://schemas.microsoft.com/office/drawing/2014/main" id="{2F1E2DED-9822-4EBC-BB12-3F97170EFAD2}"/>
              </a:ext>
            </a:extLst>
          </p:cNvPr>
          <p:cNvSpPr txBox="1"/>
          <p:nvPr/>
        </p:nvSpPr>
        <p:spPr>
          <a:xfrm>
            <a:off x="114019" y="140865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 name="Google Shape;129;p2">
            <a:extLst>
              <a:ext uri="{FF2B5EF4-FFF2-40B4-BE49-F238E27FC236}">
                <a16:creationId xmlns:a16="http://schemas.microsoft.com/office/drawing/2014/main" id="{2A055653-F5C4-4843-B749-F020FAB35FFD}"/>
              </a:ext>
            </a:extLst>
          </p:cNvPr>
          <p:cNvSpPr txBox="1"/>
          <p:nvPr/>
        </p:nvSpPr>
        <p:spPr>
          <a:xfrm>
            <a:off x="111837" y="205803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7" name="Google Shape;129;p2">
            <a:extLst>
              <a:ext uri="{FF2B5EF4-FFF2-40B4-BE49-F238E27FC236}">
                <a16:creationId xmlns:a16="http://schemas.microsoft.com/office/drawing/2014/main" id="{66C2CFA4-4BB3-4681-B1C3-D574EB7DF110}"/>
              </a:ext>
            </a:extLst>
          </p:cNvPr>
          <p:cNvSpPr txBox="1"/>
          <p:nvPr/>
        </p:nvSpPr>
        <p:spPr>
          <a:xfrm>
            <a:off x="88003" y="272653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 name="Google Shape;129;p2">
            <a:extLst>
              <a:ext uri="{FF2B5EF4-FFF2-40B4-BE49-F238E27FC236}">
                <a16:creationId xmlns:a16="http://schemas.microsoft.com/office/drawing/2014/main" id="{9FE6383F-97B9-4459-A792-BF2B1F2DEC6D}"/>
              </a:ext>
            </a:extLst>
          </p:cNvPr>
          <p:cNvSpPr txBox="1"/>
          <p:nvPr/>
        </p:nvSpPr>
        <p:spPr>
          <a:xfrm>
            <a:off x="107337" y="338319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 name="Google Shape;129;p2">
            <a:extLst>
              <a:ext uri="{FF2B5EF4-FFF2-40B4-BE49-F238E27FC236}">
                <a16:creationId xmlns:a16="http://schemas.microsoft.com/office/drawing/2014/main" id="{9CC73B1A-F622-4118-A0E9-A2D01AE5AE8D}"/>
              </a:ext>
            </a:extLst>
          </p:cNvPr>
          <p:cNvSpPr txBox="1"/>
          <p:nvPr/>
        </p:nvSpPr>
        <p:spPr>
          <a:xfrm>
            <a:off x="134919" y="404745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129;p2">
            <a:extLst>
              <a:ext uri="{FF2B5EF4-FFF2-40B4-BE49-F238E27FC236}">
                <a16:creationId xmlns:a16="http://schemas.microsoft.com/office/drawing/2014/main" id="{AF82DF8A-97CF-4FE0-91C6-08C2A3CBC637}"/>
              </a:ext>
            </a:extLst>
          </p:cNvPr>
          <p:cNvSpPr txBox="1"/>
          <p:nvPr/>
        </p:nvSpPr>
        <p:spPr>
          <a:xfrm>
            <a:off x="108625" y="471835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29;p2">
            <a:extLst>
              <a:ext uri="{FF2B5EF4-FFF2-40B4-BE49-F238E27FC236}">
                <a16:creationId xmlns:a16="http://schemas.microsoft.com/office/drawing/2014/main" id="{F47ACAEC-DF96-49AC-BFAC-C73BFC9110C4}"/>
              </a:ext>
            </a:extLst>
          </p:cNvPr>
          <p:cNvSpPr txBox="1"/>
          <p:nvPr/>
        </p:nvSpPr>
        <p:spPr>
          <a:xfrm>
            <a:off x="123171" y="545881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7</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 name="Google Shape;129;p2">
            <a:extLst>
              <a:ext uri="{FF2B5EF4-FFF2-40B4-BE49-F238E27FC236}">
                <a16:creationId xmlns:a16="http://schemas.microsoft.com/office/drawing/2014/main" id="{CA9F3B68-D9E6-4B2C-888F-CDEC90FE1B29}"/>
              </a:ext>
            </a:extLst>
          </p:cNvPr>
          <p:cNvSpPr txBox="1"/>
          <p:nvPr/>
        </p:nvSpPr>
        <p:spPr>
          <a:xfrm>
            <a:off x="123171" y="614472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8</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3" name="Picture 22">
            <a:hlinkClick r:id="" action="ppaction://noaction">
              <a:snd r:embed="rId15" name="T2_W5F_4.3.wav"/>
            </a:hlinkClick>
            <a:extLst>
              <a:ext uri="{FF2B5EF4-FFF2-40B4-BE49-F238E27FC236}">
                <a16:creationId xmlns:a16="http://schemas.microsoft.com/office/drawing/2014/main" id="{08058478-34D6-49DA-B61C-C8DC3D5E77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277" y="1449208"/>
            <a:ext cx="429815" cy="405394"/>
          </a:xfrm>
          <a:prstGeom prst="rect">
            <a:avLst/>
          </a:prstGeom>
          <a:effectLst>
            <a:outerShdw blurRad="50800" dist="38100" dir="5400000" algn="t" rotWithShape="0">
              <a:prstClr val="black">
                <a:alpha val="40000"/>
              </a:prstClr>
            </a:outerShdw>
          </a:effectLst>
        </p:spPr>
      </p:pic>
      <p:pic>
        <p:nvPicPr>
          <p:cNvPr id="24" name="Picture 23">
            <a:hlinkClick r:id="" action="ppaction://noaction">
              <a:snd r:embed="rId17" name="T2_W5F_4.4.wav"/>
            </a:hlinkClick>
            <a:extLst>
              <a:ext uri="{FF2B5EF4-FFF2-40B4-BE49-F238E27FC236}">
                <a16:creationId xmlns:a16="http://schemas.microsoft.com/office/drawing/2014/main" id="{80F372AE-E393-4AEC-B425-96FC3F24B16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8391" y="2139530"/>
            <a:ext cx="429815" cy="405394"/>
          </a:xfrm>
          <a:prstGeom prst="rect">
            <a:avLst/>
          </a:prstGeom>
          <a:effectLst>
            <a:outerShdw blurRad="50800" dist="38100" dir="5400000" algn="t" rotWithShape="0">
              <a:prstClr val="black">
                <a:alpha val="40000"/>
              </a:prstClr>
            </a:outerShdw>
          </a:effectLst>
        </p:spPr>
      </p:pic>
      <p:pic>
        <p:nvPicPr>
          <p:cNvPr id="25" name="Picture 24">
            <a:hlinkClick r:id="" action="ppaction://noaction">
              <a:snd r:embed="rId18" name="T2_W5F_4.5.wav"/>
            </a:hlinkClick>
            <a:extLst>
              <a:ext uri="{FF2B5EF4-FFF2-40B4-BE49-F238E27FC236}">
                <a16:creationId xmlns:a16="http://schemas.microsoft.com/office/drawing/2014/main" id="{C370AA28-DC8A-47CF-9F6B-A739021FDF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277" y="2789931"/>
            <a:ext cx="429815" cy="405394"/>
          </a:xfrm>
          <a:prstGeom prst="rect">
            <a:avLst/>
          </a:prstGeom>
          <a:effectLst>
            <a:outerShdw blurRad="50800" dist="38100" dir="5400000" algn="t" rotWithShape="0">
              <a:prstClr val="black">
                <a:alpha val="40000"/>
              </a:prstClr>
            </a:outerShdw>
          </a:effectLst>
        </p:spPr>
      </p:pic>
      <p:pic>
        <p:nvPicPr>
          <p:cNvPr id="26" name="Picture 25">
            <a:hlinkClick r:id="" action="ppaction://noaction">
              <a:snd r:embed="rId19" name="T2_W5F_4.6.wav"/>
            </a:hlinkClick>
            <a:extLst>
              <a:ext uri="{FF2B5EF4-FFF2-40B4-BE49-F238E27FC236}">
                <a16:creationId xmlns:a16="http://schemas.microsoft.com/office/drawing/2014/main" id="{35A9F3DA-82F1-4574-AE73-5912D88F3A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8391" y="3480253"/>
            <a:ext cx="429815" cy="405394"/>
          </a:xfrm>
          <a:prstGeom prst="rect">
            <a:avLst/>
          </a:prstGeom>
          <a:effectLst>
            <a:outerShdw blurRad="50800" dist="38100" dir="5400000" algn="t" rotWithShape="0">
              <a:prstClr val="black">
                <a:alpha val="40000"/>
              </a:prstClr>
            </a:outerShdw>
          </a:effectLst>
        </p:spPr>
      </p:pic>
      <p:pic>
        <p:nvPicPr>
          <p:cNvPr id="27" name="Picture 26">
            <a:hlinkClick r:id="" action="ppaction://noaction">
              <a:snd r:embed="rId20" name="T2_W5F_4.7.wav"/>
            </a:hlinkClick>
            <a:extLst>
              <a:ext uri="{FF2B5EF4-FFF2-40B4-BE49-F238E27FC236}">
                <a16:creationId xmlns:a16="http://schemas.microsoft.com/office/drawing/2014/main" id="{89EC8C9A-56F4-4FAF-AB1D-C15DD58A3C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611" y="4122448"/>
            <a:ext cx="429815" cy="405394"/>
          </a:xfrm>
          <a:prstGeom prst="rect">
            <a:avLst/>
          </a:prstGeom>
          <a:effectLst>
            <a:outerShdw blurRad="50800" dist="38100" dir="5400000" algn="t" rotWithShape="0">
              <a:prstClr val="black">
                <a:alpha val="40000"/>
              </a:prstClr>
            </a:outerShdw>
          </a:effectLst>
        </p:spPr>
      </p:pic>
      <p:pic>
        <p:nvPicPr>
          <p:cNvPr id="28" name="Picture 27">
            <a:hlinkClick r:id="" action="ppaction://noaction">
              <a:snd r:embed="rId21" name="T2_W5F_4.8.wav"/>
            </a:hlinkClick>
            <a:extLst>
              <a:ext uri="{FF2B5EF4-FFF2-40B4-BE49-F238E27FC236}">
                <a16:creationId xmlns:a16="http://schemas.microsoft.com/office/drawing/2014/main" id="{1B0563EA-3483-4EE3-8713-2DA7AEA1790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3693" y="4795319"/>
            <a:ext cx="429815" cy="405394"/>
          </a:xfrm>
          <a:prstGeom prst="rect">
            <a:avLst/>
          </a:prstGeom>
          <a:effectLst>
            <a:outerShdw blurRad="50800" dist="38100" dir="5400000" algn="t" rotWithShape="0">
              <a:prstClr val="black">
                <a:alpha val="40000"/>
              </a:prstClr>
            </a:outerShdw>
          </a:effectLst>
        </p:spPr>
      </p:pic>
      <p:pic>
        <p:nvPicPr>
          <p:cNvPr id="29" name="Picture 28">
            <a:hlinkClick r:id="" action="ppaction://noaction">
              <a:snd r:embed="rId22" name="T2_W5F_4.9.wav"/>
            </a:hlinkClick>
            <a:extLst>
              <a:ext uri="{FF2B5EF4-FFF2-40B4-BE49-F238E27FC236}">
                <a16:creationId xmlns:a16="http://schemas.microsoft.com/office/drawing/2014/main" id="{37CAF259-93E4-44F5-B411-9F094B0A86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4944" y="5523360"/>
            <a:ext cx="429815" cy="405394"/>
          </a:xfrm>
          <a:prstGeom prst="rect">
            <a:avLst/>
          </a:prstGeom>
          <a:effectLst>
            <a:outerShdw blurRad="50800" dist="38100" dir="5400000" algn="t" rotWithShape="0">
              <a:prstClr val="black">
                <a:alpha val="40000"/>
              </a:prstClr>
            </a:outerShdw>
          </a:effectLst>
        </p:spPr>
      </p:pic>
      <p:pic>
        <p:nvPicPr>
          <p:cNvPr id="30" name="Picture 29">
            <a:hlinkClick r:id="" action="ppaction://noaction">
              <a:snd r:embed="rId23" name="T2_W5F_4.10.wav"/>
            </a:hlinkClick>
            <a:extLst>
              <a:ext uri="{FF2B5EF4-FFF2-40B4-BE49-F238E27FC236}">
                <a16:creationId xmlns:a16="http://schemas.microsoft.com/office/drawing/2014/main" id="{DD7D216F-F95C-4ED2-A48B-ED6C6F15A3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1874" y="6217369"/>
            <a:ext cx="429815" cy="405394"/>
          </a:xfrm>
          <a:prstGeom prst="rect">
            <a:avLst/>
          </a:prstGeom>
          <a:effectLst>
            <a:outerShdw blurRad="50800" dist="38100" dir="5400000" algn="t" rotWithShape="0">
              <a:prstClr val="black">
                <a:alpha val="40000"/>
              </a:prstClr>
            </a:outerShdw>
          </a:effectLst>
        </p:spPr>
      </p:pic>
      <p:sp>
        <p:nvSpPr>
          <p:cNvPr id="31" name="Rectangle: Rounded Corners 30">
            <a:extLst>
              <a:ext uri="{FF2B5EF4-FFF2-40B4-BE49-F238E27FC236}">
                <a16:creationId xmlns:a16="http://schemas.microsoft.com/office/drawing/2014/main" id="{815CCD2A-DB1F-4329-A0C2-B31E4FF4F4EC}"/>
              </a:ext>
            </a:extLst>
          </p:cNvPr>
          <p:cNvSpPr/>
          <p:nvPr/>
        </p:nvSpPr>
        <p:spPr>
          <a:xfrm>
            <a:off x="1729166" y="1397875"/>
            <a:ext cx="16812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 r ä g s t</a:t>
            </a:r>
          </a:p>
        </p:txBody>
      </p:sp>
      <p:sp>
        <p:nvSpPr>
          <p:cNvPr id="2" name="Rectangle: Rounded Corners 1">
            <a:extLst>
              <a:ext uri="{FF2B5EF4-FFF2-40B4-BE49-F238E27FC236}">
                <a16:creationId xmlns:a16="http://schemas.microsoft.com/office/drawing/2014/main" id="{0D3C4110-CBC6-41CA-B41C-873A223F1FA1}"/>
              </a:ext>
            </a:extLst>
          </p:cNvPr>
          <p:cNvSpPr/>
          <p:nvPr/>
        </p:nvSpPr>
        <p:spPr>
          <a:xfrm>
            <a:off x="1728134" y="1379284"/>
            <a:ext cx="16812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6" name="TextBox 5">
            <a:extLst>
              <a:ext uri="{FF2B5EF4-FFF2-40B4-BE49-F238E27FC236}">
                <a16:creationId xmlns:a16="http://schemas.microsoft.com/office/drawing/2014/main" id="{FBAA5539-64F2-4C31-BCF5-AF48DD66EE1B}"/>
              </a:ext>
            </a:extLst>
          </p:cNvPr>
          <p:cNvSpPr txBox="1"/>
          <p:nvPr/>
        </p:nvSpPr>
        <p:spPr>
          <a:xfrm>
            <a:off x="7410087" y="1466247"/>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wear party clothes every day.</a:t>
            </a:r>
          </a:p>
        </p:txBody>
      </p:sp>
      <p:sp>
        <p:nvSpPr>
          <p:cNvPr id="4" name="Rectangle: Rounded Corners 3">
            <a:extLst>
              <a:ext uri="{FF2B5EF4-FFF2-40B4-BE49-F238E27FC236}">
                <a16:creationId xmlns:a16="http://schemas.microsoft.com/office/drawing/2014/main" id="{7C24FDEF-CA70-AA58-B5D3-FC962FBC5F8E}"/>
              </a:ext>
            </a:extLst>
          </p:cNvPr>
          <p:cNvSpPr/>
          <p:nvPr/>
        </p:nvSpPr>
        <p:spPr>
          <a:xfrm>
            <a:off x="1608746" y="2080391"/>
            <a:ext cx="2086805"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 p r i c h s t</a:t>
            </a:r>
          </a:p>
        </p:txBody>
      </p:sp>
      <p:sp>
        <p:nvSpPr>
          <p:cNvPr id="7" name="Rectangle: Rounded Corners 6">
            <a:extLst>
              <a:ext uri="{FF2B5EF4-FFF2-40B4-BE49-F238E27FC236}">
                <a16:creationId xmlns:a16="http://schemas.microsoft.com/office/drawing/2014/main" id="{886FC3C2-67F4-6585-D1A7-41AFCEB25C45}"/>
              </a:ext>
            </a:extLst>
          </p:cNvPr>
          <p:cNvSpPr/>
          <p:nvPr/>
        </p:nvSpPr>
        <p:spPr>
          <a:xfrm>
            <a:off x="1542264" y="2702539"/>
            <a:ext cx="2126694"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v e r k a u f  t </a:t>
            </a:r>
          </a:p>
        </p:txBody>
      </p:sp>
      <p:sp>
        <p:nvSpPr>
          <p:cNvPr id="33" name="Rectangle: Rounded Corners 32">
            <a:extLst>
              <a:ext uri="{FF2B5EF4-FFF2-40B4-BE49-F238E27FC236}">
                <a16:creationId xmlns:a16="http://schemas.microsoft.com/office/drawing/2014/main" id="{FE041B26-C746-B900-3627-159E3FD13352}"/>
              </a:ext>
            </a:extLst>
          </p:cNvPr>
          <p:cNvSpPr/>
          <p:nvPr/>
        </p:nvSpPr>
        <p:spPr>
          <a:xfrm>
            <a:off x="1696524" y="3416456"/>
            <a:ext cx="119497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g </a:t>
            </a:r>
            <a:r>
              <a:rPr lang="en-GB" sz="2400" b="1" dirty="0" err="1">
                <a:solidFill>
                  <a:schemeClr val="bg1"/>
                </a:solidFill>
                <a:latin typeface="Century Gothic" panose="020B0502020202020204" pitchFamily="34" charset="0"/>
              </a:rPr>
              <a:t>i</a:t>
            </a:r>
            <a:r>
              <a:rPr lang="en-GB" sz="2400" b="1" dirty="0">
                <a:solidFill>
                  <a:schemeClr val="bg1"/>
                </a:solidFill>
                <a:latin typeface="Century Gothic" panose="020B0502020202020204" pitchFamily="34" charset="0"/>
              </a:rPr>
              <a:t> b t</a:t>
            </a:r>
          </a:p>
        </p:txBody>
      </p:sp>
      <p:sp>
        <p:nvSpPr>
          <p:cNvPr id="34" name="Rectangle: Rounded Corners 33">
            <a:extLst>
              <a:ext uri="{FF2B5EF4-FFF2-40B4-BE49-F238E27FC236}">
                <a16:creationId xmlns:a16="http://schemas.microsoft.com/office/drawing/2014/main" id="{0082A1B0-82C4-98B3-8835-658296A91A91}"/>
              </a:ext>
            </a:extLst>
          </p:cNvPr>
          <p:cNvSpPr/>
          <p:nvPr/>
        </p:nvSpPr>
        <p:spPr>
          <a:xfrm>
            <a:off x="1737821" y="4061753"/>
            <a:ext cx="149042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 r a g e </a:t>
            </a:r>
          </a:p>
        </p:txBody>
      </p:sp>
      <p:sp>
        <p:nvSpPr>
          <p:cNvPr id="35" name="Rectangle: Rounded Corners 34">
            <a:extLst>
              <a:ext uri="{FF2B5EF4-FFF2-40B4-BE49-F238E27FC236}">
                <a16:creationId xmlns:a16="http://schemas.microsoft.com/office/drawing/2014/main" id="{BE150DF1-827D-FD5C-0186-B1E085E273E6}"/>
              </a:ext>
            </a:extLst>
          </p:cNvPr>
          <p:cNvSpPr/>
          <p:nvPr/>
        </p:nvSpPr>
        <p:spPr>
          <a:xfrm>
            <a:off x="1608746" y="4741326"/>
            <a:ext cx="159795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entury Gothic" panose="020B0502020202020204" pitchFamily="34" charset="0"/>
              </a:rPr>
              <a:t>k a u f s t </a:t>
            </a:r>
            <a:endParaRPr lang="en-GB" sz="2400" b="1" dirty="0">
              <a:solidFill>
                <a:schemeClr val="bg1"/>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EE6042CA-E4EB-5122-90A2-92E4621B119B}"/>
              </a:ext>
            </a:extLst>
          </p:cNvPr>
          <p:cNvSpPr/>
          <p:nvPr/>
        </p:nvSpPr>
        <p:spPr>
          <a:xfrm>
            <a:off x="1696801" y="5430410"/>
            <a:ext cx="181762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w ä s c h t</a:t>
            </a:r>
          </a:p>
        </p:txBody>
      </p:sp>
      <p:sp>
        <p:nvSpPr>
          <p:cNvPr id="37" name="Rectangle: Rounded Corners 36">
            <a:extLst>
              <a:ext uri="{FF2B5EF4-FFF2-40B4-BE49-F238E27FC236}">
                <a16:creationId xmlns:a16="http://schemas.microsoft.com/office/drawing/2014/main" id="{8F08AE2B-1CEE-1A92-7594-DBABFB980EAB}"/>
              </a:ext>
            </a:extLst>
          </p:cNvPr>
          <p:cNvSpPr/>
          <p:nvPr/>
        </p:nvSpPr>
        <p:spPr>
          <a:xfrm>
            <a:off x="1508066" y="6159055"/>
            <a:ext cx="1840631"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 c h l ä f t</a:t>
            </a:r>
          </a:p>
        </p:txBody>
      </p:sp>
      <p:sp>
        <p:nvSpPr>
          <p:cNvPr id="38" name="Rectangle: Rounded Corners 37">
            <a:extLst>
              <a:ext uri="{FF2B5EF4-FFF2-40B4-BE49-F238E27FC236}">
                <a16:creationId xmlns:a16="http://schemas.microsoft.com/office/drawing/2014/main" id="{7BF745F6-03CB-1B98-BA42-1EDDC2578EAC}"/>
              </a:ext>
            </a:extLst>
          </p:cNvPr>
          <p:cNvSpPr/>
          <p:nvPr/>
        </p:nvSpPr>
        <p:spPr>
          <a:xfrm>
            <a:off x="1602827" y="2074402"/>
            <a:ext cx="2065526"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_ _</a:t>
            </a:r>
          </a:p>
        </p:txBody>
      </p:sp>
      <p:sp>
        <p:nvSpPr>
          <p:cNvPr id="40" name="TextBox 39">
            <a:extLst>
              <a:ext uri="{FF2B5EF4-FFF2-40B4-BE49-F238E27FC236}">
                <a16:creationId xmlns:a16="http://schemas.microsoft.com/office/drawing/2014/main" id="{0A780C8E-41B9-C5ED-9F7C-15F66E47D561}"/>
              </a:ext>
            </a:extLst>
          </p:cNvPr>
          <p:cNvSpPr txBox="1"/>
          <p:nvPr/>
        </p:nvSpPr>
        <p:spPr>
          <a:xfrm>
            <a:off x="7381595" y="2060126"/>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speak in school.</a:t>
            </a:r>
          </a:p>
        </p:txBody>
      </p:sp>
      <p:sp>
        <p:nvSpPr>
          <p:cNvPr id="42" name="TextBox 41">
            <a:extLst>
              <a:ext uri="{FF2B5EF4-FFF2-40B4-BE49-F238E27FC236}">
                <a16:creationId xmlns:a16="http://schemas.microsoft.com/office/drawing/2014/main" id="{FFDFD8F8-8E17-A921-737B-852DF547236A}"/>
              </a:ext>
            </a:extLst>
          </p:cNvPr>
          <p:cNvSpPr txBox="1"/>
          <p:nvPr/>
        </p:nvSpPr>
        <p:spPr>
          <a:xfrm>
            <a:off x="7381854" y="2702539"/>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sells old clothes.</a:t>
            </a:r>
          </a:p>
        </p:txBody>
      </p:sp>
      <p:sp>
        <p:nvSpPr>
          <p:cNvPr id="44" name="TextBox 43">
            <a:extLst>
              <a:ext uri="{FF2B5EF4-FFF2-40B4-BE49-F238E27FC236}">
                <a16:creationId xmlns:a16="http://schemas.microsoft.com/office/drawing/2014/main" id="{5C219BE9-2C94-435D-5A93-B8CCC31E071B}"/>
              </a:ext>
            </a:extLst>
          </p:cNvPr>
          <p:cNvSpPr txBox="1"/>
          <p:nvPr/>
        </p:nvSpPr>
        <p:spPr>
          <a:xfrm>
            <a:off x="7381595" y="3367192"/>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a:t>
            </a:r>
            <a:r>
              <a:rPr lang="en-GB" sz="2000" dirty="0">
                <a:solidFill>
                  <a:srgbClr val="002060"/>
                </a:solidFill>
                <a:latin typeface="Century Gothic" panose="020B0502020202020204" pitchFamily="34" charset="0"/>
              </a:rPr>
              <a:t>he gives (donates) games.</a:t>
            </a:r>
          </a:p>
        </p:txBody>
      </p:sp>
      <p:sp>
        <p:nvSpPr>
          <p:cNvPr id="46" name="TextBox 45">
            <a:extLst>
              <a:ext uri="{FF2B5EF4-FFF2-40B4-BE49-F238E27FC236}">
                <a16:creationId xmlns:a16="http://schemas.microsoft.com/office/drawing/2014/main" id="{D938505C-5571-F78A-3A6A-5C1A003423AA}"/>
              </a:ext>
            </a:extLst>
          </p:cNvPr>
          <p:cNvSpPr txBox="1"/>
          <p:nvPr/>
        </p:nvSpPr>
        <p:spPr>
          <a:xfrm>
            <a:off x="8728112" y="3967968"/>
            <a:ext cx="3411088"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I carry bags for people at the weekend.</a:t>
            </a:r>
            <a:endParaRPr lang="en-GB" sz="20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5815CDFF-14D2-E7E5-560F-981A0805609E}"/>
              </a:ext>
            </a:extLst>
          </p:cNvPr>
          <p:cNvSpPr txBox="1"/>
          <p:nvPr/>
        </p:nvSpPr>
        <p:spPr>
          <a:xfrm>
            <a:off x="7043191" y="4804150"/>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Y</a:t>
            </a:r>
            <a:r>
              <a:rPr lang="en-GB" sz="2000" dirty="0" err="1">
                <a:solidFill>
                  <a:srgbClr val="002060"/>
                </a:solidFill>
                <a:latin typeface="Century Gothic" panose="020B0502020202020204" pitchFamily="34" charset="0"/>
              </a:rPr>
              <a:t>ou</a:t>
            </a:r>
            <a:r>
              <a:rPr lang="en-GB" sz="2000" dirty="0">
                <a:solidFill>
                  <a:srgbClr val="002060"/>
                </a:solidFill>
                <a:latin typeface="Century Gothic" panose="020B0502020202020204" pitchFamily="34" charset="0"/>
              </a:rPr>
              <a:t> buy old computers.</a:t>
            </a:r>
          </a:p>
        </p:txBody>
      </p:sp>
      <p:sp>
        <p:nvSpPr>
          <p:cNvPr id="50" name="TextBox 49">
            <a:extLst>
              <a:ext uri="{FF2B5EF4-FFF2-40B4-BE49-F238E27FC236}">
                <a16:creationId xmlns:a16="http://schemas.microsoft.com/office/drawing/2014/main" id="{A3DEDCC8-8814-D39C-CF38-1EA94108AD04}"/>
              </a:ext>
            </a:extLst>
          </p:cNvPr>
          <p:cNvSpPr txBox="1"/>
          <p:nvPr/>
        </p:nvSpPr>
        <p:spPr>
          <a:xfrm>
            <a:off x="7062590" y="5429462"/>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She washes cars for the teachers.</a:t>
            </a:r>
            <a:endParaRPr lang="en-GB" sz="20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22B74D05-8AEE-18B4-4764-778CE8D05BFB}"/>
              </a:ext>
            </a:extLst>
          </p:cNvPr>
          <p:cNvSpPr txBox="1"/>
          <p:nvPr/>
        </p:nvSpPr>
        <p:spPr>
          <a:xfrm>
            <a:off x="7043192" y="6200178"/>
            <a:ext cx="514880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He sleeps in the garden for one night.</a:t>
            </a:r>
            <a:endParaRPr lang="en-GB" sz="2000" dirty="0">
              <a:solidFill>
                <a:srgbClr val="002060"/>
              </a:solidFill>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90CD302A-9B8D-06BD-FDAF-59507B9B7C90}"/>
              </a:ext>
            </a:extLst>
          </p:cNvPr>
          <p:cNvSpPr/>
          <p:nvPr/>
        </p:nvSpPr>
        <p:spPr>
          <a:xfrm>
            <a:off x="1520345" y="2682266"/>
            <a:ext cx="212669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_ _</a:t>
            </a:r>
          </a:p>
        </p:txBody>
      </p:sp>
      <p:sp>
        <p:nvSpPr>
          <p:cNvPr id="54" name="Rectangle: Rounded Corners 53">
            <a:extLst>
              <a:ext uri="{FF2B5EF4-FFF2-40B4-BE49-F238E27FC236}">
                <a16:creationId xmlns:a16="http://schemas.microsoft.com/office/drawing/2014/main" id="{07504ECB-9611-7145-BBA8-CF0F0918D74B}"/>
              </a:ext>
            </a:extLst>
          </p:cNvPr>
          <p:cNvSpPr/>
          <p:nvPr/>
        </p:nvSpPr>
        <p:spPr>
          <a:xfrm>
            <a:off x="1643184" y="3401833"/>
            <a:ext cx="1224041"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a:t>
            </a:r>
          </a:p>
        </p:txBody>
      </p:sp>
      <p:sp>
        <p:nvSpPr>
          <p:cNvPr id="55" name="Rectangle: Rounded Corners 54">
            <a:extLst>
              <a:ext uri="{FF2B5EF4-FFF2-40B4-BE49-F238E27FC236}">
                <a16:creationId xmlns:a16="http://schemas.microsoft.com/office/drawing/2014/main" id="{781053C9-5B7A-DA2D-7F05-30F0D8E04CBD}"/>
              </a:ext>
            </a:extLst>
          </p:cNvPr>
          <p:cNvSpPr/>
          <p:nvPr/>
        </p:nvSpPr>
        <p:spPr>
          <a:xfrm>
            <a:off x="1696524" y="4052077"/>
            <a:ext cx="1490419"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a:t>
            </a:r>
          </a:p>
        </p:txBody>
      </p:sp>
      <p:sp>
        <p:nvSpPr>
          <p:cNvPr id="56" name="Rectangle: Rounded Corners 55">
            <a:extLst>
              <a:ext uri="{FF2B5EF4-FFF2-40B4-BE49-F238E27FC236}">
                <a16:creationId xmlns:a16="http://schemas.microsoft.com/office/drawing/2014/main" id="{C5AF033D-23CE-E0BE-CC3E-348F3AA6BE42}"/>
              </a:ext>
            </a:extLst>
          </p:cNvPr>
          <p:cNvSpPr/>
          <p:nvPr/>
        </p:nvSpPr>
        <p:spPr>
          <a:xfrm>
            <a:off x="1608746" y="4741326"/>
            <a:ext cx="1597949"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57" name="Rectangle: Rounded Corners 56">
            <a:extLst>
              <a:ext uri="{FF2B5EF4-FFF2-40B4-BE49-F238E27FC236}">
                <a16:creationId xmlns:a16="http://schemas.microsoft.com/office/drawing/2014/main" id="{1377C02E-F77E-EE03-A015-16B5620AAF4F}"/>
              </a:ext>
            </a:extLst>
          </p:cNvPr>
          <p:cNvSpPr/>
          <p:nvPr/>
        </p:nvSpPr>
        <p:spPr>
          <a:xfrm>
            <a:off x="1659009" y="5417226"/>
            <a:ext cx="18623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a:t>
            </a:r>
          </a:p>
        </p:txBody>
      </p:sp>
      <p:sp>
        <p:nvSpPr>
          <p:cNvPr id="58" name="Rectangle: Rounded Corners 57">
            <a:extLst>
              <a:ext uri="{FF2B5EF4-FFF2-40B4-BE49-F238E27FC236}">
                <a16:creationId xmlns:a16="http://schemas.microsoft.com/office/drawing/2014/main" id="{A4173420-6B7F-61E0-0DB4-2560C3951066}"/>
              </a:ext>
            </a:extLst>
          </p:cNvPr>
          <p:cNvSpPr/>
          <p:nvPr/>
        </p:nvSpPr>
        <p:spPr>
          <a:xfrm>
            <a:off x="1502199" y="6175473"/>
            <a:ext cx="185236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_ _</a:t>
            </a:r>
          </a:p>
        </p:txBody>
      </p:sp>
      <p:sp>
        <p:nvSpPr>
          <p:cNvPr id="59" name="Oval Callout 19">
            <a:extLst>
              <a:ext uri="{FF2B5EF4-FFF2-40B4-BE49-F238E27FC236}">
                <a16:creationId xmlns:a16="http://schemas.microsoft.com/office/drawing/2014/main" id="{A1EDFF75-3387-4B4E-7C1D-088C1C8C4ABC}"/>
              </a:ext>
            </a:extLst>
          </p:cNvPr>
          <p:cNvSpPr/>
          <p:nvPr/>
        </p:nvSpPr>
        <p:spPr>
          <a:xfrm>
            <a:off x="6357550" y="4434894"/>
            <a:ext cx="3498864" cy="1362043"/>
          </a:xfrm>
          <a:prstGeom prst="wedgeEllipseCallout">
            <a:avLst>
              <a:gd name="adj1" fmla="val -70244"/>
              <a:gd name="adj2" fmla="val -985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entury Gothic" panose="020F0302020204030204"/>
              </a:rPr>
              <a:t>No stem change for </a:t>
            </a:r>
            <a:r>
              <a:rPr lang="en-US" sz="2000" b="1" kern="0" dirty="0" err="1">
                <a:solidFill>
                  <a:prstClr val="white"/>
                </a:solidFill>
                <a:latin typeface="Century Gothic" panose="020F0302020204030204"/>
              </a:rPr>
              <a:t>kaufen</a:t>
            </a:r>
            <a:r>
              <a:rPr lang="en-US" sz="2000" b="1" kern="0" dirty="0">
                <a:solidFill>
                  <a:prstClr val="white"/>
                </a:solidFill>
                <a:latin typeface="Century Gothic" panose="020F0302020204030204"/>
              </a:rPr>
              <a:t>/</a:t>
            </a:r>
            <a:r>
              <a:rPr lang="en-US" sz="2000" b="1" kern="0" dirty="0" err="1">
                <a:solidFill>
                  <a:prstClr val="white"/>
                </a:solidFill>
                <a:latin typeface="Century Gothic" panose="020F0302020204030204"/>
              </a:rPr>
              <a:t>verkaufen</a:t>
            </a:r>
            <a:r>
              <a:rPr lang="en-US" sz="2000" b="1" kern="0" dirty="0">
                <a:solidFill>
                  <a:prstClr val="white"/>
                </a:solidFill>
                <a:latin typeface="Century Gothic" panose="020F0302020204030204"/>
              </a:rPr>
              <a: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Oval Callout 19">
            <a:extLst>
              <a:ext uri="{FF2B5EF4-FFF2-40B4-BE49-F238E27FC236}">
                <a16:creationId xmlns:a16="http://schemas.microsoft.com/office/drawing/2014/main" id="{15106EA3-2DF1-DB0B-3D36-F18B017B34EB}"/>
              </a:ext>
            </a:extLst>
          </p:cNvPr>
          <p:cNvSpPr/>
          <p:nvPr/>
        </p:nvSpPr>
        <p:spPr>
          <a:xfrm>
            <a:off x="6359155" y="4443112"/>
            <a:ext cx="3543789" cy="1362043"/>
          </a:xfrm>
          <a:prstGeom prst="wedgeEllipseCallout">
            <a:avLst>
              <a:gd name="adj1" fmla="val -86958"/>
              <a:gd name="adj2" fmla="val -141784"/>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entury Gothic" panose="020F0302020204030204"/>
              </a:rPr>
              <a:t>No stem change for </a:t>
            </a:r>
            <a:r>
              <a:rPr lang="en-US" sz="2000" b="1" kern="0" dirty="0" err="1">
                <a:solidFill>
                  <a:prstClr val="white"/>
                </a:solidFill>
                <a:latin typeface="Century Gothic" panose="020F0302020204030204"/>
              </a:rPr>
              <a:t>kaufen|verkaufen</a:t>
            </a:r>
            <a:r>
              <a:rPr lang="en-US" sz="2000" b="1" kern="0" dirty="0">
                <a:solidFill>
                  <a:prstClr val="white"/>
                </a:solidFill>
                <a:latin typeface="Century Gothic" panose="020F0302020204030204"/>
              </a:rPr>
              <a: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Oval Callout 19">
            <a:extLst>
              <a:ext uri="{FF2B5EF4-FFF2-40B4-BE49-F238E27FC236}">
                <a16:creationId xmlns:a16="http://schemas.microsoft.com/office/drawing/2014/main" id="{3A36FBFA-7995-9528-ECEA-250A7F303FEA}"/>
              </a:ext>
            </a:extLst>
          </p:cNvPr>
          <p:cNvSpPr/>
          <p:nvPr/>
        </p:nvSpPr>
        <p:spPr>
          <a:xfrm>
            <a:off x="6284217" y="2074402"/>
            <a:ext cx="3498864" cy="1362043"/>
          </a:xfrm>
          <a:prstGeom prst="wedgeEllipseCallout">
            <a:avLst>
              <a:gd name="adj1" fmla="val -63863"/>
              <a:gd name="adj2" fmla="val -2312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panose="020F0302020204030204"/>
              </a:rPr>
              <a:t>Geben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and</a:t>
            </a:r>
            <a:r>
              <a:rPr lang="en-US" sz="2000" b="1" kern="0" dirty="0">
                <a:solidFill>
                  <a:prstClr val="white"/>
                </a:solidFill>
                <a:latin typeface="Century Gothic" panose="020F0302020204030204"/>
              </a:rPr>
              <a:t> </a:t>
            </a:r>
            <a:r>
              <a:rPr lang="en-US" sz="2000" b="1" kern="0" dirty="0" err="1">
                <a:solidFill>
                  <a:prstClr val="white"/>
                </a:solidFill>
                <a:latin typeface="Century Gothic" panose="020F0302020204030204"/>
              </a:rPr>
              <a:t>sprechen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change </a:t>
            </a:r>
            <a:r>
              <a:rPr lang="en-US" sz="2000" b="1" kern="0" dirty="0">
                <a:solidFill>
                  <a:prstClr val="white"/>
                </a:solidFill>
                <a:latin typeface="Century Gothic" panose="020F0302020204030204"/>
              </a:rPr>
              <a:t>e </a:t>
            </a:r>
            <a:r>
              <a:rPr lang="en-US" sz="2000" b="1" kern="0" dirty="0">
                <a:solidFill>
                  <a:prstClr val="white"/>
                </a:solidFill>
                <a:latin typeface="Century Gothic" panose="020F0302020204030204"/>
                <a:sym typeface="Wingdings" panose="05000000000000000000" pitchFamily="2" charset="2"/>
              </a:rPr>
              <a:t> i.</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Oval Callout 19">
            <a:extLst>
              <a:ext uri="{FF2B5EF4-FFF2-40B4-BE49-F238E27FC236}">
                <a16:creationId xmlns:a16="http://schemas.microsoft.com/office/drawing/2014/main" id="{0B4226C0-AF19-3232-ACC2-953BC8F938E5}"/>
              </a:ext>
            </a:extLst>
          </p:cNvPr>
          <p:cNvSpPr/>
          <p:nvPr/>
        </p:nvSpPr>
        <p:spPr>
          <a:xfrm>
            <a:off x="6288717" y="2067241"/>
            <a:ext cx="3498864" cy="1362043"/>
          </a:xfrm>
          <a:prstGeom prst="wedgeEllipseCallout">
            <a:avLst>
              <a:gd name="adj1" fmla="val -112181"/>
              <a:gd name="adj2" fmla="val 73670"/>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panose="020F0302020204030204"/>
              </a:rPr>
              <a:t>Geben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and</a:t>
            </a:r>
            <a:r>
              <a:rPr lang="en-US" sz="2000" b="1" kern="0" dirty="0">
                <a:solidFill>
                  <a:prstClr val="white"/>
                </a:solidFill>
                <a:latin typeface="Century Gothic" panose="020F0302020204030204"/>
              </a:rPr>
              <a:t> </a:t>
            </a:r>
            <a:r>
              <a:rPr lang="en-US" sz="2000" b="1" kern="0" dirty="0" err="1">
                <a:solidFill>
                  <a:prstClr val="white"/>
                </a:solidFill>
                <a:latin typeface="Century Gothic" panose="020F0302020204030204"/>
              </a:rPr>
              <a:t>sprechen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change</a:t>
            </a:r>
            <a:r>
              <a:rPr lang="en-US" sz="2000" b="1" kern="0" dirty="0">
                <a:solidFill>
                  <a:prstClr val="white"/>
                </a:solidFill>
                <a:latin typeface="Century Gothic" panose="020F0302020204030204"/>
              </a:rPr>
              <a:t> e </a:t>
            </a:r>
            <a:r>
              <a:rPr lang="en-US" sz="2000" b="1" kern="0" dirty="0">
                <a:solidFill>
                  <a:prstClr val="white"/>
                </a:solidFill>
                <a:latin typeface="Century Gothic" panose="020F0302020204030204"/>
                <a:sym typeface="Wingdings" panose="05000000000000000000" pitchFamily="2" charset="2"/>
              </a:rPr>
              <a:t> i</a:t>
            </a:r>
            <a:r>
              <a:rPr lang="en-US" sz="2000" b="1" kern="0" dirty="0">
                <a:solidFill>
                  <a:prstClr val="white"/>
                </a:solidFill>
                <a:latin typeface="Century Gothic" panose="020F0302020204030204"/>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CustomShape 7">
            <a:hlinkClick r:id="" action="ppaction://noaction">
              <a:snd r:embed="rId3" name="T2_W5F_4.1.wav"/>
            </a:hlinkClick>
            <a:extLst>
              <a:ext uri="{FF2B5EF4-FFF2-40B4-BE49-F238E27FC236}">
                <a16:creationId xmlns:a16="http://schemas.microsoft.com/office/drawing/2014/main" id="{1594C26B-8FF0-05DA-10D4-B6007D7A23D5}"/>
              </a:ext>
            </a:extLst>
          </p:cNvPr>
          <p:cNvSpPr/>
          <p:nvPr/>
        </p:nvSpPr>
        <p:spPr>
          <a:xfrm>
            <a:off x="3805897" y="197380"/>
            <a:ext cx="673697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Verb auf Deutsch.</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64" name="Speech Bubble: Rectangle with Corners Rounded 63">
            <a:hlinkClick r:id="" action="ppaction://noaction">
              <a:snd r:embed="rId24" name="T2_W5F_4.2.wav"/>
            </a:hlinkClick>
            <a:extLst>
              <a:ext uri="{FF2B5EF4-FFF2-40B4-BE49-F238E27FC236}">
                <a16:creationId xmlns:a16="http://schemas.microsoft.com/office/drawing/2014/main" id="{90552B47-D496-89C5-C444-1CC55840D9A5}"/>
              </a:ext>
            </a:extLst>
          </p:cNvPr>
          <p:cNvSpPr/>
          <p:nvPr/>
        </p:nvSpPr>
        <p:spPr>
          <a:xfrm>
            <a:off x="3803001" y="8195"/>
            <a:ext cx="6535462" cy="1369595"/>
          </a:xfrm>
          <a:prstGeom prst="wedgeRoundRectCallout">
            <a:avLst>
              <a:gd name="adj1" fmla="val -55630"/>
              <a:gd name="adj2" fmla="val -139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CustomShape 7">
            <a:hlinkClick r:id="" action="ppaction://noaction">
              <a:snd r:embed="rId24" name="T2_W5F_4.2.wav"/>
            </a:hlinkClick>
            <a:extLst>
              <a:ext uri="{FF2B5EF4-FFF2-40B4-BE49-F238E27FC236}">
                <a16:creationId xmlns:a16="http://schemas.microsoft.com/office/drawing/2014/main" id="{38196040-56EA-44D9-A41C-E07A8EA7DA81}"/>
              </a:ext>
            </a:extLst>
          </p:cNvPr>
          <p:cNvSpPr/>
          <p:nvPr/>
        </p:nvSpPr>
        <p:spPr>
          <a:xfrm>
            <a:off x="3805897" y="90343"/>
            <a:ext cx="6736976" cy="12611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Partnerarbeit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Partner A turns </a:t>
            </a:r>
            <a:r>
              <a:rPr kumimoji="0" lang="en-GB" sz="2400" b="1" i="0" u="none" strike="noStrike" kern="1200" cap="none" spc="-1" normalizeH="0" noProof="0" dirty="0">
                <a:ln>
                  <a:noFill/>
                </a:ln>
                <a:solidFill>
                  <a:srgbClr val="002060"/>
                </a:solidFill>
                <a:effectLst/>
                <a:uLnTx/>
                <a:uFillTx/>
                <a:latin typeface="Century Gothic"/>
                <a:ea typeface="Century Gothic"/>
                <a:cs typeface="+mn-cs"/>
              </a:rPr>
              <a:t>away, Partner B reads out sentences 1-4. A translates, B corrects.  Then swap roles for 5-8.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992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5"/>
                                        </p:tgtEl>
                                      </p:cBhvr>
                                    </p:animEffect>
                                    <p:set>
                                      <p:cBhvr>
                                        <p:cTn id="27" dur="1" fill="hold">
                                          <p:stCondLst>
                                            <p:cond delay="499"/>
                                          </p:stCondLst>
                                        </p:cTn>
                                        <p:tgtEl>
                                          <p:spTgt spid="5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8"/>
                                        </p:tgtEl>
                                      </p:cBhvr>
                                    </p:animEffect>
                                    <p:set>
                                      <p:cBhvr>
                                        <p:cTn id="42" dur="1" fill="hold">
                                          <p:stCondLst>
                                            <p:cond delay="499"/>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par>
                                <p:cTn id="62" presetID="1" presetClass="exit"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par>
                                <p:cTn id="68" presetID="1" presetClass="exit"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par>
                                <p:cTn id="76" presetID="1" presetClass="exit"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childTnLst>
                                </p:cTn>
                              </p:par>
                              <p:par>
                                <p:cTn id="82" presetID="1" presetClass="exit" presetSubtype="0" fill="hold" grpId="0" nodeType="withEffect">
                                  <p:stCondLst>
                                    <p:cond delay="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childTnLst>
                                </p:cTn>
                              </p:par>
                              <p:par>
                                <p:cTn id="88" presetID="1" presetClass="exit"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childTnLst>
                                </p:cTn>
                              </p:par>
                              <p:par>
                                <p:cTn id="94" presetID="1" presetClass="exit"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59"/>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60"/>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62"/>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9" grpId="0"/>
      <p:bldP spid="47" grpId="0"/>
      <p:bldP spid="45" grpId="0"/>
      <p:bldP spid="43" grpId="0"/>
      <p:bldP spid="41" grpId="0"/>
      <p:bldP spid="39" grpId="0"/>
      <p:bldP spid="3" grpId="0"/>
      <p:bldP spid="31" grpId="0" animBg="1"/>
      <p:bldP spid="2" grpId="0" animBg="1"/>
      <p:bldP spid="6" grpId="0"/>
      <p:bldP spid="4" grpId="0" animBg="1"/>
      <p:bldP spid="7" grpId="0" animBg="1"/>
      <p:bldP spid="33" grpId="0" animBg="1"/>
      <p:bldP spid="34" grpId="0" animBg="1"/>
      <p:bldP spid="35" grpId="0" animBg="1"/>
      <p:bldP spid="36" grpId="0" animBg="1"/>
      <p:bldP spid="37" grpId="0" animBg="1"/>
      <p:bldP spid="38" grpId="0" animBg="1"/>
      <p:bldP spid="40" grpId="0"/>
      <p:bldP spid="42" grpId="0"/>
      <p:bldP spid="44" grpId="0"/>
      <p:bldP spid="46" grpId="0"/>
      <p:bldP spid="48" grpId="0"/>
      <p:bldP spid="50" grpId="0"/>
      <p:bldP spid="52" grpId="0"/>
      <p:bldP spid="53" grpId="0" animBg="1"/>
      <p:bldP spid="54" grpId="0" animBg="1"/>
      <p:bldP spid="55" grpId="0" animBg="1"/>
      <p:bldP spid="56" grpId="0" animBg="1"/>
      <p:bldP spid="57" grpId="0" animBg="1"/>
      <p:bldP spid="58" grpId="0" animBg="1"/>
      <p:bldP spid="59" grpId="0" animBg="1"/>
      <p:bldP spid="59" grpId="1" animBg="1"/>
      <p:bldP spid="60" grpId="0" animBg="1"/>
      <p:bldP spid="60" grpId="1" animBg="1"/>
      <p:bldP spid="62" grpId="0" animBg="1"/>
      <p:bldP spid="62" grpId="1" animBg="1"/>
      <p:bldP spid="63" grpId="0" animBg="1"/>
      <p:bldP spid="63" grpId="1" animBg="1"/>
      <p:bldP spid="6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German,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and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run/am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823702" y="1931945"/>
            <a:ext cx="447513" cy="701947"/>
          </a:xfrm>
          <a:prstGeom prst="rect">
            <a:avLst/>
          </a:prstGeom>
          <a:ln>
            <a:noFill/>
          </a:ln>
        </p:spPr>
      </p:pic>
      <p:pic>
        <p:nvPicPr>
          <p:cNvPr id="102" name="Google Shape;183;p8"/>
          <p:cNvPicPr/>
          <p:nvPr/>
        </p:nvPicPr>
        <p:blipFill>
          <a:blip r:embed="rId5"/>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81276" y="449253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21476" y="436324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07077" y="44915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runs/is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7837" y="4356790"/>
            <a:ext cx="1051670" cy="785049"/>
          </a:xfrm>
          <a:prstGeom prst="rect">
            <a:avLst/>
          </a:prstGeom>
        </p:spPr>
      </p:pic>
      <p:sp>
        <p:nvSpPr>
          <p:cNvPr id="66" name="CustomShape 4">
            <a:extLst>
              <a:ext uri="{FF2B5EF4-FFF2-40B4-BE49-F238E27FC236}">
                <a16:creationId xmlns:a16="http://schemas.microsoft.com/office/drawing/2014/main" id="{39F32AD5-3F14-4348-8369-1146B9EE3ED8}"/>
              </a:ext>
            </a:extLst>
          </p:cNvPr>
          <p:cNvSpPr/>
          <p:nvPr/>
        </p:nvSpPr>
        <p:spPr>
          <a:xfrm>
            <a:off x="181276" y="3069359"/>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5"/>
          <a:stretch/>
        </p:blipFill>
        <p:spPr>
          <a:xfrm>
            <a:off x="5621476" y="2940072"/>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07077" y="30683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run/</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26581" y="2660745"/>
            <a:ext cx="1649734" cy="1159527"/>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186665" y="5222755"/>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plural forms (you all, we, they) keep the original vowel, like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218819" y="5962368"/>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362372" y="59146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run/are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Google Shape;183;p8">
            <a:extLst>
              <a:ext uri="{FF2B5EF4-FFF2-40B4-BE49-F238E27FC236}">
                <a16:creationId xmlns:a16="http://schemas.microsoft.com/office/drawing/2014/main" id="{466A374A-20D5-467F-9F91-4A17938D622B}"/>
              </a:ext>
            </a:extLst>
          </p:cNvPr>
          <p:cNvPicPr/>
          <p:nvPr/>
        </p:nvPicPr>
        <p:blipFill>
          <a:blip r:embed="rId5"/>
          <a:stretch/>
        </p:blipFill>
        <p:spPr>
          <a:xfrm>
            <a:off x="5552065" y="5836453"/>
            <a:ext cx="633960" cy="671040"/>
          </a:xfrm>
          <a:prstGeom prst="rect">
            <a:avLst/>
          </a:prstGeom>
          <a:ln>
            <a:noFill/>
          </a:ln>
        </p:spPr>
      </p:pic>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7301" y="5771792"/>
            <a:ext cx="1108698" cy="800362"/>
          </a:xfrm>
          <a:prstGeom prst="rect">
            <a:avLst/>
          </a:prstGeom>
        </p:spPr>
      </p:pic>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5466" y="1978122"/>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Exercise">
            <a:extLst>
              <a:ext uri="{FF2B5EF4-FFF2-40B4-BE49-F238E27FC236}">
                <a16:creationId xmlns:a16="http://schemas.microsoft.com/office/drawing/2014/main" id="{6C525FAF-EDC1-8411-FFB9-D25D1F0D38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516" y="2922394"/>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Exercise">
            <a:extLst>
              <a:ext uri="{FF2B5EF4-FFF2-40B4-BE49-F238E27FC236}">
                <a16:creationId xmlns:a16="http://schemas.microsoft.com/office/drawing/2014/main" id="{1C322A62-ED83-F311-D046-1C7EFE0DEA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9164" y="4326216"/>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graphics of Exercise">
            <a:extLst>
              <a:ext uri="{FF2B5EF4-FFF2-40B4-BE49-F238E27FC236}">
                <a16:creationId xmlns:a16="http://schemas.microsoft.com/office/drawing/2014/main" id="{C25B194F-AC84-E8CF-1922-F1E3633ED8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0030" y="5863138"/>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117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5BF5E2C-60B3-497E-BC09-E0A27713E5AE}"/>
              </a:ext>
            </a:extLst>
          </p:cNvPr>
          <p:cNvSpPr txBox="1"/>
          <p:nvPr/>
        </p:nvSpPr>
        <p:spPr>
          <a:xfrm>
            <a:off x="180868" y="751597"/>
            <a:ext cx="244115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Moritz wants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to know more from Lias.</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Google Shape;167;p2">
            <a:extLst>
              <a:ext uri="{FF2B5EF4-FFF2-40B4-BE49-F238E27FC236}">
                <a16:creationId xmlns:a16="http://schemas.microsoft.com/office/drawing/2014/main" id="{124E8801-8FA9-4B78-B597-B39BE445449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1241A1C-3F8F-41FF-B441-BB001F447FDA}"/>
              </a:ext>
            </a:extLst>
          </p:cNvPr>
          <p:cNvSpPr/>
          <p:nvPr/>
        </p:nvSpPr>
        <p:spPr>
          <a:xfrm>
            <a:off x="3943651" y="176002"/>
            <a:ext cx="2616175" cy="517320"/>
          </a:xfrm>
          <a:prstGeom prst="wedgeRoundRectCallout">
            <a:avLst>
              <a:gd name="adj1" fmla="val -60038"/>
              <a:gd name="adj2" fmla="val 507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550EA2C8-37B5-4D77-9D24-484957A50422}"/>
              </a:ext>
            </a:extLst>
          </p:cNvPr>
          <p:cNvSpPr/>
          <p:nvPr/>
        </p:nvSpPr>
        <p:spPr>
          <a:xfrm>
            <a:off x="3965453" y="197196"/>
            <a:ext cx="58581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Lies</a:t>
            </a:r>
            <a:r>
              <a:rPr kumimoji="0" lang="en-GB" sz="2400" b="1" i="0" u="none" strike="noStrike" kern="1200" cap="none" spc="-1" normalizeH="0" noProof="0" dirty="0">
                <a:ln>
                  <a:noFill/>
                </a:ln>
                <a:solidFill>
                  <a:srgbClr val="002060"/>
                </a:solidFill>
                <a:effectLst/>
                <a:uLnTx/>
                <a:uFillTx/>
                <a:latin typeface="Century Gothic"/>
                <a:ea typeface="Century Gothic"/>
              </a:rPr>
              <a:t> die </a:t>
            </a:r>
            <a:r>
              <a:rPr kumimoji="0" lang="en-GB" sz="2400" b="1" i="0" u="none" strike="noStrike" kern="1200" cap="none" spc="-1" normalizeH="0" noProof="0" dirty="0" err="1">
                <a:ln>
                  <a:noFill/>
                </a:ln>
                <a:solidFill>
                  <a:srgbClr val="002060"/>
                </a:solidFill>
                <a:effectLst/>
                <a:uLnTx/>
                <a:uFillTx/>
                <a:latin typeface="Century Gothic"/>
                <a:ea typeface="Century Gothic"/>
              </a:rPr>
              <a:t>Fragen</a:t>
            </a:r>
            <a:r>
              <a:rPr kumimoji="0" lang="en-GB" sz="2400" b="1" i="0" u="none" strike="noStrike" kern="1200" cap="none" spc="-1" normalizeH="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5724" y="-1114"/>
            <a:ext cx="914400" cy="914400"/>
          </a:xfrm>
          <a:prstGeom prst="rect">
            <a:avLst/>
          </a:prstGeom>
        </p:spPr>
      </p:pic>
      <p:pic>
        <p:nvPicPr>
          <p:cNvPr id="3" name="Graphic 2" descr="Postit Notes with solid fill">
            <a:extLst>
              <a:ext uri="{FF2B5EF4-FFF2-40B4-BE49-F238E27FC236}">
                <a16:creationId xmlns:a16="http://schemas.microsoft.com/office/drawing/2014/main" id="{100BA559-A399-4EBC-AA1F-67E68A8CA8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948" y="1321771"/>
            <a:ext cx="614710" cy="614710"/>
          </a:xfrm>
          <a:prstGeom prst="rect">
            <a:avLst/>
          </a:prstGeom>
        </p:spPr>
      </p:pic>
      <p:sp>
        <p:nvSpPr>
          <p:cNvPr id="7" name="Rectangle: Folded Corner 6">
            <a:extLst>
              <a:ext uri="{FF2B5EF4-FFF2-40B4-BE49-F238E27FC236}">
                <a16:creationId xmlns:a16="http://schemas.microsoft.com/office/drawing/2014/main" id="{0C94D5E6-D603-4FB4-AAAA-AD574A96EA81}"/>
              </a:ext>
            </a:extLst>
          </p:cNvPr>
          <p:cNvSpPr/>
          <p:nvPr/>
        </p:nvSpPr>
        <p:spPr>
          <a:xfrm>
            <a:off x="298446" y="2131241"/>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EC567CD-DAF8-4830-9D6A-01B59898ADA4}"/>
              </a:ext>
            </a:extLst>
          </p:cNvPr>
          <p:cNvSpPr txBox="1"/>
          <p:nvPr/>
        </p:nvSpPr>
        <p:spPr>
          <a:xfrm>
            <a:off x="351119" y="2223575"/>
            <a:ext cx="1921566"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Sprecht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nicht</a:t>
            </a:r>
            <a:r>
              <a:rPr lang="en-GB" sz="2000" dirty="0">
                <a:solidFill>
                  <a:srgbClr val="002060"/>
                </a:solidFill>
                <a:latin typeface="Century Gothic" panose="020B0502020202020204" pitchFamily="34" charset="0"/>
              </a:rPr>
              <a:t> für </a:t>
            </a:r>
            <a:r>
              <a:rPr lang="en-GB" sz="2000" dirty="0" err="1">
                <a:solidFill>
                  <a:srgbClr val="002060"/>
                </a:solidFill>
                <a:latin typeface="Century Gothic" panose="020B0502020202020204" pitchFamily="34" charset="0"/>
              </a:rPr>
              <a:t>einen</a:t>
            </a:r>
            <a:r>
              <a:rPr lang="en-GB" sz="2000" dirty="0">
                <a:solidFill>
                  <a:srgbClr val="002060"/>
                </a:solidFill>
                <a:latin typeface="Century Gothic" panose="020B0502020202020204" pitchFamily="34" charset="0"/>
              </a:rPr>
              <a:t> Tag?</a:t>
            </a:r>
          </a:p>
        </p:txBody>
      </p:sp>
      <p:sp>
        <p:nvSpPr>
          <p:cNvPr id="18" name="Rectangle: Folded Corner 17">
            <a:extLst>
              <a:ext uri="{FF2B5EF4-FFF2-40B4-BE49-F238E27FC236}">
                <a16:creationId xmlns:a16="http://schemas.microsoft.com/office/drawing/2014/main" id="{2A739F82-AA7B-47E2-A0C3-CD8B96440652}"/>
              </a:ext>
            </a:extLst>
          </p:cNvPr>
          <p:cNvSpPr/>
          <p:nvPr/>
        </p:nvSpPr>
        <p:spPr>
          <a:xfrm>
            <a:off x="2895428" y="211236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3F35CD8-E347-41E9-80AB-1967A444CF78}"/>
              </a:ext>
            </a:extLst>
          </p:cNvPr>
          <p:cNvSpPr txBox="1"/>
          <p:nvPr/>
        </p:nvSpPr>
        <p:spPr>
          <a:xfrm>
            <a:off x="2895429" y="2218772"/>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Tragt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keine</a:t>
            </a:r>
            <a:r>
              <a:rPr lang="en-GB" sz="2000" dirty="0">
                <a:solidFill>
                  <a:srgbClr val="002060"/>
                </a:solidFill>
                <a:latin typeface="Century Gothic" panose="020B0502020202020204" pitchFamily="34" charset="0"/>
              </a:rPr>
              <a:t> Uniform in der Schule? </a:t>
            </a:r>
          </a:p>
        </p:txBody>
      </p:sp>
      <p:sp>
        <p:nvSpPr>
          <p:cNvPr id="20" name="Rectangle: Folded Corner 19">
            <a:extLst>
              <a:ext uri="{FF2B5EF4-FFF2-40B4-BE49-F238E27FC236}">
                <a16:creationId xmlns:a16="http://schemas.microsoft.com/office/drawing/2014/main" id="{522F193F-2879-4BBB-835A-187FAAD53B4E}"/>
              </a:ext>
            </a:extLst>
          </p:cNvPr>
          <p:cNvSpPr/>
          <p:nvPr/>
        </p:nvSpPr>
        <p:spPr>
          <a:xfrm>
            <a:off x="315066" y="373012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A0704FB-1880-4B0C-8135-BED5BA07C9D5}"/>
              </a:ext>
            </a:extLst>
          </p:cNvPr>
          <p:cNvSpPr txBox="1"/>
          <p:nvPr/>
        </p:nvSpPr>
        <p:spPr>
          <a:xfrm>
            <a:off x="315067" y="3836530"/>
            <a:ext cx="2120474" cy="1015663"/>
          </a:xfrm>
          <a:prstGeom prst="rect">
            <a:avLst/>
          </a:prstGeom>
          <a:noFill/>
        </p:spPr>
        <p:txBody>
          <a:bodyPr wrap="square" rtlCol="0">
            <a:spAutoFit/>
          </a:bodyPr>
          <a:lstStyle/>
          <a:p>
            <a:r>
              <a:rPr lang="en-US" sz="2000" dirty="0" err="1">
                <a:solidFill>
                  <a:srgbClr val="002060"/>
                </a:solidFill>
                <a:latin typeface="Century Gothic" panose="020B0502020202020204" pitchFamily="34" charset="0"/>
              </a:rPr>
              <a:t>Gibt</a:t>
            </a:r>
            <a:r>
              <a:rPr lang="en-US" sz="2000" dirty="0">
                <a:solidFill>
                  <a:srgbClr val="002060"/>
                </a:solidFill>
                <a:latin typeface="Century Gothic" panose="020B0502020202020204" pitchFamily="34" charset="0"/>
              </a:rPr>
              <a:t> </a:t>
            </a:r>
            <a:r>
              <a:rPr lang="en-US" sz="2000" b="1" dirty="0" err="1">
                <a:solidFill>
                  <a:srgbClr val="002060"/>
                </a:solidFill>
                <a:latin typeface="Century Gothic" panose="020B0502020202020204" pitchFamily="34" charset="0"/>
              </a:rPr>
              <a:t>sie</a:t>
            </a:r>
            <a:r>
              <a:rPr lang="en-US" sz="2000" b="1" dirty="0">
                <a:solidFill>
                  <a:srgbClr val="002060"/>
                </a:solidFill>
                <a:latin typeface="Century Gothic" panose="020B0502020202020204" pitchFamily="34" charset="0"/>
              </a:rPr>
              <a:t> </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Blumen</a:t>
            </a:r>
            <a:r>
              <a:rPr lang="en-US" sz="2000" dirty="0">
                <a:solidFill>
                  <a:srgbClr val="002060"/>
                </a:solidFill>
                <a:latin typeface="Century Gothic" panose="020B0502020202020204" pitchFamily="34" charset="0"/>
              </a:rPr>
              <a:t> für die Lehrer? </a:t>
            </a:r>
            <a:endParaRPr lang="en-GB" sz="2000" dirty="0">
              <a:solidFill>
                <a:srgbClr val="002060"/>
              </a:solidFill>
              <a:latin typeface="Century Gothic" panose="020B0502020202020204" pitchFamily="34" charset="0"/>
            </a:endParaRPr>
          </a:p>
        </p:txBody>
      </p:sp>
      <p:sp>
        <p:nvSpPr>
          <p:cNvPr id="22" name="Rectangle: Folded Corner 21">
            <a:extLst>
              <a:ext uri="{FF2B5EF4-FFF2-40B4-BE49-F238E27FC236}">
                <a16:creationId xmlns:a16="http://schemas.microsoft.com/office/drawing/2014/main" id="{366EE4A5-E8A8-4F99-BC87-DF3569AF4AAA}"/>
              </a:ext>
            </a:extLst>
          </p:cNvPr>
          <p:cNvSpPr/>
          <p:nvPr/>
        </p:nvSpPr>
        <p:spPr>
          <a:xfrm>
            <a:off x="2895428"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C868F4A-E922-40F6-8753-620838BDF3FC}"/>
              </a:ext>
            </a:extLst>
          </p:cNvPr>
          <p:cNvSpPr txBox="1"/>
          <p:nvPr/>
        </p:nvSpPr>
        <p:spPr>
          <a:xfrm>
            <a:off x="2895429" y="5554201"/>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Trägt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Partykleidung</a:t>
            </a:r>
            <a:r>
              <a:rPr lang="en-GB" sz="2000" dirty="0">
                <a:solidFill>
                  <a:srgbClr val="002060"/>
                </a:solidFill>
                <a:latin typeface="Century Gothic" panose="020B0502020202020204" pitchFamily="34" charset="0"/>
              </a:rPr>
              <a:t> für </a:t>
            </a:r>
            <a:r>
              <a:rPr lang="en-GB" sz="2000" dirty="0" err="1">
                <a:solidFill>
                  <a:srgbClr val="002060"/>
                </a:solidFill>
                <a:latin typeface="Century Gothic" panose="020B0502020202020204" pitchFamily="34" charset="0"/>
              </a:rPr>
              <a:t>Fußball</a:t>
            </a:r>
            <a:r>
              <a:rPr lang="en-GB" sz="2000" dirty="0">
                <a:solidFill>
                  <a:srgbClr val="002060"/>
                </a:solidFill>
                <a:latin typeface="Century Gothic" panose="020B0502020202020204" pitchFamily="34" charset="0"/>
              </a:rPr>
              <a:t>?</a:t>
            </a:r>
          </a:p>
        </p:txBody>
      </p:sp>
      <p:sp>
        <p:nvSpPr>
          <p:cNvPr id="24" name="Rectangle: Folded Corner 23">
            <a:extLst>
              <a:ext uri="{FF2B5EF4-FFF2-40B4-BE49-F238E27FC236}">
                <a16:creationId xmlns:a16="http://schemas.microsoft.com/office/drawing/2014/main" id="{3D22BFDB-07D1-4E06-92ED-F0AA76575866}"/>
              </a:ext>
            </a:extLst>
          </p:cNvPr>
          <p:cNvSpPr/>
          <p:nvPr/>
        </p:nvSpPr>
        <p:spPr>
          <a:xfrm>
            <a:off x="2895428" y="375060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E6179A0-F4D1-4F23-9CC3-080828996183}"/>
              </a:ext>
            </a:extLst>
          </p:cNvPr>
          <p:cNvSpPr txBox="1"/>
          <p:nvPr/>
        </p:nvSpPr>
        <p:spPr>
          <a:xfrm>
            <a:off x="2895429" y="3906167"/>
            <a:ext cx="2120474"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Läuft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für</a:t>
            </a:r>
            <a:r>
              <a:rPr lang="en-GB" sz="2000" dirty="0">
                <a:solidFill>
                  <a:srgbClr val="002060"/>
                </a:solidFill>
                <a:latin typeface="Century Gothic" panose="020B0502020202020204" pitchFamily="34" charset="0"/>
              </a:rPr>
              <a:t> eine </a:t>
            </a:r>
            <a:r>
              <a:rPr lang="en-GB" sz="2000" dirty="0" err="1">
                <a:solidFill>
                  <a:srgbClr val="002060"/>
                </a:solidFill>
                <a:latin typeface="Century Gothic" panose="020B0502020202020204" pitchFamily="34" charset="0"/>
              </a:rPr>
              <a:t>Stunde</a:t>
            </a:r>
            <a:r>
              <a:rPr lang="en-GB" sz="2000" dirty="0">
                <a:solidFill>
                  <a:srgbClr val="002060"/>
                </a:solidFill>
                <a:latin typeface="Century Gothic" panose="020B0502020202020204" pitchFamily="34" charset="0"/>
              </a:rPr>
              <a:t>?</a:t>
            </a:r>
          </a:p>
        </p:txBody>
      </p:sp>
      <p:sp>
        <p:nvSpPr>
          <p:cNvPr id="26" name="Rectangle: Folded Corner 25">
            <a:extLst>
              <a:ext uri="{FF2B5EF4-FFF2-40B4-BE49-F238E27FC236}">
                <a16:creationId xmlns:a16="http://schemas.microsoft.com/office/drawing/2014/main" id="{B1CCBA3C-2455-43D4-9ABE-441E92D0B5AD}"/>
              </a:ext>
            </a:extLst>
          </p:cNvPr>
          <p:cNvSpPr/>
          <p:nvPr/>
        </p:nvSpPr>
        <p:spPr>
          <a:xfrm>
            <a:off x="2895428" y="78999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FAD4B540-4718-4534-B04B-472CAE29786E}"/>
              </a:ext>
            </a:extLst>
          </p:cNvPr>
          <p:cNvSpPr txBox="1"/>
          <p:nvPr/>
        </p:nvSpPr>
        <p:spPr>
          <a:xfrm>
            <a:off x="2895429" y="942937"/>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Schläft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eine</a:t>
            </a:r>
            <a:r>
              <a:rPr lang="en-GB" sz="2000" dirty="0">
                <a:solidFill>
                  <a:srgbClr val="002060"/>
                </a:solidFill>
                <a:latin typeface="Century Gothic" panose="020B0502020202020204" pitchFamily="34" charset="0"/>
              </a:rPr>
              <a:t> Nacht in der Schule?</a:t>
            </a:r>
          </a:p>
        </p:txBody>
      </p:sp>
      <p:sp>
        <p:nvSpPr>
          <p:cNvPr id="29" name="Rectangle: Folded Corner 28">
            <a:extLst>
              <a:ext uri="{FF2B5EF4-FFF2-40B4-BE49-F238E27FC236}">
                <a16:creationId xmlns:a16="http://schemas.microsoft.com/office/drawing/2014/main" id="{BBCCA7D2-0C29-45E9-B5B4-1FE62DBB6AA8}"/>
              </a:ext>
            </a:extLst>
          </p:cNvPr>
          <p:cNvSpPr/>
          <p:nvPr/>
        </p:nvSpPr>
        <p:spPr>
          <a:xfrm>
            <a:off x="298446"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E732936-B63E-4DA5-BFAD-4B1E65CF0609}"/>
              </a:ext>
            </a:extLst>
          </p:cNvPr>
          <p:cNvSpPr txBox="1"/>
          <p:nvPr/>
        </p:nvSpPr>
        <p:spPr>
          <a:xfrm>
            <a:off x="298447" y="5554201"/>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Wascht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Autos am </a:t>
            </a:r>
            <a:r>
              <a:rPr lang="en-GB" sz="2000" dirty="0" err="1">
                <a:solidFill>
                  <a:srgbClr val="002060"/>
                </a:solidFill>
                <a:latin typeface="Century Gothic" panose="020B0502020202020204" pitchFamily="34" charset="0"/>
              </a:rPr>
              <a:t>Wochenende</a:t>
            </a:r>
            <a:r>
              <a:rPr lang="en-GB" sz="2000" dirty="0">
                <a:solidFill>
                  <a:srgbClr val="002060"/>
                </a:solidFill>
                <a:latin typeface="Century Gothic" panose="020B0502020202020204" pitchFamily="34" charset="0"/>
              </a:rPr>
              <a:t>? </a:t>
            </a:r>
          </a:p>
        </p:txBody>
      </p:sp>
      <p:sp>
        <p:nvSpPr>
          <p:cNvPr id="35" name="TextBox 34">
            <a:extLst>
              <a:ext uri="{FF2B5EF4-FFF2-40B4-BE49-F238E27FC236}">
                <a16:creationId xmlns:a16="http://schemas.microsoft.com/office/drawing/2014/main" id="{6FAD32DE-3BCB-4F31-840E-DEED88994E0B}"/>
              </a:ext>
            </a:extLst>
          </p:cNvPr>
          <p:cNvSpPr txBox="1"/>
          <p:nvPr/>
        </p:nvSpPr>
        <p:spPr>
          <a:xfrm>
            <a:off x="6685860" y="81244"/>
            <a:ext cx="450431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Moritz asking</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about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Ronja</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sie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or asking Lias about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him and Ronja (you both (ihr)</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Rectangle 35">
            <a:extLst>
              <a:ext uri="{FF2B5EF4-FFF2-40B4-BE49-F238E27FC236}">
                <a16:creationId xmlns:a16="http://schemas.microsoft.com/office/drawing/2014/main" id="{DD0E09F6-30FD-40C7-A689-4C521A848124}"/>
              </a:ext>
            </a:extLst>
          </p:cNvPr>
          <p:cNvSpPr/>
          <p:nvPr/>
        </p:nvSpPr>
        <p:spPr>
          <a:xfrm>
            <a:off x="6498237" y="4126769"/>
            <a:ext cx="4395050" cy="2554908"/>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90B6523-A916-41BB-826D-8FB23853260F}"/>
              </a:ext>
            </a:extLst>
          </p:cNvPr>
          <p:cNvSpPr/>
          <p:nvPr/>
        </p:nvSpPr>
        <p:spPr>
          <a:xfrm>
            <a:off x="6490009" y="1399629"/>
            <a:ext cx="4395050"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38869588-A859-49CB-A486-649D6C750178}"/>
              </a:ext>
            </a:extLst>
          </p:cNvPr>
          <p:cNvSpPr txBox="1"/>
          <p:nvPr/>
        </p:nvSpPr>
        <p:spPr>
          <a:xfrm>
            <a:off x="6709059" y="1462798"/>
            <a:ext cx="366732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 Is </a:t>
            </a:r>
            <a:r>
              <a:rPr lang="en-GB" sz="2000" b="1" dirty="0">
                <a:solidFill>
                  <a:srgbClr val="002060"/>
                </a:solidFill>
                <a:latin typeface="Century Gothic" panose="020B0502020202020204" pitchFamily="34" charset="0"/>
              </a:rPr>
              <a:t>she</a:t>
            </a:r>
            <a:r>
              <a:rPr lang="en-GB" sz="2000" dirty="0">
                <a:solidFill>
                  <a:srgbClr val="002060"/>
                </a:solidFill>
                <a:latin typeface="Century Gothic" panose="020B0502020202020204" pitchFamily="34" charset="0"/>
              </a:rPr>
              <a:t> sleeping in school for a night?</a:t>
            </a:r>
          </a:p>
        </p:txBody>
      </p:sp>
      <p:sp>
        <p:nvSpPr>
          <p:cNvPr id="48" name="Oval 47">
            <a:extLst>
              <a:ext uri="{FF2B5EF4-FFF2-40B4-BE49-F238E27FC236}">
                <a16:creationId xmlns:a16="http://schemas.microsoft.com/office/drawing/2014/main" id="{D72270F8-F7E0-433E-BDBA-2C08D1A8C55B}"/>
              </a:ext>
            </a:extLst>
          </p:cNvPr>
          <p:cNvSpPr/>
          <p:nvPr/>
        </p:nvSpPr>
        <p:spPr>
          <a:xfrm>
            <a:off x="2540072" y="69332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49" name="Oval 48">
            <a:extLst>
              <a:ext uri="{FF2B5EF4-FFF2-40B4-BE49-F238E27FC236}">
                <a16:creationId xmlns:a16="http://schemas.microsoft.com/office/drawing/2014/main" id="{0ABFEE45-1B1B-4297-9AAF-64A68AE09BD3}"/>
              </a:ext>
            </a:extLst>
          </p:cNvPr>
          <p:cNvSpPr/>
          <p:nvPr/>
        </p:nvSpPr>
        <p:spPr>
          <a:xfrm>
            <a:off x="56926" y="1946897"/>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0" name="Oval 49">
            <a:extLst>
              <a:ext uri="{FF2B5EF4-FFF2-40B4-BE49-F238E27FC236}">
                <a16:creationId xmlns:a16="http://schemas.microsoft.com/office/drawing/2014/main" id="{0DBE7E4A-E23C-4A5B-8CAF-3822937EC79B}"/>
              </a:ext>
            </a:extLst>
          </p:cNvPr>
          <p:cNvSpPr/>
          <p:nvPr/>
        </p:nvSpPr>
        <p:spPr>
          <a:xfrm>
            <a:off x="2581047" y="194026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1" name="Oval 50">
            <a:extLst>
              <a:ext uri="{FF2B5EF4-FFF2-40B4-BE49-F238E27FC236}">
                <a16:creationId xmlns:a16="http://schemas.microsoft.com/office/drawing/2014/main" id="{D3BE06CD-AE2C-4DA5-8983-585566B3C37B}"/>
              </a:ext>
            </a:extLst>
          </p:cNvPr>
          <p:cNvSpPr/>
          <p:nvPr/>
        </p:nvSpPr>
        <p:spPr>
          <a:xfrm>
            <a:off x="56925" y="3556473"/>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2" name="Oval 51">
            <a:extLst>
              <a:ext uri="{FF2B5EF4-FFF2-40B4-BE49-F238E27FC236}">
                <a16:creationId xmlns:a16="http://schemas.microsoft.com/office/drawing/2014/main" id="{029DAB79-3408-4ECF-AEB7-083EA5EEF797}"/>
              </a:ext>
            </a:extLst>
          </p:cNvPr>
          <p:cNvSpPr/>
          <p:nvPr/>
        </p:nvSpPr>
        <p:spPr>
          <a:xfrm>
            <a:off x="2583840" y="354530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3" name="Oval 52">
            <a:extLst>
              <a:ext uri="{FF2B5EF4-FFF2-40B4-BE49-F238E27FC236}">
                <a16:creationId xmlns:a16="http://schemas.microsoft.com/office/drawing/2014/main" id="{5384A824-9DD8-4F95-9942-45BB512CE6D7}"/>
              </a:ext>
            </a:extLst>
          </p:cNvPr>
          <p:cNvSpPr/>
          <p:nvPr/>
        </p:nvSpPr>
        <p:spPr>
          <a:xfrm>
            <a:off x="56924" y="5202430"/>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4" name="Oval 53">
            <a:extLst>
              <a:ext uri="{FF2B5EF4-FFF2-40B4-BE49-F238E27FC236}">
                <a16:creationId xmlns:a16="http://schemas.microsoft.com/office/drawing/2014/main" id="{793020AF-B1BF-4C6A-BC7D-C8EAD1B9780E}"/>
              </a:ext>
            </a:extLst>
          </p:cNvPr>
          <p:cNvSpPr/>
          <p:nvPr/>
        </p:nvSpPr>
        <p:spPr>
          <a:xfrm>
            <a:off x="2622022" y="5246005"/>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44" name="Picture 43">
            <a:extLst>
              <a:ext uri="{FF2B5EF4-FFF2-40B4-BE49-F238E27FC236}">
                <a16:creationId xmlns:a16="http://schemas.microsoft.com/office/drawing/2014/main" id="{BB0CF0A7-85CC-4A96-9541-7A50519DE560}"/>
              </a:ext>
            </a:extLst>
          </p:cNvPr>
          <p:cNvPicPr>
            <a:picLocks noChangeAspect="1"/>
          </p:cNvPicPr>
          <p:nvPr/>
        </p:nvPicPr>
        <p:blipFill rotWithShape="1">
          <a:blip r:embed="rId8">
            <a:extLst>
              <a:ext uri="{28A0092B-C50C-407E-A947-70E740481C1C}">
                <a14:useLocalDpi xmlns:a14="http://schemas.microsoft.com/office/drawing/2010/main" val="0"/>
              </a:ext>
            </a:extLst>
          </a:blip>
          <a:srcRect b="38386"/>
          <a:stretch/>
        </p:blipFill>
        <p:spPr>
          <a:xfrm>
            <a:off x="2184964" y="1285609"/>
            <a:ext cx="517289" cy="587892"/>
          </a:xfrm>
          <a:prstGeom prst="rect">
            <a:avLst/>
          </a:prstGeom>
        </p:spPr>
      </p:pic>
      <p:pic>
        <p:nvPicPr>
          <p:cNvPr id="55" name="Picture 54">
            <a:extLst>
              <a:ext uri="{FF2B5EF4-FFF2-40B4-BE49-F238E27FC236}">
                <a16:creationId xmlns:a16="http://schemas.microsoft.com/office/drawing/2014/main" id="{459EA5A3-8B1A-4A26-8845-CE9893AD47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6391" y="1381683"/>
            <a:ext cx="500987" cy="620796"/>
          </a:xfrm>
          <a:prstGeom prst="rect">
            <a:avLst/>
          </a:prstGeom>
        </p:spPr>
      </p:pic>
      <p:grpSp>
        <p:nvGrpSpPr>
          <p:cNvPr id="56" name="Group 55">
            <a:extLst>
              <a:ext uri="{FF2B5EF4-FFF2-40B4-BE49-F238E27FC236}">
                <a16:creationId xmlns:a16="http://schemas.microsoft.com/office/drawing/2014/main" id="{CDC89A12-A0D4-47D1-83AC-DB799F1C0DF5}"/>
              </a:ext>
            </a:extLst>
          </p:cNvPr>
          <p:cNvGrpSpPr/>
          <p:nvPr/>
        </p:nvGrpSpPr>
        <p:grpSpPr>
          <a:xfrm>
            <a:off x="6011669" y="4075398"/>
            <a:ext cx="681058" cy="584358"/>
            <a:chOff x="8905263" y="1006783"/>
            <a:chExt cx="2312009" cy="1952476"/>
          </a:xfrm>
        </p:grpSpPr>
        <p:pic>
          <p:nvPicPr>
            <p:cNvPr id="57" name="Picture 56">
              <a:extLst>
                <a:ext uri="{FF2B5EF4-FFF2-40B4-BE49-F238E27FC236}">
                  <a16:creationId xmlns:a16="http://schemas.microsoft.com/office/drawing/2014/main" id="{8633BEBD-A4D5-4A6A-B71C-68DEC7A03071}"/>
                </a:ext>
              </a:extLst>
            </p:cNvPr>
            <p:cNvPicPr>
              <a:picLocks noChangeAspect="1"/>
            </p:cNvPicPr>
            <p:nvPr/>
          </p:nvPicPr>
          <p:blipFill rotWithShape="1">
            <a:blip r:embed="rId8">
              <a:extLst>
                <a:ext uri="{28A0092B-C50C-407E-A947-70E740481C1C}">
                  <a14:useLocalDpi xmlns:a14="http://schemas.microsoft.com/office/drawing/2010/main" val="0"/>
                </a:ext>
              </a:extLst>
            </a:blip>
            <a:srcRect b="38386"/>
            <a:stretch/>
          </p:blipFill>
          <p:spPr>
            <a:xfrm>
              <a:off x="8905263" y="1006783"/>
              <a:ext cx="1745500" cy="1952476"/>
            </a:xfrm>
            <a:prstGeom prst="rect">
              <a:avLst/>
            </a:prstGeom>
          </p:spPr>
        </p:pic>
        <p:pic>
          <p:nvPicPr>
            <p:cNvPr id="58" name="Picture 57">
              <a:extLst>
                <a:ext uri="{FF2B5EF4-FFF2-40B4-BE49-F238E27FC236}">
                  <a16:creationId xmlns:a16="http://schemas.microsoft.com/office/drawing/2014/main" id="{6B5B0740-126B-4D53-B223-72CBD5A2EC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8013" y="1191944"/>
              <a:ext cx="1439259" cy="1755347"/>
            </a:xfrm>
            <a:prstGeom prst="rect">
              <a:avLst/>
            </a:prstGeom>
          </p:spPr>
        </p:pic>
      </p:grpSp>
      <p:sp>
        <p:nvSpPr>
          <p:cNvPr id="2" name="TextBox 1">
            <a:extLst>
              <a:ext uri="{FF2B5EF4-FFF2-40B4-BE49-F238E27FC236}">
                <a16:creationId xmlns:a16="http://schemas.microsoft.com/office/drawing/2014/main" id="{EAD6AF16-44EC-4520-BA99-C9CA1067E1DB}"/>
              </a:ext>
            </a:extLst>
          </p:cNvPr>
          <p:cNvSpPr txBox="1"/>
          <p:nvPr/>
        </p:nvSpPr>
        <p:spPr>
          <a:xfrm>
            <a:off x="6422694" y="1028993"/>
            <a:ext cx="1344531"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(she)</a:t>
            </a:r>
          </a:p>
        </p:txBody>
      </p:sp>
      <p:pic>
        <p:nvPicPr>
          <p:cNvPr id="32" name="Picture 31" descr="A picture containing night sky&#10;&#10;Description automatically generated">
            <a:extLst>
              <a:ext uri="{FF2B5EF4-FFF2-40B4-BE49-F238E27FC236}">
                <a16:creationId xmlns:a16="http://schemas.microsoft.com/office/drawing/2014/main" id="{E554C26E-8D1E-4E0F-B6A4-47FFA3E273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3322" y="966268"/>
            <a:ext cx="462703" cy="368534"/>
          </a:xfrm>
          <a:prstGeom prst="rect">
            <a:avLst/>
          </a:prstGeom>
        </p:spPr>
      </p:pic>
      <p:pic>
        <p:nvPicPr>
          <p:cNvPr id="6" name="Picture 5" descr="A picture containing night sky&#10;&#10;Description automatically generated">
            <a:extLst>
              <a:ext uri="{FF2B5EF4-FFF2-40B4-BE49-F238E27FC236}">
                <a16:creationId xmlns:a16="http://schemas.microsoft.com/office/drawing/2014/main" id="{5BF4779B-E728-8654-33FD-0178194896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9865" y="2249013"/>
            <a:ext cx="462703" cy="368534"/>
          </a:xfrm>
          <a:prstGeom prst="rect">
            <a:avLst/>
          </a:prstGeom>
        </p:spPr>
      </p:pic>
      <p:sp>
        <p:nvSpPr>
          <p:cNvPr id="14" name="TextBox 13">
            <a:extLst>
              <a:ext uri="{FF2B5EF4-FFF2-40B4-BE49-F238E27FC236}">
                <a16:creationId xmlns:a16="http://schemas.microsoft.com/office/drawing/2014/main" id="{228B24D4-D275-E2B2-484C-D4A09393BEC0}"/>
              </a:ext>
            </a:extLst>
          </p:cNvPr>
          <p:cNvSpPr txBox="1"/>
          <p:nvPr/>
        </p:nvSpPr>
        <p:spPr>
          <a:xfrm>
            <a:off x="6737779" y="4178480"/>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not speaking for one day?</a:t>
            </a:r>
          </a:p>
        </p:txBody>
      </p:sp>
      <p:pic>
        <p:nvPicPr>
          <p:cNvPr id="15" name="Picture 14" descr="A picture containing night sky&#10;&#10;Description automatically generated">
            <a:extLst>
              <a:ext uri="{FF2B5EF4-FFF2-40B4-BE49-F238E27FC236}">
                <a16:creationId xmlns:a16="http://schemas.microsoft.com/office/drawing/2014/main" id="{498A7781-8274-5674-30A9-091874E95C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1970" y="2198766"/>
            <a:ext cx="462703" cy="368534"/>
          </a:xfrm>
          <a:prstGeom prst="rect">
            <a:avLst/>
          </a:prstGeom>
        </p:spPr>
      </p:pic>
      <p:sp>
        <p:nvSpPr>
          <p:cNvPr id="31" name="TextBox 30">
            <a:extLst>
              <a:ext uri="{FF2B5EF4-FFF2-40B4-BE49-F238E27FC236}">
                <a16:creationId xmlns:a16="http://schemas.microsoft.com/office/drawing/2014/main" id="{5FD86284-5941-A7FC-5CD5-BD2AF0190498}"/>
              </a:ext>
            </a:extLst>
          </p:cNvPr>
          <p:cNvSpPr txBox="1"/>
          <p:nvPr/>
        </p:nvSpPr>
        <p:spPr>
          <a:xfrm>
            <a:off x="6524352" y="4859492"/>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2.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not wearing uniform in school?</a:t>
            </a:r>
          </a:p>
        </p:txBody>
      </p:sp>
      <p:sp>
        <p:nvSpPr>
          <p:cNvPr id="33" name="TextBox 32">
            <a:extLst>
              <a:ext uri="{FF2B5EF4-FFF2-40B4-BE49-F238E27FC236}">
                <a16:creationId xmlns:a16="http://schemas.microsoft.com/office/drawing/2014/main" id="{8DE7D8A5-EE1A-14AB-4200-FD3DCCD386CB}"/>
              </a:ext>
            </a:extLst>
          </p:cNvPr>
          <p:cNvSpPr txBox="1"/>
          <p:nvPr/>
        </p:nvSpPr>
        <p:spPr>
          <a:xfrm>
            <a:off x="6392861" y="2099689"/>
            <a:ext cx="47529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3.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giving the teachers flowers?</a:t>
            </a:r>
          </a:p>
        </p:txBody>
      </p:sp>
      <p:sp>
        <p:nvSpPr>
          <p:cNvPr id="59" name="TextBox 58">
            <a:extLst>
              <a:ext uri="{FF2B5EF4-FFF2-40B4-BE49-F238E27FC236}">
                <a16:creationId xmlns:a16="http://schemas.microsoft.com/office/drawing/2014/main" id="{B6ECE077-6B9B-4A75-8E2D-9678485A7232}"/>
              </a:ext>
            </a:extLst>
          </p:cNvPr>
          <p:cNvSpPr txBox="1"/>
          <p:nvPr/>
        </p:nvSpPr>
        <p:spPr>
          <a:xfrm>
            <a:off x="6296357" y="3763163"/>
            <a:ext cx="1924339"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(you both)</a:t>
            </a:r>
          </a:p>
        </p:txBody>
      </p:sp>
      <p:pic>
        <p:nvPicPr>
          <p:cNvPr id="34" name="Picture 33" descr="A picture containing night sky&#10;&#10;Description automatically generated">
            <a:extLst>
              <a:ext uri="{FF2B5EF4-FFF2-40B4-BE49-F238E27FC236}">
                <a16:creationId xmlns:a16="http://schemas.microsoft.com/office/drawing/2014/main" id="{26726925-1EB5-502A-15D3-4A5BA00592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7167" y="3838387"/>
            <a:ext cx="462703" cy="368534"/>
          </a:xfrm>
          <a:prstGeom prst="rect">
            <a:avLst/>
          </a:prstGeom>
        </p:spPr>
      </p:pic>
      <p:pic>
        <p:nvPicPr>
          <p:cNvPr id="38" name="Picture 37" descr="A picture containing night sky&#10;&#10;Description automatically generated">
            <a:extLst>
              <a:ext uri="{FF2B5EF4-FFF2-40B4-BE49-F238E27FC236}">
                <a16:creationId xmlns:a16="http://schemas.microsoft.com/office/drawing/2014/main" id="{EDEC11AA-CA20-EC09-4EE0-ED075BE533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9758" y="3906167"/>
            <a:ext cx="462703" cy="368534"/>
          </a:xfrm>
          <a:prstGeom prst="rect">
            <a:avLst/>
          </a:prstGeom>
        </p:spPr>
      </p:pic>
      <p:sp>
        <p:nvSpPr>
          <p:cNvPr id="39" name="TextBox 38">
            <a:extLst>
              <a:ext uri="{FF2B5EF4-FFF2-40B4-BE49-F238E27FC236}">
                <a16:creationId xmlns:a16="http://schemas.microsoft.com/office/drawing/2014/main" id="{57BCE8BE-D909-3DE2-0A14-6C8516DF762F}"/>
              </a:ext>
            </a:extLst>
          </p:cNvPr>
          <p:cNvSpPr txBox="1"/>
          <p:nvPr/>
        </p:nvSpPr>
        <p:spPr>
          <a:xfrm>
            <a:off x="6392861" y="2474153"/>
            <a:ext cx="47529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4.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running for an hour?</a:t>
            </a:r>
          </a:p>
        </p:txBody>
      </p:sp>
      <p:pic>
        <p:nvPicPr>
          <p:cNvPr id="40" name="Picture 39" descr="A picture containing night sky&#10;&#10;Description automatically generated">
            <a:extLst>
              <a:ext uri="{FF2B5EF4-FFF2-40B4-BE49-F238E27FC236}">
                <a16:creationId xmlns:a16="http://schemas.microsoft.com/office/drawing/2014/main" id="{49D69F0F-9139-AF30-0DCF-D9A84C4CAA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8713" y="5567378"/>
            <a:ext cx="462703" cy="368534"/>
          </a:xfrm>
          <a:prstGeom prst="rect">
            <a:avLst/>
          </a:prstGeom>
        </p:spPr>
      </p:pic>
      <p:sp>
        <p:nvSpPr>
          <p:cNvPr id="41" name="TextBox 40">
            <a:extLst>
              <a:ext uri="{FF2B5EF4-FFF2-40B4-BE49-F238E27FC236}">
                <a16:creationId xmlns:a16="http://schemas.microsoft.com/office/drawing/2014/main" id="{84231B20-D73D-EA8A-88B7-0B87FD7E48D5}"/>
              </a:ext>
            </a:extLst>
          </p:cNvPr>
          <p:cNvSpPr txBox="1"/>
          <p:nvPr/>
        </p:nvSpPr>
        <p:spPr>
          <a:xfrm>
            <a:off x="6527934" y="5555711"/>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5.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washing cars at the weekend?</a:t>
            </a:r>
          </a:p>
        </p:txBody>
      </p:sp>
      <p:sp>
        <p:nvSpPr>
          <p:cNvPr id="42" name="TextBox 41">
            <a:extLst>
              <a:ext uri="{FF2B5EF4-FFF2-40B4-BE49-F238E27FC236}">
                <a16:creationId xmlns:a16="http://schemas.microsoft.com/office/drawing/2014/main" id="{4F8CBE8B-CF23-BE9F-C444-E2E4595192DE}"/>
              </a:ext>
            </a:extLst>
          </p:cNvPr>
          <p:cNvSpPr txBox="1"/>
          <p:nvPr/>
        </p:nvSpPr>
        <p:spPr>
          <a:xfrm>
            <a:off x="6429947" y="2889470"/>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6.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wearing party clothes for football?</a:t>
            </a:r>
          </a:p>
        </p:txBody>
      </p:sp>
      <p:pic>
        <p:nvPicPr>
          <p:cNvPr id="45" name="Picture 44" descr="A picture containing night sky&#10;&#10;Description automatically generated">
            <a:extLst>
              <a:ext uri="{FF2B5EF4-FFF2-40B4-BE49-F238E27FC236}">
                <a16:creationId xmlns:a16="http://schemas.microsoft.com/office/drawing/2014/main" id="{630A8390-3C59-25D8-6C56-1AB67C4C7D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2635" y="5541120"/>
            <a:ext cx="462703" cy="368534"/>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P spid="14" grpId="0"/>
      <p:bldP spid="31" grpId="0"/>
      <p:bldP spid="33" grpId="0"/>
      <p:bldP spid="39"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121345750"/>
              </p:ext>
            </p:extLst>
          </p:nvPr>
        </p:nvGraphicFramePr>
        <p:xfrm>
          <a:off x="512656" y="1099719"/>
          <a:ext cx="10973578" cy="5168388"/>
        </p:xfrm>
        <a:graphic>
          <a:graphicData uri="http://schemas.openxmlformats.org/drawingml/2006/table">
            <a:tbl>
              <a:tblPr firstRow="1" bandRow="1"/>
              <a:tblGrid>
                <a:gridCol w="1935544">
                  <a:extLst>
                    <a:ext uri="{9D8B030D-6E8A-4147-A177-3AD203B41FA5}">
                      <a16:colId xmlns:a16="http://schemas.microsoft.com/office/drawing/2014/main" val="1203737284"/>
                    </a:ext>
                  </a:extLst>
                </a:gridCol>
                <a:gridCol w="2849933">
                  <a:extLst>
                    <a:ext uri="{9D8B030D-6E8A-4147-A177-3AD203B41FA5}">
                      <a16:colId xmlns:a16="http://schemas.microsoft.com/office/drawing/2014/main" val="1810222861"/>
                    </a:ext>
                  </a:extLst>
                </a:gridCol>
                <a:gridCol w="3175423">
                  <a:extLst>
                    <a:ext uri="{9D8B030D-6E8A-4147-A177-3AD203B41FA5}">
                      <a16:colId xmlns:a16="http://schemas.microsoft.com/office/drawing/2014/main" val="274413866"/>
                    </a:ext>
                  </a:extLst>
                </a:gridCol>
                <a:gridCol w="3012678">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Stoff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as Bild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geben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Kleidung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manchmal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jeden</a:t>
                      </a:r>
                      <a:r>
                        <a:rPr lang="en-GB" sz="2400" b="1" dirty="0">
                          <a:solidFill>
                            <a:srgbClr val="92D050"/>
                          </a:solidFill>
                          <a:latin typeface="Century Gothic" panose="020B0502020202020204" pitchFamily="34" charset="0"/>
                        </a:rPr>
                        <a:t>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Hausaufgaben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Nachmittag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Abend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chlafen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waschen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tragen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Auto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Nacht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verkaufen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28430" y="580644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car</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255217" y="580644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night</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412351" y="5758281"/>
            <a:ext cx="27241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sell, selling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444659" y="4980764"/>
            <a:ext cx="28046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sleep, sleeping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305659" y="4926603"/>
            <a:ext cx="28731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wash, washing</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472789" y="4950542"/>
            <a:ext cx="319548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wear, to carry)</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508900" y="4054465"/>
            <a:ext cx="259160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afternoon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319002" y="4116201"/>
            <a:ext cx="259160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evening</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493740" y="4085008"/>
            <a:ext cx="26427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morning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468044" y="321585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sometimes</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319002" y="320339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every day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472789" y="3240373"/>
            <a:ext cx="301090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homework</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400541" y="2377235"/>
            <a:ext cx="269996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clothing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336686" y="236449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game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412351" y="237723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tree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54117" y="1502213"/>
            <a:ext cx="257090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material</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305659" y="1465817"/>
            <a:ext cx="25048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picture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446889" y="1488106"/>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give, giving</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847470339"/>
              </p:ext>
            </p:extLst>
          </p:nvPr>
        </p:nvGraphicFramePr>
        <p:xfrm>
          <a:off x="52143" y="937421"/>
          <a:ext cx="10250539" cy="5245277"/>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855906">
                  <a:extLst>
                    <a:ext uri="{9D8B030D-6E8A-4147-A177-3AD203B41FA5}">
                      <a16:colId xmlns:a16="http://schemas.microsoft.com/office/drawing/2014/main" val="1810222861"/>
                    </a:ext>
                  </a:extLst>
                </a:gridCol>
                <a:gridCol w="3060700">
                  <a:extLst>
                    <a:ext uri="{9D8B030D-6E8A-4147-A177-3AD203B41FA5}">
                      <a16:colId xmlns:a16="http://schemas.microsoft.com/office/drawing/2014/main" val="274413866"/>
                    </a:ext>
                  </a:extLst>
                </a:gridCol>
                <a:gridCol w="260350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give, giving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material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e</a:t>
                      </a:r>
                      <a:r>
                        <a:rPr lang="en-GB" sz="2400" b="1" dirty="0">
                          <a:solidFill>
                            <a:srgbClr val="92D050"/>
                          </a:solidFill>
                          <a:latin typeface="Century Gothic" panose="020B0502020202020204" pitchFamily="34" charset="0"/>
                        </a:rPr>
                        <a:t>very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evening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t>
                      </a:r>
                      <a:r>
                        <a:rPr lang="en-GB" sz="2400" b="1" dirty="0">
                          <a:solidFill>
                            <a:srgbClr val="92D05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38287">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wash, washing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car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night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a:solidFill>
                            <a:srgbClr val="FF3399"/>
                          </a:solidFill>
                          <a:latin typeface="Century Gothic" panose="020B0502020202020204" pitchFamily="34" charset="0"/>
                        </a:rPr>
                        <a: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wear, to carry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sell, selling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347292" y="309835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92" y="1392377"/>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331074" y="47318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228631" y="559792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205084" y="38809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228631" y="217494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1748227" y="573770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schlafen</a:t>
            </a:r>
            <a:endParaRPr lang="en-GB" sz="2400" kern="0" dirty="0">
              <a:solidFill>
                <a:srgbClr val="002060"/>
              </a:solidFill>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585355" y="574500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701700" y="573084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verkaufen</a:t>
            </a:r>
            <a:endParaRPr lang="en-GB" sz="2400" kern="0" dirty="0">
              <a:solidFill>
                <a:srgbClr val="002060"/>
              </a:solidFill>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1748797" y="487041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waschen</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568234" y="4904332"/>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Auto</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01700" y="492002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Nacht </a:t>
            </a:r>
          </a:p>
        </p:txBody>
      </p:sp>
      <p:sp>
        <p:nvSpPr>
          <p:cNvPr id="64" name="TextBox 63">
            <a:extLst>
              <a:ext uri="{FF2B5EF4-FFF2-40B4-BE49-F238E27FC236}">
                <a16:creationId xmlns:a16="http://schemas.microsoft.com/office/drawing/2014/main" id="{24EF90E7-D847-4795-BDB5-8402724F776D}"/>
              </a:ext>
            </a:extLst>
          </p:cNvPr>
          <p:cNvSpPr txBox="1"/>
          <p:nvPr/>
        </p:nvSpPr>
        <p:spPr>
          <a:xfrm>
            <a:off x="1794654" y="395725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Abend</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92670" y="3947580"/>
            <a:ext cx="300665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Hausaufgaben</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09076" y="3917733"/>
            <a:ext cx="270844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Nachmittag</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1828511" y="308959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jeden</a:t>
            </a:r>
            <a:r>
              <a:rPr lang="en-GB" sz="2400" kern="0" dirty="0">
                <a:solidFill>
                  <a:srgbClr val="002060"/>
                </a:solidFill>
                <a:latin typeface="Century Gothic" panose="020B0502020202020204" pitchFamily="34" charset="0"/>
                <a:cs typeface="Arial"/>
                <a:sym typeface="Arial"/>
              </a:rPr>
              <a:t> Tag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39027" y="308749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manchmal</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709076" y="3089598"/>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Morgen</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1814546" y="222267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geben</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70816" y="224180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Stoff</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16640" y="2278977"/>
            <a:ext cx="27008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Kleidung</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1782528" y="137463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Bild</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39028" y="138857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Spiel</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706227" y="1370643"/>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Baum</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644539" y="592216"/>
            <a:ext cx="7555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auf Deutsch und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2995389836"/>
              </p:ext>
            </p:extLst>
          </p:nvPr>
        </p:nvGraphicFramePr>
        <p:xfrm>
          <a:off x="476422" y="1062594"/>
          <a:ext cx="5437944" cy="535225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Am </a:t>
                      </a:r>
                      <a:r>
                        <a:rPr lang="en-GB" sz="2400" dirty="0" err="1">
                          <a:solidFill>
                            <a:srgbClr val="002060"/>
                          </a:solidFill>
                          <a:latin typeface="Century Gothic" panose="020B0502020202020204" pitchFamily="34" charset="0"/>
                        </a:rPr>
                        <a:t>Nachmittag</a:t>
                      </a:r>
                      <a:r>
                        <a:rPr lang="en-GB" sz="2400" dirty="0">
                          <a:solidFill>
                            <a:srgbClr val="002060"/>
                          </a:solidFill>
                          <a:latin typeface="Century Gothic" panose="020B0502020202020204" pitchFamily="34" charset="0"/>
                        </a:rPr>
                        <a:t>  _________ ___  </a:t>
                      </a:r>
                      <a:r>
                        <a:rPr lang="en-GB" sz="2400" dirty="0" err="1">
                          <a:solidFill>
                            <a:srgbClr val="002060"/>
                          </a:solidFill>
                          <a:latin typeface="Century Gothic" panose="020B0502020202020204" pitchFamily="34" charset="0"/>
                        </a:rPr>
                        <a:t>Bilder</a:t>
                      </a:r>
                      <a:r>
                        <a:rPr lang="en-GB" sz="2400" dirty="0">
                          <a:solidFill>
                            <a:srgbClr val="002060"/>
                          </a:solidFill>
                          <a:latin typeface="Century Gothic" panose="020B0502020202020204" pitchFamily="34" charset="0"/>
                        </a:rPr>
                        <a:t> und </a:t>
                      </a:r>
                      <a:r>
                        <a:rPr lang="en-GB" sz="2400" dirty="0" err="1">
                          <a:solidFill>
                            <a:srgbClr val="002060"/>
                          </a:solidFill>
                          <a:latin typeface="Century Gothic" panose="020B0502020202020204" pitchFamily="34" charset="0"/>
                        </a:rPr>
                        <a:t>Spiele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___  ____ ____________ Stoff </a:t>
                      </a:r>
                      <a:r>
                        <a:rPr lang="en-GB" sz="2400" dirty="0" err="1">
                          <a:solidFill>
                            <a:srgbClr val="002060"/>
                          </a:solidFill>
                          <a:latin typeface="Century Gothic" panose="020B0502020202020204" pitchFamily="34" charset="0"/>
                        </a:rPr>
                        <a:t>für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Kleidung</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Freundin</a:t>
                      </a:r>
                      <a:r>
                        <a:rPr lang="en-GB" sz="2400" dirty="0">
                          <a:solidFill>
                            <a:srgbClr val="002060"/>
                          </a:solidFill>
                          <a:latin typeface="Century Gothic" panose="020B0502020202020204" pitchFamily="34" charset="0"/>
                        </a:rPr>
                        <a:t> ________ _______ am Morgen.</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Mein Freund </a:t>
                      </a:r>
                      <a:r>
                        <a:rPr lang="en-GB" sz="2400" dirty="0" err="1">
                          <a:solidFill>
                            <a:srgbClr val="002060"/>
                          </a:solidFill>
                          <a:latin typeface="Century Gothic" panose="020B0502020202020204" pitchFamily="34" charset="0"/>
                        </a:rPr>
                        <a:t>läuft</a:t>
                      </a:r>
                      <a:r>
                        <a:rPr lang="en-GB" sz="2400" dirty="0">
                          <a:solidFill>
                            <a:srgbClr val="002060"/>
                          </a:solidFill>
                          <a:latin typeface="Century Gothic" panose="020B0502020202020204" pitchFamily="34" charset="0"/>
                        </a:rPr>
                        <a:t> ______ ____  für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Stunde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tragen</a:t>
                      </a:r>
                      <a:r>
                        <a:rPr lang="en-GB" sz="2400" dirty="0">
                          <a:solidFill>
                            <a:srgbClr val="002060"/>
                          </a:solidFill>
                          <a:latin typeface="Century Gothic" panose="020B0502020202020204" pitchFamily="34" charset="0"/>
                        </a:rPr>
                        <a:t>  _____________</a:t>
                      </a:r>
                    </a:p>
                    <a:p>
                      <a:r>
                        <a:rPr lang="en-GB" sz="2400" dirty="0">
                          <a:solidFill>
                            <a:srgbClr val="002060"/>
                          </a:solidFill>
                          <a:latin typeface="Century Gothic" panose="020B0502020202020204" pitchFamily="34" charset="0"/>
                        </a:rPr>
                        <a:t> für </a:t>
                      </a:r>
                      <a:r>
                        <a:rPr lang="en-GB" sz="2400" dirty="0" err="1">
                          <a:solidFill>
                            <a:srgbClr val="002060"/>
                          </a:solidFill>
                          <a:latin typeface="Century Gothic" panose="020B0502020202020204" pitchFamily="34" charset="0"/>
                        </a:rPr>
                        <a:t>Hausaufgaben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machen</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1532314624"/>
              </p:ext>
            </p:extLst>
          </p:nvPr>
        </p:nvGraphicFramePr>
        <p:xfrm>
          <a:off x="6198273" y="1062594"/>
          <a:ext cx="5537352" cy="5352250"/>
        </p:xfrm>
        <a:graphic>
          <a:graphicData uri="http://schemas.openxmlformats.org/drawingml/2006/table">
            <a:tbl>
              <a:tblPr firstRow="1" bandRow="1">
                <a:tableStyleId>{5940675A-B579-460E-94D1-54222C63F5DA}</a:tableStyleId>
              </a:tblPr>
              <a:tblGrid>
                <a:gridCol w="5537352">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________________ I am selling ____________________.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I sometimes give ________  for</a:t>
                      </a:r>
                    </a:p>
                    <a:p>
                      <a:r>
                        <a:rPr lang="en-GB" sz="2400" dirty="0">
                          <a:solidFill>
                            <a:srgbClr val="002060"/>
                          </a:solidFill>
                          <a:latin typeface="Century Gothic" panose="020B0502020202020204" pitchFamily="34" charset="0"/>
                        </a:rPr>
                        <a:t>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___ _______ is washing cars </a:t>
                      </a:r>
                    </a:p>
                    <a:p>
                      <a:r>
                        <a:rPr lang="en-GB" sz="2400" dirty="0">
                          <a:solidFill>
                            <a:srgbClr val="002060"/>
                          </a:solidFill>
                          <a:latin typeface="Century Gothic" panose="020B0502020202020204" pitchFamily="34" charset="0"/>
                        </a:rPr>
                        <a:t>__ ___ _________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My friend __ _______  every day </a:t>
                      </a:r>
                    </a:p>
                    <a:p>
                      <a:r>
                        <a:rPr lang="en-GB" sz="2400" dirty="0">
                          <a:solidFill>
                            <a:srgbClr val="002060"/>
                          </a:solidFill>
                          <a:latin typeface="Century Gothic" panose="020B0502020202020204" pitchFamily="34" charset="0"/>
                        </a:rPr>
                        <a:t>___ ____ 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____ ____ _________ party clothes for doing 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738402" y="3577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3048342" y="1146214"/>
            <a:ext cx="2343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verkaufe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ich</a:t>
            </a:r>
          </a:p>
        </p:txBody>
      </p:sp>
      <p:sp>
        <p:nvSpPr>
          <p:cNvPr id="53" name="TextBox 52">
            <a:extLst>
              <a:ext uri="{FF2B5EF4-FFF2-40B4-BE49-F238E27FC236}">
                <a16:creationId xmlns:a16="http://schemas.microsoft.com/office/drawing/2014/main" id="{778B8611-47CA-4F12-BFAC-3256F89220BF}"/>
              </a:ext>
            </a:extLst>
          </p:cNvPr>
          <p:cNvSpPr txBox="1"/>
          <p:nvPr/>
        </p:nvSpPr>
        <p:spPr>
          <a:xfrm>
            <a:off x="6268483" y="1161878"/>
            <a:ext cx="2755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the afternoon</a:t>
            </a:r>
          </a:p>
        </p:txBody>
      </p:sp>
      <p:sp>
        <p:nvSpPr>
          <p:cNvPr id="54" name="TextBox 53">
            <a:extLst>
              <a:ext uri="{FF2B5EF4-FFF2-40B4-BE49-F238E27FC236}">
                <a16:creationId xmlns:a16="http://schemas.microsoft.com/office/drawing/2014/main" id="{11FAC20A-6512-49B8-A73A-52D66C3E428C}"/>
              </a:ext>
            </a:extLst>
          </p:cNvPr>
          <p:cNvSpPr txBox="1"/>
          <p:nvPr/>
        </p:nvSpPr>
        <p:spPr>
          <a:xfrm>
            <a:off x="6198273" y="1529339"/>
            <a:ext cx="3244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pictures and games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7E7CB1B-02FE-4E63-8854-4E43A202870E}"/>
              </a:ext>
            </a:extLst>
          </p:cNvPr>
          <p:cNvSpPr txBox="1"/>
          <p:nvPr/>
        </p:nvSpPr>
        <p:spPr>
          <a:xfrm>
            <a:off x="456375" y="2204329"/>
            <a:ext cx="3707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gebe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manchmal</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8707722" y="2217224"/>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material</a:t>
            </a:r>
          </a:p>
        </p:txBody>
      </p:sp>
      <p:sp>
        <p:nvSpPr>
          <p:cNvPr id="57" name="TextBox 56">
            <a:extLst>
              <a:ext uri="{FF2B5EF4-FFF2-40B4-BE49-F238E27FC236}">
                <a16:creationId xmlns:a16="http://schemas.microsoft.com/office/drawing/2014/main" id="{116D372E-7610-4831-90BE-D51E643AA992}"/>
              </a:ext>
            </a:extLst>
          </p:cNvPr>
          <p:cNvSpPr txBox="1"/>
          <p:nvPr/>
        </p:nvSpPr>
        <p:spPr>
          <a:xfrm>
            <a:off x="2966126" y="3257820"/>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wäscht</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Autos</a:t>
            </a:r>
          </a:p>
        </p:txBody>
      </p:sp>
      <p:sp>
        <p:nvSpPr>
          <p:cNvPr id="58" name="TextBox 57">
            <a:extLst>
              <a:ext uri="{FF2B5EF4-FFF2-40B4-BE49-F238E27FC236}">
                <a16:creationId xmlns:a16="http://schemas.microsoft.com/office/drawing/2014/main" id="{348F370C-0BF4-4F56-B3FC-F96ABDC60B11}"/>
              </a:ext>
            </a:extLst>
          </p:cNvPr>
          <p:cNvSpPr txBox="1"/>
          <p:nvPr/>
        </p:nvSpPr>
        <p:spPr>
          <a:xfrm>
            <a:off x="6268483" y="3257820"/>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friend </a:t>
            </a:r>
          </a:p>
        </p:txBody>
      </p:sp>
      <p:sp>
        <p:nvSpPr>
          <p:cNvPr id="59" name="TextBox 58">
            <a:extLst>
              <a:ext uri="{FF2B5EF4-FFF2-40B4-BE49-F238E27FC236}">
                <a16:creationId xmlns:a16="http://schemas.microsoft.com/office/drawing/2014/main" id="{F18F32A2-131D-4CCA-A7FE-85B25B71355B}"/>
              </a:ext>
            </a:extLst>
          </p:cNvPr>
          <p:cNvSpPr txBox="1"/>
          <p:nvPr/>
        </p:nvSpPr>
        <p:spPr>
          <a:xfrm>
            <a:off x="6207151" y="3667569"/>
            <a:ext cx="23861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the morning.</a:t>
            </a:r>
          </a:p>
        </p:txBody>
      </p:sp>
      <p:sp>
        <p:nvSpPr>
          <p:cNvPr id="60" name="TextBox 59">
            <a:extLst>
              <a:ext uri="{FF2B5EF4-FFF2-40B4-BE49-F238E27FC236}">
                <a16:creationId xmlns:a16="http://schemas.microsoft.com/office/drawing/2014/main" id="{23B09676-EC42-4171-8FB9-B5746FF4C8B2}"/>
              </a:ext>
            </a:extLst>
          </p:cNvPr>
          <p:cNvSpPr txBox="1"/>
          <p:nvPr/>
        </p:nvSpPr>
        <p:spPr>
          <a:xfrm>
            <a:off x="3195394" y="431094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jeden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Tag</a:t>
            </a:r>
          </a:p>
        </p:txBody>
      </p:sp>
      <p:sp>
        <p:nvSpPr>
          <p:cNvPr id="61" name="TextBox 60">
            <a:extLst>
              <a:ext uri="{FF2B5EF4-FFF2-40B4-BE49-F238E27FC236}">
                <a16:creationId xmlns:a16="http://schemas.microsoft.com/office/drawing/2014/main" id="{3DB081DC-F7F5-4E71-A071-9F192D0AB529}"/>
              </a:ext>
            </a:extLst>
          </p:cNvPr>
          <p:cNvSpPr txBox="1"/>
          <p:nvPr/>
        </p:nvSpPr>
        <p:spPr>
          <a:xfrm>
            <a:off x="7762420" y="4359987"/>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92D050"/>
                </a:solidFill>
                <a:latin typeface="Century Gothic" panose="020B0502020202020204" pitchFamily="34" charset="0"/>
              </a:rPr>
              <a:t>is running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208AFDB3-A821-40ED-8A44-53BB32F6C494}"/>
              </a:ext>
            </a:extLst>
          </p:cNvPr>
          <p:cNvSpPr txBox="1"/>
          <p:nvPr/>
        </p:nvSpPr>
        <p:spPr>
          <a:xfrm>
            <a:off x="6250333" y="4746589"/>
            <a:ext cx="2275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for one hour</a:t>
            </a:r>
          </a:p>
        </p:txBody>
      </p:sp>
      <p:sp>
        <p:nvSpPr>
          <p:cNvPr id="63" name="TextBox 62">
            <a:extLst>
              <a:ext uri="{FF2B5EF4-FFF2-40B4-BE49-F238E27FC236}">
                <a16:creationId xmlns:a16="http://schemas.microsoft.com/office/drawing/2014/main" id="{10C7E0B1-ECD5-4503-8935-E45D7EAA8064}"/>
              </a:ext>
            </a:extLst>
          </p:cNvPr>
          <p:cNvSpPr txBox="1"/>
          <p:nvPr/>
        </p:nvSpPr>
        <p:spPr>
          <a:xfrm>
            <a:off x="2152651" y="5376210"/>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Partykleidung</a:t>
            </a:r>
            <a:r>
              <a:rPr lang="en-US" sz="2400" b="1" dirty="0">
                <a:solidFill>
                  <a:srgbClr val="92D050"/>
                </a:solidFill>
                <a:latin typeface="Century Gothic" panose="020B0502020202020204" pitchFamily="34" charset="0"/>
              </a:rPr>
              <a:t>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1E82327E-F95F-4F42-809A-9935B801EA4D}"/>
              </a:ext>
            </a:extLst>
          </p:cNvPr>
          <p:cNvSpPr txBox="1"/>
          <p:nvPr/>
        </p:nvSpPr>
        <p:spPr>
          <a:xfrm>
            <a:off x="6243392" y="5447886"/>
            <a:ext cx="2963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They are wearing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F45878ED-15DF-4D53-8C4B-0E8238C89C8C}"/>
              </a:ext>
            </a:extLst>
          </p:cNvPr>
          <p:cNvSpPr txBox="1"/>
          <p:nvPr/>
        </p:nvSpPr>
        <p:spPr>
          <a:xfrm>
            <a:off x="7296837" y="5831840"/>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homework</a:t>
            </a: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26" name="Google Shape;167;p2">
            <a:extLst>
              <a:ext uri="{FF2B5EF4-FFF2-40B4-BE49-F238E27FC236}">
                <a16:creationId xmlns:a16="http://schemas.microsoft.com/office/drawing/2014/main" id="{4769D688-9F9B-47BF-A9A8-B46895C87A4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7D818BFD-AA61-5A4B-6DDC-2B4FB6D0AB74}"/>
              </a:ext>
            </a:extLst>
          </p:cNvPr>
          <p:cNvSpPr txBox="1"/>
          <p:nvPr/>
        </p:nvSpPr>
        <p:spPr>
          <a:xfrm>
            <a:off x="6405018" y="2599203"/>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clothing</a:t>
            </a:r>
          </a:p>
        </p:txBody>
      </p:sp>
      <p:pic>
        <p:nvPicPr>
          <p:cNvPr id="5" name="Picture 4">
            <a:extLst>
              <a:ext uri="{FF2B5EF4-FFF2-40B4-BE49-F238E27FC236}">
                <a16:creationId xmlns:a16="http://schemas.microsoft.com/office/drawing/2014/main" id="{1404B68B-960B-2022-FEC4-3A298D1A8E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53" y="1430765"/>
            <a:ext cx="429815" cy="405394"/>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7BC01F86-693A-B0E2-8DA4-9BCF1792B6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2" y="2678889"/>
            <a:ext cx="429815" cy="405394"/>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7E2B69BF-6C8C-CA1C-1AD6-0A78F2ED4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93" y="3571021"/>
            <a:ext cx="429815" cy="405394"/>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B452D3DE-2FFB-47A5-DF29-1D23BD53F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7" y="4601350"/>
            <a:ext cx="429815" cy="405394"/>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96991CDA-4778-80B3-4302-D5981C562C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2" y="5706854"/>
            <a:ext cx="429815" cy="405394"/>
          </a:xfrm>
          <a:prstGeom prst="rect">
            <a:avLst/>
          </a:prstGeom>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C9F21143-30AE-4AFD-BC13-C7BFC9756FDE}"/>
              </a:ext>
            </a:extLst>
          </p:cNvPr>
          <p:cNvGrpSpPr/>
          <p:nvPr/>
        </p:nvGrpSpPr>
        <p:grpSpPr>
          <a:xfrm>
            <a:off x="5881655" y="47480"/>
            <a:ext cx="2644798" cy="1362043"/>
            <a:chOff x="5881139" y="-456267"/>
            <a:chExt cx="2644798" cy="1362043"/>
          </a:xfrm>
        </p:grpSpPr>
        <p:sp>
          <p:nvSpPr>
            <p:cNvPr id="31" name="Oval Callout 19">
              <a:extLst>
                <a:ext uri="{FF2B5EF4-FFF2-40B4-BE49-F238E27FC236}">
                  <a16:creationId xmlns:a16="http://schemas.microsoft.com/office/drawing/2014/main" id="{C67457E8-997B-4711-80F6-B6853016D3BD}"/>
                </a:ext>
              </a:extLst>
            </p:cNvPr>
            <p:cNvSpPr/>
            <p:nvPr/>
          </p:nvSpPr>
          <p:spPr>
            <a:xfrm>
              <a:off x="5881139" y="-456267"/>
              <a:ext cx="2644798" cy="1362043"/>
            </a:xfrm>
            <a:prstGeom prst="wedgeEllipseCallout">
              <a:avLst>
                <a:gd name="adj1" fmla="val -104304"/>
                <a:gd name="adj2" fmla="val 37129"/>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1AFF449-9713-4F52-A5BF-ADC5D709BDC8}"/>
                </a:ext>
              </a:extLst>
            </p:cNvPr>
            <p:cNvSpPr txBox="1"/>
            <p:nvPr/>
          </p:nvSpPr>
          <p:spPr>
            <a:xfrm>
              <a:off x="5984851" y="-226465"/>
              <a:ext cx="2447338" cy="1015663"/>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After time adverb swap verb and subject!</a:t>
              </a:r>
            </a:p>
          </p:txBody>
        </p:sp>
      </p:grpSp>
      <p:grpSp>
        <p:nvGrpSpPr>
          <p:cNvPr id="38" name="Group 37">
            <a:extLst>
              <a:ext uri="{FF2B5EF4-FFF2-40B4-BE49-F238E27FC236}">
                <a16:creationId xmlns:a16="http://schemas.microsoft.com/office/drawing/2014/main" id="{D746F5C5-7E2A-41F1-9021-75DE8EEEF4E1}"/>
              </a:ext>
            </a:extLst>
          </p:cNvPr>
          <p:cNvGrpSpPr/>
          <p:nvPr/>
        </p:nvGrpSpPr>
        <p:grpSpPr>
          <a:xfrm>
            <a:off x="3408244" y="986944"/>
            <a:ext cx="2644798" cy="1362043"/>
            <a:chOff x="5881139" y="-456267"/>
            <a:chExt cx="2644798" cy="1362043"/>
          </a:xfrm>
        </p:grpSpPr>
        <p:sp>
          <p:nvSpPr>
            <p:cNvPr id="39" name="Oval Callout 19">
              <a:extLst>
                <a:ext uri="{FF2B5EF4-FFF2-40B4-BE49-F238E27FC236}">
                  <a16:creationId xmlns:a16="http://schemas.microsoft.com/office/drawing/2014/main" id="{39197AAB-F927-4EAD-84A0-AFB0409CD300}"/>
                </a:ext>
              </a:extLst>
            </p:cNvPr>
            <p:cNvSpPr/>
            <p:nvPr/>
          </p:nvSpPr>
          <p:spPr>
            <a:xfrm>
              <a:off x="5881139" y="-456267"/>
              <a:ext cx="2644798" cy="1362043"/>
            </a:xfrm>
            <a:prstGeom prst="wedgeEllipseCallout">
              <a:avLst>
                <a:gd name="adj1" fmla="val -104304"/>
                <a:gd name="adj2" fmla="val 37129"/>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2DA002A8-0076-4A3A-B075-7DFC934C5947}"/>
                </a:ext>
              </a:extLst>
            </p:cNvPr>
            <p:cNvSpPr txBox="1"/>
            <p:nvPr/>
          </p:nvSpPr>
          <p:spPr>
            <a:xfrm>
              <a:off x="5984851" y="-226465"/>
              <a:ext cx="2447338" cy="1015663"/>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Verb and subject stay together in German.</a:t>
              </a:r>
            </a:p>
          </p:txBody>
        </p:sp>
      </p:gr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3" grpId="0"/>
      <p:bldP spid="54" grpId="0"/>
      <p:bldP spid="55" grpId="0"/>
      <p:bldP spid="56" grpId="0"/>
      <p:bldP spid="57" grpId="0"/>
      <p:bldP spid="58" grpId="0"/>
      <p:bldP spid="59" grpId="0"/>
      <p:bldP spid="60" grpId="0"/>
      <p:bldP spid="61" grpId="0"/>
      <p:bldP spid="62" grpId="0"/>
      <p:bldP spid="63" grpId="0"/>
      <p:bldP spid="64" grpId="0"/>
      <p:bldP spid="66" grpId="0"/>
      <p:bldP spid="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2F7E18F99B554BA7E8B4CB7D5983E9" ma:contentTypeVersion="13" ma:contentTypeDescription="Create a new document." ma:contentTypeScope="" ma:versionID="424f64f7d86e6394ab933cb639aa6aa8">
  <xsd:schema xmlns:xsd="http://www.w3.org/2001/XMLSchema" xmlns:xs="http://www.w3.org/2001/XMLSchema" xmlns:p="http://schemas.microsoft.com/office/2006/metadata/properties" xmlns:ns3="2e76a080-e978-4c6f-9404-9a08901db6cb" xmlns:ns4="14021365-9c4a-42c7-9af8-2b2d04039a8f" targetNamespace="http://schemas.microsoft.com/office/2006/metadata/properties" ma:root="true" ma:fieldsID="14ad10800b0cc0e4b810a2bad7b6f1a8" ns3:_="" ns4:_="">
    <xsd:import namespace="2e76a080-e978-4c6f-9404-9a08901db6cb"/>
    <xsd:import namespace="14021365-9c4a-42c7-9af8-2b2d04039a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6a080-e978-4c6f-9404-9a08901d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21365-9c4a-42c7-9af8-2b2d04039a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899CBD-0814-4F3F-8164-4B0CA3567D9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9FF2279-024B-4C7F-9815-55F726890BA2}">
  <ds:schemaRefs>
    <ds:schemaRef ds:uri="http://schemas.microsoft.com/sharepoint/v3/contenttype/forms"/>
  </ds:schemaRefs>
</ds:datastoreItem>
</file>

<file path=customXml/itemProps3.xml><?xml version="1.0" encoding="utf-8"?>
<ds:datastoreItem xmlns:ds="http://schemas.openxmlformats.org/officeDocument/2006/customXml" ds:itemID="{842512D7-9F87-44CF-A9B2-55E9C54784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6a080-e978-4c6f-9404-9a08901db6cb"/>
    <ds:schemaRef ds:uri="14021365-9c4a-42c7-9af8-2b2d04039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2870</TotalTime>
  <Words>2866</Words>
  <Application>Microsoft Macintosh PowerPoint</Application>
  <PresentationFormat>Widescreen</PresentationFormat>
  <Paragraphs>420</Paragraphs>
  <Slides>13</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Calibri</vt:lpstr>
      <vt:lpstr>Century Gothic</vt:lpstr>
      <vt:lpstr>Modern Love</vt:lpstr>
      <vt:lpstr>Segoe Print</vt:lpstr>
      <vt:lpstr>Symbol</vt:lpstr>
      <vt:lpstr>Wingdings</vt:lpstr>
      <vt:lpstr>1_Office Theme</vt:lpstr>
      <vt:lpstr>2_Office Theme</vt:lpstr>
      <vt:lpstr>4_Office Theme</vt:lpstr>
      <vt:lpstr>Exploring </vt:lpstr>
      <vt:lpstr>aussprechen</vt:lpstr>
      <vt:lpstr>aussprechen</vt:lpstr>
      <vt:lpstr>Follow up 1</vt:lpstr>
      <vt:lpstr>Present tense: strong verbs a ä</vt:lpstr>
      <vt:lpstr>Follow up 2</vt:lpstr>
      <vt:lpstr>Follow up 3: </vt:lpstr>
      <vt:lpstr>Follow up 3: </vt:lpstr>
      <vt:lpstr>Follow up 4 </vt:lpstr>
      <vt:lpstr>Follow up 5: </vt:lpstr>
      <vt:lpstr>Tschüss!</vt:lpstr>
      <vt:lpstr>Follow up 3: </vt:lpstr>
      <vt:lpstr>Follow up 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91</cp:revision>
  <dcterms:created xsi:type="dcterms:W3CDTF">2021-06-12T06:20:35Z</dcterms:created>
  <dcterms:modified xsi:type="dcterms:W3CDTF">2024-02-12T22:23:08Z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0x0101006C2F7E18F99B554BA7E8B4CB7D5983E9</vt:lpwstr>
  </property>
</Properties>
</file>