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19"/>
  </p:notesMasterIdLst>
  <p:sldIdLst>
    <p:sldId id="275" r:id="rId6"/>
    <p:sldId id="925" r:id="rId7"/>
    <p:sldId id="930" r:id="rId8"/>
    <p:sldId id="941" r:id="rId9"/>
    <p:sldId id="942" r:id="rId10"/>
    <p:sldId id="933" r:id="rId11"/>
    <p:sldId id="926" r:id="rId12"/>
    <p:sldId id="337" r:id="rId13"/>
    <p:sldId id="939" r:id="rId14"/>
    <p:sldId id="940" r:id="rId15"/>
    <p:sldId id="943" r:id="rId16"/>
    <p:sldId id="928"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29C1FA"/>
    <a:srgbClr val="FF0066"/>
    <a:srgbClr val="EFF9FB"/>
    <a:srgbClr val="0070C0"/>
    <a:srgbClr val="FFFFCC"/>
    <a:srgbClr val="2E94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5" autoAdjust="0"/>
    <p:restoredTop sz="78612" autoAdjust="0"/>
  </p:normalViewPr>
  <p:slideViewPr>
    <p:cSldViewPr snapToGrid="0">
      <p:cViewPr varScale="1">
        <p:scale>
          <a:sx n="90" d="100"/>
          <a:sy n="90" d="100"/>
        </p:scale>
        <p:origin x="1568" y="200"/>
      </p:cViewPr>
      <p:guideLst/>
    </p:cSldViewPr>
  </p:slideViewPr>
  <p:outlineViewPr>
    <p:cViewPr>
      <p:scale>
        <a:sx n="33" d="100"/>
        <a:sy n="33" d="100"/>
      </p:scale>
      <p:origin x="0" y="0"/>
    </p:cViewPr>
  </p:outlineViewPr>
  <p:notesTextViewPr>
    <p:cViewPr>
      <p:scale>
        <a:sx n="3" d="2"/>
        <a:sy n="3" d="2"/>
      </p:scale>
      <p:origin x="0" y="-3928"/>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22b930c6-ce99-468c-835c-dba6438d8ea3" providerId="ADAL" clId="{EE47481E-8B6E-4780-A770-8BCC07F0A214}"/>
    <pc:docChg chg="modSld">
      <pc:chgData name="Heike Krusemann" userId="22b930c6-ce99-468c-835c-dba6438d8ea3" providerId="ADAL" clId="{EE47481E-8B6E-4780-A770-8BCC07F0A214}" dt="2023-09-27T14:44:41.404" v="1" actId="20577"/>
      <pc:docMkLst>
        <pc:docMk/>
      </pc:docMkLst>
      <pc:sldChg chg="modSp mod">
        <pc:chgData name="Heike Krusemann" userId="22b930c6-ce99-468c-835c-dba6438d8ea3" providerId="ADAL" clId="{EE47481E-8B6E-4780-A770-8BCC07F0A214}" dt="2023-09-27T14:44:41.404" v="1" actId="20577"/>
        <pc:sldMkLst>
          <pc:docMk/>
          <pc:sldMk cId="0" sldId="275"/>
        </pc:sldMkLst>
        <pc:spChg chg="mod">
          <ac:chgData name="Heike Krusemann" userId="22b930c6-ce99-468c-835c-dba6438d8ea3" providerId="ADAL" clId="{EE47481E-8B6E-4780-A770-8BCC07F0A214}" dt="2023-09-27T14:44:41.404" v="1" actId="20577"/>
          <ac:spMkLst>
            <pc:docMk/>
            <pc:sldMk cId="0" sldId="275"/>
            <ac:spMk id="9" creationId="{3FB254EC-1FC5-4D22-BD0A-34EB0D0AE9D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Introduce [</a:t>
            </a:r>
            <a:r>
              <a:rPr lang="en-GB" sz="1200" b="1" i="0" strike="noStrike" spc="-1" dirty="0" err="1">
                <a:solidFill>
                  <a:srgbClr val="002060"/>
                </a:solidFill>
                <a:latin typeface="Century Gothic"/>
                <a:ea typeface="Century Gothic"/>
              </a:rPr>
              <a:t>äu</a:t>
            </a:r>
            <a:r>
              <a:rPr lang="en-GB" sz="1200" b="1" i="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Häuser </a:t>
            </a:r>
            <a:r>
              <a:rPr lang="de-DE" sz="1200" b="0" i="0" strike="noStrike" spc="-1" dirty="0">
                <a:solidFill>
                  <a:srgbClr val="002060"/>
                </a:solidFill>
                <a:latin typeface="Century Gothic"/>
                <a:ea typeface="Century Gothic"/>
              </a:rPr>
              <a:t>[Haus-147] </a:t>
            </a:r>
            <a:r>
              <a:rPr lang="de-DE" sz="1200" b="1" i="0" strike="noStrike" spc="-1" dirty="0">
                <a:solidFill>
                  <a:srgbClr val="002060"/>
                </a:solidFill>
                <a:latin typeface="Century Gothic"/>
                <a:ea typeface="Century Gothic"/>
              </a:rPr>
              <a:t>Mäuse </a:t>
            </a:r>
            <a:r>
              <a:rPr lang="de-DE" sz="1200" b="0" i="0" strike="noStrike" spc="-1" dirty="0">
                <a:solidFill>
                  <a:srgbClr val="002060"/>
                </a:solidFill>
                <a:latin typeface="Century Gothic"/>
                <a:ea typeface="Century Gothic"/>
              </a:rPr>
              <a:t>[Maus-3463] </a:t>
            </a:r>
            <a:r>
              <a:rPr lang="de-DE" sz="1200" b="1" i="0" strike="noStrike" spc="-1" dirty="0">
                <a:solidFill>
                  <a:srgbClr val="002060"/>
                </a:solidFill>
                <a:latin typeface="Century Gothic"/>
                <a:ea typeface="Century Gothic"/>
              </a:rPr>
              <a:t>träumen </a:t>
            </a:r>
            <a:r>
              <a:rPr lang="de-DE" sz="1200" b="0" i="0" strike="noStrike" spc="-1" dirty="0">
                <a:solidFill>
                  <a:srgbClr val="002060"/>
                </a:solidFill>
                <a:latin typeface="Century Gothic"/>
                <a:ea typeface="Century Gothic"/>
              </a:rPr>
              <a:t>[1793]</a:t>
            </a:r>
          </a:p>
          <a:p>
            <a:pPr marL="216000" indent="-216000">
              <a:lnSpc>
                <a:spcPct val="100000"/>
              </a:lnSpc>
            </a:pPr>
            <a:r>
              <a:rPr lang="de-DE" sz="1200" b="0" i="0" strike="noStrike" spc="-1" dirty="0">
                <a:solidFill>
                  <a:srgbClr val="002060"/>
                </a:solidFill>
                <a:latin typeface="Century Gothic"/>
                <a:ea typeface="Century Gothic"/>
              </a:rPr>
              <a:t>Revisit [au] Haus [147] blau [948] laufen [252]</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bleiben [113] kaufen [506] </a:t>
            </a:r>
            <a:r>
              <a:rPr lang="de-DE" sz="1200" b="1" i="0" strike="noStrike" spc="-1" dirty="0">
                <a:solidFill>
                  <a:srgbClr val="002060"/>
                </a:solidFill>
                <a:latin typeface="Century Gothic"/>
                <a:ea typeface="Century Gothic"/>
              </a:rPr>
              <a:t>laufen </a:t>
            </a:r>
            <a:r>
              <a:rPr lang="de-DE" sz="1200" b="0" i="0" strike="noStrike" spc="-1" dirty="0">
                <a:solidFill>
                  <a:srgbClr val="002060"/>
                </a:solidFill>
                <a:latin typeface="Century Gothic"/>
                <a:ea typeface="Century Gothic"/>
              </a:rPr>
              <a:t>[252] machen [58] </a:t>
            </a:r>
            <a:r>
              <a:rPr lang="de-DE" sz="1200" b="1" i="0" strike="noStrike" spc="-1" dirty="0">
                <a:solidFill>
                  <a:srgbClr val="002060"/>
                </a:solidFill>
                <a:latin typeface="Century Gothic"/>
                <a:ea typeface="Century Gothic"/>
              </a:rPr>
              <a:t>schlafen </a:t>
            </a:r>
            <a:r>
              <a:rPr lang="de-DE" sz="1200" b="0" i="0" strike="noStrike" spc="-1" dirty="0">
                <a:solidFill>
                  <a:srgbClr val="002060"/>
                </a:solidFill>
                <a:latin typeface="Century Gothic"/>
                <a:ea typeface="Century Gothic"/>
              </a:rPr>
              <a:t>[679] </a:t>
            </a:r>
            <a:r>
              <a:rPr lang="de-DE" sz="1200" b="1" i="0" strike="noStrike" spc="-1" dirty="0">
                <a:solidFill>
                  <a:srgbClr val="002060"/>
                </a:solidFill>
                <a:latin typeface="Century Gothic"/>
                <a:ea typeface="Century Gothic"/>
              </a:rPr>
              <a:t>tragen </a:t>
            </a:r>
            <a:r>
              <a:rPr lang="de-DE" sz="1200" b="0" i="0" strike="noStrike" spc="-1" dirty="0">
                <a:solidFill>
                  <a:srgbClr val="002060"/>
                </a:solidFill>
                <a:latin typeface="Century Gothic"/>
                <a:ea typeface="Century Gothic"/>
              </a:rPr>
              <a:t>[271] </a:t>
            </a:r>
            <a:r>
              <a:rPr lang="de-DE" sz="1200" b="1" i="0" strike="noStrike" spc="-1" dirty="0">
                <a:solidFill>
                  <a:srgbClr val="002060"/>
                </a:solidFill>
                <a:latin typeface="Century Gothic"/>
                <a:ea typeface="Century Gothic"/>
              </a:rPr>
              <a:t>verkaufen </a:t>
            </a:r>
            <a:r>
              <a:rPr lang="de-DE" sz="1200" b="0" i="0" strike="noStrike" spc="-1" dirty="0">
                <a:solidFill>
                  <a:srgbClr val="002060"/>
                </a:solidFill>
                <a:latin typeface="Century Gothic"/>
                <a:ea typeface="Century Gothic"/>
              </a:rPr>
              <a:t>[721] </a:t>
            </a:r>
            <a:r>
              <a:rPr lang="de-DE" sz="1200" b="1" i="0" strike="noStrike" spc="-1" dirty="0">
                <a:solidFill>
                  <a:srgbClr val="002060"/>
                </a:solidFill>
                <a:latin typeface="Century Gothic"/>
                <a:ea typeface="Century Gothic"/>
              </a:rPr>
              <a:t>waschen </a:t>
            </a:r>
            <a:r>
              <a:rPr lang="de-DE" sz="1200" b="0" i="0" strike="noStrike" spc="-1" dirty="0">
                <a:solidFill>
                  <a:srgbClr val="002060"/>
                </a:solidFill>
                <a:latin typeface="Century Gothic"/>
                <a:ea typeface="Century Gothic"/>
              </a:rPr>
              <a:t>[2315] </a:t>
            </a:r>
            <a:r>
              <a:rPr lang="de-DE" sz="1200" b="1" i="0" strike="noStrike" spc="-1" dirty="0">
                <a:solidFill>
                  <a:srgbClr val="002060"/>
                </a:solidFill>
                <a:latin typeface="Century Gothic"/>
                <a:ea typeface="Century Gothic"/>
              </a:rPr>
              <a:t>Auto </a:t>
            </a:r>
            <a:r>
              <a:rPr lang="de-DE" sz="1200" b="0" i="0" strike="noStrike" spc="-1" dirty="0">
                <a:solidFill>
                  <a:srgbClr val="002060"/>
                </a:solidFill>
                <a:latin typeface="Century Gothic"/>
                <a:ea typeface="Century Gothic"/>
              </a:rPr>
              <a:t>[361] (Party)Kleidung [2820] Stunde [276] </a:t>
            </a:r>
            <a:r>
              <a:rPr lang="de-DE" sz="1200" b="1" i="0" strike="noStrike" spc="-1" dirty="0">
                <a:solidFill>
                  <a:srgbClr val="002060"/>
                </a:solidFill>
                <a:latin typeface="Century Gothic"/>
                <a:ea typeface="Century Gothic"/>
              </a:rPr>
              <a:t>Nacht </a:t>
            </a:r>
            <a:r>
              <a:rPr lang="de-DE" sz="1200" b="0" i="0" strike="noStrike" spc="-1" dirty="0">
                <a:solidFill>
                  <a:srgbClr val="002060"/>
                </a:solidFill>
                <a:latin typeface="Century Gothic"/>
                <a:ea typeface="Century Gothic"/>
              </a:rPr>
              <a:t>[325] ruhig [991]</a:t>
            </a:r>
          </a:p>
          <a:p>
            <a:pPr marL="216000" indent="-216000">
              <a:lnSpc>
                <a:spcPct val="100000"/>
              </a:lnSpc>
            </a:pPr>
            <a:r>
              <a:rPr lang="de-DE" sz="1200" b="1" i="0" strike="noStrike" spc="-1" dirty="0">
                <a:solidFill>
                  <a:srgbClr val="002060"/>
                </a:solidFill>
                <a:latin typeface="Century Gothic"/>
                <a:ea typeface="Century Gothic"/>
              </a:rPr>
              <a:t>Revisit 1: </a:t>
            </a:r>
            <a:r>
              <a:rPr lang="de-DE" sz="1200" b="0" i="0" strike="noStrike" spc="-1" dirty="0">
                <a:solidFill>
                  <a:srgbClr val="002060"/>
                </a:solidFill>
                <a:latin typeface="Century Gothic"/>
                <a:ea typeface="Century Gothic"/>
              </a:rPr>
              <a:t>bekommen [212] bleiben [113] lesen [305] machen [58] schreiben [184] sein [3] spielen [205] </a:t>
            </a:r>
            <a:r>
              <a:rPr lang="de-DE" sz="1200" b="1" i="0" strike="noStrike" spc="-1" dirty="0">
                <a:solidFill>
                  <a:srgbClr val="002060"/>
                </a:solidFill>
                <a:latin typeface="Century Gothic"/>
                <a:ea typeface="Century Gothic"/>
              </a:rPr>
              <a:t>Abend</a:t>
            </a:r>
            <a:r>
              <a:rPr lang="de-DE" sz="1200" b="0" i="0" strike="noStrike" spc="-1" dirty="0">
                <a:solidFill>
                  <a:srgbClr val="002060"/>
                </a:solidFill>
                <a:latin typeface="Century Gothic"/>
                <a:ea typeface="Century Gothic"/>
              </a:rPr>
              <a:t> [342] Essen [323] Film [505] Geschichte [262] </a:t>
            </a:r>
            <a:r>
              <a:rPr lang="de-DE" sz="1200" b="1" i="0" strike="noStrike" spc="-1" dirty="0">
                <a:solidFill>
                  <a:srgbClr val="002060"/>
                </a:solidFill>
                <a:latin typeface="Century Gothic"/>
                <a:ea typeface="Century Gothic"/>
              </a:rPr>
              <a:t>Hausaufgabe(n) </a:t>
            </a:r>
            <a:r>
              <a:rPr lang="de-DE" sz="1200" b="0" i="0" strike="noStrike" spc="-1" dirty="0">
                <a:solidFill>
                  <a:srgbClr val="002060"/>
                </a:solidFill>
                <a:latin typeface="Century Gothic"/>
                <a:ea typeface="Century Gothic"/>
              </a:rPr>
              <a:t>[n/a] Morgen [621] </a:t>
            </a:r>
            <a:r>
              <a:rPr lang="de-DE" sz="1200" b="1" i="0" strike="noStrike" spc="-1" dirty="0">
                <a:solidFill>
                  <a:srgbClr val="002060"/>
                </a:solidFill>
                <a:latin typeface="Century Gothic"/>
                <a:ea typeface="Century Gothic"/>
              </a:rPr>
              <a:t>Nachmittag</a:t>
            </a:r>
            <a:r>
              <a:rPr lang="de-DE" sz="1200" b="0" i="0" strike="noStrike" spc="-1" dirty="0">
                <a:solidFill>
                  <a:srgbClr val="002060"/>
                </a:solidFill>
                <a:latin typeface="Century Gothic"/>
                <a:ea typeface="Century Gothic"/>
              </a:rPr>
              <a:t> [1464] Schule [359] heute [116] manchmal</a:t>
            </a:r>
          </a:p>
          <a:p>
            <a:pPr marL="216000" indent="-216000">
              <a:lnSpc>
                <a:spcPct val="100000"/>
              </a:lnSpc>
            </a:pPr>
            <a:r>
              <a:rPr lang="de-DE" sz="1200" b="0" i="0" strike="noStrike" spc="-1" dirty="0">
                <a:solidFill>
                  <a:srgbClr val="002060"/>
                </a:solidFill>
                <a:latin typeface="Century Gothic"/>
                <a:ea typeface="Century Gothic"/>
              </a:rPr>
              <a:t>[382] oft [223] nie [196] </a:t>
            </a:r>
            <a:r>
              <a:rPr lang="de-DE" sz="1200" b="1" i="0" strike="noStrike" spc="-1" dirty="0">
                <a:solidFill>
                  <a:srgbClr val="002060"/>
                </a:solidFill>
                <a:latin typeface="Century Gothic"/>
                <a:ea typeface="Century Gothic"/>
              </a:rPr>
              <a:t>jeden Tag </a:t>
            </a:r>
            <a:r>
              <a:rPr lang="de-DE" sz="1200" b="0" i="0" strike="noStrike" spc="-1" dirty="0">
                <a:solidFill>
                  <a:srgbClr val="002060"/>
                </a:solidFill>
                <a:latin typeface="Century Gothic"/>
                <a:ea typeface="Century Gothic"/>
              </a:rPr>
              <a:t>[n/a]</a:t>
            </a:r>
          </a:p>
          <a:p>
            <a:pPr marL="216000" indent="-216000">
              <a:lnSpc>
                <a:spcPct val="100000"/>
              </a:lnSpc>
            </a:pPr>
            <a:r>
              <a:rPr lang="de-DE" sz="1200" b="1" i="0" strike="noStrike" spc="-1" dirty="0">
                <a:solidFill>
                  <a:srgbClr val="002060"/>
                </a:solidFill>
                <a:latin typeface="Century Gothic"/>
                <a:ea typeface="Century Gothic"/>
              </a:rPr>
              <a:t>Revisit 2: geben </a:t>
            </a:r>
            <a:r>
              <a:rPr lang="de-DE" sz="1200" b="0" i="0" strike="noStrike" spc="-1" dirty="0">
                <a:solidFill>
                  <a:srgbClr val="002060"/>
                </a:solidFill>
                <a:latin typeface="Century Gothic"/>
                <a:ea typeface="Century Gothic"/>
              </a:rPr>
              <a:t>[49] Ball [1782] Baum [1013] Bild [253] Blume [2463] Buch [300] Computer [1252] Foto [633] Glas [885] Jacke [3287] Kleidung [2820] Spiel [328] </a:t>
            </a:r>
            <a:r>
              <a:rPr lang="de-DE" sz="1200" b="1" i="0" strike="noStrike" spc="-1" dirty="0">
                <a:solidFill>
                  <a:srgbClr val="002060"/>
                </a:solidFill>
                <a:latin typeface="Century Gothic"/>
                <a:ea typeface="Century Gothic"/>
              </a:rPr>
              <a:t>Stoff</a:t>
            </a:r>
            <a:r>
              <a:rPr lang="de-DE" sz="1200" b="0" i="0" strike="noStrike" spc="-1" dirty="0">
                <a:solidFill>
                  <a:srgbClr val="002060"/>
                </a:solidFill>
                <a:latin typeface="Century Gothic"/>
                <a:ea typeface="Century Gothic"/>
              </a:rPr>
              <a:t> [758] Tier [614]</a:t>
            </a: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a:t>
            </a:r>
            <a:r>
              <a:rPr lang="en-GB" sz="1200" b="0">
                <a:solidFill>
                  <a:srgbClr val="000000"/>
                </a:solidFill>
                <a:effectLst/>
                <a:highlight>
                  <a:srgbClr val="FFFF00"/>
                </a:highlight>
                <a:latin typeface="Calibri" panose="020F0502020204030204" pitchFamily="34" charset="0"/>
                <a:ea typeface="Times New Roman" panose="02020603050405020304" pitchFamily="18" charset="0"/>
              </a:rPr>
              <a:t>They</a:t>
            </a:r>
            <a:r>
              <a:rPr lang="en-GB" sz="1200" b="0">
                <a:solidFill>
                  <a:srgbClr val="000000"/>
                </a:solidFill>
                <a:effectLst/>
                <a:highlight>
                  <a:srgbClr val="FFFF00"/>
                </a:highlight>
                <a:latin typeface="Calibri" panose="020F0502020204030204" pitchFamily="34" charset="0"/>
                <a:ea typeface="Calibri" panose="020F0502020204030204" pitchFamily="34" charset="0"/>
              </a:rPr>
              <a:t> </a:t>
            </a:r>
            <a:r>
              <a:rPr lang="en-GB" sz="1200" b="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a:effectLst/>
              </a:rPr>
              <a:t> </a:t>
            </a:r>
            <a:endParaRPr lang="en-GB" sz="1000" b="0" strike="noStrike" spc="-1">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recognising</a:t>
            </a:r>
            <a:r>
              <a:rPr lang="en-GB" b="0" baseline="0" dirty="0"/>
              <a:t> </a:t>
            </a:r>
            <a:r>
              <a:rPr lang="en-GB" b="0" dirty="0"/>
              <a:t>stem changes between </a:t>
            </a:r>
            <a:r>
              <a:rPr lang="en-GB" b="1" dirty="0"/>
              <a:t>ich</a:t>
            </a:r>
            <a:r>
              <a:rPr lang="en-GB" b="0" dirty="0"/>
              <a:t> and </a:t>
            </a:r>
            <a:r>
              <a:rPr lang="en-GB" b="1" dirty="0" err="1"/>
              <a:t>sie</a:t>
            </a:r>
            <a:r>
              <a:rPr lang="en-GB" b="0" dirty="0"/>
              <a:t> in strong verbs and connecting these with meaning.</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indent="-228600">
              <a:buAutoNum type="arabicPeriod"/>
            </a:pPr>
            <a:r>
              <a:rPr lang="en-GB" dirty="0"/>
              <a:t>Pupils</a:t>
            </a:r>
            <a:r>
              <a:rPr lang="en-GB" baseline="0" dirty="0"/>
              <a:t> w</a:t>
            </a:r>
            <a:r>
              <a:rPr lang="en-GB" dirty="0"/>
              <a:t>rite down 1 to 6 .</a:t>
            </a:r>
          </a:p>
          <a:p>
            <a:pPr marL="228600" indent="-228600">
              <a:buAutoNum type="arabicPeriod"/>
            </a:pPr>
            <a:r>
              <a:rPr lang="en-GB" dirty="0"/>
              <a:t>Pupils</a:t>
            </a:r>
            <a:r>
              <a:rPr lang="en-GB" baseline="0" dirty="0"/>
              <a:t> r</a:t>
            </a:r>
            <a:r>
              <a:rPr lang="en-GB" dirty="0"/>
              <a:t>ead Ronja’s messages,</a:t>
            </a:r>
            <a:r>
              <a:rPr lang="en-GB" baseline="0" dirty="0"/>
              <a:t> and f</a:t>
            </a:r>
            <a:r>
              <a:rPr lang="en-GB" dirty="0"/>
              <a:t>or each message say whether it applies to ich (Ronja) or er (</a:t>
            </a:r>
            <a:r>
              <a:rPr lang="en-GB" dirty="0" err="1"/>
              <a:t>Lias</a:t>
            </a:r>
            <a:r>
              <a:rPr lang="en-GB" dirty="0"/>
              <a:t>), based upon whether or not there is a stem change.</a:t>
            </a:r>
          </a:p>
          <a:p>
            <a:pPr marL="0" indent="0">
              <a:buNone/>
            </a:pPr>
            <a:r>
              <a:rPr lang="en-GB" sz="1200" b="0" strike="noStrike" spc="-1" dirty="0">
                <a:latin typeface="Arial"/>
              </a:rPr>
              <a:t>3. Elicit full phrase answers from pupils in German – click to reveal written messages.</a:t>
            </a:r>
            <a:br>
              <a:rPr lang="en-GB" sz="1200" b="0" strike="noStrike" spc="-1" dirty="0">
                <a:latin typeface="Arial"/>
              </a:rPr>
            </a:br>
            <a:r>
              <a:rPr lang="en-GB" sz="1200" b="0" strike="noStrike" spc="-1" dirty="0">
                <a:latin typeface="Arial"/>
              </a:rPr>
              <a:t>4. Elicit English meanings, and click to confirm these.</a:t>
            </a:r>
          </a:p>
          <a:p>
            <a:pPr marL="0" indent="0">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5870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the stem vowel change for strong verbs </a:t>
            </a:r>
            <a:r>
              <a:rPr lang="en-GB" sz="1200" b="0" strike="noStrike" spc="-1" dirty="0" err="1">
                <a:solidFill>
                  <a:srgbClr val="000000"/>
                </a:solidFill>
                <a:latin typeface="Calibri"/>
              </a:rPr>
              <a:t>a</a:t>
            </a:r>
            <a:r>
              <a:rPr lang="en-GB" sz="1200" b="0" strike="noStrike" spc="-1" dirty="0" err="1">
                <a:solidFill>
                  <a:srgbClr val="000000"/>
                </a:solidFill>
                <a:latin typeface="Calibri"/>
                <a:sym typeface="Wingdings" panose="05000000000000000000" pitchFamily="2" charset="2"/>
              </a:rPr>
              <a:t>ä</a:t>
            </a:r>
            <a:r>
              <a:rPr lang="en-GB" sz="1200" b="0" strike="noStrike" spc="-1" dirty="0">
                <a:solidFill>
                  <a:srgbClr val="000000"/>
                </a:solidFill>
                <a:latin typeface="Calibri"/>
                <a:sym typeface="Wingdings" panose="05000000000000000000" pitchFamily="2" charset="2"/>
              </a:rPr>
              <a:t> </a:t>
            </a:r>
            <a:r>
              <a:rPr lang="en-GB" sz="1200" b="0" strike="noStrike" spc="-1" dirty="0">
                <a:solidFill>
                  <a:srgbClr val="000000"/>
                </a:solidFill>
                <a:latin typeface="Calibri"/>
              </a:rPr>
              <a:t>in the second person singular.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strong verbs in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second persons singular in this lessons’ context of fundraising.</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Ensure that the scenario is clear.</a:t>
            </a:r>
          </a:p>
          <a:p>
            <a:pPr marL="228600" indent="-228600">
              <a:lnSpc>
                <a:spcPct val="100000"/>
              </a:lnSpc>
              <a:buAutoNum type="arabicPeriod"/>
            </a:pPr>
            <a:r>
              <a:rPr lang="en-GB" sz="1200" b="0" strike="noStrike" spc="-1" dirty="0">
                <a:solidFill>
                  <a:srgbClr val="000000"/>
                </a:solidFill>
                <a:latin typeface="Calibri"/>
              </a:rPr>
              <a:t>Explain the pupils need to listen out for the verb to decide if Johanna is talking about herself (I) or to Moritz (du). </a:t>
            </a:r>
          </a:p>
          <a:p>
            <a:pPr marL="228600" indent="-228600">
              <a:lnSpc>
                <a:spcPct val="100000"/>
              </a:lnSpc>
              <a:buAutoNum type="arabicPeriod"/>
            </a:pPr>
            <a:r>
              <a:rPr lang="en-GB" sz="1200" b="0" strike="noStrike" spc="-1" dirty="0">
                <a:solidFill>
                  <a:srgbClr val="000000"/>
                </a:solidFill>
                <a:latin typeface="Calibri"/>
              </a:rPr>
              <a:t>Explain that they will listen again and write the action/activity in English.</a:t>
            </a:r>
          </a:p>
          <a:p>
            <a:pPr marL="228600" indent="-228600">
              <a:lnSpc>
                <a:spcPct val="100000"/>
              </a:lnSpc>
              <a:buAutoNum type="arabicPeriod"/>
            </a:pPr>
            <a:r>
              <a:rPr lang="en-GB" sz="1200" b="0" strike="noStrike" spc="-1" dirty="0">
                <a:solidFill>
                  <a:srgbClr val="000000"/>
                </a:solidFill>
                <a:latin typeface="Calibri"/>
              </a:rPr>
              <a:t>Complete the example. Click to give feedback.</a:t>
            </a:r>
          </a:p>
          <a:p>
            <a:pPr marL="228600" indent="-228600">
              <a:lnSpc>
                <a:spcPct val="100000"/>
              </a:lnSpc>
              <a:buAutoNum type="arabicPeriod"/>
            </a:pPr>
            <a:r>
              <a:rPr lang="en-GB" sz="1200" b="0" strike="noStrike" spc="-1" dirty="0">
                <a:solidFill>
                  <a:srgbClr val="000000"/>
                </a:solidFill>
                <a:latin typeface="Calibri"/>
              </a:rPr>
              <a:t>Repeat steps 1-4 for items 1 – 6. </a:t>
            </a:r>
          </a:p>
          <a:p>
            <a:pPr marL="228600" indent="-228600">
              <a:lnSpc>
                <a:spcPct val="100000"/>
              </a:lnSpc>
              <a:buAutoNum type="arabicPeriod"/>
            </a:pPr>
            <a:r>
              <a:rPr lang="en-GB" sz="1200" b="0" strike="noStrike" spc="-1" dirty="0">
                <a:solidFill>
                  <a:srgbClr val="000000"/>
                </a:solidFill>
                <a:latin typeface="Calibri"/>
              </a:rPr>
              <a:t>Click to correct.</a:t>
            </a:r>
          </a:p>
          <a:p>
            <a:pPr marL="228600" indent="-228600">
              <a:lnSpc>
                <a:spcPct val="100000"/>
              </a:lnSpc>
              <a:buAutoNum type="arabicPeriod"/>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Note</a:t>
            </a:r>
            <a:r>
              <a:rPr lang="en-GB" sz="1200" b="0" strike="noStrike" spc="-1" dirty="0">
                <a:solidFill>
                  <a:srgbClr val="000000"/>
                </a:solidFill>
                <a:latin typeface="Calibri"/>
              </a:rPr>
              <a:t>: there are two clues in the verbs here, the verb ending and the vowel, so we are not just isolating the vowel change for practice.  </a:t>
            </a:r>
          </a:p>
          <a:p>
            <a:pPr marL="0" indent="0">
              <a:lnSpc>
                <a:spcPct val="100000"/>
              </a:lnSpc>
              <a:buNone/>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[ich] </a:t>
            </a:r>
            <a:r>
              <a:rPr lang="en-GB" sz="1200" b="0" strike="noStrike" spc="-1" dirty="0" err="1">
                <a:solidFill>
                  <a:srgbClr val="000000"/>
                </a:solidFill>
                <a:latin typeface="Calibri"/>
              </a:rPr>
              <a:t>trage</a:t>
            </a:r>
            <a:r>
              <a:rPr lang="en-GB" sz="1200" b="0" strike="noStrike" spc="-1" dirty="0">
                <a:solidFill>
                  <a:srgbClr val="000000"/>
                </a:solidFill>
                <a:latin typeface="Calibri"/>
              </a:rPr>
              <a:t> am </a:t>
            </a:r>
            <a:r>
              <a:rPr lang="en-GB" sz="1200" b="0" strike="noStrike" spc="-1" dirty="0" err="1">
                <a:solidFill>
                  <a:srgbClr val="000000"/>
                </a:solidFill>
                <a:latin typeface="Calibri"/>
              </a:rPr>
              <a:t>Wochenende</a:t>
            </a:r>
            <a:r>
              <a:rPr lang="en-GB" sz="1200" b="0" strike="noStrike" spc="-1" dirty="0">
                <a:solidFill>
                  <a:srgbClr val="000000"/>
                </a:solidFill>
                <a:latin typeface="Calibri"/>
              </a:rPr>
              <a:t> Taschen für Leute.</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laufe</a:t>
            </a:r>
            <a:r>
              <a:rPr lang="en-GB" sz="1200" b="0" strike="noStrike" spc="-1" dirty="0">
                <a:solidFill>
                  <a:srgbClr val="000000"/>
                </a:solidFill>
                <a:latin typeface="Calibri"/>
              </a:rPr>
              <a:t> </a:t>
            </a:r>
            <a:r>
              <a:rPr lang="en-GB" sz="1200" b="0" strike="noStrike" spc="-1" dirty="0" err="1">
                <a:solidFill>
                  <a:srgbClr val="000000"/>
                </a:solidFill>
                <a:latin typeface="Calibri"/>
              </a:rPr>
              <a:t>zwei</a:t>
            </a:r>
            <a:r>
              <a:rPr lang="en-GB" sz="1200" b="0" strike="noStrike" spc="-1" dirty="0">
                <a:solidFill>
                  <a:srgbClr val="000000"/>
                </a:solidFill>
                <a:latin typeface="Calibri"/>
              </a:rPr>
              <a:t> </a:t>
            </a:r>
            <a:r>
              <a:rPr lang="en-GB" sz="1200" b="0" strike="noStrike" spc="-1" dirty="0" err="1">
                <a:solidFill>
                  <a:srgbClr val="000000"/>
                </a:solidFill>
                <a:latin typeface="Calibri"/>
              </a:rPr>
              <a:t>Stunden</a:t>
            </a:r>
            <a:r>
              <a:rPr lang="en-GB" sz="1200" b="0" strike="noStrike" spc="-1" dirty="0">
                <a:solidFill>
                  <a:srgbClr val="000000"/>
                </a:solidFill>
                <a:latin typeface="Calibri"/>
              </a:rPr>
              <a:t> lang.</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schläfst</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Nacht </a:t>
            </a:r>
            <a:r>
              <a:rPr lang="en-GB" sz="1200" b="0" strike="noStrike" spc="-1" dirty="0" err="1">
                <a:solidFill>
                  <a:srgbClr val="000000"/>
                </a:solidFill>
                <a:latin typeface="Calibri"/>
              </a:rPr>
              <a:t>nicht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trägst</a:t>
            </a:r>
            <a:r>
              <a:rPr lang="en-GB" sz="1200" b="0" strike="noStrike" spc="-1" dirty="0">
                <a:solidFill>
                  <a:srgbClr val="000000"/>
                </a:solidFill>
                <a:latin typeface="Calibri"/>
              </a:rPr>
              <a:t> Party-</a:t>
            </a:r>
            <a:r>
              <a:rPr lang="en-GB" sz="1200" b="0" strike="noStrike" spc="-1" dirty="0" err="1">
                <a:solidFill>
                  <a:srgbClr val="000000"/>
                </a:solidFill>
                <a:latin typeface="Calibri"/>
              </a:rPr>
              <a:t>Kleidung</a:t>
            </a:r>
            <a:r>
              <a:rPr lang="en-GB" sz="1200" b="0" strike="noStrike" spc="-1" dirty="0">
                <a:solidFill>
                  <a:srgbClr val="000000"/>
                </a:solidFill>
                <a:latin typeface="Calibri"/>
              </a:rPr>
              <a:t> in der Schule.</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wasche</a:t>
            </a:r>
            <a:r>
              <a:rPr lang="en-GB" sz="1200" b="0" strike="noStrike" spc="-1" dirty="0">
                <a:solidFill>
                  <a:srgbClr val="000000"/>
                </a:solidFill>
                <a:latin typeface="Calibri"/>
              </a:rPr>
              <a:t> das Auto für </a:t>
            </a:r>
            <a:r>
              <a:rPr lang="en-GB" sz="1200" b="0" strike="noStrike" spc="-1" dirty="0" err="1">
                <a:solidFill>
                  <a:srgbClr val="000000"/>
                </a:solidFill>
                <a:latin typeface="Calibri"/>
              </a:rPr>
              <a:t>Mutti</a:t>
            </a:r>
            <a:r>
              <a:rPr lang="en-GB" sz="1200" b="0" strike="noStrike" spc="-1" dirty="0">
                <a:solidFill>
                  <a:srgbClr val="000000"/>
                </a:solidFill>
                <a:latin typeface="Calibri"/>
              </a:rPr>
              <a:t> und </a:t>
            </a:r>
            <a:r>
              <a:rPr lang="en-GB" sz="1200" b="0" strike="noStrike" spc="-1" dirty="0" err="1">
                <a:solidFill>
                  <a:srgbClr val="000000"/>
                </a:solidFill>
                <a:latin typeface="Calibri"/>
              </a:rPr>
              <a:t>Vati</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schläfst</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Nacht </a:t>
            </a:r>
            <a:r>
              <a:rPr lang="en-GB" sz="1200" b="0" strike="noStrike" spc="-1" dirty="0" err="1">
                <a:solidFill>
                  <a:srgbClr val="000000"/>
                </a:solidFill>
                <a:latin typeface="Calibri"/>
              </a:rPr>
              <a:t>im</a:t>
            </a:r>
            <a:r>
              <a:rPr lang="en-GB" sz="1200" b="0" strike="noStrike" spc="-1" dirty="0">
                <a:solidFill>
                  <a:srgbClr val="000000"/>
                </a:solidFill>
                <a:latin typeface="Calibri"/>
              </a:rPr>
              <a:t> Garten. </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trage</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Person </a:t>
            </a:r>
            <a:r>
              <a:rPr lang="en-GB" sz="1200" b="0" strike="noStrike" spc="-1" dirty="0" err="1">
                <a:solidFill>
                  <a:srgbClr val="000000"/>
                </a:solidFill>
                <a:latin typeface="Calibri"/>
              </a:rPr>
              <a:t>für</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Minute. </a:t>
            </a:r>
          </a:p>
          <a:p>
            <a:pPr marL="0" indent="0">
              <a:lnSpc>
                <a:spcPct val="100000"/>
              </a:lnSpc>
              <a:buNone/>
            </a:pPr>
            <a:endParaRPr lang="en-GB" sz="1200" b="0" strike="noStrike" spc="-1" dirty="0">
              <a:solidFill>
                <a:srgbClr val="000000"/>
              </a:solidFill>
              <a:latin typeface="Calibri"/>
            </a:endParaRP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gesture for ‘</a:t>
            </a:r>
            <a:r>
              <a:rPr lang="fr-FR" b="1" baseline="0" dirty="0"/>
              <a:t>Haus</a:t>
            </a:r>
            <a:r>
              <a:rPr lang="fr-FR" baseline="0" dirty="0"/>
              <a:t>’ might be to make a roof above your head with two hands. </a:t>
            </a:r>
          </a:p>
          <a:p>
            <a:pPr marL="0" indent="0">
              <a:buNone/>
            </a:pPr>
            <a:endParaRPr lang="fr-FR" sz="1300"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i="0" strike="noStrike" spc="-1" dirty="0">
                <a:solidFill>
                  <a:srgbClr val="002060"/>
                </a:solidFill>
                <a:latin typeface="Century Gothic"/>
                <a:ea typeface="Century Gothic"/>
              </a:rPr>
              <a:t>Frequency</a:t>
            </a:r>
            <a:r>
              <a:rPr lang="de-DE" sz="1400" b="0" i="0" strike="noStrike" spc="-1" dirty="0">
                <a:solidFill>
                  <a:srgbClr val="002060"/>
                </a:solidFill>
                <a:latin typeface="Century Gothic"/>
                <a:ea typeface="Century Gothic"/>
              </a:rPr>
              <a:t>:</a:t>
            </a:r>
            <a:br>
              <a:rPr lang="de-DE" sz="1400" b="0" i="0" strike="noStrike" spc="-1" dirty="0">
                <a:solidFill>
                  <a:srgbClr val="002060"/>
                </a:solidFill>
                <a:latin typeface="Century Gothic"/>
                <a:ea typeface="Century Gothic"/>
              </a:rPr>
            </a:br>
            <a:r>
              <a:rPr lang="de-DE" sz="1400" b="0" i="0" strike="noStrike" spc="-1" dirty="0">
                <a:solidFill>
                  <a:srgbClr val="002060"/>
                </a:solidFill>
                <a:latin typeface="Century Gothic"/>
                <a:ea typeface="Century Gothic"/>
              </a:rPr>
              <a:t>Haus [147]</a:t>
            </a:r>
            <a:br>
              <a:rPr lang="de-DE" sz="1400" b="0" i="0" strike="noStrike" spc="-1" dirty="0">
                <a:solidFill>
                  <a:srgbClr val="002060"/>
                </a:solidFill>
                <a:latin typeface="Century Gothic"/>
                <a:ea typeface="Century Gothic"/>
              </a:rPr>
            </a:b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0" i="0" strike="noStrike" spc="-1" dirty="0">
              <a:solidFill>
                <a:srgbClr val="002060"/>
              </a:solidFill>
              <a:latin typeface="Century Gothic"/>
              <a:ea typeface="Century Gothic"/>
            </a:endParaRPr>
          </a:p>
          <a:p>
            <a:pPr marL="0" indent="0">
              <a:buNone/>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[au].</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Haus’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‘Haus’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spc="-1" dirty="0">
              <a:latin typeface="Arial"/>
            </a:endParaRP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Frequency</a:t>
            </a:r>
            <a:r>
              <a:rPr lang="de-DE" sz="1200" b="0" i="0" strike="noStrike" spc="-1" dirty="0">
                <a:solidFill>
                  <a:srgbClr val="002060"/>
                </a:solidFill>
                <a:latin typeface="Century Gothic"/>
                <a:ea typeface="Century Gothic"/>
              </a:rPr>
              <a:t>:</a:t>
            </a: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de-DE" sz="1200" b="0" i="0" strike="noStrike" spc="-1" dirty="0">
                <a:solidFill>
                  <a:srgbClr val="002060"/>
                </a:solidFill>
                <a:latin typeface="Century Gothic"/>
                <a:ea typeface="Century Gothic"/>
              </a:rPr>
              <a:t>Haus [147] blau [948] laufen [252]</a:t>
            </a: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t>
            </a:r>
            <a:r>
              <a:rPr lang="en-GB" sz="1300" b="1" spc="-1" dirty="0" err="1">
                <a:solidFill>
                  <a:srgbClr val="000000"/>
                </a:solidFill>
                <a:latin typeface="Calibri"/>
                <a:ea typeface="Calibri"/>
              </a:rPr>
              <a:t>äu</a:t>
            </a:r>
            <a:r>
              <a:rPr lang="en-GB" sz="1300" b="1" spc="-1" dirty="0">
                <a:solidFill>
                  <a:srgbClr val="000000"/>
                </a:solidFill>
                <a:latin typeface="Calibri"/>
                <a:ea typeface="Calibri"/>
              </a:rPr>
              <a:t>].</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p>
          <a:p>
            <a:pPr marL="241104" indent="-240345">
              <a:buClr>
                <a:srgbClr val="000000"/>
              </a:buClr>
              <a:buFont typeface="Calibri"/>
              <a:buAutoNum type="arabicPeriod"/>
            </a:pPr>
            <a:r>
              <a:rPr lang="en-GB" sz="1300" spc="-1" dirty="0">
                <a:solidFill>
                  <a:srgbClr val="000000"/>
                </a:solidFill>
                <a:latin typeface="Calibri"/>
                <a:ea typeface="Calibri"/>
              </a:rPr>
              <a:t>Introduce the SSC. Click to bring up callout to explain that it is the same sound as [</a:t>
            </a:r>
            <a:r>
              <a:rPr lang="en-GB" sz="1300" spc="-1" dirty="0" err="1">
                <a:solidFill>
                  <a:srgbClr val="000000"/>
                </a:solidFill>
                <a:latin typeface="Calibri"/>
                <a:ea typeface="Calibri"/>
              </a:rPr>
              <a:t>eu</a:t>
            </a:r>
            <a:r>
              <a:rPr lang="en-GB" sz="1300" spc="-1" dirty="0">
                <a:solidFill>
                  <a:srgbClr val="000000"/>
                </a:solidFill>
                <a:latin typeface="Calibri"/>
                <a:ea typeface="Calibri"/>
              </a:rPr>
              <a:t>], which they already know (e.g. Deutschland). </a:t>
            </a:r>
          </a:p>
          <a:p>
            <a:pPr marL="241104" indent="-240345">
              <a:buClr>
                <a:srgbClr val="000000"/>
              </a:buClr>
              <a:buFont typeface="Calibri"/>
              <a:buAutoNum type="arabicPeriod"/>
            </a:pPr>
            <a:r>
              <a:rPr lang="en-GB" sz="1300" spc="-1" dirty="0">
                <a:solidFill>
                  <a:srgbClr val="000000"/>
                </a:solidFill>
                <a:latin typeface="Calibri"/>
                <a:ea typeface="Calibri"/>
              </a:rPr>
              <a:t>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 A callout to explain that it is the plural of Haus comes up at the same time. </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gesture for ‘</a:t>
            </a:r>
            <a:r>
              <a:rPr lang="fr-FR" b="1" baseline="0" dirty="0"/>
              <a:t>Haus</a:t>
            </a:r>
            <a:r>
              <a:rPr lang="fr-FR" baseline="0" dirty="0"/>
              <a:t>’ might be to make a roof above your head with </a:t>
            </a:r>
            <a:r>
              <a:rPr lang="fr-FR" baseline="0" dirty="0" err="1"/>
              <a:t>two</a:t>
            </a:r>
            <a:r>
              <a:rPr lang="fr-FR" baseline="0" dirty="0"/>
              <a:t> hands, and </a:t>
            </a:r>
            <a:r>
              <a:rPr lang="fr-FR" baseline="0" dirty="0" err="1"/>
              <a:t>then</a:t>
            </a:r>
            <a:r>
              <a:rPr lang="fr-FR" baseline="0" dirty="0"/>
              <a:t> do </a:t>
            </a:r>
            <a:r>
              <a:rPr lang="fr-FR" baseline="0" dirty="0" err="1"/>
              <a:t>it</a:t>
            </a:r>
            <a:r>
              <a:rPr lang="fr-FR" baseline="0" dirty="0"/>
              <a:t> </a:t>
            </a:r>
            <a:r>
              <a:rPr lang="fr-FR" baseline="0" dirty="0" err="1"/>
              <a:t>again</a:t>
            </a:r>
            <a:r>
              <a:rPr lang="fr-FR" baseline="0" dirty="0"/>
              <a:t> to </a:t>
            </a:r>
            <a:r>
              <a:rPr lang="fr-FR" baseline="0" dirty="0" err="1"/>
              <a:t>indicate</a:t>
            </a:r>
            <a:r>
              <a:rPr lang="fr-FR" baseline="0" dirty="0"/>
              <a:t> plural. </a:t>
            </a:r>
          </a:p>
          <a:p>
            <a:pPr marL="0" indent="0">
              <a:buNone/>
            </a:pPr>
            <a:endParaRPr lang="fr-FR" sz="1300" spc="-1" baseline="0" dirty="0">
              <a:latin typeface="Arial"/>
            </a:endParaRPr>
          </a:p>
          <a:p>
            <a:pPr marL="0" indent="0">
              <a:buNone/>
            </a:pPr>
            <a:r>
              <a:rPr lang="fr-FR" sz="1300" b="1" spc="-1" baseline="0" dirty="0">
                <a:latin typeface="Arial"/>
              </a:rPr>
              <a:t>Frequency</a:t>
            </a:r>
            <a:r>
              <a:rPr lang="fr-FR" sz="1300" spc="-1" baseline="0" dirty="0">
                <a:latin typeface="Arial"/>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400" b="1" i="0" strike="noStrike" spc="-1" dirty="0">
                <a:solidFill>
                  <a:srgbClr val="002060"/>
                </a:solidFill>
                <a:latin typeface="Century Gothic"/>
                <a:ea typeface="Century Gothic"/>
              </a:rPr>
              <a:t>Häuser </a:t>
            </a:r>
            <a:r>
              <a:rPr lang="de-DE" sz="1400" b="0" i="0" strike="noStrike" spc="-1" dirty="0">
                <a:solidFill>
                  <a:srgbClr val="002060"/>
                </a:solidFill>
                <a:latin typeface="Century Gothic"/>
                <a:ea typeface="Century Gothic"/>
              </a:rPr>
              <a:t>[Haus-147]</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216000" indent="-216000">
              <a:lnSpc>
                <a:spcPct val="100000"/>
              </a:lnSpc>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578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t>
            </a:r>
            <a:r>
              <a:rPr lang="en-GB" sz="1300" b="1" spc="-1" dirty="0" err="1">
                <a:solidFill>
                  <a:srgbClr val="000000"/>
                </a:solidFill>
                <a:ea typeface="Calibri"/>
              </a:rPr>
              <a:t>äu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err="1">
                <a:solidFill>
                  <a:srgbClr val="000000"/>
                </a:solidFill>
                <a:ea typeface="Calibri"/>
              </a:rPr>
              <a:t>Häuser</a:t>
            </a:r>
            <a:r>
              <a:rPr lang="en-GB" sz="1300" b="1" spc="-1" dirty="0">
                <a:solidFill>
                  <a:srgbClr val="000000"/>
                </a:solidFill>
                <a:ea typeface="Calibri"/>
              </a:rPr>
              <a:t>’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a:t>
            </a:r>
            <a:r>
              <a:rPr lang="en-GB" sz="1300" b="1" spc="-1" dirty="0" err="1">
                <a:solidFill>
                  <a:srgbClr val="000000"/>
                </a:solidFill>
                <a:ea typeface="Calibri"/>
              </a:rPr>
              <a:t>Häuser</a:t>
            </a:r>
            <a:r>
              <a:rPr lang="en-GB" sz="1300" b="1" spc="-1" dirty="0">
                <a:solidFill>
                  <a:srgbClr val="000000"/>
                </a:solidFill>
                <a:ea typeface="Calibri"/>
              </a:rPr>
              <a:t>’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b="1" spc="-1" dirty="0">
              <a:latin typeface="Arial"/>
            </a:endParaRPr>
          </a:p>
          <a:p>
            <a:pPr marL="227815" indent="-227815"/>
            <a:r>
              <a:rPr lang="en-GB" sz="1300" b="1" spc="-1" dirty="0">
                <a:latin typeface="Arial"/>
              </a:rPr>
              <a:t>Word frequency: </a:t>
            </a:r>
          </a:p>
          <a:p>
            <a:pPr marL="216000" indent="-216000">
              <a:lnSpc>
                <a:spcPct val="100000"/>
              </a:lnSpc>
            </a:pPr>
            <a:r>
              <a:rPr lang="de-DE" sz="1400" b="1" i="0" strike="noStrike" spc="-1" dirty="0">
                <a:solidFill>
                  <a:srgbClr val="002060"/>
                </a:solidFill>
                <a:latin typeface="Century Gothic"/>
                <a:ea typeface="Century Gothic"/>
              </a:rPr>
              <a:t>Häuser </a:t>
            </a:r>
            <a:r>
              <a:rPr lang="de-DE" sz="1400" b="0" i="0" strike="noStrike" spc="-1" dirty="0">
                <a:solidFill>
                  <a:srgbClr val="002060"/>
                </a:solidFill>
                <a:latin typeface="Century Gothic"/>
                <a:ea typeface="Century Gothic"/>
              </a:rPr>
              <a:t>[Haus-147] </a:t>
            </a:r>
            <a:r>
              <a:rPr lang="de-DE" sz="1400" b="1" i="0" strike="noStrike" spc="-1" dirty="0">
                <a:solidFill>
                  <a:srgbClr val="002060"/>
                </a:solidFill>
                <a:latin typeface="Century Gothic"/>
                <a:ea typeface="Century Gothic"/>
              </a:rPr>
              <a:t>Mäuse </a:t>
            </a:r>
            <a:r>
              <a:rPr lang="de-DE" sz="1400" b="0" i="0" strike="noStrike" spc="-1" dirty="0">
                <a:solidFill>
                  <a:srgbClr val="002060"/>
                </a:solidFill>
                <a:latin typeface="Century Gothic"/>
                <a:ea typeface="Century Gothic"/>
              </a:rPr>
              <a:t>[Maus-3463] </a:t>
            </a:r>
            <a:r>
              <a:rPr lang="de-DE" sz="1400" b="1" i="0" strike="noStrike" spc="-1" dirty="0">
                <a:solidFill>
                  <a:srgbClr val="002060"/>
                </a:solidFill>
                <a:latin typeface="Century Gothic"/>
                <a:ea typeface="Century Gothic"/>
              </a:rPr>
              <a:t>träumen </a:t>
            </a:r>
            <a:r>
              <a:rPr lang="de-DE" sz="1400" b="0" i="0" strike="noStrike" spc="-1" dirty="0">
                <a:solidFill>
                  <a:srgbClr val="002060"/>
                </a:solidFill>
                <a:latin typeface="Century Gothic"/>
                <a:ea typeface="Century Gothic"/>
              </a:rPr>
              <a:t>[1793]</a:t>
            </a: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48056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the SSCs </a:t>
            </a:r>
            <a:r>
              <a:rPr lang="en-GB" sz="1300" b="1" spc="-1" dirty="0">
                <a:solidFill>
                  <a:srgbClr val="000000"/>
                </a:solidFill>
                <a:ea typeface="Calibri"/>
              </a:rPr>
              <a:t>[au] </a:t>
            </a:r>
            <a:r>
              <a:rPr lang="en-GB" sz="1300" spc="-1" dirty="0">
                <a:solidFill>
                  <a:srgbClr val="000000"/>
                </a:solidFill>
                <a:ea typeface="Calibri"/>
              </a:rPr>
              <a:t>and</a:t>
            </a:r>
            <a:r>
              <a:rPr lang="en-GB" sz="1300" b="1" spc="-1" dirty="0">
                <a:solidFill>
                  <a:srgbClr val="000000"/>
                </a:solidFill>
                <a:ea typeface="Calibri"/>
              </a:rPr>
              <a:t> [</a:t>
            </a:r>
            <a:r>
              <a:rPr lang="en-GB" sz="1300" b="1" spc="-1" dirty="0" err="1">
                <a:solidFill>
                  <a:srgbClr val="000000"/>
                </a:solidFill>
                <a:ea typeface="Calibri"/>
              </a:rPr>
              <a:t>äu</a:t>
            </a:r>
            <a:r>
              <a:rPr lang="en-GB" sz="1300" b="1" spc="-1" dirty="0">
                <a:solidFill>
                  <a:srgbClr val="000000"/>
                </a:solidFill>
                <a:ea typeface="Calibri"/>
              </a:rPr>
              <a:t>].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instructions. Pupils write down 1-8 and will write the full word with [au] or [</a:t>
            </a:r>
            <a:r>
              <a:rPr lang="en-GB" dirty="0" err="1"/>
              <a:t>äu</a:t>
            </a:r>
            <a:r>
              <a:rPr lang="en-GB" dirty="0"/>
              <a:t>], based on what they hear. </a:t>
            </a:r>
          </a:p>
          <a:p>
            <a:pPr marL="241104" indent="-241104">
              <a:buAutoNum type="arabicPeriod" startAt="2"/>
            </a:pPr>
            <a:r>
              <a:rPr lang="en-GB" dirty="0"/>
              <a:t>Click the audio button to hear the first word, elicit the answer from pupils and click to display answer. </a:t>
            </a:r>
          </a:p>
          <a:p>
            <a:pPr marL="241104" indent="-241104">
              <a:buAutoNum type="arabicPeriod" startAt="2"/>
            </a:pPr>
            <a:r>
              <a:rPr lang="en-GB" dirty="0"/>
              <a:t>Repeat for items 2-10. Note: Click the sound arrows in numerical order so that the answers will appear in the right order.</a:t>
            </a:r>
          </a:p>
          <a:p>
            <a:endParaRPr lang="en-GB" altLang="en-US" dirty="0"/>
          </a:p>
          <a:p>
            <a:r>
              <a:rPr lang="en-GB" altLang="en-US" b="1" dirty="0"/>
              <a:t>Transcript:</a:t>
            </a:r>
          </a:p>
          <a:p>
            <a:pPr marL="228600" indent="-228600">
              <a:buAutoNum type="arabicPeriod"/>
            </a:pPr>
            <a:r>
              <a:rPr lang="en-GB" altLang="en-US" b="0" dirty="0" err="1"/>
              <a:t>Häuser</a:t>
            </a:r>
            <a:endParaRPr lang="en-GB" altLang="en-US" b="0" dirty="0"/>
          </a:p>
          <a:p>
            <a:pPr marL="228600" indent="-228600">
              <a:buAutoNum type="arabicPeriod"/>
            </a:pPr>
            <a:r>
              <a:rPr lang="en-GB" altLang="en-US" b="0" dirty="0"/>
              <a:t>Baum</a:t>
            </a:r>
          </a:p>
          <a:p>
            <a:pPr marL="228600" indent="-228600">
              <a:buAutoNum type="arabicPeriod"/>
            </a:pPr>
            <a:r>
              <a:rPr lang="en-GB" altLang="en-US" b="0" dirty="0"/>
              <a:t>Auto</a:t>
            </a:r>
          </a:p>
          <a:p>
            <a:pPr marL="228600" indent="-228600">
              <a:buAutoNum type="arabicPeriod"/>
            </a:pPr>
            <a:r>
              <a:rPr lang="en-GB" altLang="en-US" b="0" dirty="0" err="1"/>
              <a:t>kaufen</a:t>
            </a:r>
            <a:endParaRPr lang="en-GB" altLang="en-US" b="0" dirty="0"/>
          </a:p>
          <a:p>
            <a:pPr marL="228600" indent="-228600">
              <a:buAutoNum type="arabicPeriod"/>
            </a:pPr>
            <a:r>
              <a:rPr lang="en-GB" altLang="en-US" b="0" dirty="0" err="1"/>
              <a:t>aufbäumen</a:t>
            </a:r>
            <a:endParaRPr lang="en-GB" altLang="en-US" b="0" dirty="0"/>
          </a:p>
          <a:p>
            <a:pPr marL="228600" indent="-228600">
              <a:buAutoNum type="arabicPeriod"/>
            </a:pPr>
            <a:r>
              <a:rPr lang="en-GB" altLang="en-US" b="0" dirty="0" err="1"/>
              <a:t>Puppenhaus</a:t>
            </a:r>
            <a:endParaRPr lang="en-GB" altLang="en-US" b="0" dirty="0"/>
          </a:p>
          <a:p>
            <a:pPr marL="228600" indent="-228600">
              <a:buAutoNum type="arabicPeriod"/>
            </a:pPr>
            <a:r>
              <a:rPr lang="en-GB" altLang="en-US" b="0" dirty="0" err="1"/>
              <a:t>Mäuse</a:t>
            </a:r>
            <a:endParaRPr lang="en-GB" altLang="en-US" b="0" dirty="0"/>
          </a:p>
          <a:p>
            <a:pPr marL="228600" indent="-228600">
              <a:buAutoNum type="arabicPeriod"/>
            </a:pPr>
            <a:r>
              <a:rPr lang="en-GB" altLang="en-US" b="0" dirty="0" err="1"/>
              <a:t>Gebäude</a:t>
            </a:r>
            <a:endParaRPr lang="en-GB" altLang="en-US" b="0" dirty="0"/>
          </a:p>
          <a:p>
            <a:pPr marL="228600" indent="-228600">
              <a:buAutoNum type="arabicPeriod"/>
            </a:pPr>
            <a:r>
              <a:rPr lang="en-GB" altLang="en-US" b="0" dirty="0" err="1"/>
              <a:t>Stauräume</a:t>
            </a:r>
            <a:endParaRPr lang="en-GB" altLang="en-US" b="0" dirty="0"/>
          </a:p>
          <a:p>
            <a:pPr marL="228600" indent="-228600">
              <a:buAutoNum type="arabicPeriod"/>
            </a:pPr>
            <a:r>
              <a:rPr lang="en-GB" altLang="en-US" b="0" dirty="0" err="1"/>
              <a:t>Bäume</a:t>
            </a:r>
            <a:br>
              <a:rPr lang="en-GB" altLang="en-US" dirty="0"/>
            </a:br>
            <a:endParaRPr lang="en-GB" altLang="en-US" dirty="0"/>
          </a:p>
          <a:p>
            <a:r>
              <a:rPr lang="en-GB" altLang="en-US" b="1" dirty="0"/>
              <a:t>Word frequency (1 is the most frequent word in German): </a:t>
            </a:r>
            <a:br>
              <a:rPr lang="en-GB" altLang="en-US" dirty="0"/>
            </a:br>
            <a:r>
              <a:rPr lang="en-GB" altLang="en-US" dirty="0" err="1"/>
              <a:t>aufbämen</a:t>
            </a:r>
            <a:r>
              <a:rPr lang="en-GB" altLang="en-US" dirty="0"/>
              <a:t> [n/a] </a:t>
            </a:r>
            <a:r>
              <a:rPr lang="en-GB" altLang="en-US" dirty="0" err="1"/>
              <a:t>Stauraum</a:t>
            </a:r>
            <a:r>
              <a:rPr lang="en-GB" altLang="en-US" dirty="0"/>
              <a:t> [n/a] </a:t>
            </a:r>
            <a:r>
              <a:rPr lang="en-GB" altLang="en-US" dirty="0" err="1"/>
              <a:t>Puppe</a:t>
            </a:r>
            <a:r>
              <a:rPr lang="en-GB" altLang="en-US" dirty="0"/>
              <a:t> [4674] </a:t>
            </a:r>
          </a:p>
          <a:p>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endParaRPr lang="en-GB" altLang="en-US" dirty="0"/>
          </a:p>
        </p:txBody>
      </p:sp>
    </p:spTree>
    <p:extLst>
      <p:ext uri="{BB962C8B-B14F-4D97-AF65-F5344CB8AC3E}">
        <p14:creationId xmlns:p14="http://schemas.microsoft.com/office/powerpoint/2010/main" val="174750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endParaRPr lang="en-US" b="1" dirty="0"/>
          </a:p>
          <a:p>
            <a:r>
              <a:rPr lang="en-US" b="1" dirty="0"/>
              <a:t>Timing: </a:t>
            </a:r>
            <a:r>
              <a:rPr lang="en-US" b="1" i="0" dirty="0"/>
              <a:t>3 minutes (two slides)</a:t>
            </a:r>
          </a:p>
          <a:p>
            <a:endParaRPr lang="en-US" b="0" i="0" dirty="0"/>
          </a:p>
          <a:p>
            <a:r>
              <a:rPr lang="en-US" b="1" i="0" dirty="0"/>
              <a:t>Aim: </a:t>
            </a:r>
            <a:r>
              <a:rPr lang="en-US" b="0" i="0" dirty="0"/>
              <a:t>to introduce the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Check that pupils are clear what the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callouts.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new words as a class and individually. </a:t>
            </a:r>
            <a:br>
              <a:rPr lang="en-GB" b="0" baseline="0" dirty="0"/>
            </a:br>
            <a:r>
              <a:rPr lang="en-GB" b="0" baseline="0" dirty="0"/>
              <a:t>2. Then, on the next slide, pupils try to match the German and the pictures, then try to recall the German words. </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367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Aim: </a:t>
            </a:r>
            <a:r>
              <a:rPr lang="en-GB" b="0" dirty="0"/>
              <a:t>to</a:t>
            </a:r>
            <a:r>
              <a:rPr lang="en-GB" b="0" baseline="0" dirty="0"/>
              <a:t> provide written recognition and read aloud practice of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say the German words aloud?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present the vowel changes from a </a:t>
            </a:r>
            <a:r>
              <a:rPr lang="en-GB" sz="1200" b="0" strike="noStrike" spc="-1" dirty="0">
                <a:solidFill>
                  <a:srgbClr val="000000"/>
                </a:solidFill>
                <a:latin typeface="Calibri"/>
                <a:sym typeface="Wingdings" panose="05000000000000000000" pitchFamily="2" charset="2"/>
              </a:rPr>
              <a:t> ä for strong verbs in the 3</a:t>
            </a:r>
            <a:r>
              <a:rPr lang="en-GB" sz="1200" b="0" strike="noStrike" spc="-1" baseline="30000" dirty="0">
                <a:solidFill>
                  <a:srgbClr val="000000"/>
                </a:solidFill>
                <a:latin typeface="Calibri"/>
                <a:sym typeface="Wingdings" panose="05000000000000000000" pitchFamily="2" charset="2"/>
              </a:rPr>
              <a:t>rd</a:t>
            </a:r>
            <a:r>
              <a:rPr lang="en-GB" sz="1200" b="0" strike="noStrike" spc="-1" dirty="0">
                <a:solidFill>
                  <a:srgbClr val="000000"/>
                </a:solidFill>
                <a:latin typeface="Calibri"/>
                <a:sym typeface="Wingdings" panose="05000000000000000000" pitchFamily="2" charset="2"/>
              </a:rPr>
              <a:t> person singular.</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2104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28294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12645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95743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80160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5682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4088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63529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30830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43339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00044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6481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6414735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audio" Target="../media/audio41.wav"/><Relationship Id="rId3" Type="http://schemas.openxmlformats.org/officeDocument/2006/relationships/audio" Target="../media/audio34.wav"/><Relationship Id="rId7" Type="http://schemas.openxmlformats.org/officeDocument/2006/relationships/image" Target="../media/image13.svg"/><Relationship Id="rId12" Type="http://schemas.openxmlformats.org/officeDocument/2006/relationships/audio" Target="../media/audio40.wav"/><Relationship Id="rId2" Type="http://schemas.openxmlformats.org/officeDocument/2006/relationships/notesSlide" Target="../notesSlides/notesSlide10.xml"/><Relationship Id="rId16" Type="http://schemas.openxmlformats.org/officeDocument/2006/relationships/image" Target="../media/image42.gif"/><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audio" Target="../media/audio39.wav"/><Relationship Id="rId5" Type="http://schemas.openxmlformats.org/officeDocument/2006/relationships/image" Target="../media/image40.png"/><Relationship Id="rId15" Type="http://schemas.openxmlformats.org/officeDocument/2006/relationships/image" Target="../media/image41.gif"/><Relationship Id="rId10" Type="http://schemas.openxmlformats.org/officeDocument/2006/relationships/audio" Target="../media/audio38.wav"/><Relationship Id="rId4" Type="http://schemas.openxmlformats.org/officeDocument/2006/relationships/audio" Target="../media/audio35.wav"/><Relationship Id="rId9" Type="http://schemas.openxmlformats.org/officeDocument/2006/relationships/audio" Target="../media/audio37.wav"/><Relationship Id="rId14" Type="http://schemas.openxmlformats.org/officeDocument/2006/relationships/audio" Target="../media/audio42.wav"/></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43.wav"/><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33.png"/><Relationship Id="rId5" Type="http://schemas.openxmlformats.org/officeDocument/2006/relationships/audio" Target="../media/audio45.wav"/><Relationship Id="rId10" Type="http://schemas.openxmlformats.org/officeDocument/2006/relationships/image" Target="../media/image43.png"/><Relationship Id="rId4" Type="http://schemas.openxmlformats.org/officeDocument/2006/relationships/audio" Target="../media/audio44.wav"/><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4.wav"/><Relationship Id="rId18" Type="http://schemas.openxmlformats.org/officeDocument/2006/relationships/audio" Target="../media/audio59.wav"/><Relationship Id="rId3" Type="http://schemas.openxmlformats.org/officeDocument/2006/relationships/audio" Target="../media/audio46.wav"/><Relationship Id="rId21" Type="http://schemas.openxmlformats.org/officeDocument/2006/relationships/image" Target="../media/image44.png"/><Relationship Id="rId7" Type="http://schemas.openxmlformats.org/officeDocument/2006/relationships/audio" Target="../media/audio50.wav"/><Relationship Id="rId12" Type="http://schemas.openxmlformats.org/officeDocument/2006/relationships/audio" Target="../media/audio53.wav"/><Relationship Id="rId17" Type="http://schemas.openxmlformats.org/officeDocument/2006/relationships/audio" Target="../media/audio58.wav"/><Relationship Id="rId2" Type="http://schemas.openxmlformats.org/officeDocument/2006/relationships/notesSlide" Target="../notesSlides/notesSlide12.xml"/><Relationship Id="rId16" Type="http://schemas.openxmlformats.org/officeDocument/2006/relationships/audio" Target="../media/audio57.wav"/><Relationship Id="rId20"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audio" Target="../media/audio49.wav"/><Relationship Id="rId11" Type="http://schemas.openxmlformats.org/officeDocument/2006/relationships/image" Target="../media/image13.svg"/><Relationship Id="rId24" Type="http://schemas.openxmlformats.org/officeDocument/2006/relationships/image" Target="../media/image46.png"/><Relationship Id="rId5" Type="http://schemas.openxmlformats.org/officeDocument/2006/relationships/audio" Target="../media/audio48.wav"/><Relationship Id="rId15" Type="http://schemas.openxmlformats.org/officeDocument/2006/relationships/audio" Target="../media/audio56.wav"/><Relationship Id="rId23" Type="http://schemas.openxmlformats.org/officeDocument/2006/relationships/audio" Target="../media/audio61.wav"/><Relationship Id="rId10" Type="http://schemas.openxmlformats.org/officeDocument/2006/relationships/image" Target="../media/image12.png"/><Relationship Id="rId19" Type="http://schemas.openxmlformats.org/officeDocument/2006/relationships/audio" Target="../media/audio60.wav"/><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audio" Target="../media/audio55.wav"/><Relationship Id="rId22"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audio" Target="../media/audio63.wav"/><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7.wav"/><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audio" Target="../media/audio6.wav"/><Relationship Id="rId11" Type="http://schemas.openxmlformats.org/officeDocument/2006/relationships/image" Target="../media/image11.jpeg"/><Relationship Id="rId5" Type="http://schemas.openxmlformats.org/officeDocument/2006/relationships/audio" Target="../media/audio9.wav"/><Relationship Id="rId10" Type="http://schemas.openxmlformats.org/officeDocument/2006/relationships/image" Target="../media/image10.png"/><Relationship Id="rId4" Type="http://schemas.openxmlformats.org/officeDocument/2006/relationships/audio" Target="../media/audio8.wav"/><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18" Type="http://schemas.openxmlformats.org/officeDocument/2006/relationships/image" Target="../media/image16.png"/><Relationship Id="rId26" Type="http://schemas.openxmlformats.org/officeDocument/2006/relationships/image" Target="../media/image23.png"/><Relationship Id="rId3" Type="http://schemas.openxmlformats.org/officeDocument/2006/relationships/audio" Target="../media/audio10.wav"/><Relationship Id="rId21" Type="http://schemas.openxmlformats.org/officeDocument/2006/relationships/image" Target="../media/image19.png"/><Relationship Id="rId7" Type="http://schemas.openxmlformats.org/officeDocument/2006/relationships/image" Target="../media/image14.png"/><Relationship Id="rId12" Type="http://schemas.openxmlformats.org/officeDocument/2006/relationships/audio" Target="../media/audio16.wav"/><Relationship Id="rId17" Type="http://schemas.openxmlformats.org/officeDocument/2006/relationships/image" Target="../media/image11.jpeg"/><Relationship Id="rId25" Type="http://schemas.openxmlformats.org/officeDocument/2006/relationships/image" Target="../media/image22.png"/><Relationship Id="rId2" Type="http://schemas.openxmlformats.org/officeDocument/2006/relationships/notesSlide" Target="../notesSlides/notesSlide6.xml"/><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audio" Target="../media/audio11.wav"/><Relationship Id="rId11" Type="http://schemas.openxmlformats.org/officeDocument/2006/relationships/audio" Target="../media/audio15.wav"/><Relationship Id="rId24" Type="http://schemas.openxmlformats.org/officeDocument/2006/relationships/image" Target="../media/image21.png"/><Relationship Id="rId5" Type="http://schemas.openxmlformats.org/officeDocument/2006/relationships/image" Target="../media/image13.svg"/><Relationship Id="rId15" Type="http://schemas.openxmlformats.org/officeDocument/2006/relationships/audio" Target="../media/audio19.wav"/><Relationship Id="rId23" Type="http://schemas.openxmlformats.org/officeDocument/2006/relationships/image" Target="../media/image20.png"/><Relationship Id="rId28" Type="http://schemas.openxmlformats.org/officeDocument/2006/relationships/image" Target="../media/image24.png"/><Relationship Id="rId10" Type="http://schemas.openxmlformats.org/officeDocument/2006/relationships/audio" Target="../media/audio14.wav"/><Relationship Id="rId19"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audio" Target="../media/audio13.wav"/><Relationship Id="rId14" Type="http://schemas.openxmlformats.org/officeDocument/2006/relationships/audio" Target="../media/audio18.wav"/><Relationship Id="rId22" Type="http://schemas.openxmlformats.org/officeDocument/2006/relationships/audio" Target="../media/audio20.wav"/><Relationship Id="rId27" Type="http://schemas.openxmlformats.org/officeDocument/2006/relationships/audio" Target="../media/audio21.wav"/><Relationship Id="rId30"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29.png"/><Relationship Id="rId18" Type="http://schemas.openxmlformats.org/officeDocument/2006/relationships/audio" Target="../media/audio29.wav"/><Relationship Id="rId3" Type="http://schemas.openxmlformats.org/officeDocument/2006/relationships/audio" Target="../media/audio22.wav"/><Relationship Id="rId7" Type="http://schemas.openxmlformats.org/officeDocument/2006/relationships/audio" Target="../media/audio24.wav"/><Relationship Id="rId12" Type="http://schemas.openxmlformats.org/officeDocument/2006/relationships/image" Target="../media/image28.png"/><Relationship Id="rId17" Type="http://schemas.openxmlformats.org/officeDocument/2006/relationships/image" Target="../media/image32.png"/><Relationship Id="rId2" Type="http://schemas.openxmlformats.org/officeDocument/2006/relationships/notesSlide" Target="../notesSlides/notesSlide7.xml"/><Relationship Id="rId16" Type="http://schemas.openxmlformats.org/officeDocument/2006/relationships/audio" Target="../media/audio28.wav"/><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image" Target="../media/image27.png"/><Relationship Id="rId5" Type="http://schemas.openxmlformats.org/officeDocument/2006/relationships/image" Target="../media/image13.svg"/><Relationship Id="rId15" Type="http://schemas.openxmlformats.org/officeDocument/2006/relationships/image" Target="../media/image31.png"/><Relationship Id="rId10" Type="http://schemas.openxmlformats.org/officeDocument/2006/relationships/audio" Target="../media/audio27.wav"/><Relationship Id="rId19" Type="http://schemas.openxmlformats.org/officeDocument/2006/relationships/image" Target="../media/image33.png"/><Relationship Id="rId4" Type="http://schemas.openxmlformats.org/officeDocument/2006/relationships/image" Target="../media/image12.png"/><Relationship Id="rId9" Type="http://schemas.openxmlformats.org/officeDocument/2006/relationships/audio" Target="../media/audio26.wav"/><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audio" Target="../media/audio26.wav"/><Relationship Id="rId18" Type="http://schemas.openxmlformats.org/officeDocument/2006/relationships/image" Target="../media/image31.png"/><Relationship Id="rId3" Type="http://schemas.openxmlformats.org/officeDocument/2006/relationships/image" Target="../media/image30.png"/><Relationship Id="rId21" Type="http://schemas.openxmlformats.org/officeDocument/2006/relationships/audio" Target="../media/audio29.wav"/><Relationship Id="rId7" Type="http://schemas.openxmlformats.org/officeDocument/2006/relationships/audio" Target="../media/audio25.wav"/><Relationship Id="rId12" Type="http://schemas.openxmlformats.org/officeDocument/2006/relationships/audio" Target="../media/audio23.wav"/><Relationship Id="rId17" Type="http://schemas.openxmlformats.org/officeDocument/2006/relationships/image" Target="../media/image27.png"/><Relationship Id="rId2" Type="http://schemas.openxmlformats.org/officeDocument/2006/relationships/notesSlide" Target="../notesSlides/notesSlide8.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audio" Target="../media/audio28.wav"/><Relationship Id="rId11" Type="http://schemas.openxmlformats.org/officeDocument/2006/relationships/audio" Target="../media/audio22.wav"/><Relationship Id="rId5" Type="http://schemas.openxmlformats.org/officeDocument/2006/relationships/audio" Target="../media/audio24.wav"/><Relationship Id="rId15" Type="http://schemas.openxmlformats.org/officeDocument/2006/relationships/image" Target="../media/image28.png"/><Relationship Id="rId10" Type="http://schemas.openxmlformats.org/officeDocument/2006/relationships/image" Target="../media/image13.svg"/><Relationship Id="rId19" Type="http://schemas.openxmlformats.org/officeDocument/2006/relationships/image" Target="../media/image25.png"/><Relationship Id="rId4" Type="http://schemas.openxmlformats.org/officeDocument/2006/relationships/audio" Target="../media/audio27.wav"/><Relationship Id="rId9" Type="http://schemas.openxmlformats.org/officeDocument/2006/relationships/image" Target="../media/image12.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3.png"/><Relationship Id="rId3" Type="http://schemas.openxmlformats.org/officeDocument/2006/relationships/audio" Target="../media/audio30.wav"/><Relationship Id="rId7" Type="http://schemas.openxmlformats.org/officeDocument/2006/relationships/image" Target="../media/image35.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33.wav"/><Relationship Id="rId11" Type="http://schemas.openxmlformats.org/officeDocument/2006/relationships/image" Target="../media/image39.png"/><Relationship Id="rId5" Type="http://schemas.openxmlformats.org/officeDocument/2006/relationships/audio" Target="../media/audio32.wav"/><Relationship Id="rId10" Type="http://schemas.openxmlformats.org/officeDocument/2006/relationships/image" Target="../media/image38.png"/><Relationship Id="rId4" Type="http://schemas.openxmlformats.org/officeDocument/2006/relationships/audio" Target="../media/audio31.wav"/><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39271" y="548676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strong verbs (a </a:t>
            </a: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 ä)</a:t>
            </a:r>
            <a:endPar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6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[au] and [äu]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14463"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a:t>
            </a:r>
            <a:r>
              <a:rPr lang="en-GB" sz="2000">
                <a:solidFill>
                  <a:srgbClr val="002060"/>
                </a:solidFill>
                <a:latin typeface="Century Gothic" panose="020B0502020202020204" pitchFamily="34" charset="0"/>
              </a:rPr>
              <a:t>Week 5</a:t>
            </a:r>
            <a:endParaRPr lang="en-GB" sz="2000" dirty="0">
              <a:solidFill>
                <a:srgbClr val="002060"/>
              </a:solidFill>
              <a:latin typeface="Century Gothic" panose="020B0502020202020204" pitchFamily="34" charset="0"/>
            </a:endParaRPr>
          </a:p>
        </p:txBody>
      </p:sp>
      <p:pic>
        <p:nvPicPr>
          <p:cNvPr id="12" name="Picture 11" descr="A picture containing fan, vector graphics&#10;&#10;Description automatically generated">
            <a:extLst>
              <a:ext uri="{FF2B5EF4-FFF2-40B4-BE49-F238E27FC236}">
                <a16:creationId xmlns:a16="http://schemas.microsoft.com/office/drawing/2014/main" id="{2AAF0D32-E196-418B-A89C-7830B270F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915" y="1231515"/>
            <a:ext cx="2049948" cy="1736050"/>
          </a:xfrm>
          <a:prstGeom prst="rect">
            <a:avLst/>
          </a:prstGeom>
        </p:spPr>
      </p:pic>
      <p:pic>
        <p:nvPicPr>
          <p:cNvPr id="13" name="Picture 12" descr="A group of people raising their hands&#10;&#10;Description automatically generated with medium confidence">
            <a:extLst>
              <a:ext uri="{FF2B5EF4-FFF2-40B4-BE49-F238E27FC236}">
                <a16:creationId xmlns:a16="http://schemas.microsoft.com/office/drawing/2014/main" id="{5668A65A-77C2-485E-851B-FBA1C12352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54280"/>
            <a:ext cx="4350240" cy="1740096"/>
          </a:xfrm>
          <a:prstGeom prst="roundRect">
            <a:avLst/>
          </a:prstGeom>
        </p:spPr>
      </p:pic>
      <p:sp>
        <p:nvSpPr>
          <p:cNvPr id="14" name="TextBox 13">
            <a:hlinkClick r:id="" action="ppaction://noaction">
              <a:snd r:embed="rId6" name="T2_W5_1.1.wav"/>
            </a:hlinkClick>
            <a:extLst>
              <a:ext uri="{FF2B5EF4-FFF2-40B4-BE49-F238E27FC236}">
                <a16:creationId xmlns:a16="http://schemas.microsoft.com/office/drawing/2014/main" id="{750F6449-83A7-4BBD-BD39-1F7AD927AB17}"/>
              </a:ext>
            </a:extLst>
          </p:cNvPr>
          <p:cNvSpPr txBox="1"/>
          <p:nvPr/>
        </p:nvSpPr>
        <p:spPr>
          <a:xfrm rot="349106">
            <a:off x="167126" y="2028592"/>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Wir</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helfen</a:t>
            </a:r>
            <a:r>
              <a:rPr lang="en-GB" sz="3200" b="1" dirty="0">
                <a:solidFill>
                  <a:schemeClr val="bg1"/>
                </a:solidFill>
                <a:latin typeface="Segoe Print" panose="02000600000000000000" pitchFamily="2" charset="0"/>
              </a:rPr>
              <a:t>!</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4" name="T2_W5_10.1.wav"/>
            </a:hlinkClick>
          </p:cNvPr>
          <p:cNvSpPr/>
          <p:nvPr/>
        </p:nvSpPr>
        <p:spPr>
          <a:xfrm>
            <a:off x="0" y="0"/>
            <a:ext cx="498606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Ein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Projekt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für</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UNICEF</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1116086"/>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5537" y="45752"/>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00718"/>
            <a:ext cx="914400" cy="914400"/>
          </a:xfrm>
          <a:prstGeom prst="rect">
            <a:avLst/>
          </a:prstGeom>
        </p:spPr>
      </p:pic>
      <p:sp>
        <p:nvSpPr>
          <p:cNvPr id="69" name="Speech Bubble: Rectangle with Corners Rounded 68">
            <a:hlinkClick r:id="" action="ppaction://noaction">
              <a:snd r:embed="rId8" name="T2_W5_10.2.wav"/>
            </a:hlinkClick>
            <a:extLst>
              <a:ext uri="{FF2B5EF4-FFF2-40B4-BE49-F238E27FC236}">
                <a16:creationId xmlns:a16="http://schemas.microsoft.com/office/drawing/2014/main" id="{7455D017-EF74-48DA-B4CF-88047C199FE1}"/>
              </a:ext>
            </a:extLst>
          </p:cNvPr>
          <p:cNvSpPr/>
          <p:nvPr/>
        </p:nvSpPr>
        <p:spPr>
          <a:xfrm>
            <a:off x="785642" y="598897"/>
            <a:ext cx="10203552" cy="647671"/>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hlinkClick r:id="" action="ppaction://noaction">
              <a:snd r:embed="rId8" name="T2_W5_10.2.wav"/>
            </a:hlinkClick>
            <a:extLst>
              <a:ext uri="{FF2B5EF4-FFF2-40B4-BE49-F238E27FC236}">
                <a16:creationId xmlns:a16="http://schemas.microsoft.com/office/drawing/2014/main" id="{1EABAD8D-5F95-40DD-A2BD-088C9326CD89}"/>
              </a:ext>
            </a:extLst>
          </p:cNvPr>
          <p:cNvSpPr txBox="1"/>
          <p:nvPr/>
        </p:nvSpPr>
        <p:spPr>
          <a:xfrm>
            <a:off x="818773" y="581898"/>
            <a:ext cx="9098949"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spc="-1" dirty="0">
                <a:solidFill>
                  <a:prstClr val="white"/>
                </a:solidFill>
                <a:latin typeface="Century Gothic" panose="020B0502020202020204" pitchFamily="34" charset="0"/>
                <a:ea typeface="Century Gothic"/>
              </a:rPr>
              <a:t>Ronja </a:t>
            </a:r>
            <a:r>
              <a:rPr lang="en-GB" sz="2000" spc="-1" dirty="0" err="1">
                <a:solidFill>
                  <a:prstClr val="white"/>
                </a:solidFill>
                <a:latin typeface="Century Gothic" panose="020B0502020202020204" pitchFamily="34" charset="0"/>
                <a:ea typeface="Century Gothic"/>
              </a:rPr>
              <a:t>schreibt</a:t>
            </a:r>
            <a:r>
              <a:rPr lang="en-GB" sz="2000" spc="-1" dirty="0">
                <a:solidFill>
                  <a:prstClr val="white"/>
                </a:solidFill>
                <a:latin typeface="Century Gothic" panose="020B0502020202020204" pitchFamily="34" charset="0"/>
                <a:ea typeface="Century Gothic"/>
              </a:rPr>
              <a:t> an Johanna.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macht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was?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1 – 6, </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ich </a:t>
            </a:r>
            <a:r>
              <a:rPr kumimoji="0" lang="en-GB" sz="200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(Ronja)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er </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Lias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die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Aktivität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2" name="TextBox 71">
            <a:extLst>
              <a:ext uri="{FF2B5EF4-FFF2-40B4-BE49-F238E27FC236}">
                <a16:creationId xmlns:a16="http://schemas.microsoft.com/office/drawing/2014/main" id="{405F5035-6818-4AE5-BFFB-439134788E8C}"/>
              </a:ext>
            </a:extLst>
          </p:cNvPr>
          <p:cNvSpPr txBox="1"/>
          <p:nvPr/>
        </p:nvSpPr>
        <p:spPr>
          <a:xfrm>
            <a:off x="253640" y="3400632"/>
            <a:ext cx="4912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1F4E79"/>
                </a:solidFill>
                <a:effectLst/>
                <a:uLnTx/>
                <a:uFillTx/>
                <a:latin typeface="Century Gothic"/>
                <a:ea typeface="+mn-ea"/>
                <a:cs typeface="+mn-cs"/>
              </a:rPr>
              <a:t>  </a:t>
            </a:r>
            <a:endParaRPr kumimoji="0" lang="en-GB" sz="2000" b="0" i="0" u="none" strike="noStrike" kern="0" cap="none" spc="0" normalizeH="0" baseline="0" noProof="0" dirty="0">
              <a:ln>
                <a:noFill/>
              </a:ln>
              <a:solidFill>
                <a:srgbClr val="1F4E79"/>
              </a:solidFill>
              <a:effectLst/>
              <a:uLnTx/>
              <a:uFillTx/>
              <a:latin typeface="Century Gothic"/>
              <a:ea typeface="+mn-ea"/>
              <a:cs typeface="+mn-cs"/>
            </a:endParaRPr>
          </a:p>
        </p:txBody>
      </p:sp>
      <p:grpSp>
        <p:nvGrpSpPr>
          <p:cNvPr id="73" name="Group 72">
            <a:extLst>
              <a:ext uri="{FF2B5EF4-FFF2-40B4-BE49-F238E27FC236}">
                <a16:creationId xmlns:a16="http://schemas.microsoft.com/office/drawing/2014/main" id="{6C55917F-B0F4-4D87-94BB-3F30AECDBC60}"/>
              </a:ext>
            </a:extLst>
          </p:cNvPr>
          <p:cNvGrpSpPr/>
          <p:nvPr/>
        </p:nvGrpSpPr>
        <p:grpSpPr>
          <a:xfrm>
            <a:off x="80145" y="1436969"/>
            <a:ext cx="3131619" cy="5236809"/>
            <a:chOff x="-30480" y="22860"/>
            <a:chExt cx="3394710" cy="6004560"/>
          </a:xfrm>
        </p:grpSpPr>
        <p:grpSp>
          <p:nvGrpSpPr>
            <p:cNvPr id="74" name="Group 73">
              <a:extLst>
                <a:ext uri="{FF2B5EF4-FFF2-40B4-BE49-F238E27FC236}">
                  <a16:creationId xmlns:a16="http://schemas.microsoft.com/office/drawing/2014/main" id="{7BF8AE11-7347-444B-9E75-F0B9358B2975}"/>
                </a:ext>
              </a:extLst>
            </p:cNvPr>
            <p:cNvGrpSpPr/>
            <p:nvPr/>
          </p:nvGrpSpPr>
          <p:grpSpPr>
            <a:xfrm>
              <a:off x="-30480" y="22860"/>
              <a:ext cx="3394710" cy="6004560"/>
              <a:chOff x="-30480" y="22860"/>
              <a:chExt cx="3394710" cy="6004560"/>
            </a:xfrm>
          </p:grpSpPr>
          <p:sp>
            <p:nvSpPr>
              <p:cNvPr id="76" name="Rectangle: Rounded Corners 80">
                <a:extLst>
                  <a:ext uri="{FF2B5EF4-FFF2-40B4-BE49-F238E27FC236}">
                    <a16:creationId xmlns:a16="http://schemas.microsoft.com/office/drawing/2014/main" id="{D131C124-33F2-4C34-A175-D312EA84041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391E02F7-2BFD-4DFD-BB9B-0D8FC166E3F4}"/>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75" name="Oval 74">
              <a:extLst>
                <a:ext uri="{FF2B5EF4-FFF2-40B4-BE49-F238E27FC236}">
                  <a16:creationId xmlns:a16="http://schemas.microsoft.com/office/drawing/2014/main" id="{4498B0F3-AEB5-4101-AB48-06EAE7768792}"/>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8" name="Group 77">
            <a:extLst>
              <a:ext uri="{FF2B5EF4-FFF2-40B4-BE49-F238E27FC236}">
                <a16:creationId xmlns:a16="http://schemas.microsoft.com/office/drawing/2014/main" id="{12A14745-5768-4F84-B7E2-86D89F2FF630}"/>
              </a:ext>
            </a:extLst>
          </p:cNvPr>
          <p:cNvGrpSpPr/>
          <p:nvPr/>
        </p:nvGrpSpPr>
        <p:grpSpPr>
          <a:xfrm>
            <a:off x="320154" y="1875764"/>
            <a:ext cx="2820206" cy="1071811"/>
            <a:chOff x="511990" y="1440685"/>
            <a:chExt cx="2820206" cy="1071811"/>
          </a:xfrm>
        </p:grpSpPr>
        <p:sp>
          <p:nvSpPr>
            <p:cNvPr id="79" name="Speech Bubble: Rectangle with Corners Rounded 77">
              <a:extLst>
                <a:ext uri="{FF2B5EF4-FFF2-40B4-BE49-F238E27FC236}">
                  <a16:creationId xmlns:a16="http://schemas.microsoft.com/office/drawing/2014/main" id="{A6EC61AD-FAF4-4B4E-9554-A433516693BB}"/>
                </a:ext>
              </a:extLst>
            </p:cNvPr>
            <p:cNvSpPr/>
            <p:nvPr/>
          </p:nvSpPr>
          <p:spPr>
            <a:xfrm>
              <a:off x="545769" y="1440685"/>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B77F84E4-6CCB-4A17-9145-59FF1BCCF613}"/>
                </a:ext>
              </a:extLst>
            </p:cNvPr>
            <p:cNvSpPr txBox="1"/>
            <p:nvPr/>
          </p:nvSpPr>
          <p:spPr>
            <a:xfrm>
              <a:off x="511990" y="1575466"/>
              <a:ext cx="28202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1.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läuf</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jeden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Tag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sechs</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Kilometer</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a:t>
              </a:r>
            </a:p>
          </p:txBody>
        </p:sp>
      </p:grpSp>
      <p:grpSp>
        <p:nvGrpSpPr>
          <p:cNvPr id="81" name="Group 80">
            <a:extLst>
              <a:ext uri="{FF2B5EF4-FFF2-40B4-BE49-F238E27FC236}">
                <a16:creationId xmlns:a16="http://schemas.microsoft.com/office/drawing/2014/main" id="{95992C12-433E-441F-B465-6C200E64AE96}"/>
              </a:ext>
            </a:extLst>
          </p:cNvPr>
          <p:cNvGrpSpPr/>
          <p:nvPr/>
        </p:nvGrpSpPr>
        <p:grpSpPr>
          <a:xfrm>
            <a:off x="292065" y="3354933"/>
            <a:ext cx="2797721" cy="1071811"/>
            <a:chOff x="483901" y="2919854"/>
            <a:chExt cx="2797721" cy="1071811"/>
          </a:xfrm>
        </p:grpSpPr>
        <p:sp>
          <p:nvSpPr>
            <p:cNvPr id="82" name="Speech Bubble: Rectangle with Corners Rounded 95">
              <a:extLst>
                <a:ext uri="{FF2B5EF4-FFF2-40B4-BE49-F238E27FC236}">
                  <a16:creationId xmlns:a16="http://schemas.microsoft.com/office/drawing/2014/main" id="{035E69BC-29E4-4E3E-937C-93487469D6E2}"/>
                </a:ext>
              </a:extLst>
            </p:cNvPr>
            <p:cNvSpPr/>
            <p:nvPr/>
          </p:nvSpPr>
          <p:spPr>
            <a:xfrm>
              <a:off x="523283" y="2919854"/>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8BCA3BAC-D111-45A3-BC42-9735F81A005E}"/>
                </a:ext>
              </a:extLst>
            </p:cNvPr>
            <p:cNvSpPr txBox="1"/>
            <p:nvPr/>
          </p:nvSpPr>
          <p:spPr>
            <a:xfrm>
              <a:off x="483901" y="3033008"/>
              <a:ext cx="27977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2. </a:t>
              </a:r>
            </a:p>
          </p:txBody>
        </p:sp>
      </p:grpSp>
      <p:grpSp>
        <p:nvGrpSpPr>
          <p:cNvPr id="84" name="Group 83">
            <a:extLst>
              <a:ext uri="{FF2B5EF4-FFF2-40B4-BE49-F238E27FC236}">
                <a16:creationId xmlns:a16="http://schemas.microsoft.com/office/drawing/2014/main" id="{474CC0A3-ACD2-4277-9B18-1C7D072B21C3}"/>
              </a:ext>
            </a:extLst>
          </p:cNvPr>
          <p:cNvGrpSpPr/>
          <p:nvPr/>
        </p:nvGrpSpPr>
        <p:grpSpPr>
          <a:xfrm>
            <a:off x="331447" y="4791699"/>
            <a:ext cx="2611312" cy="1071811"/>
            <a:chOff x="523283" y="4356620"/>
            <a:chExt cx="2611312" cy="1071811"/>
          </a:xfrm>
        </p:grpSpPr>
        <p:sp>
          <p:nvSpPr>
            <p:cNvPr id="85" name="Speech Bubble: Rectangle with Corners Rounded 97">
              <a:extLst>
                <a:ext uri="{FF2B5EF4-FFF2-40B4-BE49-F238E27FC236}">
                  <a16:creationId xmlns:a16="http://schemas.microsoft.com/office/drawing/2014/main" id="{CB7900F1-91B5-4006-BCBA-81EB3F2B5C1E}"/>
                </a:ext>
              </a:extLst>
            </p:cNvPr>
            <p:cNvSpPr/>
            <p:nvPr/>
          </p:nvSpPr>
          <p:spPr>
            <a:xfrm>
              <a:off x="523283" y="4356620"/>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TextBox 85">
              <a:extLst>
                <a:ext uri="{FF2B5EF4-FFF2-40B4-BE49-F238E27FC236}">
                  <a16:creationId xmlns:a16="http://schemas.microsoft.com/office/drawing/2014/main" id="{CFBA356C-1BA8-4378-9E8A-CB58990F1E8A}"/>
                </a:ext>
              </a:extLst>
            </p:cNvPr>
            <p:cNvSpPr txBox="1"/>
            <p:nvPr/>
          </p:nvSpPr>
          <p:spPr>
            <a:xfrm>
              <a:off x="562096" y="4453175"/>
              <a:ext cx="25348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3. </a:t>
              </a:r>
            </a:p>
          </p:txBody>
        </p:sp>
      </p:grpSp>
      <p:grpSp>
        <p:nvGrpSpPr>
          <p:cNvPr id="87" name="Group 86">
            <a:extLst>
              <a:ext uri="{FF2B5EF4-FFF2-40B4-BE49-F238E27FC236}">
                <a16:creationId xmlns:a16="http://schemas.microsoft.com/office/drawing/2014/main" id="{56723CDF-BC87-4DF8-B5E0-296B15145F25}"/>
              </a:ext>
            </a:extLst>
          </p:cNvPr>
          <p:cNvGrpSpPr/>
          <p:nvPr/>
        </p:nvGrpSpPr>
        <p:grpSpPr>
          <a:xfrm>
            <a:off x="3556514" y="1436816"/>
            <a:ext cx="3131619" cy="5236809"/>
            <a:chOff x="-30480" y="22860"/>
            <a:chExt cx="3394710" cy="6004560"/>
          </a:xfrm>
        </p:grpSpPr>
        <p:grpSp>
          <p:nvGrpSpPr>
            <p:cNvPr id="88" name="Group 87">
              <a:extLst>
                <a:ext uri="{FF2B5EF4-FFF2-40B4-BE49-F238E27FC236}">
                  <a16:creationId xmlns:a16="http://schemas.microsoft.com/office/drawing/2014/main" id="{93AABA44-BD6A-4094-ADDA-5B95931E923A}"/>
                </a:ext>
              </a:extLst>
            </p:cNvPr>
            <p:cNvGrpSpPr/>
            <p:nvPr/>
          </p:nvGrpSpPr>
          <p:grpSpPr>
            <a:xfrm>
              <a:off x="-30480" y="22860"/>
              <a:ext cx="3394710" cy="6004560"/>
              <a:chOff x="-30480" y="22860"/>
              <a:chExt cx="3394710" cy="6004560"/>
            </a:xfrm>
          </p:grpSpPr>
          <p:sp>
            <p:nvSpPr>
              <p:cNvPr id="90" name="Rectangle: Rounded Corners 80">
                <a:extLst>
                  <a:ext uri="{FF2B5EF4-FFF2-40B4-BE49-F238E27FC236}">
                    <a16:creationId xmlns:a16="http://schemas.microsoft.com/office/drawing/2014/main" id="{7D2636BE-9609-4AA7-B2F7-F9657B49826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DA388D93-397D-4CC3-8526-CF429E099F05}"/>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9" name="Oval 88">
              <a:extLst>
                <a:ext uri="{FF2B5EF4-FFF2-40B4-BE49-F238E27FC236}">
                  <a16:creationId xmlns:a16="http://schemas.microsoft.com/office/drawing/2014/main" id="{94497E1B-D1E7-49C3-A04D-D57A119C819B}"/>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92" name="Group 91">
            <a:extLst>
              <a:ext uri="{FF2B5EF4-FFF2-40B4-BE49-F238E27FC236}">
                <a16:creationId xmlns:a16="http://schemas.microsoft.com/office/drawing/2014/main" id="{8CAC349D-5707-4724-925A-9BA82B1A5251}"/>
              </a:ext>
            </a:extLst>
          </p:cNvPr>
          <p:cNvGrpSpPr/>
          <p:nvPr/>
        </p:nvGrpSpPr>
        <p:grpSpPr>
          <a:xfrm>
            <a:off x="3903946" y="1875763"/>
            <a:ext cx="2797721" cy="1071811"/>
            <a:chOff x="4095782" y="1440684"/>
            <a:chExt cx="2797721" cy="1071811"/>
          </a:xfrm>
        </p:grpSpPr>
        <p:sp>
          <p:nvSpPr>
            <p:cNvPr id="93" name="Speech Bubble: Rectangle with Corners Rounded 77">
              <a:extLst>
                <a:ext uri="{FF2B5EF4-FFF2-40B4-BE49-F238E27FC236}">
                  <a16:creationId xmlns:a16="http://schemas.microsoft.com/office/drawing/2014/main" id="{7CCE2294-DB62-44F1-912C-C526EB15FC2C}"/>
                </a:ext>
              </a:extLst>
            </p:cNvPr>
            <p:cNvSpPr/>
            <p:nvPr/>
          </p:nvSpPr>
          <p:spPr>
            <a:xfrm>
              <a:off x="4118268" y="1440684"/>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5A07B19E-12E4-4BB5-8F3A-8E670E866559}"/>
                </a:ext>
              </a:extLst>
            </p:cNvPr>
            <p:cNvSpPr txBox="1"/>
            <p:nvPr/>
          </p:nvSpPr>
          <p:spPr>
            <a:xfrm>
              <a:off x="4095782" y="1543112"/>
              <a:ext cx="27977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4. </a:t>
              </a:r>
            </a:p>
          </p:txBody>
        </p:sp>
      </p:grpSp>
      <p:grpSp>
        <p:nvGrpSpPr>
          <p:cNvPr id="95" name="Group 94">
            <a:extLst>
              <a:ext uri="{FF2B5EF4-FFF2-40B4-BE49-F238E27FC236}">
                <a16:creationId xmlns:a16="http://schemas.microsoft.com/office/drawing/2014/main" id="{3FDB0ADD-A054-4EE1-AE45-A3F9FDBDBF28}"/>
              </a:ext>
            </a:extLst>
          </p:cNvPr>
          <p:cNvGrpSpPr/>
          <p:nvPr/>
        </p:nvGrpSpPr>
        <p:grpSpPr>
          <a:xfrm>
            <a:off x="3825832" y="3354933"/>
            <a:ext cx="2908660" cy="1071811"/>
            <a:chOff x="4056400" y="2919853"/>
            <a:chExt cx="2797721" cy="1071811"/>
          </a:xfrm>
        </p:grpSpPr>
        <p:sp>
          <p:nvSpPr>
            <p:cNvPr id="96" name="Speech Bubble: Rectangle with Corners Rounded 95">
              <a:extLst>
                <a:ext uri="{FF2B5EF4-FFF2-40B4-BE49-F238E27FC236}">
                  <a16:creationId xmlns:a16="http://schemas.microsoft.com/office/drawing/2014/main" id="{238812DD-66DF-4058-A864-B4DC9AF4D1A2}"/>
                </a:ext>
              </a:extLst>
            </p:cNvPr>
            <p:cNvSpPr/>
            <p:nvPr/>
          </p:nvSpPr>
          <p:spPr>
            <a:xfrm>
              <a:off x="4095782" y="2919853"/>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B3445192-7E51-426C-B340-464F1B553AA7}"/>
                </a:ext>
              </a:extLst>
            </p:cNvPr>
            <p:cNvSpPr txBox="1"/>
            <p:nvPr/>
          </p:nvSpPr>
          <p:spPr>
            <a:xfrm>
              <a:off x="4056400" y="3033007"/>
              <a:ext cx="27977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5.</a:t>
              </a:r>
            </a:p>
          </p:txBody>
        </p:sp>
      </p:grpSp>
      <p:grpSp>
        <p:nvGrpSpPr>
          <p:cNvPr id="98" name="Group 97">
            <a:extLst>
              <a:ext uri="{FF2B5EF4-FFF2-40B4-BE49-F238E27FC236}">
                <a16:creationId xmlns:a16="http://schemas.microsoft.com/office/drawing/2014/main" id="{475D2546-029A-4BC1-A9E5-89F774FA51A4}"/>
              </a:ext>
            </a:extLst>
          </p:cNvPr>
          <p:cNvGrpSpPr/>
          <p:nvPr/>
        </p:nvGrpSpPr>
        <p:grpSpPr>
          <a:xfrm>
            <a:off x="3903946" y="4791698"/>
            <a:ext cx="2611312" cy="1071811"/>
            <a:chOff x="4095782" y="4356619"/>
            <a:chExt cx="2611312" cy="1071811"/>
          </a:xfrm>
        </p:grpSpPr>
        <p:sp>
          <p:nvSpPr>
            <p:cNvPr id="99" name="Speech Bubble: Rectangle with Corners Rounded 97">
              <a:extLst>
                <a:ext uri="{FF2B5EF4-FFF2-40B4-BE49-F238E27FC236}">
                  <a16:creationId xmlns:a16="http://schemas.microsoft.com/office/drawing/2014/main" id="{BE3C0D2D-E92B-4586-ACA9-E3F45644475B}"/>
                </a:ext>
              </a:extLst>
            </p:cNvPr>
            <p:cNvSpPr/>
            <p:nvPr/>
          </p:nvSpPr>
          <p:spPr>
            <a:xfrm>
              <a:off x="4095782" y="4356619"/>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0" name="TextBox 99">
              <a:extLst>
                <a:ext uri="{FF2B5EF4-FFF2-40B4-BE49-F238E27FC236}">
                  <a16:creationId xmlns:a16="http://schemas.microsoft.com/office/drawing/2014/main" id="{D5AF0D62-DBED-4138-AFCF-6608F2F9E949}"/>
                </a:ext>
              </a:extLst>
            </p:cNvPr>
            <p:cNvSpPr txBox="1"/>
            <p:nvPr/>
          </p:nvSpPr>
          <p:spPr>
            <a:xfrm>
              <a:off x="4134595" y="4453174"/>
              <a:ext cx="25348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6. </a:t>
              </a:r>
            </a:p>
          </p:txBody>
        </p:sp>
      </p:grpSp>
      <p:grpSp>
        <p:nvGrpSpPr>
          <p:cNvPr id="4" name="Group 3">
            <a:extLst>
              <a:ext uri="{FF2B5EF4-FFF2-40B4-BE49-F238E27FC236}">
                <a16:creationId xmlns:a16="http://schemas.microsoft.com/office/drawing/2014/main" id="{B5B3AB02-2336-4A11-9A81-A27EF38C0DDF}"/>
              </a:ext>
            </a:extLst>
          </p:cNvPr>
          <p:cNvGrpSpPr/>
          <p:nvPr/>
        </p:nvGrpSpPr>
        <p:grpSpPr>
          <a:xfrm>
            <a:off x="402114" y="1887961"/>
            <a:ext cx="2481697" cy="1048483"/>
            <a:chOff x="-15366179" y="5591739"/>
            <a:chExt cx="2481697" cy="1048483"/>
          </a:xfrm>
        </p:grpSpPr>
        <p:sp>
          <p:nvSpPr>
            <p:cNvPr id="2" name="Rectangle: Rounded Corners 1">
              <a:extLst>
                <a:ext uri="{FF2B5EF4-FFF2-40B4-BE49-F238E27FC236}">
                  <a16:creationId xmlns:a16="http://schemas.microsoft.com/office/drawing/2014/main" id="{90E7624F-1800-47CC-8DF4-7CAA245DD6C7}"/>
                </a:ext>
              </a:extLst>
            </p:cNvPr>
            <p:cNvSpPr/>
            <p:nvPr/>
          </p:nvSpPr>
          <p:spPr>
            <a:xfrm>
              <a:off x="-15354460" y="5591739"/>
              <a:ext cx="2469978" cy="8472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7" name="TextBox 116">
              <a:hlinkClick r:id="" action="ppaction://noaction">
                <a:snd r:embed="rId9" name="T2_W5_10.3.wav"/>
              </a:hlinkClick>
              <a:extLst>
                <a:ext uri="{FF2B5EF4-FFF2-40B4-BE49-F238E27FC236}">
                  <a16:creationId xmlns:a16="http://schemas.microsoft.com/office/drawing/2014/main" id="{81048DD7-37A0-4FFA-B756-23331312C415}"/>
                </a:ext>
              </a:extLst>
            </p:cNvPr>
            <p:cNvSpPr txBox="1"/>
            <p:nvPr/>
          </p:nvSpPr>
          <p:spPr>
            <a:xfrm>
              <a:off x="-15366179" y="5624559"/>
              <a:ext cx="24699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1.</a:t>
              </a:r>
              <a:r>
                <a:rPr kumimoji="0" lang="en-GB" sz="2000" b="0" i="0" u="none" strike="noStrike" kern="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0" cap="none" spc="0" normalizeH="0" baseline="0" noProof="0" dirty="0">
                  <a:ln>
                    <a:noFill/>
                  </a:ln>
                  <a:solidFill>
                    <a:srgbClr val="002060"/>
                  </a:solidFill>
                  <a:effectLst/>
                  <a:uLnTx/>
                  <a:uFillTx/>
                  <a:latin typeface="Century Gothic"/>
                  <a:ea typeface="+mn-ea"/>
                  <a:cs typeface="+mn-cs"/>
                </a:rPr>
                <a:t>Er </a:t>
              </a:r>
              <a:r>
                <a:rPr kumimoji="0" lang="en-GB" sz="2000" b="1" i="0" u="none" strike="noStrike" kern="0" cap="none" spc="0" normalizeH="0" baseline="0" noProof="0" dirty="0" err="1">
                  <a:ln>
                    <a:noFill/>
                  </a:ln>
                  <a:solidFill>
                    <a:srgbClr val="5B9BD5">
                      <a:lumMod val="50000"/>
                    </a:srgbClr>
                  </a:solidFill>
                  <a:effectLst/>
                  <a:uLnTx/>
                  <a:uFillTx/>
                  <a:latin typeface="Century Gothic"/>
                  <a:ea typeface="+mn-ea"/>
                  <a:cs typeface="+mn-cs"/>
                </a:rPr>
                <a:t>läuft</a:t>
              </a: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i="0" u="none" strike="noStrike" kern="0" cap="none" spc="0" normalizeH="0" baseline="0" noProof="0" dirty="0" err="1">
                  <a:ln>
                    <a:noFill/>
                  </a:ln>
                  <a:solidFill>
                    <a:srgbClr val="5B9BD5">
                      <a:lumMod val="50000"/>
                    </a:srgbClr>
                  </a:solidFill>
                  <a:effectLst/>
                  <a:uLnTx/>
                  <a:uFillTx/>
                  <a:latin typeface="Century Gothic"/>
                  <a:ea typeface="+mn-ea"/>
                  <a:cs typeface="+mn-cs"/>
                </a:rPr>
                <a:t>jeden</a:t>
              </a:r>
              <a:r>
                <a:rPr kumimoji="0" lang="en-GB" sz="2000" i="0" u="none" strike="noStrike" kern="0" cap="none" spc="0" normalizeH="0" baseline="0" noProof="0" dirty="0">
                  <a:ln>
                    <a:noFill/>
                  </a:ln>
                  <a:solidFill>
                    <a:srgbClr val="5B9BD5">
                      <a:lumMod val="50000"/>
                    </a:srgbClr>
                  </a:solidFill>
                  <a:effectLst/>
                  <a:uLnTx/>
                  <a:uFillTx/>
                  <a:latin typeface="Century Gothic"/>
                  <a:ea typeface="+mn-ea"/>
                  <a:cs typeface="+mn-cs"/>
                </a:rPr>
                <a:t> Tag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sechs</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Kilometer</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a:t>
              </a:r>
            </a:p>
          </p:txBody>
        </p:sp>
      </p:grpSp>
      <p:sp>
        <p:nvSpPr>
          <p:cNvPr id="7" name="TextBox 6">
            <a:extLst>
              <a:ext uri="{FF2B5EF4-FFF2-40B4-BE49-F238E27FC236}">
                <a16:creationId xmlns:a16="http://schemas.microsoft.com/office/drawing/2014/main" id="{682D3BD4-8394-A4A8-BD07-4569E2C30043}"/>
              </a:ext>
            </a:extLst>
          </p:cNvPr>
          <p:cNvSpPr txBox="1"/>
          <p:nvPr/>
        </p:nvSpPr>
        <p:spPr>
          <a:xfrm>
            <a:off x="4081421" y="4876003"/>
            <a:ext cx="28202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wäsch</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Autos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in</a:t>
            </a:r>
            <a:r>
              <a:rPr kumimoji="0" lang="en-GB" sz="2000" b="0" i="0" u="none" strike="noStrike" kern="0" cap="none" spc="0" normalizeH="0" noProof="0" dirty="0">
                <a:ln>
                  <a:noFill/>
                </a:ln>
                <a:solidFill>
                  <a:srgbClr val="5B9BD5">
                    <a:lumMod val="50000"/>
                  </a:srgbClr>
                </a:solidFill>
                <a:effectLst/>
                <a:uLnTx/>
                <a:uFillTx/>
                <a:latin typeface="Century Gothic"/>
                <a:ea typeface="+mn-ea"/>
                <a:cs typeface="+mn-cs"/>
              </a:rPr>
              <a:t> der Pause für die Lehrer.</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42356158-CEDE-2A30-7201-34ADFD33FEFB}"/>
              </a:ext>
            </a:extLst>
          </p:cNvPr>
          <p:cNvSpPr txBox="1"/>
          <p:nvPr/>
        </p:nvSpPr>
        <p:spPr>
          <a:xfrm>
            <a:off x="573726" y="4860986"/>
            <a:ext cx="28202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trag</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ein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Kostüm</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in 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Schule.</a:t>
            </a:r>
          </a:p>
        </p:txBody>
      </p:sp>
      <p:sp>
        <p:nvSpPr>
          <p:cNvPr id="9" name="TextBox 8">
            <a:extLst>
              <a:ext uri="{FF2B5EF4-FFF2-40B4-BE49-F238E27FC236}">
                <a16:creationId xmlns:a16="http://schemas.microsoft.com/office/drawing/2014/main" id="{C9273347-7339-6B7D-1305-CFF6B5B6CD50}"/>
              </a:ext>
            </a:extLst>
          </p:cNvPr>
          <p:cNvSpPr txBox="1"/>
          <p:nvPr/>
        </p:nvSpPr>
        <p:spPr>
          <a:xfrm>
            <a:off x="4117626" y="1978763"/>
            <a:ext cx="28202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lang="en-GB" sz="2000" kern="0" dirty="0" err="1">
                <a:solidFill>
                  <a:srgbClr val="5B9BD5">
                    <a:lumMod val="50000"/>
                  </a:srgbClr>
                </a:solidFill>
                <a:latin typeface="Century Gothic"/>
              </a:rPr>
              <a:t>wasch</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am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Wochenende</a:t>
            </a:r>
            <a:r>
              <a:rPr kumimoji="0" lang="en-GB" sz="2000" b="0" i="0" u="none" strike="noStrike" kern="0" cap="none" spc="0" normalizeH="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noProof="0" dirty="0" err="1">
                <a:ln>
                  <a:noFill/>
                </a:ln>
                <a:solidFill>
                  <a:srgbClr val="5B9BD5">
                    <a:lumMod val="50000"/>
                  </a:srgbClr>
                </a:solidFill>
                <a:effectLst/>
                <a:uLnTx/>
                <a:uFillTx/>
                <a:latin typeface="Century Gothic"/>
                <a:ea typeface="+mn-ea"/>
                <a:cs typeface="+mn-cs"/>
              </a:rPr>
              <a:t>Hunde</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p>
        </p:txBody>
      </p:sp>
      <p:sp>
        <p:nvSpPr>
          <p:cNvPr id="10" name="TextBox 9">
            <a:extLst>
              <a:ext uri="{FF2B5EF4-FFF2-40B4-BE49-F238E27FC236}">
                <a16:creationId xmlns:a16="http://schemas.microsoft.com/office/drawing/2014/main" id="{09DCB32D-810F-4FDB-07A3-7262148C7AD6}"/>
              </a:ext>
            </a:extLst>
          </p:cNvPr>
          <p:cNvSpPr txBox="1"/>
          <p:nvPr/>
        </p:nvSpPr>
        <p:spPr>
          <a:xfrm>
            <a:off x="4003908" y="3438348"/>
            <a:ext cx="28202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trag</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abends Taschen für Leute.</a:t>
            </a:r>
          </a:p>
        </p:txBody>
      </p:sp>
      <p:sp>
        <p:nvSpPr>
          <p:cNvPr id="11" name="TextBox 10">
            <a:extLst>
              <a:ext uri="{FF2B5EF4-FFF2-40B4-BE49-F238E27FC236}">
                <a16:creationId xmlns:a16="http://schemas.microsoft.com/office/drawing/2014/main" id="{6043BAC9-7099-A6F8-FAB7-97E34B5E7A2A}"/>
              </a:ext>
            </a:extLst>
          </p:cNvPr>
          <p:cNvSpPr txBox="1"/>
          <p:nvPr/>
        </p:nvSpPr>
        <p:spPr>
          <a:xfrm>
            <a:off x="540044" y="3437039"/>
            <a:ext cx="28202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schläf</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eine Nacht in 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Schule!</a:t>
            </a:r>
          </a:p>
        </p:txBody>
      </p:sp>
      <p:sp>
        <p:nvSpPr>
          <p:cNvPr id="14" name="Rectangle: Rounded Corners 13">
            <a:extLst>
              <a:ext uri="{FF2B5EF4-FFF2-40B4-BE49-F238E27FC236}">
                <a16:creationId xmlns:a16="http://schemas.microsoft.com/office/drawing/2014/main" id="{A714D6A1-B04A-D97D-60E9-B6ED03367E1A}"/>
              </a:ext>
            </a:extLst>
          </p:cNvPr>
          <p:cNvSpPr/>
          <p:nvPr/>
        </p:nvSpPr>
        <p:spPr>
          <a:xfrm>
            <a:off x="388763" y="3433637"/>
            <a:ext cx="2469978" cy="9178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81FD15F7-79F5-700B-CE44-3DB838641ED0}"/>
              </a:ext>
            </a:extLst>
          </p:cNvPr>
          <p:cNvSpPr/>
          <p:nvPr/>
        </p:nvSpPr>
        <p:spPr>
          <a:xfrm>
            <a:off x="3965620" y="1924848"/>
            <a:ext cx="2469978" cy="100238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6" name="Rectangle: Rounded Corners 15">
            <a:extLst>
              <a:ext uri="{FF2B5EF4-FFF2-40B4-BE49-F238E27FC236}">
                <a16:creationId xmlns:a16="http://schemas.microsoft.com/office/drawing/2014/main" id="{4279D42E-2AF5-B695-749A-B000D1B3F63C}"/>
              </a:ext>
            </a:extLst>
          </p:cNvPr>
          <p:cNvSpPr/>
          <p:nvPr/>
        </p:nvSpPr>
        <p:spPr>
          <a:xfrm>
            <a:off x="3918358" y="3398381"/>
            <a:ext cx="2588826" cy="9531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Rectangle: Rounded Corners 16">
            <a:extLst>
              <a:ext uri="{FF2B5EF4-FFF2-40B4-BE49-F238E27FC236}">
                <a16:creationId xmlns:a16="http://schemas.microsoft.com/office/drawing/2014/main" id="{E4D4A83D-D3E5-3425-3A52-DF94CEFD42C9}"/>
              </a:ext>
            </a:extLst>
          </p:cNvPr>
          <p:cNvSpPr/>
          <p:nvPr/>
        </p:nvSpPr>
        <p:spPr>
          <a:xfrm>
            <a:off x="420293" y="4834102"/>
            <a:ext cx="2298980" cy="9204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8" name="Rectangle: Rounded Corners 17">
            <a:extLst>
              <a:ext uri="{FF2B5EF4-FFF2-40B4-BE49-F238E27FC236}">
                <a16:creationId xmlns:a16="http://schemas.microsoft.com/office/drawing/2014/main" id="{A6A6178F-6432-1D05-D198-49E279BD6112}"/>
              </a:ext>
            </a:extLst>
          </p:cNvPr>
          <p:cNvSpPr/>
          <p:nvPr/>
        </p:nvSpPr>
        <p:spPr>
          <a:xfrm>
            <a:off x="3970562" y="4839531"/>
            <a:ext cx="2536388" cy="9715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TextBox 11">
            <a:hlinkClick r:id="" action="ppaction://noaction">
              <a:snd r:embed="rId10" name="T2_W5_10.4.wav"/>
            </a:hlinkClick>
            <a:extLst>
              <a:ext uri="{FF2B5EF4-FFF2-40B4-BE49-F238E27FC236}">
                <a16:creationId xmlns:a16="http://schemas.microsoft.com/office/drawing/2014/main" id="{0C0E5B5F-820A-8FE5-C767-33D82F3BBBA7}"/>
              </a:ext>
            </a:extLst>
          </p:cNvPr>
          <p:cNvSpPr txBox="1"/>
          <p:nvPr/>
        </p:nvSpPr>
        <p:spPr>
          <a:xfrm>
            <a:off x="379957" y="3406435"/>
            <a:ext cx="25897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2. </a:t>
            </a:r>
            <a:r>
              <a:rPr lang="en-US" sz="2000" b="1" kern="0" dirty="0">
                <a:solidFill>
                  <a:srgbClr val="5B9BD5">
                    <a:lumMod val="50000"/>
                  </a:srgbClr>
                </a:solidFill>
                <a:latin typeface="Century Gothic"/>
              </a:rPr>
              <a:t>Er</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schläft</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baseline="0" noProof="0" dirty="0" err="1">
                <a:ln>
                  <a:noFill/>
                </a:ln>
                <a:solidFill>
                  <a:srgbClr val="5B9BD5">
                    <a:lumMod val="50000"/>
                  </a:srgbClr>
                </a:solidFill>
                <a:effectLst/>
                <a:uLnTx/>
                <a:uFillTx/>
                <a:latin typeface="Century Gothic"/>
                <a:ea typeface="+mn-ea"/>
                <a:cs typeface="+mn-cs"/>
              </a:rPr>
              <a:t>eine</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 Nacht in der Schule!</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19" name="TextBox 18">
            <a:hlinkClick r:id="" action="ppaction://noaction">
              <a:snd r:embed="rId11" name="T2_W5_10.5.wav"/>
            </a:hlinkClick>
            <a:extLst>
              <a:ext uri="{FF2B5EF4-FFF2-40B4-BE49-F238E27FC236}">
                <a16:creationId xmlns:a16="http://schemas.microsoft.com/office/drawing/2014/main" id="{DD632760-F636-19A2-9F68-B372F0EF64FC}"/>
              </a:ext>
            </a:extLst>
          </p:cNvPr>
          <p:cNvSpPr txBox="1"/>
          <p:nvPr/>
        </p:nvSpPr>
        <p:spPr>
          <a:xfrm>
            <a:off x="442878" y="4846144"/>
            <a:ext cx="24699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3. </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Ich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trage</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i="0" u="none" strike="noStrike" kern="0" cap="none" spc="0" normalizeH="0" baseline="0" noProof="0" dirty="0" err="1">
                <a:ln>
                  <a:noFill/>
                </a:ln>
                <a:solidFill>
                  <a:srgbClr val="5B9BD5">
                    <a:lumMod val="50000"/>
                  </a:srgbClr>
                </a:solidFill>
                <a:effectLst/>
                <a:uLnTx/>
                <a:uFillTx/>
                <a:latin typeface="Century Gothic"/>
                <a:ea typeface="+mn-ea"/>
                <a:cs typeface="+mn-cs"/>
              </a:rPr>
              <a:t>ein</a:t>
            </a:r>
            <a:r>
              <a:rPr kumimoji="0" lang="en-US" sz="200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i="0" u="none" strike="noStrike" kern="0" cap="none" spc="0" normalizeH="0" baseline="0" noProof="0" dirty="0" err="1">
                <a:ln>
                  <a:noFill/>
                </a:ln>
                <a:solidFill>
                  <a:srgbClr val="5B9BD5">
                    <a:lumMod val="50000"/>
                  </a:srgbClr>
                </a:solidFill>
                <a:effectLst/>
                <a:uLnTx/>
                <a:uFillTx/>
                <a:latin typeface="Century Gothic"/>
                <a:ea typeface="+mn-ea"/>
                <a:cs typeface="+mn-cs"/>
              </a:rPr>
              <a:t>Kostüm</a:t>
            </a:r>
            <a:r>
              <a:rPr kumimoji="0" lang="en-US" sz="2000" i="0" u="none" strike="noStrike" kern="0" cap="none" spc="0" normalizeH="0" baseline="0" noProof="0" dirty="0">
                <a:ln>
                  <a:noFill/>
                </a:ln>
                <a:solidFill>
                  <a:srgbClr val="5B9BD5">
                    <a:lumMod val="50000"/>
                  </a:srgbClr>
                </a:solidFill>
                <a:effectLst/>
                <a:uLnTx/>
                <a:uFillTx/>
                <a:latin typeface="Century Gothic"/>
                <a:ea typeface="+mn-ea"/>
                <a:cs typeface="+mn-cs"/>
              </a:rPr>
              <a:t> in der Schule.</a:t>
            </a:r>
            <a:endParaRPr kumimoji="0" lang="en-GB" sz="200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21" name="TextBox 20">
            <a:hlinkClick r:id="" action="ppaction://noaction">
              <a:snd r:embed="rId12" name="T2_W5_10.6.wav"/>
            </a:hlinkClick>
            <a:extLst>
              <a:ext uri="{FF2B5EF4-FFF2-40B4-BE49-F238E27FC236}">
                <a16:creationId xmlns:a16="http://schemas.microsoft.com/office/drawing/2014/main" id="{3444425D-EC27-2E22-0B97-3E1A661FF55D}"/>
              </a:ext>
            </a:extLst>
          </p:cNvPr>
          <p:cNvSpPr txBox="1"/>
          <p:nvPr/>
        </p:nvSpPr>
        <p:spPr>
          <a:xfrm>
            <a:off x="3923492" y="1944423"/>
            <a:ext cx="267166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4. </a:t>
            </a:r>
            <a:r>
              <a:rPr lang="en-US" sz="2000" b="1" kern="0" dirty="0">
                <a:solidFill>
                  <a:srgbClr val="5B9BD5">
                    <a:lumMod val="50000"/>
                  </a:srgbClr>
                </a:solidFill>
                <a:latin typeface="Century Gothic"/>
              </a:rPr>
              <a:t>I</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ch</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wasche</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am</a:t>
            </a:r>
            <a:r>
              <a:rPr kumimoji="0" lang="en-US" sz="2000" b="0" i="0" u="none" strike="noStrike" kern="0" cap="none" spc="0" normalizeH="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noProof="0" dirty="0" err="1">
                <a:ln>
                  <a:noFill/>
                </a:ln>
                <a:solidFill>
                  <a:srgbClr val="5B9BD5">
                    <a:lumMod val="50000"/>
                  </a:srgbClr>
                </a:solidFill>
                <a:effectLst/>
                <a:uLnTx/>
                <a:uFillTx/>
                <a:latin typeface="Century Gothic"/>
                <a:ea typeface="+mn-ea"/>
                <a:cs typeface="+mn-cs"/>
              </a:rPr>
              <a:t>Wochenende</a:t>
            </a:r>
            <a:r>
              <a:rPr kumimoji="0" lang="en-US" sz="2000" b="0" i="0" u="none" strike="noStrike" kern="0" cap="none" spc="0" normalizeH="0" noProof="0" dirty="0">
                <a:ln>
                  <a:noFill/>
                </a:ln>
                <a:solidFill>
                  <a:srgbClr val="5B9BD5">
                    <a:lumMod val="50000"/>
                  </a:srgbClr>
                </a:solidFill>
                <a:effectLst/>
                <a:uLnTx/>
                <a:uFillTx/>
                <a:latin typeface="Century Gothic"/>
                <a:ea typeface="+mn-ea"/>
                <a:cs typeface="+mn-cs"/>
              </a:rPr>
              <a:t> </a:t>
            </a:r>
            <a:r>
              <a:rPr lang="en-US" sz="2000" kern="0" dirty="0">
                <a:solidFill>
                  <a:srgbClr val="5B9BD5">
                    <a:lumMod val="50000"/>
                  </a:srgbClr>
                </a:solidFill>
                <a:latin typeface="Century Gothic"/>
              </a:rPr>
              <a:t>H</a:t>
            </a:r>
            <a:r>
              <a:rPr kumimoji="0" lang="en-US" sz="2000" b="0" i="0" u="none" strike="noStrike" kern="0" cap="none" spc="0" normalizeH="0" noProof="0" dirty="0" err="1">
                <a:ln>
                  <a:noFill/>
                </a:ln>
                <a:solidFill>
                  <a:srgbClr val="5B9BD5">
                    <a:lumMod val="50000"/>
                  </a:srgbClr>
                </a:solidFill>
                <a:effectLst/>
                <a:uLnTx/>
                <a:uFillTx/>
                <a:latin typeface="Century Gothic"/>
                <a:ea typeface="+mn-ea"/>
                <a:cs typeface="+mn-cs"/>
              </a:rPr>
              <a:t>unde</a:t>
            </a:r>
            <a:r>
              <a:rPr kumimoji="0" lang="en-US" sz="2000" b="0" i="0" u="none" strike="noStrike" kern="0" cap="none" spc="0" normalizeH="0" noProof="0" dirty="0">
                <a:ln>
                  <a:noFill/>
                </a:ln>
                <a:solidFill>
                  <a:srgbClr val="5B9BD5">
                    <a:lumMod val="50000"/>
                  </a:srgbClr>
                </a:solidFill>
                <a:effectLst/>
                <a:uLnTx/>
                <a:uFillTx/>
                <a:latin typeface="Century Gothic"/>
                <a:ea typeface="+mn-ea"/>
                <a:cs typeface="+mn-cs"/>
              </a:rPr>
              <a:t>.</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22" name="TextBox 21">
            <a:hlinkClick r:id="" action="ppaction://noaction">
              <a:snd r:embed="rId13" name="T2_W5_10.7.wav"/>
            </a:hlinkClick>
            <a:extLst>
              <a:ext uri="{FF2B5EF4-FFF2-40B4-BE49-F238E27FC236}">
                <a16:creationId xmlns:a16="http://schemas.microsoft.com/office/drawing/2014/main" id="{B86969C0-3698-CF9C-A63B-B021E2467F7B}"/>
              </a:ext>
            </a:extLst>
          </p:cNvPr>
          <p:cNvSpPr txBox="1"/>
          <p:nvPr/>
        </p:nvSpPr>
        <p:spPr>
          <a:xfrm>
            <a:off x="3972502" y="3397934"/>
            <a:ext cx="24699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5. </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Ich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trage</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i="0" u="none" strike="noStrike" kern="0" cap="none" spc="0" normalizeH="0" baseline="0" noProof="0" dirty="0">
                <a:ln>
                  <a:noFill/>
                </a:ln>
                <a:solidFill>
                  <a:srgbClr val="5B9BD5">
                    <a:lumMod val="50000"/>
                  </a:srgbClr>
                </a:solidFill>
                <a:effectLst/>
                <a:uLnTx/>
                <a:uFillTx/>
                <a:latin typeface="Century Gothic"/>
                <a:ea typeface="+mn-ea"/>
                <a:cs typeface="+mn-cs"/>
              </a:rPr>
              <a:t>abends</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Taschen für Leute.</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23" name="TextBox 22">
            <a:hlinkClick r:id="" action="ppaction://noaction">
              <a:snd r:embed="rId14" name="T2_W5_10.8.wav"/>
            </a:hlinkClick>
            <a:extLst>
              <a:ext uri="{FF2B5EF4-FFF2-40B4-BE49-F238E27FC236}">
                <a16:creationId xmlns:a16="http://schemas.microsoft.com/office/drawing/2014/main" id="{67857CEC-9FD3-B12E-8EEE-FCAE855CCA1D}"/>
              </a:ext>
            </a:extLst>
          </p:cNvPr>
          <p:cNvSpPr txBox="1"/>
          <p:nvPr/>
        </p:nvSpPr>
        <p:spPr>
          <a:xfrm>
            <a:off x="3860764" y="4860974"/>
            <a:ext cx="26621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6. </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Er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wäscht</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Autos in der Pause für</a:t>
            </a:r>
            <a:r>
              <a:rPr kumimoji="0" lang="en-US" sz="2000" b="0" i="0" u="none" strike="noStrike" kern="0" cap="none" spc="0" normalizeH="0" noProof="0" dirty="0">
                <a:ln>
                  <a:noFill/>
                </a:ln>
                <a:solidFill>
                  <a:srgbClr val="5B9BD5">
                    <a:lumMod val="50000"/>
                  </a:srgbClr>
                </a:solidFill>
                <a:effectLst/>
                <a:uLnTx/>
                <a:uFillTx/>
                <a:latin typeface="Century Gothic"/>
                <a:ea typeface="+mn-ea"/>
                <a:cs typeface="+mn-cs"/>
              </a:rPr>
              <a:t> die Lehrer. </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C3E1153D-807B-43DB-A0EE-D640CDA70B0E}"/>
              </a:ext>
            </a:extLst>
          </p:cNvPr>
          <p:cNvSpPr txBox="1"/>
          <p:nvPr/>
        </p:nvSpPr>
        <p:spPr>
          <a:xfrm>
            <a:off x="3502000" y="59010"/>
            <a:ext cx="7364073" cy="369332"/>
          </a:xfrm>
          <a:prstGeom prst="rect">
            <a:avLst/>
          </a:prstGeom>
          <a:noFill/>
        </p:spPr>
        <p:txBody>
          <a:bodyPr wrap="square" rtlCol="0">
            <a:spAutoFit/>
          </a:bodyPr>
          <a:lstStyle/>
          <a:p>
            <a:r>
              <a:rPr lang="en-GB" dirty="0" err="1">
                <a:solidFill>
                  <a:srgbClr val="002060"/>
                </a:solidFill>
              </a:rPr>
              <a:t>Lias</a:t>
            </a:r>
            <a:r>
              <a:rPr lang="en-GB" dirty="0">
                <a:solidFill>
                  <a:srgbClr val="002060"/>
                </a:solidFill>
              </a:rPr>
              <a:t> and Ronja are planning fund-raising activities for UNICEF. </a:t>
            </a:r>
          </a:p>
        </p:txBody>
      </p:sp>
      <p:grpSp>
        <p:nvGrpSpPr>
          <p:cNvPr id="27" name="Group 26">
            <a:extLst>
              <a:ext uri="{FF2B5EF4-FFF2-40B4-BE49-F238E27FC236}">
                <a16:creationId xmlns:a16="http://schemas.microsoft.com/office/drawing/2014/main" id="{3F7D5738-1730-4498-86C6-AF338350C7F5}"/>
              </a:ext>
            </a:extLst>
          </p:cNvPr>
          <p:cNvGrpSpPr/>
          <p:nvPr/>
        </p:nvGrpSpPr>
        <p:grpSpPr>
          <a:xfrm>
            <a:off x="9639993" y="210127"/>
            <a:ext cx="1509976" cy="1295582"/>
            <a:chOff x="8905263" y="1006783"/>
            <a:chExt cx="2312009" cy="1952476"/>
          </a:xfrm>
        </p:grpSpPr>
        <p:pic>
          <p:nvPicPr>
            <p:cNvPr id="24" name="Picture 23">
              <a:extLst>
                <a:ext uri="{FF2B5EF4-FFF2-40B4-BE49-F238E27FC236}">
                  <a16:creationId xmlns:a16="http://schemas.microsoft.com/office/drawing/2014/main" id="{8F0CCD93-9414-4B62-820D-0D0A13D94BE8}"/>
                </a:ext>
              </a:extLst>
            </p:cNvPr>
            <p:cNvPicPr>
              <a:picLocks noChangeAspect="1"/>
            </p:cNvPicPr>
            <p:nvPr/>
          </p:nvPicPr>
          <p:blipFill rotWithShape="1">
            <a:blip r:embed="rId15">
              <a:extLst>
                <a:ext uri="{28A0092B-C50C-407E-A947-70E740481C1C}">
                  <a14:useLocalDpi xmlns:a14="http://schemas.microsoft.com/office/drawing/2010/main" val="0"/>
                </a:ext>
              </a:extLst>
            </a:blip>
            <a:srcRect b="38386"/>
            <a:stretch/>
          </p:blipFill>
          <p:spPr>
            <a:xfrm>
              <a:off x="8905263" y="1006783"/>
              <a:ext cx="1745500" cy="1952476"/>
            </a:xfrm>
            <a:prstGeom prst="rect">
              <a:avLst/>
            </a:prstGeom>
          </p:spPr>
        </p:pic>
        <p:pic>
          <p:nvPicPr>
            <p:cNvPr id="26" name="Picture 25">
              <a:extLst>
                <a:ext uri="{FF2B5EF4-FFF2-40B4-BE49-F238E27FC236}">
                  <a16:creationId xmlns:a16="http://schemas.microsoft.com/office/drawing/2014/main" id="{0BFCE475-1EFC-46BF-B33E-7F755FA645D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78013" y="1191944"/>
              <a:ext cx="1439259" cy="1755347"/>
            </a:xfrm>
            <a:prstGeom prst="rect">
              <a:avLst/>
            </a:prstGeom>
          </p:spPr>
        </p:pic>
      </p:grpSp>
      <p:sp>
        <p:nvSpPr>
          <p:cNvPr id="5" name="Rectangle 4">
            <a:extLst>
              <a:ext uri="{FF2B5EF4-FFF2-40B4-BE49-F238E27FC236}">
                <a16:creationId xmlns:a16="http://schemas.microsoft.com/office/drawing/2014/main" id="{6A67DAF5-FA0F-323A-5B33-98E45F24D93F}"/>
              </a:ext>
            </a:extLst>
          </p:cNvPr>
          <p:cNvSpPr/>
          <p:nvPr/>
        </p:nvSpPr>
        <p:spPr>
          <a:xfrm>
            <a:off x="7226513" y="1542687"/>
            <a:ext cx="4454425" cy="2312163"/>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E6588BA-9DF7-94F2-E7F9-0D8BB4A0B869}"/>
              </a:ext>
            </a:extLst>
          </p:cNvPr>
          <p:cNvSpPr/>
          <p:nvPr/>
        </p:nvSpPr>
        <p:spPr>
          <a:xfrm>
            <a:off x="7206199" y="4015563"/>
            <a:ext cx="4454425" cy="2312163"/>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ED832925-07EB-9574-9033-46C38E7C35BC}"/>
              </a:ext>
            </a:extLst>
          </p:cNvPr>
          <p:cNvGrpSpPr/>
          <p:nvPr/>
        </p:nvGrpSpPr>
        <p:grpSpPr>
          <a:xfrm>
            <a:off x="6927560" y="1347607"/>
            <a:ext cx="517289" cy="3091178"/>
            <a:chOff x="8840641" y="1302023"/>
            <a:chExt cx="792050" cy="4658486"/>
          </a:xfrm>
        </p:grpSpPr>
        <p:pic>
          <p:nvPicPr>
            <p:cNvPr id="25" name="Picture 24">
              <a:extLst>
                <a:ext uri="{FF2B5EF4-FFF2-40B4-BE49-F238E27FC236}">
                  <a16:creationId xmlns:a16="http://schemas.microsoft.com/office/drawing/2014/main" id="{91686B13-7B00-1C5E-E3D2-121E95870BC7}"/>
                </a:ext>
              </a:extLst>
            </p:cNvPr>
            <p:cNvPicPr>
              <a:picLocks noChangeAspect="1"/>
            </p:cNvPicPr>
            <p:nvPr/>
          </p:nvPicPr>
          <p:blipFill rotWithShape="1">
            <a:blip r:embed="rId15">
              <a:extLst>
                <a:ext uri="{28A0092B-C50C-407E-A947-70E740481C1C}">
                  <a14:useLocalDpi xmlns:a14="http://schemas.microsoft.com/office/drawing/2010/main" val="0"/>
                </a:ext>
              </a:extLst>
            </a:blip>
            <a:srcRect b="38386"/>
            <a:stretch/>
          </p:blipFill>
          <p:spPr>
            <a:xfrm>
              <a:off x="8840641" y="5074540"/>
              <a:ext cx="792050" cy="885969"/>
            </a:xfrm>
            <a:prstGeom prst="rect">
              <a:avLst/>
            </a:prstGeom>
          </p:spPr>
        </p:pic>
        <p:pic>
          <p:nvPicPr>
            <p:cNvPr id="28" name="Picture 27">
              <a:extLst>
                <a:ext uri="{FF2B5EF4-FFF2-40B4-BE49-F238E27FC236}">
                  <a16:creationId xmlns:a16="http://schemas.microsoft.com/office/drawing/2014/main" id="{A7CF7EE4-F3A5-39B9-1FAA-B2B6485A49F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65602" y="1302023"/>
              <a:ext cx="767089" cy="935556"/>
            </a:xfrm>
            <a:prstGeom prst="rect">
              <a:avLst/>
            </a:prstGeom>
          </p:spPr>
        </p:pic>
      </p:grpSp>
      <p:sp>
        <p:nvSpPr>
          <p:cNvPr id="29" name="TextBox 28">
            <a:extLst>
              <a:ext uri="{FF2B5EF4-FFF2-40B4-BE49-F238E27FC236}">
                <a16:creationId xmlns:a16="http://schemas.microsoft.com/office/drawing/2014/main" id="{16A68B4A-5049-C0E3-3DC9-BB4D7C2FB6FA}"/>
              </a:ext>
            </a:extLst>
          </p:cNvPr>
          <p:cNvSpPr txBox="1"/>
          <p:nvPr/>
        </p:nvSpPr>
        <p:spPr>
          <a:xfrm>
            <a:off x="6773871" y="1914375"/>
            <a:ext cx="540335" cy="369332"/>
          </a:xfrm>
          <a:prstGeom prst="rect">
            <a:avLst/>
          </a:prstGeom>
          <a:noFill/>
        </p:spPr>
        <p:txBody>
          <a:bodyPr wrap="square" rtlCol="0">
            <a:spAutoFit/>
          </a:bodyPr>
          <a:lstStyle/>
          <a:p>
            <a:r>
              <a:rPr lang="en-US" b="1" dirty="0">
                <a:solidFill>
                  <a:srgbClr val="002060"/>
                </a:solidFill>
              </a:rPr>
              <a:t>ich</a:t>
            </a:r>
            <a:endParaRPr lang="en-GB" b="1" dirty="0">
              <a:solidFill>
                <a:srgbClr val="002060"/>
              </a:solidFill>
            </a:endParaRPr>
          </a:p>
        </p:txBody>
      </p:sp>
      <p:sp>
        <p:nvSpPr>
          <p:cNvPr id="30" name="TextBox 29">
            <a:extLst>
              <a:ext uri="{FF2B5EF4-FFF2-40B4-BE49-F238E27FC236}">
                <a16:creationId xmlns:a16="http://schemas.microsoft.com/office/drawing/2014/main" id="{658C5980-DC72-5EAB-E259-C89DEFCA18AF}"/>
              </a:ext>
            </a:extLst>
          </p:cNvPr>
          <p:cNvSpPr txBox="1"/>
          <p:nvPr/>
        </p:nvSpPr>
        <p:spPr>
          <a:xfrm>
            <a:off x="6858518" y="4379494"/>
            <a:ext cx="540335" cy="369332"/>
          </a:xfrm>
          <a:prstGeom prst="rect">
            <a:avLst/>
          </a:prstGeom>
          <a:noFill/>
        </p:spPr>
        <p:txBody>
          <a:bodyPr wrap="square" rtlCol="0">
            <a:spAutoFit/>
          </a:bodyPr>
          <a:lstStyle/>
          <a:p>
            <a:r>
              <a:rPr lang="en-US" b="1" dirty="0">
                <a:solidFill>
                  <a:srgbClr val="002060"/>
                </a:solidFill>
              </a:rPr>
              <a:t>er</a:t>
            </a:r>
            <a:endParaRPr lang="en-GB" b="1" dirty="0">
              <a:solidFill>
                <a:srgbClr val="002060"/>
              </a:solidFill>
            </a:endParaRPr>
          </a:p>
        </p:txBody>
      </p:sp>
      <p:sp>
        <p:nvSpPr>
          <p:cNvPr id="31" name="TextBox 30">
            <a:extLst>
              <a:ext uri="{FF2B5EF4-FFF2-40B4-BE49-F238E27FC236}">
                <a16:creationId xmlns:a16="http://schemas.microsoft.com/office/drawing/2014/main" id="{46ECEA9B-1BE7-266C-8092-C9EA0027B748}"/>
              </a:ext>
            </a:extLst>
          </p:cNvPr>
          <p:cNvSpPr txBox="1"/>
          <p:nvPr/>
        </p:nvSpPr>
        <p:spPr>
          <a:xfrm>
            <a:off x="7502299" y="4141424"/>
            <a:ext cx="3994592" cy="461665"/>
          </a:xfrm>
          <a:prstGeom prst="rect">
            <a:avLst/>
          </a:prstGeom>
          <a:noFill/>
        </p:spPr>
        <p:txBody>
          <a:bodyPr wrap="square" rtlCol="0">
            <a:spAutoFit/>
          </a:bodyPr>
          <a:lstStyle/>
          <a:p>
            <a:r>
              <a:rPr lang="en-GB" sz="2400" dirty="0">
                <a:solidFill>
                  <a:srgbClr val="002060"/>
                </a:solidFill>
              </a:rPr>
              <a:t>1. He runs 5km every day. </a:t>
            </a:r>
          </a:p>
        </p:txBody>
      </p:sp>
      <p:sp>
        <p:nvSpPr>
          <p:cNvPr id="32" name="TextBox 31">
            <a:extLst>
              <a:ext uri="{FF2B5EF4-FFF2-40B4-BE49-F238E27FC236}">
                <a16:creationId xmlns:a16="http://schemas.microsoft.com/office/drawing/2014/main" id="{5213B29A-0491-2D0C-EF06-B3D08A32D9AD}"/>
              </a:ext>
            </a:extLst>
          </p:cNvPr>
          <p:cNvSpPr txBox="1"/>
          <p:nvPr/>
        </p:nvSpPr>
        <p:spPr>
          <a:xfrm>
            <a:off x="7364163" y="4581690"/>
            <a:ext cx="3994592" cy="830997"/>
          </a:xfrm>
          <a:prstGeom prst="rect">
            <a:avLst/>
          </a:prstGeom>
          <a:noFill/>
        </p:spPr>
        <p:txBody>
          <a:bodyPr wrap="square" rtlCol="0">
            <a:spAutoFit/>
          </a:bodyPr>
          <a:lstStyle/>
          <a:p>
            <a:r>
              <a:rPr lang="en-GB" sz="2400" dirty="0">
                <a:solidFill>
                  <a:srgbClr val="002060"/>
                </a:solidFill>
              </a:rPr>
              <a:t>2. He sleeps in school for one night! </a:t>
            </a:r>
          </a:p>
        </p:txBody>
      </p:sp>
      <p:sp>
        <p:nvSpPr>
          <p:cNvPr id="33" name="TextBox 32">
            <a:extLst>
              <a:ext uri="{FF2B5EF4-FFF2-40B4-BE49-F238E27FC236}">
                <a16:creationId xmlns:a16="http://schemas.microsoft.com/office/drawing/2014/main" id="{45A2615D-1AEE-B8F2-7253-A7ADAAD5DB65}"/>
              </a:ext>
            </a:extLst>
          </p:cNvPr>
          <p:cNvSpPr txBox="1"/>
          <p:nvPr/>
        </p:nvSpPr>
        <p:spPr>
          <a:xfrm>
            <a:off x="7451584" y="1692888"/>
            <a:ext cx="3994592" cy="461665"/>
          </a:xfrm>
          <a:prstGeom prst="rect">
            <a:avLst/>
          </a:prstGeom>
          <a:noFill/>
        </p:spPr>
        <p:txBody>
          <a:bodyPr wrap="square" rtlCol="0">
            <a:spAutoFit/>
          </a:bodyPr>
          <a:lstStyle/>
          <a:p>
            <a:r>
              <a:rPr lang="en-GB" sz="2400" dirty="0">
                <a:solidFill>
                  <a:srgbClr val="002060"/>
                </a:solidFill>
              </a:rPr>
              <a:t>3. I wear a suit to school. </a:t>
            </a:r>
          </a:p>
        </p:txBody>
      </p:sp>
      <p:sp>
        <p:nvSpPr>
          <p:cNvPr id="34" name="TextBox 33">
            <a:extLst>
              <a:ext uri="{FF2B5EF4-FFF2-40B4-BE49-F238E27FC236}">
                <a16:creationId xmlns:a16="http://schemas.microsoft.com/office/drawing/2014/main" id="{DF335D97-B42E-EB26-A665-DC59A436B412}"/>
              </a:ext>
            </a:extLst>
          </p:cNvPr>
          <p:cNvSpPr txBox="1"/>
          <p:nvPr/>
        </p:nvSpPr>
        <p:spPr>
          <a:xfrm>
            <a:off x="7326217" y="2196574"/>
            <a:ext cx="3994592" cy="830997"/>
          </a:xfrm>
          <a:prstGeom prst="rect">
            <a:avLst/>
          </a:prstGeom>
          <a:noFill/>
        </p:spPr>
        <p:txBody>
          <a:bodyPr wrap="square" rtlCol="0">
            <a:spAutoFit/>
          </a:bodyPr>
          <a:lstStyle/>
          <a:p>
            <a:r>
              <a:rPr lang="en-GB" sz="2400" dirty="0">
                <a:solidFill>
                  <a:srgbClr val="002060"/>
                </a:solidFill>
              </a:rPr>
              <a:t>4. I wash dogs at the weekend.</a:t>
            </a:r>
          </a:p>
        </p:txBody>
      </p:sp>
      <p:sp>
        <p:nvSpPr>
          <p:cNvPr id="35" name="TextBox 34">
            <a:extLst>
              <a:ext uri="{FF2B5EF4-FFF2-40B4-BE49-F238E27FC236}">
                <a16:creationId xmlns:a16="http://schemas.microsoft.com/office/drawing/2014/main" id="{46A72229-D1A3-DD50-478E-404F9C1F774E}"/>
              </a:ext>
            </a:extLst>
          </p:cNvPr>
          <p:cNvSpPr txBox="1"/>
          <p:nvPr/>
        </p:nvSpPr>
        <p:spPr>
          <a:xfrm>
            <a:off x="7353144" y="2971287"/>
            <a:ext cx="3994592" cy="830997"/>
          </a:xfrm>
          <a:prstGeom prst="rect">
            <a:avLst/>
          </a:prstGeom>
          <a:noFill/>
        </p:spPr>
        <p:txBody>
          <a:bodyPr wrap="square" rtlCol="0">
            <a:spAutoFit/>
          </a:bodyPr>
          <a:lstStyle/>
          <a:p>
            <a:r>
              <a:rPr lang="en-GB" sz="2400" dirty="0">
                <a:solidFill>
                  <a:srgbClr val="002060"/>
                </a:solidFill>
              </a:rPr>
              <a:t>5. I carry bags for people in the evenings.</a:t>
            </a:r>
          </a:p>
        </p:txBody>
      </p:sp>
      <p:sp>
        <p:nvSpPr>
          <p:cNvPr id="36" name="TextBox 35">
            <a:extLst>
              <a:ext uri="{FF2B5EF4-FFF2-40B4-BE49-F238E27FC236}">
                <a16:creationId xmlns:a16="http://schemas.microsoft.com/office/drawing/2014/main" id="{4F34348A-7C27-8BE4-20F9-30E126764134}"/>
              </a:ext>
            </a:extLst>
          </p:cNvPr>
          <p:cNvSpPr txBox="1"/>
          <p:nvPr/>
        </p:nvSpPr>
        <p:spPr>
          <a:xfrm>
            <a:off x="7353144" y="5421425"/>
            <a:ext cx="3994592" cy="830997"/>
          </a:xfrm>
          <a:prstGeom prst="rect">
            <a:avLst/>
          </a:prstGeom>
          <a:noFill/>
        </p:spPr>
        <p:txBody>
          <a:bodyPr wrap="square" rtlCol="0">
            <a:spAutoFit/>
          </a:bodyPr>
          <a:lstStyle/>
          <a:p>
            <a:r>
              <a:rPr lang="en-GB" sz="2400" dirty="0">
                <a:solidFill>
                  <a:srgbClr val="002060"/>
                </a:solidFill>
              </a:rPr>
              <a:t>6. He washes cars for the teachers in the break. </a:t>
            </a:r>
          </a:p>
        </p:txBody>
      </p:sp>
    </p:spTree>
    <p:extLst>
      <p:ext uri="{BB962C8B-B14F-4D97-AF65-F5344CB8AC3E}">
        <p14:creationId xmlns:p14="http://schemas.microsoft.com/office/powerpoint/2010/main" val="16517452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ms-alert-3-daniel_sim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ms-alert-3-daniel_simon.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ms-alert-3-daniel_simon.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sms-alert-3-daniel_simon.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sms-alert-3-daniel_simon.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sms-alert-3-daniel_simon.wav"/>
                                        </p:tgtEl>
                                      </p:cMediaNode>
                                    </p:audio>
                                  </p:sub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4" grpId="0" animBg="1"/>
      <p:bldP spid="15" grpId="0" animBg="1"/>
      <p:bldP spid="16" grpId="0" animBg="1"/>
      <p:bldP spid="17" grpId="0" animBg="1"/>
      <p:bldP spid="18" grpId="0" animBg="1"/>
      <p:bldP spid="12" grpId="0"/>
      <p:bldP spid="19" grpId="0"/>
      <p:bldP spid="21" grpId="0"/>
      <p:bldP spid="22" grpId="0"/>
      <p:bldP spid="23" grpId="0"/>
      <p:bldP spid="31" grpId="0"/>
      <p:bldP spid="32" grpId="0"/>
      <p:bldP spid="33"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151923" y="75111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German,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strong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verbs change the stem vowel in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also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218819" y="203118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a:t>
            </a:r>
            <a:r>
              <a:rPr lang="en-GB" sz="2800" b="1" spc="-1" dirty="0" err="1">
                <a:solidFill>
                  <a:srgbClr val="92D050"/>
                </a:solidFill>
                <a:latin typeface="Century Gothic" panose="020B0502020202020204" pitchFamily="34" charset="0"/>
                <a:ea typeface="Century Gothic"/>
              </a:rPr>
              <a: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477166" y="20311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lang="en-GB" sz="2800" spc="-1" dirty="0">
                <a:solidFill>
                  <a:srgbClr val="1F3864"/>
                </a:solidFill>
                <a:latin typeface="Century Gothic" panose="020B0502020202020204" pitchFamily="34" charset="0"/>
                <a:ea typeface="Century Gothic"/>
              </a:rPr>
              <a:t>run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/am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7"/>
          <a:stretch/>
        </p:blipFill>
        <p:spPr>
          <a:xfrm>
            <a:off x="2823702" y="1931945"/>
            <a:ext cx="447513" cy="701947"/>
          </a:xfrm>
          <a:prstGeom prst="rect">
            <a:avLst/>
          </a:prstGeom>
          <a:ln>
            <a:noFill/>
          </a:ln>
        </p:spPr>
      </p:pic>
      <p:pic>
        <p:nvPicPr>
          <p:cNvPr id="102" name="Google Shape;183;p8"/>
          <p:cNvPicPr/>
          <p:nvPr/>
        </p:nvPicPr>
        <p:blipFill>
          <a:blip r:embed="rId8"/>
          <a:stretch/>
        </p:blipFill>
        <p:spPr>
          <a:xfrm>
            <a:off x="5666859" y="195295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 a</a:t>
            </a:r>
            <a:r>
              <a:rPr lang="en-GB" sz="3600" b="1" spc="-1" dirty="0">
                <a:latin typeface="Century Gothic" panose="020B0502020202020204" pitchFamily="34" charset="0"/>
                <a:ea typeface="Century Gothic"/>
                <a:sym typeface="Wingdings" panose="05000000000000000000" pitchFamily="2" charset="2"/>
              </a:rPr>
              <a:t> ä</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251365" y="368056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ea typeface="Century Gothic"/>
              </a:rPr>
              <a:t>l</a:t>
            </a:r>
            <a:r>
              <a:rPr lang="en-GB" sz="2800" b="1" spc="-1" dirty="0" err="1">
                <a:solidFill>
                  <a:srgbClr val="FF0066"/>
                </a:solidFill>
                <a:latin typeface="Century Gothic" panose="020B0502020202020204" pitchFamily="34" charset="0"/>
                <a:ea typeface="Century Gothic"/>
              </a:rPr>
              <a:t>ä</a:t>
            </a:r>
            <a:r>
              <a:rPr lang="en-GB" sz="2800" b="1" spc="-1" dirty="0" err="1">
                <a:solidFill>
                  <a:srgbClr val="002060"/>
                </a:solidFill>
                <a:latin typeface="Century Gothic" panose="020B0502020202020204" pitchFamily="34" charset="0"/>
                <a:ea typeface="Century Gothic"/>
              </a:rPr>
              <a:t>uf</a:t>
            </a:r>
            <a:r>
              <a:rPr lang="en-GB" sz="2800" b="1" spc="-1" dirty="0" err="1">
                <a:solidFill>
                  <a:srgbClr val="92D050"/>
                </a:solidFill>
                <a:latin typeface="Century Gothic" panose="020B0502020202020204" pitchFamily="34" charset="0"/>
                <a:ea typeface="Century Gothic"/>
              </a:rPr>
              <a:t>t</a:t>
            </a:r>
            <a:r>
              <a:rPr lang="en-GB" sz="2800" spc="-1" dirty="0">
                <a:solidFill>
                  <a:srgbClr val="00206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8"/>
          <a:stretch/>
        </p:blipFill>
        <p:spPr>
          <a:xfrm>
            <a:off x="5691565" y="355127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77166" y="367953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runs/is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77926" y="3544820"/>
            <a:ext cx="1051670" cy="785049"/>
          </a:xfrm>
          <a:prstGeom prst="rect">
            <a:avLst/>
          </a:prstGeom>
        </p:spPr>
      </p:pic>
      <p:sp>
        <p:nvSpPr>
          <p:cNvPr id="66" name="CustomShape 4">
            <a:extLst>
              <a:ext uri="{FF2B5EF4-FFF2-40B4-BE49-F238E27FC236}">
                <a16:creationId xmlns:a16="http://schemas.microsoft.com/office/drawing/2014/main" id="{39F32AD5-3F14-4348-8369-1146B9EE3ED8}"/>
              </a:ext>
            </a:extLst>
          </p:cNvPr>
          <p:cNvSpPr/>
          <p:nvPr/>
        </p:nvSpPr>
        <p:spPr>
          <a:xfrm>
            <a:off x="251365" y="5488872"/>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ea typeface="Century Gothic"/>
              </a:rPr>
              <a:t>l</a:t>
            </a:r>
            <a:r>
              <a:rPr lang="en-GB" sz="2800" b="1" spc="-1" dirty="0" err="1">
                <a:solidFill>
                  <a:srgbClr val="FF0066"/>
                </a:solidFill>
                <a:latin typeface="Century Gothic" panose="020B0502020202020204" pitchFamily="34" charset="0"/>
                <a:ea typeface="Century Gothic"/>
              </a:rPr>
              <a:t>ä</a:t>
            </a:r>
            <a:r>
              <a:rPr lang="en-GB" sz="2800" b="1" spc="-1" dirty="0" err="1">
                <a:solidFill>
                  <a:srgbClr val="002060"/>
                </a:solidFill>
                <a:latin typeface="Century Gothic" panose="020B0502020202020204" pitchFamily="34" charset="0"/>
                <a:ea typeface="Century Gothic"/>
              </a:rPr>
              <a:t>uf</a:t>
            </a:r>
            <a:r>
              <a:rPr lang="en-GB" sz="2800" b="1" spc="-1" dirty="0" err="1">
                <a:solidFill>
                  <a:srgbClr val="92D050"/>
                </a:solidFill>
                <a:latin typeface="Century Gothic" panose="020B0502020202020204" pitchFamily="34" charset="0"/>
                <a:ea typeface="Century Gothic"/>
              </a:rPr>
              <a:t>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8"/>
          <a:stretch/>
        </p:blipFill>
        <p:spPr>
          <a:xfrm>
            <a:off x="5691565" y="5359585"/>
            <a:ext cx="633960" cy="671040"/>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477166" y="548784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run/</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ar</a:t>
            </a:r>
            <a:r>
              <a:rPr lang="en-GB" sz="2800" spc="-1" dirty="0">
                <a:solidFill>
                  <a:srgbClr val="1F3864"/>
                </a:solidFill>
                <a:latin typeface="Century Gothic" panose="020B0502020202020204" pitchFamily="34" charset="0"/>
                <a:ea typeface="Century Gothic"/>
              </a:rPr>
              <a:t>e running</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296670" y="5080258"/>
            <a:ext cx="1649734" cy="1159527"/>
          </a:xfrm>
          <a:prstGeom prst="rect">
            <a:avLst/>
          </a:prstGeom>
        </p:spPr>
      </p:pic>
      <p:pic>
        <p:nvPicPr>
          <p:cNvPr id="3" name="Picture 2" descr="Free vector graphics of Exercise">
            <a:extLst>
              <a:ext uri="{FF2B5EF4-FFF2-40B4-BE49-F238E27FC236}">
                <a16:creationId xmlns:a16="http://schemas.microsoft.com/office/drawing/2014/main" id="{62C70B6F-30E3-CE82-E4B3-5D4E85A668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5466" y="1978122"/>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vector graphics of Exercise">
            <a:extLst>
              <a:ext uri="{FF2B5EF4-FFF2-40B4-BE49-F238E27FC236}">
                <a16:creationId xmlns:a16="http://schemas.microsoft.com/office/drawing/2014/main" id="{6C525FAF-EDC1-8411-FFB9-D25D1F0D38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84605" y="5341907"/>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vector graphics of Exercise">
            <a:extLst>
              <a:ext uri="{FF2B5EF4-FFF2-40B4-BE49-F238E27FC236}">
                <a16:creationId xmlns:a16="http://schemas.microsoft.com/office/drawing/2014/main" id="{1C322A62-ED83-F311-D046-1C7EFE0DEA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59253" y="3514246"/>
            <a:ext cx="374807" cy="74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71174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5_11.1.wav"/>
                                        </p:tgtEl>
                                      </p:cMediaNode>
                                    </p:audio>
                                  </p:sub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2_W5_11.2.wav"/>
                                        </p:tgtEl>
                                      </p:cMediaNode>
                                    </p:audio>
                                  </p:sub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2_W5_11.3.wav"/>
                                        </p:tgtEl>
                                      </p:cMediaNode>
                                    </p:audio>
                                  </p:sub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04A9273-1ED0-4ADE-8755-B161B5DBC5AB}"/>
              </a:ext>
            </a:extLst>
          </p:cNvPr>
          <p:cNvGraphicFramePr>
            <a:graphicFrameLocks noGrp="1"/>
          </p:cNvGraphicFramePr>
          <p:nvPr>
            <p:extLst>
              <p:ext uri="{D42A27DB-BD31-4B8C-83A1-F6EECF244321}">
                <p14:modId xmlns:p14="http://schemas.microsoft.com/office/powerpoint/2010/main" val="4052217460"/>
              </p:ext>
            </p:extLst>
          </p:nvPr>
        </p:nvGraphicFramePr>
        <p:xfrm>
          <a:off x="5103421" y="2113240"/>
          <a:ext cx="6980727" cy="4344480"/>
        </p:xfrm>
        <a:graphic>
          <a:graphicData uri="http://schemas.openxmlformats.org/drawingml/2006/table">
            <a:tbl>
              <a:tblPr/>
              <a:tblGrid>
                <a:gridCol w="6980727">
                  <a:extLst>
                    <a:ext uri="{9D8B030D-6E8A-4147-A177-3AD203B41FA5}">
                      <a16:colId xmlns:a16="http://schemas.microsoft.com/office/drawing/2014/main" val="147677931"/>
                    </a:ext>
                  </a:extLst>
                </a:gridCol>
              </a:tblGrid>
              <a:tr h="961200">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2000" dirty="0">
                          <a:solidFill>
                            <a:srgbClr val="002060"/>
                          </a:solidFill>
                        </a:rPr>
                        <a:t>I am carrying bags for people at the weekend.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2400" dirty="0">
                          <a:solidFill>
                            <a:srgbClr val="002060"/>
                          </a:solidFill>
                        </a:rPr>
                        <a:t>I run for two hours.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2400" dirty="0">
                          <a:solidFill>
                            <a:srgbClr val="002060"/>
                          </a:solidFill>
                        </a:rPr>
                        <a:t>You don’t sleep for one night.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2400" dirty="0">
                          <a:solidFill>
                            <a:srgbClr val="002060"/>
                          </a:solidFill>
                        </a:rPr>
                        <a:t>You are wearing party clothes in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2400" dirty="0">
                          <a:solidFill>
                            <a:srgbClr val="002060"/>
                          </a:solidFill>
                        </a:rPr>
                        <a:t>I wash the car for mum and dad.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You are sleeping in the garden for one night.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r h="478440">
                <a:tc>
                  <a:txBody>
                    <a:bodyPr/>
                    <a:lstStyle/>
                    <a:p>
                      <a:pPr algn="l"/>
                      <a:r>
                        <a:rPr lang="en-US" sz="2400" dirty="0">
                          <a:solidFill>
                            <a:srgbClr val="002060"/>
                          </a:solidFill>
                        </a:rPr>
                        <a:t>I am carrying a person for one minute.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152799616"/>
                  </a:ext>
                </a:extLst>
              </a:tr>
            </a:tbl>
          </a:graphicData>
        </a:graphic>
      </p:graphicFrame>
      <p:pic>
        <p:nvPicPr>
          <p:cNvPr id="46" name="Graphic 45" descr="Teacher">
            <a:extLst>
              <a:ext uri="{FF2B5EF4-FFF2-40B4-BE49-F238E27FC236}">
                <a16:creationId xmlns:a16="http://schemas.microsoft.com/office/drawing/2014/main" id="{4D243945-8DC1-47EC-A614-29E8CA6E28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080" y="379289"/>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032385" y="2107929"/>
          <a:ext cx="3873247" cy="4344480"/>
        </p:xfrm>
        <a:graphic>
          <a:graphicData uri="http://schemas.openxmlformats.org/drawingml/2006/table">
            <a:tbl>
              <a:tblPr/>
              <a:tblGrid>
                <a:gridCol w="1834383">
                  <a:extLst>
                    <a:ext uri="{9D8B030D-6E8A-4147-A177-3AD203B41FA5}">
                      <a16:colId xmlns:a16="http://schemas.microsoft.com/office/drawing/2014/main" val="20000"/>
                    </a:ext>
                  </a:extLst>
                </a:gridCol>
                <a:gridCol w="2038864">
                  <a:extLst>
                    <a:ext uri="{9D8B030D-6E8A-4147-A177-3AD203B41FA5}">
                      <a16:colId xmlns:a16="http://schemas.microsoft.com/office/drawing/2014/main" val="20001"/>
                    </a:ext>
                  </a:extLst>
                </a:gridCol>
              </a:tblGrid>
              <a:tr h="961200">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2" name="T2_W5_12.3B.wav"/>
            </a:hlinkClick>
            <a:extLst>
              <a:ext uri="{FF2B5EF4-FFF2-40B4-BE49-F238E27FC236}">
                <a16:creationId xmlns:a16="http://schemas.microsoft.com/office/drawing/2014/main" id="{4247252A-FC32-4F16-8616-A5FE2859FCB7}"/>
              </a:ext>
            </a:extLst>
          </p:cNvPr>
          <p:cNvSpPr/>
          <p:nvPr/>
        </p:nvSpPr>
        <p:spPr>
          <a:xfrm>
            <a:off x="336865" y="3102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3" name="T2_W5_12.4B.wav"/>
            </a:hlinkClick>
            <a:extLst>
              <a:ext uri="{FF2B5EF4-FFF2-40B4-BE49-F238E27FC236}">
                <a16:creationId xmlns:a16="http://schemas.microsoft.com/office/drawing/2014/main" id="{3AD5864B-E328-4811-82EC-A3D77BDC6BF2}"/>
              </a:ext>
            </a:extLst>
          </p:cNvPr>
          <p:cNvSpPr/>
          <p:nvPr/>
        </p:nvSpPr>
        <p:spPr>
          <a:xfrm>
            <a:off x="336865" y="3604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4" name="T2_W5_12.5B.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5" name="T2_W5_12.6B.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6" name="T2_W5_12.7B.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7" name="T2_W5_12.8B.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8" name="T2_W5_12.9B.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9" name="T2_W5_12.1.wav"/>
            </a:hlinkClick>
            <a:extLst>
              <a:ext uri="{FF2B5EF4-FFF2-40B4-BE49-F238E27FC236}">
                <a16:creationId xmlns:a16="http://schemas.microsoft.com/office/drawing/2014/main" id="{85BDA598-D8FC-421B-AEDB-34FBDED665F3}"/>
              </a:ext>
            </a:extLst>
          </p:cNvPr>
          <p:cNvSpPr/>
          <p:nvPr/>
        </p:nvSpPr>
        <p:spPr>
          <a:xfrm>
            <a:off x="114388" y="0"/>
            <a:ext cx="387324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Ein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Projekt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für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UNICEF</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extLst>
              <a:ext uri="{FF2B5EF4-FFF2-40B4-BE49-F238E27FC236}">
                <a16:creationId xmlns:a16="http://schemas.microsoft.com/office/drawing/2014/main" id="{CDE017ED-8249-468A-9710-339DEB7176CF}"/>
              </a:ext>
            </a:extLst>
          </p:cNvPr>
          <p:cNvSpPr/>
          <p:nvPr/>
        </p:nvSpPr>
        <p:spPr>
          <a:xfrm>
            <a:off x="3932978" y="3563"/>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Johanna wants to do the same with Moritz.</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747099" y="2968060"/>
            <a:ext cx="517321" cy="51732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F97EEAA6-6202-4C6B-B97F-CB420088D4C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499153" y="3144483"/>
            <a:ext cx="514001" cy="400230"/>
          </a:xfrm>
          <a:prstGeom prst="rect">
            <a:avLst/>
          </a:prstGeom>
        </p:spPr>
      </p:pic>
      <p:sp>
        <p:nvSpPr>
          <p:cNvPr id="45" name="Speech Bubble: Rectangle with Corners Rounded 44">
            <a:hlinkClick r:id="" action="ppaction://noaction">
              <a:snd r:embed="rId23" name="T2_W5_12.2.wav"/>
            </a:hlinkClick>
            <a:extLst>
              <a:ext uri="{FF2B5EF4-FFF2-40B4-BE49-F238E27FC236}">
                <a16:creationId xmlns:a16="http://schemas.microsoft.com/office/drawing/2014/main" id="{35880B1E-BB42-4CC4-8D50-37D04D3D1CEE}"/>
              </a:ext>
            </a:extLst>
          </p:cNvPr>
          <p:cNvSpPr/>
          <p:nvPr/>
        </p:nvSpPr>
        <p:spPr>
          <a:xfrm>
            <a:off x="1030876" y="551370"/>
            <a:ext cx="5696661" cy="742319"/>
          </a:xfrm>
          <a:prstGeom prst="wedgeRoundRectCallout">
            <a:avLst>
              <a:gd name="adj1" fmla="val -55668"/>
              <a:gd name="adj2" fmla="val -23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CustomShape 6">
            <a:hlinkClick r:id="" action="ppaction://noaction">
              <a:snd r:embed="rId23" name="T2_W5_12.2.wav"/>
            </a:hlinkClick>
            <a:extLst>
              <a:ext uri="{FF2B5EF4-FFF2-40B4-BE49-F238E27FC236}">
                <a16:creationId xmlns:a16="http://schemas.microsoft.com/office/drawing/2014/main" id="{182824E6-B685-4C92-B810-0461E88D78D1}"/>
              </a:ext>
            </a:extLst>
          </p:cNvPr>
          <p:cNvSpPr/>
          <p:nvPr/>
        </p:nvSpPr>
        <p:spPr>
          <a:xfrm>
            <a:off x="1108450" y="513292"/>
            <a:ext cx="5360930" cy="8034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macht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t>
            </a:r>
            <a:b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b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Johanna (</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ich</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Moritz (</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du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8" name="Picture 47" descr="A picture containing text&#10;&#10;Description automatically generated">
            <a:extLst>
              <a:ext uri="{FF2B5EF4-FFF2-40B4-BE49-F238E27FC236}">
                <a16:creationId xmlns:a16="http://schemas.microsoft.com/office/drawing/2014/main" id="{21510A06-B000-4F18-999F-8ECAE684ACF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30876" y="2122222"/>
            <a:ext cx="1164200" cy="906512"/>
          </a:xfrm>
          <a:prstGeom prst="rect">
            <a:avLst/>
          </a:prstGeom>
        </p:spPr>
      </p:pic>
      <p:sp>
        <p:nvSpPr>
          <p:cNvPr id="3" name="TextBox 2">
            <a:extLst>
              <a:ext uri="{FF2B5EF4-FFF2-40B4-BE49-F238E27FC236}">
                <a16:creationId xmlns:a16="http://schemas.microsoft.com/office/drawing/2014/main" id="{35F62C8C-9D06-4602-9B07-3F0E9D1E060D}"/>
              </a:ext>
            </a:extLst>
          </p:cNvPr>
          <p:cNvSpPr txBox="1"/>
          <p:nvPr/>
        </p:nvSpPr>
        <p:spPr>
          <a:xfrm>
            <a:off x="1947908" y="2334303"/>
            <a:ext cx="1211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ich (I)</a:t>
            </a:r>
          </a:p>
        </p:txBody>
      </p:sp>
      <p:sp>
        <p:nvSpPr>
          <p:cNvPr id="50" name="TextBox 49">
            <a:extLst>
              <a:ext uri="{FF2B5EF4-FFF2-40B4-BE49-F238E27FC236}">
                <a16:creationId xmlns:a16="http://schemas.microsoft.com/office/drawing/2014/main" id="{E18ACF3D-20BE-4099-8D18-5F27504A7D3E}"/>
              </a:ext>
            </a:extLst>
          </p:cNvPr>
          <p:cNvSpPr txBox="1"/>
          <p:nvPr/>
        </p:nvSpPr>
        <p:spPr>
          <a:xfrm>
            <a:off x="3615848" y="2374543"/>
            <a:ext cx="14568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du (you)</a:t>
            </a:r>
          </a:p>
        </p:txBody>
      </p:sp>
      <p:sp>
        <p:nvSpPr>
          <p:cNvPr id="51" name="TextBox 50">
            <a:extLst>
              <a:ext uri="{FF2B5EF4-FFF2-40B4-BE49-F238E27FC236}">
                <a16:creationId xmlns:a16="http://schemas.microsoft.com/office/drawing/2014/main" id="{CB51FEEF-7A28-4123-A518-5B4908E5B808}"/>
              </a:ext>
            </a:extLst>
          </p:cNvPr>
          <p:cNvSpPr txBox="1"/>
          <p:nvPr/>
        </p:nvSpPr>
        <p:spPr>
          <a:xfrm>
            <a:off x="5218192" y="2374543"/>
            <a:ext cx="633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Was?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auf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Englisch</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7" name="TextBox 6">
            <a:extLst>
              <a:ext uri="{FF2B5EF4-FFF2-40B4-BE49-F238E27FC236}">
                <a16:creationId xmlns:a16="http://schemas.microsoft.com/office/drawing/2014/main" id="{D1CCC508-711C-DD74-836A-3FCEC238AF0C}"/>
              </a:ext>
            </a:extLst>
          </p:cNvPr>
          <p:cNvSpPr txBox="1"/>
          <p:nvPr/>
        </p:nvSpPr>
        <p:spPr>
          <a:xfrm>
            <a:off x="5211565" y="3113972"/>
            <a:ext cx="5807959"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9" name="Picture 8" descr="Icon&#10;&#10;Description automatically generated">
            <a:extLst>
              <a:ext uri="{FF2B5EF4-FFF2-40B4-BE49-F238E27FC236}">
                <a16:creationId xmlns:a16="http://schemas.microsoft.com/office/drawing/2014/main" id="{D6A93EBE-0C7C-282E-78EE-F89FFBD5A194}"/>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747100" y="3544713"/>
            <a:ext cx="517321" cy="517320"/>
          </a:xfrm>
          <a:prstGeom prst="rect">
            <a:avLst/>
          </a:prstGeom>
        </p:spPr>
      </p:pic>
      <p:sp>
        <p:nvSpPr>
          <p:cNvPr id="10" name="TextBox 9">
            <a:extLst>
              <a:ext uri="{FF2B5EF4-FFF2-40B4-BE49-F238E27FC236}">
                <a16:creationId xmlns:a16="http://schemas.microsoft.com/office/drawing/2014/main" id="{2E605413-1A28-716E-6679-63CB9B91DB60}"/>
              </a:ext>
            </a:extLst>
          </p:cNvPr>
          <p:cNvSpPr txBox="1"/>
          <p:nvPr/>
        </p:nvSpPr>
        <p:spPr>
          <a:xfrm>
            <a:off x="5190061" y="3618988"/>
            <a:ext cx="3795179"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1" name="Picture 10" descr="Icon&#10;&#10;Description automatically generated">
            <a:extLst>
              <a:ext uri="{FF2B5EF4-FFF2-40B4-BE49-F238E27FC236}">
                <a16:creationId xmlns:a16="http://schemas.microsoft.com/office/drawing/2014/main" id="{6EA0681B-74AB-81D2-F100-F42065CB725F}"/>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418575" y="4015215"/>
            <a:ext cx="517321" cy="517320"/>
          </a:xfrm>
          <a:prstGeom prst="rect">
            <a:avLst/>
          </a:prstGeom>
        </p:spPr>
      </p:pic>
      <p:sp>
        <p:nvSpPr>
          <p:cNvPr id="12" name="TextBox 11">
            <a:extLst>
              <a:ext uri="{FF2B5EF4-FFF2-40B4-BE49-F238E27FC236}">
                <a16:creationId xmlns:a16="http://schemas.microsoft.com/office/drawing/2014/main" id="{60547C26-382A-C1A1-AFCA-AE3D7182FDCA}"/>
              </a:ext>
            </a:extLst>
          </p:cNvPr>
          <p:cNvSpPr txBox="1"/>
          <p:nvPr/>
        </p:nvSpPr>
        <p:spPr>
          <a:xfrm>
            <a:off x="5173981" y="4112663"/>
            <a:ext cx="4459876"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3" name="Picture 12" descr="Icon&#10;&#10;Description automatically generated">
            <a:extLst>
              <a:ext uri="{FF2B5EF4-FFF2-40B4-BE49-F238E27FC236}">
                <a16:creationId xmlns:a16="http://schemas.microsoft.com/office/drawing/2014/main" id="{2B14179A-B9C5-19CF-7E2A-1A8D7692AA6B}"/>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616364" y="4429759"/>
            <a:ext cx="517321" cy="517320"/>
          </a:xfrm>
          <a:prstGeom prst="rect">
            <a:avLst/>
          </a:prstGeom>
        </p:spPr>
      </p:pic>
      <p:sp>
        <p:nvSpPr>
          <p:cNvPr id="14" name="TextBox 13">
            <a:extLst>
              <a:ext uri="{FF2B5EF4-FFF2-40B4-BE49-F238E27FC236}">
                <a16:creationId xmlns:a16="http://schemas.microsoft.com/office/drawing/2014/main" id="{CE1B91AD-7028-A9DC-0730-F79C691D917B}"/>
              </a:ext>
            </a:extLst>
          </p:cNvPr>
          <p:cNvSpPr txBox="1"/>
          <p:nvPr/>
        </p:nvSpPr>
        <p:spPr>
          <a:xfrm>
            <a:off x="5173981" y="4610631"/>
            <a:ext cx="6086965"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24" name="Picture 23" descr="Icon&#10;&#10;Description automatically generated">
            <a:extLst>
              <a:ext uri="{FF2B5EF4-FFF2-40B4-BE49-F238E27FC236}">
                <a16:creationId xmlns:a16="http://schemas.microsoft.com/office/drawing/2014/main" id="{6D5AB79A-E58C-76E2-C711-996E196CBD62}"/>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672072" y="4995679"/>
            <a:ext cx="517321" cy="517320"/>
          </a:xfrm>
          <a:prstGeom prst="rect">
            <a:avLst/>
          </a:prstGeom>
        </p:spPr>
      </p:pic>
      <p:sp>
        <p:nvSpPr>
          <p:cNvPr id="28" name="TextBox 27">
            <a:extLst>
              <a:ext uri="{FF2B5EF4-FFF2-40B4-BE49-F238E27FC236}">
                <a16:creationId xmlns:a16="http://schemas.microsoft.com/office/drawing/2014/main" id="{417175EE-3DD1-F673-7983-4C35EAB2BD1E}"/>
              </a:ext>
            </a:extLst>
          </p:cNvPr>
          <p:cNvSpPr txBox="1"/>
          <p:nvPr/>
        </p:nvSpPr>
        <p:spPr>
          <a:xfrm>
            <a:off x="5139542" y="5085539"/>
            <a:ext cx="5952007" cy="31825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29" name="Picture 28" descr="Icon&#10;&#10;Description automatically generated">
            <a:extLst>
              <a:ext uri="{FF2B5EF4-FFF2-40B4-BE49-F238E27FC236}">
                <a16:creationId xmlns:a16="http://schemas.microsoft.com/office/drawing/2014/main" id="{5946A376-AE83-987C-26C0-41BF4CE19D67}"/>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595057" y="5471485"/>
            <a:ext cx="517321" cy="517320"/>
          </a:xfrm>
          <a:prstGeom prst="rect">
            <a:avLst/>
          </a:prstGeom>
        </p:spPr>
      </p:pic>
      <p:sp>
        <p:nvSpPr>
          <p:cNvPr id="30" name="TextBox 29">
            <a:extLst>
              <a:ext uri="{FF2B5EF4-FFF2-40B4-BE49-F238E27FC236}">
                <a16:creationId xmlns:a16="http://schemas.microsoft.com/office/drawing/2014/main" id="{CDCFFA83-6364-0C51-9330-E80A53987765}"/>
              </a:ext>
            </a:extLst>
          </p:cNvPr>
          <p:cNvSpPr txBox="1"/>
          <p:nvPr/>
        </p:nvSpPr>
        <p:spPr>
          <a:xfrm>
            <a:off x="5211565" y="5582321"/>
            <a:ext cx="6617459"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1" name="Picture 30" descr="Icon&#10;&#10;Description automatically generated">
            <a:extLst>
              <a:ext uri="{FF2B5EF4-FFF2-40B4-BE49-F238E27FC236}">
                <a16:creationId xmlns:a16="http://schemas.microsoft.com/office/drawing/2014/main" id="{BCA5D755-391E-3123-15A4-36428A264565}"/>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734574" y="5942529"/>
            <a:ext cx="517321" cy="517320"/>
          </a:xfrm>
          <a:prstGeom prst="rect">
            <a:avLst/>
          </a:prstGeom>
        </p:spPr>
      </p:pic>
      <p:sp>
        <p:nvSpPr>
          <p:cNvPr id="32" name="TextBox 31">
            <a:extLst>
              <a:ext uri="{FF2B5EF4-FFF2-40B4-BE49-F238E27FC236}">
                <a16:creationId xmlns:a16="http://schemas.microsoft.com/office/drawing/2014/main" id="{E7527662-5E23-0C71-CC82-7FCD73D38376}"/>
              </a:ext>
            </a:extLst>
          </p:cNvPr>
          <p:cNvSpPr txBox="1"/>
          <p:nvPr/>
        </p:nvSpPr>
        <p:spPr>
          <a:xfrm>
            <a:off x="5139542" y="6051247"/>
            <a:ext cx="5997612"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4" name="Picture 33" descr="A picture containing text, toy, doll, vector graphics&#10;&#10;Description automatically generated">
            <a:extLst>
              <a:ext uri="{FF2B5EF4-FFF2-40B4-BE49-F238E27FC236}">
                <a16:creationId xmlns:a16="http://schemas.microsoft.com/office/drawing/2014/main" id="{47482468-D5B9-4AEC-8AC0-78F37A915E2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825245" y="2107929"/>
            <a:ext cx="947736" cy="91811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B1696D55-20D0-87A4-C08D-1EFDDE99686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457414" y="3632658"/>
            <a:ext cx="514001" cy="400230"/>
          </a:xfrm>
          <a:prstGeom prst="rect">
            <a:avLst/>
          </a:prstGeom>
        </p:spPr>
      </p:pic>
      <p:pic>
        <p:nvPicPr>
          <p:cNvPr id="23" name="Picture 22" descr="A picture containing text, toy, doll, vector graphics&#10;&#10;Description automatically generated">
            <a:extLst>
              <a:ext uri="{FF2B5EF4-FFF2-40B4-BE49-F238E27FC236}">
                <a16:creationId xmlns:a16="http://schemas.microsoft.com/office/drawing/2014/main" id="{D744D13B-ACD5-F7BD-ECBF-B6003957CFE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499153" y="4056366"/>
            <a:ext cx="440414" cy="426651"/>
          </a:xfrm>
          <a:prstGeom prst="rect">
            <a:avLst/>
          </a:prstGeom>
        </p:spPr>
      </p:pic>
      <p:pic>
        <p:nvPicPr>
          <p:cNvPr id="33" name="Picture 32" descr="A picture containing text, toy, doll, vector graphics&#10;&#10;Description automatically generated">
            <a:extLst>
              <a:ext uri="{FF2B5EF4-FFF2-40B4-BE49-F238E27FC236}">
                <a16:creationId xmlns:a16="http://schemas.microsoft.com/office/drawing/2014/main" id="{A072DB96-3385-5331-7752-F22FD40E879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464577" y="4522979"/>
            <a:ext cx="440414" cy="426651"/>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0D39A8DF-4B8B-DD94-51BC-B9C42F9BAAA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427783" y="5056159"/>
            <a:ext cx="514001" cy="400230"/>
          </a:xfrm>
          <a:prstGeom prst="rect">
            <a:avLst/>
          </a:prstGeom>
        </p:spPr>
      </p:pic>
      <p:pic>
        <p:nvPicPr>
          <p:cNvPr id="37" name="Picture 36" descr="A picture containing text, toy, doll, vector graphics&#10;&#10;Description automatically generated">
            <a:extLst>
              <a:ext uri="{FF2B5EF4-FFF2-40B4-BE49-F238E27FC236}">
                <a16:creationId xmlns:a16="http://schemas.microsoft.com/office/drawing/2014/main" id="{F8747BB5-B784-2B52-CC18-189D44453E4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771261" y="5471485"/>
            <a:ext cx="440414" cy="426651"/>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3B78BC15-2BEB-132F-9401-917864C036F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514260" y="6009559"/>
            <a:ext cx="514001" cy="400230"/>
          </a:xfrm>
          <a:prstGeom prst="rect">
            <a:avLst/>
          </a:prstGeom>
        </p:spPr>
      </p:pic>
    </p:spTree>
    <p:extLst>
      <p:ext uri="{BB962C8B-B14F-4D97-AF65-F5344CB8AC3E}">
        <p14:creationId xmlns:p14="http://schemas.microsoft.com/office/powerpoint/2010/main" val="20681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T2_W5_12.3.wav"/>
                                        </p:tgtEl>
                                      </p:cMediaNode>
                                    </p:audio>
                                  </p:sub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T2_W5_12.4.wav"/>
                                        </p:tgtEl>
                                      </p:cMediaNode>
                                    </p:audio>
                                  </p:sub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5" name="T2_W5_12.5.wav"/>
                                        </p:tgtEl>
                                      </p:cMediaNode>
                                    </p:audio>
                                  </p:sub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6" name="T2_W5_12.6.wav"/>
                                        </p:tgtEl>
                                      </p:cMediaNode>
                                    </p:audio>
                                  </p:sub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7" name="T2_W5_12.7.wav"/>
                                        </p:tgtEl>
                                      </p:cMediaNode>
                                    </p:audio>
                                  </p:sub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8" name="T2_W5_12.8.wav"/>
                                        </p:tgtEl>
                                      </p:cMediaNode>
                                    </p:audio>
                                  </p:sub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9" name="T2_W5_12.9.wav"/>
                                        </p:tgtEl>
                                      </p:cMediaNode>
                                    </p:audio>
                                  </p:subTnLst>
                                </p:cTn>
                              </p:par>
                              <p:par>
                                <p:cTn id="75" presetID="1" presetClass="entr" presetSubtype="0" fill="hold"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animBg="1"/>
      <p:bldP spid="10" grpId="0" animBg="1"/>
      <p:bldP spid="12" grpId="0" animBg="1"/>
      <p:bldP spid="14" grpId="0" animBg="1"/>
      <p:bldP spid="28" grpId="0" animBg="1"/>
      <p:bldP spid="30"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14483" y="2108909"/>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hlinkClick r:id="" action="ppaction://noaction">
              <a:snd r:embed="rId5" name="T2_W5_13.1.wav"/>
            </a:hlinkClick>
            <a:extLst>
              <a:ext uri="{FF2B5EF4-FFF2-40B4-BE49-F238E27FC236}">
                <a16:creationId xmlns:a16="http://schemas.microsoft.com/office/drawing/2014/main" id="{CC41A779-EFF2-47F7-95C2-081EB79C4090}"/>
              </a:ext>
            </a:extLst>
          </p:cNvPr>
          <p:cNvSpPr txBox="1">
            <a:spLocks/>
          </p:cNvSpPr>
          <p:nvPr/>
        </p:nvSpPr>
        <p:spPr>
          <a:xfrm rot="20294405">
            <a:off x="-628450" y="4294715"/>
            <a:ext cx="5393383"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5400" b="1" dirty="0">
                <a:solidFill>
                  <a:schemeClr val="bg1"/>
                </a:solidFill>
                <a:latin typeface="Century Gothic" panose="020B0502020202020204" pitchFamily="34" charset="0"/>
              </a:rPr>
              <a:t>Auf Wiedersehen!</a:t>
            </a:r>
          </a:p>
        </p:txBody>
      </p:sp>
      <p:sp>
        <p:nvSpPr>
          <p:cNvPr id="8" name="Oval Callout 13">
            <a:extLst>
              <a:ext uri="{FF2B5EF4-FFF2-40B4-BE49-F238E27FC236}">
                <a16:creationId xmlns:a16="http://schemas.microsoft.com/office/drawing/2014/main" id="{CA1735CC-5BDA-4DBF-89B3-E9B8A3B354B2}"/>
              </a:ext>
            </a:extLst>
          </p:cNvPr>
          <p:cNvSpPr/>
          <p:nvPr/>
        </p:nvSpPr>
        <p:spPr>
          <a:xfrm>
            <a:off x="3193976" y="2238481"/>
            <a:ext cx="2938661" cy="1518589"/>
          </a:xfrm>
          <a:prstGeom prst="wedgeEllipseCallout">
            <a:avLst>
              <a:gd name="adj1" fmla="val -29684"/>
              <a:gd name="adj2" fmla="val 76206"/>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7BA1C4AC-B6EF-4918-8D29-04424916246A}"/>
              </a:ext>
            </a:extLst>
          </p:cNvPr>
          <p:cNvSpPr txBox="1"/>
          <p:nvPr/>
        </p:nvSpPr>
        <p:spPr>
          <a:xfrm>
            <a:off x="3315267" y="2463355"/>
            <a:ext cx="2548451" cy="1015663"/>
          </a:xfrm>
          <a:prstGeom prst="rect">
            <a:avLst/>
          </a:prstGeom>
          <a:noFill/>
        </p:spPr>
        <p:txBody>
          <a:bodyPr wrap="square" rtlCol="0">
            <a:spAutoFit/>
          </a:bodyPr>
          <a:lstStyle/>
          <a:p>
            <a:pPr algn="ctr"/>
            <a:r>
              <a:rPr lang="en-GB" sz="2000" dirty="0">
                <a:solidFill>
                  <a:schemeClr val="bg1"/>
                </a:solidFill>
              </a:rPr>
              <a:t>Don’t forget this more formal way to say Goodbye!</a:t>
            </a:r>
          </a:p>
        </p:txBody>
      </p:sp>
    </p:spTree>
    <p:extLst>
      <p:ext uri="{BB962C8B-B14F-4D97-AF65-F5344CB8AC3E}">
        <p14:creationId xmlns:p14="http://schemas.microsoft.com/office/powerpoint/2010/main" val="74998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5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pic>
        <p:nvPicPr>
          <p:cNvPr id="2" name="Picture 1">
            <a:extLst>
              <a:ext uri="{FF2B5EF4-FFF2-40B4-BE49-F238E27FC236}">
                <a16:creationId xmlns:a16="http://schemas.microsoft.com/office/drawing/2014/main" id="{B307A536-A682-4F30-9EC4-D1F4774E3A91}"/>
              </a:ext>
            </a:extLst>
          </p:cNvPr>
          <p:cNvPicPr>
            <a:picLocks noChangeAspect="1"/>
          </p:cNvPicPr>
          <p:nvPr/>
        </p:nvPicPr>
        <p:blipFill>
          <a:blip r:embed="rId8"/>
          <a:stretch>
            <a:fillRect/>
          </a:stretch>
        </p:blipFill>
        <p:spPr>
          <a:xfrm>
            <a:off x="702710" y="2050587"/>
            <a:ext cx="2195969" cy="2796365"/>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71586" y="47322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bl</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818645" y="4459393"/>
            <a:ext cx="31555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[to run, running]</a:t>
            </a:r>
          </a:p>
        </p:txBody>
      </p:sp>
      <p:pic>
        <p:nvPicPr>
          <p:cNvPr id="17" name="Picture 16">
            <a:extLst>
              <a:ext uri="{FF2B5EF4-FFF2-40B4-BE49-F238E27FC236}">
                <a16:creationId xmlns:a16="http://schemas.microsoft.com/office/drawing/2014/main" id="{6DF3BABD-B5E3-40B1-9E90-7329099F387F}"/>
              </a:ext>
            </a:extLst>
          </p:cNvPr>
          <p:cNvPicPr>
            <a:picLocks noChangeAspect="1"/>
          </p:cNvPicPr>
          <p:nvPr/>
        </p:nvPicPr>
        <p:blipFill>
          <a:blip r:embed="rId9"/>
          <a:stretch>
            <a:fillRect/>
          </a:stretch>
        </p:blipFill>
        <p:spPr>
          <a:xfrm>
            <a:off x="9140067" y="1977440"/>
            <a:ext cx="2074658" cy="2345264"/>
          </a:xfrm>
          <a:prstGeom prst="rect">
            <a:avLst/>
          </a:prstGeom>
        </p:spPr>
      </p:pic>
    </p:spTree>
    <p:extLst>
      <p:ext uri="{BB962C8B-B14F-4D97-AF65-F5344CB8AC3E}">
        <p14:creationId xmlns:p14="http://schemas.microsoft.com/office/powerpoint/2010/main" val="2304722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5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5_3.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5_3.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5_4.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7873" y="1876374"/>
            <a:ext cx="3893040" cy="2563554"/>
          </a:xfrm>
          <a:prstGeom prst="rect">
            <a:avLst/>
          </a:prstGeom>
        </p:spPr>
      </p:pic>
      <p:pic>
        <p:nvPicPr>
          <p:cNvPr id="11" name="Picture 10" descr="house">
            <a:extLst>
              <a:ext uri="{FF2B5EF4-FFF2-40B4-BE49-F238E27FC236}">
                <a16:creationId xmlns:a16="http://schemas.microsoft.com/office/drawing/2014/main" id="{8E5E0B0D-BED8-418E-BBED-A4CA2B5DB7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999" y="1811362"/>
            <a:ext cx="3893040" cy="2563554"/>
          </a:xfrm>
          <a:prstGeom prst="rect">
            <a:avLst/>
          </a:prstGeom>
        </p:spPr>
      </p:pic>
      <p:pic>
        <p:nvPicPr>
          <p:cNvPr id="13" name="Picture 12">
            <a:extLst>
              <a:ext uri="{FF2B5EF4-FFF2-40B4-BE49-F238E27FC236}">
                <a16:creationId xmlns:a16="http://schemas.microsoft.com/office/drawing/2014/main" id="{0D5D3A4C-A154-43CB-BFFE-E694BF4A367E}"/>
              </a:ext>
            </a:extLst>
          </p:cNvPr>
          <p:cNvPicPr>
            <a:picLocks noChangeAspect="1"/>
          </p:cNvPicPr>
          <p:nvPr/>
        </p:nvPicPr>
        <p:blipFill>
          <a:blip r:embed="rId7"/>
          <a:stretch>
            <a:fillRect/>
          </a:stretch>
        </p:blipFill>
        <p:spPr>
          <a:xfrm>
            <a:off x="6296309" y="208068"/>
            <a:ext cx="989714" cy="989714"/>
          </a:xfrm>
          <a:prstGeom prst="rect">
            <a:avLst/>
          </a:prstGeom>
        </p:spPr>
      </p:pic>
      <p:sp>
        <p:nvSpPr>
          <p:cNvPr id="4" name="Oval Callout 19">
            <a:extLst>
              <a:ext uri="{FF2B5EF4-FFF2-40B4-BE49-F238E27FC236}">
                <a16:creationId xmlns:a16="http://schemas.microsoft.com/office/drawing/2014/main" id="{8A468E1F-DDD4-6D21-F326-9236DCE4C3F6}"/>
              </a:ext>
            </a:extLst>
          </p:cNvPr>
          <p:cNvSpPr/>
          <p:nvPr/>
        </p:nvSpPr>
        <p:spPr>
          <a:xfrm>
            <a:off x="2664277" y="189956"/>
            <a:ext cx="3632032" cy="1621406"/>
          </a:xfrm>
          <a:prstGeom prst="wedgeEllipseCallout">
            <a:avLst>
              <a:gd name="adj1" fmla="val -63862"/>
              <a:gd name="adj2" fmla="val -1141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panose="020F0302020204030204"/>
              </a:rPr>
              <a:t>T</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his is the</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same sound as [</a:t>
            </a:r>
            <a:r>
              <a:rPr kumimoji="0" lang="en-GB" sz="2000" b="1" i="0" u="none" strike="noStrike" kern="0" cap="none" spc="0" normalizeH="0" noProof="0" dirty="0" err="1">
                <a:ln>
                  <a:noFill/>
                </a:ln>
                <a:solidFill>
                  <a:prstClr val="white"/>
                </a:solidFill>
                <a:effectLst/>
                <a:uLnTx/>
                <a:uFillTx/>
                <a:latin typeface="Century Gothic" panose="020F0302020204030204"/>
                <a:ea typeface="+mn-ea"/>
                <a:cs typeface="+mn-cs"/>
              </a:rPr>
              <a:t>eu</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as in D</a:t>
            </a:r>
            <a:r>
              <a:rPr kumimoji="0" lang="en-GB" sz="2000" b="1" i="0" u="none" strike="noStrike" kern="0" cap="none" spc="0" normalizeH="0" noProof="0" dirty="0">
                <a:ln>
                  <a:noFill/>
                </a:ln>
                <a:solidFill>
                  <a:srgbClr val="FF0066"/>
                </a:solidFill>
                <a:effectLst/>
                <a:uLnTx/>
                <a:uFillTx/>
                <a:latin typeface="Century Gothic" panose="020F0302020204030204"/>
                <a:ea typeface="+mn-ea"/>
                <a:cs typeface="+mn-cs"/>
              </a:rPr>
              <a:t>eu</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tschland, for example!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Oval Callout 19">
            <a:extLst>
              <a:ext uri="{FF2B5EF4-FFF2-40B4-BE49-F238E27FC236}">
                <a16:creationId xmlns:a16="http://schemas.microsoft.com/office/drawing/2014/main" id="{C43C78A8-483F-638A-B51F-A149F3FC46B7}"/>
              </a:ext>
            </a:extLst>
          </p:cNvPr>
          <p:cNvSpPr/>
          <p:nvPr/>
        </p:nvSpPr>
        <p:spPr>
          <a:xfrm>
            <a:off x="9066256" y="4988496"/>
            <a:ext cx="2867591" cy="1362043"/>
          </a:xfrm>
          <a:prstGeom prst="wedgeEllipseCallout">
            <a:avLst>
              <a:gd name="adj1" fmla="val -63862"/>
              <a:gd name="adj2" fmla="val -1141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a:solidFill>
                  <a:prstClr val="white"/>
                </a:solidFill>
                <a:latin typeface="Century Gothic" panose="020F0302020204030204"/>
              </a:rPr>
              <a:t>The plural of Haus is </a:t>
            </a:r>
            <a:r>
              <a:rPr lang="en-US" sz="2000" b="1" kern="0" dirty="0" err="1">
                <a:solidFill>
                  <a:prstClr val="white"/>
                </a:solidFill>
                <a:latin typeface="Century Gothic" panose="020F0302020204030204"/>
              </a:rPr>
              <a:t>Häuser</a:t>
            </a:r>
            <a:r>
              <a:rPr lang="en-US" sz="2000" b="1" kern="0" dirty="0">
                <a:solidFill>
                  <a:prstClr val="white"/>
                </a:solidFill>
                <a:latin typeface="Century Gothic" panose="020F0302020204030204"/>
              </a:rPr>
              <a:t>!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8113003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2_W5_4.2.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2_W5_4.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4532" y="2616934"/>
            <a:ext cx="2145466" cy="1412782"/>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93248" y="502008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se</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tr</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608580" y="4471841"/>
            <a:ext cx="31555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dream]</a:t>
            </a:r>
          </a:p>
        </p:txBody>
      </p:sp>
      <p:pic>
        <p:nvPicPr>
          <p:cNvPr id="17" name="Picture 16" descr="house">
            <a:extLst>
              <a:ext uri="{FF2B5EF4-FFF2-40B4-BE49-F238E27FC236}">
                <a16:creationId xmlns:a16="http://schemas.microsoft.com/office/drawing/2014/main" id="{ECDED0F3-4D98-4666-99DE-2B1A8B43DE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999" y="2580370"/>
            <a:ext cx="2145466" cy="1412782"/>
          </a:xfrm>
          <a:prstGeom prst="rect">
            <a:avLst/>
          </a:prstGeom>
        </p:spPr>
      </p:pic>
      <p:grpSp>
        <p:nvGrpSpPr>
          <p:cNvPr id="18" name="Group 17" descr="person dreaming">
            <a:extLst>
              <a:ext uri="{FF2B5EF4-FFF2-40B4-BE49-F238E27FC236}">
                <a16:creationId xmlns:a16="http://schemas.microsoft.com/office/drawing/2014/main" id="{C5EA3764-13E4-437F-AFAE-0B8CD980D73E}"/>
              </a:ext>
            </a:extLst>
          </p:cNvPr>
          <p:cNvGrpSpPr/>
          <p:nvPr/>
        </p:nvGrpSpPr>
        <p:grpSpPr>
          <a:xfrm>
            <a:off x="9013878" y="2429235"/>
            <a:ext cx="2200847" cy="2039068"/>
            <a:chOff x="919941" y="4038132"/>
            <a:chExt cx="2567240" cy="2436225"/>
          </a:xfrm>
        </p:grpSpPr>
        <p:pic>
          <p:nvPicPr>
            <p:cNvPr id="19" name="Picture 18">
              <a:extLst>
                <a:ext uri="{FF2B5EF4-FFF2-40B4-BE49-F238E27FC236}">
                  <a16:creationId xmlns:a16="http://schemas.microsoft.com/office/drawing/2014/main" id="{D514C1A3-FD54-4012-840D-5856DB5CF7C2}"/>
                </a:ext>
              </a:extLst>
            </p:cNvPr>
            <p:cNvPicPr>
              <a:picLocks noChangeAspect="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41116" y="4328292"/>
              <a:ext cx="2146065" cy="2146065"/>
            </a:xfrm>
            <a:prstGeom prst="rect">
              <a:avLst/>
            </a:prstGeom>
          </p:spPr>
        </p:pic>
        <p:pic>
          <p:nvPicPr>
            <p:cNvPr id="20" name="Picture 19">
              <a:extLst>
                <a:ext uri="{FF2B5EF4-FFF2-40B4-BE49-F238E27FC236}">
                  <a16:creationId xmlns:a16="http://schemas.microsoft.com/office/drawing/2014/main" id="{72525743-4ED8-4A18-B5B3-32D592DD92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9941" y="4038132"/>
              <a:ext cx="1387242" cy="1317179"/>
            </a:xfrm>
            <a:prstGeom prst="rect">
              <a:avLst/>
            </a:prstGeom>
          </p:spPr>
        </p:pic>
      </p:grpSp>
      <p:pic>
        <p:nvPicPr>
          <p:cNvPr id="21" name="Picture 20" descr="two mice with a piece of cheese">
            <a:extLst>
              <a:ext uri="{FF2B5EF4-FFF2-40B4-BE49-F238E27FC236}">
                <a16:creationId xmlns:a16="http://schemas.microsoft.com/office/drawing/2014/main" id="{1D527EB6-A90D-403A-AFE7-D0D40B1B6BCB}"/>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3244" y="2933731"/>
            <a:ext cx="2375778" cy="1679035"/>
          </a:xfrm>
          <a:prstGeom prst="rect">
            <a:avLst/>
          </a:prstGeom>
        </p:spPr>
      </p:pic>
      <p:sp>
        <p:nvSpPr>
          <p:cNvPr id="22" name="TextBox 21">
            <a:extLst>
              <a:ext uri="{FF2B5EF4-FFF2-40B4-BE49-F238E27FC236}">
                <a16:creationId xmlns:a16="http://schemas.microsoft.com/office/drawing/2014/main" id="{A4676CC8-CA62-4F87-AB73-47722B56A2EB}"/>
              </a:ext>
            </a:extLst>
          </p:cNvPr>
          <p:cNvSpPr txBox="1"/>
          <p:nvPr/>
        </p:nvSpPr>
        <p:spPr>
          <a:xfrm>
            <a:off x="290973" y="4515124"/>
            <a:ext cx="31555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[mice]</a:t>
            </a:r>
          </a:p>
        </p:txBody>
      </p:sp>
    </p:spTree>
    <p:extLst>
      <p:ext uri="{BB962C8B-B14F-4D97-AF65-F5344CB8AC3E}">
        <p14:creationId xmlns:p14="http://schemas.microsoft.com/office/powerpoint/2010/main" val="35551270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5_5.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5_5.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2_W5_5.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23">
            <a:extLst>
              <a:ext uri="{FF2B5EF4-FFF2-40B4-BE49-F238E27FC236}">
                <a16:creationId xmlns:a16="http://schemas.microsoft.com/office/drawing/2014/main" id="{2C86E5C1-B6B2-493E-8D12-3B3E7B17F482}"/>
              </a:ext>
            </a:extLst>
          </p:cNvPr>
          <p:cNvSpPr>
            <a:spLocks noChangeArrowheads="1"/>
          </p:cNvSpPr>
          <p:nvPr/>
        </p:nvSpPr>
        <p:spPr bwMode="auto">
          <a:xfrm>
            <a:off x="1683592" y="1486379"/>
            <a:ext cx="5883839" cy="4946767"/>
          </a:xfrm>
          <a:prstGeom prst="ellipse">
            <a:avLst/>
          </a:prstGeom>
          <a:solidFill>
            <a:srgbClr val="EFF9FB"/>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35" name="Oval 23"/>
          <p:cNvSpPr>
            <a:spLocks noChangeArrowheads="1"/>
          </p:cNvSpPr>
          <p:nvPr/>
        </p:nvSpPr>
        <p:spPr bwMode="auto">
          <a:xfrm>
            <a:off x="4266133" y="1421431"/>
            <a:ext cx="6379036" cy="4946767"/>
          </a:xfrm>
          <a:prstGeom prst="ellipse">
            <a:avLst/>
          </a:prstGeom>
          <a:solidFill>
            <a:schemeClr val="accent5">
              <a:lumMod val="20000"/>
              <a:lumOff val="80000"/>
              <a:alpha val="3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22" name="Text Box 10"/>
          <p:cNvSpPr txBox="1">
            <a:spLocks noChangeArrowheads="1"/>
          </p:cNvSpPr>
          <p:nvPr/>
        </p:nvSpPr>
        <p:spPr bwMode="auto">
          <a:xfrm>
            <a:off x="2993249" y="3442185"/>
            <a:ext cx="12969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rPr>
              <a:t>au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endParaRPr>
          </a:p>
        </p:txBody>
      </p:sp>
      <p:sp>
        <p:nvSpPr>
          <p:cNvPr id="38929" name="Text Box 17"/>
          <p:cNvSpPr txBox="1">
            <a:spLocks noChangeArrowheads="1"/>
          </p:cNvSpPr>
          <p:nvPr/>
        </p:nvSpPr>
        <p:spPr bwMode="auto">
          <a:xfrm>
            <a:off x="7514766" y="3429485"/>
            <a:ext cx="12969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GB" altLang="en-US" sz="5400" b="1" dirty="0">
                <a:solidFill>
                  <a:srgbClr val="002060"/>
                </a:solidFill>
                <a:latin typeface="Century Gothic"/>
              </a:rPr>
              <a:t>ä</a:t>
            </a:r>
            <a:r>
              <a:rPr kumimoji="0" lang="en-GB" altLang="en-US" sz="5400" b="1" i="0" u="none" strike="noStrike" kern="1200" cap="none" spc="0" normalizeH="0" baseline="0" noProof="0" dirty="0">
                <a:ln>
                  <a:noFill/>
                </a:ln>
                <a:solidFill>
                  <a:srgbClr val="002060"/>
                </a:solidFill>
                <a:effectLst/>
                <a:uLnTx/>
                <a:uFillTx/>
                <a:latin typeface="Century Gothic"/>
                <a:ea typeface="+mn-ea"/>
                <a:cs typeface="+mn-cs"/>
              </a:rPr>
              <a:t>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9" name="Speech Bubble: Rectangle with Corners Rounded 38">
            <a:hlinkClick r:id="" action="ppaction://noaction">
              <a:snd r:embed="rId3" name="T2_W5_6.1.wav"/>
            </a:hlinkClick>
            <a:extLst>
              <a:ext uri="{FF2B5EF4-FFF2-40B4-BE49-F238E27FC236}">
                <a16:creationId xmlns:a16="http://schemas.microsoft.com/office/drawing/2014/main" id="{73E62968-D074-4D1C-B2DD-FCAF2DA183CE}"/>
              </a:ext>
            </a:extLst>
          </p:cNvPr>
          <p:cNvSpPr/>
          <p:nvPr/>
        </p:nvSpPr>
        <p:spPr>
          <a:xfrm>
            <a:off x="701726" y="61059"/>
            <a:ext cx="1279959" cy="461746"/>
          </a:xfrm>
          <a:prstGeom prst="wedgeRoundRectCallout">
            <a:avLst>
              <a:gd name="adj1" fmla="val -6898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44" y="-92614"/>
            <a:ext cx="914400" cy="914400"/>
          </a:xfrm>
          <a:prstGeom prst="rect">
            <a:avLst/>
          </a:prstGeom>
        </p:spPr>
      </p:pic>
      <p:pic>
        <p:nvPicPr>
          <p:cNvPr id="41" name="Picture 40" descr="A picture containing text, clipart&#10;&#10;Description automatically generated">
            <a:hlinkClick r:id="" action="ppaction://noaction">
              <a:snd r:embed="rId6" name="T2_W5_6.3.wav"/>
            </a:hlinkClick>
            <a:extLst>
              <a:ext uri="{FF2B5EF4-FFF2-40B4-BE49-F238E27FC236}">
                <a16:creationId xmlns:a16="http://schemas.microsoft.com/office/drawing/2014/main" id="{6F6720C4-60B0-4F57-A8DD-A6EB79A73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88" y="1323672"/>
            <a:ext cx="609653" cy="627942"/>
          </a:xfrm>
          <a:prstGeom prst="rect">
            <a:avLst/>
          </a:prstGeom>
        </p:spPr>
      </p:pic>
      <p:pic>
        <p:nvPicPr>
          <p:cNvPr id="42" name="Picture 41" descr="A picture containing text, clipart&#10;&#10;Description automatically generated">
            <a:hlinkClick r:id="" action="ppaction://noaction">
              <a:snd r:embed="rId8" name="T2_W5_6.5.wav"/>
            </a:hlinkClick>
            <a:extLst>
              <a:ext uri="{FF2B5EF4-FFF2-40B4-BE49-F238E27FC236}">
                <a16:creationId xmlns:a16="http://schemas.microsoft.com/office/drawing/2014/main" id="{C313C77F-DBF2-4CB1-AD03-E69F03E3FC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88" y="3070422"/>
            <a:ext cx="609653" cy="627942"/>
          </a:xfrm>
          <a:prstGeom prst="rect">
            <a:avLst/>
          </a:prstGeom>
        </p:spPr>
      </p:pic>
      <p:pic>
        <p:nvPicPr>
          <p:cNvPr id="44" name="Picture 43" descr="A picture containing text, clipart&#10;&#10;Description automatically generated">
            <a:hlinkClick r:id="" action="ppaction://noaction">
              <a:snd r:embed="rId9" name="T2_W5_6.7.wav"/>
            </a:hlinkClick>
            <a:extLst>
              <a:ext uri="{FF2B5EF4-FFF2-40B4-BE49-F238E27FC236}">
                <a16:creationId xmlns:a16="http://schemas.microsoft.com/office/drawing/2014/main" id="{2CFC2FC0-5B7D-4964-A7F3-7ACA7311A2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44" y="5868518"/>
            <a:ext cx="609653" cy="627942"/>
          </a:xfrm>
          <a:prstGeom prst="rect">
            <a:avLst/>
          </a:prstGeom>
        </p:spPr>
      </p:pic>
      <p:pic>
        <p:nvPicPr>
          <p:cNvPr id="45" name="Picture 44" descr="A picture containing text, clipart&#10;&#10;Description automatically generated">
            <a:hlinkClick r:id="" action="ppaction://noaction">
              <a:snd r:embed="rId10" name="T2_W5_6.9.wav"/>
            </a:hlinkClick>
            <a:extLst>
              <a:ext uri="{FF2B5EF4-FFF2-40B4-BE49-F238E27FC236}">
                <a16:creationId xmlns:a16="http://schemas.microsoft.com/office/drawing/2014/main" id="{1EF73267-540E-4CD8-B3CD-1E62F0824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 y="4292441"/>
            <a:ext cx="609653" cy="627942"/>
          </a:xfrm>
          <a:prstGeom prst="rect">
            <a:avLst/>
          </a:prstGeom>
        </p:spPr>
      </p:pic>
      <p:sp>
        <p:nvSpPr>
          <p:cNvPr id="51" name="TextBox 50">
            <a:hlinkClick r:id="" action="ppaction://noaction">
              <a:snd r:embed="rId11" name="T2_W5_6.2.wav"/>
            </a:hlinkClick>
            <a:extLst>
              <a:ext uri="{FF2B5EF4-FFF2-40B4-BE49-F238E27FC236}">
                <a16:creationId xmlns:a16="http://schemas.microsoft.com/office/drawing/2014/main" id="{256BF3F4-425A-463F-8792-ECF25E9160B1}"/>
              </a:ext>
            </a:extLst>
          </p:cNvPr>
          <p:cNvSpPr txBox="1"/>
          <p:nvPr/>
        </p:nvSpPr>
        <p:spPr>
          <a:xfrm>
            <a:off x="120595" y="745291"/>
            <a:ext cx="10336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1-10 und das Wort.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400" b="1" dirty="0" err="1">
                <a:solidFill>
                  <a:srgbClr val="002060"/>
                </a:solidFill>
                <a:latin typeface="Century Gothic" panose="020B0502020202020204" pitchFamily="34" charset="0"/>
              </a:rPr>
              <a:t>äu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sng" strike="noStrike" kern="1200" cap="none" spc="0" normalizeH="0" noProof="0" dirty="0">
                <a:ln>
                  <a:noFill/>
                </a:ln>
                <a:solidFill>
                  <a:srgbClr val="002060"/>
                </a:solidFill>
                <a:effectLst/>
                <a:uLnTx/>
                <a:uFillTx/>
                <a:latin typeface="Century Gothic" panose="020B0502020202020204" pitchFamily="34" charset="0"/>
                <a:ea typeface="+mn-ea"/>
                <a:cs typeface="+mn-cs"/>
              </a:rPr>
              <a:t>und</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400" b="1" dirty="0">
                <a:solidFill>
                  <a:srgbClr val="002060"/>
                </a:solidFill>
                <a:latin typeface="Century Gothic" panose="020B0502020202020204" pitchFamily="34" charset="0"/>
              </a:rPr>
              <a:t>ä</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u</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6F95F0B6-9078-4FA0-9D5B-4FE527B7509D}"/>
              </a:ext>
            </a:extLst>
          </p:cNvPr>
          <p:cNvSpPr txBox="1"/>
          <p:nvPr/>
        </p:nvSpPr>
        <p:spPr>
          <a:xfrm>
            <a:off x="535036" y="1357227"/>
            <a:ext cx="1618343" cy="461665"/>
          </a:xfrm>
          <a:prstGeom prst="rect">
            <a:avLst/>
          </a:prstGeom>
          <a:noFill/>
        </p:spPr>
        <p:txBody>
          <a:bodyPr wrap="square" rtlCol="0">
            <a:spAutoFit/>
          </a:bodyPr>
          <a:lstStyle/>
          <a:p>
            <a:r>
              <a:rPr lang="en-GB" sz="2400" b="1" dirty="0">
                <a:solidFill>
                  <a:srgbClr val="002060"/>
                </a:solidFill>
              </a:rPr>
              <a:t>1</a:t>
            </a:r>
            <a:r>
              <a:rPr lang="en-GB" sz="2400" dirty="0">
                <a:solidFill>
                  <a:srgbClr val="002060"/>
                </a:solidFill>
              </a:rPr>
              <a:t>. H_ _ ser</a:t>
            </a:r>
          </a:p>
        </p:txBody>
      </p:sp>
      <p:sp>
        <p:nvSpPr>
          <p:cNvPr id="54" name="TextBox 53">
            <a:extLst>
              <a:ext uri="{FF2B5EF4-FFF2-40B4-BE49-F238E27FC236}">
                <a16:creationId xmlns:a16="http://schemas.microsoft.com/office/drawing/2014/main" id="{8A32F726-848A-4085-8534-5DB8EBD42689}"/>
              </a:ext>
            </a:extLst>
          </p:cNvPr>
          <p:cNvSpPr txBox="1"/>
          <p:nvPr/>
        </p:nvSpPr>
        <p:spPr>
          <a:xfrm>
            <a:off x="7987009" y="1857742"/>
            <a:ext cx="1262331" cy="461665"/>
          </a:xfrm>
          <a:prstGeom prst="rect">
            <a:avLst/>
          </a:prstGeom>
          <a:noFill/>
        </p:spPr>
        <p:txBody>
          <a:bodyPr wrap="square" rtlCol="0">
            <a:spAutoFit/>
          </a:bodyPr>
          <a:lstStyle/>
          <a:p>
            <a:r>
              <a:rPr lang="en-GB" sz="2400" dirty="0" err="1">
                <a:solidFill>
                  <a:srgbClr val="002060"/>
                </a:solidFill>
              </a:rPr>
              <a:t>H</a:t>
            </a:r>
            <a:r>
              <a:rPr lang="en-GB" sz="2400" b="1" u="sng" dirty="0" err="1">
                <a:solidFill>
                  <a:srgbClr val="002060"/>
                </a:solidFill>
              </a:rPr>
              <a:t>äu</a:t>
            </a:r>
            <a:r>
              <a:rPr lang="en-GB" sz="2400" dirty="0" err="1">
                <a:solidFill>
                  <a:srgbClr val="002060"/>
                </a:solidFill>
              </a:rPr>
              <a:t>ser</a:t>
            </a:r>
            <a:endParaRPr lang="en-GB" sz="2400" dirty="0">
              <a:solidFill>
                <a:srgbClr val="002060"/>
              </a:solidFill>
            </a:endParaRPr>
          </a:p>
        </p:txBody>
      </p:sp>
      <p:pic>
        <p:nvPicPr>
          <p:cNvPr id="56" name="Picture 55" descr="A picture containing text, clipart&#10;&#10;Description automatically generated">
            <a:hlinkClick r:id="" action="ppaction://noaction">
              <a:snd r:embed="rId12" name="T2_W5_6.6.wav"/>
            </a:hlinkClick>
            <a:extLst>
              <a:ext uri="{FF2B5EF4-FFF2-40B4-BE49-F238E27FC236}">
                <a16:creationId xmlns:a16="http://schemas.microsoft.com/office/drawing/2014/main" id="{369052D3-E68D-4B50-B5E6-C8743A9DE0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9398" y="2242871"/>
            <a:ext cx="609653" cy="627942"/>
          </a:xfrm>
          <a:prstGeom prst="rect">
            <a:avLst/>
          </a:prstGeom>
        </p:spPr>
      </p:pic>
      <p:pic>
        <p:nvPicPr>
          <p:cNvPr id="57" name="Picture 56" descr="A picture containing text, clipart&#10;&#10;Description automatically generated">
            <a:hlinkClick r:id="" action="ppaction://noaction">
              <a:snd r:embed="rId13" name="T2_W5_6.10.wav"/>
            </a:hlinkClick>
            <a:extLst>
              <a:ext uri="{FF2B5EF4-FFF2-40B4-BE49-F238E27FC236}">
                <a16:creationId xmlns:a16="http://schemas.microsoft.com/office/drawing/2014/main" id="{8A41BA00-1DF8-45CD-A3E2-8035BDD21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5118" y="4202987"/>
            <a:ext cx="609653" cy="627942"/>
          </a:xfrm>
          <a:prstGeom prst="rect">
            <a:avLst/>
          </a:prstGeom>
        </p:spPr>
      </p:pic>
      <p:pic>
        <p:nvPicPr>
          <p:cNvPr id="59" name="Picture 58" descr="A picture containing text, clipart&#10;&#10;Description automatically generated">
            <a:hlinkClick r:id="" action="ppaction://noaction">
              <a:snd r:embed="rId14" name="T2_W5_6.12.wav"/>
            </a:hlinkClick>
            <a:extLst>
              <a:ext uri="{FF2B5EF4-FFF2-40B4-BE49-F238E27FC236}">
                <a16:creationId xmlns:a16="http://schemas.microsoft.com/office/drawing/2014/main" id="{8376910C-8B91-4504-AB8D-F996161047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9687" y="6252073"/>
            <a:ext cx="609653" cy="627942"/>
          </a:xfrm>
          <a:prstGeom prst="rect">
            <a:avLst/>
          </a:prstGeom>
        </p:spPr>
      </p:pic>
      <p:pic>
        <p:nvPicPr>
          <p:cNvPr id="62" name="Picture 61" descr="A picture containing text, clipart&#10;&#10;Description automatically generated">
            <a:hlinkClick r:id="" action="ppaction://noaction">
              <a:snd r:embed="rId15" name="T2_W5_6.4.wav"/>
            </a:hlinkClick>
            <a:extLst>
              <a:ext uri="{FF2B5EF4-FFF2-40B4-BE49-F238E27FC236}">
                <a16:creationId xmlns:a16="http://schemas.microsoft.com/office/drawing/2014/main" id="{4E7AB3A7-15AA-4034-B607-5E35032AA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43" y="2163127"/>
            <a:ext cx="609654" cy="627942"/>
          </a:xfrm>
          <a:prstGeom prst="rect">
            <a:avLst/>
          </a:prstGeom>
        </p:spPr>
      </p:pic>
      <p:sp>
        <p:nvSpPr>
          <p:cNvPr id="63" name="TextBox 62">
            <a:extLst>
              <a:ext uri="{FF2B5EF4-FFF2-40B4-BE49-F238E27FC236}">
                <a16:creationId xmlns:a16="http://schemas.microsoft.com/office/drawing/2014/main" id="{F830F584-9DEC-41BB-A7B9-4889F9D8A995}"/>
              </a:ext>
            </a:extLst>
          </p:cNvPr>
          <p:cNvSpPr txBox="1"/>
          <p:nvPr/>
        </p:nvSpPr>
        <p:spPr>
          <a:xfrm>
            <a:off x="3718012" y="1935437"/>
            <a:ext cx="1296988" cy="461665"/>
          </a:xfrm>
          <a:prstGeom prst="rect">
            <a:avLst/>
          </a:prstGeom>
          <a:noFill/>
        </p:spPr>
        <p:txBody>
          <a:bodyPr wrap="square" rtlCol="0">
            <a:spAutoFit/>
          </a:bodyPr>
          <a:lstStyle/>
          <a:p>
            <a:pPr algn="ctr"/>
            <a:r>
              <a:rPr lang="en-GB" sz="2400" dirty="0">
                <a:solidFill>
                  <a:srgbClr val="002060"/>
                </a:solidFill>
              </a:rPr>
              <a:t>B</a:t>
            </a:r>
            <a:r>
              <a:rPr lang="en-GB" sz="2400" b="1" u="sng" dirty="0">
                <a:solidFill>
                  <a:srgbClr val="002060"/>
                </a:solidFill>
              </a:rPr>
              <a:t>au</a:t>
            </a:r>
            <a:r>
              <a:rPr lang="en-GB" sz="2400" dirty="0">
                <a:solidFill>
                  <a:srgbClr val="002060"/>
                </a:solidFill>
              </a:rPr>
              <a:t>m</a:t>
            </a:r>
          </a:p>
        </p:txBody>
      </p:sp>
      <p:sp>
        <p:nvSpPr>
          <p:cNvPr id="65" name="TextBox 64">
            <a:extLst>
              <a:ext uri="{FF2B5EF4-FFF2-40B4-BE49-F238E27FC236}">
                <a16:creationId xmlns:a16="http://schemas.microsoft.com/office/drawing/2014/main" id="{D5F13839-C89D-49DE-8334-AEA253CFD861}"/>
              </a:ext>
            </a:extLst>
          </p:cNvPr>
          <p:cNvSpPr txBox="1"/>
          <p:nvPr/>
        </p:nvSpPr>
        <p:spPr>
          <a:xfrm>
            <a:off x="547943" y="2259190"/>
            <a:ext cx="1819591" cy="461665"/>
          </a:xfrm>
          <a:prstGeom prst="rect">
            <a:avLst/>
          </a:prstGeom>
          <a:noFill/>
        </p:spPr>
        <p:txBody>
          <a:bodyPr wrap="square" rtlCol="0">
            <a:spAutoFit/>
          </a:bodyPr>
          <a:lstStyle/>
          <a:p>
            <a:r>
              <a:rPr lang="en-GB" sz="2400" b="1" dirty="0">
                <a:solidFill>
                  <a:srgbClr val="002060"/>
                </a:solidFill>
              </a:rPr>
              <a:t>2</a:t>
            </a:r>
            <a:r>
              <a:rPr lang="en-GB" sz="2400" dirty="0">
                <a:solidFill>
                  <a:srgbClr val="002060"/>
                </a:solidFill>
              </a:rPr>
              <a:t>. B_ _ m</a:t>
            </a:r>
          </a:p>
        </p:txBody>
      </p:sp>
      <p:sp>
        <p:nvSpPr>
          <p:cNvPr id="2" name="TextBox 1">
            <a:extLst>
              <a:ext uri="{FF2B5EF4-FFF2-40B4-BE49-F238E27FC236}">
                <a16:creationId xmlns:a16="http://schemas.microsoft.com/office/drawing/2014/main" id="{D6286170-3425-2F95-8077-27F073D06464}"/>
              </a:ext>
            </a:extLst>
          </p:cNvPr>
          <p:cNvSpPr txBox="1"/>
          <p:nvPr/>
        </p:nvSpPr>
        <p:spPr>
          <a:xfrm>
            <a:off x="27892" y="3631514"/>
            <a:ext cx="2200317" cy="461665"/>
          </a:xfrm>
          <a:prstGeom prst="rect">
            <a:avLst/>
          </a:prstGeom>
          <a:noFill/>
        </p:spPr>
        <p:txBody>
          <a:bodyPr wrap="square" rtlCol="0">
            <a:spAutoFit/>
          </a:bodyPr>
          <a:lstStyle/>
          <a:p>
            <a:r>
              <a:rPr lang="en-GB" sz="2400" b="1" dirty="0">
                <a:solidFill>
                  <a:srgbClr val="002060"/>
                </a:solidFill>
              </a:rPr>
              <a:t>3</a:t>
            </a:r>
            <a:r>
              <a:rPr lang="en-GB" sz="2400" dirty="0">
                <a:solidFill>
                  <a:srgbClr val="002060"/>
                </a:solidFill>
              </a:rPr>
              <a:t>. _ _ to</a:t>
            </a:r>
          </a:p>
        </p:txBody>
      </p:sp>
      <p:sp>
        <p:nvSpPr>
          <p:cNvPr id="4" name="TextBox 3">
            <a:extLst>
              <a:ext uri="{FF2B5EF4-FFF2-40B4-BE49-F238E27FC236}">
                <a16:creationId xmlns:a16="http://schemas.microsoft.com/office/drawing/2014/main" id="{CD275986-DD60-C53D-CF31-19276F4A29B3}"/>
              </a:ext>
            </a:extLst>
          </p:cNvPr>
          <p:cNvSpPr txBox="1"/>
          <p:nvPr/>
        </p:nvSpPr>
        <p:spPr>
          <a:xfrm>
            <a:off x="2688590" y="2872642"/>
            <a:ext cx="1696065" cy="461665"/>
          </a:xfrm>
          <a:prstGeom prst="rect">
            <a:avLst/>
          </a:prstGeom>
          <a:noFill/>
        </p:spPr>
        <p:txBody>
          <a:bodyPr wrap="square" rtlCol="0">
            <a:spAutoFit/>
          </a:bodyPr>
          <a:lstStyle/>
          <a:p>
            <a:pPr algn="ctr"/>
            <a:r>
              <a:rPr lang="en-GB" sz="2400" b="1" u="sng" dirty="0">
                <a:solidFill>
                  <a:srgbClr val="002060"/>
                </a:solidFill>
              </a:rPr>
              <a:t>Au</a:t>
            </a:r>
            <a:r>
              <a:rPr lang="en-GB" sz="2400" dirty="0">
                <a:solidFill>
                  <a:srgbClr val="002060"/>
                </a:solidFill>
              </a:rPr>
              <a:t>to</a:t>
            </a:r>
          </a:p>
        </p:txBody>
      </p:sp>
      <p:sp>
        <p:nvSpPr>
          <p:cNvPr id="6" name="TextBox 5">
            <a:extLst>
              <a:ext uri="{FF2B5EF4-FFF2-40B4-BE49-F238E27FC236}">
                <a16:creationId xmlns:a16="http://schemas.microsoft.com/office/drawing/2014/main" id="{771C912A-DAD2-386A-3514-5E0300FACF14}"/>
              </a:ext>
            </a:extLst>
          </p:cNvPr>
          <p:cNvSpPr txBox="1"/>
          <p:nvPr/>
        </p:nvSpPr>
        <p:spPr>
          <a:xfrm>
            <a:off x="10267169" y="2848080"/>
            <a:ext cx="2200317" cy="461665"/>
          </a:xfrm>
          <a:prstGeom prst="rect">
            <a:avLst/>
          </a:prstGeom>
          <a:noFill/>
        </p:spPr>
        <p:txBody>
          <a:bodyPr wrap="square" rtlCol="0">
            <a:spAutoFit/>
          </a:bodyPr>
          <a:lstStyle/>
          <a:p>
            <a:r>
              <a:rPr lang="en-GB" sz="2400" b="1" dirty="0">
                <a:solidFill>
                  <a:srgbClr val="002060"/>
                </a:solidFill>
              </a:rPr>
              <a:t>7</a:t>
            </a:r>
            <a:r>
              <a:rPr lang="en-GB" sz="2400" dirty="0">
                <a:solidFill>
                  <a:srgbClr val="002060"/>
                </a:solidFill>
              </a:rPr>
              <a:t>. k_ _fen</a:t>
            </a:r>
          </a:p>
        </p:txBody>
      </p:sp>
      <p:sp>
        <p:nvSpPr>
          <p:cNvPr id="7" name="TextBox 6">
            <a:extLst>
              <a:ext uri="{FF2B5EF4-FFF2-40B4-BE49-F238E27FC236}">
                <a16:creationId xmlns:a16="http://schemas.microsoft.com/office/drawing/2014/main" id="{7A9A2674-AF72-4725-D33B-D9ACCDFE7DBA}"/>
              </a:ext>
            </a:extLst>
          </p:cNvPr>
          <p:cNvSpPr txBox="1"/>
          <p:nvPr/>
        </p:nvSpPr>
        <p:spPr>
          <a:xfrm>
            <a:off x="3018145" y="5247997"/>
            <a:ext cx="1696065" cy="461665"/>
          </a:xfrm>
          <a:prstGeom prst="rect">
            <a:avLst/>
          </a:prstGeom>
          <a:noFill/>
        </p:spPr>
        <p:txBody>
          <a:bodyPr wrap="square" rtlCol="0">
            <a:spAutoFit/>
          </a:bodyPr>
          <a:lstStyle/>
          <a:p>
            <a:pPr algn="ctr"/>
            <a:r>
              <a:rPr lang="en-GB" sz="2400" dirty="0" err="1">
                <a:solidFill>
                  <a:srgbClr val="002060"/>
                </a:solidFill>
              </a:rPr>
              <a:t>k</a:t>
            </a:r>
            <a:r>
              <a:rPr lang="en-GB" sz="2400" b="1" u="sng" dirty="0" err="1">
                <a:solidFill>
                  <a:srgbClr val="002060"/>
                </a:solidFill>
              </a:rPr>
              <a:t>au</a:t>
            </a:r>
            <a:r>
              <a:rPr lang="en-GB" sz="2400" dirty="0" err="1">
                <a:solidFill>
                  <a:srgbClr val="002060"/>
                </a:solidFill>
              </a:rPr>
              <a:t>fen</a:t>
            </a:r>
            <a:endParaRPr lang="en-GB" sz="2400" dirty="0">
              <a:solidFill>
                <a:srgbClr val="002060"/>
              </a:solidFill>
            </a:endParaRPr>
          </a:p>
        </p:txBody>
      </p:sp>
      <p:sp>
        <p:nvSpPr>
          <p:cNvPr id="9" name="TextBox 8">
            <a:extLst>
              <a:ext uri="{FF2B5EF4-FFF2-40B4-BE49-F238E27FC236}">
                <a16:creationId xmlns:a16="http://schemas.microsoft.com/office/drawing/2014/main" id="{4F383E10-FEDC-4BE7-4F02-3E16766D0D2F}"/>
              </a:ext>
            </a:extLst>
          </p:cNvPr>
          <p:cNvSpPr txBox="1"/>
          <p:nvPr/>
        </p:nvSpPr>
        <p:spPr>
          <a:xfrm>
            <a:off x="517744" y="5949458"/>
            <a:ext cx="2529944" cy="461665"/>
          </a:xfrm>
          <a:prstGeom prst="rect">
            <a:avLst/>
          </a:prstGeom>
          <a:noFill/>
        </p:spPr>
        <p:txBody>
          <a:bodyPr wrap="square" rtlCol="0">
            <a:spAutoFit/>
          </a:bodyPr>
          <a:lstStyle/>
          <a:p>
            <a:r>
              <a:rPr lang="en-GB" sz="2400" b="1" dirty="0">
                <a:solidFill>
                  <a:srgbClr val="002060"/>
                </a:solidFill>
              </a:rPr>
              <a:t>5</a:t>
            </a:r>
            <a:r>
              <a:rPr lang="en-GB" sz="2400" dirty="0">
                <a:solidFill>
                  <a:srgbClr val="002060"/>
                </a:solidFill>
              </a:rPr>
              <a:t>. _ _fb_ _ men</a:t>
            </a:r>
          </a:p>
        </p:txBody>
      </p:sp>
      <p:sp>
        <p:nvSpPr>
          <p:cNvPr id="10" name="TextBox 9">
            <a:extLst>
              <a:ext uri="{FF2B5EF4-FFF2-40B4-BE49-F238E27FC236}">
                <a16:creationId xmlns:a16="http://schemas.microsoft.com/office/drawing/2014/main" id="{E9B428FB-E08B-F2D3-4863-73E1F110956C}"/>
              </a:ext>
            </a:extLst>
          </p:cNvPr>
          <p:cNvSpPr txBox="1"/>
          <p:nvPr/>
        </p:nvSpPr>
        <p:spPr>
          <a:xfrm>
            <a:off x="9683066" y="1577138"/>
            <a:ext cx="2473891" cy="461665"/>
          </a:xfrm>
          <a:prstGeom prst="rect">
            <a:avLst/>
          </a:prstGeom>
          <a:noFill/>
        </p:spPr>
        <p:txBody>
          <a:bodyPr wrap="square" rtlCol="0">
            <a:spAutoFit/>
          </a:bodyPr>
          <a:lstStyle/>
          <a:p>
            <a:r>
              <a:rPr lang="en-GB" sz="2400" b="1" dirty="0">
                <a:solidFill>
                  <a:srgbClr val="002060"/>
                </a:solidFill>
              </a:rPr>
              <a:t>6</a:t>
            </a:r>
            <a:r>
              <a:rPr lang="en-GB" sz="2400" dirty="0">
                <a:solidFill>
                  <a:srgbClr val="002060"/>
                </a:solidFill>
              </a:rPr>
              <a:t>. </a:t>
            </a:r>
            <a:r>
              <a:rPr lang="en-GB" sz="2400" dirty="0" err="1">
                <a:solidFill>
                  <a:srgbClr val="002060"/>
                </a:solidFill>
              </a:rPr>
              <a:t>Puppenh</a:t>
            </a:r>
            <a:r>
              <a:rPr lang="en-GB" sz="2400" dirty="0">
                <a:solidFill>
                  <a:srgbClr val="002060"/>
                </a:solidFill>
              </a:rPr>
              <a:t>_ _s</a:t>
            </a:r>
          </a:p>
        </p:txBody>
      </p:sp>
      <p:sp>
        <p:nvSpPr>
          <p:cNvPr id="16" name="TextBox 15">
            <a:extLst>
              <a:ext uri="{FF2B5EF4-FFF2-40B4-BE49-F238E27FC236}">
                <a16:creationId xmlns:a16="http://schemas.microsoft.com/office/drawing/2014/main" id="{ABE59405-6B2D-3456-42A1-505C305ECEBF}"/>
              </a:ext>
            </a:extLst>
          </p:cNvPr>
          <p:cNvSpPr txBox="1"/>
          <p:nvPr/>
        </p:nvSpPr>
        <p:spPr>
          <a:xfrm>
            <a:off x="4891833" y="3183321"/>
            <a:ext cx="2275252" cy="461665"/>
          </a:xfrm>
          <a:prstGeom prst="rect">
            <a:avLst/>
          </a:prstGeom>
          <a:noFill/>
        </p:spPr>
        <p:txBody>
          <a:bodyPr wrap="square" rtlCol="0">
            <a:spAutoFit/>
          </a:bodyPr>
          <a:lstStyle/>
          <a:p>
            <a:pPr algn="ctr"/>
            <a:r>
              <a:rPr lang="en-GB" sz="2400" b="1" u="sng" dirty="0" err="1">
                <a:solidFill>
                  <a:srgbClr val="002060"/>
                </a:solidFill>
              </a:rPr>
              <a:t>au</a:t>
            </a:r>
            <a:r>
              <a:rPr lang="en-GB" sz="2400" u="sng" dirty="0" err="1">
                <a:solidFill>
                  <a:srgbClr val="002060"/>
                </a:solidFill>
              </a:rPr>
              <a:t>f</a:t>
            </a:r>
            <a:r>
              <a:rPr lang="en-GB" sz="2400" dirty="0" err="1">
                <a:solidFill>
                  <a:srgbClr val="002060"/>
                </a:solidFill>
              </a:rPr>
              <a:t>b</a:t>
            </a:r>
            <a:r>
              <a:rPr lang="en-GB" sz="2400" b="1" u="sng" dirty="0" err="1">
                <a:solidFill>
                  <a:srgbClr val="002060"/>
                </a:solidFill>
              </a:rPr>
              <a:t>äu</a:t>
            </a:r>
            <a:r>
              <a:rPr lang="en-GB" sz="2400" dirty="0" err="1">
                <a:solidFill>
                  <a:srgbClr val="002060"/>
                </a:solidFill>
              </a:rPr>
              <a:t>men</a:t>
            </a:r>
            <a:r>
              <a:rPr lang="en-GB" sz="2400" dirty="0">
                <a:solidFill>
                  <a:srgbClr val="002060"/>
                </a:solidFill>
              </a:rPr>
              <a:t>* </a:t>
            </a:r>
          </a:p>
        </p:txBody>
      </p:sp>
      <p:sp>
        <p:nvSpPr>
          <p:cNvPr id="17" name="TextBox 16">
            <a:extLst>
              <a:ext uri="{FF2B5EF4-FFF2-40B4-BE49-F238E27FC236}">
                <a16:creationId xmlns:a16="http://schemas.microsoft.com/office/drawing/2014/main" id="{E901D38B-AC76-E07C-0CFF-E3C671AC470A}"/>
              </a:ext>
            </a:extLst>
          </p:cNvPr>
          <p:cNvSpPr txBox="1"/>
          <p:nvPr/>
        </p:nvSpPr>
        <p:spPr>
          <a:xfrm>
            <a:off x="86667" y="4998740"/>
            <a:ext cx="1895018" cy="461665"/>
          </a:xfrm>
          <a:prstGeom prst="rect">
            <a:avLst/>
          </a:prstGeom>
          <a:noFill/>
        </p:spPr>
        <p:txBody>
          <a:bodyPr wrap="square" rtlCol="0">
            <a:spAutoFit/>
          </a:bodyPr>
          <a:lstStyle/>
          <a:p>
            <a:r>
              <a:rPr lang="en-GB" sz="2400" b="1" dirty="0">
                <a:solidFill>
                  <a:srgbClr val="002060"/>
                </a:solidFill>
              </a:rPr>
              <a:t>4</a:t>
            </a:r>
            <a:r>
              <a:rPr lang="en-GB" sz="2400" dirty="0">
                <a:solidFill>
                  <a:srgbClr val="002060"/>
                </a:solidFill>
              </a:rPr>
              <a:t>. M_ _ se</a:t>
            </a:r>
          </a:p>
        </p:txBody>
      </p:sp>
      <p:sp>
        <p:nvSpPr>
          <p:cNvPr id="18" name="TextBox 17">
            <a:extLst>
              <a:ext uri="{FF2B5EF4-FFF2-40B4-BE49-F238E27FC236}">
                <a16:creationId xmlns:a16="http://schemas.microsoft.com/office/drawing/2014/main" id="{1D3AC27E-1C80-8E06-07DB-5218DE87EA38}"/>
              </a:ext>
            </a:extLst>
          </p:cNvPr>
          <p:cNvSpPr txBox="1"/>
          <p:nvPr/>
        </p:nvSpPr>
        <p:spPr>
          <a:xfrm>
            <a:off x="8740722" y="4201759"/>
            <a:ext cx="1696065" cy="461665"/>
          </a:xfrm>
          <a:prstGeom prst="rect">
            <a:avLst/>
          </a:prstGeom>
          <a:noFill/>
        </p:spPr>
        <p:txBody>
          <a:bodyPr wrap="square" rtlCol="0">
            <a:spAutoFit/>
          </a:bodyPr>
          <a:lstStyle/>
          <a:p>
            <a:pPr algn="ctr"/>
            <a:r>
              <a:rPr lang="en-GB" sz="2400" dirty="0" err="1">
                <a:solidFill>
                  <a:srgbClr val="002060"/>
                </a:solidFill>
              </a:rPr>
              <a:t>Geb</a:t>
            </a:r>
            <a:r>
              <a:rPr lang="en-GB" sz="2400" b="1" u="sng" dirty="0" err="1">
                <a:solidFill>
                  <a:srgbClr val="002060"/>
                </a:solidFill>
              </a:rPr>
              <a:t>äu</a:t>
            </a:r>
            <a:r>
              <a:rPr lang="en-GB" sz="2400" u="sng" dirty="0" err="1">
                <a:solidFill>
                  <a:srgbClr val="002060"/>
                </a:solidFill>
              </a:rPr>
              <a:t>de</a:t>
            </a:r>
            <a:endParaRPr lang="en-GB" sz="2400" dirty="0">
              <a:solidFill>
                <a:srgbClr val="002060"/>
              </a:solidFill>
            </a:endParaRPr>
          </a:p>
        </p:txBody>
      </p:sp>
      <p:sp>
        <p:nvSpPr>
          <p:cNvPr id="21" name="TextBox 20">
            <a:extLst>
              <a:ext uri="{FF2B5EF4-FFF2-40B4-BE49-F238E27FC236}">
                <a16:creationId xmlns:a16="http://schemas.microsoft.com/office/drawing/2014/main" id="{6F87FB43-2F3F-41ED-5A60-47CB2E21FB55}"/>
              </a:ext>
            </a:extLst>
          </p:cNvPr>
          <p:cNvSpPr txBox="1"/>
          <p:nvPr/>
        </p:nvSpPr>
        <p:spPr>
          <a:xfrm>
            <a:off x="10228444" y="4608120"/>
            <a:ext cx="2272279" cy="461665"/>
          </a:xfrm>
          <a:prstGeom prst="rect">
            <a:avLst/>
          </a:prstGeom>
          <a:noFill/>
        </p:spPr>
        <p:txBody>
          <a:bodyPr wrap="square" rtlCol="0">
            <a:spAutoFit/>
          </a:bodyPr>
          <a:lstStyle/>
          <a:p>
            <a:r>
              <a:rPr lang="en-GB" sz="2400" b="1" dirty="0">
                <a:solidFill>
                  <a:srgbClr val="002060"/>
                </a:solidFill>
              </a:rPr>
              <a:t>8</a:t>
            </a:r>
            <a:r>
              <a:rPr lang="en-GB" sz="2400" dirty="0">
                <a:solidFill>
                  <a:srgbClr val="002060"/>
                </a:solidFill>
              </a:rPr>
              <a:t>. Geb_ _ de</a:t>
            </a:r>
          </a:p>
        </p:txBody>
      </p:sp>
      <p:sp>
        <p:nvSpPr>
          <p:cNvPr id="22" name="TextBox 21">
            <a:extLst>
              <a:ext uri="{FF2B5EF4-FFF2-40B4-BE49-F238E27FC236}">
                <a16:creationId xmlns:a16="http://schemas.microsoft.com/office/drawing/2014/main" id="{F30829E0-24A9-1C98-2E29-DC6C57324EFE}"/>
              </a:ext>
            </a:extLst>
          </p:cNvPr>
          <p:cNvSpPr txBox="1"/>
          <p:nvPr/>
        </p:nvSpPr>
        <p:spPr>
          <a:xfrm>
            <a:off x="8418129" y="2980520"/>
            <a:ext cx="1696065" cy="461665"/>
          </a:xfrm>
          <a:prstGeom prst="rect">
            <a:avLst/>
          </a:prstGeom>
          <a:noFill/>
        </p:spPr>
        <p:txBody>
          <a:bodyPr wrap="square" rtlCol="0">
            <a:spAutoFit/>
          </a:bodyPr>
          <a:lstStyle/>
          <a:p>
            <a:pPr algn="ctr"/>
            <a:r>
              <a:rPr lang="en-GB" sz="2400" dirty="0" err="1">
                <a:solidFill>
                  <a:srgbClr val="002060"/>
                </a:solidFill>
              </a:rPr>
              <a:t>M</a:t>
            </a:r>
            <a:r>
              <a:rPr lang="en-GB" sz="2400" b="1" u="sng" dirty="0" err="1">
                <a:solidFill>
                  <a:srgbClr val="002060"/>
                </a:solidFill>
              </a:rPr>
              <a:t>äu</a:t>
            </a:r>
            <a:r>
              <a:rPr lang="en-GB" sz="2400" dirty="0" err="1">
                <a:solidFill>
                  <a:srgbClr val="002060"/>
                </a:solidFill>
              </a:rPr>
              <a:t>se</a:t>
            </a:r>
            <a:r>
              <a:rPr lang="en-GB" sz="2400" dirty="0">
                <a:solidFill>
                  <a:srgbClr val="002060"/>
                </a:solidFill>
              </a:rPr>
              <a:t> </a:t>
            </a:r>
          </a:p>
        </p:txBody>
      </p:sp>
      <p:sp>
        <p:nvSpPr>
          <p:cNvPr id="24" name="TextBox 23">
            <a:extLst>
              <a:ext uri="{FF2B5EF4-FFF2-40B4-BE49-F238E27FC236}">
                <a16:creationId xmlns:a16="http://schemas.microsoft.com/office/drawing/2014/main" id="{70EA5BDB-6A87-A149-3AE6-2A230944137A}"/>
              </a:ext>
            </a:extLst>
          </p:cNvPr>
          <p:cNvSpPr txBox="1"/>
          <p:nvPr/>
        </p:nvSpPr>
        <p:spPr>
          <a:xfrm>
            <a:off x="10089916" y="5531098"/>
            <a:ext cx="2200317" cy="461665"/>
          </a:xfrm>
          <a:prstGeom prst="rect">
            <a:avLst/>
          </a:prstGeom>
          <a:noFill/>
        </p:spPr>
        <p:txBody>
          <a:bodyPr wrap="square" rtlCol="0">
            <a:spAutoFit/>
          </a:bodyPr>
          <a:lstStyle/>
          <a:p>
            <a:r>
              <a:rPr lang="en-GB" sz="2400" b="1" dirty="0">
                <a:solidFill>
                  <a:srgbClr val="002060"/>
                </a:solidFill>
              </a:rPr>
              <a:t>9</a:t>
            </a:r>
            <a:r>
              <a:rPr lang="en-GB" sz="2400" dirty="0">
                <a:solidFill>
                  <a:srgbClr val="002060"/>
                </a:solidFill>
              </a:rPr>
              <a:t>. St_ _r_ _me</a:t>
            </a:r>
          </a:p>
        </p:txBody>
      </p:sp>
      <p:sp>
        <p:nvSpPr>
          <p:cNvPr id="25" name="TextBox 24">
            <a:extLst>
              <a:ext uri="{FF2B5EF4-FFF2-40B4-BE49-F238E27FC236}">
                <a16:creationId xmlns:a16="http://schemas.microsoft.com/office/drawing/2014/main" id="{172F303D-56D7-E1FF-0C6A-88C53BD80D23}"/>
              </a:ext>
            </a:extLst>
          </p:cNvPr>
          <p:cNvSpPr txBox="1"/>
          <p:nvPr/>
        </p:nvSpPr>
        <p:spPr>
          <a:xfrm>
            <a:off x="4998113" y="4097186"/>
            <a:ext cx="2125490" cy="461665"/>
          </a:xfrm>
          <a:prstGeom prst="rect">
            <a:avLst/>
          </a:prstGeom>
          <a:noFill/>
        </p:spPr>
        <p:txBody>
          <a:bodyPr wrap="square" rtlCol="0">
            <a:spAutoFit/>
          </a:bodyPr>
          <a:lstStyle/>
          <a:p>
            <a:pPr algn="ctr"/>
            <a:r>
              <a:rPr lang="en-GB" sz="2400" dirty="0" err="1">
                <a:solidFill>
                  <a:srgbClr val="002060"/>
                </a:solidFill>
              </a:rPr>
              <a:t>St</a:t>
            </a:r>
            <a:r>
              <a:rPr lang="en-GB" sz="2400" b="1" u="sng" dirty="0" err="1">
                <a:solidFill>
                  <a:srgbClr val="002060"/>
                </a:solidFill>
              </a:rPr>
              <a:t>au</a:t>
            </a:r>
            <a:r>
              <a:rPr lang="en-GB" sz="2400" dirty="0" err="1">
                <a:solidFill>
                  <a:srgbClr val="002060"/>
                </a:solidFill>
              </a:rPr>
              <a:t>r</a:t>
            </a:r>
            <a:r>
              <a:rPr lang="en-GB" sz="2400" b="1" u="sng" dirty="0" err="1">
                <a:solidFill>
                  <a:srgbClr val="002060"/>
                </a:solidFill>
              </a:rPr>
              <a:t>äu</a:t>
            </a:r>
            <a:r>
              <a:rPr lang="en-GB" sz="2400" u="sng" dirty="0" err="1">
                <a:solidFill>
                  <a:srgbClr val="002060"/>
                </a:solidFill>
              </a:rPr>
              <a:t>me</a:t>
            </a:r>
            <a:r>
              <a:rPr lang="en-GB" sz="2400" u="sng" dirty="0">
                <a:solidFill>
                  <a:srgbClr val="002060"/>
                </a:solidFill>
              </a:rPr>
              <a:t>*</a:t>
            </a:r>
            <a:r>
              <a:rPr lang="en-GB" sz="2400" dirty="0">
                <a:solidFill>
                  <a:srgbClr val="002060"/>
                </a:solidFill>
              </a:rPr>
              <a:t> </a:t>
            </a:r>
          </a:p>
        </p:txBody>
      </p:sp>
      <p:sp>
        <p:nvSpPr>
          <p:cNvPr id="27" name="TextBox 26">
            <a:extLst>
              <a:ext uri="{FF2B5EF4-FFF2-40B4-BE49-F238E27FC236}">
                <a16:creationId xmlns:a16="http://schemas.microsoft.com/office/drawing/2014/main" id="{594149D5-C7B2-3510-3F6A-1C93B6F0D60B}"/>
              </a:ext>
            </a:extLst>
          </p:cNvPr>
          <p:cNvSpPr txBox="1"/>
          <p:nvPr/>
        </p:nvSpPr>
        <p:spPr>
          <a:xfrm>
            <a:off x="4006147" y="6111986"/>
            <a:ext cx="4024476"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Puppenhaus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doll’s house</a:t>
            </a:r>
          </a:p>
        </p:txBody>
      </p:sp>
      <p:sp>
        <p:nvSpPr>
          <p:cNvPr id="28" name="TextBox 27">
            <a:extLst>
              <a:ext uri="{FF2B5EF4-FFF2-40B4-BE49-F238E27FC236}">
                <a16:creationId xmlns:a16="http://schemas.microsoft.com/office/drawing/2014/main" id="{8FA399BE-9F46-BE76-8225-1501790D7869}"/>
              </a:ext>
            </a:extLst>
          </p:cNvPr>
          <p:cNvSpPr txBox="1"/>
          <p:nvPr/>
        </p:nvSpPr>
        <p:spPr>
          <a:xfrm>
            <a:off x="4500072" y="5712142"/>
            <a:ext cx="3112966"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der </a:t>
            </a:r>
            <a:r>
              <a:rPr lang="en-GB" sz="2000" dirty="0" err="1">
                <a:solidFill>
                  <a:srgbClr val="002060"/>
                </a:solidFill>
                <a:latin typeface="Century Gothic"/>
              </a:rPr>
              <a:t>Stauraum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storage</a:t>
            </a:r>
          </a:p>
        </p:txBody>
      </p:sp>
      <p:sp>
        <p:nvSpPr>
          <p:cNvPr id="13" name="TextBox 12">
            <a:extLst>
              <a:ext uri="{FF2B5EF4-FFF2-40B4-BE49-F238E27FC236}">
                <a16:creationId xmlns:a16="http://schemas.microsoft.com/office/drawing/2014/main" id="{BC14FD1E-3234-1F5D-1611-C70B05E986B0}"/>
              </a:ext>
            </a:extLst>
          </p:cNvPr>
          <p:cNvSpPr txBox="1"/>
          <p:nvPr/>
        </p:nvSpPr>
        <p:spPr>
          <a:xfrm>
            <a:off x="2031692" y="20131"/>
            <a:ext cx="109661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pupils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are donating things for a jumble sale.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6" name="Picture 2" descr="Free vector graphics of Star">
            <a:extLst>
              <a:ext uri="{FF2B5EF4-FFF2-40B4-BE49-F238E27FC236}">
                <a16:creationId xmlns:a16="http://schemas.microsoft.com/office/drawing/2014/main" id="{4640CF9F-C8EF-21B8-9D90-D4B880DE0E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3419629" y="1825689"/>
            <a:ext cx="421555" cy="6284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raphics of Star">
            <a:extLst>
              <a:ext uri="{FF2B5EF4-FFF2-40B4-BE49-F238E27FC236}">
                <a16:creationId xmlns:a16="http://schemas.microsoft.com/office/drawing/2014/main" id="{9FA6CFB6-AD52-9076-730B-04BD093350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85825" y="1951614"/>
            <a:ext cx="381967" cy="5693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wo mice with a piece of cheese">
            <a:extLst>
              <a:ext uri="{FF2B5EF4-FFF2-40B4-BE49-F238E27FC236}">
                <a16:creationId xmlns:a16="http://schemas.microsoft.com/office/drawing/2014/main" id="{501FFE22-423C-9B0C-0D39-3C2A1E659E16}"/>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7045" y="4234141"/>
            <a:ext cx="954263" cy="674407"/>
          </a:xfrm>
          <a:prstGeom prst="rect">
            <a:avLst/>
          </a:prstGeom>
        </p:spPr>
      </p:pic>
      <p:pic>
        <p:nvPicPr>
          <p:cNvPr id="29" name="Picture 28" descr="two mice with a piece of cheese">
            <a:extLst>
              <a:ext uri="{FF2B5EF4-FFF2-40B4-BE49-F238E27FC236}">
                <a16:creationId xmlns:a16="http://schemas.microsoft.com/office/drawing/2014/main" id="{865A9E51-0D1A-E54C-CDF8-1D071C287B2B}"/>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50053" y="2846263"/>
            <a:ext cx="843209" cy="595922"/>
          </a:xfrm>
          <a:prstGeom prst="rect">
            <a:avLst/>
          </a:prstGeom>
        </p:spPr>
      </p:pic>
      <p:pic>
        <p:nvPicPr>
          <p:cNvPr id="30" name="Picture 29">
            <a:extLst>
              <a:ext uri="{FF2B5EF4-FFF2-40B4-BE49-F238E27FC236}">
                <a16:creationId xmlns:a16="http://schemas.microsoft.com/office/drawing/2014/main" id="{8E931186-D3E7-0997-8F1C-534D34444C77}"/>
              </a:ext>
            </a:extLst>
          </p:cNvPr>
          <p:cNvPicPr>
            <a:picLocks noChangeAspect="1"/>
          </p:cNvPicPr>
          <p:nvPr/>
        </p:nvPicPr>
        <p:blipFill>
          <a:blip r:embed="rId18"/>
          <a:stretch>
            <a:fillRect/>
          </a:stretch>
        </p:blipFill>
        <p:spPr>
          <a:xfrm>
            <a:off x="2187983" y="2876399"/>
            <a:ext cx="760816" cy="535741"/>
          </a:xfrm>
          <a:prstGeom prst="rect">
            <a:avLst/>
          </a:prstGeom>
        </p:spPr>
      </p:pic>
      <p:pic>
        <p:nvPicPr>
          <p:cNvPr id="1030" name="Picture 6" descr="Free vector graphics of Car">
            <a:extLst>
              <a:ext uri="{FF2B5EF4-FFF2-40B4-BE49-F238E27FC236}">
                <a16:creationId xmlns:a16="http://schemas.microsoft.com/office/drawing/2014/main" id="{83BBB797-0FE7-5097-5C21-282F06BE565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7891" y="3181452"/>
            <a:ext cx="655208" cy="46137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607AB60C-4F2D-9B08-E306-746FFBADEF25}"/>
              </a:ext>
            </a:extLst>
          </p:cNvPr>
          <p:cNvPicPr>
            <a:picLocks noChangeAspect="1"/>
          </p:cNvPicPr>
          <p:nvPr/>
        </p:nvPicPr>
        <p:blipFill>
          <a:blip r:embed="rId20">
            <a:clrChange>
              <a:clrFrom>
                <a:srgbClr val="FEFEFE"/>
              </a:clrFrom>
              <a:clrTo>
                <a:srgbClr val="FEFEFE">
                  <a:alpha val="0"/>
                </a:srgbClr>
              </a:clrTo>
            </a:clrChange>
          </a:blip>
          <a:stretch>
            <a:fillRect/>
          </a:stretch>
        </p:blipFill>
        <p:spPr>
          <a:xfrm>
            <a:off x="7391343" y="1700832"/>
            <a:ext cx="570039" cy="517564"/>
          </a:xfrm>
          <a:prstGeom prst="rect">
            <a:avLst/>
          </a:prstGeom>
        </p:spPr>
      </p:pic>
      <p:pic>
        <p:nvPicPr>
          <p:cNvPr id="32" name="Picture 31">
            <a:extLst>
              <a:ext uri="{FF2B5EF4-FFF2-40B4-BE49-F238E27FC236}">
                <a16:creationId xmlns:a16="http://schemas.microsoft.com/office/drawing/2014/main" id="{E2264102-39B7-9FC4-A69A-9A4999DED808}"/>
              </a:ext>
            </a:extLst>
          </p:cNvPr>
          <p:cNvPicPr>
            <a:picLocks noChangeAspect="1"/>
          </p:cNvPicPr>
          <p:nvPr/>
        </p:nvPicPr>
        <p:blipFill>
          <a:blip r:embed="rId20">
            <a:clrChange>
              <a:clrFrom>
                <a:srgbClr val="FEFEFE"/>
              </a:clrFrom>
              <a:clrTo>
                <a:srgbClr val="FEFEFE">
                  <a:alpha val="0"/>
                </a:srgbClr>
              </a:clrTo>
            </a:clrChange>
          </a:blip>
          <a:stretch>
            <a:fillRect/>
          </a:stretch>
        </p:blipFill>
        <p:spPr>
          <a:xfrm>
            <a:off x="6732334" y="1700832"/>
            <a:ext cx="570039" cy="517564"/>
          </a:xfrm>
          <a:prstGeom prst="rect">
            <a:avLst/>
          </a:prstGeom>
        </p:spPr>
      </p:pic>
      <p:pic>
        <p:nvPicPr>
          <p:cNvPr id="33" name="Picture 32">
            <a:extLst>
              <a:ext uri="{FF2B5EF4-FFF2-40B4-BE49-F238E27FC236}">
                <a16:creationId xmlns:a16="http://schemas.microsoft.com/office/drawing/2014/main" id="{CA39880E-02DD-6D6F-AB6F-983A968A50E7}"/>
              </a:ext>
            </a:extLst>
          </p:cNvPr>
          <p:cNvPicPr>
            <a:picLocks noChangeAspect="1"/>
          </p:cNvPicPr>
          <p:nvPr/>
        </p:nvPicPr>
        <p:blipFill>
          <a:blip r:embed="rId20"/>
          <a:stretch>
            <a:fillRect/>
          </a:stretch>
        </p:blipFill>
        <p:spPr>
          <a:xfrm>
            <a:off x="2725319" y="1229093"/>
            <a:ext cx="570039" cy="517564"/>
          </a:xfrm>
          <a:prstGeom prst="rect">
            <a:avLst/>
          </a:prstGeom>
        </p:spPr>
      </p:pic>
      <p:pic>
        <p:nvPicPr>
          <p:cNvPr id="34" name="Picture 33">
            <a:extLst>
              <a:ext uri="{FF2B5EF4-FFF2-40B4-BE49-F238E27FC236}">
                <a16:creationId xmlns:a16="http://schemas.microsoft.com/office/drawing/2014/main" id="{A2DACF86-0848-ACBC-4649-9872C86161DA}"/>
              </a:ext>
            </a:extLst>
          </p:cNvPr>
          <p:cNvPicPr>
            <a:picLocks noChangeAspect="1"/>
          </p:cNvPicPr>
          <p:nvPr/>
        </p:nvPicPr>
        <p:blipFill>
          <a:blip r:embed="rId20"/>
          <a:stretch>
            <a:fillRect/>
          </a:stretch>
        </p:blipFill>
        <p:spPr>
          <a:xfrm>
            <a:off x="2122907" y="1258446"/>
            <a:ext cx="570039" cy="517564"/>
          </a:xfrm>
          <a:prstGeom prst="rect">
            <a:avLst/>
          </a:prstGeom>
        </p:spPr>
      </p:pic>
      <p:pic>
        <p:nvPicPr>
          <p:cNvPr id="36" name="Picture 35">
            <a:extLst>
              <a:ext uri="{FF2B5EF4-FFF2-40B4-BE49-F238E27FC236}">
                <a16:creationId xmlns:a16="http://schemas.microsoft.com/office/drawing/2014/main" id="{CB8A5E94-C2B1-B839-D1EB-2425660E492A}"/>
              </a:ext>
            </a:extLst>
          </p:cNvPr>
          <p:cNvPicPr>
            <a:picLocks noChangeAspect="1"/>
          </p:cNvPicPr>
          <p:nvPr/>
        </p:nvPicPr>
        <p:blipFill>
          <a:blip r:embed="rId21"/>
          <a:stretch>
            <a:fillRect/>
          </a:stretch>
        </p:blipFill>
        <p:spPr>
          <a:xfrm>
            <a:off x="10213032" y="1215891"/>
            <a:ext cx="440219" cy="448313"/>
          </a:xfrm>
          <a:prstGeom prst="rect">
            <a:avLst/>
          </a:prstGeom>
        </p:spPr>
      </p:pic>
      <p:pic>
        <p:nvPicPr>
          <p:cNvPr id="37" name="Picture 36" descr="A picture containing text, clipart&#10;&#10;Description automatically generated">
            <a:hlinkClick r:id="" action="ppaction://noaction">
              <a:snd r:embed="rId22" name="T2_W5_6.11.wav"/>
            </a:hlinkClick>
            <a:extLst>
              <a:ext uri="{FF2B5EF4-FFF2-40B4-BE49-F238E27FC236}">
                <a16:creationId xmlns:a16="http://schemas.microsoft.com/office/drawing/2014/main" id="{F3368744-3AD8-B692-00D0-4C1E983902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0176" y="5463874"/>
            <a:ext cx="609653" cy="627942"/>
          </a:xfrm>
          <a:prstGeom prst="rect">
            <a:avLst/>
          </a:prstGeom>
        </p:spPr>
      </p:pic>
      <p:pic>
        <p:nvPicPr>
          <p:cNvPr id="38" name="Picture 37">
            <a:extLst>
              <a:ext uri="{FF2B5EF4-FFF2-40B4-BE49-F238E27FC236}">
                <a16:creationId xmlns:a16="http://schemas.microsoft.com/office/drawing/2014/main" id="{36AE0ECE-D60C-C5DA-1BFE-1F4840366B6F}"/>
              </a:ext>
            </a:extLst>
          </p:cNvPr>
          <p:cNvPicPr>
            <a:picLocks noChangeAspect="1"/>
          </p:cNvPicPr>
          <p:nvPr/>
        </p:nvPicPr>
        <p:blipFill>
          <a:blip r:embed="rId21"/>
          <a:stretch>
            <a:fillRect/>
          </a:stretch>
        </p:blipFill>
        <p:spPr>
          <a:xfrm>
            <a:off x="1887601" y="4372602"/>
            <a:ext cx="440219" cy="448313"/>
          </a:xfrm>
          <a:prstGeom prst="rect">
            <a:avLst/>
          </a:prstGeom>
        </p:spPr>
      </p:pic>
      <p:sp>
        <p:nvSpPr>
          <p:cNvPr id="43" name="TextBox 42">
            <a:extLst>
              <a:ext uri="{FF2B5EF4-FFF2-40B4-BE49-F238E27FC236}">
                <a16:creationId xmlns:a16="http://schemas.microsoft.com/office/drawing/2014/main" id="{C7F975D9-8D57-C1E5-A90E-A97834865D4F}"/>
              </a:ext>
            </a:extLst>
          </p:cNvPr>
          <p:cNvSpPr txBox="1"/>
          <p:nvPr/>
        </p:nvSpPr>
        <p:spPr>
          <a:xfrm>
            <a:off x="2316260" y="4386883"/>
            <a:ext cx="2899311" cy="461665"/>
          </a:xfrm>
          <a:prstGeom prst="rect">
            <a:avLst/>
          </a:prstGeom>
          <a:noFill/>
        </p:spPr>
        <p:txBody>
          <a:bodyPr wrap="square" rtlCol="0">
            <a:spAutoFit/>
          </a:bodyPr>
          <a:lstStyle/>
          <a:p>
            <a:r>
              <a:rPr lang="en-GB" sz="2400" dirty="0" err="1">
                <a:solidFill>
                  <a:srgbClr val="002060"/>
                </a:solidFill>
              </a:rPr>
              <a:t>Puppenh</a:t>
            </a:r>
            <a:r>
              <a:rPr lang="en-GB" sz="2400" b="1" u="sng" dirty="0" err="1">
                <a:solidFill>
                  <a:srgbClr val="002060"/>
                </a:solidFill>
              </a:rPr>
              <a:t>au</a:t>
            </a:r>
            <a:r>
              <a:rPr lang="en-GB" sz="2400" dirty="0" err="1">
                <a:solidFill>
                  <a:srgbClr val="002060"/>
                </a:solidFill>
              </a:rPr>
              <a:t>s</a:t>
            </a:r>
            <a:r>
              <a:rPr lang="en-GB" sz="2400" dirty="0">
                <a:solidFill>
                  <a:srgbClr val="002060"/>
                </a:solidFill>
              </a:rPr>
              <a:t>*</a:t>
            </a:r>
          </a:p>
        </p:txBody>
      </p:sp>
      <p:pic>
        <p:nvPicPr>
          <p:cNvPr id="46" name="Picture 45">
            <a:extLst>
              <a:ext uri="{FF2B5EF4-FFF2-40B4-BE49-F238E27FC236}">
                <a16:creationId xmlns:a16="http://schemas.microsoft.com/office/drawing/2014/main" id="{6FA858E1-0BE4-A204-2A02-04671005BA8C}"/>
              </a:ext>
            </a:extLst>
          </p:cNvPr>
          <p:cNvPicPr>
            <a:picLocks noChangeAspect="1"/>
          </p:cNvPicPr>
          <p:nvPr/>
        </p:nvPicPr>
        <p:blipFill>
          <a:blip r:embed="rId23"/>
          <a:stretch>
            <a:fillRect/>
          </a:stretch>
        </p:blipFill>
        <p:spPr>
          <a:xfrm>
            <a:off x="5613657" y="2413314"/>
            <a:ext cx="752515" cy="830998"/>
          </a:xfrm>
          <a:prstGeom prst="rect">
            <a:avLst/>
          </a:prstGeom>
        </p:spPr>
      </p:pic>
      <p:pic>
        <p:nvPicPr>
          <p:cNvPr id="47" name="Picture 46">
            <a:extLst>
              <a:ext uri="{FF2B5EF4-FFF2-40B4-BE49-F238E27FC236}">
                <a16:creationId xmlns:a16="http://schemas.microsoft.com/office/drawing/2014/main" id="{B684A88E-B5BF-8410-A138-ADAF8B3636B1}"/>
              </a:ext>
            </a:extLst>
          </p:cNvPr>
          <p:cNvPicPr>
            <a:picLocks noChangeAspect="1"/>
          </p:cNvPicPr>
          <p:nvPr/>
        </p:nvPicPr>
        <p:blipFill>
          <a:blip r:embed="rId24"/>
          <a:stretch>
            <a:fillRect/>
          </a:stretch>
        </p:blipFill>
        <p:spPr>
          <a:xfrm>
            <a:off x="5651262" y="4617716"/>
            <a:ext cx="440505" cy="461665"/>
          </a:xfrm>
          <a:prstGeom prst="rect">
            <a:avLst/>
          </a:prstGeom>
        </p:spPr>
      </p:pic>
      <p:pic>
        <p:nvPicPr>
          <p:cNvPr id="48" name="Picture 47">
            <a:extLst>
              <a:ext uri="{FF2B5EF4-FFF2-40B4-BE49-F238E27FC236}">
                <a16:creationId xmlns:a16="http://schemas.microsoft.com/office/drawing/2014/main" id="{9EF4DD7B-FD84-B1BD-A80A-0A9F89D139F2}"/>
              </a:ext>
            </a:extLst>
          </p:cNvPr>
          <p:cNvPicPr>
            <a:picLocks noChangeAspect="1"/>
          </p:cNvPicPr>
          <p:nvPr/>
        </p:nvPicPr>
        <p:blipFill>
          <a:blip r:embed="rId24"/>
          <a:stretch>
            <a:fillRect/>
          </a:stretch>
        </p:blipFill>
        <p:spPr>
          <a:xfrm>
            <a:off x="6075470" y="4663425"/>
            <a:ext cx="353278" cy="370248"/>
          </a:xfrm>
          <a:prstGeom prst="rect">
            <a:avLst/>
          </a:prstGeom>
        </p:spPr>
      </p:pic>
      <p:pic>
        <p:nvPicPr>
          <p:cNvPr id="50" name="Picture 49">
            <a:extLst>
              <a:ext uri="{FF2B5EF4-FFF2-40B4-BE49-F238E27FC236}">
                <a16:creationId xmlns:a16="http://schemas.microsoft.com/office/drawing/2014/main" id="{E7A1EAAF-1326-B4D2-94D5-73FFD25989F8}"/>
              </a:ext>
            </a:extLst>
          </p:cNvPr>
          <p:cNvPicPr>
            <a:picLocks noChangeAspect="1"/>
          </p:cNvPicPr>
          <p:nvPr/>
        </p:nvPicPr>
        <p:blipFill>
          <a:blip r:embed="rId25"/>
          <a:stretch>
            <a:fillRect/>
          </a:stretch>
        </p:blipFill>
        <p:spPr>
          <a:xfrm>
            <a:off x="869453" y="5517057"/>
            <a:ext cx="563919" cy="618491"/>
          </a:xfrm>
          <a:prstGeom prst="rect">
            <a:avLst/>
          </a:prstGeom>
        </p:spPr>
      </p:pic>
      <p:pic>
        <p:nvPicPr>
          <p:cNvPr id="58" name="Picture 57">
            <a:extLst>
              <a:ext uri="{FF2B5EF4-FFF2-40B4-BE49-F238E27FC236}">
                <a16:creationId xmlns:a16="http://schemas.microsoft.com/office/drawing/2014/main" id="{D1167584-952D-7011-7E21-E75F37E161AE}"/>
              </a:ext>
            </a:extLst>
          </p:cNvPr>
          <p:cNvPicPr>
            <a:picLocks noChangeAspect="1"/>
          </p:cNvPicPr>
          <p:nvPr/>
        </p:nvPicPr>
        <p:blipFill>
          <a:blip r:embed="rId26"/>
          <a:stretch>
            <a:fillRect/>
          </a:stretch>
        </p:blipFill>
        <p:spPr>
          <a:xfrm>
            <a:off x="7837883" y="4259514"/>
            <a:ext cx="923330" cy="461665"/>
          </a:xfrm>
          <a:prstGeom prst="rect">
            <a:avLst/>
          </a:prstGeom>
        </p:spPr>
      </p:pic>
      <p:pic>
        <p:nvPicPr>
          <p:cNvPr id="60" name="Picture 59">
            <a:extLst>
              <a:ext uri="{FF2B5EF4-FFF2-40B4-BE49-F238E27FC236}">
                <a16:creationId xmlns:a16="http://schemas.microsoft.com/office/drawing/2014/main" id="{6EFB8650-564E-0A33-82AA-F886273E621D}"/>
              </a:ext>
            </a:extLst>
          </p:cNvPr>
          <p:cNvPicPr>
            <a:picLocks noChangeAspect="1"/>
          </p:cNvPicPr>
          <p:nvPr/>
        </p:nvPicPr>
        <p:blipFill>
          <a:blip r:embed="rId26"/>
          <a:stretch>
            <a:fillRect/>
          </a:stretch>
        </p:blipFill>
        <p:spPr>
          <a:xfrm>
            <a:off x="11259280" y="4258550"/>
            <a:ext cx="866437" cy="433219"/>
          </a:xfrm>
          <a:prstGeom prst="rect">
            <a:avLst/>
          </a:prstGeom>
        </p:spPr>
      </p:pic>
      <p:pic>
        <p:nvPicPr>
          <p:cNvPr id="67" name="Picture 66">
            <a:extLst>
              <a:ext uri="{FF2B5EF4-FFF2-40B4-BE49-F238E27FC236}">
                <a16:creationId xmlns:a16="http://schemas.microsoft.com/office/drawing/2014/main" id="{EB72CE23-3F82-1283-48E4-9F2B5B9BDB28}"/>
              </a:ext>
            </a:extLst>
          </p:cNvPr>
          <p:cNvPicPr>
            <a:picLocks noChangeAspect="1"/>
          </p:cNvPicPr>
          <p:nvPr/>
        </p:nvPicPr>
        <p:blipFill>
          <a:blip r:embed="rId24"/>
          <a:stretch>
            <a:fillRect/>
          </a:stretch>
        </p:blipFill>
        <p:spPr>
          <a:xfrm>
            <a:off x="11196051" y="5257208"/>
            <a:ext cx="353278" cy="370248"/>
          </a:xfrm>
          <a:prstGeom prst="rect">
            <a:avLst/>
          </a:prstGeom>
        </p:spPr>
      </p:pic>
      <p:pic>
        <p:nvPicPr>
          <p:cNvPr id="68" name="Picture 67" descr="A picture containing text, clipart&#10;&#10;Description automatically generated">
            <a:hlinkClick r:id="" action="ppaction://noaction">
              <a:snd r:embed="rId27" name="T2_W5_6.8.wav"/>
            </a:hlinkClick>
            <a:extLst>
              <a:ext uri="{FF2B5EF4-FFF2-40B4-BE49-F238E27FC236}">
                <a16:creationId xmlns:a16="http://schemas.microsoft.com/office/drawing/2014/main" id="{93DF8EBD-F4B6-30E6-A8D8-C315C4BA6C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5414" y="1306926"/>
            <a:ext cx="609653" cy="627942"/>
          </a:xfrm>
          <a:prstGeom prst="rect">
            <a:avLst/>
          </a:prstGeom>
        </p:spPr>
      </p:pic>
      <p:sp>
        <p:nvSpPr>
          <p:cNvPr id="69" name="TextBox 68">
            <a:extLst>
              <a:ext uri="{FF2B5EF4-FFF2-40B4-BE49-F238E27FC236}">
                <a16:creationId xmlns:a16="http://schemas.microsoft.com/office/drawing/2014/main" id="{802253D1-1431-E84D-BAE8-5F7D63AD75B4}"/>
              </a:ext>
            </a:extLst>
          </p:cNvPr>
          <p:cNvSpPr txBox="1"/>
          <p:nvPr/>
        </p:nvSpPr>
        <p:spPr>
          <a:xfrm>
            <a:off x="9219164" y="6408763"/>
            <a:ext cx="2200317" cy="461665"/>
          </a:xfrm>
          <a:prstGeom prst="rect">
            <a:avLst/>
          </a:prstGeom>
          <a:noFill/>
        </p:spPr>
        <p:txBody>
          <a:bodyPr wrap="square" rtlCol="0">
            <a:spAutoFit/>
          </a:bodyPr>
          <a:lstStyle/>
          <a:p>
            <a:r>
              <a:rPr lang="en-GB" sz="2400" b="1" dirty="0">
                <a:solidFill>
                  <a:srgbClr val="002060"/>
                </a:solidFill>
              </a:rPr>
              <a:t>10</a:t>
            </a:r>
            <a:r>
              <a:rPr lang="en-GB" sz="2400" dirty="0">
                <a:solidFill>
                  <a:srgbClr val="002060"/>
                </a:solidFill>
              </a:rPr>
              <a:t>. B_ _me</a:t>
            </a:r>
          </a:p>
        </p:txBody>
      </p:sp>
      <p:pic>
        <p:nvPicPr>
          <p:cNvPr id="70" name="Picture 2" descr="Free vector graphics of Star">
            <a:extLst>
              <a:ext uri="{FF2B5EF4-FFF2-40B4-BE49-F238E27FC236}">
                <a16:creationId xmlns:a16="http://schemas.microsoft.com/office/drawing/2014/main" id="{C256A600-F5BB-4741-77C0-4BEF648056F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11245768" y="6155111"/>
            <a:ext cx="421555" cy="62840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BBF61A16-C541-BAA0-497D-20ECED73B217}"/>
              </a:ext>
            </a:extLst>
          </p:cNvPr>
          <p:cNvPicPr>
            <a:picLocks noChangeAspect="1"/>
          </p:cNvPicPr>
          <p:nvPr/>
        </p:nvPicPr>
        <p:blipFill>
          <a:blip r:embed="rId28"/>
          <a:stretch>
            <a:fillRect/>
          </a:stretch>
        </p:blipFill>
        <p:spPr>
          <a:xfrm>
            <a:off x="7527529" y="4943237"/>
            <a:ext cx="420660" cy="627942"/>
          </a:xfrm>
          <a:prstGeom prst="rect">
            <a:avLst/>
          </a:prstGeom>
        </p:spPr>
      </p:pic>
      <p:pic>
        <p:nvPicPr>
          <p:cNvPr id="74" name="Picture 73">
            <a:extLst>
              <a:ext uri="{FF2B5EF4-FFF2-40B4-BE49-F238E27FC236}">
                <a16:creationId xmlns:a16="http://schemas.microsoft.com/office/drawing/2014/main" id="{4919FCF5-6F60-FADA-0A9E-BC0B2B21DE3C}"/>
              </a:ext>
            </a:extLst>
          </p:cNvPr>
          <p:cNvPicPr>
            <a:picLocks noChangeAspect="1"/>
          </p:cNvPicPr>
          <p:nvPr/>
        </p:nvPicPr>
        <p:blipFill>
          <a:blip r:embed="rId28"/>
          <a:stretch>
            <a:fillRect/>
          </a:stretch>
        </p:blipFill>
        <p:spPr>
          <a:xfrm>
            <a:off x="7884603" y="4915601"/>
            <a:ext cx="420660" cy="627942"/>
          </a:xfrm>
          <a:prstGeom prst="rect">
            <a:avLst/>
          </a:prstGeom>
        </p:spPr>
      </p:pic>
      <p:sp>
        <p:nvSpPr>
          <p:cNvPr id="75" name="TextBox 74">
            <a:extLst>
              <a:ext uri="{FF2B5EF4-FFF2-40B4-BE49-F238E27FC236}">
                <a16:creationId xmlns:a16="http://schemas.microsoft.com/office/drawing/2014/main" id="{AA03C770-CE80-B2FD-5AFC-7825845C572B}"/>
              </a:ext>
            </a:extLst>
          </p:cNvPr>
          <p:cNvSpPr txBox="1"/>
          <p:nvPr/>
        </p:nvSpPr>
        <p:spPr>
          <a:xfrm>
            <a:off x="8284636" y="4998740"/>
            <a:ext cx="1262331" cy="461665"/>
          </a:xfrm>
          <a:prstGeom prst="rect">
            <a:avLst/>
          </a:prstGeom>
          <a:noFill/>
        </p:spPr>
        <p:txBody>
          <a:bodyPr wrap="square" rtlCol="0">
            <a:spAutoFit/>
          </a:bodyPr>
          <a:lstStyle/>
          <a:p>
            <a:r>
              <a:rPr lang="en-GB" sz="2400" dirty="0" err="1">
                <a:solidFill>
                  <a:srgbClr val="002060"/>
                </a:solidFill>
              </a:rPr>
              <a:t>B</a:t>
            </a:r>
            <a:r>
              <a:rPr lang="en-GB" sz="2400" b="1" u="sng" dirty="0" err="1">
                <a:solidFill>
                  <a:srgbClr val="002060"/>
                </a:solidFill>
              </a:rPr>
              <a:t>äu</a:t>
            </a:r>
            <a:r>
              <a:rPr lang="en-GB" sz="2400" dirty="0" err="1">
                <a:solidFill>
                  <a:srgbClr val="002060"/>
                </a:solidFill>
              </a:rPr>
              <a:t>me</a:t>
            </a:r>
            <a:endParaRPr lang="en-GB" sz="2400" dirty="0">
              <a:solidFill>
                <a:srgbClr val="002060"/>
              </a:solidFill>
            </a:endParaRPr>
          </a:p>
        </p:txBody>
      </p:sp>
      <p:pic>
        <p:nvPicPr>
          <p:cNvPr id="12" name="Picture 11">
            <a:extLst>
              <a:ext uri="{FF2B5EF4-FFF2-40B4-BE49-F238E27FC236}">
                <a16:creationId xmlns:a16="http://schemas.microsoft.com/office/drawing/2014/main" id="{66F79008-DCDB-9249-3BA3-68D7F61C6E24}"/>
              </a:ext>
            </a:extLst>
          </p:cNvPr>
          <p:cNvPicPr>
            <a:picLocks noChangeAspect="1"/>
          </p:cNvPicPr>
          <p:nvPr/>
        </p:nvPicPr>
        <p:blipFill>
          <a:blip r:embed="rId24"/>
          <a:stretch>
            <a:fillRect/>
          </a:stretch>
        </p:blipFill>
        <p:spPr>
          <a:xfrm>
            <a:off x="10799443" y="5195233"/>
            <a:ext cx="407448" cy="427020"/>
          </a:xfrm>
          <a:prstGeom prst="rect">
            <a:avLst/>
          </a:prstGeom>
        </p:spPr>
      </p:pic>
      <p:pic>
        <p:nvPicPr>
          <p:cNvPr id="20" name="Picture 2" descr="Free vector graphics of Star">
            <a:extLst>
              <a:ext uri="{FF2B5EF4-FFF2-40B4-BE49-F238E27FC236}">
                <a16:creationId xmlns:a16="http://schemas.microsoft.com/office/drawing/2014/main" id="{CE10102E-A21F-6524-39ED-4D181CBDBA0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10969576" y="6174393"/>
            <a:ext cx="421555" cy="62840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556448B-7661-CFED-E08A-ACBC043A4808}"/>
              </a:ext>
            </a:extLst>
          </p:cNvPr>
          <p:cNvSpPr txBox="1"/>
          <p:nvPr/>
        </p:nvSpPr>
        <p:spPr>
          <a:xfrm>
            <a:off x="4399591" y="6467464"/>
            <a:ext cx="3213447"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aufbäumen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to rear up</a:t>
            </a:r>
          </a:p>
        </p:txBody>
      </p:sp>
      <p:pic>
        <p:nvPicPr>
          <p:cNvPr id="64" name="Picture 63" descr="A picture containing logo&#10;&#10;Description automatically generated">
            <a:extLst>
              <a:ext uri="{FF2B5EF4-FFF2-40B4-BE49-F238E27FC236}">
                <a16:creationId xmlns:a16="http://schemas.microsoft.com/office/drawing/2014/main" id="{F5E94730-288A-4892-8145-DD2A757C22E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755933" y="2236707"/>
            <a:ext cx="603726" cy="632998"/>
          </a:xfrm>
          <a:prstGeom prst="rect">
            <a:avLst/>
          </a:prstGeom>
        </p:spPr>
      </p:pic>
      <p:sp>
        <p:nvSpPr>
          <p:cNvPr id="78" name="Title 1">
            <a:extLst>
              <a:ext uri="{FF2B5EF4-FFF2-40B4-BE49-F238E27FC236}">
                <a16:creationId xmlns:a16="http://schemas.microsoft.com/office/drawing/2014/main" id="{746116A7-4EEB-4DF2-A149-48013C9423DB}"/>
              </a:ext>
            </a:extLst>
          </p:cNvPr>
          <p:cNvSpPr txBox="1">
            <a:spLocks/>
          </p:cNvSpPr>
          <p:nvPr/>
        </p:nvSpPr>
        <p:spPr>
          <a:xfrm>
            <a:off x="10949873" y="1173961"/>
            <a:ext cx="1241424" cy="348818"/>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latin typeface="Century Gothic" panose="020B0502020202020204" pitchFamily="34" charset="0"/>
              </a:rPr>
              <a:t>hören</a:t>
            </a:r>
            <a:endParaRPr lang="en-GB" sz="2000" b="1" dirty="0">
              <a:latin typeface="Century Gothic" panose="020B0502020202020204" pitchFamily="34" charset="0"/>
            </a:endParaRPr>
          </a:p>
        </p:txBody>
      </p:sp>
      <p:pic>
        <p:nvPicPr>
          <p:cNvPr id="79" name="Picture 78" descr="A picture containing text, clipart&#10;&#10;Description automatically generated">
            <a:extLst>
              <a:ext uri="{FF2B5EF4-FFF2-40B4-BE49-F238E27FC236}">
                <a16:creationId xmlns:a16="http://schemas.microsoft.com/office/drawing/2014/main" id="{3E08EC56-08BB-4160-BBDF-9643A93F1CB5}"/>
              </a:ext>
            </a:extLst>
          </p:cNvPr>
          <p:cNvPicPr>
            <a:picLocks noChangeAspect="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3412" y="-20790"/>
            <a:ext cx="1097375" cy="1402202"/>
          </a:xfrm>
          <a:prstGeom prst="rect">
            <a:avLst/>
          </a:prstGeom>
        </p:spPr>
      </p:pic>
      <p:pic>
        <p:nvPicPr>
          <p:cNvPr id="80" name="Picture 79" descr="A picture containing logo&#10;&#10;Description automatically generated">
            <a:extLst>
              <a:ext uri="{FF2B5EF4-FFF2-40B4-BE49-F238E27FC236}">
                <a16:creationId xmlns:a16="http://schemas.microsoft.com/office/drawing/2014/main" id="{AF685493-3B87-4383-855F-BFDF1FA6BD6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516638" y="5055122"/>
            <a:ext cx="603726" cy="632998"/>
          </a:xfrm>
          <a:prstGeom prst="rect">
            <a:avLst/>
          </a:prstGeom>
        </p:spPr>
      </p:pic>
    </p:spTree>
    <p:extLst>
      <p:ext uri="{BB962C8B-B14F-4D97-AF65-F5344CB8AC3E}">
        <p14:creationId xmlns:p14="http://schemas.microsoft.com/office/powerpoint/2010/main" val="125370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4" grpId="0"/>
      <p:bldP spid="63" grpId="0"/>
      <p:bldP spid="4" grpId="0"/>
      <p:bldP spid="7" grpId="0"/>
      <p:bldP spid="16" grpId="0"/>
      <p:bldP spid="18" grpId="0"/>
      <p:bldP spid="22" grpId="0"/>
      <p:bldP spid="25" grpId="0"/>
      <p:bldP spid="27" grpId="0" animBg="1"/>
      <p:bldP spid="28" grpId="0" animBg="1"/>
      <p:bldP spid="43" grpId="0"/>
      <p:bldP spid="75" grpId="0"/>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Rectangle with Corners Rounded 12">
            <a:hlinkClick r:id="" action="ppaction://noaction">
              <a:snd r:embed="rId3" name="T2_W5_7.1.wav"/>
            </a:hlinkClick>
            <a:extLst>
              <a:ext uri="{FF2B5EF4-FFF2-40B4-BE49-F238E27FC236}">
                <a16:creationId xmlns:a16="http://schemas.microsoft.com/office/drawing/2014/main" id="{7E81ABAB-1026-44A4-977B-9224FD8D8D52}"/>
              </a:ext>
            </a:extLst>
          </p:cNvPr>
          <p:cNvSpPr/>
          <p:nvPr/>
        </p:nvSpPr>
        <p:spPr>
          <a:xfrm>
            <a:off x="1084535" y="247872"/>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238C19E7-2558-482A-94C3-5A0BF48BDEF0}"/>
              </a:ext>
            </a:extLst>
          </p:cNvPr>
          <p:cNvGrpSpPr/>
          <p:nvPr/>
        </p:nvGrpSpPr>
        <p:grpSpPr>
          <a:xfrm>
            <a:off x="10669798" y="269591"/>
            <a:ext cx="1240568" cy="1008631"/>
            <a:chOff x="10818487" y="2376307"/>
            <a:chExt cx="1240568" cy="1008631"/>
          </a:xfrm>
        </p:grpSpPr>
        <p:sp>
          <p:nvSpPr>
            <p:cNvPr id="7" name="Oval 6">
              <a:extLst>
                <a:ext uri="{FF2B5EF4-FFF2-40B4-BE49-F238E27FC236}">
                  <a16:creationId xmlns:a16="http://schemas.microsoft.com/office/drawing/2014/main" id="{13831925-8FD0-42E1-8D83-CDA3906F3CB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Explosion: 8 Points 7">
              <a:extLst>
                <a:ext uri="{FF2B5EF4-FFF2-40B4-BE49-F238E27FC236}">
                  <a16:creationId xmlns:a16="http://schemas.microsoft.com/office/drawing/2014/main" id="{0602AC32-05EB-4ACA-AD5E-062A4E3152CA}"/>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Explosion: 8 Points 8">
              <a:extLst>
                <a:ext uri="{FF2B5EF4-FFF2-40B4-BE49-F238E27FC236}">
                  <a16:creationId xmlns:a16="http://schemas.microsoft.com/office/drawing/2014/main" id="{D0F97A15-AB43-43D2-8837-18203D2E2661}"/>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80F1AB1-7DB7-4B61-A034-18D3216DC7BA}"/>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1" name="Graphic 10" descr="Teacher">
            <a:extLst>
              <a:ext uri="{FF2B5EF4-FFF2-40B4-BE49-F238E27FC236}">
                <a16:creationId xmlns:a16="http://schemas.microsoft.com/office/drawing/2014/main" id="{4D8A4AEB-8E41-4221-BAE7-C8E0D427EE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12" name="TextBox 11">
            <a:hlinkClick r:id="" action="ppaction://noaction">
              <a:snd r:embed="rId3" name="T2_W5_7.1.wav"/>
            </a:hlinkClick>
            <a:extLst>
              <a:ext uri="{FF2B5EF4-FFF2-40B4-BE49-F238E27FC236}">
                <a16:creationId xmlns:a16="http://schemas.microsoft.com/office/drawing/2014/main" id="{A8E16FB3-1A12-4B21-A98E-8BD6A645D3DD}"/>
              </a:ext>
            </a:extLst>
          </p:cNvPr>
          <p:cNvSpPr txBox="1"/>
          <p:nvPr/>
        </p:nvSpPr>
        <p:spPr>
          <a:xfrm>
            <a:off x="1165949" y="276059"/>
            <a:ext cx="28421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0" name="TextBox 19">
            <a:hlinkClick r:id="" action="ppaction://noaction">
              <a:snd r:embed="rId6" name="T2_W5_7.6.wav"/>
            </a:hlinkClick>
            <a:extLst>
              <a:ext uri="{FF2B5EF4-FFF2-40B4-BE49-F238E27FC236}">
                <a16:creationId xmlns:a16="http://schemas.microsoft.com/office/drawing/2014/main" id="{33CCCA19-5089-47F7-9882-2FAF13A6C1D6}"/>
              </a:ext>
            </a:extLst>
          </p:cNvPr>
          <p:cNvSpPr txBox="1"/>
          <p:nvPr/>
        </p:nvSpPr>
        <p:spPr>
          <a:xfrm>
            <a:off x="320304" y="6098487"/>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waschen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hlinkClick r:id="" action="ppaction://noaction">
              <a:snd r:embed="rId7" name="T2_W5_7.2.wav"/>
            </a:hlinkClick>
            <a:extLst>
              <a:ext uri="{FF2B5EF4-FFF2-40B4-BE49-F238E27FC236}">
                <a16:creationId xmlns:a16="http://schemas.microsoft.com/office/drawing/2014/main" id="{94969DDD-73F8-4438-8D49-B79D8BF6853A}"/>
              </a:ext>
            </a:extLst>
          </p:cNvPr>
          <p:cNvSpPr txBox="1"/>
          <p:nvPr/>
        </p:nvSpPr>
        <p:spPr>
          <a:xfrm>
            <a:off x="60402" y="3104230"/>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schlafen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hlinkClick r:id="" action="ppaction://noaction">
              <a:snd r:embed="rId8" name="T2_W5_7.3.wav"/>
            </a:hlinkClick>
            <a:extLst>
              <a:ext uri="{FF2B5EF4-FFF2-40B4-BE49-F238E27FC236}">
                <a16:creationId xmlns:a16="http://schemas.microsoft.com/office/drawing/2014/main" id="{303C7C57-9ECE-4044-9B34-A2EB727011BF}"/>
              </a:ext>
            </a:extLst>
          </p:cNvPr>
          <p:cNvSpPr txBox="1"/>
          <p:nvPr/>
        </p:nvSpPr>
        <p:spPr>
          <a:xfrm>
            <a:off x="3352594" y="3093138"/>
            <a:ext cx="2291166"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entury Gothic" panose="020B0502020202020204" pitchFamily="34" charset="0"/>
              </a:rPr>
              <a:t>tragen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hlinkClick r:id="" action="ppaction://noaction">
              <a:snd r:embed="rId9" name="T2_W5_7.7.wav"/>
            </a:hlinkClick>
            <a:extLst>
              <a:ext uri="{FF2B5EF4-FFF2-40B4-BE49-F238E27FC236}">
                <a16:creationId xmlns:a16="http://schemas.microsoft.com/office/drawing/2014/main" id="{5243C055-2C4C-4E73-9EDB-F104F48B24D8}"/>
              </a:ext>
            </a:extLst>
          </p:cNvPr>
          <p:cNvSpPr txBox="1"/>
          <p:nvPr/>
        </p:nvSpPr>
        <p:spPr>
          <a:xfrm>
            <a:off x="6196410" y="6085785"/>
            <a:ext cx="2623974"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Auto</a:t>
            </a:r>
          </a:p>
        </p:txBody>
      </p:sp>
      <p:sp>
        <p:nvSpPr>
          <p:cNvPr id="19" name="TextBox 18">
            <a:hlinkClick r:id="" action="ppaction://noaction">
              <a:snd r:embed="rId10" name="T2_W5_7.5.wav"/>
            </a:hlinkClick>
            <a:extLst>
              <a:ext uri="{FF2B5EF4-FFF2-40B4-BE49-F238E27FC236}">
                <a16:creationId xmlns:a16="http://schemas.microsoft.com/office/drawing/2014/main" id="{57F4CEF1-0D7A-4E3A-947F-D4D2B7601C6E}"/>
              </a:ext>
            </a:extLst>
          </p:cNvPr>
          <p:cNvSpPr txBox="1"/>
          <p:nvPr/>
        </p:nvSpPr>
        <p:spPr>
          <a:xfrm>
            <a:off x="9412410" y="3108705"/>
            <a:ext cx="265291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verkaufen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Oval Callout 19">
            <a:extLst>
              <a:ext uri="{FF2B5EF4-FFF2-40B4-BE49-F238E27FC236}">
                <a16:creationId xmlns:a16="http://schemas.microsoft.com/office/drawing/2014/main" id="{044350D2-3F8B-4BA3-A1E7-66F70EC36E6C}"/>
              </a:ext>
            </a:extLst>
          </p:cNvPr>
          <p:cNvSpPr/>
          <p:nvPr/>
        </p:nvSpPr>
        <p:spPr>
          <a:xfrm>
            <a:off x="2801567" y="4482561"/>
            <a:ext cx="3167350" cy="1975623"/>
          </a:xfrm>
          <a:prstGeom prst="wedgeEllipseCallout">
            <a:avLst>
              <a:gd name="adj1" fmla="val -70928"/>
              <a:gd name="adj2" fmla="val 21556"/>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kern="0" dirty="0" err="1">
                <a:solidFill>
                  <a:prstClr val="white"/>
                </a:solidFill>
                <a:latin typeface="Century Gothic" panose="020F0302020204030204"/>
              </a:rPr>
              <a:t>waschen</a:t>
            </a:r>
            <a:r>
              <a:rPr lang="en-US" sz="2000" b="1" kern="0" dirty="0">
                <a:solidFill>
                  <a:prstClr val="white"/>
                </a:solidFill>
                <a:latin typeface="Century Gothic" panose="020F0302020204030204"/>
              </a:rPr>
              <a:t> is a cognate – but watch the German [w] sound!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2050" name="Picture 2" descr="Free vector graphics of Bed">
            <a:extLst>
              <a:ext uri="{FF2B5EF4-FFF2-40B4-BE49-F238E27FC236}">
                <a16:creationId xmlns:a16="http://schemas.microsoft.com/office/drawing/2014/main" id="{5FB1A1F5-3F1A-84F4-B4EC-AFCDE323E5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1744" y="2023851"/>
            <a:ext cx="1418134" cy="9144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use">
            <a:extLst>
              <a:ext uri="{FF2B5EF4-FFF2-40B4-BE49-F238E27FC236}">
                <a16:creationId xmlns:a16="http://schemas.microsoft.com/office/drawing/2014/main" id="{5B4C6D6A-0ED8-A202-1178-A00925D49E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29502" y="1712345"/>
            <a:ext cx="1399514" cy="8761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6A2F65-9A5B-08B2-4CF6-080BEE2F5A3E}"/>
              </a:ext>
            </a:extLst>
          </p:cNvPr>
          <p:cNvSpPr txBox="1"/>
          <p:nvPr/>
        </p:nvSpPr>
        <p:spPr>
          <a:xfrm>
            <a:off x="3080976" y="2673676"/>
            <a:ext cx="1523144" cy="400110"/>
          </a:xfrm>
          <a:prstGeom prst="rect">
            <a:avLst/>
          </a:prstGeom>
          <a:noFill/>
        </p:spPr>
        <p:txBody>
          <a:bodyPr wrap="square" rtlCol="0">
            <a:spAutoFit/>
          </a:bodyPr>
          <a:lstStyle/>
          <a:p>
            <a:r>
              <a:rPr lang="en-US" sz="2000" dirty="0">
                <a:solidFill>
                  <a:srgbClr val="002060"/>
                </a:solidFill>
              </a:rPr>
              <a:t>[to wear]</a:t>
            </a:r>
            <a:endParaRPr lang="en-GB" sz="2000" dirty="0">
              <a:solidFill>
                <a:srgbClr val="002060"/>
              </a:solidFill>
            </a:endParaRPr>
          </a:p>
        </p:txBody>
      </p:sp>
      <p:pic>
        <p:nvPicPr>
          <p:cNvPr id="2054" name="Picture 6" descr="Free vector graphics of Ant">
            <a:extLst>
              <a:ext uri="{FF2B5EF4-FFF2-40B4-BE49-F238E27FC236}">
                <a16:creationId xmlns:a16="http://schemas.microsoft.com/office/drawing/2014/main" id="{46C7B243-42A0-2758-E45F-D99B93CD9C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8555" y="1704887"/>
            <a:ext cx="974429" cy="883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0BC97B-9AB8-DEE2-D0E6-0B23551BF414}"/>
              </a:ext>
            </a:extLst>
          </p:cNvPr>
          <p:cNvSpPr txBox="1"/>
          <p:nvPr/>
        </p:nvSpPr>
        <p:spPr>
          <a:xfrm>
            <a:off x="4524947" y="2654324"/>
            <a:ext cx="1523144" cy="400110"/>
          </a:xfrm>
          <a:prstGeom prst="rect">
            <a:avLst/>
          </a:prstGeom>
          <a:noFill/>
        </p:spPr>
        <p:txBody>
          <a:bodyPr wrap="square" rtlCol="0">
            <a:spAutoFit/>
          </a:bodyPr>
          <a:lstStyle/>
          <a:p>
            <a:r>
              <a:rPr lang="en-US" sz="2000" dirty="0">
                <a:solidFill>
                  <a:srgbClr val="002060"/>
                </a:solidFill>
              </a:rPr>
              <a:t>[to carry]</a:t>
            </a:r>
            <a:endParaRPr lang="en-GB" sz="2000" dirty="0">
              <a:solidFill>
                <a:srgbClr val="002060"/>
              </a:solidFill>
            </a:endParaRPr>
          </a:p>
        </p:txBody>
      </p:sp>
      <p:sp>
        <p:nvSpPr>
          <p:cNvPr id="4" name="Oval Callout 19">
            <a:extLst>
              <a:ext uri="{FF2B5EF4-FFF2-40B4-BE49-F238E27FC236}">
                <a16:creationId xmlns:a16="http://schemas.microsoft.com/office/drawing/2014/main" id="{17CBD20E-0D17-F175-7422-E1BDC6DB6FD7}"/>
              </a:ext>
            </a:extLst>
          </p:cNvPr>
          <p:cNvSpPr/>
          <p:nvPr/>
        </p:nvSpPr>
        <p:spPr>
          <a:xfrm>
            <a:off x="4738808" y="83501"/>
            <a:ext cx="2460217" cy="1474478"/>
          </a:xfrm>
          <a:prstGeom prst="wedgeEllipseCallout">
            <a:avLst>
              <a:gd name="adj1" fmla="val -65405"/>
              <a:gd name="adj2" fmla="val 62907"/>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kern="0" dirty="0" err="1">
                <a:solidFill>
                  <a:prstClr val="white"/>
                </a:solidFill>
                <a:latin typeface="Century Gothic" panose="020F0302020204030204"/>
              </a:rPr>
              <a:t>tragen</a:t>
            </a:r>
            <a:r>
              <a:rPr lang="en-US" sz="2000" b="1" kern="0" dirty="0">
                <a:solidFill>
                  <a:prstClr val="white"/>
                </a:solidFill>
                <a:latin typeface="Century Gothic" panose="020F0302020204030204"/>
              </a:rPr>
              <a:t> has two different  meanings!</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EC2C0D3-83DE-CEB3-A654-CB935B132437}"/>
              </a:ext>
            </a:extLst>
          </p:cNvPr>
          <p:cNvSpPr txBox="1"/>
          <p:nvPr/>
        </p:nvSpPr>
        <p:spPr>
          <a:xfrm>
            <a:off x="9974298" y="2690797"/>
            <a:ext cx="1523144" cy="400110"/>
          </a:xfrm>
          <a:prstGeom prst="rect">
            <a:avLst/>
          </a:prstGeom>
          <a:noFill/>
        </p:spPr>
        <p:txBody>
          <a:bodyPr wrap="square" rtlCol="0">
            <a:spAutoFit/>
          </a:bodyPr>
          <a:lstStyle/>
          <a:p>
            <a:pPr algn="ctr"/>
            <a:r>
              <a:rPr lang="en-US" sz="2000" dirty="0">
                <a:solidFill>
                  <a:srgbClr val="002060"/>
                </a:solidFill>
              </a:rPr>
              <a:t>[to sell]</a:t>
            </a:r>
            <a:endParaRPr lang="en-GB" sz="2000" dirty="0">
              <a:solidFill>
                <a:srgbClr val="002060"/>
              </a:solidFill>
            </a:endParaRPr>
          </a:p>
        </p:txBody>
      </p:sp>
      <p:sp>
        <p:nvSpPr>
          <p:cNvPr id="15" name="Oval Callout 19">
            <a:extLst>
              <a:ext uri="{FF2B5EF4-FFF2-40B4-BE49-F238E27FC236}">
                <a16:creationId xmlns:a16="http://schemas.microsoft.com/office/drawing/2014/main" id="{CFB6F98F-3E78-8AB9-868E-690012AC4A09}"/>
              </a:ext>
            </a:extLst>
          </p:cNvPr>
          <p:cNvSpPr/>
          <p:nvPr/>
        </p:nvSpPr>
        <p:spPr>
          <a:xfrm>
            <a:off x="7659015" y="8926"/>
            <a:ext cx="2652915" cy="1513971"/>
          </a:xfrm>
          <a:prstGeom prst="wedgeEllipseCallout">
            <a:avLst>
              <a:gd name="adj1" fmla="val 28448"/>
              <a:gd name="adj2" fmla="val 65326"/>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noProof="0" dirty="0">
                <a:solidFill>
                  <a:prstClr val="white"/>
                </a:solidFill>
                <a:latin typeface="Century Gothic" panose="020F0302020204030204"/>
              </a:rPr>
              <a:t>You already know the verb ‘</a:t>
            </a:r>
            <a:r>
              <a:rPr lang="en-US" sz="2000" b="1" kern="0" noProof="0" dirty="0" err="1">
                <a:solidFill>
                  <a:prstClr val="white"/>
                </a:solidFill>
                <a:latin typeface="Century Gothic" panose="020F0302020204030204"/>
              </a:rPr>
              <a:t>kaufen</a:t>
            </a:r>
            <a:r>
              <a:rPr lang="en-US" sz="2000" b="1" kern="0" dirty="0">
                <a:solidFill>
                  <a:prstClr val="white"/>
                </a:solidFill>
                <a:latin typeface="Century Gothic" panose="020F0302020204030204"/>
              </a:rPr>
              <a:t>’ – to buy!</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2058" name="Picture 10" descr="Free vector graphics of Hands">
            <a:extLst>
              <a:ext uri="{FF2B5EF4-FFF2-40B4-BE49-F238E27FC236}">
                <a16:creationId xmlns:a16="http://schemas.microsoft.com/office/drawing/2014/main" id="{F29C9A5D-DFFF-AC06-377D-EE32234FAA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4801" y="4482561"/>
            <a:ext cx="1270661"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9AD942C-0161-5C56-D07F-AD8203AC44B5}"/>
              </a:ext>
            </a:extLst>
          </p:cNvPr>
          <p:cNvPicPr>
            <a:picLocks noChangeAspect="1"/>
          </p:cNvPicPr>
          <p:nvPr/>
        </p:nvPicPr>
        <p:blipFill>
          <a:blip r:embed="rId15"/>
          <a:stretch>
            <a:fillRect/>
          </a:stretch>
        </p:blipFill>
        <p:spPr>
          <a:xfrm>
            <a:off x="6817917" y="4698248"/>
            <a:ext cx="1608407" cy="1187875"/>
          </a:xfrm>
          <a:prstGeom prst="rect">
            <a:avLst/>
          </a:prstGeom>
        </p:spPr>
      </p:pic>
      <p:sp>
        <p:nvSpPr>
          <p:cNvPr id="17" name="TextBox 16">
            <a:hlinkClick r:id="" action="ppaction://noaction">
              <a:snd r:embed="rId16" name="T2_W5_7.8.wav"/>
            </a:hlinkClick>
            <a:extLst>
              <a:ext uri="{FF2B5EF4-FFF2-40B4-BE49-F238E27FC236}">
                <a16:creationId xmlns:a16="http://schemas.microsoft.com/office/drawing/2014/main" id="{12017E66-0B87-1AE6-DB5C-5C0C470B040F}"/>
              </a:ext>
            </a:extLst>
          </p:cNvPr>
          <p:cNvSpPr txBox="1"/>
          <p:nvPr/>
        </p:nvSpPr>
        <p:spPr>
          <a:xfrm>
            <a:off x="9349200" y="6083593"/>
            <a:ext cx="269416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Nacht</a:t>
            </a:r>
          </a:p>
        </p:txBody>
      </p:sp>
      <p:pic>
        <p:nvPicPr>
          <p:cNvPr id="2060" name="Picture 12" descr="Free vector graphics of City">
            <a:extLst>
              <a:ext uri="{FF2B5EF4-FFF2-40B4-BE49-F238E27FC236}">
                <a16:creationId xmlns:a16="http://schemas.microsoft.com/office/drawing/2014/main" id="{082F4D60-6C38-C34B-726B-ABD479F9B09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20849" y="4166838"/>
            <a:ext cx="1270660" cy="17973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hlinkClick r:id="" action="ppaction://noaction">
              <a:snd r:embed="rId18" name="T2_W5_7.4.wav"/>
            </a:hlinkClick>
            <a:extLst>
              <a:ext uri="{FF2B5EF4-FFF2-40B4-BE49-F238E27FC236}">
                <a16:creationId xmlns:a16="http://schemas.microsoft.com/office/drawing/2014/main" id="{85D4A404-C0A6-BF92-AEF1-5F3AF9F0A2EC}"/>
              </a:ext>
            </a:extLst>
          </p:cNvPr>
          <p:cNvSpPr txBox="1"/>
          <p:nvPr/>
        </p:nvSpPr>
        <p:spPr>
          <a:xfrm>
            <a:off x="6385395" y="3104229"/>
            <a:ext cx="2291166"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entury Gothic" panose="020B0502020202020204" pitchFamily="34" charset="0"/>
              </a:rPr>
              <a:t>laufen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5AB84AB-96C4-6957-8F4B-59D04883AB6D}"/>
              </a:ext>
            </a:extLst>
          </p:cNvPr>
          <p:cNvSpPr txBox="1"/>
          <p:nvPr/>
        </p:nvSpPr>
        <p:spPr>
          <a:xfrm>
            <a:off x="6423858" y="2672590"/>
            <a:ext cx="2396526" cy="400110"/>
          </a:xfrm>
          <a:prstGeom prst="rect">
            <a:avLst/>
          </a:prstGeom>
          <a:noFill/>
        </p:spPr>
        <p:txBody>
          <a:bodyPr wrap="square" rtlCol="0">
            <a:spAutoFit/>
          </a:bodyPr>
          <a:lstStyle/>
          <a:p>
            <a:r>
              <a:rPr lang="en-US" sz="2000" dirty="0">
                <a:solidFill>
                  <a:srgbClr val="002060"/>
                </a:solidFill>
              </a:rPr>
              <a:t>[to run, running ]</a:t>
            </a:r>
            <a:endParaRPr lang="en-GB" sz="2000" dirty="0">
              <a:solidFill>
                <a:srgbClr val="002060"/>
              </a:solidFill>
            </a:endParaRPr>
          </a:p>
        </p:txBody>
      </p:sp>
      <p:pic>
        <p:nvPicPr>
          <p:cNvPr id="1026" name="Picture 2" descr="Free vector graphics of Exercise">
            <a:extLst>
              <a:ext uri="{FF2B5EF4-FFF2-40B4-BE49-F238E27FC236}">
                <a16:creationId xmlns:a16="http://schemas.microsoft.com/office/drawing/2014/main" id="{25301D18-AE81-CCE3-136F-00ECDC65831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26490" y="1474544"/>
            <a:ext cx="611906" cy="122380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picture containing logo&#10;&#10;Description automatically generated">
            <a:extLst>
              <a:ext uri="{FF2B5EF4-FFF2-40B4-BE49-F238E27FC236}">
                <a16:creationId xmlns:a16="http://schemas.microsoft.com/office/drawing/2014/main" id="{13EFAEA7-3BBD-49DF-8281-B6AD8C02E4B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167532" y="1614866"/>
            <a:ext cx="1177295" cy="1234377"/>
          </a:xfrm>
          <a:prstGeom prst="rect">
            <a:avLst/>
          </a:prstGeom>
        </p:spPr>
      </p:pic>
    </p:spTree>
    <p:extLst>
      <p:ext uri="{BB962C8B-B14F-4D97-AF65-F5344CB8AC3E}">
        <p14:creationId xmlns:p14="http://schemas.microsoft.com/office/powerpoint/2010/main" val="29845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05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3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left)">
                                      <p:cBhvr>
                                        <p:cTn id="86" dur="5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wipe(left)">
                                      <p:cBhvr>
                                        <p:cTn id="95" dur="500"/>
                                        <p:tgtEl>
                                          <p:spTgt spid="17"/>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19" grpId="0" animBg="1"/>
      <p:bldP spid="38" grpId="0" animBg="1"/>
      <p:bldP spid="38" grpId="1" animBg="1"/>
      <p:bldP spid="2" grpId="0"/>
      <p:bldP spid="3" grpId="0"/>
      <p:bldP spid="4" grpId="0" animBg="1"/>
      <p:bldP spid="4" grpId="1" animBg="1"/>
      <p:bldP spid="14" grpId="0"/>
      <p:bldP spid="15" grpId="0" animBg="1"/>
      <p:bldP spid="15" grpId="1" animBg="1"/>
      <p:bldP spid="17" grpId="0" animBg="1"/>
      <p:bldP spid="5"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Free vector graphics of Hands">
            <a:extLst>
              <a:ext uri="{FF2B5EF4-FFF2-40B4-BE49-F238E27FC236}">
                <a16:creationId xmlns:a16="http://schemas.microsoft.com/office/drawing/2014/main" id="{8852F2D4-8207-B9C4-CB3B-159F51AA5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816" y="5295893"/>
            <a:ext cx="1270661" cy="161925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p:cNvGrpSpPr/>
          <p:nvPr/>
        </p:nvGrpSpPr>
        <p:grpSpPr>
          <a:xfrm>
            <a:off x="190573" y="1217565"/>
            <a:ext cx="3441362" cy="4289796"/>
            <a:chOff x="270788" y="969832"/>
            <a:chExt cx="3384428" cy="3949835"/>
          </a:xfrm>
        </p:grpSpPr>
        <p:cxnSp>
          <p:nvCxnSpPr>
            <p:cNvPr id="53" name="Curved Connector 52">
              <a:extLst>
                <a:ext uri="{FF2B5EF4-FFF2-40B4-BE49-F238E27FC236}">
                  <a16:creationId xmlns:a16="http://schemas.microsoft.com/office/drawing/2014/main" id="{2D189693-15C1-364F-B2F3-BC37F146A556}"/>
                </a:ext>
              </a:extLst>
            </p:cNvPr>
            <p:cNvCxnSpPr>
              <a:cxnSpLocks/>
              <a:stCxn id="54" idx="4"/>
              <a:endCxn id="75" idx="1"/>
            </p:cNvCxnSpPr>
            <p:nvPr/>
          </p:nvCxnSpPr>
          <p:spPr>
            <a:xfrm>
              <a:off x="1082965" y="1632898"/>
              <a:ext cx="2572251" cy="3286769"/>
            </a:xfrm>
            <a:prstGeom prst="straightConnector1">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3" name="TextBox 42">
            <a:hlinkClick r:id="" action="ppaction://noaction">
              <a:snd r:embed="rId4" name="T2_W5_7.5.wav"/>
            </a:hlinkClick>
            <a:extLst>
              <a:ext uri="{FF2B5EF4-FFF2-40B4-BE49-F238E27FC236}">
                <a16:creationId xmlns:a16="http://schemas.microsoft.com/office/drawing/2014/main" id="{05ED26FA-94A4-1144-96A1-85AEBB6344BB}"/>
              </a:ext>
            </a:extLst>
          </p:cNvPr>
          <p:cNvSpPr txBox="1"/>
          <p:nvPr/>
        </p:nvSpPr>
        <p:spPr>
          <a:xfrm>
            <a:off x="2079625" y="2156809"/>
            <a:ext cx="189806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verkaufen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7" name="TextBox 46">
            <a:hlinkClick r:id="" action="ppaction://noaction">
              <a:snd r:embed="rId5" name="T2_W5_7.2.wav"/>
            </a:hlinkClick>
            <a:extLst>
              <a:ext uri="{FF2B5EF4-FFF2-40B4-BE49-F238E27FC236}">
                <a16:creationId xmlns:a16="http://schemas.microsoft.com/office/drawing/2014/main" id="{C0438FBB-20C6-3E42-B716-8A878A628A10}"/>
              </a:ext>
            </a:extLst>
          </p:cNvPr>
          <p:cNvSpPr txBox="1"/>
          <p:nvPr/>
        </p:nvSpPr>
        <p:spPr>
          <a:xfrm>
            <a:off x="-74719" y="1350640"/>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schlafen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8" name="TextBox 47">
            <a:hlinkClick r:id="" action="ppaction://noaction">
              <a:snd r:embed="rId6" name="T2_W5_7.8.wav"/>
            </a:hlinkClick>
            <a:extLst>
              <a:ext uri="{FF2B5EF4-FFF2-40B4-BE49-F238E27FC236}">
                <a16:creationId xmlns:a16="http://schemas.microsoft.com/office/drawing/2014/main" id="{04A9B460-5B60-CB46-8749-5EBC17551F12}"/>
              </a:ext>
            </a:extLst>
          </p:cNvPr>
          <p:cNvSpPr txBox="1"/>
          <p:nvPr/>
        </p:nvSpPr>
        <p:spPr>
          <a:xfrm>
            <a:off x="3751636" y="1396791"/>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Nacht</a:t>
            </a:r>
          </a:p>
        </p:txBody>
      </p:sp>
      <p:sp>
        <p:nvSpPr>
          <p:cNvPr id="51" name="TextBox 50">
            <a:hlinkClick r:id="" action="ppaction://noaction">
              <a:snd r:embed="rId7" name="T2_W5_7.3.wav"/>
            </a:hlinkClick>
            <a:extLst>
              <a:ext uri="{FF2B5EF4-FFF2-40B4-BE49-F238E27FC236}">
                <a16:creationId xmlns:a16="http://schemas.microsoft.com/office/drawing/2014/main" id="{EFCD5847-8EDE-BE49-93AA-37E24BB16B8E}"/>
              </a:ext>
            </a:extLst>
          </p:cNvPr>
          <p:cNvSpPr txBox="1"/>
          <p:nvPr/>
        </p:nvSpPr>
        <p:spPr>
          <a:xfrm>
            <a:off x="6081844" y="767342"/>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tragen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58" name="Group 57"/>
          <p:cNvGrpSpPr/>
          <p:nvPr/>
        </p:nvGrpSpPr>
        <p:grpSpPr>
          <a:xfrm>
            <a:off x="913291" y="1314755"/>
            <a:ext cx="4943715" cy="3643862"/>
            <a:chOff x="4511632" y="199639"/>
            <a:chExt cx="2942655" cy="4129959"/>
          </a:xfrm>
        </p:grpSpPr>
        <p:sp>
          <p:nvSpPr>
            <p:cNvPr id="59" name="Oval 58">
              <a:extLst>
                <a:ext uri="{FF2B5EF4-FFF2-40B4-BE49-F238E27FC236}">
                  <a16:creationId xmlns:a16="http://schemas.microsoft.com/office/drawing/2014/main" id="{6CF16436-24E9-F442-BAEC-530973D91B23}"/>
                </a:ext>
              </a:extLst>
            </p:cNvPr>
            <p:cNvSpPr/>
            <p:nvPr/>
          </p:nvSpPr>
          <p:spPr>
            <a:xfrm>
              <a:off x="6257962" y="199639"/>
              <a:ext cx="1196325" cy="84028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39042" y="1512515"/>
              <a:ext cx="3289673" cy="2344493"/>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233561" y="2118678"/>
            <a:ext cx="3298148" cy="3237308"/>
            <a:chOff x="3369285" y="2330102"/>
            <a:chExt cx="4667083" cy="1321325"/>
          </a:xfrm>
        </p:grpSpPr>
        <p:sp>
          <p:nvSpPr>
            <p:cNvPr id="62" name="Oval 61">
              <a:extLst>
                <a:ext uri="{FF2B5EF4-FFF2-40B4-BE49-F238E27FC236}">
                  <a16:creationId xmlns:a16="http://schemas.microsoft.com/office/drawing/2014/main" id="{971079BC-1024-3D4A-8073-D55DBE7B800D}"/>
                </a:ext>
              </a:extLst>
            </p:cNvPr>
            <p:cNvSpPr/>
            <p:nvPr/>
          </p:nvSpPr>
          <p:spPr>
            <a:xfrm>
              <a:off x="3369285" y="2330102"/>
              <a:ext cx="2276081"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6110707" y="1725765"/>
              <a:ext cx="1126996" cy="27243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2588928" y="597018"/>
            <a:ext cx="5474550" cy="4512643"/>
            <a:chOff x="7708502" y="223466"/>
            <a:chExt cx="3614349" cy="3432421"/>
          </a:xfrm>
        </p:grpSpPr>
        <p:sp>
          <p:nvSpPr>
            <p:cNvPr id="68" name="Oval 67">
              <a:extLst>
                <a:ext uri="{FF2B5EF4-FFF2-40B4-BE49-F238E27FC236}">
                  <a16:creationId xmlns:a16="http://schemas.microsoft.com/office/drawing/2014/main" id="{FDD86F9A-6B90-144A-B328-2205E31028E0}"/>
                </a:ext>
              </a:extLst>
            </p:cNvPr>
            <p:cNvSpPr/>
            <p:nvPr/>
          </p:nvSpPr>
          <p:spPr>
            <a:xfrm>
              <a:off x="10145083" y="223466"/>
              <a:ext cx="1177768"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69" name="Curved Connector 68">
              <a:extLst>
                <a:ext uri="{FF2B5EF4-FFF2-40B4-BE49-F238E27FC236}">
                  <a16:creationId xmlns:a16="http://schemas.microsoft.com/office/drawing/2014/main" id="{81EE5008-000B-044B-8DB2-4DE5919E17C4}"/>
                </a:ext>
              </a:extLst>
            </p:cNvPr>
            <p:cNvCxnSpPr>
              <a:cxnSpLocks/>
              <a:endCxn id="68" idx="4"/>
            </p:cNvCxnSpPr>
            <p:nvPr/>
          </p:nvCxnSpPr>
          <p:spPr>
            <a:xfrm flipV="1">
              <a:off x="7708502" y="886532"/>
              <a:ext cx="3025465" cy="2769355"/>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456086" y="4713904"/>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4" name="TextBox 73"/>
          <p:cNvSpPr txBox="1"/>
          <p:nvPr/>
        </p:nvSpPr>
        <p:spPr>
          <a:xfrm>
            <a:off x="2146996" y="473902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5" name="TextBox 74"/>
          <p:cNvSpPr txBox="1"/>
          <p:nvPr/>
        </p:nvSpPr>
        <p:spPr>
          <a:xfrm>
            <a:off x="3574120" y="5319703"/>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6" name="TextBox 75"/>
          <p:cNvSpPr txBox="1"/>
          <p:nvPr/>
        </p:nvSpPr>
        <p:spPr>
          <a:xfrm>
            <a:off x="5279747" y="5246523"/>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8"/>
          <a:stretch>
            <a:fillRect/>
          </a:stretch>
        </p:blipFill>
        <p:spPr>
          <a:xfrm>
            <a:off x="10729397" y="82160"/>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401" y="33892"/>
            <a:ext cx="914400" cy="914400"/>
          </a:xfrm>
          <a:prstGeom prst="rect">
            <a:avLst/>
          </a:prstGeom>
        </p:spPr>
      </p:pic>
      <p:sp>
        <p:nvSpPr>
          <p:cNvPr id="82" name="Speech Bubble: Rectangle with Corners Rounded 81">
            <a:hlinkClick r:id="" action="ppaction://noaction">
              <a:snd r:embed="rId11" name="T2_W5_7.1.wav"/>
            </a:hlinkClick>
            <a:extLst>
              <a:ext uri="{FF2B5EF4-FFF2-40B4-BE49-F238E27FC236}">
                <a16:creationId xmlns:a16="http://schemas.microsoft.com/office/drawing/2014/main" id="{CFDA82C8-B4FE-430C-9E59-87C1F58B0E07}"/>
              </a:ext>
            </a:extLst>
          </p:cNvPr>
          <p:cNvSpPr/>
          <p:nvPr/>
        </p:nvSpPr>
        <p:spPr>
          <a:xfrm>
            <a:off x="1082965" y="237168"/>
            <a:ext cx="2771199" cy="414998"/>
          </a:xfrm>
          <a:prstGeom prst="wedgeRoundRectCallout">
            <a:avLst>
              <a:gd name="adj1" fmla="val -60011"/>
              <a:gd name="adj2" fmla="val -505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81" name="TextBox 80">
            <a:hlinkClick r:id="" action="ppaction://noaction">
              <a:snd r:embed="rId11" name="T2_W5_7.1.wav"/>
            </a:hlinkClick>
            <a:extLst>
              <a:ext uri="{FF2B5EF4-FFF2-40B4-BE49-F238E27FC236}">
                <a16:creationId xmlns:a16="http://schemas.microsoft.com/office/drawing/2014/main" id="{C0CEFE53-11C7-4B38-9C91-85C6740ADCFF}"/>
              </a:ext>
            </a:extLst>
          </p:cNvPr>
          <p:cNvSpPr txBox="1"/>
          <p:nvPr/>
        </p:nvSpPr>
        <p:spPr>
          <a:xfrm>
            <a:off x="1084536" y="232266"/>
            <a:ext cx="276962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36" name="Group 35">
            <a:extLst>
              <a:ext uri="{FF2B5EF4-FFF2-40B4-BE49-F238E27FC236}">
                <a16:creationId xmlns:a16="http://schemas.microsoft.com/office/drawing/2014/main" id="{BD617036-AD20-4810-A299-5BD0635C73F3}"/>
              </a:ext>
            </a:extLst>
          </p:cNvPr>
          <p:cNvGrpSpPr/>
          <p:nvPr/>
        </p:nvGrpSpPr>
        <p:grpSpPr>
          <a:xfrm>
            <a:off x="7628195" y="1651119"/>
            <a:ext cx="3795320" cy="3666428"/>
            <a:chOff x="-248428" y="969832"/>
            <a:chExt cx="2104444" cy="3152551"/>
          </a:xfrm>
        </p:grpSpPr>
        <p:cxnSp>
          <p:nvCxnSpPr>
            <p:cNvPr id="37" name="Curved Connector 52">
              <a:extLst>
                <a:ext uri="{FF2B5EF4-FFF2-40B4-BE49-F238E27FC236}">
                  <a16:creationId xmlns:a16="http://schemas.microsoft.com/office/drawing/2014/main" id="{43C7001C-DA5B-484D-9A27-D584A062006A}"/>
                </a:ext>
              </a:extLst>
            </p:cNvPr>
            <p:cNvCxnSpPr>
              <a:cxnSpLocks/>
              <a:stCxn id="38" idx="4"/>
            </p:cNvCxnSpPr>
            <p:nvPr/>
          </p:nvCxnSpPr>
          <p:spPr>
            <a:xfrm rot="5400000">
              <a:off x="-701235" y="2085705"/>
              <a:ext cx="2489485" cy="1583871"/>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27124B8-BFBB-4B10-8C5E-9B23126674C3}"/>
                </a:ext>
              </a:extLst>
            </p:cNvPr>
            <p:cNvSpPr/>
            <p:nvPr/>
          </p:nvSpPr>
          <p:spPr>
            <a:xfrm>
              <a:off x="814869" y="969832"/>
              <a:ext cx="1041147"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0" name="TextBox 39">
            <a:hlinkClick r:id="" action="ppaction://noaction">
              <a:snd r:embed="rId12" name="T2_W5_7.6.wav"/>
            </a:hlinkClick>
            <a:extLst>
              <a:ext uri="{FF2B5EF4-FFF2-40B4-BE49-F238E27FC236}">
                <a16:creationId xmlns:a16="http://schemas.microsoft.com/office/drawing/2014/main" id="{A4D82C2E-C838-435F-BC6E-5A9AE9050022}"/>
              </a:ext>
            </a:extLst>
          </p:cNvPr>
          <p:cNvSpPr txBox="1"/>
          <p:nvPr/>
        </p:nvSpPr>
        <p:spPr>
          <a:xfrm>
            <a:off x="9422816" y="1794800"/>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waschen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9A92ABC2-72A8-497A-9B1D-7A13C018A39E}"/>
              </a:ext>
            </a:extLst>
          </p:cNvPr>
          <p:cNvSpPr txBox="1"/>
          <p:nvPr/>
        </p:nvSpPr>
        <p:spPr>
          <a:xfrm>
            <a:off x="7359913" y="5246523"/>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9" name="TextBox 48">
            <a:extLst>
              <a:ext uri="{FF2B5EF4-FFF2-40B4-BE49-F238E27FC236}">
                <a16:creationId xmlns:a16="http://schemas.microsoft.com/office/drawing/2014/main" id="{A93FE00D-1E7F-435F-B214-EFEF3F88B2E1}"/>
              </a:ext>
            </a:extLst>
          </p:cNvPr>
          <p:cNvSpPr txBox="1"/>
          <p:nvPr/>
        </p:nvSpPr>
        <p:spPr>
          <a:xfrm>
            <a:off x="8827834" y="518041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4" name="TextBox 63">
            <a:hlinkClick r:id="" action="ppaction://noaction">
              <a:snd r:embed="rId13" name="T2_W5_7.7.wav"/>
            </a:hlinkClick>
            <a:extLst>
              <a:ext uri="{FF2B5EF4-FFF2-40B4-BE49-F238E27FC236}">
                <a16:creationId xmlns:a16="http://schemas.microsoft.com/office/drawing/2014/main" id="{87503E36-407D-433D-A917-FCEE7773221B}"/>
              </a:ext>
            </a:extLst>
          </p:cNvPr>
          <p:cNvSpPr txBox="1"/>
          <p:nvPr/>
        </p:nvSpPr>
        <p:spPr>
          <a:xfrm>
            <a:off x="7264878" y="1794800"/>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Auto</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65" name="Group 64">
            <a:extLst>
              <a:ext uri="{FF2B5EF4-FFF2-40B4-BE49-F238E27FC236}">
                <a16:creationId xmlns:a16="http://schemas.microsoft.com/office/drawing/2014/main" id="{F16EB1C6-6646-45D4-AD9A-522B5A455ACC}"/>
              </a:ext>
            </a:extLst>
          </p:cNvPr>
          <p:cNvGrpSpPr/>
          <p:nvPr/>
        </p:nvGrpSpPr>
        <p:grpSpPr>
          <a:xfrm>
            <a:off x="7509677" y="1651051"/>
            <a:ext cx="2266026" cy="3973901"/>
            <a:chOff x="270788" y="969832"/>
            <a:chExt cx="3260528" cy="3941981"/>
          </a:xfrm>
        </p:grpSpPr>
        <p:cxnSp>
          <p:nvCxnSpPr>
            <p:cNvPr id="66" name="Curved Connector 52">
              <a:extLst>
                <a:ext uri="{FF2B5EF4-FFF2-40B4-BE49-F238E27FC236}">
                  <a16:creationId xmlns:a16="http://schemas.microsoft.com/office/drawing/2014/main" id="{035C02DA-AE07-4C81-AF74-6A54BA1861DE}"/>
                </a:ext>
              </a:extLst>
            </p:cNvPr>
            <p:cNvCxnSpPr>
              <a:cxnSpLocks/>
              <a:stCxn id="70" idx="4"/>
            </p:cNvCxnSpPr>
            <p:nvPr/>
          </p:nvCxnSpPr>
          <p:spPr>
            <a:xfrm rot="16200000" flipH="1">
              <a:off x="864614" y="2245111"/>
              <a:ext cx="3278915" cy="2054489"/>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F7DFD45C-2BCC-42D6-8407-BAA8CBAF499E}"/>
                </a:ext>
              </a:extLst>
            </p:cNvPr>
            <p:cNvSpPr/>
            <p:nvPr/>
          </p:nvSpPr>
          <p:spPr>
            <a:xfrm>
              <a:off x="270788" y="969832"/>
              <a:ext cx="2412078"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pic>
        <p:nvPicPr>
          <p:cNvPr id="2" name="Picture 12" descr="Free vector graphics of City">
            <a:extLst>
              <a:ext uri="{FF2B5EF4-FFF2-40B4-BE49-F238E27FC236}">
                <a16:creationId xmlns:a16="http://schemas.microsoft.com/office/drawing/2014/main" id="{AB33F00A-7353-7915-7EF0-29ECDF01C7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9086" y="5356819"/>
            <a:ext cx="993004" cy="14046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ree vector graphics of Blouse">
            <a:extLst>
              <a:ext uri="{FF2B5EF4-FFF2-40B4-BE49-F238E27FC236}">
                <a16:creationId xmlns:a16="http://schemas.microsoft.com/office/drawing/2014/main" id="{8F57C140-2417-31AA-2C4F-B510A272E5A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17051" y="5385351"/>
            <a:ext cx="897367" cy="5963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Free vector graphics of Ant">
            <a:extLst>
              <a:ext uri="{FF2B5EF4-FFF2-40B4-BE49-F238E27FC236}">
                <a16:creationId xmlns:a16="http://schemas.microsoft.com/office/drawing/2014/main" id="{1AB81001-300D-40DE-CB51-1B7DA5F3810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83511" y="6063330"/>
            <a:ext cx="673935" cy="6487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vector graphics of Bed">
            <a:extLst>
              <a:ext uri="{FF2B5EF4-FFF2-40B4-BE49-F238E27FC236}">
                <a16:creationId xmlns:a16="http://schemas.microsoft.com/office/drawing/2014/main" id="{F3CD54AB-A922-A6B6-53C1-5D98249A38E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81077" y="5940530"/>
            <a:ext cx="1196555" cy="7715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CD3D466-C710-6FCE-160A-985FA1C4FC8F}"/>
              </a:ext>
            </a:extLst>
          </p:cNvPr>
          <p:cNvPicPr>
            <a:picLocks noChangeAspect="1"/>
          </p:cNvPicPr>
          <p:nvPr/>
        </p:nvPicPr>
        <p:blipFill>
          <a:blip r:embed="rId18"/>
          <a:stretch>
            <a:fillRect/>
          </a:stretch>
        </p:blipFill>
        <p:spPr>
          <a:xfrm>
            <a:off x="8666542" y="5624950"/>
            <a:ext cx="1608407" cy="1187875"/>
          </a:xfrm>
          <a:prstGeom prst="rect">
            <a:avLst/>
          </a:prstGeom>
        </p:spPr>
      </p:pic>
      <p:pic>
        <p:nvPicPr>
          <p:cNvPr id="45" name="Picture 44" descr="A picture containing logo&#10;&#10;Description automatically generated">
            <a:extLst>
              <a:ext uri="{FF2B5EF4-FFF2-40B4-BE49-F238E27FC236}">
                <a16:creationId xmlns:a16="http://schemas.microsoft.com/office/drawing/2014/main" id="{6DABBA2E-F6F0-4F90-BA68-16CADDDC59F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904549" y="5717074"/>
            <a:ext cx="1177295" cy="1234377"/>
          </a:xfrm>
          <a:prstGeom prst="rect">
            <a:avLst/>
          </a:prstGeom>
        </p:spPr>
      </p:pic>
      <p:pic>
        <p:nvPicPr>
          <p:cNvPr id="56" name="Picture 2" descr="Free vector graphics of Exercise">
            <a:extLst>
              <a:ext uri="{FF2B5EF4-FFF2-40B4-BE49-F238E27FC236}">
                <a16:creationId xmlns:a16="http://schemas.microsoft.com/office/drawing/2014/main" id="{3726EC83-BEE7-4780-8358-92FC3F0D6FF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249764" y="5484408"/>
            <a:ext cx="611906" cy="122380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7C82BD0C-BBD5-4737-A279-66079CE3D851}"/>
              </a:ext>
            </a:extLst>
          </p:cNvPr>
          <p:cNvGrpSpPr/>
          <p:nvPr/>
        </p:nvGrpSpPr>
        <p:grpSpPr>
          <a:xfrm flipH="1">
            <a:off x="8386445" y="265899"/>
            <a:ext cx="3169271" cy="5157262"/>
            <a:chOff x="5562191" y="-62127"/>
            <a:chExt cx="1997414" cy="4208067"/>
          </a:xfrm>
        </p:grpSpPr>
        <p:sp>
          <p:nvSpPr>
            <p:cNvPr id="71" name="Oval 70">
              <a:extLst>
                <a:ext uri="{FF2B5EF4-FFF2-40B4-BE49-F238E27FC236}">
                  <a16:creationId xmlns:a16="http://schemas.microsoft.com/office/drawing/2014/main" id="{F3D70A58-488A-4511-943A-180A116E0E56}"/>
                </a:ext>
              </a:extLst>
            </p:cNvPr>
            <p:cNvSpPr/>
            <p:nvPr/>
          </p:nvSpPr>
          <p:spPr>
            <a:xfrm>
              <a:off x="6363280" y="-62127"/>
              <a:ext cx="1196325" cy="84028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72" name="Curved Connector 59">
              <a:extLst>
                <a:ext uri="{FF2B5EF4-FFF2-40B4-BE49-F238E27FC236}">
                  <a16:creationId xmlns:a16="http://schemas.microsoft.com/office/drawing/2014/main" id="{0303EA32-EFFA-4462-86C8-E60863C4670A}"/>
                </a:ext>
              </a:extLst>
            </p:cNvPr>
            <p:cNvCxnSpPr>
              <a:cxnSpLocks/>
              <a:stCxn id="71" idx="4"/>
            </p:cNvCxnSpPr>
            <p:nvPr/>
          </p:nvCxnSpPr>
          <p:spPr>
            <a:xfrm rot="5400000">
              <a:off x="4577926" y="1762424"/>
              <a:ext cx="3367781" cy="1399251"/>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7" name="TextBox 76">
            <a:hlinkClick r:id="" action="ppaction://noaction">
              <a:snd r:embed="rId21" name="T2_W5_7.4.wav"/>
            </a:hlinkClick>
            <a:extLst>
              <a:ext uri="{FF2B5EF4-FFF2-40B4-BE49-F238E27FC236}">
                <a16:creationId xmlns:a16="http://schemas.microsoft.com/office/drawing/2014/main" id="{8FC1A932-6882-41D1-8AA0-389B48ECCFC2}"/>
              </a:ext>
            </a:extLst>
          </p:cNvPr>
          <p:cNvSpPr txBox="1"/>
          <p:nvPr/>
        </p:nvSpPr>
        <p:spPr>
          <a:xfrm>
            <a:off x="8308593" y="569518"/>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laufen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112BA8C4-748D-4370-995E-66921F71CE33}"/>
              </a:ext>
            </a:extLst>
          </p:cNvPr>
          <p:cNvSpPr txBox="1"/>
          <p:nvPr/>
        </p:nvSpPr>
        <p:spPr>
          <a:xfrm>
            <a:off x="11008442" y="521310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75"/>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childTnLst>
                          </p:cTn>
                        </p:par>
                      </p:childTnLst>
                    </p:cTn>
                  </p:par>
                </p:childTnLst>
              </p:cTn>
              <p:nextCondLst>
                <p:cond evt="onClick" delay="0">
                  <p:tgtEl>
                    <p:spTgt spid="75"/>
                  </p:tgtEl>
                </p:cond>
              </p:nextCondLst>
            </p:seq>
            <p:seq concurrent="1" nextAc="seek">
              <p:cTn id="65" restart="whenNotActive" fill="hold" evtFilter="cancelBubble" nodeType="interactiveSeq">
                <p:stCondLst>
                  <p:cond evt="onClick" delay="0">
                    <p:tgtEl>
                      <p:spTgt spid="74"/>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500"/>
                                        <p:tgtEl>
                                          <p:spTgt spid="67"/>
                                        </p:tgtEl>
                                      </p:cBhvr>
                                    </p:animEffect>
                                  </p:childTnLst>
                                </p:cTn>
                              </p:par>
                            </p:childTnLst>
                          </p:cTn>
                        </p:par>
                      </p:childTnLst>
                    </p:cTn>
                  </p:par>
                </p:childTnLst>
              </p:cTn>
              <p:nextCondLst>
                <p:cond evt="onClick" delay="0">
                  <p:tgtEl>
                    <p:spTgt spid="74"/>
                  </p:tgtEl>
                </p:cond>
              </p:nextCondLst>
            </p:seq>
            <p:seq concurrent="1" nextAc="seek">
              <p:cTn id="71" restart="whenNotActive" fill="hold" evtFilter="cancelBubble" nodeType="interactiveSeq">
                <p:stCondLst>
                  <p:cond evt="onClick" delay="0">
                    <p:tgtEl>
                      <p:spTgt spid="76"/>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500"/>
                                        <p:tgtEl>
                                          <p:spTgt spid="61"/>
                                        </p:tgtEl>
                                      </p:cBhvr>
                                    </p:animEffect>
                                  </p:childTnLst>
                                </p:cTn>
                              </p:par>
                            </p:childTnLst>
                          </p:cTn>
                        </p:par>
                      </p:childTnLst>
                    </p:cTn>
                  </p:par>
                </p:childTnLst>
              </p:cTn>
              <p:nextCondLst>
                <p:cond evt="onClick" delay="0">
                  <p:tgtEl>
                    <p:spTgt spid="76"/>
                  </p:tgtEl>
                </p:cond>
              </p:nextCondLst>
            </p:seq>
            <p:seq concurrent="1" nextAc="seek">
              <p:cTn id="77" restart="whenNotActive" fill="hold" evtFilter="cancelBubble" nodeType="interactiveSeq">
                <p:stCondLst>
                  <p:cond evt="onClick" delay="0">
                    <p:tgtEl>
                      <p:spTgt spid="73"/>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8"/>
                                        </p:tgtEl>
                                        <p:attrNameLst>
                                          <p:attrName>style.visibility</p:attrName>
                                        </p:attrNameLst>
                                      </p:cBhvr>
                                      <p:to>
                                        <p:strVal val="visible"/>
                                      </p:to>
                                    </p:set>
                                    <p:animEffect transition="in" filter="fade">
                                      <p:cBhvr>
                                        <p:cTn id="82" dur="500"/>
                                        <p:tgtEl>
                                          <p:spTgt spid="58"/>
                                        </p:tgtEl>
                                      </p:cBhvr>
                                    </p:animEffect>
                                  </p:childTnLst>
                                </p:cTn>
                              </p:par>
                            </p:childTnLst>
                          </p:cTn>
                        </p:par>
                      </p:childTnLst>
                    </p:cTn>
                  </p:par>
                </p:childTnLst>
              </p:cTn>
              <p:nextCondLst>
                <p:cond evt="onClick" delay="0">
                  <p:tgtEl>
                    <p:spTgt spid="7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500"/>
                                        <p:tgtEl>
                                          <p:spTgt spid="36"/>
                                        </p:tgtEl>
                                      </p:cBhvr>
                                    </p:animEffect>
                                  </p:childTnLst>
                                </p:cTn>
                              </p:par>
                            </p:childTnLst>
                          </p:cTn>
                        </p:par>
                      </p:childTnLst>
                    </p:cTn>
                  </p:par>
                </p:childTnLst>
              </p:cTn>
              <p:nextCondLst>
                <p:cond evt="onClick" delay="0">
                  <p:tgtEl>
                    <p:spTgt spid="44"/>
                  </p:tgtEl>
                </p:cond>
              </p:nextCondLst>
            </p:seq>
            <p:seq concurrent="1" nextAc="seek">
              <p:cTn id="89" restart="whenNotActive" fill="hold" evtFilter="cancelBubble" nodeType="interactiveSeq">
                <p:stCondLst>
                  <p:cond evt="onClick" delay="0">
                    <p:tgtEl>
                      <p:spTgt spid="49"/>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fade">
                                      <p:cBhvr>
                                        <p:cTn id="94" dur="500"/>
                                        <p:tgtEl>
                                          <p:spTgt spid="65"/>
                                        </p:tgtEl>
                                      </p:cBhvr>
                                    </p:animEffect>
                                  </p:childTnLst>
                                </p:cTn>
                              </p:par>
                            </p:childTnLst>
                          </p:cTn>
                        </p:par>
                      </p:childTnLst>
                    </p:cTn>
                  </p:par>
                </p:childTnLst>
              </p:cTn>
              <p:nextCondLst>
                <p:cond evt="onClick" delay="0">
                  <p:tgtEl>
                    <p:spTgt spid="49"/>
                  </p:tgtEl>
                </p:cond>
              </p:nextCondLst>
            </p:seq>
            <p:seq concurrent="1" nextAc="seek">
              <p:cTn id="95" restart="whenNotActive" fill="hold" evtFilter="cancelBubble" nodeType="interactiveSeq">
                <p:stCondLst>
                  <p:cond evt="onClick" delay="0">
                    <p:tgtEl>
                      <p:spTgt spid="55"/>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fade">
                                      <p:cBhvr>
                                        <p:cTn id="100" dur="500"/>
                                        <p:tgtEl>
                                          <p:spTgt spid="57"/>
                                        </p:tgtEl>
                                      </p:cBhvr>
                                    </p:animEffect>
                                  </p:childTnLst>
                                </p:cTn>
                              </p:par>
                            </p:childTnLst>
                          </p:cTn>
                        </p:par>
                      </p:childTnLst>
                    </p:cTn>
                  </p:par>
                </p:childTnLst>
              </p:cTn>
              <p:nextCondLst>
                <p:cond evt="onClick" delay="0">
                  <p:tgtEl>
                    <p:spTgt spid="55"/>
                  </p:tgtEl>
                </p:cond>
              </p:nextCondLst>
            </p:seq>
          </p:childTnLst>
        </p:cTn>
      </p:par>
    </p:tnLst>
    <p:bldLst>
      <p:bldP spid="43" grpId="0"/>
      <p:bldP spid="43" grpId="1"/>
      <p:bldP spid="47" grpId="0"/>
      <p:bldP spid="47" grpId="1"/>
      <p:bldP spid="48" grpId="0"/>
      <p:bldP spid="48" grpId="1"/>
      <p:bldP spid="51" grpId="0"/>
      <p:bldP spid="51" grpId="1"/>
      <p:bldP spid="40" grpId="0"/>
      <p:bldP spid="40" grpId="1"/>
      <p:bldP spid="64" grpId="0"/>
      <p:bldP spid="64" grpId="1"/>
      <p:bldP spid="77" grpId="0"/>
      <p:bldP spid="7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151923" y="75111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German verbs change the vowel in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196321" y="205614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schlaf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454668" y="2056146"/>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sleep/am sleeping.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8"/>
          <a:stretch/>
        </p:blipFill>
        <p:spPr>
          <a:xfrm>
            <a:off x="2801204" y="1956911"/>
            <a:ext cx="447513" cy="701947"/>
          </a:xfrm>
          <a:prstGeom prst="rect">
            <a:avLst/>
          </a:prstGeom>
          <a:ln>
            <a:noFill/>
          </a:ln>
        </p:spPr>
      </p:pic>
      <p:pic>
        <p:nvPicPr>
          <p:cNvPr id="102" name="Google Shape;183;p8"/>
          <p:cNvPicPr/>
          <p:nvPr/>
        </p:nvPicPr>
        <p:blipFill>
          <a:blip r:embed="rId9"/>
          <a:stretch/>
        </p:blipFill>
        <p:spPr>
          <a:xfrm>
            <a:off x="5644361" y="1977919"/>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 a </a:t>
            </a:r>
            <a:r>
              <a:rPr lang="en-GB" sz="3600" b="1" spc="-1" dirty="0">
                <a:latin typeface="Century Gothic" panose="020B0502020202020204" pitchFamily="34" charset="0"/>
                <a:ea typeface="Century Gothic"/>
                <a:sym typeface="Wingdings" panose="05000000000000000000" pitchFamily="2" charset="2"/>
              </a:rPr>
              <a:t> ä</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196321" y="293786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schl</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ä</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9"/>
          <a:stretch/>
        </p:blipFill>
        <p:spPr>
          <a:xfrm>
            <a:off x="5636521" y="280857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22122" y="293683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sleeps/is sleeping.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3">
            <a:extLst>
              <a:ext uri="{FF2B5EF4-FFF2-40B4-BE49-F238E27FC236}">
                <a16:creationId xmlns:a16="http://schemas.microsoft.com/office/drawing/2014/main" id="{EDEC36A6-6F3E-4CC2-B088-BCEB7BBA666E}"/>
              </a:ext>
            </a:extLst>
          </p:cNvPr>
          <p:cNvSpPr/>
          <p:nvPr/>
        </p:nvSpPr>
        <p:spPr>
          <a:xfrm>
            <a:off x="151923" y="124090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‘a’ in the stem changes to ‘ä’:</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30" name="CustomShape 4">
            <a:extLst>
              <a:ext uri="{FF2B5EF4-FFF2-40B4-BE49-F238E27FC236}">
                <a16:creationId xmlns:a16="http://schemas.microsoft.com/office/drawing/2014/main" id="{35FB9D7A-008F-48C0-8CA9-A1AFA1EA4535}"/>
              </a:ext>
            </a:extLst>
          </p:cNvPr>
          <p:cNvSpPr/>
          <p:nvPr/>
        </p:nvSpPr>
        <p:spPr>
          <a:xfrm>
            <a:off x="204161" y="4665733"/>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212780" y="551447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 </a:t>
            </a:r>
            <a:r>
              <a:rPr lang="en-GB" sz="2800" b="1" spc="-1" dirty="0" err="1">
                <a:solidFill>
                  <a:srgbClr val="002060"/>
                </a:solidFill>
                <a:latin typeface="Century Gothic" panose="020B0502020202020204" pitchFamily="34" charset="0"/>
                <a:ea typeface="Century Gothic"/>
              </a:rPr>
              <a:t>l</a:t>
            </a:r>
            <a:r>
              <a:rPr lang="en-GB" sz="2800" b="1" spc="-1" dirty="0" err="1">
                <a:solidFill>
                  <a:srgbClr val="FF0000"/>
                </a:solidFill>
                <a:latin typeface="Century Gothic" panose="020B0502020202020204" pitchFamily="34" charset="0"/>
                <a:ea typeface="Century Gothic"/>
              </a:rPr>
              <a:t>ä</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u</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934C8E5A-742D-4A21-AEC1-53E1ED112730}"/>
              </a:ext>
            </a:extLst>
          </p:cNvPr>
          <p:cNvPicPr/>
          <p:nvPr/>
        </p:nvPicPr>
        <p:blipFill>
          <a:blip r:embed="rId9"/>
          <a:stretch/>
        </p:blipFill>
        <p:spPr>
          <a:xfrm>
            <a:off x="5636521" y="4507983"/>
            <a:ext cx="633960" cy="671040"/>
          </a:xfrm>
          <a:prstGeom prst="rect">
            <a:avLst/>
          </a:prstGeom>
          <a:ln>
            <a:noFill/>
          </a:ln>
        </p:spPr>
      </p:pic>
      <p:sp>
        <p:nvSpPr>
          <p:cNvPr id="38" name="CustomShape 5">
            <a:extLst>
              <a:ext uri="{FF2B5EF4-FFF2-40B4-BE49-F238E27FC236}">
                <a16:creationId xmlns:a16="http://schemas.microsoft.com/office/drawing/2014/main" id="{F7D7ECEE-79C1-425A-90D3-6AD7942066BD}"/>
              </a:ext>
            </a:extLst>
          </p:cNvPr>
          <p:cNvSpPr/>
          <p:nvPr/>
        </p:nvSpPr>
        <p:spPr>
          <a:xfrm>
            <a:off x="6454668" y="464129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lang="en-GB" sz="2800" spc="-1" dirty="0">
                <a:solidFill>
                  <a:srgbClr val="1F3864"/>
                </a:solidFill>
                <a:latin typeface="Century Gothic" panose="020B0502020202020204" pitchFamily="34" charset="0"/>
                <a:ea typeface="Century Gothic"/>
              </a:rPr>
              <a:t>run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/am </a:t>
            </a:r>
            <a:r>
              <a:rPr lang="en-GB" sz="2800" spc="-1" dirty="0">
                <a:solidFill>
                  <a:srgbClr val="1F3864"/>
                </a:solidFill>
                <a:latin typeface="Century Gothic" panose="020B0502020202020204" pitchFamily="34" charset="0"/>
                <a:ea typeface="Century Gothic"/>
              </a:rPr>
              <a:t>running</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9"/>
          <a:stretch/>
        </p:blipFill>
        <p:spPr>
          <a:xfrm>
            <a:off x="5617911" y="5411463"/>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432751" y="5563373"/>
            <a:ext cx="4095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a:t>
            </a:r>
            <a:r>
              <a:rPr lang="en-GB" sz="2800" spc="-1" dirty="0">
                <a:solidFill>
                  <a:srgbClr val="1F3864"/>
                </a:solidFill>
                <a:latin typeface="Century Gothic" panose="020B0502020202020204" pitchFamily="34" charset="0"/>
                <a:ea typeface="Century Gothic"/>
              </a:rPr>
              <a:t>runs</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/is</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running</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22882" y="2802120"/>
            <a:ext cx="1051670" cy="785049"/>
          </a:xfrm>
          <a:prstGeom prst="rect">
            <a:avLst/>
          </a:prstGeom>
        </p:spPr>
      </p:pic>
      <p:grpSp>
        <p:nvGrpSpPr>
          <p:cNvPr id="27" name="Group 26">
            <a:extLst>
              <a:ext uri="{FF2B5EF4-FFF2-40B4-BE49-F238E27FC236}">
                <a16:creationId xmlns:a16="http://schemas.microsoft.com/office/drawing/2014/main" id="{0379AECA-EC9A-4BE3-BEAF-92E4C139F3E3}"/>
              </a:ext>
            </a:extLst>
          </p:cNvPr>
          <p:cNvGrpSpPr/>
          <p:nvPr/>
        </p:nvGrpSpPr>
        <p:grpSpPr>
          <a:xfrm>
            <a:off x="9643700" y="1234442"/>
            <a:ext cx="2472385" cy="1090615"/>
            <a:chOff x="8471582" y="1954513"/>
            <a:chExt cx="3166236" cy="1925679"/>
          </a:xfrm>
        </p:grpSpPr>
        <p:sp>
          <p:nvSpPr>
            <p:cNvPr id="32" name="Oval Callout 13">
              <a:extLst>
                <a:ext uri="{FF2B5EF4-FFF2-40B4-BE49-F238E27FC236}">
                  <a16:creationId xmlns:a16="http://schemas.microsoft.com/office/drawing/2014/main" id="{40EA5F8C-358E-4E11-857D-787079F8D6A3}"/>
                </a:ext>
              </a:extLst>
            </p:cNvPr>
            <p:cNvSpPr/>
            <p:nvPr/>
          </p:nvSpPr>
          <p:spPr>
            <a:xfrm>
              <a:off x="8471582" y="1954513"/>
              <a:ext cx="3166236" cy="1925679"/>
            </a:xfrm>
            <a:prstGeom prst="wedgeEllipseCallout">
              <a:avLst>
                <a:gd name="adj1" fmla="val -157800"/>
                <a:gd name="adj2" fmla="val -42448"/>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0610D515-FFF3-4957-AFA6-436C35CFF53A}"/>
                </a:ext>
              </a:extLst>
            </p:cNvPr>
            <p:cNvSpPr txBox="1"/>
            <p:nvPr/>
          </p:nvSpPr>
          <p:spPr>
            <a:xfrm>
              <a:off x="8865757" y="2030356"/>
              <a:ext cx="2325379" cy="12499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We call these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strong</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verbs.</a:t>
              </a:r>
            </a:p>
          </p:txBody>
        </p:sp>
      </p:grpSp>
      <p:sp>
        <p:nvSpPr>
          <p:cNvPr id="51" name="CustomShape 3">
            <a:extLst>
              <a:ext uri="{FF2B5EF4-FFF2-40B4-BE49-F238E27FC236}">
                <a16:creationId xmlns:a16="http://schemas.microsoft.com/office/drawing/2014/main" id="{83020564-F256-4F7A-B113-3D8B629346D3}"/>
              </a:ext>
            </a:extLst>
          </p:cNvPr>
          <p:cNvSpPr/>
          <p:nvPr/>
        </p:nvSpPr>
        <p:spPr>
          <a:xfrm>
            <a:off x="151923" y="3860106"/>
            <a:ext cx="1222676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t>
            </a:r>
            <a:r>
              <a:rPr lang="en-GB" sz="2800" dirty="0">
                <a:solidFill>
                  <a:srgbClr val="5B9BD5">
                    <a:lumMod val="50000"/>
                  </a:srgbClr>
                </a:solidFill>
                <a:latin typeface="Century Gothic" panose="020B0502020202020204" pitchFamily="34" charset="0"/>
              </a:rPr>
              <a:t>strong </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verbs with ‘au’, the ‘ä’ changes the vowel sound a lot, too!</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pic>
        <p:nvPicPr>
          <p:cNvPr id="52" name="Google Shape;180;p8">
            <a:extLst>
              <a:ext uri="{FF2B5EF4-FFF2-40B4-BE49-F238E27FC236}">
                <a16:creationId xmlns:a16="http://schemas.microsoft.com/office/drawing/2014/main" id="{7906B7CD-54AF-4F4E-B1C7-B1BAD4C499B4}"/>
              </a:ext>
            </a:extLst>
          </p:cNvPr>
          <p:cNvPicPr/>
          <p:nvPr/>
        </p:nvPicPr>
        <p:blipFill>
          <a:blip r:embed="rId8"/>
          <a:stretch/>
        </p:blipFill>
        <p:spPr>
          <a:xfrm>
            <a:off x="2718215" y="4463521"/>
            <a:ext cx="478679" cy="732421"/>
          </a:xfrm>
          <a:prstGeom prst="rect">
            <a:avLst/>
          </a:prstGeom>
          <a:ln>
            <a:noFill/>
          </a:ln>
        </p:spPr>
      </p:pic>
      <p:pic>
        <p:nvPicPr>
          <p:cNvPr id="6" name="Picture 5" descr="A picture containing text&#10;&#10;Description automatically generated">
            <a:extLst>
              <a:ext uri="{FF2B5EF4-FFF2-40B4-BE49-F238E27FC236}">
                <a16:creationId xmlns:a16="http://schemas.microsoft.com/office/drawing/2014/main" id="{7271C9DC-2775-4D96-BAB1-9D48211DE6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49574" y="5325353"/>
            <a:ext cx="905228" cy="671040"/>
          </a:xfrm>
          <a:prstGeom prst="rect">
            <a:avLst/>
          </a:prstGeom>
        </p:spPr>
      </p:pic>
      <p:sp>
        <p:nvSpPr>
          <p:cNvPr id="56" name="Speech Bubble: Rectangle with Corners Rounded 55">
            <a:extLst>
              <a:ext uri="{FF2B5EF4-FFF2-40B4-BE49-F238E27FC236}">
                <a16:creationId xmlns:a16="http://schemas.microsoft.com/office/drawing/2014/main" id="{B535C9EC-FBEF-4363-BAC4-E358E9D3F394}"/>
              </a:ext>
            </a:extLst>
          </p:cNvPr>
          <p:cNvSpPr/>
          <p:nvPr/>
        </p:nvSpPr>
        <p:spPr>
          <a:xfrm>
            <a:off x="641461" y="6223679"/>
            <a:ext cx="9661186" cy="518040"/>
          </a:xfrm>
          <a:prstGeom prst="wedgeRoundRectCallout">
            <a:avLst>
              <a:gd name="adj1" fmla="val -33653"/>
              <a:gd name="adj2" fmla="val -9684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Google Shape;108;p3">
            <a:extLst>
              <a:ext uri="{FF2B5EF4-FFF2-40B4-BE49-F238E27FC236}">
                <a16:creationId xmlns:a16="http://schemas.microsoft.com/office/drawing/2014/main" id="{29B6D31F-5506-45AC-9B9B-1FF32D58632F}"/>
              </a:ext>
            </a:extLst>
          </p:cNvPr>
          <p:cNvSpPr txBox="1"/>
          <p:nvPr/>
        </p:nvSpPr>
        <p:spPr>
          <a:xfrm>
            <a:off x="648918" y="6241089"/>
            <a:ext cx="987903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The verb endings are the same for all verbs in the present tense.</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53" name="Group 52">
            <a:extLst>
              <a:ext uri="{FF2B5EF4-FFF2-40B4-BE49-F238E27FC236}">
                <a16:creationId xmlns:a16="http://schemas.microsoft.com/office/drawing/2014/main" id="{E5A6D7E2-831B-49A0-B2C4-C78216576E8B}"/>
              </a:ext>
            </a:extLst>
          </p:cNvPr>
          <p:cNvGrpSpPr/>
          <p:nvPr/>
        </p:nvGrpSpPr>
        <p:grpSpPr>
          <a:xfrm>
            <a:off x="10302647" y="2345109"/>
            <a:ext cx="1872931" cy="1227410"/>
            <a:chOff x="9277833" y="1711680"/>
            <a:chExt cx="2398551" cy="2167216"/>
          </a:xfrm>
        </p:grpSpPr>
        <p:sp>
          <p:nvSpPr>
            <p:cNvPr id="58" name="Oval Callout 13">
              <a:extLst>
                <a:ext uri="{FF2B5EF4-FFF2-40B4-BE49-F238E27FC236}">
                  <a16:creationId xmlns:a16="http://schemas.microsoft.com/office/drawing/2014/main" id="{92CE55DE-0DDF-404E-B9E8-24FDBFA45C2D}"/>
                </a:ext>
              </a:extLst>
            </p:cNvPr>
            <p:cNvSpPr/>
            <p:nvPr/>
          </p:nvSpPr>
          <p:spPr>
            <a:xfrm>
              <a:off x="9277833" y="1711680"/>
              <a:ext cx="2322363" cy="2167216"/>
            </a:xfrm>
            <a:prstGeom prst="wedgeEllipseCallout">
              <a:avLst>
                <a:gd name="adj1" fmla="val -95524"/>
                <a:gd name="adj2" fmla="val -743"/>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0824C4E9-38FE-4F03-A9F4-0E084EE1C6D5}"/>
                </a:ext>
              </a:extLst>
            </p:cNvPr>
            <p:cNvSpPr txBox="1"/>
            <p:nvPr/>
          </p:nvSpPr>
          <p:spPr>
            <a:xfrm>
              <a:off x="9358645" y="2021437"/>
              <a:ext cx="2317739" cy="1793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changes the vowel sound!</a:t>
              </a:r>
            </a:p>
          </p:txBody>
        </p:sp>
      </p:grpSp>
      <p:pic>
        <p:nvPicPr>
          <p:cNvPr id="3" name="Picture 2" descr="Free vector graphics of Bed">
            <a:extLst>
              <a:ext uri="{FF2B5EF4-FFF2-40B4-BE49-F238E27FC236}">
                <a16:creationId xmlns:a16="http://schemas.microsoft.com/office/drawing/2014/main" id="{1F62B745-EF69-3C32-3F8D-6DC0CAE6822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15930" y="2100470"/>
            <a:ext cx="671831" cy="4331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vector graphics of Bed">
            <a:extLst>
              <a:ext uri="{FF2B5EF4-FFF2-40B4-BE49-F238E27FC236}">
                <a16:creationId xmlns:a16="http://schemas.microsoft.com/office/drawing/2014/main" id="{EC2ADD98-2F90-07C3-8833-2FADF9241B7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87750" y="2936835"/>
            <a:ext cx="659173" cy="4250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vector graphics of Exercise">
            <a:extLst>
              <a:ext uri="{FF2B5EF4-FFF2-40B4-BE49-F238E27FC236}">
                <a16:creationId xmlns:a16="http://schemas.microsoft.com/office/drawing/2014/main" id="{3775EA0E-CD0D-3B59-AE7F-A64A7C0A223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64441" y="4435573"/>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vector graphics of Exercise">
            <a:extLst>
              <a:ext uri="{FF2B5EF4-FFF2-40B4-BE49-F238E27FC236}">
                <a16:creationId xmlns:a16="http://schemas.microsoft.com/office/drawing/2014/main" id="{1AE9C39C-5D03-852E-0CF6-F8E8AC16D90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87258" y="5343449"/>
            <a:ext cx="374807" cy="74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4556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2_W5_9.1.wav"/>
                                        </p:tgtEl>
                                      </p:cMediaNode>
                                    </p:audio>
                                  </p:sub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2_W5_9.2.wav"/>
                                        </p:tgtEl>
                                      </p:cMediaNode>
                                    </p:audio>
                                  </p:sub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T2_W5_9.3.wav"/>
                                        </p:tgtEl>
                                      </p:cMediaNode>
                                    </p:audio>
                                  </p:sub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T2_W5_9.4.wav"/>
                                        </p:tgtEl>
                                      </p:cMediaNode>
                                    </p:audio>
                                  </p:subTnLst>
                                </p:cTn>
                              </p:par>
                              <p:par>
                                <p:cTn id="75" presetID="1"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2F7E18F99B554BA7E8B4CB7D5983E9" ma:contentTypeVersion="13" ma:contentTypeDescription="Create a new document." ma:contentTypeScope="" ma:versionID="424f64f7d86e6394ab933cb639aa6aa8">
  <xsd:schema xmlns:xsd="http://www.w3.org/2001/XMLSchema" xmlns:xs="http://www.w3.org/2001/XMLSchema" xmlns:p="http://schemas.microsoft.com/office/2006/metadata/properties" xmlns:ns3="2e76a080-e978-4c6f-9404-9a08901db6cb" xmlns:ns4="14021365-9c4a-42c7-9af8-2b2d04039a8f" targetNamespace="http://schemas.microsoft.com/office/2006/metadata/properties" ma:root="true" ma:fieldsID="14ad10800b0cc0e4b810a2bad7b6f1a8" ns3:_="" ns4:_="">
    <xsd:import namespace="2e76a080-e978-4c6f-9404-9a08901db6cb"/>
    <xsd:import namespace="14021365-9c4a-42c7-9af8-2b2d04039a8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6a080-e978-4c6f-9404-9a08901d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021365-9c4a-42c7-9af8-2b2d04039a8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A3FF09-5833-42B7-A661-37031CCA71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6a080-e978-4c6f-9404-9a08901db6cb"/>
    <ds:schemaRef ds:uri="14021365-9c4a-42c7-9af8-2b2d04039a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39E229-A0BA-4802-BBEE-1CF6B35F3A8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D26239E-FC3C-41DD-96DA-E73BAAD699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7412</TotalTime>
  <Words>2554</Words>
  <Application>Microsoft Macintosh PowerPoint</Application>
  <PresentationFormat>Widescreen</PresentationFormat>
  <Paragraphs>346</Paragraphs>
  <Slides>13</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Century Gothic</vt:lpstr>
      <vt:lpstr>Century Gothic</vt:lpstr>
      <vt:lpstr>Modern Love</vt:lpstr>
      <vt:lpstr>Segoe Print</vt:lpstr>
      <vt:lpstr>Symbol</vt:lpstr>
      <vt:lpstr>Wingdings</vt:lpstr>
      <vt:lpstr>1_Office Theme</vt:lpstr>
      <vt:lpstr>2_Office Theme</vt:lpstr>
      <vt:lpstr>Exploring</vt:lpstr>
      <vt:lpstr>aussprechen</vt:lpstr>
      <vt:lpstr>aussprechen</vt:lpstr>
      <vt:lpstr>aussprechen</vt:lpstr>
      <vt:lpstr>aussprechen</vt:lpstr>
      <vt:lpstr>PowerPoint Presentation</vt:lpstr>
      <vt:lpstr>PowerPoint Presentation</vt:lpstr>
      <vt:lpstr>PowerPoint Presentation</vt:lpstr>
      <vt:lpstr>Present tense: strong verbs a  ä</vt:lpstr>
      <vt:lpstr>lesen</vt:lpstr>
      <vt:lpstr>Present tense: strong verbs a ä</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87</cp:revision>
  <dcterms:created xsi:type="dcterms:W3CDTF">2021-07-02T19:27:01Z</dcterms:created>
  <dcterms:modified xsi:type="dcterms:W3CDTF">2024-02-12T22:23:40Z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0x0101006C2F7E18F99B554BA7E8B4CB7D5983E9</vt:lpwstr>
  </property>
</Properties>
</file>