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3" r:id="rId5"/>
  </p:sldMasterIdLst>
  <p:notesMasterIdLst>
    <p:notesMasterId r:id="rId19"/>
  </p:notesMasterIdLst>
  <p:sldIdLst>
    <p:sldId id="947" r:id="rId6"/>
    <p:sldId id="925" r:id="rId7"/>
    <p:sldId id="930" r:id="rId8"/>
    <p:sldId id="941" r:id="rId9"/>
    <p:sldId id="942" r:id="rId10"/>
    <p:sldId id="944" r:id="rId11"/>
    <p:sldId id="926" r:id="rId12"/>
    <p:sldId id="337" r:id="rId13"/>
    <p:sldId id="939" r:id="rId14"/>
    <p:sldId id="940" r:id="rId15"/>
    <p:sldId id="943" r:id="rId16"/>
    <p:sldId id="945" r:id="rId17"/>
    <p:sldId id="946"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10D"/>
    <a:srgbClr val="29C1FA"/>
    <a:srgbClr val="FF0066"/>
    <a:srgbClr val="EFF9FB"/>
    <a:srgbClr val="0070C0"/>
    <a:srgbClr val="FFFFCC"/>
    <a:srgbClr val="2E94A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345" autoAdjust="0"/>
    <p:restoredTop sz="78612" autoAdjust="0"/>
  </p:normalViewPr>
  <p:slideViewPr>
    <p:cSldViewPr snapToGrid="0">
      <p:cViewPr varScale="1">
        <p:scale>
          <a:sx n="90" d="100"/>
          <a:sy n="90" d="100"/>
        </p:scale>
        <p:origin x="1568" y="200"/>
      </p:cViewPr>
      <p:guideLst/>
    </p:cSldViewPr>
  </p:slideViewPr>
  <p:outlineViewPr>
    <p:cViewPr>
      <p:scale>
        <a:sx n="33" d="100"/>
        <a:sy n="33" d="100"/>
      </p:scale>
      <p:origin x="0" y="0"/>
    </p:cViewPr>
  </p:outlineViewPr>
  <p:notesTextViewPr>
    <p:cViewPr>
      <p:scale>
        <a:sx n="3" d="2"/>
        <a:sy n="3" d="2"/>
      </p:scale>
      <p:origin x="0" y="-3928"/>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ike Krusemann" userId="22b930c6-ce99-468c-835c-dba6438d8ea3" providerId="ADAL" clId="{97B636B1-9341-4110-AE10-58C0A2997D8C}"/>
    <pc:docChg chg="modSld">
      <pc:chgData name="Heike Krusemann" userId="22b930c6-ce99-468c-835c-dba6438d8ea3" providerId="ADAL" clId="{97B636B1-9341-4110-AE10-58C0A2997D8C}" dt="2023-09-27T14:43:26.323" v="1" actId="20577"/>
      <pc:docMkLst>
        <pc:docMk/>
      </pc:docMkLst>
      <pc:sldChg chg="modSp mod">
        <pc:chgData name="Heike Krusemann" userId="22b930c6-ce99-468c-835c-dba6438d8ea3" providerId="ADAL" clId="{97B636B1-9341-4110-AE10-58C0A2997D8C}" dt="2023-09-27T14:43:26.323" v="1" actId="20577"/>
        <pc:sldMkLst>
          <pc:docMk/>
          <pc:sldMk cId="0" sldId="947"/>
        </pc:sldMkLst>
        <pc:spChg chg="mod">
          <ac:chgData name="Heike Krusemann" userId="22b930c6-ce99-468c-835c-dba6438d8ea3" providerId="ADAL" clId="{97B636B1-9341-4110-AE10-58C0A2997D8C}" dt="2023-09-27T14:43:26.323" v="1" actId="20577"/>
          <ac:spMkLst>
            <pc:docMk/>
            <pc:sldMk cId="0" sldId="947"/>
            <ac:spMk id="9" creationId="{3FB254EC-1FC5-4D22-BD0A-34EB0D0AE9D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12/02/2024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a:t>
            </a:r>
          </a:p>
          <a:p>
            <a:pPr marL="216000" indent="-216000">
              <a:lnSpc>
                <a:spcPct val="100000"/>
              </a:lnSpc>
            </a:pPr>
            <a:r>
              <a:rPr lang="en-GB" sz="1200" b="0" strike="noStrike" spc="-1" dirty="0">
                <a:solidFill>
                  <a:srgbClr val="000000"/>
                </a:solidFill>
                <a:latin typeface="Calibri"/>
                <a:ea typeface="Calibri"/>
              </a:rPr>
              <a:t>attribution required.</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2060"/>
                </a:solidFill>
                <a:latin typeface="Century Gothic"/>
                <a:ea typeface="Century Gothic"/>
              </a:rPr>
              <a:t>Phonics:  </a:t>
            </a:r>
          </a:p>
          <a:p>
            <a:pPr marL="216000" indent="-216000">
              <a:lnSpc>
                <a:spcPct val="100000"/>
              </a:lnSpc>
            </a:pPr>
            <a:r>
              <a:rPr lang="en-GB" sz="1200" b="1" i="0" strike="noStrike" spc="-1" dirty="0">
                <a:solidFill>
                  <a:srgbClr val="002060"/>
                </a:solidFill>
                <a:latin typeface="Century Gothic"/>
                <a:ea typeface="Century Gothic"/>
              </a:rPr>
              <a:t>Introduce [</a:t>
            </a:r>
            <a:r>
              <a:rPr lang="en-GB" sz="1200" b="1" i="0" strike="noStrike" spc="-1" dirty="0" err="1">
                <a:solidFill>
                  <a:srgbClr val="002060"/>
                </a:solidFill>
                <a:latin typeface="Century Gothic"/>
                <a:ea typeface="Century Gothic"/>
              </a:rPr>
              <a:t>äu</a:t>
            </a:r>
            <a:r>
              <a:rPr lang="en-GB" sz="1200" b="1" i="0" strike="noStrike" spc="-1" dirty="0">
                <a:solidFill>
                  <a:srgbClr val="002060"/>
                </a:solidFill>
                <a:latin typeface="Century Gothic"/>
                <a:ea typeface="Century Gothic"/>
              </a:rPr>
              <a:t>] </a:t>
            </a:r>
            <a:r>
              <a:rPr lang="de-DE" sz="1200" b="1" i="0" strike="noStrike" spc="-1" dirty="0">
                <a:solidFill>
                  <a:srgbClr val="002060"/>
                </a:solidFill>
                <a:latin typeface="Century Gothic"/>
                <a:ea typeface="Century Gothic"/>
              </a:rPr>
              <a:t>Häuser </a:t>
            </a:r>
            <a:r>
              <a:rPr lang="de-DE" sz="1200" b="0" i="0" strike="noStrike" spc="-1" dirty="0">
                <a:solidFill>
                  <a:srgbClr val="002060"/>
                </a:solidFill>
                <a:latin typeface="Century Gothic"/>
                <a:ea typeface="Century Gothic"/>
              </a:rPr>
              <a:t>[Haus-147] </a:t>
            </a:r>
            <a:r>
              <a:rPr lang="de-DE" sz="1200" b="1" i="0" strike="noStrike" spc="-1" dirty="0">
                <a:solidFill>
                  <a:srgbClr val="002060"/>
                </a:solidFill>
                <a:latin typeface="Century Gothic"/>
                <a:ea typeface="Century Gothic"/>
              </a:rPr>
              <a:t>Mäuse </a:t>
            </a:r>
            <a:r>
              <a:rPr lang="de-DE" sz="1200" b="0" i="0" strike="noStrike" spc="-1" dirty="0">
                <a:solidFill>
                  <a:srgbClr val="002060"/>
                </a:solidFill>
                <a:latin typeface="Century Gothic"/>
                <a:ea typeface="Century Gothic"/>
              </a:rPr>
              <a:t>[Maus-3463] </a:t>
            </a:r>
            <a:r>
              <a:rPr lang="de-DE" sz="1200" b="1" i="0" strike="noStrike" spc="-1" dirty="0">
                <a:solidFill>
                  <a:srgbClr val="002060"/>
                </a:solidFill>
                <a:latin typeface="Century Gothic"/>
                <a:ea typeface="Century Gothic"/>
              </a:rPr>
              <a:t>träumen </a:t>
            </a:r>
            <a:r>
              <a:rPr lang="de-DE" sz="1200" b="0" i="0" strike="noStrike" spc="-1" dirty="0">
                <a:solidFill>
                  <a:srgbClr val="002060"/>
                </a:solidFill>
                <a:latin typeface="Century Gothic"/>
                <a:ea typeface="Century Gothic"/>
              </a:rPr>
              <a:t>[1793]</a:t>
            </a:r>
          </a:p>
          <a:p>
            <a:pPr marL="216000" indent="-216000">
              <a:lnSpc>
                <a:spcPct val="100000"/>
              </a:lnSpc>
            </a:pPr>
            <a:r>
              <a:rPr lang="de-DE" sz="1200" b="0" i="0" strike="noStrike" spc="-1" dirty="0">
                <a:solidFill>
                  <a:srgbClr val="002060"/>
                </a:solidFill>
                <a:latin typeface="Century Gothic"/>
                <a:ea typeface="Century Gothic"/>
              </a:rPr>
              <a:t>Revisit [au] Haus [147] blau [948] laufen [252]</a:t>
            </a:r>
          </a:p>
          <a:p>
            <a:pPr marL="216000" indent="-216000">
              <a:lnSpc>
                <a:spcPct val="100000"/>
              </a:lnSpc>
            </a:pPr>
            <a:endParaRPr lang="en-GB" sz="1200" b="1" i="0" strike="noStrike" spc="-1" dirty="0">
              <a:solidFill>
                <a:srgbClr val="002060"/>
              </a:solidFill>
              <a:latin typeface="Century Gothic"/>
              <a:ea typeface="Century Gothic"/>
            </a:endParaRPr>
          </a:p>
          <a:p>
            <a:pPr marL="216000" indent="-216000">
              <a:lnSpc>
                <a:spcPct val="100000"/>
              </a:lnSpc>
            </a:pPr>
            <a:r>
              <a:rPr lang="it-IT" sz="1200" b="1" strike="noStrike" spc="-1" dirty="0">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de-DE" sz="1200" b="0" i="0" strike="noStrike" spc="-1" dirty="0">
                <a:solidFill>
                  <a:srgbClr val="002060"/>
                </a:solidFill>
                <a:latin typeface="Century Gothic"/>
                <a:ea typeface="Century Gothic"/>
              </a:rPr>
              <a:t>bleiben [113] kaufen [506] </a:t>
            </a:r>
            <a:r>
              <a:rPr lang="de-DE" sz="1200" b="1" i="0" strike="noStrike" spc="-1" dirty="0">
                <a:solidFill>
                  <a:srgbClr val="002060"/>
                </a:solidFill>
                <a:latin typeface="Century Gothic"/>
                <a:ea typeface="Century Gothic"/>
              </a:rPr>
              <a:t>laufen </a:t>
            </a:r>
            <a:r>
              <a:rPr lang="de-DE" sz="1200" b="0" i="0" strike="noStrike" spc="-1" dirty="0">
                <a:solidFill>
                  <a:srgbClr val="002060"/>
                </a:solidFill>
                <a:latin typeface="Century Gothic"/>
                <a:ea typeface="Century Gothic"/>
              </a:rPr>
              <a:t>[252] machen [58] </a:t>
            </a:r>
            <a:r>
              <a:rPr lang="de-DE" sz="1200" b="1" i="0" strike="noStrike" spc="-1" dirty="0">
                <a:solidFill>
                  <a:srgbClr val="002060"/>
                </a:solidFill>
                <a:latin typeface="Century Gothic"/>
                <a:ea typeface="Century Gothic"/>
              </a:rPr>
              <a:t>schlafen </a:t>
            </a:r>
            <a:r>
              <a:rPr lang="de-DE" sz="1200" b="0" i="0" strike="noStrike" spc="-1" dirty="0">
                <a:solidFill>
                  <a:srgbClr val="002060"/>
                </a:solidFill>
                <a:latin typeface="Century Gothic"/>
                <a:ea typeface="Century Gothic"/>
              </a:rPr>
              <a:t>[679] </a:t>
            </a:r>
            <a:r>
              <a:rPr lang="de-DE" sz="1200" b="1" i="0" strike="noStrike" spc="-1" dirty="0">
                <a:solidFill>
                  <a:srgbClr val="002060"/>
                </a:solidFill>
                <a:latin typeface="Century Gothic"/>
                <a:ea typeface="Century Gothic"/>
              </a:rPr>
              <a:t>tragen </a:t>
            </a:r>
            <a:r>
              <a:rPr lang="de-DE" sz="1200" b="0" i="0" strike="noStrike" spc="-1" dirty="0">
                <a:solidFill>
                  <a:srgbClr val="002060"/>
                </a:solidFill>
                <a:latin typeface="Century Gothic"/>
                <a:ea typeface="Century Gothic"/>
              </a:rPr>
              <a:t>[271] </a:t>
            </a:r>
            <a:r>
              <a:rPr lang="de-DE" sz="1200" b="1" i="0" strike="noStrike" spc="-1" dirty="0">
                <a:solidFill>
                  <a:srgbClr val="002060"/>
                </a:solidFill>
                <a:latin typeface="Century Gothic"/>
                <a:ea typeface="Century Gothic"/>
              </a:rPr>
              <a:t>verkaufen </a:t>
            </a:r>
            <a:r>
              <a:rPr lang="de-DE" sz="1200" b="0" i="0" strike="noStrike" spc="-1" dirty="0">
                <a:solidFill>
                  <a:srgbClr val="002060"/>
                </a:solidFill>
                <a:latin typeface="Century Gothic"/>
                <a:ea typeface="Century Gothic"/>
              </a:rPr>
              <a:t>[721] </a:t>
            </a:r>
            <a:r>
              <a:rPr lang="de-DE" sz="1200" b="1" i="0" strike="noStrike" spc="-1" dirty="0">
                <a:solidFill>
                  <a:srgbClr val="002060"/>
                </a:solidFill>
                <a:latin typeface="Century Gothic"/>
                <a:ea typeface="Century Gothic"/>
              </a:rPr>
              <a:t>waschen </a:t>
            </a:r>
            <a:r>
              <a:rPr lang="de-DE" sz="1200" b="0" i="0" strike="noStrike" spc="-1" dirty="0">
                <a:solidFill>
                  <a:srgbClr val="002060"/>
                </a:solidFill>
                <a:latin typeface="Century Gothic"/>
                <a:ea typeface="Century Gothic"/>
              </a:rPr>
              <a:t>[2315] </a:t>
            </a:r>
            <a:r>
              <a:rPr lang="de-DE" sz="1200" b="1" i="0" strike="noStrike" spc="-1" dirty="0">
                <a:solidFill>
                  <a:srgbClr val="002060"/>
                </a:solidFill>
                <a:latin typeface="Century Gothic"/>
                <a:ea typeface="Century Gothic"/>
              </a:rPr>
              <a:t>Auto </a:t>
            </a:r>
            <a:r>
              <a:rPr lang="de-DE" sz="1200" b="0" i="0" strike="noStrike" spc="-1" dirty="0">
                <a:solidFill>
                  <a:srgbClr val="002060"/>
                </a:solidFill>
                <a:latin typeface="Century Gothic"/>
                <a:ea typeface="Century Gothic"/>
              </a:rPr>
              <a:t>[361] (Party)Kleidung [2820] Stunde [276] </a:t>
            </a:r>
            <a:r>
              <a:rPr lang="de-DE" sz="1200" b="1" i="0" strike="noStrike" spc="-1" dirty="0">
                <a:solidFill>
                  <a:srgbClr val="002060"/>
                </a:solidFill>
                <a:latin typeface="Century Gothic"/>
                <a:ea typeface="Century Gothic"/>
              </a:rPr>
              <a:t>Nacht </a:t>
            </a:r>
            <a:r>
              <a:rPr lang="de-DE" sz="1200" b="0" i="0" strike="noStrike" spc="-1" dirty="0">
                <a:solidFill>
                  <a:srgbClr val="002060"/>
                </a:solidFill>
                <a:latin typeface="Century Gothic"/>
                <a:ea typeface="Century Gothic"/>
              </a:rPr>
              <a:t>[325] ruhig [991]</a:t>
            </a:r>
          </a:p>
          <a:p>
            <a:pPr marL="216000" indent="-216000">
              <a:lnSpc>
                <a:spcPct val="100000"/>
              </a:lnSpc>
            </a:pPr>
            <a:r>
              <a:rPr lang="de-DE" sz="1200" b="1" i="0" strike="noStrike" spc="-1" dirty="0">
                <a:solidFill>
                  <a:srgbClr val="002060"/>
                </a:solidFill>
                <a:latin typeface="Century Gothic"/>
                <a:ea typeface="Century Gothic"/>
              </a:rPr>
              <a:t>Revisit 1: </a:t>
            </a:r>
            <a:r>
              <a:rPr lang="de-DE" sz="1200" b="0" i="0" strike="noStrike" spc="-1" dirty="0">
                <a:solidFill>
                  <a:srgbClr val="002060"/>
                </a:solidFill>
                <a:latin typeface="Century Gothic"/>
                <a:ea typeface="Century Gothic"/>
              </a:rPr>
              <a:t>bekommen [212] bleiben [113] lesen [305] machen [58] schreiben [184] sein [3] spielen [205] </a:t>
            </a:r>
            <a:r>
              <a:rPr lang="de-DE" sz="1200" b="1" i="0" strike="noStrike" spc="-1" dirty="0">
                <a:solidFill>
                  <a:srgbClr val="002060"/>
                </a:solidFill>
                <a:latin typeface="Century Gothic"/>
                <a:ea typeface="Century Gothic"/>
              </a:rPr>
              <a:t>Abend</a:t>
            </a:r>
            <a:r>
              <a:rPr lang="de-DE" sz="1200" b="0" i="0" strike="noStrike" spc="-1" dirty="0">
                <a:solidFill>
                  <a:srgbClr val="002060"/>
                </a:solidFill>
                <a:latin typeface="Century Gothic"/>
                <a:ea typeface="Century Gothic"/>
              </a:rPr>
              <a:t> [342] Essen [323] Film [505] Geschichte [262] </a:t>
            </a:r>
            <a:r>
              <a:rPr lang="de-DE" sz="1200" b="1" i="0" strike="noStrike" spc="-1" dirty="0">
                <a:solidFill>
                  <a:srgbClr val="002060"/>
                </a:solidFill>
                <a:latin typeface="Century Gothic"/>
                <a:ea typeface="Century Gothic"/>
              </a:rPr>
              <a:t>Hausaufgabe(n) </a:t>
            </a:r>
            <a:r>
              <a:rPr lang="de-DE" sz="1200" b="0" i="0" strike="noStrike" spc="-1" dirty="0">
                <a:solidFill>
                  <a:srgbClr val="002060"/>
                </a:solidFill>
                <a:latin typeface="Century Gothic"/>
                <a:ea typeface="Century Gothic"/>
              </a:rPr>
              <a:t>[n/a] Morgen [621] </a:t>
            </a:r>
            <a:r>
              <a:rPr lang="de-DE" sz="1200" b="1" i="0" strike="noStrike" spc="-1" dirty="0">
                <a:solidFill>
                  <a:srgbClr val="002060"/>
                </a:solidFill>
                <a:latin typeface="Century Gothic"/>
                <a:ea typeface="Century Gothic"/>
              </a:rPr>
              <a:t>Nachmittag</a:t>
            </a:r>
            <a:r>
              <a:rPr lang="de-DE" sz="1200" b="0" i="0" strike="noStrike" spc="-1" dirty="0">
                <a:solidFill>
                  <a:srgbClr val="002060"/>
                </a:solidFill>
                <a:latin typeface="Century Gothic"/>
                <a:ea typeface="Century Gothic"/>
              </a:rPr>
              <a:t> [1464] Schule [359] heute [116] manchmal</a:t>
            </a:r>
          </a:p>
          <a:p>
            <a:pPr marL="216000" indent="-216000">
              <a:lnSpc>
                <a:spcPct val="100000"/>
              </a:lnSpc>
            </a:pPr>
            <a:r>
              <a:rPr lang="de-DE" sz="1200" b="0" i="0" strike="noStrike" spc="-1" dirty="0">
                <a:solidFill>
                  <a:srgbClr val="002060"/>
                </a:solidFill>
                <a:latin typeface="Century Gothic"/>
                <a:ea typeface="Century Gothic"/>
              </a:rPr>
              <a:t>[382] oft [223] nie [196] </a:t>
            </a:r>
            <a:r>
              <a:rPr lang="de-DE" sz="1200" b="1" i="0" strike="noStrike" spc="-1" dirty="0">
                <a:solidFill>
                  <a:srgbClr val="002060"/>
                </a:solidFill>
                <a:latin typeface="Century Gothic"/>
                <a:ea typeface="Century Gothic"/>
              </a:rPr>
              <a:t>jeden Tag </a:t>
            </a:r>
            <a:r>
              <a:rPr lang="de-DE" sz="1200" b="0" i="0" strike="noStrike" spc="-1" dirty="0">
                <a:solidFill>
                  <a:srgbClr val="002060"/>
                </a:solidFill>
                <a:latin typeface="Century Gothic"/>
                <a:ea typeface="Century Gothic"/>
              </a:rPr>
              <a:t>[n/a]</a:t>
            </a:r>
          </a:p>
          <a:p>
            <a:pPr marL="216000" indent="-216000">
              <a:lnSpc>
                <a:spcPct val="100000"/>
              </a:lnSpc>
            </a:pPr>
            <a:r>
              <a:rPr lang="de-DE" sz="1200" b="1" i="0" strike="noStrike" spc="-1" dirty="0">
                <a:solidFill>
                  <a:srgbClr val="002060"/>
                </a:solidFill>
                <a:latin typeface="Century Gothic"/>
                <a:ea typeface="Century Gothic"/>
              </a:rPr>
              <a:t>Revisit 2: geben </a:t>
            </a:r>
            <a:r>
              <a:rPr lang="de-DE" sz="1200" b="0" i="0" strike="noStrike" spc="-1" dirty="0">
                <a:solidFill>
                  <a:srgbClr val="002060"/>
                </a:solidFill>
                <a:latin typeface="Century Gothic"/>
                <a:ea typeface="Century Gothic"/>
              </a:rPr>
              <a:t>[49] Ball [1782] Baum [1013] Bild [253] Blume [2463] Buch [300] Computer [1252] Foto [633] Glas [885] Jacke [3287] Kleidung [2820] Spiel [328] </a:t>
            </a:r>
            <a:r>
              <a:rPr lang="de-DE" sz="1200" b="1" i="0" strike="noStrike" spc="-1" dirty="0">
                <a:solidFill>
                  <a:srgbClr val="002060"/>
                </a:solidFill>
                <a:latin typeface="Century Gothic"/>
                <a:ea typeface="Century Gothic"/>
              </a:rPr>
              <a:t>Stoff</a:t>
            </a:r>
            <a:r>
              <a:rPr lang="de-DE" sz="1200" b="0" i="0" strike="noStrike" spc="-1" dirty="0">
                <a:solidFill>
                  <a:srgbClr val="002060"/>
                </a:solidFill>
                <a:latin typeface="Century Gothic"/>
                <a:ea typeface="Century Gothic"/>
              </a:rPr>
              <a:t> [758] Tier [614]</a:t>
            </a:r>
            <a:endParaRPr lang="de-DE" sz="1200" b="1" i="0" strike="noStrike" spc="-1" dirty="0">
              <a:solidFill>
                <a:srgbClr val="002060"/>
              </a:solidFill>
              <a:effectLst/>
              <a:latin typeface="Century Gothic"/>
              <a:ea typeface="+mn-ea"/>
              <a:cs typeface="+mn-cs"/>
            </a:endParaRPr>
          </a:p>
          <a:p>
            <a:pPr marL="216000" indent="-216000">
              <a:lnSpc>
                <a:spcPct val="100000"/>
              </a:lnSpc>
            </a:pPr>
            <a:r>
              <a:rPr lang="en-GB" sz="1100" dirty="0">
                <a:solidFill>
                  <a:sysClr val="windowText" lastClr="000000"/>
                </a:solidFill>
                <a:effectLst/>
                <a:latin typeface="+mn-lt"/>
                <a:ea typeface="+mn-ea"/>
                <a:cs typeface="+mn-cs"/>
              </a:rPr>
              <a:t>Jones, R.L &amp; </a:t>
            </a:r>
            <a:r>
              <a:rPr lang="en-GB" sz="1100" dirty="0" err="1">
                <a:solidFill>
                  <a:sysClr val="windowText" lastClr="000000"/>
                </a:solidFill>
                <a:effectLst/>
                <a:latin typeface="+mn-lt"/>
                <a:ea typeface="+mn-ea"/>
                <a:cs typeface="+mn-cs"/>
              </a:rPr>
              <a:t>Tschirner</a:t>
            </a:r>
            <a:r>
              <a:rPr lang="en-GB" sz="1100" dirty="0">
                <a:solidFill>
                  <a:sysClr val="windowText" lastClr="000000"/>
                </a:solidFill>
                <a:effectLst/>
                <a:latin typeface="+mn-lt"/>
                <a:ea typeface="+mn-ea"/>
                <a:cs typeface="+mn-cs"/>
              </a:rPr>
              <a:t>, E. (2019). A frequency dictionary of German: Core vocabulary for learners. London: Routledge.</a:t>
            </a:r>
            <a:endParaRPr lang="en-GB" sz="1100" baseline="0" dirty="0">
              <a:solidFill>
                <a:sysClr val="windowText" lastClr="000000"/>
              </a:solidFill>
            </a:endParaRP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a:t>
            </a:r>
          </a:p>
          <a:p>
            <a:pPr marL="216000" indent="-216000">
              <a:lnSpc>
                <a:spcPct val="100000"/>
              </a:lnSpc>
            </a:pPr>
            <a:r>
              <a:rPr lang="en-GB" sz="1100" b="0" strike="noStrike" spc="-1" dirty="0">
                <a:solidFill>
                  <a:srgbClr val="000000"/>
                </a:solidFill>
                <a:latin typeface="Calibri"/>
                <a:ea typeface="Calibri"/>
              </a:rPr>
              <a:t>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0" dirty="0">
                <a:solidFill>
                  <a:srgbClr val="000000"/>
                </a:solidFill>
                <a:effectLst/>
                <a:highlight>
                  <a:srgbClr val="FFFF00"/>
                </a:highlight>
                <a:latin typeface="Calibri" panose="020F0502020204030204" pitchFamily="34" charset="0"/>
                <a:ea typeface="Times New Roman" panose="02020603050405020304" pitchFamily="18" charset="0"/>
              </a:rPr>
              <a:t>Remember that at the start of the course (first three lessons of Rot/Gelb) pupils learnt language (for</a:t>
            </a:r>
            <a:r>
              <a:rPr lang="en-GB" sz="1200" b="0" dirty="0">
                <a:solidFill>
                  <a:srgbClr val="000000"/>
                </a:solidFill>
                <a:effectLst/>
                <a:highlight>
                  <a:srgbClr val="FFFF00"/>
                </a:highlight>
                <a:latin typeface="Calibri" panose="020F0502020204030204" pitchFamily="34" charset="0"/>
                <a:ea typeface="Calibri" panose="020F0502020204030204" pitchFamily="34" charset="0"/>
              </a:rPr>
              <a:t> </a:t>
            </a:r>
            <a:r>
              <a:rPr lang="en-GB" sz="1200" b="0" dirty="0">
                <a:solidFill>
                  <a:srgbClr val="000000"/>
                </a:solidFill>
                <a:effectLst/>
                <a:highlight>
                  <a:srgbClr val="FFFF00"/>
                </a:highlight>
                <a:latin typeface="Calibri" panose="020F0502020204030204" pitchFamily="34" charset="0"/>
                <a:ea typeface="Times New Roman" panose="02020603050405020304" pitchFamily="18" charset="0"/>
              </a:rPr>
              <a:t>greetings and register taking) that can still be part of the lesson routines in upper KS2 (</a:t>
            </a:r>
            <a:r>
              <a:rPr lang="en-GB" sz="1200" b="0" dirty="0" err="1">
                <a:solidFill>
                  <a:srgbClr val="000000"/>
                </a:solidFill>
                <a:effectLst/>
                <a:highlight>
                  <a:srgbClr val="FFFF00"/>
                </a:highlight>
                <a:latin typeface="Calibri" panose="020F0502020204030204" pitchFamily="34" charset="0"/>
                <a:ea typeface="Times New Roman" panose="02020603050405020304" pitchFamily="18" charset="0"/>
              </a:rPr>
              <a:t>Blau</a:t>
            </a:r>
            <a:r>
              <a:rPr lang="en-GB" sz="1200" b="0" dirty="0">
                <a:solidFill>
                  <a:srgbClr val="000000"/>
                </a:solidFill>
                <a:effectLst/>
                <a:highlight>
                  <a:srgbClr val="FFFF00"/>
                </a:highlight>
                <a:latin typeface="Calibri" panose="020F0502020204030204" pitchFamily="34" charset="0"/>
                <a:ea typeface="Times New Roman" panose="02020603050405020304" pitchFamily="18" charset="0"/>
              </a:rPr>
              <a:t>/</a:t>
            </a:r>
            <a:r>
              <a:rPr lang="en-GB" sz="1200" b="0" dirty="0" err="1">
                <a:solidFill>
                  <a:srgbClr val="000000"/>
                </a:solidFill>
                <a:effectLst/>
                <a:highlight>
                  <a:srgbClr val="FFFF00"/>
                </a:highlight>
                <a:latin typeface="Calibri" panose="020F0502020204030204" pitchFamily="34" charset="0"/>
                <a:ea typeface="Times New Roman" panose="02020603050405020304" pitchFamily="18" charset="0"/>
              </a:rPr>
              <a:t>Grün</a:t>
            </a:r>
            <a:r>
              <a:rPr lang="en-GB" sz="1200" b="0" dirty="0">
                <a:solidFill>
                  <a:srgbClr val="000000"/>
                </a:solidFill>
                <a:effectLst/>
                <a:highlight>
                  <a:srgbClr val="FFFF00"/>
                </a:highlight>
                <a:latin typeface="Calibri" panose="020F0502020204030204" pitchFamily="34" charset="0"/>
                <a:ea typeface="Times New Roman" panose="02020603050405020304" pitchFamily="18" charset="0"/>
              </a:rPr>
              <a:t>).  </a:t>
            </a:r>
            <a:r>
              <a:rPr lang="en-GB" sz="1200" b="0">
                <a:solidFill>
                  <a:srgbClr val="000000"/>
                </a:solidFill>
                <a:effectLst/>
                <a:highlight>
                  <a:srgbClr val="FFFF00"/>
                </a:highlight>
                <a:latin typeface="Calibri" panose="020F0502020204030204" pitchFamily="34" charset="0"/>
                <a:ea typeface="Times New Roman" panose="02020603050405020304" pitchFamily="18" charset="0"/>
              </a:rPr>
              <a:t>They</a:t>
            </a:r>
            <a:r>
              <a:rPr lang="en-GB" sz="1200" b="0">
                <a:solidFill>
                  <a:srgbClr val="000000"/>
                </a:solidFill>
                <a:effectLst/>
                <a:highlight>
                  <a:srgbClr val="FFFF00"/>
                </a:highlight>
                <a:latin typeface="Calibri" panose="020F0502020204030204" pitchFamily="34" charset="0"/>
                <a:ea typeface="Calibri" panose="020F0502020204030204" pitchFamily="34" charset="0"/>
              </a:rPr>
              <a:t> </a:t>
            </a:r>
            <a:r>
              <a:rPr lang="en-GB" sz="1200" b="0">
                <a:solidFill>
                  <a:srgbClr val="000000"/>
                </a:solidFill>
                <a:effectLst/>
                <a:highlight>
                  <a:srgbClr val="FFFF00"/>
                </a:highlight>
                <a:latin typeface="Calibri" panose="020F0502020204030204" pitchFamily="34" charset="0"/>
                <a:ea typeface="Times New Roman" panose="02020603050405020304" pitchFamily="18" charset="0"/>
              </a:rPr>
              <a:t>are not re-taught, as we anticipate that teachers have built these in from early in lower KS2.</a:t>
            </a:r>
            <a:r>
              <a:rPr lang="en-GB" b="0">
                <a:effectLst/>
              </a:rPr>
              <a:t> </a:t>
            </a:r>
            <a:endParaRPr lang="en-GB" sz="1000" b="0" strike="noStrike" spc="-1">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r>
              <a:rPr lang="en-GB" b="1" baseline="0" dirty="0"/>
              <a:t>Aim: </a:t>
            </a:r>
            <a:r>
              <a:rPr lang="en-GB" b="0" dirty="0"/>
              <a:t>to practise recognising</a:t>
            </a:r>
            <a:r>
              <a:rPr lang="en-GB" b="0" baseline="0" dirty="0"/>
              <a:t> </a:t>
            </a:r>
            <a:r>
              <a:rPr lang="en-GB" b="0" dirty="0"/>
              <a:t>stem changes between </a:t>
            </a:r>
            <a:r>
              <a:rPr lang="en-GB" b="1" dirty="0"/>
              <a:t>ich</a:t>
            </a:r>
            <a:r>
              <a:rPr lang="en-GB" b="0" dirty="0"/>
              <a:t> and </a:t>
            </a:r>
            <a:r>
              <a:rPr lang="en-GB" b="1" dirty="0" err="1"/>
              <a:t>sie</a:t>
            </a:r>
            <a:r>
              <a:rPr lang="en-GB" b="0" dirty="0"/>
              <a:t> in strong verbs and connecting these with meaning.</a:t>
            </a:r>
          </a:p>
          <a:p>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endParaRPr lang="en-GB" dirty="0"/>
          </a:p>
          <a:p>
            <a:pPr marL="228600" indent="-228600">
              <a:buAutoNum type="arabicPeriod"/>
            </a:pPr>
            <a:r>
              <a:rPr lang="en-GB" dirty="0"/>
              <a:t>Pupils</a:t>
            </a:r>
            <a:r>
              <a:rPr lang="en-GB" baseline="0" dirty="0"/>
              <a:t> w</a:t>
            </a:r>
            <a:r>
              <a:rPr lang="en-GB" dirty="0"/>
              <a:t>rite down 1 to 6 .</a:t>
            </a:r>
          </a:p>
          <a:p>
            <a:pPr marL="228600" indent="-228600">
              <a:buAutoNum type="arabicPeriod"/>
            </a:pPr>
            <a:r>
              <a:rPr lang="en-GB" dirty="0"/>
              <a:t>Pupils</a:t>
            </a:r>
            <a:r>
              <a:rPr lang="en-GB" baseline="0" dirty="0"/>
              <a:t> r</a:t>
            </a:r>
            <a:r>
              <a:rPr lang="en-GB" dirty="0"/>
              <a:t>ead Ronja’s messages,</a:t>
            </a:r>
            <a:r>
              <a:rPr lang="en-GB" baseline="0" dirty="0"/>
              <a:t> and f</a:t>
            </a:r>
            <a:r>
              <a:rPr lang="en-GB" dirty="0"/>
              <a:t>or each message say whether it applies to ich (Ronja) or er (</a:t>
            </a:r>
            <a:r>
              <a:rPr lang="en-GB" dirty="0" err="1"/>
              <a:t>Lias</a:t>
            </a:r>
            <a:r>
              <a:rPr lang="en-GB" dirty="0"/>
              <a:t>), based upon whether or not there is a stem change.</a:t>
            </a:r>
          </a:p>
          <a:p>
            <a:pPr marL="0" indent="0">
              <a:buNone/>
            </a:pPr>
            <a:r>
              <a:rPr lang="en-GB" sz="1200" b="0" strike="noStrike" spc="-1" dirty="0">
                <a:latin typeface="Arial"/>
              </a:rPr>
              <a:t>3. Elicit full phrase answers from pupils in German – click to reveal written messages.</a:t>
            </a:r>
            <a:br>
              <a:rPr lang="en-GB" sz="1200" b="0" strike="noStrike" spc="-1" dirty="0">
                <a:latin typeface="Arial"/>
              </a:rPr>
            </a:br>
            <a:r>
              <a:rPr lang="en-GB" sz="1200" b="0" strike="noStrike" spc="-1" dirty="0">
                <a:latin typeface="Arial"/>
              </a:rPr>
              <a:t>4. Elicit English meanings, and click to confirm these.</a:t>
            </a:r>
          </a:p>
          <a:p>
            <a:pPr marL="0" indent="0">
              <a:buNone/>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758707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3 minutes (two slides)</a:t>
            </a:r>
          </a:p>
          <a:p>
            <a:pPr marL="216000" indent="-216000">
              <a:lnSpc>
                <a:spcPct val="100000"/>
              </a:lnSpc>
            </a:pPr>
            <a:endParaRPr lang="en-GB" sz="1200" b="1"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Aim: </a:t>
            </a:r>
            <a:r>
              <a:rPr lang="en-GB" sz="1200" b="0" strike="noStrike" spc="-1" dirty="0">
                <a:solidFill>
                  <a:srgbClr val="000000"/>
                </a:solidFill>
                <a:latin typeface="Calibri"/>
              </a:rPr>
              <a:t>to the stem vowel change for strong verbs </a:t>
            </a:r>
            <a:r>
              <a:rPr lang="en-GB" sz="1200" b="0" strike="noStrike" spc="-1" dirty="0" err="1">
                <a:solidFill>
                  <a:srgbClr val="000000"/>
                </a:solidFill>
                <a:latin typeface="Calibri"/>
              </a:rPr>
              <a:t>a</a:t>
            </a:r>
            <a:r>
              <a:rPr lang="en-GB" sz="1200" b="0" strike="noStrike" spc="-1" dirty="0" err="1">
                <a:solidFill>
                  <a:srgbClr val="000000"/>
                </a:solidFill>
                <a:latin typeface="Calibri"/>
                <a:sym typeface="Wingdings" panose="05000000000000000000" pitchFamily="2" charset="2"/>
              </a:rPr>
              <a:t>ä</a:t>
            </a:r>
            <a:r>
              <a:rPr lang="en-GB" sz="1200" b="0" strike="noStrike" spc="-1" dirty="0">
                <a:solidFill>
                  <a:srgbClr val="000000"/>
                </a:solidFill>
                <a:latin typeface="Calibri"/>
                <a:sym typeface="Wingdings" panose="05000000000000000000" pitchFamily="2" charset="2"/>
              </a:rPr>
              <a:t> </a:t>
            </a:r>
            <a:r>
              <a:rPr lang="en-GB" sz="1200" b="0" strike="noStrike" spc="-1" dirty="0">
                <a:solidFill>
                  <a:srgbClr val="000000"/>
                </a:solidFill>
                <a:latin typeface="Calibri"/>
              </a:rPr>
              <a:t>in the second person singular. </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present the information.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German</a:t>
            </a:r>
            <a:r>
              <a:rPr lang="en-GB" sz="1200" b="0" strike="noStrike" spc="-1" baseline="0" dirty="0">
                <a:solidFill>
                  <a:srgbClr val="000000"/>
                </a:solidFill>
                <a:latin typeface="Calibri"/>
                <a:ea typeface="Calibri"/>
              </a:rPr>
              <a:t> </a:t>
            </a:r>
            <a:r>
              <a:rPr lang="en-GB" sz="1200" b="0" strike="noStrike" spc="-1" dirty="0">
                <a:solidFill>
                  <a:srgbClr val="000000"/>
                </a:solidFill>
                <a:latin typeface="Calibri"/>
                <a:ea typeface="Calibri"/>
              </a:rPr>
              <a:t>examples provided.  </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0465227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8 minutes</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aural comprehension of  strong verbs in 1</a:t>
            </a:r>
            <a:r>
              <a:rPr lang="en-GB" sz="1200" b="0" strike="noStrike" spc="-1" baseline="30000" dirty="0">
                <a:solidFill>
                  <a:srgbClr val="000000"/>
                </a:solidFill>
                <a:latin typeface="Calibri"/>
                <a:ea typeface="Calibri"/>
              </a:rPr>
              <a:t>st</a:t>
            </a:r>
            <a:r>
              <a:rPr lang="en-GB" sz="1200" b="0" strike="noStrike" spc="-1" dirty="0">
                <a:solidFill>
                  <a:srgbClr val="000000"/>
                </a:solidFill>
                <a:latin typeface="Calibri"/>
                <a:ea typeface="Calibri"/>
              </a:rPr>
              <a:t> and second persons singular in this lessons’ context of fundraising.</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28600" indent="-228600">
              <a:lnSpc>
                <a:spcPct val="100000"/>
              </a:lnSpc>
              <a:buAutoNum type="arabicPeriod"/>
            </a:pPr>
            <a:r>
              <a:rPr lang="en-GB" sz="1200" b="0" strike="noStrike" spc="-1" dirty="0">
                <a:solidFill>
                  <a:srgbClr val="000000"/>
                </a:solidFill>
                <a:latin typeface="Calibri"/>
              </a:rPr>
              <a:t>Ensure that the scenario is clear.</a:t>
            </a:r>
          </a:p>
          <a:p>
            <a:pPr marL="228600" indent="-228600">
              <a:lnSpc>
                <a:spcPct val="100000"/>
              </a:lnSpc>
              <a:buAutoNum type="arabicPeriod"/>
            </a:pPr>
            <a:r>
              <a:rPr lang="en-GB" sz="1200" b="0" strike="noStrike" spc="-1" dirty="0">
                <a:solidFill>
                  <a:srgbClr val="000000"/>
                </a:solidFill>
                <a:latin typeface="Calibri"/>
              </a:rPr>
              <a:t>Explain the pupils need to listen out for the verb to decide if Johanna is talking about herself (I) or to Moritz (du). </a:t>
            </a:r>
          </a:p>
          <a:p>
            <a:pPr marL="228600" indent="-228600">
              <a:lnSpc>
                <a:spcPct val="100000"/>
              </a:lnSpc>
              <a:buAutoNum type="arabicPeriod"/>
            </a:pPr>
            <a:r>
              <a:rPr lang="en-GB" sz="1200" b="0" strike="noStrike" spc="-1" dirty="0">
                <a:solidFill>
                  <a:srgbClr val="000000"/>
                </a:solidFill>
                <a:latin typeface="Calibri"/>
              </a:rPr>
              <a:t>Explain that they will listen again and write the action/activity in English.</a:t>
            </a:r>
          </a:p>
          <a:p>
            <a:pPr marL="228600" indent="-228600">
              <a:lnSpc>
                <a:spcPct val="100000"/>
              </a:lnSpc>
              <a:buAutoNum type="arabicPeriod"/>
            </a:pPr>
            <a:r>
              <a:rPr lang="en-GB" sz="1200" b="0" strike="noStrike" spc="-1" dirty="0">
                <a:solidFill>
                  <a:srgbClr val="000000"/>
                </a:solidFill>
                <a:latin typeface="Calibri"/>
              </a:rPr>
              <a:t>Complete the example. Click to give feedback.</a:t>
            </a:r>
          </a:p>
          <a:p>
            <a:pPr marL="228600" indent="-228600">
              <a:lnSpc>
                <a:spcPct val="100000"/>
              </a:lnSpc>
              <a:buAutoNum type="arabicPeriod"/>
            </a:pPr>
            <a:r>
              <a:rPr lang="en-GB" sz="1200" b="0" strike="noStrike" spc="-1" dirty="0">
                <a:solidFill>
                  <a:srgbClr val="000000"/>
                </a:solidFill>
                <a:latin typeface="Calibri"/>
              </a:rPr>
              <a:t>Repeat steps 1-4 for items 1 – 6. </a:t>
            </a:r>
          </a:p>
          <a:p>
            <a:pPr marL="228600" indent="-228600">
              <a:lnSpc>
                <a:spcPct val="100000"/>
              </a:lnSpc>
              <a:buAutoNum type="arabicPeriod"/>
            </a:pPr>
            <a:r>
              <a:rPr lang="en-GB" sz="1200" b="0" strike="noStrike" spc="-1" dirty="0">
                <a:solidFill>
                  <a:srgbClr val="000000"/>
                </a:solidFill>
                <a:latin typeface="Calibri"/>
              </a:rPr>
              <a:t>Click to correct.</a:t>
            </a:r>
          </a:p>
          <a:p>
            <a:pPr marL="228600" indent="-228600">
              <a:lnSpc>
                <a:spcPct val="100000"/>
              </a:lnSpc>
              <a:buAutoNum type="arabicPeriod"/>
            </a:pPr>
            <a:endParaRPr lang="en-GB" sz="1200" b="0" strike="noStrike" spc="-1" dirty="0">
              <a:solidFill>
                <a:srgbClr val="000000"/>
              </a:solidFill>
              <a:latin typeface="Calibri"/>
            </a:endParaRPr>
          </a:p>
          <a:p>
            <a:pPr marL="0" indent="0">
              <a:lnSpc>
                <a:spcPct val="100000"/>
              </a:lnSpc>
              <a:buNone/>
            </a:pPr>
            <a:r>
              <a:rPr lang="en-GB" sz="1200" b="1" strike="noStrike" spc="-1" dirty="0">
                <a:solidFill>
                  <a:srgbClr val="000000"/>
                </a:solidFill>
                <a:latin typeface="Calibri"/>
              </a:rPr>
              <a:t>Note</a:t>
            </a:r>
            <a:r>
              <a:rPr lang="en-GB" sz="1200" b="0" strike="noStrike" spc="-1" dirty="0">
                <a:solidFill>
                  <a:srgbClr val="000000"/>
                </a:solidFill>
                <a:latin typeface="Calibri"/>
              </a:rPr>
              <a:t>: there are two clues in the verbs here, the verb ending and the vowel, so we are not just isolating the vowel change for practice.  </a:t>
            </a:r>
          </a:p>
          <a:p>
            <a:pPr marL="0" indent="0">
              <a:lnSpc>
                <a:spcPct val="100000"/>
              </a:lnSpc>
              <a:buNone/>
            </a:pPr>
            <a:endParaRPr lang="en-GB" sz="1200" b="0"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Transcript</a:t>
            </a:r>
            <a:r>
              <a:rPr lang="en-GB" sz="1200" b="0" strike="noStrike" spc="-1" dirty="0">
                <a:solidFill>
                  <a:srgbClr val="000000"/>
                </a:solidFill>
                <a:latin typeface="Calibri"/>
              </a:rPr>
              <a:t>:</a:t>
            </a:r>
          </a:p>
          <a:p>
            <a:pPr marL="216000" indent="-216000">
              <a:lnSpc>
                <a:spcPct val="100000"/>
              </a:lnSpc>
            </a:pPr>
            <a:r>
              <a:rPr lang="en-GB" sz="1200" b="0" strike="noStrike" spc="-1" dirty="0" err="1">
                <a:solidFill>
                  <a:srgbClr val="000000"/>
                </a:solidFill>
                <a:latin typeface="Calibri"/>
              </a:rPr>
              <a:t>Beispiel</a:t>
            </a:r>
            <a:r>
              <a:rPr lang="en-GB" sz="1200" b="0" strike="noStrike" spc="-1" dirty="0">
                <a:solidFill>
                  <a:srgbClr val="000000"/>
                </a:solidFill>
                <a:latin typeface="Calibri"/>
              </a:rPr>
              <a:t>: [ich] </a:t>
            </a:r>
            <a:r>
              <a:rPr lang="en-GB" sz="1200" b="0" strike="noStrike" spc="-1" dirty="0" err="1">
                <a:solidFill>
                  <a:srgbClr val="000000"/>
                </a:solidFill>
                <a:latin typeface="Calibri"/>
              </a:rPr>
              <a:t>trage</a:t>
            </a:r>
            <a:r>
              <a:rPr lang="en-GB" sz="1200" b="0" strike="noStrike" spc="-1" dirty="0">
                <a:solidFill>
                  <a:srgbClr val="000000"/>
                </a:solidFill>
                <a:latin typeface="Calibri"/>
              </a:rPr>
              <a:t> am </a:t>
            </a:r>
            <a:r>
              <a:rPr lang="en-GB" sz="1200" b="0" strike="noStrike" spc="-1" dirty="0" err="1">
                <a:solidFill>
                  <a:srgbClr val="000000"/>
                </a:solidFill>
                <a:latin typeface="Calibri"/>
              </a:rPr>
              <a:t>Wochenende</a:t>
            </a:r>
            <a:r>
              <a:rPr lang="en-GB" sz="1200" b="0" strike="noStrike" spc="-1" dirty="0">
                <a:solidFill>
                  <a:srgbClr val="000000"/>
                </a:solidFill>
                <a:latin typeface="Calibri"/>
              </a:rPr>
              <a:t> Taschen für Leute.</a:t>
            </a:r>
          </a:p>
          <a:p>
            <a:pPr marL="228600" indent="-228600">
              <a:lnSpc>
                <a:spcPct val="100000"/>
              </a:lnSpc>
              <a:buAutoNum type="arabicPeriod"/>
            </a:pPr>
            <a:r>
              <a:rPr lang="en-GB" sz="1200" b="0" strike="noStrike" spc="-1" dirty="0">
                <a:solidFill>
                  <a:srgbClr val="000000"/>
                </a:solidFill>
                <a:latin typeface="Calibri"/>
              </a:rPr>
              <a:t>[ich] </a:t>
            </a:r>
            <a:r>
              <a:rPr lang="en-GB" sz="1200" b="0" strike="noStrike" spc="-1" dirty="0" err="1">
                <a:solidFill>
                  <a:srgbClr val="000000"/>
                </a:solidFill>
                <a:latin typeface="Calibri"/>
              </a:rPr>
              <a:t>laufe</a:t>
            </a:r>
            <a:r>
              <a:rPr lang="en-GB" sz="1200" b="0" strike="noStrike" spc="-1" dirty="0">
                <a:solidFill>
                  <a:srgbClr val="000000"/>
                </a:solidFill>
                <a:latin typeface="Calibri"/>
              </a:rPr>
              <a:t> </a:t>
            </a:r>
            <a:r>
              <a:rPr lang="en-GB" sz="1200" b="0" strike="noStrike" spc="-1" dirty="0" err="1">
                <a:solidFill>
                  <a:srgbClr val="000000"/>
                </a:solidFill>
                <a:latin typeface="Calibri"/>
              </a:rPr>
              <a:t>zwei</a:t>
            </a:r>
            <a:r>
              <a:rPr lang="en-GB" sz="1200" b="0" strike="noStrike" spc="-1" dirty="0">
                <a:solidFill>
                  <a:srgbClr val="000000"/>
                </a:solidFill>
                <a:latin typeface="Calibri"/>
              </a:rPr>
              <a:t> </a:t>
            </a:r>
            <a:r>
              <a:rPr lang="en-GB" sz="1200" b="0" strike="noStrike" spc="-1" dirty="0" err="1">
                <a:solidFill>
                  <a:srgbClr val="000000"/>
                </a:solidFill>
                <a:latin typeface="Calibri"/>
              </a:rPr>
              <a:t>Stunden</a:t>
            </a:r>
            <a:r>
              <a:rPr lang="en-GB" sz="1200" b="0" strike="noStrike" spc="-1" dirty="0">
                <a:solidFill>
                  <a:srgbClr val="000000"/>
                </a:solidFill>
                <a:latin typeface="Calibri"/>
              </a:rPr>
              <a:t> lang.</a:t>
            </a:r>
          </a:p>
          <a:p>
            <a:pPr marL="228600" indent="-228600">
              <a:lnSpc>
                <a:spcPct val="100000"/>
              </a:lnSpc>
              <a:buAutoNum type="arabicPeriod"/>
            </a:pPr>
            <a:r>
              <a:rPr lang="en-GB" sz="1200" b="0" strike="noStrike" spc="-1" dirty="0">
                <a:solidFill>
                  <a:srgbClr val="000000"/>
                </a:solidFill>
                <a:latin typeface="Calibri"/>
              </a:rPr>
              <a:t>[du] </a:t>
            </a:r>
            <a:r>
              <a:rPr lang="en-GB" sz="1200" b="0" strike="noStrike" spc="-1" dirty="0" err="1">
                <a:solidFill>
                  <a:srgbClr val="000000"/>
                </a:solidFill>
                <a:latin typeface="Calibri"/>
              </a:rPr>
              <a:t>schläfst</a:t>
            </a:r>
            <a:r>
              <a:rPr lang="en-GB" sz="1200" b="0" strike="noStrike" spc="-1" dirty="0">
                <a:solidFill>
                  <a:srgbClr val="000000"/>
                </a:solidFill>
                <a:latin typeface="Calibri"/>
              </a:rPr>
              <a:t> </a:t>
            </a:r>
            <a:r>
              <a:rPr lang="en-GB" sz="1200" b="0" strike="noStrike" spc="-1" dirty="0" err="1">
                <a:solidFill>
                  <a:srgbClr val="000000"/>
                </a:solidFill>
                <a:latin typeface="Calibri"/>
              </a:rPr>
              <a:t>eine</a:t>
            </a:r>
            <a:r>
              <a:rPr lang="en-GB" sz="1200" b="0" strike="noStrike" spc="-1" dirty="0">
                <a:solidFill>
                  <a:srgbClr val="000000"/>
                </a:solidFill>
                <a:latin typeface="Calibri"/>
              </a:rPr>
              <a:t> Nacht </a:t>
            </a:r>
            <a:r>
              <a:rPr lang="en-GB" sz="1200" b="0" strike="noStrike" spc="-1" dirty="0" err="1">
                <a:solidFill>
                  <a:srgbClr val="000000"/>
                </a:solidFill>
                <a:latin typeface="Calibri"/>
              </a:rPr>
              <a:t>nicht</a:t>
            </a:r>
            <a:r>
              <a:rPr lang="en-GB" sz="1200" b="0" strike="noStrike" spc="-1" dirty="0">
                <a:solidFill>
                  <a:srgbClr val="000000"/>
                </a:solidFill>
                <a:latin typeface="Calibri"/>
              </a:rPr>
              <a:t>.</a:t>
            </a:r>
          </a:p>
          <a:p>
            <a:pPr marL="228600" indent="-228600">
              <a:lnSpc>
                <a:spcPct val="100000"/>
              </a:lnSpc>
              <a:buAutoNum type="arabicPeriod"/>
            </a:pPr>
            <a:r>
              <a:rPr lang="en-GB" sz="1200" b="0" strike="noStrike" spc="-1" dirty="0">
                <a:solidFill>
                  <a:srgbClr val="000000"/>
                </a:solidFill>
                <a:latin typeface="Calibri"/>
              </a:rPr>
              <a:t>[du] </a:t>
            </a:r>
            <a:r>
              <a:rPr lang="en-GB" sz="1200" b="0" strike="noStrike" spc="-1" dirty="0" err="1">
                <a:solidFill>
                  <a:srgbClr val="000000"/>
                </a:solidFill>
                <a:latin typeface="Calibri"/>
              </a:rPr>
              <a:t>trägst</a:t>
            </a:r>
            <a:r>
              <a:rPr lang="en-GB" sz="1200" b="0" strike="noStrike" spc="-1" dirty="0">
                <a:solidFill>
                  <a:srgbClr val="000000"/>
                </a:solidFill>
                <a:latin typeface="Calibri"/>
              </a:rPr>
              <a:t> Party-</a:t>
            </a:r>
            <a:r>
              <a:rPr lang="en-GB" sz="1200" b="0" strike="noStrike" spc="-1" dirty="0" err="1">
                <a:solidFill>
                  <a:srgbClr val="000000"/>
                </a:solidFill>
                <a:latin typeface="Calibri"/>
              </a:rPr>
              <a:t>Kleidung</a:t>
            </a:r>
            <a:r>
              <a:rPr lang="en-GB" sz="1200" b="0" strike="noStrike" spc="-1" dirty="0">
                <a:solidFill>
                  <a:srgbClr val="000000"/>
                </a:solidFill>
                <a:latin typeface="Calibri"/>
              </a:rPr>
              <a:t> in der Schule.</a:t>
            </a:r>
          </a:p>
          <a:p>
            <a:pPr marL="228600" indent="-228600">
              <a:lnSpc>
                <a:spcPct val="100000"/>
              </a:lnSpc>
              <a:buAutoNum type="arabicPeriod"/>
            </a:pPr>
            <a:r>
              <a:rPr lang="en-GB" sz="1200" b="0" strike="noStrike" spc="-1" dirty="0">
                <a:solidFill>
                  <a:srgbClr val="000000"/>
                </a:solidFill>
                <a:latin typeface="Calibri"/>
              </a:rPr>
              <a:t>[ich] </a:t>
            </a:r>
            <a:r>
              <a:rPr lang="en-GB" sz="1200" b="0" strike="noStrike" spc="-1" dirty="0" err="1">
                <a:solidFill>
                  <a:srgbClr val="000000"/>
                </a:solidFill>
                <a:latin typeface="Calibri"/>
              </a:rPr>
              <a:t>wasche</a:t>
            </a:r>
            <a:r>
              <a:rPr lang="en-GB" sz="1200" b="0" strike="noStrike" spc="-1" dirty="0">
                <a:solidFill>
                  <a:srgbClr val="000000"/>
                </a:solidFill>
                <a:latin typeface="Calibri"/>
              </a:rPr>
              <a:t> das Auto für </a:t>
            </a:r>
            <a:r>
              <a:rPr lang="en-GB" sz="1200" b="0" strike="noStrike" spc="-1" dirty="0" err="1">
                <a:solidFill>
                  <a:srgbClr val="000000"/>
                </a:solidFill>
                <a:latin typeface="Calibri"/>
              </a:rPr>
              <a:t>Mutti</a:t>
            </a:r>
            <a:r>
              <a:rPr lang="en-GB" sz="1200" b="0" strike="noStrike" spc="-1" dirty="0">
                <a:solidFill>
                  <a:srgbClr val="000000"/>
                </a:solidFill>
                <a:latin typeface="Calibri"/>
              </a:rPr>
              <a:t> und </a:t>
            </a:r>
            <a:r>
              <a:rPr lang="en-GB" sz="1200" b="0" strike="noStrike" spc="-1" dirty="0" err="1">
                <a:solidFill>
                  <a:srgbClr val="000000"/>
                </a:solidFill>
                <a:latin typeface="Calibri"/>
              </a:rPr>
              <a:t>Vati</a:t>
            </a:r>
            <a:r>
              <a:rPr lang="en-GB" sz="1200" b="0" strike="noStrike" spc="-1" dirty="0">
                <a:solidFill>
                  <a:srgbClr val="000000"/>
                </a:solidFill>
                <a:latin typeface="Calibri"/>
              </a:rPr>
              <a:t>.</a:t>
            </a:r>
          </a:p>
          <a:p>
            <a:pPr marL="228600" indent="-228600">
              <a:lnSpc>
                <a:spcPct val="100000"/>
              </a:lnSpc>
              <a:buAutoNum type="arabicPeriod"/>
            </a:pPr>
            <a:r>
              <a:rPr lang="en-GB" sz="1200" b="0" strike="noStrike" spc="-1" dirty="0">
                <a:solidFill>
                  <a:srgbClr val="000000"/>
                </a:solidFill>
                <a:latin typeface="Calibri"/>
              </a:rPr>
              <a:t>[du] </a:t>
            </a:r>
            <a:r>
              <a:rPr lang="en-GB" sz="1200" b="0" strike="noStrike" spc="-1" dirty="0" err="1">
                <a:solidFill>
                  <a:srgbClr val="000000"/>
                </a:solidFill>
                <a:latin typeface="Calibri"/>
              </a:rPr>
              <a:t>schläfst</a:t>
            </a:r>
            <a:r>
              <a:rPr lang="en-GB" sz="1200" b="0" strike="noStrike" spc="-1" dirty="0">
                <a:solidFill>
                  <a:srgbClr val="000000"/>
                </a:solidFill>
                <a:latin typeface="Calibri"/>
              </a:rPr>
              <a:t> </a:t>
            </a:r>
            <a:r>
              <a:rPr lang="en-GB" sz="1200" b="0" strike="noStrike" spc="-1" dirty="0" err="1">
                <a:solidFill>
                  <a:srgbClr val="000000"/>
                </a:solidFill>
                <a:latin typeface="Calibri"/>
              </a:rPr>
              <a:t>eine</a:t>
            </a:r>
            <a:r>
              <a:rPr lang="en-GB" sz="1200" b="0" strike="noStrike" spc="-1" dirty="0">
                <a:solidFill>
                  <a:srgbClr val="000000"/>
                </a:solidFill>
                <a:latin typeface="Calibri"/>
              </a:rPr>
              <a:t> Nacht </a:t>
            </a:r>
            <a:r>
              <a:rPr lang="en-GB" sz="1200" b="0" strike="noStrike" spc="-1" dirty="0" err="1">
                <a:solidFill>
                  <a:srgbClr val="000000"/>
                </a:solidFill>
                <a:latin typeface="Calibri"/>
              </a:rPr>
              <a:t>im</a:t>
            </a:r>
            <a:r>
              <a:rPr lang="en-GB" sz="1200" b="0" strike="noStrike" spc="-1" dirty="0">
                <a:solidFill>
                  <a:srgbClr val="000000"/>
                </a:solidFill>
                <a:latin typeface="Calibri"/>
              </a:rPr>
              <a:t> Garten. </a:t>
            </a:r>
          </a:p>
          <a:p>
            <a:pPr marL="228600" indent="-228600">
              <a:lnSpc>
                <a:spcPct val="100000"/>
              </a:lnSpc>
              <a:buAutoNum type="arabicPeriod"/>
            </a:pPr>
            <a:r>
              <a:rPr lang="en-GB" sz="1200" b="0" strike="noStrike" spc="-1" dirty="0">
                <a:solidFill>
                  <a:srgbClr val="000000"/>
                </a:solidFill>
                <a:latin typeface="Calibri"/>
              </a:rPr>
              <a:t>[ich] </a:t>
            </a:r>
            <a:r>
              <a:rPr lang="en-GB" sz="1200" b="0" strike="noStrike" spc="-1" dirty="0" err="1">
                <a:solidFill>
                  <a:srgbClr val="000000"/>
                </a:solidFill>
                <a:latin typeface="Calibri"/>
              </a:rPr>
              <a:t>trage</a:t>
            </a:r>
            <a:r>
              <a:rPr lang="en-GB" sz="1200" b="0" strike="noStrike" spc="-1" dirty="0">
                <a:solidFill>
                  <a:srgbClr val="000000"/>
                </a:solidFill>
                <a:latin typeface="Calibri"/>
              </a:rPr>
              <a:t> </a:t>
            </a:r>
            <a:r>
              <a:rPr lang="en-GB" sz="1200" b="0" strike="noStrike" spc="-1" dirty="0" err="1">
                <a:solidFill>
                  <a:srgbClr val="000000"/>
                </a:solidFill>
                <a:latin typeface="Calibri"/>
              </a:rPr>
              <a:t>eine</a:t>
            </a:r>
            <a:r>
              <a:rPr lang="en-GB" sz="1200" b="0" strike="noStrike" spc="-1" dirty="0">
                <a:solidFill>
                  <a:srgbClr val="000000"/>
                </a:solidFill>
                <a:latin typeface="Calibri"/>
              </a:rPr>
              <a:t> Person </a:t>
            </a:r>
            <a:r>
              <a:rPr lang="en-GB" sz="1200" b="0" strike="noStrike" spc="-1" dirty="0" err="1">
                <a:solidFill>
                  <a:srgbClr val="000000"/>
                </a:solidFill>
                <a:latin typeface="Calibri"/>
              </a:rPr>
              <a:t>für</a:t>
            </a:r>
            <a:r>
              <a:rPr lang="en-GB" sz="1200" b="0" strike="noStrike" spc="-1" dirty="0">
                <a:solidFill>
                  <a:srgbClr val="000000"/>
                </a:solidFill>
                <a:latin typeface="Calibri"/>
              </a:rPr>
              <a:t> </a:t>
            </a:r>
            <a:r>
              <a:rPr lang="en-GB" sz="1200" b="0" strike="noStrike" spc="-1" dirty="0" err="1">
                <a:solidFill>
                  <a:srgbClr val="000000"/>
                </a:solidFill>
                <a:latin typeface="Calibri"/>
              </a:rPr>
              <a:t>eine</a:t>
            </a:r>
            <a:r>
              <a:rPr lang="en-GB" sz="1200" b="0" strike="noStrike" spc="-1" dirty="0">
                <a:solidFill>
                  <a:srgbClr val="000000"/>
                </a:solidFill>
                <a:latin typeface="Calibri"/>
              </a:rPr>
              <a:t> Minute. </a:t>
            </a:r>
          </a:p>
          <a:p>
            <a:pPr marL="0" indent="0">
              <a:lnSpc>
                <a:spcPct val="100000"/>
              </a:lnSpc>
              <a:buNone/>
            </a:pPr>
            <a:endParaRPr lang="en-GB" sz="1200" b="0" strike="noStrike" spc="-1" dirty="0">
              <a:solidFill>
                <a:srgbClr val="000000"/>
              </a:solidFill>
              <a:latin typeface="Calibri"/>
            </a:endParaRPr>
          </a:p>
          <a:p>
            <a:pPr marL="228600" indent="-228600">
              <a:lnSpc>
                <a:spcPct val="100000"/>
              </a:lnSpc>
              <a:buAutoNum type="arabicPeriod"/>
            </a:pPr>
            <a:endParaRPr lang="en-GB" sz="1200" b="0" strike="noStrike" spc="-1" dirty="0">
              <a:solidFill>
                <a:srgbClr val="000000"/>
              </a:solidFill>
              <a:latin typeface="Calibri"/>
            </a:endParaRPr>
          </a:p>
          <a:p>
            <a:pPr marL="216000" indent="-216000">
              <a:lnSpc>
                <a:spcPct val="100000"/>
              </a:lnSpc>
            </a:pPr>
            <a:endParaRPr lang="en-GB" sz="1200" b="0" strike="noStrike" spc="-1" dirty="0">
              <a:solidFill>
                <a:srgbClr val="000000"/>
              </a:solidFill>
              <a:latin typeface="Calibri"/>
            </a:endParaRPr>
          </a:p>
          <a:p>
            <a:pPr marL="216000" indent="-216000">
              <a:lnSpc>
                <a:spcPct val="100000"/>
              </a:lnSpc>
            </a:pP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4405450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438150" y="1250950"/>
            <a:ext cx="5999163" cy="3375025"/>
          </a:xfrm>
          <a:prstGeom prst="rect">
            <a:avLst/>
          </a:prstGeom>
        </p:spPr>
      </p:sp>
      <p:sp>
        <p:nvSpPr>
          <p:cNvPr id="288" name="PlaceHolder 2"/>
          <p:cNvSpPr>
            <a:spLocks noGrp="1"/>
          </p:cNvSpPr>
          <p:nvPr>
            <p:ph type="body"/>
          </p:nvPr>
        </p:nvSpPr>
        <p:spPr>
          <a:xfrm>
            <a:off x="687546" y="4813964"/>
            <a:ext cx="5499649" cy="3937731"/>
          </a:xfrm>
          <a:prstGeom prst="rect">
            <a:avLst/>
          </a:prstGeom>
        </p:spPr>
        <p:txBody>
          <a:bodyPr lIns="0" tIns="0" rIns="0" bIns="0"/>
          <a:lstStyle/>
          <a:p>
            <a:pPr marL="227815" indent="-227815"/>
            <a:r>
              <a:rPr lang="en-GB" sz="1300" b="1" spc="-1" dirty="0">
                <a:solidFill>
                  <a:srgbClr val="000000"/>
                </a:solidFill>
                <a:latin typeface="Calibri"/>
                <a:ea typeface="Calibri"/>
              </a:rPr>
              <a:t>Timing: 1 minute</a:t>
            </a:r>
            <a:endParaRPr lang="en-GB" sz="1300" spc="-1" dirty="0">
              <a:latin typeface="Arial"/>
            </a:endParaRPr>
          </a:p>
          <a:p>
            <a:pPr marL="227815" indent="-227815"/>
            <a:endParaRPr lang="en-GB" sz="1300" spc="-1" dirty="0">
              <a:latin typeface="Arial"/>
            </a:endParaRPr>
          </a:p>
          <a:p>
            <a:pPr marL="227815" indent="-227815"/>
            <a:r>
              <a:rPr lang="en-GB" sz="1300" b="1" spc="-1" dirty="0">
                <a:solidFill>
                  <a:srgbClr val="000000"/>
                </a:solidFill>
                <a:latin typeface="Calibri"/>
                <a:ea typeface="Calibri"/>
              </a:rPr>
              <a:t>Aim: </a:t>
            </a:r>
            <a:r>
              <a:rPr lang="en-GB" sz="1300" spc="-1" dirty="0">
                <a:solidFill>
                  <a:srgbClr val="000000"/>
                </a:solidFill>
                <a:latin typeface="Calibri"/>
                <a:ea typeface="Calibri"/>
              </a:rPr>
              <a:t>to introduce the SSC </a:t>
            </a:r>
            <a:r>
              <a:rPr lang="en-GB" sz="1300" b="1" spc="-1" dirty="0">
                <a:solidFill>
                  <a:srgbClr val="000000"/>
                </a:solidFill>
                <a:latin typeface="Calibri"/>
                <a:ea typeface="Calibri"/>
              </a:rPr>
              <a:t>[au].</a:t>
            </a:r>
          </a:p>
          <a:p>
            <a:pPr marL="227815" indent="-227815"/>
            <a:endParaRPr lang="en-GB" sz="1300" b="1" spc="-1" dirty="0">
              <a:solidFill>
                <a:srgbClr val="000000"/>
              </a:solidFill>
              <a:latin typeface="Calibri"/>
              <a:ea typeface="Calibri"/>
            </a:endParaRPr>
          </a:p>
          <a:p>
            <a:pPr marL="227815" indent="-227815"/>
            <a:r>
              <a:rPr lang="en-GB" sz="1300" b="1" spc="-1" dirty="0">
                <a:solidFill>
                  <a:srgbClr val="000000"/>
                </a:solidFill>
                <a:latin typeface="Calibri"/>
                <a:ea typeface="Calibri"/>
              </a:rPr>
              <a:t>Procedure:</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latin typeface="Calibri"/>
                <a:ea typeface="Calibri"/>
              </a:rPr>
              <a:t>Introduce the SSC and present the </a:t>
            </a:r>
            <a:r>
              <a:rPr lang="en-GB" sz="1300" b="1" spc="-1" dirty="0">
                <a:solidFill>
                  <a:srgbClr val="000000"/>
                </a:solidFill>
                <a:latin typeface="Calibri"/>
                <a:ea typeface="Calibri"/>
              </a:rPr>
              <a:t>source</a:t>
            </a:r>
            <a:r>
              <a:rPr lang="en-GB" sz="1300" spc="-1" dirty="0">
                <a:solidFill>
                  <a:srgbClr val="000000"/>
                </a:solidFill>
                <a:latin typeface="Calibri"/>
                <a:ea typeface="Calibri"/>
              </a:rPr>
              <a:t> word ‘</a:t>
            </a:r>
            <a:r>
              <a:rPr lang="en-GB" sz="1300" b="1" spc="-1" dirty="0">
                <a:solidFill>
                  <a:srgbClr val="000000"/>
                </a:solidFill>
                <a:latin typeface="Calibri"/>
                <a:ea typeface="Calibri"/>
              </a:rPr>
              <a:t>Haus’ </a:t>
            </a:r>
            <a:r>
              <a:rPr lang="en-GB" sz="1300" spc="-1" dirty="0">
                <a:solidFill>
                  <a:srgbClr val="000000"/>
                </a:solidFill>
                <a:latin typeface="Calibri"/>
                <a:ea typeface="Calibri"/>
              </a:rPr>
              <a:t>(with gesture, if using).</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latin typeface="Calibri"/>
                <a:ea typeface="Calibri"/>
              </a:rPr>
              <a:t>Click to bring on the picture and get pupils to repeat the word </a:t>
            </a:r>
            <a:r>
              <a:rPr lang="en-GB" sz="1300" b="1" spc="-1" dirty="0">
                <a:solidFill>
                  <a:srgbClr val="000000"/>
                </a:solidFill>
                <a:latin typeface="Calibri"/>
                <a:ea typeface="Calibri"/>
              </a:rPr>
              <a:t>‘Haus’ </a:t>
            </a:r>
            <a:r>
              <a:rPr lang="en-GB" sz="1300" spc="-1" dirty="0">
                <a:solidFill>
                  <a:srgbClr val="000000"/>
                </a:solidFill>
                <a:latin typeface="Calibri"/>
                <a:ea typeface="Calibri"/>
              </a:rPr>
              <a:t>(with gesture, if using).</a:t>
            </a:r>
            <a:endParaRPr lang="en-GB" sz="1300" spc="-1" dirty="0">
              <a:latin typeface="Arial"/>
            </a:endParaRPr>
          </a:p>
          <a:p>
            <a:pPr>
              <a:lnSpc>
                <a:spcPct val="100000"/>
              </a:lnSpc>
            </a:pPr>
            <a:endParaRPr lang="en-GB" sz="1300" spc="-1" dirty="0">
              <a:latin typeface="Arial"/>
            </a:endParaRPr>
          </a:p>
          <a:p>
            <a:pPr>
              <a:lnSpc>
                <a:spcPct val="100000"/>
              </a:lnSpc>
            </a:pPr>
            <a:r>
              <a:rPr lang="en-GB" sz="1300" b="1" spc="-1" dirty="0">
                <a:latin typeface="Arial"/>
              </a:rPr>
              <a:t>Note</a:t>
            </a:r>
            <a:r>
              <a:rPr lang="en-GB" sz="1300" spc="-1" dirty="0">
                <a:latin typeface="Arial"/>
              </a:rPr>
              <a:t>: </a:t>
            </a:r>
          </a:p>
          <a:p>
            <a:pPr marL="301381" indent="-301381">
              <a:buAutoNum type="romanLcParenR"/>
            </a:pPr>
            <a:r>
              <a:rPr lang="fr-FR" baseline="0" dirty="0"/>
              <a:t>a gesture for ‘</a:t>
            </a:r>
            <a:r>
              <a:rPr lang="fr-FR" b="1" baseline="0" dirty="0"/>
              <a:t>Haus</a:t>
            </a:r>
            <a:r>
              <a:rPr lang="fr-FR" baseline="0" dirty="0"/>
              <a:t>’ might be to make a roof above your head with two hands. </a:t>
            </a:r>
          </a:p>
          <a:p>
            <a:pPr marL="0" indent="0">
              <a:buNone/>
            </a:pPr>
            <a:endParaRPr lang="fr-FR" sz="1300" spc="-1" baseline="0"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400" b="1" i="0" strike="noStrike" spc="-1" dirty="0">
                <a:solidFill>
                  <a:srgbClr val="002060"/>
                </a:solidFill>
                <a:latin typeface="Century Gothic"/>
                <a:ea typeface="Century Gothic"/>
              </a:rPr>
              <a:t>Frequency</a:t>
            </a:r>
            <a:r>
              <a:rPr lang="de-DE" sz="1400" b="0" i="0" strike="noStrike" spc="-1" dirty="0">
                <a:solidFill>
                  <a:srgbClr val="002060"/>
                </a:solidFill>
                <a:latin typeface="Century Gothic"/>
                <a:ea typeface="Century Gothic"/>
              </a:rPr>
              <a:t>:</a:t>
            </a:r>
            <a:br>
              <a:rPr lang="de-DE" sz="1400" b="0" i="0" strike="noStrike" spc="-1" dirty="0">
                <a:solidFill>
                  <a:srgbClr val="002060"/>
                </a:solidFill>
                <a:latin typeface="Century Gothic"/>
                <a:ea typeface="Century Gothic"/>
              </a:rPr>
            </a:br>
            <a:r>
              <a:rPr lang="de-DE" sz="1400" b="0" i="0" strike="noStrike" spc="-1" dirty="0">
                <a:solidFill>
                  <a:srgbClr val="002060"/>
                </a:solidFill>
                <a:latin typeface="Century Gothic"/>
                <a:ea typeface="Century Gothic"/>
              </a:rPr>
              <a:t>Haus [147]</a:t>
            </a:r>
            <a:br>
              <a:rPr lang="de-DE" sz="1400" b="0" i="0" strike="noStrike" spc="-1" dirty="0">
                <a:solidFill>
                  <a:srgbClr val="002060"/>
                </a:solidFill>
                <a:latin typeface="Century Gothic"/>
                <a:ea typeface="Century Gothic"/>
              </a:rPr>
            </a:br>
            <a:r>
              <a:rPr lang="en-GB" sz="1400" dirty="0">
                <a:solidFill>
                  <a:sysClr val="windowText" lastClr="000000"/>
                </a:solidFill>
                <a:effectLst/>
                <a:latin typeface="+mn-lt"/>
                <a:ea typeface="+mn-ea"/>
                <a:cs typeface="+mn-cs"/>
              </a:rPr>
              <a:t>Jones, R.L &amp; </a:t>
            </a:r>
            <a:r>
              <a:rPr lang="en-GB" sz="1400" dirty="0" err="1">
                <a:solidFill>
                  <a:sysClr val="windowText" lastClr="000000"/>
                </a:solidFill>
                <a:effectLst/>
                <a:latin typeface="+mn-lt"/>
                <a:ea typeface="+mn-ea"/>
                <a:cs typeface="+mn-cs"/>
              </a:rPr>
              <a:t>Tschirner</a:t>
            </a:r>
            <a:r>
              <a:rPr lang="en-GB" sz="1400" dirty="0">
                <a:solidFill>
                  <a:sysClr val="windowText" lastClr="000000"/>
                </a:solidFill>
                <a:effectLst/>
                <a:latin typeface="+mn-lt"/>
                <a:ea typeface="+mn-ea"/>
                <a:cs typeface="+mn-cs"/>
              </a:rPr>
              <a:t>, E. (2019). A frequency dictionary of German: Core vocabulary for learners. London: Routledge.</a:t>
            </a:r>
            <a:endParaRPr lang="en-GB" sz="1400"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400" b="0" i="0" strike="noStrike" spc="-1" dirty="0">
              <a:solidFill>
                <a:srgbClr val="002060"/>
              </a:solidFill>
              <a:latin typeface="Century Gothic"/>
              <a:ea typeface="Century Gothic"/>
            </a:endParaRPr>
          </a:p>
          <a:p>
            <a:pPr marL="0" indent="0">
              <a:buNone/>
            </a:pPr>
            <a:endParaRPr lang="en-GB" sz="1300" spc="-1" dirty="0">
              <a:latin typeface="Arial"/>
            </a:endParaRPr>
          </a:p>
        </p:txBody>
      </p:sp>
      <p:sp>
        <p:nvSpPr>
          <p:cNvPr id="289" name="CustomShape 3"/>
          <p:cNvSpPr/>
          <p:nvPr/>
        </p:nvSpPr>
        <p:spPr>
          <a:xfrm>
            <a:off x="3894652" y="9501121"/>
            <a:ext cx="2978645" cy="500930"/>
          </a:xfrm>
          <a:prstGeom prst="rect">
            <a:avLst/>
          </a:prstGeom>
          <a:noFill/>
          <a:ln>
            <a:noFill/>
          </a:ln>
        </p:spPr>
        <p:style>
          <a:lnRef idx="0">
            <a:scrgbClr r="0" g="0" b="0"/>
          </a:lnRef>
          <a:fillRef idx="0">
            <a:scrgbClr r="0" g="0" b="0"/>
          </a:fillRef>
          <a:effectRef idx="0">
            <a:scrgbClr r="0" g="0" b="0"/>
          </a:effectRef>
          <a:fontRef idx="minor"/>
        </p:style>
        <p:txBody>
          <a:bodyPr lIns="94923" tIns="47462" rIns="94923" bIns="47462" anchor="b"/>
          <a:lstStyle/>
          <a:p>
            <a:pPr marL="0" marR="0" lvl="0" indent="0" algn="r" defTabSz="964418"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300" b="0" i="0" u="none" strike="noStrike" kern="1200" cap="none" spc="-1" normalizeH="0" baseline="0" noProof="0">
                <a:ln>
                  <a:noFill/>
                </a:ln>
                <a:solidFill>
                  <a:srgbClr val="000000"/>
                </a:solidFill>
                <a:effectLst/>
                <a:uLnTx/>
                <a:uFillTx/>
                <a:latin typeface="Calibri"/>
                <a:ea typeface="Calibri"/>
                <a:cs typeface="+mn-cs"/>
              </a:rPr>
              <a:pPr marL="0" marR="0" lvl="0" indent="0" algn="r" defTabSz="964418" rtl="0" eaLnBrk="1" fontAlgn="auto" latinLnBrk="0" hangingPunct="1">
                <a:lnSpc>
                  <a:spcPct val="100000"/>
                </a:lnSpc>
                <a:spcBef>
                  <a:spcPts val="0"/>
                </a:spcBef>
                <a:spcAft>
                  <a:spcPts val="0"/>
                </a:spcAft>
                <a:buClrTx/>
                <a:buSzTx/>
                <a:buFontTx/>
                <a:buNone/>
                <a:tabLst/>
                <a:defRPr/>
              </a:pPr>
              <a:t>2</a:t>
            </a:fld>
            <a:endParaRPr kumimoji="0" lang="en-GB" sz="13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438150" y="1250950"/>
            <a:ext cx="5999163" cy="3375025"/>
          </a:xfrm>
          <a:prstGeom prst="rect">
            <a:avLst/>
          </a:prstGeom>
        </p:spPr>
      </p:sp>
      <p:sp>
        <p:nvSpPr>
          <p:cNvPr id="288" name="PlaceHolder 2"/>
          <p:cNvSpPr>
            <a:spLocks noGrp="1"/>
          </p:cNvSpPr>
          <p:nvPr>
            <p:ph type="body"/>
          </p:nvPr>
        </p:nvSpPr>
        <p:spPr>
          <a:xfrm>
            <a:off x="687546" y="4813964"/>
            <a:ext cx="5499649" cy="3937731"/>
          </a:xfrm>
          <a:prstGeom prst="rect">
            <a:avLst/>
          </a:prstGeom>
        </p:spPr>
        <p:txBody>
          <a:bodyPr lIns="0" tIns="0" rIns="0" bIns="0"/>
          <a:lstStyle/>
          <a:p>
            <a:pPr marL="227815" indent="-227815"/>
            <a:r>
              <a:rPr lang="en-GB" sz="1300" b="1" spc="-1" dirty="0">
                <a:solidFill>
                  <a:srgbClr val="000000"/>
                </a:solidFill>
                <a:ea typeface="Calibri"/>
              </a:rPr>
              <a:t>Timing: 1 minute</a:t>
            </a:r>
            <a:endParaRPr lang="en-GB" sz="1300" spc="-1" dirty="0">
              <a:latin typeface="Arial"/>
            </a:endParaRPr>
          </a:p>
          <a:p>
            <a:pPr marL="227815" indent="-227815"/>
            <a:endParaRPr lang="en-GB" sz="1300" spc="-1" dirty="0">
              <a:latin typeface="Arial"/>
            </a:endParaRPr>
          </a:p>
          <a:p>
            <a:pPr marL="227815" indent="-227815"/>
            <a:r>
              <a:rPr lang="en-GB" sz="1300" b="1" spc="-1" dirty="0">
                <a:solidFill>
                  <a:srgbClr val="000000"/>
                </a:solidFill>
                <a:ea typeface="Calibri"/>
              </a:rPr>
              <a:t>Aim: </a:t>
            </a:r>
            <a:r>
              <a:rPr lang="en-GB" sz="1300" spc="-1" dirty="0">
                <a:solidFill>
                  <a:srgbClr val="000000"/>
                </a:solidFill>
                <a:ea typeface="Calibri"/>
              </a:rPr>
              <a:t>to consolidate the SSC </a:t>
            </a:r>
            <a:r>
              <a:rPr lang="en-GB" sz="1300" b="1" spc="-1" dirty="0">
                <a:solidFill>
                  <a:srgbClr val="000000"/>
                </a:solidFill>
                <a:ea typeface="Calibri"/>
              </a:rPr>
              <a:t>[au].</a:t>
            </a:r>
          </a:p>
          <a:p>
            <a:pPr marL="227815" indent="-227815"/>
            <a:endParaRPr lang="en-GB" sz="1300" b="1" spc="-1" dirty="0">
              <a:solidFill>
                <a:srgbClr val="000000"/>
              </a:solidFill>
              <a:ea typeface="Calibri"/>
            </a:endParaRPr>
          </a:p>
          <a:p>
            <a:pPr marL="227815" indent="-227815"/>
            <a:r>
              <a:rPr lang="en-GB" sz="1300" b="1" spc="-1" dirty="0">
                <a:solidFill>
                  <a:srgbClr val="000000"/>
                </a:solidFill>
                <a:ea typeface="Calibri"/>
              </a:rPr>
              <a:t>Procedure:</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ea typeface="Calibri"/>
              </a:rPr>
              <a:t>Re-present the SSC and the </a:t>
            </a:r>
            <a:r>
              <a:rPr lang="en-GB" sz="1300" b="1" spc="-1" dirty="0">
                <a:solidFill>
                  <a:srgbClr val="000000"/>
                </a:solidFill>
                <a:ea typeface="Calibri"/>
              </a:rPr>
              <a:t>source</a:t>
            </a:r>
            <a:r>
              <a:rPr lang="en-GB" sz="1300" spc="-1" dirty="0">
                <a:solidFill>
                  <a:srgbClr val="000000"/>
                </a:solidFill>
                <a:ea typeface="Calibri"/>
              </a:rPr>
              <a:t> word ‘</a:t>
            </a:r>
            <a:r>
              <a:rPr lang="en-GB" sz="1300" b="1" spc="-1" dirty="0">
                <a:solidFill>
                  <a:srgbClr val="000000"/>
                </a:solidFill>
                <a:ea typeface="Calibri"/>
              </a:rPr>
              <a:t>Haus’ </a:t>
            </a:r>
            <a:r>
              <a:rPr lang="en-GB" sz="1300" spc="-1" dirty="0">
                <a:solidFill>
                  <a:srgbClr val="000000"/>
                </a:solidFill>
                <a:ea typeface="Calibri"/>
              </a:rPr>
              <a:t>(with gesture, if using).</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ea typeface="Calibri"/>
              </a:rPr>
              <a:t>Click to bring on the picture and get pupils to repeat the word </a:t>
            </a:r>
            <a:r>
              <a:rPr lang="en-GB" sz="1300" b="1" spc="-1" dirty="0">
                <a:solidFill>
                  <a:srgbClr val="000000"/>
                </a:solidFill>
                <a:ea typeface="Calibri"/>
              </a:rPr>
              <a:t>‘Haus’ </a:t>
            </a:r>
            <a:r>
              <a:rPr lang="en-GB" sz="1300" spc="-1" dirty="0">
                <a:solidFill>
                  <a:srgbClr val="000000"/>
                </a:solidFill>
                <a:ea typeface="Calibri"/>
              </a:rPr>
              <a:t>(with gesture, if using).</a:t>
            </a:r>
          </a:p>
          <a:p>
            <a:pPr marL="241104" indent="-240345">
              <a:buClr>
                <a:srgbClr val="000000"/>
              </a:buClr>
              <a:buFont typeface="Calibri"/>
              <a:buAutoNum type="arabicPeriod"/>
            </a:pPr>
            <a:r>
              <a:rPr lang="en-GB" sz="1300" spc="-1" dirty="0">
                <a:solidFill>
                  <a:srgbClr val="000000"/>
                </a:solidFill>
              </a:rPr>
              <a:t>Present the </a:t>
            </a:r>
            <a:r>
              <a:rPr lang="en-GB" sz="1300" b="1" spc="-1" dirty="0">
                <a:solidFill>
                  <a:srgbClr val="000000"/>
                </a:solidFill>
              </a:rPr>
              <a:t>cluster </a:t>
            </a:r>
            <a:r>
              <a:rPr lang="en-GB" sz="1300" spc="-1" dirty="0">
                <a:solidFill>
                  <a:srgbClr val="000000"/>
                </a:solidFill>
              </a:rPr>
              <a:t>words in the same way, bringing on the picture and getting pupils to pronounce the words.</a:t>
            </a:r>
            <a:endParaRPr lang="en-GB" sz="1300" spc="-1" dirty="0">
              <a:latin typeface="Arial"/>
            </a:endParaRPr>
          </a:p>
          <a:p>
            <a:pPr marL="227815" indent="-227815"/>
            <a:endParaRPr lang="en-GB" sz="1300" spc="-1" dirty="0">
              <a:latin typeface="Arial"/>
            </a:endParaRPr>
          </a:p>
          <a:p>
            <a:pPr marL="227815" marR="0" lvl="0" indent="-227815" algn="l" defTabSz="914400" rtl="0" eaLnBrk="1" fontAlgn="auto" latinLnBrk="0" hangingPunct="1">
              <a:lnSpc>
                <a:spcPct val="100000"/>
              </a:lnSpc>
              <a:spcBef>
                <a:spcPts val="0"/>
              </a:spcBef>
              <a:spcAft>
                <a:spcPts val="0"/>
              </a:spcAft>
              <a:buClrTx/>
              <a:buSzTx/>
              <a:buFontTx/>
              <a:buNone/>
              <a:tabLst/>
              <a:defRPr/>
            </a:pPr>
            <a:r>
              <a:rPr lang="de-DE" sz="1200" b="1" i="0" strike="noStrike" spc="-1" dirty="0">
                <a:solidFill>
                  <a:srgbClr val="002060"/>
                </a:solidFill>
                <a:latin typeface="Century Gothic"/>
                <a:ea typeface="Century Gothic"/>
              </a:rPr>
              <a:t>Frequency</a:t>
            </a:r>
            <a:r>
              <a:rPr lang="de-DE" sz="1200" b="0" i="0" strike="noStrike" spc="-1" dirty="0">
                <a:solidFill>
                  <a:srgbClr val="002060"/>
                </a:solidFill>
                <a:latin typeface="Century Gothic"/>
                <a:ea typeface="Century Gothic"/>
              </a:rPr>
              <a:t>:</a:t>
            </a:r>
          </a:p>
          <a:p>
            <a:pPr marL="227815" marR="0" lvl="0" indent="-227815" algn="l" defTabSz="914400" rtl="0" eaLnBrk="1" fontAlgn="auto" latinLnBrk="0" hangingPunct="1">
              <a:lnSpc>
                <a:spcPct val="100000"/>
              </a:lnSpc>
              <a:spcBef>
                <a:spcPts val="0"/>
              </a:spcBef>
              <a:spcAft>
                <a:spcPts val="0"/>
              </a:spcAft>
              <a:buClrTx/>
              <a:buSzTx/>
              <a:buFontTx/>
              <a:buNone/>
              <a:tabLst/>
              <a:defRPr/>
            </a:pPr>
            <a:r>
              <a:rPr lang="de-DE" sz="1200" b="0" i="0" strike="noStrike" spc="-1" dirty="0">
                <a:solidFill>
                  <a:srgbClr val="002060"/>
                </a:solidFill>
                <a:latin typeface="Century Gothic"/>
                <a:ea typeface="Century Gothic"/>
              </a:rPr>
              <a:t>Haus [147] blau [948] laufen [252]</a:t>
            </a:r>
          </a:p>
          <a:p>
            <a:pPr marL="227815" marR="0" lvl="0" indent="-227815" algn="l" defTabSz="914400" rtl="0" eaLnBrk="1" fontAlgn="auto" latinLnBrk="0" hangingPunct="1">
              <a:lnSpc>
                <a:spcPct val="100000"/>
              </a:lnSpc>
              <a:spcBef>
                <a:spcPts val="0"/>
              </a:spcBef>
              <a:spcAft>
                <a:spcPts val="0"/>
              </a:spcAft>
              <a:buClrTx/>
              <a:buSzTx/>
              <a:buFontTx/>
              <a:buNone/>
              <a:tabLst/>
              <a:defRPr/>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pPr marL="227815" indent="-227815"/>
            <a:endParaRPr lang="en-GB" sz="1300" spc="-1" dirty="0">
              <a:latin typeface="Arial"/>
            </a:endParaRPr>
          </a:p>
        </p:txBody>
      </p:sp>
      <p:sp>
        <p:nvSpPr>
          <p:cNvPr id="289" name="CustomShape 3"/>
          <p:cNvSpPr/>
          <p:nvPr/>
        </p:nvSpPr>
        <p:spPr>
          <a:xfrm>
            <a:off x="3894652" y="9501121"/>
            <a:ext cx="2978645" cy="500930"/>
          </a:xfrm>
          <a:prstGeom prst="rect">
            <a:avLst/>
          </a:prstGeom>
          <a:noFill/>
          <a:ln>
            <a:noFill/>
          </a:ln>
        </p:spPr>
        <p:style>
          <a:lnRef idx="0">
            <a:scrgbClr r="0" g="0" b="0"/>
          </a:lnRef>
          <a:fillRef idx="0">
            <a:scrgbClr r="0" g="0" b="0"/>
          </a:fillRef>
          <a:effectRef idx="0">
            <a:scrgbClr r="0" g="0" b="0"/>
          </a:effectRef>
          <a:fontRef idx="minor"/>
        </p:style>
        <p:txBody>
          <a:bodyPr lIns="94923" tIns="47462" rIns="94923" bIns="47462" anchor="b"/>
          <a:lstStyle/>
          <a:p>
            <a:pPr marL="0" marR="0" lvl="0" indent="0" algn="r" defTabSz="964418"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300" b="0" i="0" u="none" strike="noStrike" kern="1200" cap="none" spc="-1" normalizeH="0" baseline="0" noProof="0">
                <a:ln>
                  <a:noFill/>
                </a:ln>
                <a:solidFill>
                  <a:srgbClr val="000000"/>
                </a:solidFill>
                <a:effectLst/>
                <a:uLnTx/>
                <a:uFillTx/>
                <a:latin typeface="Calibri"/>
                <a:ea typeface="Calibri"/>
                <a:cs typeface="+mn-cs"/>
              </a:rPr>
              <a:pPr marL="0" marR="0" lvl="0" indent="0" algn="r" defTabSz="964418" rtl="0" eaLnBrk="1" fontAlgn="auto" latinLnBrk="0" hangingPunct="1">
                <a:lnSpc>
                  <a:spcPct val="100000"/>
                </a:lnSpc>
                <a:spcBef>
                  <a:spcPts val="0"/>
                </a:spcBef>
                <a:spcAft>
                  <a:spcPts val="0"/>
                </a:spcAft>
                <a:buClrTx/>
                <a:buSzTx/>
                <a:buFontTx/>
                <a:buNone/>
                <a:tabLst/>
                <a:defRPr/>
              </a:pPr>
              <a:t>3</a:t>
            </a:fld>
            <a:endParaRPr kumimoji="0" lang="en-GB" sz="13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5673229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438150" y="1250950"/>
            <a:ext cx="5999163" cy="3375025"/>
          </a:xfrm>
          <a:prstGeom prst="rect">
            <a:avLst/>
          </a:prstGeom>
        </p:spPr>
      </p:sp>
      <p:sp>
        <p:nvSpPr>
          <p:cNvPr id="288" name="PlaceHolder 2"/>
          <p:cNvSpPr>
            <a:spLocks noGrp="1"/>
          </p:cNvSpPr>
          <p:nvPr>
            <p:ph type="body"/>
          </p:nvPr>
        </p:nvSpPr>
        <p:spPr>
          <a:xfrm>
            <a:off x="687546" y="4813964"/>
            <a:ext cx="5499649" cy="3937731"/>
          </a:xfrm>
          <a:prstGeom prst="rect">
            <a:avLst/>
          </a:prstGeom>
        </p:spPr>
        <p:txBody>
          <a:bodyPr lIns="0" tIns="0" rIns="0" bIns="0"/>
          <a:lstStyle/>
          <a:p>
            <a:pPr marL="227815" indent="-227815"/>
            <a:r>
              <a:rPr lang="en-GB" sz="1300" b="1" spc="-1" dirty="0">
                <a:solidFill>
                  <a:srgbClr val="000000"/>
                </a:solidFill>
                <a:latin typeface="Calibri"/>
                <a:ea typeface="Calibri"/>
              </a:rPr>
              <a:t>Timing: 1 minute</a:t>
            </a:r>
            <a:endParaRPr lang="en-GB" sz="1300" spc="-1" dirty="0">
              <a:latin typeface="Arial"/>
            </a:endParaRPr>
          </a:p>
          <a:p>
            <a:pPr marL="227815" indent="-227815"/>
            <a:endParaRPr lang="en-GB" sz="1300" spc="-1" dirty="0">
              <a:latin typeface="Arial"/>
            </a:endParaRPr>
          </a:p>
          <a:p>
            <a:pPr marL="227815" indent="-227815"/>
            <a:r>
              <a:rPr lang="en-GB" sz="1300" b="1" spc="-1" dirty="0">
                <a:solidFill>
                  <a:srgbClr val="000000"/>
                </a:solidFill>
                <a:latin typeface="Calibri"/>
                <a:ea typeface="Calibri"/>
              </a:rPr>
              <a:t>Aim: </a:t>
            </a:r>
            <a:r>
              <a:rPr lang="en-GB" sz="1300" spc="-1" dirty="0">
                <a:solidFill>
                  <a:srgbClr val="000000"/>
                </a:solidFill>
                <a:latin typeface="Calibri"/>
                <a:ea typeface="Calibri"/>
              </a:rPr>
              <a:t>to introduce the SSC </a:t>
            </a:r>
            <a:r>
              <a:rPr lang="en-GB" sz="1300" b="1" spc="-1" dirty="0">
                <a:solidFill>
                  <a:srgbClr val="000000"/>
                </a:solidFill>
                <a:latin typeface="Calibri"/>
                <a:ea typeface="Calibri"/>
              </a:rPr>
              <a:t>[</a:t>
            </a:r>
            <a:r>
              <a:rPr lang="en-GB" sz="1300" b="1" spc="-1" dirty="0" err="1">
                <a:solidFill>
                  <a:srgbClr val="000000"/>
                </a:solidFill>
                <a:latin typeface="Calibri"/>
                <a:ea typeface="Calibri"/>
              </a:rPr>
              <a:t>äu</a:t>
            </a:r>
            <a:r>
              <a:rPr lang="en-GB" sz="1300" b="1" spc="-1" dirty="0">
                <a:solidFill>
                  <a:srgbClr val="000000"/>
                </a:solidFill>
                <a:latin typeface="Calibri"/>
                <a:ea typeface="Calibri"/>
              </a:rPr>
              <a:t>].</a:t>
            </a:r>
          </a:p>
          <a:p>
            <a:pPr marL="227815" indent="-227815"/>
            <a:endParaRPr lang="en-GB" sz="1300" b="1" spc="-1" dirty="0">
              <a:solidFill>
                <a:srgbClr val="000000"/>
              </a:solidFill>
              <a:latin typeface="Calibri"/>
              <a:ea typeface="Calibri"/>
            </a:endParaRPr>
          </a:p>
          <a:p>
            <a:pPr marL="227815" indent="-227815"/>
            <a:r>
              <a:rPr lang="en-GB" sz="1300" b="1" spc="-1" dirty="0">
                <a:solidFill>
                  <a:srgbClr val="000000"/>
                </a:solidFill>
                <a:latin typeface="Calibri"/>
                <a:ea typeface="Calibri"/>
              </a:rPr>
              <a:t>Procedure:</a:t>
            </a:r>
          </a:p>
          <a:p>
            <a:pPr marL="241104" indent="-240345">
              <a:buClr>
                <a:srgbClr val="000000"/>
              </a:buClr>
              <a:buFont typeface="Calibri"/>
              <a:buAutoNum type="arabicPeriod"/>
            </a:pPr>
            <a:r>
              <a:rPr lang="en-GB" sz="1300" spc="-1" dirty="0">
                <a:solidFill>
                  <a:srgbClr val="000000"/>
                </a:solidFill>
                <a:latin typeface="Calibri"/>
                <a:ea typeface="Calibri"/>
              </a:rPr>
              <a:t>Introduce the SSC. Click to bring up callout to explain that it is the same sound as [</a:t>
            </a:r>
            <a:r>
              <a:rPr lang="en-GB" sz="1300" spc="-1" dirty="0" err="1">
                <a:solidFill>
                  <a:srgbClr val="000000"/>
                </a:solidFill>
                <a:latin typeface="Calibri"/>
                <a:ea typeface="Calibri"/>
              </a:rPr>
              <a:t>eu</a:t>
            </a:r>
            <a:r>
              <a:rPr lang="en-GB" sz="1300" spc="-1" dirty="0">
                <a:solidFill>
                  <a:srgbClr val="000000"/>
                </a:solidFill>
                <a:latin typeface="Calibri"/>
                <a:ea typeface="Calibri"/>
              </a:rPr>
              <a:t>], which they already know (e.g. Deutschland). </a:t>
            </a:r>
          </a:p>
          <a:p>
            <a:pPr marL="241104" indent="-240345">
              <a:buClr>
                <a:srgbClr val="000000"/>
              </a:buClr>
              <a:buFont typeface="Calibri"/>
              <a:buAutoNum type="arabicPeriod"/>
            </a:pPr>
            <a:r>
              <a:rPr lang="en-GB" sz="1300" spc="-1" dirty="0">
                <a:solidFill>
                  <a:srgbClr val="000000"/>
                </a:solidFill>
                <a:latin typeface="Calibri"/>
                <a:ea typeface="Calibri"/>
              </a:rPr>
              <a:t>Present the </a:t>
            </a:r>
            <a:r>
              <a:rPr lang="en-GB" sz="1300" b="1" spc="-1" dirty="0">
                <a:solidFill>
                  <a:srgbClr val="000000"/>
                </a:solidFill>
                <a:latin typeface="Calibri"/>
                <a:ea typeface="Calibri"/>
              </a:rPr>
              <a:t>source</a:t>
            </a:r>
            <a:r>
              <a:rPr lang="en-GB" sz="1300" spc="-1" dirty="0">
                <a:solidFill>
                  <a:srgbClr val="000000"/>
                </a:solidFill>
                <a:latin typeface="Calibri"/>
                <a:ea typeface="Calibri"/>
              </a:rPr>
              <a:t> word ‘</a:t>
            </a:r>
            <a:r>
              <a:rPr lang="en-GB" sz="1300" b="1" spc="-1" dirty="0" err="1">
                <a:solidFill>
                  <a:srgbClr val="000000"/>
                </a:solidFill>
                <a:latin typeface="Calibri"/>
                <a:ea typeface="Calibri"/>
              </a:rPr>
              <a:t>Häuser</a:t>
            </a:r>
            <a:r>
              <a:rPr lang="en-GB" sz="1300" b="1" spc="-1" dirty="0">
                <a:solidFill>
                  <a:srgbClr val="000000"/>
                </a:solidFill>
                <a:latin typeface="Calibri"/>
                <a:ea typeface="Calibri"/>
              </a:rPr>
              <a:t>’ </a:t>
            </a:r>
            <a:r>
              <a:rPr lang="en-GB" sz="1300" spc="-1" dirty="0">
                <a:solidFill>
                  <a:srgbClr val="000000"/>
                </a:solidFill>
                <a:latin typeface="Calibri"/>
                <a:ea typeface="Calibri"/>
              </a:rPr>
              <a:t>(with gesture, if using). A callout to explain that it is the plural of Haus comes up at the same time. </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latin typeface="Calibri"/>
                <a:ea typeface="Calibri"/>
              </a:rPr>
              <a:t>Click to bring on the picture and get pupils to repeat the word </a:t>
            </a:r>
            <a:r>
              <a:rPr lang="en-GB" sz="1300" b="1" spc="-1" dirty="0">
                <a:solidFill>
                  <a:srgbClr val="000000"/>
                </a:solidFill>
                <a:latin typeface="Calibri"/>
                <a:ea typeface="Calibri"/>
              </a:rPr>
              <a:t>‘</a:t>
            </a:r>
            <a:r>
              <a:rPr lang="en-GB" sz="1300" b="1" spc="-1" dirty="0" err="1">
                <a:solidFill>
                  <a:srgbClr val="000000"/>
                </a:solidFill>
                <a:latin typeface="Calibri"/>
                <a:ea typeface="Calibri"/>
              </a:rPr>
              <a:t>Häuser</a:t>
            </a:r>
            <a:r>
              <a:rPr lang="en-GB" sz="1300" b="1" spc="-1" dirty="0">
                <a:solidFill>
                  <a:srgbClr val="000000"/>
                </a:solidFill>
                <a:latin typeface="Calibri"/>
                <a:ea typeface="Calibri"/>
              </a:rPr>
              <a:t>’ </a:t>
            </a:r>
            <a:r>
              <a:rPr lang="en-GB" sz="1300" spc="-1" dirty="0">
                <a:solidFill>
                  <a:srgbClr val="000000"/>
                </a:solidFill>
                <a:latin typeface="Calibri"/>
                <a:ea typeface="Calibri"/>
              </a:rPr>
              <a:t>(with gesture, if using).</a:t>
            </a:r>
            <a:endParaRPr lang="en-GB" sz="1300" spc="-1" dirty="0">
              <a:latin typeface="Arial"/>
            </a:endParaRPr>
          </a:p>
          <a:p>
            <a:pPr>
              <a:lnSpc>
                <a:spcPct val="100000"/>
              </a:lnSpc>
            </a:pPr>
            <a:endParaRPr lang="en-GB" sz="1300" spc="-1" dirty="0">
              <a:latin typeface="Arial"/>
            </a:endParaRPr>
          </a:p>
          <a:p>
            <a:pPr>
              <a:lnSpc>
                <a:spcPct val="100000"/>
              </a:lnSpc>
            </a:pPr>
            <a:r>
              <a:rPr lang="en-GB" sz="1300" b="1" spc="-1" dirty="0">
                <a:latin typeface="Arial"/>
              </a:rPr>
              <a:t>Note</a:t>
            </a:r>
            <a:r>
              <a:rPr lang="en-GB" sz="1300" spc="-1" dirty="0">
                <a:latin typeface="Arial"/>
              </a:rPr>
              <a:t>: </a:t>
            </a:r>
          </a:p>
          <a:p>
            <a:pPr marL="301381" indent="-301381">
              <a:buAutoNum type="romanLcParenR"/>
            </a:pPr>
            <a:r>
              <a:rPr lang="fr-FR" baseline="0" dirty="0"/>
              <a:t>a gesture for ‘</a:t>
            </a:r>
            <a:r>
              <a:rPr lang="fr-FR" b="1" baseline="0" dirty="0"/>
              <a:t>Haus</a:t>
            </a:r>
            <a:r>
              <a:rPr lang="fr-FR" baseline="0" dirty="0"/>
              <a:t>’ might be to make a roof above your head with </a:t>
            </a:r>
            <a:r>
              <a:rPr lang="fr-FR" baseline="0" dirty="0" err="1"/>
              <a:t>two</a:t>
            </a:r>
            <a:r>
              <a:rPr lang="fr-FR" baseline="0" dirty="0"/>
              <a:t> hands, and </a:t>
            </a:r>
            <a:r>
              <a:rPr lang="fr-FR" baseline="0" dirty="0" err="1"/>
              <a:t>then</a:t>
            </a:r>
            <a:r>
              <a:rPr lang="fr-FR" baseline="0" dirty="0"/>
              <a:t> do </a:t>
            </a:r>
            <a:r>
              <a:rPr lang="fr-FR" baseline="0" dirty="0" err="1"/>
              <a:t>it</a:t>
            </a:r>
            <a:r>
              <a:rPr lang="fr-FR" baseline="0" dirty="0"/>
              <a:t> </a:t>
            </a:r>
            <a:r>
              <a:rPr lang="fr-FR" baseline="0" dirty="0" err="1"/>
              <a:t>again</a:t>
            </a:r>
            <a:r>
              <a:rPr lang="fr-FR" baseline="0" dirty="0"/>
              <a:t> to </a:t>
            </a:r>
            <a:r>
              <a:rPr lang="fr-FR" baseline="0" dirty="0" err="1"/>
              <a:t>indicate</a:t>
            </a:r>
            <a:r>
              <a:rPr lang="fr-FR" baseline="0" dirty="0"/>
              <a:t> plural. </a:t>
            </a:r>
          </a:p>
          <a:p>
            <a:pPr marL="0" indent="0">
              <a:buNone/>
            </a:pPr>
            <a:endParaRPr lang="fr-FR" sz="1300" spc="-1" baseline="0" dirty="0">
              <a:latin typeface="Arial"/>
            </a:endParaRPr>
          </a:p>
          <a:p>
            <a:pPr marL="0" indent="0">
              <a:buNone/>
            </a:pPr>
            <a:r>
              <a:rPr lang="fr-FR" sz="1300" b="1" spc="-1" baseline="0" dirty="0">
                <a:latin typeface="Arial"/>
              </a:rPr>
              <a:t>Frequency</a:t>
            </a:r>
            <a:r>
              <a:rPr lang="fr-FR" sz="1300" spc="-1" baseline="0" dirty="0">
                <a:latin typeface="Arial"/>
              </a:rPr>
              <a:t>:</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de-DE" sz="1400" b="1" i="0" strike="noStrike" spc="-1" dirty="0">
                <a:solidFill>
                  <a:srgbClr val="002060"/>
                </a:solidFill>
                <a:latin typeface="Century Gothic"/>
                <a:ea typeface="Century Gothic"/>
              </a:rPr>
              <a:t>Häuser </a:t>
            </a:r>
            <a:r>
              <a:rPr lang="de-DE" sz="1400" b="0" i="0" strike="noStrike" spc="-1" dirty="0">
                <a:solidFill>
                  <a:srgbClr val="002060"/>
                </a:solidFill>
                <a:latin typeface="Century Gothic"/>
                <a:ea typeface="Century Gothic"/>
              </a:rPr>
              <a:t>[Haus-147]</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en-GB" sz="1400" dirty="0">
                <a:solidFill>
                  <a:sysClr val="windowText" lastClr="000000"/>
                </a:solidFill>
                <a:effectLst/>
                <a:latin typeface="+mn-lt"/>
                <a:ea typeface="+mn-ea"/>
                <a:cs typeface="+mn-cs"/>
              </a:rPr>
              <a:t>Jones, R.L &amp; </a:t>
            </a:r>
            <a:r>
              <a:rPr lang="en-GB" sz="1400" dirty="0" err="1">
                <a:solidFill>
                  <a:sysClr val="windowText" lastClr="000000"/>
                </a:solidFill>
                <a:effectLst/>
                <a:latin typeface="+mn-lt"/>
                <a:ea typeface="+mn-ea"/>
                <a:cs typeface="+mn-cs"/>
              </a:rPr>
              <a:t>Tschirner</a:t>
            </a:r>
            <a:r>
              <a:rPr lang="en-GB" sz="1400" dirty="0">
                <a:solidFill>
                  <a:sysClr val="windowText" lastClr="000000"/>
                </a:solidFill>
                <a:effectLst/>
                <a:latin typeface="+mn-lt"/>
                <a:ea typeface="+mn-ea"/>
                <a:cs typeface="+mn-cs"/>
              </a:rPr>
              <a:t>, E. (2019). A frequency dictionary of German: Core vocabulary for learners. London: Routledge.</a:t>
            </a:r>
            <a:endParaRPr lang="en-GB" sz="1400" baseline="0" dirty="0">
              <a:solidFill>
                <a:sysClr val="windowText" lastClr="000000"/>
              </a:solidFill>
            </a:endParaRPr>
          </a:p>
          <a:p>
            <a:pPr marL="216000" indent="-216000">
              <a:lnSpc>
                <a:spcPct val="100000"/>
              </a:lnSpc>
            </a:pPr>
            <a:endParaRPr lang="en-GB" sz="1300" spc="-1" dirty="0">
              <a:latin typeface="Arial"/>
            </a:endParaRPr>
          </a:p>
        </p:txBody>
      </p:sp>
      <p:sp>
        <p:nvSpPr>
          <p:cNvPr id="289" name="CustomShape 3"/>
          <p:cNvSpPr/>
          <p:nvPr/>
        </p:nvSpPr>
        <p:spPr>
          <a:xfrm>
            <a:off x="3894652" y="9501121"/>
            <a:ext cx="2978645" cy="500930"/>
          </a:xfrm>
          <a:prstGeom prst="rect">
            <a:avLst/>
          </a:prstGeom>
          <a:noFill/>
          <a:ln>
            <a:noFill/>
          </a:ln>
        </p:spPr>
        <p:style>
          <a:lnRef idx="0">
            <a:scrgbClr r="0" g="0" b="0"/>
          </a:lnRef>
          <a:fillRef idx="0">
            <a:scrgbClr r="0" g="0" b="0"/>
          </a:fillRef>
          <a:effectRef idx="0">
            <a:scrgbClr r="0" g="0" b="0"/>
          </a:effectRef>
          <a:fontRef idx="minor"/>
        </p:style>
        <p:txBody>
          <a:bodyPr lIns="94923" tIns="47462" rIns="94923" bIns="47462" anchor="b"/>
          <a:lstStyle/>
          <a:p>
            <a:pPr marL="0" marR="0" lvl="0" indent="0" algn="r" defTabSz="964418"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300" b="0" i="0" u="none" strike="noStrike" kern="1200" cap="none" spc="-1" normalizeH="0" baseline="0" noProof="0">
                <a:ln>
                  <a:noFill/>
                </a:ln>
                <a:solidFill>
                  <a:srgbClr val="000000"/>
                </a:solidFill>
                <a:effectLst/>
                <a:uLnTx/>
                <a:uFillTx/>
                <a:latin typeface="Calibri"/>
                <a:ea typeface="Calibri"/>
                <a:cs typeface="+mn-cs"/>
              </a:rPr>
              <a:pPr marL="0" marR="0" lvl="0" indent="0" algn="r" defTabSz="964418" rtl="0" eaLnBrk="1" fontAlgn="auto" latinLnBrk="0" hangingPunct="1">
                <a:lnSpc>
                  <a:spcPct val="100000"/>
                </a:lnSpc>
                <a:spcBef>
                  <a:spcPts val="0"/>
                </a:spcBef>
                <a:spcAft>
                  <a:spcPts val="0"/>
                </a:spcAft>
                <a:buClrTx/>
                <a:buSzTx/>
                <a:buFontTx/>
                <a:buNone/>
                <a:tabLst/>
                <a:defRPr/>
              </a:pPr>
              <a:t>4</a:t>
            </a:fld>
            <a:endParaRPr kumimoji="0" lang="en-GB" sz="13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7657813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438150" y="1250950"/>
            <a:ext cx="5999163" cy="3375025"/>
          </a:xfrm>
          <a:prstGeom prst="rect">
            <a:avLst/>
          </a:prstGeom>
        </p:spPr>
      </p:sp>
      <p:sp>
        <p:nvSpPr>
          <p:cNvPr id="288" name="PlaceHolder 2"/>
          <p:cNvSpPr>
            <a:spLocks noGrp="1"/>
          </p:cNvSpPr>
          <p:nvPr>
            <p:ph type="body"/>
          </p:nvPr>
        </p:nvSpPr>
        <p:spPr>
          <a:xfrm>
            <a:off x="687546" y="4813964"/>
            <a:ext cx="5499649" cy="3937731"/>
          </a:xfrm>
          <a:prstGeom prst="rect">
            <a:avLst/>
          </a:prstGeom>
        </p:spPr>
        <p:txBody>
          <a:bodyPr lIns="0" tIns="0" rIns="0" bIns="0"/>
          <a:lstStyle/>
          <a:p>
            <a:pPr marL="227815" indent="-227815"/>
            <a:r>
              <a:rPr lang="en-GB" sz="1300" b="1" spc="-1" dirty="0">
                <a:solidFill>
                  <a:srgbClr val="000000"/>
                </a:solidFill>
                <a:ea typeface="Calibri"/>
              </a:rPr>
              <a:t>Timing: 1 minute</a:t>
            </a:r>
            <a:endParaRPr lang="en-GB" sz="1300" spc="-1" dirty="0">
              <a:latin typeface="Arial"/>
            </a:endParaRPr>
          </a:p>
          <a:p>
            <a:pPr marL="227815" indent="-227815"/>
            <a:endParaRPr lang="en-GB" sz="1300" spc="-1" dirty="0">
              <a:latin typeface="Arial"/>
            </a:endParaRPr>
          </a:p>
          <a:p>
            <a:pPr marL="227815" indent="-227815"/>
            <a:r>
              <a:rPr lang="en-GB" sz="1300" b="1" spc="-1" dirty="0">
                <a:solidFill>
                  <a:srgbClr val="000000"/>
                </a:solidFill>
                <a:ea typeface="Calibri"/>
              </a:rPr>
              <a:t>Aim: </a:t>
            </a:r>
            <a:r>
              <a:rPr lang="en-GB" sz="1300" spc="-1" dirty="0">
                <a:solidFill>
                  <a:srgbClr val="000000"/>
                </a:solidFill>
                <a:ea typeface="Calibri"/>
              </a:rPr>
              <a:t>to consolidate the SSC </a:t>
            </a:r>
            <a:r>
              <a:rPr lang="en-GB" sz="1300" b="1" spc="-1" dirty="0">
                <a:solidFill>
                  <a:srgbClr val="000000"/>
                </a:solidFill>
                <a:ea typeface="Calibri"/>
              </a:rPr>
              <a:t>[</a:t>
            </a:r>
            <a:r>
              <a:rPr lang="en-GB" sz="1300" b="1" spc="-1" dirty="0" err="1">
                <a:solidFill>
                  <a:srgbClr val="000000"/>
                </a:solidFill>
                <a:ea typeface="Calibri"/>
              </a:rPr>
              <a:t>äu</a:t>
            </a:r>
            <a:r>
              <a:rPr lang="en-GB" sz="1300" b="1" spc="-1" dirty="0">
                <a:solidFill>
                  <a:srgbClr val="000000"/>
                </a:solidFill>
                <a:ea typeface="Calibri"/>
              </a:rPr>
              <a:t>].</a:t>
            </a:r>
          </a:p>
          <a:p>
            <a:pPr marL="227815" indent="-227815"/>
            <a:endParaRPr lang="en-GB" sz="1300" b="1" spc="-1" dirty="0">
              <a:solidFill>
                <a:srgbClr val="000000"/>
              </a:solidFill>
              <a:ea typeface="Calibri"/>
            </a:endParaRPr>
          </a:p>
          <a:p>
            <a:pPr marL="227815" indent="-227815"/>
            <a:r>
              <a:rPr lang="en-GB" sz="1300" b="1" spc="-1" dirty="0">
                <a:solidFill>
                  <a:srgbClr val="000000"/>
                </a:solidFill>
                <a:ea typeface="Calibri"/>
              </a:rPr>
              <a:t>Procedure:</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ea typeface="Calibri"/>
              </a:rPr>
              <a:t>Re-present the SSC and the </a:t>
            </a:r>
            <a:r>
              <a:rPr lang="en-GB" sz="1300" b="1" spc="-1" dirty="0">
                <a:solidFill>
                  <a:srgbClr val="000000"/>
                </a:solidFill>
                <a:ea typeface="Calibri"/>
              </a:rPr>
              <a:t>source</a:t>
            </a:r>
            <a:r>
              <a:rPr lang="en-GB" sz="1300" spc="-1" dirty="0">
                <a:solidFill>
                  <a:srgbClr val="000000"/>
                </a:solidFill>
                <a:ea typeface="Calibri"/>
              </a:rPr>
              <a:t> word ‘</a:t>
            </a:r>
            <a:r>
              <a:rPr lang="en-GB" sz="1300" b="1" spc="-1" dirty="0" err="1">
                <a:solidFill>
                  <a:srgbClr val="000000"/>
                </a:solidFill>
                <a:ea typeface="Calibri"/>
              </a:rPr>
              <a:t>Häuser</a:t>
            </a:r>
            <a:r>
              <a:rPr lang="en-GB" sz="1300" b="1" spc="-1" dirty="0">
                <a:solidFill>
                  <a:srgbClr val="000000"/>
                </a:solidFill>
                <a:ea typeface="Calibri"/>
              </a:rPr>
              <a:t>’ </a:t>
            </a:r>
            <a:r>
              <a:rPr lang="en-GB" sz="1300" spc="-1" dirty="0">
                <a:solidFill>
                  <a:srgbClr val="000000"/>
                </a:solidFill>
                <a:ea typeface="Calibri"/>
              </a:rPr>
              <a:t>(with gesture, if using).</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ea typeface="Calibri"/>
              </a:rPr>
              <a:t>Click to bring on the picture and get pupils to repeat the word </a:t>
            </a:r>
            <a:r>
              <a:rPr lang="en-GB" sz="1300" b="1" spc="-1" dirty="0">
                <a:solidFill>
                  <a:srgbClr val="000000"/>
                </a:solidFill>
                <a:ea typeface="Calibri"/>
              </a:rPr>
              <a:t>‘</a:t>
            </a:r>
            <a:r>
              <a:rPr lang="en-GB" sz="1300" b="1" spc="-1" dirty="0" err="1">
                <a:solidFill>
                  <a:srgbClr val="000000"/>
                </a:solidFill>
                <a:ea typeface="Calibri"/>
              </a:rPr>
              <a:t>Häuser</a:t>
            </a:r>
            <a:r>
              <a:rPr lang="en-GB" sz="1300" b="1" spc="-1" dirty="0">
                <a:solidFill>
                  <a:srgbClr val="000000"/>
                </a:solidFill>
                <a:ea typeface="Calibri"/>
              </a:rPr>
              <a:t>’ </a:t>
            </a:r>
            <a:r>
              <a:rPr lang="en-GB" sz="1300" spc="-1" dirty="0">
                <a:solidFill>
                  <a:srgbClr val="000000"/>
                </a:solidFill>
                <a:ea typeface="Calibri"/>
              </a:rPr>
              <a:t>(with gesture, if using).</a:t>
            </a:r>
          </a:p>
          <a:p>
            <a:pPr marL="241104" indent="-240345">
              <a:buClr>
                <a:srgbClr val="000000"/>
              </a:buClr>
              <a:buFont typeface="Calibri"/>
              <a:buAutoNum type="arabicPeriod"/>
            </a:pPr>
            <a:r>
              <a:rPr lang="en-GB" sz="1300" spc="-1" dirty="0">
                <a:solidFill>
                  <a:srgbClr val="000000"/>
                </a:solidFill>
              </a:rPr>
              <a:t>Present the </a:t>
            </a:r>
            <a:r>
              <a:rPr lang="en-GB" sz="1300" b="1" spc="-1" dirty="0">
                <a:solidFill>
                  <a:srgbClr val="000000"/>
                </a:solidFill>
              </a:rPr>
              <a:t>cluster </a:t>
            </a:r>
            <a:r>
              <a:rPr lang="en-GB" sz="1300" spc="-1" dirty="0">
                <a:solidFill>
                  <a:srgbClr val="000000"/>
                </a:solidFill>
              </a:rPr>
              <a:t>words in the same way, bringing on the picture and getting pupils to pronounce the words.</a:t>
            </a:r>
            <a:endParaRPr lang="en-GB" sz="1300" spc="-1" dirty="0">
              <a:latin typeface="Arial"/>
            </a:endParaRPr>
          </a:p>
          <a:p>
            <a:pPr marL="227815" indent="-227815"/>
            <a:endParaRPr lang="en-GB" sz="1300" b="1" spc="-1" dirty="0">
              <a:latin typeface="Arial"/>
            </a:endParaRPr>
          </a:p>
          <a:p>
            <a:pPr marL="227815" indent="-227815"/>
            <a:r>
              <a:rPr lang="en-GB" sz="1300" b="1" spc="-1" dirty="0">
                <a:latin typeface="Arial"/>
              </a:rPr>
              <a:t>Word frequency: </a:t>
            </a:r>
          </a:p>
          <a:p>
            <a:pPr marL="216000" indent="-216000">
              <a:lnSpc>
                <a:spcPct val="100000"/>
              </a:lnSpc>
            </a:pPr>
            <a:r>
              <a:rPr lang="de-DE" sz="1400" b="1" i="0" strike="noStrike" spc="-1" dirty="0">
                <a:solidFill>
                  <a:srgbClr val="002060"/>
                </a:solidFill>
                <a:latin typeface="Century Gothic"/>
                <a:ea typeface="Century Gothic"/>
              </a:rPr>
              <a:t>Häuser </a:t>
            </a:r>
            <a:r>
              <a:rPr lang="de-DE" sz="1400" b="0" i="0" strike="noStrike" spc="-1" dirty="0">
                <a:solidFill>
                  <a:srgbClr val="002060"/>
                </a:solidFill>
                <a:latin typeface="Century Gothic"/>
                <a:ea typeface="Century Gothic"/>
              </a:rPr>
              <a:t>[Haus-147] </a:t>
            </a:r>
            <a:r>
              <a:rPr lang="de-DE" sz="1400" b="1" i="0" strike="noStrike" spc="-1" dirty="0">
                <a:solidFill>
                  <a:srgbClr val="002060"/>
                </a:solidFill>
                <a:latin typeface="Century Gothic"/>
                <a:ea typeface="Century Gothic"/>
              </a:rPr>
              <a:t>Mäuse </a:t>
            </a:r>
            <a:r>
              <a:rPr lang="de-DE" sz="1400" b="0" i="0" strike="noStrike" spc="-1" dirty="0">
                <a:solidFill>
                  <a:srgbClr val="002060"/>
                </a:solidFill>
                <a:latin typeface="Century Gothic"/>
                <a:ea typeface="Century Gothic"/>
              </a:rPr>
              <a:t>[Maus-3463] </a:t>
            </a:r>
            <a:r>
              <a:rPr lang="de-DE" sz="1400" b="1" i="0" strike="noStrike" spc="-1" dirty="0">
                <a:solidFill>
                  <a:srgbClr val="002060"/>
                </a:solidFill>
                <a:latin typeface="Century Gothic"/>
                <a:ea typeface="Century Gothic"/>
              </a:rPr>
              <a:t>träumen </a:t>
            </a:r>
            <a:r>
              <a:rPr lang="de-DE" sz="1400" b="0" i="0" strike="noStrike" spc="-1" dirty="0">
                <a:solidFill>
                  <a:srgbClr val="002060"/>
                </a:solidFill>
                <a:latin typeface="Century Gothic"/>
                <a:ea typeface="Century Gothic"/>
              </a:rPr>
              <a:t>[1793]</a:t>
            </a:r>
          </a:p>
          <a:p>
            <a:pPr marL="227815" marR="0" lvl="0" indent="-227815" algn="l" defTabSz="914400" rtl="0" eaLnBrk="1" fontAlgn="auto" latinLnBrk="0" hangingPunct="1">
              <a:lnSpc>
                <a:spcPct val="100000"/>
              </a:lnSpc>
              <a:spcBef>
                <a:spcPts val="0"/>
              </a:spcBef>
              <a:spcAft>
                <a:spcPts val="0"/>
              </a:spcAft>
              <a:buClrTx/>
              <a:buSzTx/>
              <a:buFontTx/>
              <a:buNone/>
              <a:tabLst/>
              <a:defRPr/>
            </a:pPr>
            <a:r>
              <a:rPr lang="en-GB" sz="1400" dirty="0">
                <a:solidFill>
                  <a:sysClr val="windowText" lastClr="000000"/>
                </a:solidFill>
                <a:effectLst/>
                <a:latin typeface="+mn-lt"/>
                <a:ea typeface="+mn-ea"/>
                <a:cs typeface="+mn-cs"/>
              </a:rPr>
              <a:t>Jones, R.L &amp; </a:t>
            </a:r>
            <a:r>
              <a:rPr lang="en-GB" sz="1400" dirty="0" err="1">
                <a:solidFill>
                  <a:sysClr val="windowText" lastClr="000000"/>
                </a:solidFill>
                <a:effectLst/>
                <a:latin typeface="+mn-lt"/>
                <a:ea typeface="+mn-ea"/>
                <a:cs typeface="+mn-cs"/>
              </a:rPr>
              <a:t>Tschirner</a:t>
            </a:r>
            <a:r>
              <a:rPr lang="en-GB" sz="1400" dirty="0">
                <a:solidFill>
                  <a:sysClr val="windowText" lastClr="000000"/>
                </a:solidFill>
                <a:effectLst/>
                <a:latin typeface="+mn-lt"/>
                <a:ea typeface="+mn-ea"/>
                <a:cs typeface="+mn-cs"/>
              </a:rPr>
              <a:t>, E. (2019). A frequency dictionary of German: Core vocabulary for learners. London: Routledge.</a:t>
            </a:r>
            <a:endParaRPr lang="en-GB" sz="1400" baseline="0" dirty="0">
              <a:solidFill>
                <a:sysClr val="windowText" lastClr="000000"/>
              </a:solidFill>
            </a:endParaRPr>
          </a:p>
          <a:p>
            <a:pPr marL="227815" indent="-227815"/>
            <a:endParaRPr lang="en-GB" sz="1300" spc="-1" dirty="0">
              <a:latin typeface="Arial"/>
            </a:endParaRPr>
          </a:p>
        </p:txBody>
      </p:sp>
      <p:sp>
        <p:nvSpPr>
          <p:cNvPr id="289" name="CustomShape 3"/>
          <p:cNvSpPr/>
          <p:nvPr/>
        </p:nvSpPr>
        <p:spPr>
          <a:xfrm>
            <a:off x="3894652" y="9501121"/>
            <a:ext cx="2978645" cy="500930"/>
          </a:xfrm>
          <a:prstGeom prst="rect">
            <a:avLst/>
          </a:prstGeom>
          <a:noFill/>
          <a:ln>
            <a:noFill/>
          </a:ln>
        </p:spPr>
        <p:style>
          <a:lnRef idx="0">
            <a:scrgbClr r="0" g="0" b="0"/>
          </a:lnRef>
          <a:fillRef idx="0">
            <a:scrgbClr r="0" g="0" b="0"/>
          </a:fillRef>
          <a:effectRef idx="0">
            <a:scrgbClr r="0" g="0" b="0"/>
          </a:effectRef>
          <a:fontRef idx="minor"/>
        </p:style>
        <p:txBody>
          <a:bodyPr lIns="94923" tIns="47462" rIns="94923" bIns="47462" anchor="b"/>
          <a:lstStyle/>
          <a:p>
            <a:pPr marL="0" marR="0" lvl="0" indent="0" algn="r" defTabSz="964418"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300" b="0" i="0" u="none" strike="noStrike" kern="1200" cap="none" spc="-1" normalizeH="0" baseline="0" noProof="0">
                <a:ln>
                  <a:noFill/>
                </a:ln>
                <a:solidFill>
                  <a:srgbClr val="000000"/>
                </a:solidFill>
                <a:effectLst/>
                <a:uLnTx/>
                <a:uFillTx/>
                <a:latin typeface="Calibri"/>
                <a:ea typeface="Calibri"/>
                <a:cs typeface="+mn-cs"/>
              </a:rPr>
              <a:pPr marL="0" marR="0" lvl="0" indent="0" algn="r" defTabSz="964418" rtl="0" eaLnBrk="1" fontAlgn="auto" latinLnBrk="0" hangingPunct="1">
                <a:lnSpc>
                  <a:spcPct val="100000"/>
                </a:lnSpc>
                <a:spcBef>
                  <a:spcPts val="0"/>
                </a:spcBef>
                <a:spcAft>
                  <a:spcPts val="0"/>
                </a:spcAft>
                <a:buClrTx/>
                <a:buSzTx/>
                <a:buFontTx/>
                <a:buNone/>
                <a:tabLst/>
                <a:defRPr/>
              </a:pPr>
              <a:t>5</a:t>
            </a:fld>
            <a:endParaRPr kumimoji="0" lang="en-GB" sz="13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7480566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351F28-C3D5-41AE-B98A-30F13D764A3D}" type="slidenum">
              <a:rPr kumimoji="0" lang="en-GB" alt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alt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p:txBody>
          <a:bodyPr/>
          <a:lstStyle/>
          <a:p>
            <a:pPr marL="227815" indent="-227815"/>
            <a:r>
              <a:rPr lang="en-GB" sz="1300" b="1" spc="-1" dirty="0">
                <a:solidFill>
                  <a:srgbClr val="000000"/>
                </a:solidFill>
                <a:ea typeface="Calibri"/>
              </a:rPr>
              <a:t>Timing: 5 minutes</a:t>
            </a:r>
            <a:endParaRPr lang="en-GB" sz="1300" spc="-1" dirty="0">
              <a:latin typeface="Arial"/>
            </a:endParaRPr>
          </a:p>
          <a:p>
            <a:pPr marL="227815" indent="-227815"/>
            <a:endParaRPr lang="en-GB" sz="1300" spc="-1" dirty="0">
              <a:latin typeface="Arial"/>
            </a:endParaRPr>
          </a:p>
          <a:p>
            <a:pPr marL="227815" indent="-227815"/>
            <a:r>
              <a:rPr lang="en-GB" sz="1300" b="1" spc="-1" dirty="0">
                <a:solidFill>
                  <a:srgbClr val="000000"/>
                </a:solidFill>
                <a:ea typeface="Calibri"/>
              </a:rPr>
              <a:t>Aim: </a:t>
            </a:r>
            <a:r>
              <a:rPr lang="en-GB" sz="1300" spc="-1" dirty="0">
                <a:solidFill>
                  <a:srgbClr val="000000"/>
                </a:solidFill>
                <a:ea typeface="Calibri"/>
              </a:rPr>
              <a:t>to practise recognising aurally the SSCs </a:t>
            </a:r>
            <a:r>
              <a:rPr lang="en-GB" sz="1300" b="1" spc="-1" dirty="0">
                <a:solidFill>
                  <a:srgbClr val="000000"/>
                </a:solidFill>
                <a:ea typeface="Calibri"/>
              </a:rPr>
              <a:t>[au] </a:t>
            </a:r>
            <a:r>
              <a:rPr lang="en-GB" sz="1300" spc="-1" dirty="0">
                <a:solidFill>
                  <a:srgbClr val="000000"/>
                </a:solidFill>
                <a:ea typeface="Calibri"/>
              </a:rPr>
              <a:t>and</a:t>
            </a:r>
            <a:r>
              <a:rPr lang="en-GB" sz="1300" b="1" spc="-1" dirty="0">
                <a:solidFill>
                  <a:srgbClr val="000000"/>
                </a:solidFill>
                <a:ea typeface="Calibri"/>
              </a:rPr>
              <a:t> [</a:t>
            </a:r>
            <a:r>
              <a:rPr lang="en-GB" sz="1300" b="1" spc="-1" dirty="0" err="1">
                <a:solidFill>
                  <a:srgbClr val="000000"/>
                </a:solidFill>
                <a:ea typeface="Calibri"/>
              </a:rPr>
              <a:t>äu</a:t>
            </a:r>
            <a:r>
              <a:rPr lang="en-GB" sz="1300" b="1" spc="-1" dirty="0">
                <a:solidFill>
                  <a:srgbClr val="000000"/>
                </a:solidFill>
                <a:ea typeface="Calibri"/>
              </a:rPr>
              <a:t>]. </a:t>
            </a:r>
          </a:p>
          <a:p>
            <a:pPr marL="227815" indent="-227815"/>
            <a:endParaRPr lang="en-GB" sz="1300" b="1" spc="-1" dirty="0">
              <a:solidFill>
                <a:srgbClr val="000000"/>
              </a:solidFill>
              <a:ea typeface="Calibri"/>
            </a:endParaRPr>
          </a:p>
          <a:p>
            <a:pPr marL="227815" indent="-227815"/>
            <a:r>
              <a:rPr lang="en-GB" sz="1300" b="1" spc="-1" dirty="0">
                <a:solidFill>
                  <a:srgbClr val="000000"/>
                </a:solidFill>
                <a:ea typeface="Calibri"/>
              </a:rPr>
              <a:t>Procedure:</a:t>
            </a:r>
            <a:endParaRPr lang="en-GB" sz="1300" spc="-1" dirty="0">
              <a:latin typeface="Arial"/>
            </a:endParaRPr>
          </a:p>
          <a:p>
            <a:pPr marL="241104" indent="-241104">
              <a:buAutoNum type="arabicPeriod"/>
            </a:pPr>
            <a:r>
              <a:rPr lang="en-GB" dirty="0"/>
              <a:t>Click to bring up instructions. Pupils write down 1-8 and will write the full word with [au] or [</a:t>
            </a:r>
            <a:r>
              <a:rPr lang="en-GB" dirty="0" err="1"/>
              <a:t>äu</a:t>
            </a:r>
            <a:r>
              <a:rPr lang="en-GB" dirty="0"/>
              <a:t>], based on what they hear. </a:t>
            </a:r>
          </a:p>
          <a:p>
            <a:pPr marL="241104" indent="-241104">
              <a:buAutoNum type="arabicPeriod" startAt="2"/>
            </a:pPr>
            <a:r>
              <a:rPr lang="en-GB" dirty="0"/>
              <a:t>Click the audio button to hear the first word, elicit the answer from pupils and click to display answer. </a:t>
            </a:r>
          </a:p>
          <a:p>
            <a:pPr marL="241104" indent="-241104">
              <a:buAutoNum type="arabicPeriod" startAt="2"/>
            </a:pPr>
            <a:r>
              <a:rPr lang="en-GB" dirty="0"/>
              <a:t>Repeat for items 2-10. Note: Click the sound arrows in numerical order so that the answers will appear in the right order.</a:t>
            </a:r>
          </a:p>
          <a:p>
            <a:endParaRPr lang="en-GB" altLang="en-US" dirty="0"/>
          </a:p>
          <a:p>
            <a:r>
              <a:rPr lang="en-GB" altLang="en-US" b="1" dirty="0"/>
              <a:t>Transcript:</a:t>
            </a:r>
          </a:p>
          <a:p>
            <a:pPr marL="228600" indent="-228600">
              <a:buAutoNum type="arabicPeriod"/>
            </a:pPr>
            <a:r>
              <a:rPr lang="en-GB" altLang="en-US" b="0" dirty="0" err="1"/>
              <a:t>Häuser</a:t>
            </a:r>
            <a:endParaRPr lang="en-GB" altLang="en-US" b="0" dirty="0"/>
          </a:p>
          <a:p>
            <a:pPr marL="228600" indent="-228600">
              <a:buAutoNum type="arabicPeriod"/>
            </a:pPr>
            <a:r>
              <a:rPr lang="en-GB" altLang="en-US" b="0" dirty="0"/>
              <a:t>Baum</a:t>
            </a:r>
          </a:p>
          <a:p>
            <a:pPr marL="228600" indent="-228600">
              <a:buAutoNum type="arabicPeriod"/>
            </a:pPr>
            <a:r>
              <a:rPr lang="en-GB" altLang="en-US" b="0" dirty="0"/>
              <a:t>Auto</a:t>
            </a:r>
          </a:p>
          <a:p>
            <a:pPr marL="228600" indent="-228600">
              <a:buAutoNum type="arabicPeriod"/>
            </a:pPr>
            <a:r>
              <a:rPr lang="en-GB" altLang="en-US" b="0" dirty="0" err="1"/>
              <a:t>kaufen</a:t>
            </a:r>
            <a:endParaRPr lang="en-GB" altLang="en-US" b="0" dirty="0"/>
          </a:p>
          <a:p>
            <a:pPr marL="228600" indent="-228600">
              <a:buAutoNum type="arabicPeriod"/>
            </a:pPr>
            <a:r>
              <a:rPr lang="en-GB" altLang="en-US" b="0" dirty="0" err="1"/>
              <a:t>aufbäumen</a:t>
            </a:r>
            <a:endParaRPr lang="en-GB" altLang="en-US" b="0" dirty="0"/>
          </a:p>
          <a:p>
            <a:pPr marL="228600" indent="-228600">
              <a:buAutoNum type="arabicPeriod"/>
            </a:pPr>
            <a:r>
              <a:rPr lang="en-GB" altLang="en-US" b="0" dirty="0" err="1"/>
              <a:t>Puppenhaus</a:t>
            </a:r>
            <a:endParaRPr lang="en-GB" altLang="en-US" b="0" dirty="0"/>
          </a:p>
          <a:p>
            <a:pPr marL="228600" indent="-228600">
              <a:buAutoNum type="arabicPeriod"/>
            </a:pPr>
            <a:r>
              <a:rPr lang="en-GB" altLang="en-US" b="0" dirty="0" err="1"/>
              <a:t>Mäuse</a:t>
            </a:r>
            <a:endParaRPr lang="en-GB" altLang="en-US" b="0" dirty="0"/>
          </a:p>
          <a:p>
            <a:pPr marL="228600" indent="-228600">
              <a:buAutoNum type="arabicPeriod"/>
            </a:pPr>
            <a:r>
              <a:rPr lang="en-GB" altLang="en-US" b="0" dirty="0" err="1"/>
              <a:t>Gebäude</a:t>
            </a:r>
            <a:endParaRPr lang="en-GB" altLang="en-US" b="0" dirty="0"/>
          </a:p>
          <a:p>
            <a:pPr marL="228600" indent="-228600">
              <a:buAutoNum type="arabicPeriod"/>
            </a:pPr>
            <a:r>
              <a:rPr lang="en-GB" altLang="en-US" b="0" dirty="0" err="1"/>
              <a:t>Stauräume</a:t>
            </a:r>
            <a:endParaRPr lang="en-GB" altLang="en-US" b="0" dirty="0"/>
          </a:p>
          <a:p>
            <a:pPr marL="228600" indent="-228600">
              <a:buAutoNum type="arabicPeriod"/>
            </a:pPr>
            <a:r>
              <a:rPr lang="en-GB" altLang="en-US" b="0" dirty="0" err="1"/>
              <a:t>Bäume</a:t>
            </a:r>
            <a:br>
              <a:rPr lang="en-GB" altLang="en-US" dirty="0"/>
            </a:br>
            <a:endParaRPr lang="en-GB" altLang="en-US" dirty="0"/>
          </a:p>
          <a:p>
            <a:r>
              <a:rPr lang="en-GB" altLang="en-US" b="1" dirty="0"/>
              <a:t>Word frequency (1 is the most frequent word in German): </a:t>
            </a:r>
            <a:br>
              <a:rPr lang="en-GB" altLang="en-US" dirty="0"/>
            </a:br>
            <a:r>
              <a:rPr lang="en-GB" altLang="en-US" dirty="0" err="1"/>
              <a:t>aufbämen</a:t>
            </a:r>
            <a:r>
              <a:rPr lang="en-GB" altLang="en-US" dirty="0"/>
              <a:t> [n/a] </a:t>
            </a:r>
            <a:r>
              <a:rPr lang="en-GB" altLang="en-US" dirty="0" err="1"/>
              <a:t>Stauraum</a:t>
            </a:r>
            <a:r>
              <a:rPr lang="en-GB" altLang="en-US" dirty="0"/>
              <a:t> [n/a] </a:t>
            </a:r>
            <a:r>
              <a:rPr lang="en-GB" altLang="en-US" dirty="0" err="1"/>
              <a:t>Puppe</a:t>
            </a:r>
            <a:r>
              <a:rPr lang="en-GB" altLang="en-US" dirty="0"/>
              <a:t> [4674] </a:t>
            </a:r>
          </a:p>
          <a:p>
            <a:r>
              <a:rPr lang="en-GB" altLang="en-US" dirty="0"/>
              <a:t>Source:  Jones, R.L. &amp; </a:t>
            </a:r>
            <a:r>
              <a:rPr lang="en-GB" altLang="en-US" dirty="0" err="1"/>
              <a:t>Tschirner</a:t>
            </a:r>
            <a:r>
              <a:rPr lang="en-GB" altLang="en-US" dirty="0"/>
              <a:t>, E. (2019). A frequency dictionary of German: core vocabulary for learners. Routledge</a:t>
            </a:r>
          </a:p>
          <a:p>
            <a:endParaRPr lang="en-GB" altLang="en-US" dirty="0"/>
          </a:p>
          <a:p>
            <a:endParaRPr lang="en-GB" altLang="en-US" dirty="0"/>
          </a:p>
        </p:txBody>
      </p:sp>
    </p:spTree>
    <p:extLst>
      <p:ext uri="{BB962C8B-B14F-4D97-AF65-F5344CB8AC3E}">
        <p14:creationId xmlns:p14="http://schemas.microsoft.com/office/powerpoint/2010/main" val="17475030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[1/2]</a:t>
            </a:r>
          </a:p>
          <a:p>
            <a:endParaRPr lang="en-US" b="1" dirty="0"/>
          </a:p>
          <a:p>
            <a:r>
              <a:rPr lang="en-US" b="1" dirty="0"/>
              <a:t>Timing: </a:t>
            </a:r>
            <a:r>
              <a:rPr lang="en-US" b="1" i="0" dirty="0"/>
              <a:t>3 minutes (two slides)</a:t>
            </a:r>
          </a:p>
          <a:p>
            <a:endParaRPr lang="en-US" b="0" i="0" dirty="0"/>
          </a:p>
          <a:p>
            <a:r>
              <a:rPr lang="en-US" b="1" i="0" dirty="0"/>
              <a:t>Aim: </a:t>
            </a:r>
            <a:r>
              <a:rPr lang="en-US" b="0" i="0" dirty="0"/>
              <a:t>to introduce the new items of vocabulary for this week.</a:t>
            </a:r>
            <a:endParaRPr lang="en-US" b="0" i="0" baseline="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0" dirty="0"/>
              <a:t>1. Click to introduce the new words and their pictures.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 Check that pupils are clear what the words mean in English.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Draw attention to the callouts.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4. Practise pronouncing the new words as a class and individually. </a:t>
            </a:r>
            <a:br>
              <a:rPr lang="en-GB" b="0" baseline="0" dirty="0"/>
            </a:br>
            <a:r>
              <a:rPr lang="en-GB" b="0" baseline="0" dirty="0"/>
              <a:t>2. Then, on the next slide, pupils try to match the German and the pictures, then try to recall the German words. </a:t>
            </a:r>
            <a:endParaRPr lang="en-GB"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43672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2/2</a:t>
            </a:r>
          </a:p>
          <a:p>
            <a:endParaRPr lang="en-GB" b="1" dirty="0"/>
          </a:p>
          <a:p>
            <a:r>
              <a:rPr lang="en-GB" b="1" dirty="0"/>
              <a:t>Aim: </a:t>
            </a:r>
            <a:r>
              <a:rPr lang="en-GB" b="0" dirty="0"/>
              <a:t>to</a:t>
            </a:r>
            <a:r>
              <a:rPr lang="en-GB" b="0" baseline="0" dirty="0"/>
              <a:t> provide written recognition and read aloud practice of the new vocabulary.</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Procedure:</a:t>
            </a:r>
            <a:br>
              <a:rPr lang="en-GB" dirty="0"/>
            </a:br>
            <a:r>
              <a:rPr lang="en-GB" dirty="0"/>
              <a:t>1. </a:t>
            </a:r>
            <a:r>
              <a:rPr lang="en-GB" baseline="0" dirty="0"/>
              <a:t>Pupils match the German nouns to the pictures in their heads.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a:t>
            </a:r>
            <a:r>
              <a:rPr lang="en-GB" baseline="0" dirty="0"/>
              <a:t> The teacher gives the pupils a number and the pupils must say the correct word in German. The number prompts are the trigger (i.e. click on the number) for the lines to connect the correct word to the picture.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3. Click to make each German word disappear in turn. Can pupils say the German words aloud? </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2769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 </a:t>
            </a:r>
          </a:p>
          <a:p>
            <a:pPr marL="216000" indent="-216000">
              <a:lnSpc>
                <a:spcPct val="100000"/>
              </a:lnSpc>
            </a:pPr>
            <a:endParaRPr lang="en-GB" sz="1200" b="1"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Aim: </a:t>
            </a:r>
            <a:r>
              <a:rPr lang="en-GB" sz="1200" b="0" strike="noStrike" spc="-1" dirty="0">
                <a:solidFill>
                  <a:srgbClr val="000000"/>
                </a:solidFill>
                <a:latin typeface="Calibri"/>
              </a:rPr>
              <a:t>to present the vowel changes from a </a:t>
            </a:r>
            <a:r>
              <a:rPr lang="en-GB" sz="1200" b="0" strike="noStrike" spc="-1" dirty="0">
                <a:solidFill>
                  <a:srgbClr val="000000"/>
                </a:solidFill>
                <a:latin typeface="Calibri"/>
                <a:sym typeface="Wingdings" panose="05000000000000000000" pitchFamily="2" charset="2"/>
              </a:rPr>
              <a:t> ä for strong verbs in the 3</a:t>
            </a:r>
            <a:r>
              <a:rPr lang="en-GB" sz="1200" b="0" strike="noStrike" spc="-1" baseline="30000" dirty="0">
                <a:solidFill>
                  <a:srgbClr val="000000"/>
                </a:solidFill>
                <a:latin typeface="Calibri"/>
                <a:sym typeface="Wingdings" panose="05000000000000000000" pitchFamily="2" charset="2"/>
              </a:rPr>
              <a:t>rd</a:t>
            </a:r>
            <a:r>
              <a:rPr lang="en-GB" sz="1200" b="0" strike="noStrike" spc="-1" dirty="0">
                <a:solidFill>
                  <a:srgbClr val="000000"/>
                </a:solidFill>
                <a:latin typeface="Calibri"/>
                <a:sym typeface="Wingdings" panose="05000000000000000000" pitchFamily="2" charset="2"/>
              </a:rPr>
              <a:t> person singular.</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present the new information.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German</a:t>
            </a:r>
            <a:r>
              <a:rPr lang="en-GB" sz="1200" b="0" strike="noStrike" spc="-1" baseline="0" dirty="0">
                <a:solidFill>
                  <a:srgbClr val="000000"/>
                </a:solidFill>
                <a:latin typeface="Calibri"/>
                <a:ea typeface="Calibri"/>
              </a:rPr>
              <a:t> </a:t>
            </a:r>
            <a:r>
              <a:rPr lang="en-GB" sz="1200" b="0" strike="noStrike" spc="-1" dirty="0">
                <a:solidFill>
                  <a:srgbClr val="000000"/>
                </a:solidFill>
                <a:latin typeface="Calibri"/>
                <a:ea typeface="Calibri"/>
              </a:rPr>
              <a:t>examples provided.  </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0465227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721042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282940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126455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0957437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1801605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5568256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8408896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5635297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0308303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8433396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7000444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9648136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85" r:id="rId13"/>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64147359"/>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audio" Target="../media/audio1.wav"/><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42.gif"/><Relationship Id="rId3" Type="http://schemas.openxmlformats.org/officeDocument/2006/relationships/audio" Target="../media/audio14.wav"/><Relationship Id="rId7" Type="http://schemas.openxmlformats.org/officeDocument/2006/relationships/image" Target="../media/image41.gif"/><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5.png"/><Relationship Id="rId7"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8" Type="http://schemas.openxmlformats.org/officeDocument/2006/relationships/audio" Target="../media/audio20.wav"/><Relationship Id="rId13" Type="http://schemas.openxmlformats.org/officeDocument/2006/relationships/audio" Target="../media/audio23.wav"/><Relationship Id="rId18" Type="http://schemas.openxmlformats.org/officeDocument/2006/relationships/audio" Target="../media/audio28.wav"/><Relationship Id="rId3" Type="http://schemas.openxmlformats.org/officeDocument/2006/relationships/audio" Target="../media/audio15.wav"/><Relationship Id="rId21" Type="http://schemas.openxmlformats.org/officeDocument/2006/relationships/image" Target="../media/image44.png"/><Relationship Id="rId7" Type="http://schemas.openxmlformats.org/officeDocument/2006/relationships/audio" Target="../media/audio19.wav"/><Relationship Id="rId12" Type="http://schemas.openxmlformats.org/officeDocument/2006/relationships/audio" Target="../media/audio22.wav"/><Relationship Id="rId17" Type="http://schemas.openxmlformats.org/officeDocument/2006/relationships/audio" Target="../media/audio27.wav"/><Relationship Id="rId2" Type="http://schemas.openxmlformats.org/officeDocument/2006/relationships/notesSlide" Target="../notesSlides/notesSlide12.xml"/><Relationship Id="rId16" Type="http://schemas.openxmlformats.org/officeDocument/2006/relationships/audio" Target="../media/audio26.wav"/><Relationship Id="rId20" Type="http://schemas.openxmlformats.org/officeDocument/2006/relationships/image" Target="../media/image26.png"/><Relationship Id="rId1" Type="http://schemas.openxmlformats.org/officeDocument/2006/relationships/slideLayout" Target="../slideLayouts/slideLayout5.xml"/><Relationship Id="rId6" Type="http://schemas.openxmlformats.org/officeDocument/2006/relationships/audio" Target="../media/audio18.wav"/><Relationship Id="rId11" Type="http://schemas.openxmlformats.org/officeDocument/2006/relationships/image" Target="../media/image13.svg"/><Relationship Id="rId24" Type="http://schemas.openxmlformats.org/officeDocument/2006/relationships/image" Target="../media/image46.png"/><Relationship Id="rId5" Type="http://schemas.openxmlformats.org/officeDocument/2006/relationships/audio" Target="../media/audio17.wav"/><Relationship Id="rId15" Type="http://schemas.openxmlformats.org/officeDocument/2006/relationships/audio" Target="../media/audio25.wav"/><Relationship Id="rId23" Type="http://schemas.openxmlformats.org/officeDocument/2006/relationships/audio" Target="../media/audio30.wav"/><Relationship Id="rId10" Type="http://schemas.openxmlformats.org/officeDocument/2006/relationships/image" Target="../media/image12.png"/><Relationship Id="rId19" Type="http://schemas.openxmlformats.org/officeDocument/2006/relationships/audio" Target="../media/audio29.wav"/><Relationship Id="rId4" Type="http://schemas.openxmlformats.org/officeDocument/2006/relationships/audio" Target="../media/audio16.wav"/><Relationship Id="rId9" Type="http://schemas.openxmlformats.org/officeDocument/2006/relationships/audio" Target="../media/audio21.wav"/><Relationship Id="rId14" Type="http://schemas.openxmlformats.org/officeDocument/2006/relationships/audio" Target="../media/audio24.wav"/><Relationship Id="rId22"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audio" Target="../media/audio31.wav"/><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audio" Target="../media/audio32.wav"/><Relationship Id="rId4" Type="http://schemas.openxmlformats.org/officeDocument/2006/relationships/image" Target="../media/image1.gif"/></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4.xml"/><Relationship Id="rId5" Type="http://schemas.openxmlformats.org/officeDocument/2006/relationships/image" Target="../media/image8.pn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audio" Target="../media/audio9.wav"/><Relationship Id="rId18" Type="http://schemas.openxmlformats.org/officeDocument/2006/relationships/image" Target="../media/image16.png"/><Relationship Id="rId26" Type="http://schemas.openxmlformats.org/officeDocument/2006/relationships/image" Target="../media/image23.png"/><Relationship Id="rId3" Type="http://schemas.openxmlformats.org/officeDocument/2006/relationships/audio" Target="../media/audio2.wav"/><Relationship Id="rId21" Type="http://schemas.openxmlformats.org/officeDocument/2006/relationships/image" Target="../media/image19.png"/><Relationship Id="rId7" Type="http://schemas.openxmlformats.org/officeDocument/2006/relationships/image" Target="../media/image14.png"/><Relationship Id="rId12" Type="http://schemas.openxmlformats.org/officeDocument/2006/relationships/audio" Target="../media/audio8.wav"/><Relationship Id="rId17" Type="http://schemas.openxmlformats.org/officeDocument/2006/relationships/image" Target="../media/image11.jpeg"/><Relationship Id="rId25" Type="http://schemas.openxmlformats.org/officeDocument/2006/relationships/image" Target="../media/image22.png"/><Relationship Id="rId2" Type="http://schemas.openxmlformats.org/officeDocument/2006/relationships/notesSlide" Target="../notesSlides/notesSlide6.xml"/><Relationship Id="rId16" Type="http://schemas.openxmlformats.org/officeDocument/2006/relationships/image" Target="../media/image15.png"/><Relationship Id="rId20" Type="http://schemas.openxmlformats.org/officeDocument/2006/relationships/image" Target="../media/image18.png"/><Relationship Id="rId29" Type="http://schemas.openxmlformats.org/officeDocument/2006/relationships/image" Target="../media/image25.png"/><Relationship Id="rId1" Type="http://schemas.openxmlformats.org/officeDocument/2006/relationships/slideLayout" Target="../slideLayouts/slideLayout19.xml"/><Relationship Id="rId6" Type="http://schemas.openxmlformats.org/officeDocument/2006/relationships/audio" Target="../media/audio3.wav"/><Relationship Id="rId11" Type="http://schemas.openxmlformats.org/officeDocument/2006/relationships/audio" Target="../media/audio7.wav"/><Relationship Id="rId24" Type="http://schemas.openxmlformats.org/officeDocument/2006/relationships/image" Target="../media/image21.png"/><Relationship Id="rId5" Type="http://schemas.openxmlformats.org/officeDocument/2006/relationships/image" Target="../media/image13.svg"/><Relationship Id="rId15" Type="http://schemas.openxmlformats.org/officeDocument/2006/relationships/audio" Target="../media/audio11.wav"/><Relationship Id="rId23" Type="http://schemas.openxmlformats.org/officeDocument/2006/relationships/image" Target="../media/image20.png"/><Relationship Id="rId28" Type="http://schemas.openxmlformats.org/officeDocument/2006/relationships/image" Target="../media/image24.png"/><Relationship Id="rId10" Type="http://schemas.openxmlformats.org/officeDocument/2006/relationships/audio" Target="../media/audio6.wav"/><Relationship Id="rId19" Type="http://schemas.openxmlformats.org/officeDocument/2006/relationships/image" Target="../media/image17.png"/><Relationship Id="rId4" Type="http://schemas.openxmlformats.org/officeDocument/2006/relationships/image" Target="../media/image12.png"/><Relationship Id="rId9" Type="http://schemas.openxmlformats.org/officeDocument/2006/relationships/audio" Target="../media/audio5.wav"/><Relationship Id="rId14" Type="http://schemas.openxmlformats.org/officeDocument/2006/relationships/audio" Target="../media/audio10.wav"/><Relationship Id="rId22" Type="http://schemas.openxmlformats.org/officeDocument/2006/relationships/audio" Target="../media/audio12.wav"/><Relationship Id="rId27" Type="http://schemas.openxmlformats.org/officeDocument/2006/relationships/audio" Target="../media/audio13.wav"/><Relationship Id="rId30"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2.png"/><Relationship Id="rId7" Type="http://schemas.openxmlformats.org/officeDocument/2006/relationships/image" Target="../media/image29.png"/><Relationship Id="rId12"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13.svg"/><Relationship Id="rId9" Type="http://schemas.openxmlformats.org/officeDocument/2006/relationships/image" Target="../media/image31.pn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30.png"/><Relationship Id="rId7" Type="http://schemas.openxmlformats.org/officeDocument/2006/relationships/image" Target="../media/image32.png"/><Relationship Id="rId12"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13.svg"/><Relationship Id="rId11" Type="http://schemas.openxmlformats.org/officeDocument/2006/relationships/image" Target="../media/image31.png"/><Relationship Id="rId5" Type="http://schemas.openxmlformats.org/officeDocument/2006/relationships/image" Target="../media/image12.png"/><Relationship Id="rId10" Type="http://schemas.openxmlformats.org/officeDocument/2006/relationships/image" Target="../media/image27.png"/><Relationship Id="rId4" Type="http://schemas.openxmlformats.org/officeDocument/2006/relationships/image" Target="../media/image34.png"/><Relationship Id="rId9"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98;p2" descr="background rectangle">
            <a:extLst>
              <a:ext uri="{FF2B5EF4-FFF2-40B4-BE49-F238E27FC236}">
                <a16:creationId xmlns:a16="http://schemas.microsoft.com/office/drawing/2014/main" id="{100DF08E-F49B-4B01-82DC-A9BE96DF7F26}"/>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70C0"/>
                </a:solidFill>
                <a:latin typeface="Modern Love" panose="04090805081005020601" pitchFamily="82" charset="0"/>
                <a:cs typeface="Arial"/>
                <a:sym typeface="Arial"/>
              </a:rPr>
              <a:t>blau</a:t>
            </a:r>
            <a:endParaRPr lang="en-GB" sz="1400" kern="0" dirty="0">
              <a:solidFill>
                <a:srgbClr val="0070C0"/>
              </a:solidFill>
              <a:latin typeface="Modern Love" panose="04090805081005020601" pitchFamily="82" charset="0"/>
              <a:cs typeface="Arial"/>
              <a:sym typeface="Arial"/>
            </a:endParaRPr>
          </a:p>
        </p:txBody>
      </p:sp>
      <p:sp>
        <p:nvSpPr>
          <p:cNvPr id="47" name="CustomShape 3"/>
          <p:cNvSpPr/>
          <p:nvPr/>
        </p:nvSpPr>
        <p:spPr>
          <a:xfrm>
            <a:off x="-39271" y="5486760"/>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4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Present tense strong verbs (a </a:t>
            </a:r>
            <a:r>
              <a:rPr kumimoji="0" lang="fr-FR" sz="24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sym typeface="Wingdings" panose="05000000000000000000" pitchFamily="2" charset="2"/>
              </a:rPr>
              <a:t> ä)</a:t>
            </a:r>
            <a:endParaRPr kumimoji="0" lang="fr-FR" sz="24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endParaRP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6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SSC [au] and [äu]</a:t>
            </a: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14463" y="0"/>
            <a:ext cx="4350240" cy="1144800"/>
          </a:xfrm>
        </p:spPr>
        <p:txBody>
          <a:bodyPr/>
          <a:lstStyle/>
          <a:p>
            <a:pPr algn="ctr"/>
            <a:r>
              <a:rPr lang="en-GB" sz="4000" b="1" spc="-1" dirty="0">
                <a:solidFill>
                  <a:schemeClr val="bg1"/>
                </a:solidFill>
                <a:latin typeface="Century Gothic" panose="020B0502020202020204" pitchFamily="34" charset="0"/>
                <a:ea typeface="Century Gothic"/>
              </a:rPr>
              <a:t>Exploring</a:t>
            </a:r>
            <a:endParaRPr lang="en-GB" sz="4000" dirty="0"/>
          </a:p>
        </p:txBody>
      </p:sp>
      <p:pic>
        <p:nvPicPr>
          <p:cNvPr id="8" name="Picture 7" descr="Map&#10;&#10;Description automatically generated">
            <a:extLst>
              <a:ext uri="{FF2B5EF4-FFF2-40B4-BE49-F238E27FC236}">
                <a16:creationId xmlns:a16="http://schemas.microsoft.com/office/drawing/2014/main" id="{D221C529-BF74-4965-96AD-9519D65DB1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3FB254EC-1FC5-4D22-BD0A-34EB0D0AE9D2}"/>
              </a:ext>
            </a:extLst>
          </p:cNvPr>
          <p:cNvSpPr txBox="1"/>
          <p:nvPr/>
        </p:nvSpPr>
        <p:spPr>
          <a:xfrm>
            <a:off x="8161501" y="6457890"/>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2 </a:t>
            </a:r>
            <a:r>
              <a:rPr lang="en-GB" sz="2000">
                <a:solidFill>
                  <a:srgbClr val="002060"/>
                </a:solidFill>
                <a:latin typeface="Century Gothic" panose="020B0502020202020204" pitchFamily="34" charset="0"/>
              </a:rPr>
              <a:t>Week 5</a:t>
            </a:r>
            <a:endParaRPr lang="en-GB" sz="2000" dirty="0">
              <a:solidFill>
                <a:srgbClr val="002060"/>
              </a:solidFill>
              <a:latin typeface="Century Gothic" panose="020B0502020202020204" pitchFamily="34" charset="0"/>
            </a:endParaRPr>
          </a:p>
        </p:txBody>
      </p:sp>
      <p:pic>
        <p:nvPicPr>
          <p:cNvPr id="12" name="Picture 11" descr="A picture containing fan, vector graphics&#10;&#10;Description automatically generated">
            <a:extLst>
              <a:ext uri="{FF2B5EF4-FFF2-40B4-BE49-F238E27FC236}">
                <a16:creationId xmlns:a16="http://schemas.microsoft.com/office/drawing/2014/main" id="{2AAF0D32-E196-418B-A89C-7830B270F4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7915" y="1231515"/>
            <a:ext cx="2049948" cy="1736050"/>
          </a:xfrm>
          <a:prstGeom prst="rect">
            <a:avLst/>
          </a:prstGeom>
        </p:spPr>
      </p:pic>
      <p:pic>
        <p:nvPicPr>
          <p:cNvPr id="13" name="Picture 12" descr="A group of people raising their hands&#10;&#10;Description automatically generated with medium confidence">
            <a:extLst>
              <a:ext uri="{FF2B5EF4-FFF2-40B4-BE49-F238E27FC236}">
                <a16:creationId xmlns:a16="http://schemas.microsoft.com/office/drawing/2014/main" id="{5668A65A-77C2-485E-851B-FBA1C12352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054280"/>
            <a:ext cx="4350240" cy="1740096"/>
          </a:xfrm>
          <a:prstGeom prst="roundRect">
            <a:avLst/>
          </a:prstGeom>
        </p:spPr>
      </p:pic>
      <p:sp>
        <p:nvSpPr>
          <p:cNvPr id="14" name="TextBox 13">
            <a:hlinkClick r:id="" action="ppaction://noaction">
              <a:snd r:embed="rId6" name="T2_W5_1.1.wav"/>
            </a:hlinkClick>
            <a:extLst>
              <a:ext uri="{FF2B5EF4-FFF2-40B4-BE49-F238E27FC236}">
                <a16:creationId xmlns:a16="http://schemas.microsoft.com/office/drawing/2014/main" id="{750F6449-83A7-4BBD-BD39-1F7AD927AB17}"/>
              </a:ext>
            </a:extLst>
          </p:cNvPr>
          <p:cNvSpPr txBox="1"/>
          <p:nvPr/>
        </p:nvSpPr>
        <p:spPr>
          <a:xfrm rot="349106">
            <a:off x="167126" y="2028592"/>
            <a:ext cx="3805881" cy="584775"/>
          </a:xfrm>
          <a:prstGeom prst="rect">
            <a:avLst/>
          </a:prstGeom>
          <a:noFill/>
        </p:spPr>
        <p:txBody>
          <a:bodyPr wrap="square" rtlCol="0">
            <a:spAutoFit/>
          </a:bodyPr>
          <a:lstStyle/>
          <a:p>
            <a:pPr algn="ctr"/>
            <a:r>
              <a:rPr lang="en-GB" sz="3200" b="1" dirty="0" err="1">
                <a:solidFill>
                  <a:schemeClr val="bg1"/>
                </a:solidFill>
                <a:latin typeface="Segoe Print" panose="02000600000000000000" pitchFamily="2" charset="0"/>
              </a:rPr>
              <a:t>Wir</a:t>
            </a:r>
            <a:r>
              <a:rPr lang="en-GB" sz="3200" b="1" dirty="0">
                <a:solidFill>
                  <a:schemeClr val="bg1"/>
                </a:solidFill>
                <a:latin typeface="Segoe Print" panose="02000600000000000000" pitchFamily="2" charset="0"/>
              </a:rPr>
              <a:t> </a:t>
            </a:r>
            <a:r>
              <a:rPr lang="en-GB" sz="3200" b="1" dirty="0" err="1">
                <a:solidFill>
                  <a:schemeClr val="bg1"/>
                </a:solidFill>
                <a:latin typeface="Segoe Print" panose="02000600000000000000" pitchFamily="2" charset="0"/>
              </a:rPr>
              <a:t>helfen</a:t>
            </a:r>
            <a:r>
              <a:rPr lang="en-GB" sz="3200" b="1" dirty="0">
                <a:solidFill>
                  <a:schemeClr val="bg1"/>
                </a:solidFill>
                <a:latin typeface="Segoe Print" panose="02000600000000000000" pitchFamily="2" charset="0"/>
              </a:rPr>
              <a:t>!</a:t>
            </a: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0" y="0"/>
            <a:ext cx="4986068"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1" normalizeH="0" baseline="0" noProof="0" dirty="0">
                <a:ln>
                  <a:noFill/>
                </a:ln>
                <a:solidFill>
                  <a:srgbClr val="002060"/>
                </a:solidFill>
                <a:effectLst/>
                <a:uLnTx/>
                <a:uFillTx/>
                <a:latin typeface="Century gothic"/>
                <a:ea typeface="Century Gothic"/>
                <a:cs typeface="+mn-cs"/>
              </a:rPr>
              <a:t>Ein </a:t>
            </a:r>
            <a:r>
              <a:rPr kumimoji="0" lang="en-GB" sz="2600" b="1" i="0" u="none" strike="noStrike" kern="1200" cap="none" spc="-1" normalizeH="0" baseline="0" noProof="0" dirty="0" err="1">
                <a:ln>
                  <a:noFill/>
                </a:ln>
                <a:solidFill>
                  <a:srgbClr val="002060"/>
                </a:solidFill>
                <a:effectLst/>
                <a:uLnTx/>
                <a:uFillTx/>
                <a:latin typeface="Century gothic"/>
                <a:ea typeface="Century Gothic"/>
                <a:cs typeface="+mn-cs"/>
              </a:rPr>
              <a:t>Projekt</a:t>
            </a:r>
            <a:r>
              <a:rPr kumimoji="0" lang="en-GB" sz="26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2600" b="1" i="0" u="none" strike="noStrike" kern="1200" cap="none" spc="-1" normalizeH="0" baseline="0" noProof="0" dirty="0" err="1">
                <a:ln>
                  <a:noFill/>
                </a:ln>
                <a:solidFill>
                  <a:srgbClr val="002060"/>
                </a:solidFill>
                <a:effectLst/>
                <a:uLnTx/>
                <a:uFillTx/>
                <a:latin typeface="Century gothic"/>
                <a:ea typeface="Century Gothic"/>
                <a:cs typeface="+mn-cs"/>
              </a:rPr>
              <a:t>für</a:t>
            </a:r>
            <a:r>
              <a:rPr kumimoji="0" lang="en-GB" sz="2600" b="1" i="0" u="none" strike="noStrike" kern="1200" cap="none" spc="-1" normalizeH="0" baseline="0" noProof="0" dirty="0">
                <a:ln>
                  <a:noFill/>
                </a:ln>
                <a:solidFill>
                  <a:srgbClr val="002060"/>
                </a:solidFill>
                <a:effectLst/>
                <a:uLnTx/>
                <a:uFillTx/>
                <a:latin typeface="Century gothic"/>
                <a:ea typeface="Century Gothic"/>
                <a:cs typeface="+mn-cs"/>
              </a:rPr>
              <a:t> UNICEF</a:t>
            </a:r>
            <a:endParaRPr kumimoji="0" lang="en-GB" sz="2600" b="0" i="0" u="none" strike="noStrike" kern="1200" cap="none" spc="-1" normalizeH="0" baseline="0" noProof="0" dirty="0">
              <a:ln>
                <a:noFill/>
              </a:ln>
              <a:solidFill>
                <a:prstClr val="black"/>
              </a:solidFill>
              <a:effectLst/>
              <a:uLnTx/>
              <a:uFillTx/>
              <a:latin typeface="Century gothic"/>
              <a:ea typeface="+mn-ea"/>
              <a:cs typeface="+mn-cs"/>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57613" y="1116086"/>
            <a:ext cx="706161" cy="398063"/>
          </a:xfrm>
          <a:solidFill>
            <a:srgbClr val="2E94AF"/>
          </a:solidFill>
        </p:spPr>
        <p:txBody>
          <a:body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pic>
        <p:nvPicPr>
          <p:cNvPr id="67" name="Picture 66" descr="Icon&#10;&#10;Description automatically generated">
            <a:extLst>
              <a:ext uri="{FF2B5EF4-FFF2-40B4-BE49-F238E27FC236}">
                <a16:creationId xmlns:a16="http://schemas.microsoft.com/office/drawing/2014/main" id="{BC90431E-2725-42A0-AD10-D2A874C2DB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65537" y="45752"/>
            <a:ext cx="1127858" cy="829128"/>
          </a:xfrm>
          <a:prstGeom prst="rect">
            <a:avLst/>
          </a:prstGeom>
        </p:spPr>
      </p:pic>
      <p:pic>
        <p:nvPicPr>
          <p:cNvPr id="65" name="Graphic 64" descr="Teacher">
            <a:extLst>
              <a:ext uri="{FF2B5EF4-FFF2-40B4-BE49-F238E27FC236}">
                <a16:creationId xmlns:a16="http://schemas.microsoft.com/office/drawing/2014/main" id="{37405C42-1BE1-482C-B5D0-6FB326DBFB1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0" y="400718"/>
            <a:ext cx="914400" cy="914400"/>
          </a:xfrm>
          <a:prstGeom prst="rect">
            <a:avLst/>
          </a:prstGeom>
        </p:spPr>
      </p:pic>
      <p:sp>
        <p:nvSpPr>
          <p:cNvPr id="69" name="Speech Bubble: Rectangle with Corners Rounded 68">
            <a:extLst>
              <a:ext uri="{FF2B5EF4-FFF2-40B4-BE49-F238E27FC236}">
                <a16:creationId xmlns:a16="http://schemas.microsoft.com/office/drawing/2014/main" id="{7455D017-EF74-48DA-B4CF-88047C199FE1}"/>
              </a:ext>
            </a:extLst>
          </p:cNvPr>
          <p:cNvSpPr/>
          <p:nvPr/>
        </p:nvSpPr>
        <p:spPr>
          <a:xfrm>
            <a:off x="785642" y="598897"/>
            <a:ext cx="10203552" cy="647671"/>
          </a:xfrm>
          <a:prstGeom prst="wedgeRoundRectCallout">
            <a:avLst>
              <a:gd name="adj1" fmla="val -52272"/>
              <a:gd name="adj2" fmla="val -14246"/>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70" name="Google Shape;108;p3">
            <a:extLst>
              <a:ext uri="{FF2B5EF4-FFF2-40B4-BE49-F238E27FC236}">
                <a16:creationId xmlns:a16="http://schemas.microsoft.com/office/drawing/2014/main" id="{1EABAD8D-5F95-40DD-A2BD-088C9326CD89}"/>
              </a:ext>
            </a:extLst>
          </p:cNvPr>
          <p:cNvSpPr txBox="1"/>
          <p:nvPr/>
        </p:nvSpPr>
        <p:spPr>
          <a:xfrm>
            <a:off x="818774" y="581898"/>
            <a:ext cx="10117290" cy="70784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spc="-1" dirty="0">
                <a:solidFill>
                  <a:prstClr val="white"/>
                </a:solidFill>
                <a:latin typeface="Century Gothic" panose="020B0502020202020204" pitchFamily="34" charset="0"/>
                <a:ea typeface="Century Gothic"/>
              </a:rPr>
              <a:t>Ronja </a:t>
            </a:r>
            <a:r>
              <a:rPr lang="en-GB" sz="2000" spc="-1" dirty="0" err="1">
                <a:solidFill>
                  <a:prstClr val="white"/>
                </a:solidFill>
                <a:latin typeface="Century Gothic" panose="020B0502020202020204" pitchFamily="34" charset="0"/>
                <a:ea typeface="Century Gothic"/>
              </a:rPr>
              <a:t>schreibt</a:t>
            </a:r>
            <a:r>
              <a:rPr lang="en-GB" sz="2000" spc="-1" dirty="0">
                <a:solidFill>
                  <a:prstClr val="white"/>
                </a:solidFill>
                <a:latin typeface="Century Gothic" panose="020B0502020202020204" pitchFamily="34" charset="0"/>
                <a:ea typeface="Century Gothic"/>
              </a:rPr>
              <a:t> an Johanna. </a:t>
            </a:r>
            <a:r>
              <a:rPr kumimoji="0" lang="en-GB" sz="20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Wer</a:t>
            </a: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0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macht</a:t>
            </a: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was? </a:t>
            </a:r>
            <a:r>
              <a:rPr kumimoji="0" lang="en-GB" sz="20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Schreib</a:t>
            </a: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1 – 6, </a:t>
            </a: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ich </a:t>
            </a:r>
            <a:r>
              <a:rPr kumimoji="0" lang="en-GB" sz="200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(Ronja)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oder</a:t>
            </a: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er </a:t>
            </a: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a:t>
            </a:r>
            <a:r>
              <a:rPr kumimoji="0" lang="en-GB" sz="20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Lias</a:t>
            </a: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und die </a:t>
            </a:r>
            <a:r>
              <a:rPr kumimoji="0" lang="en-GB" sz="20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Aktivität</a:t>
            </a: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auf </a:t>
            </a:r>
            <a:r>
              <a:rPr kumimoji="0" lang="en-GB" sz="20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Englisch</a:t>
            </a:r>
            <a:r>
              <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a:t>
            </a:r>
            <a:endParaRPr kumimoji="0" sz="20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72" name="TextBox 71">
            <a:extLst>
              <a:ext uri="{FF2B5EF4-FFF2-40B4-BE49-F238E27FC236}">
                <a16:creationId xmlns:a16="http://schemas.microsoft.com/office/drawing/2014/main" id="{405F5035-6818-4AE5-BFFB-439134788E8C}"/>
              </a:ext>
            </a:extLst>
          </p:cNvPr>
          <p:cNvSpPr txBox="1"/>
          <p:nvPr/>
        </p:nvSpPr>
        <p:spPr>
          <a:xfrm>
            <a:off x="253640" y="3400632"/>
            <a:ext cx="491290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solidFill>
                  <a:srgbClr val="1F4E79"/>
                </a:solidFill>
                <a:effectLst/>
                <a:uLnTx/>
                <a:uFillTx/>
                <a:latin typeface="Century Gothic"/>
                <a:ea typeface="+mn-ea"/>
                <a:cs typeface="+mn-cs"/>
              </a:rPr>
              <a:t>  </a:t>
            </a:r>
            <a:endParaRPr kumimoji="0" lang="en-GB" sz="2000" b="0" i="0" u="none" strike="noStrike" kern="0" cap="none" spc="0" normalizeH="0" baseline="0" noProof="0" dirty="0">
              <a:ln>
                <a:noFill/>
              </a:ln>
              <a:solidFill>
                <a:srgbClr val="1F4E79"/>
              </a:solidFill>
              <a:effectLst/>
              <a:uLnTx/>
              <a:uFillTx/>
              <a:latin typeface="Century Gothic"/>
              <a:ea typeface="+mn-ea"/>
              <a:cs typeface="+mn-cs"/>
            </a:endParaRPr>
          </a:p>
        </p:txBody>
      </p:sp>
      <p:grpSp>
        <p:nvGrpSpPr>
          <p:cNvPr id="73" name="Group 72">
            <a:extLst>
              <a:ext uri="{FF2B5EF4-FFF2-40B4-BE49-F238E27FC236}">
                <a16:creationId xmlns:a16="http://schemas.microsoft.com/office/drawing/2014/main" id="{6C55917F-B0F4-4D87-94BB-3F30AECDBC60}"/>
              </a:ext>
            </a:extLst>
          </p:cNvPr>
          <p:cNvGrpSpPr/>
          <p:nvPr/>
        </p:nvGrpSpPr>
        <p:grpSpPr>
          <a:xfrm>
            <a:off x="80145" y="1436969"/>
            <a:ext cx="3131619" cy="5236809"/>
            <a:chOff x="-30480" y="22860"/>
            <a:chExt cx="3394710" cy="6004560"/>
          </a:xfrm>
        </p:grpSpPr>
        <p:grpSp>
          <p:nvGrpSpPr>
            <p:cNvPr id="74" name="Group 73">
              <a:extLst>
                <a:ext uri="{FF2B5EF4-FFF2-40B4-BE49-F238E27FC236}">
                  <a16:creationId xmlns:a16="http://schemas.microsoft.com/office/drawing/2014/main" id="{7BF8AE11-7347-444B-9E75-F0B9358B2975}"/>
                </a:ext>
              </a:extLst>
            </p:cNvPr>
            <p:cNvGrpSpPr/>
            <p:nvPr/>
          </p:nvGrpSpPr>
          <p:grpSpPr>
            <a:xfrm>
              <a:off x="-30480" y="22860"/>
              <a:ext cx="3394710" cy="6004560"/>
              <a:chOff x="-30480" y="22860"/>
              <a:chExt cx="3394710" cy="6004560"/>
            </a:xfrm>
          </p:grpSpPr>
          <p:sp>
            <p:nvSpPr>
              <p:cNvPr id="76" name="Rectangle: Rounded Corners 80">
                <a:extLst>
                  <a:ext uri="{FF2B5EF4-FFF2-40B4-BE49-F238E27FC236}">
                    <a16:creationId xmlns:a16="http://schemas.microsoft.com/office/drawing/2014/main" id="{D131C124-33F2-4C34-A175-D312EA840419}"/>
                  </a:ext>
                </a:extLst>
              </p:cNvPr>
              <p:cNvSpPr/>
              <p:nvPr/>
            </p:nvSpPr>
            <p:spPr>
              <a:xfrm>
                <a:off x="-30480" y="22860"/>
                <a:ext cx="3394710" cy="6004560"/>
              </a:xfrm>
              <a:prstGeom prst="roundRect">
                <a:avLst/>
              </a:prstGeom>
              <a:solidFill>
                <a:sysClr val="window" lastClr="FFFFFF"/>
              </a:solidFill>
              <a:ln w="12700" cap="flat" cmpd="sng" algn="ctr">
                <a:solidFill>
                  <a:srgbClr val="5B9BD5">
                    <a:lumMod val="75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77" name="Rectangle 76">
                <a:extLst>
                  <a:ext uri="{FF2B5EF4-FFF2-40B4-BE49-F238E27FC236}">
                    <a16:creationId xmlns:a16="http://schemas.microsoft.com/office/drawing/2014/main" id="{391E02F7-2BFD-4DFD-BB9B-0D8FC166E3F4}"/>
                  </a:ext>
                </a:extLst>
              </p:cNvPr>
              <p:cNvSpPr/>
              <p:nvPr/>
            </p:nvSpPr>
            <p:spPr>
              <a:xfrm>
                <a:off x="152400" y="396240"/>
                <a:ext cx="3032760" cy="5109210"/>
              </a:xfrm>
              <a:prstGeom prst="rect">
                <a:avLst/>
              </a:prstGeom>
              <a:solidFill>
                <a:srgbClr val="5B9BD5">
                  <a:lumMod val="20000"/>
                  <a:lumOff val="80000"/>
                </a:srgbClr>
              </a:solidFill>
              <a:ln w="12700" cap="flat" cmpd="sng" algn="ctr">
                <a:solidFill>
                  <a:srgbClr val="5B9BD5">
                    <a:lumMod val="75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grpSp>
        <p:sp>
          <p:nvSpPr>
            <p:cNvPr id="75" name="Oval 74">
              <a:extLst>
                <a:ext uri="{FF2B5EF4-FFF2-40B4-BE49-F238E27FC236}">
                  <a16:creationId xmlns:a16="http://schemas.microsoft.com/office/drawing/2014/main" id="{4498B0F3-AEB5-4101-AB48-06EAE7768792}"/>
                </a:ext>
              </a:extLst>
            </p:cNvPr>
            <p:cNvSpPr/>
            <p:nvPr/>
          </p:nvSpPr>
          <p:spPr>
            <a:xfrm>
              <a:off x="1577340" y="5593080"/>
              <a:ext cx="316230" cy="316230"/>
            </a:xfrm>
            <a:prstGeom prst="ellipse">
              <a:avLst/>
            </a:prstGeom>
            <a:solidFill>
              <a:srgbClr val="5B9BD5">
                <a:lumMod val="75000"/>
              </a:srgbClr>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78" name="Group 77">
            <a:extLst>
              <a:ext uri="{FF2B5EF4-FFF2-40B4-BE49-F238E27FC236}">
                <a16:creationId xmlns:a16="http://schemas.microsoft.com/office/drawing/2014/main" id="{12A14745-5768-4F84-B7E2-86D89F2FF630}"/>
              </a:ext>
            </a:extLst>
          </p:cNvPr>
          <p:cNvGrpSpPr/>
          <p:nvPr/>
        </p:nvGrpSpPr>
        <p:grpSpPr>
          <a:xfrm>
            <a:off x="320154" y="1875764"/>
            <a:ext cx="2820206" cy="1071811"/>
            <a:chOff x="511990" y="1440685"/>
            <a:chExt cx="2820206" cy="1071811"/>
          </a:xfrm>
        </p:grpSpPr>
        <p:sp>
          <p:nvSpPr>
            <p:cNvPr id="79" name="Speech Bubble: Rectangle with Corners Rounded 77">
              <a:extLst>
                <a:ext uri="{FF2B5EF4-FFF2-40B4-BE49-F238E27FC236}">
                  <a16:creationId xmlns:a16="http://schemas.microsoft.com/office/drawing/2014/main" id="{A6EC61AD-FAF4-4B4E-9554-A433516693BB}"/>
                </a:ext>
              </a:extLst>
            </p:cNvPr>
            <p:cNvSpPr/>
            <p:nvPr/>
          </p:nvSpPr>
          <p:spPr>
            <a:xfrm>
              <a:off x="545769" y="1440685"/>
              <a:ext cx="2611313" cy="1071811"/>
            </a:xfrm>
            <a:prstGeom prst="wedgeRoundRectCallout">
              <a:avLst>
                <a:gd name="adj1" fmla="val 34002"/>
                <a:gd name="adj2" fmla="val 70329"/>
                <a:gd name="adj3" fmla="val 16667"/>
              </a:avLst>
            </a:prstGeom>
            <a:solidFill>
              <a:sysClr val="window" lastClr="FFFF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80" name="TextBox 79">
              <a:extLst>
                <a:ext uri="{FF2B5EF4-FFF2-40B4-BE49-F238E27FC236}">
                  <a16:creationId xmlns:a16="http://schemas.microsoft.com/office/drawing/2014/main" id="{B77F84E4-6CCB-4A17-9145-59FF1BCCF613}"/>
                </a:ext>
              </a:extLst>
            </p:cNvPr>
            <p:cNvSpPr txBox="1"/>
            <p:nvPr/>
          </p:nvSpPr>
          <p:spPr>
            <a:xfrm>
              <a:off x="511990" y="1575466"/>
              <a:ext cx="282020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a:ea typeface="+mn-ea"/>
                  <a:cs typeface="+mn-cs"/>
                </a:rPr>
                <a:t>1. </a:t>
              </a:r>
              <a:r>
                <a:rPr kumimoji="0" lang="en-GB" sz="2000" b="0" i="0" u="none" strike="noStrike" kern="1200" cap="none" spc="0" normalizeH="0" baseline="0" noProof="0" dirty="0">
                  <a:ln>
                    <a:noFill/>
                  </a:ln>
                  <a:solidFill>
                    <a:srgbClr val="1D9A78">
                      <a:lumMod val="50000"/>
                    </a:srgbClr>
                  </a:solidFill>
                  <a:effectLst/>
                  <a:uLnTx/>
                  <a:uFillTx/>
                  <a:latin typeface="Wingdings" pitchFamily="2" charset="2"/>
                  <a:ea typeface="+mn-ea"/>
                  <a:cs typeface="+mn-cs"/>
                </a:rPr>
                <a:t>n</a:t>
              </a:r>
              <a:r>
                <a:rPr kumimoji="0" lang="en-GB" sz="2000" b="0" i="0" u="none" strike="noStrike" kern="0" cap="none" spc="0" normalizeH="0" baseline="0" noProof="0" dirty="0">
                  <a:ln>
                    <a:noFill/>
                  </a:ln>
                  <a:solidFill>
                    <a:srgbClr val="5B9BD5">
                      <a:lumMod val="50000"/>
                    </a:srgbClr>
                  </a:solidFill>
                  <a:effectLst/>
                  <a:uLnTx/>
                  <a:uFillTx/>
                  <a:latin typeface="Century Gothic"/>
                  <a:ea typeface="+mn-ea"/>
                  <a:cs typeface="+mn-cs"/>
                </a:rPr>
                <a:t> </a:t>
              </a:r>
              <a:r>
                <a:rPr kumimoji="0" lang="en-GB" sz="2000" b="0" i="0" u="none" strike="noStrike" kern="0" cap="none" spc="0" normalizeH="0" baseline="0" noProof="0" dirty="0" err="1">
                  <a:ln>
                    <a:noFill/>
                  </a:ln>
                  <a:solidFill>
                    <a:srgbClr val="5B9BD5">
                      <a:lumMod val="50000"/>
                    </a:srgbClr>
                  </a:solidFill>
                  <a:effectLst/>
                  <a:uLnTx/>
                  <a:uFillTx/>
                  <a:latin typeface="Century Gothic"/>
                  <a:ea typeface="+mn-ea"/>
                  <a:cs typeface="+mn-cs"/>
                </a:rPr>
                <a:t>läuf</a:t>
              </a:r>
              <a:r>
                <a:rPr kumimoji="0" lang="en-GB" sz="2000" b="0" i="0" u="none" strike="noStrike" kern="1200" cap="none" spc="0" normalizeH="0" baseline="0" noProof="0" dirty="0" err="1">
                  <a:ln>
                    <a:noFill/>
                  </a:ln>
                  <a:solidFill>
                    <a:srgbClr val="1D9A78">
                      <a:lumMod val="50000"/>
                    </a:srgbClr>
                  </a:solidFill>
                  <a:effectLst/>
                  <a:uLnTx/>
                  <a:uFillTx/>
                  <a:latin typeface="Wingdings" pitchFamily="2" charset="2"/>
                  <a:ea typeface="+mn-ea"/>
                  <a:cs typeface="+mn-cs"/>
                </a:rPr>
                <a:t>n</a:t>
              </a:r>
              <a:r>
                <a:rPr kumimoji="0" lang="en-GB" sz="2000" b="0" i="0" u="none" strike="noStrike" kern="0" cap="none" spc="0" normalizeH="0" baseline="0" noProof="0" dirty="0">
                  <a:ln>
                    <a:noFill/>
                  </a:ln>
                  <a:solidFill>
                    <a:srgbClr val="5B9BD5">
                      <a:lumMod val="50000"/>
                    </a:srgbClr>
                  </a:solidFill>
                  <a:effectLst/>
                  <a:uLnTx/>
                  <a:uFillTx/>
                  <a:latin typeface="Century Gothic"/>
                  <a:ea typeface="+mn-ea"/>
                  <a:cs typeface="+mn-cs"/>
                </a:rPr>
                <a:t> </a:t>
              </a:r>
              <a:r>
                <a:rPr kumimoji="0" lang="en-GB" sz="2000" b="0" i="0" u="none" strike="noStrike" kern="0" cap="none" spc="0" normalizeH="0" baseline="0" noProof="0" dirty="0" err="1">
                  <a:ln>
                    <a:noFill/>
                  </a:ln>
                  <a:solidFill>
                    <a:srgbClr val="5B9BD5">
                      <a:lumMod val="50000"/>
                    </a:srgbClr>
                  </a:solidFill>
                  <a:effectLst/>
                  <a:uLnTx/>
                  <a:uFillTx/>
                  <a:latin typeface="Century Gothic"/>
                  <a:ea typeface="+mn-ea"/>
                  <a:cs typeface="+mn-cs"/>
                </a:rPr>
                <a:t>jeden</a:t>
              </a:r>
              <a:r>
                <a:rPr kumimoji="0" lang="en-GB" sz="2000" b="0" i="0" u="none" strike="noStrike" kern="0" cap="none" spc="0" normalizeH="0" baseline="0" noProof="0" dirty="0">
                  <a:ln>
                    <a:noFill/>
                  </a:ln>
                  <a:solidFill>
                    <a:srgbClr val="5B9BD5">
                      <a:lumMod val="50000"/>
                    </a:srgbClr>
                  </a:solidFill>
                  <a:effectLst/>
                  <a:uLnTx/>
                  <a:uFillTx/>
                  <a:latin typeface="Century Gothic"/>
                  <a:ea typeface="+mn-ea"/>
                  <a:cs typeface="+mn-cs"/>
                </a:rPr>
                <a:t> Tag </a:t>
              </a:r>
              <a:r>
                <a:rPr kumimoji="0" lang="en-GB" sz="2000" b="0" i="0" u="none" strike="noStrike" kern="0" cap="none" spc="0" normalizeH="0" baseline="0" noProof="0" dirty="0" err="1">
                  <a:ln>
                    <a:noFill/>
                  </a:ln>
                  <a:solidFill>
                    <a:srgbClr val="5B9BD5">
                      <a:lumMod val="50000"/>
                    </a:srgbClr>
                  </a:solidFill>
                  <a:effectLst/>
                  <a:uLnTx/>
                  <a:uFillTx/>
                  <a:latin typeface="Century Gothic"/>
                  <a:ea typeface="+mn-ea"/>
                  <a:cs typeface="+mn-cs"/>
                </a:rPr>
                <a:t>sechs</a:t>
              </a:r>
              <a:r>
                <a:rPr kumimoji="0" lang="en-GB" sz="2000" b="0" i="0" u="none" strike="noStrike" kern="0" cap="none" spc="0" normalizeH="0" baseline="0" noProof="0" dirty="0">
                  <a:ln>
                    <a:noFill/>
                  </a:ln>
                  <a:solidFill>
                    <a:srgbClr val="5B9BD5">
                      <a:lumMod val="50000"/>
                    </a:srgbClr>
                  </a:solidFill>
                  <a:effectLst/>
                  <a:uLnTx/>
                  <a:uFillTx/>
                  <a:latin typeface="Century Gothic"/>
                  <a:ea typeface="+mn-ea"/>
                  <a:cs typeface="+mn-cs"/>
                </a:rPr>
                <a:t> </a:t>
              </a:r>
              <a:r>
                <a:rPr kumimoji="0" lang="en-GB" sz="2000" b="0" i="0" u="none" strike="noStrike" kern="0" cap="none" spc="0" normalizeH="0" baseline="0" noProof="0" dirty="0" err="1">
                  <a:ln>
                    <a:noFill/>
                  </a:ln>
                  <a:solidFill>
                    <a:srgbClr val="5B9BD5">
                      <a:lumMod val="50000"/>
                    </a:srgbClr>
                  </a:solidFill>
                  <a:effectLst/>
                  <a:uLnTx/>
                  <a:uFillTx/>
                  <a:latin typeface="Century Gothic"/>
                  <a:ea typeface="+mn-ea"/>
                  <a:cs typeface="+mn-cs"/>
                </a:rPr>
                <a:t>Kilometer</a:t>
              </a:r>
              <a:r>
                <a:rPr kumimoji="0" lang="en-GB" sz="2000" b="0" i="0" u="none" strike="noStrike" kern="0" cap="none" spc="0" normalizeH="0" baseline="0" noProof="0" dirty="0">
                  <a:ln>
                    <a:noFill/>
                  </a:ln>
                  <a:solidFill>
                    <a:srgbClr val="5B9BD5">
                      <a:lumMod val="50000"/>
                    </a:srgbClr>
                  </a:solidFill>
                  <a:effectLst/>
                  <a:uLnTx/>
                  <a:uFillTx/>
                  <a:latin typeface="Century Gothic"/>
                  <a:ea typeface="+mn-ea"/>
                  <a:cs typeface="+mn-cs"/>
                </a:rPr>
                <a:t>!</a:t>
              </a:r>
            </a:p>
          </p:txBody>
        </p:sp>
      </p:grpSp>
      <p:grpSp>
        <p:nvGrpSpPr>
          <p:cNvPr id="81" name="Group 80">
            <a:extLst>
              <a:ext uri="{FF2B5EF4-FFF2-40B4-BE49-F238E27FC236}">
                <a16:creationId xmlns:a16="http://schemas.microsoft.com/office/drawing/2014/main" id="{95992C12-433E-441F-B465-6C200E64AE96}"/>
              </a:ext>
            </a:extLst>
          </p:cNvPr>
          <p:cNvGrpSpPr/>
          <p:nvPr/>
        </p:nvGrpSpPr>
        <p:grpSpPr>
          <a:xfrm>
            <a:off x="292065" y="3354933"/>
            <a:ext cx="2797721" cy="1071811"/>
            <a:chOff x="483901" y="2919854"/>
            <a:chExt cx="2797721" cy="1071811"/>
          </a:xfrm>
        </p:grpSpPr>
        <p:sp>
          <p:nvSpPr>
            <p:cNvPr id="82" name="Speech Bubble: Rectangle with Corners Rounded 95">
              <a:extLst>
                <a:ext uri="{FF2B5EF4-FFF2-40B4-BE49-F238E27FC236}">
                  <a16:creationId xmlns:a16="http://schemas.microsoft.com/office/drawing/2014/main" id="{035E69BC-29E4-4E3E-937C-93487469D6E2}"/>
                </a:ext>
              </a:extLst>
            </p:cNvPr>
            <p:cNvSpPr/>
            <p:nvPr/>
          </p:nvSpPr>
          <p:spPr>
            <a:xfrm>
              <a:off x="523283" y="2919854"/>
              <a:ext cx="2611312" cy="1071811"/>
            </a:xfrm>
            <a:prstGeom prst="wedgeRoundRectCallout">
              <a:avLst>
                <a:gd name="adj1" fmla="val 34002"/>
                <a:gd name="adj2" fmla="val 70329"/>
                <a:gd name="adj3" fmla="val 16667"/>
              </a:avLst>
            </a:prstGeom>
            <a:solidFill>
              <a:sysClr val="window" lastClr="FFFF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83" name="TextBox 82">
              <a:extLst>
                <a:ext uri="{FF2B5EF4-FFF2-40B4-BE49-F238E27FC236}">
                  <a16:creationId xmlns:a16="http://schemas.microsoft.com/office/drawing/2014/main" id="{8BCA3BAC-D111-45A3-BC42-9735F81A005E}"/>
                </a:ext>
              </a:extLst>
            </p:cNvPr>
            <p:cNvSpPr txBox="1"/>
            <p:nvPr/>
          </p:nvSpPr>
          <p:spPr>
            <a:xfrm>
              <a:off x="483901" y="3033008"/>
              <a:ext cx="27977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a:ea typeface="+mn-ea"/>
                  <a:cs typeface="+mn-cs"/>
                </a:rPr>
                <a:t>2. </a:t>
              </a:r>
            </a:p>
          </p:txBody>
        </p:sp>
      </p:grpSp>
      <p:grpSp>
        <p:nvGrpSpPr>
          <p:cNvPr id="84" name="Group 83">
            <a:extLst>
              <a:ext uri="{FF2B5EF4-FFF2-40B4-BE49-F238E27FC236}">
                <a16:creationId xmlns:a16="http://schemas.microsoft.com/office/drawing/2014/main" id="{474CC0A3-ACD2-4277-9B18-1C7D072B21C3}"/>
              </a:ext>
            </a:extLst>
          </p:cNvPr>
          <p:cNvGrpSpPr/>
          <p:nvPr/>
        </p:nvGrpSpPr>
        <p:grpSpPr>
          <a:xfrm>
            <a:off x="331447" y="4791699"/>
            <a:ext cx="2611312" cy="1071811"/>
            <a:chOff x="523283" y="4356620"/>
            <a:chExt cx="2611312" cy="1071811"/>
          </a:xfrm>
        </p:grpSpPr>
        <p:sp>
          <p:nvSpPr>
            <p:cNvPr id="85" name="Speech Bubble: Rectangle with Corners Rounded 97">
              <a:extLst>
                <a:ext uri="{FF2B5EF4-FFF2-40B4-BE49-F238E27FC236}">
                  <a16:creationId xmlns:a16="http://schemas.microsoft.com/office/drawing/2014/main" id="{CB7900F1-91B5-4006-BCBA-81EB3F2B5C1E}"/>
                </a:ext>
              </a:extLst>
            </p:cNvPr>
            <p:cNvSpPr/>
            <p:nvPr/>
          </p:nvSpPr>
          <p:spPr>
            <a:xfrm>
              <a:off x="523283" y="4356620"/>
              <a:ext cx="2611312" cy="1071811"/>
            </a:xfrm>
            <a:prstGeom prst="wedgeRoundRectCallout">
              <a:avLst>
                <a:gd name="adj1" fmla="val 34002"/>
                <a:gd name="adj2" fmla="val 70329"/>
                <a:gd name="adj3" fmla="val 16667"/>
              </a:avLst>
            </a:prstGeom>
            <a:solidFill>
              <a:sysClr val="window" lastClr="FFFF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86" name="TextBox 85">
              <a:extLst>
                <a:ext uri="{FF2B5EF4-FFF2-40B4-BE49-F238E27FC236}">
                  <a16:creationId xmlns:a16="http://schemas.microsoft.com/office/drawing/2014/main" id="{CFBA356C-1BA8-4378-9E8A-CB58990F1E8A}"/>
                </a:ext>
              </a:extLst>
            </p:cNvPr>
            <p:cNvSpPr txBox="1"/>
            <p:nvPr/>
          </p:nvSpPr>
          <p:spPr>
            <a:xfrm>
              <a:off x="562096" y="4453175"/>
              <a:ext cx="253484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a:ea typeface="+mn-ea"/>
                  <a:cs typeface="+mn-cs"/>
                </a:rPr>
                <a:t>3. </a:t>
              </a:r>
            </a:p>
          </p:txBody>
        </p:sp>
      </p:grpSp>
      <p:grpSp>
        <p:nvGrpSpPr>
          <p:cNvPr id="87" name="Group 86">
            <a:extLst>
              <a:ext uri="{FF2B5EF4-FFF2-40B4-BE49-F238E27FC236}">
                <a16:creationId xmlns:a16="http://schemas.microsoft.com/office/drawing/2014/main" id="{56723CDF-BC87-4DF8-B5E0-296B15145F25}"/>
              </a:ext>
            </a:extLst>
          </p:cNvPr>
          <p:cNvGrpSpPr/>
          <p:nvPr/>
        </p:nvGrpSpPr>
        <p:grpSpPr>
          <a:xfrm>
            <a:off x="3556514" y="1436816"/>
            <a:ext cx="3131619" cy="5236809"/>
            <a:chOff x="-30480" y="22860"/>
            <a:chExt cx="3394710" cy="6004560"/>
          </a:xfrm>
        </p:grpSpPr>
        <p:grpSp>
          <p:nvGrpSpPr>
            <p:cNvPr id="88" name="Group 87">
              <a:extLst>
                <a:ext uri="{FF2B5EF4-FFF2-40B4-BE49-F238E27FC236}">
                  <a16:creationId xmlns:a16="http://schemas.microsoft.com/office/drawing/2014/main" id="{93AABA44-BD6A-4094-ADDA-5B95931E923A}"/>
                </a:ext>
              </a:extLst>
            </p:cNvPr>
            <p:cNvGrpSpPr/>
            <p:nvPr/>
          </p:nvGrpSpPr>
          <p:grpSpPr>
            <a:xfrm>
              <a:off x="-30480" y="22860"/>
              <a:ext cx="3394710" cy="6004560"/>
              <a:chOff x="-30480" y="22860"/>
              <a:chExt cx="3394710" cy="6004560"/>
            </a:xfrm>
          </p:grpSpPr>
          <p:sp>
            <p:nvSpPr>
              <p:cNvPr id="90" name="Rectangle: Rounded Corners 80">
                <a:extLst>
                  <a:ext uri="{FF2B5EF4-FFF2-40B4-BE49-F238E27FC236}">
                    <a16:creationId xmlns:a16="http://schemas.microsoft.com/office/drawing/2014/main" id="{7D2636BE-9609-4AA7-B2F7-F9657B498269}"/>
                  </a:ext>
                </a:extLst>
              </p:cNvPr>
              <p:cNvSpPr/>
              <p:nvPr/>
            </p:nvSpPr>
            <p:spPr>
              <a:xfrm>
                <a:off x="-30480" y="22860"/>
                <a:ext cx="3394710" cy="6004560"/>
              </a:xfrm>
              <a:prstGeom prst="roundRect">
                <a:avLst/>
              </a:prstGeom>
              <a:solidFill>
                <a:sysClr val="window" lastClr="FFFFFF"/>
              </a:solidFill>
              <a:ln w="12700" cap="flat" cmpd="sng" algn="ctr">
                <a:solidFill>
                  <a:srgbClr val="5B9BD5">
                    <a:lumMod val="75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91" name="Rectangle 90">
                <a:extLst>
                  <a:ext uri="{FF2B5EF4-FFF2-40B4-BE49-F238E27FC236}">
                    <a16:creationId xmlns:a16="http://schemas.microsoft.com/office/drawing/2014/main" id="{DA388D93-397D-4CC3-8526-CF429E099F05}"/>
                  </a:ext>
                </a:extLst>
              </p:cNvPr>
              <p:cNvSpPr/>
              <p:nvPr/>
            </p:nvSpPr>
            <p:spPr>
              <a:xfrm>
                <a:off x="152400" y="396240"/>
                <a:ext cx="3032760" cy="5109210"/>
              </a:xfrm>
              <a:prstGeom prst="rect">
                <a:avLst/>
              </a:prstGeom>
              <a:solidFill>
                <a:srgbClr val="5B9BD5">
                  <a:lumMod val="20000"/>
                  <a:lumOff val="80000"/>
                </a:srgbClr>
              </a:solidFill>
              <a:ln w="12700" cap="flat" cmpd="sng" algn="ctr">
                <a:solidFill>
                  <a:srgbClr val="5B9BD5">
                    <a:lumMod val="75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89" name="Oval 88">
              <a:extLst>
                <a:ext uri="{FF2B5EF4-FFF2-40B4-BE49-F238E27FC236}">
                  <a16:creationId xmlns:a16="http://schemas.microsoft.com/office/drawing/2014/main" id="{94497E1B-D1E7-49C3-A04D-D57A119C819B}"/>
                </a:ext>
              </a:extLst>
            </p:cNvPr>
            <p:cNvSpPr/>
            <p:nvPr/>
          </p:nvSpPr>
          <p:spPr>
            <a:xfrm>
              <a:off x="1577340" y="5593080"/>
              <a:ext cx="316230" cy="316230"/>
            </a:xfrm>
            <a:prstGeom prst="ellipse">
              <a:avLst/>
            </a:prstGeom>
            <a:solidFill>
              <a:srgbClr val="5B9BD5">
                <a:lumMod val="75000"/>
              </a:srgbClr>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grpSp>
      <p:grpSp>
        <p:nvGrpSpPr>
          <p:cNvPr id="92" name="Group 91">
            <a:extLst>
              <a:ext uri="{FF2B5EF4-FFF2-40B4-BE49-F238E27FC236}">
                <a16:creationId xmlns:a16="http://schemas.microsoft.com/office/drawing/2014/main" id="{8CAC349D-5707-4724-925A-9BA82B1A5251}"/>
              </a:ext>
            </a:extLst>
          </p:cNvPr>
          <p:cNvGrpSpPr/>
          <p:nvPr/>
        </p:nvGrpSpPr>
        <p:grpSpPr>
          <a:xfrm>
            <a:off x="3903946" y="1875763"/>
            <a:ext cx="2797721" cy="1071811"/>
            <a:chOff x="4095782" y="1440684"/>
            <a:chExt cx="2797721" cy="1071811"/>
          </a:xfrm>
        </p:grpSpPr>
        <p:sp>
          <p:nvSpPr>
            <p:cNvPr id="93" name="Speech Bubble: Rectangle with Corners Rounded 77">
              <a:extLst>
                <a:ext uri="{FF2B5EF4-FFF2-40B4-BE49-F238E27FC236}">
                  <a16:creationId xmlns:a16="http://schemas.microsoft.com/office/drawing/2014/main" id="{7CCE2294-DB62-44F1-912C-C526EB15FC2C}"/>
                </a:ext>
              </a:extLst>
            </p:cNvPr>
            <p:cNvSpPr/>
            <p:nvPr/>
          </p:nvSpPr>
          <p:spPr>
            <a:xfrm>
              <a:off x="4118268" y="1440684"/>
              <a:ext cx="2611313" cy="1071811"/>
            </a:xfrm>
            <a:prstGeom prst="wedgeRoundRectCallout">
              <a:avLst>
                <a:gd name="adj1" fmla="val 34002"/>
                <a:gd name="adj2" fmla="val 70329"/>
                <a:gd name="adj3" fmla="val 16667"/>
              </a:avLst>
            </a:prstGeom>
            <a:solidFill>
              <a:sysClr val="window" lastClr="FFFF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94" name="TextBox 93">
              <a:extLst>
                <a:ext uri="{FF2B5EF4-FFF2-40B4-BE49-F238E27FC236}">
                  <a16:creationId xmlns:a16="http://schemas.microsoft.com/office/drawing/2014/main" id="{5A07B19E-12E4-4BB5-8F3A-8E670E866559}"/>
                </a:ext>
              </a:extLst>
            </p:cNvPr>
            <p:cNvSpPr txBox="1"/>
            <p:nvPr/>
          </p:nvSpPr>
          <p:spPr>
            <a:xfrm>
              <a:off x="4095782" y="1543112"/>
              <a:ext cx="27977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a:ea typeface="+mn-ea"/>
                  <a:cs typeface="+mn-cs"/>
                </a:rPr>
                <a:t>4. </a:t>
              </a:r>
            </a:p>
          </p:txBody>
        </p:sp>
      </p:grpSp>
      <p:grpSp>
        <p:nvGrpSpPr>
          <p:cNvPr id="95" name="Group 94">
            <a:extLst>
              <a:ext uri="{FF2B5EF4-FFF2-40B4-BE49-F238E27FC236}">
                <a16:creationId xmlns:a16="http://schemas.microsoft.com/office/drawing/2014/main" id="{3FDB0ADD-A054-4EE1-AE45-A3F9FDBDBF28}"/>
              </a:ext>
            </a:extLst>
          </p:cNvPr>
          <p:cNvGrpSpPr/>
          <p:nvPr/>
        </p:nvGrpSpPr>
        <p:grpSpPr>
          <a:xfrm>
            <a:off x="3825832" y="3354933"/>
            <a:ext cx="2908660" cy="1071811"/>
            <a:chOff x="4056400" y="2919853"/>
            <a:chExt cx="2797721" cy="1071811"/>
          </a:xfrm>
        </p:grpSpPr>
        <p:sp>
          <p:nvSpPr>
            <p:cNvPr id="96" name="Speech Bubble: Rectangle with Corners Rounded 95">
              <a:extLst>
                <a:ext uri="{FF2B5EF4-FFF2-40B4-BE49-F238E27FC236}">
                  <a16:creationId xmlns:a16="http://schemas.microsoft.com/office/drawing/2014/main" id="{238812DD-66DF-4058-A864-B4DC9AF4D1A2}"/>
                </a:ext>
              </a:extLst>
            </p:cNvPr>
            <p:cNvSpPr/>
            <p:nvPr/>
          </p:nvSpPr>
          <p:spPr>
            <a:xfrm>
              <a:off x="4095782" y="2919853"/>
              <a:ext cx="2611312" cy="1071811"/>
            </a:xfrm>
            <a:prstGeom prst="wedgeRoundRectCallout">
              <a:avLst>
                <a:gd name="adj1" fmla="val 34002"/>
                <a:gd name="adj2" fmla="val 70329"/>
                <a:gd name="adj3" fmla="val 16667"/>
              </a:avLst>
            </a:prstGeom>
            <a:solidFill>
              <a:sysClr val="window" lastClr="FFFF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97" name="TextBox 96">
              <a:extLst>
                <a:ext uri="{FF2B5EF4-FFF2-40B4-BE49-F238E27FC236}">
                  <a16:creationId xmlns:a16="http://schemas.microsoft.com/office/drawing/2014/main" id="{B3445192-7E51-426C-B340-464F1B553AA7}"/>
                </a:ext>
              </a:extLst>
            </p:cNvPr>
            <p:cNvSpPr txBox="1"/>
            <p:nvPr/>
          </p:nvSpPr>
          <p:spPr>
            <a:xfrm>
              <a:off x="4056400" y="3033007"/>
              <a:ext cx="27977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a:ea typeface="+mn-ea"/>
                  <a:cs typeface="+mn-cs"/>
                </a:rPr>
                <a:t>5.</a:t>
              </a:r>
            </a:p>
          </p:txBody>
        </p:sp>
      </p:grpSp>
      <p:grpSp>
        <p:nvGrpSpPr>
          <p:cNvPr id="98" name="Group 97">
            <a:extLst>
              <a:ext uri="{FF2B5EF4-FFF2-40B4-BE49-F238E27FC236}">
                <a16:creationId xmlns:a16="http://schemas.microsoft.com/office/drawing/2014/main" id="{475D2546-029A-4BC1-A9E5-89F774FA51A4}"/>
              </a:ext>
            </a:extLst>
          </p:cNvPr>
          <p:cNvGrpSpPr/>
          <p:nvPr/>
        </p:nvGrpSpPr>
        <p:grpSpPr>
          <a:xfrm>
            <a:off x="3903946" y="4791698"/>
            <a:ext cx="2611312" cy="1071811"/>
            <a:chOff x="4095782" y="4356619"/>
            <a:chExt cx="2611312" cy="1071811"/>
          </a:xfrm>
        </p:grpSpPr>
        <p:sp>
          <p:nvSpPr>
            <p:cNvPr id="99" name="Speech Bubble: Rectangle with Corners Rounded 97">
              <a:extLst>
                <a:ext uri="{FF2B5EF4-FFF2-40B4-BE49-F238E27FC236}">
                  <a16:creationId xmlns:a16="http://schemas.microsoft.com/office/drawing/2014/main" id="{BE3C0D2D-E92B-4586-ACA9-E3F45644475B}"/>
                </a:ext>
              </a:extLst>
            </p:cNvPr>
            <p:cNvSpPr/>
            <p:nvPr/>
          </p:nvSpPr>
          <p:spPr>
            <a:xfrm>
              <a:off x="4095782" y="4356619"/>
              <a:ext cx="2611312" cy="1071811"/>
            </a:xfrm>
            <a:prstGeom prst="wedgeRoundRectCallout">
              <a:avLst>
                <a:gd name="adj1" fmla="val 34002"/>
                <a:gd name="adj2" fmla="val 70329"/>
                <a:gd name="adj3" fmla="val 16667"/>
              </a:avLst>
            </a:prstGeom>
            <a:solidFill>
              <a:sysClr val="window" lastClr="FFFFFF"/>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050" b="1" i="0" u="none" strike="noStrike" kern="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rPr>
                <a:t> </a:t>
              </a:r>
              <a:endParaRPr kumimoji="0" lang="en-GB" sz="1100" b="0" i="0" u="none" strike="noStrike" kern="0" cap="none" spc="0" normalizeH="0" baseline="0" noProof="0" dirty="0">
                <a:ln>
                  <a:noFill/>
                </a:ln>
                <a:solidFill>
                  <a:srgbClr val="5B9BD5">
                    <a:lumMod val="50000"/>
                  </a:srgbClr>
                </a:solidFill>
                <a:effectLst/>
                <a:uLnTx/>
                <a:uFillTx/>
                <a:latin typeface="Century Gothic" panose="020F0302020204030204"/>
                <a:ea typeface="Calibri" panose="020F0502020204030204" pitchFamily="34" charset="0"/>
                <a:cs typeface="Times New Roman" panose="02020603050405020304" pitchFamily="18" charset="0"/>
              </a:endParaRPr>
            </a:p>
          </p:txBody>
        </p:sp>
        <p:sp>
          <p:nvSpPr>
            <p:cNvPr id="100" name="TextBox 99">
              <a:extLst>
                <a:ext uri="{FF2B5EF4-FFF2-40B4-BE49-F238E27FC236}">
                  <a16:creationId xmlns:a16="http://schemas.microsoft.com/office/drawing/2014/main" id="{D5AF0D62-DBED-4138-AFCF-6608F2F9E949}"/>
                </a:ext>
              </a:extLst>
            </p:cNvPr>
            <p:cNvSpPr txBox="1"/>
            <p:nvPr/>
          </p:nvSpPr>
          <p:spPr>
            <a:xfrm>
              <a:off x="4134595" y="4453174"/>
              <a:ext cx="253484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a:ea typeface="+mn-ea"/>
                  <a:cs typeface="+mn-cs"/>
                </a:rPr>
                <a:t>6. </a:t>
              </a:r>
            </a:p>
          </p:txBody>
        </p:sp>
      </p:grpSp>
      <p:grpSp>
        <p:nvGrpSpPr>
          <p:cNvPr id="4" name="Group 3">
            <a:extLst>
              <a:ext uri="{FF2B5EF4-FFF2-40B4-BE49-F238E27FC236}">
                <a16:creationId xmlns:a16="http://schemas.microsoft.com/office/drawing/2014/main" id="{B5B3AB02-2336-4A11-9A81-A27EF38C0DDF}"/>
              </a:ext>
            </a:extLst>
          </p:cNvPr>
          <p:cNvGrpSpPr/>
          <p:nvPr/>
        </p:nvGrpSpPr>
        <p:grpSpPr>
          <a:xfrm>
            <a:off x="402114" y="1887961"/>
            <a:ext cx="2481697" cy="1048483"/>
            <a:chOff x="-15366179" y="5591739"/>
            <a:chExt cx="2481697" cy="1048483"/>
          </a:xfrm>
        </p:grpSpPr>
        <p:sp>
          <p:nvSpPr>
            <p:cNvPr id="2" name="Rectangle: Rounded Corners 1">
              <a:extLst>
                <a:ext uri="{FF2B5EF4-FFF2-40B4-BE49-F238E27FC236}">
                  <a16:creationId xmlns:a16="http://schemas.microsoft.com/office/drawing/2014/main" id="{90E7624F-1800-47CC-8DF4-7CAA245DD6C7}"/>
                </a:ext>
              </a:extLst>
            </p:cNvPr>
            <p:cNvSpPr/>
            <p:nvPr/>
          </p:nvSpPr>
          <p:spPr>
            <a:xfrm>
              <a:off x="-15354460" y="5591739"/>
              <a:ext cx="2469978" cy="84729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7" name="TextBox 116">
              <a:extLst>
                <a:ext uri="{FF2B5EF4-FFF2-40B4-BE49-F238E27FC236}">
                  <a16:creationId xmlns:a16="http://schemas.microsoft.com/office/drawing/2014/main" id="{81048DD7-37A0-4FFA-B756-23331312C415}"/>
                </a:ext>
              </a:extLst>
            </p:cNvPr>
            <p:cNvSpPr txBox="1"/>
            <p:nvPr/>
          </p:nvSpPr>
          <p:spPr>
            <a:xfrm>
              <a:off x="-15366179" y="5624559"/>
              <a:ext cx="246997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a:ea typeface="+mn-ea"/>
                  <a:cs typeface="+mn-cs"/>
                </a:rPr>
                <a:t>1.</a:t>
              </a:r>
              <a:r>
                <a:rPr kumimoji="0" lang="en-GB" sz="2000" b="0" i="0" u="none" strike="noStrike" kern="0" cap="none" spc="0" normalizeH="0" baseline="0" noProof="0" dirty="0">
                  <a:ln>
                    <a:noFill/>
                  </a:ln>
                  <a:solidFill>
                    <a:srgbClr val="002060"/>
                  </a:solidFill>
                  <a:effectLst/>
                  <a:uLnTx/>
                  <a:uFillTx/>
                  <a:latin typeface="Century Gothic"/>
                  <a:ea typeface="+mn-ea"/>
                  <a:cs typeface="+mn-cs"/>
                </a:rPr>
                <a:t> </a:t>
              </a:r>
              <a:r>
                <a:rPr kumimoji="0" lang="en-GB" sz="2000" b="1" i="0" u="none" strike="noStrike" kern="0" cap="none" spc="0" normalizeH="0" baseline="0" noProof="0" dirty="0">
                  <a:ln>
                    <a:noFill/>
                  </a:ln>
                  <a:solidFill>
                    <a:srgbClr val="002060"/>
                  </a:solidFill>
                  <a:effectLst/>
                  <a:uLnTx/>
                  <a:uFillTx/>
                  <a:latin typeface="Century Gothic"/>
                  <a:ea typeface="+mn-ea"/>
                  <a:cs typeface="+mn-cs"/>
                </a:rPr>
                <a:t>Er </a:t>
              </a:r>
              <a:r>
                <a:rPr kumimoji="0" lang="en-GB" sz="2000" b="1" i="0" u="none" strike="noStrike" kern="0" cap="none" spc="0" normalizeH="0" baseline="0" noProof="0" dirty="0" err="1">
                  <a:ln>
                    <a:noFill/>
                  </a:ln>
                  <a:solidFill>
                    <a:srgbClr val="5B9BD5">
                      <a:lumMod val="50000"/>
                    </a:srgbClr>
                  </a:solidFill>
                  <a:effectLst/>
                  <a:uLnTx/>
                  <a:uFillTx/>
                  <a:latin typeface="Century Gothic"/>
                  <a:ea typeface="+mn-ea"/>
                  <a:cs typeface="+mn-cs"/>
                </a:rPr>
                <a:t>läuft</a:t>
              </a:r>
              <a:r>
                <a:rPr kumimoji="0" lang="en-GB" sz="2000" b="1" i="0" u="none" strike="noStrike" kern="0" cap="none" spc="0" normalizeH="0" baseline="0" noProof="0" dirty="0">
                  <a:ln>
                    <a:noFill/>
                  </a:ln>
                  <a:solidFill>
                    <a:srgbClr val="5B9BD5">
                      <a:lumMod val="50000"/>
                    </a:srgbClr>
                  </a:solidFill>
                  <a:effectLst/>
                  <a:uLnTx/>
                  <a:uFillTx/>
                  <a:latin typeface="Century Gothic"/>
                  <a:ea typeface="+mn-ea"/>
                  <a:cs typeface="+mn-cs"/>
                </a:rPr>
                <a:t>  </a:t>
              </a:r>
              <a:r>
                <a:rPr kumimoji="0" lang="en-GB" sz="2000" i="0" u="none" strike="noStrike" kern="0" cap="none" spc="0" normalizeH="0" baseline="0" noProof="0" dirty="0" err="1">
                  <a:ln>
                    <a:noFill/>
                  </a:ln>
                  <a:solidFill>
                    <a:srgbClr val="5B9BD5">
                      <a:lumMod val="50000"/>
                    </a:srgbClr>
                  </a:solidFill>
                  <a:effectLst/>
                  <a:uLnTx/>
                  <a:uFillTx/>
                  <a:latin typeface="Century Gothic"/>
                  <a:ea typeface="+mn-ea"/>
                  <a:cs typeface="+mn-cs"/>
                </a:rPr>
                <a:t>jeden</a:t>
              </a:r>
              <a:r>
                <a:rPr kumimoji="0" lang="en-GB" sz="2000" i="0" u="none" strike="noStrike" kern="0" cap="none" spc="0" normalizeH="0" baseline="0" noProof="0" dirty="0">
                  <a:ln>
                    <a:noFill/>
                  </a:ln>
                  <a:solidFill>
                    <a:srgbClr val="5B9BD5">
                      <a:lumMod val="50000"/>
                    </a:srgbClr>
                  </a:solidFill>
                  <a:effectLst/>
                  <a:uLnTx/>
                  <a:uFillTx/>
                  <a:latin typeface="Century Gothic"/>
                  <a:ea typeface="+mn-ea"/>
                  <a:cs typeface="+mn-cs"/>
                </a:rPr>
                <a:t> Tag </a:t>
              </a:r>
              <a:r>
                <a:rPr kumimoji="0" lang="en-GB" sz="2000" b="0" i="0" u="none" strike="noStrike" kern="0" cap="none" spc="0" normalizeH="0" baseline="0" noProof="0" dirty="0" err="1">
                  <a:ln>
                    <a:noFill/>
                  </a:ln>
                  <a:solidFill>
                    <a:srgbClr val="5B9BD5">
                      <a:lumMod val="50000"/>
                    </a:srgbClr>
                  </a:solidFill>
                  <a:effectLst/>
                  <a:uLnTx/>
                  <a:uFillTx/>
                  <a:latin typeface="Century Gothic"/>
                  <a:ea typeface="+mn-ea"/>
                  <a:cs typeface="+mn-cs"/>
                </a:rPr>
                <a:t>sechs</a:t>
              </a:r>
              <a:r>
                <a:rPr kumimoji="0" lang="en-GB" sz="2000" b="0" i="0" u="none" strike="noStrike" kern="0" cap="none" spc="0" normalizeH="0" baseline="0" noProof="0" dirty="0">
                  <a:ln>
                    <a:noFill/>
                  </a:ln>
                  <a:solidFill>
                    <a:srgbClr val="5B9BD5">
                      <a:lumMod val="50000"/>
                    </a:srgbClr>
                  </a:solidFill>
                  <a:effectLst/>
                  <a:uLnTx/>
                  <a:uFillTx/>
                  <a:latin typeface="Century Gothic"/>
                  <a:ea typeface="+mn-ea"/>
                  <a:cs typeface="+mn-cs"/>
                </a:rPr>
                <a:t> </a:t>
              </a:r>
              <a:r>
                <a:rPr kumimoji="0" lang="en-GB" sz="2000" b="0" i="0" u="none" strike="noStrike" kern="0" cap="none" spc="0" normalizeH="0" baseline="0" noProof="0" dirty="0" err="1">
                  <a:ln>
                    <a:noFill/>
                  </a:ln>
                  <a:solidFill>
                    <a:srgbClr val="5B9BD5">
                      <a:lumMod val="50000"/>
                    </a:srgbClr>
                  </a:solidFill>
                  <a:effectLst/>
                  <a:uLnTx/>
                  <a:uFillTx/>
                  <a:latin typeface="Century Gothic"/>
                  <a:ea typeface="+mn-ea"/>
                  <a:cs typeface="+mn-cs"/>
                </a:rPr>
                <a:t>Kilometer</a:t>
              </a:r>
              <a:r>
                <a:rPr kumimoji="0" lang="en-GB" sz="2000" b="0" i="0" u="none" strike="noStrike" kern="0" cap="none" spc="0" normalizeH="0" baseline="0" noProof="0" dirty="0">
                  <a:ln>
                    <a:noFill/>
                  </a:ln>
                  <a:solidFill>
                    <a:srgbClr val="5B9BD5">
                      <a:lumMod val="50000"/>
                    </a:srgbClr>
                  </a:solidFill>
                  <a:effectLst/>
                  <a:uLnTx/>
                  <a:uFillTx/>
                  <a:latin typeface="Century Gothic"/>
                  <a:ea typeface="+mn-ea"/>
                  <a:cs typeface="+mn-cs"/>
                </a:rPr>
                <a:t>.</a:t>
              </a:r>
            </a:p>
          </p:txBody>
        </p:sp>
      </p:grpSp>
      <p:sp>
        <p:nvSpPr>
          <p:cNvPr id="7" name="TextBox 6">
            <a:extLst>
              <a:ext uri="{FF2B5EF4-FFF2-40B4-BE49-F238E27FC236}">
                <a16:creationId xmlns:a16="http://schemas.microsoft.com/office/drawing/2014/main" id="{682D3BD4-8394-A4A8-BD07-4569E2C30043}"/>
              </a:ext>
            </a:extLst>
          </p:cNvPr>
          <p:cNvSpPr txBox="1"/>
          <p:nvPr/>
        </p:nvSpPr>
        <p:spPr>
          <a:xfrm>
            <a:off x="4081421" y="4876003"/>
            <a:ext cx="282020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a:ea typeface="+mn-ea"/>
                <a:cs typeface="+mn-cs"/>
              </a:rPr>
              <a:t> </a:t>
            </a:r>
            <a:r>
              <a:rPr kumimoji="0" lang="en-GB" sz="2000" b="0" i="0" u="none" strike="noStrike" kern="1200" cap="none" spc="0" normalizeH="0" baseline="0" noProof="0" dirty="0">
                <a:ln>
                  <a:noFill/>
                </a:ln>
                <a:solidFill>
                  <a:srgbClr val="1D9A78">
                    <a:lumMod val="50000"/>
                  </a:srgbClr>
                </a:solidFill>
                <a:effectLst/>
                <a:uLnTx/>
                <a:uFillTx/>
                <a:latin typeface="Wingdings" pitchFamily="2" charset="2"/>
                <a:ea typeface="+mn-ea"/>
                <a:cs typeface="+mn-cs"/>
              </a:rPr>
              <a:t>n</a:t>
            </a:r>
            <a:r>
              <a:rPr kumimoji="0" lang="en-GB" sz="2000" b="0" i="0" u="none" strike="noStrike" kern="0" cap="none" spc="0" normalizeH="0" baseline="0" noProof="0" dirty="0">
                <a:ln>
                  <a:noFill/>
                </a:ln>
                <a:solidFill>
                  <a:srgbClr val="5B9BD5">
                    <a:lumMod val="50000"/>
                  </a:srgbClr>
                </a:solidFill>
                <a:effectLst/>
                <a:uLnTx/>
                <a:uFillTx/>
                <a:latin typeface="Century Gothic"/>
                <a:ea typeface="+mn-ea"/>
                <a:cs typeface="+mn-cs"/>
              </a:rPr>
              <a:t> </a:t>
            </a:r>
            <a:r>
              <a:rPr kumimoji="0" lang="en-GB" sz="2000" b="0" i="0" u="none" strike="noStrike" kern="0" cap="none" spc="0" normalizeH="0" baseline="0" noProof="0" dirty="0" err="1">
                <a:ln>
                  <a:noFill/>
                </a:ln>
                <a:solidFill>
                  <a:srgbClr val="5B9BD5">
                    <a:lumMod val="50000"/>
                  </a:srgbClr>
                </a:solidFill>
                <a:effectLst/>
                <a:uLnTx/>
                <a:uFillTx/>
                <a:latin typeface="Century Gothic"/>
                <a:ea typeface="+mn-ea"/>
                <a:cs typeface="+mn-cs"/>
              </a:rPr>
              <a:t>wäsch</a:t>
            </a:r>
            <a:r>
              <a:rPr kumimoji="0" lang="en-GB" sz="2000" b="0" i="0" u="none" strike="noStrike" kern="1200" cap="none" spc="0" normalizeH="0" baseline="0" noProof="0" dirty="0" err="1">
                <a:ln>
                  <a:noFill/>
                </a:ln>
                <a:solidFill>
                  <a:srgbClr val="1D9A78">
                    <a:lumMod val="50000"/>
                  </a:srgbClr>
                </a:solidFill>
                <a:effectLst/>
                <a:uLnTx/>
                <a:uFillTx/>
                <a:latin typeface="Wingdings" pitchFamily="2" charset="2"/>
                <a:ea typeface="+mn-ea"/>
                <a:cs typeface="+mn-cs"/>
              </a:rPr>
              <a:t>n</a:t>
            </a:r>
            <a:r>
              <a:rPr kumimoji="0" lang="en-GB" sz="2000" b="0" i="0" u="none" strike="noStrike" kern="0" cap="none" spc="0" normalizeH="0" baseline="0" noProof="0" dirty="0">
                <a:ln>
                  <a:noFill/>
                </a:ln>
                <a:solidFill>
                  <a:srgbClr val="5B9BD5">
                    <a:lumMod val="50000"/>
                  </a:srgbClr>
                </a:solidFill>
                <a:effectLst/>
                <a:uLnTx/>
                <a:uFillTx/>
                <a:latin typeface="Century Gothic"/>
                <a:ea typeface="+mn-ea"/>
                <a:cs typeface="+mn-cs"/>
              </a:rPr>
              <a:t> Autos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a:ea typeface="+mn-ea"/>
                <a:cs typeface="+mn-cs"/>
              </a:rPr>
              <a:t>in</a:t>
            </a:r>
            <a:r>
              <a:rPr kumimoji="0" lang="en-GB" sz="2000" b="0" i="0" u="none" strike="noStrike" kern="0" cap="none" spc="0" normalizeH="0" noProof="0" dirty="0">
                <a:ln>
                  <a:noFill/>
                </a:ln>
                <a:solidFill>
                  <a:srgbClr val="5B9BD5">
                    <a:lumMod val="50000"/>
                  </a:srgbClr>
                </a:solidFill>
                <a:effectLst/>
                <a:uLnTx/>
                <a:uFillTx/>
                <a:latin typeface="Century Gothic"/>
                <a:ea typeface="+mn-ea"/>
                <a:cs typeface="+mn-cs"/>
              </a:rPr>
              <a:t> der Pause für die Lehrer.</a:t>
            </a:r>
            <a:endParaRPr kumimoji="0" lang="en-GB" sz="2000" b="0" i="0" u="none" strike="noStrike" kern="0" cap="none" spc="0" normalizeH="0" baseline="0" noProof="0" dirty="0">
              <a:ln>
                <a:noFill/>
              </a:ln>
              <a:solidFill>
                <a:srgbClr val="5B9BD5">
                  <a:lumMod val="50000"/>
                </a:srgbClr>
              </a:solidFill>
              <a:effectLst/>
              <a:uLnTx/>
              <a:uFillTx/>
              <a:latin typeface="Century Gothic"/>
              <a:ea typeface="+mn-ea"/>
              <a:cs typeface="+mn-cs"/>
            </a:endParaRPr>
          </a:p>
        </p:txBody>
      </p:sp>
      <p:sp>
        <p:nvSpPr>
          <p:cNvPr id="8" name="TextBox 7">
            <a:extLst>
              <a:ext uri="{FF2B5EF4-FFF2-40B4-BE49-F238E27FC236}">
                <a16:creationId xmlns:a16="http://schemas.microsoft.com/office/drawing/2014/main" id="{42356158-CEDE-2A30-7201-34ADFD33FEFB}"/>
              </a:ext>
            </a:extLst>
          </p:cNvPr>
          <p:cNvSpPr txBox="1"/>
          <p:nvPr/>
        </p:nvSpPr>
        <p:spPr>
          <a:xfrm>
            <a:off x="573726" y="4860986"/>
            <a:ext cx="282020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a:ea typeface="+mn-ea"/>
                <a:cs typeface="+mn-cs"/>
              </a:rPr>
              <a:t> </a:t>
            </a:r>
            <a:r>
              <a:rPr kumimoji="0" lang="en-GB" sz="2000" b="0" i="0" u="none" strike="noStrike" kern="1200" cap="none" spc="0" normalizeH="0" baseline="0" noProof="0" dirty="0">
                <a:ln>
                  <a:noFill/>
                </a:ln>
                <a:solidFill>
                  <a:srgbClr val="1D9A78">
                    <a:lumMod val="50000"/>
                  </a:srgbClr>
                </a:solidFill>
                <a:effectLst/>
                <a:uLnTx/>
                <a:uFillTx/>
                <a:latin typeface="Wingdings" pitchFamily="2" charset="2"/>
                <a:ea typeface="+mn-ea"/>
                <a:cs typeface="+mn-cs"/>
              </a:rPr>
              <a:t>n</a:t>
            </a:r>
            <a:r>
              <a:rPr kumimoji="0" lang="en-GB" sz="2000" b="0" i="0" u="none" strike="noStrike" kern="0" cap="none" spc="0" normalizeH="0" baseline="0" noProof="0" dirty="0">
                <a:ln>
                  <a:noFill/>
                </a:ln>
                <a:solidFill>
                  <a:srgbClr val="5B9BD5">
                    <a:lumMod val="50000"/>
                  </a:srgbClr>
                </a:solidFill>
                <a:effectLst/>
                <a:uLnTx/>
                <a:uFillTx/>
                <a:latin typeface="Century Gothic"/>
                <a:ea typeface="+mn-ea"/>
                <a:cs typeface="+mn-cs"/>
              </a:rPr>
              <a:t> </a:t>
            </a:r>
            <a:r>
              <a:rPr kumimoji="0" lang="en-GB" sz="2000" b="0" i="0" u="none" strike="noStrike" kern="0" cap="none" spc="0" normalizeH="0" baseline="0" noProof="0" dirty="0" err="1">
                <a:ln>
                  <a:noFill/>
                </a:ln>
                <a:solidFill>
                  <a:srgbClr val="5B9BD5">
                    <a:lumMod val="50000"/>
                  </a:srgbClr>
                </a:solidFill>
                <a:effectLst/>
                <a:uLnTx/>
                <a:uFillTx/>
                <a:latin typeface="Century Gothic"/>
                <a:ea typeface="+mn-ea"/>
                <a:cs typeface="+mn-cs"/>
              </a:rPr>
              <a:t>trag</a:t>
            </a:r>
            <a:r>
              <a:rPr kumimoji="0" lang="en-GB" sz="2000" b="0" i="0" u="none" strike="noStrike" kern="1200" cap="none" spc="0" normalizeH="0" baseline="0" noProof="0" dirty="0" err="1">
                <a:ln>
                  <a:noFill/>
                </a:ln>
                <a:solidFill>
                  <a:srgbClr val="1D9A78">
                    <a:lumMod val="50000"/>
                  </a:srgbClr>
                </a:solidFill>
                <a:effectLst/>
                <a:uLnTx/>
                <a:uFillTx/>
                <a:latin typeface="Wingdings" pitchFamily="2" charset="2"/>
                <a:ea typeface="+mn-ea"/>
                <a:cs typeface="+mn-cs"/>
              </a:rPr>
              <a:t>n</a:t>
            </a:r>
            <a:r>
              <a:rPr kumimoji="0" lang="en-GB" sz="2000" b="0" i="0" u="none" strike="noStrike" kern="0" cap="none" spc="0" normalizeH="0" baseline="0" noProof="0" dirty="0">
                <a:ln>
                  <a:noFill/>
                </a:ln>
                <a:solidFill>
                  <a:srgbClr val="5B9BD5">
                    <a:lumMod val="50000"/>
                  </a:srgbClr>
                </a:solidFill>
                <a:effectLst/>
                <a:uLnTx/>
                <a:uFillTx/>
                <a:latin typeface="Century Gothic"/>
                <a:ea typeface="+mn-ea"/>
                <a:cs typeface="+mn-cs"/>
              </a:rPr>
              <a:t> </a:t>
            </a:r>
            <a:r>
              <a:rPr kumimoji="0" lang="en-GB" sz="2000" b="0" i="0" u="none" strike="noStrike" kern="0" cap="none" spc="0" normalizeH="0" baseline="0" noProof="0" dirty="0" err="1">
                <a:ln>
                  <a:noFill/>
                </a:ln>
                <a:solidFill>
                  <a:srgbClr val="5B9BD5">
                    <a:lumMod val="50000"/>
                  </a:srgbClr>
                </a:solidFill>
                <a:effectLst/>
                <a:uLnTx/>
                <a:uFillTx/>
                <a:latin typeface="Century Gothic"/>
                <a:ea typeface="+mn-ea"/>
                <a:cs typeface="+mn-cs"/>
              </a:rPr>
              <a:t>ein</a:t>
            </a:r>
            <a:r>
              <a:rPr kumimoji="0" lang="en-GB" sz="2000" b="0" i="0" u="none" strike="noStrike" kern="0" cap="none" spc="0" normalizeH="0" baseline="0" noProof="0" dirty="0">
                <a:ln>
                  <a:noFill/>
                </a:ln>
                <a:solidFill>
                  <a:srgbClr val="5B9BD5">
                    <a:lumMod val="50000"/>
                  </a:srgbClr>
                </a:solidFill>
                <a:effectLst/>
                <a:uLnTx/>
                <a:uFillTx/>
                <a:latin typeface="Century Gothic"/>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err="1">
                <a:ln>
                  <a:noFill/>
                </a:ln>
                <a:solidFill>
                  <a:srgbClr val="5B9BD5">
                    <a:lumMod val="50000"/>
                  </a:srgbClr>
                </a:solidFill>
                <a:effectLst/>
                <a:uLnTx/>
                <a:uFillTx/>
                <a:latin typeface="Century Gothic"/>
                <a:ea typeface="+mn-ea"/>
                <a:cs typeface="+mn-cs"/>
              </a:rPr>
              <a:t>Kostüm</a:t>
            </a:r>
            <a:r>
              <a:rPr kumimoji="0" lang="en-GB" sz="2000" b="0" i="0" u="none" strike="noStrike" kern="0" cap="none" spc="0" normalizeH="0" baseline="0" noProof="0" dirty="0">
                <a:ln>
                  <a:noFill/>
                </a:ln>
                <a:solidFill>
                  <a:srgbClr val="5B9BD5">
                    <a:lumMod val="50000"/>
                  </a:srgbClr>
                </a:solidFill>
                <a:effectLst/>
                <a:uLnTx/>
                <a:uFillTx/>
                <a:latin typeface="Century Gothic"/>
                <a:ea typeface="+mn-ea"/>
                <a:cs typeface="+mn-cs"/>
              </a:rPr>
              <a:t> in der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a:ea typeface="+mn-ea"/>
                <a:cs typeface="+mn-cs"/>
              </a:rPr>
              <a:t>Schule.</a:t>
            </a:r>
          </a:p>
        </p:txBody>
      </p:sp>
      <p:sp>
        <p:nvSpPr>
          <p:cNvPr id="9" name="TextBox 8">
            <a:extLst>
              <a:ext uri="{FF2B5EF4-FFF2-40B4-BE49-F238E27FC236}">
                <a16:creationId xmlns:a16="http://schemas.microsoft.com/office/drawing/2014/main" id="{C9273347-7339-6B7D-1305-CFF6B5B6CD50}"/>
              </a:ext>
            </a:extLst>
          </p:cNvPr>
          <p:cNvSpPr txBox="1"/>
          <p:nvPr/>
        </p:nvSpPr>
        <p:spPr>
          <a:xfrm>
            <a:off x="4115616" y="1978733"/>
            <a:ext cx="282020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a:ea typeface="+mn-ea"/>
                <a:cs typeface="+mn-cs"/>
              </a:rPr>
              <a:t> </a:t>
            </a:r>
            <a:r>
              <a:rPr kumimoji="0" lang="en-GB" sz="2000" b="0" i="0" u="none" strike="noStrike" kern="1200" cap="none" spc="0" normalizeH="0" baseline="0" noProof="0" dirty="0">
                <a:ln>
                  <a:noFill/>
                </a:ln>
                <a:solidFill>
                  <a:srgbClr val="1D9A78">
                    <a:lumMod val="50000"/>
                  </a:srgbClr>
                </a:solidFill>
                <a:effectLst/>
                <a:uLnTx/>
                <a:uFillTx/>
                <a:latin typeface="Wingdings" pitchFamily="2" charset="2"/>
                <a:ea typeface="+mn-ea"/>
                <a:cs typeface="+mn-cs"/>
              </a:rPr>
              <a:t>n</a:t>
            </a:r>
            <a:r>
              <a:rPr kumimoji="0" lang="en-GB" sz="2000" b="0" i="0" u="none" strike="noStrike" kern="0" cap="none" spc="0" normalizeH="0" baseline="0" noProof="0" dirty="0">
                <a:ln>
                  <a:noFill/>
                </a:ln>
                <a:solidFill>
                  <a:srgbClr val="5B9BD5">
                    <a:lumMod val="50000"/>
                  </a:srgbClr>
                </a:solidFill>
                <a:effectLst/>
                <a:uLnTx/>
                <a:uFillTx/>
                <a:latin typeface="Century Gothic"/>
                <a:ea typeface="+mn-ea"/>
                <a:cs typeface="+mn-cs"/>
              </a:rPr>
              <a:t> </a:t>
            </a:r>
            <a:r>
              <a:rPr lang="en-GB" sz="2000" kern="0" dirty="0" err="1">
                <a:solidFill>
                  <a:srgbClr val="5B9BD5">
                    <a:lumMod val="50000"/>
                  </a:srgbClr>
                </a:solidFill>
                <a:latin typeface="Century Gothic"/>
              </a:rPr>
              <a:t>wasch</a:t>
            </a:r>
            <a:r>
              <a:rPr kumimoji="0" lang="en-GB" sz="2000" b="0" i="0" u="none" strike="noStrike" kern="1200" cap="none" spc="0" normalizeH="0" baseline="0" noProof="0" dirty="0">
                <a:ln>
                  <a:noFill/>
                </a:ln>
                <a:solidFill>
                  <a:srgbClr val="1D9A78">
                    <a:lumMod val="50000"/>
                  </a:srgbClr>
                </a:solidFill>
                <a:effectLst/>
                <a:uLnTx/>
                <a:uFillTx/>
                <a:latin typeface="Wingdings" pitchFamily="2" charset="2"/>
                <a:ea typeface="+mn-ea"/>
                <a:cs typeface="+mn-cs"/>
              </a:rPr>
              <a:t>n</a:t>
            </a:r>
            <a:r>
              <a:rPr kumimoji="0" lang="en-GB" sz="2000" b="0" i="0" u="none" strike="noStrike" kern="0" cap="none" spc="0" normalizeH="0" baseline="0" noProof="0" dirty="0">
                <a:ln>
                  <a:noFill/>
                </a:ln>
                <a:solidFill>
                  <a:srgbClr val="5B9BD5">
                    <a:lumMod val="50000"/>
                  </a:srgbClr>
                </a:solidFill>
                <a:effectLst/>
                <a:uLnTx/>
                <a:uFillTx/>
                <a:latin typeface="Century Gothic"/>
                <a:ea typeface="+mn-ea"/>
                <a:cs typeface="+mn-cs"/>
              </a:rPr>
              <a:t> am </a:t>
            </a:r>
            <a:r>
              <a:rPr kumimoji="0" lang="en-GB" sz="2000" b="0" i="0" u="none" strike="noStrike" kern="0" cap="none" spc="0" normalizeH="0" baseline="0" noProof="0" dirty="0" err="1">
                <a:ln>
                  <a:noFill/>
                </a:ln>
                <a:solidFill>
                  <a:srgbClr val="5B9BD5">
                    <a:lumMod val="50000"/>
                  </a:srgbClr>
                </a:solidFill>
                <a:effectLst/>
                <a:uLnTx/>
                <a:uFillTx/>
                <a:latin typeface="Century Gothic"/>
                <a:ea typeface="+mn-ea"/>
                <a:cs typeface="+mn-cs"/>
              </a:rPr>
              <a:t>Wochenende</a:t>
            </a:r>
            <a:r>
              <a:rPr kumimoji="0" lang="en-GB" sz="2000" b="0" i="0" u="none" strike="noStrike" kern="0" cap="none" spc="0" normalizeH="0" noProof="0" dirty="0">
                <a:ln>
                  <a:noFill/>
                </a:ln>
                <a:solidFill>
                  <a:srgbClr val="5B9BD5">
                    <a:lumMod val="50000"/>
                  </a:srgbClr>
                </a:solidFill>
                <a:effectLst/>
                <a:uLnTx/>
                <a:uFillTx/>
                <a:latin typeface="Century Gothic"/>
                <a:ea typeface="+mn-ea"/>
                <a:cs typeface="+mn-cs"/>
              </a:rPr>
              <a:t> </a:t>
            </a:r>
            <a:r>
              <a:rPr kumimoji="0" lang="en-GB" sz="2000" b="0" i="0" u="none" strike="noStrike" kern="0" cap="none" spc="0" normalizeH="0" noProof="0" dirty="0" err="1">
                <a:ln>
                  <a:noFill/>
                </a:ln>
                <a:solidFill>
                  <a:srgbClr val="5B9BD5">
                    <a:lumMod val="50000"/>
                  </a:srgbClr>
                </a:solidFill>
                <a:effectLst/>
                <a:uLnTx/>
                <a:uFillTx/>
                <a:latin typeface="Century Gothic"/>
                <a:ea typeface="+mn-ea"/>
                <a:cs typeface="+mn-cs"/>
              </a:rPr>
              <a:t>Hunde</a:t>
            </a:r>
            <a:r>
              <a:rPr kumimoji="0" lang="en-GB" sz="2000" b="0" i="0" u="none" strike="noStrike" kern="0" cap="none" spc="0" normalizeH="0" baseline="0" noProof="0" dirty="0">
                <a:ln>
                  <a:noFill/>
                </a:ln>
                <a:solidFill>
                  <a:srgbClr val="5B9BD5">
                    <a:lumMod val="50000"/>
                  </a:srgbClr>
                </a:solidFill>
                <a:effectLst/>
                <a:uLnTx/>
                <a:uFillTx/>
                <a:latin typeface="Century Gothic"/>
                <a:ea typeface="+mn-ea"/>
                <a:cs typeface="+mn-cs"/>
              </a:rPr>
              <a:t>. </a:t>
            </a:r>
          </a:p>
        </p:txBody>
      </p:sp>
      <p:sp>
        <p:nvSpPr>
          <p:cNvPr id="10" name="TextBox 9">
            <a:extLst>
              <a:ext uri="{FF2B5EF4-FFF2-40B4-BE49-F238E27FC236}">
                <a16:creationId xmlns:a16="http://schemas.microsoft.com/office/drawing/2014/main" id="{09DCB32D-810F-4FDB-07A3-7262148C7AD6}"/>
              </a:ext>
            </a:extLst>
          </p:cNvPr>
          <p:cNvSpPr txBox="1"/>
          <p:nvPr/>
        </p:nvSpPr>
        <p:spPr>
          <a:xfrm>
            <a:off x="4003908" y="3438348"/>
            <a:ext cx="282020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a:ea typeface="+mn-ea"/>
                <a:cs typeface="+mn-cs"/>
              </a:rPr>
              <a:t> </a:t>
            </a:r>
            <a:r>
              <a:rPr kumimoji="0" lang="en-GB" sz="2000" b="0" i="0" u="none" strike="noStrike" kern="1200" cap="none" spc="0" normalizeH="0" baseline="0" noProof="0" dirty="0">
                <a:ln>
                  <a:noFill/>
                </a:ln>
                <a:solidFill>
                  <a:srgbClr val="1D9A78">
                    <a:lumMod val="50000"/>
                  </a:srgbClr>
                </a:solidFill>
                <a:effectLst/>
                <a:uLnTx/>
                <a:uFillTx/>
                <a:latin typeface="Wingdings" pitchFamily="2" charset="2"/>
                <a:ea typeface="+mn-ea"/>
                <a:cs typeface="+mn-cs"/>
              </a:rPr>
              <a:t>n</a:t>
            </a:r>
            <a:r>
              <a:rPr kumimoji="0" lang="en-GB" sz="2000" b="0" i="0" u="none" strike="noStrike" kern="0" cap="none" spc="0" normalizeH="0" baseline="0" noProof="0" dirty="0">
                <a:ln>
                  <a:noFill/>
                </a:ln>
                <a:solidFill>
                  <a:srgbClr val="5B9BD5">
                    <a:lumMod val="50000"/>
                  </a:srgbClr>
                </a:solidFill>
                <a:effectLst/>
                <a:uLnTx/>
                <a:uFillTx/>
                <a:latin typeface="Century Gothic"/>
                <a:ea typeface="+mn-ea"/>
                <a:cs typeface="+mn-cs"/>
              </a:rPr>
              <a:t> </a:t>
            </a:r>
            <a:r>
              <a:rPr kumimoji="0" lang="en-GB" sz="2000" b="0" i="0" u="none" strike="noStrike" kern="0" cap="none" spc="0" normalizeH="0" baseline="0" noProof="0" dirty="0" err="1">
                <a:ln>
                  <a:noFill/>
                </a:ln>
                <a:solidFill>
                  <a:srgbClr val="5B9BD5">
                    <a:lumMod val="50000"/>
                  </a:srgbClr>
                </a:solidFill>
                <a:effectLst/>
                <a:uLnTx/>
                <a:uFillTx/>
                <a:latin typeface="Century Gothic"/>
                <a:ea typeface="+mn-ea"/>
                <a:cs typeface="+mn-cs"/>
              </a:rPr>
              <a:t>trag</a:t>
            </a:r>
            <a:r>
              <a:rPr kumimoji="0" lang="en-GB" sz="2000" b="0" i="0" u="none" strike="noStrike" kern="1200" cap="none" spc="0" normalizeH="0" baseline="0" noProof="0" dirty="0" err="1">
                <a:ln>
                  <a:noFill/>
                </a:ln>
                <a:solidFill>
                  <a:srgbClr val="1D9A78">
                    <a:lumMod val="50000"/>
                  </a:srgbClr>
                </a:solidFill>
                <a:effectLst/>
                <a:uLnTx/>
                <a:uFillTx/>
                <a:latin typeface="Wingdings" pitchFamily="2" charset="2"/>
                <a:ea typeface="+mn-ea"/>
                <a:cs typeface="+mn-cs"/>
              </a:rPr>
              <a:t>n</a:t>
            </a:r>
            <a:r>
              <a:rPr kumimoji="0" lang="en-GB" sz="2000" b="0" i="0" u="none" strike="noStrike" kern="0" cap="none" spc="0" normalizeH="0" baseline="0" noProof="0" dirty="0">
                <a:ln>
                  <a:noFill/>
                </a:ln>
                <a:solidFill>
                  <a:srgbClr val="5B9BD5">
                    <a:lumMod val="50000"/>
                  </a:srgbClr>
                </a:solidFill>
                <a:effectLst/>
                <a:uLnTx/>
                <a:uFillTx/>
                <a:latin typeface="Century Gothic"/>
                <a:ea typeface="+mn-ea"/>
                <a:cs typeface="+mn-cs"/>
              </a:rPr>
              <a:t> abends Taschen für Leute.</a:t>
            </a:r>
          </a:p>
        </p:txBody>
      </p:sp>
      <p:sp>
        <p:nvSpPr>
          <p:cNvPr id="11" name="TextBox 10">
            <a:extLst>
              <a:ext uri="{FF2B5EF4-FFF2-40B4-BE49-F238E27FC236}">
                <a16:creationId xmlns:a16="http://schemas.microsoft.com/office/drawing/2014/main" id="{6043BAC9-7099-A6F8-FAB7-97E34B5E7A2A}"/>
              </a:ext>
            </a:extLst>
          </p:cNvPr>
          <p:cNvSpPr txBox="1"/>
          <p:nvPr/>
        </p:nvSpPr>
        <p:spPr>
          <a:xfrm>
            <a:off x="540044" y="3437039"/>
            <a:ext cx="282020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a:ea typeface="+mn-ea"/>
                <a:cs typeface="+mn-cs"/>
              </a:rPr>
              <a:t> </a:t>
            </a:r>
            <a:r>
              <a:rPr kumimoji="0" lang="en-GB" sz="2000" b="0" i="0" u="none" strike="noStrike" kern="1200" cap="none" spc="0" normalizeH="0" baseline="0" noProof="0" dirty="0">
                <a:ln>
                  <a:noFill/>
                </a:ln>
                <a:solidFill>
                  <a:srgbClr val="1D9A78">
                    <a:lumMod val="50000"/>
                  </a:srgbClr>
                </a:solidFill>
                <a:effectLst/>
                <a:uLnTx/>
                <a:uFillTx/>
                <a:latin typeface="Wingdings" pitchFamily="2" charset="2"/>
                <a:ea typeface="+mn-ea"/>
                <a:cs typeface="+mn-cs"/>
              </a:rPr>
              <a:t>n</a:t>
            </a:r>
            <a:r>
              <a:rPr kumimoji="0" lang="en-GB" sz="2000" b="0" i="0" u="none" strike="noStrike" kern="0" cap="none" spc="0" normalizeH="0" baseline="0" noProof="0" dirty="0">
                <a:ln>
                  <a:noFill/>
                </a:ln>
                <a:solidFill>
                  <a:srgbClr val="5B9BD5">
                    <a:lumMod val="50000"/>
                  </a:srgbClr>
                </a:solidFill>
                <a:effectLst/>
                <a:uLnTx/>
                <a:uFillTx/>
                <a:latin typeface="Century Gothic"/>
                <a:ea typeface="+mn-ea"/>
                <a:cs typeface="+mn-cs"/>
              </a:rPr>
              <a:t> </a:t>
            </a:r>
            <a:r>
              <a:rPr kumimoji="0" lang="en-GB" sz="2000" b="0" i="0" u="none" strike="noStrike" kern="0" cap="none" spc="0" normalizeH="0" baseline="0" noProof="0" dirty="0" err="1">
                <a:ln>
                  <a:noFill/>
                </a:ln>
                <a:solidFill>
                  <a:srgbClr val="5B9BD5">
                    <a:lumMod val="50000"/>
                  </a:srgbClr>
                </a:solidFill>
                <a:effectLst/>
                <a:uLnTx/>
                <a:uFillTx/>
                <a:latin typeface="Century Gothic"/>
                <a:ea typeface="+mn-ea"/>
                <a:cs typeface="+mn-cs"/>
              </a:rPr>
              <a:t>schläf</a:t>
            </a:r>
            <a:r>
              <a:rPr kumimoji="0" lang="en-GB" sz="2000" b="0" i="0" u="none" strike="noStrike" kern="1200" cap="none" spc="0" normalizeH="0" baseline="0" noProof="0" dirty="0" err="1">
                <a:ln>
                  <a:noFill/>
                </a:ln>
                <a:solidFill>
                  <a:srgbClr val="1D9A78">
                    <a:lumMod val="50000"/>
                  </a:srgbClr>
                </a:solidFill>
                <a:effectLst/>
                <a:uLnTx/>
                <a:uFillTx/>
                <a:latin typeface="Wingdings" pitchFamily="2" charset="2"/>
                <a:ea typeface="+mn-ea"/>
                <a:cs typeface="+mn-cs"/>
              </a:rPr>
              <a:t>n</a:t>
            </a:r>
            <a:r>
              <a:rPr kumimoji="0" lang="en-GB" sz="2000" b="0" i="0" u="none" strike="noStrike" kern="0" cap="none" spc="0" normalizeH="0" baseline="0" noProof="0" dirty="0">
                <a:ln>
                  <a:noFill/>
                </a:ln>
                <a:solidFill>
                  <a:srgbClr val="5B9BD5">
                    <a:lumMod val="50000"/>
                  </a:srgbClr>
                </a:solidFill>
                <a:effectLst/>
                <a:uLnTx/>
                <a:uFillTx/>
                <a:latin typeface="Century Gothic"/>
                <a:ea typeface="+mn-ea"/>
                <a:cs typeface="+mn-cs"/>
              </a:rPr>
              <a:t> eine Nacht in der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5B9BD5">
                    <a:lumMod val="50000"/>
                  </a:srgbClr>
                </a:solidFill>
                <a:effectLst/>
                <a:uLnTx/>
                <a:uFillTx/>
                <a:latin typeface="Century Gothic"/>
                <a:ea typeface="+mn-ea"/>
                <a:cs typeface="+mn-cs"/>
              </a:rPr>
              <a:t>Schule!</a:t>
            </a:r>
          </a:p>
        </p:txBody>
      </p:sp>
      <p:sp>
        <p:nvSpPr>
          <p:cNvPr id="14" name="Rectangle: Rounded Corners 13">
            <a:extLst>
              <a:ext uri="{FF2B5EF4-FFF2-40B4-BE49-F238E27FC236}">
                <a16:creationId xmlns:a16="http://schemas.microsoft.com/office/drawing/2014/main" id="{A714D6A1-B04A-D97D-60E9-B6ED03367E1A}"/>
              </a:ext>
            </a:extLst>
          </p:cNvPr>
          <p:cNvSpPr/>
          <p:nvPr/>
        </p:nvSpPr>
        <p:spPr>
          <a:xfrm>
            <a:off x="388763" y="3433637"/>
            <a:ext cx="2469978" cy="91787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15" name="Rectangle: Rounded Corners 14">
            <a:extLst>
              <a:ext uri="{FF2B5EF4-FFF2-40B4-BE49-F238E27FC236}">
                <a16:creationId xmlns:a16="http://schemas.microsoft.com/office/drawing/2014/main" id="{81FD15F7-79F5-700B-CE44-3DB838641ED0}"/>
              </a:ext>
            </a:extLst>
          </p:cNvPr>
          <p:cNvSpPr/>
          <p:nvPr/>
        </p:nvSpPr>
        <p:spPr>
          <a:xfrm>
            <a:off x="3965620" y="1924848"/>
            <a:ext cx="2469978" cy="100238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6" name="Rectangle: Rounded Corners 15">
            <a:extLst>
              <a:ext uri="{FF2B5EF4-FFF2-40B4-BE49-F238E27FC236}">
                <a16:creationId xmlns:a16="http://schemas.microsoft.com/office/drawing/2014/main" id="{4279D42E-2AF5-B695-749A-B000D1B3F63C}"/>
              </a:ext>
            </a:extLst>
          </p:cNvPr>
          <p:cNvSpPr/>
          <p:nvPr/>
        </p:nvSpPr>
        <p:spPr>
          <a:xfrm>
            <a:off x="3918358" y="3398381"/>
            <a:ext cx="2588826" cy="95313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7" name="Rectangle: Rounded Corners 16">
            <a:extLst>
              <a:ext uri="{FF2B5EF4-FFF2-40B4-BE49-F238E27FC236}">
                <a16:creationId xmlns:a16="http://schemas.microsoft.com/office/drawing/2014/main" id="{E4D4A83D-D3E5-3425-3A52-DF94CEFD42C9}"/>
              </a:ext>
            </a:extLst>
          </p:cNvPr>
          <p:cNvSpPr/>
          <p:nvPr/>
        </p:nvSpPr>
        <p:spPr>
          <a:xfrm>
            <a:off x="420293" y="4834102"/>
            <a:ext cx="2298980" cy="92041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8" name="Rectangle: Rounded Corners 17">
            <a:extLst>
              <a:ext uri="{FF2B5EF4-FFF2-40B4-BE49-F238E27FC236}">
                <a16:creationId xmlns:a16="http://schemas.microsoft.com/office/drawing/2014/main" id="{A6A6178F-6432-1D05-D198-49E279BD6112}"/>
              </a:ext>
            </a:extLst>
          </p:cNvPr>
          <p:cNvSpPr/>
          <p:nvPr/>
        </p:nvSpPr>
        <p:spPr>
          <a:xfrm>
            <a:off x="3970562" y="4839531"/>
            <a:ext cx="2536388" cy="97157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2" name="TextBox 11">
            <a:extLst>
              <a:ext uri="{FF2B5EF4-FFF2-40B4-BE49-F238E27FC236}">
                <a16:creationId xmlns:a16="http://schemas.microsoft.com/office/drawing/2014/main" id="{0C0E5B5F-820A-8FE5-C767-33D82F3BBBA7}"/>
              </a:ext>
            </a:extLst>
          </p:cNvPr>
          <p:cNvSpPr txBox="1"/>
          <p:nvPr/>
        </p:nvSpPr>
        <p:spPr>
          <a:xfrm>
            <a:off x="379957" y="3406435"/>
            <a:ext cx="258972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5B9BD5">
                    <a:lumMod val="50000"/>
                  </a:srgbClr>
                </a:solidFill>
                <a:effectLst/>
                <a:uLnTx/>
                <a:uFillTx/>
                <a:latin typeface="Century Gothic"/>
                <a:ea typeface="+mn-ea"/>
                <a:cs typeface="+mn-cs"/>
              </a:rPr>
              <a:t>2. </a:t>
            </a:r>
            <a:r>
              <a:rPr lang="en-US" sz="2000" b="1" kern="0" dirty="0">
                <a:solidFill>
                  <a:srgbClr val="5B9BD5">
                    <a:lumMod val="50000"/>
                  </a:srgbClr>
                </a:solidFill>
                <a:latin typeface="Century Gothic"/>
              </a:rPr>
              <a:t>Er</a:t>
            </a:r>
            <a:r>
              <a:rPr kumimoji="0" lang="en-US" sz="2000" b="1" i="0" u="none" strike="noStrike" kern="0" cap="none" spc="0" normalizeH="0" baseline="0" noProof="0" dirty="0">
                <a:ln>
                  <a:noFill/>
                </a:ln>
                <a:solidFill>
                  <a:srgbClr val="5B9BD5">
                    <a:lumMod val="50000"/>
                  </a:srgbClr>
                </a:solidFill>
                <a:effectLst/>
                <a:uLnTx/>
                <a:uFillTx/>
                <a:latin typeface="Century Gothic"/>
                <a:ea typeface="+mn-ea"/>
                <a:cs typeface="+mn-cs"/>
              </a:rPr>
              <a:t> </a:t>
            </a:r>
            <a:r>
              <a:rPr kumimoji="0" lang="en-US" sz="2000" b="1" i="0" u="none" strike="noStrike" kern="0" cap="none" spc="0" normalizeH="0" baseline="0" noProof="0" dirty="0" err="1">
                <a:ln>
                  <a:noFill/>
                </a:ln>
                <a:solidFill>
                  <a:srgbClr val="5B9BD5">
                    <a:lumMod val="50000"/>
                  </a:srgbClr>
                </a:solidFill>
                <a:effectLst/>
                <a:uLnTx/>
                <a:uFillTx/>
                <a:latin typeface="Century Gothic"/>
                <a:ea typeface="+mn-ea"/>
                <a:cs typeface="+mn-cs"/>
              </a:rPr>
              <a:t>schläft</a:t>
            </a:r>
            <a:r>
              <a:rPr kumimoji="0" lang="en-US" sz="2000" b="1" i="0" u="none" strike="noStrike" kern="0" cap="none" spc="0" normalizeH="0" baseline="0" noProof="0" dirty="0">
                <a:ln>
                  <a:noFill/>
                </a:ln>
                <a:solidFill>
                  <a:srgbClr val="5B9BD5">
                    <a:lumMod val="50000"/>
                  </a:srgbClr>
                </a:solidFill>
                <a:effectLst/>
                <a:uLnTx/>
                <a:uFillTx/>
                <a:latin typeface="Century Gothic"/>
                <a:ea typeface="+mn-ea"/>
                <a:cs typeface="+mn-cs"/>
              </a:rPr>
              <a:t> </a:t>
            </a:r>
            <a:r>
              <a:rPr kumimoji="0" lang="en-US" sz="2000" b="0" i="0" u="none" strike="noStrike" kern="0" cap="none" spc="0" normalizeH="0" baseline="0" noProof="0" dirty="0" err="1">
                <a:ln>
                  <a:noFill/>
                </a:ln>
                <a:solidFill>
                  <a:srgbClr val="5B9BD5">
                    <a:lumMod val="50000"/>
                  </a:srgbClr>
                </a:solidFill>
                <a:effectLst/>
                <a:uLnTx/>
                <a:uFillTx/>
                <a:latin typeface="Century Gothic"/>
                <a:ea typeface="+mn-ea"/>
                <a:cs typeface="+mn-cs"/>
              </a:rPr>
              <a:t>eine</a:t>
            </a:r>
            <a:r>
              <a:rPr kumimoji="0" lang="en-US" sz="2000" b="0" i="0" u="none" strike="noStrike" kern="0" cap="none" spc="0" normalizeH="0" baseline="0" noProof="0" dirty="0">
                <a:ln>
                  <a:noFill/>
                </a:ln>
                <a:solidFill>
                  <a:srgbClr val="5B9BD5">
                    <a:lumMod val="50000"/>
                  </a:srgbClr>
                </a:solidFill>
                <a:effectLst/>
                <a:uLnTx/>
                <a:uFillTx/>
                <a:latin typeface="Century Gothic"/>
                <a:ea typeface="+mn-ea"/>
                <a:cs typeface="+mn-cs"/>
              </a:rPr>
              <a:t> Nacht in der Schule!</a:t>
            </a:r>
            <a:endParaRPr kumimoji="0" lang="en-GB" sz="2000" b="0" i="0" u="none" strike="noStrike" kern="0" cap="none" spc="0" normalizeH="0" baseline="0" noProof="0" dirty="0">
              <a:ln>
                <a:noFill/>
              </a:ln>
              <a:solidFill>
                <a:srgbClr val="5B9BD5">
                  <a:lumMod val="50000"/>
                </a:srgbClr>
              </a:solidFill>
              <a:effectLst/>
              <a:uLnTx/>
              <a:uFillTx/>
              <a:latin typeface="Century Gothic"/>
              <a:ea typeface="+mn-ea"/>
              <a:cs typeface="+mn-cs"/>
            </a:endParaRPr>
          </a:p>
        </p:txBody>
      </p:sp>
      <p:sp>
        <p:nvSpPr>
          <p:cNvPr id="19" name="TextBox 18">
            <a:extLst>
              <a:ext uri="{FF2B5EF4-FFF2-40B4-BE49-F238E27FC236}">
                <a16:creationId xmlns:a16="http://schemas.microsoft.com/office/drawing/2014/main" id="{DD632760-F636-19A2-9F68-B372F0EF64FC}"/>
              </a:ext>
            </a:extLst>
          </p:cNvPr>
          <p:cNvSpPr txBox="1"/>
          <p:nvPr/>
        </p:nvSpPr>
        <p:spPr>
          <a:xfrm>
            <a:off x="442878" y="4846144"/>
            <a:ext cx="246997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5B9BD5">
                    <a:lumMod val="50000"/>
                  </a:srgbClr>
                </a:solidFill>
                <a:effectLst/>
                <a:uLnTx/>
                <a:uFillTx/>
                <a:latin typeface="Century Gothic"/>
                <a:ea typeface="+mn-ea"/>
                <a:cs typeface="+mn-cs"/>
              </a:rPr>
              <a:t>3. </a:t>
            </a:r>
            <a:r>
              <a:rPr kumimoji="0" lang="en-US" sz="2000" b="1" i="0" u="none" strike="noStrike" kern="0" cap="none" spc="0" normalizeH="0" baseline="0" noProof="0" dirty="0">
                <a:ln>
                  <a:noFill/>
                </a:ln>
                <a:solidFill>
                  <a:srgbClr val="5B9BD5">
                    <a:lumMod val="50000"/>
                  </a:srgbClr>
                </a:solidFill>
                <a:effectLst/>
                <a:uLnTx/>
                <a:uFillTx/>
                <a:latin typeface="Century Gothic"/>
                <a:ea typeface="+mn-ea"/>
                <a:cs typeface="+mn-cs"/>
              </a:rPr>
              <a:t>Ich </a:t>
            </a:r>
            <a:r>
              <a:rPr kumimoji="0" lang="en-US" sz="2000" b="1" i="0" u="none" strike="noStrike" kern="0" cap="none" spc="0" normalizeH="0" baseline="0" noProof="0" dirty="0" err="1">
                <a:ln>
                  <a:noFill/>
                </a:ln>
                <a:solidFill>
                  <a:srgbClr val="5B9BD5">
                    <a:lumMod val="50000"/>
                  </a:srgbClr>
                </a:solidFill>
                <a:effectLst/>
                <a:uLnTx/>
                <a:uFillTx/>
                <a:latin typeface="Century Gothic"/>
                <a:ea typeface="+mn-ea"/>
                <a:cs typeface="+mn-cs"/>
              </a:rPr>
              <a:t>trage</a:t>
            </a:r>
            <a:r>
              <a:rPr kumimoji="0" lang="en-US" sz="2000" b="1" i="0" u="none" strike="noStrike" kern="0" cap="none" spc="0" normalizeH="0" baseline="0" noProof="0" dirty="0">
                <a:ln>
                  <a:noFill/>
                </a:ln>
                <a:solidFill>
                  <a:srgbClr val="5B9BD5">
                    <a:lumMod val="50000"/>
                  </a:srgbClr>
                </a:solidFill>
                <a:effectLst/>
                <a:uLnTx/>
                <a:uFillTx/>
                <a:latin typeface="Century Gothic"/>
                <a:ea typeface="+mn-ea"/>
                <a:cs typeface="+mn-cs"/>
              </a:rPr>
              <a:t> </a:t>
            </a:r>
            <a:r>
              <a:rPr kumimoji="0" lang="en-US" sz="2000" i="0" u="none" strike="noStrike" kern="0" cap="none" spc="0" normalizeH="0" baseline="0" noProof="0" dirty="0" err="1">
                <a:ln>
                  <a:noFill/>
                </a:ln>
                <a:solidFill>
                  <a:srgbClr val="5B9BD5">
                    <a:lumMod val="50000"/>
                  </a:srgbClr>
                </a:solidFill>
                <a:effectLst/>
                <a:uLnTx/>
                <a:uFillTx/>
                <a:latin typeface="Century Gothic"/>
                <a:ea typeface="+mn-ea"/>
                <a:cs typeface="+mn-cs"/>
              </a:rPr>
              <a:t>ein</a:t>
            </a:r>
            <a:r>
              <a:rPr kumimoji="0" lang="en-US" sz="2000" i="0" u="none" strike="noStrike" kern="0" cap="none" spc="0" normalizeH="0" baseline="0" noProof="0" dirty="0">
                <a:ln>
                  <a:noFill/>
                </a:ln>
                <a:solidFill>
                  <a:srgbClr val="5B9BD5">
                    <a:lumMod val="50000"/>
                  </a:srgbClr>
                </a:solidFill>
                <a:effectLst/>
                <a:uLnTx/>
                <a:uFillTx/>
                <a:latin typeface="Century Gothic"/>
                <a:ea typeface="+mn-ea"/>
                <a:cs typeface="+mn-cs"/>
              </a:rPr>
              <a:t> </a:t>
            </a:r>
            <a:r>
              <a:rPr kumimoji="0" lang="en-US" sz="2000" i="0" u="none" strike="noStrike" kern="0" cap="none" spc="0" normalizeH="0" baseline="0" noProof="0" dirty="0" err="1">
                <a:ln>
                  <a:noFill/>
                </a:ln>
                <a:solidFill>
                  <a:srgbClr val="5B9BD5">
                    <a:lumMod val="50000"/>
                  </a:srgbClr>
                </a:solidFill>
                <a:effectLst/>
                <a:uLnTx/>
                <a:uFillTx/>
                <a:latin typeface="Century Gothic"/>
                <a:ea typeface="+mn-ea"/>
                <a:cs typeface="+mn-cs"/>
              </a:rPr>
              <a:t>Kostüm</a:t>
            </a:r>
            <a:r>
              <a:rPr kumimoji="0" lang="en-US" sz="2000" i="0" u="none" strike="noStrike" kern="0" cap="none" spc="0" normalizeH="0" baseline="0" noProof="0" dirty="0">
                <a:ln>
                  <a:noFill/>
                </a:ln>
                <a:solidFill>
                  <a:srgbClr val="5B9BD5">
                    <a:lumMod val="50000"/>
                  </a:srgbClr>
                </a:solidFill>
                <a:effectLst/>
                <a:uLnTx/>
                <a:uFillTx/>
                <a:latin typeface="Century Gothic"/>
                <a:ea typeface="+mn-ea"/>
                <a:cs typeface="+mn-cs"/>
              </a:rPr>
              <a:t> in der Schule.</a:t>
            </a:r>
            <a:endParaRPr kumimoji="0" lang="en-GB" sz="2000" i="0" u="none" strike="noStrike" kern="0" cap="none" spc="0" normalizeH="0" baseline="0" noProof="0" dirty="0">
              <a:ln>
                <a:noFill/>
              </a:ln>
              <a:solidFill>
                <a:srgbClr val="5B9BD5">
                  <a:lumMod val="50000"/>
                </a:srgbClr>
              </a:solidFill>
              <a:effectLst/>
              <a:uLnTx/>
              <a:uFillTx/>
              <a:latin typeface="Century Gothic"/>
              <a:ea typeface="+mn-ea"/>
              <a:cs typeface="+mn-cs"/>
            </a:endParaRPr>
          </a:p>
        </p:txBody>
      </p:sp>
      <p:sp>
        <p:nvSpPr>
          <p:cNvPr id="21" name="TextBox 20">
            <a:extLst>
              <a:ext uri="{FF2B5EF4-FFF2-40B4-BE49-F238E27FC236}">
                <a16:creationId xmlns:a16="http://schemas.microsoft.com/office/drawing/2014/main" id="{3444425D-EC27-2E22-0B97-3E1A661FF55D}"/>
              </a:ext>
            </a:extLst>
          </p:cNvPr>
          <p:cNvSpPr txBox="1"/>
          <p:nvPr/>
        </p:nvSpPr>
        <p:spPr>
          <a:xfrm>
            <a:off x="3923492" y="1944423"/>
            <a:ext cx="267166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5B9BD5">
                    <a:lumMod val="50000"/>
                  </a:srgbClr>
                </a:solidFill>
                <a:effectLst/>
                <a:uLnTx/>
                <a:uFillTx/>
                <a:latin typeface="Century Gothic"/>
                <a:ea typeface="+mn-ea"/>
                <a:cs typeface="+mn-cs"/>
              </a:rPr>
              <a:t>4. </a:t>
            </a:r>
            <a:r>
              <a:rPr lang="en-US" sz="2000" b="1" kern="0" dirty="0">
                <a:solidFill>
                  <a:srgbClr val="5B9BD5">
                    <a:lumMod val="50000"/>
                  </a:srgbClr>
                </a:solidFill>
                <a:latin typeface="Century Gothic"/>
              </a:rPr>
              <a:t>I</a:t>
            </a:r>
            <a:r>
              <a:rPr kumimoji="0" lang="en-US" sz="2000" b="1" i="0" u="none" strike="noStrike" kern="0" cap="none" spc="0" normalizeH="0" baseline="0" noProof="0" dirty="0" err="1">
                <a:ln>
                  <a:noFill/>
                </a:ln>
                <a:solidFill>
                  <a:srgbClr val="5B9BD5">
                    <a:lumMod val="50000"/>
                  </a:srgbClr>
                </a:solidFill>
                <a:effectLst/>
                <a:uLnTx/>
                <a:uFillTx/>
                <a:latin typeface="Century Gothic"/>
                <a:ea typeface="+mn-ea"/>
                <a:cs typeface="+mn-cs"/>
              </a:rPr>
              <a:t>ch</a:t>
            </a:r>
            <a:r>
              <a:rPr kumimoji="0" lang="en-US" sz="2000" b="1" i="0" u="none" strike="noStrike" kern="0" cap="none" spc="0" normalizeH="0" baseline="0" noProof="0" dirty="0">
                <a:ln>
                  <a:noFill/>
                </a:ln>
                <a:solidFill>
                  <a:srgbClr val="5B9BD5">
                    <a:lumMod val="50000"/>
                  </a:srgbClr>
                </a:solidFill>
                <a:effectLst/>
                <a:uLnTx/>
                <a:uFillTx/>
                <a:latin typeface="Century Gothic"/>
                <a:ea typeface="+mn-ea"/>
                <a:cs typeface="+mn-cs"/>
              </a:rPr>
              <a:t> </a:t>
            </a:r>
            <a:r>
              <a:rPr kumimoji="0" lang="en-US" sz="2000" b="1" i="0" u="none" strike="noStrike" kern="0" cap="none" spc="0" normalizeH="0" baseline="0" noProof="0" dirty="0" err="1">
                <a:ln>
                  <a:noFill/>
                </a:ln>
                <a:solidFill>
                  <a:srgbClr val="5B9BD5">
                    <a:lumMod val="50000"/>
                  </a:srgbClr>
                </a:solidFill>
                <a:effectLst/>
                <a:uLnTx/>
                <a:uFillTx/>
                <a:latin typeface="Century Gothic"/>
                <a:ea typeface="+mn-ea"/>
                <a:cs typeface="+mn-cs"/>
              </a:rPr>
              <a:t>wasche</a:t>
            </a:r>
            <a:r>
              <a:rPr kumimoji="0" lang="en-US" sz="2000" b="1" i="0" u="none" strike="noStrike" kern="0" cap="none" spc="0" normalizeH="0" baseline="0" noProof="0" dirty="0">
                <a:ln>
                  <a:noFill/>
                </a:ln>
                <a:solidFill>
                  <a:srgbClr val="5B9BD5">
                    <a:lumMod val="50000"/>
                  </a:srgbClr>
                </a:solidFill>
                <a:effectLst/>
                <a:uLnTx/>
                <a:uFillTx/>
                <a:latin typeface="Century Gothic"/>
                <a:ea typeface="+mn-ea"/>
                <a:cs typeface="+mn-cs"/>
              </a:rPr>
              <a:t> </a:t>
            </a:r>
            <a:r>
              <a:rPr kumimoji="0" lang="en-US" sz="2000" b="0" i="0" u="none" strike="noStrike" kern="0" cap="none" spc="0" normalizeH="0" baseline="0" noProof="0" dirty="0">
                <a:ln>
                  <a:noFill/>
                </a:ln>
                <a:solidFill>
                  <a:srgbClr val="5B9BD5">
                    <a:lumMod val="50000"/>
                  </a:srgbClr>
                </a:solidFill>
                <a:effectLst/>
                <a:uLnTx/>
                <a:uFillTx/>
                <a:latin typeface="Century Gothic"/>
                <a:ea typeface="+mn-ea"/>
                <a:cs typeface="+mn-cs"/>
              </a:rPr>
              <a:t>am</a:t>
            </a:r>
            <a:r>
              <a:rPr kumimoji="0" lang="en-US" sz="2000" b="0" i="0" u="none" strike="noStrike" kern="0" cap="none" spc="0" normalizeH="0" noProof="0" dirty="0">
                <a:ln>
                  <a:noFill/>
                </a:ln>
                <a:solidFill>
                  <a:srgbClr val="5B9BD5">
                    <a:lumMod val="50000"/>
                  </a:srgbClr>
                </a:solidFill>
                <a:effectLst/>
                <a:uLnTx/>
                <a:uFillTx/>
                <a:latin typeface="Century Gothic"/>
                <a:ea typeface="+mn-ea"/>
                <a:cs typeface="+mn-cs"/>
              </a:rPr>
              <a:t> </a:t>
            </a:r>
            <a:r>
              <a:rPr kumimoji="0" lang="en-US" sz="2000" b="0" i="0" u="none" strike="noStrike" kern="0" cap="none" spc="0" normalizeH="0" noProof="0" dirty="0" err="1">
                <a:ln>
                  <a:noFill/>
                </a:ln>
                <a:solidFill>
                  <a:srgbClr val="5B9BD5">
                    <a:lumMod val="50000"/>
                  </a:srgbClr>
                </a:solidFill>
                <a:effectLst/>
                <a:uLnTx/>
                <a:uFillTx/>
                <a:latin typeface="Century Gothic"/>
                <a:ea typeface="+mn-ea"/>
                <a:cs typeface="+mn-cs"/>
              </a:rPr>
              <a:t>Wochenende</a:t>
            </a:r>
            <a:r>
              <a:rPr kumimoji="0" lang="en-US" sz="2000" b="0" i="0" u="none" strike="noStrike" kern="0" cap="none" spc="0" normalizeH="0" noProof="0" dirty="0">
                <a:ln>
                  <a:noFill/>
                </a:ln>
                <a:solidFill>
                  <a:srgbClr val="5B9BD5">
                    <a:lumMod val="50000"/>
                  </a:srgbClr>
                </a:solidFill>
                <a:effectLst/>
                <a:uLnTx/>
                <a:uFillTx/>
                <a:latin typeface="Century Gothic"/>
                <a:ea typeface="+mn-ea"/>
                <a:cs typeface="+mn-cs"/>
              </a:rPr>
              <a:t> </a:t>
            </a:r>
            <a:r>
              <a:rPr lang="en-US" sz="2000" kern="0" dirty="0">
                <a:solidFill>
                  <a:srgbClr val="5B9BD5">
                    <a:lumMod val="50000"/>
                  </a:srgbClr>
                </a:solidFill>
                <a:latin typeface="Century Gothic"/>
              </a:rPr>
              <a:t>H</a:t>
            </a:r>
            <a:r>
              <a:rPr kumimoji="0" lang="en-US" sz="2000" b="0" i="0" u="none" strike="noStrike" kern="0" cap="none" spc="0" normalizeH="0" noProof="0" dirty="0" err="1">
                <a:ln>
                  <a:noFill/>
                </a:ln>
                <a:solidFill>
                  <a:srgbClr val="5B9BD5">
                    <a:lumMod val="50000"/>
                  </a:srgbClr>
                </a:solidFill>
                <a:effectLst/>
                <a:uLnTx/>
                <a:uFillTx/>
                <a:latin typeface="Century Gothic"/>
                <a:ea typeface="+mn-ea"/>
                <a:cs typeface="+mn-cs"/>
              </a:rPr>
              <a:t>unde</a:t>
            </a:r>
            <a:r>
              <a:rPr kumimoji="0" lang="en-US" sz="2000" b="0" i="0" u="none" strike="noStrike" kern="0" cap="none" spc="0" normalizeH="0" noProof="0" dirty="0">
                <a:ln>
                  <a:noFill/>
                </a:ln>
                <a:solidFill>
                  <a:srgbClr val="5B9BD5">
                    <a:lumMod val="50000"/>
                  </a:srgbClr>
                </a:solidFill>
                <a:effectLst/>
                <a:uLnTx/>
                <a:uFillTx/>
                <a:latin typeface="Century Gothic"/>
                <a:ea typeface="+mn-ea"/>
                <a:cs typeface="+mn-cs"/>
              </a:rPr>
              <a:t>.</a:t>
            </a:r>
            <a:endParaRPr kumimoji="0" lang="en-GB" sz="2000" b="0" i="0" u="none" strike="noStrike" kern="0" cap="none" spc="0" normalizeH="0" baseline="0" noProof="0" dirty="0">
              <a:ln>
                <a:noFill/>
              </a:ln>
              <a:solidFill>
                <a:srgbClr val="5B9BD5">
                  <a:lumMod val="50000"/>
                </a:srgbClr>
              </a:solidFill>
              <a:effectLst/>
              <a:uLnTx/>
              <a:uFillTx/>
              <a:latin typeface="Century Gothic"/>
              <a:ea typeface="+mn-ea"/>
              <a:cs typeface="+mn-cs"/>
            </a:endParaRPr>
          </a:p>
        </p:txBody>
      </p:sp>
      <p:sp>
        <p:nvSpPr>
          <p:cNvPr id="22" name="TextBox 21">
            <a:extLst>
              <a:ext uri="{FF2B5EF4-FFF2-40B4-BE49-F238E27FC236}">
                <a16:creationId xmlns:a16="http://schemas.microsoft.com/office/drawing/2014/main" id="{B86969C0-3698-CF9C-A63B-B021E2467F7B}"/>
              </a:ext>
            </a:extLst>
          </p:cNvPr>
          <p:cNvSpPr txBox="1"/>
          <p:nvPr/>
        </p:nvSpPr>
        <p:spPr>
          <a:xfrm>
            <a:off x="3972502" y="3397934"/>
            <a:ext cx="246997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5B9BD5">
                    <a:lumMod val="50000"/>
                  </a:srgbClr>
                </a:solidFill>
                <a:effectLst/>
                <a:uLnTx/>
                <a:uFillTx/>
                <a:latin typeface="Century Gothic"/>
                <a:ea typeface="+mn-ea"/>
                <a:cs typeface="+mn-cs"/>
              </a:rPr>
              <a:t>5. </a:t>
            </a:r>
            <a:r>
              <a:rPr kumimoji="0" lang="en-US" sz="2000" b="1" i="0" u="none" strike="noStrike" kern="0" cap="none" spc="0" normalizeH="0" baseline="0" noProof="0" dirty="0">
                <a:ln>
                  <a:noFill/>
                </a:ln>
                <a:solidFill>
                  <a:srgbClr val="5B9BD5">
                    <a:lumMod val="50000"/>
                  </a:srgbClr>
                </a:solidFill>
                <a:effectLst/>
                <a:uLnTx/>
                <a:uFillTx/>
                <a:latin typeface="Century Gothic"/>
                <a:ea typeface="+mn-ea"/>
                <a:cs typeface="+mn-cs"/>
              </a:rPr>
              <a:t>Ich </a:t>
            </a:r>
            <a:r>
              <a:rPr kumimoji="0" lang="en-US" sz="2000" b="1" i="0" u="none" strike="noStrike" kern="0" cap="none" spc="0" normalizeH="0" baseline="0" noProof="0" dirty="0" err="1">
                <a:ln>
                  <a:noFill/>
                </a:ln>
                <a:solidFill>
                  <a:srgbClr val="5B9BD5">
                    <a:lumMod val="50000"/>
                  </a:srgbClr>
                </a:solidFill>
                <a:effectLst/>
                <a:uLnTx/>
                <a:uFillTx/>
                <a:latin typeface="Century Gothic"/>
                <a:ea typeface="+mn-ea"/>
                <a:cs typeface="+mn-cs"/>
              </a:rPr>
              <a:t>trage</a:t>
            </a:r>
            <a:r>
              <a:rPr kumimoji="0" lang="en-US" sz="2000" b="1" i="0" u="none" strike="noStrike" kern="0" cap="none" spc="0" normalizeH="0" baseline="0" noProof="0" dirty="0">
                <a:ln>
                  <a:noFill/>
                </a:ln>
                <a:solidFill>
                  <a:srgbClr val="5B9BD5">
                    <a:lumMod val="50000"/>
                  </a:srgbClr>
                </a:solidFill>
                <a:effectLst/>
                <a:uLnTx/>
                <a:uFillTx/>
                <a:latin typeface="Century Gothic"/>
                <a:ea typeface="+mn-ea"/>
                <a:cs typeface="+mn-cs"/>
              </a:rPr>
              <a:t> </a:t>
            </a:r>
            <a:r>
              <a:rPr kumimoji="0" lang="en-US" sz="2000" i="0" u="none" strike="noStrike" kern="0" cap="none" spc="0" normalizeH="0" baseline="0" noProof="0" dirty="0">
                <a:ln>
                  <a:noFill/>
                </a:ln>
                <a:solidFill>
                  <a:srgbClr val="5B9BD5">
                    <a:lumMod val="50000"/>
                  </a:srgbClr>
                </a:solidFill>
                <a:effectLst/>
                <a:uLnTx/>
                <a:uFillTx/>
                <a:latin typeface="Century Gothic"/>
                <a:ea typeface="+mn-ea"/>
                <a:cs typeface="+mn-cs"/>
              </a:rPr>
              <a:t>abends</a:t>
            </a:r>
            <a:r>
              <a:rPr kumimoji="0" lang="en-US" sz="2000" b="1" i="0" u="none" strike="noStrike" kern="0" cap="none" spc="0" normalizeH="0" baseline="0" noProof="0" dirty="0">
                <a:ln>
                  <a:noFill/>
                </a:ln>
                <a:solidFill>
                  <a:srgbClr val="5B9BD5">
                    <a:lumMod val="50000"/>
                  </a:srgbClr>
                </a:solidFill>
                <a:effectLst/>
                <a:uLnTx/>
                <a:uFillTx/>
                <a:latin typeface="Century Gothic"/>
                <a:ea typeface="+mn-ea"/>
                <a:cs typeface="+mn-cs"/>
              </a:rPr>
              <a:t> </a:t>
            </a:r>
            <a:r>
              <a:rPr kumimoji="0" lang="en-US" sz="2000" b="0" i="0" u="none" strike="noStrike" kern="0" cap="none" spc="0" normalizeH="0" baseline="0" noProof="0" dirty="0">
                <a:ln>
                  <a:noFill/>
                </a:ln>
                <a:solidFill>
                  <a:srgbClr val="5B9BD5">
                    <a:lumMod val="50000"/>
                  </a:srgbClr>
                </a:solidFill>
                <a:effectLst/>
                <a:uLnTx/>
                <a:uFillTx/>
                <a:latin typeface="Century Gothic"/>
                <a:ea typeface="+mn-ea"/>
                <a:cs typeface="+mn-cs"/>
              </a:rPr>
              <a:t>Taschen für Leute.</a:t>
            </a:r>
            <a:endParaRPr kumimoji="0" lang="en-GB" sz="2000" b="0" i="0" u="none" strike="noStrike" kern="0" cap="none" spc="0" normalizeH="0" baseline="0" noProof="0" dirty="0">
              <a:ln>
                <a:noFill/>
              </a:ln>
              <a:solidFill>
                <a:srgbClr val="5B9BD5">
                  <a:lumMod val="50000"/>
                </a:srgbClr>
              </a:solidFill>
              <a:effectLst/>
              <a:uLnTx/>
              <a:uFillTx/>
              <a:latin typeface="Century Gothic"/>
              <a:ea typeface="+mn-ea"/>
              <a:cs typeface="+mn-cs"/>
            </a:endParaRPr>
          </a:p>
        </p:txBody>
      </p:sp>
      <p:sp>
        <p:nvSpPr>
          <p:cNvPr id="23" name="TextBox 22">
            <a:extLst>
              <a:ext uri="{FF2B5EF4-FFF2-40B4-BE49-F238E27FC236}">
                <a16:creationId xmlns:a16="http://schemas.microsoft.com/office/drawing/2014/main" id="{67857CEC-9FD3-B12E-8EEE-FCAE855CCA1D}"/>
              </a:ext>
            </a:extLst>
          </p:cNvPr>
          <p:cNvSpPr txBox="1"/>
          <p:nvPr/>
        </p:nvSpPr>
        <p:spPr>
          <a:xfrm>
            <a:off x="3860764" y="4860974"/>
            <a:ext cx="266217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5B9BD5">
                    <a:lumMod val="50000"/>
                  </a:srgbClr>
                </a:solidFill>
                <a:effectLst/>
                <a:uLnTx/>
                <a:uFillTx/>
                <a:latin typeface="Century Gothic"/>
                <a:ea typeface="+mn-ea"/>
                <a:cs typeface="+mn-cs"/>
              </a:rPr>
              <a:t>6. </a:t>
            </a:r>
            <a:r>
              <a:rPr kumimoji="0" lang="en-US" sz="2000" b="1" i="0" u="none" strike="noStrike" kern="0" cap="none" spc="0" normalizeH="0" baseline="0" noProof="0" dirty="0">
                <a:ln>
                  <a:noFill/>
                </a:ln>
                <a:solidFill>
                  <a:srgbClr val="5B9BD5">
                    <a:lumMod val="50000"/>
                  </a:srgbClr>
                </a:solidFill>
                <a:effectLst/>
                <a:uLnTx/>
                <a:uFillTx/>
                <a:latin typeface="Century Gothic"/>
                <a:ea typeface="+mn-ea"/>
                <a:cs typeface="+mn-cs"/>
              </a:rPr>
              <a:t>Er </a:t>
            </a:r>
            <a:r>
              <a:rPr kumimoji="0" lang="en-US" sz="2000" b="1" i="0" u="none" strike="noStrike" kern="0" cap="none" spc="0" normalizeH="0" baseline="0" noProof="0" dirty="0" err="1">
                <a:ln>
                  <a:noFill/>
                </a:ln>
                <a:solidFill>
                  <a:srgbClr val="5B9BD5">
                    <a:lumMod val="50000"/>
                  </a:srgbClr>
                </a:solidFill>
                <a:effectLst/>
                <a:uLnTx/>
                <a:uFillTx/>
                <a:latin typeface="Century Gothic"/>
                <a:ea typeface="+mn-ea"/>
                <a:cs typeface="+mn-cs"/>
              </a:rPr>
              <a:t>wäscht</a:t>
            </a:r>
            <a:r>
              <a:rPr kumimoji="0" lang="en-US" sz="2000" b="1" i="0" u="none" strike="noStrike" kern="0" cap="none" spc="0" normalizeH="0" baseline="0" noProof="0" dirty="0">
                <a:ln>
                  <a:noFill/>
                </a:ln>
                <a:solidFill>
                  <a:srgbClr val="5B9BD5">
                    <a:lumMod val="50000"/>
                  </a:srgbClr>
                </a:solidFill>
                <a:effectLst/>
                <a:uLnTx/>
                <a:uFillTx/>
                <a:latin typeface="Century Gothic"/>
                <a:ea typeface="+mn-ea"/>
                <a:cs typeface="+mn-cs"/>
              </a:rPr>
              <a:t> </a:t>
            </a:r>
            <a:r>
              <a:rPr kumimoji="0" lang="en-US" sz="2000" b="0" i="0" u="none" strike="noStrike" kern="0" cap="none" spc="0" normalizeH="0" baseline="0" noProof="0" dirty="0">
                <a:ln>
                  <a:noFill/>
                </a:ln>
                <a:solidFill>
                  <a:srgbClr val="5B9BD5">
                    <a:lumMod val="50000"/>
                  </a:srgbClr>
                </a:solidFill>
                <a:effectLst/>
                <a:uLnTx/>
                <a:uFillTx/>
                <a:latin typeface="Century Gothic"/>
                <a:ea typeface="+mn-ea"/>
                <a:cs typeface="+mn-cs"/>
              </a:rPr>
              <a:t>Autos in der Pause für</a:t>
            </a:r>
            <a:r>
              <a:rPr kumimoji="0" lang="en-US" sz="2000" b="0" i="0" u="none" strike="noStrike" kern="0" cap="none" spc="0" normalizeH="0" noProof="0" dirty="0">
                <a:ln>
                  <a:noFill/>
                </a:ln>
                <a:solidFill>
                  <a:srgbClr val="5B9BD5">
                    <a:lumMod val="50000"/>
                  </a:srgbClr>
                </a:solidFill>
                <a:effectLst/>
                <a:uLnTx/>
                <a:uFillTx/>
                <a:latin typeface="Century Gothic"/>
                <a:ea typeface="+mn-ea"/>
                <a:cs typeface="+mn-cs"/>
              </a:rPr>
              <a:t> die Lehrer. </a:t>
            </a:r>
            <a:endParaRPr kumimoji="0" lang="en-GB" sz="2000" b="0" i="0" u="none" strike="noStrike" kern="0" cap="none" spc="0" normalizeH="0" baseline="0" noProof="0" dirty="0">
              <a:ln>
                <a:noFill/>
              </a:ln>
              <a:solidFill>
                <a:srgbClr val="5B9BD5">
                  <a:lumMod val="50000"/>
                </a:srgbClr>
              </a:solidFill>
              <a:effectLst/>
              <a:uLnTx/>
              <a:uFillTx/>
              <a:latin typeface="Century Gothic"/>
              <a:ea typeface="+mn-ea"/>
              <a:cs typeface="+mn-cs"/>
            </a:endParaRPr>
          </a:p>
        </p:txBody>
      </p:sp>
      <p:sp>
        <p:nvSpPr>
          <p:cNvPr id="6" name="TextBox 5">
            <a:extLst>
              <a:ext uri="{FF2B5EF4-FFF2-40B4-BE49-F238E27FC236}">
                <a16:creationId xmlns:a16="http://schemas.microsoft.com/office/drawing/2014/main" id="{C3E1153D-807B-43DB-A0EE-D640CDA70B0E}"/>
              </a:ext>
            </a:extLst>
          </p:cNvPr>
          <p:cNvSpPr txBox="1"/>
          <p:nvPr/>
        </p:nvSpPr>
        <p:spPr>
          <a:xfrm>
            <a:off x="3502000" y="59010"/>
            <a:ext cx="7364073" cy="369332"/>
          </a:xfrm>
          <a:prstGeom prst="rect">
            <a:avLst/>
          </a:prstGeom>
          <a:noFill/>
        </p:spPr>
        <p:txBody>
          <a:bodyPr wrap="square" rtlCol="0">
            <a:spAutoFit/>
          </a:bodyPr>
          <a:lstStyle/>
          <a:p>
            <a:r>
              <a:rPr lang="en-GB" dirty="0" err="1">
                <a:solidFill>
                  <a:srgbClr val="002060"/>
                </a:solidFill>
              </a:rPr>
              <a:t>Lias</a:t>
            </a:r>
            <a:r>
              <a:rPr lang="en-GB" dirty="0">
                <a:solidFill>
                  <a:srgbClr val="002060"/>
                </a:solidFill>
              </a:rPr>
              <a:t> and Ronja are planning fund-raising activities for UNICEF. </a:t>
            </a:r>
          </a:p>
        </p:txBody>
      </p:sp>
      <p:grpSp>
        <p:nvGrpSpPr>
          <p:cNvPr id="27" name="Group 26">
            <a:extLst>
              <a:ext uri="{FF2B5EF4-FFF2-40B4-BE49-F238E27FC236}">
                <a16:creationId xmlns:a16="http://schemas.microsoft.com/office/drawing/2014/main" id="{3F7D5738-1730-4498-86C6-AF338350C7F5}"/>
              </a:ext>
            </a:extLst>
          </p:cNvPr>
          <p:cNvGrpSpPr/>
          <p:nvPr/>
        </p:nvGrpSpPr>
        <p:grpSpPr>
          <a:xfrm>
            <a:off x="9639993" y="210127"/>
            <a:ext cx="1509976" cy="1295582"/>
            <a:chOff x="8905263" y="1006783"/>
            <a:chExt cx="2312009" cy="1952476"/>
          </a:xfrm>
        </p:grpSpPr>
        <p:pic>
          <p:nvPicPr>
            <p:cNvPr id="24" name="Picture 23">
              <a:extLst>
                <a:ext uri="{FF2B5EF4-FFF2-40B4-BE49-F238E27FC236}">
                  <a16:creationId xmlns:a16="http://schemas.microsoft.com/office/drawing/2014/main" id="{8F0CCD93-9414-4B62-820D-0D0A13D94BE8}"/>
                </a:ext>
              </a:extLst>
            </p:cNvPr>
            <p:cNvPicPr>
              <a:picLocks noChangeAspect="1"/>
            </p:cNvPicPr>
            <p:nvPr/>
          </p:nvPicPr>
          <p:blipFill rotWithShape="1">
            <a:blip r:embed="rId7">
              <a:extLst>
                <a:ext uri="{28A0092B-C50C-407E-A947-70E740481C1C}">
                  <a14:useLocalDpi xmlns:a14="http://schemas.microsoft.com/office/drawing/2010/main" val="0"/>
                </a:ext>
              </a:extLst>
            </a:blip>
            <a:srcRect b="38386"/>
            <a:stretch/>
          </p:blipFill>
          <p:spPr>
            <a:xfrm>
              <a:off x="8905263" y="1006783"/>
              <a:ext cx="1745500" cy="1952476"/>
            </a:xfrm>
            <a:prstGeom prst="rect">
              <a:avLst/>
            </a:prstGeom>
          </p:spPr>
        </p:pic>
        <p:pic>
          <p:nvPicPr>
            <p:cNvPr id="26" name="Picture 25">
              <a:extLst>
                <a:ext uri="{FF2B5EF4-FFF2-40B4-BE49-F238E27FC236}">
                  <a16:creationId xmlns:a16="http://schemas.microsoft.com/office/drawing/2014/main" id="{0BFCE475-1EFC-46BF-B33E-7F755FA645D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78013" y="1191944"/>
              <a:ext cx="1439259" cy="1755347"/>
            </a:xfrm>
            <a:prstGeom prst="rect">
              <a:avLst/>
            </a:prstGeom>
          </p:spPr>
        </p:pic>
      </p:grpSp>
      <p:sp>
        <p:nvSpPr>
          <p:cNvPr id="5" name="Rectangle 4">
            <a:extLst>
              <a:ext uri="{FF2B5EF4-FFF2-40B4-BE49-F238E27FC236}">
                <a16:creationId xmlns:a16="http://schemas.microsoft.com/office/drawing/2014/main" id="{6A67DAF5-FA0F-323A-5B33-98E45F24D93F}"/>
              </a:ext>
            </a:extLst>
          </p:cNvPr>
          <p:cNvSpPr/>
          <p:nvPr/>
        </p:nvSpPr>
        <p:spPr>
          <a:xfrm>
            <a:off x="7226513" y="1542687"/>
            <a:ext cx="4454425" cy="2312163"/>
          </a:xfrm>
          <a:prstGeom prst="rect">
            <a:avLst/>
          </a:prstGeom>
          <a:solidFill>
            <a:srgbClr val="EFF9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BE6588BA-9DF7-94F2-E7F9-0D8BB4A0B869}"/>
              </a:ext>
            </a:extLst>
          </p:cNvPr>
          <p:cNvSpPr/>
          <p:nvPr/>
        </p:nvSpPr>
        <p:spPr>
          <a:xfrm>
            <a:off x="7206199" y="4015563"/>
            <a:ext cx="4454425" cy="2312163"/>
          </a:xfrm>
          <a:prstGeom prst="rect">
            <a:avLst/>
          </a:prstGeom>
          <a:solidFill>
            <a:srgbClr val="EFF9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0" name="Group 19">
            <a:extLst>
              <a:ext uri="{FF2B5EF4-FFF2-40B4-BE49-F238E27FC236}">
                <a16:creationId xmlns:a16="http://schemas.microsoft.com/office/drawing/2014/main" id="{ED832925-07EB-9574-9033-46C38E7C35BC}"/>
              </a:ext>
            </a:extLst>
          </p:cNvPr>
          <p:cNvGrpSpPr/>
          <p:nvPr/>
        </p:nvGrpSpPr>
        <p:grpSpPr>
          <a:xfrm>
            <a:off x="6927560" y="1347607"/>
            <a:ext cx="517289" cy="3091178"/>
            <a:chOff x="8840641" y="1302023"/>
            <a:chExt cx="792050" cy="4658486"/>
          </a:xfrm>
        </p:grpSpPr>
        <p:pic>
          <p:nvPicPr>
            <p:cNvPr id="25" name="Picture 24">
              <a:extLst>
                <a:ext uri="{FF2B5EF4-FFF2-40B4-BE49-F238E27FC236}">
                  <a16:creationId xmlns:a16="http://schemas.microsoft.com/office/drawing/2014/main" id="{91686B13-7B00-1C5E-E3D2-121E95870BC7}"/>
                </a:ext>
              </a:extLst>
            </p:cNvPr>
            <p:cNvPicPr>
              <a:picLocks noChangeAspect="1"/>
            </p:cNvPicPr>
            <p:nvPr/>
          </p:nvPicPr>
          <p:blipFill rotWithShape="1">
            <a:blip r:embed="rId7">
              <a:extLst>
                <a:ext uri="{28A0092B-C50C-407E-A947-70E740481C1C}">
                  <a14:useLocalDpi xmlns:a14="http://schemas.microsoft.com/office/drawing/2010/main" val="0"/>
                </a:ext>
              </a:extLst>
            </a:blip>
            <a:srcRect b="38386"/>
            <a:stretch/>
          </p:blipFill>
          <p:spPr>
            <a:xfrm>
              <a:off x="8840641" y="5074540"/>
              <a:ext cx="792050" cy="885969"/>
            </a:xfrm>
            <a:prstGeom prst="rect">
              <a:avLst/>
            </a:prstGeom>
          </p:spPr>
        </p:pic>
        <p:pic>
          <p:nvPicPr>
            <p:cNvPr id="28" name="Picture 27">
              <a:extLst>
                <a:ext uri="{FF2B5EF4-FFF2-40B4-BE49-F238E27FC236}">
                  <a16:creationId xmlns:a16="http://schemas.microsoft.com/office/drawing/2014/main" id="{A7CF7EE4-F3A5-39B9-1FAA-B2B6485A49F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65602" y="1302023"/>
              <a:ext cx="767089" cy="935556"/>
            </a:xfrm>
            <a:prstGeom prst="rect">
              <a:avLst/>
            </a:prstGeom>
          </p:spPr>
        </p:pic>
      </p:grpSp>
      <p:sp>
        <p:nvSpPr>
          <p:cNvPr id="29" name="TextBox 28">
            <a:extLst>
              <a:ext uri="{FF2B5EF4-FFF2-40B4-BE49-F238E27FC236}">
                <a16:creationId xmlns:a16="http://schemas.microsoft.com/office/drawing/2014/main" id="{16A68B4A-5049-C0E3-3DC9-BB4D7C2FB6FA}"/>
              </a:ext>
            </a:extLst>
          </p:cNvPr>
          <p:cNvSpPr txBox="1"/>
          <p:nvPr/>
        </p:nvSpPr>
        <p:spPr>
          <a:xfrm>
            <a:off x="6773871" y="1914375"/>
            <a:ext cx="540335" cy="369332"/>
          </a:xfrm>
          <a:prstGeom prst="rect">
            <a:avLst/>
          </a:prstGeom>
          <a:noFill/>
        </p:spPr>
        <p:txBody>
          <a:bodyPr wrap="square" rtlCol="0">
            <a:spAutoFit/>
          </a:bodyPr>
          <a:lstStyle/>
          <a:p>
            <a:r>
              <a:rPr lang="en-US" b="1" dirty="0">
                <a:solidFill>
                  <a:srgbClr val="002060"/>
                </a:solidFill>
              </a:rPr>
              <a:t>ich</a:t>
            </a:r>
            <a:endParaRPr lang="en-GB" b="1" dirty="0">
              <a:solidFill>
                <a:srgbClr val="002060"/>
              </a:solidFill>
            </a:endParaRPr>
          </a:p>
        </p:txBody>
      </p:sp>
      <p:sp>
        <p:nvSpPr>
          <p:cNvPr id="30" name="TextBox 29">
            <a:extLst>
              <a:ext uri="{FF2B5EF4-FFF2-40B4-BE49-F238E27FC236}">
                <a16:creationId xmlns:a16="http://schemas.microsoft.com/office/drawing/2014/main" id="{658C5980-DC72-5EAB-E259-C89DEFCA18AF}"/>
              </a:ext>
            </a:extLst>
          </p:cNvPr>
          <p:cNvSpPr txBox="1"/>
          <p:nvPr/>
        </p:nvSpPr>
        <p:spPr>
          <a:xfrm>
            <a:off x="6858518" y="4379494"/>
            <a:ext cx="540335" cy="369332"/>
          </a:xfrm>
          <a:prstGeom prst="rect">
            <a:avLst/>
          </a:prstGeom>
          <a:noFill/>
        </p:spPr>
        <p:txBody>
          <a:bodyPr wrap="square" rtlCol="0">
            <a:spAutoFit/>
          </a:bodyPr>
          <a:lstStyle/>
          <a:p>
            <a:r>
              <a:rPr lang="en-US" b="1" dirty="0">
                <a:solidFill>
                  <a:srgbClr val="002060"/>
                </a:solidFill>
              </a:rPr>
              <a:t>er</a:t>
            </a:r>
            <a:endParaRPr lang="en-GB" b="1" dirty="0">
              <a:solidFill>
                <a:srgbClr val="002060"/>
              </a:solidFill>
            </a:endParaRPr>
          </a:p>
        </p:txBody>
      </p:sp>
      <p:sp>
        <p:nvSpPr>
          <p:cNvPr id="31" name="TextBox 30">
            <a:extLst>
              <a:ext uri="{FF2B5EF4-FFF2-40B4-BE49-F238E27FC236}">
                <a16:creationId xmlns:a16="http://schemas.microsoft.com/office/drawing/2014/main" id="{46ECEA9B-1BE7-266C-8092-C9EA0027B748}"/>
              </a:ext>
            </a:extLst>
          </p:cNvPr>
          <p:cNvSpPr txBox="1"/>
          <p:nvPr/>
        </p:nvSpPr>
        <p:spPr>
          <a:xfrm>
            <a:off x="7502299" y="4141424"/>
            <a:ext cx="3994592" cy="461665"/>
          </a:xfrm>
          <a:prstGeom prst="rect">
            <a:avLst/>
          </a:prstGeom>
          <a:noFill/>
        </p:spPr>
        <p:txBody>
          <a:bodyPr wrap="square" rtlCol="0">
            <a:spAutoFit/>
          </a:bodyPr>
          <a:lstStyle/>
          <a:p>
            <a:r>
              <a:rPr lang="en-GB" sz="2400" dirty="0">
                <a:solidFill>
                  <a:srgbClr val="002060"/>
                </a:solidFill>
              </a:rPr>
              <a:t>1. He runs 5km every day. </a:t>
            </a:r>
          </a:p>
        </p:txBody>
      </p:sp>
      <p:sp>
        <p:nvSpPr>
          <p:cNvPr id="32" name="TextBox 31">
            <a:extLst>
              <a:ext uri="{FF2B5EF4-FFF2-40B4-BE49-F238E27FC236}">
                <a16:creationId xmlns:a16="http://schemas.microsoft.com/office/drawing/2014/main" id="{5213B29A-0491-2D0C-EF06-B3D08A32D9AD}"/>
              </a:ext>
            </a:extLst>
          </p:cNvPr>
          <p:cNvSpPr txBox="1"/>
          <p:nvPr/>
        </p:nvSpPr>
        <p:spPr>
          <a:xfrm>
            <a:off x="7364163" y="4581690"/>
            <a:ext cx="3994592" cy="830997"/>
          </a:xfrm>
          <a:prstGeom prst="rect">
            <a:avLst/>
          </a:prstGeom>
          <a:noFill/>
        </p:spPr>
        <p:txBody>
          <a:bodyPr wrap="square" rtlCol="0">
            <a:spAutoFit/>
          </a:bodyPr>
          <a:lstStyle/>
          <a:p>
            <a:r>
              <a:rPr lang="en-GB" sz="2400" dirty="0">
                <a:solidFill>
                  <a:srgbClr val="002060"/>
                </a:solidFill>
              </a:rPr>
              <a:t>2. He sleeps in school for one night! </a:t>
            </a:r>
          </a:p>
        </p:txBody>
      </p:sp>
      <p:sp>
        <p:nvSpPr>
          <p:cNvPr id="33" name="TextBox 32">
            <a:extLst>
              <a:ext uri="{FF2B5EF4-FFF2-40B4-BE49-F238E27FC236}">
                <a16:creationId xmlns:a16="http://schemas.microsoft.com/office/drawing/2014/main" id="{45A2615D-1AEE-B8F2-7253-A7ADAAD5DB65}"/>
              </a:ext>
            </a:extLst>
          </p:cNvPr>
          <p:cNvSpPr txBox="1"/>
          <p:nvPr/>
        </p:nvSpPr>
        <p:spPr>
          <a:xfrm>
            <a:off x="7451584" y="1692888"/>
            <a:ext cx="3994592" cy="461665"/>
          </a:xfrm>
          <a:prstGeom prst="rect">
            <a:avLst/>
          </a:prstGeom>
          <a:noFill/>
        </p:spPr>
        <p:txBody>
          <a:bodyPr wrap="square" rtlCol="0">
            <a:spAutoFit/>
          </a:bodyPr>
          <a:lstStyle/>
          <a:p>
            <a:r>
              <a:rPr lang="en-GB" sz="2400" dirty="0">
                <a:solidFill>
                  <a:srgbClr val="002060"/>
                </a:solidFill>
              </a:rPr>
              <a:t>3. I wear a suit to school. </a:t>
            </a:r>
          </a:p>
        </p:txBody>
      </p:sp>
      <p:sp>
        <p:nvSpPr>
          <p:cNvPr id="34" name="TextBox 33">
            <a:extLst>
              <a:ext uri="{FF2B5EF4-FFF2-40B4-BE49-F238E27FC236}">
                <a16:creationId xmlns:a16="http://schemas.microsoft.com/office/drawing/2014/main" id="{DF335D97-B42E-EB26-A665-DC59A436B412}"/>
              </a:ext>
            </a:extLst>
          </p:cNvPr>
          <p:cNvSpPr txBox="1"/>
          <p:nvPr/>
        </p:nvSpPr>
        <p:spPr>
          <a:xfrm>
            <a:off x="7326217" y="2196574"/>
            <a:ext cx="3994592" cy="830997"/>
          </a:xfrm>
          <a:prstGeom prst="rect">
            <a:avLst/>
          </a:prstGeom>
          <a:noFill/>
        </p:spPr>
        <p:txBody>
          <a:bodyPr wrap="square" rtlCol="0">
            <a:spAutoFit/>
          </a:bodyPr>
          <a:lstStyle/>
          <a:p>
            <a:r>
              <a:rPr lang="en-GB" sz="2400" dirty="0">
                <a:solidFill>
                  <a:srgbClr val="002060"/>
                </a:solidFill>
              </a:rPr>
              <a:t>4. I wash dogs at the weekend.</a:t>
            </a:r>
          </a:p>
        </p:txBody>
      </p:sp>
      <p:sp>
        <p:nvSpPr>
          <p:cNvPr id="35" name="TextBox 34">
            <a:extLst>
              <a:ext uri="{FF2B5EF4-FFF2-40B4-BE49-F238E27FC236}">
                <a16:creationId xmlns:a16="http://schemas.microsoft.com/office/drawing/2014/main" id="{46A72229-D1A3-DD50-478E-404F9C1F774E}"/>
              </a:ext>
            </a:extLst>
          </p:cNvPr>
          <p:cNvSpPr txBox="1"/>
          <p:nvPr/>
        </p:nvSpPr>
        <p:spPr>
          <a:xfrm>
            <a:off x="7353144" y="2971287"/>
            <a:ext cx="3994592" cy="830997"/>
          </a:xfrm>
          <a:prstGeom prst="rect">
            <a:avLst/>
          </a:prstGeom>
          <a:noFill/>
        </p:spPr>
        <p:txBody>
          <a:bodyPr wrap="square" rtlCol="0">
            <a:spAutoFit/>
          </a:bodyPr>
          <a:lstStyle/>
          <a:p>
            <a:r>
              <a:rPr lang="en-GB" sz="2400" dirty="0">
                <a:solidFill>
                  <a:srgbClr val="002060"/>
                </a:solidFill>
              </a:rPr>
              <a:t>5. I carry bags for people in the evenings.</a:t>
            </a:r>
          </a:p>
        </p:txBody>
      </p:sp>
      <p:sp>
        <p:nvSpPr>
          <p:cNvPr id="36" name="TextBox 35">
            <a:extLst>
              <a:ext uri="{FF2B5EF4-FFF2-40B4-BE49-F238E27FC236}">
                <a16:creationId xmlns:a16="http://schemas.microsoft.com/office/drawing/2014/main" id="{4F34348A-7C27-8BE4-20F9-30E126764134}"/>
              </a:ext>
            </a:extLst>
          </p:cNvPr>
          <p:cNvSpPr txBox="1"/>
          <p:nvPr/>
        </p:nvSpPr>
        <p:spPr>
          <a:xfrm>
            <a:off x="7353144" y="5421425"/>
            <a:ext cx="3994592" cy="830997"/>
          </a:xfrm>
          <a:prstGeom prst="rect">
            <a:avLst/>
          </a:prstGeom>
          <a:noFill/>
        </p:spPr>
        <p:txBody>
          <a:bodyPr wrap="square" rtlCol="0">
            <a:spAutoFit/>
          </a:bodyPr>
          <a:lstStyle/>
          <a:p>
            <a:r>
              <a:rPr lang="en-GB" sz="2400" dirty="0">
                <a:solidFill>
                  <a:srgbClr val="002060"/>
                </a:solidFill>
              </a:rPr>
              <a:t>6. He washes cars for the teachers in the break. </a:t>
            </a:r>
          </a:p>
        </p:txBody>
      </p:sp>
    </p:spTree>
    <p:extLst>
      <p:ext uri="{BB962C8B-B14F-4D97-AF65-F5344CB8AC3E}">
        <p14:creationId xmlns:p14="http://schemas.microsoft.com/office/powerpoint/2010/main" val="1651745261"/>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sms-alert-3-daniel_simon.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sms-alert-3-daniel_simon.wav"/>
                                        </p:tgtEl>
                                      </p:cMediaNode>
                                    </p:audio>
                                  </p:sub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4"/>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sms-alert-3-daniel_simon.wav"/>
                                        </p:tgtEl>
                                      </p:cMediaNode>
                                    </p:audio>
                                  </p:sub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2"/>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3" name="sms-alert-3-daniel_simon.wav"/>
                                        </p:tgtEl>
                                      </p:cMediaNode>
                                    </p:audio>
                                  </p:sub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5"/>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3" name="sms-alert-3-daniel_simon.wav"/>
                                        </p:tgtEl>
                                      </p:cMediaNode>
                                    </p:audio>
                                  </p:subTnLst>
                                </p:cTn>
                              </p:par>
                              <p:par>
                                <p:cTn id="29" presetID="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8"/>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sms-alert-3-daniel_simon.wav"/>
                                        </p:tgtEl>
                                      </p:cMediaNode>
                                    </p:audio>
                                  </p:subTnLst>
                                </p:cTn>
                              </p:par>
                              <p:par>
                                <p:cTn id="35" presetID="1" presetClass="entr" presetSubtype="0"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7"/>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9"/>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5"/>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6"/>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22"/>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35"/>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18"/>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23"/>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4" grpId="0" animBg="1"/>
      <p:bldP spid="15" grpId="0" animBg="1"/>
      <p:bldP spid="16" grpId="0" animBg="1"/>
      <p:bldP spid="17" grpId="0" animBg="1"/>
      <p:bldP spid="18" grpId="0" animBg="1"/>
      <p:bldP spid="12" grpId="0"/>
      <p:bldP spid="19" grpId="0"/>
      <p:bldP spid="21" grpId="0"/>
      <p:bldP spid="22" grpId="0"/>
      <p:bldP spid="23" grpId="0"/>
      <p:bldP spid="31" grpId="0"/>
      <p:bldP spid="32" grpId="0"/>
      <p:bldP spid="33" grpId="0"/>
      <p:bldP spid="34" grpId="0"/>
      <p:bldP spid="35" grpId="0"/>
      <p:bldP spid="3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3"/>
          <a:stretch/>
        </p:blipFill>
        <p:spPr>
          <a:xfrm>
            <a:off x="10909270" y="86527"/>
            <a:ext cx="1190434" cy="1088269"/>
          </a:xfrm>
          <a:prstGeom prst="rect">
            <a:avLst/>
          </a:prstGeom>
          <a:ln>
            <a:noFill/>
          </a:ln>
        </p:spPr>
      </p:pic>
      <p:sp>
        <p:nvSpPr>
          <p:cNvPr id="90" name="CustomShape 3"/>
          <p:cNvSpPr/>
          <p:nvPr/>
        </p:nvSpPr>
        <p:spPr>
          <a:xfrm>
            <a:off x="151923" y="751115"/>
            <a:ext cx="9355321" cy="96142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 German, </a:t>
            </a:r>
            <a:r>
              <a:rPr kumimoji="0" lang="en-GB" sz="28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strong</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verbs change the stem vowel in the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er/</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sie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form </a:t>
            </a:r>
            <a:r>
              <a:rPr kumimoji="0" lang="en-GB" sz="28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and</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also the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du</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form:</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1" name="CustomShape 4"/>
          <p:cNvSpPr/>
          <p:nvPr/>
        </p:nvSpPr>
        <p:spPr>
          <a:xfrm>
            <a:off x="218819" y="2031180"/>
            <a:ext cx="454624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Ich</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lauf</a:t>
            </a:r>
            <a:r>
              <a:rPr lang="en-GB" sz="2800" b="1" spc="-1" dirty="0" err="1">
                <a:solidFill>
                  <a:srgbClr val="92D050"/>
                </a:solidFill>
                <a:latin typeface="Century Gothic" panose="020B0502020202020204" pitchFamily="34" charset="0"/>
                <a:ea typeface="Century Gothic"/>
              </a:rPr>
              <a:t>e</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2" name="CustomShape 5"/>
          <p:cNvSpPr/>
          <p:nvPr/>
        </p:nvSpPr>
        <p:spPr>
          <a:xfrm>
            <a:off x="6477166" y="2031180"/>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I </a:t>
            </a:r>
            <a:r>
              <a:rPr lang="en-GB" sz="2800" spc="-1" dirty="0">
                <a:solidFill>
                  <a:srgbClr val="1F3864"/>
                </a:solidFill>
                <a:latin typeface="Century Gothic" panose="020B0502020202020204" pitchFamily="34" charset="0"/>
                <a:ea typeface="Century Gothic"/>
              </a:rPr>
              <a:t>run</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/am running.</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99" name="Google Shape;180;p8"/>
          <p:cNvPicPr/>
          <p:nvPr/>
        </p:nvPicPr>
        <p:blipFill>
          <a:blip r:embed="rId4"/>
          <a:stretch/>
        </p:blipFill>
        <p:spPr>
          <a:xfrm>
            <a:off x="2823702" y="1931945"/>
            <a:ext cx="447513" cy="701947"/>
          </a:xfrm>
          <a:prstGeom prst="rect">
            <a:avLst/>
          </a:prstGeom>
          <a:ln>
            <a:noFill/>
          </a:ln>
        </p:spPr>
      </p:pic>
      <p:pic>
        <p:nvPicPr>
          <p:cNvPr id="102" name="Google Shape;183;p8"/>
          <p:cNvPicPr/>
          <p:nvPr/>
        </p:nvPicPr>
        <p:blipFill>
          <a:blip r:embed="rId5"/>
          <a:stretch/>
        </p:blipFill>
        <p:spPr>
          <a:xfrm>
            <a:off x="5666859" y="1952953"/>
            <a:ext cx="633960" cy="671040"/>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251365" y="74985"/>
            <a:ext cx="10276592" cy="754735"/>
          </a:xfrm>
        </p:spPr>
        <p:txBody>
          <a:bodyPr/>
          <a:lstStyle/>
          <a:p>
            <a:r>
              <a:rPr lang="en-GB" sz="3600" b="1" spc="-1" dirty="0">
                <a:latin typeface="Century Gothic" panose="020B0502020202020204" pitchFamily="34" charset="0"/>
                <a:ea typeface="Century Gothic"/>
              </a:rPr>
              <a:t>Present tense: strong verbs a</a:t>
            </a:r>
            <a:r>
              <a:rPr lang="en-GB" sz="3600" b="1" spc="-1" dirty="0">
                <a:latin typeface="Century Gothic" panose="020B0502020202020204" pitchFamily="34" charset="0"/>
                <a:ea typeface="Century Gothic"/>
                <a:sym typeface="Wingdings" panose="05000000000000000000" pitchFamily="2" charset="2"/>
              </a:rPr>
              <a:t> ä</a:t>
            </a:r>
            <a:endParaRPr lang="en-GB" sz="3600" dirty="0"/>
          </a:p>
        </p:txBody>
      </p:sp>
      <p:sp>
        <p:nvSpPr>
          <p:cNvPr id="25" name="CustomShape 4">
            <a:extLst>
              <a:ext uri="{FF2B5EF4-FFF2-40B4-BE49-F238E27FC236}">
                <a16:creationId xmlns:a16="http://schemas.microsoft.com/office/drawing/2014/main" id="{277496F3-69BA-4A7D-B6A8-65395BD5A313}"/>
              </a:ext>
            </a:extLst>
          </p:cNvPr>
          <p:cNvSpPr/>
          <p:nvPr/>
        </p:nvSpPr>
        <p:spPr>
          <a:xfrm>
            <a:off x="251365" y="3680564"/>
            <a:ext cx="454624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Sie</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lang="en-GB" sz="2800" b="1" spc="-1" dirty="0" err="1">
                <a:solidFill>
                  <a:srgbClr val="002060"/>
                </a:solidFill>
                <a:latin typeface="Century Gothic" panose="020B0502020202020204" pitchFamily="34" charset="0"/>
                <a:ea typeface="Century Gothic"/>
              </a:rPr>
              <a:t>l</a:t>
            </a:r>
            <a:r>
              <a:rPr lang="en-GB" sz="2800" b="1" spc="-1" dirty="0" err="1">
                <a:solidFill>
                  <a:srgbClr val="FF0066"/>
                </a:solidFill>
                <a:latin typeface="Century Gothic" panose="020B0502020202020204" pitchFamily="34" charset="0"/>
                <a:ea typeface="Century Gothic"/>
              </a:rPr>
              <a:t>ä</a:t>
            </a:r>
            <a:r>
              <a:rPr lang="en-GB" sz="2800" b="1" spc="-1" dirty="0" err="1">
                <a:solidFill>
                  <a:srgbClr val="002060"/>
                </a:solidFill>
                <a:latin typeface="Century Gothic" panose="020B0502020202020204" pitchFamily="34" charset="0"/>
                <a:ea typeface="Century Gothic"/>
              </a:rPr>
              <a:t>uf</a:t>
            </a:r>
            <a:r>
              <a:rPr lang="en-GB" sz="2800" b="1" spc="-1" dirty="0" err="1">
                <a:solidFill>
                  <a:srgbClr val="92D050"/>
                </a:solidFill>
                <a:latin typeface="Century Gothic" panose="020B0502020202020204" pitchFamily="34" charset="0"/>
                <a:ea typeface="Century Gothic"/>
              </a:rPr>
              <a:t>t</a:t>
            </a:r>
            <a:r>
              <a:rPr lang="en-GB" sz="2800" spc="-1" dirty="0">
                <a:solidFill>
                  <a:srgbClr val="002060"/>
                </a:solidFill>
                <a:latin typeface="Century Gothic" panose="020B0502020202020204" pitchFamily="34" charset="0"/>
                <a:ea typeface="Century Gothic"/>
              </a:rPr>
              <a:t>.</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6" name="Google Shape;183;p8">
            <a:extLst>
              <a:ext uri="{FF2B5EF4-FFF2-40B4-BE49-F238E27FC236}">
                <a16:creationId xmlns:a16="http://schemas.microsoft.com/office/drawing/2014/main" id="{3828E342-F245-431D-BE01-5BCFD73524B4}"/>
              </a:ext>
            </a:extLst>
          </p:cNvPr>
          <p:cNvPicPr/>
          <p:nvPr/>
        </p:nvPicPr>
        <p:blipFill>
          <a:blip r:embed="rId5"/>
          <a:stretch/>
        </p:blipFill>
        <p:spPr>
          <a:xfrm>
            <a:off x="5691565" y="3551277"/>
            <a:ext cx="633960" cy="671040"/>
          </a:xfrm>
          <a:prstGeom prst="rect">
            <a:avLst/>
          </a:prstGeom>
          <a:ln>
            <a:noFill/>
          </a:ln>
        </p:spPr>
      </p:pic>
      <p:sp>
        <p:nvSpPr>
          <p:cNvPr id="28" name="CustomShape 5">
            <a:extLst>
              <a:ext uri="{FF2B5EF4-FFF2-40B4-BE49-F238E27FC236}">
                <a16:creationId xmlns:a16="http://schemas.microsoft.com/office/drawing/2014/main" id="{675D5108-DC4A-412D-BADD-7476FD0E6422}"/>
              </a:ext>
            </a:extLst>
          </p:cNvPr>
          <p:cNvSpPr/>
          <p:nvPr/>
        </p:nvSpPr>
        <p:spPr>
          <a:xfrm>
            <a:off x="6477166" y="3679535"/>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She runs/is running.</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9" name="Picture 8" descr="A picture containing text&#10;&#10;Description automatically generated">
            <a:extLst>
              <a:ext uri="{FF2B5EF4-FFF2-40B4-BE49-F238E27FC236}">
                <a16:creationId xmlns:a16="http://schemas.microsoft.com/office/drawing/2014/main" id="{8123FE6C-7786-416A-9C45-7F855618726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77926" y="3544820"/>
            <a:ext cx="1051670" cy="785049"/>
          </a:xfrm>
          <a:prstGeom prst="rect">
            <a:avLst/>
          </a:prstGeom>
        </p:spPr>
      </p:pic>
      <p:sp>
        <p:nvSpPr>
          <p:cNvPr id="66" name="CustomShape 4">
            <a:extLst>
              <a:ext uri="{FF2B5EF4-FFF2-40B4-BE49-F238E27FC236}">
                <a16:creationId xmlns:a16="http://schemas.microsoft.com/office/drawing/2014/main" id="{39F32AD5-3F14-4348-8369-1146B9EE3ED8}"/>
              </a:ext>
            </a:extLst>
          </p:cNvPr>
          <p:cNvSpPr/>
          <p:nvPr/>
        </p:nvSpPr>
        <p:spPr>
          <a:xfrm>
            <a:off x="251365" y="5488872"/>
            <a:ext cx="454624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Du</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lang="en-GB" sz="2800" b="1" spc="-1" dirty="0" err="1">
                <a:solidFill>
                  <a:srgbClr val="002060"/>
                </a:solidFill>
                <a:latin typeface="Century Gothic" panose="020B0502020202020204" pitchFamily="34" charset="0"/>
                <a:ea typeface="Century Gothic"/>
              </a:rPr>
              <a:t>l</a:t>
            </a:r>
            <a:r>
              <a:rPr lang="en-GB" sz="2800" b="1" spc="-1" dirty="0" err="1">
                <a:solidFill>
                  <a:srgbClr val="FF0066"/>
                </a:solidFill>
                <a:latin typeface="Century Gothic" panose="020B0502020202020204" pitchFamily="34" charset="0"/>
                <a:ea typeface="Century Gothic"/>
              </a:rPr>
              <a:t>ä</a:t>
            </a:r>
            <a:r>
              <a:rPr lang="en-GB" sz="2800" b="1" spc="-1" dirty="0" err="1">
                <a:solidFill>
                  <a:srgbClr val="002060"/>
                </a:solidFill>
                <a:latin typeface="Century Gothic" panose="020B0502020202020204" pitchFamily="34" charset="0"/>
                <a:ea typeface="Century Gothic"/>
              </a:rPr>
              <a:t>uf</a:t>
            </a:r>
            <a:r>
              <a:rPr lang="en-GB" sz="2800" b="1" spc="-1" dirty="0" err="1">
                <a:solidFill>
                  <a:srgbClr val="92D050"/>
                </a:solidFill>
                <a:latin typeface="Century Gothic" panose="020B0502020202020204" pitchFamily="34" charset="0"/>
                <a:ea typeface="Century Gothic"/>
              </a:rPr>
              <a:t>st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67" name="Google Shape;183;p8">
            <a:extLst>
              <a:ext uri="{FF2B5EF4-FFF2-40B4-BE49-F238E27FC236}">
                <a16:creationId xmlns:a16="http://schemas.microsoft.com/office/drawing/2014/main" id="{C2D4861C-FB1F-4239-A59B-5F62CEBD93CA}"/>
              </a:ext>
            </a:extLst>
          </p:cNvPr>
          <p:cNvPicPr/>
          <p:nvPr/>
        </p:nvPicPr>
        <p:blipFill>
          <a:blip r:embed="rId5"/>
          <a:stretch/>
        </p:blipFill>
        <p:spPr>
          <a:xfrm>
            <a:off x="5691565" y="5359585"/>
            <a:ext cx="633960" cy="671040"/>
          </a:xfrm>
          <a:prstGeom prst="rect">
            <a:avLst/>
          </a:prstGeom>
          <a:ln>
            <a:noFill/>
          </a:ln>
        </p:spPr>
      </p:pic>
      <p:sp>
        <p:nvSpPr>
          <p:cNvPr id="68" name="CustomShape 5">
            <a:extLst>
              <a:ext uri="{FF2B5EF4-FFF2-40B4-BE49-F238E27FC236}">
                <a16:creationId xmlns:a16="http://schemas.microsoft.com/office/drawing/2014/main" id="{69CB08CF-CB4C-40CB-AA1E-8D01CBE9C6A6}"/>
              </a:ext>
            </a:extLst>
          </p:cNvPr>
          <p:cNvSpPr/>
          <p:nvPr/>
        </p:nvSpPr>
        <p:spPr>
          <a:xfrm>
            <a:off x="6477166" y="5487843"/>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You run/</a:t>
            </a:r>
            <a:r>
              <a:rPr kumimoji="0" lang="en-GB" sz="2800" b="0"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cs typeface="+mn-cs"/>
              </a:rPr>
              <a:t>ar</a:t>
            </a:r>
            <a:r>
              <a:rPr lang="en-GB" sz="2800" spc="-1" dirty="0">
                <a:solidFill>
                  <a:srgbClr val="1F3864"/>
                </a:solidFill>
                <a:latin typeface="Century Gothic" panose="020B0502020202020204" pitchFamily="34" charset="0"/>
                <a:ea typeface="Century Gothic"/>
              </a:rPr>
              <a:t>e running</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4" name="Picture 3" descr="A picture containing clipart&#10;&#10;Description automatically generated">
            <a:extLst>
              <a:ext uri="{FF2B5EF4-FFF2-40B4-BE49-F238E27FC236}">
                <a16:creationId xmlns:a16="http://schemas.microsoft.com/office/drawing/2014/main" id="{62B428DB-EE16-4201-8FC5-F52C7C15423A}"/>
              </a:ext>
            </a:extLst>
          </p:cNvPr>
          <p:cNvPicPr>
            <a:picLocks noChangeAspect="1"/>
          </p:cNvPicPr>
          <p:nvPr/>
        </p:nvPicPr>
        <p:blipFill>
          <a:blip r:embed="rId7">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2296670" y="5080258"/>
            <a:ext cx="1649734" cy="1159527"/>
          </a:xfrm>
          <a:prstGeom prst="rect">
            <a:avLst/>
          </a:prstGeom>
        </p:spPr>
      </p:pic>
      <p:pic>
        <p:nvPicPr>
          <p:cNvPr id="3" name="Picture 2" descr="Free vector graphics of Exercise">
            <a:extLst>
              <a:ext uri="{FF2B5EF4-FFF2-40B4-BE49-F238E27FC236}">
                <a16:creationId xmlns:a16="http://schemas.microsoft.com/office/drawing/2014/main" id="{62C70B6F-30E3-CE82-E4B3-5D4E85A6687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75466" y="1978122"/>
            <a:ext cx="374807" cy="74961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Free vector graphics of Exercise">
            <a:extLst>
              <a:ext uri="{FF2B5EF4-FFF2-40B4-BE49-F238E27FC236}">
                <a16:creationId xmlns:a16="http://schemas.microsoft.com/office/drawing/2014/main" id="{6C525FAF-EDC1-8411-FFB9-D25D1F0D380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84605" y="5341907"/>
            <a:ext cx="374807" cy="74961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Free vector graphics of Exercise">
            <a:extLst>
              <a:ext uri="{FF2B5EF4-FFF2-40B4-BE49-F238E27FC236}">
                <a16:creationId xmlns:a16="http://schemas.microsoft.com/office/drawing/2014/main" id="{1C322A62-ED83-F311-D046-1C7EFE0DEA3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59253" y="3514246"/>
            <a:ext cx="374807" cy="7496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7711746"/>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304A9273-1ED0-4ADE-8755-B161B5DBC5AB}"/>
              </a:ext>
            </a:extLst>
          </p:cNvPr>
          <p:cNvGraphicFramePr>
            <a:graphicFrameLocks noGrp="1"/>
          </p:cNvGraphicFramePr>
          <p:nvPr/>
        </p:nvGraphicFramePr>
        <p:xfrm>
          <a:off x="5103421" y="2113240"/>
          <a:ext cx="6980727" cy="4344480"/>
        </p:xfrm>
        <a:graphic>
          <a:graphicData uri="http://schemas.openxmlformats.org/drawingml/2006/table">
            <a:tbl>
              <a:tblPr/>
              <a:tblGrid>
                <a:gridCol w="6980727">
                  <a:extLst>
                    <a:ext uri="{9D8B030D-6E8A-4147-A177-3AD203B41FA5}">
                      <a16:colId xmlns:a16="http://schemas.microsoft.com/office/drawing/2014/main" val="147677931"/>
                    </a:ext>
                  </a:extLst>
                </a:gridCol>
              </a:tblGrid>
              <a:tr h="961200">
                <a:tc>
                  <a:txBody>
                    <a:bodyPr/>
                    <a:lstStyle/>
                    <a:p>
                      <a:pPr algn="ctr">
                        <a:lnSpc>
                          <a:spcPct val="100000"/>
                        </a:lnSpc>
                      </a:pPr>
                      <a:endParaRPr lang="en-GB" sz="2800" b="0"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551366363"/>
                  </a:ext>
                </a:extLst>
              </a:tr>
              <a:tr h="505080">
                <a:tc>
                  <a:txBody>
                    <a:bodyPr/>
                    <a:lstStyle/>
                    <a:p>
                      <a:pPr algn="l"/>
                      <a:r>
                        <a:rPr lang="en-US" sz="2000" dirty="0">
                          <a:solidFill>
                            <a:srgbClr val="002060"/>
                          </a:solidFill>
                        </a:rPr>
                        <a:t>I am carrying bags for people at the weekend.</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2959331705"/>
                  </a:ext>
                </a:extLst>
              </a:tr>
              <a:tr h="478440">
                <a:tc>
                  <a:txBody>
                    <a:bodyPr/>
                    <a:lstStyle/>
                    <a:p>
                      <a:pPr algn="l"/>
                      <a:r>
                        <a:rPr lang="en-US" sz="2400" dirty="0">
                          <a:solidFill>
                            <a:srgbClr val="002060"/>
                          </a:solidFill>
                        </a:rPr>
                        <a:t>I run for two hours.</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2228002991"/>
                  </a:ext>
                </a:extLst>
              </a:tr>
              <a:tr h="441000">
                <a:tc>
                  <a:txBody>
                    <a:bodyPr/>
                    <a:lstStyle/>
                    <a:p>
                      <a:pPr algn="l"/>
                      <a:r>
                        <a:rPr lang="en-US" sz="2400" dirty="0">
                          <a:solidFill>
                            <a:srgbClr val="002060"/>
                          </a:solidFill>
                        </a:rPr>
                        <a:t>You don’t sleep for one night.</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403620233"/>
                  </a:ext>
                </a:extLst>
              </a:tr>
              <a:tr h="478440">
                <a:tc>
                  <a:txBody>
                    <a:bodyPr/>
                    <a:lstStyle/>
                    <a:p>
                      <a:pPr algn="l"/>
                      <a:r>
                        <a:rPr lang="en-US" sz="2400" dirty="0">
                          <a:solidFill>
                            <a:srgbClr val="002060"/>
                          </a:solidFill>
                        </a:rPr>
                        <a:t>You are wearing party clothes in school.</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3561308030"/>
                  </a:ext>
                </a:extLst>
              </a:tr>
              <a:tr h="507240">
                <a:tc>
                  <a:txBody>
                    <a:bodyPr/>
                    <a:lstStyle/>
                    <a:p>
                      <a:pPr algn="l"/>
                      <a:r>
                        <a:rPr lang="en-US" sz="2400" dirty="0">
                          <a:solidFill>
                            <a:srgbClr val="002060"/>
                          </a:solidFill>
                        </a:rPr>
                        <a:t>I wash the car for mum and dad.</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3321698076"/>
                  </a:ext>
                </a:extLst>
              </a:tr>
              <a:tr h="4784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002060"/>
                          </a:solidFill>
                        </a:rPr>
                        <a:t>You are sleeping in the garden for one night.</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392740888"/>
                  </a:ext>
                </a:extLst>
              </a:tr>
              <a:tr h="478440">
                <a:tc>
                  <a:txBody>
                    <a:bodyPr/>
                    <a:lstStyle/>
                    <a:p>
                      <a:pPr algn="l"/>
                      <a:r>
                        <a:rPr lang="en-US" sz="2400" dirty="0">
                          <a:solidFill>
                            <a:srgbClr val="002060"/>
                          </a:solidFill>
                        </a:rPr>
                        <a:t>I am carrying a person for one minute. </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2152799616"/>
                  </a:ext>
                </a:extLst>
              </a:tr>
            </a:tbl>
          </a:graphicData>
        </a:graphic>
      </p:graphicFrame>
      <p:pic>
        <p:nvPicPr>
          <p:cNvPr id="46" name="Graphic 45" descr="Teacher">
            <a:extLst>
              <a:ext uri="{FF2B5EF4-FFF2-40B4-BE49-F238E27FC236}">
                <a16:creationId xmlns:a16="http://schemas.microsoft.com/office/drawing/2014/main" id="{4D243945-8DC1-47EC-A614-29E8CA6E282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2080" y="379289"/>
            <a:ext cx="914400" cy="91440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19475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graphicFrame>
        <p:nvGraphicFramePr>
          <p:cNvPr id="5" name="Table 1">
            <a:extLst>
              <a:ext uri="{FF2B5EF4-FFF2-40B4-BE49-F238E27FC236}">
                <a16:creationId xmlns:a16="http://schemas.microsoft.com/office/drawing/2014/main" id="{C6398E9F-79CD-4BAD-B189-42283EE14EB0}"/>
              </a:ext>
            </a:extLst>
          </p:cNvPr>
          <p:cNvGraphicFramePr/>
          <p:nvPr/>
        </p:nvGraphicFramePr>
        <p:xfrm>
          <a:off x="1032385" y="2107929"/>
          <a:ext cx="3873247" cy="4344480"/>
        </p:xfrm>
        <a:graphic>
          <a:graphicData uri="http://schemas.openxmlformats.org/drawingml/2006/table">
            <a:tbl>
              <a:tblPr/>
              <a:tblGrid>
                <a:gridCol w="1834383">
                  <a:extLst>
                    <a:ext uri="{9D8B030D-6E8A-4147-A177-3AD203B41FA5}">
                      <a16:colId xmlns:a16="http://schemas.microsoft.com/office/drawing/2014/main" val="20000"/>
                    </a:ext>
                  </a:extLst>
                </a:gridCol>
                <a:gridCol w="2038864">
                  <a:extLst>
                    <a:ext uri="{9D8B030D-6E8A-4147-A177-3AD203B41FA5}">
                      <a16:colId xmlns:a16="http://schemas.microsoft.com/office/drawing/2014/main" val="20001"/>
                    </a:ext>
                  </a:extLst>
                </a:gridCol>
              </a:tblGrid>
              <a:tr h="961200">
                <a:tc>
                  <a:txBody>
                    <a:bodyPr/>
                    <a:lstStyle/>
                    <a:p>
                      <a:pPr algn="ctr">
                        <a:lnSpc>
                          <a:spcPct val="100000"/>
                        </a:lnSpc>
                      </a:pPr>
                      <a:endParaRPr lang="en-GB" sz="2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endParaRPr lang="en-GB" sz="2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505080">
                <a:tc>
                  <a:txBody>
                    <a:bodyPr/>
                    <a:lstStyle/>
                    <a:p>
                      <a:pPr algn="ct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478440">
                <a:tc>
                  <a:txBody>
                    <a:bodyPr/>
                    <a:lstStyle/>
                    <a:p>
                      <a:pPr algn="ct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41000">
                <a:tc>
                  <a:txBody>
                    <a:bodyPr/>
                    <a:lstStyle/>
                    <a:p>
                      <a:pPr algn="ct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478440">
                <a:tc>
                  <a:txBody>
                    <a:bodyPr/>
                    <a:lstStyle/>
                    <a:p>
                      <a:pPr algn="ct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07240">
                <a:tc>
                  <a:txBody>
                    <a:bodyPr/>
                    <a:lstStyle/>
                    <a:p>
                      <a:pPr algn="ct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478440">
                <a:tc>
                  <a:txBody>
                    <a:bodyPr/>
                    <a:lstStyle/>
                    <a:p>
                      <a:pPr algn="ct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478440">
                <a:tc>
                  <a:txBody>
                    <a:bodyPr/>
                    <a:lstStyle/>
                    <a:p>
                      <a:pPr algn="ct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bl>
          </a:graphicData>
        </a:graphic>
      </p:graphicFrame>
      <p:graphicFrame>
        <p:nvGraphicFramePr>
          <p:cNvPr id="6" name="Table 2">
            <a:extLst>
              <a:ext uri="{FF2B5EF4-FFF2-40B4-BE49-F238E27FC236}">
                <a16:creationId xmlns:a16="http://schemas.microsoft.com/office/drawing/2014/main" id="{54458669-5D9D-4D2D-8CD9-BF98FB203F05}"/>
              </a:ext>
            </a:extLst>
          </p:cNvPr>
          <p:cNvGraphicFramePr/>
          <p:nvPr/>
        </p:nvGraphicFramePr>
        <p:xfrm>
          <a:off x="220585" y="2122879"/>
          <a:ext cx="695520" cy="4329531"/>
        </p:xfrm>
        <a:graphic>
          <a:graphicData uri="http://schemas.openxmlformats.org/drawingml/2006/table">
            <a:tbl>
              <a:tblPr/>
              <a:tblGrid>
                <a:gridCol w="695520">
                  <a:extLst>
                    <a:ext uri="{9D8B030D-6E8A-4147-A177-3AD203B41FA5}">
                      <a16:colId xmlns:a16="http://schemas.microsoft.com/office/drawing/2014/main" val="20000"/>
                    </a:ext>
                  </a:extLst>
                </a:gridCol>
              </a:tblGrid>
              <a:tr h="955022">
                <a:tc>
                  <a:txBody>
                    <a:bodyPr/>
                    <a:lstStyle/>
                    <a:p>
                      <a:endParaRPr lang="en-US" sz="2400" dirty="0">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502947">
                <a:tc>
                  <a:txBody>
                    <a:bodyPr/>
                    <a:lstStyle/>
                    <a:p>
                      <a:endParaRPr lang="en-US" sz="2400">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484547">
                <a:tc>
                  <a:txBody>
                    <a:bodyPr/>
                    <a:lstStyle/>
                    <a:p>
                      <a:endParaRPr lang="en-US" sz="2400">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58209">
                <a:tc>
                  <a:txBody>
                    <a:bodyPr/>
                    <a:lstStyle/>
                    <a:p>
                      <a:endParaRPr lang="en-US" sz="2400">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484547">
                <a:tc>
                  <a:txBody>
                    <a:bodyPr/>
                    <a:lstStyle/>
                    <a:p>
                      <a:endParaRPr lang="en-US" sz="2400">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06555">
                <a:tc>
                  <a:txBody>
                    <a:bodyPr/>
                    <a:lstStyle/>
                    <a:p>
                      <a:endParaRPr lang="en-US" sz="2400">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476248">
                <a:tc>
                  <a:txBody>
                    <a:bodyPr/>
                    <a:lstStyle/>
                    <a:p>
                      <a:endParaRPr lang="en-US" sz="2400">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461456">
                <a:tc>
                  <a:txBody>
                    <a:bodyPr/>
                    <a:lstStyle/>
                    <a:p>
                      <a:endParaRPr lang="en-US" sz="2400" dirty="0">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bl>
          </a:graphicData>
        </a:graphic>
      </p:graphicFrame>
      <p:sp>
        <p:nvSpPr>
          <p:cNvPr id="15" name="CustomShape 22">
            <a:hlinkClick r:id="" action="ppaction://noaction">
              <a:snd r:embed="rId12" name="T2_W5_12.3B.wav"/>
            </a:hlinkClick>
            <a:extLst>
              <a:ext uri="{FF2B5EF4-FFF2-40B4-BE49-F238E27FC236}">
                <a16:creationId xmlns:a16="http://schemas.microsoft.com/office/drawing/2014/main" id="{4247252A-FC32-4F16-8616-A5FE2859FCB7}"/>
              </a:ext>
            </a:extLst>
          </p:cNvPr>
          <p:cNvSpPr/>
          <p:nvPr/>
        </p:nvSpPr>
        <p:spPr>
          <a:xfrm>
            <a:off x="336865" y="310243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B.</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 name="CustomShape 23">
            <a:hlinkClick r:id="" action="ppaction://noaction">
              <a:snd r:embed="rId13" name="T2_W5_12.4B.wav"/>
            </a:hlinkClick>
            <a:extLst>
              <a:ext uri="{FF2B5EF4-FFF2-40B4-BE49-F238E27FC236}">
                <a16:creationId xmlns:a16="http://schemas.microsoft.com/office/drawing/2014/main" id="{3AD5864B-E328-4811-82EC-A3D77BDC6BF2}"/>
              </a:ext>
            </a:extLst>
          </p:cNvPr>
          <p:cNvSpPr/>
          <p:nvPr/>
        </p:nvSpPr>
        <p:spPr>
          <a:xfrm>
            <a:off x="336865" y="360499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17" name="CustomShape 24">
            <a:hlinkClick r:id="" action="ppaction://noaction">
              <a:snd r:embed="rId14" name="T2_W5_12.5B.wav"/>
            </a:hlinkClick>
            <a:extLst>
              <a:ext uri="{FF2B5EF4-FFF2-40B4-BE49-F238E27FC236}">
                <a16:creationId xmlns:a16="http://schemas.microsoft.com/office/drawing/2014/main" id="{F2DAD2AC-ADD2-4480-845B-008BBA9A5F70}"/>
              </a:ext>
            </a:extLst>
          </p:cNvPr>
          <p:cNvSpPr/>
          <p:nvPr/>
        </p:nvSpPr>
        <p:spPr>
          <a:xfrm>
            <a:off x="336865" y="408415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18" name="CustomShape 25">
            <a:hlinkClick r:id="" action="ppaction://noaction">
              <a:snd r:embed="rId15" name="T2_W5_12.6B.wav"/>
            </a:hlinkClick>
            <a:extLst>
              <a:ext uri="{FF2B5EF4-FFF2-40B4-BE49-F238E27FC236}">
                <a16:creationId xmlns:a16="http://schemas.microsoft.com/office/drawing/2014/main" id="{E47FAB46-1A11-4EF4-B700-EF919D0338F8}"/>
              </a:ext>
            </a:extLst>
          </p:cNvPr>
          <p:cNvSpPr/>
          <p:nvPr/>
        </p:nvSpPr>
        <p:spPr>
          <a:xfrm>
            <a:off x="336865" y="455071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19" name="CustomShape 26">
            <a:hlinkClick r:id="" action="ppaction://noaction">
              <a:snd r:embed="rId16" name="T2_W5_12.7B.wav"/>
            </a:hlinkClick>
            <a:extLst>
              <a:ext uri="{FF2B5EF4-FFF2-40B4-BE49-F238E27FC236}">
                <a16:creationId xmlns:a16="http://schemas.microsoft.com/office/drawing/2014/main" id="{1ECA2C39-8E1B-46F9-B4CE-5D69DA706F12}"/>
              </a:ext>
            </a:extLst>
          </p:cNvPr>
          <p:cNvSpPr/>
          <p:nvPr/>
        </p:nvSpPr>
        <p:spPr>
          <a:xfrm>
            <a:off x="336865" y="505615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21" name="CustomShape 27">
            <a:hlinkClick r:id="" action="ppaction://noaction">
              <a:snd r:embed="rId17" name="T2_W5_12.8B.wav"/>
            </a:hlinkClick>
            <a:extLst>
              <a:ext uri="{FF2B5EF4-FFF2-40B4-BE49-F238E27FC236}">
                <a16:creationId xmlns:a16="http://schemas.microsoft.com/office/drawing/2014/main" id="{B06E6BFD-FB69-40F9-9653-301D379E5A17}"/>
              </a:ext>
            </a:extLst>
          </p:cNvPr>
          <p:cNvSpPr/>
          <p:nvPr/>
        </p:nvSpPr>
        <p:spPr>
          <a:xfrm>
            <a:off x="341185" y="554827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22" name="CustomShape 28">
            <a:hlinkClick r:id="" action="ppaction://noaction">
              <a:snd r:embed="rId18" name="T2_W5_12.9B.wav"/>
            </a:hlinkClick>
            <a:extLst>
              <a:ext uri="{FF2B5EF4-FFF2-40B4-BE49-F238E27FC236}">
                <a16:creationId xmlns:a16="http://schemas.microsoft.com/office/drawing/2014/main" id="{34261C61-C209-49EF-A2E1-6B62F7BA1FCB}"/>
              </a:ext>
            </a:extLst>
          </p:cNvPr>
          <p:cNvSpPr/>
          <p:nvPr/>
        </p:nvSpPr>
        <p:spPr>
          <a:xfrm>
            <a:off x="336865" y="599143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6</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25" name="CustomShape 6">
            <a:hlinkClick r:id="" action="ppaction://noaction">
              <a:snd r:embed="rId19" name="T2_W5_12.1.wav"/>
            </a:hlinkClick>
            <a:extLst>
              <a:ext uri="{FF2B5EF4-FFF2-40B4-BE49-F238E27FC236}">
                <a16:creationId xmlns:a16="http://schemas.microsoft.com/office/drawing/2014/main" id="{85BDA598-D8FC-421B-AEDB-34FBDED665F3}"/>
              </a:ext>
            </a:extLst>
          </p:cNvPr>
          <p:cNvSpPr/>
          <p:nvPr/>
        </p:nvSpPr>
        <p:spPr>
          <a:xfrm>
            <a:off x="114388" y="0"/>
            <a:ext cx="3873247"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Ein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Projekt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für</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UNICEF</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6" name="CustomShape 7">
            <a:extLst>
              <a:ext uri="{FF2B5EF4-FFF2-40B4-BE49-F238E27FC236}">
                <a16:creationId xmlns:a16="http://schemas.microsoft.com/office/drawing/2014/main" id="{CDE017ED-8249-468A-9710-339DEB7176CF}"/>
              </a:ext>
            </a:extLst>
          </p:cNvPr>
          <p:cNvSpPr/>
          <p:nvPr/>
        </p:nvSpPr>
        <p:spPr>
          <a:xfrm>
            <a:off x="3932978" y="3563"/>
            <a:ext cx="9059783"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Johanna wants to do the same with Moritz.</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27" name="Picture 26" descr="A picture containing text, clipart&#10;&#10;Description automatically generated">
            <a:extLst>
              <a:ext uri="{FF2B5EF4-FFF2-40B4-BE49-F238E27FC236}">
                <a16:creationId xmlns:a16="http://schemas.microsoft.com/office/drawing/2014/main" id="{AC19905F-818E-4788-94EC-FA69D89EB988}"/>
              </a:ext>
            </a:extLst>
          </p:cNvPr>
          <p:cNvPicPr>
            <a:picLocks noChangeAspect="1"/>
          </p:cNvPicPr>
          <p:nvPr/>
        </p:nvPicPr>
        <p:blipFill>
          <a:blip r:embed="rId2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pic>
        <p:nvPicPr>
          <p:cNvPr id="4" name="Picture 3" descr="Icon&#10;&#10;Description automatically generated">
            <a:extLst>
              <a:ext uri="{FF2B5EF4-FFF2-40B4-BE49-F238E27FC236}">
                <a16:creationId xmlns:a16="http://schemas.microsoft.com/office/drawing/2014/main" id="{38D73F0C-2FDA-4386-9298-50EF1D54097D}"/>
              </a:ext>
            </a:extLst>
          </p:cNvPr>
          <p:cNvPicPr>
            <a:picLocks noChangeAspect="1"/>
          </p:cNvPicPr>
          <p:nvPr/>
        </p:nvPicPr>
        <p:blipFill rotWithShape="1">
          <a:blip r:embed="rId21">
            <a:extLst>
              <a:ext uri="{28A0092B-C50C-407E-A947-70E740481C1C}">
                <a14:useLocalDpi xmlns:a14="http://schemas.microsoft.com/office/drawing/2010/main" val="0"/>
              </a:ext>
            </a:extLst>
          </a:blip>
          <a:srcRect r="50000"/>
          <a:stretch/>
        </p:blipFill>
        <p:spPr>
          <a:xfrm>
            <a:off x="1747099" y="2968060"/>
            <a:ext cx="517321" cy="517320"/>
          </a:xfrm>
          <a:prstGeom prst="rect">
            <a:avLst/>
          </a:prstGeom>
        </p:spPr>
      </p:pic>
      <p:pic>
        <p:nvPicPr>
          <p:cNvPr id="36" name="Picture 35" descr="A picture containing text&#10;&#10;Description automatically generated">
            <a:extLst>
              <a:ext uri="{FF2B5EF4-FFF2-40B4-BE49-F238E27FC236}">
                <a16:creationId xmlns:a16="http://schemas.microsoft.com/office/drawing/2014/main" id="{F97EEAA6-6202-4C6B-B97F-CB420088D4CA}"/>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1499153" y="3144483"/>
            <a:ext cx="514001" cy="400230"/>
          </a:xfrm>
          <a:prstGeom prst="rect">
            <a:avLst/>
          </a:prstGeom>
        </p:spPr>
      </p:pic>
      <p:sp>
        <p:nvSpPr>
          <p:cNvPr id="45" name="Speech Bubble: Rectangle with Corners Rounded 44">
            <a:hlinkClick r:id="" action="ppaction://noaction">
              <a:snd r:embed="rId23" name="T2_W5_12.2.wav"/>
            </a:hlinkClick>
            <a:extLst>
              <a:ext uri="{FF2B5EF4-FFF2-40B4-BE49-F238E27FC236}">
                <a16:creationId xmlns:a16="http://schemas.microsoft.com/office/drawing/2014/main" id="{35880B1E-BB42-4CC4-8D50-37D04D3D1CEE}"/>
              </a:ext>
            </a:extLst>
          </p:cNvPr>
          <p:cNvSpPr/>
          <p:nvPr/>
        </p:nvSpPr>
        <p:spPr>
          <a:xfrm>
            <a:off x="1030876" y="551370"/>
            <a:ext cx="5696661" cy="742319"/>
          </a:xfrm>
          <a:prstGeom prst="wedgeRoundRectCallout">
            <a:avLst>
              <a:gd name="adj1" fmla="val -55668"/>
              <a:gd name="adj2" fmla="val -23931"/>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47" name="CustomShape 6">
            <a:hlinkClick r:id="" action="ppaction://noaction">
              <a:snd r:embed="rId23" name="T2_W5_12.2.wav"/>
            </a:hlinkClick>
            <a:extLst>
              <a:ext uri="{FF2B5EF4-FFF2-40B4-BE49-F238E27FC236}">
                <a16:creationId xmlns:a16="http://schemas.microsoft.com/office/drawing/2014/main" id="{182824E6-B685-4C92-B810-0461E88D78D1}"/>
              </a:ext>
            </a:extLst>
          </p:cNvPr>
          <p:cNvSpPr/>
          <p:nvPr/>
        </p:nvSpPr>
        <p:spPr>
          <a:xfrm>
            <a:off x="1108450" y="513292"/>
            <a:ext cx="5360930" cy="80349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Hör</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zu</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Wer</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macht</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das? </a:t>
            </a:r>
            <a:b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b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Johanna (</a:t>
            </a: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ich</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oder</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Moritz (</a:t>
            </a: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du</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endPar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48" name="Picture 47" descr="A picture containing text&#10;&#10;Description automatically generated">
            <a:extLst>
              <a:ext uri="{FF2B5EF4-FFF2-40B4-BE49-F238E27FC236}">
                <a16:creationId xmlns:a16="http://schemas.microsoft.com/office/drawing/2014/main" id="{21510A06-B000-4F18-999F-8ECAE684ACF2}"/>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030876" y="2122222"/>
            <a:ext cx="1164200" cy="906512"/>
          </a:xfrm>
          <a:prstGeom prst="rect">
            <a:avLst/>
          </a:prstGeom>
        </p:spPr>
      </p:pic>
      <p:sp>
        <p:nvSpPr>
          <p:cNvPr id="3" name="TextBox 2">
            <a:extLst>
              <a:ext uri="{FF2B5EF4-FFF2-40B4-BE49-F238E27FC236}">
                <a16:creationId xmlns:a16="http://schemas.microsoft.com/office/drawing/2014/main" id="{35F62C8C-9D06-4602-9B07-3F0E9D1E060D}"/>
              </a:ext>
            </a:extLst>
          </p:cNvPr>
          <p:cNvSpPr txBox="1"/>
          <p:nvPr/>
        </p:nvSpPr>
        <p:spPr>
          <a:xfrm>
            <a:off x="1947908" y="2334303"/>
            <a:ext cx="121133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ich (I)</a:t>
            </a:r>
          </a:p>
        </p:txBody>
      </p:sp>
      <p:sp>
        <p:nvSpPr>
          <p:cNvPr id="50" name="TextBox 49">
            <a:extLst>
              <a:ext uri="{FF2B5EF4-FFF2-40B4-BE49-F238E27FC236}">
                <a16:creationId xmlns:a16="http://schemas.microsoft.com/office/drawing/2014/main" id="{E18ACF3D-20BE-4099-8D18-5F27504A7D3E}"/>
              </a:ext>
            </a:extLst>
          </p:cNvPr>
          <p:cNvSpPr txBox="1"/>
          <p:nvPr/>
        </p:nvSpPr>
        <p:spPr>
          <a:xfrm>
            <a:off x="3615848" y="2374543"/>
            <a:ext cx="14568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du (you)</a:t>
            </a:r>
          </a:p>
        </p:txBody>
      </p:sp>
      <p:sp>
        <p:nvSpPr>
          <p:cNvPr id="51" name="TextBox 50">
            <a:extLst>
              <a:ext uri="{FF2B5EF4-FFF2-40B4-BE49-F238E27FC236}">
                <a16:creationId xmlns:a16="http://schemas.microsoft.com/office/drawing/2014/main" id="{CB51FEEF-7A28-4123-A518-5B4908E5B808}"/>
              </a:ext>
            </a:extLst>
          </p:cNvPr>
          <p:cNvSpPr txBox="1"/>
          <p:nvPr/>
        </p:nvSpPr>
        <p:spPr>
          <a:xfrm>
            <a:off x="5218192" y="2374543"/>
            <a:ext cx="63353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Was?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Schreib</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auf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Englisch</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7" name="TextBox 6">
            <a:extLst>
              <a:ext uri="{FF2B5EF4-FFF2-40B4-BE49-F238E27FC236}">
                <a16:creationId xmlns:a16="http://schemas.microsoft.com/office/drawing/2014/main" id="{D1CCC508-711C-DD74-836A-3FCEC238AF0C}"/>
              </a:ext>
            </a:extLst>
          </p:cNvPr>
          <p:cNvSpPr txBox="1"/>
          <p:nvPr/>
        </p:nvSpPr>
        <p:spPr>
          <a:xfrm>
            <a:off x="5211565" y="3113972"/>
            <a:ext cx="5807959" cy="34418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pic>
        <p:nvPicPr>
          <p:cNvPr id="9" name="Picture 8" descr="Icon&#10;&#10;Description automatically generated">
            <a:extLst>
              <a:ext uri="{FF2B5EF4-FFF2-40B4-BE49-F238E27FC236}">
                <a16:creationId xmlns:a16="http://schemas.microsoft.com/office/drawing/2014/main" id="{D6A93EBE-0C7C-282E-78EE-F89FFBD5A194}"/>
              </a:ext>
            </a:extLst>
          </p:cNvPr>
          <p:cNvPicPr>
            <a:picLocks noChangeAspect="1"/>
          </p:cNvPicPr>
          <p:nvPr/>
        </p:nvPicPr>
        <p:blipFill rotWithShape="1">
          <a:blip r:embed="rId21">
            <a:extLst>
              <a:ext uri="{28A0092B-C50C-407E-A947-70E740481C1C}">
                <a14:useLocalDpi xmlns:a14="http://schemas.microsoft.com/office/drawing/2010/main" val="0"/>
              </a:ext>
            </a:extLst>
          </a:blip>
          <a:srcRect r="50000"/>
          <a:stretch/>
        </p:blipFill>
        <p:spPr>
          <a:xfrm>
            <a:off x="1747100" y="3544713"/>
            <a:ext cx="517321" cy="517320"/>
          </a:xfrm>
          <a:prstGeom prst="rect">
            <a:avLst/>
          </a:prstGeom>
        </p:spPr>
      </p:pic>
      <p:sp>
        <p:nvSpPr>
          <p:cNvPr id="10" name="TextBox 9">
            <a:extLst>
              <a:ext uri="{FF2B5EF4-FFF2-40B4-BE49-F238E27FC236}">
                <a16:creationId xmlns:a16="http://schemas.microsoft.com/office/drawing/2014/main" id="{2E605413-1A28-716E-6679-63CB9B91DB60}"/>
              </a:ext>
            </a:extLst>
          </p:cNvPr>
          <p:cNvSpPr txBox="1"/>
          <p:nvPr/>
        </p:nvSpPr>
        <p:spPr>
          <a:xfrm>
            <a:off x="5190061" y="3618988"/>
            <a:ext cx="3795179" cy="34418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pic>
        <p:nvPicPr>
          <p:cNvPr id="11" name="Picture 10" descr="Icon&#10;&#10;Description automatically generated">
            <a:extLst>
              <a:ext uri="{FF2B5EF4-FFF2-40B4-BE49-F238E27FC236}">
                <a16:creationId xmlns:a16="http://schemas.microsoft.com/office/drawing/2014/main" id="{6EA0681B-74AB-81D2-F100-F42065CB725F}"/>
              </a:ext>
            </a:extLst>
          </p:cNvPr>
          <p:cNvPicPr>
            <a:picLocks noChangeAspect="1"/>
          </p:cNvPicPr>
          <p:nvPr/>
        </p:nvPicPr>
        <p:blipFill rotWithShape="1">
          <a:blip r:embed="rId21">
            <a:extLst>
              <a:ext uri="{28A0092B-C50C-407E-A947-70E740481C1C}">
                <a14:useLocalDpi xmlns:a14="http://schemas.microsoft.com/office/drawing/2010/main" val="0"/>
              </a:ext>
            </a:extLst>
          </a:blip>
          <a:srcRect r="50000"/>
          <a:stretch/>
        </p:blipFill>
        <p:spPr>
          <a:xfrm>
            <a:off x="3418575" y="4015215"/>
            <a:ext cx="517321" cy="517320"/>
          </a:xfrm>
          <a:prstGeom prst="rect">
            <a:avLst/>
          </a:prstGeom>
        </p:spPr>
      </p:pic>
      <p:sp>
        <p:nvSpPr>
          <p:cNvPr id="12" name="TextBox 11">
            <a:extLst>
              <a:ext uri="{FF2B5EF4-FFF2-40B4-BE49-F238E27FC236}">
                <a16:creationId xmlns:a16="http://schemas.microsoft.com/office/drawing/2014/main" id="{60547C26-382A-C1A1-AFCA-AE3D7182FDCA}"/>
              </a:ext>
            </a:extLst>
          </p:cNvPr>
          <p:cNvSpPr txBox="1"/>
          <p:nvPr/>
        </p:nvSpPr>
        <p:spPr>
          <a:xfrm>
            <a:off x="5173981" y="4112663"/>
            <a:ext cx="4459876" cy="34418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pic>
        <p:nvPicPr>
          <p:cNvPr id="13" name="Picture 12" descr="Icon&#10;&#10;Description automatically generated">
            <a:extLst>
              <a:ext uri="{FF2B5EF4-FFF2-40B4-BE49-F238E27FC236}">
                <a16:creationId xmlns:a16="http://schemas.microsoft.com/office/drawing/2014/main" id="{2B14179A-B9C5-19CF-7E2A-1A8D7692AA6B}"/>
              </a:ext>
            </a:extLst>
          </p:cNvPr>
          <p:cNvPicPr>
            <a:picLocks noChangeAspect="1"/>
          </p:cNvPicPr>
          <p:nvPr/>
        </p:nvPicPr>
        <p:blipFill rotWithShape="1">
          <a:blip r:embed="rId21">
            <a:extLst>
              <a:ext uri="{28A0092B-C50C-407E-A947-70E740481C1C}">
                <a14:useLocalDpi xmlns:a14="http://schemas.microsoft.com/office/drawing/2010/main" val="0"/>
              </a:ext>
            </a:extLst>
          </a:blip>
          <a:srcRect r="50000"/>
          <a:stretch/>
        </p:blipFill>
        <p:spPr>
          <a:xfrm>
            <a:off x="3616364" y="4429759"/>
            <a:ext cx="517321" cy="517320"/>
          </a:xfrm>
          <a:prstGeom prst="rect">
            <a:avLst/>
          </a:prstGeom>
        </p:spPr>
      </p:pic>
      <p:sp>
        <p:nvSpPr>
          <p:cNvPr id="14" name="TextBox 13">
            <a:extLst>
              <a:ext uri="{FF2B5EF4-FFF2-40B4-BE49-F238E27FC236}">
                <a16:creationId xmlns:a16="http://schemas.microsoft.com/office/drawing/2014/main" id="{CE1B91AD-7028-A9DC-0730-F79C691D917B}"/>
              </a:ext>
            </a:extLst>
          </p:cNvPr>
          <p:cNvSpPr txBox="1"/>
          <p:nvPr/>
        </p:nvSpPr>
        <p:spPr>
          <a:xfrm>
            <a:off x="5173981" y="4610631"/>
            <a:ext cx="6086965" cy="34418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pic>
        <p:nvPicPr>
          <p:cNvPr id="24" name="Picture 23" descr="Icon&#10;&#10;Description automatically generated">
            <a:extLst>
              <a:ext uri="{FF2B5EF4-FFF2-40B4-BE49-F238E27FC236}">
                <a16:creationId xmlns:a16="http://schemas.microsoft.com/office/drawing/2014/main" id="{6D5AB79A-E58C-76E2-C711-996E196CBD62}"/>
              </a:ext>
            </a:extLst>
          </p:cNvPr>
          <p:cNvPicPr>
            <a:picLocks noChangeAspect="1"/>
          </p:cNvPicPr>
          <p:nvPr/>
        </p:nvPicPr>
        <p:blipFill rotWithShape="1">
          <a:blip r:embed="rId21">
            <a:extLst>
              <a:ext uri="{28A0092B-C50C-407E-A947-70E740481C1C}">
                <a14:useLocalDpi xmlns:a14="http://schemas.microsoft.com/office/drawing/2010/main" val="0"/>
              </a:ext>
            </a:extLst>
          </a:blip>
          <a:srcRect r="50000"/>
          <a:stretch/>
        </p:blipFill>
        <p:spPr>
          <a:xfrm>
            <a:off x="1672072" y="4995679"/>
            <a:ext cx="517321" cy="517320"/>
          </a:xfrm>
          <a:prstGeom prst="rect">
            <a:avLst/>
          </a:prstGeom>
        </p:spPr>
      </p:pic>
      <p:sp>
        <p:nvSpPr>
          <p:cNvPr id="28" name="TextBox 27">
            <a:extLst>
              <a:ext uri="{FF2B5EF4-FFF2-40B4-BE49-F238E27FC236}">
                <a16:creationId xmlns:a16="http://schemas.microsoft.com/office/drawing/2014/main" id="{417175EE-3DD1-F673-7983-4C35EAB2BD1E}"/>
              </a:ext>
            </a:extLst>
          </p:cNvPr>
          <p:cNvSpPr txBox="1"/>
          <p:nvPr/>
        </p:nvSpPr>
        <p:spPr>
          <a:xfrm>
            <a:off x="5139542" y="5085539"/>
            <a:ext cx="5952007" cy="31825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pic>
        <p:nvPicPr>
          <p:cNvPr id="29" name="Picture 28" descr="Icon&#10;&#10;Description automatically generated">
            <a:extLst>
              <a:ext uri="{FF2B5EF4-FFF2-40B4-BE49-F238E27FC236}">
                <a16:creationId xmlns:a16="http://schemas.microsoft.com/office/drawing/2014/main" id="{5946A376-AE83-987C-26C0-41BF4CE19D67}"/>
              </a:ext>
            </a:extLst>
          </p:cNvPr>
          <p:cNvPicPr>
            <a:picLocks noChangeAspect="1"/>
          </p:cNvPicPr>
          <p:nvPr/>
        </p:nvPicPr>
        <p:blipFill rotWithShape="1">
          <a:blip r:embed="rId21">
            <a:extLst>
              <a:ext uri="{28A0092B-C50C-407E-A947-70E740481C1C}">
                <a14:useLocalDpi xmlns:a14="http://schemas.microsoft.com/office/drawing/2010/main" val="0"/>
              </a:ext>
            </a:extLst>
          </a:blip>
          <a:srcRect r="50000"/>
          <a:stretch/>
        </p:blipFill>
        <p:spPr>
          <a:xfrm>
            <a:off x="3595057" y="5471485"/>
            <a:ext cx="517321" cy="517320"/>
          </a:xfrm>
          <a:prstGeom prst="rect">
            <a:avLst/>
          </a:prstGeom>
        </p:spPr>
      </p:pic>
      <p:sp>
        <p:nvSpPr>
          <p:cNvPr id="30" name="TextBox 29">
            <a:extLst>
              <a:ext uri="{FF2B5EF4-FFF2-40B4-BE49-F238E27FC236}">
                <a16:creationId xmlns:a16="http://schemas.microsoft.com/office/drawing/2014/main" id="{CDCFFA83-6364-0C51-9330-E80A53987765}"/>
              </a:ext>
            </a:extLst>
          </p:cNvPr>
          <p:cNvSpPr txBox="1"/>
          <p:nvPr/>
        </p:nvSpPr>
        <p:spPr>
          <a:xfrm>
            <a:off x="5211565" y="5582321"/>
            <a:ext cx="6617459" cy="34418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pic>
        <p:nvPicPr>
          <p:cNvPr id="31" name="Picture 30" descr="Icon&#10;&#10;Description automatically generated">
            <a:extLst>
              <a:ext uri="{FF2B5EF4-FFF2-40B4-BE49-F238E27FC236}">
                <a16:creationId xmlns:a16="http://schemas.microsoft.com/office/drawing/2014/main" id="{BCA5D755-391E-3123-15A4-36428A264565}"/>
              </a:ext>
            </a:extLst>
          </p:cNvPr>
          <p:cNvPicPr>
            <a:picLocks noChangeAspect="1"/>
          </p:cNvPicPr>
          <p:nvPr/>
        </p:nvPicPr>
        <p:blipFill rotWithShape="1">
          <a:blip r:embed="rId21">
            <a:extLst>
              <a:ext uri="{28A0092B-C50C-407E-A947-70E740481C1C}">
                <a14:useLocalDpi xmlns:a14="http://schemas.microsoft.com/office/drawing/2010/main" val="0"/>
              </a:ext>
            </a:extLst>
          </a:blip>
          <a:srcRect r="50000"/>
          <a:stretch/>
        </p:blipFill>
        <p:spPr>
          <a:xfrm>
            <a:off x="1734574" y="5942529"/>
            <a:ext cx="517321" cy="517320"/>
          </a:xfrm>
          <a:prstGeom prst="rect">
            <a:avLst/>
          </a:prstGeom>
        </p:spPr>
      </p:pic>
      <p:sp>
        <p:nvSpPr>
          <p:cNvPr id="32" name="TextBox 31">
            <a:extLst>
              <a:ext uri="{FF2B5EF4-FFF2-40B4-BE49-F238E27FC236}">
                <a16:creationId xmlns:a16="http://schemas.microsoft.com/office/drawing/2014/main" id="{E7527662-5E23-0C71-CC82-7FCD73D38376}"/>
              </a:ext>
            </a:extLst>
          </p:cNvPr>
          <p:cNvSpPr txBox="1"/>
          <p:nvPr/>
        </p:nvSpPr>
        <p:spPr>
          <a:xfrm>
            <a:off x="5139542" y="6051247"/>
            <a:ext cx="5997612" cy="34418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pic>
        <p:nvPicPr>
          <p:cNvPr id="34" name="Picture 33" descr="A picture containing text, toy, doll, vector graphics&#10;&#10;Description automatically generated">
            <a:extLst>
              <a:ext uri="{FF2B5EF4-FFF2-40B4-BE49-F238E27FC236}">
                <a16:creationId xmlns:a16="http://schemas.microsoft.com/office/drawing/2014/main" id="{47482468-D5B9-4AEC-8AC0-78F37A915E25}"/>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2825245" y="2107929"/>
            <a:ext cx="947736" cy="918119"/>
          </a:xfrm>
          <a:prstGeom prst="rect">
            <a:avLst/>
          </a:prstGeom>
        </p:spPr>
      </p:pic>
      <p:pic>
        <p:nvPicPr>
          <p:cNvPr id="20" name="Picture 19" descr="A picture containing text&#10;&#10;Description automatically generated">
            <a:extLst>
              <a:ext uri="{FF2B5EF4-FFF2-40B4-BE49-F238E27FC236}">
                <a16:creationId xmlns:a16="http://schemas.microsoft.com/office/drawing/2014/main" id="{B1696D55-20D0-87A4-C08D-1EFDDE996864}"/>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1457414" y="3632658"/>
            <a:ext cx="514001" cy="400230"/>
          </a:xfrm>
          <a:prstGeom prst="rect">
            <a:avLst/>
          </a:prstGeom>
        </p:spPr>
      </p:pic>
      <p:pic>
        <p:nvPicPr>
          <p:cNvPr id="23" name="Picture 22" descr="A picture containing text, toy, doll, vector graphics&#10;&#10;Description automatically generated">
            <a:extLst>
              <a:ext uri="{FF2B5EF4-FFF2-40B4-BE49-F238E27FC236}">
                <a16:creationId xmlns:a16="http://schemas.microsoft.com/office/drawing/2014/main" id="{D744D13B-ACD5-F7BD-ECBF-B6003957CFED}"/>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1499153" y="4056366"/>
            <a:ext cx="440414" cy="426651"/>
          </a:xfrm>
          <a:prstGeom prst="rect">
            <a:avLst/>
          </a:prstGeom>
        </p:spPr>
      </p:pic>
      <p:pic>
        <p:nvPicPr>
          <p:cNvPr id="33" name="Picture 32" descr="A picture containing text, toy, doll, vector graphics&#10;&#10;Description automatically generated">
            <a:extLst>
              <a:ext uri="{FF2B5EF4-FFF2-40B4-BE49-F238E27FC236}">
                <a16:creationId xmlns:a16="http://schemas.microsoft.com/office/drawing/2014/main" id="{A072DB96-3385-5331-7752-F22FD40E8792}"/>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1464577" y="4522979"/>
            <a:ext cx="440414" cy="426651"/>
          </a:xfrm>
          <a:prstGeom prst="rect">
            <a:avLst/>
          </a:prstGeom>
        </p:spPr>
      </p:pic>
      <p:pic>
        <p:nvPicPr>
          <p:cNvPr id="35" name="Picture 34" descr="A picture containing text&#10;&#10;Description automatically generated">
            <a:extLst>
              <a:ext uri="{FF2B5EF4-FFF2-40B4-BE49-F238E27FC236}">
                <a16:creationId xmlns:a16="http://schemas.microsoft.com/office/drawing/2014/main" id="{0D39A8DF-4B8B-DD94-51BC-B9C42F9BAAAC}"/>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1427783" y="5056159"/>
            <a:ext cx="514001" cy="400230"/>
          </a:xfrm>
          <a:prstGeom prst="rect">
            <a:avLst/>
          </a:prstGeom>
        </p:spPr>
      </p:pic>
      <p:pic>
        <p:nvPicPr>
          <p:cNvPr id="37" name="Picture 36" descr="A picture containing text, toy, doll, vector graphics&#10;&#10;Description automatically generated">
            <a:extLst>
              <a:ext uri="{FF2B5EF4-FFF2-40B4-BE49-F238E27FC236}">
                <a16:creationId xmlns:a16="http://schemas.microsoft.com/office/drawing/2014/main" id="{F8747BB5-B784-2B52-CC18-189D44453E48}"/>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1771261" y="5471485"/>
            <a:ext cx="440414" cy="426651"/>
          </a:xfrm>
          <a:prstGeom prst="rect">
            <a:avLst/>
          </a:prstGeom>
        </p:spPr>
      </p:pic>
      <p:pic>
        <p:nvPicPr>
          <p:cNvPr id="38" name="Picture 37" descr="A picture containing text&#10;&#10;Description automatically generated">
            <a:extLst>
              <a:ext uri="{FF2B5EF4-FFF2-40B4-BE49-F238E27FC236}">
                <a16:creationId xmlns:a16="http://schemas.microsoft.com/office/drawing/2014/main" id="{3B78BC15-2BEB-132F-9401-917864C036FF}"/>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1514260" y="6009559"/>
            <a:ext cx="514001" cy="400230"/>
          </a:xfrm>
          <a:prstGeom prst="rect">
            <a:avLst/>
          </a:prstGeom>
        </p:spPr>
      </p:pic>
    </p:spTree>
    <p:extLst>
      <p:ext uri="{BB962C8B-B14F-4D97-AF65-F5344CB8AC3E}">
        <p14:creationId xmlns:p14="http://schemas.microsoft.com/office/powerpoint/2010/main" val="3423810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3" name="T2_W5_12.3.wav"/>
                                        </p:tgtEl>
                                      </p:cMediaNode>
                                    </p:audio>
                                  </p:subTnLst>
                                </p:cTn>
                              </p:par>
                              <p:par>
                                <p:cTn id="15" presetID="1" presetClass="entr" presetSubtype="0" fill="hold" nodeType="with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4" name="T2_W5_12.4.wav"/>
                                        </p:tgtEl>
                                      </p:cMediaNode>
                                    </p:audio>
                                  </p:subTnLst>
                                </p:cTn>
                              </p:par>
                              <p:par>
                                <p:cTn id="25" presetID="1"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5" name="T2_W5_12.5.wav"/>
                                        </p:tgtEl>
                                      </p:cMediaNode>
                                    </p:audio>
                                  </p:subTnLst>
                                </p:cTn>
                              </p:par>
                              <p:par>
                                <p:cTn id="35" presetID="1" presetClass="entr" presetSubtype="0"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0" nodeType="clickEffect">
                                  <p:stCondLst>
                                    <p:cond delay="0"/>
                                  </p:stCondLst>
                                  <p:childTnLst>
                                    <p:set>
                                      <p:cBhvr>
                                        <p:cTn id="44" dur="1" fill="hold">
                                          <p:stCondLst>
                                            <p:cond delay="0"/>
                                          </p:stCondLst>
                                        </p:cTn>
                                        <p:tgtEl>
                                          <p:spTgt spid="14"/>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6" name="T2_W5_12.6.wav"/>
                                        </p:tgtEl>
                                      </p:cMediaNode>
                                    </p:audio>
                                  </p:subTnLst>
                                </p:cTn>
                              </p:par>
                              <p:par>
                                <p:cTn id="45" presetID="1" presetClass="entr" presetSubtype="0" fill="hold" nodeType="with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28"/>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7" name="T2_W5_12.7.wav"/>
                                        </p:tgtEl>
                                      </p:cMediaNode>
                                    </p:audio>
                                  </p:subTnLst>
                                </p:cTn>
                              </p:par>
                              <p:par>
                                <p:cTn id="55" presetID="1" presetClass="entr" presetSubtype="0" fill="hold" nodeType="withEffect">
                                  <p:stCondLst>
                                    <p:cond delay="0"/>
                                  </p:stCondLst>
                                  <p:childTnLst>
                                    <p:set>
                                      <p:cBhvr>
                                        <p:cTn id="56" dur="1" fill="hold">
                                          <p:stCondLst>
                                            <p:cond delay="0"/>
                                          </p:stCondLst>
                                        </p:cTn>
                                        <p:tgtEl>
                                          <p:spTgt spid="3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9"/>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0" nodeType="clickEffect">
                                  <p:stCondLst>
                                    <p:cond delay="0"/>
                                  </p:stCondLst>
                                  <p:childTnLst>
                                    <p:set>
                                      <p:cBhvr>
                                        <p:cTn id="64" dur="1" fill="hold">
                                          <p:stCondLst>
                                            <p:cond delay="0"/>
                                          </p:stCondLst>
                                        </p:cTn>
                                        <p:tgtEl>
                                          <p:spTgt spid="30"/>
                                        </p:tgtEl>
                                        <p:attrNameLst>
                                          <p:attrName>style.visibility</p:attrName>
                                        </p:attrNameLst>
                                      </p:cBhvr>
                                      <p:to>
                                        <p:strVal val="hidden"/>
                                      </p:to>
                                    </p:set>
                                  </p:childTnLst>
                                  <p:subTnLst>
                                    <p:audio>
                                      <p:cMediaNode>
                                        <p:cTn display="0" masterRel="sameClick">
                                          <p:stCondLst>
                                            <p:cond evt="begin" delay="0">
                                              <p:tn val="63"/>
                                            </p:cond>
                                          </p:stCondLst>
                                          <p:endCondLst>
                                            <p:cond evt="onStopAudio" delay="0">
                                              <p:tgtEl>
                                                <p:sldTgt/>
                                              </p:tgtEl>
                                            </p:cond>
                                          </p:endCondLst>
                                        </p:cTn>
                                        <p:tgtEl>
                                          <p:sndTgt r:embed="rId8" name="T2_W5_12.8.wav"/>
                                        </p:tgtEl>
                                      </p:cMediaNode>
                                    </p:audio>
                                  </p:subTnLst>
                                </p:cTn>
                              </p:par>
                              <p:par>
                                <p:cTn id="65" presetID="1" presetClass="entr" presetSubtype="0" fill="hold" nodeType="withEffect">
                                  <p:stCondLst>
                                    <p:cond delay="0"/>
                                  </p:stCondLst>
                                  <p:childTnLst>
                                    <p:set>
                                      <p:cBhvr>
                                        <p:cTn id="66" dur="1" fill="hold">
                                          <p:stCondLst>
                                            <p:cond delay="0"/>
                                          </p:stCondLst>
                                        </p:cTn>
                                        <p:tgtEl>
                                          <p:spTgt spid="3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32"/>
                                        </p:tgtEl>
                                        <p:attrNameLst>
                                          <p:attrName>style.visibility</p:attrName>
                                        </p:attrNameLst>
                                      </p:cBhvr>
                                      <p:to>
                                        <p:strVal val="hidden"/>
                                      </p:to>
                                    </p:set>
                                  </p:childTnLst>
                                  <p:subTnLst>
                                    <p:audio>
                                      <p:cMediaNode>
                                        <p:cTn display="0" masterRel="sameClick">
                                          <p:stCondLst>
                                            <p:cond evt="begin" delay="0">
                                              <p:tn val="73"/>
                                            </p:cond>
                                          </p:stCondLst>
                                          <p:endCondLst>
                                            <p:cond evt="onStopAudio" delay="0">
                                              <p:tgtEl>
                                                <p:sldTgt/>
                                              </p:tgtEl>
                                            </p:cond>
                                          </p:endCondLst>
                                        </p:cTn>
                                        <p:tgtEl>
                                          <p:sndTgt r:embed="rId9" name="T2_W5_12.9.wav"/>
                                        </p:tgtEl>
                                      </p:cMediaNode>
                                    </p:audio>
                                  </p:subTnLst>
                                </p:cTn>
                              </p:par>
                              <p:par>
                                <p:cTn id="75" presetID="1" presetClass="entr" presetSubtype="0" fill="hold" nodeType="withEffect">
                                  <p:stCondLst>
                                    <p:cond delay="0"/>
                                  </p:stCondLst>
                                  <p:childTnLst>
                                    <p:set>
                                      <p:cBhvr>
                                        <p:cTn id="7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7" grpId="0" animBg="1"/>
      <p:bldP spid="10" grpId="0" animBg="1"/>
      <p:bldP spid="12" grpId="0" animBg="1"/>
      <p:bldP spid="14" grpId="0" animBg="1"/>
      <p:bldP spid="28" grpId="0" animBg="1"/>
      <p:bldP spid="30" grpId="0" animBg="1"/>
      <p:bldP spid="3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8;p2" descr="background rectangle">
            <a:extLst>
              <a:ext uri="{FF2B5EF4-FFF2-40B4-BE49-F238E27FC236}">
                <a16:creationId xmlns:a16="http://schemas.microsoft.com/office/drawing/2014/main" id="{0F465D11-BD17-455B-BAA6-75C52E315242}"/>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14483" y="2108909"/>
            <a:ext cx="4216910" cy="1144800"/>
          </a:xfrm>
        </p:spPr>
        <p:txBody>
          <a:bodyPr/>
          <a:lstStyle/>
          <a:p>
            <a:pPr algn="ctr"/>
            <a:r>
              <a:rPr lang="en-GB" sz="6000" b="1" dirty="0" err="1">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70C0"/>
                </a:solidFill>
                <a:latin typeface="Modern Love" panose="04090805081005020601" pitchFamily="82" charset="0"/>
                <a:cs typeface="Arial"/>
                <a:sym typeface="Arial"/>
              </a:rPr>
              <a:t>blau</a:t>
            </a:r>
            <a:endParaRPr lang="en-GB" sz="1400" kern="0" dirty="0">
              <a:solidFill>
                <a:srgbClr val="0070C0"/>
              </a:solidFill>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7" name="Title 1">
            <a:hlinkClick r:id="" action="ppaction://noaction">
              <a:snd r:embed="rId5" name="T2_W5_13.1.wav"/>
            </a:hlinkClick>
            <a:extLst>
              <a:ext uri="{FF2B5EF4-FFF2-40B4-BE49-F238E27FC236}">
                <a16:creationId xmlns:a16="http://schemas.microsoft.com/office/drawing/2014/main" id="{CC41A779-EFF2-47F7-95C2-081EB79C4090}"/>
              </a:ext>
            </a:extLst>
          </p:cNvPr>
          <p:cNvSpPr txBox="1">
            <a:spLocks/>
          </p:cNvSpPr>
          <p:nvPr/>
        </p:nvSpPr>
        <p:spPr>
          <a:xfrm rot="20294405">
            <a:off x="-628450" y="4294715"/>
            <a:ext cx="5393383"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5400" b="1" dirty="0">
                <a:solidFill>
                  <a:schemeClr val="bg1"/>
                </a:solidFill>
                <a:latin typeface="Century Gothic" panose="020B0502020202020204" pitchFamily="34" charset="0"/>
              </a:rPr>
              <a:t>Auf Wiedersehen!</a:t>
            </a:r>
          </a:p>
        </p:txBody>
      </p:sp>
      <p:sp>
        <p:nvSpPr>
          <p:cNvPr id="8" name="Oval Callout 13">
            <a:extLst>
              <a:ext uri="{FF2B5EF4-FFF2-40B4-BE49-F238E27FC236}">
                <a16:creationId xmlns:a16="http://schemas.microsoft.com/office/drawing/2014/main" id="{CA1735CC-5BDA-4DBF-89B3-E9B8A3B354B2}"/>
              </a:ext>
            </a:extLst>
          </p:cNvPr>
          <p:cNvSpPr/>
          <p:nvPr/>
        </p:nvSpPr>
        <p:spPr>
          <a:xfrm>
            <a:off x="3193976" y="2238481"/>
            <a:ext cx="2938661" cy="1518589"/>
          </a:xfrm>
          <a:prstGeom prst="wedgeEllipseCallout">
            <a:avLst>
              <a:gd name="adj1" fmla="val -29684"/>
              <a:gd name="adj2" fmla="val 76206"/>
            </a:avLst>
          </a:prstGeom>
          <a:solidFill>
            <a:srgbClr val="002060"/>
          </a:solidFill>
          <a:ln w="12700" cap="flat" cmpd="sng" algn="ctr">
            <a:solidFill>
              <a:srgbClr val="FFD10D"/>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9" name="TextBox 8">
            <a:extLst>
              <a:ext uri="{FF2B5EF4-FFF2-40B4-BE49-F238E27FC236}">
                <a16:creationId xmlns:a16="http://schemas.microsoft.com/office/drawing/2014/main" id="{7BA1C4AC-B6EF-4918-8D29-04424916246A}"/>
              </a:ext>
            </a:extLst>
          </p:cNvPr>
          <p:cNvSpPr txBox="1"/>
          <p:nvPr/>
        </p:nvSpPr>
        <p:spPr>
          <a:xfrm>
            <a:off x="3315267" y="2463355"/>
            <a:ext cx="2548451" cy="1015663"/>
          </a:xfrm>
          <a:prstGeom prst="rect">
            <a:avLst/>
          </a:prstGeom>
          <a:noFill/>
        </p:spPr>
        <p:txBody>
          <a:bodyPr wrap="square" rtlCol="0">
            <a:spAutoFit/>
          </a:bodyPr>
          <a:lstStyle/>
          <a:p>
            <a:pPr algn="ctr"/>
            <a:r>
              <a:rPr lang="en-GB" sz="2000" dirty="0">
                <a:solidFill>
                  <a:schemeClr val="bg1"/>
                </a:solidFill>
              </a:rPr>
              <a:t>Don’t forget this more formal way to say Goodbye!</a:t>
            </a:r>
          </a:p>
        </p:txBody>
      </p:sp>
    </p:spTree>
    <p:extLst>
      <p:ext uri="{BB962C8B-B14F-4D97-AF65-F5344CB8AC3E}">
        <p14:creationId xmlns:p14="http://schemas.microsoft.com/office/powerpoint/2010/main" val="35750622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3125743" y="4223653"/>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H</a:t>
            </a:r>
            <a:r>
              <a:rPr kumimoji="0" lang="en-GB" sz="115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au</a:t>
            </a: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s</a:t>
            </a:r>
            <a:endPar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135924" y="-49"/>
            <a:ext cx="3863899"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8000" b="0" i="0" u="none" strike="noStrike" kern="1200" cap="none" spc="0" normalizeH="0" baseline="0" noProof="0" dirty="0">
                <a:ln>
                  <a:noFill/>
                </a:ln>
                <a:solidFill>
                  <a:srgbClr val="FF0066"/>
                </a:solidFill>
                <a:effectLst/>
                <a:uLnTx/>
                <a:uFillTx/>
                <a:latin typeface="Century Gothic"/>
                <a:ea typeface="+mn-ea"/>
                <a:cs typeface="+mn-cs"/>
              </a:rPr>
              <a:t>au</a:t>
            </a:r>
            <a:r>
              <a:rPr kumimoji="0" lang="en-GB" sz="80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pic>
        <p:nvPicPr>
          <p:cNvPr id="10" name="Picture 9" descr="house">
            <a:extLst>
              <a:ext uri="{FF2B5EF4-FFF2-40B4-BE49-F238E27FC236}">
                <a16:creationId xmlns:a16="http://schemas.microsoft.com/office/drawing/2014/main" id="{0C2D6404-571A-481F-B74B-BCC692201F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99823" y="1660099"/>
            <a:ext cx="3893040" cy="2563554"/>
          </a:xfrm>
          <a:prstGeom prst="rect">
            <a:avLst/>
          </a:prstGeom>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3125743" y="4241066"/>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H</a:t>
            </a:r>
            <a:r>
              <a:rPr kumimoji="0" lang="en-GB" sz="72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au</a:t>
            </a:r>
            <a:r>
              <a:rPr kumimoji="0" lang="en-GB" sz="72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s</a:t>
            </a:r>
            <a:endParaRPr kumimoji="0" lang="en-GB" sz="72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135924" y="-49"/>
            <a:ext cx="3863899"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8000" b="0" i="0" u="none" strike="noStrike" kern="1200" cap="none" spc="0" normalizeH="0" baseline="0" noProof="0" dirty="0">
                <a:ln>
                  <a:noFill/>
                </a:ln>
                <a:solidFill>
                  <a:srgbClr val="FF0066"/>
                </a:solidFill>
                <a:effectLst/>
                <a:uLnTx/>
                <a:uFillTx/>
                <a:latin typeface="Century Gothic"/>
                <a:ea typeface="+mn-ea"/>
                <a:cs typeface="+mn-cs"/>
              </a:rPr>
              <a:t>au</a:t>
            </a:r>
            <a:r>
              <a:rPr kumimoji="0" lang="en-GB" sz="80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pic>
        <p:nvPicPr>
          <p:cNvPr id="10" name="Picture 9" descr="house">
            <a:extLst>
              <a:ext uri="{FF2B5EF4-FFF2-40B4-BE49-F238E27FC236}">
                <a16:creationId xmlns:a16="http://schemas.microsoft.com/office/drawing/2014/main" id="{0C2D6404-571A-481F-B74B-BCC692201F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99823" y="1660099"/>
            <a:ext cx="3893040" cy="2563554"/>
          </a:xfrm>
          <a:prstGeom prst="rect">
            <a:avLst/>
          </a:prstGeom>
        </p:spPr>
      </p:pic>
      <p:pic>
        <p:nvPicPr>
          <p:cNvPr id="2" name="Picture 1">
            <a:extLst>
              <a:ext uri="{FF2B5EF4-FFF2-40B4-BE49-F238E27FC236}">
                <a16:creationId xmlns:a16="http://schemas.microsoft.com/office/drawing/2014/main" id="{B307A536-A682-4F30-9EC4-D1F4774E3A91}"/>
              </a:ext>
            </a:extLst>
          </p:cNvPr>
          <p:cNvPicPr>
            <a:picLocks noChangeAspect="1"/>
          </p:cNvPicPr>
          <p:nvPr/>
        </p:nvPicPr>
        <p:blipFill>
          <a:blip r:embed="rId5"/>
          <a:stretch>
            <a:fillRect/>
          </a:stretch>
        </p:blipFill>
        <p:spPr>
          <a:xfrm>
            <a:off x="702710" y="2050587"/>
            <a:ext cx="2195969" cy="2796365"/>
          </a:xfrm>
          <a:prstGeom prst="rect">
            <a:avLst/>
          </a:prstGeom>
        </p:spPr>
      </p:pic>
      <p:sp>
        <p:nvSpPr>
          <p:cNvPr id="13" name="CustomShape 2">
            <a:extLst>
              <a:ext uri="{FF2B5EF4-FFF2-40B4-BE49-F238E27FC236}">
                <a16:creationId xmlns:a16="http://schemas.microsoft.com/office/drawing/2014/main" id="{6120F610-9DDD-4D7B-9E3B-281A043D73BC}"/>
              </a:ext>
            </a:extLst>
          </p:cNvPr>
          <p:cNvSpPr/>
          <p:nvPr/>
        </p:nvSpPr>
        <p:spPr>
          <a:xfrm>
            <a:off x="-971586" y="4732209"/>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bl</a:t>
            </a:r>
            <a:r>
              <a:rPr kumimoji="0" lang="en-GB" sz="72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au</a:t>
            </a:r>
            <a:endParaRPr kumimoji="0" lang="en-GB" sz="72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6" name="CustomShape 2">
            <a:extLst>
              <a:ext uri="{FF2B5EF4-FFF2-40B4-BE49-F238E27FC236}">
                <a16:creationId xmlns:a16="http://schemas.microsoft.com/office/drawing/2014/main" id="{8E7A19A3-703D-408C-BBB6-294C1BF3A57D}"/>
              </a:ext>
            </a:extLst>
          </p:cNvPr>
          <p:cNvSpPr/>
          <p:nvPr/>
        </p:nvSpPr>
        <p:spPr>
          <a:xfrm>
            <a:off x="7083843" y="4776734"/>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l</a:t>
            </a:r>
            <a:r>
              <a:rPr kumimoji="0" lang="en-GB" sz="72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au</a:t>
            </a:r>
            <a:r>
              <a:rPr kumimoji="0" lang="en-GB" sz="72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fen</a:t>
            </a:r>
            <a:endParaRPr kumimoji="0" lang="en-GB" sz="72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419322CD-5EDD-4625-AF53-09437E43C13B}"/>
              </a:ext>
            </a:extLst>
          </p:cNvPr>
          <p:cNvSpPr txBox="1"/>
          <p:nvPr/>
        </p:nvSpPr>
        <p:spPr>
          <a:xfrm>
            <a:off x="8818645" y="4459393"/>
            <a:ext cx="315558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a:ea typeface="+mn-ea"/>
                <a:cs typeface="+mn-cs"/>
              </a:rPr>
              <a:t>[to run, running]</a:t>
            </a:r>
          </a:p>
        </p:txBody>
      </p:sp>
      <p:pic>
        <p:nvPicPr>
          <p:cNvPr id="17" name="Picture 16">
            <a:extLst>
              <a:ext uri="{FF2B5EF4-FFF2-40B4-BE49-F238E27FC236}">
                <a16:creationId xmlns:a16="http://schemas.microsoft.com/office/drawing/2014/main" id="{6DF3BABD-B5E3-40B1-9E90-7329099F387F}"/>
              </a:ext>
            </a:extLst>
          </p:cNvPr>
          <p:cNvPicPr>
            <a:picLocks noChangeAspect="1"/>
          </p:cNvPicPr>
          <p:nvPr/>
        </p:nvPicPr>
        <p:blipFill>
          <a:blip r:embed="rId6"/>
          <a:stretch>
            <a:fillRect/>
          </a:stretch>
        </p:blipFill>
        <p:spPr>
          <a:xfrm>
            <a:off x="9140067" y="1977440"/>
            <a:ext cx="2074658" cy="2345264"/>
          </a:xfrm>
          <a:prstGeom prst="rect">
            <a:avLst/>
          </a:prstGeom>
        </p:spPr>
      </p:pic>
    </p:spTree>
    <p:extLst>
      <p:ext uri="{BB962C8B-B14F-4D97-AF65-F5344CB8AC3E}">
        <p14:creationId xmlns:p14="http://schemas.microsoft.com/office/powerpoint/2010/main" val="2304722486"/>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3125743" y="4223653"/>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H</a:t>
            </a:r>
            <a:r>
              <a:rPr kumimoji="0" lang="en-GB" sz="115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äu</a:t>
            </a:r>
            <a:r>
              <a:rPr kumimoji="0" lang="en-GB" sz="115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ser</a:t>
            </a:r>
            <a:endPar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135924" y="-49"/>
            <a:ext cx="3863899"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Arial"/>
                <a:ea typeface="+mn-ea"/>
                <a:cs typeface="+mn-cs"/>
              </a:rPr>
              <a:t>[</a:t>
            </a:r>
            <a:r>
              <a:rPr kumimoji="0" lang="en-GB" sz="80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äu</a:t>
            </a:r>
            <a:r>
              <a:rPr kumimoji="0" lang="en-GB" sz="8000" b="0" i="0" u="none" strike="noStrike" kern="1200" cap="none" spc="0" normalizeH="0" baseline="0" noProof="0" dirty="0">
                <a:ln>
                  <a:noFill/>
                </a:ln>
                <a:solidFill>
                  <a:srgbClr val="002060"/>
                </a:solidFill>
                <a:effectLst/>
                <a:uLnTx/>
                <a:uFillTx/>
                <a:latin typeface="Arial"/>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FFFF"/>
                  </a:solidFill>
                  <a:effectLst/>
                  <a:uLnTx/>
                  <a:uFillTx/>
                  <a:latin typeface="Arial"/>
                  <a:ea typeface="+mn-ea"/>
                  <a:cs typeface="+mn-cs"/>
                </a:rPr>
                <a:t>…</a:t>
              </a:r>
            </a:p>
          </p:txBody>
        </p:sp>
      </p:grpSp>
      <p:pic>
        <p:nvPicPr>
          <p:cNvPr id="10" name="Picture 9" descr="house">
            <a:extLst>
              <a:ext uri="{FF2B5EF4-FFF2-40B4-BE49-F238E27FC236}">
                <a16:creationId xmlns:a16="http://schemas.microsoft.com/office/drawing/2014/main" id="{0C2D6404-571A-481F-B74B-BCC692201F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67873" y="1876374"/>
            <a:ext cx="3893040" cy="2563554"/>
          </a:xfrm>
          <a:prstGeom prst="rect">
            <a:avLst/>
          </a:prstGeom>
        </p:spPr>
      </p:pic>
      <p:pic>
        <p:nvPicPr>
          <p:cNvPr id="11" name="Picture 10" descr="house">
            <a:extLst>
              <a:ext uri="{FF2B5EF4-FFF2-40B4-BE49-F238E27FC236}">
                <a16:creationId xmlns:a16="http://schemas.microsoft.com/office/drawing/2014/main" id="{8E5E0B0D-BED8-418E-BBED-A4CA2B5DB7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5999" y="1811362"/>
            <a:ext cx="3893040" cy="2563554"/>
          </a:xfrm>
          <a:prstGeom prst="rect">
            <a:avLst/>
          </a:prstGeom>
        </p:spPr>
      </p:pic>
      <p:pic>
        <p:nvPicPr>
          <p:cNvPr id="13" name="Picture 12">
            <a:extLst>
              <a:ext uri="{FF2B5EF4-FFF2-40B4-BE49-F238E27FC236}">
                <a16:creationId xmlns:a16="http://schemas.microsoft.com/office/drawing/2014/main" id="{0D5D3A4C-A154-43CB-BFFE-E694BF4A367E}"/>
              </a:ext>
            </a:extLst>
          </p:cNvPr>
          <p:cNvPicPr>
            <a:picLocks noChangeAspect="1"/>
          </p:cNvPicPr>
          <p:nvPr/>
        </p:nvPicPr>
        <p:blipFill>
          <a:blip r:embed="rId5"/>
          <a:stretch>
            <a:fillRect/>
          </a:stretch>
        </p:blipFill>
        <p:spPr>
          <a:xfrm>
            <a:off x="6296309" y="208068"/>
            <a:ext cx="989714" cy="989714"/>
          </a:xfrm>
          <a:prstGeom prst="rect">
            <a:avLst/>
          </a:prstGeom>
        </p:spPr>
      </p:pic>
      <p:sp>
        <p:nvSpPr>
          <p:cNvPr id="4" name="Oval Callout 19">
            <a:extLst>
              <a:ext uri="{FF2B5EF4-FFF2-40B4-BE49-F238E27FC236}">
                <a16:creationId xmlns:a16="http://schemas.microsoft.com/office/drawing/2014/main" id="{8A468E1F-DDD4-6D21-F326-9236DCE4C3F6}"/>
              </a:ext>
            </a:extLst>
          </p:cNvPr>
          <p:cNvSpPr/>
          <p:nvPr/>
        </p:nvSpPr>
        <p:spPr>
          <a:xfrm>
            <a:off x="2664277" y="189956"/>
            <a:ext cx="3632032" cy="1621406"/>
          </a:xfrm>
          <a:prstGeom prst="wedgeEllipseCallout">
            <a:avLst>
              <a:gd name="adj1" fmla="val -63862"/>
              <a:gd name="adj2" fmla="val -11418"/>
            </a:avLst>
          </a:prstGeom>
          <a:solidFill>
            <a:srgbClr val="002060"/>
          </a:solidFill>
          <a:ln w="12700" cap="flat" cmpd="sng" algn="ctr">
            <a:solidFill>
              <a:srgbClr val="FFC0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kern="0" dirty="0">
                <a:solidFill>
                  <a:prstClr val="white"/>
                </a:solidFill>
                <a:latin typeface="Century Gothic" panose="020F0302020204030204"/>
              </a:rPr>
              <a:t>T</a:t>
            </a:r>
            <a:r>
              <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rPr>
              <a:t>his is the</a:t>
            </a:r>
            <a:r>
              <a:rPr kumimoji="0" lang="en-GB" sz="2000" b="1" i="0" u="none" strike="noStrike" kern="0" cap="none" spc="0" normalizeH="0" noProof="0" dirty="0">
                <a:ln>
                  <a:noFill/>
                </a:ln>
                <a:solidFill>
                  <a:prstClr val="white"/>
                </a:solidFill>
                <a:effectLst/>
                <a:uLnTx/>
                <a:uFillTx/>
                <a:latin typeface="Century Gothic" panose="020F0302020204030204"/>
                <a:ea typeface="+mn-ea"/>
                <a:cs typeface="+mn-cs"/>
              </a:rPr>
              <a:t> same sound as [</a:t>
            </a:r>
            <a:r>
              <a:rPr kumimoji="0" lang="en-GB" sz="2000" b="1" i="0" u="none" strike="noStrike" kern="0" cap="none" spc="0" normalizeH="0" noProof="0" dirty="0" err="1">
                <a:ln>
                  <a:noFill/>
                </a:ln>
                <a:solidFill>
                  <a:prstClr val="white"/>
                </a:solidFill>
                <a:effectLst/>
                <a:uLnTx/>
                <a:uFillTx/>
                <a:latin typeface="Century Gothic" panose="020F0302020204030204"/>
                <a:ea typeface="+mn-ea"/>
                <a:cs typeface="+mn-cs"/>
              </a:rPr>
              <a:t>eu</a:t>
            </a:r>
            <a:r>
              <a:rPr kumimoji="0" lang="en-GB" sz="2000" b="1" i="0" u="none" strike="noStrike" kern="0" cap="none" spc="0" normalizeH="0" noProof="0" dirty="0">
                <a:ln>
                  <a:noFill/>
                </a:ln>
                <a:solidFill>
                  <a:prstClr val="white"/>
                </a:solidFill>
                <a:effectLst/>
                <a:uLnTx/>
                <a:uFillTx/>
                <a:latin typeface="Century Gothic" panose="020F03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noProof="0" dirty="0">
                <a:ln>
                  <a:noFill/>
                </a:ln>
                <a:solidFill>
                  <a:prstClr val="white"/>
                </a:solidFill>
                <a:effectLst/>
                <a:uLnTx/>
                <a:uFillTx/>
                <a:latin typeface="Century Gothic" panose="020F0302020204030204"/>
                <a:ea typeface="+mn-ea"/>
                <a:cs typeface="+mn-cs"/>
              </a:rPr>
              <a:t> as in D</a:t>
            </a:r>
            <a:r>
              <a:rPr kumimoji="0" lang="en-GB" sz="2000" b="1" i="0" u="none" strike="noStrike" kern="0" cap="none" spc="0" normalizeH="0" noProof="0" dirty="0">
                <a:ln>
                  <a:noFill/>
                </a:ln>
                <a:solidFill>
                  <a:srgbClr val="FF0066"/>
                </a:solidFill>
                <a:effectLst/>
                <a:uLnTx/>
                <a:uFillTx/>
                <a:latin typeface="Century Gothic" panose="020F0302020204030204"/>
                <a:ea typeface="+mn-ea"/>
                <a:cs typeface="+mn-cs"/>
              </a:rPr>
              <a:t>eu</a:t>
            </a:r>
            <a:r>
              <a:rPr kumimoji="0" lang="en-GB" sz="2000" b="1" i="0" u="none" strike="noStrike" kern="0" cap="none" spc="0" normalizeH="0" noProof="0" dirty="0">
                <a:ln>
                  <a:noFill/>
                </a:ln>
                <a:solidFill>
                  <a:prstClr val="white"/>
                </a:solidFill>
                <a:effectLst/>
                <a:uLnTx/>
                <a:uFillTx/>
                <a:latin typeface="Century Gothic" panose="020F0302020204030204"/>
                <a:ea typeface="+mn-ea"/>
                <a:cs typeface="+mn-cs"/>
              </a:rPr>
              <a:t>tschland, for example! </a:t>
            </a:r>
            <a:endPar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6" name="Oval Callout 19">
            <a:extLst>
              <a:ext uri="{FF2B5EF4-FFF2-40B4-BE49-F238E27FC236}">
                <a16:creationId xmlns:a16="http://schemas.microsoft.com/office/drawing/2014/main" id="{C43C78A8-483F-638A-B51F-A149F3FC46B7}"/>
              </a:ext>
            </a:extLst>
          </p:cNvPr>
          <p:cNvSpPr/>
          <p:nvPr/>
        </p:nvSpPr>
        <p:spPr>
          <a:xfrm>
            <a:off x="9066256" y="4988496"/>
            <a:ext cx="2867591" cy="1362043"/>
          </a:xfrm>
          <a:prstGeom prst="wedgeEllipseCallout">
            <a:avLst>
              <a:gd name="adj1" fmla="val -63862"/>
              <a:gd name="adj2" fmla="val -11418"/>
            </a:avLst>
          </a:prstGeom>
          <a:solidFill>
            <a:srgbClr val="002060"/>
          </a:solidFill>
          <a:ln w="12700" cap="flat" cmpd="sng" algn="ctr">
            <a:solidFill>
              <a:srgbClr val="FFC0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kern="0" dirty="0">
                <a:solidFill>
                  <a:prstClr val="white"/>
                </a:solidFill>
                <a:latin typeface="Century Gothic" panose="020F0302020204030204"/>
              </a:rPr>
              <a:t>The plural of Haus is </a:t>
            </a:r>
            <a:r>
              <a:rPr lang="en-US" sz="2000" b="1" kern="0" dirty="0" err="1">
                <a:solidFill>
                  <a:prstClr val="white"/>
                </a:solidFill>
                <a:latin typeface="Century Gothic" panose="020F0302020204030204"/>
              </a:rPr>
              <a:t>Häuser</a:t>
            </a:r>
            <a:r>
              <a:rPr lang="en-US" sz="2000" b="1" kern="0" dirty="0">
                <a:solidFill>
                  <a:prstClr val="white"/>
                </a:solidFill>
                <a:latin typeface="Century Gothic" panose="020F0302020204030204"/>
              </a:rPr>
              <a:t>! </a:t>
            </a:r>
            <a:endPar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081130031"/>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4"/>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1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5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3125743" y="4241066"/>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H</a:t>
            </a:r>
            <a:r>
              <a:rPr kumimoji="0" lang="en-GB" sz="72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äu</a:t>
            </a:r>
            <a:r>
              <a:rPr kumimoji="0" lang="en-GB" sz="72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ser</a:t>
            </a:r>
            <a:endParaRPr kumimoji="0" lang="en-GB" sz="72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135924" y="-49"/>
            <a:ext cx="3863899"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Arial"/>
                <a:ea typeface="+mn-ea"/>
                <a:cs typeface="+mn-cs"/>
              </a:rPr>
              <a:t>[</a:t>
            </a:r>
            <a:r>
              <a:rPr kumimoji="0" lang="en-GB" sz="80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äu</a:t>
            </a:r>
            <a:r>
              <a:rPr kumimoji="0" lang="en-GB" sz="8000" b="0" i="0" u="none" strike="noStrike" kern="1200" cap="none" spc="0" normalizeH="0" baseline="0" noProof="0" dirty="0">
                <a:ln>
                  <a:noFill/>
                </a:ln>
                <a:solidFill>
                  <a:srgbClr val="002060"/>
                </a:solidFill>
                <a:effectLst/>
                <a:uLnTx/>
                <a:uFillTx/>
                <a:latin typeface="Arial"/>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FFFF"/>
                  </a:solidFill>
                  <a:effectLst/>
                  <a:uLnTx/>
                  <a:uFillTx/>
                  <a:latin typeface="Arial"/>
                  <a:ea typeface="+mn-ea"/>
                  <a:cs typeface="+mn-cs"/>
                </a:rPr>
                <a:t>…</a:t>
              </a:r>
            </a:p>
          </p:txBody>
        </p:sp>
      </p:grpSp>
      <p:pic>
        <p:nvPicPr>
          <p:cNvPr id="10" name="Picture 9" descr="house">
            <a:extLst>
              <a:ext uri="{FF2B5EF4-FFF2-40B4-BE49-F238E27FC236}">
                <a16:creationId xmlns:a16="http://schemas.microsoft.com/office/drawing/2014/main" id="{0C2D6404-571A-481F-B74B-BCC692201F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74532" y="2616934"/>
            <a:ext cx="2145466" cy="1412782"/>
          </a:xfrm>
          <a:prstGeom prst="rect">
            <a:avLst/>
          </a:prstGeom>
        </p:spPr>
      </p:pic>
      <p:sp>
        <p:nvSpPr>
          <p:cNvPr id="13" name="CustomShape 2">
            <a:extLst>
              <a:ext uri="{FF2B5EF4-FFF2-40B4-BE49-F238E27FC236}">
                <a16:creationId xmlns:a16="http://schemas.microsoft.com/office/drawing/2014/main" id="{6120F610-9DDD-4D7B-9E3B-281A043D73BC}"/>
              </a:ext>
            </a:extLst>
          </p:cNvPr>
          <p:cNvSpPr/>
          <p:nvPr/>
        </p:nvSpPr>
        <p:spPr>
          <a:xfrm>
            <a:off x="-993248" y="5020089"/>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M</a:t>
            </a:r>
            <a:r>
              <a:rPr kumimoji="0" lang="en-GB" sz="72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äu</a:t>
            </a:r>
            <a:r>
              <a:rPr kumimoji="0" lang="en-GB" sz="72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se</a:t>
            </a:r>
            <a:endParaRPr kumimoji="0" lang="en-GB" sz="72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6" name="CustomShape 2">
            <a:extLst>
              <a:ext uri="{FF2B5EF4-FFF2-40B4-BE49-F238E27FC236}">
                <a16:creationId xmlns:a16="http://schemas.microsoft.com/office/drawing/2014/main" id="{8E7A19A3-703D-408C-BBB6-294C1BF3A57D}"/>
              </a:ext>
            </a:extLst>
          </p:cNvPr>
          <p:cNvSpPr/>
          <p:nvPr/>
        </p:nvSpPr>
        <p:spPr>
          <a:xfrm>
            <a:off x="7083843" y="4776734"/>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tr</a:t>
            </a:r>
            <a:r>
              <a:rPr kumimoji="0" lang="en-GB" sz="72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äu</a:t>
            </a:r>
            <a:r>
              <a:rPr kumimoji="0" lang="en-GB" sz="72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men</a:t>
            </a:r>
            <a:endParaRPr kumimoji="0" lang="en-GB" sz="72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419322CD-5EDD-4625-AF53-09437E43C13B}"/>
              </a:ext>
            </a:extLst>
          </p:cNvPr>
          <p:cNvSpPr txBox="1"/>
          <p:nvPr/>
        </p:nvSpPr>
        <p:spPr>
          <a:xfrm>
            <a:off x="8608580" y="4471841"/>
            <a:ext cx="315558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dream]</a:t>
            </a:r>
          </a:p>
        </p:txBody>
      </p:sp>
      <p:pic>
        <p:nvPicPr>
          <p:cNvPr id="17" name="Picture 16" descr="house">
            <a:extLst>
              <a:ext uri="{FF2B5EF4-FFF2-40B4-BE49-F238E27FC236}">
                <a16:creationId xmlns:a16="http://schemas.microsoft.com/office/drawing/2014/main" id="{ECDED0F3-4D98-4666-99DE-2B1A8B43DE5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5999" y="2580370"/>
            <a:ext cx="2145466" cy="1412782"/>
          </a:xfrm>
          <a:prstGeom prst="rect">
            <a:avLst/>
          </a:prstGeom>
        </p:spPr>
      </p:pic>
      <p:grpSp>
        <p:nvGrpSpPr>
          <p:cNvPr id="18" name="Group 17" descr="person dreaming">
            <a:extLst>
              <a:ext uri="{FF2B5EF4-FFF2-40B4-BE49-F238E27FC236}">
                <a16:creationId xmlns:a16="http://schemas.microsoft.com/office/drawing/2014/main" id="{C5EA3764-13E4-437F-AFAE-0B8CD980D73E}"/>
              </a:ext>
            </a:extLst>
          </p:cNvPr>
          <p:cNvGrpSpPr/>
          <p:nvPr/>
        </p:nvGrpSpPr>
        <p:grpSpPr>
          <a:xfrm>
            <a:off x="9013878" y="2429235"/>
            <a:ext cx="2200847" cy="2039068"/>
            <a:chOff x="919941" y="4038132"/>
            <a:chExt cx="2567240" cy="2436225"/>
          </a:xfrm>
        </p:grpSpPr>
        <p:pic>
          <p:nvPicPr>
            <p:cNvPr id="19" name="Picture 18">
              <a:extLst>
                <a:ext uri="{FF2B5EF4-FFF2-40B4-BE49-F238E27FC236}">
                  <a16:creationId xmlns:a16="http://schemas.microsoft.com/office/drawing/2014/main" id="{D514C1A3-FD54-4012-840D-5856DB5CF7C2}"/>
                </a:ext>
              </a:extLst>
            </p:cNvPr>
            <p:cNvPicPr>
              <a:picLocks noChangeAspect="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341116" y="4328292"/>
              <a:ext cx="2146065" cy="2146065"/>
            </a:xfrm>
            <a:prstGeom prst="rect">
              <a:avLst/>
            </a:prstGeom>
          </p:spPr>
        </p:pic>
        <p:pic>
          <p:nvPicPr>
            <p:cNvPr id="20" name="Picture 19">
              <a:extLst>
                <a:ext uri="{FF2B5EF4-FFF2-40B4-BE49-F238E27FC236}">
                  <a16:creationId xmlns:a16="http://schemas.microsoft.com/office/drawing/2014/main" id="{72525743-4ED8-4A18-B5B3-32D592DD926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9941" y="4038132"/>
              <a:ext cx="1387242" cy="1317179"/>
            </a:xfrm>
            <a:prstGeom prst="rect">
              <a:avLst/>
            </a:prstGeom>
          </p:spPr>
        </p:pic>
      </p:grpSp>
      <p:pic>
        <p:nvPicPr>
          <p:cNvPr id="21" name="Picture 20" descr="two mice with a piece of cheese">
            <a:extLst>
              <a:ext uri="{FF2B5EF4-FFF2-40B4-BE49-F238E27FC236}">
                <a16:creationId xmlns:a16="http://schemas.microsoft.com/office/drawing/2014/main" id="{1D527EB6-A90D-403A-AFE7-D0D40B1B6BCB}"/>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33244" y="2933731"/>
            <a:ext cx="2375778" cy="1679035"/>
          </a:xfrm>
          <a:prstGeom prst="rect">
            <a:avLst/>
          </a:prstGeom>
        </p:spPr>
      </p:pic>
      <p:sp>
        <p:nvSpPr>
          <p:cNvPr id="22" name="TextBox 21">
            <a:extLst>
              <a:ext uri="{FF2B5EF4-FFF2-40B4-BE49-F238E27FC236}">
                <a16:creationId xmlns:a16="http://schemas.microsoft.com/office/drawing/2014/main" id="{A4676CC8-CA62-4F87-AB73-47722B56A2EB}"/>
              </a:ext>
            </a:extLst>
          </p:cNvPr>
          <p:cNvSpPr txBox="1"/>
          <p:nvPr/>
        </p:nvSpPr>
        <p:spPr>
          <a:xfrm>
            <a:off x="290973" y="4515124"/>
            <a:ext cx="315558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[mice]</a:t>
            </a:r>
          </a:p>
        </p:txBody>
      </p:sp>
    </p:spTree>
    <p:extLst>
      <p:ext uri="{BB962C8B-B14F-4D97-AF65-F5344CB8AC3E}">
        <p14:creationId xmlns:p14="http://schemas.microsoft.com/office/powerpoint/2010/main" val="355512703"/>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Oval 23">
            <a:extLst>
              <a:ext uri="{FF2B5EF4-FFF2-40B4-BE49-F238E27FC236}">
                <a16:creationId xmlns:a16="http://schemas.microsoft.com/office/drawing/2014/main" id="{2C86E5C1-B6B2-493E-8D12-3B3E7B17F482}"/>
              </a:ext>
            </a:extLst>
          </p:cNvPr>
          <p:cNvSpPr>
            <a:spLocks noChangeArrowheads="1"/>
          </p:cNvSpPr>
          <p:nvPr/>
        </p:nvSpPr>
        <p:spPr bwMode="auto">
          <a:xfrm>
            <a:off x="1683592" y="1486379"/>
            <a:ext cx="5883839" cy="4946767"/>
          </a:xfrm>
          <a:prstGeom prst="ellipse">
            <a:avLst/>
          </a:prstGeom>
          <a:solidFill>
            <a:srgbClr val="EFF9FB"/>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38935" name="Oval 23"/>
          <p:cNvSpPr>
            <a:spLocks noChangeArrowheads="1"/>
          </p:cNvSpPr>
          <p:nvPr/>
        </p:nvSpPr>
        <p:spPr bwMode="auto">
          <a:xfrm>
            <a:off x="4266133" y="1421431"/>
            <a:ext cx="6379036" cy="4946767"/>
          </a:xfrm>
          <a:prstGeom prst="ellipse">
            <a:avLst/>
          </a:prstGeom>
          <a:solidFill>
            <a:schemeClr val="accent5">
              <a:lumMod val="20000"/>
              <a:lumOff val="80000"/>
              <a:alpha val="30000"/>
            </a:schemeClr>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38922" name="Text Box 10"/>
          <p:cNvSpPr txBox="1">
            <a:spLocks noChangeArrowheads="1"/>
          </p:cNvSpPr>
          <p:nvPr/>
        </p:nvSpPr>
        <p:spPr bwMode="auto">
          <a:xfrm>
            <a:off x="2993249" y="3442185"/>
            <a:ext cx="1296988"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GB" altLang="en-US" sz="5400" b="1" i="0" u="none" strike="noStrike" kern="1200" cap="none" spc="0" normalizeH="0" baseline="0" noProof="0" dirty="0">
                <a:ln>
                  <a:noFill/>
                </a:ln>
                <a:solidFill>
                  <a:srgbClr val="002060"/>
                </a:solidFill>
                <a:effectLst/>
                <a:uLnTx/>
                <a:uFillTx/>
                <a:latin typeface="Century Gothic"/>
                <a:ea typeface="+mn-ea"/>
                <a:cs typeface="Arial" panose="020B0604020202020204" pitchFamily="34" charset="0"/>
              </a:rPr>
              <a:t>au</a:t>
            </a:r>
            <a:endParaRPr kumimoji="0" lang="en-US" altLang="en-US" sz="5400" b="1" i="0" u="none" strike="noStrike" kern="1200" cap="none" spc="0" normalizeH="0" baseline="0" noProof="0" dirty="0">
              <a:ln>
                <a:noFill/>
              </a:ln>
              <a:solidFill>
                <a:srgbClr val="002060"/>
              </a:solidFill>
              <a:effectLst/>
              <a:uLnTx/>
              <a:uFillTx/>
              <a:latin typeface="Century Gothic"/>
              <a:ea typeface="+mn-ea"/>
              <a:cs typeface="Arial" panose="020B0604020202020204" pitchFamily="34" charset="0"/>
            </a:endParaRPr>
          </a:p>
        </p:txBody>
      </p:sp>
      <p:sp>
        <p:nvSpPr>
          <p:cNvPr id="38929" name="Text Box 17"/>
          <p:cNvSpPr txBox="1">
            <a:spLocks noChangeArrowheads="1"/>
          </p:cNvSpPr>
          <p:nvPr/>
        </p:nvSpPr>
        <p:spPr bwMode="auto">
          <a:xfrm>
            <a:off x="7514766" y="3429485"/>
            <a:ext cx="1296987"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lang="en-GB" altLang="en-US" sz="5400" b="1" dirty="0">
                <a:solidFill>
                  <a:srgbClr val="002060"/>
                </a:solidFill>
                <a:latin typeface="Century Gothic"/>
              </a:rPr>
              <a:t>ä</a:t>
            </a:r>
            <a:r>
              <a:rPr kumimoji="0" lang="en-GB" altLang="en-US" sz="5400" b="1" i="0" u="none" strike="noStrike" kern="1200" cap="none" spc="0" normalizeH="0" baseline="0" noProof="0" dirty="0">
                <a:ln>
                  <a:noFill/>
                </a:ln>
                <a:solidFill>
                  <a:srgbClr val="002060"/>
                </a:solidFill>
                <a:effectLst/>
                <a:uLnTx/>
                <a:uFillTx/>
                <a:latin typeface="Century Gothic"/>
                <a:ea typeface="+mn-ea"/>
                <a:cs typeface="+mn-cs"/>
              </a:rPr>
              <a:t>u</a:t>
            </a:r>
            <a:endParaRPr kumimoji="0" lang="en-US" altLang="en-US" sz="5400" b="1"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39" name="Speech Bubble: Rectangle with Corners Rounded 38">
            <a:hlinkClick r:id="" action="ppaction://noaction">
              <a:snd r:embed="rId3" name="T2_W5_6.1.wav"/>
            </a:hlinkClick>
            <a:extLst>
              <a:ext uri="{FF2B5EF4-FFF2-40B4-BE49-F238E27FC236}">
                <a16:creationId xmlns:a16="http://schemas.microsoft.com/office/drawing/2014/main" id="{73E62968-D074-4D1C-B2DD-FCAF2DA183CE}"/>
              </a:ext>
            </a:extLst>
          </p:cNvPr>
          <p:cNvSpPr/>
          <p:nvPr/>
        </p:nvSpPr>
        <p:spPr>
          <a:xfrm>
            <a:off x="701726" y="61059"/>
            <a:ext cx="1279959" cy="461746"/>
          </a:xfrm>
          <a:prstGeom prst="wedgeRoundRectCallout">
            <a:avLst>
              <a:gd name="adj1" fmla="val -6898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Hör</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zu</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 </a:t>
            </a:r>
          </a:p>
        </p:txBody>
      </p:sp>
      <p:pic>
        <p:nvPicPr>
          <p:cNvPr id="40" name="Graphic 39" descr="Teacher">
            <a:extLst>
              <a:ext uri="{FF2B5EF4-FFF2-40B4-BE49-F238E27FC236}">
                <a16:creationId xmlns:a16="http://schemas.microsoft.com/office/drawing/2014/main" id="{1D76EC7E-8717-49A0-8627-B723FDD267A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9144" y="-92614"/>
            <a:ext cx="914400" cy="914400"/>
          </a:xfrm>
          <a:prstGeom prst="rect">
            <a:avLst/>
          </a:prstGeom>
        </p:spPr>
      </p:pic>
      <p:pic>
        <p:nvPicPr>
          <p:cNvPr id="41" name="Picture 40" descr="A picture containing text, clipart&#10;&#10;Description automatically generated">
            <a:hlinkClick r:id="" action="ppaction://noaction">
              <a:snd r:embed="rId6" name="T2_W5_6.3.wav"/>
            </a:hlinkClick>
            <a:extLst>
              <a:ext uri="{FF2B5EF4-FFF2-40B4-BE49-F238E27FC236}">
                <a16:creationId xmlns:a16="http://schemas.microsoft.com/office/drawing/2014/main" id="{6F6720C4-60B0-4F57-A8DD-A6EB79A73EC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088" y="1323672"/>
            <a:ext cx="609653" cy="627942"/>
          </a:xfrm>
          <a:prstGeom prst="rect">
            <a:avLst/>
          </a:prstGeom>
        </p:spPr>
      </p:pic>
      <p:pic>
        <p:nvPicPr>
          <p:cNvPr id="42" name="Picture 41" descr="A picture containing text, clipart&#10;&#10;Description automatically generated">
            <a:hlinkClick r:id="" action="ppaction://noaction">
              <a:snd r:embed="rId8" name="T2_W5_6.5.wav"/>
            </a:hlinkClick>
            <a:extLst>
              <a:ext uri="{FF2B5EF4-FFF2-40B4-BE49-F238E27FC236}">
                <a16:creationId xmlns:a16="http://schemas.microsoft.com/office/drawing/2014/main" id="{C313C77F-DBF2-4CB1-AD03-E69F03E3FC3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088" y="3070422"/>
            <a:ext cx="609653" cy="627942"/>
          </a:xfrm>
          <a:prstGeom prst="rect">
            <a:avLst/>
          </a:prstGeom>
        </p:spPr>
      </p:pic>
      <p:pic>
        <p:nvPicPr>
          <p:cNvPr id="44" name="Picture 43" descr="A picture containing text, clipart&#10;&#10;Description automatically generated">
            <a:hlinkClick r:id="" action="ppaction://noaction">
              <a:snd r:embed="rId9" name="T2_W5_6.7.wav"/>
            </a:hlinkClick>
            <a:extLst>
              <a:ext uri="{FF2B5EF4-FFF2-40B4-BE49-F238E27FC236}">
                <a16:creationId xmlns:a16="http://schemas.microsoft.com/office/drawing/2014/main" id="{2CFC2FC0-5B7D-4964-A7F3-7ACA7311A2B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344" y="5868518"/>
            <a:ext cx="609653" cy="627942"/>
          </a:xfrm>
          <a:prstGeom prst="rect">
            <a:avLst/>
          </a:prstGeom>
        </p:spPr>
      </p:pic>
      <p:pic>
        <p:nvPicPr>
          <p:cNvPr id="45" name="Picture 44" descr="A picture containing text, clipart&#10;&#10;Description automatically generated">
            <a:hlinkClick r:id="" action="ppaction://noaction">
              <a:snd r:embed="rId10" name="T2_W5_6.9.wav"/>
            </a:hlinkClick>
            <a:extLst>
              <a:ext uri="{FF2B5EF4-FFF2-40B4-BE49-F238E27FC236}">
                <a16:creationId xmlns:a16="http://schemas.microsoft.com/office/drawing/2014/main" id="{1EF73267-540E-4CD8-B3CD-1E62F082417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2" y="4292441"/>
            <a:ext cx="609653" cy="627942"/>
          </a:xfrm>
          <a:prstGeom prst="rect">
            <a:avLst/>
          </a:prstGeom>
        </p:spPr>
      </p:pic>
      <p:sp>
        <p:nvSpPr>
          <p:cNvPr id="51" name="TextBox 50">
            <a:hlinkClick r:id="" action="ppaction://noaction">
              <a:snd r:embed="rId11" name="T2_W5_6.2.wav"/>
            </a:hlinkClick>
            <a:extLst>
              <a:ext uri="{FF2B5EF4-FFF2-40B4-BE49-F238E27FC236}">
                <a16:creationId xmlns:a16="http://schemas.microsoft.com/office/drawing/2014/main" id="{256BF3F4-425A-463F-8792-ECF25E9160B1}"/>
              </a:ext>
            </a:extLst>
          </p:cNvPr>
          <p:cNvSpPr txBox="1"/>
          <p:nvPr/>
        </p:nvSpPr>
        <p:spPr>
          <a:xfrm>
            <a:off x="120595" y="745291"/>
            <a:ext cx="103366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Schreib</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1-10 und das Wort.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es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mit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lang="en-GB" sz="2400" b="1" dirty="0" err="1">
                <a:solidFill>
                  <a:srgbClr val="002060"/>
                </a:solidFill>
                <a:latin typeface="Century Gothic" panose="020B0502020202020204" pitchFamily="34" charset="0"/>
              </a:rPr>
              <a:t>äu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oder</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2400" b="0" i="0" u="sng" strike="noStrike" kern="1200" cap="none" spc="0" normalizeH="0" noProof="0" dirty="0">
                <a:ln>
                  <a:noFill/>
                </a:ln>
                <a:solidFill>
                  <a:srgbClr val="002060"/>
                </a:solidFill>
                <a:effectLst/>
                <a:uLnTx/>
                <a:uFillTx/>
                <a:latin typeface="Century Gothic" panose="020B0502020202020204" pitchFamily="34" charset="0"/>
                <a:ea typeface="+mn-ea"/>
                <a:cs typeface="+mn-cs"/>
              </a:rPr>
              <a:t>und</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lang="en-GB" sz="2400" b="1" dirty="0">
                <a:solidFill>
                  <a:srgbClr val="002060"/>
                </a:solidFill>
                <a:latin typeface="Century Gothic" panose="020B0502020202020204" pitchFamily="34" charset="0"/>
              </a:rPr>
              <a:t>ä</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rPr>
              <a:t>u</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6F95F0B6-9078-4FA0-9D5B-4FE527B7509D}"/>
              </a:ext>
            </a:extLst>
          </p:cNvPr>
          <p:cNvSpPr txBox="1"/>
          <p:nvPr/>
        </p:nvSpPr>
        <p:spPr>
          <a:xfrm>
            <a:off x="535036" y="1357227"/>
            <a:ext cx="1618343" cy="461665"/>
          </a:xfrm>
          <a:prstGeom prst="rect">
            <a:avLst/>
          </a:prstGeom>
          <a:noFill/>
        </p:spPr>
        <p:txBody>
          <a:bodyPr wrap="square" rtlCol="0">
            <a:spAutoFit/>
          </a:bodyPr>
          <a:lstStyle/>
          <a:p>
            <a:r>
              <a:rPr lang="en-GB" sz="2400" b="1" dirty="0">
                <a:solidFill>
                  <a:srgbClr val="002060"/>
                </a:solidFill>
              </a:rPr>
              <a:t>1</a:t>
            </a:r>
            <a:r>
              <a:rPr lang="en-GB" sz="2400" dirty="0">
                <a:solidFill>
                  <a:srgbClr val="002060"/>
                </a:solidFill>
              </a:rPr>
              <a:t>. H_ _ ser</a:t>
            </a:r>
          </a:p>
        </p:txBody>
      </p:sp>
      <p:sp>
        <p:nvSpPr>
          <p:cNvPr id="54" name="TextBox 53">
            <a:extLst>
              <a:ext uri="{FF2B5EF4-FFF2-40B4-BE49-F238E27FC236}">
                <a16:creationId xmlns:a16="http://schemas.microsoft.com/office/drawing/2014/main" id="{8A32F726-848A-4085-8534-5DB8EBD42689}"/>
              </a:ext>
            </a:extLst>
          </p:cNvPr>
          <p:cNvSpPr txBox="1"/>
          <p:nvPr/>
        </p:nvSpPr>
        <p:spPr>
          <a:xfrm>
            <a:off x="7987009" y="1857742"/>
            <a:ext cx="1262331" cy="461665"/>
          </a:xfrm>
          <a:prstGeom prst="rect">
            <a:avLst/>
          </a:prstGeom>
          <a:noFill/>
        </p:spPr>
        <p:txBody>
          <a:bodyPr wrap="square" rtlCol="0">
            <a:spAutoFit/>
          </a:bodyPr>
          <a:lstStyle/>
          <a:p>
            <a:r>
              <a:rPr lang="en-GB" sz="2400" dirty="0" err="1">
                <a:solidFill>
                  <a:srgbClr val="002060"/>
                </a:solidFill>
              </a:rPr>
              <a:t>H</a:t>
            </a:r>
            <a:r>
              <a:rPr lang="en-GB" sz="2400" b="1" u="sng" dirty="0" err="1">
                <a:solidFill>
                  <a:srgbClr val="002060"/>
                </a:solidFill>
              </a:rPr>
              <a:t>äu</a:t>
            </a:r>
            <a:r>
              <a:rPr lang="en-GB" sz="2400" dirty="0" err="1">
                <a:solidFill>
                  <a:srgbClr val="002060"/>
                </a:solidFill>
              </a:rPr>
              <a:t>ser</a:t>
            </a:r>
            <a:endParaRPr lang="en-GB" sz="2400" dirty="0">
              <a:solidFill>
                <a:srgbClr val="002060"/>
              </a:solidFill>
            </a:endParaRPr>
          </a:p>
        </p:txBody>
      </p:sp>
      <p:pic>
        <p:nvPicPr>
          <p:cNvPr id="56" name="Picture 55" descr="A picture containing text, clipart&#10;&#10;Description automatically generated">
            <a:hlinkClick r:id="" action="ppaction://noaction">
              <a:snd r:embed="rId12" name="T2_W5_6.6.wav"/>
            </a:hlinkClick>
            <a:extLst>
              <a:ext uri="{FF2B5EF4-FFF2-40B4-BE49-F238E27FC236}">
                <a16:creationId xmlns:a16="http://schemas.microsoft.com/office/drawing/2014/main" id="{369052D3-E68D-4B50-B5E6-C8743A9DE0F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19398" y="2242871"/>
            <a:ext cx="609653" cy="627942"/>
          </a:xfrm>
          <a:prstGeom prst="rect">
            <a:avLst/>
          </a:prstGeom>
        </p:spPr>
      </p:pic>
      <p:pic>
        <p:nvPicPr>
          <p:cNvPr id="57" name="Picture 56" descr="A picture containing text, clipart&#10;&#10;Description automatically generated">
            <a:hlinkClick r:id="" action="ppaction://noaction">
              <a:snd r:embed="rId13" name="T2_W5_6.10.wav"/>
            </a:hlinkClick>
            <a:extLst>
              <a:ext uri="{FF2B5EF4-FFF2-40B4-BE49-F238E27FC236}">
                <a16:creationId xmlns:a16="http://schemas.microsoft.com/office/drawing/2014/main" id="{8A41BA00-1DF8-45CD-A3E2-8035BDD21A7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85118" y="4202987"/>
            <a:ext cx="609653" cy="627942"/>
          </a:xfrm>
          <a:prstGeom prst="rect">
            <a:avLst/>
          </a:prstGeom>
        </p:spPr>
      </p:pic>
      <p:pic>
        <p:nvPicPr>
          <p:cNvPr id="59" name="Picture 58" descr="A picture containing text, clipart&#10;&#10;Description automatically generated">
            <a:hlinkClick r:id="" action="ppaction://noaction">
              <a:snd r:embed="rId14" name="T2_W5_6.12.wav"/>
            </a:hlinkClick>
            <a:extLst>
              <a:ext uri="{FF2B5EF4-FFF2-40B4-BE49-F238E27FC236}">
                <a16:creationId xmlns:a16="http://schemas.microsoft.com/office/drawing/2014/main" id="{8376910C-8B91-4504-AB8D-F996161047E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39687" y="6252073"/>
            <a:ext cx="609653" cy="627942"/>
          </a:xfrm>
          <a:prstGeom prst="rect">
            <a:avLst/>
          </a:prstGeom>
        </p:spPr>
      </p:pic>
      <p:pic>
        <p:nvPicPr>
          <p:cNvPr id="62" name="Picture 61" descr="A picture containing text, clipart&#10;&#10;Description automatically generated">
            <a:hlinkClick r:id="" action="ppaction://noaction">
              <a:snd r:embed="rId15" name="T2_W5_6.4.wav"/>
            </a:hlinkClick>
            <a:extLst>
              <a:ext uri="{FF2B5EF4-FFF2-40B4-BE49-F238E27FC236}">
                <a16:creationId xmlns:a16="http://schemas.microsoft.com/office/drawing/2014/main" id="{4E7AB3A7-15AA-4034-B607-5E35032AA3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843" y="2163127"/>
            <a:ext cx="609654" cy="627942"/>
          </a:xfrm>
          <a:prstGeom prst="rect">
            <a:avLst/>
          </a:prstGeom>
        </p:spPr>
      </p:pic>
      <p:sp>
        <p:nvSpPr>
          <p:cNvPr id="63" name="TextBox 62">
            <a:extLst>
              <a:ext uri="{FF2B5EF4-FFF2-40B4-BE49-F238E27FC236}">
                <a16:creationId xmlns:a16="http://schemas.microsoft.com/office/drawing/2014/main" id="{F830F584-9DEC-41BB-A7B9-4889F9D8A995}"/>
              </a:ext>
            </a:extLst>
          </p:cNvPr>
          <p:cNvSpPr txBox="1"/>
          <p:nvPr/>
        </p:nvSpPr>
        <p:spPr>
          <a:xfrm>
            <a:off x="3718012" y="1935437"/>
            <a:ext cx="1296988" cy="461665"/>
          </a:xfrm>
          <a:prstGeom prst="rect">
            <a:avLst/>
          </a:prstGeom>
          <a:noFill/>
        </p:spPr>
        <p:txBody>
          <a:bodyPr wrap="square" rtlCol="0">
            <a:spAutoFit/>
          </a:bodyPr>
          <a:lstStyle/>
          <a:p>
            <a:pPr algn="ctr"/>
            <a:r>
              <a:rPr lang="en-GB" sz="2400" dirty="0">
                <a:solidFill>
                  <a:srgbClr val="002060"/>
                </a:solidFill>
              </a:rPr>
              <a:t>B</a:t>
            </a:r>
            <a:r>
              <a:rPr lang="en-GB" sz="2400" b="1" u="sng" dirty="0">
                <a:solidFill>
                  <a:srgbClr val="002060"/>
                </a:solidFill>
              </a:rPr>
              <a:t>au</a:t>
            </a:r>
            <a:r>
              <a:rPr lang="en-GB" sz="2400" dirty="0">
                <a:solidFill>
                  <a:srgbClr val="002060"/>
                </a:solidFill>
              </a:rPr>
              <a:t>m</a:t>
            </a:r>
          </a:p>
        </p:txBody>
      </p:sp>
      <p:sp>
        <p:nvSpPr>
          <p:cNvPr id="65" name="TextBox 64">
            <a:extLst>
              <a:ext uri="{FF2B5EF4-FFF2-40B4-BE49-F238E27FC236}">
                <a16:creationId xmlns:a16="http://schemas.microsoft.com/office/drawing/2014/main" id="{D5F13839-C89D-49DE-8334-AEA253CFD861}"/>
              </a:ext>
            </a:extLst>
          </p:cNvPr>
          <p:cNvSpPr txBox="1"/>
          <p:nvPr/>
        </p:nvSpPr>
        <p:spPr>
          <a:xfrm>
            <a:off x="547943" y="2259190"/>
            <a:ext cx="1819591" cy="461665"/>
          </a:xfrm>
          <a:prstGeom prst="rect">
            <a:avLst/>
          </a:prstGeom>
          <a:noFill/>
        </p:spPr>
        <p:txBody>
          <a:bodyPr wrap="square" rtlCol="0">
            <a:spAutoFit/>
          </a:bodyPr>
          <a:lstStyle/>
          <a:p>
            <a:r>
              <a:rPr lang="en-GB" sz="2400" b="1" dirty="0">
                <a:solidFill>
                  <a:srgbClr val="002060"/>
                </a:solidFill>
              </a:rPr>
              <a:t>2</a:t>
            </a:r>
            <a:r>
              <a:rPr lang="en-GB" sz="2400" dirty="0">
                <a:solidFill>
                  <a:srgbClr val="002060"/>
                </a:solidFill>
              </a:rPr>
              <a:t>. B_ _ m</a:t>
            </a:r>
          </a:p>
        </p:txBody>
      </p:sp>
      <p:sp>
        <p:nvSpPr>
          <p:cNvPr id="2" name="TextBox 1">
            <a:extLst>
              <a:ext uri="{FF2B5EF4-FFF2-40B4-BE49-F238E27FC236}">
                <a16:creationId xmlns:a16="http://schemas.microsoft.com/office/drawing/2014/main" id="{D6286170-3425-2F95-8077-27F073D06464}"/>
              </a:ext>
            </a:extLst>
          </p:cNvPr>
          <p:cNvSpPr txBox="1"/>
          <p:nvPr/>
        </p:nvSpPr>
        <p:spPr>
          <a:xfrm>
            <a:off x="27892" y="3631514"/>
            <a:ext cx="2200317" cy="461665"/>
          </a:xfrm>
          <a:prstGeom prst="rect">
            <a:avLst/>
          </a:prstGeom>
          <a:noFill/>
        </p:spPr>
        <p:txBody>
          <a:bodyPr wrap="square" rtlCol="0">
            <a:spAutoFit/>
          </a:bodyPr>
          <a:lstStyle/>
          <a:p>
            <a:r>
              <a:rPr lang="en-GB" sz="2400" b="1" dirty="0">
                <a:solidFill>
                  <a:srgbClr val="002060"/>
                </a:solidFill>
              </a:rPr>
              <a:t>3</a:t>
            </a:r>
            <a:r>
              <a:rPr lang="en-GB" sz="2400" dirty="0">
                <a:solidFill>
                  <a:srgbClr val="002060"/>
                </a:solidFill>
              </a:rPr>
              <a:t>. _ _ to</a:t>
            </a:r>
          </a:p>
        </p:txBody>
      </p:sp>
      <p:sp>
        <p:nvSpPr>
          <p:cNvPr id="4" name="TextBox 3">
            <a:extLst>
              <a:ext uri="{FF2B5EF4-FFF2-40B4-BE49-F238E27FC236}">
                <a16:creationId xmlns:a16="http://schemas.microsoft.com/office/drawing/2014/main" id="{CD275986-DD60-C53D-CF31-19276F4A29B3}"/>
              </a:ext>
            </a:extLst>
          </p:cNvPr>
          <p:cNvSpPr txBox="1"/>
          <p:nvPr/>
        </p:nvSpPr>
        <p:spPr>
          <a:xfrm>
            <a:off x="2688590" y="2872642"/>
            <a:ext cx="1696065" cy="461665"/>
          </a:xfrm>
          <a:prstGeom prst="rect">
            <a:avLst/>
          </a:prstGeom>
          <a:noFill/>
        </p:spPr>
        <p:txBody>
          <a:bodyPr wrap="square" rtlCol="0">
            <a:spAutoFit/>
          </a:bodyPr>
          <a:lstStyle/>
          <a:p>
            <a:pPr algn="ctr"/>
            <a:r>
              <a:rPr lang="en-GB" sz="2400" b="1" u="sng" dirty="0">
                <a:solidFill>
                  <a:srgbClr val="002060"/>
                </a:solidFill>
              </a:rPr>
              <a:t>Au</a:t>
            </a:r>
            <a:r>
              <a:rPr lang="en-GB" sz="2400" dirty="0">
                <a:solidFill>
                  <a:srgbClr val="002060"/>
                </a:solidFill>
              </a:rPr>
              <a:t>to</a:t>
            </a:r>
          </a:p>
        </p:txBody>
      </p:sp>
      <p:sp>
        <p:nvSpPr>
          <p:cNvPr id="6" name="TextBox 5">
            <a:extLst>
              <a:ext uri="{FF2B5EF4-FFF2-40B4-BE49-F238E27FC236}">
                <a16:creationId xmlns:a16="http://schemas.microsoft.com/office/drawing/2014/main" id="{771C912A-DAD2-386A-3514-5E0300FACF14}"/>
              </a:ext>
            </a:extLst>
          </p:cNvPr>
          <p:cNvSpPr txBox="1"/>
          <p:nvPr/>
        </p:nvSpPr>
        <p:spPr>
          <a:xfrm>
            <a:off x="10267169" y="2848080"/>
            <a:ext cx="2200317" cy="461665"/>
          </a:xfrm>
          <a:prstGeom prst="rect">
            <a:avLst/>
          </a:prstGeom>
          <a:noFill/>
        </p:spPr>
        <p:txBody>
          <a:bodyPr wrap="square" rtlCol="0">
            <a:spAutoFit/>
          </a:bodyPr>
          <a:lstStyle/>
          <a:p>
            <a:r>
              <a:rPr lang="en-GB" sz="2400" b="1" dirty="0">
                <a:solidFill>
                  <a:srgbClr val="002060"/>
                </a:solidFill>
              </a:rPr>
              <a:t>7</a:t>
            </a:r>
            <a:r>
              <a:rPr lang="en-GB" sz="2400" dirty="0">
                <a:solidFill>
                  <a:srgbClr val="002060"/>
                </a:solidFill>
              </a:rPr>
              <a:t>. k_ _fen</a:t>
            </a:r>
          </a:p>
        </p:txBody>
      </p:sp>
      <p:sp>
        <p:nvSpPr>
          <p:cNvPr id="7" name="TextBox 6">
            <a:extLst>
              <a:ext uri="{FF2B5EF4-FFF2-40B4-BE49-F238E27FC236}">
                <a16:creationId xmlns:a16="http://schemas.microsoft.com/office/drawing/2014/main" id="{7A9A2674-AF72-4725-D33B-D9ACCDFE7DBA}"/>
              </a:ext>
            </a:extLst>
          </p:cNvPr>
          <p:cNvSpPr txBox="1"/>
          <p:nvPr/>
        </p:nvSpPr>
        <p:spPr>
          <a:xfrm>
            <a:off x="3018145" y="5247997"/>
            <a:ext cx="1696065" cy="461665"/>
          </a:xfrm>
          <a:prstGeom prst="rect">
            <a:avLst/>
          </a:prstGeom>
          <a:noFill/>
        </p:spPr>
        <p:txBody>
          <a:bodyPr wrap="square" rtlCol="0">
            <a:spAutoFit/>
          </a:bodyPr>
          <a:lstStyle/>
          <a:p>
            <a:pPr algn="ctr"/>
            <a:r>
              <a:rPr lang="en-GB" sz="2400" dirty="0" err="1">
                <a:solidFill>
                  <a:srgbClr val="002060"/>
                </a:solidFill>
              </a:rPr>
              <a:t>k</a:t>
            </a:r>
            <a:r>
              <a:rPr lang="en-GB" sz="2400" b="1" u="sng" dirty="0" err="1">
                <a:solidFill>
                  <a:srgbClr val="002060"/>
                </a:solidFill>
              </a:rPr>
              <a:t>au</a:t>
            </a:r>
            <a:r>
              <a:rPr lang="en-GB" sz="2400" dirty="0" err="1">
                <a:solidFill>
                  <a:srgbClr val="002060"/>
                </a:solidFill>
              </a:rPr>
              <a:t>fen</a:t>
            </a:r>
            <a:endParaRPr lang="en-GB" sz="2400" dirty="0">
              <a:solidFill>
                <a:srgbClr val="002060"/>
              </a:solidFill>
            </a:endParaRPr>
          </a:p>
        </p:txBody>
      </p:sp>
      <p:sp>
        <p:nvSpPr>
          <p:cNvPr id="9" name="TextBox 8">
            <a:extLst>
              <a:ext uri="{FF2B5EF4-FFF2-40B4-BE49-F238E27FC236}">
                <a16:creationId xmlns:a16="http://schemas.microsoft.com/office/drawing/2014/main" id="{4F383E10-FEDC-4BE7-4F02-3E16766D0D2F}"/>
              </a:ext>
            </a:extLst>
          </p:cNvPr>
          <p:cNvSpPr txBox="1"/>
          <p:nvPr/>
        </p:nvSpPr>
        <p:spPr>
          <a:xfrm>
            <a:off x="517744" y="5949458"/>
            <a:ext cx="2529944" cy="461665"/>
          </a:xfrm>
          <a:prstGeom prst="rect">
            <a:avLst/>
          </a:prstGeom>
          <a:noFill/>
        </p:spPr>
        <p:txBody>
          <a:bodyPr wrap="square" rtlCol="0">
            <a:spAutoFit/>
          </a:bodyPr>
          <a:lstStyle/>
          <a:p>
            <a:r>
              <a:rPr lang="en-GB" sz="2400" b="1" dirty="0">
                <a:solidFill>
                  <a:srgbClr val="002060"/>
                </a:solidFill>
              </a:rPr>
              <a:t>5</a:t>
            </a:r>
            <a:r>
              <a:rPr lang="en-GB" sz="2400" dirty="0">
                <a:solidFill>
                  <a:srgbClr val="002060"/>
                </a:solidFill>
              </a:rPr>
              <a:t>. _ _fb_ _ men</a:t>
            </a:r>
          </a:p>
        </p:txBody>
      </p:sp>
      <p:sp>
        <p:nvSpPr>
          <p:cNvPr id="10" name="TextBox 9">
            <a:extLst>
              <a:ext uri="{FF2B5EF4-FFF2-40B4-BE49-F238E27FC236}">
                <a16:creationId xmlns:a16="http://schemas.microsoft.com/office/drawing/2014/main" id="{E9B428FB-E08B-F2D3-4863-73E1F110956C}"/>
              </a:ext>
            </a:extLst>
          </p:cNvPr>
          <p:cNvSpPr txBox="1"/>
          <p:nvPr/>
        </p:nvSpPr>
        <p:spPr>
          <a:xfrm>
            <a:off x="9683066" y="1577138"/>
            <a:ext cx="2473891" cy="461665"/>
          </a:xfrm>
          <a:prstGeom prst="rect">
            <a:avLst/>
          </a:prstGeom>
          <a:noFill/>
        </p:spPr>
        <p:txBody>
          <a:bodyPr wrap="square" rtlCol="0">
            <a:spAutoFit/>
          </a:bodyPr>
          <a:lstStyle/>
          <a:p>
            <a:r>
              <a:rPr lang="en-GB" sz="2400" b="1" dirty="0">
                <a:solidFill>
                  <a:srgbClr val="002060"/>
                </a:solidFill>
              </a:rPr>
              <a:t>6</a:t>
            </a:r>
            <a:r>
              <a:rPr lang="en-GB" sz="2400" dirty="0">
                <a:solidFill>
                  <a:srgbClr val="002060"/>
                </a:solidFill>
              </a:rPr>
              <a:t>. </a:t>
            </a:r>
            <a:r>
              <a:rPr lang="en-GB" sz="2400" dirty="0" err="1">
                <a:solidFill>
                  <a:srgbClr val="002060"/>
                </a:solidFill>
              </a:rPr>
              <a:t>Puppenh</a:t>
            </a:r>
            <a:r>
              <a:rPr lang="en-GB" sz="2400" dirty="0">
                <a:solidFill>
                  <a:srgbClr val="002060"/>
                </a:solidFill>
              </a:rPr>
              <a:t>_ _s</a:t>
            </a:r>
          </a:p>
        </p:txBody>
      </p:sp>
      <p:sp>
        <p:nvSpPr>
          <p:cNvPr id="16" name="TextBox 15">
            <a:extLst>
              <a:ext uri="{FF2B5EF4-FFF2-40B4-BE49-F238E27FC236}">
                <a16:creationId xmlns:a16="http://schemas.microsoft.com/office/drawing/2014/main" id="{ABE59405-6B2D-3456-42A1-505C305ECEBF}"/>
              </a:ext>
            </a:extLst>
          </p:cNvPr>
          <p:cNvSpPr txBox="1"/>
          <p:nvPr/>
        </p:nvSpPr>
        <p:spPr>
          <a:xfrm>
            <a:off x="4891833" y="3183321"/>
            <a:ext cx="2275252" cy="461665"/>
          </a:xfrm>
          <a:prstGeom prst="rect">
            <a:avLst/>
          </a:prstGeom>
          <a:noFill/>
        </p:spPr>
        <p:txBody>
          <a:bodyPr wrap="square" rtlCol="0">
            <a:spAutoFit/>
          </a:bodyPr>
          <a:lstStyle/>
          <a:p>
            <a:pPr algn="ctr"/>
            <a:r>
              <a:rPr lang="en-GB" sz="2400" b="1" u="sng" dirty="0" err="1">
                <a:solidFill>
                  <a:srgbClr val="002060"/>
                </a:solidFill>
              </a:rPr>
              <a:t>au</a:t>
            </a:r>
            <a:r>
              <a:rPr lang="en-GB" sz="2400" u="sng" dirty="0" err="1">
                <a:solidFill>
                  <a:srgbClr val="002060"/>
                </a:solidFill>
              </a:rPr>
              <a:t>f</a:t>
            </a:r>
            <a:r>
              <a:rPr lang="en-GB" sz="2400" dirty="0" err="1">
                <a:solidFill>
                  <a:srgbClr val="002060"/>
                </a:solidFill>
              </a:rPr>
              <a:t>b</a:t>
            </a:r>
            <a:r>
              <a:rPr lang="en-GB" sz="2400" b="1" u="sng" dirty="0" err="1">
                <a:solidFill>
                  <a:srgbClr val="002060"/>
                </a:solidFill>
              </a:rPr>
              <a:t>äu</a:t>
            </a:r>
            <a:r>
              <a:rPr lang="en-GB" sz="2400" dirty="0" err="1">
                <a:solidFill>
                  <a:srgbClr val="002060"/>
                </a:solidFill>
              </a:rPr>
              <a:t>men</a:t>
            </a:r>
            <a:r>
              <a:rPr lang="en-GB" sz="2400" dirty="0">
                <a:solidFill>
                  <a:srgbClr val="002060"/>
                </a:solidFill>
              </a:rPr>
              <a:t>* </a:t>
            </a:r>
          </a:p>
        </p:txBody>
      </p:sp>
      <p:sp>
        <p:nvSpPr>
          <p:cNvPr id="17" name="TextBox 16">
            <a:extLst>
              <a:ext uri="{FF2B5EF4-FFF2-40B4-BE49-F238E27FC236}">
                <a16:creationId xmlns:a16="http://schemas.microsoft.com/office/drawing/2014/main" id="{E901D38B-AC76-E07C-0CFF-E3C671AC470A}"/>
              </a:ext>
            </a:extLst>
          </p:cNvPr>
          <p:cNvSpPr txBox="1"/>
          <p:nvPr/>
        </p:nvSpPr>
        <p:spPr>
          <a:xfrm>
            <a:off x="86667" y="4998740"/>
            <a:ext cx="1895018" cy="461665"/>
          </a:xfrm>
          <a:prstGeom prst="rect">
            <a:avLst/>
          </a:prstGeom>
          <a:noFill/>
        </p:spPr>
        <p:txBody>
          <a:bodyPr wrap="square" rtlCol="0">
            <a:spAutoFit/>
          </a:bodyPr>
          <a:lstStyle/>
          <a:p>
            <a:r>
              <a:rPr lang="en-GB" sz="2400" b="1" dirty="0">
                <a:solidFill>
                  <a:srgbClr val="002060"/>
                </a:solidFill>
              </a:rPr>
              <a:t>4</a:t>
            </a:r>
            <a:r>
              <a:rPr lang="en-GB" sz="2400" dirty="0">
                <a:solidFill>
                  <a:srgbClr val="002060"/>
                </a:solidFill>
              </a:rPr>
              <a:t>. M_ _ se</a:t>
            </a:r>
          </a:p>
        </p:txBody>
      </p:sp>
      <p:sp>
        <p:nvSpPr>
          <p:cNvPr id="18" name="TextBox 17">
            <a:extLst>
              <a:ext uri="{FF2B5EF4-FFF2-40B4-BE49-F238E27FC236}">
                <a16:creationId xmlns:a16="http://schemas.microsoft.com/office/drawing/2014/main" id="{1D3AC27E-1C80-8E06-07DB-5218DE87EA38}"/>
              </a:ext>
            </a:extLst>
          </p:cNvPr>
          <p:cNvSpPr txBox="1"/>
          <p:nvPr/>
        </p:nvSpPr>
        <p:spPr>
          <a:xfrm>
            <a:off x="8740722" y="4201759"/>
            <a:ext cx="1696065" cy="461665"/>
          </a:xfrm>
          <a:prstGeom prst="rect">
            <a:avLst/>
          </a:prstGeom>
          <a:noFill/>
        </p:spPr>
        <p:txBody>
          <a:bodyPr wrap="square" rtlCol="0">
            <a:spAutoFit/>
          </a:bodyPr>
          <a:lstStyle/>
          <a:p>
            <a:pPr algn="ctr"/>
            <a:r>
              <a:rPr lang="en-GB" sz="2400" dirty="0" err="1">
                <a:solidFill>
                  <a:srgbClr val="002060"/>
                </a:solidFill>
              </a:rPr>
              <a:t>Geb</a:t>
            </a:r>
            <a:r>
              <a:rPr lang="en-GB" sz="2400" b="1" u="sng" dirty="0" err="1">
                <a:solidFill>
                  <a:srgbClr val="002060"/>
                </a:solidFill>
              </a:rPr>
              <a:t>äu</a:t>
            </a:r>
            <a:r>
              <a:rPr lang="en-GB" sz="2400" u="sng" dirty="0" err="1">
                <a:solidFill>
                  <a:srgbClr val="002060"/>
                </a:solidFill>
              </a:rPr>
              <a:t>de</a:t>
            </a:r>
            <a:endParaRPr lang="en-GB" sz="2400" dirty="0">
              <a:solidFill>
                <a:srgbClr val="002060"/>
              </a:solidFill>
            </a:endParaRPr>
          </a:p>
        </p:txBody>
      </p:sp>
      <p:sp>
        <p:nvSpPr>
          <p:cNvPr id="21" name="TextBox 20">
            <a:extLst>
              <a:ext uri="{FF2B5EF4-FFF2-40B4-BE49-F238E27FC236}">
                <a16:creationId xmlns:a16="http://schemas.microsoft.com/office/drawing/2014/main" id="{6F87FB43-2F3F-41ED-5A60-47CB2E21FB55}"/>
              </a:ext>
            </a:extLst>
          </p:cNvPr>
          <p:cNvSpPr txBox="1"/>
          <p:nvPr/>
        </p:nvSpPr>
        <p:spPr>
          <a:xfrm>
            <a:off x="10228444" y="4608120"/>
            <a:ext cx="2272279" cy="461665"/>
          </a:xfrm>
          <a:prstGeom prst="rect">
            <a:avLst/>
          </a:prstGeom>
          <a:noFill/>
        </p:spPr>
        <p:txBody>
          <a:bodyPr wrap="square" rtlCol="0">
            <a:spAutoFit/>
          </a:bodyPr>
          <a:lstStyle/>
          <a:p>
            <a:r>
              <a:rPr lang="en-GB" sz="2400" b="1" dirty="0">
                <a:solidFill>
                  <a:srgbClr val="002060"/>
                </a:solidFill>
              </a:rPr>
              <a:t>8</a:t>
            </a:r>
            <a:r>
              <a:rPr lang="en-GB" sz="2400" dirty="0">
                <a:solidFill>
                  <a:srgbClr val="002060"/>
                </a:solidFill>
              </a:rPr>
              <a:t>. Geb_ _ de</a:t>
            </a:r>
          </a:p>
        </p:txBody>
      </p:sp>
      <p:sp>
        <p:nvSpPr>
          <p:cNvPr id="22" name="TextBox 21">
            <a:extLst>
              <a:ext uri="{FF2B5EF4-FFF2-40B4-BE49-F238E27FC236}">
                <a16:creationId xmlns:a16="http://schemas.microsoft.com/office/drawing/2014/main" id="{F30829E0-24A9-1C98-2E29-DC6C57324EFE}"/>
              </a:ext>
            </a:extLst>
          </p:cNvPr>
          <p:cNvSpPr txBox="1"/>
          <p:nvPr/>
        </p:nvSpPr>
        <p:spPr>
          <a:xfrm>
            <a:off x="8418129" y="2980520"/>
            <a:ext cx="1696065" cy="461665"/>
          </a:xfrm>
          <a:prstGeom prst="rect">
            <a:avLst/>
          </a:prstGeom>
          <a:noFill/>
        </p:spPr>
        <p:txBody>
          <a:bodyPr wrap="square" rtlCol="0">
            <a:spAutoFit/>
          </a:bodyPr>
          <a:lstStyle/>
          <a:p>
            <a:pPr algn="ctr"/>
            <a:r>
              <a:rPr lang="en-GB" sz="2400" dirty="0" err="1">
                <a:solidFill>
                  <a:srgbClr val="002060"/>
                </a:solidFill>
              </a:rPr>
              <a:t>M</a:t>
            </a:r>
            <a:r>
              <a:rPr lang="en-GB" sz="2400" b="1" u="sng" dirty="0" err="1">
                <a:solidFill>
                  <a:srgbClr val="002060"/>
                </a:solidFill>
              </a:rPr>
              <a:t>äu</a:t>
            </a:r>
            <a:r>
              <a:rPr lang="en-GB" sz="2400" dirty="0" err="1">
                <a:solidFill>
                  <a:srgbClr val="002060"/>
                </a:solidFill>
              </a:rPr>
              <a:t>se</a:t>
            </a:r>
            <a:r>
              <a:rPr lang="en-GB" sz="2400" dirty="0">
                <a:solidFill>
                  <a:srgbClr val="002060"/>
                </a:solidFill>
              </a:rPr>
              <a:t> </a:t>
            </a:r>
          </a:p>
        </p:txBody>
      </p:sp>
      <p:sp>
        <p:nvSpPr>
          <p:cNvPr id="24" name="TextBox 23">
            <a:extLst>
              <a:ext uri="{FF2B5EF4-FFF2-40B4-BE49-F238E27FC236}">
                <a16:creationId xmlns:a16="http://schemas.microsoft.com/office/drawing/2014/main" id="{70EA5BDB-6A87-A149-3AE6-2A230944137A}"/>
              </a:ext>
            </a:extLst>
          </p:cNvPr>
          <p:cNvSpPr txBox="1"/>
          <p:nvPr/>
        </p:nvSpPr>
        <p:spPr>
          <a:xfrm>
            <a:off x="10089916" y="5531098"/>
            <a:ext cx="2200317" cy="461665"/>
          </a:xfrm>
          <a:prstGeom prst="rect">
            <a:avLst/>
          </a:prstGeom>
          <a:noFill/>
        </p:spPr>
        <p:txBody>
          <a:bodyPr wrap="square" rtlCol="0">
            <a:spAutoFit/>
          </a:bodyPr>
          <a:lstStyle/>
          <a:p>
            <a:r>
              <a:rPr lang="en-GB" sz="2400" b="1" dirty="0">
                <a:solidFill>
                  <a:srgbClr val="002060"/>
                </a:solidFill>
              </a:rPr>
              <a:t>9</a:t>
            </a:r>
            <a:r>
              <a:rPr lang="en-GB" sz="2400" dirty="0">
                <a:solidFill>
                  <a:srgbClr val="002060"/>
                </a:solidFill>
              </a:rPr>
              <a:t>. St_ _r_ _me</a:t>
            </a:r>
          </a:p>
        </p:txBody>
      </p:sp>
      <p:sp>
        <p:nvSpPr>
          <p:cNvPr id="25" name="TextBox 24">
            <a:extLst>
              <a:ext uri="{FF2B5EF4-FFF2-40B4-BE49-F238E27FC236}">
                <a16:creationId xmlns:a16="http://schemas.microsoft.com/office/drawing/2014/main" id="{172F303D-56D7-E1FF-0C6A-88C53BD80D23}"/>
              </a:ext>
            </a:extLst>
          </p:cNvPr>
          <p:cNvSpPr txBox="1"/>
          <p:nvPr/>
        </p:nvSpPr>
        <p:spPr>
          <a:xfrm>
            <a:off x="4998113" y="4097186"/>
            <a:ext cx="2125490" cy="461665"/>
          </a:xfrm>
          <a:prstGeom prst="rect">
            <a:avLst/>
          </a:prstGeom>
          <a:noFill/>
        </p:spPr>
        <p:txBody>
          <a:bodyPr wrap="square" rtlCol="0">
            <a:spAutoFit/>
          </a:bodyPr>
          <a:lstStyle/>
          <a:p>
            <a:pPr algn="ctr"/>
            <a:r>
              <a:rPr lang="en-GB" sz="2400" dirty="0" err="1">
                <a:solidFill>
                  <a:srgbClr val="002060"/>
                </a:solidFill>
              </a:rPr>
              <a:t>St</a:t>
            </a:r>
            <a:r>
              <a:rPr lang="en-GB" sz="2400" b="1" u="sng" dirty="0" err="1">
                <a:solidFill>
                  <a:srgbClr val="002060"/>
                </a:solidFill>
              </a:rPr>
              <a:t>au</a:t>
            </a:r>
            <a:r>
              <a:rPr lang="en-GB" sz="2400" dirty="0" err="1">
                <a:solidFill>
                  <a:srgbClr val="002060"/>
                </a:solidFill>
              </a:rPr>
              <a:t>r</a:t>
            </a:r>
            <a:r>
              <a:rPr lang="en-GB" sz="2400" b="1" u="sng" dirty="0" err="1">
                <a:solidFill>
                  <a:srgbClr val="002060"/>
                </a:solidFill>
              </a:rPr>
              <a:t>äu</a:t>
            </a:r>
            <a:r>
              <a:rPr lang="en-GB" sz="2400" u="sng" dirty="0" err="1">
                <a:solidFill>
                  <a:srgbClr val="002060"/>
                </a:solidFill>
              </a:rPr>
              <a:t>me</a:t>
            </a:r>
            <a:r>
              <a:rPr lang="en-GB" sz="2400" u="sng" dirty="0">
                <a:solidFill>
                  <a:srgbClr val="002060"/>
                </a:solidFill>
              </a:rPr>
              <a:t>*</a:t>
            </a:r>
            <a:r>
              <a:rPr lang="en-GB" sz="2400" dirty="0">
                <a:solidFill>
                  <a:srgbClr val="002060"/>
                </a:solidFill>
              </a:rPr>
              <a:t> </a:t>
            </a:r>
          </a:p>
        </p:txBody>
      </p:sp>
      <p:sp>
        <p:nvSpPr>
          <p:cNvPr id="27" name="TextBox 26">
            <a:extLst>
              <a:ext uri="{FF2B5EF4-FFF2-40B4-BE49-F238E27FC236}">
                <a16:creationId xmlns:a16="http://schemas.microsoft.com/office/drawing/2014/main" id="{594149D5-C7B2-3510-3F6A-1C93B6F0D60B}"/>
              </a:ext>
            </a:extLst>
          </p:cNvPr>
          <p:cNvSpPr txBox="1"/>
          <p:nvPr/>
        </p:nvSpPr>
        <p:spPr>
          <a:xfrm>
            <a:off x="4006147" y="6111986"/>
            <a:ext cx="4024476" cy="400110"/>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das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Puppenhaus</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 doll’s house</a:t>
            </a:r>
          </a:p>
        </p:txBody>
      </p:sp>
      <p:sp>
        <p:nvSpPr>
          <p:cNvPr id="28" name="TextBox 27">
            <a:extLst>
              <a:ext uri="{FF2B5EF4-FFF2-40B4-BE49-F238E27FC236}">
                <a16:creationId xmlns:a16="http://schemas.microsoft.com/office/drawing/2014/main" id="{8FA399BE-9F46-BE76-8225-1501790D7869}"/>
              </a:ext>
            </a:extLst>
          </p:cNvPr>
          <p:cNvSpPr txBox="1"/>
          <p:nvPr/>
        </p:nvSpPr>
        <p:spPr>
          <a:xfrm>
            <a:off x="4500072" y="5712142"/>
            <a:ext cx="3112966" cy="400110"/>
          </a:xfrm>
          <a:prstGeom prst="rect">
            <a:avLst/>
          </a:prstGeom>
          <a:solidFill>
            <a:srgbClr val="92D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a:rPr>
              <a:t>der </a:t>
            </a:r>
            <a:r>
              <a:rPr lang="en-GB" sz="2000" dirty="0" err="1">
                <a:solidFill>
                  <a:srgbClr val="002060"/>
                </a:solidFill>
                <a:latin typeface="Century Gothic"/>
              </a:rPr>
              <a:t>Stauraum</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 storage</a:t>
            </a:r>
          </a:p>
        </p:txBody>
      </p:sp>
      <p:sp>
        <p:nvSpPr>
          <p:cNvPr id="13" name="TextBox 12">
            <a:extLst>
              <a:ext uri="{FF2B5EF4-FFF2-40B4-BE49-F238E27FC236}">
                <a16:creationId xmlns:a16="http://schemas.microsoft.com/office/drawing/2014/main" id="{BC14FD1E-3234-1F5D-1611-C70B05E986B0}"/>
              </a:ext>
            </a:extLst>
          </p:cNvPr>
          <p:cNvSpPr txBox="1"/>
          <p:nvPr/>
        </p:nvSpPr>
        <p:spPr>
          <a:xfrm>
            <a:off x="2031692" y="20131"/>
            <a:ext cx="1096614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pupils</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are donating things for a jumble sale.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026" name="Picture 2" descr="Free vector graphics of Star">
            <a:extLst>
              <a:ext uri="{FF2B5EF4-FFF2-40B4-BE49-F238E27FC236}">
                <a16:creationId xmlns:a16="http://schemas.microsoft.com/office/drawing/2014/main" id="{4640CF9F-C8EF-21B8-9D90-D4B880DE0E66}"/>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flipH="1">
            <a:off x="3419629" y="1825689"/>
            <a:ext cx="421555" cy="62840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Free vector graphics of Star">
            <a:extLst>
              <a:ext uri="{FF2B5EF4-FFF2-40B4-BE49-F238E27FC236}">
                <a16:creationId xmlns:a16="http://schemas.microsoft.com/office/drawing/2014/main" id="{9FA6CFB6-AD52-9076-730B-04BD093350B2}"/>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885825" y="1951614"/>
            <a:ext cx="381967" cy="56939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two mice with a piece of cheese">
            <a:extLst>
              <a:ext uri="{FF2B5EF4-FFF2-40B4-BE49-F238E27FC236}">
                <a16:creationId xmlns:a16="http://schemas.microsoft.com/office/drawing/2014/main" id="{501FFE22-423C-9B0C-0D39-3C2A1E659E16}"/>
              </a:ext>
            </a:extLst>
          </p:cNvPr>
          <p:cNvPicPr>
            <a:picLocks noChangeAspect="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7045" y="4234141"/>
            <a:ext cx="954263" cy="674407"/>
          </a:xfrm>
          <a:prstGeom prst="rect">
            <a:avLst/>
          </a:prstGeom>
        </p:spPr>
      </p:pic>
      <p:pic>
        <p:nvPicPr>
          <p:cNvPr id="29" name="Picture 28" descr="two mice with a piece of cheese">
            <a:extLst>
              <a:ext uri="{FF2B5EF4-FFF2-40B4-BE49-F238E27FC236}">
                <a16:creationId xmlns:a16="http://schemas.microsoft.com/office/drawing/2014/main" id="{865A9E51-0D1A-E54C-CDF8-1D071C287B2B}"/>
              </a:ext>
            </a:extLst>
          </p:cNvPr>
          <p:cNvPicPr>
            <a:picLocks noChangeAspect="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750053" y="2846263"/>
            <a:ext cx="843209" cy="595922"/>
          </a:xfrm>
          <a:prstGeom prst="rect">
            <a:avLst/>
          </a:prstGeom>
        </p:spPr>
      </p:pic>
      <p:pic>
        <p:nvPicPr>
          <p:cNvPr id="30" name="Picture 29">
            <a:extLst>
              <a:ext uri="{FF2B5EF4-FFF2-40B4-BE49-F238E27FC236}">
                <a16:creationId xmlns:a16="http://schemas.microsoft.com/office/drawing/2014/main" id="{8E931186-D3E7-0997-8F1C-534D34444C77}"/>
              </a:ext>
            </a:extLst>
          </p:cNvPr>
          <p:cNvPicPr>
            <a:picLocks noChangeAspect="1"/>
          </p:cNvPicPr>
          <p:nvPr/>
        </p:nvPicPr>
        <p:blipFill>
          <a:blip r:embed="rId18"/>
          <a:stretch>
            <a:fillRect/>
          </a:stretch>
        </p:blipFill>
        <p:spPr>
          <a:xfrm>
            <a:off x="2187983" y="2876399"/>
            <a:ext cx="760816" cy="535741"/>
          </a:xfrm>
          <a:prstGeom prst="rect">
            <a:avLst/>
          </a:prstGeom>
        </p:spPr>
      </p:pic>
      <p:pic>
        <p:nvPicPr>
          <p:cNvPr id="1030" name="Picture 6" descr="Free vector graphics of Car">
            <a:extLst>
              <a:ext uri="{FF2B5EF4-FFF2-40B4-BE49-F238E27FC236}">
                <a16:creationId xmlns:a16="http://schemas.microsoft.com/office/drawing/2014/main" id="{83BBB797-0FE7-5097-5C21-282F06BE5650}"/>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37891" y="3181452"/>
            <a:ext cx="655208" cy="46137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607AB60C-4F2D-9B08-E306-746FFBADEF25}"/>
              </a:ext>
            </a:extLst>
          </p:cNvPr>
          <p:cNvPicPr>
            <a:picLocks noChangeAspect="1"/>
          </p:cNvPicPr>
          <p:nvPr/>
        </p:nvPicPr>
        <p:blipFill>
          <a:blip r:embed="rId20">
            <a:clrChange>
              <a:clrFrom>
                <a:srgbClr val="FEFEFE"/>
              </a:clrFrom>
              <a:clrTo>
                <a:srgbClr val="FEFEFE">
                  <a:alpha val="0"/>
                </a:srgbClr>
              </a:clrTo>
            </a:clrChange>
          </a:blip>
          <a:stretch>
            <a:fillRect/>
          </a:stretch>
        </p:blipFill>
        <p:spPr>
          <a:xfrm>
            <a:off x="7391343" y="1700832"/>
            <a:ext cx="570039" cy="517564"/>
          </a:xfrm>
          <a:prstGeom prst="rect">
            <a:avLst/>
          </a:prstGeom>
        </p:spPr>
      </p:pic>
      <p:pic>
        <p:nvPicPr>
          <p:cNvPr id="32" name="Picture 31">
            <a:extLst>
              <a:ext uri="{FF2B5EF4-FFF2-40B4-BE49-F238E27FC236}">
                <a16:creationId xmlns:a16="http://schemas.microsoft.com/office/drawing/2014/main" id="{E2264102-39B7-9FC4-A69A-9A4999DED808}"/>
              </a:ext>
            </a:extLst>
          </p:cNvPr>
          <p:cNvPicPr>
            <a:picLocks noChangeAspect="1"/>
          </p:cNvPicPr>
          <p:nvPr/>
        </p:nvPicPr>
        <p:blipFill>
          <a:blip r:embed="rId20">
            <a:clrChange>
              <a:clrFrom>
                <a:srgbClr val="FEFEFE"/>
              </a:clrFrom>
              <a:clrTo>
                <a:srgbClr val="FEFEFE">
                  <a:alpha val="0"/>
                </a:srgbClr>
              </a:clrTo>
            </a:clrChange>
          </a:blip>
          <a:stretch>
            <a:fillRect/>
          </a:stretch>
        </p:blipFill>
        <p:spPr>
          <a:xfrm>
            <a:off x="6732334" y="1700832"/>
            <a:ext cx="570039" cy="517564"/>
          </a:xfrm>
          <a:prstGeom prst="rect">
            <a:avLst/>
          </a:prstGeom>
        </p:spPr>
      </p:pic>
      <p:pic>
        <p:nvPicPr>
          <p:cNvPr id="33" name="Picture 32">
            <a:extLst>
              <a:ext uri="{FF2B5EF4-FFF2-40B4-BE49-F238E27FC236}">
                <a16:creationId xmlns:a16="http://schemas.microsoft.com/office/drawing/2014/main" id="{CA39880E-02DD-6D6F-AB6F-983A968A50E7}"/>
              </a:ext>
            </a:extLst>
          </p:cNvPr>
          <p:cNvPicPr>
            <a:picLocks noChangeAspect="1"/>
          </p:cNvPicPr>
          <p:nvPr/>
        </p:nvPicPr>
        <p:blipFill>
          <a:blip r:embed="rId20"/>
          <a:stretch>
            <a:fillRect/>
          </a:stretch>
        </p:blipFill>
        <p:spPr>
          <a:xfrm>
            <a:off x="2725319" y="1229093"/>
            <a:ext cx="570039" cy="517564"/>
          </a:xfrm>
          <a:prstGeom prst="rect">
            <a:avLst/>
          </a:prstGeom>
        </p:spPr>
      </p:pic>
      <p:pic>
        <p:nvPicPr>
          <p:cNvPr id="34" name="Picture 33">
            <a:extLst>
              <a:ext uri="{FF2B5EF4-FFF2-40B4-BE49-F238E27FC236}">
                <a16:creationId xmlns:a16="http://schemas.microsoft.com/office/drawing/2014/main" id="{A2DACF86-0848-ACBC-4649-9872C86161DA}"/>
              </a:ext>
            </a:extLst>
          </p:cNvPr>
          <p:cNvPicPr>
            <a:picLocks noChangeAspect="1"/>
          </p:cNvPicPr>
          <p:nvPr/>
        </p:nvPicPr>
        <p:blipFill>
          <a:blip r:embed="rId20"/>
          <a:stretch>
            <a:fillRect/>
          </a:stretch>
        </p:blipFill>
        <p:spPr>
          <a:xfrm>
            <a:off x="2122907" y="1258446"/>
            <a:ext cx="570039" cy="517564"/>
          </a:xfrm>
          <a:prstGeom prst="rect">
            <a:avLst/>
          </a:prstGeom>
        </p:spPr>
      </p:pic>
      <p:pic>
        <p:nvPicPr>
          <p:cNvPr id="36" name="Picture 35">
            <a:extLst>
              <a:ext uri="{FF2B5EF4-FFF2-40B4-BE49-F238E27FC236}">
                <a16:creationId xmlns:a16="http://schemas.microsoft.com/office/drawing/2014/main" id="{CB8A5E94-C2B1-B839-D1EB-2425660E492A}"/>
              </a:ext>
            </a:extLst>
          </p:cNvPr>
          <p:cNvPicPr>
            <a:picLocks noChangeAspect="1"/>
          </p:cNvPicPr>
          <p:nvPr/>
        </p:nvPicPr>
        <p:blipFill>
          <a:blip r:embed="rId21"/>
          <a:stretch>
            <a:fillRect/>
          </a:stretch>
        </p:blipFill>
        <p:spPr>
          <a:xfrm>
            <a:off x="10213032" y="1215891"/>
            <a:ext cx="440219" cy="448313"/>
          </a:xfrm>
          <a:prstGeom prst="rect">
            <a:avLst/>
          </a:prstGeom>
        </p:spPr>
      </p:pic>
      <p:pic>
        <p:nvPicPr>
          <p:cNvPr id="37" name="Picture 36" descr="A picture containing text, clipart&#10;&#10;Description automatically generated">
            <a:hlinkClick r:id="" action="ppaction://noaction">
              <a:snd r:embed="rId22" name="T2_W5_6.11.wav"/>
            </a:hlinkClick>
            <a:extLst>
              <a:ext uri="{FF2B5EF4-FFF2-40B4-BE49-F238E27FC236}">
                <a16:creationId xmlns:a16="http://schemas.microsoft.com/office/drawing/2014/main" id="{F3368744-3AD8-B692-00D0-4C1E9839028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60176" y="5463874"/>
            <a:ext cx="609653" cy="627942"/>
          </a:xfrm>
          <a:prstGeom prst="rect">
            <a:avLst/>
          </a:prstGeom>
        </p:spPr>
      </p:pic>
      <p:pic>
        <p:nvPicPr>
          <p:cNvPr id="38" name="Picture 37">
            <a:extLst>
              <a:ext uri="{FF2B5EF4-FFF2-40B4-BE49-F238E27FC236}">
                <a16:creationId xmlns:a16="http://schemas.microsoft.com/office/drawing/2014/main" id="{36AE0ECE-D60C-C5DA-1BFE-1F4840366B6F}"/>
              </a:ext>
            </a:extLst>
          </p:cNvPr>
          <p:cNvPicPr>
            <a:picLocks noChangeAspect="1"/>
          </p:cNvPicPr>
          <p:nvPr/>
        </p:nvPicPr>
        <p:blipFill>
          <a:blip r:embed="rId21"/>
          <a:stretch>
            <a:fillRect/>
          </a:stretch>
        </p:blipFill>
        <p:spPr>
          <a:xfrm>
            <a:off x="1887601" y="4372602"/>
            <a:ext cx="440219" cy="448313"/>
          </a:xfrm>
          <a:prstGeom prst="rect">
            <a:avLst/>
          </a:prstGeom>
        </p:spPr>
      </p:pic>
      <p:sp>
        <p:nvSpPr>
          <p:cNvPr id="43" name="TextBox 42">
            <a:extLst>
              <a:ext uri="{FF2B5EF4-FFF2-40B4-BE49-F238E27FC236}">
                <a16:creationId xmlns:a16="http://schemas.microsoft.com/office/drawing/2014/main" id="{C7F975D9-8D57-C1E5-A90E-A97834865D4F}"/>
              </a:ext>
            </a:extLst>
          </p:cNvPr>
          <p:cNvSpPr txBox="1"/>
          <p:nvPr/>
        </p:nvSpPr>
        <p:spPr>
          <a:xfrm>
            <a:off x="2316260" y="4386883"/>
            <a:ext cx="2899311" cy="461665"/>
          </a:xfrm>
          <a:prstGeom prst="rect">
            <a:avLst/>
          </a:prstGeom>
          <a:noFill/>
        </p:spPr>
        <p:txBody>
          <a:bodyPr wrap="square" rtlCol="0">
            <a:spAutoFit/>
          </a:bodyPr>
          <a:lstStyle/>
          <a:p>
            <a:r>
              <a:rPr lang="en-GB" sz="2400" dirty="0" err="1">
                <a:solidFill>
                  <a:srgbClr val="002060"/>
                </a:solidFill>
              </a:rPr>
              <a:t>Puppenh</a:t>
            </a:r>
            <a:r>
              <a:rPr lang="en-GB" sz="2400" b="1" u="sng" dirty="0" err="1">
                <a:solidFill>
                  <a:srgbClr val="002060"/>
                </a:solidFill>
              </a:rPr>
              <a:t>au</a:t>
            </a:r>
            <a:r>
              <a:rPr lang="en-GB" sz="2400" dirty="0" err="1">
                <a:solidFill>
                  <a:srgbClr val="002060"/>
                </a:solidFill>
              </a:rPr>
              <a:t>s</a:t>
            </a:r>
            <a:r>
              <a:rPr lang="en-GB" sz="2400" dirty="0">
                <a:solidFill>
                  <a:srgbClr val="002060"/>
                </a:solidFill>
              </a:rPr>
              <a:t>*</a:t>
            </a:r>
          </a:p>
        </p:txBody>
      </p:sp>
      <p:pic>
        <p:nvPicPr>
          <p:cNvPr id="46" name="Picture 45">
            <a:extLst>
              <a:ext uri="{FF2B5EF4-FFF2-40B4-BE49-F238E27FC236}">
                <a16:creationId xmlns:a16="http://schemas.microsoft.com/office/drawing/2014/main" id="{6FA858E1-0BE4-A204-2A02-04671005BA8C}"/>
              </a:ext>
            </a:extLst>
          </p:cNvPr>
          <p:cNvPicPr>
            <a:picLocks noChangeAspect="1"/>
          </p:cNvPicPr>
          <p:nvPr/>
        </p:nvPicPr>
        <p:blipFill>
          <a:blip r:embed="rId23"/>
          <a:stretch>
            <a:fillRect/>
          </a:stretch>
        </p:blipFill>
        <p:spPr>
          <a:xfrm>
            <a:off x="5613657" y="2413314"/>
            <a:ext cx="752515" cy="830998"/>
          </a:xfrm>
          <a:prstGeom prst="rect">
            <a:avLst/>
          </a:prstGeom>
        </p:spPr>
      </p:pic>
      <p:pic>
        <p:nvPicPr>
          <p:cNvPr id="47" name="Picture 46">
            <a:extLst>
              <a:ext uri="{FF2B5EF4-FFF2-40B4-BE49-F238E27FC236}">
                <a16:creationId xmlns:a16="http://schemas.microsoft.com/office/drawing/2014/main" id="{B684A88E-B5BF-8410-A138-ADAF8B3636B1}"/>
              </a:ext>
            </a:extLst>
          </p:cNvPr>
          <p:cNvPicPr>
            <a:picLocks noChangeAspect="1"/>
          </p:cNvPicPr>
          <p:nvPr/>
        </p:nvPicPr>
        <p:blipFill>
          <a:blip r:embed="rId24"/>
          <a:stretch>
            <a:fillRect/>
          </a:stretch>
        </p:blipFill>
        <p:spPr>
          <a:xfrm>
            <a:off x="5651262" y="4617716"/>
            <a:ext cx="440505" cy="461665"/>
          </a:xfrm>
          <a:prstGeom prst="rect">
            <a:avLst/>
          </a:prstGeom>
        </p:spPr>
      </p:pic>
      <p:pic>
        <p:nvPicPr>
          <p:cNvPr id="48" name="Picture 47">
            <a:extLst>
              <a:ext uri="{FF2B5EF4-FFF2-40B4-BE49-F238E27FC236}">
                <a16:creationId xmlns:a16="http://schemas.microsoft.com/office/drawing/2014/main" id="{9EF4DD7B-FD84-B1BD-A80A-0A9F89D139F2}"/>
              </a:ext>
            </a:extLst>
          </p:cNvPr>
          <p:cNvPicPr>
            <a:picLocks noChangeAspect="1"/>
          </p:cNvPicPr>
          <p:nvPr/>
        </p:nvPicPr>
        <p:blipFill>
          <a:blip r:embed="rId24"/>
          <a:stretch>
            <a:fillRect/>
          </a:stretch>
        </p:blipFill>
        <p:spPr>
          <a:xfrm>
            <a:off x="6075470" y="4663425"/>
            <a:ext cx="353278" cy="370248"/>
          </a:xfrm>
          <a:prstGeom prst="rect">
            <a:avLst/>
          </a:prstGeom>
        </p:spPr>
      </p:pic>
      <p:pic>
        <p:nvPicPr>
          <p:cNvPr id="50" name="Picture 49">
            <a:extLst>
              <a:ext uri="{FF2B5EF4-FFF2-40B4-BE49-F238E27FC236}">
                <a16:creationId xmlns:a16="http://schemas.microsoft.com/office/drawing/2014/main" id="{E7A1EAAF-1326-B4D2-94D5-73FFD25989F8}"/>
              </a:ext>
            </a:extLst>
          </p:cNvPr>
          <p:cNvPicPr>
            <a:picLocks noChangeAspect="1"/>
          </p:cNvPicPr>
          <p:nvPr/>
        </p:nvPicPr>
        <p:blipFill>
          <a:blip r:embed="rId25"/>
          <a:stretch>
            <a:fillRect/>
          </a:stretch>
        </p:blipFill>
        <p:spPr>
          <a:xfrm>
            <a:off x="869453" y="5517057"/>
            <a:ext cx="563919" cy="618491"/>
          </a:xfrm>
          <a:prstGeom prst="rect">
            <a:avLst/>
          </a:prstGeom>
        </p:spPr>
      </p:pic>
      <p:pic>
        <p:nvPicPr>
          <p:cNvPr id="58" name="Picture 57">
            <a:extLst>
              <a:ext uri="{FF2B5EF4-FFF2-40B4-BE49-F238E27FC236}">
                <a16:creationId xmlns:a16="http://schemas.microsoft.com/office/drawing/2014/main" id="{D1167584-952D-7011-7E21-E75F37E161AE}"/>
              </a:ext>
            </a:extLst>
          </p:cNvPr>
          <p:cNvPicPr>
            <a:picLocks noChangeAspect="1"/>
          </p:cNvPicPr>
          <p:nvPr/>
        </p:nvPicPr>
        <p:blipFill>
          <a:blip r:embed="rId26"/>
          <a:stretch>
            <a:fillRect/>
          </a:stretch>
        </p:blipFill>
        <p:spPr>
          <a:xfrm>
            <a:off x="7837883" y="4259514"/>
            <a:ext cx="923330" cy="461665"/>
          </a:xfrm>
          <a:prstGeom prst="rect">
            <a:avLst/>
          </a:prstGeom>
        </p:spPr>
      </p:pic>
      <p:pic>
        <p:nvPicPr>
          <p:cNvPr id="60" name="Picture 59">
            <a:extLst>
              <a:ext uri="{FF2B5EF4-FFF2-40B4-BE49-F238E27FC236}">
                <a16:creationId xmlns:a16="http://schemas.microsoft.com/office/drawing/2014/main" id="{6EFB8650-564E-0A33-82AA-F886273E621D}"/>
              </a:ext>
            </a:extLst>
          </p:cNvPr>
          <p:cNvPicPr>
            <a:picLocks noChangeAspect="1"/>
          </p:cNvPicPr>
          <p:nvPr/>
        </p:nvPicPr>
        <p:blipFill>
          <a:blip r:embed="rId26"/>
          <a:stretch>
            <a:fillRect/>
          </a:stretch>
        </p:blipFill>
        <p:spPr>
          <a:xfrm>
            <a:off x="11259280" y="4258550"/>
            <a:ext cx="866437" cy="433219"/>
          </a:xfrm>
          <a:prstGeom prst="rect">
            <a:avLst/>
          </a:prstGeom>
        </p:spPr>
      </p:pic>
      <p:pic>
        <p:nvPicPr>
          <p:cNvPr id="67" name="Picture 66">
            <a:extLst>
              <a:ext uri="{FF2B5EF4-FFF2-40B4-BE49-F238E27FC236}">
                <a16:creationId xmlns:a16="http://schemas.microsoft.com/office/drawing/2014/main" id="{EB72CE23-3F82-1283-48E4-9F2B5B9BDB28}"/>
              </a:ext>
            </a:extLst>
          </p:cNvPr>
          <p:cNvPicPr>
            <a:picLocks noChangeAspect="1"/>
          </p:cNvPicPr>
          <p:nvPr/>
        </p:nvPicPr>
        <p:blipFill>
          <a:blip r:embed="rId24"/>
          <a:stretch>
            <a:fillRect/>
          </a:stretch>
        </p:blipFill>
        <p:spPr>
          <a:xfrm>
            <a:off x="11196051" y="5257208"/>
            <a:ext cx="353278" cy="370248"/>
          </a:xfrm>
          <a:prstGeom prst="rect">
            <a:avLst/>
          </a:prstGeom>
        </p:spPr>
      </p:pic>
      <p:pic>
        <p:nvPicPr>
          <p:cNvPr id="68" name="Picture 67" descr="A picture containing text, clipart&#10;&#10;Description automatically generated">
            <a:hlinkClick r:id="" action="ppaction://noaction">
              <a:snd r:embed="rId27" name="T2_W5_6.8.wav"/>
            </a:hlinkClick>
            <a:extLst>
              <a:ext uri="{FF2B5EF4-FFF2-40B4-BE49-F238E27FC236}">
                <a16:creationId xmlns:a16="http://schemas.microsoft.com/office/drawing/2014/main" id="{93DF8EBD-F4B6-30E6-A8D8-C315C4BA6C8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75414" y="1306926"/>
            <a:ext cx="609653" cy="627942"/>
          </a:xfrm>
          <a:prstGeom prst="rect">
            <a:avLst/>
          </a:prstGeom>
        </p:spPr>
      </p:pic>
      <p:sp>
        <p:nvSpPr>
          <p:cNvPr id="69" name="TextBox 68">
            <a:extLst>
              <a:ext uri="{FF2B5EF4-FFF2-40B4-BE49-F238E27FC236}">
                <a16:creationId xmlns:a16="http://schemas.microsoft.com/office/drawing/2014/main" id="{802253D1-1431-E84D-BAE8-5F7D63AD75B4}"/>
              </a:ext>
            </a:extLst>
          </p:cNvPr>
          <p:cNvSpPr txBox="1"/>
          <p:nvPr/>
        </p:nvSpPr>
        <p:spPr>
          <a:xfrm>
            <a:off x="9219164" y="6408763"/>
            <a:ext cx="2200317" cy="461665"/>
          </a:xfrm>
          <a:prstGeom prst="rect">
            <a:avLst/>
          </a:prstGeom>
          <a:noFill/>
        </p:spPr>
        <p:txBody>
          <a:bodyPr wrap="square" rtlCol="0">
            <a:spAutoFit/>
          </a:bodyPr>
          <a:lstStyle/>
          <a:p>
            <a:r>
              <a:rPr lang="en-GB" sz="2400" b="1" dirty="0">
                <a:solidFill>
                  <a:srgbClr val="002060"/>
                </a:solidFill>
              </a:rPr>
              <a:t>10</a:t>
            </a:r>
            <a:r>
              <a:rPr lang="en-GB" sz="2400" dirty="0">
                <a:solidFill>
                  <a:srgbClr val="002060"/>
                </a:solidFill>
              </a:rPr>
              <a:t>. B_ _me</a:t>
            </a:r>
          </a:p>
        </p:txBody>
      </p:sp>
      <p:pic>
        <p:nvPicPr>
          <p:cNvPr id="70" name="Picture 2" descr="Free vector graphics of Star">
            <a:extLst>
              <a:ext uri="{FF2B5EF4-FFF2-40B4-BE49-F238E27FC236}">
                <a16:creationId xmlns:a16="http://schemas.microsoft.com/office/drawing/2014/main" id="{C256A600-F5BB-4741-77C0-4BEF648056FB}"/>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flipH="1">
            <a:off x="11245768" y="6155111"/>
            <a:ext cx="421555" cy="628405"/>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71">
            <a:extLst>
              <a:ext uri="{FF2B5EF4-FFF2-40B4-BE49-F238E27FC236}">
                <a16:creationId xmlns:a16="http://schemas.microsoft.com/office/drawing/2014/main" id="{BBF61A16-C541-BAA0-497D-20ECED73B217}"/>
              </a:ext>
            </a:extLst>
          </p:cNvPr>
          <p:cNvPicPr>
            <a:picLocks noChangeAspect="1"/>
          </p:cNvPicPr>
          <p:nvPr/>
        </p:nvPicPr>
        <p:blipFill>
          <a:blip r:embed="rId28"/>
          <a:stretch>
            <a:fillRect/>
          </a:stretch>
        </p:blipFill>
        <p:spPr>
          <a:xfrm>
            <a:off x="7527529" y="4943237"/>
            <a:ext cx="420660" cy="627942"/>
          </a:xfrm>
          <a:prstGeom prst="rect">
            <a:avLst/>
          </a:prstGeom>
        </p:spPr>
      </p:pic>
      <p:pic>
        <p:nvPicPr>
          <p:cNvPr id="74" name="Picture 73">
            <a:extLst>
              <a:ext uri="{FF2B5EF4-FFF2-40B4-BE49-F238E27FC236}">
                <a16:creationId xmlns:a16="http://schemas.microsoft.com/office/drawing/2014/main" id="{4919FCF5-6F60-FADA-0A9E-BC0B2B21DE3C}"/>
              </a:ext>
            </a:extLst>
          </p:cNvPr>
          <p:cNvPicPr>
            <a:picLocks noChangeAspect="1"/>
          </p:cNvPicPr>
          <p:nvPr/>
        </p:nvPicPr>
        <p:blipFill>
          <a:blip r:embed="rId28"/>
          <a:stretch>
            <a:fillRect/>
          </a:stretch>
        </p:blipFill>
        <p:spPr>
          <a:xfrm>
            <a:off x="7884603" y="4915601"/>
            <a:ext cx="420660" cy="627942"/>
          </a:xfrm>
          <a:prstGeom prst="rect">
            <a:avLst/>
          </a:prstGeom>
        </p:spPr>
      </p:pic>
      <p:sp>
        <p:nvSpPr>
          <p:cNvPr id="75" name="TextBox 74">
            <a:extLst>
              <a:ext uri="{FF2B5EF4-FFF2-40B4-BE49-F238E27FC236}">
                <a16:creationId xmlns:a16="http://schemas.microsoft.com/office/drawing/2014/main" id="{AA03C770-CE80-B2FD-5AFC-7825845C572B}"/>
              </a:ext>
            </a:extLst>
          </p:cNvPr>
          <p:cNvSpPr txBox="1"/>
          <p:nvPr/>
        </p:nvSpPr>
        <p:spPr>
          <a:xfrm>
            <a:off x="8284636" y="4998740"/>
            <a:ext cx="1262331" cy="461665"/>
          </a:xfrm>
          <a:prstGeom prst="rect">
            <a:avLst/>
          </a:prstGeom>
          <a:noFill/>
        </p:spPr>
        <p:txBody>
          <a:bodyPr wrap="square" rtlCol="0">
            <a:spAutoFit/>
          </a:bodyPr>
          <a:lstStyle/>
          <a:p>
            <a:r>
              <a:rPr lang="en-GB" sz="2400" dirty="0" err="1">
                <a:solidFill>
                  <a:srgbClr val="002060"/>
                </a:solidFill>
              </a:rPr>
              <a:t>B</a:t>
            </a:r>
            <a:r>
              <a:rPr lang="en-GB" sz="2400" b="1" u="sng" dirty="0" err="1">
                <a:solidFill>
                  <a:srgbClr val="002060"/>
                </a:solidFill>
              </a:rPr>
              <a:t>äu</a:t>
            </a:r>
            <a:r>
              <a:rPr lang="en-GB" sz="2400" dirty="0" err="1">
                <a:solidFill>
                  <a:srgbClr val="002060"/>
                </a:solidFill>
              </a:rPr>
              <a:t>me</a:t>
            </a:r>
            <a:endParaRPr lang="en-GB" sz="2400" dirty="0">
              <a:solidFill>
                <a:srgbClr val="002060"/>
              </a:solidFill>
            </a:endParaRPr>
          </a:p>
        </p:txBody>
      </p:sp>
      <p:pic>
        <p:nvPicPr>
          <p:cNvPr id="12" name="Picture 11">
            <a:extLst>
              <a:ext uri="{FF2B5EF4-FFF2-40B4-BE49-F238E27FC236}">
                <a16:creationId xmlns:a16="http://schemas.microsoft.com/office/drawing/2014/main" id="{66F79008-DCDB-9249-3BA3-68D7F61C6E24}"/>
              </a:ext>
            </a:extLst>
          </p:cNvPr>
          <p:cNvPicPr>
            <a:picLocks noChangeAspect="1"/>
          </p:cNvPicPr>
          <p:nvPr/>
        </p:nvPicPr>
        <p:blipFill>
          <a:blip r:embed="rId24"/>
          <a:stretch>
            <a:fillRect/>
          </a:stretch>
        </p:blipFill>
        <p:spPr>
          <a:xfrm>
            <a:off x="10799443" y="5195233"/>
            <a:ext cx="407448" cy="427020"/>
          </a:xfrm>
          <a:prstGeom prst="rect">
            <a:avLst/>
          </a:prstGeom>
        </p:spPr>
      </p:pic>
      <p:pic>
        <p:nvPicPr>
          <p:cNvPr id="20" name="Picture 2" descr="Free vector graphics of Star">
            <a:extLst>
              <a:ext uri="{FF2B5EF4-FFF2-40B4-BE49-F238E27FC236}">
                <a16:creationId xmlns:a16="http://schemas.microsoft.com/office/drawing/2014/main" id="{CE10102E-A21F-6524-39ED-4D181CBDBA06}"/>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flipH="1">
            <a:off x="10969576" y="6174393"/>
            <a:ext cx="421555" cy="628405"/>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9556448B-7661-CFED-E08A-ACBC043A4808}"/>
              </a:ext>
            </a:extLst>
          </p:cNvPr>
          <p:cNvSpPr txBox="1"/>
          <p:nvPr/>
        </p:nvSpPr>
        <p:spPr>
          <a:xfrm>
            <a:off x="4399591" y="6467464"/>
            <a:ext cx="3213447" cy="400110"/>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aufbäumen</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 to rear up</a:t>
            </a:r>
          </a:p>
        </p:txBody>
      </p:sp>
      <p:pic>
        <p:nvPicPr>
          <p:cNvPr id="64" name="Picture 63" descr="A picture containing logo&#10;&#10;Description automatically generated">
            <a:extLst>
              <a:ext uri="{FF2B5EF4-FFF2-40B4-BE49-F238E27FC236}">
                <a16:creationId xmlns:a16="http://schemas.microsoft.com/office/drawing/2014/main" id="{F5E94730-288A-4892-8145-DD2A757C22E7}"/>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10755933" y="2236707"/>
            <a:ext cx="603726" cy="632998"/>
          </a:xfrm>
          <a:prstGeom prst="rect">
            <a:avLst/>
          </a:prstGeom>
        </p:spPr>
      </p:pic>
      <p:sp>
        <p:nvSpPr>
          <p:cNvPr id="78" name="Title 1">
            <a:extLst>
              <a:ext uri="{FF2B5EF4-FFF2-40B4-BE49-F238E27FC236}">
                <a16:creationId xmlns:a16="http://schemas.microsoft.com/office/drawing/2014/main" id="{746116A7-4EEB-4DF2-A149-48013C9423DB}"/>
              </a:ext>
            </a:extLst>
          </p:cNvPr>
          <p:cNvSpPr txBox="1">
            <a:spLocks/>
          </p:cNvSpPr>
          <p:nvPr/>
        </p:nvSpPr>
        <p:spPr>
          <a:xfrm>
            <a:off x="10949873" y="1173961"/>
            <a:ext cx="1241424" cy="348818"/>
          </a:xfrm>
          <a:prstGeom prst="rect">
            <a:avLst/>
          </a:prstGeom>
          <a:solidFill>
            <a:schemeClr val="accent6">
              <a:lumMod val="40000"/>
              <a:lumOff val="60000"/>
            </a:schemeClr>
          </a:solidFill>
        </p:spPr>
        <p:txBody>
          <a:bodyP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2000" b="1" dirty="0" err="1">
                <a:latin typeface="Century Gothic" panose="020B0502020202020204" pitchFamily="34" charset="0"/>
              </a:rPr>
              <a:t>hören</a:t>
            </a:r>
            <a:endParaRPr lang="en-GB" sz="2000" b="1" dirty="0">
              <a:latin typeface="Century Gothic" panose="020B0502020202020204" pitchFamily="34" charset="0"/>
            </a:endParaRPr>
          </a:p>
        </p:txBody>
      </p:sp>
      <p:pic>
        <p:nvPicPr>
          <p:cNvPr id="79" name="Picture 78" descr="A picture containing text, clipart&#10;&#10;Description automatically generated">
            <a:extLst>
              <a:ext uri="{FF2B5EF4-FFF2-40B4-BE49-F238E27FC236}">
                <a16:creationId xmlns:a16="http://schemas.microsoft.com/office/drawing/2014/main" id="{3E08EC56-08BB-4160-BBDF-9643A93F1CB5}"/>
              </a:ext>
            </a:extLst>
          </p:cNvPr>
          <p:cNvPicPr>
            <a:picLocks noChangeAspect="1"/>
          </p:cNvPicPr>
          <p:nvPr/>
        </p:nvPicPr>
        <p:blipFill>
          <a:blip r:embed="rId3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3412" y="-20790"/>
            <a:ext cx="1097375" cy="1402202"/>
          </a:xfrm>
          <a:prstGeom prst="rect">
            <a:avLst/>
          </a:prstGeom>
        </p:spPr>
      </p:pic>
      <p:pic>
        <p:nvPicPr>
          <p:cNvPr id="80" name="Picture 79" descr="A picture containing logo&#10;&#10;Description automatically generated">
            <a:extLst>
              <a:ext uri="{FF2B5EF4-FFF2-40B4-BE49-F238E27FC236}">
                <a16:creationId xmlns:a16="http://schemas.microsoft.com/office/drawing/2014/main" id="{AF685493-3B87-4383-855F-BFDF1FA6BD61}"/>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2516638" y="5055122"/>
            <a:ext cx="603726" cy="632998"/>
          </a:xfrm>
          <a:prstGeom prst="rect">
            <a:avLst/>
          </a:prstGeom>
        </p:spPr>
      </p:pic>
    </p:spTree>
    <p:extLst>
      <p:ext uri="{BB962C8B-B14F-4D97-AF65-F5344CB8AC3E}">
        <p14:creationId xmlns:p14="http://schemas.microsoft.com/office/powerpoint/2010/main" val="1810927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8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8"/>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5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5"/>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8"/>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48"/>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4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5"/>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72"/>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4" grpId="0"/>
      <p:bldP spid="63" grpId="0"/>
      <p:bldP spid="4" grpId="0"/>
      <p:bldP spid="7" grpId="0"/>
      <p:bldP spid="16" grpId="0"/>
      <p:bldP spid="18" grpId="0"/>
      <p:bldP spid="22" grpId="0"/>
      <p:bldP spid="25" grpId="0"/>
      <p:bldP spid="27" grpId="0" animBg="1"/>
      <p:bldP spid="28" grpId="0" animBg="1"/>
      <p:bldP spid="43" grpId="0"/>
      <p:bldP spid="75" grpId="0"/>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peech Bubble: Rectangle with Corners Rounded 12">
            <a:extLst>
              <a:ext uri="{FF2B5EF4-FFF2-40B4-BE49-F238E27FC236}">
                <a16:creationId xmlns:a16="http://schemas.microsoft.com/office/drawing/2014/main" id="{7E81ABAB-1026-44A4-977B-9224FD8D8D52}"/>
              </a:ext>
            </a:extLst>
          </p:cNvPr>
          <p:cNvSpPr/>
          <p:nvPr/>
        </p:nvSpPr>
        <p:spPr>
          <a:xfrm>
            <a:off x="1084535" y="247872"/>
            <a:ext cx="3140253"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Arial"/>
              <a:ea typeface="+mn-ea"/>
              <a:cs typeface="+mn-cs"/>
            </a:endParaRPr>
          </a:p>
        </p:txBody>
      </p:sp>
      <p:grpSp>
        <p:nvGrpSpPr>
          <p:cNvPr id="6" name="Group 5">
            <a:extLst>
              <a:ext uri="{FF2B5EF4-FFF2-40B4-BE49-F238E27FC236}">
                <a16:creationId xmlns:a16="http://schemas.microsoft.com/office/drawing/2014/main" id="{238C19E7-2558-482A-94C3-5A0BF48BDEF0}"/>
              </a:ext>
            </a:extLst>
          </p:cNvPr>
          <p:cNvGrpSpPr/>
          <p:nvPr/>
        </p:nvGrpSpPr>
        <p:grpSpPr>
          <a:xfrm>
            <a:off x="10669798" y="269591"/>
            <a:ext cx="1240568" cy="1008631"/>
            <a:chOff x="10818487" y="2376307"/>
            <a:chExt cx="1240568" cy="1008631"/>
          </a:xfrm>
        </p:grpSpPr>
        <p:sp>
          <p:nvSpPr>
            <p:cNvPr id="7" name="Oval 6">
              <a:extLst>
                <a:ext uri="{FF2B5EF4-FFF2-40B4-BE49-F238E27FC236}">
                  <a16:creationId xmlns:a16="http://schemas.microsoft.com/office/drawing/2014/main" id="{13831925-8FD0-42E1-8D83-CDA3906F3CB7}"/>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8" name="Explosion: 8 Points 7">
              <a:extLst>
                <a:ext uri="{FF2B5EF4-FFF2-40B4-BE49-F238E27FC236}">
                  <a16:creationId xmlns:a16="http://schemas.microsoft.com/office/drawing/2014/main" id="{0602AC32-05EB-4ACA-AD5E-062A4E3152CA}"/>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9" name="Explosion: 8 Points 8">
              <a:extLst>
                <a:ext uri="{FF2B5EF4-FFF2-40B4-BE49-F238E27FC236}">
                  <a16:creationId xmlns:a16="http://schemas.microsoft.com/office/drawing/2014/main" id="{D0F97A15-AB43-43D2-8837-18203D2E2661}"/>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entury Gothic"/>
                <a:ea typeface="+mn-ea"/>
                <a:cs typeface="+mn-cs"/>
              </a:endParaRPr>
            </a:p>
          </p:txBody>
        </p:sp>
        <p:sp>
          <p:nvSpPr>
            <p:cNvPr id="10" name="TextBox 9">
              <a:extLst>
                <a:ext uri="{FF2B5EF4-FFF2-40B4-BE49-F238E27FC236}">
                  <a16:creationId xmlns:a16="http://schemas.microsoft.com/office/drawing/2014/main" id="{180F1AB1-7DB7-4B61-A034-18D3216DC7BA}"/>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lumMod val="95000"/>
                      <a:lumOff val="5000"/>
                    </a:prst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endParaRPr>
            </a:p>
          </p:txBody>
        </p:sp>
      </p:grpSp>
      <p:pic>
        <p:nvPicPr>
          <p:cNvPr id="11" name="Graphic 10" descr="Teacher">
            <a:extLst>
              <a:ext uri="{FF2B5EF4-FFF2-40B4-BE49-F238E27FC236}">
                <a16:creationId xmlns:a16="http://schemas.microsoft.com/office/drawing/2014/main" id="{4D8A4AEB-8E41-4221-BAE7-C8E0D427EE6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401" y="33892"/>
            <a:ext cx="914400" cy="914400"/>
          </a:xfrm>
          <a:prstGeom prst="rect">
            <a:avLst/>
          </a:prstGeom>
        </p:spPr>
      </p:pic>
      <p:sp>
        <p:nvSpPr>
          <p:cNvPr id="12" name="TextBox 11">
            <a:extLst>
              <a:ext uri="{FF2B5EF4-FFF2-40B4-BE49-F238E27FC236}">
                <a16:creationId xmlns:a16="http://schemas.microsoft.com/office/drawing/2014/main" id="{A8E16FB3-1A12-4B21-A98E-8BD6A645D3DD}"/>
              </a:ext>
            </a:extLst>
          </p:cNvPr>
          <p:cNvSpPr txBox="1"/>
          <p:nvPr/>
        </p:nvSpPr>
        <p:spPr>
          <a:xfrm>
            <a:off x="1165948" y="276059"/>
            <a:ext cx="309531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Vokabeln</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lernen</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20" name="TextBox 19">
            <a:extLst>
              <a:ext uri="{FF2B5EF4-FFF2-40B4-BE49-F238E27FC236}">
                <a16:creationId xmlns:a16="http://schemas.microsoft.com/office/drawing/2014/main" id="{33CCCA19-5089-47F7-9882-2FAF13A6C1D6}"/>
              </a:ext>
            </a:extLst>
          </p:cNvPr>
          <p:cNvSpPr txBox="1"/>
          <p:nvPr/>
        </p:nvSpPr>
        <p:spPr>
          <a:xfrm>
            <a:off x="320304" y="6098487"/>
            <a:ext cx="2609198"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waschen</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1" name="TextBox 20">
            <a:extLst>
              <a:ext uri="{FF2B5EF4-FFF2-40B4-BE49-F238E27FC236}">
                <a16:creationId xmlns:a16="http://schemas.microsoft.com/office/drawing/2014/main" id="{94969DDD-73F8-4438-8D49-B79D8BF6853A}"/>
              </a:ext>
            </a:extLst>
          </p:cNvPr>
          <p:cNvSpPr txBox="1"/>
          <p:nvPr/>
        </p:nvSpPr>
        <p:spPr>
          <a:xfrm>
            <a:off x="60402" y="3104230"/>
            <a:ext cx="2609198"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schlafen</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2" name="TextBox 21">
            <a:extLst>
              <a:ext uri="{FF2B5EF4-FFF2-40B4-BE49-F238E27FC236}">
                <a16:creationId xmlns:a16="http://schemas.microsoft.com/office/drawing/2014/main" id="{303C7C57-9ECE-4044-9B34-A2EB727011BF}"/>
              </a:ext>
            </a:extLst>
          </p:cNvPr>
          <p:cNvSpPr txBox="1"/>
          <p:nvPr/>
        </p:nvSpPr>
        <p:spPr>
          <a:xfrm>
            <a:off x="3352594" y="3093138"/>
            <a:ext cx="2291166"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white"/>
                </a:solidFill>
                <a:latin typeface="Century Gothic" panose="020B0502020202020204" pitchFamily="34" charset="0"/>
              </a:rPr>
              <a:t>tragen</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3" name="TextBox 22">
            <a:extLst>
              <a:ext uri="{FF2B5EF4-FFF2-40B4-BE49-F238E27FC236}">
                <a16:creationId xmlns:a16="http://schemas.microsoft.com/office/drawing/2014/main" id="{5243C055-2C4C-4E73-9EDB-F104F48B24D8}"/>
              </a:ext>
            </a:extLst>
          </p:cNvPr>
          <p:cNvSpPr txBox="1"/>
          <p:nvPr/>
        </p:nvSpPr>
        <p:spPr>
          <a:xfrm>
            <a:off x="6196410" y="6085785"/>
            <a:ext cx="2623974"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das Auto</a:t>
            </a:r>
          </a:p>
        </p:txBody>
      </p:sp>
      <p:sp>
        <p:nvSpPr>
          <p:cNvPr id="19" name="TextBox 18">
            <a:extLst>
              <a:ext uri="{FF2B5EF4-FFF2-40B4-BE49-F238E27FC236}">
                <a16:creationId xmlns:a16="http://schemas.microsoft.com/office/drawing/2014/main" id="{57F4CEF1-0D7A-4E3A-947F-D4D2B7601C6E}"/>
              </a:ext>
            </a:extLst>
          </p:cNvPr>
          <p:cNvSpPr txBox="1"/>
          <p:nvPr/>
        </p:nvSpPr>
        <p:spPr>
          <a:xfrm>
            <a:off x="9412410" y="3108705"/>
            <a:ext cx="2652915"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verkaufen</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8" name="Oval Callout 19">
            <a:extLst>
              <a:ext uri="{FF2B5EF4-FFF2-40B4-BE49-F238E27FC236}">
                <a16:creationId xmlns:a16="http://schemas.microsoft.com/office/drawing/2014/main" id="{044350D2-3F8B-4BA3-A1E7-66F70EC36E6C}"/>
              </a:ext>
            </a:extLst>
          </p:cNvPr>
          <p:cNvSpPr/>
          <p:nvPr/>
        </p:nvSpPr>
        <p:spPr>
          <a:xfrm>
            <a:off x="2801567" y="4482561"/>
            <a:ext cx="3167350" cy="1975623"/>
          </a:xfrm>
          <a:prstGeom prst="wedgeEllipseCallout">
            <a:avLst>
              <a:gd name="adj1" fmla="val -70928"/>
              <a:gd name="adj2" fmla="val 21556"/>
            </a:avLst>
          </a:prstGeom>
          <a:solidFill>
            <a:srgbClr val="002060"/>
          </a:solidFill>
          <a:ln w="12700" cap="flat" cmpd="sng" algn="ctr">
            <a:solidFill>
              <a:srgbClr val="FFC0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u="sng" kern="0" dirty="0" err="1">
                <a:solidFill>
                  <a:prstClr val="white"/>
                </a:solidFill>
                <a:latin typeface="Century Gothic" panose="020F0302020204030204"/>
              </a:rPr>
              <a:t>waschen</a:t>
            </a:r>
            <a:r>
              <a:rPr lang="en-US" sz="2000" b="1" kern="0" dirty="0">
                <a:solidFill>
                  <a:prstClr val="white"/>
                </a:solidFill>
                <a:latin typeface="Century Gothic" panose="020F0302020204030204"/>
              </a:rPr>
              <a:t> is a cognate – but watch the German [w] sound! </a:t>
            </a:r>
            <a:endPar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pic>
        <p:nvPicPr>
          <p:cNvPr id="2050" name="Picture 2" descr="Free vector graphics of Bed">
            <a:extLst>
              <a:ext uri="{FF2B5EF4-FFF2-40B4-BE49-F238E27FC236}">
                <a16:creationId xmlns:a16="http://schemas.microsoft.com/office/drawing/2014/main" id="{5FB1A1F5-3F1A-84F4-B4EC-AFCDE323E5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1744" y="2023851"/>
            <a:ext cx="1418134" cy="91440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ree vector graphics of Blouse">
            <a:extLst>
              <a:ext uri="{FF2B5EF4-FFF2-40B4-BE49-F238E27FC236}">
                <a16:creationId xmlns:a16="http://schemas.microsoft.com/office/drawing/2014/main" id="{5B4C6D6A-0ED8-A202-1178-A00925D49E4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29502" y="1712345"/>
            <a:ext cx="1399514" cy="87615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A6A2F65-9A5B-08B2-4CF6-080BEE2F5A3E}"/>
              </a:ext>
            </a:extLst>
          </p:cNvPr>
          <p:cNvSpPr txBox="1"/>
          <p:nvPr/>
        </p:nvSpPr>
        <p:spPr>
          <a:xfrm>
            <a:off x="3080976" y="2673676"/>
            <a:ext cx="1523144" cy="400110"/>
          </a:xfrm>
          <a:prstGeom prst="rect">
            <a:avLst/>
          </a:prstGeom>
          <a:noFill/>
        </p:spPr>
        <p:txBody>
          <a:bodyPr wrap="square" rtlCol="0">
            <a:spAutoFit/>
          </a:bodyPr>
          <a:lstStyle/>
          <a:p>
            <a:r>
              <a:rPr lang="en-US" sz="2000" dirty="0">
                <a:solidFill>
                  <a:srgbClr val="002060"/>
                </a:solidFill>
              </a:rPr>
              <a:t>[to wear]</a:t>
            </a:r>
            <a:endParaRPr lang="en-GB" sz="2000" dirty="0">
              <a:solidFill>
                <a:srgbClr val="002060"/>
              </a:solidFill>
            </a:endParaRPr>
          </a:p>
        </p:txBody>
      </p:sp>
      <p:pic>
        <p:nvPicPr>
          <p:cNvPr id="2054" name="Picture 6" descr="Free vector graphics of Ant">
            <a:extLst>
              <a:ext uri="{FF2B5EF4-FFF2-40B4-BE49-F238E27FC236}">
                <a16:creationId xmlns:a16="http://schemas.microsoft.com/office/drawing/2014/main" id="{46C7B243-42A0-2758-E45F-D99B93CD9C5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8555" y="1704887"/>
            <a:ext cx="974429" cy="88361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00BC97B-9AB8-DEE2-D0E6-0B23551BF414}"/>
              </a:ext>
            </a:extLst>
          </p:cNvPr>
          <p:cNvSpPr txBox="1"/>
          <p:nvPr/>
        </p:nvSpPr>
        <p:spPr>
          <a:xfrm>
            <a:off x="4524947" y="2654324"/>
            <a:ext cx="1523144" cy="400110"/>
          </a:xfrm>
          <a:prstGeom prst="rect">
            <a:avLst/>
          </a:prstGeom>
          <a:noFill/>
        </p:spPr>
        <p:txBody>
          <a:bodyPr wrap="square" rtlCol="0">
            <a:spAutoFit/>
          </a:bodyPr>
          <a:lstStyle/>
          <a:p>
            <a:r>
              <a:rPr lang="en-US" sz="2000" dirty="0">
                <a:solidFill>
                  <a:srgbClr val="002060"/>
                </a:solidFill>
              </a:rPr>
              <a:t>[to carry]</a:t>
            </a:r>
            <a:endParaRPr lang="en-GB" sz="2000" dirty="0">
              <a:solidFill>
                <a:srgbClr val="002060"/>
              </a:solidFill>
            </a:endParaRPr>
          </a:p>
        </p:txBody>
      </p:sp>
      <p:sp>
        <p:nvSpPr>
          <p:cNvPr id="4" name="Oval Callout 19">
            <a:extLst>
              <a:ext uri="{FF2B5EF4-FFF2-40B4-BE49-F238E27FC236}">
                <a16:creationId xmlns:a16="http://schemas.microsoft.com/office/drawing/2014/main" id="{17CBD20E-0D17-F175-7422-E1BDC6DB6FD7}"/>
              </a:ext>
            </a:extLst>
          </p:cNvPr>
          <p:cNvSpPr/>
          <p:nvPr/>
        </p:nvSpPr>
        <p:spPr>
          <a:xfrm>
            <a:off x="4738808" y="83501"/>
            <a:ext cx="2460217" cy="1474478"/>
          </a:xfrm>
          <a:prstGeom prst="wedgeEllipseCallout">
            <a:avLst>
              <a:gd name="adj1" fmla="val -65405"/>
              <a:gd name="adj2" fmla="val 62907"/>
            </a:avLst>
          </a:prstGeom>
          <a:solidFill>
            <a:srgbClr val="002060"/>
          </a:solidFill>
          <a:ln w="12700" cap="flat" cmpd="sng" algn="ctr">
            <a:solidFill>
              <a:srgbClr val="FFC0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u="sng" kern="0" dirty="0" err="1">
                <a:solidFill>
                  <a:prstClr val="white"/>
                </a:solidFill>
                <a:latin typeface="Century Gothic" panose="020F0302020204030204"/>
              </a:rPr>
              <a:t>tragen</a:t>
            </a:r>
            <a:r>
              <a:rPr lang="en-US" sz="2000" b="1" kern="0" dirty="0">
                <a:solidFill>
                  <a:prstClr val="white"/>
                </a:solidFill>
                <a:latin typeface="Century Gothic" panose="020F0302020204030204"/>
              </a:rPr>
              <a:t> has two different  meanings!</a:t>
            </a:r>
            <a:endPar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14" name="TextBox 13">
            <a:extLst>
              <a:ext uri="{FF2B5EF4-FFF2-40B4-BE49-F238E27FC236}">
                <a16:creationId xmlns:a16="http://schemas.microsoft.com/office/drawing/2014/main" id="{DEC2C0D3-83DE-CEB3-A654-CB935B132437}"/>
              </a:ext>
            </a:extLst>
          </p:cNvPr>
          <p:cNvSpPr txBox="1"/>
          <p:nvPr/>
        </p:nvSpPr>
        <p:spPr>
          <a:xfrm>
            <a:off x="9974298" y="2690797"/>
            <a:ext cx="1523144" cy="400110"/>
          </a:xfrm>
          <a:prstGeom prst="rect">
            <a:avLst/>
          </a:prstGeom>
          <a:noFill/>
        </p:spPr>
        <p:txBody>
          <a:bodyPr wrap="square" rtlCol="0">
            <a:spAutoFit/>
          </a:bodyPr>
          <a:lstStyle/>
          <a:p>
            <a:pPr algn="ctr"/>
            <a:r>
              <a:rPr lang="en-US" sz="2000" dirty="0">
                <a:solidFill>
                  <a:srgbClr val="002060"/>
                </a:solidFill>
              </a:rPr>
              <a:t>[to sell]</a:t>
            </a:r>
            <a:endParaRPr lang="en-GB" sz="2000" dirty="0">
              <a:solidFill>
                <a:srgbClr val="002060"/>
              </a:solidFill>
            </a:endParaRPr>
          </a:p>
        </p:txBody>
      </p:sp>
      <p:sp>
        <p:nvSpPr>
          <p:cNvPr id="15" name="Oval Callout 19">
            <a:extLst>
              <a:ext uri="{FF2B5EF4-FFF2-40B4-BE49-F238E27FC236}">
                <a16:creationId xmlns:a16="http://schemas.microsoft.com/office/drawing/2014/main" id="{CFB6F98F-3E78-8AB9-868E-690012AC4A09}"/>
              </a:ext>
            </a:extLst>
          </p:cNvPr>
          <p:cNvSpPr/>
          <p:nvPr/>
        </p:nvSpPr>
        <p:spPr>
          <a:xfrm>
            <a:off x="7659015" y="8926"/>
            <a:ext cx="2652915" cy="1513971"/>
          </a:xfrm>
          <a:prstGeom prst="wedgeEllipseCallout">
            <a:avLst>
              <a:gd name="adj1" fmla="val 28448"/>
              <a:gd name="adj2" fmla="val 65326"/>
            </a:avLst>
          </a:prstGeom>
          <a:solidFill>
            <a:srgbClr val="002060"/>
          </a:solidFill>
          <a:ln w="12700" cap="flat" cmpd="sng" algn="ctr">
            <a:solidFill>
              <a:srgbClr val="FFC0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kern="0" noProof="0" dirty="0">
                <a:solidFill>
                  <a:prstClr val="white"/>
                </a:solidFill>
                <a:latin typeface="Century Gothic" panose="020F0302020204030204"/>
              </a:rPr>
              <a:t>You already know the verb ‘</a:t>
            </a:r>
            <a:r>
              <a:rPr lang="en-US" sz="2000" b="1" kern="0" noProof="0" dirty="0" err="1">
                <a:solidFill>
                  <a:prstClr val="white"/>
                </a:solidFill>
                <a:latin typeface="Century Gothic" panose="020F0302020204030204"/>
              </a:rPr>
              <a:t>kaufen</a:t>
            </a:r>
            <a:r>
              <a:rPr lang="en-US" sz="2000" b="1" kern="0" dirty="0">
                <a:solidFill>
                  <a:prstClr val="white"/>
                </a:solidFill>
                <a:latin typeface="Century Gothic" panose="020F0302020204030204"/>
              </a:rPr>
              <a:t>’ – to buy!</a:t>
            </a:r>
            <a:endPar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pic>
        <p:nvPicPr>
          <p:cNvPr id="2058" name="Picture 10" descr="Free vector graphics of Hands">
            <a:extLst>
              <a:ext uri="{FF2B5EF4-FFF2-40B4-BE49-F238E27FC236}">
                <a16:creationId xmlns:a16="http://schemas.microsoft.com/office/drawing/2014/main" id="{F29C9A5D-DFFF-AC06-377D-EE32234FAA6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74801" y="4482561"/>
            <a:ext cx="1270661" cy="161925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99AD942C-0161-5C56-D07F-AD8203AC44B5}"/>
              </a:ext>
            </a:extLst>
          </p:cNvPr>
          <p:cNvPicPr>
            <a:picLocks noChangeAspect="1"/>
          </p:cNvPicPr>
          <p:nvPr/>
        </p:nvPicPr>
        <p:blipFill>
          <a:blip r:embed="rId9"/>
          <a:stretch>
            <a:fillRect/>
          </a:stretch>
        </p:blipFill>
        <p:spPr>
          <a:xfrm>
            <a:off x="6817917" y="4698248"/>
            <a:ext cx="1608407" cy="1187875"/>
          </a:xfrm>
          <a:prstGeom prst="rect">
            <a:avLst/>
          </a:prstGeom>
        </p:spPr>
      </p:pic>
      <p:sp>
        <p:nvSpPr>
          <p:cNvPr id="17" name="TextBox 16">
            <a:extLst>
              <a:ext uri="{FF2B5EF4-FFF2-40B4-BE49-F238E27FC236}">
                <a16:creationId xmlns:a16="http://schemas.microsoft.com/office/drawing/2014/main" id="{12017E66-0B87-1AE6-DB5C-5C0C470B040F}"/>
              </a:ext>
            </a:extLst>
          </p:cNvPr>
          <p:cNvSpPr txBox="1"/>
          <p:nvPr/>
        </p:nvSpPr>
        <p:spPr>
          <a:xfrm>
            <a:off x="9349200" y="6083593"/>
            <a:ext cx="2694161"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die Nacht</a:t>
            </a:r>
          </a:p>
        </p:txBody>
      </p:sp>
      <p:pic>
        <p:nvPicPr>
          <p:cNvPr id="2060" name="Picture 12" descr="Free vector graphics of City">
            <a:extLst>
              <a:ext uri="{FF2B5EF4-FFF2-40B4-BE49-F238E27FC236}">
                <a16:creationId xmlns:a16="http://schemas.microsoft.com/office/drawing/2014/main" id="{082F4D60-6C38-C34B-726B-ABD479F9B09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120849" y="4166838"/>
            <a:ext cx="1270660" cy="179739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5D4A404-C0A6-BF92-AEF1-5F3AF9F0A2EC}"/>
              </a:ext>
            </a:extLst>
          </p:cNvPr>
          <p:cNvSpPr txBox="1"/>
          <p:nvPr/>
        </p:nvSpPr>
        <p:spPr>
          <a:xfrm>
            <a:off x="6385395" y="3104229"/>
            <a:ext cx="2291166" cy="646331"/>
          </a:xfrm>
          <a:prstGeom prst="rect">
            <a:avLst/>
          </a:prstGeom>
          <a:solidFill>
            <a:srgbClr val="00206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white"/>
                </a:solidFill>
                <a:latin typeface="Century Gothic" panose="020B0502020202020204" pitchFamily="34" charset="0"/>
              </a:rPr>
              <a:t>laufen</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8" name="TextBox 17">
            <a:extLst>
              <a:ext uri="{FF2B5EF4-FFF2-40B4-BE49-F238E27FC236}">
                <a16:creationId xmlns:a16="http://schemas.microsoft.com/office/drawing/2014/main" id="{F5AB84AB-96C4-6957-8F4B-59D04883AB6D}"/>
              </a:ext>
            </a:extLst>
          </p:cNvPr>
          <p:cNvSpPr txBox="1"/>
          <p:nvPr/>
        </p:nvSpPr>
        <p:spPr>
          <a:xfrm>
            <a:off x="6423858" y="2672590"/>
            <a:ext cx="2396526" cy="400110"/>
          </a:xfrm>
          <a:prstGeom prst="rect">
            <a:avLst/>
          </a:prstGeom>
          <a:noFill/>
        </p:spPr>
        <p:txBody>
          <a:bodyPr wrap="square" rtlCol="0">
            <a:spAutoFit/>
          </a:bodyPr>
          <a:lstStyle/>
          <a:p>
            <a:r>
              <a:rPr lang="en-US" sz="2000" dirty="0">
                <a:solidFill>
                  <a:srgbClr val="002060"/>
                </a:solidFill>
              </a:rPr>
              <a:t>[to run, running ]</a:t>
            </a:r>
            <a:endParaRPr lang="en-GB" sz="2000" dirty="0">
              <a:solidFill>
                <a:srgbClr val="002060"/>
              </a:solidFill>
            </a:endParaRPr>
          </a:p>
        </p:txBody>
      </p:sp>
      <p:pic>
        <p:nvPicPr>
          <p:cNvPr id="1026" name="Picture 2" descr="Free vector graphics of Exercise">
            <a:extLst>
              <a:ext uri="{FF2B5EF4-FFF2-40B4-BE49-F238E27FC236}">
                <a16:creationId xmlns:a16="http://schemas.microsoft.com/office/drawing/2014/main" id="{25301D18-AE81-CCE3-136F-00ECDC65831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226490" y="1474544"/>
            <a:ext cx="611906" cy="1223809"/>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descr="A picture containing logo&#10;&#10;Description automatically generated">
            <a:extLst>
              <a:ext uri="{FF2B5EF4-FFF2-40B4-BE49-F238E27FC236}">
                <a16:creationId xmlns:a16="http://schemas.microsoft.com/office/drawing/2014/main" id="{13EFAEA7-3BBD-49DF-8281-B6AD8C02E4B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167532" y="1614866"/>
            <a:ext cx="1177295" cy="1234377"/>
          </a:xfrm>
          <a:prstGeom prst="rect">
            <a:avLst/>
          </a:prstGeom>
        </p:spPr>
      </p:pic>
    </p:spTree>
    <p:extLst>
      <p:ext uri="{BB962C8B-B14F-4D97-AF65-F5344CB8AC3E}">
        <p14:creationId xmlns:p14="http://schemas.microsoft.com/office/powerpoint/2010/main" val="2984585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left)">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05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5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left)">
                                      <p:cBhvr>
                                        <p:cTn id="39" dur="500"/>
                                        <p:tgtEl>
                                          <p:spTgt spid="5"/>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1026"/>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wipe(left)">
                                      <p:cBhvr>
                                        <p:cTn id="50" dur="500"/>
                                        <p:tgtEl>
                                          <p:spTgt spid="19"/>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5"/>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1" nodeType="clickEffect">
                                  <p:stCondLst>
                                    <p:cond delay="0"/>
                                  </p:stCondLst>
                                  <p:childTnLst>
                                    <p:set>
                                      <p:cBhvr>
                                        <p:cTn id="64" dur="1" fill="hold">
                                          <p:stCondLst>
                                            <p:cond delay="0"/>
                                          </p:stCondLst>
                                        </p:cTn>
                                        <p:tgtEl>
                                          <p:spTgt spid="15"/>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20"/>
                                        </p:tgtEl>
                                        <p:attrNameLst>
                                          <p:attrName>style.visibility</p:attrName>
                                        </p:attrNameLst>
                                      </p:cBhvr>
                                      <p:to>
                                        <p:strVal val="visible"/>
                                      </p:to>
                                    </p:set>
                                    <p:animEffect transition="in" filter="wipe(left)">
                                      <p:cBhvr>
                                        <p:cTn id="69" dur="500"/>
                                        <p:tgtEl>
                                          <p:spTgt spid="20"/>
                                        </p:tgtEl>
                                      </p:cBhvr>
                                    </p:animEffec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0"/>
                                          </p:stCondLst>
                                        </p:cTn>
                                        <p:tgtEl>
                                          <p:spTgt spid="2058"/>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38"/>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 presetClass="exit" presetSubtype="0" fill="hold" grpId="1" nodeType="clickEffect">
                                  <p:stCondLst>
                                    <p:cond delay="0"/>
                                  </p:stCondLst>
                                  <p:childTnLst>
                                    <p:set>
                                      <p:cBhvr>
                                        <p:cTn id="81" dur="1" fill="hold">
                                          <p:stCondLst>
                                            <p:cond delay="0"/>
                                          </p:stCondLst>
                                        </p:cTn>
                                        <p:tgtEl>
                                          <p:spTgt spid="38"/>
                                        </p:tgtEl>
                                        <p:attrNameLst>
                                          <p:attrName>style.visibility</p:attrName>
                                        </p:attrNameLst>
                                      </p:cBhvr>
                                      <p:to>
                                        <p:strVal val="hidden"/>
                                      </p:to>
                                    </p:set>
                                  </p:childTnLst>
                                </p:cTn>
                              </p:par>
                            </p:childTnLst>
                          </p:cTn>
                        </p:par>
                      </p:childTnLst>
                    </p:cTn>
                  </p:par>
                  <p:par>
                    <p:cTn id="82" fill="hold">
                      <p:stCondLst>
                        <p:cond delay="indefinite"/>
                      </p:stCondLst>
                      <p:childTnLst>
                        <p:par>
                          <p:cTn id="83" fill="hold">
                            <p:stCondLst>
                              <p:cond delay="0"/>
                            </p:stCondLst>
                            <p:childTnLst>
                              <p:par>
                                <p:cTn id="84" presetID="22" presetClass="entr" presetSubtype="8" fill="hold" grpId="0" nodeType="clickEffect">
                                  <p:stCondLst>
                                    <p:cond delay="0"/>
                                  </p:stCondLst>
                                  <p:childTnLst>
                                    <p:set>
                                      <p:cBhvr>
                                        <p:cTn id="85" dur="1" fill="hold">
                                          <p:stCondLst>
                                            <p:cond delay="0"/>
                                          </p:stCondLst>
                                        </p:cTn>
                                        <p:tgtEl>
                                          <p:spTgt spid="23"/>
                                        </p:tgtEl>
                                        <p:attrNameLst>
                                          <p:attrName>style.visibility</p:attrName>
                                        </p:attrNameLst>
                                      </p:cBhvr>
                                      <p:to>
                                        <p:strVal val="visible"/>
                                      </p:to>
                                    </p:set>
                                    <p:animEffect transition="in" filter="wipe(left)">
                                      <p:cBhvr>
                                        <p:cTn id="86" dur="500"/>
                                        <p:tgtEl>
                                          <p:spTgt spid="23"/>
                                        </p:tgtEl>
                                      </p:cBhvr>
                                    </p:animEffec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16"/>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grpId="0" nodeType="clickEffect">
                                  <p:stCondLst>
                                    <p:cond delay="0"/>
                                  </p:stCondLst>
                                  <p:childTnLst>
                                    <p:set>
                                      <p:cBhvr>
                                        <p:cTn id="94" dur="1" fill="hold">
                                          <p:stCondLst>
                                            <p:cond delay="0"/>
                                          </p:stCondLst>
                                        </p:cTn>
                                        <p:tgtEl>
                                          <p:spTgt spid="17"/>
                                        </p:tgtEl>
                                        <p:attrNameLst>
                                          <p:attrName>style.visibility</p:attrName>
                                        </p:attrNameLst>
                                      </p:cBhvr>
                                      <p:to>
                                        <p:strVal val="visible"/>
                                      </p:to>
                                    </p:set>
                                    <p:animEffect transition="in" filter="wipe(left)">
                                      <p:cBhvr>
                                        <p:cTn id="95" dur="500"/>
                                        <p:tgtEl>
                                          <p:spTgt spid="17"/>
                                        </p:tgtEl>
                                      </p:cBhvr>
                                    </p:animEffect>
                                  </p:childTnLst>
                                </p:cTn>
                              </p:par>
                            </p:childTnLst>
                          </p:cTn>
                        </p:par>
                      </p:childTnLst>
                    </p:cTn>
                  </p:par>
                  <p:par>
                    <p:cTn id="96" fill="hold">
                      <p:stCondLst>
                        <p:cond delay="indefinite"/>
                      </p:stCondLst>
                      <p:childTnLst>
                        <p:par>
                          <p:cTn id="97" fill="hold">
                            <p:stCondLst>
                              <p:cond delay="0"/>
                            </p:stCondLst>
                            <p:childTnLst>
                              <p:par>
                                <p:cTn id="98" presetID="1" presetClass="entr" presetSubtype="0" fill="hold" nodeType="clickEffect">
                                  <p:stCondLst>
                                    <p:cond delay="0"/>
                                  </p:stCondLst>
                                  <p:childTnLst>
                                    <p:set>
                                      <p:cBhvr>
                                        <p:cTn id="99" dur="1" fill="hold">
                                          <p:stCondLst>
                                            <p:cond delay="0"/>
                                          </p:stCondLst>
                                        </p:cTn>
                                        <p:tgtEl>
                                          <p:spTgt spid="20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19" grpId="0" animBg="1"/>
      <p:bldP spid="38" grpId="0" animBg="1"/>
      <p:bldP spid="38" grpId="1" animBg="1"/>
      <p:bldP spid="2" grpId="0"/>
      <p:bldP spid="3" grpId="0"/>
      <p:bldP spid="4" grpId="0" animBg="1"/>
      <p:bldP spid="4" grpId="1" animBg="1"/>
      <p:bldP spid="14" grpId="0"/>
      <p:bldP spid="15" grpId="0" animBg="1"/>
      <p:bldP spid="15" grpId="1" animBg="1"/>
      <p:bldP spid="17" grpId="0" animBg="1"/>
      <p:bldP spid="5" grpId="0" animBg="1"/>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0" descr="Free vector graphics of Hands">
            <a:extLst>
              <a:ext uri="{FF2B5EF4-FFF2-40B4-BE49-F238E27FC236}">
                <a16:creationId xmlns:a16="http://schemas.microsoft.com/office/drawing/2014/main" id="{8852F2D4-8207-B9C4-CB3B-159F51AA55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2816" y="5295893"/>
            <a:ext cx="1270661" cy="1619250"/>
          </a:xfrm>
          <a:prstGeom prst="rect">
            <a:avLst/>
          </a:prstGeom>
          <a:noFill/>
          <a:extLst>
            <a:ext uri="{909E8E84-426E-40DD-AFC4-6F175D3DCCD1}">
              <a14:hiddenFill xmlns:a14="http://schemas.microsoft.com/office/drawing/2010/main">
                <a:solidFill>
                  <a:srgbClr val="FFFFFF"/>
                </a:solidFill>
              </a14:hiddenFill>
            </a:ext>
          </a:extLst>
        </p:spPr>
      </p:pic>
      <p:grpSp>
        <p:nvGrpSpPr>
          <p:cNvPr id="52" name="Group 51"/>
          <p:cNvGrpSpPr/>
          <p:nvPr/>
        </p:nvGrpSpPr>
        <p:grpSpPr>
          <a:xfrm>
            <a:off x="190573" y="1217565"/>
            <a:ext cx="3441362" cy="4289796"/>
            <a:chOff x="270788" y="969832"/>
            <a:chExt cx="3384428" cy="3949835"/>
          </a:xfrm>
        </p:grpSpPr>
        <p:cxnSp>
          <p:nvCxnSpPr>
            <p:cNvPr id="53" name="Curved Connector 52">
              <a:extLst>
                <a:ext uri="{FF2B5EF4-FFF2-40B4-BE49-F238E27FC236}">
                  <a16:creationId xmlns:a16="http://schemas.microsoft.com/office/drawing/2014/main" id="{2D189693-15C1-364F-B2F3-BC37F146A556}"/>
                </a:ext>
              </a:extLst>
            </p:cNvPr>
            <p:cNvCxnSpPr>
              <a:cxnSpLocks/>
              <a:stCxn id="54" idx="4"/>
              <a:endCxn id="75" idx="1"/>
            </p:cNvCxnSpPr>
            <p:nvPr/>
          </p:nvCxnSpPr>
          <p:spPr>
            <a:xfrm>
              <a:off x="1082965" y="1632898"/>
              <a:ext cx="2572251" cy="3286769"/>
            </a:xfrm>
            <a:prstGeom prst="straightConnector1">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54" name="Oval 53">
              <a:extLst>
                <a:ext uri="{FF2B5EF4-FFF2-40B4-BE49-F238E27FC236}">
                  <a16:creationId xmlns:a16="http://schemas.microsoft.com/office/drawing/2014/main" id="{154668BA-02FA-0749-8371-17457C328F3B}"/>
                </a:ext>
              </a:extLst>
            </p:cNvPr>
            <p:cNvSpPr/>
            <p:nvPr/>
          </p:nvSpPr>
          <p:spPr>
            <a:xfrm>
              <a:off x="270788" y="969832"/>
              <a:ext cx="1624354" cy="663066"/>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grpSp>
      <p:sp>
        <p:nvSpPr>
          <p:cNvPr id="43" name="TextBox 42">
            <a:extLst>
              <a:ext uri="{FF2B5EF4-FFF2-40B4-BE49-F238E27FC236}">
                <a16:creationId xmlns:a16="http://schemas.microsoft.com/office/drawing/2014/main" id="{05ED26FA-94A4-1144-96A1-85AEBB6344BB}"/>
              </a:ext>
            </a:extLst>
          </p:cNvPr>
          <p:cNvSpPr txBox="1"/>
          <p:nvPr/>
        </p:nvSpPr>
        <p:spPr>
          <a:xfrm>
            <a:off x="2079625" y="2156809"/>
            <a:ext cx="1898064" cy="461665"/>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verkaufen</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47" name="TextBox 46">
            <a:extLst>
              <a:ext uri="{FF2B5EF4-FFF2-40B4-BE49-F238E27FC236}">
                <a16:creationId xmlns:a16="http://schemas.microsoft.com/office/drawing/2014/main" id="{C0438FBB-20C6-3E42-B716-8A878A628A10}"/>
              </a:ext>
            </a:extLst>
          </p:cNvPr>
          <p:cNvSpPr txBox="1"/>
          <p:nvPr/>
        </p:nvSpPr>
        <p:spPr>
          <a:xfrm>
            <a:off x="-74719" y="1350640"/>
            <a:ext cx="213290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schlafen</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48" name="TextBox 47">
            <a:extLst>
              <a:ext uri="{FF2B5EF4-FFF2-40B4-BE49-F238E27FC236}">
                <a16:creationId xmlns:a16="http://schemas.microsoft.com/office/drawing/2014/main" id="{04A9B460-5B60-CB46-8749-5EBC17551F12}"/>
              </a:ext>
            </a:extLst>
          </p:cNvPr>
          <p:cNvSpPr txBox="1"/>
          <p:nvPr/>
        </p:nvSpPr>
        <p:spPr>
          <a:xfrm>
            <a:off x="3751636" y="1396791"/>
            <a:ext cx="213290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die Nacht</a:t>
            </a:r>
          </a:p>
        </p:txBody>
      </p:sp>
      <p:sp>
        <p:nvSpPr>
          <p:cNvPr id="51" name="TextBox 50">
            <a:extLst>
              <a:ext uri="{FF2B5EF4-FFF2-40B4-BE49-F238E27FC236}">
                <a16:creationId xmlns:a16="http://schemas.microsoft.com/office/drawing/2014/main" id="{EFCD5847-8EDE-BE49-93AA-37E24BB16B8E}"/>
              </a:ext>
            </a:extLst>
          </p:cNvPr>
          <p:cNvSpPr txBox="1"/>
          <p:nvPr/>
        </p:nvSpPr>
        <p:spPr>
          <a:xfrm>
            <a:off x="6081844" y="767342"/>
            <a:ext cx="213290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tragen</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nvGrpSpPr>
          <p:cNvPr id="58" name="Group 57"/>
          <p:cNvGrpSpPr/>
          <p:nvPr/>
        </p:nvGrpSpPr>
        <p:grpSpPr>
          <a:xfrm>
            <a:off x="913291" y="1314755"/>
            <a:ext cx="4943715" cy="3643862"/>
            <a:chOff x="4511632" y="199639"/>
            <a:chExt cx="2942655" cy="4129959"/>
          </a:xfrm>
        </p:grpSpPr>
        <p:sp>
          <p:nvSpPr>
            <p:cNvPr id="59" name="Oval 58">
              <a:extLst>
                <a:ext uri="{FF2B5EF4-FFF2-40B4-BE49-F238E27FC236}">
                  <a16:creationId xmlns:a16="http://schemas.microsoft.com/office/drawing/2014/main" id="{6CF16436-24E9-F442-BAEC-530973D91B23}"/>
                </a:ext>
              </a:extLst>
            </p:cNvPr>
            <p:cNvSpPr/>
            <p:nvPr/>
          </p:nvSpPr>
          <p:spPr>
            <a:xfrm>
              <a:off x="6257962" y="199639"/>
              <a:ext cx="1196325" cy="840285"/>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a:ea typeface="+mn-ea"/>
                <a:cs typeface="+mn-cs"/>
              </a:endParaRPr>
            </a:p>
          </p:txBody>
        </p:sp>
        <p:cxnSp>
          <p:nvCxnSpPr>
            <p:cNvPr id="60" name="Curved Connector 59">
              <a:extLst>
                <a:ext uri="{FF2B5EF4-FFF2-40B4-BE49-F238E27FC236}">
                  <a16:creationId xmlns:a16="http://schemas.microsoft.com/office/drawing/2014/main" id="{9DD75FF5-2D08-F045-8A9C-B6337DE03D7A}"/>
                </a:ext>
              </a:extLst>
            </p:cNvPr>
            <p:cNvCxnSpPr>
              <a:cxnSpLocks/>
              <a:stCxn id="59" idx="4"/>
            </p:cNvCxnSpPr>
            <p:nvPr/>
          </p:nvCxnSpPr>
          <p:spPr>
            <a:xfrm rot="5400000">
              <a:off x="4039042" y="1512515"/>
              <a:ext cx="3289673" cy="2344493"/>
            </a:xfrm>
            <a:prstGeom prst="curvedConnector2">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61" name="Group 60"/>
          <p:cNvGrpSpPr/>
          <p:nvPr/>
        </p:nvGrpSpPr>
        <p:grpSpPr>
          <a:xfrm>
            <a:off x="2233561" y="2118678"/>
            <a:ext cx="3298148" cy="3237308"/>
            <a:chOff x="3369285" y="2330102"/>
            <a:chExt cx="4667083" cy="1321325"/>
          </a:xfrm>
        </p:grpSpPr>
        <p:sp>
          <p:nvSpPr>
            <p:cNvPr id="62" name="Oval 61">
              <a:extLst>
                <a:ext uri="{FF2B5EF4-FFF2-40B4-BE49-F238E27FC236}">
                  <a16:creationId xmlns:a16="http://schemas.microsoft.com/office/drawing/2014/main" id="{971079BC-1024-3D4A-8073-D55DBE7B800D}"/>
                </a:ext>
              </a:extLst>
            </p:cNvPr>
            <p:cNvSpPr/>
            <p:nvPr/>
          </p:nvSpPr>
          <p:spPr>
            <a:xfrm>
              <a:off x="3369285" y="2330102"/>
              <a:ext cx="2276081" cy="227671"/>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a:ea typeface="+mn-ea"/>
                <a:cs typeface="+mn-cs"/>
              </a:endParaRPr>
            </a:p>
          </p:txBody>
        </p:sp>
        <p:cxnSp>
          <p:nvCxnSpPr>
            <p:cNvPr id="63" name="Curved Connector 62">
              <a:extLst>
                <a:ext uri="{FF2B5EF4-FFF2-40B4-BE49-F238E27FC236}">
                  <a16:creationId xmlns:a16="http://schemas.microsoft.com/office/drawing/2014/main" id="{86DEAEA1-8E17-C548-89D0-B61004BE34AA}"/>
                </a:ext>
              </a:extLst>
            </p:cNvPr>
            <p:cNvCxnSpPr>
              <a:cxnSpLocks/>
              <a:stCxn id="62" idx="5"/>
            </p:cNvCxnSpPr>
            <p:nvPr/>
          </p:nvCxnSpPr>
          <p:spPr>
            <a:xfrm rot="16200000" flipH="1">
              <a:off x="6110707" y="1725765"/>
              <a:ext cx="1126996" cy="2724327"/>
            </a:xfrm>
            <a:prstGeom prst="curvedConnector3">
              <a:avLst>
                <a:gd name="adj1" fmla="val 50000"/>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grpSp>
        <p:nvGrpSpPr>
          <p:cNvPr id="67" name="Group 66"/>
          <p:cNvGrpSpPr/>
          <p:nvPr/>
        </p:nvGrpSpPr>
        <p:grpSpPr>
          <a:xfrm>
            <a:off x="2588928" y="597018"/>
            <a:ext cx="5474550" cy="4512643"/>
            <a:chOff x="7708502" y="223466"/>
            <a:chExt cx="3614349" cy="3432421"/>
          </a:xfrm>
        </p:grpSpPr>
        <p:sp>
          <p:nvSpPr>
            <p:cNvPr id="68" name="Oval 67">
              <a:extLst>
                <a:ext uri="{FF2B5EF4-FFF2-40B4-BE49-F238E27FC236}">
                  <a16:creationId xmlns:a16="http://schemas.microsoft.com/office/drawing/2014/main" id="{FDD86F9A-6B90-144A-B328-2205E31028E0}"/>
                </a:ext>
              </a:extLst>
            </p:cNvPr>
            <p:cNvSpPr/>
            <p:nvPr/>
          </p:nvSpPr>
          <p:spPr>
            <a:xfrm>
              <a:off x="10145083" y="223466"/>
              <a:ext cx="1177768" cy="663066"/>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cxnSp>
          <p:nvCxnSpPr>
            <p:cNvPr id="69" name="Curved Connector 68">
              <a:extLst>
                <a:ext uri="{FF2B5EF4-FFF2-40B4-BE49-F238E27FC236}">
                  <a16:creationId xmlns:a16="http://schemas.microsoft.com/office/drawing/2014/main" id="{81EE5008-000B-044B-8DB2-4DE5919E17C4}"/>
                </a:ext>
              </a:extLst>
            </p:cNvPr>
            <p:cNvCxnSpPr>
              <a:cxnSpLocks/>
              <a:endCxn id="68" idx="4"/>
            </p:cNvCxnSpPr>
            <p:nvPr/>
          </p:nvCxnSpPr>
          <p:spPr>
            <a:xfrm flipV="1">
              <a:off x="7708502" y="886532"/>
              <a:ext cx="3025465" cy="2769355"/>
            </a:xfrm>
            <a:prstGeom prst="curvedConnector2">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73" name="TextBox 72"/>
          <p:cNvSpPr txBox="1"/>
          <p:nvPr/>
        </p:nvSpPr>
        <p:spPr>
          <a:xfrm>
            <a:off x="456086" y="4713904"/>
            <a:ext cx="4572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a:t>
            </a:r>
          </a:p>
        </p:txBody>
      </p:sp>
      <p:sp>
        <p:nvSpPr>
          <p:cNvPr id="74" name="TextBox 73"/>
          <p:cNvSpPr txBox="1"/>
          <p:nvPr/>
        </p:nvSpPr>
        <p:spPr>
          <a:xfrm>
            <a:off x="2146996" y="4739020"/>
            <a:ext cx="4572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a:t>
            </a:r>
          </a:p>
        </p:txBody>
      </p:sp>
      <p:sp>
        <p:nvSpPr>
          <p:cNvPr id="75" name="TextBox 74"/>
          <p:cNvSpPr txBox="1"/>
          <p:nvPr/>
        </p:nvSpPr>
        <p:spPr>
          <a:xfrm>
            <a:off x="3574120" y="5319703"/>
            <a:ext cx="4572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a:t>
            </a:r>
          </a:p>
        </p:txBody>
      </p:sp>
      <p:sp>
        <p:nvSpPr>
          <p:cNvPr id="76" name="TextBox 75"/>
          <p:cNvSpPr txBox="1"/>
          <p:nvPr/>
        </p:nvSpPr>
        <p:spPr>
          <a:xfrm>
            <a:off x="5279747" y="5246523"/>
            <a:ext cx="4572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a:t>
            </a:r>
          </a:p>
        </p:txBody>
      </p:sp>
      <p:pic>
        <p:nvPicPr>
          <p:cNvPr id="11" name="Picture 10">
            <a:extLst>
              <a:ext uri="{FF2B5EF4-FFF2-40B4-BE49-F238E27FC236}">
                <a16:creationId xmlns:a16="http://schemas.microsoft.com/office/drawing/2014/main" id="{FFC1F651-4C29-413F-B983-EF0DBEC89CBD}"/>
              </a:ext>
            </a:extLst>
          </p:cNvPr>
          <p:cNvPicPr>
            <a:picLocks noChangeAspect="1"/>
          </p:cNvPicPr>
          <p:nvPr/>
        </p:nvPicPr>
        <p:blipFill>
          <a:blip r:embed="rId4"/>
          <a:stretch>
            <a:fillRect/>
          </a:stretch>
        </p:blipFill>
        <p:spPr>
          <a:xfrm>
            <a:off x="10729397" y="82160"/>
            <a:ext cx="1402202" cy="1146147"/>
          </a:xfrm>
          <a:prstGeom prst="rect">
            <a:avLst/>
          </a:prstGeom>
        </p:spPr>
      </p:pic>
      <p:pic>
        <p:nvPicPr>
          <p:cNvPr id="80" name="Graphic 79" descr="Teacher">
            <a:extLst>
              <a:ext uri="{FF2B5EF4-FFF2-40B4-BE49-F238E27FC236}">
                <a16:creationId xmlns:a16="http://schemas.microsoft.com/office/drawing/2014/main" id="{FDD91253-2B5A-4301-92CF-7F29D027CED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0401" y="33892"/>
            <a:ext cx="914400" cy="914400"/>
          </a:xfrm>
          <a:prstGeom prst="rect">
            <a:avLst/>
          </a:prstGeom>
        </p:spPr>
      </p:pic>
      <p:sp>
        <p:nvSpPr>
          <p:cNvPr id="82" name="Speech Bubble: Rectangle with Corners Rounded 81">
            <a:extLst>
              <a:ext uri="{FF2B5EF4-FFF2-40B4-BE49-F238E27FC236}">
                <a16:creationId xmlns:a16="http://schemas.microsoft.com/office/drawing/2014/main" id="{CFDA82C8-B4FE-430C-9E59-87C1F58B0E07}"/>
              </a:ext>
            </a:extLst>
          </p:cNvPr>
          <p:cNvSpPr/>
          <p:nvPr/>
        </p:nvSpPr>
        <p:spPr>
          <a:xfrm>
            <a:off x="1082965" y="237168"/>
            <a:ext cx="2771199" cy="414998"/>
          </a:xfrm>
          <a:prstGeom prst="wedgeRoundRectCallout">
            <a:avLst>
              <a:gd name="adj1" fmla="val -60011"/>
              <a:gd name="adj2" fmla="val -5052"/>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Arial"/>
              <a:ea typeface="+mn-ea"/>
              <a:cs typeface="+mn-cs"/>
            </a:endParaRPr>
          </a:p>
        </p:txBody>
      </p:sp>
      <p:sp>
        <p:nvSpPr>
          <p:cNvPr id="81" name="TextBox 80">
            <a:extLst>
              <a:ext uri="{FF2B5EF4-FFF2-40B4-BE49-F238E27FC236}">
                <a16:creationId xmlns:a16="http://schemas.microsoft.com/office/drawing/2014/main" id="{C0CEFE53-11C7-4B38-9C91-85C6740ADCFF}"/>
              </a:ext>
            </a:extLst>
          </p:cNvPr>
          <p:cNvSpPr txBox="1"/>
          <p:nvPr/>
        </p:nvSpPr>
        <p:spPr>
          <a:xfrm>
            <a:off x="1084535" y="232264"/>
            <a:ext cx="3095311"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Vokabeln</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lernen</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grpSp>
        <p:nvGrpSpPr>
          <p:cNvPr id="36" name="Group 35">
            <a:extLst>
              <a:ext uri="{FF2B5EF4-FFF2-40B4-BE49-F238E27FC236}">
                <a16:creationId xmlns:a16="http://schemas.microsoft.com/office/drawing/2014/main" id="{BD617036-AD20-4810-A299-5BD0635C73F3}"/>
              </a:ext>
            </a:extLst>
          </p:cNvPr>
          <p:cNvGrpSpPr/>
          <p:nvPr/>
        </p:nvGrpSpPr>
        <p:grpSpPr>
          <a:xfrm>
            <a:off x="7628195" y="1651119"/>
            <a:ext cx="3795320" cy="3666428"/>
            <a:chOff x="-248428" y="969832"/>
            <a:chExt cx="2104444" cy="3152551"/>
          </a:xfrm>
        </p:grpSpPr>
        <p:cxnSp>
          <p:nvCxnSpPr>
            <p:cNvPr id="37" name="Curved Connector 52">
              <a:extLst>
                <a:ext uri="{FF2B5EF4-FFF2-40B4-BE49-F238E27FC236}">
                  <a16:creationId xmlns:a16="http://schemas.microsoft.com/office/drawing/2014/main" id="{43C7001C-DA5B-484D-9A27-D584A062006A}"/>
                </a:ext>
              </a:extLst>
            </p:cNvPr>
            <p:cNvCxnSpPr>
              <a:cxnSpLocks/>
              <a:stCxn id="38" idx="4"/>
            </p:cNvCxnSpPr>
            <p:nvPr/>
          </p:nvCxnSpPr>
          <p:spPr>
            <a:xfrm rot="5400000">
              <a:off x="-701235" y="2085705"/>
              <a:ext cx="2489485" cy="1583871"/>
            </a:xfrm>
            <a:prstGeom prst="curvedConnector3">
              <a:avLst>
                <a:gd name="adj1" fmla="val 50000"/>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8" name="Oval 37">
              <a:extLst>
                <a:ext uri="{FF2B5EF4-FFF2-40B4-BE49-F238E27FC236}">
                  <a16:creationId xmlns:a16="http://schemas.microsoft.com/office/drawing/2014/main" id="{027124B8-BFBB-4B10-8C5E-9B23126674C3}"/>
                </a:ext>
              </a:extLst>
            </p:cNvPr>
            <p:cNvSpPr/>
            <p:nvPr/>
          </p:nvSpPr>
          <p:spPr>
            <a:xfrm>
              <a:off x="814869" y="969832"/>
              <a:ext cx="1041147" cy="663066"/>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grpSp>
      <p:sp>
        <p:nvSpPr>
          <p:cNvPr id="40" name="TextBox 39">
            <a:extLst>
              <a:ext uri="{FF2B5EF4-FFF2-40B4-BE49-F238E27FC236}">
                <a16:creationId xmlns:a16="http://schemas.microsoft.com/office/drawing/2014/main" id="{A4D82C2E-C838-435F-BC6E-5A9AE9050022}"/>
              </a:ext>
            </a:extLst>
          </p:cNvPr>
          <p:cNvSpPr txBox="1"/>
          <p:nvPr/>
        </p:nvSpPr>
        <p:spPr>
          <a:xfrm>
            <a:off x="9422816" y="1794800"/>
            <a:ext cx="213290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waschen</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44" name="TextBox 43">
            <a:extLst>
              <a:ext uri="{FF2B5EF4-FFF2-40B4-BE49-F238E27FC236}">
                <a16:creationId xmlns:a16="http://schemas.microsoft.com/office/drawing/2014/main" id="{9A92ABC2-72A8-497A-9B1D-7A13C018A39E}"/>
              </a:ext>
            </a:extLst>
          </p:cNvPr>
          <p:cNvSpPr txBox="1"/>
          <p:nvPr/>
        </p:nvSpPr>
        <p:spPr>
          <a:xfrm>
            <a:off x="7359913" y="5246523"/>
            <a:ext cx="4572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a:t>
            </a:r>
          </a:p>
        </p:txBody>
      </p:sp>
      <p:sp>
        <p:nvSpPr>
          <p:cNvPr id="49" name="TextBox 48">
            <a:extLst>
              <a:ext uri="{FF2B5EF4-FFF2-40B4-BE49-F238E27FC236}">
                <a16:creationId xmlns:a16="http://schemas.microsoft.com/office/drawing/2014/main" id="{A93FE00D-1E7F-435F-B214-EFEF3F88B2E1}"/>
              </a:ext>
            </a:extLst>
          </p:cNvPr>
          <p:cNvSpPr txBox="1"/>
          <p:nvPr/>
        </p:nvSpPr>
        <p:spPr>
          <a:xfrm>
            <a:off x="8827834" y="5180410"/>
            <a:ext cx="4572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6</a:t>
            </a:r>
          </a:p>
        </p:txBody>
      </p:sp>
      <p:sp>
        <p:nvSpPr>
          <p:cNvPr id="64" name="TextBox 63">
            <a:extLst>
              <a:ext uri="{FF2B5EF4-FFF2-40B4-BE49-F238E27FC236}">
                <a16:creationId xmlns:a16="http://schemas.microsoft.com/office/drawing/2014/main" id="{87503E36-407D-433D-A917-FCEE7773221B}"/>
              </a:ext>
            </a:extLst>
          </p:cNvPr>
          <p:cNvSpPr txBox="1"/>
          <p:nvPr/>
        </p:nvSpPr>
        <p:spPr>
          <a:xfrm>
            <a:off x="7264878" y="1794800"/>
            <a:ext cx="213290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das Auto</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grpSp>
        <p:nvGrpSpPr>
          <p:cNvPr id="65" name="Group 64">
            <a:extLst>
              <a:ext uri="{FF2B5EF4-FFF2-40B4-BE49-F238E27FC236}">
                <a16:creationId xmlns:a16="http://schemas.microsoft.com/office/drawing/2014/main" id="{F16EB1C6-6646-45D4-AD9A-522B5A455ACC}"/>
              </a:ext>
            </a:extLst>
          </p:cNvPr>
          <p:cNvGrpSpPr/>
          <p:nvPr/>
        </p:nvGrpSpPr>
        <p:grpSpPr>
          <a:xfrm>
            <a:off x="7509677" y="1651051"/>
            <a:ext cx="2266026" cy="3973901"/>
            <a:chOff x="270788" y="969832"/>
            <a:chExt cx="3260528" cy="3941981"/>
          </a:xfrm>
        </p:grpSpPr>
        <p:cxnSp>
          <p:nvCxnSpPr>
            <p:cNvPr id="66" name="Curved Connector 52">
              <a:extLst>
                <a:ext uri="{FF2B5EF4-FFF2-40B4-BE49-F238E27FC236}">
                  <a16:creationId xmlns:a16="http://schemas.microsoft.com/office/drawing/2014/main" id="{035C02DA-AE07-4C81-AF74-6A54BA1861DE}"/>
                </a:ext>
              </a:extLst>
            </p:cNvPr>
            <p:cNvCxnSpPr>
              <a:cxnSpLocks/>
              <a:stCxn id="70" idx="4"/>
            </p:cNvCxnSpPr>
            <p:nvPr/>
          </p:nvCxnSpPr>
          <p:spPr>
            <a:xfrm rot="16200000" flipH="1">
              <a:off x="864614" y="2245111"/>
              <a:ext cx="3278915" cy="2054489"/>
            </a:xfrm>
            <a:prstGeom prst="curvedConnector3">
              <a:avLst>
                <a:gd name="adj1" fmla="val 50000"/>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70" name="Oval 69">
              <a:extLst>
                <a:ext uri="{FF2B5EF4-FFF2-40B4-BE49-F238E27FC236}">
                  <a16:creationId xmlns:a16="http://schemas.microsoft.com/office/drawing/2014/main" id="{F7DFD45C-2BCC-42D6-8407-BAA8CBAF499E}"/>
                </a:ext>
              </a:extLst>
            </p:cNvPr>
            <p:cNvSpPr/>
            <p:nvPr/>
          </p:nvSpPr>
          <p:spPr>
            <a:xfrm>
              <a:off x="270788" y="969832"/>
              <a:ext cx="2412078" cy="663066"/>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grpSp>
      <p:pic>
        <p:nvPicPr>
          <p:cNvPr id="2" name="Picture 12" descr="Free vector graphics of City">
            <a:extLst>
              <a:ext uri="{FF2B5EF4-FFF2-40B4-BE49-F238E27FC236}">
                <a16:creationId xmlns:a16="http://schemas.microsoft.com/office/drawing/2014/main" id="{AB33F00A-7353-7915-7EF0-29ECDF01C72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9086" y="5356819"/>
            <a:ext cx="993004" cy="140464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Free vector graphics of Blouse">
            <a:extLst>
              <a:ext uri="{FF2B5EF4-FFF2-40B4-BE49-F238E27FC236}">
                <a16:creationId xmlns:a16="http://schemas.microsoft.com/office/drawing/2014/main" id="{8F57C140-2417-31AA-2C4F-B510A272E5A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17051" y="5385351"/>
            <a:ext cx="897367" cy="59635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Free vector graphics of Ant">
            <a:extLst>
              <a:ext uri="{FF2B5EF4-FFF2-40B4-BE49-F238E27FC236}">
                <a16:creationId xmlns:a16="http://schemas.microsoft.com/office/drawing/2014/main" id="{1AB81001-300D-40DE-CB51-1B7DA5F3810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83511" y="6063330"/>
            <a:ext cx="673935" cy="64872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Free vector graphics of Bed">
            <a:extLst>
              <a:ext uri="{FF2B5EF4-FFF2-40B4-BE49-F238E27FC236}">
                <a16:creationId xmlns:a16="http://schemas.microsoft.com/office/drawing/2014/main" id="{F3CD54AB-A922-A6B6-53C1-5D98249A38E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81077" y="5940530"/>
            <a:ext cx="1196555" cy="77152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BCD3D466-C710-6FCE-160A-985FA1C4FC8F}"/>
              </a:ext>
            </a:extLst>
          </p:cNvPr>
          <p:cNvPicPr>
            <a:picLocks noChangeAspect="1"/>
          </p:cNvPicPr>
          <p:nvPr/>
        </p:nvPicPr>
        <p:blipFill>
          <a:blip r:embed="rId11"/>
          <a:stretch>
            <a:fillRect/>
          </a:stretch>
        </p:blipFill>
        <p:spPr>
          <a:xfrm>
            <a:off x="8666542" y="5624950"/>
            <a:ext cx="1608407" cy="1187875"/>
          </a:xfrm>
          <a:prstGeom prst="rect">
            <a:avLst/>
          </a:prstGeom>
        </p:spPr>
      </p:pic>
      <p:pic>
        <p:nvPicPr>
          <p:cNvPr id="45" name="Picture 44" descr="A picture containing logo&#10;&#10;Description automatically generated">
            <a:extLst>
              <a:ext uri="{FF2B5EF4-FFF2-40B4-BE49-F238E27FC236}">
                <a16:creationId xmlns:a16="http://schemas.microsoft.com/office/drawing/2014/main" id="{6DABBA2E-F6F0-4F90-BA68-16CADDDC59F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04549" y="5717074"/>
            <a:ext cx="1177295" cy="1234377"/>
          </a:xfrm>
          <a:prstGeom prst="rect">
            <a:avLst/>
          </a:prstGeom>
        </p:spPr>
      </p:pic>
      <p:pic>
        <p:nvPicPr>
          <p:cNvPr id="56" name="Picture 2" descr="Free vector graphics of Exercise">
            <a:extLst>
              <a:ext uri="{FF2B5EF4-FFF2-40B4-BE49-F238E27FC236}">
                <a16:creationId xmlns:a16="http://schemas.microsoft.com/office/drawing/2014/main" id="{3726EC83-BEE7-4780-8358-92FC3F0D6FF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249764" y="5484408"/>
            <a:ext cx="611906" cy="1223809"/>
          </a:xfrm>
          <a:prstGeom prst="rect">
            <a:avLst/>
          </a:prstGeom>
          <a:noFill/>
          <a:extLst>
            <a:ext uri="{909E8E84-426E-40DD-AFC4-6F175D3DCCD1}">
              <a14:hiddenFill xmlns:a14="http://schemas.microsoft.com/office/drawing/2010/main">
                <a:solidFill>
                  <a:srgbClr val="FFFFFF"/>
                </a:solidFill>
              </a14:hiddenFill>
            </a:ext>
          </a:extLst>
        </p:spPr>
      </p:pic>
      <p:grpSp>
        <p:nvGrpSpPr>
          <p:cNvPr id="57" name="Group 56">
            <a:extLst>
              <a:ext uri="{FF2B5EF4-FFF2-40B4-BE49-F238E27FC236}">
                <a16:creationId xmlns:a16="http://schemas.microsoft.com/office/drawing/2014/main" id="{7C82BD0C-BBD5-4737-A279-66079CE3D851}"/>
              </a:ext>
            </a:extLst>
          </p:cNvPr>
          <p:cNvGrpSpPr/>
          <p:nvPr/>
        </p:nvGrpSpPr>
        <p:grpSpPr>
          <a:xfrm flipH="1">
            <a:off x="8386445" y="265899"/>
            <a:ext cx="3169271" cy="5157262"/>
            <a:chOff x="5562191" y="-62127"/>
            <a:chExt cx="1997414" cy="4208067"/>
          </a:xfrm>
        </p:grpSpPr>
        <p:sp>
          <p:nvSpPr>
            <p:cNvPr id="71" name="Oval 70">
              <a:extLst>
                <a:ext uri="{FF2B5EF4-FFF2-40B4-BE49-F238E27FC236}">
                  <a16:creationId xmlns:a16="http://schemas.microsoft.com/office/drawing/2014/main" id="{F3D70A58-488A-4511-943A-180A116E0E56}"/>
                </a:ext>
              </a:extLst>
            </p:cNvPr>
            <p:cNvSpPr/>
            <p:nvPr/>
          </p:nvSpPr>
          <p:spPr>
            <a:xfrm>
              <a:off x="6363280" y="-62127"/>
              <a:ext cx="1196325" cy="840285"/>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a:ea typeface="+mn-ea"/>
                <a:cs typeface="+mn-cs"/>
              </a:endParaRPr>
            </a:p>
          </p:txBody>
        </p:sp>
        <p:cxnSp>
          <p:nvCxnSpPr>
            <p:cNvPr id="72" name="Curved Connector 59">
              <a:extLst>
                <a:ext uri="{FF2B5EF4-FFF2-40B4-BE49-F238E27FC236}">
                  <a16:creationId xmlns:a16="http://schemas.microsoft.com/office/drawing/2014/main" id="{0303EA32-EFFA-4462-86C8-E60863C4670A}"/>
                </a:ext>
              </a:extLst>
            </p:cNvPr>
            <p:cNvCxnSpPr>
              <a:cxnSpLocks/>
              <a:stCxn id="71" idx="4"/>
            </p:cNvCxnSpPr>
            <p:nvPr/>
          </p:nvCxnSpPr>
          <p:spPr>
            <a:xfrm rot="5400000">
              <a:off x="4577926" y="1762424"/>
              <a:ext cx="3367781" cy="1399251"/>
            </a:xfrm>
            <a:prstGeom prst="curvedConnector3">
              <a:avLst>
                <a:gd name="adj1" fmla="val 50000"/>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77" name="TextBox 76">
            <a:extLst>
              <a:ext uri="{FF2B5EF4-FFF2-40B4-BE49-F238E27FC236}">
                <a16:creationId xmlns:a16="http://schemas.microsoft.com/office/drawing/2014/main" id="{8FC1A932-6882-41D1-8AA0-389B48ECCFC2}"/>
              </a:ext>
            </a:extLst>
          </p:cNvPr>
          <p:cNvSpPr txBox="1"/>
          <p:nvPr/>
        </p:nvSpPr>
        <p:spPr>
          <a:xfrm>
            <a:off x="8308593" y="569518"/>
            <a:ext cx="213290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laufen</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55" name="TextBox 54">
            <a:extLst>
              <a:ext uri="{FF2B5EF4-FFF2-40B4-BE49-F238E27FC236}">
                <a16:creationId xmlns:a16="http://schemas.microsoft.com/office/drawing/2014/main" id="{112BA8C4-748D-4370-995E-66921F71CE33}"/>
              </a:ext>
            </a:extLst>
          </p:cNvPr>
          <p:cNvSpPr txBox="1"/>
          <p:nvPr/>
        </p:nvSpPr>
        <p:spPr>
          <a:xfrm>
            <a:off x="11008442" y="5213100"/>
            <a:ext cx="4572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7</a:t>
            </a:r>
          </a:p>
        </p:txBody>
      </p:sp>
    </p:spTree>
    <p:extLst>
      <p:ext uri="{BB962C8B-B14F-4D97-AF65-F5344CB8AC3E}">
        <p14:creationId xmlns:p14="http://schemas.microsoft.com/office/powerpoint/2010/main" val="1406306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4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4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5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1" nodeType="clickEffect">
                                  <p:stCondLst>
                                    <p:cond delay="0"/>
                                  </p:stCondLst>
                                  <p:childTnLst>
                                    <p:set>
                                      <p:cBhvr>
                                        <p:cTn id="34" dur="1" fill="hold">
                                          <p:stCondLst>
                                            <p:cond delay="0"/>
                                          </p:stCondLst>
                                        </p:cTn>
                                        <p:tgtEl>
                                          <p:spTgt spid="5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4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1" nodeType="click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64"/>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1" nodeType="clickEffect">
                                  <p:stCondLst>
                                    <p:cond delay="0"/>
                                  </p:stCondLst>
                                  <p:childTnLst>
                                    <p:set>
                                      <p:cBhvr>
                                        <p:cTn id="50" dur="1" fill="hold">
                                          <p:stCondLst>
                                            <p:cond delay="0"/>
                                          </p:stCondLst>
                                        </p:cTn>
                                        <p:tgtEl>
                                          <p:spTgt spid="6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77"/>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1" nodeType="clickEffect">
                                  <p:stCondLst>
                                    <p:cond delay="0"/>
                                  </p:stCondLst>
                                  <p:childTnLst>
                                    <p:set>
                                      <p:cBhvr>
                                        <p:cTn id="58" dur="1" fill="hold">
                                          <p:stCondLst>
                                            <p:cond delay="0"/>
                                          </p:stCondLst>
                                        </p:cTn>
                                        <p:tgtEl>
                                          <p:spTgt spid="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9" restart="whenNotActive" fill="hold" evtFilter="cancelBubble" nodeType="interactiveSeq">
                <p:stCondLst>
                  <p:cond evt="onClick" delay="0">
                    <p:tgtEl>
                      <p:spTgt spid="75"/>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52"/>
                                        </p:tgtEl>
                                        <p:attrNameLst>
                                          <p:attrName>style.visibility</p:attrName>
                                        </p:attrNameLst>
                                      </p:cBhvr>
                                      <p:to>
                                        <p:strVal val="visible"/>
                                      </p:to>
                                    </p:set>
                                    <p:animEffect transition="in" filter="fade">
                                      <p:cBhvr>
                                        <p:cTn id="64" dur="500"/>
                                        <p:tgtEl>
                                          <p:spTgt spid="52"/>
                                        </p:tgtEl>
                                      </p:cBhvr>
                                    </p:animEffect>
                                  </p:childTnLst>
                                </p:cTn>
                              </p:par>
                            </p:childTnLst>
                          </p:cTn>
                        </p:par>
                      </p:childTnLst>
                    </p:cTn>
                  </p:par>
                </p:childTnLst>
              </p:cTn>
              <p:nextCondLst>
                <p:cond evt="onClick" delay="0">
                  <p:tgtEl>
                    <p:spTgt spid="75"/>
                  </p:tgtEl>
                </p:cond>
              </p:nextCondLst>
            </p:seq>
            <p:seq concurrent="1" nextAc="seek">
              <p:cTn id="65" restart="whenNotActive" fill="hold" evtFilter="cancelBubble" nodeType="interactiveSeq">
                <p:stCondLst>
                  <p:cond evt="onClick" delay="0">
                    <p:tgtEl>
                      <p:spTgt spid="74"/>
                    </p:tgtEl>
                  </p:cond>
                </p:stCondLst>
                <p:endSync evt="end" delay="0">
                  <p:rtn val="all"/>
                </p:endSync>
                <p:childTnLst>
                  <p:par>
                    <p:cTn id="66" fill="hold">
                      <p:stCondLst>
                        <p:cond delay="0"/>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67"/>
                                        </p:tgtEl>
                                        <p:attrNameLst>
                                          <p:attrName>style.visibility</p:attrName>
                                        </p:attrNameLst>
                                      </p:cBhvr>
                                      <p:to>
                                        <p:strVal val="visible"/>
                                      </p:to>
                                    </p:set>
                                    <p:animEffect transition="in" filter="fade">
                                      <p:cBhvr>
                                        <p:cTn id="70" dur="500"/>
                                        <p:tgtEl>
                                          <p:spTgt spid="67"/>
                                        </p:tgtEl>
                                      </p:cBhvr>
                                    </p:animEffect>
                                  </p:childTnLst>
                                </p:cTn>
                              </p:par>
                            </p:childTnLst>
                          </p:cTn>
                        </p:par>
                      </p:childTnLst>
                    </p:cTn>
                  </p:par>
                </p:childTnLst>
              </p:cTn>
              <p:nextCondLst>
                <p:cond evt="onClick" delay="0">
                  <p:tgtEl>
                    <p:spTgt spid="74"/>
                  </p:tgtEl>
                </p:cond>
              </p:nextCondLst>
            </p:seq>
            <p:seq concurrent="1" nextAc="seek">
              <p:cTn id="71" restart="whenNotActive" fill="hold" evtFilter="cancelBubble" nodeType="interactiveSeq">
                <p:stCondLst>
                  <p:cond evt="onClick" delay="0">
                    <p:tgtEl>
                      <p:spTgt spid="76"/>
                    </p:tgtEl>
                  </p:cond>
                </p:stCondLst>
                <p:endSync evt="end" delay="0">
                  <p:rtn val="all"/>
                </p:endSync>
                <p:childTnLst>
                  <p:par>
                    <p:cTn id="72" fill="hold">
                      <p:stCondLst>
                        <p:cond delay="0"/>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61"/>
                                        </p:tgtEl>
                                        <p:attrNameLst>
                                          <p:attrName>style.visibility</p:attrName>
                                        </p:attrNameLst>
                                      </p:cBhvr>
                                      <p:to>
                                        <p:strVal val="visible"/>
                                      </p:to>
                                    </p:set>
                                    <p:animEffect transition="in" filter="fade">
                                      <p:cBhvr>
                                        <p:cTn id="76" dur="500"/>
                                        <p:tgtEl>
                                          <p:spTgt spid="61"/>
                                        </p:tgtEl>
                                      </p:cBhvr>
                                    </p:animEffect>
                                  </p:childTnLst>
                                </p:cTn>
                              </p:par>
                            </p:childTnLst>
                          </p:cTn>
                        </p:par>
                      </p:childTnLst>
                    </p:cTn>
                  </p:par>
                </p:childTnLst>
              </p:cTn>
              <p:nextCondLst>
                <p:cond evt="onClick" delay="0">
                  <p:tgtEl>
                    <p:spTgt spid="76"/>
                  </p:tgtEl>
                </p:cond>
              </p:nextCondLst>
            </p:seq>
            <p:seq concurrent="1" nextAc="seek">
              <p:cTn id="77" restart="whenNotActive" fill="hold" evtFilter="cancelBubble" nodeType="interactiveSeq">
                <p:stCondLst>
                  <p:cond evt="onClick" delay="0">
                    <p:tgtEl>
                      <p:spTgt spid="73"/>
                    </p:tgtEl>
                  </p:cond>
                </p:stCondLst>
                <p:endSync evt="end" delay="0">
                  <p:rtn val="all"/>
                </p:endSync>
                <p:childTnLst>
                  <p:par>
                    <p:cTn id="78" fill="hold">
                      <p:stCondLst>
                        <p:cond delay="0"/>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58"/>
                                        </p:tgtEl>
                                        <p:attrNameLst>
                                          <p:attrName>style.visibility</p:attrName>
                                        </p:attrNameLst>
                                      </p:cBhvr>
                                      <p:to>
                                        <p:strVal val="visible"/>
                                      </p:to>
                                    </p:set>
                                    <p:animEffect transition="in" filter="fade">
                                      <p:cBhvr>
                                        <p:cTn id="82" dur="500"/>
                                        <p:tgtEl>
                                          <p:spTgt spid="58"/>
                                        </p:tgtEl>
                                      </p:cBhvr>
                                    </p:animEffect>
                                  </p:childTnLst>
                                </p:cTn>
                              </p:par>
                            </p:childTnLst>
                          </p:cTn>
                        </p:par>
                      </p:childTnLst>
                    </p:cTn>
                  </p:par>
                </p:childTnLst>
              </p:cTn>
              <p:nextCondLst>
                <p:cond evt="onClick" delay="0">
                  <p:tgtEl>
                    <p:spTgt spid="73"/>
                  </p:tgtEl>
                </p:cond>
              </p:nextCondLst>
            </p:seq>
            <p:seq concurrent="1" nextAc="seek">
              <p:cTn id="83" restart="whenNotActive" fill="hold" evtFilter="cancelBubble" nodeType="interactiveSeq">
                <p:stCondLst>
                  <p:cond evt="onClick" delay="0">
                    <p:tgtEl>
                      <p:spTgt spid="44"/>
                    </p:tgtEl>
                  </p:cond>
                </p:stCondLst>
                <p:endSync evt="end" delay="0">
                  <p:rtn val="all"/>
                </p:endSync>
                <p:childTnLst>
                  <p:par>
                    <p:cTn id="84" fill="hold">
                      <p:stCondLst>
                        <p:cond delay="0"/>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36"/>
                                        </p:tgtEl>
                                        <p:attrNameLst>
                                          <p:attrName>style.visibility</p:attrName>
                                        </p:attrNameLst>
                                      </p:cBhvr>
                                      <p:to>
                                        <p:strVal val="visible"/>
                                      </p:to>
                                    </p:set>
                                    <p:animEffect transition="in" filter="fade">
                                      <p:cBhvr>
                                        <p:cTn id="88" dur="500"/>
                                        <p:tgtEl>
                                          <p:spTgt spid="36"/>
                                        </p:tgtEl>
                                      </p:cBhvr>
                                    </p:animEffect>
                                  </p:childTnLst>
                                </p:cTn>
                              </p:par>
                            </p:childTnLst>
                          </p:cTn>
                        </p:par>
                      </p:childTnLst>
                    </p:cTn>
                  </p:par>
                </p:childTnLst>
              </p:cTn>
              <p:nextCondLst>
                <p:cond evt="onClick" delay="0">
                  <p:tgtEl>
                    <p:spTgt spid="44"/>
                  </p:tgtEl>
                </p:cond>
              </p:nextCondLst>
            </p:seq>
            <p:seq concurrent="1" nextAc="seek">
              <p:cTn id="89" restart="whenNotActive" fill="hold" evtFilter="cancelBubble" nodeType="interactiveSeq">
                <p:stCondLst>
                  <p:cond evt="onClick" delay="0">
                    <p:tgtEl>
                      <p:spTgt spid="49"/>
                    </p:tgtEl>
                  </p:cond>
                </p:stCondLst>
                <p:endSync evt="end" delay="0">
                  <p:rtn val="all"/>
                </p:endSync>
                <p:childTnLst>
                  <p:par>
                    <p:cTn id="90" fill="hold">
                      <p:stCondLst>
                        <p:cond delay="0"/>
                      </p:stCondLst>
                      <p:childTnLst>
                        <p:par>
                          <p:cTn id="91" fill="hold">
                            <p:stCondLst>
                              <p:cond delay="0"/>
                            </p:stCondLst>
                            <p:childTnLst>
                              <p:par>
                                <p:cTn id="92" presetID="10" presetClass="entr" presetSubtype="0" fill="hold" nodeType="clickEffect">
                                  <p:stCondLst>
                                    <p:cond delay="0"/>
                                  </p:stCondLst>
                                  <p:childTnLst>
                                    <p:set>
                                      <p:cBhvr>
                                        <p:cTn id="93" dur="1" fill="hold">
                                          <p:stCondLst>
                                            <p:cond delay="0"/>
                                          </p:stCondLst>
                                        </p:cTn>
                                        <p:tgtEl>
                                          <p:spTgt spid="65"/>
                                        </p:tgtEl>
                                        <p:attrNameLst>
                                          <p:attrName>style.visibility</p:attrName>
                                        </p:attrNameLst>
                                      </p:cBhvr>
                                      <p:to>
                                        <p:strVal val="visible"/>
                                      </p:to>
                                    </p:set>
                                    <p:animEffect transition="in" filter="fade">
                                      <p:cBhvr>
                                        <p:cTn id="94" dur="500"/>
                                        <p:tgtEl>
                                          <p:spTgt spid="65"/>
                                        </p:tgtEl>
                                      </p:cBhvr>
                                    </p:animEffect>
                                  </p:childTnLst>
                                </p:cTn>
                              </p:par>
                            </p:childTnLst>
                          </p:cTn>
                        </p:par>
                      </p:childTnLst>
                    </p:cTn>
                  </p:par>
                </p:childTnLst>
              </p:cTn>
              <p:nextCondLst>
                <p:cond evt="onClick" delay="0">
                  <p:tgtEl>
                    <p:spTgt spid="49"/>
                  </p:tgtEl>
                </p:cond>
              </p:nextCondLst>
            </p:seq>
            <p:seq concurrent="1" nextAc="seek">
              <p:cTn id="95" restart="whenNotActive" fill="hold" evtFilter="cancelBubble" nodeType="interactiveSeq">
                <p:stCondLst>
                  <p:cond evt="onClick" delay="0">
                    <p:tgtEl>
                      <p:spTgt spid="55"/>
                    </p:tgtEl>
                  </p:cond>
                </p:stCondLst>
                <p:endSync evt="end" delay="0">
                  <p:rtn val="all"/>
                </p:endSync>
                <p:childTnLst>
                  <p:par>
                    <p:cTn id="96" fill="hold">
                      <p:stCondLst>
                        <p:cond delay="0"/>
                      </p:stCondLst>
                      <p:childTnLst>
                        <p:par>
                          <p:cTn id="97" fill="hold">
                            <p:stCondLst>
                              <p:cond delay="0"/>
                            </p:stCondLst>
                            <p:childTnLst>
                              <p:par>
                                <p:cTn id="98" presetID="10" presetClass="entr" presetSubtype="0" fill="hold" nodeType="clickEffect">
                                  <p:stCondLst>
                                    <p:cond delay="0"/>
                                  </p:stCondLst>
                                  <p:childTnLst>
                                    <p:set>
                                      <p:cBhvr>
                                        <p:cTn id="99" dur="1" fill="hold">
                                          <p:stCondLst>
                                            <p:cond delay="0"/>
                                          </p:stCondLst>
                                        </p:cTn>
                                        <p:tgtEl>
                                          <p:spTgt spid="57"/>
                                        </p:tgtEl>
                                        <p:attrNameLst>
                                          <p:attrName>style.visibility</p:attrName>
                                        </p:attrNameLst>
                                      </p:cBhvr>
                                      <p:to>
                                        <p:strVal val="visible"/>
                                      </p:to>
                                    </p:set>
                                    <p:animEffect transition="in" filter="fade">
                                      <p:cBhvr>
                                        <p:cTn id="100" dur="500"/>
                                        <p:tgtEl>
                                          <p:spTgt spid="57"/>
                                        </p:tgtEl>
                                      </p:cBhvr>
                                    </p:animEffect>
                                  </p:childTnLst>
                                </p:cTn>
                              </p:par>
                            </p:childTnLst>
                          </p:cTn>
                        </p:par>
                      </p:childTnLst>
                    </p:cTn>
                  </p:par>
                </p:childTnLst>
              </p:cTn>
              <p:nextCondLst>
                <p:cond evt="onClick" delay="0">
                  <p:tgtEl>
                    <p:spTgt spid="55"/>
                  </p:tgtEl>
                </p:cond>
              </p:nextCondLst>
            </p:seq>
          </p:childTnLst>
        </p:cTn>
      </p:par>
    </p:tnLst>
    <p:bldLst>
      <p:bldP spid="43" grpId="0"/>
      <p:bldP spid="43" grpId="1"/>
      <p:bldP spid="47" grpId="0"/>
      <p:bldP spid="47" grpId="1"/>
      <p:bldP spid="48" grpId="0"/>
      <p:bldP spid="48" grpId="1"/>
      <p:bldP spid="51" grpId="0"/>
      <p:bldP spid="51" grpId="1"/>
      <p:bldP spid="40" grpId="0"/>
      <p:bldP spid="40" grpId="1"/>
      <p:bldP spid="64" grpId="0"/>
      <p:bldP spid="64" grpId="1"/>
      <p:bldP spid="77" grpId="0"/>
      <p:bldP spid="77"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3"/>
          <a:stretch/>
        </p:blipFill>
        <p:spPr>
          <a:xfrm>
            <a:off x="10909270" y="86527"/>
            <a:ext cx="1190434" cy="1088269"/>
          </a:xfrm>
          <a:prstGeom prst="rect">
            <a:avLst/>
          </a:prstGeom>
          <a:ln>
            <a:noFill/>
          </a:ln>
        </p:spPr>
      </p:pic>
      <p:sp>
        <p:nvSpPr>
          <p:cNvPr id="90" name="CustomShape 3"/>
          <p:cNvSpPr/>
          <p:nvPr/>
        </p:nvSpPr>
        <p:spPr>
          <a:xfrm>
            <a:off x="151923" y="751116"/>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Some German verbs change the vowel in the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er/</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sie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form.</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1" name="CustomShape 4"/>
          <p:cNvSpPr/>
          <p:nvPr/>
        </p:nvSpPr>
        <p:spPr>
          <a:xfrm>
            <a:off x="196321" y="2056146"/>
            <a:ext cx="454624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Ich</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schlaf</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e</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2" name="CustomShape 5"/>
          <p:cNvSpPr/>
          <p:nvPr/>
        </p:nvSpPr>
        <p:spPr>
          <a:xfrm>
            <a:off x="6454668" y="2056146"/>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I sleep/am sleeping.</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99" name="Google Shape;180;p8"/>
          <p:cNvPicPr/>
          <p:nvPr/>
        </p:nvPicPr>
        <p:blipFill>
          <a:blip r:embed="rId4"/>
          <a:stretch/>
        </p:blipFill>
        <p:spPr>
          <a:xfrm>
            <a:off x="2801204" y="1956911"/>
            <a:ext cx="447513" cy="701947"/>
          </a:xfrm>
          <a:prstGeom prst="rect">
            <a:avLst/>
          </a:prstGeom>
          <a:ln>
            <a:noFill/>
          </a:ln>
        </p:spPr>
      </p:pic>
      <p:pic>
        <p:nvPicPr>
          <p:cNvPr id="102" name="Google Shape;183;p8"/>
          <p:cNvPicPr/>
          <p:nvPr/>
        </p:nvPicPr>
        <p:blipFill>
          <a:blip r:embed="rId5"/>
          <a:stretch/>
        </p:blipFill>
        <p:spPr>
          <a:xfrm>
            <a:off x="5644361" y="1977919"/>
            <a:ext cx="633960" cy="671040"/>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251365" y="74985"/>
            <a:ext cx="10276592" cy="754735"/>
          </a:xfrm>
        </p:spPr>
        <p:txBody>
          <a:bodyPr/>
          <a:lstStyle/>
          <a:p>
            <a:r>
              <a:rPr lang="en-GB" sz="3600" b="1" spc="-1" dirty="0">
                <a:latin typeface="Century Gothic" panose="020B0502020202020204" pitchFamily="34" charset="0"/>
                <a:ea typeface="Century Gothic"/>
              </a:rPr>
              <a:t>Present tense: strong verbs a </a:t>
            </a:r>
            <a:r>
              <a:rPr lang="en-GB" sz="3600" b="1" spc="-1" dirty="0">
                <a:latin typeface="Century Gothic" panose="020B0502020202020204" pitchFamily="34" charset="0"/>
                <a:ea typeface="Century Gothic"/>
                <a:sym typeface="Wingdings" panose="05000000000000000000" pitchFamily="2" charset="2"/>
              </a:rPr>
              <a:t> ä</a:t>
            </a:r>
            <a:endParaRPr lang="en-GB" sz="3600" dirty="0"/>
          </a:p>
        </p:txBody>
      </p:sp>
      <p:sp>
        <p:nvSpPr>
          <p:cNvPr id="25" name="CustomShape 4">
            <a:extLst>
              <a:ext uri="{FF2B5EF4-FFF2-40B4-BE49-F238E27FC236}">
                <a16:creationId xmlns:a16="http://schemas.microsoft.com/office/drawing/2014/main" id="{277496F3-69BA-4A7D-B6A8-65395BD5A313}"/>
              </a:ext>
            </a:extLst>
          </p:cNvPr>
          <p:cNvSpPr/>
          <p:nvPr/>
        </p:nvSpPr>
        <p:spPr>
          <a:xfrm>
            <a:off x="196321" y="2937864"/>
            <a:ext cx="454624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Sie</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schl</a:t>
            </a:r>
            <a:r>
              <a:rPr kumimoji="0" lang="en-GB" sz="2800" b="1" i="0" u="none" strike="noStrike" kern="1200" cap="none" spc="-1" normalizeH="0" baseline="0" noProof="0" dirty="0" err="1">
                <a:ln>
                  <a:noFill/>
                </a:ln>
                <a:solidFill>
                  <a:srgbClr val="FF0000"/>
                </a:solidFill>
                <a:effectLst/>
                <a:uLnTx/>
                <a:uFillTx/>
                <a:latin typeface="Century Gothic" panose="020B0502020202020204" pitchFamily="34" charset="0"/>
                <a:ea typeface="Century Gothic"/>
                <a:cs typeface="+mn-cs"/>
              </a:rPr>
              <a:t>ä</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f</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6" name="Google Shape;183;p8">
            <a:extLst>
              <a:ext uri="{FF2B5EF4-FFF2-40B4-BE49-F238E27FC236}">
                <a16:creationId xmlns:a16="http://schemas.microsoft.com/office/drawing/2014/main" id="{3828E342-F245-431D-BE01-5BCFD73524B4}"/>
              </a:ext>
            </a:extLst>
          </p:cNvPr>
          <p:cNvPicPr/>
          <p:nvPr/>
        </p:nvPicPr>
        <p:blipFill>
          <a:blip r:embed="rId5"/>
          <a:stretch/>
        </p:blipFill>
        <p:spPr>
          <a:xfrm>
            <a:off x="5636521" y="2808577"/>
            <a:ext cx="633960" cy="671040"/>
          </a:xfrm>
          <a:prstGeom prst="rect">
            <a:avLst/>
          </a:prstGeom>
          <a:ln>
            <a:noFill/>
          </a:ln>
        </p:spPr>
      </p:pic>
      <p:sp>
        <p:nvSpPr>
          <p:cNvPr id="28" name="CustomShape 5">
            <a:extLst>
              <a:ext uri="{FF2B5EF4-FFF2-40B4-BE49-F238E27FC236}">
                <a16:creationId xmlns:a16="http://schemas.microsoft.com/office/drawing/2014/main" id="{675D5108-DC4A-412D-BADD-7476FD0E6422}"/>
              </a:ext>
            </a:extLst>
          </p:cNvPr>
          <p:cNvSpPr/>
          <p:nvPr/>
        </p:nvSpPr>
        <p:spPr>
          <a:xfrm>
            <a:off x="6422122" y="2936835"/>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She sleeps/is sleeping.</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9" name="CustomShape 3">
            <a:extLst>
              <a:ext uri="{FF2B5EF4-FFF2-40B4-BE49-F238E27FC236}">
                <a16:creationId xmlns:a16="http://schemas.microsoft.com/office/drawing/2014/main" id="{EDEC36A6-6F3E-4CC2-B088-BCEB7BBA666E}"/>
              </a:ext>
            </a:extLst>
          </p:cNvPr>
          <p:cNvSpPr/>
          <p:nvPr/>
        </p:nvSpPr>
        <p:spPr>
          <a:xfrm>
            <a:off x="151923" y="1240901"/>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The ‘a’ in the stem changes to ‘ä’:</a:t>
            </a:r>
            <a:endPar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endParaRPr>
          </a:p>
        </p:txBody>
      </p:sp>
      <p:sp>
        <p:nvSpPr>
          <p:cNvPr id="30" name="CustomShape 4">
            <a:extLst>
              <a:ext uri="{FF2B5EF4-FFF2-40B4-BE49-F238E27FC236}">
                <a16:creationId xmlns:a16="http://schemas.microsoft.com/office/drawing/2014/main" id="{35FB9D7A-008F-48C0-8CA9-A1AFA1EA4535}"/>
              </a:ext>
            </a:extLst>
          </p:cNvPr>
          <p:cNvSpPr/>
          <p:nvPr/>
        </p:nvSpPr>
        <p:spPr>
          <a:xfrm>
            <a:off x="204161" y="4665733"/>
            <a:ext cx="454624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Ich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lauf</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e</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1" name="CustomShape 4">
            <a:extLst>
              <a:ext uri="{FF2B5EF4-FFF2-40B4-BE49-F238E27FC236}">
                <a16:creationId xmlns:a16="http://schemas.microsoft.com/office/drawing/2014/main" id="{4536C8F9-6440-4046-8F53-9AAB092FFDEA}"/>
              </a:ext>
            </a:extLst>
          </p:cNvPr>
          <p:cNvSpPr/>
          <p:nvPr/>
        </p:nvSpPr>
        <p:spPr>
          <a:xfrm>
            <a:off x="212780" y="5514476"/>
            <a:ext cx="454624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Er </a:t>
            </a:r>
            <a:r>
              <a:rPr lang="en-GB" sz="2800" b="1" spc="-1" dirty="0" err="1">
                <a:solidFill>
                  <a:srgbClr val="002060"/>
                </a:solidFill>
                <a:latin typeface="Century Gothic" panose="020B0502020202020204" pitchFamily="34" charset="0"/>
                <a:ea typeface="Century Gothic"/>
              </a:rPr>
              <a:t>l</a:t>
            </a:r>
            <a:r>
              <a:rPr lang="en-GB" sz="2800" b="1" spc="-1" dirty="0" err="1">
                <a:solidFill>
                  <a:srgbClr val="FF0000"/>
                </a:solidFill>
                <a:latin typeface="Century Gothic" panose="020B0502020202020204" pitchFamily="34" charset="0"/>
                <a:ea typeface="Century Gothic"/>
              </a:rPr>
              <a:t>ä</a:t>
            </a:r>
            <a:r>
              <a:rPr kumimoji="0" lang="en-GB" sz="2800" b="1" i="0" u="none" strike="noStrike" kern="1200" cap="none" spc="-1" normalizeH="0" baseline="0" noProof="0" dirty="0" err="1">
                <a:ln>
                  <a:noFill/>
                </a:ln>
                <a:solidFill>
                  <a:srgbClr val="FF0000"/>
                </a:solidFill>
                <a:effectLst/>
                <a:uLnTx/>
                <a:uFillTx/>
                <a:latin typeface="Century Gothic" panose="020B0502020202020204" pitchFamily="34" charset="0"/>
                <a:ea typeface="Century Gothic"/>
                <a:cs typeface="+mn-cs"/>
              </a:rPr>
              <a:t>u</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f</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t</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7" name="Google Shape;183;p8">
            <a:extLst>
              <a:ext uri="{FF2B5EF4-FFF2-40B4-BE49-F238E27FC236}">
                <a16:creationId xmlns:a16="http://schemas.microsoft.com/office/drawing/2014/main" id="{934C8E5A-742D-4A21-AEC1-53E1ED112730}"/>
              </a:ext>
            </a:extLst>
          </p:cNvPr>
          <p:cNvPicPr/>
          <p:nvPr/>
        </p:nvPicPr>
        <p:blipFill>
          <a:blip r:embed="rId5"/>
          <a:stretch/>
        </p:blipFill>
        <p:spPr>
          <a:xfrm>
            <a:off x="5636521" y="4507983"/>
            <a:ext cx="633960" cy="671040"/>
          </a:xfrm>
          <a:prstGeom prst="rect">
            <a:avLst/>
          </a:prstGeom>
          <a:ln>
            <a:noFill/>
          </a:ln>
        </p:spPr>
      </p:pic>
      <p:sp>
        <p:nvSpPr>
          <p:cNvPr id="38" name="CustomShape 5">
            <a:extLst>
              <a:ext uri="{FF2B5EF4-FFF2-40B4-BE49-F238E27FC236}">
                <a16:creationId xmlns:a16="http://schemas.microsoft.com/office/drawing/2014/main" id="{F7D7ECEE-79C1-425A-90D3-6AD7942066BD}"/>
              </a:ext>
            </a:extLst>
          </p:cNvPr>
          <p:cNvSpPr/>
          <p:nvPr/>
        </p:nvSpPr>
        <p:spPr>
          <a:xfrm>
            <a:off x="6454668" y="4641291"/>
            <a:ext cx="5737332"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I </a:t>
            </a:r>
            <a:r>
              <a:rPr lang="en-GB" sz="2800" spc="-1" dirty="0">
                <a:solidFill>
                  <a:srgbClr val="1F3864"/>
                </a:solidFill>
                <a:latin typeface="Century Gothic" panose="020B0502020202020204" pitchFamily="34" charset="0"/>
                <a:ea typeface="Century Gothic"/>
              </a:rPr>
              <a:t>run</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/am </a:t>
            </a:r>
            <a:r>
              <a:rPr lang="en-GB" sz="2800" spc="-1" dirty="0">
                <a:solidFill>
                  <a:srgbClr val="1F3864"/>
                </a:solidFill>
                <a:latin typeface="Century Gothic" panose="020B0502020202020204" pitchFamily="34" charset="0"/>
                <a:ea typeface="Century Gothic"/>
              </a:rPr>
              <a:t>running</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40" name="Google Shape;183;p8">
            <a:extLst>
              <a:ext uri="{FF2B5EF4-FFF2-40B4-BE49-F238E27FC236}">
                <a16:creationId xmlns:a16="http://schemas.microsoft.com/office/drawing/2014/main" id="{59E9DA69-68C6-4752-9BCD-E690A631908F}"/>
              </a:ext>
            </a:extLst>
          </p:cNvPr>
          <p:cNvPicPr/>
          <p:nvPr/>
        </p:nvPicPr>
        <p:blipFill>
          <a:blip r:embed="rId5"/>
          <a:stretch/>
        </p:blipFill>
        <p:spPr>
          <a:xfrm>
            <a:off x="5617911" y="5411463"/>
            <a:ext cx="633960" cy="671040"/>
          </a:xfrm>
          <a:prstGeom prst="rect">
            <a:avLst/>
          </a:prstGeom>
          <a:ln>
            <a:noFill/>
          </a:ln>
        </p:spPr>
      </p:pic>
      <p:sp>
        <p:nvSpPr>
          <p:cNvPr id="41" name="CustomShape 5">
            <a:extLst>
              <a:ext uri="{FF2B5EF4-FFF2-40B4-BE49-F238E27FC236}">
                <a16:creationId xmlns:a16="http://schemas.microsoft.com/office/drawing/2014/main" id="{46FF47AD-6F55-467C-8880-5E027B81A7A3}"/>
              </a:ext>
            </a:extLst>
          </p:cNvPr>
          <p:cNvSpPr/>
          <p:nvPr/>
        </p:nvSpPr>
        <p:spPr>
          <a:xfrm>
            <a:off x="6432751" y="5563373"/>
            <a:ext cx="4095206"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He </a:t>
            </a:r>
            <a:r>
              <a:rPr lang="en-GB" sz="2800" spc="-1" dirty="0">
                <a:solidFill>
                  <a:srgbClr val="1F3864"/>
                </a:solidFill>
                <a:latin typeface="Century Gothic" panose="020B0502020202020204" pitchFamily="34" charset="0"/>
                <a:ea typeface="Century Gothic"/>
              </a:rPr>
              <a:t>runs</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/is</a:t>
            </a:r>
            <a:r>
              <a:rPr kumimoji="0" lang="en-GB" sz="2800" b="0" i="0" u="none" strike="noStrike" kern="1200" cap="none" spc="-1" normalizeH="0" noProof="0" dirty="0">
                <a:ln>
                  <a:noFill/>
                </a:ln>
                <a:solidFill>
                  <a:srgbClr val="1F3864"/>
                </a:solidFill>
                <a:effectLst/>
                <a:uLnTx/>
                <a:uFillTx/>
                <a:latin typeface="Century Gothic" panose="020B0502020202020204" pitchFamily="34" charset="0"/>
                <a:ea typeface="Century Gothic"/>
                <a:cs typeface="+mn-cs"/>
              </a:rPr>
              <a:t> running</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9" name="Picture 8" descr="A picture containing text&#10;&#10;Description automatically generated">
            <a:extLst>
              <a:ext uri="{FF2B5EF4-FFF2-40B4-BE49-F238E27FC236}">
                <a16:creationId xmlns:a16="http://schemas.microsoft.com/office/drawing/2014/main" id="{8123FE6C-7786-416A-9C45-7F855618726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22882" y="2802120"/>
            <a:ext cx="1051670" cy="785049"/>
          </a:xfrm>
          <a:prstGeom prst="rect">
            <a:avLst/>
          </a:prstGeom>
        </p:spPr>
      </p:pic>
      <p:grpSp>
        <p:nvGrpSpPr>
          <p:cNvPr id="27" name="Group 26">
            <a:extLst>
              <a:ext uri="{FF2B5EF4-FFF2-40B4-BE49-F238E27FC236}">
                <a16:creationId xmlns:a16="http://schemas.microsoft.com/office/drawing/2014/main" id="{0379AECA-EC9A-4BE3-BEAF-92E4C139F3E3}"/>
              </a:ext>
            </a:extLst>
          </p:cNvPr>
          <p:cNvGrpSpPr/>
          <p:nvPr/>
        </p:nvGrpSpPr>
        <p:grpSpPr>
          <a:xfrm>
            <a:off x="9643700" y="1234442"/>
            <a:ext cx="2472385" cy="1090615"/>
            <a:chOff x="8471582" y="1954513"/>
            <a:chExt cx="3166236" cy="1925679"/>
          </a:xfrm>
        </p:grpSpPr>
        <p:sp>
          <p:nvSpPr>
            <p:cNvPr id="32" name="Oval Callout 13">
              <a:extLst>
                <a:ext uri="{FF2B5EF4-FFF2-40B4-BE49-F238E27FC236}">
                  <a16:creationId xmlns:a16="http://schemas.microsoft.com/office/drawing/2014/main" id="{40EA5F8C-358E-4E11-857D-787079F8D6A3}"/>
                </a:ext>
              </a:extLst>
            </p:cNvPr>
            <p:cNvSpPr/>
            <p:nvPr/>
          </p:nvSpPr>
          <p:spPr>
            <a:xfrm>
              <a:off x="8471582" y="1954513"/>
              <a:ext cx="3166236" cy="1925679"/>
            </a:xfrm>
            <a:prstGeom prst="wedgeEllipseCallout">
              <a:avLst>
                <a:gd name="adj1" fmla="val -157800"/>
                <a:gd name="adj2" fmla="val -42448"/>
              </a:avLst>
            </a:prstGeom>
            <a:solidFill>
              <a:srgbClr val="002060"/>
            </a:solidFill>
            <a:ln w="12700" cap="flat" cmpd="sng" algn="ctr">
              <a:solidFill>
                <a:srgbClr val="FFD10D"/>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35" name="TextBox 34">
              <a:extLst>
                <a:ext uri="{FF2B5EF4-FFF2-40B4-BE49-F238E27FC236}">
                  <a16:creationId xmlns:a16="http://schemas.microsoft.com/office/drawing/2014/main" id="{0610D515-FFF3-4957-AFA6-436C35CFF53A}"/>
                </a:ext>
              </a:extLst>
            </p:cNvPr>
            <p:cNvSpPr txBox="1"/>
            <p:nvPr/>
          </p:nvSpPr>
          <p:spPr>
            <a:xfrm>
              <a:off x="8865757" y="2030356"/>
              <a:ext cx="2325379" cy="124990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a:ea typeface="+mn-ea"/>
                  <a:cs typeface="+mn-cs"/>
                </a:rPr>
                <a:t>We call these </a:t>
              </a:r>
              <a:r>
                <a:rPr kumimoji="0" lang="en-GB" sz="2000" b="1" i="0" u="none" strike="noStrike" kern="1200" cap="none" spc="0" normalizeH="0" baseline="0" noProof="0" dirty="0">
                  <a:ln>
                    <a:noFill/>
                  </a:ln>
                  <a:solidFill>
                    <a:prstClr val="white"/>
                  </a:solidFill>
                  <a:effectLst/>
                  <a:uLnTx/>
                  <a:uFillTx/>
                  <a:latin typeface="Century Gothic"/>
                  <a:ea typeface="+mn-ea"/>
                  <a:cs typeface="+mn-cs"/>
                </a:rPr>
                <a:t>strong</a:t>
              </a:r>
              <a:r>
                <a:rPr kumimoji="0" lang="en-GB" sz="2000" b="0" i="0" u="none" strike="noStrike" kern="1200" cap="none" spc="0" normalizeH="0" baseline="0" noProof="0" dirty="0">
                  <a:ln>
                    <a:noFill/>
                  </a:ln>
                  <a:solidFill>
                    <a:prstClr val="white"/>
                  </a:solidFill>
                  <a:effectLst/>
                  <a:uLnTx/>
                  <a:uFillTx/>
                  <a:latin typeface="Century Gothic"/>
                  <a:ea typeface="+mn-ea"/>
                  <a:cs typeface="+mn-cs"/>
                </a:rPr>
                <a:t> verbs.</a:t>
              </a:r>
            </a:p>
          </p:txBody>
        </p:sp>
      </p:grpSp>
      <p:sp>
        <p:nvSpPr>
          <p:cNvPr id="51" name="CustomShape 3">
            <a:extLst>
              <a:ext uri="{FF2B5EF4-FFF2-40B4-BE49-F238E27FC236}">
                <a16:creationId xmlns:a16="http://schemas.microsoft.com/office/drawing/2014/main" id="{83020564-F256-4F7A-B113-3D8B629346D3}"/>
              </a:ext>
            </a:extLst>
          </p:cNvPr>
          <p:cNvSpPr/>
          <p:nvPr/>
        </p:nvSpPr>
        <p:spPr>
          <a:xfrm>
            <a:off x="151923" y="3860106"/>
            <a:ext cx="1222676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In </a:t>
            </a:r>
            <a:r>
              <a:rPr lang="en-GB" sz="2800" dirty="0">
                <a:solidFill>
                  <a:srgbClr val="5B9BD5">
                    <a:lumMod val="50000"/>
                  </a:srgbClr>
                </a:solidFill>
                <a:latin typeface="Century Gothic" panose="020B0502020202020204" pitchFamily="34" charset="0"/>
              </a:rPr>
              <a:t>strong </a:t>
            </a:r>
            <a:r>
              <a:rPr kumimoji="0" lang="en-GB" sz="28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verbs with ‘au’, the ‘ä’ changes the vowel sound a lot, too!</a:t>
            </a:r>
            <a:endParaRPr kumimoji="0" lang="en-GB" sz="2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DAA520"/>
              </a:solidFill>
              <a:effectLst/>
              <a:uLnTx/>
              <a:uFillTx/>
              <a:latin typeface="Century Gothic" panose="020B0502020202020204" pitchFamily="34" charset="0"/>
              <a:ea typeface="+mn-ea"/>
              <a:cs typeface="+mn-cs"/>
            </a:endParaRPr>
          </a:p>
        </p:txBody>
      </p:sp>
      <p:pic>
        <p:nvPicPr>
          <p:cNvPr id="52" name="Google Shape;180;p8">
            <a:extLst>
              <a:ext uri="{FF2B5EF4-FFF2-40B4-BE49-F238E27FC236}">
                <a16:creationId xmlns:a16="http://schemas.microsoft.com/office/drawing/2014/main" id="{7906B7CD-54AF-4F4E-B1C7-B1BAD4C499B4}"/>
              </a:ext>
            </a:extLst>
          </p:cNvPr>
          <p:cNvPicPr/>
          <p:nvPr/>
        </p:nvPicPr>
        <p:blipFill>
          <a:blip r:embed="rId4"/>
          <a:stretch/>
        </p:blipFill>
        <p:spPr>
          <a:xfrm>
            <a:off x="2718215" y="4463521"/>
            <a:ext cx="478679" cy="732421"/>
          </a:xfrm>
          <a:prstGeom prst="rect">
            <a:avLst/>
          </a:prstGeom>
          <a:ln>
            <a:noFill/>
          </a:ln>
        </p:spPr>
      </p:pic>
      <p:pic>
        <p:nvPicPr>
          <p:cNvPr id="6" name="Picture 5" descr="A picture containing text&#10;&#10;Description automatically generated">
            <a:extLst>
              <a:ext uri="{FF2B5EF4-FFF2-40B4-BE49-F238E27FC236}">
                <a16:creationId xmlns:a16="http://schemas.microsoft.com/office/drawing/2014/main" id="{7271C9DC-2775-4D96-BAB1-9D48211DE6E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49574" y="5325353"/>
            <a:ext cx="905228" cy="671040"/>
          </a:xfrm>
          <a:prstGeom prst="rect">
            <a:avLst/>
          </a:prstGeom>
        </p:spPr>
      </p:pic>
      <p:sp>
        <p:nvSpPr>
          <p:cNvPr id="56" name="Speech Bubble: Rectangle with Corners Rounded 55">
            <a:extLst>
              <a:ext uri="{FF2B5EF4-FFF2-40B4-BE49-F238E27FC236}">
                <a16:creationId xmlns:a16="http://schemas.microsoft.com/office/drawing/2014/main" id="{B535C9EC-FBEF-4363-BAC4-E358E9D3F394}"/>
              </a:ext>
            </a:extLst>
          </p:cNvPr>
          <p:cNvSpPr/>
          <p:nvPr/>
        </p:nvSpPr>
        <p:spPr>
          <a:xfrm>
            <a:off x="641461" y="6223679"/>
            <a:ext cx="9661186" cy="518040"/>
          </a:xfrm>
          <a:prstGeom prst="wedgeRoundRectCallout">
            <a:avLst>
              <a:gd name="adj1" fmla="val -33653"/>
              <a:gd name="adj2" fmla="val -9684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57" name="Google Shape;108;p3">
            <a:extLst>
              <a:ext uri="{FF2B5EF4-FFF2-40B4-BE49-F238E27FC236}">
                <a16:creationId xmlns:a16="http://schemas.microsoft.com/office/drawing/2014/main" id="{29B6D31F-5506-45AC-9B9B-1FF32D58632F}"/>
              </a:ext>
            </a:extLst>
          </p:cNvPr>
          <p:cNvSpPr txBox="1"/>
          <p:nvPr/>
        </p:nvSpPr>
        <p:spPr>
          <a:xfrm>
            <a:off x="648918" y="6241089"/>
            <a:ext cx="9879039"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The verb endings are the same for all verbs in the present tense.</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grpSp>
        <p:nvGrpSpPr>
          <p:cNvPr id="53" name="Group 52">
            <a:extLst>
              <a:ext uri="{FF2B5EF4-FFF2-40B4-BE49-F238E27FC236}">
                <a16:creationId xmlns:a16="http://schemas.microsoft.com/office/drawing/2014/main" id="{E5A6D7E2-831B-49A0-B2C4-C78216576E8B}"/>
              </a:ext>
            </a:extLst>
          </p:cNvPr>
          <p:cNvGrpSpPr/>
          <p:nvPr/>
        </p:nvGrpSpPr>
        <p:grpSpPr>
          <a:xfrm>
            <a:off x="10302647" y="2345109"/>
            <a:ext cx="1872931" cy="1227410"/>
            <a:chOff x="9277833" y="1711680"/>
            <a:chExt cx="2398551" cy="2167216"/>
          </a:xfrm>
        </p:grpSpPr>
        <p:sp>
          <p:nvSpPr>
            <p:cNvPr id="58" name="Oval Callout 13">
              <a:extLst>
                <a:ext uri="{FF2B5EF4-FFF2-40B4-BE49-F238E27FC236}">
                  <a16:creationId xmlns:a16="http://schemas.microsoft.com/office/drawing/2014/main" id="{92CE55DE-0DDF-404E-B9E8-24FDBFA45C2D}"/>
                </a:ext>
              </a:extLst>
            </p:cNvPr>
            <p:cNvSpPr/>
            <p:nvPr/>
          </p:nvSpPr>
          <p:spPr>
            <a:xfrm>
              <a:off x="9277833" y="1711680"/>
              <a:ext cx="2322363" cy="2167216"/>
            </a:xfrm>
            <a:prstGeom prst="wedgeEllipseCallout">
              <a:avLst>
                <a:gd name="adj1" fmla="val -95524"/>
                <a:gd name="adj2" fmla="val -743"/>
              </a:avLst>
            </a:prstGeom>
            <a:solidFill>
              <a:srgbClr val="002060"/>
            </a:solidFill>
            <a:ln w="12700" cap="flat" cmpd="sng" algn="ctr">
              <a:solidFill>
                <a:srgbClr val="FFD10D"/>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59" name="TextBox 58">
              <a:extLst>
                <a:ext uri="{FF2B5EF4-FFF2-40B4-BE49-F238E27FC236}">
                  <a16:creationId xmlns:a16="http://schemas.microsoft.com/office/drawing/2014/main" id="{0824C4E9-38FE-4F03-A9F4-0E084EE1C6D5}"/>
                </a:ext>
              </a:extLst>
            </p:cNvPr>
            <p:cNvSpPr txBox="1"/>
            <p:nvPr/>
          </p:nvSpPr>
          <p:spPr>
            <a:xfrm>
              <a:off x="9358645" y="2021437"/>
              <a:ext cx="2317739" cy="179333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a:ea typeface="+mn-ea"/>
                  <a:cs typeface="+mn-cs"/>
                </a:rPr>
                <a:t>This changes the vowel sound!</a:t>
              </a:r>
            </a:p>
          </p:txBody>
        </p:sp>
      </p:grpSp>
      <p:pic>
        <p:nvPicPr>
          <p:cNvPr id="3" name="Picture 2" descr="Free vector graphics of Bed">
            <a:extLst>
              <a:ext uri="{FF2B5EF4-FFF2-40B4-BE49-F238E27FC236}">
                <a16:creationId xmlns:a16="http://schemas.microsoft.com/office/drawing/2014/main" id="{1F62B745-EF69-3C32-3F8D-6DC0CAE6822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15930" y="2100470"/>
            <a:ext cx="671831" cy="43319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Free vector graphics of Bed">
            <a:extLst>
              <a:ext uri="{FF2B5EF4-FFF2-40B4-BE49-F238E27FC236}">
                <a16:creationId xmlns:a16="http://schemas.microsoft.com/office/drawing/2014/main" id="{EC2ADD98-2F90-07C3-8833-2FADF9241B7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87750" y="2936835"/>
            <a:ext cx="659173" cy="42502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Free vector graphics of Exercise">
            <a:extLst>
              <a:ext uri="{FF2B5EF4-FFF2-40B4-BE49-F238E27FC236}">
                <a16:creationId xmlns:a16="http://schemas.microsoft.com/office/drawing/2014/main" id="{3775EA0E-CD0D-3B59-AE7F-A64A7C0A223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64441" y="4435573"/>
            <a:ext cx="374807" cy="74961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Free vector graphics of Exercise">
            <a:extLst>
              <a:ext uri="{FF2B5EF4-FFF2-40B4-BE49-F238E27FC236}">
                <a16:creationId xmlns:a16="http://schemas.microsoft.com/office/drawing/2014/main" id="{1AE9C39C-5D03-852E-0CF6-F8E8AC16D90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87258" y="5343449"/>
            <a:ext cx="374807" cy="7496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3455628"/>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0"/>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8"/>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5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1"/>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6"/>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10"/>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4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41"/>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C2F7E18F99B554BA7E8B4CB7D5983E9" ma:contentTypeVersion="13" ma:contentTypeDescription="Create a new document." ma:contentTypeScope="" ma:versionID="424f64f7d86e6394ab933cb639aa6aa8">
  <xsd:schema xmlns:xsd="http://www.w3.org/2001/XMLSchema" xmlns:xs="http://www.w3.org/2001/XMLSchema" xmlns:p="http://schemas.microsoft.com/office/2006/metadata/properties" xmlns:ns3="2e76a080-e978-4c6f-9404-9a08901db6cb" xmlns:ns4="14021365-9c4a-42c7-9af8-2b2d04039a8f" targetNamespace="http://schemas.microsoft.com/office/2006/metadata/properties" ma:root="true" ma:fieldsID="14ad10800b0cc0e4b810a2bad7b6f1a8" ns3:_="" ns4:_="">
    <xsd:import namespace="2e76a080-e978-4c6f-9404-9a08901db6cb"/>
    <xsd:import namespace="14021365-9c4a-42c7-9af8-2b2d04039a8f"/>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LengthInSeconds" minOccurs="0"/>
                <xsd:element ref="ns4:SharedWithUsers" minOccurs="0"/>
                <xsd:element ref="ns4:SharedWithDetails" minOccurs="0"/>
                <xsd:element ref="ns4:SharingHintHash" minOccurs="0"/>
                <xsd:element ref="ns3:MediaServiceDateTaken" minOccurs="0"/>
                <xsd:element ref="ns3:MediaServiceAuto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e76a080-e978-4c6f-9404-9a08901db6c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LengthInSeconds" ma:index="12" nillable="true" ma:displayName="Length (seconds)" ma:internalName="MediaLengthInSeconds" ma:readOnly="true">
      <xsd:simpleType>
        <xsd:restriction base="dms:Unknown"/>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Tags" ma:index="17" nillable="true" ma:displayName="Tags" ma:internalName="MediaServiceAutoTags"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4021365-9c4a-42c7-9af8-2b2d04039a8f"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SharingHintHash" ma:index="15"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D26239E-FC3C-41DD-96DA-E73BAAD69992}">
  <ds:schemaRefs>
    <ds:schemaRef ds:uri="http://schemas.microsoft.com/sharepoint/v3/contenttype/forms"/>
  </ds:schemaRefs>
</ds:datastoreItem>
</file>

<file path=customXml/itemProps2.xml><?xml version="1.0" encoding="utf-8"?>
<ds:datastoreItem xmlns:ds="http://schemas.openxmlformats.org/officeDocument/2006/customXml" ds:itemID="{C1A3FF09-5833-42B7-A661-37031CCA71F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e76a080-e978-4c6f-9404-9a08901db6cb"/>
    <ds:schemaRef ds:uri="14021365-9c4a-42c7-9af8-2b2d04039a8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939E229-A0BA-4802-BBEE-1CF6B35F3A81}">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7358</TotalTime>
  <Words>2554</Words>
  <Application>Microsoft Macintosh PowerPoint</Application>
  <PresentationFormat>Widescreen</PresentationFormat>
  <Paragraphs>346</Paragraphs>
  <Slides>13</Slides>
  <Notes>13</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13</vt:i4>
      </vt:variant>
    </vt:vector>
  </HeadingPairs>
  <TitlesOfParts>
    <vt:vector size="23" baseType="lpstr">
      <vt:lpstr>Arial</vt:lpstr>
      <vt:lpstr>Calibri</vt:lpstr>
      <vt:lpstr>Century Gothic</vt:lpstr>
      <vt:lpstr>Century Gothic</vt:lpstr>
      <vt:lpstr>Modern Love</vt:lpstr>
      <vt:lpstr>Segoe Print</vt:lpstr>
      <vt:lpstr>Symbol</vt:lpstr>
      <vt:lpstr>Wingdings</vt:lpstr>
      <vt:lpstr>1_Office Theme</vt:lpstr>
      <vt:lpstr>2_Office Theme</vt:lpstr>
      <vt:lpstr>Exploring</vt:lpstr>
      <vt:lpstr>aussprechen</vt:lpstr>
      <vt:lpstr>aussprechen</vt:lpstr>
      <vt:lpstr>aussprechen</vt:lpstr>
      <vt:lpstr>aussprechen</vt:lpstr>
      <vt:lpstr>PowerPoint Presentation</vt:lpstr>
      <vt:lpstr>PowerPoint Presentation</vt:lpstr>
      <vt:lpstr>PowerPoint Presentation</vt:lpstr>
      <vt:lpstr>Present tense: strong verbs a  ä</vt:lpstr>
      <vt:lpstr>lesen</vt:lpstr>
      <vt:lpstr>Present tense: strong verbs a ä</vt:lpstr>
      <vt:lpstr>hören</vt:lpstr>
      <vt:lpstr>Tschüss!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Jasmin Silver</cp:lastModifiedBy>
  <cp:revision>87</cp:revision>
  <dcterms:created xsi:type="dcterms:W3CDTF">2021-07-02T19:27:01Z</dcterms:created>
  <dcterms:modified xsi:type="dcterms:W3CDTF">2024-02-12T22:24:11Z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0x0101006C2F7E18F99B554BA7E8B4CB7D5983E9</vt:lpwstr>
  </property>
</Properties>
</file>