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5"/>
  </p:notesMasterIdLst>
  <p:sldIdLst>
    <p:sldId id="257" r:id="rId5"/>
    <p:sldId id="947" r:id="rId6"/>
    <p:sldId id="951" r:id="rId7"/>
    <p:sldId id="383" r:id="rId8"/>
    <p:sldId id="952" r:id="rId9"/>
    <p:sldId id="948" r:id="rId10"/>
    <p:sldId id="363" r:id="rId11"/>
    <p:sldId id="290" r:id="rId12"/>
    <p:sldId id="949" r:id="rId13"/>
    <p:sldId id="9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70C0"/>
    <a:srgbClr val="FFD319"/>
    <a:srgbClr val="F9D8A3"/>
    <a:srgbClr val="5F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A24AF-B72B-BB4E-99A9-A1D99A5F1598}" v="43" dt="2023-09-23T21:47:10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81088" autoAdjust="0"/>
  </p:normalViewPr>
  <p:slideViewPr>
    <p:cSldViewPr snapToGrid="0">
      <p:cViewPr varScale="1">
        <p:scale>
          <a:sx n="98" d="100"/>
          <a:sy n="98" d="100"/>
        </p:scale>
        <p:origin x="140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www.ncelp.org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</a:t>
            </a:r>
            <a:r>
              <a:rPr lang="en-GB" sz="18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ß</a:t>
            </a:r>
            <a:r>
              <a:rPr lang="en-GB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[ss] [-s] </a:t>
            </a:r>
            <a:r>
              <a:rPr lang="en-GB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groß</a:t>
            </a:r>
            <a:r>
              <a:rPr lang="en-GB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[67] </a:t>
            </a:r>
            <a:r>
              <a:rPr lang="en-GB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essen</a:t>
            </a:r>
            <a:r>
              <a:rPr lang="en-GB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[323] </a:t>
            </a:r>
            <a:r>
              <a:rPr lang="en-GB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Fußball</a:t>
            </a:r>
            <a:r>
              <a:rPr lang="en-GB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[1277] </a:t>
            </a:r>
            <a:r>
              <a:rPr lang="en-GB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tschüss</a:t>
            </a:r>
            <a:r>
              <a:rPr lang="en-GB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[3766] </a:t>
            </a:r>
            <a:r>
              <a:rPr lang="en-GB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heißen</a:t>
            </a:r>
            <a:r>
              <a:rPr lang="en-GB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[126]</a:t>
            </a:r>
          </a:p>
          <a:p>
            <a:pPr marL="216000" indent="-216000">
              <a:lnSpc>
                <a:spcPct val="100000"/>
              </a:lnSpc>
            </a:pPr>
            <a:endParaRPr lang="en-GB" sz="18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gehen [66]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kommen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[62] schwimmen [1863] sein [3] tanzen [1497]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Fest [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2089]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Platz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[326] Straße [391]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auf [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16]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nach Hause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</a:t>
            </a:r>
            <a:r>
              <a:rPr lang="de-DE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n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/a]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1" i="0" strike="noStrike" spc="-1" dirty="0" err="1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 1: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bleiben [113] kaufen [506]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laufen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[252] machen [58]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schlafen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[679]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tragen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[271]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verkaufen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[721]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waschen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[2315]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Auto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[361] (Party)Kleidung [2820] Stunde [276]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Nacht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[325] ruhig [991]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1" i="0" strike="noStrike" spc="-1" dirty="0" err="1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 2: </a:t>
            </a:r>
            <a:r>
              <a:rPr lang="de-DE" sz="1800" b="0" i="0" strike="noStrike" spc="-1" dirty="0" err="1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language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 </a:t>
            </a:r>
            <a:r>
              <a:rPr lang="de-DE" sz="1800" b="0" i="0" strike="noStrike" spc="-1" dirty="0" err="1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from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 Term 1</a:t>
            </a:r>
          </a:p>
          <a:p>
            <a:pPr marL="216000" indent="-216000">
              <a:lnSpc>
                <a:spcPct val="100000"/>
              </a:lnSpc>
            </a:pPr>
            <a:endParaRPr lang="de-DE" sz="1800" b="1" i="0" strike="noStrike" spc="-1" dirty="0">
              <a:solidFill>
                <a:srgbClr val="002060"/>
              </a:solidFill>
              <a:effectLst/>
              <a:latin typeface="Century Gothic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6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6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Remember that at the start of the course (first three lessons of Rot/Gelb) pupils learnt language (for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greetings and register taking) that can still be part of the lesson routines in upper KS2 (</a:t>
            </a:r>
            <a:r>
              <a:rPr lang="en-GB" sz="18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Blau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en-GB" sz="18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Grün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).  They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are not re-taught, as we anticipate that teachers have built these in from early in lower KS2.</a:t>
            </a:r>
            <a:r>
              <a:rPr lang="en-GB" sz="1800" b="0" dirty="0">
                <a:effectLst/>
              </a:rPr>
              <a:t> 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TEMPLATE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91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66064">
              <a:defRPr/>
            </a:pPr>
            <a:r>
              <a:rPr lang="en-GB" b="1" baseline="0" dirty="0"/>
              <a:t>Timing: 5 minutes</a:t>
            </a:r>
          </a:p>
          <a:p>
            <a:pPr defTabSz="966064">
              <a:defRPr/>
            </a:pPr>
            <a:endParaRPr lang="en-GB" b="0" baseline="0" dirty="0"/>
          </a:p>
          <a:p>
            <a:pPr defTabSz="966064">
              <a:defRPr/>
            </a:pPr>
            <a:r>
              <a:rPr lang="en-GB" b="1" baseline="0" dirty="0"/>
              <a:t>Aim: </a:t>
            </a:r>
            <a:r>
              <a:rPr lang="en-GB" b="0" baseline="0" dirty="0"/>
              <a:t>Consolidation of SSCs [s], [ss] and [ß] in a read-aloud activity.</a:t>
            </a:r>
          </a:p>
          <a:p>
            <a:pPr defTabSz="966064">
              <a:defRPr/>
            </a:pPr>
            <a:endParaRPr lang="en-GB" b="0" baseline="0" dirty="0"/>
          </a:p>
          <a:p>
            <a:pPr defTabSz="966064">
              <a:defRPr/>
            </a:pPr>
            <a:r>
              <a:rPr lang="en-GB" b="1" baseline="0" dirty="0"/>
              <a:t>Procedure:</a:t>
            </a:r>
          </a:p>
          <a:p>
            <a:pPr marL="241516" indent="-241516" defTabSz="966064">
              <a:buFontTx/>
              <a:buAutoNum type="arabicPeriod"/>
              <a:defRPr/>
            </a:pPr>
            <a:r>
              <a:rPr lang="en-GB" b="0" baseline="0" dirty="0"/>
              <a:t>Pupils read the phrases aloud in pairs and match them to each person.</a:t>
            </a:r>
          </a:p>
          <a:p>
            <a:pPr marL="241516" indent="-241516" defTabSz="966064">
              <a:buFontTx/>
              <a:buAutoNum type="arabicPeriod"/>
              <a:defRPr/>
            </a:pPr>
            <a:r>
              <a:rPr lang="en-GB" b="0" baseline="0" dirty="0"/>
              <a:t>Click on buttons to play the audio.</a:t>
            </a:r>
          </a:p>
          <a:p>
            <a:pPr marL="241516" indent="-241516" defTabSz="966064">
              <a:buFontTx/>
              <a:buAutoNum type="arabicPeriod"/>
              <a:defRPr/>
            </a:pPr>
            <a:r>
              <a:rPr lang="en-GB" b="0" baseline="0" dirty="0"/>
              <a:t>Pupils listen and check their answers.</a:t>
            </a:r>
          </a:p>
          <a:p>
            <a:pPr marL="241516" indent="-241516" defTabSz="966064">
              <a:buFontTx/>
              <a:buAutoNum type="arabicPeriod"/>
              <a:defRPr/>
            </a:pPr>
            <a:r>
              <a:rPr lang="en-GB" b="0" baseline="0" dirty="0"/>
              <a:t>Click to reveal answers.</a:t>
            </a:r>
          </a:p>
          <a:p>
            <a:pPr marL="241516" marR="0" lvl="0" indent="-241516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Calibri Light" panose="020F0302020204030204" pitchFamily="34" charset="0"/>
              <a:sym typeface="Arial"/>
            </a:endParaRP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Bretzel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[N/A]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hassen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[2673]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klasse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[N/A]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Salz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[2608]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241516" marR="0" lvl="0" indent="-241516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Calibri Light" panose="020F0302020204030204" pitchFamily="34" charset="0"/>
              <a:sym typeface="Arial"/>
            </a:endParaRPr>
          </a:p>
          <a:p>
            <a:pPr defTabSz="966064">
              <a:defRPr/>
            </a:pPr>
            <a:endParaRPr lang="en-GB" b="1" baseline="0" dirty="0"/>
          </a:p>
          <a:p>
            <a:pPr defTabSz="966064">
              <a:defRPr/>
            </a:pPr>
            <a:endParaRPr lang="en-GB" b="1" baseline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5 minutes</a:t>
            </a:r>
          </a:p>
          <a:p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aural comprehension of a range of the new language learnt so far in the course.</a:t>
            </a: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Read the teacher instruction for the activity.</a:t>
            </a:r>
          </a:p>
          <a:p>
            <a:r>
              <a:rPr lang="en-GB" dirty="0"/>
              <a:t>2. Click to listen to the first item</a:t>
            </a:r>
          </a:p>
          <a:p>
            <a:r>
              <a:rPr lang="en-GB" dirty="0"/>
              <a:t>3. Pupils write down the correct letter (A. B or C) of the English translation. </a:t>
            </a:r>
          </a:p>
          <a:p>
            <a:r>
              <a:rPr lang="en-GB" dirty="0"/>
              <a:t>4. Click to reveal the correct column A, B or C. </a:t>
            </a:r>
          </a:p>
          <a:p>
            <a:r>
              <a:rPr lang="en-GB" dirty="0"/>
              <a:t>5. Complete items 2-6 and click to correct.</a:t>
            </a:r>
          </a:p>
          <a:p>
            <a:endParaRPr lang="en-GB" dirty="0"/>
          </a:p>
          <a:p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Transcript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B. Sie </a:t>
            </a:r>
            <a:r>
              <a:rPr lang="en-GB" dirty="0" err="1"/>
              <a:t>ist</a:t>
            </a:r>
            <a:r>
              <a:rPr lang="en-GB" dirty="0"/>
              <a:t> auf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Markt</a:t>
            </a:r>
            <a:r>
              <a:rPr lang="en-GB" dirty="0"/>
              <a:t>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kommen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Hause</a:t>
            </a:r>
            <a:r>
              <a:rPr lang="en-GB" dirty="0"/>
              <a:t>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/>
              <a:t>Du </a:t>
            </a:r>
            <a:r>
              <a:rPr lang="en-GB" dirty="0" err="1"/>
              <a:t>läufst</a:t>
            </a:r>
            <a:r>
              <a:rPr lang="en-GB" dirty="0"/>
              <a:t> auf die </a:t>
            </a:r>
            <a:r>
              <a:rPr lang="en-GB" dirty="0" err="1"/>
              <a:t>Straße</a:t>
            </a:r>
            <a:r>
              <a:rPr lang="en-GB" dirty="0"/>
              <a:t>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/>
              <a:t>Er </a:t>
            </a:r>
            <a:r>
              <a:rPr lang="en-GB" dirty="0" err="1"/>
              <a:t>geht</a:t>
            </a:r>
            <a:r>
              <a:rPr lang="en-GB" dirty="0"/>
              <a:t> ins Kino.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/>
              <a:t>Ich </a:t>
            </a:r>
            <a:r>
              <a:rPr lang="en-GB" dirty="0" err="1"/>
              <a:t>laufe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Wald.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/>
              <a:t>Sie </a:t>
            </a:r>
            <a:r>
              <a:rPr lang="en-GB" dirty="0" err="1"/>
              <a:t>sind</a:t>
            </a:r>
            <a:r>
              <a:rPr lang="en-GB" dirty="0"/>
              <a:t> auf </a:t>
            </a:r>
            <a:r>
              <a:rPr lang="en-GB" dirty="0" err="1"/>
              <a:t>dem</a:t>
            </a:r>
            <a:r>
              <a:rPr lang="en-GB" dirty="0"/>
              <a:t> Fest.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b="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15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Timing:  </a:t>
            </a:r>
            <a:r>
              <a:rPr lang="en-US" b="0" dirty="0"/>
              <a:t>5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/>
            </a:br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asking and answering yes/no questions to identify previously taught vocabulary and the new vocabulary from this week.</a:t>
            </a:r>
            <a:br>
              <a:rPr lang="en-US" b="0" dirty="0"/>
            </a:br>
            <a:br>
              <a:rPr lang="en-US" b="0" dirty="0"/>
            </a:br>
            <a:r>
              <a:rPr lang="en-US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0" dirty="0"/>
              <a:t>Pupil B chooses 3 words and writes them down secretly.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0" dirty="0"/>
              <a:t>Pupil A asks yes/no questions using the categories place, verb or noun and then asks ‘</a:t>
            </a:r>
            <a:r>
              <a:rPr lang="en-US" b="0" dirty="0" err="1"/>
              <a:t>Ist</a:t>
            </a:r>
            <a:r>
              <a:rPr lang="en-US" b="0" dirty="0"/>
              <a:t> es…’ until they work out the 3 words on B’s list.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Then pupils swap roles and play again. </a:t>
            </a:r>
            <a:br>
              <a:rPr lang="en-US" b="0" dirty="0"/>
            </a:br>
            <a:br>
              <a:rPr lang="en-GB" b="0" dirty="0"/>
            </a:br>
            <a:br>
              <a:rPr lang="en-GB" dirty="0"/>
            </a:b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Substantiv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[N/A]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hassen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[2673]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klasse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[N/A]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Salz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[2608]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78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and structures from this week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use the visual prompts to complete Johanna’s letter to Laura. Ensure these are clear and provide hints in English where necessary.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reveal the answers.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Help pupils to translate the postcard into English.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glücklich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[1070] 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Leute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[224] Souvenir [N/A].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241516" marR="0" lvl="0" indent="-241516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Calibri Light" panose="020F0302020204030204" pitchFamily="34" charset="0"/>
              <a:sym typeface="Arial"/>
            </a:endParaRPr>
          </a:p>
          <a:p>
            <a:pPr defTabSz="966064">
              <a:defRPr/>
            </a:pPr>
            <a:endParaRPr lang="en-GB" b="1" baseline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09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/>
            </a:b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61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TEMPLATE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41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873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83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284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234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040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999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67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134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45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050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399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31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FB45-3534-4521-B1B1-8954210E5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EADB7-6318-4B35-93C0-823E6C6A6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6DE4A-6B68-46E2-B264-F1F13402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B01F-C643-4AC2-B1A0-1766894D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1232-85E5-4E9A-8518-74790A7D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00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CA6-09C2-414A-B8D7-93316A71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6CEF-C2BD-462D-898E-89B681BA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EF8E9-A166-4390-BE0A-6A0D317B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40ABB-3FAF-4A8E-A3FD-FD4567C4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F19D7-356D-4508-BCE9-F683A9E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35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3FD2-2171-4868-B71D-CCDBBD61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521A2-CA90-48A7-AE44-55C921D0E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C82C-922F-479E-B304-48E161BA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F13B9-D191-48C8-BD34-281FB22B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8725-DB85-4028-8CDE-7F91DAAA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42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6C0A-BE55-4598-8ADA-E020F34B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83A72-A56E-4ED3-BDEB-E45187D6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137E6-5C19-4BC8-B026-1427A888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56FA8-FBE4-4EA4-9C57-C0B0DC09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4D856-A42A-4CFE-98D0-638F2CCB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27EE8-2ABB-4983-97D1-759DC0B9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03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DA1A-3CAE-493A-807D-BFC6B067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C6A2A-C8CB-492F-AB22-A6ACD5A84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F647C-6E9E-4FB5-85EE-B1BDEA361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A5809-04BF-4B71-ADAE-67760C9EA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22745-A51C-4645-9632-CF8D14A09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DF777-7985-4614-BEDA-013672D1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23/09/2023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A1999-2037-444F-8F2A-1B69EF11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9560F-B0B7-4605-8347-FF6459FA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02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606A-6E60-4FE8-9029-2B859F2A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C4B81-C828-4F39-A2A4-2C635E95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23/09/2023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B98DD-45A2-458A-AA60-BE4CDA54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95C33-9072-4969-9938-D099446C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126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F5C26-3920-493B-96FC-E4C4C5B9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23/09/2023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ED2CE-F43C-4FD3-A83F-F54C2BDF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0619B-3464-4EC9-9E8A-D426BAF8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86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1C80-9283-4FB1-B129-8C234933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226A-4F99-4AA3-A5C8-40708B32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BD867-D147-437F-BEBE-E20FD0990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E5A0-41DF-491F-80D4-2C6C8FB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9A323-94E3-4FB5-A363-ECC7B938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030A6-7A46-4E12-A97B-FFA5515E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74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54B4-7E16-4301-B57E-AE4C47A9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D3092-3A4B-4A42-824E-7C81AB37E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59096-1817-48CD-9B5C-454ACB93C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6A90-827D-418A-A020-F4D0E93F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F6088-544F-4F6D-81F5-EC95C514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5A2E7-8FEC-4D4B-96B1-2F5E55EC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9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C649-8E53-45C7-9A1D-E3B36EFF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26A8E-1124-41D9-B347-3FB9EC9BF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10F62-0345-4CA5-A2AE-497C193D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946DC-3F81-48F2-BA59-EC07DBE6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88546-071B-4A82-A019-66F820D7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752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6D925-0CB0-455F-BCE3-EE1F84789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A60EB-B497-476A-8979-6768D51D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E534B-2F67-4F72-A1E3-D779DF0F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436-ED46-4613-B571-8F15874B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054A-0C31-4E4F-BD19-DC62A3DF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29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634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6BA4C-D651-445A-9940-F1CDB1EF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C3BB2-7214-4A94-80A7-EC0D5514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7402-B88E-400B-BDBA-E6808A658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632F-6C17-43F5-B8D8-BD8B67AD27A7}" type="datetimeFigureOut">
              <a:rPr lang="en-GB" smtClean="0"/>
              <a:t>23/09/2023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EA226-D740-4094-8AC1-3F7822ABC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1C7B7-BC60-4119-B5CC-FA359C2DF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7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audio" Target="../media/audio7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audio" Target="../media/audio6.wav"/><Relationship Id="rId5" Type="http://schemas.openxmlformats.org/officeDocument/2006/relationships/image" Target="../media/image11.svg"/><Relationship Id="rId10" Type="http://schemas.openxmlformats.org/officeDocument/2006/relationships/audio" Target="../media/audio5.wav"/><Relationship Id="rId4" Type="http://schemas.openxmlformats.org/officeDocument/2006/relationships/image" Target="../media/image10.png"/><Relationship Id="rId9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microsoft.com/office/2007/relationships/hdphoto" Target="../media/hdphoto3.wdp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2" descr="background rectangle">
            <a:extLst>
              <a:ext uri="{FF2B5EF4-FFF2-40B4-BE49-F238E27FC236}">
                <a16:creationId xmlns:a16="http://schemas.microsoft.com/office/drawing/2014/main" id="{4F166B51-3D67-497F-8CE0-E8183B9993DE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65200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blau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Exploring</a:t>
            </a:r>
            <a:endParaRPr lang="en-GB" sz="36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2E925F-F542-435B-8CEB-05FEDBBEE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0E710-98FE-45EC-A32A-7523767395BD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2 Week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66338-FEBE-91B8-3353-26D7160AD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733" y="3726782"/>
            <a:ext cx="2362045" cy="1559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EF014E-1A13-EFA0-233B-8F3BA0F14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0" y="1434970"/>
            <a:ext cx="2053651" cy="1371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04D92-1BF4-CAFC-1775-06399D19F3A2}"/>
              </a:ext>
            </a:extLst>
          </p:cNvPr>
          <p:cNvSpPr txBox="1"/>
          <p:nvPr/>
        </p:nvSpPr>
        <p:spPr>
          <a:xfrm rot="20421601">
            <a:off x="170501" y="2890391"/>
            <a:ext cx="3805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Klassenfahrt</a:t>
            </a:r>
            <a:r>
              <a:rPr lang="en-GB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nach</a:t>
            </a:r>
            <a:r>
              <a:rPr lang="en-GB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 Köln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3997"/>
              </p:ext>
            </p:extLst>
          </p:nvPr>
        </p:nvGraphicFramePr>
        <p:xfrm>
          <a:off x="557161" y="596479"/>
          <a:ext cx="9810698" cy="5973133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996239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evening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afternoon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every day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996239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watch, clock, o’clock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together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at four o’clock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996239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sell, selling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wash, washing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night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4612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run, running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sleep, sleeping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wear, to carry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949569">
                <a:tc rowSpan="2">
                  <a:txBody>
                    <a:bodyPr/>
                    <a:lstStyle/>
                    <a:p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street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on, to, at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(to) home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996239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 come, coming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festival, celebration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square, place, room</a:t>
                      </a:r>
                    </a:p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95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8651484" y="57312"/>
            <a:ext cx="171143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[s] [ss]   [ß]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</a:t>
            </a:r>
            <a:endParaRPr lang="en-GB" sz="3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19FF8C-BF6B-424C-8D72-E24A8565D5D4}"/>
              </a:ext>
            </a:extLst>
          </p:cNvPr>
          <p:cNvSpPr/>
          <p:nvPr/>
        </p:nvSpPr>
        <p:spPr>
          <a:xfrm>
            <a:off x="10848664" y="1678307"/>
            <a:ext cx="1080000" cy="108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104F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F28DAD-7673-4D09-8D15-CFC9FD130932}"/>
              </a:ext>
            </a:extLst>
          </p:cNvPr>
          <p:cNvSpPr/>
          <p:nvPr/>
        </p:nvSpPr>
        <p:spPr>
          <a:xfrm>
            <a:off x="4828883" y="1740435"/>
            <a:ext cx="1080000" cy="108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104F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464BC-5E5F-422C-80BA-8DFE96341FBF}"/>
              </a:ext>
            </a:extLst>
          </p:cNvPr>
          <p:cNvSpPr/>
          <p:nvPr/>
        </p:nvSpPr>
        <p:spPr>
          <a:xfrm>
            <a:off x="8858440" y="1727725"/>
            <a:ext cx="1080000" cy="108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104F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74C5FE-16B0-4224-B21B-92B50E049550}"/>
              </a:ext>
            </a:extLst>
          </p:cNvPr>
          <p:cNvSpPr txBox="1"/>
          <p:nvPr/>
        </p:nvSpPr>
        <p:spPr>
          <a:xfrm>
            <a:off x="123018" y="2930474"/>
            <a:ext cx="199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andro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B658C0-C34F-402D-90A9-6E4144789D6B}"/>
              </a:ext>
            </a:extLst>
          </p:cNvPr>
          <p:cNvSpPr txBox="1"/>
          <p:nvPr/>
        </p:nvSpPr>
        <p:spPr>
          <a:xfrm>
            <a:off x="8503745" y="2940704"/>
            <a:ext cx="185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ieglinde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CE176D-41F5-47D2-8B4B-EE4F73752E56}"/>
              </a:ext>
            </a:extLst>
          </p:cNvPr>
          <p:cNvSpPr txBox="1"/>
          <p:nvPr/>
        </p:nvSpPr>
        <p:spPr>
          <a:xfrm>
            <a:off x="2006878" y="2930474"/>
            <a:ext cx="203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Mo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e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80FC8F-8B5B-4391-B7D0-E837E2C5DA30}"/>
              </a:ext>
            </a:extLst>
          </p:cNvPr>
          <p:cNvSpPr txBox="1"/>
          <p:nvPr/>
        </p:nvSpPr>
        <p:spPr>
          <a:xfrm>
            <a:off x="4423815" y="2930474"/>
            <a:ext cx="180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u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C9280C-4A88-4E41-9818-64B3B9879974}"/>
              </a:ext>
            </a:extLst>
          </p:cNvPr>
          <p:cNvSpPr txBox="1"/>
          <p:nvPr/>
        </p:nvSpPr>
        <p:spPr>
          <a:xfrm>
            <a:off x="10529538" y="2917244"/>
            <a:ext cx="162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a</a:t>
            </a:r>
            <a:r>
              <a:rPr lang="fr-FR" sz="2800" b="1" dirty="0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kia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6DFEE6-2F98-474A-9CD5-B0393D18AB9F}"/>
              </a:ext>
            </a:extLst>
          </p:cNvPr>
          <p:cNvSpPr txBox="1"/>
          <p:nvPr/>
        </p:nvSpPr>
        <p:spPr>
          <a:xfrm>
            <a:off x="6173531" y="2930474"/>
            <a:ext cx="2117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Ma</a:t>
            </a:r>
            <a:r>
              <a:rPr lang="fr-FR" sz="2800" b="1" dirty="0" err="1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ss</a:t>
            </a:r>
            <a:r>
              <a:rPr lang="fr-FR" sz="280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imo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DC13D7-2F9B-4ADE-9BFC-953D03B23693}"/>
              </a:ext>
            </a:extLst>
          </p:cNvPr>
          <p:cNvSpPr/>
          <p:nvPr/>
        </p:nvSpPr>
        <p:spPr>
          <a:xfrm>
            <a:off x="880690" y="1752209"/>
            <a:ext cx="1080000" cy="108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104F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7" name="Rounded Rectangle 46">
            <a:extLst>
              <a:ext uri="{FF2B5EF4-FFF2-40B4-BE49-F238E27FC236}">
                <a16:creationId xmlns:a16="http://schemas.microsoft.com/office/drawing/2014/main" id="{A331B4CF-1A0A-4127-B30F-28DF1B2B1682}"/>
              </a:ext>
            </a:extLst>
          </p:cNvPr>
          <p:cNvSpPr/>
          <p:nvPr/>
        </p:nvSpPr>
        <p:spPr>
          <a:xfrm>
            <a:off x="8241964" y="3622861"/>
            <a:ext cx="3792417" cy="1199240"/>
          </a:xfrm>
          <a:prstGeom prst="roundRect">
            <a:avLst/>
          </a:prstGeom>
          <a:solidFill>
            <a:srgbClr val="DDF8F7"/>
          </a:solidFill>
          <a:ln w="12700" cap="flat" cmpd="sng" algn="ctr">
            <a:solidFill>
              <a:srgbClr val="105076"/>
            </a:solidFill>
            <a:prstDash val="solid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…</a:t>
            </a:r>
            <a:r>
              <a:rPr lang="fr-FR" sz="2400" b="1" kern="0" dirty="0" err="1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ingt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b="1" kern="0" dirty="0" err="1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ieben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kla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ss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e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ongs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.</a:t>
            </a:r>
          </a:p>
        </p:txBody>
      </p:sp>
      <p:sp>
        <p:nvSpPr>
          <p:cNvPr id="38" name="Rounded Rectangle 46">
            <a:extLst>
              <a:ext uri="{FF2B5EF4-FFF2-40B4-BE49-F238E27FC236}">
                <a16:creationId xmlns:a16="http://schemas.microsoft.com/office/drawing/2014/main" id="{E128E11E-2022-49A8-B868-3F3297F5276D}"/>
              </a:ext>
            </a:extLst>
          </p:cNvPr>
          <p:cNvSpPr/>
          <p:nvPr/>
        </p:nvSpPr>
        <p:spPr>
          <a:xfrm>
            <a:off x="123018" y="4950746"/>
            <a:ext cx="3792419" cy="1260000"/>
          </a:xfrm>
          <a:prstGeom prst="roundRect">
            <a:avLst/>
          </a:prstGeom>
          <a:solidFill>
            <a:srgbClr val="DDF8F7"/>
          </a:solidFill>
          <a:ln w="12700" cap="flat" cmpd="sng" algn="ctr">
            <a:solidFill>
              <a:srgbClr val="105076"/>
            </a:solidFill>
            <a:prstDash val="solid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…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i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ss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b="1" kern="0" dirty="0" err="1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iebenund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iebzig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b="1" kern="0" dirty="0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alzbretzeln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*!</a:t>
            </a:r>
          </a:p>
        </p:txBody>
      </p:sp>
      <p:sp>
        <p:nvSpPr>
          <p:cNvPr id="39" name="Rounded Rectangle 46">
            <a:extLst>
              <a:ext uri="{FF2B5EF4-FFF2-40B4-BE49-F238E27FC236}">
                <a16:creationId xmlns:a16="http://schemas.microsoft.com/office/drawing/2014/main" id="{8C5FE7C9-6C68-464D-B32B-D50D7EAD50CE}"/>
              </a:ext>
            </a:extLst>
          </p:cNvPr>
          <p:cNvSpPr/>
          <p:nvPr/>
        </p:nvSpPr>
        <p:spPr>
          <a:xfrm>
            <a:off x="4184693" y="4950746"/>
            <a:ext cx="3792419" cy="1260000"/>
          </a:xfrm>
          <a:prstGeom prst="roundRect">
            <a:avLst/>
          </a:prstGeom>
          <a:solidFill>
            <a:srgbClr val="DDF8F7"/>
          </a:solidFill>
          <a:ln w="12700" cap="flat" cmpd="sng" algn="ctr">
            <a:solidFill>
              <a:srgbClr val="105076"/>
            </a:solidFill>
            <a:prstDash val="solid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…</a:t>
            </a:r>
            <a:r>
              <a:rPr lang="fr-FR" sz="2400" b="1" kern="0" dirty="0" err="1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itzt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mit </a:t>
            </a:r>
            <a:r>
              <a:rPr lang="fr-FR" sz="2400" b="1" kern="0" dirty="0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u</a:t>
            </a:r>
            <a:r>
              <a:rPr lang="fr-FR" sz="2400" b="1" kern="0" dirty="0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ie 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und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b="1" kern="0" dirty="0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andro.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0" name="Rounded Rectangle 46">
            <a:extLst>
              <a:ext uri="{FF2B5EF4-FFF2-40B4-BE49-F238E27FC236}">
                <a16:creationId xmlns:a16="http://schemas.microsoft.com/office/drawing/2014/main" id="{144DC041-879B-469A-9829-EA86D13E5020}"/>
              </a:ext>
            </a:extLst>
          </p:cNvPr>
          <p:cNvSpPr/>
          <p:nvPr/>
        </p:nvSpPr>
        <p:spPr>
          <a:xfrm>
            <a:off x="123019" y="3592481"/>
            <a:ext cx="3792418" cy="1260000"/>
          </a:xfrm>
          <a:prstGeom prst="roundRect">
            <a:avLst/>
          </a:prstGeom>
          <a:solidFill>
            <a:srgbClr val="DDF8F7"/>
          </a:solidFill>
          <a:ln w="12700" cap="flat" cmpd="sng" algn="ctr">
            <a:solidFill>
              <a:srgbClr val="105076"/>
            </a:solidFill>
            <a:prstDash val="solid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104F7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…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ucht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104F7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kö</a:t>
            </a:r>
            <a:r>
              <a:rPr lang="fr-FR" sz="2400" b="1" kern="0" dirty="0" err="1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tliche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104F7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b="1" kern="0" dirty="0" err="1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ü</a:t>
            </a:r>
            <a:r>
              <a:rPr lang="fr-FR" sz="2400" b="1" dirty="0" err="1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ß</a:t>
            </a:r>
            <a:r>
              <a:rPr lang="fr-FR" sz="240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igkeiten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.</a:t>
            </a:r>
          </a:p>
        </p:txBody>
      </p:sp>
      <p:sp>
        <p:nvSpPr>
          <p:cNvPr id="41" name="Rounded Rectangle 46">
            <a:extLst>
              <a:ext uri="{FF2B5EF4-FFF2-40B4-BE49-F238E27FC236}">
                <a16:creationId xmlns:a16="http://schemas.microsoft.com/office/drawing/2014/main" id="{81A7EA58-1837-4E1F-83B4-E9EDE82C27D2}"/>
              </a:ext>
            </a:extLst>
          </p:cNvPr>
          <p:cNvSpPr/>
          <p:nvPr/>
        </p:nvSpPr>
        <p:spPr>
          <a:xfrm>
            <a:off x="8248320" y="4934379"/>
            <a:ext cx="3792418" cy="1260000"/>
          </a:xfrm>
          <a:prstGeom prst="roundRect">
            <a:avLst/>
          </a:prstGeom>
          <a:solidFill>
            <a:srgbClr val="DDF8F7"/>
          </a:solidFill>
          <a:ln w="12700" cap="flat" cmpd="sng" algn="ctr">
            <a:solidFill>
              <a:srgbClr val="105076"/>
            </a:solidFill>
            <a:prstDash val="solid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…ha</a:t>
            </a:r>
            <a:r>
              <a:rPr lang="fr-FR" sz="2400" b="1" kern="0" dirty="0" err="1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ss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t 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grüne</a:t>
            </a:r>
            <a:r>
              <a:rPr lang="fr-FR" sz="2400" b="1" kern="0" dirty="0" err="1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Ei</a:t>
            </a:r>
            <a:r>
              <a:rPr lang="fr-FR" sz="2400" b="1" kern="0" dirty="0" err="1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.</a:t>
            </a:r>
          </a:p>
        </p:txBody>
      </p:sp>
      <p:sp>
        <p:nvSpPr>
          <p:cNvPr id="42" name="Rounded Rectangle 46">
            <a:extLst>
              <a:ext uri="{FF2B5EF4-FFF2-40B4-BE49-F238E27FC236}">
                <a16:creationId xmlns:a16="http://schemas.microsoft.com/office/drawing/2014/main" id="{3FBB1A32-ECE3-415C-8F03-E9A1710078EF}"/>
              </a:ext>
            </a:extLst>
          </p:cNvPr>
          <p:cNvSpPr/>
          <p:nvPr/>
        </p:nvSpPr>
        <p:spPr>
          <a:xfrm>
            <a:off x="4184692" y="3592481"/>
            <a:ext cx="3792418" cy="1260000"/>
          </a:xfrm>
          <a:prstGeom prst="roundRect">
            <a:avLst/>
          </a:prstGeom>
          <a:solidFill>
            <a:srgbClr val="DDF8F7"/>
          </a:solidFill>
          <a:ln w="12700" cap="flat" cmpd="sng" algn="ctr">
            <a:solidFill>
              <a:srgbClr val="105076"/>
            </a:solidFill>
            <a:prstDash val="solid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…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geht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am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am</a:t>
            </a:r>
            <a:r>
              <a:rPr lang="fr-FR" sz="2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tag in</a:t>
            </a:r>
            <a:r>
              <a:rPr lang="fr-FR" sz="2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 </a:t>
            </a:r>
            <a:r>
              <a:rPr lang="fr-FR" sz="2400" b="1" kern="0" dirty="0" err="1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chlo</a:t>
            </a:r>
            <a:r>
              <a:rPr lang="fr-FR" sz="2400" b="1" kern="0" dirty="0" err="1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ss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67086D-F972-4F19-BFC8-A4B589EC42DC}"/>
              </a:ext>
            </a:extLst>
          </p:cNvPr>
          <p:cNvSpPr txBox="1"/>
          <p:nvPr/>
        </p:nvSpPr>
        <p:spPr>
          <a:xfrm>
            <a:off x="5122635" y="3566627"/>
            <a:ext cx="199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andro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5EFAC2-7347-413A-A6C1-929FCCF2C903}"/>
              </a:ext>
            </a:extLst>
          </p:cNvPr>
          <p:cNvSpPr txBox="1"/>
          <p:nvPr/>
        </p:nvSpPr>
        <p:spPr>
          <a:xfrm>
            <a:off x="9252962" y="4891879"/>
            <a:ext cx="205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Mo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e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5CD61A-09A5-4784-9711-BC3EA1B745DB}"/>
              </a:ext>
            </a:extLst>
          </p:cNvPr>
          <p:cNvSpPr txBox="1"/>
          <p:nvPr/>
        </p:nvSpPr>
        <p:spPr>
          <a:xfrm>
            <a:off x="1123256" y="4891879"/>
            <a:ext cx="201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Ma</a:t>
            </a:r>
            <a:r>
              <a:rPr lang="fr-FR" sz="2800" b="1" dirty="0" err="1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ss</a:t>
            </a:r>
            <a:r>
              <a:rPr lang="fr-FR" sz="280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imo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F464F6-BCC5-43D4-BD98-1D6ECBDF2EB6}"/>
              </a:ext>
            </a:extLst>
          </p:cNvPr>
          <p:cNvSpPr txBox="1"/>
          <p:nvPr/>
        </p:nvSpPr>
        <p:spPr>
          <a:xfrm>
            <a:off x="9215620" y="3566627"/>
            <a:ext cx="185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u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93775F-A0F2-4665-BB78-70D8A6F45F58}"/>
              </a:ext>
            </a:extLst>
          </p:cNvPr>
          <p:cNvSpPr txBox="1"/>
          <p:nvPr/>
        </p:nvSpPr>
        <p:spPr>
          <a:xfrm>
            <a:off x="1071500" y="3566627"/>
            <a:ext cx="185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a</a:t>
            </a:r>
            <a:r>
              <a:rPr lang="fr-FR" sz="2800" b="1" dirty="0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kia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27E41A-746A-4CB2-A6A1-F17EF281C162}"/>
              </a:ext>
            </a:extLst>
          </p:cNvPr>
          <p:cNvSpPr txBox="1"/>
          <p:nvPr/>
        </p:nvSpPr>
        <p:spPr>
          <a:xfrm>
            <a:off x="5307915" y="4891879"/>
            <a:ext cx="180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ieglinde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681ACC9-E22C-46F4-BF57-947463A6F1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21" b="86849" l="38196" r="60653">
                        <a14:foregroundMark x1="41363" y1="26575" x2="41363" y2="26575"/>
                        <a14:foregroundMark x1="41363" y1="26575" x2="41363" y2="26575"/>
                        <a14:foregroundMark x1="43090" y1="36849" x2="50000" y2="29452"/>
                        <a14:foregroundMark x1="50000" y1="29452" x2="50288" y2="29452"/>
                        <a14:foregroundMark x1="44530" y1="86164" x2="47985" y2="86575"/>
                        <a14:foregroundMark x1="41075" y1="41370" x2="42610" y2="27945"/>
                        <a14:foregroundMark x1="42610" y1="27945" x2="47121" y2="25342"/>
                        <a14:foregroundMark x1="39635" y1="42192" x2="44242" y2="44658"/>
                        <a14:foregroundMark x1="54894" y1="84932" x2="54319" y2="84521"/>
                        <a14:foregroundMark x1="52303" y1="24521" x2="56046" y2="26164"/>
                        <a14:foregroundMark x1="55758" y1="24932" x2="60269" y2="36712"/>
                        <a14:foregroundMark x1="60269" y1="36712" x2="55374" y2="45753"/>
                        <a14:foregroundMark x1="55374" y1="45753" x2="55182" y2="45890"/>
                        <a14:foregroundMark x1="54894" y1="86986" x2="57198" y2="86575"/>
                        <a14:foregroundMark x1="43666" y1="26164" x2="38196" y2="35342"/>
                        <a14:foregroundMark x1="38196" y1="35342" x2="40787" y2="40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48" t="19074" r="36757" b="9444"/>
          <a:stretch/>
        </p:blipFill>
        <p:spPr>
          <a:xfrm>
            <a:off x="4150862" y="1630027"/>
            <a:ext cx="720988" cy="1260000"/>
          </a:xfrm>
          <a:prstGeom prst="rect">
            <a:avLst/>
          </a:prstGeom>
        </p:spPr>
      </p:pic>
      <p:pic>
        <p:nvPicPr>
          <p:cNvPr id="68" name="Picture 6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60771F-1BDA-4F04-AF34-956661C55F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7" t="15836" r="32704" b="4975"/>
          <a:stretch/>
        </p:blipFill>
        <p:spPr>
          <a:xfrm>
            <a:off x="2066208" y="1670474"/>
            <a:ext cx="807390" cy="1260000"/>
          </a:xfrm>
          <a:prstGeom prst="rect">
            <a:avLst/>
          </a:prstGeom>
        </p:spPr>
      </p:pic>
      <p:pic>
        <p:nvPicPr>
          <p:cNvPr id="69" name="Picture 68" descr="group of children">
            <a:extLst>
              <a:ext uri="{FF2B5EF4-FFF2-40B4-BE49-F238E27FC236}">
                <a16:creationId xmlns:a16="http://schemas.microsoft.com/office/drawing/2014/main" id="{B129604D-9176-4757-AD39-0A74C6C2C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1"/>
          <a:stretch/>
        </p:blipFill>
        <p:spPr bwMode="auto">
          <a:xfrm>
            <a:off x="8197613" y="1636373"/>
            <a:ext cx="616449" cy="11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Background pattern&#10;&#10;Description automatically generated">
            <a:extLst>
              <a:ext uri="{FF2B5EF4-FFF2-40B4-BE49-F238E27FC236}">
                <a16:creationId xmlns:a16="http://schemas.microsoft.com/office/drawing/2014/main" id="{D1E1EA0C-AD37-4114-AD14-6535982ABA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876" r="65924"/>
          <a:stretch/>
        </p:blipFill>
        <p:spPr>
          <a:xfrm>
            <a:off x="5988348" y="1572209"/>
            <a:ext cx="785774" cy="1260000"/>
          </a:xfrm>
          <a:prstGeom prst="rect">
            <a:avLst/>
          </a:prstGeom>
        </p:spPr>
      </p:pic>
      <p:pic>
        <p:nvPicPr>
          <p:cNvPr id="71" name="Picture 70" descr="Background pattern&#10;&#10;Description automatically generated">
            <a:extLst>
              <a:ext uri="{FF2B5EF4-FFF2-40B4-BE49-F238E27FC236}">
                <a16:creationId xmlns:a16="http://schemas.microsoft.com/office/drawing/2014/main" id="{CB61E8AE-4FBC-4DCE-B51D-043D75F598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4" r="24795" b="47239"/>
          <a:stretch/>
        </p:blipFill>
        <p:spPr>
          <a:xfrm>
            <a:off x="10125792" y="1711611"/>
            <a:ext cx="909189" cy="1260000"/>
          </a:xfrm>
          <a:prstGeom prst="rect">
            <a:avLst/>
          </a:prstGeom>
        </p:spPr>
      </p:pic>
      <p:pic>
        <p:nvPicPr>
          <p:cNvPr id="72" name="Picture 71" descr="Background pattern&#10;&#10;Description automatically generated">
            <a:extLst>
              <a:ext uri="{FF2B5EF4-FFF2-40B4-BE49-F238E27FC236}">
                <a16:creationId xmlns:a16="http://schemas.microsoft.com/office/drawing/2014/main" id="{8A9D67F5-EBDB-4BEE-AF0D-7B93EBB16C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7" b="47710"/>
          <a:stretch/>
        </p:blipFill>
        <p:spPr>
          <a:xfrm>
            <a:off x="90375" y="1740435"/>
            <a:ext cx="679900" cy="12600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8BB86D4F-1F8F-4CBC-81E1-909BFBF7F33B}"/>
              </a:ext>
            </a:extLst>
          </p:cNvPr>
          <p:cNvSpPr txBox="1"/>
          <p:nvPr/>
        </p:nvSpPr>
        <p:spPr>
          <a:xfrm>
            <a:off x="47975" y="590893"/>
            <a:ext cx="587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Lies die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Sätze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</a:p>
        </p:txBody>
      </p:sp>
      <p:sp>
        <p:nvSpPr>
          <p:cNvPr id="74" name="Action Button: Blank 7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C3F8C36-44FF-4769-A421-9C18FBFB712D}"/>
              </a:ext>
            </a:extLst>
          </p:cNvPr>
          <p:cNvSpPr/>
          <p:nvPr/>
        </p:nvSpPr>
        <p:spPr>
          <a:xfrm>
            <a:off x="3538918" y="3453694"/>
            <a:ext cx="437321" cy="394457"/>
          </a:xfrm>
          <a:prstGeom prst="actionButtonBlank">
            <a:avLst/>
          </a:prstGeom>
          <a:solidFill>
            <a:srgbClr val="22A7CC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5" name="Action Button: Blank 7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E84DAA4-7BE4-4101-B2AF-45B29D76A179}"/>
              </a:ext>
            </a:extLst>
          </p:cNvPr>
          <p:cNvSpPr/>
          <p:nvPr/>
        </p:nvSpPr>
        <p:spPr>
          <a:xfrm>
            <a:off x="7665760" y="3467597"/>
            <a:ext cx="437321" cy="394457"/>
          </a:xfrm>
          <a:prstGeom prst="actionButtonBlank">
            <a:avLst/>
          </a:prstGeom>
          <a:solidFill>
            <a:srgbClr val="22A7CC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6" name="Action Button: Blank 7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D43822-E257-49E8-9A84-D40D40F9FFE0}"/>
              </a:ext>
            </a:extLst>
          </p:cNvPr>
          <p:cNvSpPr/>
          <p:nvPr/>
        </p:nvSpPr>
        <p:spPr>
          <a:xfrm>
            <a:off x="11665601" y="3469800"/>
            <a:ext cx="437321" cy="394457"/>
          </a:xfrm>
          <a:prstGeom prst="actionButtonBlank">
            <a:avLst/>
          </a:prstGeom>
          <a:solidFill>
            <a:srgbClr val="22A7CC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7" name="Action Button: Blank 7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E3EB04D-AF66-4DB6-ABE4-4B0AD738E512}"/>
              </a:ext>
            </a:extLst>
          </p:cNvPr>
          <p:cNvSpPr/>
          <p:nvPr/>
        </p:nvSpPr>
        <p:spPr>
          <a:xfrm>
            <a:off x="3530628" y="4898731"/>
            <a:ext cx="437321" cy="394457"/>
          </a:xfrm>
          <a:prstGeom prst="actionButtonBlank">
            <a:avLst/>
          </a:prstGeom>
          <a:solidFill>
            <a:srgbClr val="22A7CC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8" name="Action Button: Blank 7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224323-9E34-43A7-A61D-4F7C11413AE8}"/>
              </a:ext>
            </a:extLst>
          </p:cNvPr>
          <p:cNvSpPr/>
          <p:nvPr/>
        </p:nvSpPr>
        <p:spPr>
          <a:xfrm>
            <a:off x="7620575" y="4911348"/>
            <a:ext cx="437321" cy="394457"/>
          </a:xfrm>
          <a:prstGeom prst="actionButtonBlank">
            <a:avLst/>
          </a:prstGeom>
          <a:solidFill>
            <a:srgbClr val="22A7CC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9" name="Action Button: Blank 7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41CBA2-BD3D-4CFF-9BC6-96730AC69A78}"/>
              </a:ext>
            </a:extLst>
          </p:cNvPr>
          <p:cNvSpPr/>
          <p:nvPr/>
        </p:nvSpPr>
        <p:spPr>
          <a:xfrm>
            <a:off x="11665600" y="4878231"/>
            <a:ext cx="437321" cy="394457"/>
          </a:xfrm>
          <a:prstGeom prst="actionButtonBlank">
            <a:avLst/>
          </a:prstGeom>
          <a:solidFill>
            <a:srgbClr val="22A7CC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6CF5170-6F35-439F-9A6E-265794DEF1A2}"/>
              </a:ext>
            </a:extLst>
          </p:cNvPr>
          <p:cNvSpPr/>
          <p:nvPr/>
        </p:nvSpPr>
        <p:spPr>
          <a:xfrm>
            <a:off x="2873598" y="1764301"/>
            <a:ext cx="1080000" cy="108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104F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C8544C8-3B90-4516-9558-9B903B77569A}"/>
              </a:ext>
            </a:extLst>
          </p:cNvPr>
          <p:cNvSpPr/>
          <p:nvPr/>
        </p:nvSpPr>
        <p:spPr>
          <a:xfrm>
            <a:off x="6832094" y="1721252"/>
            <a:ext cx="1080000" cy="108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104F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D9EC44-9C2B-4DB3-BE7B-C0ACED9B7199}"/>
              </a:ext>
            </a:extLst>
          </p:cNvPr>
          <p:cNvSpPr txBox="1"/>
          <p:nvPr/>
        </p:nvSpPr>
        <p:spPr>
          <a:xfrm>
            <a:off x="8263989" y="6462911"/>
            <a:ext cx="3900155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Saltzbretzel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salty pretzel</a:t>
            </a:r>
          </a:p>
        </p:txBody>
      </p:sp>
      <p:pic>
        <p:nvPicPr>
          <p:cNvPr id="60" name="Graphic 59" descr="Teacher">
            <a:extLst>
              <a:ext uri="{FF2B5EF4-FFF2-40B4-BE49-F238E27FC236}">
                <a16:creationId xmlns:a16="http://schemas.microsoft.com/office/drawing/2014/main" id="{B7496866-FF8B-434C-9032-3F3D0231A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92318" y="-63029"/>
            <a:ext cx="914400" cy="914400"/>
          </a:xfrm>
          <a:prstGeom prst="rect">
            <a:avLst/>
          </a:prstGeom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00BE3DBC-5D26-4E7F-B402-243AED2EF79B}"/>
              </a:ext>
            </a:extLst>
          </p:cNvPr>
          <p:cNvSpPr/>
          <p:nvPr/>
        </p:nvSpPr>
        <p:spPr>
          <a:xfrm>
            <a:off x="4150862" y="170561"/>
            <a:ext cx="3907034" cy="892084"/>
          </a:xfrm>
          <a:prstGeom prst="wedgeRoundRectCallout">
            <a:avLst>
              <a:gd name="adj1" fmla="val -52280"/>
              <a:gd name="adj2" fmla="val -15513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CustomShape 7">
            <a:extLst>
              <a:ext uri="{FF2B5EF4-FFF2-40B4-BE49-F238E27FC236}">
                <a16:creationId xmlns:a16="http://schemas.microsoft.com/office/drawing/2014/main" id="{6B13B7E0-BAA7-4F22-921F-EC2A3BEE4D45}"/>
              </a:ext>
            </a:extLst>
          </p:cNvPr>
          <p:cNvSpPr/>
          <p:nvPr/>
        </p:nvSpPr>
        <p:spPr>
          <a:xfrm>
            <a:off x="4150862" y="195034"/>
            <a:ext cx="4896504" cy="78276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Wer</a:t>
            </a:r>
            <a:r>
              <a:rPr lang="fr-FR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macht</a:t>
            </a:r>
            <a:r>
              <a:rPr lang="fr-FR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was</a:t>
            </a:r>
            <a:r>
              <a:rPr lang="fr-FR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auf</a:t>
            </a:r>
            <a:r>
              <a:rPr lang="fr-FR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der </a:t>
            </a:r>
            <a:r>
              <a:rPr lang="fr-FR" sz="2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Klassenfahrt</a:t>
            </a:r>
            <a:r>
              <a:rPr lang="fr-FR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67;p2">
            <a:extLst>
              <a:ext uri="{FF2B5EF4-FFF2-40B4-BE49-F238E27FC236}">
                <a16:creationId xmlns:a16="http://schemas.microsoft.com/office/drawing/2014/main" id="{E25FD4D1-C588-4B17-99DA-3F661DC2B078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2DB82-01FC-B33C-BD01-625DCCE9F7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692" y="1794950"/>
            <a:ext cx="973605" cy="963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A2E8B6-2DFF-843E-162B-DC5D5113D3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1195" y="1901951"/>
            <a:ext cx="415275" cy="830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ADA504-B3DF-065D-CCFA-C356729356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1468" y="1987474"/>
            <a:ext cx="501850" cy="501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1EAFE4-DC8D-5F94-5F6E-D480C7D62E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51145" y="1858292"/>
            <a:ext cx="1098060" cy="6588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FEFAF7-FCC2-1718-7998-C45C379A61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94631" y="1956159"/>
            <a:ext cx="725837" cy="5972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89664F-CF5E-2EED-D657-5435776B6E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8724" y="1763575"/>
            <a:ext cx="438149" cy="7686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D7A0D6-D7AD-449C-591A-79FC39D40C7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36774" y="1736273"/>
            <a:ext cx="436592" cy="8102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889DEB-546F-AAFD-F458-6358832D81E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28822" y="1995258"/>
            <a:ext cx="378563" cy="712149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73BB18FA-7D8E-36FB-5557-7BF7A0A80926}"/>
              </a:ext>
            </a:extLst>
          </p:cNvPr>
          <p:cNvSpPr txBox="1">
            <a:spLocks/>
          </p:cNvSpPr>
          <p:nvPr/>
        </p:nvSpPr>
        <p:spPr>
          <a:xfrm>
            <a:off x="10524687" y="1165124"/>
            <a:ext cx="1800180" cy="494975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aussprechen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91E6E1-93F8-A6FE-82A6-48908CA61B17}"/>
              </a:ext>
            </a:extLst>
          </p:cNvPr>
          <p:cNvGrpSpPr/>
          <p:nvPr/>
        </p:nvGrpSpPr>
        <p:grpSpPr>
          <a:xfrm>
            <a:off x="10505935" y="191619"/>
            <a:ext cx="1521298" cy="925998"/>
            <a:chOff x="10505935" y="191619"/>
            <a:chExt cx="1521298" cy="925998"/>
          </a:xfrm>
        </p:grpSpPr>
        <p:pic>
          <p:nvPicPr>
            <p:cNvPr id="22" name="Picture 21" descr="Logo, icon&#10;&#10;Description automatically generated">
              <a:extLst>
                <a:ext uri="{FF2B5EF4-FFF2-40B4-BE49-F238E27FC236}">
                  <a16:creationId xmlns:a16="http://schemas.microsoft.com/office/drawing/2014/main" id="{A5782B88-8D20-9CFC-F6FA-D0B895B44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664" y="499004"/>
              <a:ext cx="638569" cy="618613"/>
            </a:xfrm>
            <a:prstGeom prst="rect">
              <a:avLst/>
            </a:prstGeom>
          </p:spPr>
        </p:pic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9ECED60F-D578-0754-4BA6-3200EBEBAAC1}"/>
                </a:ext>
              </a:extLst>
            </p:cNvPr>
            <p:cNvSpPr/>
            <p:nvPr/>
          </p:nvSpPr>
          <p:spPr>
            <a:xfrm>
              <a:off x="10505935" y="191619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rgbClr val="1D6FA9">
                <a:lumMod val="60000"/>
                <a:lumOff val="40000"/>
              </a:srgbClr>
            </a:solidFill>
            <a:ln w="25400" cap="flat" cmpd="sng" algn="ctr">
              <a:solidFill>
                <a:srgbClr val="1D6FA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24" name="CustomShape 3">
            <a:extLst>
              <a:ext uri="{FF2B5EF4-FFF2-40B4-BE49-F238E27FC236}">
                <a16:creationId xmlns:a16="http://schemas.microsoft.com/office/drawing/2014/main" id="{19E055D8-9BDC-5E8D-478D-FE612CD4C285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FC7AC7A4-6FFF-71DF-594A-8DCBE58511D0}"/>
              </a:ext>
            </a:extLst>
          </p:cNvPr>
          <p:cNvSpPr txBox="1">
            <a:spLocks/>
          </p:cNvSpPr>
          <p:nvPr/>
        </p:nvSpPr>
        <p:spPr>
          <a:xfrm>
            <a:off x="10429956" y="1137602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6F4546-1187-DA6C-3CB3-B5847106AA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934101" y="1833928"/>
            <a:ext cx="890822" cy="841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0.00972 L -0.8319 0.284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57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879 L 0.33346 0.2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1922 L 0.32955 0.29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49336 0.4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4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32591 0.480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0902 L 0.50494 0.4747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2</a:t>
            </a:r>
            <a:endParaRPr lang="en-GB" sz="3200" dirty="0"/>
          </a:p>
        </p:txBody>
      </p:sp>
      <p:sp>
        <p:nvSpPr>
          <p:cNvPr id="68" name="Speech Bubble: Rectangle with Corners Rounded 67">
            <a:hlinkClick r:id="" action="ppaction://noaction">
              <a:snd r:embed="rId3" name="T2_W8F_3.1.wav"/>
            </a:hlinkClick>
            <a:extLst>
              <a:ext uri="{FF2B5EF4-FFF2-40B4-BE49-F238E27FC236}">
                <a16:creationId xmlns:a16="http://schemas.microsoft.com/office/drawing/2014/main" id="{070A9DC5-4F5E-4E17-BDE2-3D0EEB0E42C7}"/>
              </a:ext>
            </a:extLst>
          </p:cNvPr>
          <p:cNvSpPr/>
          <p:nvPr/>
        </p:nvSpPr>
        <p:spPr>
          <a:xfrm>
            <a:off x="3824347" y="76145"/>
            <a:ext cx="7031066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9" name="Graphic 68" descr="Teacher">
            <a:extLst>
              <a:ext uri="{FF2B5EF4-FFF2-40B4-BE49-F238E27FC236}">
                <a16:creationId xmlns:a16="http://schemas.microsoft.com/office/drawing/2014/main" id="{9242D70A-87F9-4999-B27D-CB8B65432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5233" y="-36036"/>
            <a:ext cx="914400" cy="914400"/>
          </a:xfrm>
          <a:prstGeom prst="rect">
            <a:avLst/>
          </a:prstGeom>
        </p:spPr>
      </p:pic>
      <p:sp>
        <p:nvSpPr>
          <p:cNvPr id="70" name="Google Shape;108;p3">
            <a:hlinkClick r:id="" action="ppaction://noaction">
              <a:snd r:embed="rId3" name="T2_W8F_3.1.wav"/>
            </a:hlinkClick>
            <a:extLst>
              <a:ext uri="{FF2B5EF4-FFF2-40B4-BE49-F238E27FC236}">
                <a16:creationId xmlns:a16="http://schemas.microsoft.com/office/drawing/2014/main" id="{6E167D29-7839-4041-B0F3-862ABC1B859B}"/>
              </a:ext>
            </a:extLst>
          </p:cNvPr>
          <p:cNvSpPr txBox="1"/>
          <p:nvPr/>
        </p:nvSpPr>
        <p:spPr>
          <a:xfrm>
            <a:off x="3941867" y="98349"/>
            <a:ext cx="68513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Hör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zu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. Was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ist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 das auf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Englisch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? A, B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oder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 C?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C65A9DE7-BC7F-4892-80DA-26814D6EA771}"/>
              </a:ext>
            </a:extLst>
          </p:cNvPr>
          <p:cNvSpPr txBox="1">
            <a:spLocks/>
          </p:cNvSpPr>
          <p:nvPr/>
        </p:nvSpPr>
        <p:spPr>
          <a:xfrm>
            <a:off x="10950576" y="1209740"/>
            <a:ext cx="1241424" cy="424815"/>
          </a:xfrm>
          <a:prstGeom prst="rect">
            <a:avLst/>
          </a:prstGeom>
          <a:solidFill>
            <a:srgbClr val="F19D19">
              <a:lumMod val="40000"/>
              <a:lumOff val="60000"/>
            </a:srgbClr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hören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65" name="Picture 6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859A54-D185-4F3C-B76A-7CEC4AE7C70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graphicFrame>
        <p:nvGraphicFramePr>
          <p:cNvPr id="72" name="Table 2">
            <a:extLst>
              <a:ext uri="{FF2B5EF4-FFF2-40B4-BE49-F238E27FC236}">
                <a16:creationId xmlns:a16="http://schemas.microsoft.com/office/drawing/2014/main" id="{7AD20A2E-D375-4264-9258-8B89D4C55D48}"/>
              </a:ext>
            </a:extLst>
          </p:cNvPr>
          <p:cNvGraphicFramePr/>
          <p:nvPr/>
        </p:nvGraphicFramePr>
        <p:xfrm>
          <a:off x="221915" y="907020"/>
          <a:ext cx="11748170" cy="5529816"/>
        </p:xfrm>
        <a:graphic>
          <a:graphicData uri="http://schemas.openxmlformats.org/drawingml/2006/table">
            <a:tbl>
              <a:tblPr/>
              <a:tblGrid>
                <a:gridCol w="100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3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3279">
                  <a:extLst>
                    <a:ext uri="{9D8B030D-6E8A-4147-A177-3AD203B41FA5}">
                      <a16:colId xmlns:a16="http://schemas.microsoft.com/office/drawing/2014/main" val="1699234568"/>
                    </a:ext>
                  </a:extLst>
                </a:gridCol>
                <a:gridCol w="4015620">
                  <a:extLst>
                    <a:ext uri="{9D8B030D-6E8A-4147-A177-3AD203B41FA5}">
                      <a16:colId xmlns:a16="http://schemas.microsoft.com/office/drawing/2014/main" val="665492505"/>
                    </a:ext>
                  </a:extLst>
                </a:gridCol>
              </a:tblGrid>
              <a:tr h="5919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is going to the market.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are going to the market.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is at the market.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0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 are coming home.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 are home.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(all) are coming home.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(all) are running onto the street.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are running into the street.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are in the street.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 is in the cinema.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are going to the cinema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 is going to the cinema.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0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running in the woods.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is running in the woods.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sleeping in the woods.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10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are going to the festival.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is going to the festival.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are at the festival.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3" name="CustomShape 23">
            <a:hlinkClick r:id="" action="ppaction://noaction">
              <a:snd r:embed="rId7" name="T2_W8F_3.3.wav"/>
            </a:hlinkClick>
            <a:extLst>
              <a:ext uri="{FF2B5EF4-FFF2-40B4-BE49-F238E27FC236}">
                <a16:creationId xmlns:a16="http://schemas.microsoft.com/office/drawing/2014/main" id="{08BD0B7F-514F-4DCD-96C7-5305B4AAED13}"/>
              </a:ext>
            </a:extLst>
          </p:cNvPr>
          <p:cNvSpPr/>
          <p:nvPr/>
        </p:nvSpPr>
        <p:spPr>
          <a:xfrm>
            <a:off x="415199" y="2536618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4" name="CustomShape 24">
            <a:hlinkClick r:id="" action="ppaction://noaction">
              <a:snd r:embed="rId8" name="T2_W8F_3.4.wav"/>
            </a:hlinkClick>
            <a:extLst>
              <a:ext uri="{FF2B5EF4-FFF2-40B4-BE49-F238E27FC236}">
                <a16:creationId xmlns:a16="http://schemas.microsoft.com/office/drawing/2014/main" id="{B95C8610-888B-4B13-9D7F-22EB32FDC00F}"/>
              </a:ext>
            </a:extLst>
          </p:cNvPr>
          <p:cNvSpPr/>
          <p:nvPr/>
        </p:nvSpPr>
        <p:spPr>
          <a:xfrm>
            <a:off x="415199" y="3375843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5" name="CustomShape 25">
            <a:hlinkClick r:id="" action="ppaction://noaction">
              <a:snd r:embed="rId9" name="T2_W8F_3.5.wav"/>
            </a:hlinkClick>
            <a:extLst>
              <a:ext uri="{FF2B5EF4-FFF2-40B4-BE49-F238E27FC236}">
                <a16:creationId xmlns:a16="http://schemas.microsoft.com/office/drawing/2014/main" id="{87C35FCB-D007-4743-ADA6-245FDF95F301}"/>
              </a:ext>
            </a:extLst>
          </p:cNvPr>
          <p:cNvSpPr/>
          <p:nvPr/>
        </p:nvSpPr>
        <p:spPr>
          <a:xfrm>
            <a:off x="415199" y="4150461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6" name="CustomShape 26">
            <a:hlinkClick r:id="" action="ppaction://noaction">
              <a:snd r:embed="rId10" name="T2_W8F_3.6.wav"/>
            </a:hlinkClick>
            <a:extLst>
              <a:ext uri="{FF2B5EF4-FFF2-40B4-BE49-F238E27FC236}">
                <a16:creationId xmlns:a16="http://schemas.microsoft.com/office/drawing/2014/main" id="{46D3D946-A852-409C-8E08-0FB627C7D095}"/>
              </a:ext>
            </a:extLst>
          </p:cNvPr>
          <p:cNvSpPr/>
          <p:nvPr/>
        </p:nvSpPr>
        <p:spPr>
          <a:xfrm>
            <a:off x="393986" y="4951137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7" name="CustomShape 27">
            <a:hlinkClick r:id="" action="ppaction://noaction">
              <a:snd r:embed="rId11" name="T2_W8F_3.7.wav"/>
            </a:hlinkClick>
            <a:extLst>
              <a:ext uri="{FF2B5EF4-FFF2-40B4-BE49-F238E27FC236}">
                <a16:creationId xmlns:a16="http://schemas.microsoft.com/office/drawing/2014/main" id="{F1C5BBBC-FEE2-44E5-ADA5-7D8E4B63204F}"/>
              </a:ext>
            </a:extLst>
          </p:cNvPr>
          <p:cNvSpPr/>
          <p:nvPr/>
        </p:nvSpPr>
        <p:spPr>
          <a:xfrm>
            <a:off x="415199" y="5758663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3E9893-1D57-4656-A544-A6A088E0E1FB}"/>
              </a:ext>
            </a:extLst>
          </p:cNvPr>
          <p:cNvSpPr/>
          <p:nvPr/>
        </p:nvSpPr>
        <p:spPr>
          <a:xfrm>
            <a:off x="8194389" y="1565887"/>
            <a:ext cx="3525253" cy="637053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7AE44-6BC1-40A6-87F3-EBB0CD1C5AB7}"/>
              </a:ext>
            </a:extLst>
          </p:cNvPr>
          <p:cNvSpPr/>
          <p:nvPr/>
        </p:nvSpPr>
        <p:spPr>
          <a:xfrm>
            <a:off x="1359568" y="2416271"/>
            <a:ext cx="3152471" cy="637053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3D1FEC-230E-4A8E-9427-0393C48C8A7D}"/>
              </a:ext>
            </a:extLst>
          </p:cNvPr>
          <p:cNvSpPr/>
          <p:nvPr/>
        </p:nvSpPr>
        <p:spPr>
          <a:xfrm>
            <a:off x="4647045" y="3077443"/>
            <a:ext cx="3222791" cy="920249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830EA4-6C96-4553-BE86-A5C420D5E254}"/>
              </a:ext>
            </a:extLst>
          </p:cNvPr>
          <p:cNvSpPr/>
          <p:nvPr/>
        </p:nvSpPr>
        <p:spPr>
          <a:xfrm>
            <a:off x="8053286" y="4047443"/>
            <a:ext cx="3807461" cy="663818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39EED4-7419-4A50-BA40-0DB1429D25DF}"/>
              </a:ext>
            </a:extLst>
          </p:cNvPr>
          <p:cNvSpPr/>
          <p:nvPr/>
        </p:nvSpPr>
        <p:spPr>
          <a:xfrm>
            <a:off x="1173177" y="4844540"/>
            <a:ext cx="3152472" cy="702433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F9E39E-B42B-4355-9E31-34561F9B1578}"/>
              </a:ext>
            </a:extLst>
          </p:cNvPr>
          <p:cNvSpPr/>
          <p:nvPr/>
        </p:nvSpPr>
        <p:spPr>
          <a:xfrm>
            <a:off x="8007475" y="5710449"/>
            <a:ext cx="3769325" cy="647396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167;p2">
            <a:extLst>
              <a:ext uri="{FF2B5EF4-FFF2-40B4-BE49-F238E27FC236}">
                <a16:creationId xmlns:a16="http://schemas.microsoft.com/office/drawing/2014/main" id="{3B72D6ED-AB58-4DB9-A8B8-B29C2A9A97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ustomShape 22">
            <a:hlinkClick r:id="" action="ppaction://noaction">
              <a:snd r:embed="rId12" name="T2_W8F_3.2.wav"/>
            </a:hlinkClick>
            <a:extLst>
              <a:ext uri="{FF2B5EF4-FFF2-40B4-BE49-F238E27FC236}">
                <a16:creationId xmlns:a16="http://schemas.microsoft.com/office/drawing/2014/main" id="{988E814A-F89D-4435-7778-C59EC767E6C4}"/>
              </a:ext>
            </a:extLst>
          </p:cNvPr>
          <p:cNvSpPr/>
          <p:nvPr/>
        </p:nvSpPr>
        <p:spPr>
          <a:xfrm>
            <a:off x="445509" y="1686234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B.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6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3</a:t>
            </a:r>
            <a:endParaRPr lang="en-GB" sz="3200" dirty="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201A429-64ED-4B7A-94F6-0DC7EAB1D42B}"/>
              </a:ext>
            </a:extLst>
          </p:cNvPr>
          <p:cNvSpPr txBox="1">
            <a:spLocks/>
          </p:cNvSpPr>
          <p:nvPr/>
        </p:nvSpPr>
        <p:spPr>
          <a:xfrm>
            <a:off x="10737630" y="1123058"/>
            <a:ext cx="1316286" cy="374973"/>
          </a:xfrm>
          <a:prstGeom prst="rect">
            <a:avLst/>
          </a:prstGeom>
          <a:solidFill>
            <a:srgbClr val="FFD10D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4020B0-A2A3-4F68-801E-E9DF382DC02F}"/>
              </a:ext>
            </a:extLst>
          </p:cNvPr>
          <p:cNvGrpSpPr/>
          <p:nvPr/>
        </p:nvGrpSpPr>
        <p:grpSpPr>
          <a:xfrm>
            <a:off x="10737630" y="91705"/>
            <a:ext cx="1316286" cy="754334"/>
            <a:chOff x="10714104" y="160499"/>
            <a:chExt cx="1316286" cy="754334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F4B5CDE5-34C6-427E-BD36-480850F7712A}"/>
                </a:ext>
              </a:extLst>
            </p:cNvPr>
            <p:cNvSpPr/>
            <p:nvPr/>
          </p:nvSpPr>
          <p:spPr>
            <a:xfrm>
              <a:off x="10714104" y="160499"/>
              <a:ext cx="1316286" cy="754334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76200" cap="flat" cmpd="sng" algn="ctr">
              <a:solidFill>
                <a:srgbClr val="E7E6E6">
                  <a:lumMod val="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5A07DE71-EF7E-4BB1-9B08-A8CC57BE3E77}"/>
                </a:ext>
              </a:extLst>
            </p:cNvPr>
            <p:cNvSpPr/>
            <p:nvPr/>
          </p:nvSpPr>
          <p:spPr>
            <a:xfrm>
              <a:off x="10737630" y="179881"/>
              <a:ext cx="1269234" cy="734951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27" name="Picture 26" descr="A picture containing text, reptile&#10;&#10;Description automatically generated">
              <a:extLst>
                <a:ext uri="{FF2B5EF4-FFF2-40B4-BE49-F238E27FC236}">
                  <a16:creationId xmlns:a16="http://schemas.microsoft.com/office/drawing/2014/main" id="{95BB7C96-D5B4-4C5E-BBCE-F7C229BAA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70" y="221998"/>
              <a:ext cx="834673" cy="62209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2BAC05-D02F-4D9D-A61C-1280A946D181}"/>
                </a:ext>
              </a:extLst>
            </p:cNvPr>
            <p:cNvSpPr txBox="1"/>
            <p:nvPr/>
          </p:nvSpPr>
          <p:spPr>
            <a:xfrm>
              <a:off x="11439650" y="268502"/>
              <a:ext cx="464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21" name="CustomShape 6">
            <a:extLst>
              <a:ext uri="{FF2B5EF4-FFF2-40B4-BE49-F238E27FC236}">
                <a16:creationId xmlns:a16="http://schemas.microsoft.com/office/drawing/2014/main" id="{DC2280F2-95A9-4874-A75B-9B0CF9D264F7}"/>
              </a:ext>
            </a:extLst>
          </p:cNvPr>
          <p:cNvSpPr/>
          <p:nvPr/>
        </p:nvSpPr>
        <p:spPr>
          <a:xfrm>
            <a:off x="2931693" y="65569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Place, verb or noun?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2" name="Google Shape;902;p52">
            <a:extLst>
              <a:ext uri="{FF2B5EF4-FFF2-40B4-BE49-F238E27FC236}">
                <a16:creationId xmlns:a16="http://schemas.microsoft.com/office/drawing/2014/main" id="{EE89D54A-F61D-4711-83B7-5B8AF6EBB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212394"/>
              </p:ext>
            </p:extLst>
          </p:nvPr>
        </p:nvGraphicFramePr>
        <p:xfrm>
          <a:off x="123171" y="4300597"/>
          <a:ext cx="11993220" cy="2499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98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kommen</a:t>
                      </a:r>
                      <a:endParaRPr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tragen</a:t>
                      </a:r>
                      <a:endParaRPr sz="2800" b="1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die Nacht</a:t>
                      </a:r>
                      <a:endParaRPr sz="2800" b="1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schlafen</a:t>
                      </a:r>
                      <a:endParaRPr lang="en-GB"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das Fest</a:t>
                      </a:r>
                      <a:endParaRPr sz="28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verkaufen</a:t>
                      </a:r>
                      <a:endParaRPr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800" b="1" i="0" u="none" strike="noStrike" cap="none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das Auto</a:t>
                      </a:r>
                      <a:endParaRPr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800" b="1" i="0" u="none" strike="noStrike" cap="none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die </a:t>
                      </a: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Uhr</a:t>
                      </a:r>
                      <a:r>
                        <a:rPr lang="en-GB" sz="2800" b="1" i="0" u="none" strike="noStrike" cap="none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die </a:t>
                      </a:r>
                      <a:r>
                        <a:rPr lang="en-GB" sz="2800" b="1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Straße</a:t>
                      </a:r>
                      <a:endParaRPr sz="28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nach</a:t>
                      </a:r>
                      <a:r>
                        <a:rPr lang="en-GB" sz="2800" b="1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Hause</a:t>
                      </a:r>
                      <a:endParaRPr sz="2800" b="1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waschen</a:t>
                      </a:r>
                      <a:endParaRPr lang="en-GB"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800" b="1" i="0" u="none" strike="noStrike" cap="none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die </a:t>
                      </a: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Stunde</a:t>
                      </a:r>
                      <a:endParaRPr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1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schlafen</a:t>
                      </a:r>
                      <a:endParaRPr lang="en-GB" sz="2800" b="1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i="0" u="none" strike="noStrike" cap="none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der Platz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kaufen</a:t>
                      </a:r>
                      <a:endParaRPr lang="en-GB"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800" b="1" i="0" u="none" strike="noStrike" cap="none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die (Sport)</a:t>
                      </a: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kleidung</a:t>
                      </a:r>
                      <a:endParaRPr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CuadroTexto 22">
            <a:extLst>
              <a:ext uri="{FF2B5EF4-FFF2-40B4-BE49-F238E27FC236}">
                <a16:creationId xmlns:a16="http://schemas.microsoft.com/office/drawing/2014/main" id="{6427031C-67CB-42AC-8DDA-C8D43C163784}"/>
              </a:ext>
            </a:extLst>
          </p:cNvPr>
          <p:cNvSpPr txBox="1"/>
          <p:nvPr/>
        </p:nvSpPr>
        <p:spPr>
          <a:xfrm>
            <a:off x="243403" y="2413444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Person</a:t>
            </a:r>
            <a:r>
              <a:rPr kumimoji="0" lang="es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A</a:t>
            </a:r>
            <a:endParaRPr kumimoji="0" lang="es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E736AE22-F46F-4B50-A307-10DCFC220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24" y="1364499"/>
            <a:ext cx="994299" cy="74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ustomShape 6">
            <a:extLst>
              <a:ext uri="{FF2B5EF4-FFF2-40B4-BE49-F238E27FC236}">
                <a16:creationId xmlns:a16="http://schemas.microsoft.com/office/drawing/2014/main" id="{0F96BF33-3356-479E-A822-21237123A7F6}"/>
              </a:ext>
            </a:extLst>
          </p:cNvPr>
          <p:cNvSpPr/>
          <p:nvPr/>
        </p:nvSpPr>
        <p:spPr>
          <a:xfrm>
            <a:off x="153752" y="643675"/>
            <a:ext cx="10481101" cy="875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Person B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: Write 3 words in German from the table below. </a:t>
            </a:r>
            <a:b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</a:b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Person A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:  Ask yes/no questions  in German to work out the words. 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6" name="Llamada rectangular redondeada 23">
            <a:extLst>
              <a:ext uri="{FF2B5EF4-FFF2-40B4-BE49-F238E27FC236}">
                <a16:creationId xmlns:a16="http://schemas.microsoft.com/office/drawing/2014/main" id="{02C3BC9C-8730-4001-88E2-A4134BBA2F5D}"/>
              </a:ext>
            </a:extLst>
          </p:cNvPr>
          <p:cNvSpPr/>
          <p:nvPr/>
        </p:nvSpPr>
        <p:spPr>
          <a:xfrm>
            <a:off x="2646911" y="1555507"/>
            <a:ext cx="2248947" cy="463329"/>
          </a:xfrm>
          <a:prstGeom prst="wedgeRoundRectCallout">
            <a:avLst>
              <a:gd name="adj1" fmla="val -63269"/>
              <a:gd name="adj2" fmla="val -26315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Ist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es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ein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Ort?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41" name="Llamada rectangular redondeada 23">
            <a:extLst>
              <a:ext uri="{FF2B5EF4-FFF2-40B4-BE49-F238E27FC236}">
                <a16:creationId xmlns:a16="http://schemas.microsoft.com/office/drawing/2014/main" id="{F268071B-B3B5-4549-935F-4F617891AAAF}"/>
              </a:ext>
            </a:extLst>
          </p:cNvPr>
          <p:cNvSpPr/>
          <p:nvPr/>
        </p:nvSpPr>
        <p:spPr>
          <a:xfrm>
            <a:off x="6593096" y="1550618"/>
            <a:ext cx="1134843" cy="463329"/>
          </a:xfrm>
          <a:prstGeom prst="wedgeRoundRectCallout">
            <a:avLst>
              <a:gd name="adj1" fmla="val 66688"/>
              <a:gd name="adj2" fmla="val 4234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Nein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!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7" name="Llamada rectangular redondeada 23">
            <a:extLst>
              <a:ext uri="{FF2B5EF4-FFF2-40B4-BE49-F238E27FC236}">
                <a16:creationId xmlns:a16="http://schemas.microsoft.com/office/drawing/2014/main" id="{FCEAD127-FEB1-469D-A0F3-D07E3FEB95E4}"/>
              </a:ext>
            </a:extLst>
          </p:cNvPr>
          <p:cNvSpPr/>
          <p:nvPr/>
        </p:nvSpPr>
        <p:spPr>
          <a:xfrm>
            <a:off x="2181904" y="2151341"/>
            <a:ext cx="2713954" cy="463329"/>
          </a:xfrm>
          <a:prstGeom prst="wedgeRoundRectCallout">
            <a:avLst>
              <a:gd name="adj1" fmla="val -63269"/>
              <a:gd name="adj2" fmla="val -26315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Ist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es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ein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Verb?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Llamada rectangular redondeada 23">
            <a:extLst>
              <a:ext uri="{FF2B5EF4-FFF2-40B4-BE49-F238E27FC236}">
                <a16:creationId xmlns:a16="http://schemas.microsoft.com/office/drawing/2014/main" id="{B298A1A0-99B2-4797-BD41-C3160490C46B}"/>
              </a:ext>
            </a:extLst>
          </p:cNvPr>
          <p:cNvSpPr/>
          <p:nvPr/>
        </p:nvSpPr>
        <p:spPr>
          <a:xfrm>
            <a:off x="6591740" y="2109883"/>
            <a:ext cx="945165" cy="463328"/>
          </a:xfrm>
          <a:prstGeom prst="wedgeRoundRectCallout">
            <a:avLst>
              <a:gd name="adj1" fmla="val 66688"/>
              <a:gd name="adj2" fmla="val 4234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 err="1">
                <a:solidFill>
                  <a:srgbClr val="203864"/>
                </a:solidFill>
                <a:latin typeface="Century Gothic" panose="020F0302020204030204"/>
                <a:sym typeface="Arial"/>
              </a:rPr>
              <a:t>Nein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!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9" name="Llamada rectangular redondeada 23">
            <a:extLst>
              <a:ext uri="{FF2B5EF4-FFF2-40B4-BE49-F238E27FC236}">
                <a16:creationId xmlns:a16="http://schemas.microsoft.com/office/drawing/2014/main" id="{1C3C84E3-FB9B-4659-A540-62991B421372}"/>
              </a:ext>
            </a:extLst>
          </p:cNvPr>
          <p:cNvSpPr/>
          <p:nvPr/>
        </p:nvSpPr>
        <p:spPr>
          <a:xfrm>
            <a:off x="2861993" y="2726839"/>
            <a:ext cx="2939200" cy="454351"/>
          </a:xfrm>
          <a:prstGeom prst="wedgeRoundRectCallout">
            <a:avLst>
              <a:gd name="adj1" fmla="val -63269"/>
              <a:gd name="adj2" fmla="val -26315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Ist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es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ein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Substantiv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*?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2" name="Llamada rectangular redondeada 23">
            <a:extLst>
              <a:ext uri="{FF2B5EF4-FFF2-40B4-BE49-F238E27FC236}">
                <a16:creationId xmlns:a16="http://schemas.microsoft.com/office/drawing/2014/main" id="{6BE9809B-F188-4C70-9DC8-37E25BC779DD}"/>
              </a:ext>
            </a:extLst>
          </p:cNvPr>
          <p:cNvSpPr/>
          <p:nvPr/>
        </p:nvSpPr>
        <p:spPr>
          <a:xfrm>
            <a:off x="2646910" y="3308304"/>
            <a:ext cx="2534690" cy="454351"/>
          </a:xfrm>
          <a:prstGeom prst="wedgeRoundRectCallout">
            <a:avLst>
              <a:gd name="adj1" fmla="val -63269"/>
              <a:gd name="adj2" fmla="val -26315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Ist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es ‘</a:t>
            </a:r>
            <a:r>
              <a:rPr lang="en-GB" sz="2000" b="1" kern="0" dirty="0">
                <a:solidFill>
                  <a:srgbClr val="203864"/>
                </a:solidFill>
                <a:latin typeface="Century Gothic" panose="020F0302020204030204"/>
                <a:sym typeface="Arial"/>
              </a:rPr>
              <a:t>die Nacht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’?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0" name="Llamada rectangular redondeada 23">
            <a:extLst>
              <a:ext uri="{FF2B5EF4-FFF2-40B4-BE49-F238E27FC236}">
                <a16:creationId xmlns:a16="http://schemas.microsoft.com/office/drawing/2014/main" id="{E6A74801-0426-4245-8F3D-5385A0666EC1}"/>
              </a:ext>
            </a:extLst>
          </p:cNvPr>
          <p:cNvSpPr/>
          <p:nvPr/>
        </p:nvSpPr>
        <p:spPr>
          <a:xfrm>
            <a:off x="6593096" y="2717861"/>
            <a:ext cx="1134843" cy="463329"/>
          </a:xfrm>
          <a:prstGeom prst="wedgeRoundRectCallout">
            <a:avLst>
              <a:gd name="adj1" fmla="val 66688"/>
              <a:gd name="adj2" fmla="val 4234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 err="1">
                <a:solidFill>
                  <a:srgbClr val="203864"/>
                </a:solidFill>
                <a:latin typeface="Century Gothic" panose="020F0302020204030204"/>
                <a:sym typeface="Arial"/>
              </a:rPr>
              <a:t>Ja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!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Llamada rectangular redondeada 23">
            <a:extLst>
              <a:ext uri="{FF2B5EF4-FFF2-40B4-BE49-F238E27FC236}">
                <a16:creationId xmlns:a16="http://schemas.microsoft.com/office/drawing/2014/main" id="{7294FF7F-BFB8-4261-947B-DFEABF0F830C}"/>
              </a:ext>
            </a:extLst>
          </p:cNvPr>
          <p:cNvSpPr/>
          <p:nvPr/>
        </p:nvSpPr>
        <p:spPr>
          <a:xfrm>
            <a:off x="6591740" y="3299327"/>
            <a:ext cx="945165" cy="463328"/>
          </a:xfrm>
          <a:prstGeom prst="wedgeRoundRectCallout">
            <a:avLst>
              <a:gd name="adj1" fmla="val 66688"/>
              <a:gd name="adj2" fmla="val 4234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Ja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!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CuadroTexto 22">
            <a:extLst>
              <a:ext uri="{FF2B5EF4-FFF2-40B4-BE49-F238E27FC236}">
                <a16:creationId xmlns:a16="http://schemas.microsoft.com/office/drawing/2014/main" id="{9407A26F-B028-4EB8-87CA-DE86D1907158}"/>
              </a:ext>
            </a:extLst>
          </p:cNvPr>
          <p:cNvSpPr txBox="1"/>
          <p:nvPr/>
        </p:nvSpPr>
        <p:spPr>
          <a:xfrm>
            <a:off x="8641950" y="2383837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Person B</a:t>
            </a:r>
            <a:endParaRPr kumimoji="0" lang="es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34" name="Oval Callout 13">
            <a:extLst>
              <a:ext uri="{FF2B5EF4-FFF2-40B4-BE49-F238E27FC236}">
                <a16:creationId xmlns:a16="http://schemas.microsoft.com/office/drawing/2014/main" id="{680F2629-BCED-411A-B89E-FD5B4F46BA98}"/>
              </a:ext>
            </a:extLst>
          </p:cNvPr>
          <p:cNvSpPr/>
          <p:nvPr/>
        </p:nvSpPr>
        <p:spPr>
          <a:xfrm>
            <a:off x="8854178" y="2826418"/>
            <a:ext cx="3112541" cy="1387629"/>
          </a:xfrm>
          <a:prstGeom prst="wedgeEllipseCallout">
            <a:avLst>
              <a:gd name="adj1" fmla="val -76887"/>
              <a:gd name="adj2" fmla="val 22281"/>
            </a:avLst>
          </a:prstGeom>
          <a:solidFill>
            <a:srgbClr val="002060"/>
          </a:solidFill>
          <a:ln w="12700" cap="flat" cmpd="sng" algn="ctr">
            <a:solidFill>
              <a:srgbClr val="FFD10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CC59D7-C795-4E98-A546-FF6C3DEB4702}"/>
              </a:ext>
            </a:extLst>
          </p:cNvPr>
          <p:cNvSpPr txBox="1"/>
          <p:nvPr/>
        </p:nvSpPr>
        <p:spPr>
          <a:xfrm>
            <a:off x="8916990" y="3083683"/>
            <a:ext cx="3112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Then swap roles and play again!</a:t>
            </a:r>
          </a:p>
        </p:txBody>
      </p:sp>
      <p:sp>
        <p:nvSpPr>
          <p:cNvPr id="29" name="Google Shape;167;p2">
            <a:extLst>
              <a:ext uri="{FF2B5EF4-FFF2-40B4-BE49-F238E27FC236}">
                <a16:creationId xmlns:a16="http://schemas.microsoft.com/office/drawing/2014/main" id="{351B1264-F814-478B-AADE-9220EC0186A6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8B8E55-2732-DD98-3161-CA02D33D11E2}"/>
              </a:ext>
            </a:extLst>
          </p:cNvPr>
          <p:cNvSpPr txBox="1"/>
          <p:nvPr/>
        </p:nvSpPr>
        <p:spPr>
          <a:xfrm>
            <a:off x="8304466" y="1646185"/>
            <a:ext cx="3900155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Substantiv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noun</a:t>
            </a:r>
          </a:p>
        </p:txBody>
      </p:sp>
    </p:spTree>
    <p:extLst>
      <p:ext uri="{BB962C8B-B14F-4D97-AF65-F5344CB8AC3E}">
        <p14:creationId xmlns:p14="http://schemas.microsoft.com/office/powerpoint/2010/main" val="1005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17" grpId="0" animBg="1"/>
      <p:bldP spid="18" grpId="0" animBg="1"/>
      <p:bldP spid="19" grpId="0" animBg="1"/>
      <p:bldP spid="22" grpId="0" animBg="1"/>
      <p:bldP spid="30" grpId="0" animBg="1"/>
      <p:bldP spid="31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4: </a:t>
            </a:r>
            <a:endParaRPr lang="en-GB" sz="3200" dirty="0"/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A528B4CA-3569-4A28-8288-43BAAE3E75FD}"/>
              </a:ext>
            </a:extLst>
          </p:cNvPr>
          <p:cNvSpPr txBox="1">
            <a:spLocks/>
          </p:cNvSpPr>
          <p:nvPr/>
        </p:nvSpPr>
        <p:spPr>
          <a:xfrm>
            <a:off x="3183893" y="87794"/>
            <a:ext cx="7574552" cy="67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entury Gothic"/>
              </a:rPr>
              <a:t>Johanna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entury Gothic"/>
              </a:rPr>
              <a:t>schreibt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entury Gothic"/>
              </a:rPr>
              <a:t> an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entury Gothic"/>
              </a:rPr>
              <a:t>ihr</a:t>
            </a:r>
            <a:r>
              <a:rPr lang="en-GB" sz="3200" dirty="0">
                <a:solidFill>
                  <a:srgbClr val="002060"/>
                </a:solidFill>
                <a:latin typeface="Century Gothic"/>
                <a:sym typeface="Century Gothic"/>
              </a:rPr>
              <a:t>e </a:t>
            </a:r>
            <a:r>
              <a:rPr lang="en-GB" sz="3200" dirty="0" err="1">
                <a:solidFill>
                  <a:srgbClr val="002060"/>
                </a:solidFill>
                <a:latin typeface="Century Gothic"/>
                <a:sym typeface="Century Gothic"/>
              </a:rPr>
              <a:t>Brieffreundin</a:t>
            </a:r>
            <a:r>
              <a:rPr lang="en-GB" sz="3200" dirty="0">
                <a:solidFill>
                  <a:srgbClr val="002060"/>
                </a:solidFill>
                <a:latin typeface="Century Gothic"/>
                <a:sym typeface="Century Gothic"/>
              </a:rPr>
              <a:t> Laura.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F3AC74D5-6D30-452F-9F54-A5773ADA23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8" y="1007989"/>
            <a:ext cx="10531147" cy="5729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ADFA3-46D5-4C48-BFD7-9F81F322386C}"/>
              </a:ext>
            </a:extLst>
          </p:cNvPr>
          <p:cNvSpPr txBox="1"/>
          <p:nvPr/>
        </p:nvSpPr>
        <p:spPr>
          <a:xfrm>
            <a:off x="485944" y="1207849"/>
            <a:ext cx="988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Hallo Laura!  Wie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geht’s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1FC08-CBD3-4816-A4E8-4B1BCB5F6A83}"/>
              </a:ext>
            </a:extLst>
          </p:cNvPr>
          <p:cNvSpPr txBox="1"/>
          <p:nvPr/>
        </p:nvSpPr>
        <p:spPr>
          <a:xfrm>
            <a:off x="496702" y="1734831"/>
            <a:ext cx="8554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sind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heute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auf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Klassenfahrt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Köln.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Moment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sind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auf </a:t>
            </a:r>
            <a:r>
              <a:rPr kumimoji="0" lang="en-GB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dem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Platz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 Stadt(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mitte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8A9B31-210B-459F-828E-6BC23F9753B2}"/>
              </a:ext>
            </a:extLst>
          </p:cNvPr>
          <p:cNvSpPr/>
          <p:nvPr/>
        </p:nvSpPr>
        <p:spPr>
          <a:xfrm>
            <a:off x="593840" y="589056"/>
            <a:ext cx="10220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She draws pictures for some of the words for Laura to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practis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e her German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881E7E-7704-4D9F-865B-0C9F5A43512C}"/>
              </a:ext>
            </a:extLst>
          </p:cNvPr>
          <p:cNvSpPr txBox="1"/>
          <p:nvPr/>
        </p:nvSpPr>
        <p:spPr>
          <a:xfrm>
            <a:off x="487596" y="2678901"/>
            <a:ext cx="6503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Heute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Nachmittag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gehen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wir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in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den Dom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und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dann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auf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das Fest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auf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der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Straße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6CA010-D6ED-438E-AA58-4E0A4DFE44CF}"/>
              </a:ext>
            </a:extLst>
          </p:cNvPr>
          <p:cNvSpPr txBox="1"/>
          <p:nvPr/>
        </p:nvSpPr>
        <p:spPr>
          <a:xfrm>
            <a:off x="537820" y="4018464"/>
            <a:ext cx="5488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Am Dom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verkaufen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Leute* Souvenirs. Ich mag Souvenirs, und du? Ich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trage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in 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der </a:t>
            </a:r>
            <a:r>
              <a:rPr lang="en-US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Tasche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 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669A7E-C015-47D7-A32A-BEBDAEF48F86}"/>
              </a:ext>
            </a:extLst>
          </p:cNvPr>
          <p:cNvSpPr txBox="1"/>
          <p:nvPr/>
        </p:nvSpPr>
        <p:spPr>
          <a:xfrm>
            <a:off x="537820" y="5280527"/>
            <a:ext cx="5312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Heute Abend 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kommen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wir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müde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aber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glücklich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nach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Hause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C0D921-C624-4728-8EFF-7F62FBFABADA}"/>
              </a:ext>
            </a:extLst>
          </p:cNvPr>
          <p:cNvSpPr txBox="1"/>
          <p:nvPr/>
        </p:nvSpPr>
        <p:spPr>
          <a:xfrm>
            <a:off x="537820" y="6132957"/>
            <a:ext cx="1014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Laura,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was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machst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du auf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deiner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Klassenfahrt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Deine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Johanna.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1EB9202-FB2D-4C88-9238-2B78329AAEBC}"/>
              </a:ext>
            </a:extLst>
          </p:cNvPr>
          <p:cNvSpPr/>
          <p:nvPr/>
        </p:nvSpPr>
        <p:spPr>
          <a:xfrm>
            <a:off x="2305521" y="2135909"/>
            <a:ext cx="1440793" cy="408037"/>
          </a:xfrm>
          <a:prstGeom prst="roundRect">
            <a:avLst/>
          </a:prstGeom>
          <a:solidFill>
            <a:srgbClr val="DD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9E8311D-FCA8-4143-A371-8E16A4AAA109}"/>
              </a:ext>
            </a:extLst>
          </p:cNvPr>
          <p:cNvSpPr/>
          <p:nvPr/>
        </p:nvSpPr>
        <p:spPr>
          <a:xfrm>
            <a:off x="4179383" y="2171188"/>
            <a:ext cx="2518053" cy="408037"/>
          </a:xfrm>
          <a:prstGeom prst="roundRect">
            <a:avLst/>
          </a:prstGeom>
          <a:solidFill>
            <a:srgbClr val="DD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2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6F21688-F100-457E-97FC-CCEE44A7886E}"/>
              </a:ext>
            </a:extLst>
          </p:cNvPr>
          <p:cNvSpPr/>
          <p:nvPr/>
        </p:nvSpPr>
        <p:spPr>
          <a:xfrm>
            <a:off x="5268587" y="2695866"/>
            <a:ext cx="1642459" cy="408037"/>
          </a:xfrm>
          <a:prstGeom prst="roundRect">
            <a:avLst/>
          </a:prstGeom>
          <a:solidFill>
            <a:srgbClr val="DD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3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40E514-A1E2-42BC-8BBF-14DAC10FD294}"/>
              </a:ext>
            </a:extLst>
          </p:cNvPr>
          <p:cNvSpPr/>
          <p:nvPr/>
        </p:nvSpPr>
        <p:spPr>
          <a:xfrm>
            <a:off x="2693092" y="3085648"/>
            <a:ext cx="1178492" cy="408037"/>
          </a:xfrm>
          <a:prstGeom prst="roundRect">
            <a:avLst/>
          </a:prstGeom>
          <a:solidFill>
            <a:srgbClr val="DD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4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001BDF2-0C9D-47B7-A77F-EBC61FE46120}"/>
              </a:ext>
            </a:extLst>
          </p:cNvPr>
          <p:cNvSpPr/>
          <p:nvPr/>
        </p:nvSpPr>
        <p:spPr>
          <a:xfrm>
            <a:off x="537820" y="3464782"/>
            <a:ext cx="1573395" cy="408037"/>
          </a:xfrm>
          <a:prstGeom prst="roundRect">
            <a:avLst/>
          </a:prstGeom>
          <a:solidFill>
            <a:srgbClr val="DD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5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9993228-81F8-47B3-A7FC-DB853A38C87F}"/>
              </a:ext>
            </a:extLst>
          </p:cNvPr>
          <p:cNvSpPr/>
          <p:nvPr/>
        </p:nvSpPr>
        <p:spPr>
          <a:xfrm>
            <a:off x="3449222" y="4788316"/>
            <a:ext cx="1692949" cy="408037"/>
          </a:xfrm>
          <a:prstGeom prst="roundRect">
            <a:avLst/>
          </a:prstGeom>
          <a:solidFill>
            <a:srgbClr val="DD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6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B43107-480E-419E-B158-225ED8E85668}"/>
              </a:ext>
            </a:extLst>
          </p:cNvPr>
          <p:cNvSpPr txBox="1"/>
          <p:nvPr/>
        </p:nvSpPr>
        <p:spPr>
          <a:xfrm>
            <a:off x="9619072" y="5378676"/>
            <a:ext cx="247002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Leute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glücklich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happy</a:t>
            </a:r>
          </a:p>
        </p:txBody>
      </p:sp>
      <p:sp>
        <p:nvSpPr>
          <p:cNvPr id="53" name="Google Shape;167;p2">
            <a:extLst>
              <a:ext uri="{FF2B5EF4-FFF2-40B4-BE49-F238E27FC236}">
                <a16:creationId xmlns:a16="http://schemas.microsoft.com/office/drawing/2014/main" id="{47CF7055-3B91-40B3-969D-9D2F8B88CF2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9B23A6D2-D02F-7353-C2F7-B841A2DAB89B}"/>
              </a:ext>
            </a:extLst>
          </p:cNvPr>
          <p:cNvSpPr txBox="1">
            <a:spLocks/>
          </p:cNvSpPr>
          <p:nvPr/>
        </p:nvSpPr>
        <p:spPr>
          <a:xfrm>
            <a:off x="10867421" y="1021284"/>
            <a:ext cx="1331276" cy="37497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schreiben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Graphic 30" descr="Blackboard">
            <a:extLst>
              <a:ext uri="{FF2B5EF4-FFF2-40B4-BE49-F238E27FC236}">
                <a16:creationId xmlns:a16="http://schemas.microsoft.com/office/drawing/2014/main" id="{F565CD65-9B2C-09BF-D17C-4009B16A5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92137" y="-114392"/>
            <a:ext cx="1256675" cy="12566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BAA862-0DF7-47E0-64C2-95D96E2C0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918" y="2081419"/>
            <a:ext cx="501678" cy="4983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872D03D-45CD-DB06-5636-CA0D28BA1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047" y="2066587"/>
            <a:ext cx="729989" cy="5187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3AB69FA-9D9D-0343-1C51-DFCEA32E63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6631" y="2369921"/>
            <a:ext cx="611710" cy="8721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F327B9C-3515-000B-8667-2089EABA67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3856" y="2963211"/>
            <a:ext cx="592090" cy="6000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45C2277-D429-00C7-55A2-C6ED872823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823" y="3461471"/>
            <a:ext cx="459867" cy="45732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E7B9C76-08B7-4100-52E3-6306877EFB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8418" y="4734656"/>
            <a:ext cx="654833" cy="5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6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40" grpId="0" animBg="1"/>
      <p:bldP spid="61" grpId="0" animBg="1"/>
      <p:bldP spid="43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08985"/>
              </p:ext>
            </p:extLst>
          </p:nvPr>
        </p:nvGraphicFramePr>
        <p:xfrm>
          <a:off x="547097" y="678402"/>
          <a:ext cx="9810698" cy="5780652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996239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jeden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Tag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Uhr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er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Nachmittag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996239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zusammen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m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vier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Uhr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der Abend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996239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aschen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Nacht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schlafen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4612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verkaufen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laufen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tragen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949569"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nach</a:t>
                      </a:r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Hause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kommen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as Fest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996239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Platz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Straße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uf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245836" y="5715683"/>
            <a:ext cx="2713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square, place, room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4757876" y="590035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street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7733767" y="586865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on, to, at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389306" y="486554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(to) home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43919" y="4904270"/>
            <a:ext cx="308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come, coming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821555" y="4756466"/>
            <a:ext cx="2313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festival, celebration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72782" y="3997751"/>
            <a:ext cx="250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sell, selling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68802" y="4033992"/>
            <a:ext cx="300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run, running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73578" y="4024628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wear, to carry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72782" y="2954106"/>
            <a:ext cx="2653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wash, washing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782111" y="307512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night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733767" y="3066376"/>
            <a:ext cx="2814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sleep, sleeping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316330" y="219846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together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97308" y="2027255"/>
            <a:ext cx="2496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at four o’clock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74847" y="1967629"/>
            <a:ext cx="268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evening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313278" y="10267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every day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43919" y="934136"/>
            <a:ext cx="2653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watch, clock, o’clock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afternoon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79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03275"/>
              </p:ext>
            </p:extLst>
          </p:nvPr>
        </p:nvGraphicFramePr>
        <p:xfrm>
          <a:off x="557161" y="596479"/>
          <a:ext cx="9810698" cy="5973133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996239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evening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afternoon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every day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996239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the) watch, clock, o’clock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together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at four o’clock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996239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sell, selling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wash, washing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the) night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4612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run, running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sleep, sleeping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wear, to carry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949569"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street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on, to, at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(to) home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996239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o come, coming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festival, celebration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square, place, room</a:t>
                      </a:r>
                    </a:p>
                    <a:p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454117" y="609948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kommen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4740278" y="607558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Fest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7799529" y="60906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Platz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389306" y="486554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Straße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813269" y="4865547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auf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720570" y="4880099"/>
            <a:ext cx="231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Hause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313277" y="393627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laufen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97308" y="391772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schlafen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74848" y="395562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tragen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93071" y="30002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verkaufen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782111" y="307512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waschen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733767" y="3066376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Nacht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316330" y="219846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(die)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Uhr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97308" y="202725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zusammen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74847" y="196762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um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vier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Uhr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313278" y="10267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Abend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93811" y="1042129"/>
            <a:ext cx="2653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Nachmittag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jeden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Tag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3" name="CustomShape 2">
            <a:extLst>
              <a:ext uri="{FF2B5EF4-FFF2-40B4-BE49-F238E27FC236}">
                <a16:creationId xmlns:a16="http://schemas.microsoft.com/office/drawing/2014/main" id="{F06F7876-C8FD-FE4D-212E-97A5F67DF798}"/>
              </a:ext>
            </a:extLst>
          </p:cNvPr>
          <p:cNvSpPr/>
          <p:nvPr/>
        </p:nvSpPr>
        <p:spPr>
          <a:xfrm>
            <a:off x="5711135" y="4884349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70C0"/>
                </a:solidFill>
                <a:latin typeface="Modern Love" panose="04090805081005020601" pitchFamily="82" charset="0"/>
                <a:cs typeface="Arial"/>
                <a:sym typeface="Arial"/>
              </a:rPr>
              <a:t>blau</a:t>
            </a:r>
            <a:endParaRPr lang="en-GB" sz="1400" kern="0" dirty="0">
              <a:solidFill>
                <a:srgbClr val="0070C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97343"/>
              </p:ext>
            </p:extLst>
          </p:nvPr>
        </p:nvGraphicFramePr>
        <p:xfrm>
          <a:off x="547097" y="678402"/>
          <a:ext cx="9810698" cy="5780652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996239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jeden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Tag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Uhr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Nachmittag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996239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zusammen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vier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Uhr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Abend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996239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aschen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Nacht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schlafen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4612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verkaufen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laufen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tragen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949569">
                <a:tc rowSpan="2">
                  <a:txBody>
                    <a:bodyPr/>
                    <a:lstStyle/>
                    <a:p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Hause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kommen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 Fest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996239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Platz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Straße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uf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1997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1946</Words>
  <Application>Microsoft Macintosh PowerPoint</Application>
  <PresentationFormat>Widescreen</PresentationFormat>
  <Paragraphs>362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Century Gothic</vt:lpstr>
      <vt:lpstr>Modern Love</vt:lpstr>
      <vt:lpstr>Segoe Print</vt:lpstr>
      <vt:lpstr>Symbol</vt:lpstr>
      <vt:lpstr>Wingdings</vt:lpstr>
      <vt:lpstr>1_Office Theme</vt:lpstr>
      <vt:lpstr>Office Theme</vt:lpstr>
      <vt:lpstr>2_Office Theme</vt:lpstr>
      <vt:lpstr>3_Office Theme</vt:lpstr>
      <vt:lpstr>Exploring</vt:lpstr>
      <vt:lpstr>Follow up 1: </vt:lpstr>
      <vt:lpstr>Follow up 2</vt:lpstr>
      <vt:lpstr>Follow up 3</vt:lpstr>
      <vt:lpstr>Follow up 4: </vt:lpstr>
      <vt:lpstr>Follow up 5: </vt:lpstr>
      <vt:lpstr>Follow up 5: </vt:lpstr>
      <vt:lpstr>Tschüss!</vt:lpstr>
      <vt:lpstr>Follow up 5: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Jasmin Silver</cp:lastModifiedBy>
  <cp:revision>58</cp:revision>
  <dcterms:created xsi:type="dcterms:W3CDTF">2021-06-12T06:20:35Z</dcterms:created>
  <dcterms:modified xsi:type="dcterms:W3CDTF">2023-09-23T21:48:21Z</dcterms:modified>
</cp:coreProperties>
</file>