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B1C3BF"/>
    <a:srgbClr val="F2F8EE"/>
    <a:srgbClr val="F2F7FC"/>
    <a:srgbClr val="C6DCF0"/>
    <a:srgbClr val="FFFAEB"/>
    <a:srgbClr val="D7E7F5"/>
    <a:srgbClr val="FFF7FF"/>
    <a:srgbClr val="FBFDF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BCBF3-58A8-430C-A9CB-2EED1C361532}" v="29" dt="2023-03-31T15:11:29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69" autoAdjust="0"/>
    <p:restoredTop sz="95278" autoAdjust="0"/>
  </p:normalViewPr>
  <p:slideViewPr>
    <p:cSldViewPr snapToGrid="0">
      <p:cViewPr varScale="1">
        <p:scale>
          <a:sx n="80" d="100"/>
          <a:sy n="80" d="100"/>
        </p:scale>
        <p:origin x="1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jpe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svg"/><Relationship Id="rId32" Type="http://schemas.openxmlformats.org/officeDocument/2006/relationships/image" Target="../media/image55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 107">
            <a:extLst>
              <a:ext uri="{FF2B5EF4-FFF2-40B4-BE49-F238E27FC236}">
                <a16:creationId xmlns:a16="http://schemas.microsoft.com/office/drawing/2014/main" id="{BB2DC62F-E082-C555-B0AD-A1828671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35247"/>
              </p:ext>
            </p:extLst>
          </p:nvPr>
        </p:nvGraphicFramePr>
        <p:xfrm>
          <a:off x="6416916" y="1488331"/>
          <a:ext cx="5769029" cy="1108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902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566288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542219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61528"/>
              </p:ext>
            </p:extLst>
          </p:nvPr>
        </p:nvGraphicFramePr>
        <p:xfrm>
          <a:off x="6417177" y="2564176"/>
          <a:ext cx="5774823" cy="4291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788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25976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17059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Female person 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(to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have)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Compound words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den, die, das (the)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After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haben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and most other verbs,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der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becomes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Negation with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keinen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kern="1200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1180"/>
              </p:ext>
            </p:extLst>
          </p:nvPr>
        </p:nvGraphicFramePr>
        <p:xfrm>
          <a:off x="102036" y="47527"/>
          <a:ext cx="310953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53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not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a, no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sehr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very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?– who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Lieblings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– favourite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have, having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hast– you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hat – he/she/it has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47310"/>
              </p:ext>
            </p:extLst>
          </p:nvPr>
        </p:nvGraphicFramePr>
        <p:xfrm>
          <a:off x="3223204" y="47527"/>
          <a:ext cx="3142317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Film– film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Herr– Mr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62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Hund – dog (m)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Kuchen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cake(m)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Lehrer – teacher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93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Mann –  man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Blume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flower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 Frau – woman, Mrs, Ms, Miss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Lehrerin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teacher(f)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Musik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music(f)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Geschenk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present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5946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Handy – mobile phone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91389"/>
                  </a:ext>
                </a:extLst>
              </a:tr>
              <a:tr h="249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Lied – song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Spiel – game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Wasser  – water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Wort – word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10586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10121260" y="2713244"/>
            <a:ext cx="219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 can put two or more words together to make one long word! The gender is the same as the last word.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10502367" y="3436270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Wasser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513210" y="3828052"/>
            <a:ext cx="133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Flasche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10502367" y="3598281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water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8303282" y="4886026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‘not a’ with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use ‘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’: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8351388" y="5896309"/>
            <a:ext cx="1355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Hund.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8367146" y="6319308"/>
            <a:ext cx="1330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That is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dog.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40535" y="4848218"/>
            <a:ext cx="20344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After the verb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and most other verbs, the masculine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changes to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einen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and the masculine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changes to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60574"/>
              </p:ext>
            </p:extLst>
          </p:nvPr>
        </p:nvGraphicFramePr>
        <p:xfrm>
          <a:off x="6418466" y="359874"/>
          <a:ext cx="5773535" cy="583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707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8344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7302296" y="65862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6344977" y="1219840"/>
            <a:ext cx="1317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tschland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9589839" y="64521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44978" y="6942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27" name="Table 107">
            <a:extLst>
              <a:ext uri="{FF2B5EF4-FFF2-40B4-BE49-F238E27FC236}">
                <a16:creationId xmlns:a16="http://schemas.microsoft.com/office/drawing/2014/main" id="{7D2C8053-2545-8665-1230-1ED78EC9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0321"/>
              </p:ext>
            </p:extLst>
          </p:nvPr>
        </p:nvGraphicFramePr>
        <p:xfrm>
          <a:off x="6416918" y="940806"/>
          <a:ext cx="5776370" cy="559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274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59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30278BD4-A074-D38E-27F3-02230B26A83D}"/>
              </a:ext>
            </a:extLst>
          </p:cNvPr>
          <p:cNvSpPr txBox="1"/>
          <p:nvPr/>
        </p:nvSpPr>
        <p:spPr>
          <a:xfrm>
            <a:off x="8543263" y="65088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ö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960FDE4-2D42-C6B8-C34B-F0531A7E6AD6}"/>
              </a:ext>
            </a:extLst>
          </p:cNvPr>
          <p:cNvSpPr txBox="1"/>
          <p:nvPr/>
        </p:nvSpPr>
        <p:spPr>
          <a:xfrm>
            <a:off x="10834744" y="65303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B1392D3-FB2F-3CE6-7811-4CF6C89E3BE3}"/>
              </a:ext>
            </a:extLst>
          </p:cNvPr>
          <p:cNvSpPr txBox="1"/>
          <p:nvPr/>
        </p:nvSpPr>
        <p:spPr>
          <a:xfrm>
            <a:off x="7452696" y="120946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A181541-353A-338B-748B-1720F0E8E1AC}"/>
              </a:ext>
            </a:extLst>
          </p:cNvPr>
          <p:cNvGrpSpPr/>
          <p:nvPr/>
        </p:nvGrpSpPr>
        <p:grpSpPr>
          <a:xfrm>
            <a:off x="6434187" y="455521"/>
            <a:ext cx="1066914" cy="454765"/>
            <a:chOff x="3709178" y="-2161470"/>
            <a:chExt cx="1584764" cy="939949"/>
          </a:xfrm>
        </p:grpSpPr>
        <p:pic>
          <p:nvPicPr>
            <p:cNvPr id="167" name="Picture 166" descr="Logo, icon&#10;&#10;Description automatically generated">
              <a:extLst>
                <a:ext uri="{FF2B5EF4-FFF2-40B4-BE49-F238E27FC236}">
                  <a16:creationId xmlns:a16="http://schemas.microsoft.com/office/drawing/2014/main" id="{DC41CB99-F533-1037-3754-992C0D35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68" name="Speech Bubble: Oval 167">
              <a:extLst>
                <a:ext uri="{FF2B5EF4-FFF2-40B4-BE49-F238E27FC236}">
                  <a16:creationId xmlns:a16="http://schemas.microsoft.com/office/drawing/2014/main" id="{B5FCBC38-9177-A9F3-0576-BE0934FE3839}"/>
                </a:ext>
              </a:extLst>
            </p:cNvPr>
            <p:cNvSpPr/>
            <p:nvPr/>
          </p:nvSpPr>
          <p:spPr>
            <a:xfrm>
              <a:off x="3709178" y="-2161470"/>
              <a:ext cx="818288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414664" y="5888387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 have the cake.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BDBB898-EF21-1DD7-649A-9AF3F4332077}"/>
              </a:ext>
            </a:extLst>
          </p:cNvPr>
          <p:cNvSpPr txBox="1"/>
          <p:nvPr/>
        </p:nvSpPr>
        <p:spPr>
          <a:xfrm>
            <a:off x="6400006" y="6097201"/>
            <a:ext cx="1730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But use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after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D1F67D-8C4C-34AC-F2B4-BFC7E2D00E8A}"/>
              </a:ext>
            </a:extLst>
          </p:cNvPr>
          <p:cNvSpPr txBox="1"/>
          <p:nvPr/>
        </p:nvSpPr>
        <p:spPr>
          <a:xfrm>
            <a:off x="6366327" y="1555166"/>
            <a:ext cx="422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Cognates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are words in which all or most of the letters are the same in two languages. The meaning is the same, too.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D5FAADA-F2A6-7C8D-BD99-0CB72D301C9D}"/>
              </a:ext>
            </a:extLst>
          </p:cNvPr>
          <p:cNvSpPr txBox="1"/>
          <p:nvPr/>
        </p:nvSpPr>
        <p:spPr>
          <a:xfrm>
            <a:off x="9457259" y="2028153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Film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107356" y="2038421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film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E5F234-AC4D-E816-BE37-A1CFD1569361}"/>
              </a:ext>
            </a:extLst>
          </p:cNvPr>
          <p:cNvSpPr txBox="1"/>
          <p:nvPr/>
        </p:nvSpPr>
        <p:spPr>
          <a:xfrm>
            <a:off x="6368383" y="2049319"/>
            <a:ext cx="324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- means ‘favourite’. We can add it to any noun to make a compound noun: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29102F3-6BE0-AC61-187C-40B1D5C92389}"/>
              </a:ext>
            </a:extLst>
          </p:cNvPr>
          <p:cNvSpPr txBox="1"/>
          <p:nvPr/>
        </p:nvSpPr>
        <p:spPr>
          <a:xfrm>
            <a:off x="9462569" y="2283884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Lieblings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film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F4FA2935-0354-9001-B1D0-A4BB9EF6D349}"/>
              </a:ext>
            </a:extLst>
          </p:cNvPr>
          <p:cNvSpPr txBox="1"/>
          <p:nvPr/>
        </p:nvSpPr>
        <p:spPr>
          <a:xfrm>
            <a:off x="10653762" y="2281690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favourite film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4FBDA3-4138-46A8-9959-DB973431FE4A}"/>
              </a:ext>
            </a:extLst>
          </p:cNvPr>
          <p:cNvGrpSpPr/>
          <p:nvPr/>
        </p:nvGrpSpPr>
        <p:grpSpPr>
          <a:xfrm>
            <a:off x="8405905" y="2911012"/>
            <a:ext cx="1914183" cy="1668475"/>
            <a:chOff x="12933928" y="1229093"/>
            <a:chExt cx="1914183" cy="166847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07498B8-6564-4476-9E25-46164D57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928" y="1229093"/>
              <a:ext cx="1750532" cy="16684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13356518" y="1362787"/>
              <a:ext cx="1061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ich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habe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13504747" y="156167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have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13417441" y="1989237"/>
              <a:ext cx="757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haben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A89293-1625-4268-907B-3CFDDAD87A74}"/>
                </a:ext>
              </a:extLst>
            </p:cNvPr>
            <p:cNvSpPr txBox="1"/>
            <p:nvPr/>
          </p:nvSpPr>
          <p:spPr>
            <a:xfrm>
              <a:off x="13921669" y="1725616"/>
              <a:ext cx="926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 hast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573052-939D-4B4E-85FC-FED8848B3198}"/>
                </a:ext>
              </a:extLst>
            </p:cNvPr>
            <p:cNvSpPr txBox="1"/>
            <p:nvPr/>
          </p:nvSpPr>
          <p:spPr>
            <a:xfrm>
              <a:off x="13978265" y="1963268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have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365698-A164-4F6A-8DA9-9DE6E426C47B}"/>
                </a:ext>
              </a:extLst>
            </p:cNvPr>
            <p:cNvSpPr txBox="1"/>
            <p:nvPr/>
          </p:nvSpPr>
          <p:spPr>
            <a:xfrm>
              <a:off x="13826881" y="2289639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er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hat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C1D90B-644F-4C5C-A466-0FADFF5448D1}"/>
                </a:ext>
              </a:extLst>
            </p:cNvPr>
            <p:cNvSpPr txBox="1"/>
            <p:nvPr/>
          </p:nvSpPr>
          <p:spPr>
            <a:xfrm>
              <a:off x="13840426" y="247604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has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E32DDD-9F24-4073-B371-F037C15721A5}"/>
                </a:ext>
              </a:extLst>
            </p:cNvPr>
            <p:cNvSpPr txBox="1"/>
            <p:nvPr/>
          </p:nvSpPr>
          <p:spPr>
            <a:xfrm>
              <a:off x="13100337" y="2295776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sie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hat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38C38-D0A7-4A66-9F1C-C7C63B7EFE41}"/>
                </a:ext>
              </a:extLst>
            </p:cNvPr>
            <p:cNvSpPr txBox="1"/>
            <p:nvPr/>
          </p:nvSpPr>
          <p:spPr>
            <a:xfrm>
              <a:off x="13126322" y="2504274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has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16E7F6D-268B-2459-4E47-9F0330514F48}"/>
                </a:ext>
              </a:extLst>
            </p:cNvPr>
            <p:cNvSpPr txBox="1"/>
            <p:nvPr/>
          </p:nvSpPr>
          <p:spPr>
            <a:xfrm>
              <a:off x="13000479" y="169069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hat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8479472-4A45-A3B3-9AB5-A1003A74E57A}"/>
                </a:ext>
              </a:extLst>
            </p:cNvPr>
            <p:cNvSpPr txBox="1"/>
            <p:nvPr/>
          </p:nvSpPr>
          <p:spPr>
            <a:xfrm>
              <a:off x="13055320" y="1915256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it hat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B272C65-6AAE-4748-9ADD-6781BE3F866D}"/>
              </a:ext>
            </a:extLst>
          </p:cNvPr>
          <p:cNvSpPr txBox="1"/>
          <p:nvPr/>
        </p:nvSpPr>
        <p:spPr>
          <a:xfrm>
            <a:off x="10509547" y="4003470"/>
            <a:ext cx="120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bottle</a:t>
            </a:r>
          </a:p>
        </p:txBody>
      </p:sp>
      <p:pic>
        <p:nvPicPr>
          <p:cNvPr id="108" name="Picture 107" descr="man looking at his watch and running late">
            <a:extLst>
              <a:ext uri="{FF2B5EF4-FFF2-40B4-BE49-F238E27FC236}">
                <a16:creationId xmlns:a16="http://schemas.microsoft.com/office/drawing/2014/main" id="{77F9FB39-D76C-4877-B707-860FB998B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9" y="430603"/>
            <a:ext cx="455811" cy="489940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0206E492-951E-4BF4-BA32-1910E165B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68" y="470705"/>
            <a:ext cx="308770" cy="393259"/>
          </a:xfrm>
          <a:prstGeom prst="rect">
            <a:avLst/>
          </a:prstGeom>
        </p:spPr>
      </p:pic>
      <p:pic>
        <p:nvPicPr>
          <p:cNvPr id="124" name="Picture 123" descr="door">
            <a:extLst>
              <a:ext uri="{FF2B5EF4-FFF2-40B4-BE49-F238E27FC236}">
                <a16:creationId xmlns:a16="http://schemas.microsoft.com/office/drawing/2014/main" id="{F04DCAC5-B2FA-4024-A2FF-4C9FA6024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73" y="414560"/>
            <a:ext cx="275188" cy="448319"/>
          </a:xfrm>
          <a:prstGeom prst="rect">
            <a:avLst/>
          </a:prstGeom>
        </p:spPr>
      </p:pic>
      <p:pic>
        <p:nvPicPr>
          <p:cNvPr id="125" name="Picture 124" descr="house">
            <a:extLst>
              <a:ext uri="{FF2B5EF4-FFF2-40B4-BE49-F238E27FC236}">
                <a16:creationId xmlns:a16="http://schemas.microsoft.com/office/drawing/2014/main" id="{0C2D6404-571A-481F-B74B-BCC692201F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791" y="454071"/>
            <a:ext cx="518618" cy="34150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74BB74A-19B9-451B-B350-99F4DC11C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391" y="974507"/>
            <a:ext cx="314561" cy="314561"/>
          </a:xfrm>
          <a:prstGeom prst="rect">
            <a:avLst/>
          </a:prstGeom>
        </p:spPr>
      </p:pic>
      <p:pic>
        <p:nvPicPr>
          <p:cNvPr id="144" name="Picture 143" descr="house">
            <a:extLst>
              <a:ext uri="{FF2B5EF4-FFF2-40B4-BE49-F238E27FC236}">
                <a16:creationId xmlns:a16="http://schemas.microsoft.com/office/drawing/2014/main" id="{0C2D6404-571A-481F-B74B-BCC692201F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34" y="1061735"/>
            <a:ext cx="331757" cy="218461"/>
          </a:xfrm>
          <a:prstGeom prst="rect">
            <a:avLst/>
          </a:prstGeom>
        </p:spPr>
      </p:pic>
      <p:pic>
        <p:nvPicPr>
          <p:cNvPr id="145" name="Picture 144" descr="house">
            <a:extLst>
              <a:ext uri="{FF2B5EF4-FFF2-40B4-BE49-F238E27FC236}">
                <a16:creationId xmlns:a16="http://schemas.microsoft.com/office/drawing/2014/main" id="{8E5E0B0D-BED8-418E-BBED-A4CA2B5DB7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33" y="1054920"/>
            <a:ext cx="331757" cy="218461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8431333" y="122676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CustomShape 1">
            <a:extLst>
              <a:ext uri="{FF2B5EF4-FFF2-40B4-BE49-F238E27FC236}">
                <a16:creationId xmlns:a16="http://schemas.microsoft.com/office/drawing/2014/main" id="{4FB477C5-2224-3724-3A2B-44B6A6C1313F}"/>
              </a:ext>
            </a:extLst>
          </p:cNvPr>
          <p:cNvSpPr/>
          <p:nvPr/>
        </p:nvSpPr>
        <p:spPr>
          <a:xfrm>
            <a:off x="9057704" y="1134589"/>
            <a:ext cx="6766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1F3864"/>
                </a:solidFill>
                <a:latin typeface="Century Gothic"/>
                <a:ea typeface="Century Gothic"/>
              </a:rPr>
              <a:t>[there]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9656105" y="121934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0" name="Picture 159" descr="girl searching">
            <a:extLst>
              <a:ext uri="{FF2B5EF4-FFF2-40B4-BE49-F238E27FC236}">
                <a16:creationId xmlns:a16="http://schemas.microsoft.com/office/drawing/2014/main" id="{121739C4-A936-D98C-2657-815423B04E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96" y="1044252"/>
            <a:ext cx="470089" cy="399559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10751500" y="120833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2" name="Picture 16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60498F-E10E-43DC-5A68-72BDE6BCB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774" y="1069756"/>
            <a:ext cx="479113" cy="33674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6379217" y="2733968"/>
            <a:ext cx="20355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many German person nouns feminine, add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-in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the masculine noun and change the article to ‘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’. </a:t>
            </a: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15DEB43D-D326-4B8A-BC41-D719C7D5CF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8792" y="3660900"/>
            <a:ext cx="412178" cy="44113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7E639920-2C8D-47EF-BCC3-2E37321DB8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4747" y="4147555"/>
            <a:ext cx="479453" cy="444293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897861" y="3680389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Freund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910121" y="4179434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Freund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6892311" y="3874174"/>
            <a:ext cx="151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[male] friend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6888394" y="4402150"/>
            <a:ext cx="151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[female] friend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C640F411-8453-4788-87CA-CBC1242D8E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0143" y="3891959"/>
            <a:ext cx="165698" cy="33554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3A225C95-FACE-4BF5-9B3D-D02803CBA8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2970" y="3457697"/>
            <a:ext cx="239795" cy="35544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7328DCF6-0895-48D5-BCD6-8E6A33E010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65290" y="4279335"/>
            <a:ext cx="164416" cy="328831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492078" y="4224279"/>
            <a:ext cx="1528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Wasserflasche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B272C65-6AAE-4748-9ADD-6781BE3F866D}"/>
              </a:ext>
            </a:extLst>
          </p:cNvPr>
          <p:cNvSpPr txBox="1"/>
          <p:nvPr/>
        </p:nvSpPr>
        <p:spPr>
          <a:xfrm>
            <a:off x="10505741" y="4399697"/>
            <a:ext cx="1421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water bottle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417176" y="5544993"/>
            <a:ext cx="1273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Kuchen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ED26E8A9-FCD0-4165-8E36-E143116940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1266" y="5569225"/>
            <a:ext cx="404863" cy="395556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401184" y="6307626"/>
            <a:ext cx="1671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der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Kuchen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434187" y="6484293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That is the cake.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Rectangle: Rounded Corners 243">
            <a:extLst>
              <a:ext uri="{FF2B5EF4-FFF2-40B4-BE49-F238E27FC236}">
                <a16:creationId xmlns:a16="http://schemas.microsoft.com/office/drawing/2014/main" id="{397EF2AE-DCD9-7ABC-674D-B847D48FEB4B}"/>
              </a:ext>
            </a:extLst>
          </p:cNvPr>
          <p:cNvSpPr/>
          <p:nvPr/>
        </p:nvSpPr>
        <p:spPr>
          <a:xfrm>
            <a:off x="8405905" y="5329773"/>
            <a:ext cx="525179" cy="126000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masc.</a:t>
            </a:r>
          </a:p>
        </p:txBody>
      </p:sp>
      <p:sp>
        <p:nvSpPr>
          <p:cNvPr id="199" name="Rectangle: Rounded Corners 244">
            <a:extLst>
              <a:ext uri="{FF2B5EF4-FFF2-40B4-BE49-F238E27FC236}">
                <a16:creationId xmlns:a16="http://schemas.microsoft.com/office/drawing/2014/main" id="{B404B63D-BD1F-15D9-4028-FE61C0FF7CD7}"/>
              </a:ext>
            </a:extLst>
          </p:cNvPr>
          <p:cNvSpPr/>
          <p:nvPr/>
        </p:nvSpPr>
        <p:spPr>
          <a:xfrm>
            <a:off x="9046305" y="5329773"/>
            <a:ext cx="495007" cy="126000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fem.</a:t>
            </a:r>
          </a:p>
        </p:txBody>
      </p:sp>
      <p:sp>
        <p:nvSpPr>
          <p:cNvPr id="200" name="Rectangle: Rounded Corners 245">
            <a:extLst>
              <a:ext uri="{FF2B5EF4-FFF2-40B4-BE49-F238E27FC236}">
                <a16:creationId xmlns:a16="http://schemas.microsoft.com/office/drawing/2014/main" id="{D345CE74-19EF-D9D6-D12F-F1A85C7F9DC5}"/>
              </a:ext>
            </a:extLst>
          </p:cNvPr>
          <p:cNvSpPr/>
          <p:nvPr/>
        </p:nvSpPr>
        <p:spPr>
          <a:xfrm>
            <a:off x="9638480" y="5338384"/>
            <a:ext cx="479945" cy="108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8395257" y="5445644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9032305" y="5445644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9623809" y="5445248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" name="Picture 203" descr="A black cat with yellow eyes&#10;&#10;Description automatically generated with medium confidence">
            <a:extLst>
              <a:ext uri="{FF2B5EF4-FFF2-40B4-BE49-F238E27FC236}">
                <a16:creationId xmlns:a16="http://schemas.microsoft.com/office/drawing/2014/main" id="{B3FCA884-A878-4AB6-9DE8-67CF275AE9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8885" y="5975291"/>
            <a:ext cx="744853" cy="551639"/>
          </a:xfrm>
          <a:prstGeom prst="rect">
            <a:avLst/>
          </a:prstGeom>
        </p:spPr>
      </p:pic>
      <p:sp>
        <p:nvSpPr>
          <p:cNvPr id="205" name="Rectangle: Rounded Corners 243">
            <a:extLst>
              <a:ext uri="{FF2B5EF4-FFF2-40B4-BE49-F238E27FC236}">
                <a16:creationId xmlns:a16="http://schemas.microsoft.com/office/drawing/2014/main" id="{397EF2AE-DCD9-7ABC-674D-B847D48FEB4B}"/>
              </a:ext>
            </a:extLst>
          </p:cNvPr>
          <p:cNvSpPr/>
          <p:nvPr/>
        </p:nvSpPr>
        <p:spPr>
          <a:xfrm>
            <a:off x="10274140" y="5780164"/>
            <a:ext cx="525179" cy="126000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masc.</a:t>
            </a:r>
          </a:p>
        </p:txBody>
      </p:sp>
      <p:sp>
        <p:nvSpPr>
          <p:cNvPr id="206" name="Rectangle: Rounded Corners 244">
            <a:extLst>
              <a:ext uri="{FF2B5EF4-FFF2-40B4-BE49-F238E27FC236}">
                <a16:creationId xmlns:a16="http://schemas.microsoft.com/office/drawing/2014/main" id="{B404B63D-BD1F-15D9-4028-FE61C0FF7CD7}"/>
              </a:ext>
            </a:extLst>
          </p:cNvPr>
          <p:cNvSpPr/>
          <p:nvPr/>
        </p:nvSpPr>
        <p:spPr>
          <a:xfrm>
            <a:off x="10914540" y="5780164"/>
            <a:ext cx="495007" cy="126000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fem.</a:t>
            </a:r>
          </a:p>
        </p:txBody>
      </p:sp>
      <p:sp>
        <p:nvSpPr>
          <p:cNvPr id="207" name="Rectangle: Rounded Corners 245">
            <a:extLst>
              <a:ext uri="{FF2B5EF4-FFF2-40B4-BE49-F238E27FC236}">
                <a16:creationId xmlns:a16="http://schemas.microsoft.com/office/drawing/2014/main" id="{D345CE74-19EF-D9D6-D12F-F1A85C7F9DC5}"/>
              </a:ext>
            </a:extLst>
          </p:cNvPr>
          <p:cNvSpPr/>
          <p:nvPr/>
        </p:nvSpPr>
        <p:spPr>
          <a:xfrm>
            <a:off x="11506715" y="5788775"/>
            <a:ext cx="479945" cy="108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10263492" y="5896035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10900540" y="5896035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11492044" y="5895639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10273013" y="6076321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10910061" y="6076321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11501565" y="6075925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10173622" y="6337581"/>
            <a:ext cx="2356204" cy="314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Ich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spc="-1" dirty="0">
                <a:solidFill>
                  <a:srgbClr val="00B0F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Tisch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5" name="CustomShape 9"/>
          <p:cNvSpPr/>
          <p:nvPr/>
        </p:nvSpPr>
        <p:spPr>
          <a:xfrm>
            <a:off x="10182970" y="6514515"/>
            <a:ext cx="1777228" cy="314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have a table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24BDEB33-8537-47CE-8652-6C5DD3D66A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07893" y="6520101"/>
            <a:ext cx="560591" cy="292553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BA60D4D8-FCF3-446F-AB0F-2ADC980D71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17759" y="1564185"/>
            <a:ext cx="485227" cy="415559"/>
          </a:xfrm>
          <a:prstGeom prst="rect">
            <a:avLst/>
          </a:prstGeom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DD5FAADA-F2A6-7C8D-BD99-0CB72D301C9D}"/>
              </a:ext>
            </a:extLst>
          </p:cNvPr>
          <p:cNvSpPr txBox="1"/>
          <p:nvPr/>
        </p:nvSpPr>
        <p:spPr>
          <a:xfrm>
            <a:off x="10562791" y="1567504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Film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603929" y="1762334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film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BA60D4D8-FCF3-446F-AB0F-2ADC980D71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65610" y="2095456"/>
            <a:ext cx="298991" cy="256062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9703EC86-84FA-4D82-A1A8-FBA15230C8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80" y="4016571"/>
            <a:ext cx="661253" cy="631032"/>
          </a:xfrm>
          <a:prstGeom prst="rect">
            <a:avLst/>
          </a:prstGeom>
        </p:spPr>
      </p:pic>
      <p:pic>
        <p:nvPicPr>
          <p:cNvPr id="222" name="Picture 221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BF2C829A-3F91-407C-AFD8-AE28C7B356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5771" y="4701348"/>
            <a:ext cx="810782" cy="590933"/>
          </a:xfrm>
          <a:prstGeom prst="rect">
            <a:avLst/>
          </a:prstGeom>
        </p:spPr>
      </p:pic>
      <p:pic>
        <p:nvPicPr>
          <p:cNvPr id="223" name="Picture 9" descr="See the source image">
            <a:extLst>
              <a:ext uri="{FF2B5EF4-FFF2-40B4-BE49-F238E27FC236}">
                <a16:creationId xmlns:a16="http://schemas.microsoft.com/office/drawing/2014/main" id="{C413E2F4-A109-4CD6-B38A-E542F5E2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4" y="4045515"/>
            <a:ext cx="548969" cy="4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9" descr="See the source image">
            <a:extLst>
              <a:ext uri="{FF2B5EF4-FFF2-40B4-BE49-F238E27FC236}">
                <a16:creationId xmlns:a16="http://schemas.microsoft.com/office/drawing/2014/main" id="{3AD4B30C-21EB-43ED-95AD-91249378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677" y="4040232"/>
            <a:ext cx="517233" cy="4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Speech Bubble: Rectangle with Corners Rounded 36">
            <a:extLst>
              <a:ext uri="{FF2B5EF4-FFF2-40B4-BE49-F238E27FC236}">
                <a16:creationId xmlns:a16="http://schemas.microsoft.com/office/drawing/2014/main" id="{088F0471-0AFD-4DEF-A6A3-0EDD5CB44824}"/>
              </a:ext>
            </a:extLst>
          </p:cNvPr>
          <p:cNvSpPr/>
          <p:nvPr/>
        </p:nvSpPr>
        <p:spPr>
          <a:xfrm>
            <a:off x="180922" y="3597831"/>
            <a:ext cx="1006719" cy="326371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Guten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Tag!</a:t>
            </a:r>
          </a:p>
        </p:txBody>
      </p:sp>
      <p:sp>
        <p:nvSpPr>
          <p:cNvPr id="235" name="Speech Bubble: Rectangle with Corners Rounded 37">
            <a:extLst>
              <a:ext uri="{FF2B5EF4-FFF2-40B4-BE49-F238E27FC236}">
                <a16:creationId xmlns:a16="http://schemas.microsoft.com/office/drawing/2014/main" id="{C4B7DD3B-E46A-4273-A2A1-6CFDEBB2D4D5}"/>
              </a:ext>
            </a:extLst>
          </p:cNvPr>
          <p:cNvSpPr/>
          <p:nvPr/>
        </p:nvSpPr>
        <p:spPr>
          <a:xfrm>
            <a:off x="1278792" y="3592188"/>
            <a:ext cx="705260" cy="320455"/>
          </a:xfrm>
          <a:prstGeom prst="wedgeRoundRectCallout">
            <a:avLst>
              <a:gd name="adj1" fmla="val -20833"/>
              <a:gd name="adj2" fmla="val 78819"/>
              <a:gd name="adj3" fmla="val 16667"/>
            </a:avLst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Hallo!</a:t>
            </a:r>
          </a:p>
        </p:txBody>
      </p:sp>
      <p:sp>
        <p:nvSpPr>
          <p:cNvPr id="236" name="Speech Bubble: Rectangle with Corners Rounded 38">
            <a:extLst>
              <a:ext uri="{FF2B5EF4-FFF2-40B4-BE49-F238E27FC236}">
                <a16:creationId xmlns:a16="http://schemas.microsoft.com/office/drawing/2014/main" id="{E63E1920-B2EB-41B0-AE37-EDD255052DFF}"/>
              </a:ext>
            </a:extLst>
          </p:cNvPr>
          <p:cNvSpPr/>
          <p:nvPr/>
        </p:nvSpPr>
        <p:spPr>
          <a:xfrm>
            <a:off x="2124345" y="3604113"/>
            <a:ext cx="1019258" cy="320089"/>
          </a:xfrm>
          <a:prstGeom prst="wedgeRoundRectCallout">
            <a:avLst>
              <a:gd name="adj1" fmla="val -19970"/>
              <a:gd name="adj2" fmla="val 70740"/>
              <a:gd name="adj3" fmla="val 16667"/>
            </a:avLst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geht’s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sp>
        <p:nvSpPr>
          <p:cNvPr id="237" name="Speech Bubble: Rectangle with Corners Rounded 39">
            <a:extLst>
              <a:ext uri="{FF2B5EF4-FFF2-40B4-BE49-F238E27FC236}">
                <a16:creationId xmlns:a16="http://schemas.microsoft.com/office/drawing/2014/main" id="{C4EC0701-7567-44F5-87ED-405818E27E70}"/>
              </a:ext>
            </a:extLst>
          </p:cNvPr>
          <p:cNvSpPr/>
          <p:nvPr/>
        </p:nvSpPr>
        <p:spPr>
          <a:xfrm>
            <a:off x="162622" y="5439001"/>
            <a:ext cx="1155151" cy="434876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bist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toll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sp>
        <p:nvSpPr>
          <p:cNvPr id="238" name="Speech Bubble: Rectangle with Corners Rounded 40">
            <a:extLst>
              <a:ext uri="{FF2B5EF4-FFF2-40B4-BE49-F238E27FC236}">
                <a16:creationId xmlns:a16="http://schemas.microsoft.com/office/drawing/2014/main" id="{FCEED51E-E977-4102-8CC9-5D4229EEAF55}"/>
              </a:ext>
            </a:extLst>
          </p:cNvPr>
          <p:cNvSpPr/>
          <p:nvPr/>
        </p:nvSpPr>
        <p:spPr>
          <a:xfrm>
            <a:off x="1474294" y="5442277"/>
            <a:ext cx="1314454" cy="465128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Deine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lang="en-GB" sz="1100" noProof="0" dirty="0" err="1">
                <a:solidFill>
                  <a:srgbClr val="002060"/>
                </a:solidFill>
                <a:latin typeface="Century Gothic"/>
              </a:rPr>
              <a:t>Tasche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ist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super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!</a:t>
            </a:r>
          </a:p>
        </p:txBody>
      </p:sp>
      <p:sp>
        <p:nvSpPr>
          <p:cNvPr id="240" name="Speech Bubble: Rectangle with Corners Rounded 42">
            <a:extLst>
              <a:ext uri="{FF2B5EF4-FFF2-40B4-BE49-F238E27FC236}">
                <a16:creationId xmlns:a16="http://schemas.microsoft.com/office/drawing/2014/main" id="{D1187233-7E9D-41E3-8AA6-3C45EB1FDCB0}"/>
              </a:ext>
            </a:extLst>
          </p:cNvPr>
          <p:cNvSpPr/>
          <p:nvPr/>
        </p:nvSpPr>
        <p:spPr>
          <a:xfrm>
            <a:off x="180922" y="6096738"/>
            <a:ext cx="2607826" cy="523326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Kein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Problem! Du</a:t>
            </a:r>
            <a:r>
              <a:rPr kumimoji="0" lang="en-GB" sz="11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hast eine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n Freund/</a:t>
            </a:r>
            <a:r>
              <a:rPr lang="en-GB" sz="1100" dirty="0" err="1">
                <a:solidFill>
                  <a:srgbClr val="002060"/>
                </a:solidFill>
                <a:latin typeface="Century Gothic"/>
              </a:rPr>
              <a:t>eine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/>
              </a:rPr>
              <a:t>Freundin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. 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Wingdings" panose="05000000000000000000" pitchFamily="2" charset="2"/>
              </a:rPr>
              <a:t>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5" name="Speech Bubble: Rectangle with Corners Rounded 2">
            <a:extLst>
              <a:ext uri="{FF2B5EF4-FFF2-40B4-BE49-F238E27FC236}">
                <a16:creationId xmlns:a16="http://schemas.microsoft.com/office/drawing/2014/main" id="{8D7FCBA4-A9E5-4388-B426-047502BD6034}"/>
              </a:ext>
            </a:extLst>
          </p:cNvPr>
          <p:cNvSpPr/>
          <p:nvPr/>
        </p:nvSpPr>
        <p:spPr>
          <a:xfrm>
            <a:off x="3468928" y="5062101"/>
            <a:ext cx="2687373" cy="1095148"/>
          </a:xfrm>
          <a:prstGeom prst="wedgeRoundRectCallout">
            <a:avLst>
              <a:gd name="adj1" fmla="val 55809"/>
              <a:gd name="adj2" fmla="val -38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Tschüss, Tschüss, Tschüss, Tschüss, </a:t>
            </a:r>
          </a:p>
          <a:p>
            <a:pPr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Tschüss, Tschüss, Auf Wiedersehen!</a:t>
            </a:r>
          </a:p>
          <a:p>
            <a:pPr lvl="0"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Bis bald, bis bald, bis bald, bis bald.</a:t>
            </a:r>
          </a:p>
          <a:p>
            <a:pPr lvl="0"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Tschüss, Tschüss, Tschüss, Tschüss, </a:t>
            </a:r>
            <a:b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Auf Wiedersehen!</a:t>
            </a:r>
            <a:endParaRPr lang="de-DE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7" name="Picture 2" descr="Ufo, Alien Ship, Spaceship, Alien, Ship, Spacecraft">
            <a:extLst>
              <a:ext uri="{FF2B5EF4-FFF2-40B4-BE49-F238E27FC236}">
                <a16:creationId xmlns:a16="http://schemas.microsoft.com/office/drawing/2014/main" id="{1566029B-7699-85CC-5605-6BBA5DA1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999">
            <a:off x="5031966" y="6034373"/>
            <a:ext cx="1088367" cy="4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72446F2B-CA2F-AD6A-8079-3D854B189B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4" y="6098301"/>
            <a:ext cx="481827" cy="501430"/>
          </a:xfrm>
          <a:prstGeom prst="rect">
            <a:avLst/>
          </a:prstGeom>
        </p:spPr>
      </p:pic>
      <p:sp>
        <p:nvSpPr>
          <p:cNvPr id="249" name="Oval Callout 13">
            <a:extLst>
              <a:ext uri="{FF2B5EF4-FFF2-40B4-BE49-F238E27FC236}">
                <a16:creationId xmlns:a16="http://schemas.microsoft.com/office/drawing/2014/main" id="{54296A91-40FD-478C-837E-6D585D2672CB}"/>
              </a:ext>
            </a:extLst>
          </p:cNvPr>
          <p:cNvSpPr/>
          <p:nvPr/>
        </p:nvSpPr>
        <p:spPr>
          <a:xfrm>
            <a:off x="235363" y="2533245"/>
            <a:ext cx="2261884" cy="975126"/>
          </a:xfrm>
          <a:prstGeom prst="wedgeEllipseCallout">
            <a:avLst>
              <a:gd name="adj1" fmla="val 62077"/>
              <a:gd name="adj2" fmla="val -6407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Let’s remember some of the friendship sentences we have learnt already!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0" name="Oval Callout 13">
            <a:extLst>
              <a:ext uri="{FF2B5EF4-FFF2-40B4-BE49-F238E27FC236}">
                <a16:creationId xmlns:a16="http://schemas.microsoft.com/office/drawing/2014/main" id="{54296A91-40FD-478C-837E-6D585D2672CB}"/>
              </a:ext>
            </a:extLst>
          </p:cNvPr>
          <p:cNvSpPr/>
          <p:nvPr/>
        </p:nvSpPr>
        <p:spPr>
          <a:xfrm>
            <a:off x="162622" y="4682615"/>
            <a:ext cx="2334625" cy="655769"/>
          </a:xfrm>
          <a:prstGeom prst="wedgeEllipseCallout">
            <a:avLst>
              <a:gd name="adj1" fmla="val 56788"/>
              <a:gd name="adj2" fmla="val 7789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What could you say to welcome a new student to your class?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6" name="Picture 11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BF2C829A-3F91-407C-AFD8-AE28C7B356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8726" y="2592388"/>
            <a:ext cx="810782" cy="5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-0.00672 0.00104 -0.0132 0.00182 -0.01968 C 0.00221 -0.02361 0.00469 -0.03218 0.00547 -0.03426 C 0.00651 -0.03681 0.00794 -0.03866 0.00911 -0.04074 C 0.01094 -0.0507 0.00937 -0.04445 0.0164 -0.05695 L 0.02005 -0.06343 C 0.0207 -0.06459 0.02109 -0.06621 0.02187 -0.0669 L 0.02734 -0.07176 C 0.02982 -0.07593 0.03203 -0.08079 0.03476 -0.08472 C 0.0362 -0.08681 0.03776 -0.08912 0.03932 -0.09121 C 0.04323 -0.0963 0.04778 -0.09977 0.05117 -0.10579 C 0.05208 -0.10741 0.05286 -0.10926 0.0539 -0.11065 C 0.05573 -0.1132 0.05768 -0.11482 0.05937 -0.11713 C 0.0664 -0.12732 0.06041 -0.11968 0.06484 -0.12847 C 0.06693 -0.13264 0.06979 -0.13542 0.07135 -0.14005 C 0.07461 -0.14977 0.07252 -0.1463 0.07682 -0.15139 C 0.07786 -0.15533 0.08047 -0.16343 0.08047 -0.1676 C 0.08073 -0.19861 0.08034 -0.2294 0.07956 -0.26019 C 0.07943 -0.26273 0.07825 -0.26459 0.07773 -0.2669 C 0.07643 -0.27222 0.07578 -0.27801 0.07409 -0.2831 C 0.07265 -0.28704 0.07109 -0.29213 0.06953 -0.29607 C 0.06771 -0.30047 0.0664 -0.30579 0.06393 -0.30903 C 0.05521 -0.32153 0.06393 -0.30996 0.05208 -0.32199 C 0.04297 -0.33125 0.04987 -0.32523 0.04206 -0.33681 C 0.03659 -0.34468 0.03685 -0.34213 0.03112 -0.34815 C 0.02916 -0.35 0.0276 -0.35278 0.02552 -0.35463 C 0.02383 -0.35625 0.02187 -0.35625 0.02005 -0.35787 C 0.01627 -0.36111 0.01315 -0.3669 0.00911 -0.36922 C 0.00729 -0.37037 0.00547 -0.3713 0.00364 -0.37246 C 0.00208 -0.37338 0.00065 -0.37477 -0.00091 -0.3757 C -0.00339 -0.37709 -0.00586 -0.37755 -0.00821 -0.37894 C -0.01016 -0.38033 -0.01185 -0.38264 -0.0138 -0.3838 C -0.01615 -0.38542 -0.01875 -0.38565 -0.0211 -0.38704 C -0.03568 -0.39699 -0.0211 -0.39074 -0.03568 -0.39861 C -0.03946 -0.40047 -0.06511 -0.4125 -0.06953 -0.4132 L -0.08047 -0.41482 C -0.0836 -0.41574 -0.08659 -0.41713 -0.08972 -0.41806 C -0.09714 -0.42037 -0.09544 -0.41898 -0.10339 -0.4213 C -0.10677 -0.42222 -0.11003 -0.42361 -0.11341 -0.42454 C -0.1168 -0.42523 -0.12018 -0.42547 -0.12344 -0.42616 C -0.15352 -0.4331 -0.11628 -0.42523 -0.14453 -0.43426 C -0.14779 -0.43542 -0.1513 -0.43519 -0.15456 -0.43588 C -0.15912 -0.43681 -0.1638 -0.43797 -0.16836 -0.43912 C -0.17136 -0.44144 -0.17435 -0.44422 -0.17748 -0.4456 C -0.17982 -0.44676 -0.18242 -0.44653 -0.18477 -0.44722 C -0.21576 -0.45834 -0.17826 -0.44769 -0.20495 -0.45371 C -0.20886 -0.45463 -0.21289 -0.45579 -0.2168 -0.45695 C -0.22084 -0.45834 -0.22461 -0.46111 -0.22865 -0.46204 C -0.23998 -0.46389 -0.25117 -0.46412 -0.2625 -0.46528 C -0.26589 -0.46621 -0.26927 -0.46713 -0.27253 -0.46852 C -0.27852 -0.4706 -0.28203 -0.47315 -0.28815 -0.475 C -0.29115 -0.4757 -0.29427 -0.47593 -0.29727 -0.47662 C -0.3 -0.47824 -0.30274 -0.47963 -0.30547 -0.48148 C -0.31172 -0.48565 -0.31172 -0.48727 -0.31836 -0.48959 C -0.32253 -0.49097 -0.32682 -0.49167 -0.33112 -0.49283 C -0.33412 -0.49445 -0.33724 -0.4956 -0.34024 -0.49769 C -0.34128 -0.49838 -0.34206 -0.5 -0.34297 -0.50093 C -0.34414 -0.50209 -0.34557 -0.50278 -0.34662 -0.50417 C -0.3474 -0.5051 -0.34779 -0.50648 -0.34844 -0.50741 C -0.35365 -0.51505 -0.35091 -0.50903 -0.35391 -0.51713 C -0.353 -0.53241 -0.35261 -0.54769 -0.35117 -0.56273 C -0.35104 -0.56505 -0.35013 -0.56713 -0.34935 -0.56922 C -0.34571 -0.57917 -0.34701 -0.57523 -0.34297 -0.58056 C -0.34141 -0.58264 -0.34011 -0.58542 -0.33841 -0.58704 C -0.33529 -0.59028 -0.33099 -0.59097 -0.32748 -0.5919 C -0.32031 -0.59676 -0.31068 -0.60371 -0.30365 -0.6051 L -0.29544 -0.60672 C -0.27774 -0.61366 -0.29388 -0.60787 -0.2625 -0.61482 C -0.26003 -0.61528 -0.25768 -0.61574 -0.25521 -0.61644 C -0.25365 -0.6169 -0.25222 -0.61783 -0.25065 -0.61806 C -0.24271 -0.61898 -0.23477 -0.61898 -0.22682 -0.61968 C -0.22292 -0.61991 -0.21888 -0.62107 -0.21498 -0.6213 L -0.16563 -0.62454 L -0.1418 -0.6294 C -0.1375 -0.6301 -0.13321 -0.6301 -0.12904 -0.63102 C -0.12591 -0.63172 -0.12292 -0.6331 -0.11979 -0.63426 C -0.11563 -0.63611 -0.10729 -0.63982 -0.10248 -0.64236 C -0.09974 -0.64398 -0.09701 -0.6456 -0.09427 -0.64722 C -0.07709 -0.6581 -0.09883 -0.64514 -0.07136 -0.6669 C -0.06862 -0.66898 -0.06576 -0.6706 -0.06315 -0.67338 C -0.06055 -0.67616 -0.05847 -0.68033 -0.05586 -0.6831 C -0.05287 -0.68635 -0.04961 -0.6882 -0.04662 -0.69121 C -0.03294 -0.70463 -0.0418 -0.69699 -0.02839 -0.71227 C -0.02487 -0.71644 -0.02097 -0.71968 -0.01745 -0.72361 C -0.01485 -0.72662 -0.01276 -0.73079 -0.01003 -0.73357 C -0.00781 -0.73565 -0.00508 -0.73611 -0.00274 -0.73843 C 0.00351 -0.74445 0.00976 -0.75047 0.01549 -0.75787 C 0.01771 -0.76065 0.01966 -0.76343 0.02187 -0.76597 C 0.02487 -0.76945 0.02825 -0.77199 0.03112 -0.7757 C 0.03307 -0.77847 0.0345 -0.78264 0.03659 -0.78542 C 0.0388 -0.78866 0.04153 -0.79051 0.04388 -0.79352 C 0.04609 -0.79607 0.04804 -0.79908 0.05026 -0.80162 C 0.0539 -0.80556 0.05768 -0.8088 0.0612 -0.81297 C 0.06758 -0.82014 0.07643 -0.83472 0.08138 -0.84213 C 0.08281 -0.84445 0.08476 -0.84607 0.08594 -0.84861 C 0.08711 -0.85139 0.08815 -0.85463 0.08958 -0.85695 C 0.09088 -0.85903 0.09284 -0.85972 0.09414 -0.86181 C 0.09583 -0.86412 0.09713 -0.86736 0.0987 -0.86991 C 0.10052 -0.87246 0.10234 -0.87547 0.10429 -0.87801 C 0.10755 -0.88241 0.11133 -0.88588 0.11432 -0.89097 C 0.11523 -0.8926 0.12448 -0.91019 0.12799 -0.91366 C 0.12916 -0.91482 0.13047 -0.91482 0.13164 -0.91528 C 0.13698 -0.92477 0.14062 -0.93195 0.14726 -0.93982 C 0.14909 -0.9419 0.15078 -0.94422 0.15273 -0.9463 C 0.1539 -0.94746 0.15521 -0.94838 0.15638 -0.94954 C 0.15794 -0.95116 0.15937 -0.95278 0.16094 -0.9544 C 0.1625 -0.95764 0.1638 -0.96135 0.16549 -0.96412 C 0.16679 -0.96621 0.16862 -0.96736 0.17005 -0.96898 C 0.17096 -0.97014 0.172 -0.97107 0.17278 -0.97222 C 0.17409 -0.97431 0.17539 -0.97639 0.17643 -0.97871 C 0.18346 -0.99306 0.17708 -0.98148 0.18021 -0.98704 " pathEditMode="relative" ptsTypes="AAAAAAAAAAAAAAAAAAAAAAAAAAAAAAAAAAAAAAAAAAAAAAAAAAAAAAAAAAAAAAA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40" grpId="0" animBg="1"/>
      <p:bldP spid="2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/>
        </p:nvGraphicFramePr>
        <p:xfrm>
          <a:off x="2724198" y="47527"/>
          <a:ext cx="2446937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93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Numbers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Nummer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number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null – zero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249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69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zwei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5859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drei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three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47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five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sechs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six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685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sieben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seven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zehn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elf – eleven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zwölf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/>
        </p:nvGraphicFramePr>
        <p:xfrm>
          <a:off x="5204786" y="380369"/>
          <a:ext cx="6995480" cy="79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096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862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/>
        </p:nvGraphicFramePr>
        <p:xfrm>
          <a:off x="5204786" y="1205730"/>
          <a:ext cx="6987210" cy="7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44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507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58" name="TextBox 257">
            <a:extLst>
              <a:ext uri="{FF2B5EF4-FFF2-40B4-BE49-F238E27FC236}">
                <a16:creationId xmlns:a16="http://schemas.microsoft.com/office/drawing/2014/main" id="{6E2FCEA8-C6E6-8E2B-966C-CB06E1382502}"/>
              </a:ext>
            </a:extLst>
          </p:cNvPr>
          <p:cNvSpPr txBox="1"/>
          <p:nvPr/>
        </p:nvSpPr>
        <p:spPr>
          <a:xfrm>
            <a:off x="6448558" y="85357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sp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ielen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3F74B8E-F33B-257B-52C4-05362D6671EB}"/>
              </a:ext>
            </a:extLst>
          </p:cNvPr>
          <p:cNvSpPr txBox="1"/>
          <p:nvPr/>
        </p:nvSpPr>
        <p:spPr>
          <a:xfrm>
            <a:off x="7740352" y="88118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ark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D40CE47-32B4-9343-7DDB-1552B8AF05A6}"/>
              </a:ext>
            </a:extLst>
          </p:cNvPr>
          <p:cNvSpPr txBox="1"/>
          <p:nvPr/>
        </p:nvSpPr>
        <p:spPr>
          <a:xfrm>
            <a:off x="9219715" y="86387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CC152E7-6D88-7655-769A-11308BC5CC33}"/>
              </a:ext>
            </a:extLst>
          </p:cNvPr>
          <p:cNvSpPr txBox="1"/>
          <p:nvPr/>
        </p:nvSpPr>
        <p:spPr>
          <a:xfrm>
            <a:off x="7800000" y="170311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ss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7BB17BA-868F-5E42-21A1-87EDEABFC5F7}"/>
              </a:ext>
            </a:extLst>
          </p:cNvPr>
          <p:cNvSpPr txBox="1"/>
          <p:nvPr/>
        </p:nvSpPr>
        <p:spPr>
          <a:xfrm>
            <a:off x="9298584" y="172051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Tschü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4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086A517-5635-ADCE-0075-2A465C5442AF}"/>
              </a:ext>
            </a:extLst>
          </p:cNvPr>
          <p:cNvSpPr txBox="1"/>
          <p:nvPr/>
        </p:nvSpPr>
        <p:spPr>
          <a:xfrm>
            <a:off x="6288490" y="169555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gro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ß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0D27EB9-FE3A-B963-E9B4-63EB5F2F67EF}"/>
              </a:ext>
            </a:extLst>
          </p:cNvPr>
          <p:cNvSpPr txBox="1"/>
          <p:nvPr/>
        </p:nvSpPr>
        <p:spPr>
          <a:xfrm>
            <a:off x="10930909" y="90623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/>
        </p:nvGraphicFramePr>
        <p:xfrm>
          <a:off x="26857" y="50736"/>
          <a:ext cx="2627443" cy="50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44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4293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denken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think, thinking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gewinnen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to win, winning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hören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listen,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listening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lernen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learn, learning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do,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make, doing, making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0157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sing, singing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6024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spielen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play,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playing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verstehen – to understand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oft – often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 lot, much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don’t know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sagt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man…?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do you say…?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gibt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is, there are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at home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2DDB5E1D-29CC-45BD-BEDB-4A05F0146C65}"/>
              </a:ext>
            </a:extLst>
          </p:cNvPr>
          <p:cNvSpPr txBox="1"/>
          <p:nvPr/>
        </p:nvSpPr>
        <p:spPr>
          <a:xfrm>
            <a:off x="5148734" y="84958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sch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reiben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7" name="Picture 86" descr="boy writing">
            <a:extLst>
              <a:ext uri="{FF2B5EF4-FFF2-40B4-BE49-F238E27FC236}">
                <a16:creationId xmlns:a16="http://schemas.microsoft.com/office/drawing/2014/main" id="{8913897B-1FD0-482D-93EA-9D8C61AF5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58" y="432922"/>
            <a:ext cx="468232" cy="496488"/>
          </a:xfrm>
          <a:prstGeom prst="rect">
            <a:avLst/>
          </a:prstGeom>
        </p:spPr>
      </p:pic>
      <p:pic>
        <p:nvPicPr>
          <p:cNvPr id="88" name="Picture 87" descr="baby play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91" y="509327"/>
            <a:ext cx="634543" cy="545346"/>
          </a:xfrm>
          <a:prstGeom prst="rect">
            <a:avLst/>
          </a:prstGeom>
        </p:spPr>
      </p:pic>
      <p:pic>
        <p:nvPicPr>
          <p:cNvPr id="89" name="Picture 88" descr="man lifting a dumbell">
            <a:extLst>
              <a:ext uri="{FF2B5EF4-FFF2-40B4-BE49-F238E27FC236}">
                <a16:creationId xmlns:a16="http://schemas.microsoft.com/office/drawing/2014/main" id="{97B406BD-367F-4839-A781-98BF3FE1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493212"/>
            <a:ext cx="537405" cy="638168"/>
          </a:xfrm>
          <a:prstGeom prst="rect">
            <a:avLst/>
          </a:prstGeom>
        </p:spPr>
      </p:pic>
      <p:pic>
        <p:nvPicPr>
          <p:cNvPr id="91" name="Picture 90" descr="A picture containing text&#10;&#10;Description automatically generated">
            <a:extLst>
              <a:ext uri="{FF2B5EF4-FFF2-40B4-BE49-F238E27FC236}">
                <a16:creationId xmlns:a16="http://schemas.microsoft.com/office/drawing/2014/main" id="{188E9A49-1663-4772-8E91-C632DC53CD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2"/>
          <a:stretch/>
        </p:blipFill>
        <p:spPr>
          <a:xfrm>
            <a:off x="9478410" y="470497"/>
            <a:ext cx="1583091" cy="65250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ED6143B-2C6F-2292-6F6B-9585F838B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7554" y="444720"/>
            <a:ext cx="560239" cy="447694"/>
          </a:xfrm>
          <a:prstGeom prst="rect">
            <a:avLst/>
          </a:prstGeom>
        </p:spPr>
      </p:pic>
      <p:pic>
        <p:nvPicPr>
          <p:cNvPr id="93" name="Picture 2" descr="Free vector graphics of High speed train">
            <a:extLst>
              <a:ext uri="{FF2B5EF4-FFF2-40B4-BE49-F238E27FC236}">
                <a16:creationId xmlns:a16="http://schemas.microsoft.com/office/drawing/2014/main" id="{8A5943D2-15FE-D5FD-9B55-74C52B1E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22" y="1270341"/>
            <a:ext cx="780507" cy="3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9086A517-5635-ADCE-0075-2A465C5442AF}"/>
              </a:ext>
            </a:extLst>
          </p:cNvPr>
          <p:cNvSpPr txBox="1"/>
          <p:nvPr/>
        </p:nvSpPr>
        <p:spPr>
          <a:xfrm>
            <a:off x="4905226" y="170927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Picture 94" descr="tall man next to a big ruler held by a small girl">
            <a:extLst>
              <a:ext uri="{FF2B5EF4-FFF2-40B4-BE49-F238E27FC236}">
                <a16:creationId xmlns:a16="http://schemas.microsoft.com/office/drawing/2014/main" id="{60CA3A14-CC82-487C-8053-1F0CFFA35D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28" y="1221985"/>
            <a:ext cx="411424" cy="73401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3F711A0-F18F-40AB-BC22-3BB0802A74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7252" y="1278365"/>
            <a:ext cx="590432" cy="59043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CAE72E3-477E-4C6D-A1CE-5CF99E366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2339" y="1278141"/>
            <a:ext cx="607531" cy="616598"/>
          </a:xfrm>
          <a:prstGeom prst="rect">
            <a:avLst/>
          </a:prstGeom>
        </p:spPr>
      </p:pic>
      <p:graphicFrame>
        <p:nvGraphicFramePr>
          <p:cNvPr id="8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/>
        </p:nvGraphicFramePr>
        <p:xfrm>
          <a:off x="5207830" y="4437758"/>
          <a:ext cx="6992436" cy="2420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270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789566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420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gibt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Infinitive verbs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tense weak verbs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kern="1200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pic>
        <p:nvPicPr>
          <p:cNvPr id="85" name="Picture 10" descr="Contando, Matemáticas, Números">
            <a:extLst>
              <a:ext uri="{FF2B5EF4-FFF2-40B4-BE49-F238E27FC236}">
                <a16:creationId xmlns:a16="http://schemas.microsoft.com/office/drawing/2014/main" id="{3565E3FA-6AAF-447C-BE86-FF643E11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2" y="2117185"/>
            <a:ext cx="358865" cy="4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Contando, Matemáticas, Números">
            <a:extLst>
              <a:ext uri="{FF2B5EF4-FFF2-40B4-BE49-F238E27FC236}">
                <a16:creationId xmlns:a16="http://schemas.microsoft.com/office/drawing/2014/main" id="{D4A602C6-954A-4E39-AF27-F83CCD2D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71" y="2110766"/>
            <a:ext cx="302050" cy="4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2" descr="Contando, Matemáticas, Números">
            <a:extLst>
              <a:ext uri="{FF2B5EF4-FFF2-40B4-BE49-F238E27FC236}">
                <a16:creationId xmlns:a16="http://schemas.microsoft.com/office/drawing/2014/main" id="{F66F6C44-F5A7-48C3-BEAC-D3B06121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33" y="2117185"/>
            <a:ext cx="429269" cy="4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ontando, Matemáticas, Números">
            <a:extLst>
              <a:ext uri="{FF2B5EF4-FFF2-40B4-BE49-F238E27FC236}">
                <a16:creationId xmlns:a16="http://schemas.microsoft.com/office/drawing/2014/main" id="{64ADB676-2C6E-4680-8DE1-91CDBBE8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16" y="2130667"/>
            <a:ext cx="371074" cy="4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ontando, Cinco, Matemáticas, Números">
            <a:extLst>
              <a:ext uri="{FF2B5EF4-FFF2-40B4-BE49-F238E27FC236}">
                <a16:creationId xmlns:a16="http://schemas.microsoft.com/office/drawing/2014/main" id="{8A8FD9A3-A988-4522-9C59-074625E9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88" y="2127174"/>
            <a:ext cx="325807" cy="4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ontando, Cuatro, Matemáticas, Números">
            <a:extLst>
              <a:ext uri="{FF2B5EF4-FFF2-40B4-BE49-F238E27FC236}">
                <a16:creationId xmlns:a16="http://schemas.microsoft.com/office/drawing/2014/main" id="{A02C868A-8C84-4BA0-A81B-397F3AED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81" y="2113344"/>
            <a:ext cx="314018" cy="4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Contando, Ocho, Matemáticas, Números">
            <a:extLst>
              <a:ext uri="{FF2B5EF4-FFF2-40B4-BE49-F238E27FC236}">
                <a16:creationId xmlns:a16="http://schemas.microsoft.com/office/drawing/2014/main" id="{E9156842-FB5A-427F-B5DA-A7C27E17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08" y="2151753"/>
            <a:ext cx="280177" cy="4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Contando, Matemáticas, Números">
            <a:extLst>
              <a:ext uri="{FF2B5EF4-FFF2-40B4-BE49-F238E27FC236}">
                <a16:creationId xmlns:a16="http://schemas.microsoft.com/office/drawing/2014/main" id="{14C8E5D4-54FE-45E5-AA25-A79890C5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64" y="2137986"/>
            <a:ext cx="355210" cy="4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Contando, Matemáticas, Nueve, Números">
            <a:extLst>
              <a:ext uri="{FF2B5EF4-FFF2-40B4-BE49-F238E27FC236}">
                <a16:creationId xmlns:a16="http://schemas.microsoft.com/office/drawing/2014/main" id="{C7436074-48A2-4826-A2FF-78D48E9B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59" y="2142228"/>
            <a:ext cx="255271" cy="4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Contando, Matemáticas, Números">
            <a:extLst>
              <a:ext uri="{FF2B5EF4-FFF2-40B4-BE49-F238E27FC236}">
                <a16:creationId xmlns:a16="http://schemas.microsoft.com/office/drawing/2014/main" id="{17A8B8BD-EE53-453D-A5D9-A5299184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14" y="2135085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Número, Caligrafía, Rojo, Fuente">
            <a:extLst>
              <a:ext uri="{FF2B5EF4-FFF2-40B4-BE49-F238E27FC236}">
                <a16:creationId xmlns:a16="http://schemas.microsoft.com/office/drawing/2014/main" id="{07BE1757-A50C-43DC-B1D8-D7A3E305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48" y="2185989"/>
            <a:ext cx="294713" cy="3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Contando, Matemáticas, Números">
            <a:extLst>
              <a:ext uri="{FF2B5EF4-FFF2-40B4-BE49-F238E27FC236}">
                <a16:creationId xmlns:a16="http://schemas.microsoft.com/office/drawing/2014/main" id="{5BB62159-51F0-4EF2-961A-C4C72184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15" y="2135085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Contando, Matemáticas, Números">
            <a:extLst>
              <a:ext uri="{FF2B5EF4-FFF2-40B4-BE49-F238E27FC236}">
                <a16:creationId xmlns:a16="http://schemas.microsoft.com/office/drawing/2014/main" id="{4C86AB73-6A94-4128-91D3-5120FD67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171" y="2143097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Contando, Matemáticas, Números">
            <a:extLst>
              <a:ext uri="{FF2B5EF4-FFF2-40B4-BE49-F238E27FC236}">
                <a16:creationId xmlns:a16="http://schemas.microsoft.com/office/drawing/2014/main" id="{F6A100F9-175C-4626-A5CF-4C336377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051" y="2135085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2" descr="Contando, Matemáticas, Números">
            <a:extLst>
              <a:ext uri="{FF2B5EF4-FFF2-40B4-BE49-F238E27FC236}">
                <a16:creationId xmlns:a16="http://schemas.microsoft.com/office/drawing/2014/main" id="{35317D96-A1CB-4948-ACEF-BFE988CD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827" y="2166947"/>
            <a:ext cx="345819" cy="4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9" name="Table 107">
            <a:extLst>
              <a:ext uri="{FF2B5EF4-FFF2-40B4-BE49-F238E27FC236}">
                <a16:creationId xmlns:a16="http://schemas.microsoft.com/office/drawing/2014/main" id="{BB2DC62F-E082-C555-B0AD-A1828671C7D7}"/>
              </a:ext>
            </a:extLst>
          </p:cNvPr>
          <p:cNvGraphicFramePr>
            <a:graphicFrameLocks noGrp="1"/>
          </p:cNvGraphicFramePr>
          <p:nvPr/>
        </p:nvGraphicFramePr>
        <p:xfrm>
          <a:off x="5204788" y="3001050"/>
          <a:ext cx="6995478" cy="1431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5478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73150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Plural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masculine nouns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70041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Plural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feminine nouns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5204786" y="2672819"/>
            <a:ext cx="46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eins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5673123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zwei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6212157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drei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6751191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7270554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fünf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7710196" y="2672819"/>
            <a:ext cx="61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sechs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8218917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sieben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8832769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acht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9271034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neun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9877039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zehn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680997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elf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1400855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zwölf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7277151" y="4637250"/>
            <a:ext cx="21618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Only the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form of a verb appears in the dictionary.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e.g.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(to learn/ learning)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849BEEA-BE76-4CB0-BD46-E0F058A61050}"/>
              </a:ext>
            </a:extLst>
          </p:cNvPr>
          <p:cNvGrpSpPr/>
          <p:nvPr/>
        </p:nvGrpSpPr>
        <p:grpSpPr>
          <a:xfrm>
            <a:off x="8721299" y="4983024"/>
            <a:ext cx="535762" cy="530072"/>
            <a:chOff x="6896100" y="1604401"/>
            <a:chExt cx="1227525" cy="1161011"/>
          </a:xfrm>
        </p:grpSpPr>
        <p:pic>
          <p:nvPicPr>
            <p:cNvPr id="149" name="Graphic 8" descr="Classroom with solid fill">
              <a:extLst>
                <a:ext uri="{FF2B5EF4-FFF2-40B4-BE49-F238E27FC236}">
                  <a16:creationId xmlns:a16="http://schemas.microsoft.com/office/drawing/2014/main" id="{EDD09AB2-5272-4060-8DA0-BFA8B701C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052663" y="1703766"/>
              <a:ext cx="914400" cy="914400"/>
            </a:xfrm>
            <a:prstGeom prst="rect">
              <a:avLst/>
            </a:prstGeom>
          </p:spPr>
        </p:pic>
        <p:sp>
          <p:nvSpPr>
            <p:cNvPr id="150" name="Flowchart: Connector 149">
              <a:extLst>
                <a:ext uri="{FF2B5EF4-FFF2-40B4-BE49-F238E27FC236}">
                  <a16:creationId xmlns:a16="http://schemas.microsoft.com/office/drawing/2014/main" id="{D9DD1145-CF17-4072-9F6C-5C9F4735B8B5}"/>
                </a:ext>
              </a:extLst>
            </p:cNvPr>
            <p:cNvSpPr/>
            <p:nvPr/>
          </p:nvSpPr>
          <p:spPr>
            <a:xfrm>
              <a:off x="6896100" y="1604401"/>
              <a:ext cx="1227525" cy="1161011"/>
            </a:xfrm>
            <a:prstGeom prst="flowChartConnector">
              <a:avLst/>
            </a:prstGeom>
            <a:noFill/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51" name="Picture 2" descr="Image result for attention sign on road">
            <a:extLst>
              <a:ext uri="{FF2B5EF4-FFF2-40B4-BE49-F238E27FC236}">
                <a16:creationId xmlns:a16="http://schemas.microsoft.com/office/drawing/2014/main" id="{ADA47D45-29BD-4BFA-BBF3-C80F3BDA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74" y="5801065"/>
            <a:ext cx="423472" cy="3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7808613" y="5687833"/>
            <a:ext cx="17812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only one present tense in German!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7323524" y="6350063"/>
            <a:ext cx="111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 singing</a:t>
            </a:r>
            <a:b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 sings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8275739" y="6460612"/>
            <a:ext cx="1114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singt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72452" y="4645255"/>
            <a:ext cx="2733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German verb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endings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often tell us </a:t>
            </a:r>
            <a:r>
              <a:rPr lang="en-GB" sz="1100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who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is doing the action.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88673" y="5013171"/>
            <a:ext cx="286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say what I do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or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am doing,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ich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change the ending from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08399" y="5359619"/>
            <a:ext cx="2301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lern</a:t>
            </a:r>
            <a:r>
              <a:rPr lang="en-GB" sz="11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</a:t>
            </a:r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56378" y="5594775"/>
            <a:ext cx="2806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For you, use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du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and change the ending from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16909" y="5933819"/>
            <a:ext cx="2301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lern</a:t>
            </a:r>
            <a:r>
              <a:rPr lang="en-GB" sz="11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</a:t>
            </a:r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Du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56378" y="6172894"/>
            <a:ext cx="2819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For he or she,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or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sie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and change the ending from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35221" y="6565507"/>
            <a:ext cx="2301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lern</a:t>
            </a:r>
            <a:r>
              <a:rPr lang="en-GB" sz="11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</a:t>
            </a:r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5208847" y="4637250"/>
            <a:ext cx="21618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how many of something there are,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+ number:</a:t>
            </a:r>
          </a:p>
        </p:txBody>
      </p:sp>
      <p:sp>
        <p:nvSpPr>
          <p:cNvPr id="164" name="CustomShape 5"/>
          <p:cNvSpPr/>
          <p:nvPr/>
        </p:nvSpPr>
        <p:spPr>
          <a:xfrm>
            <a:off x="5226561" y="5191882"/>
            <a:ext cx="1542438" cy="225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Es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gibt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eine Schule.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5" name="CustomShape 9"/>
          <p:cNvSpPr/>
          <p:nvPr/>
        </p:nvSpPr>
        <p:spPr>
          <a:xfrm>
            <a:off x="5226561" y="5377878"/>
            <a:ext cx="1610771" cy="260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There is a/one school.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6" name="CustomShape 5">
            <a:extLst>
              <a:ext uri="{FF2B5EF4-FFF2-40B4-BE49-F238E27FC236}">
                <a16:creationId xmlns:a16="http://schemas.microsoft.com/office/drawing/2014/main" id="{97830F91-15BC-48AE-84EA-07D5B08E1868}"/>
              </a:ext>
            </a:extLst>
          </p:cNvPr>
          <p:cNvSpPr/>
          <p:nvPr/>
        </p:nvSpPr>
        <p:spPr>
          <a:xfrm>
            <a:off x="5235351" y="5788739"/>
            <a:ext cx="1679114" cy="232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Es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gibt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Schulen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7" name="CustomShape 9">
            <a:extLst>
              <a:ext uri="{FF2B5EF4-FFF2-40B4-BE49-F238E27FC236}">
                <a16:creationId xmlns:a16="http://schemas.microsoft.com/office/drawing/2014/main" id="{B2A26813-EE07-423A-9B47-916CE65ABCC1}"/>
              </a:ext>
            </a:extLst>
          </p:cNvPr>
          <p:cNvSpPr/>
          <p:nvPr/>
        </p:nvSpPr>
        <p:spPr>
          <a:xfrm>
            <a:off x="5235350" y="5973556"/>
            <a:ext cx="1308201" cy="232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There are two schools.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8" name="Picture 167" descr="Icon&#10;&#10;Description automatically generated with low confidence">
            <a:extLst>
              <a:ext uri="{FF2B5EF4-FFF2-40B4-BE49-F238E27FC236}">
                <a16:creationId xmlns:a16="http://schemas.microsoft.com/office/drawing/2014/main" id="{8AE026CC-A1B1-4CA1-B170-5FBF9676B09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31" y="5379003"/>
            <a:ext cx="498201" cy="368089"/>
          </a:xfrm>
          <a:prstGeom prst="rect">
            <a:avLst/>
          </a:prstGeom>
        </p:spPr>
      </p:pic>
      <p:pic>
        <p:nvPicPr>
          <p:cNvPr id="169" name="Picture 168" descr="Icon&#10;&#10;Description automatically generated with low confidence">
            <a:extLst>
              <a:ext uri="{FF2B5EF4-FFF2-40B4-BE49-F238E27FC236}">
                <a16:creationId xmlns:a16="http://schemas.microsoft.com/office/drawing/2014/main" id="{8AE026CC-A1B1-4CA1-B170-5FBF9676B09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6" y="6027159"/>
            <a:ext cx="498201" cy="368089"/>
          </a:xfrm>
          <a:prstGeom prst="rect">
            <a:avLst/>
          </a:prstGeom>
        </p:spPr>
      </p:pic>
      <p:pic>
        <p:nvPicPr>
          <p:cNvPr id="170" name="Picture 169" descr="Icon&#10;&#10;Description automatically generated with low confidence">
            <a:extLst>
              <a:ext uri="{FF2B5EF4-FFF2-40B4-BE49-F238E27FC236}">
                <a16:creationId xmlns:a16="http://schemas.microsoft.com/office/drawing/2014/main" id="{8AE026CC-A1B1-4CA1-B170-5FBF9676B09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98" y="6025469"/>
            <a:ext cx="498201" cy="368089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5197386" y="6458181"/>
            <a:ext cx="2161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means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there 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3321" y="3010530"/>
            <a:ext cx="4954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most masculine nouns </a:t>
            </a:r>
            <a:r>
              <a:rPr lang="en-GB" sz="1100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plural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add –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end: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2" name="CustomShape 5">
            <a:extLst>
              <a:ext uri="{FF2B5EF4-FFF2-40B4-BE49-F238E27FC236}">
                <a16:creationId xmlns:a16="http://schemas.microsoft.com/office/drawing/2014/main" id="{3DE2D9BA-243C-43B2-830E-06253B6D44A2}"/>
              </a:ext>
            </a:extLst>
          </p:cNvPr>
          <p:cNvSpPr/>
          <p:nvPr/>
        </p:nvSpPr>
        <p:spPr>
          <a:xfrm>
            <a:off x="4457584" y="3239072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Fußball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3" name="CustomShape 5">
            <a:extLst>
              <a:ext uri="{FF2B5EF4-FFF2-40B4-BE49-F238E27FC236}">
                <a16:creationId xmlns:a16="http://schemas.microsoft.com/office/drawing/2014/main" id="{B5E36F2A-229A-4E2D-88EB-E11534DB6EF5}"/>
              </a:ext>
            </a:extLst>
          </p:cNvPr>
          <p:cNvSpPr/>
          <p:nvPr/>
        </p:nvSpPr>
        <p:spPr>
          <a:xfrm>
            <a:off x="5296038" y="3473779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football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4" name="CustomShape 5">
            <a:extLst>
              <a:ext uri="{FF2B5EF4-FFF2-40B4-BE49-F238E27FC236}">
                <a16:creationId xmlns:a16="http://schemas.microsoft.com/office/drawing/2014/main" id="{B0E15BBE-F690-4186-B1DD-FD30B10B66C3}"/>
              </a:ext>
            </a:extLst>
          </p:cNvPr>
          <p:cNvSpPr/>
          <p:nvPr/>
        </p:nvSpPr>
        <p:spPr>
          <a:xfrm>
            <a:off x="5819687" y="3239072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drei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Fußb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ll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8" name="CustomShape 5">
            <a:extLst>
              <a:ext uri="{FF2B5EF4-FFF2-40B4-BE49-F238E27FC236}">
                <a16:creationId xmlns:a16="http://schemas.microsoft.com/office/drawing/2014/main" id="{607748C2-F349-4D55-AC38-3AB671C30334}"/>
              </a:ext>
            </a:extLst>
          </p:cNvPr>
          <p:cNvSpPr/>
          <p:nvPr/>
        </p:nvSpPr>
        <p:spPr>
          <a:xfrm>
            <a:off x="6631536" y="3473779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three footballs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6356627" y="3328117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8111732" y="3239072"/>
            <a:ext cx="2144183" cy="261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Bleistift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1" name="CustomShape 5">
            <a:extLst>
              <a:ext uri="{FF2B5EF4-FFF2-40B4-BE49-F238E27FC236}">
                <a16:creationId xmlns:a16="http://schemas.microsoft.com/office/drawing/2014/main" id="{D2BAD28B-350C-46C1-A117-AF36EE5DBECD}"/>
              </a:ext>
            </a:extLst>
          </p:cNvPr>
          <p:cNvSpPr/>
          <p:nvPr/>
        </p:nvSpPr>
        <p:spPr>
          <a:xfrm>
            <a:off x="8689893" y="3473779"/>
            <a:ext cx="1147161" cy="324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pencil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3" name="CustomShape 5">
            <a:extLst>
              <a:ext uri="{FF2B5EF4-FFF2-40B4-BE49-F238E27FC236}">
                <a16:creationId xmlns:a16="http://schemas.microsoft.com/office/drawing/2014/main" id="{0A39847B-EFBD-4701-9BF3-8B606169AB47}"/>
              </a:ext>
            </a:extLst>
          </p:cNvPr>
          <p:cNvSpPr/>
          <p:nvPr/>
        </p:nvSpPr>
        <p:spPr>
          <a:xfrm>
            <a:off x="10156633" y="3239072"/>
            <a:ext cx="2720637" cy="280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Bleistift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" name="CustomShape 5">
            <a:extLst>
              <a:ext uri="{FF2B5EF4-FFF2-40B4-BE49-F238E27FC236}">
                <a16:creationId xmlns:a16="http://schemas.microsoft.com/office/drawing/2014/main" id="{AF8176F4-B636-4485-9230-EC9DD4D017D4}"/>
              </a:ext>
            </a:extLst>
          </p:cNvPr>
          <p:cNvSpPr/>
          <p:nvPr/>
        </p:nvSpPr>
        <p:spPr>
          <a:xfrm>
            <a:off x="10156633" y="3473779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two pencils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30022" y="3348531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C6F84B88-48C1-431B-A84A-74C5E5E2CF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37612" y="3450870"/>
            <a:ext cx="217338" cy="218436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C6F84B88-48C1-431B-A84A-74C5E5E2CF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32550" y="3439105"/>
            <a:ext cx="217338" cy="218436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C6F84B88-48C1-431B-A84A-74C5E5E2CF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97811" y="3245550"/>
            <a:ext cx="217338" cy="218436"/>
          </a:xfrm>
          <a:prstGeom prst="rect">
            <a:avLst/>
          </a:prstGeom>
        </p:spPr>
      </p:pic>
      <p:pic>
        <p:nvPicPr>
          <p:cNvPr id="1032" name="Picture 8" descr="Free Pencil Sharp vector and pictur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319" y="3266122"/>
            <a:ext cx="601774" cy="3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8" descr="Free Pencil Sharp vector and pictur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84" y="3447634"/>
            <a:ext cx="625747" cy="3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CustomShape 3">
            <a:extLst>
              <a:ext uri="{FF2B5EF4-FFF2-40B4-BE49-F238E27FC236}">
                <a16:creationId xmlns:a16="http://schemas.microsoft.com/office/drawing/2014/main" id="{9B42A517-69E9-48EA-8BA3-248782B819EF}"/>
              </a:ext>
            </a:extLst>
          </p:cNvPr>
          <p:cNvSpPr/>
          <p:nvPr/>
        </p:nvSpPr>
        <p:spPr>
          <a:xfrm>
            <a:off x="6847143" y="3764447"/>
            <a:ext cx="4697157" cy="271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Most feminine nouns add –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n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or –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end to make the plural: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1" name="CustomShape 5">
            <a:extLst>
              <a:ext uri="{FF2B5EF4-FFF2-40B4-BE49-F238E27FC236}">
                <a16:creationId xmlns:a16="http://schemas.microsoft.com/office/drawing/2014/main" id="{4427E03A-3023-4B3A-AF72-C7ACB75C70E3}"/>
              </a:ext>
            </a:extLst>
          </p:cNvPr>
          <p:cNvSpPr/>
          <p:nvPr/>
        </p:nvSpPr>
        <p:spPr>
          <a:xfrm>
            <a:off x="5320352" y="397804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eine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Flasche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2" name="CustomShape 5">
            <a:extLst>
              <a:ext uri="{FF2B5EF4-FFF2-40B4-BE49-F238E27FC236}">
                <a16:creationId xmlns:a16="http://schemas.microsoft.com/office/drawing/2014/main" id="{3765B7B6-C2EC-4957-9BBF-7A6792A519D4}"/>
              </a:ext>
            </a:extLst>
          </p:cNvPr>
          <p:cNvSpPr/>
          <p:nvPr/>
        </p:nvSpPr>
        <p:spPr>
          <a:xfrm>
            <a:off x="5356913" y="418798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bottle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3" name="CustomShape 5">
            <a:extLst>
              <a:ext uri="{FF2B5EF4-FFF2-40B4-BE49-F238E27FC236}">
                <a16:creationId xmlns:a16="http://schemas.microsoft.com/office/drawing/2014/main" id="{B2A73086-D307-485F-B96A-47F3A862382F}"/>
              </a:ext>
            </a:extLst>
          </p:cNvPr>
          <p:cNvSpPr/>
          <p:nvPr/>
        </p:nvSpPr>
        <p:spPr>
          <a:xfrm>
            <a:off x="6634531" y="397804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Flasch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CustomShape 5">
            <a:extLst>
              <a:ext uri="{FF2B5EF4-FFF2-40B4-BE49-F238E27FC236}">
                <a16:creationId xmlns:a16="http://schemas.microsoft.com/office/drawing/2014/main" id="{A32A1A05-0495-43E5-9AD6-C01A818618D2}"/>
              </a:ext>
            </a:extLst>
          </p:cNvPr>
          <p:cNvSpPr/>
          <p:nvPr/>
        </p:nvSpPr>
        <p:spPr>
          <a:xfrm>
            <a:off x="6688300" y="4196937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wo bottles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5" name="CustomShape 5">
            <a:extLst>
              <a:ext uri="{FF2B5EF4-FFF2-40B4-BE49-F238E27FC236}">
                <a16:creationId xmlns:a16="http://schemas.microsoft.com/office/drawing/2014/main" id="{C1DBDD61-1537-4602-8668-EDEEBCBEC6FD}"/>
              </a:ext>
            </a:extLst>
          </p:cNvPr>
          <p:cNvSpPr/>
          <p:nvPr/>
        </p:nvSpPr>
        <p:spPr>
          <a:xfrm>
            <a:off x="8659558" y="397804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eine Person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6" name="CustomShape 5">
            <a:extLst>
              <a:ext uri="{FF2B5EF4-FFF2-40B4-BE49-F238E27FC236}">
                <a16:creationId xmlns:a16="http://schemas.microsoft.com/office/drawing/2014/main" id="{53516D90-6273-43A8-9035-4E62FF26DAE0}"/>
              </a:ext>
            </a:extLst>
          </p:cNvPr>
          <p:cNvSpPr/>
          <p:nvPr/>
        </p:nvSpPr>
        <p:spPr>
          <a:xfrm>
            <a:off x="8604745" y="4193458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person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7" name="CustomShape 5">
            <a:extLst>
              <a:ext uri="{FF2B5EF4-FFF2-40B4-BE49-F238E27FC236}">
                <a16:creationId xmlns:a16="http://schemas.microsoft.com/office/drawing/2014/main" id="{46CC7F3A-7EA2-4523-A9DC-0D59F70713E3}"/>
              </a:ext>
            </a:extLst>
          </p:cNvPr>
          <p:cNvSpPr/>
          <p:nvPr/>
        </p:nvSpPr>
        <p:spPr>
          <a:xfrm>
            <a:off x="10156633" y="397804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d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rei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Person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8" name="CustomShape 5">
            <a:extLst>
              <a:ext uri="{FF2B5EF4-FFF2-40B4-BE49-F238E27FC236}">
                <a16:creationId xmlns:a16="http://schemas.microsoft.com/office/drawing/2014/main" id="{55F7DA49-D456-4A5D-B7D8-DA1AA7C5882C}"/>
              </a:ext>
            </a:extLst>
          </p:cNvPr>
          <p:cNvSpPr/>
          <p:nvPr/>
        </p:nvSpPr>
        <p:spPr>
          <a:xfrm>
            <a:off x="9996689" y="4181695"/>
            <a:ext cx="1851104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three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persons/people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6356627" y="4080141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35221" y="4042724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1" name="Picture 200" descr="A picture containing map&#10;&#10;Description automatically generated">
            <a:extLst>
              <a:ext uri="{FF2B5EF4-FFF2-40B4-BE49-F238E27FC236}">
                <a16:creationId xmlns:a16="http://schemas.microsoft.com/office/drawing/2014/main" id="{81531D2B-40BF-4A4B-A269-5FACC4FE644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05" y="4005780"/>
            <a:ext cx="2126695" cy="115951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882E355-0C69-4EEA-A26D-C56EF38F460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13211" y="4664002"/>
            <a:ext cx="2038431" cy="216311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6B4747F3-651E-435B-8254-AEA651071811}"/>
              </a:ext>
            </a:extLst>
          </p:cNvPr>
          <p:cNvSpPr txBox="1"/>
          <p:nvPr/>
        </p:nvSpPr>
        <p:spPr>
          <a:xfrm>
            <a:off x="2155935" y="4624107"/>
            <a:ext cx="639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F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R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O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H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E</a:t>
            </a:r>
          </a:p>
          <a:p>
            <a:endParaRPr lang="en-GB" sz="1200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O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S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T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E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R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Print" panose="02000600000000000000" pitchFamily="2" charset="0"/>
              </a:rPr>
              <a:t>N</a:t>
            </a:r>
          </a:p>
        </p:txBody>
      </p:sp>
      <p:sp>
        <p:nvSpPr>
          <p:cNvPr id="124" name="Speech Bubble: Rectangle with Corners Rounded 2">
            <a:extLst>
              <a:ext uri="{FF2B5EF4-FFF2-40B4-BE49-F238E27FC236}">
                <a16:creationId xmlns:a16="http://schemas.microsoft.com/office/drawing/2014/main" id="{F7EBBCFE-A936-4519-9FCA-F47AEBEB0681}"/>
              </a:ext>
            </a:extLst>
          </p:cNvPr>
          <p:cNvSpPr/>
          <p:nvPr/>
        </p:nvSpPr>
        <p:spPr>
          <a:xfrm>
            <a:off x="3461721" y="5418817"/>
            <a:ext cx="1478955" cy="931246"/>
          </a:xfrm>
          <a:prstGeom prst="wedgeRoundRectCallout">
            <a:avLst>
              <a:gd name="adj1" fmla="val -67846"/>
              <a:gd name="adj2" fmla="val -303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Can you think of a German word you have learnt for each letter?</a:t>
            </a:r>
            <a:endParaRPr lang="de-DE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Speech Bubble: Rectangle with Corners Rounded 2">
            <a:extLst>
              <a:ext uri="{FF2B5EF4-FFF2-40B4-BE49-F238E27FC236}">
                <a16:creationId xmlns:a16="http://schemas.microsoft.com/office/drawing/2014/main" id="{6199FDE0-D895-494E-ADB9-963C68B0CD51}"/>
              </a:ext>
            </a:extLst>
          </p:cNvPr>
          <p:cNvSpPr/>
          <p:nvPr/>
        </p:nvSpPr>
        <p:spPr>
          <a:xfrm>
            <a:off x="111244" y="5213092"/>
            <a:ext cx="1263979" cy="661629"/>
          </a:xfrm>
          <a:prstGeom prst="wedgeRoundRectCallout">
            <a:avLst>
              <a:gd name="adj1" fmla="val 70227"/>
              <a:gd name="adj2" fmla="val -18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i="1" dirty="0">
                <a:solidFill>
                  <a:srgbClr val="002060"/>
                </a:solidFill>
                <a:latin typeface="Century Gothic"/>
                <a:sym typeface="Century Gothic"/>
              </a:rPr>
              <a:t>Happy Easter 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in German is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Frohe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Ostern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. </a:t>
            </a:r>
            <a:endParaRPr lang="en-GB" sz="1100" dirty="0">
              <a:solidFill>
                <a:srgbClr val="002060"/>
              </a:solidFill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5E23A9D9-847F-4871-9057-2FE4B0E7C33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68850" y="5815620"/>
            <a:ext cx="880859" cy="10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8" grpId="0"/>
      <p:bldP spid="181" grpId="0"/>
      <p:bldP spid="184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24" grpId="0" animBg="1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1102</Words>
  <Application>Microsoft Office PowerPoint</Application>
  <PresentationFormat>Widescreen</PresentationFormat>
  <Paragraphs>248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Rot Knowledge Organiser  - Spring Term A</vt:lpstr>
      <vt:lpstr>Rot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96</cp:revision>
  <cp:lastPrinted>2021-11-19T07:47:27Z</cp:lastPrinted>
  <dcterms:created xsi:type="dcterms:W3CDTF">2021-11-17T16:29:35Z</dcterms:created>
  <dcterms:modified xsi:type="dcterms:W3CDTF">2023-04-13T12:19:35Z</dcterms:modified>
</cp:coreProperties>
</file>