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1003" r:id="rId3"/>
    <p:sldId id="299" r:id="rId4"/>
    <p:sldId id="1004" r:id="rId5"/>
    <p:sldId id="992" r:id="rId6"/>
    <p:sldId id="939" r:id="rId7"/>
    <p:sldId id="295" r:id="rId8"/>
    <p:sldId id="298" r:id="rId9"/>
    <p:sldId id="995" r:id="rId10"/>
    <p:sldId id="983" r:id="rId11"/>
    <p:sldId id="996" r:id="rId12"/>
    <p:sldId id="997" r:id="rId13"/>
    <p:sldId id="998" r:id="rId14"/>
    <p:sldId id="999" r:id="rId15"/>
    <p:sldId id="1000" r:id="rId16"/>
    <p:sldId id="10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382A0-8628-0318-D91A-0D61001D8418}" v="1" dt="2023-02-14T14:08:59.713"/>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4" autoAdjust="0"/>
    <p:restoredTop sz="63265" autoAdjust="0"/>
  </p:normalViewPr>
  <p:slideViewPr>
    <p:cSldViewPr snapToGrid="0">
      <p:cViewPr>
        <p:scale>
          <a:sx n="43" d="100"/>
          <a:sy n="43" d="100"/>
        </p:scale>
        <p:origin x="1457" y="1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EFD382A0-8628-0318-D91A-0D61001D8418}"/>
    <pc:docChg chg="modSld">
      <pc:chgData name="Heike Krusemann" userId="S::jx903880@reading.ac.uk::22b930c6-ce99-468c-835c-dba6438d8ea3" providerId="AD" clId="Web-{EFD382A0-8628-0318-D91A-0D61001D8418}" dt="2023-02-14T14:08:59.057" v="2"/>
      <pc:docMkLst>
        <pc:docMk/>
      </pc:docMkLst>
      <pc:sldChg chg="modNotes">
        <pc:chgData name="Heike Krusemann" userId="S::jx903880@reading.ac.uk::22b930c6-ce99-468c-835c-dba6438d8ea3" providerId="AD" clId="Web-{EFD382A0-8628-0318-D91A-0D61001D8418}" dt="2023-02-14T14:08:59.057" v="2"/>
        <pc:sldMkLst>
          <pc:docMk/>
          <pc:sldMk cId="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r>
              <a:rPr lang="en-GB" sz="1800" spc="-1" dirty="0">
                <a:solidFill>
                  <a:srgbClr val="000000"/>
                </a:solidFill>
                <a:latin typeface="Calibri"/>
                <a:ea typeface="Calibri"/>
              </a:rPr>
              <a:t> </a:t>
            </a:r>
            <a:r>
              <a:rPr lang="en-GB" sz="1800" b="0" strike="noStrike" spc="-1" dirty="0">
                <a:solidFill>
                  <a:srgbClr val="000000"/>
                </a:solidFill>
                <a:latin typeface="Calibri"/>
                <a:ea typeface="Calibri"/>
              </a:rPr>
              <a:t>attribution required.</a:t>
            </a:r>
            <a:endParaRPr lang="en-GB" sz="1800" b="0" strike="noStrike" spc="-1" dirty="0">
              <a:latin typeface="Arial"/>
              <a:cs typeface="Arial"/>
            </a:endParaRPr>
          </a:p>
          <a:p>
            <a:pPr marL="216000" indent="-216000">
              <a:lnSpc>
                <a:spcPct val="100000"/>
              </a:lnSpc>
            </a:pPr>
            <a:endParaRPr lang="en-GB" sz="1800" b="0" strike="noStrike" spc="-1" dirty="0">
              <a:latin typeface="Arial"/>
            </a:endParaRPr>
          </a:p>
          <a:p>
            <a:pPr marL="215900" indent="-215900"/>
            <a:r>
              <a:rPr lang="en-GB" sz="1800" b="1" strike="noStrike" spc="-1" dirty="0">
                <a:solidFill>
                  <a:srgbClr val="002060"/>
                </a:solidFill>
                <a:latin typeface="Century Gothic"/>
                <a:ea typeface="Century Gothic"/>
              </a:rPr>
              <a:t>Phonics:</a:t>
            </a:r>
            <a:r>
              <a:rPr lang="en-GB" sz="1800" b="1" spc="-1" dirty="0">
                <a:solidFill>
                  <a:srgbClr val="002060"/>
                </a:solidFill>
                <a:latin typeface="Century Gothic"/>
                <a:ea typeface="Century Gothic"/>
              </a:rPr>
              <a:t> </a:t>
            </a:r>
            <a:r>
              <a:rPr lang="en-GB" sz="1800" b="1" strike="noStrike" spc="-1" dirty="0">
                <a:solidFill>
                  <a:srgbClr val="002060"/>
                </a:solidFill>
                <a:latin typeface="Century Gothic"/>
                <a:ea typeface="Century Gothic"/>
              </a:rPr>
              <a:t> [v] </a:t>
            </a:r>
            <a:r>
              <a:rPr lang="en-GB" sz="1800" b="1" strike="noStrike" spc="-1" dirty="0" err="1">
                <a:solidFill>
                  <a:srgbClr val="002060"/>
                </a:solidFill>
                <a:latin typeface="Century Gothic"/>
                <a:ea typeface="Century Gothic"/>
              </a:rPr>
              <a:t>vier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a:t>
            </a:r>
            <a:r>
              <a:rPr lang="en-GB" sz="1800" spc="-1" dirty="0">
                <a:solidFill>
                  <a:srgbClr val="002060"/>
                </a:solidFill>
                <a:latin typeface="Century Gothic"/>
                <a:ea typeface="Century Gothic"/>
              </a:rPr>
              <a:t> </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Montag </a:t>
            </a:r>
            <a:r>
              <a:rPr lang="de-DE" sz="1800" b="0" i="0" strike="noStrike" spc="-1" dirty="0">
                <a:solidFill>
                  <a:srgbClr val="002060"/>
                </a:solidFill>
                <a:latin typeface="Century Gothic"/>
                <a:ea typeface="Century Gothic"/>
              </a:rPr>
              <a:t>[1044] </a:t>
            </a:r>
            <a:r>
              <a:rPr lang="de-DE" sz="1800" b="1" i="0" strike="noStrike" spc="-1" dirty="0">
                <a:solidFill>
                  <a:srgbClr val="002060"/>
                </a:solidFill>
                <a:latin typeface="Century Gothic"/>
                <a:ea typeface="Century Gothic"/>
              </a:rPr>
              <a:t>Dienstag </a:t>
            </a:r>
            <a:r>
              <a:rPr lang="de-DE" sz="1800" b="0" i="0" strike="noStrike" spc="-1" dirty="0">
                <a:solidFill>
                  <a:srgbClr val="002060"/>
                </a:solidFill>
                <a:latin typeface="Century Gothic"/>
                <a:ea typeface="Century Gothic"/>
              </a:rPr>
              <a:t>[1356] </a:t>
            </a:r>
            <a:r>
              <a:rPr lang="de-DE" sz="1800" b="1" i="0" strike="noStrike" spc="-1" dirty="0">
                <a:solidFill>
                  <a:srgbClr val="002060"/>
                </a:solidFill>
                <a:latin typeface="Century Gothic"/>
                <a:ea typeface="Century Gothic"/>
              </a:rPr>
              <a:t>Mittwoch </a:t>
            </a:r>
            <a:r>
              <a:rPr lang="de-DE" sz="1800" b="0" i="0" strike="noStrike" spc="-1" dirty="0">
                <a:solidFill>
                  <a:srgbClr val="002060"/>
                </a:solidFill>
                <a:latin typeface="Century Gothic"/>
                <a:ea typeface="Century Gothic"/>
              </a:rPr>
              <a:t>[1187] </a:t>
            </a:r>
            <a:r>
              <a:rPr lang="de-DE" sz="1800" b="1" i="0" strike="noStrike" spc="-1" dirty="0">
                <a:solidFill>
                  <a:srgbClr val="002060"/>
                </a:solidFill>
                <a:latin typeface="Century Gothic"/>
                <a:ea typeface="Century Gothic"/>
              </a:rPr>
              <a:t>Donnerstag </a:t>
            </a:r>
            <a:r>
              <a:rPr lang="de-DE" sz="1800" b="0" i="0" strike="noStrike" spc="-1" dirty="0">
                <a:solidFill>
                  <a:srgbClr val="002060"/>
                </a:solidFill>
                <a:latin typeface="Century Gothic"/>
                <a:ea typeface="Century Gothic"/>
              </a:rPr>
              <a:t>[1244] </a:t>
            </a:r>
            <a:r>
              <a:rPr lang="de-DE" sz="1800" b="1" i="0" strike="noStrike" spc="-1" dirty="0">
                <a:solidFill>
                  <a:srgbClr val="002060"/>
                </a:solidFill>
                <a:latin typeface="Century Gothic"/>
                <a:ea typeface="Century Gothic"/>
              </a:rPr>
              <a:t>Freitag </a:t>
            </a:r>
            <a:r>
              <a:rPr lang="de-DE" sz="1800" b="0" i="0" strike="noStrike" spc="-1" dirty="0">
                <a:solidFill>
                  <a:srgbClr val="002060"/>
                </a:solidFill>
                <a:latin typeface="Century Gothic"/>
                <a:ea typeface="Century Gothic"/>
              </a:rPr>
              <a:t>[981] </a:t>
            </a:r>
            <a:r>
              <a:rPr lang="de-DE" sz="1800" b="1" i="0" strike="noStrike" spc="-1" dirty="0">
                <a:solidFill>
                  <a:srgbClr val="002060"/>
                </a:solidFill>
                <a:latin typeface="Century Gothic"/>
                <a:ea typeface="Century Gothic"/>
              </a:rPr>
              <a:t>Samstag </a:t>
            </a:r>
            <a:r>
              <a:rPr lang="de-DE" sz="1800" b="0" i="0" strike="noStrike" spc="-1" dirty="0">
                <a:solidFill>
                  <a:srgbClr val="002060"/>
                </a:solidFill>
                <a:latin typeface="Century Gothic"/>
                <a:ea typeface="Century Gothic"/>
              </a:rPr>
              <a:t>[1112] </a:t>
            </a:r>
            <a:r>
              <a:rPr lang="de-DE" sz="1800" b="1" i="0" strike="noStrike" spc="-1" dirty="0">
                <a:solidFill>
                  <a:srgbClr val="002060"/>
                </a:solidFill>
                <a:latin typeface="Century Gothic"/>
                <a:ea typeface="Century Gothic"/>
              </a:rPr>
              <a:t>Sonntag </a:t>
            </a:r>
            <a:r>
              <a:rPr lang="de-DE" sz="1800" b="0" i="0" strike="noStrike" spc="-1" dirty="0">
                <a:solidFill>
                  <a:srgbClr val="002060"/>
                </a:solidFill>
                <a:latin typeface="Century Gothic"/>
                <a:ea typeface="Century Gothic"/>
              </a:rPr>
              <a:t>[804] </a:t>
            </a:r>
            <a:r>
              <a:rPr lang="de-DE" sz="1800" b="1" i="0" strike="noStrike" spc="-1" dirty="0">
                <a:solidFill>
                  <a:srgbClr val="002060"/>
                </a:solidFill>
                <a:latin typeface="Century Gothic"/>
                <a:ea typeface="Century Gothic"/>
              </a:rPr>
              <a:t>Tag </a:t>
            </a:r>
            <a:r>
              <a:rPr lang="de-DE" sz="1800" b="0" i="0" strike="noStrike" spc="-1" dirty="0">
                <a:solidFill>
                  <a:srgbClr val="002060"/>
                </a:solidFill>
                <a:latin typeface="Century Gothic"/>
                <a:ea typeface="Century Gothic"/>
              </a:rPr>
              <a:t>[111] </a:t>
            </a:r>
            <a:r>
              <a:rPr lang="de-DE" sz="1800" b="1" i="0" strike="noStrike" spc="-1" dirty="0">
                <a:solidFill>
                  <a:srgbClr val="002060"/>
                </a:solidFill>
                <a:latin typeface="Century Gothic"/>
                <a:ea typeface="Century Gothic"/>
              </a:rPr>
              <a:t>Woche </a:t>
            </a:r>
            <a:r>
              <a:rPr lang="de-DE" sz="1800" b="0" i="0" strike="noStrike" spc="-1" dirty="0">
                <a:solidFill>
                  <a:srgbClr val="002060"/>
                </a:solidFill>
                <a:latin typeface="Century Gothic"/>
                <a:ea typeface="Century Gothic"/>
              </a:rPr>
              <a:t>[219] </a:t>
            </a:r>
            <a:r>
              <a:rPr lang="de-DE" sz="1800" b="1" i="0" strike="noStrike" spc="-1" dirty="0">
                <a:solidFill>
                  <a:srgbClr val="002060"/>
                </a:solidFill>
                <a:latin typeface="Century Gothic"/>
                <a:ea typeface="Century Gothic"/>
              </a:rPr>
              <a:t>heute </a:t>
            </a:r>
            <a:r>
              <a:rPr lang="de-DE" sz="1800" b="0" i="0" strike="noStrike" spc="-1" dirty="0">
                <a:solidFill>
                  <a:srgbClr val="002060"/>
                </a:solidFill>
                <a:latin typeface="Century Gothic"/>
                <a:ea typeface="Century Gothic"/>
              </a:rPr>
              <a:t>[116]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[752] </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gewinnen [372] hören [146] machen [58]  zu Hause [n/a]</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Frau [99] Herr [154] Lehrer, Lehrerin [695] Mann [121] sehr [81]</a:t>
            </a:r>
          </a:p>
          <a:p>
            <a:pPr marL="215900" indent="-215900">
              <a:lnSpc>
                <a:spcPct val="100000"/>
              </a:lnSpc>
            </a:pPr>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weeks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100398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further back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422522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265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77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3484403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18716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recognition of the [v] sound and to practise decoding at sentence level; to use cognates and known words to infer meaning of sentences. </a:t>
            </a:r>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as pairs and then as a whole class to work out where one word ends and another starts.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then focus on the [v] sound and find the examples in the sentences.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on sentences one by one with the [v] sounds highlighted and the words separated.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Discuss meanings of tongue-twister sentences (using picture prompts to help) and then show English translations.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the tongue twisters said by a native speaker at three different speeds: slow, medium, fast. Draw their attention to the fact that [f] and [v] sound the same here.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practise saying them at whatever speed they can manage! Important to maintain clear pronunciation.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dirty="0" err="1"/>
              <a:t>finden</a:t>
            </a:r>
            <a:r>
              <a:rPr lang="en-GB" dirty="0"/>
              <a:t> [103] Finger [1019] am [616] </a:t>
            </a:r>
            <a:r>
              <a:rPr lang="en-GB" dirty="0" err="1"/>
              <a:t>fein</a:t>
            </a:r>
            <a:r>
              <a:rPr lang="en-GB" dirty="0"/>
              <a:t> [1676] Vogel [1701] von [9] Fisch [1959] </a:t>
            </a:r>
            <a:r>
              <a:rPr lang="en-GB" dirty="0" err="1"/>
              <a:t>vergessen</a:t>
            </a:r>
            <a:r>
              <a:rPr lang="en-GB" dirty="0"/>
              <a:t> [584] </a:t>
            </a:r>
            <a:r>
              <a:rPr lang="en-GB" dirty="0" err="1"/>
              <a:t>voll</a:t>
            </a:r>
            <a:r>
              <a:rPr lang="en-GB" dirty="0"/>
              <a:t> [388]</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048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a:t>
            </a:r>
            <a:r>
              <a:rPr lang="en-GB" b="1" dirty="0"/>
              <a:t>10 minutes</a:t>
            </a:r>
          </a:p>
          <a:p>
            <a:endParaRPr lang="en-GB" dirty="0"/>
          </a:p>
          <a:p>
            <a:r>
              <a:rPr lang="en-GB" b="1" dirty="0"/>
              <a:t>Aim:</a:t>
            </a:r>
            <a:r>
              <a:rPr lang="en-GB" dirty="0"/>
              <a:t> to practise aural recognition of the days of the week and new vocab (morgen, </a:t>
            </a:r>
            <a:r>
              <a:rPr lang="en-GB" dirty="0" err="1"/>
              <a:t>heute</a:t>
            </a:r>
            <a:r>
              <a:rPr lang="en-GB" dirty="0"/>
              <a:t>) and to revise some key verbs and vocabulary from previous weeks. </a:t>
            </a:r>
          </a:p>
          <a:p>
            <a:endParaRPr lang="en-GB" dirty="0"/>
          </a:p>
          <a:p>
            <a:r>
              <a:rPr lang="en-GB" b="1" dirty="0"/>
              <a:t>Procedure:</a:t>
            </a:r>
          </a:p>
          <a:p>
            <a:pPr marL="228600" indent="-228600">
              <a:buAutoNum type="arabicPeriod"/>
            </a:pPr>
            <a:r>
              <a:rPr lang="en-GB" dirty="0"/>
              <a:t>Explain the scenario. Moritz is practising his English. Johanna is saying the day of the week in German, and he must find the correct day in English and circle it. She then says an activity she does on that day, and Moritz has to translate it into English. </a:t>
            </a:r>
          </a:p>
          <a:p>
            <a:pPr marL="228600" indent="-228600">
              <a:buAutoNum type="arabicPeriod"/>
            </a:pPr>
            <a:r>
              <a:rPr lang="en-GB" dirty="0"/>
              <a:t>Pupils write down numbers 1-7,</a:t>
            </a:r>
          </a:p>
          <a:p>
            <a:pPr marL="228600" indent="-228600">
              <a:buAutoNum type="arabicPeriod"/>
            </a:pPr>
            <a:r>
              <a:rPr lang="en-GB" dirty="0"/>
              <a:t>Play audio 1-7 and ask pupils to write down the day of the week in English for each item. </a:t>
            </a:r>
          </a:p>
          <a:p>
            <a:pPr marL="228600" indent="-228600">
              <a:buAutoNum type="arabicPeriod"/>
            </a:pPr>
            <a:r>
              <a:rPr lang="en-GB" dirty="0"/>
              <a:t>Click to show the answers on the board. Item 7 is tricky as pupils need to recognise the word ‘morgen’. </a:t>
            </a:r>
          </a:p>
          <a:p>
            <a:pPr marL="228600" indent="-228600">
              <a:buAutoNum type="arabicPeriod"/>
            </a:pPr>
            <a:r>
              <a:rPr lang="en-GB" dirty="0"/>
              <a:t>Play items 1-7 again, and this time ask pupils to jot down the activity in English.</a:t>
            </a:r>
          </a:p>
          <a:p>
            <a:pPr marL="228600" indent="-228600">
              <a:buAutoNum type="arabicPeriod"/>
            </a:pPr>
            <a:r>
              <a:rPr lang="en-GB" dirty="0"/>
              <a:t>Click to bring up Moritz’ answers. Has he translated everything correctly or do the pupils disagree? </a:t>
            </a:r>
          </a:p>
          <a:p>
            <a:pPr marL="228600" indent="-228600">
              <a:buAutoNum type="arabicPeriod"/>
            </a:pPr>
            <a:r>
              <a:rPr lang="en-GB" dirty="0"/>
              <a:t>Click again to bring up the 3 answers Moritz got partially wrong (in green). </a:t>
            </a:r>
          </a:p>
          <a:p>
            <a:endParaRPr lang="en-GB" dirty="0"/>
          </a:p>
          <a:p>
            <a:r>
              <a:rPr lang="en-GB" b="1" dirty="0"/>
              <a:t>Transcript:</a:t>
            </a:r>
          </a:p>
          <a:p>
            <a:pPr marL="228600" indent="-228600">
              <a:buAutoNum type="arabicPeriod"/>
            </a:pPr>
            <a:r>
              <a:rPr lang="en-GB" dirty="0"/>
              <a:t>Es </a:t>
            </a:r>
            <a:r>
              <a:rPr lang="en-GB" dirty="0" err="1"/>
              <a:t>ist</a:t>
            </a:r>
            <a:r>
              <a:rPr lang="en-GB" dirty="0"/>
              <a:t> </a:t>
            </a:r>
            <a:r>
              <a:rPr lang="en-GB" dirty="0" err="1"/>
              <a:t>Donnerstag</a:t>
            </a:r>
            <a:r>
              <a:rPr lang="en-GB" dirty="0"/>
              <a:t>. Ich </a:t>
            </a:r>
            <a:r>
              <a:rPr lang="en-GB" dirty="0" err="1"/>
              <a:t>höre</a:t>
            </a:r>
            <a:r>
              <a:rPr lang="en-GB" dirty="0"/>
              <a:t> </a:t>
            </a:r>
            <a:r>
              <a:rPr lang="en-GB" dirty="0" err="1"/>
              <a:t>Musik</a:t>
            </a:r>
            <a:r>
              <a:rPr lang="en-GB" dirty="0"/>
              <a:t>. </a:t>
            </a:r>
          </a:p>
          <a:p>
            <a:pPr marL="228600" indent="-228600">
              <a:buAutoNum type="arabicPeriod"/>
            </a:pPr>
            <a:r>
              <a:rPr lang="en-GB" dirty="0"/>
              <a:t>Heute </a:t>
            </a:r>
            <a:r>
              <a:rPr lang="en-GB" dirty="0" err="1"/>
              <a:t>ist</a:t>
            </a:r>
            <a:r>
              <a:rPr lang="en-GB" dirty="0"/>
              <a:t> Sonntag. Ich singe </a:t>
            </a:r>
            <a:r>
              <a:rPr lang="en-GB" dirty="0" err="1"/>
              <a:t>zu</a:t>
            </a:r>
            <a:r>
              <a:rPr lang="en-GB" dirty="0"/>
              <a:t> </a:t>
            </a:r>
            <a:r>
              <a:rPr lang="en-GB" dirty="0" err="1"/>
              <a:t>Hause</a:t>
            </a:r>
            <a:r>
              <a:rPr lang="en-GB" dirty="0"/>
              <a:t>. </a:t>
            </a:r>
          </a:p>
          <a:p>
            <a:pPr marL="228600" indent="-228600">
              <a:buAutoNum type="arabicPeriod"/>
            </a:pPr>
            <a:r>
              <a:rPr lang="en-GB" dirty="0"/>
              <a:t>Es </a:t>
            </a:r>
            <a:r>
              <a:rPr lang="en-GB" dirty="0" err="1"/>
              <a:t>ist</a:t>
            </a:r>
            <a:r>
              <a:rPr lang="en-GB" dirty="0"/>
              <a:t> Freitag. Ich </a:t>
            </a:r>
            <a:r>
              <a:rPr lang="en-GB" dirty="0" err="1"/>
              <a:t>mache</a:t>
            </a:r>
            <a:r>
              <a:rPr lang="en-GB" dirty="0"/>
              <a:t> </a:t>
            </a:r>
            <a:r>
              <a:rPr lang="en-GB" dirty="0" err="1"/>
              <a:t>ein</a:t>
            </a:r>
            <a:r>
              <a:rPr lang="en-GB" dirty="0"/>
              <a:t> Bild.</a:t>
            </a:r>
          </a:p>
          <a:p>
            <a:pPr marL="228600" indent="-228600">
              <a:buAutoNum type="arabicPeriod"/>
            </a:pPr>
            <a:r>
              <a:rPr lang="en-GB" dirty="0"/>
              <a:t>Heute </a:t>
            </a:r>
            <a:r>
              <a:rPr lang="en-GB" dirty="0" err="1"/>
              <a:t>ist</a:t>
            </a:r>
            <a:r>
              <a:rPr lang="en-GB" dirty="0"/>
              <a:t> Montag. Ich </a:t>
            </a:r>
            <a:r>
              <a:rPr lang="en-GB" dirty="0" err="1"/>
              <a:t>lerne</a:t>
            </a:r>
            <a:r>
              <a:rPr lang="en-GB" dirty="0"/>
              <a:t> in der Schule. </a:t>
            </a:r>
          </a:p>
          <a:p>
            <a:pPr marL="228600" indent="-228600">
              <a:buAutoNum type="arabicPeriod"/>
            </a:pPr>
            <a:r>
              <a:rPr lang="en-GB" dirty="0"/>
              <a:t>Es </a:t>
            </a:r>
            <a:r>
              <a:rPr lang="en-GB" dirty="0" err="1"/>
              <a:t>ist</a:t>
            </a:r>
            <a:r>
              <a:rPr lang="en-GB" dirty="0"/>
              <a:t> </a:t>
            </a:r>
            <a:r>
              <a:rPr lang="en-GB" dirty="0" err="1"/>
              <a:t>Mittwoch</a:t>
            </a:r>
            <a:r>
              <a:rPr lang="en-GB" dirty="0"/>
              <a:t>. Ich </a:t>
            </a:r>
            <a:r>
              <a:rPr lang="en-GB" dirty="0" err="1"/>
              <a:t>spiele</a:t>
            </a:r>
            <a:r>
              <a:rPr lang="en-GB" dirty="0"/>
              <a:t> </a:t>
            </a:r>
            <a:r>
              <a:rPr lang="en-GB" dirty="0" err="1"/>
              <a:t>Fußball</a:t>
            </a:r>
            <a:r>
              <a:rPr lang="en-GB" dirty="0"/>
              <a:t>. </a:t>
            </a:r>
          </a:p>
          <a:p>
            <a:pPr marL="228600" indent="-228600">
              <a:buAutoNum type="arabicPeriod"/>
            </a:pPr>
            <a:r>
              <a:rPr lang="en-GB" dirty="0"/>
              <a:t>Heute is </a:t>
            </a:r>
            <a:r>
              <a:rPr lang="en-GB" dirty="0" err="1"/>
              <a:t>Dienstag</a:t>
            </a:r>
            <a:r>
              <a:rPr lang="en-GB" dirty="0"/>
              <a:t>. Ich </a:t>
            </a:r>
            <a:r>
              <a:rPr lang="en-GB" dirty="0" err="1"/>
              <a:t>mache</a:t>
            </a:r>
            <a:r>
              <a:rPr lang="en-GB" dirty="0"/>
              <a:t> </a:t>
            </a:r>
            <a:r>
              <a:rPr lang="en-GB" dirty="0" err="1"/>
              <a:t>Fotos</a:t>
            </a:r>
            <a:r>
              <a:rPr lang="en-GB" dirty="0"/>
              <a:t>. </a:t>
            </a:r>
          </a:p>
          <a:p>
            <a:pPr marL="228600" indent="-228600">
              <a:buAutoNum type="arabicPeriod"/>
            </a:pPr>
            <a:r>
              <a:rPr lang="en-GB" dirty="0"/>
              <a:t>Morgen </a:t>
            </a:r>
            <a:r>
              <a:rPr lang="en-GB" dirty="0" err="1"/>
              <a:t>ist</a:t>
            </a:r>
            <a:r>
              <a:rPr lang="en-GB" dirty="0"/>
              <a:t> Sonntag! Heute </a:t>
            </a:r>
            <a:r>
              <a:rPr lang="en-GB" dirty="0" err="1"/>
              <a:t>gewinne</a:t>
            </a:r>
            <a:r>
              <a:rPr lang="en-GB" dirty="0"/>
              <a:t> ich </a:t>
            </a:r>
            <a:r>
              <a:rPr lang="en-GB" dirty="0" err="1"/>
              <a:t>ein</a:t>
            </a:r>
            <a:r>
              <a:rPr lang="en-GB" dirty="0"/>
              <a:t> Spiel. </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18577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Handout (optional) at end of presentation.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written recognition and recall of the days of the week and other new vocab this week.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Recap meanings of </a:t>
            </a:r>
            <a:r>
              <a:rPr lang="en-GB" b="0" i="1" dirty="0" err="1"/>
              <a:t>heute</a:t>
            </a:r>
            <a:r>
              <a:rPr lang="en-GB" b="0" dirty="0"/>
              <a:t> (today) and </a:t>
            </a:r>
            <a:r>
              <a:rPr lang="en-GB" b="0" i="1" dirty="0"/>
              <a:t>morgen</a:t>
            </a:r>
            <a:r>
              <a:rPr lang="en-GB" b="0" dirty="0"/>
              <a:t> (tomorrow) and then ask pupils to fill in the missing days of the week in table 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write the days of the week in order on the caterpillar. Pupils could turn away from the board to practise spelling from memory.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translate the 4 sentences in C into English. Click to bring up translations.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begin to write their own sentences in German using the days of the week and the example sentences here e.g. Mein </a:t>
            </a:r>
            <a:r>
              <a:rPr lang="en-GB" dirty="0" err="1"/>
              <a:t>Lieblingstag</a:t>
            </a:r>
            <a:r>
              <a:rPr lang="en-GB" dirty="0"/>
              <a:t> </a:t>
            </a:r>
            <a:r>
              <a:rPr lang="en-GB" dirty="0" err="1"/>
              <a:t>ist</a:t>
            </a:r>
            <a:r>
              <a:rPr lang="en-GB" dirty="0"/>
              <a:t>…/ Heute </a:t>
            </a:r>
            <a:r>
              <a:rPr lang="en-GB" dirty="0" err="1"/>
              <a:t>ist</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More able pupils could also add an activity they do e.g. Heute </a:t>
            </a:r>
            <a:r>
              <a:rPr lang="en-GB" dirty="0" err="1"/>
              <a:t>ist</a:t>
            </a:r>
            <a:r>
              <a:rPr lang="en-GB" dirty="0"/>
              <a:t> </a:t>
            </a:r>
            <a:r>
              <a:rPr lang="en-GB" dirty="0" err="1"/>
              <a:t>Mittwoch</a:t>
            </a:r>
            <a:r>
              <a:rPr lang="en-GB" dirty="0"/>
              <a:t>. Ich </a:t>
            </a:r>
            <a:r>
              <a:rPr lang="en-GB" dirty="0" err="1"/>
              <a:t>höre</a:t>
            </a:r>
            <a:r>
              <a:rPr lang="en-GB" dirty="0"/>
              <a:t> </a:t>
            </a:r>
            <a:r>
              <a:rPr lang="en-GB" dirty="0" err="1"/>
              <a:t>Musik</a:t>
            </a:r>
            <a:r>
              <a:rPr lang="en-GB" dirty="0"/>
              <a:t> or someone else does e.g. Heute </a:t>
            </a:r>
            <a:r>
              <a:rPr lang="en-GB" dirty="0" err="1"/>
              <a:t>ist</a:t>
            </a:r>
            <a:r>
              <a:rPr lang="en-GB" dirty="0"/>
              <a:t> </a:t>
            </a:r>
            <a:r>
              <a:rPr lang="en-GB" dirty="0" err="1"/>
              <a:t>Donnerstag</a:t>
            </a:r>
            <a:r>
              <a:rPr lang="en-GB" dirty="0"/>
              <a:t>. Ellis </a:t>
            </a:r>
            <a:r>
              <a:rPr lang="en-GB" dirty="0" err="1"/>
              <a:t>spielt</a:t>
            </a:r>
            <a:r>
              <a:rPr lang="en-GB" dirty="0"/>
              <a:t> Tennis.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6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 Pupils practise one more time saying all of the days in the correct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8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95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ideo" Target="https://www.youtube.com/embed/RjlfcpVBBNw?feature=oembed" TargetMode="External"/><Relationship Id="rId6" Type="http://schemas.openxmlformats.org/officeDocument/2006/relationships/audio" Target="../media/audio37.wav"/><Relationship Id="rId5" Type="http://schemas.openxmlformats.org/officeDocument/2006/relationships/image" Target="../media/image50.gif"/><Relationship Id="rId4" Type="http://schemas.openxmlformats.org/officeDocument/2006/relationships/audio" Target="../media/audio36.wav"/><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26" Type="http://schemas.openxmlformats.org/officeDocument/2006/relationships/audio" Target="../media/audio59.wav"/><Relationship Id="rId3" Type="http://schemas.openxmlformats.org/officeDocument/2006/relationships/audio" Target="../media/audio39.wav"/><Relationship Id="rId21" Type="http://schemas.openxmlformats.org/officeDocument/2006/relationships/audio" Target="../media/audio54.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audio" Target="../media/audio58.wav"/><Relationship Id="rId2" Type="http://schemas.openxmlformats.org/officeDocument/2006/relationships/notesSlide" Target="../notesSlides/notesSlide12.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audio" Target="../media/audio44.wav"/><Relationship Id="rId24" Type="http://schemas.openxmlformats.org/officeDocument/2006/relationships/audio" Target="../media/audio57.wav"/><Relationship Id="rId5" Type="http://schemas.openxmlformats.org/officeDocument/2006/relationships/image" Target="../media/image53.png"/><Relationship Id="rId15" Type="http://schemas.openxmlformats.org/officeDocument/2006/relationships/audio" Target="../media/audio48.wav"/><Relationship Id="rId23" Type="http://schemas.openxmlformats.org/officeDocument/2006/relationships/audio" Target="../media/audio56.wav"/><Relationship Id="rId10" Type="http://schemas.openxmlformats.org/officeDocument/2006/relationships/audio" Target="../media/audio43.wav"/><Relationship Id="rId19" Type="http://schemas.openxmlformats.org/officeDocument/2006/relationships/audio" Target="../media/audio52.wav"/><Relationship Id="rId4" Type="http://schemas.openxmlformats.org/officeDocument/2006/relationships/image" Target="../media/image52.png"/><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audio" Target="../media/audio55.wav"/><Relationship Id="rId27" Type="http://schemas.openxmlformats.org/officeDocument/2006/relationships/audio" Target="../media/audio60.wav"/></Relationships>
</file>

<file path=ppt/slides/_rels/slide13.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9.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audio" Target="../media/audio10.wav"/><Relationship Id="rId11" Type="http://schemas.openxmlformats.org/officeDocument/2006/relationships/image" Target="../media/image17.png"/><Relationship Id="rId5" Type="http://schemas.openxmlformats.org/officeDocument/2006/relationships/audio" Target="../media/audio9.wav"/><Relationship Id="rId10"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image" Target="../media/image11.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audio" Target="../media/audio13.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audio" Target="../media/audio15.wav"/><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audio14.wav"/><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21.wav"/><Relationship Id="rId1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audio" Target="../media/audio16.wav"/><Relationship Id="rId12" Type="http://schemas.openxmlformats.org/officeDocument/2006/relationships/audio" Target="../media/audio20.wav"/><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audio" Target="../media/audio23.wav"/><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audio" Target="../media/audio19.wav"/><Relationship Id="rId5" Type="http://schemas.openxmlformats.org/officeDocument/2006/relationships/image" Target="../media/image34.png"/><Relationship Id="rId15" Type="http://schemas.openxmlformats.org/officeDocument/2006/relationships/image" Target="../media/image37.png"/><Relationship Id="rId10" Type="http://schemas.openxmlformats.org/officeDocument/2006/relationships/audio" Target="../media/audio18.wav"/><Relationship Id="rId4" Type="http://schemas.openxmlformats.org/officeDocument/2006/relationships/image" Target="../media/image33.png"/><Relationship Id="rId9" Type="http://schemas.openxmlformats.org/officeDocument/2006/relationships/audio" Target="../media/audio17.wav"/><Relationship Id="rId1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3.wav"/><Relationship Id="rId18" Type="http://schemas.openxmlformats.org/officeDocument/2006/relationships/image" Target="../media/image41.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2.wav"/><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39.sv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1.wav"/><Relationship Id="rId5" Type="http://schemas.openxmlformats.org/officeDocument/2006/relationships/audio" Target="../media/audio26.wav"/><Relationship Id="rId1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audio" Target="../media/audio30.wav"/><Relationship Id="rId3" Type="http://schemas.openxmlformats.org/officeDocument/2006/relationships/image" Target="../media/image42.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audio" Target="../media/audio29.wav"/><Relationship Id="rId2" Type="http://schemas.openxmlformats.org/officeDocument/2006/relationships/notesSlide" Target="../notesSlides/notesSlide8.xml"/><Relationship Id="rId16" Type="http://schemas.openxmlformats.org/officeDocument/2006/relationships/audio" Target="../media/audio27.wav"/><Relationship Id="rId20"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39.svg"/><Relationship Id="rId11" Type="http://schemas.openxmlformats.org/officeDocument/2006/relationships/image" Target="../media/image47.png"/><Relationship Id="rId5" Type="http://schemas.openxmlformats.org/officeDocument/2006/relationships/image" Target="../media/image38.png"/><Relationship Id="rId15" Type="http://schemas.openxmlformats.org/officeDocument/2006/relationships/audio" Target="../media/audio28.wav"/><Relationship Id="rId10" Type="http://schemas.openxmlformats.org/officeDocument/2006/relationships/image" Target="../media/image46.png"/><Relationship Id="rId19" Type="http://schemas.openxmlformats.org/officeDocument/2006/relationships/audio" Target="../media/audio26.wav"/><Relationship Id="rId4" Type="http://schemas.openxmlformats.org/officeDocument/2006/relationships/audio" Target="../media/audio35.wav"/><Relationship Id="rId9" Type="http://schemas.openxmlformats.org/officeDocument/2006/relationships/image" Target="../media/image45.png"/><Relationship Id="rId14" Type="http://schemas.openxmlformats.org/officeDocument/2006/relationships/audio" Target="../media/audio24.wav"/></Relationships>
</file>

<file path=ppt/slides/_rels/slide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9.svg"/><Relationship Id="rId18" Type="http://schemas.openxmlformats.org/officeDocument/2006/relationships/image" Target="../media/image45.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38.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5.wav"/><Relationship Id="rId5" Type="http://schemas.openxmlformats.org/officeDocument/2006/relationships/audio" Target="../media/audio28.wav"/><Relationship Id="rId15" Type="http://schemas.openxmlformats.org/officeDocument/2006/relationships/image" Target="../media/image48.png"/><Relationship Id="rId10" Type="http://schemas.openxmlformats.org/officeDocument/2006/relationships/image" Target="../media/image42.png"/><Relationship Id="rId19" Type="http://schemas.openxmlformats.org/officeDocument/2006/relationships/image" Target="../media/image43.png"/><Relationship Id="rId4" Type="http://schemas.openxmlformats.org/officeDocument/2006/relationships/audio" Target="../media/audio24.wav"/><Relationship Id="rId9" Type="http://schemas.openxmlformats.org/officeDocument/2006/relationships/audio" Target="../media/audio30.wav"/><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510505"/>
            <a:ext cx="3588984" cy="1325563"/>
          </a:xfrm>
        </p:spPr>
        <p:txBody>
          <a:bodyPr>
            <a:noAutofit/>
          </a:bodyPr>
          <a:lstStyle/>
          <a:p>
            <a:pPr algn="ctr"/>
            <a:r>
              <a:rPr lang="en-GB" sz="3600" b="1" spc="-1" dirty="0">
                <a:solidFill>
                  <a:schemeClr val="bg1"/>
                </a:solidFill>
                <a:latin typeface="Century Gothic" panose="020B0502020202020204" pitchFamily="34" charset="0"/>
              </a:rPr>
              <a:t>Talking about activities and events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10" name="Picture 9">
            <a:extLst>
              <a:ext uri="{FF2B5EF4-FFF2-40B4-BE49-F238E27FC236}">
                <a16:creationId xmlns:a16="http://schemas.microsoft.com/office/drawing/2014/main" id="{B1728872-D441-46BB-9B51-03E5FA960E59}"/>
              </a:ext>
            </a:extLst>
          </p:cNvPr>
          <p:cNvPicPr>
            <a:picLocks noChangeAspect="1"/>
          </p:cNvPicPr>
          <p:nvPr/>
        </p:nvPicPr>
        <p:blipFill>
          <a:blip r:embed="rId4"/>
          <a:stretch>
            <a:fillRect/>
          </a:stretch>
        </p:blipFill>
        <p:spPr>
          <a:xfrm>
            <a:off x="0" y="2120084"/>
            <a:ext cx="4350984" cy="2850355"/>
          </a:xfrm>
          <a:prstGeom prst="rect">
            <a:avLst/>
          </a:prstGeom>
        </p:spPr>
      </p:pic>
      <p:pic>
        <p:nvPicPr>
          <p:cNvPr id="6" name="Picture 5">
            <a:extLst>
              <a:ext uri="{FF2B5EF4-FFF2-40B4-BE49-F238E27FC236}">
                <a16:creationId xmlns:a16="http://schemas.microsoft.com/office/drawing/2014/main" id="{725D34A6-367C-442C-8745-07C7E692044D}"/>
              </a:ext>
            </a:extLst>
          </p:cNvPr>
          <p:cNvPicPr>
            <a:picLocks noChangeAspect="1"/>
          </p:cNvPicPr>
          <p:nvPr/>
        </p:nvPicPr>
        <p:blipFill>
          <a:blip r:embed="rId5"/>
          <a:stretch>
            <a:fillRect/>
          </a:stretch>
        </p:blipFill>
        <p:spPr>
          <a:xfrm>
            <a:off x="1451338" y="3477125"/>
            <a:ext cx="284893" cy="468980"/>
          </a:xfrm>
          <a:prstGeom prst="rect">
            <a:avLst/>
          </a:prstGeom>
        </p:spPr>
      </p:pic>
      <p:grpSp>
        <p:nvGrpSpPr>
          <p:cNvPr id="22" name="Group 21">
            <a:extLst>
              <a:ext uri="{FF2B5EF4-FFF2-40B4-BE49-F238E27FC236}">
                <a16:creationId xmlns:a16="http://schemas.microsoft.com/office/drawing/2014/main" id="{CE6AF8C1-0AB1-4E83-A471-0B2287714438}"/>
              </a:ext>
            </a:extLst>
          </p:cNvPr>
          <p:cNvGrpSpPr/>
          <p:nvPr/>
        </p:nvGrpSpPr>
        <p:grpSpPr>
          <a:xfrm>
            <a:off x="55853" y="2224960"/>
            <a:ext cx="4153821" cy="2523193"/>
            <a:chOff x="55853" y="2224960"/>
            <a:chExt cx="4153821" cy="2523193"/>
          </a:xfrm>
        </p:grpSpPr>
        <p:sp>
          <p:nvSpPr>
            <p:cNvPr id="4" name="TextBox 3">
              <a:extLst>
                <a:ext uri="{FF2B5EF4-FFF2-40B4-BE49-F238E27FC236}">
                  <a16:creationId xmlns:a16="http://schemas.microsoft.com/office/drawing/2014/main" id="{E32739B3-BADD-404D-B4EA-A6412A869A1C}"/>
                </a:ext>
              </a:extLst>
            </p:cNvPr>
            <p:cNvSpPr txBox="1"/>
            <p:nvPr/>
          </p:nvSpPr>
          <p:spPr>
            <a:xfrm>
              <a:off x="116834" y="2264262"/>
              <a:ext cx="1518723" cy="369332"/>
            </a:xfrm>
            <a:prstGeom prst="rect">
              <a:avLst/>
            </a:prstGeom>
            <a:noFill/>
          </p:spPr>
          <p:txBody>
            <a:bodyPr wrap="square" rtlCol="0">
              <a:spAutoFit/>
            </a:bodyPr>
            <a:lstStyle/>
            <a:p>
              <a:r>
                <a:rPr lang="en-GB" b="1" i="1" dirty="0">
                  <a:solidFill>
                    <a:srgbClr val="00B0F0"/>
                  </a:solidFill>
                  <a:latin typeface="Century Gothic" panose="020B0502020202020204" pitchFamily="34" charset="0"/>
                </a:rPr>
                <a:t>Montag</a:t>
              </a:r>
            </a:p>
          </p:txBody>
        </p:sp>
        <p:sp>
          <p:nvSpPr>
            <p:cNvPr id="11" name="TextBox 10">
              <a:extLst>
                <a:ext uri="{FF2B5EF4-FFF2-40B4-BE49-F238E27FC236}">
                  <a16:creationId xmlns:a16="http://schemas.microsoft.com/office/drawing/2014/main" id="{8A68027D-7EED-46B2-9285-DE59A2BE9D50}"/>
                </a:ext>
              </a:extLst>
            </p:cNvPr>
            <p:cNvSpPr txBox="1"/>
            <p:nvPr/>
          </p:nvSpPr>
          <p:spPr>
            <a:xfrm>
              <a:off x="87642" y="3022527"/>
              <a:ext cx="1518723" cy="369332"/>
            </a:xfrm>
            <a:prstGeom prst="rect">
              <a:avLst/>
            </a:prstGeom>
            <a:noFill/>
          </p:spPr>
          <p:txBody>
            <a:bodyPr wrap="square" rtlCol="0">
              <a:spAutoFit/>
            </a:bodyPr>
            <a:lstStyle/>
            <a:p>
              <a:r>
                <a:rPr lang="en-GB" b="1" i="1" dirty="0" err="1">
                  <a:solidFill>
                    <a:srgbClr val="FF0000"/>
                  </a:solidFill>
                  <a:latin typeface="Century Gothic" panose="020B0502020202020204" pitchFamily="34" charset="0"/>
                </a:rPr>
                <a:t>Dienstag</a:t>
              </a:r>
              <a:endParaRPr lang="en-GB" b="1" i="1" dirty="0">
                <a:solidFill>
                  <a:srgbClr val="FF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3363D585-DFF6-4C26-AD97-88C6B3865B9C}"/>
                </a:ext>
              </a:extLst>
            </p:cNvPr>
            <p:cNvSpPr txBox="1"/>
            <p:nvPr/>
          </p:nvSpPr>
          <p:spPr>
            <a:xfrm>
              <a:off x="55853" y="3703382"/>
              <a:ext cx="1518723" cy="369332"/>
            </a:xfrm>
            <a:prstGeom prst="rect">
              <a:avLst/>
            </a:prstGeom>
            <a:noFill/>
          </p:spPr>
          <p:txBody>
            <a:bodyPr wrap="square" rtlCol="0">
              <a:spAutoFit/>
            </a:bodyPr>
            <a:lstStyle/>
            <a:p>
              <a:r>
                <a:rPr lang="en-GB" b="1" i="1" dirty="0" err="1">
                  <a:solidFill>
                    <a:srgbClr val="00B050"/>
                  </a:solidFill>
                  <a:latin typeface="Century Gothic" panose="020B0502020202020204" pitchFamily="34" charset="0"/>
                </a:rPr>
                <a:t>Mittwoch</a:t>
              </a:r>
              <a:endParaRPr lang="en-GB" b="1" i="1" dirty="0">
                <a:solidFill>
                  <a:srgbClr val="00B050"/>
                </a:solidFill>
                <a:latin typeface="Century Gothic" panose="020B0502020202020204" pitchFamily="34" charset="0"/>
              </a:endParaRPr>
            </a:p>
          </p:txBody>
        </p:sp>
        <p:sp>
          <p:nvSpPr>
            <p:cNvPr id="13" name="TextBox 12">
              <a:extLst>
                <a:ext uri="{FF2B5EF4-FFF2-40B4-BE49-F238E27FC236}">
                  <a16:creationId xmlns:a16="http://schemas.microsoft.com/office/drawing/2014/main" id="{6F87FC46-F463-4E1B-92FF-24FA4E5B5D09}"/>
                </a:ext>
              </a:extLst>
            </p:cNvPr>
            <p:cNvSpPr txBox="1"/>
            <p:nvPr/>
          </p:nvSpPr>
          <p:spPr>
            <a:xfrm>
              <a:off x="64945" y="4378821"/>
              <a:ext cx="1518723" cy="369332"/>
            </a:xfrm>
            <a:prstGeom prst="rect">
              <a:avLst/>
            </a:prstGeom>
            <a:noFill/>
          </p:spPr>
          <p:txBody>
            <a:bodyPr wrap="square" rtlCol="0">
              <a:spAutoFit/>
            </a:bodyPr>
            <a:lstStyle/>
            <a:p>
              <a:r>
                <a:rPr lang="en-GB" b="1" i="1" dirty="0" err="1">
                  <a:solidFill>
                    <a:srgbClr val="7030A0"/>
                  </a:solidFill>
                  <a:latin typeface="Century Gothic" panose="020B0502020202020204" pitchFamily="34" charset="0"/>
                </a:rPr>
                <a:t>Donnerstag</a:t>
              </a:r>
              <a:endParaRPr lang="en-GB" b="1" i="1" dirty="0">
                <a:solidFill>
                  <a:srgbClr val="7030A0"/>
                </a:solidFill>
                <a:latin typeface="Century Gothic" panose="020B0502020202020204" pitchFamily="34" charset="0"/>
              </a:endParaRPr>
            </a:p>
          </p:txBody>
        </p:sp>
        <p:sp>
          <p:nvSpPr>
            <p:cNvPr id="14" name="TextBox 13">
              <a:extLst>
                <a:ext uri="{FF2B5EF4-FFF2-40B4-BE49-F238E27FC236}">
                  <a16:creationId xmlns:a16="http://schemas.microsoft.com/office/drawing/2014/main" id="{015AD467-7A4A-4FAB-98AD-DD6372E10AD6}"/>
                </a:ext>
              </a:extLst>
            </p:cNvPr>
            <p:cNvSpPr txBox="1"/>
            <p:nvPr/>
          </p:nvSpPr>
          <p:spPr>
            <a:xfrm>
              <a:off x="2451261" y="2496643"/>
              <a:ext cx="1518723" cy="369332"/>
            </a:xfrm>
            <a:prstGeom prst="rect">
              <a:avLst/>
            </a:prstGeom>
            <a:noFill/>
          </p:spPr>
          <p:txBody>
            <a:bodyPr wrap="square" rtlCol="0">
              <a:spAutoFit/>
            </a:bodyPr>
            <a:lstStyle/>
            <a:p>
              <a:r>
                <a:rPr lang="en-GB" b="1" i="1" dirty="0">
                  <a:solidFill>
                    <a:schemeClr val="accent5">
                      <a:lumMod val="60000"/>
                      <a:lumOff val="40000"/>
                    </a:schemeClr>
                  </a:solidFill>
                  <a:latin typeface="Century Gothic" panose="020B0502020202020204" pitchFamily="34" charset="0"/>
                </a:rPr>
                <a:t>Freitag</a:t>
              </a:r>
            </a:p>
          </p:txBody>
        </p:sp>
        <p:sp>
          <p:nvSpPr>
            <p:cNvPr id="15" name="TextBox 14">
              <a:extLst>
                <a:ext uri="{FF2B5EF4-FFF2-40B4-BE49-F238E27FC236}">
                  <a16:creationId xmlns:a16="http://schemas.microsoft.com/office/drawing/2014/main" id="{2579660F-FD2B-40B6-B188-1E8E2D259B49}"/>
                </a:ext>
              </a:extLst>
            </p:cNvPr>
            <p:cNvSpPr txBox="1"/>
            <p:nvPr/>
          </p:nvSpPr>
          <p:spPr>
            <a:xfrm>
              <a:off x="2385215" y="3059668"/>
              <a:ext cx="1518723" cy="369332"/>
            </a:xfrm>
            <a:prstGeom prst="rect">
              <a:avLst/>
            </a:prstGeom>
            <a:noFill/>
          </p:spPr>
          <p:txBody>
            <a:bodyPr wrap="square" rtlCol="0">
              <a:spAutoFit/>
            </a:bodyPr>
            <a:lstStyle/>
            <a:p>
              <a:r>
                <a:rPr lang="en-GB" b="1" i="1" dirty="0" err="1">
                  <a:solidFill>
                    <a:srgbClr val="002060"/>
                  </a:solidFill>
                  <a:latin typeface="Century Gothic" panose="020B0502020202020204" pitchFamily="34" charset="0"/>
                </a:rPr>
                <a:t>Samstag</a:t>
              </a:r>
              <a:endParaRPr lang="en-GB" b="1" i="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5C65D715-6235-4758-AB84-797E21544128}"/>
                </a:ext>
              </a:extLst>
            </p:cNvPr>
            <p:cNvSpPr txBox="1"/>
            <p:nvPr/>
          </p:nvSpPr>
          <p:spPr>
            <a:xfrm>
              <a:off x="2335833" y="3754839"/>
              <a:ext cx="1518723" cy="369332"/>
            </a:xfrm>
            <a:prstGeom prst="rect">
              <a:avLst/>
            </a:prstGeom>
            <a:noFill/>
          </p:spPr>
          <p:txBody>
            <a:bodyPr wrap="square" rtlCol="0">
              <a:spAutoFit/>
            </a:bodyPr>
            <a:lstStyle/>
            <a:p>
              <a:r>
                <a:rPr lang="en-GB" b="1" i="1" dirty="0">
                  <a:solidFill>
                    <a:srgbClr val="00B0F0"/>
                  </a:solidFill>
                  <a:latin typeface="Century Gothic" panose="020B0502020202020204" pitchFamily="34" charset="0"/>
                </a:rPr>
                <a:t>Sonntag</a:t>
              </a:r>
            </a:p>
          </p:txBody>
        </p:sp>
        <p:pic>
          <p:nvPicPr>
            <p:cNvPr id="5" name="Picture 4">
              <a:extLst>
                <a:ext uri="{FF2B5EF4-FFF2-40B4-BE49-F238E27FC236}">
                  <a16:creationId xmlns:a16="http://schemas.microsoft.com/office/drawing/2014/main" id="{1AA2BE65-E73E-4293-A431-D4241FAE616A}"/>
                </a:ext>
              </a:extLst>
            </p:cNvPr>
            <p:cNvPicPr>
              <a:picLocks noChangeAspect="1"/>
            </p:cNvPicPr>
            <p:nvPr/>
          </p:nvPicPr>
          <p:blipFill>
            <a:blip r:embed="rId6"/>
            <a:stretch>
              <a:fillRect/>
            </a:stretch>
          </p:blipFill>
          <p:spPr>
            <a:xfrm>
              <a:off x="3517463" y="3053727"/>
              <a:ext cx="473622" cy="473622"/>
            </a:xfrm>
            <a:prstGeom prst="rect">
              <a:avLst/>
            </a:prstGeom>
          </p:spPr>
        </p:pic>
        <p:pic>
          <p:nvPicPr>
            <p:cNvPr id="17" name="Picture 16">
              <a:extLst>
                <a:ext uri="{FF2B5EF4-FFF2-40B4-BE49-F238E27FC236}">
                  <a16:creationId xmlns:a16="http://schemas.microsoft.com/office/drawing/2014/main" id="{B6EA6DC2-AD88-4B80-8A97-355AFED668E9}"/>
                </a:ext>
              </a:extLst>
            </p:cNvPr>
            <p:cNvPicPr>
              <a:picLocks noChangeAspect="1"/>
            </p:cNvPicPr>
            <p:nvPr/>
          </p:nvPicPr>
          <p:blipFill>
            <a:blip r:embed="rId7"/>
            <a:stretch>
              <a:fillRect/>
            </a:stretch>
          </p:blipFill>
          <p:spPr>
            <a:xfrm>
              <a:off x="1479643" y="4189860"/>
              <a:ext cx="470510" cy="536823"/>
            </a:xfrm>
            <a:prstGeom prst="rect">
              <a:avLst/>
            </a:prstGeom>
          </p:spPr>
        </p:pic>
        <p:pic>
          <p:nvPicPr>
            <p:cNvPr id="18" name="Picture 17">
              <a:extLst>
                <a:ext uri="{FF2B5EF4-FFF2-40B4-BE49-F238E27FC236}">
                  <a16:creationId xmlns:a16="http://schemas.microsoft.com/office/drawing/2014/main" id="{1943C324-2A58-43C3-B99A-FEADCAE2321A}"/>
                </a:ext>
              </a:extLst>
            </p:cNvPr>
            <p:cNvPicPr>
              <a:picLocks noChangeAspect="1"/>
            </p:cNvPicPr>
            <p:nvPr/>
          </p:nvPicPr>
          <p:blipFill>
            <a:blip r:embed="rId8"/>
            <a:stretch>
              <a:fillRect/>
            </a:stretch>
          </p:blipFill>
          <p:spPr>
            <a:xfrm>
              <a:off x="1392536" y="2224960"/>
              <a:ext cx="405028" cy="408634"/>
            </a:xfrm>
            <a:prstGeom prst="rect">
              <a:avLst/>
            </a:prstGeom>
          </p:spPr>
        </p:pic>
        <p:pic>
          <p:nvPicPr>
            <p:cNvPr id="19" name="Picture 18">
              <a:extLst>
                <a:ext uri="{FF2B5EF4-FFF2-40B4-BE49-F238E27FC236}">
                  <a16:creationId xmlns:a16="http://schemas.microsoft.com/office/drawing/2014/main" id="{8549978F-FC9E-4A42-B853-C5A90D4E7926}"/>
                </a:ext>
              </a:extLst>
            </p:cNvPr>
            <p:cNvPicPr>
              <a:picLocks noChangeAspect="1"/>
            </p:cNvPicPr>
            <p:nvPr/>
          </p:nvPicPr>
          <p:blipFill>
            <a:blip r:embed="rId9"/>
            <a:stretch>
              <a:fillRect/>
            </a:stretch>
          </p:blipFill>
          <p:spPr>
            <a:xfrm>
              <a:off x="3410444" y="2283533"/>
              <a:ext cx="799230" cy="562605"/>
            </a:xfrm>
            <a:prstGeom prst="rect">
              <a:avLst/>
            </a:prstGeom>
          </p:spPr>
        </p:pic>
        <p:pic>
          <p:nvPicPr>
            <p:cNvPr id="20" name="Picture 19">
              <a:extLst>
                <a:ext uri="{FF2B5EF4-FFF2-40B4-BE49-F238E27FC236}">
                  <a16:creationId xmlns:a16="http://schemas.microsoft.com/office/drawing/2014/main" id="{5EBB5569-52B5-4C2F-81D7-A0401786004A}"/>
                </a:ext>
              </a:extLst>
            </p:cNvPr>
            <p:cNvPicPr>
              <a:picLocks noChangeAspect="1"/>
            </p:cNvPicPr>
            <p:nvPr/>
          </p:nvPicPr>
          <p:blipFill>
            <a:blip r:embed="rId10"/>
            <a:stretch>
              <a:fillRect/>
            </a:stretch>
          </p:blipFill>
          <p:spPr>
            <a:xfrm>
              <a:off x="1252860" y="2793063"/>
              <a:ext cx="646862" cy="548462"/>
            </a:xfrm>
            <a:prstGeom prst="rect">
              <a:avLst/>
            </a:prstGeom>
          </p:spPr>
        </p:pic>
        <p:pic>
          <p:nvPicPr>
            <p:cNvPr id="21" name="Picture 20">
              <a:extLst>
                <a:ext uri="{FF2B5EF4-FFF2-40B4-BE49-F238E27FC236}">
                  <a16:creationId xmlns:a16="http://schemas.microsoft.com/office/drawing/2014/main" id="{EB3D86D5-BF0B-46BB-BB50-0B8BA41FD3C7}"/>
                </a:ext>
              </a:extLst>
            </p:cNvPr>
            <p:cNvPicPr>
              <a:picLocks noChangeAspect="1"/>
            </p:cNvPicPr>
            <p:nvPr/>
          </p:nvPicPr>
          <p:blipFill>
            <a:blip r:embed="rId11"/>
            <a:stretch>
              <a:fillRect/>
            </a:stretch>
          </p:blipFill>
          <p:spPr>
            <a:xfrm>
              <a:off x="3568413" y="3653499"/>
              <a:ext cx="357543" cy="715085"/>
            </a:xfrm>
            <a:prstGeom prst="rect">
              <a:avLst/>
            </a:prstGeom>
          </p:spPr>
        </p:pic>
      </p:grpSp>
      <p:pic>
        <p:nvPicPr>
          <p:cNvPr id="23" name="Picture 22">
            <a:extLst>
              <a:ext uri="{FF2B5EF4-FFF2-40B4-BE49-F238E27FC236}">
                <a16:creationId xmlns:a16="http://schemas.microsoft.com/office/drawing/2014/main" id="{9F43D6D5-2DCA-4BBD-8CCF-2D58CEEBBCEA}"/>
              </a:ext>
            </a:extLst>
          </p:cNvPr>
          <p:cNvPicPr>
            <a:picLocks noChangeAspect="1"/>
          </p:cNvPicPr>
          <p:nvPr/>
        </p:nvPicPr>
        <p:blipFill>
          <a:blip r:embed="rId12"/>
          <a:stretch>
            <a:fillRect/>
          </a:stretch>
        </p:blipFill>
        <p:spPr>
          <a:xfrm>
            <a:off x="2546988" y="4112635"/>
            <a:ext cx="784721" cy="1908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10282"/>
            <a:ext cx="8025037" cy="508891"/>
          </a:xfrm>
        </p:spPr>
        <p:txBody>
          <a:bodyPr>
            <a:normAutofit fontScale="90000"/>
          </a:bodyPr>
          <a:lstStyle/>
          <a:p>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Die </a:t>
            </a:r>
            <a:r>
              <a:rPr lang="en-GB" sz="3200" b="1" dirty="0" err="1">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Wochentage</a:t>
            </a:r>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a:t>
            </a: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sp>
        <p:nvSpPr>
          <p:cNvPr id="7" name="Speech Bubble: Rectangle with Corners Rounded 6">
            <a:hlinkClick r:id="" action="ppaction://noaction">
              <a:snd r:embed="rId6" name="T3_W1_29.2.wav"/>
            </a:hlinkClick>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9" name="Google Shape;108;p3">
            <a:hlinkClick r:id="" action="ppaction://noaction">
              <a:snd r:embed="rId6" name="T3_W1_29.2.wav"/>
            </a:hlinkClick>
            <a:extLst>
              <a:ext uri="{FF2B5EF4-FFF2-40B4-BE49-F238E27FC236}">
                <a16:creationId xmlns:a16="http://schemas.microsoft.com/office/drawing/2014/main" id="{F52987B0-B9C2-4E2A-A667-2AD2BC70DDF5}"/>
              </a:ext>
            </a:extLst>
          </p:cNvPr>
          <p:cNvSpPr txBox="1"/>
          <p:nvPr/>
        </p:nvSpPr>
        <p:spPr>
          <a:xfrm>
            <a:off x="1369508" y="613341"/>
            <a:ext cx="2003768" cy="584735"/>
          </a:xfrm>
          <a:prstGeom prst="rect">
            <a:avLst/>
          </a:prstGeom>
          <a:noFill/>
          <a:ln>
            <a:noFill/>
          </a:ln>
        </p:spPr>
        <p:txBody>
          <a:bodyPr spcFirstLastPara="1" wrap="square" lIns="91425" tIns="45700" rIns="91425" bIns="45700" anchor="t" anchorCtr="0">
            <a:spAutoFit/>
          </a:bodyPr>
          <a:lstStyle/>
          <a:p>
            <a:pPr>
              <a:defRPr/>
            </a:pPr>
            <a:r>
              <a:rPr lang="en-GB" sz="3200" b="1" spc="-1" dirty="0">
                <a:solidFill>
                  <a:schemeClr val="bg1"/>
                </a:solidFill>
                <a:latin typeface="Century Gothic" panose="020B0502020202020204" pitchFamily="34" charset="0"/>
                <a:ea typeface="Calibri"/>
                <a:cs typeface="Calibri"/>
                <a:sym typeface="Calibri"/>
              </a:rPr>
              <a:t>Sing </a:t>
            </a:r>
            <a:r>
              <a:rPr lang="en-GB" sz="3200" b="1" spc="-1" dirty="0" err="1">
                <a:solidFill>
                  <a:schemeClr val="bg1"/>
                </a:solidFill>
                <a:latin typeface="Century Gothic" panose="020B0502020202020204" pitchFamily="34" charset="0"/>
                <a:ea typeface="Calibri"/>
                <a:cs typeface="Calibri"/>
                <a:sym typeface="Calibri"/>
              </a:rPr>
              <a:t>mit</a:t>
            </a:r>
            <a:r>
              <a:rPr lang="en-GB" sz="3200" b="1" spc="-1" dirty="0">
                <a:solidFill>
                  <a:schemeClr val="bg1"/>
                </a:solidFill>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9"/>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14312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36606981"/>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sehr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Lehrerin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gewinnen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Woche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hören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zu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Hause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Donnerstag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Mittwoch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Dienstag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Samstag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heute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Tuesday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Saturday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today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tomorrow</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Wednesday</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Friday</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Monday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Thursday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Sunday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at home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28652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do, make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win, winning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week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listen, listening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Mr	</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94622" y="1877910"/>
            <a:ext cx="331034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woman, Mrs, Ms.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2333" y="10099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very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977361"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teacher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94622" y="1025738"/>
            <a:ext cx="323011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[female] teacher</a:t>
            </a:r>
          </a:p>
        </p:txBody>
      </p:sp>
    </p:spTree>
    <p:extLst>
      <p:ext uri="{BB962C8B-B14F-4D97-AF65-F5344CB8AC3E}">
        <p14:creationId xmlns:p14="http://schemas.microsoft.com/office/powerpoint/2010/main" val="9285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63627179"/>
              </p:ext>
            </p:extLst>
          </p:nvPr>
        </p:nvGraphicFramePr>
        <p:xfrm>
          <a:off x="392909" y="658698"/>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1F_11.3.wav"/>
            </a:hlinkClick>
            <a:extLst>
              <a:ext uri="{FF2B5EF4-FFF2-40B4-BE49-F238E27FC236}">
                <a16:creationId xmlns:a16="http://schemas.microsoft.com/office/drawing/2014/main" id="{BDF82653-B951-4AAC-B1A2-20FD4CFE7478}"/>
              </a:ext>
            </a:extLst>
          </p:cNvPr>
          <p:cNvSpPr txBox="1"/>
          <p:nvPr/>
        </p:nvSpPr>
        <p:spPr>
          <a:xfrm>
            <a:off x="2257050" y="621399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Montag</a:t>
            </a:r>
          </a:p>
        </p:txBody>
      </p:sp>
      <p:sp>
        <p:nvSpPr>
          <p:cNvPr id="56" name="TextBox 55">
            <a:hlinkClick r:id="" action="ppaction://noaction">
              <a:snd r:embed="rId8" name="T3_W1F_11.4.wav"/>
            </a:hlinkClick>
            <a:extLst>
              <a:ext uri="{FF2B5EF4-FFF2-40B4-BE49-F238E27FC236}">
                <a16:creationId xmlns:a16="http://schemas.microsoft.com/office/drawing/2014/main" id="{862CFA1C-E682-4099-8294-19B044354D55}"/>
              </a:ext>
            </a:extLst>
          </p:cNvPr>
          <p:cNvSpPr txBox="1"/>
          <p:nvPr/>
        </p:nvSpPr>
        <p:spPr>
          <a:xfrm>
            <a:off x="5168486" y="6213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Dienstag</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1F_11.5.wav"/>
            </a:hlinkClick>
            <a:extLst>
              <a:ext uri="{FF2B5EF4-FFF2-40B4-BE49-F238E27FC236}">
                <a16:creationId xmlns:a16="http://schemas.microsoft.com/office/drawing/2014/main" id="{DF64A05B-A2E8-4E6A-AE16-0B9A2F39F702}"/>
              </a:ext>
            </a:extLst>
          </p:cNvPr>
          <p:cNvSpPr txBox="1"/>
          <p:nvPr/>
        </p:nvSpPr>
        <p:spPr>
          <a:xfrm>
            <a:off x="8161798" y="62067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Mittwoch</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1F_11.6.wav"/>
            </a:hlinkClick>
            <a:extLst>
              <a:ext uri="{FF2B5EF4-FFF2-40B4-BE49-F238E27FC236}">
                <a16:creationId xmlns:a16="http://schemas.microsoft.com/office/drawing/2014/main" id="{EF239C35-C144-491F-AEA8-CD145B46436E}"/>
              </a:ext>
            </a:extLst>
          </p:cNvPr>
          <p:cNvSpPr txBox="1"/>
          <p:nvPr/>
        </p:nvSpPr>
        <p:spPr>
          <a:xfrm>
            <a:off x="2209555" y="5321170"/>
            <a:ext cx="228687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Donnerstag</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1F_11.7.wav"/>
            </a:hlinkClick>
            <a:extLst>
              <a:ext uri="{FF2B5EF4-FFF2-40B4-BE49-F238E27FC236}">
                <a16:creationId xmlns:a16="http://schemas.microsoft.com/office/drawing/2014/main" id="{5EAB8AEE-2EFB-4FCD-B290-9EBB073016C9}"/>
              </a:ext>
            </a:extLst>
          </p:cNvPr>
          <p:cNvSpPr txBox="1"/>
          <p:nvPr/>
        </p:nvSpPr>
        <p:spPr>
          <a:xfrm>
            <a:off x="5168486" y="535253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Freitag</a:t>
            </a:r>
          </a:p>
        </p:txBody>
      </p:sp>
      <p:sp>
        <p:nvSpPr>
          <p:cNvPr id="60" name="TextBox 59">
            <a:hlinkClick r:id="" action="ppaction://noaction">
              <a:snd r:embed="rId12" name="T3_W1F_11.8.wav"/>
            </a:hlinkClick>
            <a:extLst>
              <a:ext uri="{FF2B5EF4-FFF2-40B4-BE49-F238E27FC236}">
                <a16:creationId xmlns:a16="http://schemas.microsoft.com/office/drawing/2014/main" id="{D18B8898-B477-43E3-BE8C-9D0576976DA9}"/>
              </a:ext>
            </a:extLst>
          </p:cNvPr>
          <p:cNvSpPr txBox="1"/>
          <p:nvPr/>
        </p:nvSpPr>
        <p:spPr>
          <a:xfrm>
            <a:off x="8113619" y="53382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Samstag</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3" name="T3_W1F_11.9.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Sonntag</a:t>
            </a:r>
          </a:p>
        </p:txBody>
      </p:sp>
      <p:sp>
        <p:nvSpPr>
          <p:cNvPr id="62" name="TextBox 61">
            <a:hlinkClick r:id="" action="ppaction://noaction">
              <a:snd r:embed="rId14" name="T3_W1F_11.10.wav"/>
            </a:hlinkClick>
            <a:extLst>
              <a:ext uri="{FF2B5EF4-FFF2-40B4-BE49-F238E27FC236}">
                <a16:creationId xmlns:a16="http://schemas.microsoft.com/office/drawing/2014/main" id="{E34A5B3A-1E1D-4D72-9D2C-CEF166467DEF}"/>
              </a:ext>
            </a:extLst>
          </p:cNvPr>
          <p:cNvSpPr txBox="1"/>
          <p:nvPr/>
        </p:nvSpPr>
        <p:spPr>
          <a:xfrm>
            <a:off x="5168486" y="447773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heute</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3_W1F_11.11.wav"/>
            </a:hlinkClick>
            <a:extLst>
              <a:ext uri="{FF2B5EF4-FFF2-40B4-BE49-F238E27FC236}">
                <a16:creationId xmlns:a16="http://schemas.microsoft.com/office/drawing/2014/main" id="{4288424B-C932-4547-A012-B49F40F7D00B}"/>
              </a:ext>
            </a:extLst>
          </p:cNvPr>
          <p:cNvSpPr txBox="1"/>
          <p:nvPr/>
        </p:nvSpPr>
        <p:spPr>
          <a:xfrm>
            <a:off x="8161798" y="449357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morgen</a:t>
            </a:r>
          </a:p>
        </p:txBody>
      </p:sp>
      <p:sp>
        <p:nvSpPr>
          <p:cNvPr id="64" name="TextBox 63">
            <a:hlinkClick r:id="" action="ppaction://noaction">
              <a:snd r:embed="rId16" name="T3_W1F_11.12.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gewinnen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1F_11.13.wav"/>
            </a:hlinkClick>
            <a:extLst>
              <a:ext uri="{FF2B5EF4-FFF2-40B4-BE49-F238E27FC236}">
                <a16:creationId xmlns:a16="http://schemas.microsoft.com/office/drawing/2014/main" id="{14BEB3B8-B887-4DEB-A486-6CD05DC01D9A}"/>
              </a:ext>
            </a:extLst>
          </p:cNvPr>
          <p:cNvSpPr txBox="1"/>
          <p:nvPr/>
        </p:nvSpPr>
        <p:spPr>
          <a:xfrm>
            <a:off x="5153335" y="365478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Tag</a:t>
            </a:r>
          </a:p>
        </p:txBody>
      </p:sp>
      <p:sp>
        <p:nvSpPr>
          <p:cNvPr id="66" name="TextBox 65">
            <a:hlinkClick r:id="" action="ppaction://noaction">
              <a:snd r:embed="rId18" name="T3_W1F_11.14.wav"/>
            </a:hlinkClick>
            <a:extLst>
              <a:ext uri="{FF2B5EF4-FFF2-40B4-BE49-F238E27FC236}">
                <a16:creationId xmlns:a16="http://schemas.microsoft.com/office/drawing/2014/main" id="{9A77445A-237C-48F8-B46C-8170B7D37559}"/>
              </a:ext>
            </a:extLst>
          </p:cNvPr>
          <p:cNvSpPr txBox="1"/>
          <p:nvPr/>
        </p:nvSpPr>
        <p:spPr>
          <a:xfrm>
            <a:off x="8224372" y="36916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Woche</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3_W1F_11.15.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hören</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3_W1F_11.16.wav"/>
            </a:hlinkClick>
            <a:extLst>
              <a:ext uri="{FF2B5EF4-FFF2-40B4-BE49-F238E27FC236}">
                <a16:creationId xmlns:a16="http://schemas.microsoft.com/office/drawing/2014/main" id="{171C234B-E1D8-4BA7-9BB6-CEE92AB173E3}"/>
              </a:ext>
            </a:extLst>
          </p:cNvPr>
          <p:cNvSpPr txBox="1"/>
          <p:nvPr/>
        </p:nvSpPr>
        <p:spPr>
          <a:xfrm>
            <a:off x="5168486" y="277998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1F_11.17.wav"/>
            </a:hlinkClick>
            <a:extLst>
              <a:ext uri="{FF2B5EF4-FFF2-40B4-BE49-F238E27FC236}">
                <a16:creationId xmlns:a16="http://schemas.microsoft.com/office/drawing/2014/main" id="{5C29C5FA-AFAC-4818-90A1-7B59F3E335C7}"/>
              </a:ext>
            </a:extLst>
          </p:cNvPr>
          <p:cNvSpPr txBox="1"/>
          <p:nvPr/>
        </p:nvSpPr>
        <p:spPr>
          <a:xfrm>
            <a:off x="8145476" y="2763412"/>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Hause</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1F_11.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Frau</a:t>
            </a:r>
          </a:p>
        </p:txBody>
      </p:sp>
      <p:sp>
        <p:nvSpPr>
          <p:cNvPr id="71" name="TextBox 70">
            <a:hlinkClick r:id="" action="ppaction://noaction">
              <a:snd r:embed="rId23" name="T3_W1F_11.19.wav"/>
            </a:hlinkClick>
            <a:extLst>
              <a:ext uri="{FF2B5EF4-FFF2-40B4-BE49-F238E27FC236}">
                <a16:creationId xmlns:a16="http://schemas.microsoft.com/office/drawing/2014/main" id="{D4662F6F-BB7A-440E-99DB-3FEB806B34CB}"/>
              </a:ext>
            </a:extLst>
          </p:cNvPr>
          <p:cNvSpPr txBox="1"/>
          <p:nvPr/>
        </p:nvSpPr>
        <p:spPr>
          <a:xfrm>
            <a:off x="5176157" y="191105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Herr</a:t>
            </a:r>
          </a:p>
        </p:txBody>
      </p:sp>
      <p:sp>
        <p:nvSpPr>
          <p:cNvPr id="72" name="TextBox 71">
            <a:hlinkClick r:id="" action="ppaction://noaction">
              <a:snd r:embed="rId24" name="T3_W1F_11.20.wav"/>
            </a:hlinkClick>
            <a:extLst>
              <a:ext uri="{FF2B5EF4-FFF2-40B4-BE49-F238E27FC236}">
                <a16:creationId xmlns:a16="http://schemas.microsoft.com/office/drawing/2014/main" id="{80DD82C3-D3C7-45A3-B5A4-90223E7359A7}"/>
              </a:ext>
            </a:extLst>
          </p:cNvPr>
          <p:cNvSpPr txBox="1"/>
          <p:nvPr/>
        </p:nvSpPr>
        <p:spPr>
          <a:xfrm>
            <a:off x="8161798" y="189490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Lehrer</a:t>
            </a:r>
          </a:p>
        </p:txBody>
      </p:sp>
      <p:sp>
        <p:nvSpPr>
          <p:cNvPr id="73" name="TextBox 72">
            <a:hlinkClick r:id="" action="ppaction://noaction">
              <a:snd r:embed="rId25" name="T3_W1F_11.21.wav"/>
            </a:hlinkClick>
            <a:extLst>
              <a:ext uri="{FF2B5EF4-FFF2-40B4-BE49-F238E27FC236}">
                <a16:creationId xmlns:a16="http://schemas.microsoft.com/office/drawing/2014/main" id="{40541C7D-B0CC-4C45-9347-2F6A8921779D}"/>
              </a:ext>
            </a:extLst>
          </p:cNvPr>
          <p:cNvSpPr txBox="1"/>
          <p:nvPr/>
        </p:nvSpPr>
        <p:spPr>
          <a:xfrm>
            <a:off x="2260478" y="102889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Lehrerin</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3_W1F_11.22.wav"/>
            </a:hlinkClick>
            <a:extLst>
              <a:ext uri="{FF2B5EF4-FFF2-40B4-BE49-F238E27FC236}">
                <a16:creationId xmlns:a16="http://schemas.microsoft.com/office/drawing/2014/main" id="{85556096-252E-4BFA-8C9B-3147737202F6}"/>
              </a:ext>
            </a:extLst>
          </p:cNvPr>
          <p:cNvSpPr txBox="1"/>
          <p:nvPr/>
        </p:nvSpPr>
        <p:spPr>
          <a:xfrm>
            <a:off x="5168485" y="101199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Mann</a:t>
            </a:r>
          </a:p>
        </p:txBody>
      </p:sp>
      <p:sp>
        <p:nvSpPr>
          <p:cNvPr id="75" name="TextBox 74">
            <a:hlinkClick r:id="" action="ppaction://noaction">
              <a:snd r:embed="rId27" name="T3_W1F_11.23.wav"/>
            </a:hlinkClick>
            <a:extLst>
              <a:ext uri="{FF2B5EF4-FFF2-40B4-BE49-F238E27FC236}">
                <a16:creationId xmlns:a16="http://schemas.microsoft.com/office/drawing/2014/main" id="{B56FCEEC-BBC0-447D-8197-5467071F582A}"/>
              </a:ext>
            </a:extLst>
          </p:cNvPr>
          <p:cNvSpPr txBox="1"/>
          <p:nvPr/>
        </p:nvSpPr>
        <p:spPr>
          <a:xfrm>
            <a:off x="8113619" y="1029122"/>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sehr</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6796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1964194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Schreib</a:t>
            </a:r>
            <a:r>
              <a:rPr lang="en-GB" sz="2400" b="1" spc="-1" dirty="0">
                <a:solidFill>
                  <a:schemeClr val="bg1"/>
                </a:solidFill>
                <a:latin typeface="Century Gothic" panose="020B0502020202020204" pitchFamily="34" charset="0"/>
                <a:ea typeface="Calibri"/>
                <a:sym typeface="Calibri"/>
              </a:rPr>
              <a:t> auf Deutsch und auf </a:t>
            </a:r>
            <a:r>
              <a:rPr lang="en-GB" sz="2400" b="1" spc="-1" dirty="0" err="1">
                <a:solidFill>
                  <a:schemeClr val="bg1"/>
                </a:solidFill>
                <a:latin typeface="Century Gothic" panose="020B0502020202020204" pitchFamily="34" charset="0"/>
                <a:ea typeface="Calibri"/>
                <a:sym typeface="Calibri"/>
              </a:rPr>
              <a:t>Englisch</a:t>
            </a:r>
            <a:r>
              <a:rPr lang="en-GB" sz="2400" b="1" spc="-1" dirty="0">
                <a:solidFill>
                  <a:schemeClr val="bg1"/>
                </a:solidFill>
                <a:latin typeface="Century Gothic" panose="020B0502020202020204" pitchFamily="34" charset="0"/>
                <a:ea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1278144673"/>
              </p:ext>
            </p:extLst>
          </p:nvPr>
        </p:nvGraphicFramePr>
        <p:xfrm>
          <a:off x="332908" y="1255897"/>
          <a:ext cx="5149841" cy="3665274"/>
        </p:xfrm>
        <a:graphic>
          <a:graphicData uri="http://schemas.openxmlformats.org/drawingml/2006/table">
            <a:tbl>
              <a:tblPr>
                <a:tableStyleId>{5940675A-B579-460E-94D1-54222C63F5DA}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rPr>
                        <a:t>morgen</a:t>
                      </a:r>
                      <a:endParaRPr lang="en-GB" sz="2400" b="1"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rPr>
                        <a:t>1</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rPr>
                        <a:t>Mittwoch</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rPr>
                        <a:t>2</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Sonntag</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rPr>
                        <a:t>3</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Freitag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rPr>
                        <a:t>4</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Freitag</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rPr>
                        <a:t>5</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Sonntag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a:t>
            </a:r>
            <a:r>
              <a:rPr lang="en-GB" sz="2100" kern="0" dirty="0">
                <a:solidFill>
                  <a:srgbClr val="002060"/>
                </a:solidFill>
                <a:latin typeface="Century Gothic"/>
                <a:ea typeface="Century Gothic"/>
                <a:cs typeface="Century Gothic"/>
                <a:sym typeface="Century Gothic"/>
              </a:rPr>
              <a:t>missing days of the week</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862301" y="954614"/>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000" kern="0" dirty="0">
                <a:solidFill>
                  <a:srgbClr val="002060"/>
                </a:solidFill>
                <a:latin typeface="Century Gothic"/>
                <a:ea typeface="Century Gothic"/>
                <a:cs typeface="Century Gothic"/>
                <a:sym typeface="Century Gothic"/>
              </a:rPr>
              <a:t>Translate the sentences into English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2456788841"/>
              </p:ext>
            </p:extLst>
          </p:nvPr>
        </p:nvGraphicFramePr>
        <p:xfrm>
          <a:off x="5958998" y="1352078"/>
          <a:ext cx="5946931" cy="3872385"/>
        </p:xfrm>
        <a:graphic>
          <a:graphicData uri="http://schemas.openxmlformats.org/drawingml/2006/table">
            <a:tbl>
              <a:tblPr>
                <a:tableStyleId>{5940675A-B579-460E-94D1-54222C63F5DA}</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t>1.</a:t>
                      </a:r>
                      <a:endParaRPr lang="en-GB" sz="2000" b="0" strike="noStrike" spc="-1" dirty="0">
                        <a:latin typeface="Century Gothic" panose="020B0502020202020204" pitchFamily="34" charset="0"/>
                      </a:endParaRPr>
                    </a:p>
                  </a:txBody>
                  <a:tcPr anchor="ctr"/>
                </a:tc>
                <a:tc>
                  <a:txBody>
                    <a:bodyPr/>
                    <a:lstStyle/>
                    <a:p>
                      <a:pPr algn="l">
                        <a:lnSpc>
                          <a:spcPct val="100000"/>
                        </a:lnSpc>
                      </a:pPr>
                      <a:r>
                        <a:rPr lang="en-GB" sz="2000" b="0" strike="noStrike" spc="-1" dirty="0">
                          <a:solidFill>
                            <a:srgbClr val="002060"/>
                          </a:solidFill>
                        </a:rPr>
                        <a:t>Heute </a:t>
                      </a: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Donnerstag</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rPr>
                        <a:t>2.</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Morgen </a:t>
                      </a: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Samstag</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rPr>
                        <a:t>3.</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rPr>
                        <a:t>Mein </a:t>
                      </a:r>
                      <a:r>
                        <a:rPr lang="en-GB" sz="2000" b="0" strike="noStrike" spc="-1" dirty="0" err="1">
                          <a:solidFill>
                            <a:srgbClr val="002060"/>
                          </a:solidFill>
                        </a:rPr>
                        <a:t>Lieblingstag</a:t>
                      </a:r>
                      <a:r>
                        <a:rPr lang="en-GB" sz="2000" b="0" strike="noStrike" spc="-1" dirty="0">
                          <a:solidFill>
                            <a:srgbClr val="002060"/>
                          </a:solidFill>
                        </a:rPr>
                        <a:t> </a:t>
                      </a:r>
                      <a:r>
                        <a:rPr lang="en-GB" sz="2000" b="0" strike="noStrike" spc="-1" dirty="0" err="1">
                          <a:solidFill>
                            <a:srgbClr val="002060"/>
                          </a:solidFill>
                        </a:rPr>
                        <a:t>ist</a:t>
                      </a:r>
                      <a:r>
                        <a:rPr lang="en-GB" sz="2000" b="0" strike="noStrike" spc="-1" dirty="0">
                          <a:solidFill>
                            <a:srgbClr val="002060"/>
                          </a:solidFill>
                        </a:rPr>
                        <a:t> Sonntag.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rPr>
                        <a:t>4.</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rPr>
                        <a:t>Ist</a:t>
                      </a:r>
                      <a:r>
                        <a:rPr lang="en-GB" sz="2000" b="0" strike="noStrike" spc="-1" dirty="0">
                          <a:solidFill>
                            <a:srgbClr val="002060"/>
                          </a:solidFill>
                        </a:rPr>
                        <a:t> </a:t>
                      </a:r>
                      <a:r>
                        <a:rPr lang="en-GB" sz="2000" b="0" strike="noStrike" spc="-1" dirty="0" err="1">
                          <a:solidFill>
                            <a:srgbClr val="002060"/>
                          </a:solidFill>
                        </a:rPr>
                        <a:t>heute</a:t>
                      </a:r>
                      <a:r>
                        <a:rPr lang="en-GB" sz="2000" b="0" strike="noStrike" spc="-1" dirty="0">
                          <a:solidFill>
                            <a:srgbClr val="002060"/>
                          </a:solidFill>
                        </a:rPr>
                        <a:t> </a:t>
                      </a:r>
                      <a:r>
                        <a:rPr lang="en-GB" sz="2000" b="0" strike="noStrike" spc="-1" dirty="0" err="1">
                          <a:solidFill>
                            <a:srgbClr val="002060"/>
                          </a:solidFill>
                        </a:rPr>
                        <a:t>Dienstag</a:t>
                      </a:r>
                      <a:r>
                        <a:rPr lang="en-GB" sz="2000" b="0" strike="noStrike" spc="-1" dirty="0">
                          <a:solidFill>
                            <a:srgbClr val="002060"/>
                          </a:solidFill>
                        </a:rPr>
                        <a:t> </a:t>
                      </a:r>
                      <a:r>
                        <a:rPr lang="en-GB" sz="2000" b="0" strike="noStrike" spc="-1" dirty="0" err="1">
                          <a:solidFill>
                            <a:srgbClr val="002060"/>
                          </a:solidFill>
                        </a:rPr>
                        <a:t>oder</a:t>
                      </a:r>
                      <a:r>
                        <a:rPr lang="en-GB" sz="2000" b="0" strike="noStrike" spc="-1" dirty="0">
                          <a:solidFill>
                            <a:srgbClr val="002060"/>
                          </a:solidFill>
                        </a:rPr>
                        <a:t> </a:t>
                      </a:r>
                      <a:r>
                        <a:rPr lang="en-GB" sz="2000" b="0" strike="noStrike" spc="-1" dirty="0" err="1">
                          <a:solidFill>
                            <a:srgbClr val="002060"/>
                          </a:solidFill>
                        </a:rPr>
                        <a:t>Mittwoch</a:t>
                      </a:r>
                      <a:r>
                        <a:rPr lang="en-GB" sz="2000" b="0" strike="noStrike" spc="-1" dirty="0">
                          <a:solidFill>
                            <a:srgbClr val="002060"/>
                          </a:solidFill>
                        </a:rPr>
                        <a:t>?</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75379" y="116796"/>
            <a:ext cx="1000677" cy="735633"/>
          </a:xfrm>
          <a:prstGeom prst="rect">
            <a:avLst/>
          </a:prstGeom>
        </p:spPr>
      </p:pic>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b="1"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819107" y="4147882"/>
            <a:ext cx="9795634" cy="3614026"/>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Montag</a:t>
            </a:r>
          </a:p>
        </p:txBody>
      </p:sp>
      <p:pic>
        <p:nvPicPr>
          <p:cNvPr id="12" name="Picture 11">
            <a:extLst>
              <a:ext uri="{FF2B5EF4-FFF2-40B4-BE49-F238E27FC236}">
                <a16:creationId xmlns:a16="http://schemas.microsoft.com/office/drawing/2014/main" id="{2A6B9C32-F642-4896-B906-74A667F595A5}"/>
              </a:ext>
            </a:extLst>
          </p:cNvPr>
          <p:cNvPicPr>
            <a:picLocks noChangeAspect="1"/>
          </p:cNvPicPr>
          <p:nvPr/>
        </p:nvPicPr>
        <p:blipFill>
          <a:blip r:embed="rId7"/>
          <a:stretch>
            <a:fillRect/>
          </a:stretch>
        </p:blipFill>
        <p:spPr>
          <a:xfrm>
            <a:off x="10986798" y="-179122"/>
            <a:ext cx="1255885" cy="1255885"/>
          </a:xfrm>
          <a:prstGeom prst="rect">
            <a:avLst/>
          </a:prstGeom>
        </p:spPr>
      </p:pic>
    </p:spTree>
    <p:extLst>
      <p:ext uri="{BB962C8B-B14F-4D97-AF65-F5344CB8AC3E}">
        <p14:creationId xmlns:p14="http://schemas.microsoft.com/office/powerpoint/2010/main" val="25859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84193297"/>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Lehrerin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gewinnen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hören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62752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80684226"/>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3261493">
                  <a:extLst>
                    <a:ext uri="{9D8B030D-6E8A-4147-A177-3AD203B41FA5}">
                      <a16:colId xmlns:a16="http://schemas.microsoft.com/office/drawing/2014/main" val="1810222861"/>
                    </a:ext>
                  </a:extLst>
                </a:gridCol>
                <a:gridCol w="2646551">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[female]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68379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14277407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357465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1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10.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1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extLst>
              <a:ext uri="{FF2B5EF4-FFF2-40B4-BE49-F238E27FC236}">
                <a16:creationId xmlns:a16="http://schemas.microsoft.com/office/drawing/2014/main" id="{7AB1EE10-8E97-42E5-B02C-6F066DB684C2}"/>
              </a:ext>
            </a:extLst>
          </p:cNvPr>
          <p:cNvSpPr txBox="1"/>
          <p:nvPr/>
        </p:nvSpPr>
        <p:spPr>
          <a:xfrm>
            <a:off x="-12440" y="579022"/>
            <a:ext cx="878738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 you separate the words in the sentences</a:t>
            </a:r>
            <a:r>
              <a:rPr lang="en-GB" sz="2400" kern="0" dirty="0">
                <a:solidFill>
                  <a:srgbClr val="002060"/>
                </a:solidFill>
                <a:latin typeface="Century Gothic" panose="020B0502020202020204" pitchFamily="34" charset="0"/>
                <a:cs typeface="Arial"/>
                <a:sym typeface="Arial"/>
              </a:rPr>
              <a:t>, </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spot the [</a:t>
            </a:r>
            <a:r>
              <a:rPr kumimoji="0" lang="en-GB" sz="2400" b="0" i="0" u="none" strike="noStrike" kern="0" cap="none" spc="0" normalizeH="0" noProof="0" dirty="0">
                <a:ln>
                  <a:noFill/>
                </a:ln>
                <a:solidFill>
                  <a:srgbClr val="FF0066"/>
                </a:solidFill>
                <a:effectLst/>
                <a:uLnTx/>
                <a:uFillTx/>
                <a:latin typeface="Century Gothic" panose="020B0502020202020204" pitchFamily="34" charset="0"/>
                <a:cs typeface="Arial"/>
                <a:sym typeface="Arial"/>
              </a:rPr>
              <a:t>v</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sounds and say the tongue-twisters?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CustomShape 22">
            <a:hlinkClick r:id="" action="ppaction://noaction">
              <a:snd r:embed="rId3" name="T3_W1F_5.1.wav"/>
            </a:hlinkClick>
            <a:extLst>
              <a:ext uri="{FF2B5EF4-FFF2-40B4-BE49-F238E27FC236}">
                <a16:creationId xmlns:a16="http://schemas.microsoft.com/office/drawing/2014/main" id="{E0482996-C907-412E-B712-3D5BC0A1BCFE}"/>
              </a:ext>
            </a:extLst>
          </p:cNvPr>
          <p:cNvSpPr/>
          <p:nvPr/>
        </p:nvSpPr>
        <p:spPr>
          <a:xfrm>
            <a:off x="289914" y="150611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4" name="T3_W1F_5.2.wav"/>
            </a:hlinkClick>
            <a:extLst>
              <a:ext uri="{FF2B5EF4-FFF2-40B4-BE49-F238E27FC236}">
                <a16:creationId xmlns:a16="http://schemas.microsoft.com/office/drawing/2014/main" id="{925E4C93-4B9E-4B2A-A44E-384D80B5567A}"/>
              </a:ext>
            </a:extLst>
          </p:cNvPr>
          <p:cNvSpPr/>
          <p:nvPr/>
        </p:nvSpPr>
        <p:spPr>
          <a:xfrm>
            <a:off x="289914" y="326681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4">
            <a:hlinkClick r:id="" action="ppaction://noaction">
              <a:snd r:embed="rId5" name="T3_W1F_5.3.wav"/>
            </a:hlinkClick>
            <a:extLst>
              <a:ext uri="{FF2B5EF4-FFF2-40B4-BE49-F238E27FC236}">
                <a16:creationId xmlns:a16="http://schemas.microsoft.com/office/drawing/2014/main" id="{E798066A-EB05-4D20-918D-8EAE00FBF290}"/>
              </a:ext>
            </a:extLst>
          </p:cNvPr>
          <p:cNvSpPr/>
          <p:nvPr/>
        </p:nvSpPr>
        <p:spPr>
          <a:xfrm>
            <a:off x="313475" y="5136180"/>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3853A6-7F33-442B-BE5F-B3B019FF5F86}"/>
              </a:ext>
            </a:extLst>
          </p:cNvPr>
          <p:cNvSpPr txBox="1"/>
          <p:nvPr/>
        </p:nvSpPr>
        <p:spPr>
          <a:xfrm>
            <a:off x="786374" y="1420899"/>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err="1">
                <a:solidFill>
                  <a:srgbClr val="002060"/>
                </a:solidFill>
                <a:latin typeface="Century Gothic" panose="020B0502020202020204" pitchFamily="34" charset="0"/>
                <a:cs typeface="Arial"/>
                <a:sym typeface="Arial"/>
              </a:rPr>
              <a:t>FelixfindetvieleFingeramFreitag</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TextBox 27">
            <a:extLst>
              <a:ext uri="{FF2B5EF4-FFF2-40B4-BE49-F238E27FC236}">
                <a16:creationId xmlns:a16="http://schemas.microsoft.com/office/drawing/2014/main" id="{59764EDC-8E0A-43F2-A7A8-8D4345D79C0B}"/>
              </a:ext>
            </a:extLst>
          </p:cNvPr>
          <p:cNvSpPr txBox="1"/>
          <p:nvPr/>
        </p:nvSpPr>
        <p:spPr>
          <a:xfrm>
            <a:off x="776563" y="3169356"/>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err="1">
                <a:solidFill>
                  <a:srgbClr val="002060"/>
                </a:solidFill>
                <a:latin typeface="Century Gothic" panose="020B0502020202020204" pitchFamily="34" charset="0"/>
                <a:cs typeface="Arial"/>
                <a:sym typeface="Arial"/>
              </a:rPr>
              <a:t>VierfeineVögelmachenFotosvonfünffeinenFischen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9" name="TextBox 28">
            <a:extLst>
              <a:ext uri="{FF2B5EF4-FFF2-40B4-BE49-F238E27FC236}">
                <a16:creationId xmlns:a16="http://schemas.microsoft.com/office/drawing/2014/main" id="{926A48A3-4CD0-47EB-A97B-98D38C5C385D}"/>
              </a:ext>
            </a:extLst>
          </p:cNvPr>
          <p:cNvSpPr txBox="1"/>
          <p:nvPr/>
        </p:nvSpPr>
        <p:spPr>
          <a:xfrm>
            <a:off x="761811" y="5058446"/>
            <a:ext cx="104912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FF0066"/>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FerdinandundFreundevergessenviervolleFußballFlaschen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7" name="TextBox 36">
            <a:extLst>
              <a:ext uri="{FF2B5EF4-FFF2-40B4-BE49-F238E27FC236}">
                <a16:creationId xmlns:a16="http://schemas.microsoft.com/office/drawing/2014/main" id="{FD0F52C7-346C-4F0C-87A0-56C788D4642C}"/>
              </a:ext>
            </a:extLst>
          </p:cNvPr>
          <p:cNvSpPr txBox="1"/>
          <p:nvPr/>
        </p:nvSpPr>
        <p:spPr>
          <a:xfrm>
            <a:off x="739203" y="2636543"/>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Felix </a:t>
            </a:r>
            <a:r>
              <a:rPr lang="fr-FR" sz="2400" i="1" kern="0" dirty="0" err="1">
                <a:solidFill>
                  <a:srgbClr val="002060"/>
                </a:solidFill>
                <a:latin typeface="Century Gothic" panose="020B0502020202020204" pitchFamily="34" charset="0"/>
                <a:cs typeface="Arial"/>
                <a:sym typeface="Arial"/>
              </a:rPr>
              <a:t>finds</a:t>
            </a:r>
            <a:r>
              <a:rPr lang="fr-FR" sz="2400" i="1" kern="0" dirty="0">
                <a:solidFill>
                  <a:srgbClr val="002060"/>
                </a:solidFill>
                <a:latin typeface="Century Gothic" panose="020B0502020202020204" pitchFamily="34" charset="0"/>
                <a:cs typeface="Arial"/>
                <a:sym typeface="Arial"/>
              </a:rPr>
              <a:t> lots of </a:t>
            </a:r>
            <a:r>
              <a:rPr lang="fr-FR" sz="2400" i="1" kern="0" dirty="0" err="1">
                <a:solidFill>
                  <a:srgbClr val="002060"/>
                </a:solidFill>
                <a:latin typeface="Century Gothic" panose="020B0502020202020204" pitchFamily="34" charset="0"/>
                <a:cs typeface="Arial"/>
                <a:sym typeface="Arial"/>
              </a:rPr>
              <a:t>fingers</a:t>
            </a:r>
            <a:r>
              <a:rPr lang="fr-FR" sz="2400" i="1" kern="0" dirty="0">
                <a:solidFill>
                  <a:srgbClr val="002060"/>
                </a:solidFill>
                <a:latin typeface="Century Gothic" panose="020B0502020202020204" pitchFamily="34" charset="0"/>
                <a:cs typeface="Arial"/>
                <a:sym typeface="Arial"/>
              </a:rPr>
              <a:t> on Friday</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8" name="TextBox 37">
            <a:extLst>
              <a:ext uri="{FF2B5EF4-FFF2-40B4-BE49-F238E27FC236}">
                <a16:creationId xmlns:a16="http://schemas.microsoft.com/office/drawing/2014/main" id="{B5733507-9DDF-403E-967C-D5A4C3102AF7}"/>
              </a:ext>
            </a:extLst>
          </p:cNvPr>
          <p:cNvSpPr txBox="1"/>
          <p:nvPr/>
        </p:nvSpPr>
        <p:spPr>
          <a:xfrm>
            <a:off x="739203" y="4644282"/>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Four fine </a:t>
            </a:r>
            <a:r>
              <a:rPr lang="fr-FR" sz="2400" i="1" kern="0" dirty="0" err="1">
                <a:solidFill>
                  <a:srgbClr val="002060"/>
                </a:solidFill>
                <a:latin typeface="Century Gothic" panose="020B0502020202020204" pitchFamily="34" charset="0"/>
                <a:cs typeface="Arial"/>
                <a:sym typeface="Arial"/>
              </a:rPr>
              <a:t>birds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take</a:t>
            </a:r>
            <a:r>
              <a:rPr lang="fr-FR" sz="2400" i="1" kern="0" dirty="0">
                <a:solidFill>
                  <a:srgbClr val="002060"/>
                </a:solidFill>
                <a:latin typeface="Century Gothic" panose="020B0502020202020204" pitchFamily="34" charset="0"/>
                <a:cs typeface="Arial"/>
                <a:sym typeface="Arial"/>
              </a:rPr>
              <a:t> photos of five fine </a:t>
            </a:r>
            <a:r>
              <a:rPr lang="fr-FR" sz="2400" i="1" kern="0" dirty="0" err="1">
                <a:solidFill>
                  <a:srgbClr val="002060"/>
                </a:solidFill>
                <a:latin typeface="Century Gothic" panose="020B0502020202020204" pitchFamily="34" charset="0"/>
                <a:cs typeface="Arial"/>
                <a:sym typeface="Arial"/>
              </a:rPr>
              <a:t>fish</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9" name="TextBox 38">
            <a:extLst>
              <a:ext uri="{FF2B5EF4-FFF2-40B4-BE49-F238E27FC236}">
                <a16:creationId xmlns:a16="http://schemas.microsoft.com/office/drawing/2014/main" id="{FD01E17C-B621-42EE-B324-D33B30A80B82}"/>
              </a:ext>
            </a:extLst>
          </p:cNvPr>
          <p:cNvSpPr txBox="1"/>
          <p:nvPr/>
        </p:nvSpPr>
        <p:spPr>
          <a:xfrm>
            <a:off x="739203" y="6405461"/>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400" i="1" kern="0" dirty="0">
                <a:solidFill>
                  <a:srgbClr val="002060"/>
                </a:solidFill>
                <a:latin typeface="Century Gothic" panose="020B0502020202020204" pitchFamily="34" charset="0"/>
                <a:cs typeface="Arial"/>
                <a:sym typeface="Arial"/>
              </a:rPr>
              <a:t>Ferdinand and </a:t>
            </a:r>
            <a:r>
              <a:rPr lang="fr-FR" sz="2400" i="1" kern="0" dirty="0" err="1">
                <a:solidFill>
                  <a:srgbClr val="002060"/>
                </a:solidFill>
                <a:latin typeface="Century Gothic" panose="020B0502020202020204" pitchFamily="34" charset="0"/>
                <a:cs typeface="Arial"/>
                <a:sym typeface="Arial"/>
              </a:rPr>
              <a:t>friends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forget</a:t>
            </a:r>
            <a:r>
              <a:rPr lang="fr-FR" sz="2400" i="1" kern="0" dirty="0">
                <a:solidFill>
                  <a:srgbClr val="002060"/>
                </a:solidFill>
                <a:latin typeface="Century Gothic" panose="020B0502020202020204" pitchFamily="34" charset="0"/>
                <a:cs typeface="Arial"/>
                <a:sym typeface="Arial"/>
              </a:rPr>
              <a:t> four full football </a:t>
            </a:r>
            <a:r>
              <a:rPr lang="fr-FR" sz="2400" i="1" kern="0" dirty="0" err="1">
                <a:solidFill>
                  <a:srgbClr val="002060"/>
                </a:solidFill>
                <a:latin typeface="Century Gothic" panose="020B0502020202020204" pitchFamily="34" charset="0"/>
                <a:cs typeface="Arial"/>
                <a:sym typeface="Arial"/>
              </a:rPr>
              <a:t>bottles</a:t>
            </a:r>
            <a:r>
              <a:rPr lang="fr-FR" sz="2400" i="1" kern="0" dirty="0">
                <a:solidFill>
                  <a:srgbClr val="002060"/>
                </a:solidFill>
                <a:latin typeface="Century Gothic" panose="020B0502020202020204" pitchFamily="34" charset="0"/>
                <a:cs typeface="Arial"/>
                <a:sym typeface="Arial"/>
              </a:rPr>
              <a:t> </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pic>
        <p:nvPicPr>
          <p:cNvPr id="13" name="Picture 12">
            <a:extLst>
              <a:ext uri="{FF2B5EF4-FFF2-40B4-BE49-F238E27FC236}">
                <a16:creationId xmlns:a16="http://schemas.microsoft.com/office/drawing/2014/main" id="{016AF87E-02EB-4BB3-A1EE-A33862825D1D}"/>
              </a:ext>
            </a:extLst>
          </p:cNvPr>
          <p:cNvPicPr>
            <a:picLocks noChangeAspect="1"/>
          </p:cNvPicPr>
          <p:nvPr/>
        </p:nvPicPr>
        <p:blipFill>
          <a:blip r:embed="rId6"/>
          <a:stretch>
            <a:fillRect/>
          </a:stretch>
        </p:blipFill>
        <p:spPr>
          <a:xfrm>
            <a:off x="4662799" y="2053487"/>
            <a:ext cx="1543641" cy="592160"/>
          </a:xfrm>
          <a:prstGeom prst="rect">
            <a:avLst/>
          </a:prstGeom>
        </p:spPr>
      </p:pic>
      <p:pic>
        <p:nvPicPr>
          <p:cNvPr id="14" name="Picture 13">
            <a:extLst>
              <a:ext uri="{FF2B5EF4-FFF2-40B4-BE49-F238E27FC236}">
                <a16:creationId xmlns:a16="http://schemas.microsoft.com/office/drawing/2014/main" id="{F2E32B65-DBBD-45EE-A723-A52E23903657}"/>
              </a:ext>
            </a:extLst>
          </p:cNvPr>
          <p:cNvPicPr>
            <a:picLocks noChangeAspect="1"/>
          </p:cNvPicPr>
          <p:nvPr/>
        </p:nvPicPr>
        <p:blipFill>
          <a:blip r:embed="rId7"/>
          <a:stretch>
            <a:fillRect/>
          </a:stretch>
        </p:blipFill>
        <p:spPr>
          <a:xfrm>
            <a:off x="2831203" y="1940797"/>
            <a:ext cx="1318026" cy="925364"/>
          </a:xfrm>
          <a:prstGeom prst="rect">
            <a:avLst/>
          </a:prstGeom>
        </p:spPr>
      </p:pic>
      <p:pic>
        <p:nvPicPr>
          <p:cNvPr id="15" name="Picture 14">
            <a:extLst>
              <a:ext uri="{FF2B5EF4-FFF2-40B4-BE49-F238E27FC236}">
                <a16:creationId xmlns:a16="http://schemas.microsoft.com/office/drawing/2014/main" id="{308D0269-0EFF-4114-BF2A-2E50821CE189}"/>
              </a:ext>
            </a:extLst>
          </p:cNvPr>
          <p:cNvPicPr>
            <a:picLocks noChangeAspect="1"/>
          </p:cNvPicPr>
          <p:nvPr/>
        </p:nvPicPr>
        <p:blipFill>
          <a:blip r:embed="rId8"/>
          <a:stretch>
            <a:fillRect/>
          </a:stretch>
        </p:blipFill>
        <p:spPr>
          <a:xfrm>
            <a:off x="1576945" y="1916630"/>
            <a:ext cx="419311" cy="838622"/>
          </a:xfrm>
          <a:prstGeom prst="rect">
            <a:avLst/>
          </a:prstGeom>
        </p:spPr>
      </p:pic>
      <p:pic>
        <p:nvPicPr>
          <p:cNvPr id="16" name="Picture 15">
            <a:extLst>
              <a:ext uri="{FF2B5EF4-FFF2-40B4-BE49-F238E27FC236}">
                <a16:creationId xmlns:a16="http://schemas.microsoft.com/office/drawing/2014/main" id="{0A6AD541-4B95-4B45-B03D-3537590FCD8F}"/>
              </a:ext>
            </a:extLst>
          </p:cNvPr>
          <p:cNvPicPr>
            <a:picLocks noChangeAspect="1"/>
          </p:cNvPicPr>
          <p:nvPr/>
        </p:nvPicPr>
        <p:blipFill>
          <a:blip r:embed="rId9"/>
          <a:stretch>
            <a:fillRect/>
          </a:stretch>
        </p:blipFill>
        <p:spPr>
          <a:xfrm>
            <a:off x="1214839" y="3739104"/>
            <a:ext cx="724212" cy="543559"/>
          </a:xfrm>
          <a:prstGeom prst="rect">
            <a:avLst/>
          </a:prstGeom>
        </p:spPr>
      </p:pic>
      <p:pic>
        <p:nvPicPr>
          <p:cNvPr id="17" name="Picture 16">
            <a:extLst>
              <a:ext uri="{FF2B5EF4-FFF2-40B4-BE49-F238E27FC236}">
                <a16:creationId xmlns:a16="http://schemas.microsoft.com/office/drawing/2014/main" id="{BC24BA93-0CD5-45A2-B47A-5E00D34F17CF}"/>
              </a:ext>
            </a:extLst>
          </p:cNvPr>
          <p:cNvPicPr>
            <a:picLocks noChangeAspect="1"/>
          </p:cNvPicPr>
          <p:nvPr/>
        </p:nvPicPr>
        <p:blipFill>
          <a:blip r:embed="rId10"/>
          <a:stretch>
            <a:fillRect/>
          </a:stretch>
        </p:blipFill>
        <p:spPr>
          <a:xfrm>
            <a:off x="2557784" y="3879384"/>
            <a:ext cx="725487" cy="548688"/>
          </a:xfrm>
          <a:prstGeom prst="rect">
            <a:avLst/>
          </a:prstGeom>
        </p:spPr>
      </p:pic>
      <p:pic>
        <p:nvPicPr>
          <p:cNvPr id="18" name="Picture 17">
            <a:extLst>
              <a:ext uri="{FF2B5EF4-FFF2-40B4-BE49-F238E27FC236}">
                <a16:creationId xmlns:a16="http://schemas.microsoft.com/office/drawing/2014/main" id="{3A973000-EA84-4C26-9F79-9BE7FDFDCD01}"/>
              </a:ext>
            </a:extLst>
          </p:cNvPr>
          <p:cNvPicPr>
            <a:picLocks noChangeAspect="1"/>
          </p:cNvPicPr>
          <p:nvPr/>
        </p:nvPicPr>
        <p:blipFill>
          <a:blip r:embed="rId10"/>
          <a:stretch>
            <a:fillRect/>
          </a:stretch>
        </p:blipFill>
        <p:spPr>
          <a:xfrm>
            <a:off x="1946251" y="3599146"/>
            <a:ext cx="725487" cy="548688"/>
          </a:xfrm>
          <a:prstGeom prst="rect">
            <a:avLst/>
          </a:prstGeom>
        </p:spPr>
      </p:pic>
      <p:pic>
        <p:nvPicPr>
          <p:cNvPr id="19" name="Picture 18">
            <a:extLst>
              <a:ext uri="{FF2B5EF4-FFF2-40B4-BE49-F238E27FC236}">
                <a16:creationId xmlns:a16="http://schemas.microsoft.com/office/drawing/2014/main" id="{117BBBDB-717E-48AC-9152-570E97A50525}"/>
              </a:ext>
            </a:extLst>
          </p:cNvPr>
          <p:cNvPicPr>
            <a:picLocks noChangeAspect="1"/>
          </p:cNvPicPr>
          <p:nvPr/>
        </p:nvPicPr>
        <p:blipFill>
          <a:blip r:embed="rId10"/>
          <a:stretch>
            <a:fillRect/>
          </a:stretch>
        </p:blipFill>
        <p:spPr>
          <a:xfrm>
            <a:off x="1904637" y="4065361"/>
            <a:ext cx="725487" cy="548688"/>
          </a:xfrm>
          <a:prstGeom prst="rect">
            <a:avLst/>
          </a:prstGeom>
        </p:spPr>
      </p:pic>
      <p:pic>
        <p:nvPicPr>
          <p:cNvPr id="20" name="Picture 19">
            <a:extLst>
              <a:ext uri="{FF2B5EF4-FFF2-40B4-BE49-F238E27FC236}">
                <a16:creationId xmlns:a16="http://schemas.microsoft.com/office/drawing/2014/main" id="{C8AC51DB-9CD5-444D-9BAF-B5031AD727C4}"/>
              </a:ext>
            </a:extLst>
          </p:cNvPr>
          <p:cNvPicPr>
            <a:picLocks noChangeAspect="1"/>
          </p:cNvPicPr>
          <p:nvPr/>
        </p:nvPicPr>
        <p:blipFill>
          <a:blip r:embed="rId11"/>
          <a:stretch>
            <a:fillRect/>
          </a:stretch>
        </p:blipFill>
        <p:spPr>
          <a:xfrm>
            <a:off x="3490216" y="3715125"/>
            <a:ext cx="985867" cy="835897"/>
          </a:xfrm>
          <a:prstGeom prst="rect">
            <a:avLst/>
          </a:prstGeom>
        </p:spPr>
      </p:pic>
      <p:pic>
        <p:nvPicPr>
          <p:cNvPr id="22" name="Picture 21">
            <a:extLst>
              <a:ext uri="{FF2B5EF4-FFF2-40B4-BE49-F238E27FC236}">
                <a16:creationId xmlns:a16="http://schemas.microsoft.com/office/drawing/2014/main" id="{33149309-1A6A-46AE-85FE-942F678393DD}"/>
              </a:ext>
            </a:extLst>
          </p:cNvPr>
          <p:cNvPicPr>
            <a:picLocks noChangeAspect="1"/>
          </p:cNvPicPr>
          <p:nvPr/>
        </p:nvPicPr>
        <p:blipFill>
          <a:blip r:embed="rId12"/>
          <a:stretch>
            <a:fillRect/>
          </a:stretch>
        </p:blipFill>
        <p:spPr>
          <a:xfrm>
            <a:off x="5434619" y="3603594"/>
            <a:ext cx="664522" cy="518205"/>
          </a:xfrm>
          <a:prstGeom prst="rect">
            <a:avLst/>
          </a:prstGeom>
        </p:spPr>
      </p:pic>
      <p:pic>
        <p:nvPicPr>
          <p:cNvPr id="23" name="Picture 22">
            <a:extLst>
              <a:ext uri="{FF2B5EF4-FFF2-40B4-BE49-F238E27FC236}">
                <a16:creationId xmlns:a16="http://schemas.microsoft.com/office/drawing/2014/main" id="{50E99799-965E-4FF0-A00D-8921A5F98F06}"/>
              </a:ext>
            </a:extLst>
          </p:cNvPr>
          <p:cNvPicPr>
            <a:picLocks noChangeAspect="1"/>
          </p:cNvPicPr>
          <p:nvPr/>
        </p:nvPicPr>
        <p:blipFill>
          <a:blip r:embed="rId12"/>
          <a:stretch>
            <a:fillRect/>
          </a:stretch>
        </p:blipFill>
        <p:spPr>
          <a:xfrm>
            <a:off x="5712281" y="4120948"/>
            <a:ext cx="664522" cy="518205"/>
          </a:xfrm>
          <a:prstGeom prst="rect">
            <a:avLst/>
          </a:prstGeom>
        </p:spPr>
      </p:pic>
      <p:pic>
        <p:nvPicPr>
          <p:cNvPr id="25" name="Picture 24">
            <a:extLst>
              <a:ext uri="{FF2B5EF4-FFF2-40B4-BE49-F238E27FC236}">
                <a16:creationId xmlns:a16="http://schemas.microsoft.com/office/drawing/2014/main" id="{6852A3C6-C591-44C0-A308-B560BA700F87}"/>
              </a:ext>
            </a:extLst>
          </p:cNvPr>
          <p:cNvPicPr>
            <a:picLocks noChangeAspect="1"/>
          </p:cNvPicPr>
          <p:nvPr/>
        </p:nvPicPr>
        <p:blipFill>
          <a:blip r:embed="rId12"/>
          <a:stretch>
            <a:fillRect/>
          </a:stretch>
        </p:blipFill>
        <p:spPr>
          <a:xfrm>
            <a:off x="4988431" y="4084983"/>
            <a:ext cx="664522" cy="518205"/>
          </a:xfrm>
          <a:prstGeom prst="rect">
            <a:avLst/>
          </a:prstGeom>
        </p:spPr>
      </p:pic>
      <p:pic>
        <p:nvPicPr>
          <p:cNvPr id="27" name="Picture 26">
            <a:extLst>
              <a:ext uri="{FF2B5EF4-FFF2-40B4-BE49-F238E27FC236}">
                <a16:creationId xmlns:a16="http://schemas.microsoft.com/office/drawing/2014/main" id="{CCD963ED-0DCF-4F8E-8160-08F15528A0C5}"/>
              </a:ext>
            </a:extLst>
          </p:cNvPr>
          <p:cNvPicPr>
            <a:picLocks noChangeAspect="1"/>
          </p:cNvPicPr>
          <p:nvPr/>
        </p:nvPicPr>
        <p:blipFill>
          <a:blip r:embed="rId12"/>
          <a:stretch>
            <a:fillRect/>
          </a:stretch>
        </p:blipFill>
        <p:spPr>
          <a:xfrm>
            <a:off x="4611092" y="3678494"/>
            <a:ext cx="664522" cy="518205"/>
          </a:xfrm>
          <a:prstGeom prst="rect">
            <a:avLst/>
          </a:prstGeom>
        </p:spPr>
      </p:pic>
      <p:pic>
        <p:nvPicPr>
          <p:cNvPr id="30" name="Picture 29">
            <a:extLst>
              <a:ext uri="{FF2B5EF4-FFF2-40B4-BE49-F238E27FC236}">
                <a16:creationId xmlns:a16="http://schemas.microsoft.com/office/drawing/2014/main" id="{A24F6644-D9CE-46F8-BD58-61AE37C2E0B8}"/>
              </a:ext>
            </a:extLst>
          </p:cNvPr>
          <p:cNvPicPr>
            <a:picLocks noChangeAspect="1"/>
          </p:cNvPicPr>
          <p:nvPr/>
        </p:nvPicPr>
        <p:blipFill>
          <a:blip r:embed="rId13"/>
          <a:stretch>
            <a:fillRect/>
          </a:stretch>
        </p:blipFill>
        <p:spPr>
          <a:xfrm>
            <a:off x="1353224" y="4065361"/>
            <a:ext cx="725487" cy="548688"/>
          </a:xfrm>
          <a:prstGeom prst="rect">
            <a:avLst/>
          </a:prstGeom>
        </p:spPr>
      </p:pic>
      <p:pic>
        <p:nvPicPr>
          <p:cNvPr id="31" name="Picture 30">
            <a:extLst>
              <a:ext uri="{FF2B5EF4-FFF2-40B4-BE49-F238E27FC236}">
                <a16:creationId xmlns:a16="http://schemas.microsoft.com/office/drawing/2014/main" id="{4C33E956-7C9C-4E7D-838A-DB50D2AE0FB8}"/>
              </a:ext>
            </a:extLst>
          </p:cNvPr>
          <p:cNvPicPr>
            <a:picLocks noChangeAspect="1"/>
          </p:cNvPicPr>
          <p:nvPr/>
        </p:nvPicPr>
        <p:blipFill>
          <a:blip r:embed="rId14"/>
          <a:stretch>
            <a:fillRect/>
          </a:stretch>
        </p:blipFill>
        <p:spPr>
          <a:xfrm>
            <a:off x="4897852" y="5538965"/>
            <a:ext cx="499734" cy="918430"/>
          </a:xfrm>
          <a:prstGeom prst="rect">
            <a:avLst/>
          </a:prstGeom>
        </p:spPr>
      </p:pic>
      <p:pic>
        <p:nvPicPr>
          <p:cNvPr id="32" name="Picture 31">
            <a:extLst>
              <a:ext uri="{FF2B5EF4-FFF2-40B4-BE49-F238E27FC236}">
                <a16:creationId xmlns:a16="http://schemas.microsoft.com/office/drawing/2014/main" id="{2D1CCE36-09A2-41E1-BD3A-E0A7664D7FA3}"/>
              </a:ext>
            </a:extLst>
          </p:cNvPr>
          <p:cNvPicPr>
            <a:picLocks noChangeAspect="1"/>
          </p:cNvPicPr>
          <p:nvPr/>
        </p:nvPicPr>
        <p:blipFill>
          <a:blip r:embed="rId14"/>
          <a:stretch>
            <a:fillRect/>
          </a:stretch>
        </p:blipFill>
        <p:spPr>
          <a:xfrm>
            <a:off x="5255121" y="5562569"/>
            <a:ext cx="485313" cy="891927"/>
          </a:xfrm>
          <a:prstGeom prst="rect">
            <a:avLst/>
          </a:prstGeom>
        </p:spPr>
      </p:pic>
      <p:pic>
        <p:nvPicPr>
          <p:cNvPr id="50" name="Picture 49">
            <a:extLst>
              <a:ext uri="{FF2B5EF4-FFF2-40B4-BE49-F238E27FC236}">
                <a16:creationId xmlns:a16="http://schemas.microsoft.com/office/drawing/2014/main" id="{DC4E80A0-4227-439B-A3C5-37E5AEFBDB73}"/>
              </a:ext>
            </a:extLst>
          </p:cNvPr>
          <p:cNvPicPr>
            <a:picLocks noChangeAspect="1"/>
          </p:cNvPicPr>
          <p:nvPr/>
        </p:nvPicPr>
        <p:blipFill>
          <a:blip r:embed="rId14"/>
          <a:stretch>
            <a:fillRect/>
          </a:stretch>
        </p:blipFill>
        <p:spPr>
          <a:xfrm>
            <a:off x="5603265" y="5553530"/>
            <a:ext cx="485313" cy="891927"/>
          </a:xfrm>
          <a:prstGeom prst="rect">
            <a:avLst/>
          </a:prstGeom>
        </p:spPr>
      </p:pic>
      <p:pic>
        <p:nvPicPr>
          <p:cNvPr id="54" name="Picture 53">
            <a:extLst>
              <a:ext uri="{FF2B5EF4-FFF2-40B4-BE49-F238E27FC236}">
                <a16:creationId xmlns:a16="http://schemas.microsoft.com/office/drawing/2014/main" id="{842428D2-9016-4D77-A331-9395A8451F07}"/>
              </a:ext>
            </a:extLst>
          </p:cNvPr>
          <p:cNvPicPr>
            <a:picLocks noChangeAspect="1"/>
          </p:cNvPicPr>
          <p:nvPr/>
        </p:nvPicPr>
        <p:blipFill>
          <a:blip r:embed="rId14"/>
          <a:stretch>
            <a:fillRect/>
          </a:stretch>
        </p:blipFill>
        <p:spPr>
          <a:xfrm>
            <a:off x="5946113" y="5553530"/>
            <a:ext cx="485313" cy="891927"/>
          </a:xfrm>
          <a:prstGeom prst="rect">
            <a:avLst/>
          </a:prstGeom>
        </p:spPr>
      </p:pic>
      <p:pic>
        <p:nvPicPr>
          <p:cNvPr id="57" name="Picture 56" descr="Logo&#10;&#10;Description automatically generated">
            <a:extLst>
              <a:ext uri="{FF2B5EF4-FFF2-40B4-BE49-F238E27FC236}">
                <a16:creationId xmlns:a16="http://schemas.microsoft.com/office/drawing/2014/main" id="{B9845F21-99D1-4CCE-A31B-E836869D93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14953" y="5590092"/>
            <a:ext cx="811475" cy="891927"/>
          </a:xfrm>
          <a:prstGeom prst="rect">
            <a:avLst/>
          </a:prstGeom>
        </p:spPr>
      </p:pic>
      <p:sp>
        <p:nvSpPr>
          <p:cNvPr id="58" name="TextBox 57">
            <a:extLst>
              <a:ext uri="{FF2B5EF4-FFF2-40B4-BE49-F238E27FC236}">
                <a16:creationId xmlns:a16="http://schemas.microsoft.com/office/drawing/2014/main" id="{F75F4131-33E4-4949-A704-6A07116B7941}"/>
              </a:ext>
            </a:extLst>
          </p:cNvPr>
          <p:cNvSpPr txBox="1"/>
          <p:nvPr/>
        </p:nvSpPr>
        <p:spPr>
          <a:xfrm>
            <a:off x="818794" y="1411351"/>
            <a:ext cx="8937494"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002060"/>
                </a:solidFill>
                <a:latin typeface="Century Gothic" panose="020B0502020202020204" pitchFamily="34" charset="0"/>
                <a:cs typeface="Arial"/>
                <a:sym typeface="Arial"/>
              </a:rPr>
              <a:t>Felix </a:t>
            </a:r>
            <a:r>
              <a:rPr lang="fr-FR" sz="2800" kern="0" dirty="0" err="1">
                <a:solidFill>
                  <a:srgbClr val="002060"/>
                </a:solidFill>
                <a:latin typeface="Century Gothic" panose="020B0502020202020204" pitchFamily="34" charset="0"/>
                <a:cs typeface="Arial"/>
                <a:sym typeface="Arial"/>
              </a:rPr>
              <a:t>findet</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iele</a:t>
            </a:r>
            <a:r>
              <a:rPr lang="fr-FR" sz="2800" kern="0" dirty="0">
                <a:solidFill>
                  <a:srgbClr val="002060"/>
                </a:solidFill>
                <a:latin typeface="Century Gothic" panose="020B0502020202020204" pitchFamily="34" charset="0"/>
                <a:cs typeface="Arial"/>
                <a:sym typeface="Arial"/>
              </a:rPr>
              <a:t> Finger </a:t>
            </a:r>
            <a:r>
              <a:rPr lang="fr-FR" sz="2800" kern="0" dirty="0" err="1">
                <a:solidFill>
                  <a:srgbClr val="002060"/>
                </a:solidFill>
                <a:latin typeface="Century Gothic" panose="020B0502020202020204" pitchFamily="34" charset="0"/>
                <a:cs typeface="Arial"/>
                <a:sym typeface="Arial"/>
              </a:rPr>
              <a:t>am</a:t>
            </a:r>
            <a:r>
              <a:rPr lang="fr-FR" sz="2800" kern="0" dirty="0">
                <a:solidFill>
                  <a:srgbClr val="002060"/>
                </a:solidFill>
                <a:latin typeface="Century Gothic" panose="020B0502020202020204" pitchFamily="34" charset="0"/>
                <a:cs typeface="Arial"/>
                <a:sym typeface="Arial"/>
              </a:rPr>
              <a:t> Freitag</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9" name="TextBox 58">
            <a:extLst>
              <a:ext uri="{FF2B5EF4-FFF2-40B4-BE49-F238E27FC236}">
                <a16:creationId xmlns:a16="http://schemas.microsoft.com/office/drawing/2014/main" id="{DF1E18C7-62DD-4D03-AEBB-AFE2702B67A7}"/>
              </a:ext>
            </a:extLst>
          </p:cNvPr>
          <p:cNvSpPr txBox="1"/>
          <p:nvPr/>
        </p:nvSpPr>
        <p:spPr>
          <a:xfrm>
            <a:off x="842974" y="5047067"/>
            <a:ext cx="11349026"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kern="0" dirty="0">
                <a:solidFill>
                  <a:srgbClr val="FF0066"/>
                </a:solidFill>
                <a:latin typeface="Century Gothic" panose="020B0502020202020204" pitchFamily="34" charset="0"/>
                <a:cs typeface="Arial"/>
                <a:sym typeface="Arial"/>
              </a:rPr>
              <a:t> </a:t>
            </a:r>
            <a:r>
              <a:rPr lang="fr-FR" sz="2800" kern="0" dirty="0">
                <a:solidFill>
                  <a:srgbClr val="002060"/>
                </a:solidFill>
                <a:latin typeface="Century Gothic" panose="020B0502020202020204" pitchFamily="34" charset="0"/>
                <a:cs typeface="Arial"/>
                <a:sym typeface="Arial"/>
              </a:rPr>
              <a:t>Ferdinand </a:t>
            </a:r>
            <a:r>
              <a:rPr lang="fr-FR" sz="2800" kern="0" dirty="0" err="1">
                <a:solidFill>
                  <a:srgbClr val="002060"/>
                </a:solidFill>
                <a:latin typeface="Century Gothic" panose="020B0502020202020204" pitchFamily="34" charset="0"/>
                <a:cs typeface="Arial"/>
                <a:sym typeface="Arial"/>
              </a:rPr>
              <a:t>und</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Freunde</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ergessen</a:t>
            </a:r>
            <a:r>
              <a:rPr lang="fr-FR" sz="2800" kern="0" dirty="0">
                <a:solidFill>
                  <a:srgbClr val="002060"/>
                </a:solidFill>
                <a:latin typeface="Century Gothic" panose="020B0502020202020204" pitchFamily="34" charset="0"/>
                <a:cs typeface="Arial"/>
                <a:sym typeface="Arial"/>
              </a:rPr>
              <a:t> </a:t>
            </a: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ier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olle</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Fußball</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Flaschen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1" name="TextBox 60">
            <a:extLst>
              <a:ext uri="{FF2B5EF4-FFF2-40B4-BE49-F238E27FC236}">
                <a16:creationId xmlns:a16="http://schemas.microsoft.com/office/drawing/2014/main" id="{AEB14A06-AADD-4947-B548-1A3A86389E0F}"/>
              </a:ext>
            </a:extLst>
          </p:cNvPr>
          <p:cNvSpPr txBox="1"/>
          <p:nvPr/>
        </p:nvSpPr>
        <p:spPr>
          <a:xfrm>
            <a:off x="803951" y="3130454"/>
            <a:ext cx="9816659" cy="52322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ier </a:t>
            </a:r>
            <a:r>
              <a:rPr lang="fr-FR" sz="2800" kern="0" dirty="0" err="1">
                <a:solidFill>
                  <a:srgbClr val="002060"/>
                </a:solidFill>
                <a:latin typeface="Century Gothic" panose="020B0502020202020204" pitchFamily="34" charset="0"/>
                <a:cs typeface="Arial"/>
                <a:sym typeface="Arial"/>
              </a:rPr>
              <a:t>feine</a:t>
            </a:r>
            <a:r>
              <a:rPr lang="fr-FR" sz="2800" kern="0" dirty="0">
                <a:solidFill>
                  <a:srgbClr val="002060"/>
                </a:solidFill>
                <a:latin typeface="Century Gothic" panose="020B0502020202020204" pitchFamily="34" charset="0"/>
                <a:cs typeface="Arial"/>
                <a:sym typeface="Arial"/>
              </a:rPr>
              <a:t> </a:t>
            </a:r>
            <a:r>
              <a:rPr lang="fr-FR" sz="2800" b="1" kern="0" dirty="0" err="1">
                <a:solidFill>
                  <a:srgbClr val="FF0066"/>
                </a:solidFill>
                <a:latin typeface="Century Gothic" panose="020B0502020202020204" pitchFamily="34" charset="0"/>
                <a:cs typeface="Arial"/>
                <a:sym typeface="Arial"/>
              </a:rPr>
              <a:t>V</a:t>
            </a:r>
            <a:r>
              <a:rPr lang="fr-FR" sz="2800" kern="0" dirty="0" err="1">
                <a:solidFill>
                  <a:srgbClr val="002060"/>
                </a:solidFill>
                <a:latin typeface="Century Gothic" panose="020B0502020202020204" pitchFamily="34" charset="0"/>
                <a:cs typeface="Arial"/>
                <a:sym typeface="Arial"/>
              </a:rPr>
              <a:t>ögel</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machen</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Fotos</a:t>
            </a:r>
            <a:r>
              <a:rPr lang="fr-FR" sz="2800" kern="0" dirty="0">
                <a:solidFill>
                  <a:srgbClr val="002060"/>
                </a:solidFill>
                <a:latin typeface="Century Gothic" panose="020B0502020202020204" pitchFamily="34" charset="0"/>
                <a:cs typeface="Arial"/>
                <a:sym typeface="Arial"/>
              </a:rPr>
              <a:t> </a:t>
            </a:r>
            <a:r>
              <a:rPr lang="fr-FR" sz="2800" b="1" kern="0" dirty="0">
                <a:solidFill>
                  <a:srgbClr val="FF0066"/>
                </a:solidFill>
                <a:latin typeface="Century Gothic" panose="020B0502020202020204" pitchFamily="34" charset="0"/>
                <a:cs typeface="Arial"/>
                <a:sym typeface="Arial"/>
              </a:rPr>
              <a:t>v</a:t>
            </a:r>
            <a:r>
              <a:rPr lang="fr-FR" sz="2800" kern="0" dirty="0">
                <a:solidFill>
                  <a:srgbClr val="002060"/>
                </a:solidFill>
                <a:latin typeface="Century Gothic" panose="020B0502020202020204" pitchFamily="34" charset="0"/>
                <a:cs typeface="Arial"/>
                <a:sym typeface="Arial"/>
              </a:rPr>
              <a:t>on </a:t>
            </a:r>
            <a:r>
              <a:rPr lang="fr-FR" sz="2800" kern="0" dirty="0" err="1">
                <a:solidFill>
                  <a:srgbClr val="002060"/>
                </a:solidFill>
                <a:latin typeface="Century Gothic" panose="020B0502020202020204" pitchFamily="34" charset="0"/>
                <a:cs typeface="Arial"/>
                <a:sym typeface="Arial"/>
              </a:rPr>
              <a:t>fünf</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feinen</a:t>
            </a:r>
            <a:r>
              <a:rPr lang="fr-FR" sz="2800" kern="0" dirty="0">
                <a:solidFill>
                  <a:srgbClr val="002060"/>
                </a:solidFill>
                <a:latin typeface="Century Gothic" panose="020B0502020202020204" pitchFamily="34" charset="0"/>
                <a:cs typeface="Arial"/>
                <a:sym typeface="Arial"/>
              </a:rPr>
              <a:t> </a:t>
            </a:r>
            <a:r>
              <a:rPr lang="fr-FR" sz="2800" kern="0" dirty="0" err="1">
                <a:solidFill>
                  <a:srgbClr val="002060"/>
                </a:solidFill>
                <a:latin typeface="Century Gothic" panose="020B0502020202020204" pitchFamily="34" charset="0"/>
                <a:cs typeface="Arial"/>
                <a:sym typeface="Arial"/>
              </a:rPr>
              <a:t>Fischen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42" name="Picture 41">
            <a:extLst>
              <a:ext uri="{FF2B5EF4-FFF2-40B4-BE49-F238E27FC236}">
                <a16:creationId xmlns:a16="http://schemas.microsoft.com/office/drawing/2014/main" id="{C683B844-82C3-4FBD-8DDD-86D3F9D51B0F}"/>
              </a:ext>
            </a:extLst>
          </p:cNvPr>
          <p:cNvPicPr>
            <a:picLocks noChangeAspect="1"/>
          </p:cNvPicPr>
          <p:nvPr/>
        </p:nvPicPr>
        <p:blipFill>
          <a:blip r:embed="rId16"/>
          <a:stretch>
            <a:fillRect/>
          </a:stretch>
        </p:blipFill>
        <p:spPr>
          <a:xfrm>
            <a:off x="11022530" y="49046"/>
            <a:ext cx="1000677" cy="735633"/>
          </a:xfrm>
          <a:prstGeom prst="rect">
            <a:avLst/>
          </a:prstGeom>
        </p:spPr>
      </p:pic>
      <p:sp>
        <p:nvSpPr>
          <p:cNvPr id="63" name="Title 2">
            <a:extLst>
              <a:ext uri="{FF2B5EF4-FFF2-40B4-BE49-F238E27FC236}">
                <a16:creationId xmlns:a16="http://schemas.microsoft.com/office/drawing/2014/main" id="{BF6E1609-52E9-4D8F-8D73-8FC7F4FFA426}"/>
              </a:ext>
            </a:extLst>
          </p:cNvPr>
          <p:cNvSpPr txBox="1">
            <a:spLocks/>
          </p:cNvSpPr>
          <p:nvPr/>
        </p:nvSpPr>
        <p:spPr>
          <a:xfrm>
            <a:off x="11139807" y="87485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3" name="Picture 42">
            <a:extLst>
              <a:ext uri="{FF2B5EF4-FFF2-40B4-BE49-F238E27FC236}">
                <a16:creationId xmlns:a16="http://schemas.microsoft.com/office/drawing/2014/main" id="{F7537B70-40FC-433E-B7DF-3C7B5156B97A}"/>
              </a:ext>
            </a:extLst>
          </p:cNvPr>
          <p:cNvPicPr>
            <a:picLocks noChangeAspect="1"/>
          </p:cNvPicPr>
          <p:nvPr/>
        </p:nvPicPr>
        <p:blipFill>
          <a:blip r:embed="rId17"/>
          <a:stretch>
            <a:fillRect/>
          </a:stretch>
        </p:blipFill>
        <p:spPr>
          <a:xfrm>
            <a:off x="9170374" y="82261"/>
            <a:ext cx="1579001" cy="1420491"/>
          </a:xfrm>
          <a:prstGeom prst="rect">
            <a:avLst/>
          </a:prstGeom>
        </p:spPr>
      </p:pic>
      <p:pic>
        <p:nvPicPr>
          <p:cNvPr id="44" name="Picture 43">
            <a:extLst>
              <a:ext uri="{FF2B5EF4-FFF2-40B4-BE49-F238E27FC236}">
                <a16:creationId xmlns:a16="http://schemas.microsoft.com/office/drawing/2014/main" id="{DD16055E-DFCE-4738-9C46-AFAFB36A2FA2}"/>
              </a:ext>
            </a:extLst>
          </p:cNvPr>
          <p:cNvPicPr>
            <a:picLocks noChangeAspect="1"/>
          </p:cNvPicPr>
          <p:nvPr/>
        </p:nvPicPr>
        <p:blipFill>
          <a:blip r:embed="rId18"/>
          <a:stretch>
            <a:fillRect/>
          </a:stretch>
        </p:blipFill>
        <p:spPr>
          <a:xfrm>
            <a:off x="10831671" y="1370393"/>
            <a:ext cx="1333184" cy="979174"/>
          </a:xfrm>
          <a:prstGeom prst="rect">
            <a:avLst/>
          </a:prstGeom>
        </p:spPr>
      </p:pic>
      <p:pic>
        <p:nvPicPr>
          <p:cNvPr id="47" name="Picture 46">
            <a:extLst>
              <a:ext uri="{FF2B5EF4-FFF2-40B4-BE49-F238E27FC236}">
                <a16:creationId xmlns:a16="http://schemas.microsoft.com/office/drawing/2014/main" id="{7CBED3A0-0936-45DB-B661-D00E9D5241AE}"/>
              </a:ext>
            </a:extLst>
          </p:cNvPr>
          <p:cNvPicPr>
            <a:picLocks noChangeAspect="1"/>
          </p:cNvPicPr>
          <p:nvPr/>
        </p:nvPicPr>
        <p:blipFill>
          <a:blip r:embed="rId19"/>
          <a:stretch>
            <a:fillRect/>
          </a:stretch>
        </p:blipFill>
        <p:spPr>
          <a:xfrm>
            <a:off x="1800118" y="5483831"/>
            <a:ext cx="1260445" cy="1008356"/>
          </a:xfrm>
          <a:prstGeom prst="rect">
            <a:avLst/>
          </a:prstGeom>
        </p:spPr>
      </p:pic>
    </p:spTree>
    <p:extLst>
      <p:ext uri="{BB962C8B-B14F-4D97-AF65-F5344CB8AC3E}">
        <p14:creationId xmlns:p14="http://schemas.microsoft.com/office/powerpoint/2010/main" val="16990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7" grpId="0"/>
      <p:bldP spid="38" grpId="0"/>
      <p:bldP spid="39" grpId="0"/>
      <p:bldP spid="58" grpId="0" animBg="1"/>
      <p:bldP spid="59"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117AA-67EC-4B21-B288-F8D08996A44E}"/>
              </a:ext>
            </a:extLst>
          </p:cNvPr>
          <p:cNvPicPr>
            <a:picLocks noChangeAspect="1"/>
          </p:cNvPicPr>
          <p:nvPr/>
        </p:nvPicPr>
        <p:blipFill>
          <a:blip r:embed="rId3"/>
          <a:stretch>
            <a:fillRect/>
          </a:stretch>
        </p:blipFill>
        <p:spPr>
          <a:xfrm>
            <a:off x="2597226" y="1359337"/>
            <a:ext cx="7437607" cy="4872421"/>
          </a:xfrm>
          <a:prstGeom prst="rect">
            <a:avLst/>
          </a:prstGeom>
        </p:spPr>
      </p:pic>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4"/>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5"/>
          <a:stretch>
            <a:fillRect/>
          </a:stretch>
        </p:blipFill>
        <p:spPr>
          <a:xfrm>
            <a:off x="10903832" y="1290843"/>
            <a:ext cx="1243692" cy="542591"/>
          </a:xfrm>
          <a:prstGeom prst="rect">
            <a:avLst/>
          </a:prstGeom>
        </p:spPr>
      </p:pic>
      <p:sp>
        <p:nvSpPr>
          <p:cNvPr id="7" name="TextBox 6">
            <a:extLst>
              <a:ext uri="{FF2B5EF4-FFF2-40B4-BE49-F238E27FC236}">
                <a16:creationId xmlns:a16="http://schemas.microsoft.com/office/drawing/2014/main" id="{BC4B0A05-6C5F-423F-B350-ECAA12386973}"/>
              </a:ext>
            </a:extLst>
          </p:cNvPr>
          <p:cNvSpPr txBox="1"/>
          <p:nvPr/>
        </p:nvSpPr>
        <p:spPr>
          <a:xfrm>
            <a:off x="2886075" y="1614488"/>
            <a:ext cx="1726300"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Monday</a:t>
            </a:r>
          </a:p>
        </p:txBody>
      </p:sp>
      <p:sp>
        <p:nvSpPr>
          <p:cNvPr id="8" name="TextBox 7">
            <a:extLst>
              <a:ext uri="{FF2B5EF4-FFF2-40B4-BE49-F238E27FC236}">
                <a16:creationId xmlns:a16="http://schemas.microsoft.com/office/drawing/2014/main" id="{77DC7F1C-E443-46D3-8984-87321B2BDBF0}"/>
              </a:ext>
            </a:extLst>
          </p:cNvPr>
          <p:cNvSpPr txBox="1"/>
          <p:nvPr/>
        </p:nvSpPr>
        <p:spPr>
          <a:xfrm>
            <a:off x="2886075" y="2822078"/>
            <a:ext cx="1726300"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Tuesday</a:t>
            </a:r>
          </a:p>
        </p:txBody>
      </p:sp>
      <p:sp>
        <p:nvSpPr>
          <p:cNvPr id="9" name="TextBox 8">
            <a:extLst>
              <a:ext uri="{FF2B5EF4-FFF2-40B4-BE49-F238E27FC236}">
                <a16:creationId xmlns:a16="http://schemas.microsoft.com/office/drawing/2014/main" id="{1D74D28B-E511-4EB9-A9DA-256AFC5876BB}"/>
              </a:ext>
            </a:extLst>
          </p:cNvPr>
          <p:cNvSpPr txBox="1"/>
          <p:nvPr/>
        </p:nvSpPr>
        <p:spPr>
          <a:xfrm>
            <a:off x="6752409" y="4038899"/>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Sunday</a:t>
            </a:r>
          </a:p>
        </p:txBody>
      </p:sp>
      <p:sp>
        <p:nvSpPr>
          <p:cNvPr id="10" name="TextBox 9">
            <a:extLst>
              <a:ext uri="{FF2B5EF4-FFF2-40B4-BE49-F238E27FC236}">
                <a16:creationId xmlns:a16="http://schemas.microsoft.com/office/drawing/2014/main" id="{CC7E2AC7-22A9-4FAC-A48D-512B15F9A9FF}"/>
              </a:ext>
            </a:extLst>
          </p:cNvPr>
          <p:cNvSpPr txBox="1"/>
          <p:nvPr/>
        </p:nvSpPr>
        <p:spPr>
          <a:xfrm>
            <a:off x="2899901" y="5243512"/>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Thursday</a:t>
            </a:r>
          </a:p>
        </p:txBody>
      </p:sp>
      <p:sp>
        <p:nvSpPr>
          <p:cNvPr id="11" name="TextBox 10">
            <a:extLst>
              <a:ext uri="{FF2B5EF4-FFF2-40B4-BE49-F238E27FC236}">
                <a16:creationId xmlns:a16="http://schemas.microsoft.com/office/drawing/2014/main" id="{B22BD859-0A97-410C-8037-328DA64F1CBA}"/>
              </a:ext>
            </a:extLst>
          </p:cNvPr>
          <p:cNvSpPr txBox="1"/>
          <p:nvPr/>
        </p:nvSpPr>
        <p:spPr>
          <a:xfrm>
            <a:off x="6832978" y="1667171"/>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Friday</a:t>
            </a:r>
          </a:p>
        </p:txBody>
      </p:sp>
      <p:sp>
        <p:nvSpPr>
          <p:cNvPr id="12" name="TextBox 11">
            <a:extLst>
              <a:ext uri="{FF2B5EF4-FFF2-40B4-BE49-F238E27FC236}">
                <a16:creationId xmlns:a16="http://schemas.microsoft.com/office/drawing/2014/main" id="{BE01B098-3B6B-4400-B897-F6184CF8F8DF}"/>
              </a:ext>
            </a:extLst>
          </p:cNvPr>
          <p:cNvSpPr txBox="1"/>
          <p:nvPr/>
        </p:nvSpPr>
        <p:spPr>
          <a:xfrm>
            <a:off x="6832978" y="2786065"/>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Saturday</a:t>
            </a:r>
          </a:p>
        </p:txBody>
      </p:sp>
      <p:sp>
        <p:nvSpPr>
          <p:cNvPr id="13" name="TextBox 12">
            <a:extLst>
              <a:ext uri="{FF2B5EF4-FFF2-40B4-BE49-F238E27FC236}">
                <a16:creationId xmlns:a16="http://schemas.microsoft.com/office/drawing/2014/main" id="{3CC77232-2F2F-4BD8-A43E-3F63428EA40E}"/>
              </a:ext>
            </a:extLst>
          </p:cNvPr>
          <p:cNvSpPr txBox="1"/>
          <p:nvPr/>
        </p:nvSpPr>
        <p:spPr>
          <a:xfrm>
            <a:off x="2886075" y="4062414"/>
            <a:ext cx="22884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Wednesday</a:t>
            </a:r>
          </a:p>
        </p:txBody>
      </p:sp>
      <p:pic>
        <p:nvPicPr>
          <p:cNvPr id="14" name="Picture 13">
            <a:extLst>
              <a:ext uri="{FF2B5EF4-FFF2-40B4-BE49-F238E27FC236}">
                <a16:creationId xmlns:a16="http://schemas.microsoft.com/office/drawing/2014/main" id="{5C0FD73C-A4F3-4519-B687-2045CAFAA831}"/>
              </a:ext>
            </a:extLst>
          </p:cNvPr>
          <p:cNvPicPr>
            <a:picLocks noChangeAspect="1"/>
          </p:cNvPicPr>
          <p:nvPr/>
        </p:nvPicPr>
        <p:blipFill>
          <a:blip r:embed="rId6"/>
          <a:stretch>
            <a:fillRect/>
          </a:stretch>
        </p:blipFill>
        <p:spPr>
          <a:xfrm>
            <a:off x="10215310" y="4038899"/>
            <a:ext cx="1030511" cy="2509596"/>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62924" y="547106"/>
            <a:ext cx="1085563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rPr>
              <a:t>Moritz is practising his English. Johanna is describing her weekly activities in </a:t>
            </a:r>
            <a:r>
              <a:rPr kumimoji="0" lang="en-GB" sz="2000" b="1" i="0" u="none" strike="noStrike" kern="1200" cap="none" spc="-1" normalizeH="0" baseline="0" noProof="0" dirty="0" err="1">
                <a:ln>
                  <a:noFill/>
                </a:ln>
                <a:solidFill>
                  <a:srgbClr val="002060"/>
                </a:solidFill>
                <a:effectLst/>
                <a:uLnTx/>
                <a:uFillTx/>
                <a:latin typeface="Century gothic"/>
              </a:rPr>
              <a:t>Germa</a:t>
            </a:r>
            <a:r>
              <a:rPr lang="en-GB" sz="2000" b="1" spc="-1" dirty="0">
                <a:solidFill>
                  <a:srgbClr val="002060"/>
                </a:solidFill>
                <a:latin typeface="Century gothic"/>
              </a:rPr>
              <a:t>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1" normalizeH="0" noProof="0" dirty="0">
                <a:ln>
                  <a:noFill/>
                </a:ln>
                <a:solidFill>
                  <a:srgbClr val="002060"/>
                </a:solidFill>
                <a:effectLst/>
                <a:uLnTx/>
                <a:uFillTx/>
                <a:latin typeface="Century gothic"/>
              </a:rPr>
              <a:t>Help Moritz to identify what day of the week it is in English.</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spc="-1" dirty="0">
                <a:solidFill>
                  <a:srgbClr val="002060"/>
                </a:solidFill>
                <a:latin typeface="Century gothic"/>
              </a:rPr>
              <a:t>Listen again and help</a:t>
            </a:r>
            <a:r>
              <a:rPr lang="en-GB" sz="2000" b="1" spc="-1" baseline="0" dirty="0">
                <a:solidFill>
                  <a:srgbClr val="002060"/>
                </a:solidFill>
                <a:latin typeface="Century gothic"/>
              </a:rPr>
              <a:t> Moritz note down the activity</a:t>
            </a:r>
            <a:r>
              <a:rPr lang="en-GB" sz="2000" b="1" spc="-1" dirty="0">
                <a:solidFill>
                  <a:srgbClr val="002060"/>
                </a:solidFill>
                <a:latin typeface="Century gothic"/>
              </a:rPr>
              <a:t> Johanna is doing each day. </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17" name="Flowchart: Alternate Process 16">
            <a:extLst>
              <a:ext uri="{FF2B5EF4-FFF2-40B4-BE49-F238E27FC236}">
                <a16:creationId xmlns:a16="http://schemas.microsoft.com/office/drawing/2014/main" id="{DE1686AF-C58D-43D8-98D8-126641CC0842}"/>
              </a:ext>
            </a:extLst>
          </p:cNvPr>
          <p:cNvSpPr/>
          <p:nvPr/>
        </p:nvSpPr>
        <p:spPr>
          <a:xfrm>
            <a:off x="2886075" y="5190829"/>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Alternate Process 17">
            <a:extLst>
              <a:ext uri="{FF2B5EF4-FFF2-40B4-BE49-F238E27FC236}">
                <a16:creationId xmlns:a16="http://schemas.microsoft.com/office/drawing/2014/main" id="{05A37C2C-FD66-4FCA-B38B-F82721861B14}"/>
              </a:ext>
            </a:extLst>
          </p:cNvPr>
          <p:cNvSpPr/>
          <p:nvPr/>
        </p:nvSpPr>
        <p:spPr>
          <a:xfrm>
            <a:off x="6725237" y="395258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Alternate Process 18">
            <a:extLst>
              <a:ext uri="{FF2B5EF4-FFF2-40B4-BE49-F238E27FC236}">
                <a16:creationId xmlns:a16="http://schemas.microsoft.com/office/drawing/2014/main" id="{F40F1EBE-D5C8-4511-AF1C-F7E55B0AE79C}"/>
              </a:ext>
            </a:extLst>
          </p:cNvPr>
          <p:cNvSpPr/>
          <p:nvPr/>
        </p:nvSpPr>
        <p:spPr>
          <a:xfrm>
            <a:off x="6751076" y="1605205"/>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Alternate Process 19">
            <a:extLst>
              <a:ext uri="{FF2B5EF4-FFF2-40B4-BE49-F238E27FC236}">
                <a16:creationId xmlns:a16="http://schemas.microsoft.com/office/drawing/2014/main" id="{47CAE563-BE67-48BD-B340-8A6BD66A3B32}"/>
              </a:ext>
            </a:extLst>
          </p:cNvPr>
          <p:cNvSpPr/>
          <p:nvPr/>
        </p:nvSpPr>
        <p:spPr>
          <a:xfrm>
            <a:off x="2886075" y="157609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Alternate Process 20">
            <a:extLst>
              <a:ext uri="{FF2B5EF4-FFF2-40B4-BE49-F238E27FC236}">
                <a16:creationId xmlns:a16="http://schemas.microsoft.com/office/drawing/2014/main" id="{C5AD8B2F-414C-452D-BE6A-7AF7EB35AA62}"/>
              </a:ext>
            </a:extLst>
          </p:cNvPr>
          <p:cNvSpPr/>
          <p:nvPr/>
        </p:nvSpPr>
        <p:spPr>
          <a:xfrm>
            <a:off x="2886074" y="4000501"/>
            <a:ext cx="1914525"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Alternate Process 21">
            <a:extLst>
              <a:ext uri="{FF2B5EF4-FFF2-40B4-BE49-F238E27FC236}">
                <a16:creationId xmlns:a16="http://schemas.microsoft.com/office/drawing/2014/main" id="{35414275-0283-4064-8EB4-A666E99E511E}"/>
              </a:ext>
            </a:extLst>
          </p:cNvPr>
          <p:cNvSpPr/>
          <p:nvPr/>
        </p:nvSpPr>
        <p:spPr>
          <a:xfrm>
            <a:off x="2885071" y="275776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49D415B-BBC3-4BF8-BF3C-5AFE9DFC004D}"/>
              </a:ext>
            </a:extLst>
          </p:cNvPr>
          <p:cNvSpPr txBox="1"/>
          <p:nvPr/>
        </p:nvSpPr>
        <p:spPr>
          <a:xfrm>
            <a:off x="4773513" y="1614488"/>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Learn in school</a:t>
            </a:r>
          </a:p>
        </p:txBody>
      </p:sp>
      <p:sp>
        <p:nvSpPr>
          <p:cNvPr id="27" name="TextBox 26">
            <a:extLst>
              <a:ext uri="{FF2B5EF4-FFF2-40B4-BE49-F238E27FC236}">
                <a16:creationId xmlns:a16="http://schemas.microsoft.com/office/drawing/2014/main" id="{C252848E-1AE1-408F-AEA7-BDAA40006D3A}"/>
              </a:ext>
            </a:extLst>
          </p:cNvPr>
          <p:cNvSpPr txBox="1"/>
          <p:nvPr/>
        </p:nvSpPr>
        <p:spPr>
          <a:xfrm>
            <a:off x="8603673" y="3896589"/>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Sing at home</a:t>
            </a:r>
          </a:p>
        </p:txBody>
      </p:sp>
      <p:sp>
        <p:nvSpPr>
          <p:cNvPr id="28" name="TextBox 27">
            <a:extLst>
              <a:ext uri="{FF2B5EF4-FFF2-40B4-BE49-F238E27FC236}">
                <a16:creationId xmlns:a16="http://schemas.microsoft.com/office/drawing/2014/main" id="{E6A60567-C63D-4A26-BB4C-5AF6E0982E94}"/>
              </a:ext>
            </a:extLst>
          </p:cNvPr>
          <p:cNvSpPr txBox="1"/>
          <p:nvPr/>
        </p:nvSpPr>
        <p:spPr>
          <a:xfrm>
            <a:off x="4737270" y="2642390"/>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Take photos</a:t>
            </a:r>
          </a:p>
        </p:txBody>
      </p:sp>
      <p:sp>
        <p:nvSpPr>
          <p:cNvPr id="31" name="Flowchart: Alternate Process 30">
            <a:extLst>
              <a:ext uri="{FF2B5EF4-FFF2-40B4-BE49-F238E27FC236}">
                <a16:creationId xmlns:a16="http://schemas.microsoft.com/office/drawing/2014/main" id="{BABFD22A-F1DE-4971-A9A2-8E2CB00B154F}"/>
              </a:ext>
            </a:extLst>
          </p:cNvPr>
          <p:cNvSpPr/>
          <p:nvPr/>
        </p:nvSpPr>
        <p:spPr>
          <a:xfrm>
            <a:off x="6754509" y="2757760"/>
            <a:ext cx="1726300" cy="500063"/>
          </a:xfrm>
          <a:prstGeom prst="flowChartAlternate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DD89CD2D-73E5-4FB8-9C2C-3DB1CDCE756B}"/>
              </a:ext>
            </a:extLst>
          </p:cNvPr>
          <p:cNvSpPr txBox="1"/>
          <p:nvPr/>
        </p:nvSpPr>
        <p:spPr>
          <a:xfrm>
            <a:off x="8537423" y="2638697"/>
            <a:ext cx="1377303"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Win a match</a:t>
            </a:r>
          </a:p>
        </p:txBody>
      </p:sp>
      <p:pic>
        <p:nvPicPr>
          <p:cNvPr id="34" name="Google Shape;338;p8">
            <a:hlinkClick r:id="" action="ppaction://noaction">
              <a:snd r:embed="rId7" name="T3_W1F_6.2.wav"/>
            </a:hlinkClick>
            <a:extLst>
              <a:ext uri="{FF2B5EF4-FFF2-40B4-BE49-F238E27FC236}">
                <a16:creationId xmlns:a16="http://schemas.microsoft.com/office/drawing/2014/main" id="{696447EC-B7B4-4FF7-88BD-26E07A11C6C2}"/>
              </a:ext>
            </a:extLst>
          </p:cNvPr>
          <p:cNvPicPr preferRelativeResize="0"/>
          <p:nvPr/>
        </p:nvPicPr>
        <p:blipFill rotWithShape="1">
          <a:blip r:embed="rId8">
            <a:alphaModFix/>
          </a:blip>
          <a:srcRect/>
          <a:stretch/>
        </p:blipFill>
        <p:spPr>
          <a:xfrm>
            <a:off x="387139" y="1649075"/>
            <a:ext cx="534978" cy="523220"/>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9" name="T3_W1F_6.3.wav"/>
            </a:hlinkClick>
            <a:extLst>
              <a:ext uri="{FF2B5EF4-FFF2-40B4-BE49-F238E27FC236}">
                <a16:creationId xmlns:a16="http://schemas.microsoft.com/office/drawing/2014/main" id="{A41080BD-22FD-4311-996B-970638EC2A84}"/>
              </a:ext>
            </a:extLst>
          </p:cNvPr>
          <p:cNvPicPr preferRelativeResize="0"/>
          <p:nvPr/>
        </p:nvPicPr>
        <p:blipFill rotWithShape="1">
          <a:blip r:embed="rId8">
            <a:alphaModFix/>
          </a:blip>
          <a:srcRect/>
          <a:stretch/>
        </p:blipFill>
        <p:spPr>
          <a:xfrm>
            <a:off x="397594" y="2374518"/>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0" name="T3_W1F_6.4.wav"/>
            </a:hlinkClick>
            <a:extLst>
              <a:ext uri="{FF2B5EF4-FFF2-40B4-BE49-F238E27FC236}">
                <a16:creationId xmlns:a16="http://schemas.microsoft.com/office/drawing/2014/main" id="{CF0F8A22-C5A5-4044-816A-0FB1BBF99969}"/>
              </a:ext>
            </a:extLst>
          </p:cNvPr>
          <p:cNvPicPr preferRelativeResize="0"/>
          <p:nvPr/>
        </p:nvPicPr>
        <p:blipFill rotWithShape="1">
          <a:blip r:embed="rId8">
            <a:alphaModFix/>
          </a:blip>
          <a:srcRect/>
          <a:stretch/>
        </p:blipFill>
        <p:spPr>
          <a:xfrm>
            <a:off x="397594" y="3167390"/>
            <a:ext cx="534978" cy="523220"/>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11" name="T3_W1F_6.5.wav"/>
            </a:hlinkClick>
            <a:extLst>
              <a:ext uri="{FF2B5EF4-FFF2-40B4-BE49-F238E27FC236}">
                <a16:creationId xmlns:a16="http://schemas.microsoft.com/office/drawing/2014/main" id="{4EE62145-1366-475F-A6D1-FFDC56617187}"/>
              </a:ext>
            </a:extLst>
          </p:cNvPr>
          <p:cNvPicPr preferRelativeResize="0"/>
          <p:nvPr/>
        </p:nvPicPr>
        <p:blipFill rotWithShape="1">
          <a:blip r:embed="rId8">
            <a:alphaModFix/>
          </a:blip>
          <a:srcRect/>
          <a:stretch/>
        </p:blipFill>
        <p:spPr>
          <a:xfrm>
            <a:off x="397594" y="3931189"/>
            <a:ext cx="534978" cy="523220"/>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2" name="T3_W1F_6.6.wav"/>
            </a:hlinkClick>
            <a:extLst>
              <a:ext uri="{FF2B5EF4-FFF2-40B4-BE49-F238E27FC236}">
                <a16:creationId xmlns:a16="http://schemas.microsoft.com/office/drawing/2014/main" id="{F5096BC5-1030-41A0-B4E8-B451CD43307F}"/>
              </a:ext>
            </a:extLst>
          </p:cNvPr>
          <p:cNvPicPr preferRelativeResize="0"/>
          <p:nvPr/>
        </p:nvPicPr>
        <p:blipFill rotWithShape="1">
          <a:blip r:embed="rId8">
            <a:alphaModFix/>
          </a:blip>
          <a:srcRect/>
          <a:stretch/>
        </p:blipFill>
        <p:spPr>
          <a:xfrm>
            <a:off x="397594" y="4694988"/>
            <a:ext cx="534978" cy="523220"/>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3" name="T3_W1F_6.7.wav"/>
            </a:hlinkClick>
            <a:extLst>
              <a:ext uri="{FF2B5EF4-FFF2-40B4-BE49-F238E27FC236}">
                <a16:creationId xmlns:a16="http://schemas.microsoft.com/office/drawing/2014/main" id="{FC473937-EF15-4563-B6BF-D73E8504BE34}"/>
              </a:ext>
            </a:extLst>
          </p:cNvPr>
          <p:cNvPicPr preferRelativeResize="0"/>
          <p:nvPr/>
        </p:nvPicPr>
        <p:blipFill rotWithShape="1">
          <a:blip r:embed="rId8">
            <a:alphaModFix/>
          </a:blip>
          <a:srcRect/>
          <a:stretch/>
        </p:blipFill>
        <p:spPr>
          <a:xfrm>
            <a:off x="387139" y="5429282"/>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4" name="T3_W1F_6.8.wav"/>
            </a:hlinkClick>
            <a:extLst>
              <a:ext uri="{FF2B5EF4-FFF2-40B4-BE49-F238E27FC236}">
                <a16:creationId xmlns:a16="http://schemas.microsoft.com/office/drawing/2014/main" id="{3B520553-C8F4-41AF-B105-236E572CC369}"/>
              </a:ext>
            </a:extLst>
          </p:cNvPr>
          <p:cNvPicPr preferRelativeResize="0"/>
          <p:nvPr/>
        </p:nvPicPr>
        <p:blipFill rotWithShape="1">
          <a:blip r:embed="rId8">
            <a:alphaModFix/>
          </a:blip>
          <a:srcRect/>
          <a:stretch/>
        </p:blipFill>
        <p:spPr>
          <a:xfrm>
            <a:off x="387139" y="6124517"/>
            <a:ext cx="534978" cy="523220"/>
          </a:xfrm>
          <a:prstGeom prst="rect">
            <a:avLst/>
          </a:prstGeom>
          <a:noFill/>
          <a:ln>
            <a:noFill/>
          </a:ln>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0F862DFA-F7C2-47A8-B629-520810761F22}"/>
              </a:ext>
            </a:extLst>
          </p:cNvPr>
          <p:cNvSpPr txBox="1"/>
          <p:nvPr/>
        </p:nvSpPr>
        <p:spPr>
          <a:xfrm>
            <a:off x="-15808" y="1477091"/>
            <a:ext cx="310108" cy="5170646"/>
          </a:xfrm>
          <a:prstGeom prst="rect">
            <a:avLst/>
          </a:prstGeom>
          <a:noFill/>
        </p:spPr>
        <p:txBody>
          <a:bodyPr wrap="square" rtlCol="0">
            <a:spAutoFit/>
          </a:bodyPr>
          <a:lstStyle/>
          <a:p>
            <a:endParaRPr lang="en-GB" dirty="0">
              <a:solidFill>
                <a:srgbClr val="002060"/>
              </a:solidFill>
            </a:endParaRPr>
          </a:p>
          <a:p>
            <a:r>
              <a:rPr lang="en-GB" sz="2400" b="1" dirty="0">
                <a:solidFill>
                  <a:srgbClr val="002060"/>
                </a:solidFill>
              </a:rPr>
              <a:t>1</a:t>
            </a:r>
          </a:p>
          <a:p>
            <a:endParaRPr lang="en-GB" sz="2400" b="1" dirty="0">
              <a:solidFill>
                <a:srgbClr val="002060"/>
              </a:solidFill>
            </a:endParaRPr>
          </a:p>
          <a:p>
            <a:r>
              <a:rPr lang="en-GB" sz="2400" b="1" dirty="0">
                <a:solidFill>
                  <a:srgbClr val="002060"/>
                </a:solidFill>
              </a:rPr>
              <a:t>2</a:t>
            </a:r>
          </a:p>
          <a:p>
            <a:endParaRPr lang="en-GB" sz="2400" b="1" dirty="0">
              <a:solidFill>
                <a:srgbClr val="002060"/>
              </a:solidFill>
            </a:endParaRPr>
          </a:p>
          <a:p>
            <a:r>
              <a:rPr lang="en-GB" sz="2400" b="1" dirty="0">
                <a:solidFill>
                  <a:srgbClr val="002060"/>
                </a:solidFill>
              </a:rPr>
              <a:t>3</a:t>
            </a:r>
          </a:p>
          <a:p>
            <a:endParaRPr lang="en-GB" sz="2400" b="1" dirty="0">
              <a:solidFill>
                <a:srgbClr val="002060"/>
              </a:solidFill>
            </a:endParaRPr>
          </a:p>
          <a:p>
            <a:r>
              <a:rPr lang="en-GB" sz="2400" b="1" dirty="0">
                <a:solidFill>
                  <a:srgbClr val="002060"/>
                </a:solidFill>
              </a:rPr>
              <a:t>4</a:t>
            </a:r>
          </a:p>
          <a:p>
            <a:endParaRPr lang="en-GB" sz="2400" b="1" dirty="0">
              <a:solidFill>
                <a:srgbClr val="002060"/>
              </a:solidFill>
            </a:endParaRPr>
          </a:p>
          <a:p>
            <a:r>
              <a:rPr lang="en-GB" sz="2400" b="1" dirty="0">
                <a:solidFill>
                  <a:srgbClr val="002060"/>
                </a:solidFill>
              </a:rPr>
              <a:t>5</a:t>
            </a:r>
          </a:p>
          <a:p>
            <a:endParaRPr lang="en-GB" sz="2400" b="1" dirty="0">
              <a:solidFill>
                <a:srgbClr val="002060"/>
              </a:solidFill>
            </a:endParaRPr>
          </a:p>
          <a:p>
            <a:r>
              <a:rPr lang="en-GB" sz="2400" b="1" dirty="0">
                <a:solidFill>
                  <a:srgbClr val="002060"/>
                </a:solidFill>
              </a:rPr>
              <a:t>6</a:t>
            </a:r>
          </a:p>
          <a:p>
            <a:endParaRPr lang="en-GB" sz="2400" b="1" dirty="0">
              <a:solidFill>
                <a:srgbClr val="002060"/>
              </a:solidFill>
            </a:endParaRPr>
          </a:p>
          <a:p>
            <a:r>
              <a:rPr lang="en-GB" sz="2400" b="1" dirty="0">
                <a:solidFill>
                  <a:srgbClr val="002060"/>
                </a:solidFill>
              </a:rPr>
              <a:t>7</a:t>
            </a:r>
          </a:p>
        </p:txBody>
      </p:sp>
      <p:pic>
        <p:nvPicPr>
          <p:cNvPr id="42" name="Picture 41">
            <a:extLst>
              <a:ext uri="{FF2B5EF4-FFF2-40B4-BE49-F238E27FC236}">
                <a16:creationId xmlns:a16="http://schemas.microsoft.com/office/drawing/2014/main" id="{C00ADCDB-1ED3-4D74-A047-D3CB9378BF77}"/>
              </a:ext>
            </a:extLst>
          </p:cNvPr>
          <p:cNvPicPr>
            <a:picLocks noChangeAspect="1"/>
          </p:cNvPicPr>
          <p:nvPr/>
        </p:nvPicPr>
        <p:blipFill>
          <a:blip r:embed="rId15"/>
          <a:stretch>
            <a:fillRect/>
          </a:stretch>
        </p:blipFill>
        <p:spPr>
          <a:xfrm flipH="1">
            <a:off x="1461434" y="3796427"/>
            <a:ext cx="1016895" cy="2897738"/>
          </a:xfrm>
          <a:prstGeom prst="rect">
            <a:avLst/>
          </a:prstGeom>
        </p:spPr>
      </p:pic>
      <p:sp>
        <p:nvSpPr>
          <p:cNvPr id="43" name="Speech Bubble: Rectangle with Corners Rounded 42">
            <a:hlinkClick r:id="" action="ppaction://noaction">
              <a:snd r:embed="rId16"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prstClr val="white"/>
                </a:solidFill>
              </a:rPr>
              <a:t>Hör</a:t>
            </a:r>
            <a:r>
              <a:rPr lang="en-GB" sz="2800" dirty="0">
                <a:solidFill>
                  <a:prstClr val="white"/>
                </a:solidFill>
              </a:rPr>
              <a:t> </a:t>
            </a:r>
            <a:r>
              <a:rPr lang="en-GB" sz="2800" dirty="0" err="1">
                <a:solidFill>
                  <a:prstClr val="white"/>
                </a:solidFill>
              </a:rPr>
              <a:t>zu</a:t>
            </a:r>
            <a:r>
              <a:rPr lang="en-GB" sz="2800" dirty="0">
                <a:solidFill>
                  <a:prstClr val="white"/>
                </a:solidFill>
              </a:rPr>
              <a:t>!</a:t>
            </a:r>
            <a:endParaRPr kumimoji="0" lang="en-GB" sz="2800" b="0" i="0" u="none" strike="noStrike" kern="1200" cap="none" spc="0" normalizeH="0" baseline="0" noProof="0" dirty="0">
              <a:ln>
                <a:noFill/>
              </a:ln>
              <a:solidFill>
                <a:prstClr val="white"/>
              </a:solidFill>
              <a:effectLst/>
              <a:uLnTx/>
              <a:uFillTx/>
            </a:endParaRP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97975" y="-155124"/>
            <a:ext cx="914400" cy="914400"/>
          </a:xfrm>
          <a:prstGeom prst="rect">
            <a:avLst/>
          </a:prstGeom>
        </p:spPr>
      </p:pic>
      <p:sp>
        <p:nvSpPr>
          <p:cNvPr id="24" name="TextBox 23">
            <a:extLst>
              <a:ext uri="{FF2B5EF4-FFF2-40B4-BE49-F238E27FC236}">
                <a16:creationId xmlns:a16="http://schemas.microsoft.com/office/drawing/2014/main" id="{1A871FC8-56A2-4328-9E51-4DA815067A0F}"/>
              </a:ext>
            </a:extLst>
          </p:cNvPr>
          <p:cNvSpPr txBox="1"/>
          <p:nvPr/>
        </p:nvSpPr>
        <p:spPr>
          <a:xfrm>
            <a:off x="4891459" y="3879334"/>
            <a:ext cx="1198560" cy="707886"/>
          </a:xfrm>
          <a:prstGeom prst="rect">
            <a:avLst/>
          </a:prstGeom>
          <a:solidFill>
            <a:srgbClr val="FFFFFF"/>
          </a:solidFill>
        </p:spPr>
        <p:txBody>
          <a:bodyPr wrap="square" rtlCol="0">
            <a:spAutoFit/>
          </a:bodyPr>
          <a:lstStyle/>
          <a:p>
            <a:r>
              <a:rPr lang="en-GB" sz="2000" dirty="0">
                <a:solidFill>
                  <a:srgbClr val="002060"/>
                </a:solidFill>
                <a:latin typeface="Segoe Print" panose="02000600000000000000" pitchFamily="2" charset="0"/>
              </a:rPr>
              <a:t>Play </a:t>
            </a:r>
          </a:p>
          <a:p>
            <a:r>
              <a:rPr lang="en-GB" sz="2000" dirty="0">
                <a:solidFill>
                  <a:srgbClr val="002060"/>
                </a:solidFill>
                <a:latin typeface="Segoe Print" panose="02000600000000000000" pitchFamily="2" charset="0"/>
              </a:rPr>
              <a:t>tennis</a:t>
            </a:r>
          </a:p>
        </p:txBody>
      </p:sp>
      <p:sp>
        <p:nvSpPr>
          <p:cNvPr id="23" name="TextBox 22">
            <a:extLst>
              <a:ext uri="{FF2B5EF4-FFF2-40B4-BE49-F238E27FC236}">
                <a16:creationId xmlns:a16="http://schemas.microsoft.com/office/drawing/2014/main" id="{CF0CB4AB-AE9D-4906-9292-BD64C0EEA51A}"/>
              </a:ext>
            </a:extLst>
          </p:cNvPr>
          <p:cNvSpPr txBox="1"/>
          <p:nvPr/>
        </p:nvSpPr>
        <p:spPr>
          <a:xfrm>
            <a:off x="4712716" y="5065976"/>
            <a:ext cx="1377303" cy="707886"/>
          </a:xfrm>
          <a:prstGeom prst="rect">
            <a:avLst/>
          </a:prstGeom>
          <a:solidFill>
            <a:srgbClr val="FFFFFF"/>
          </a:solidFill>
        </p:spPr>
        <p:txBody>
          <a:bodyPr wrap="square" rtlCol="0">
            <a:spAutoFit/>
          </a:bodyPr>
          <a:lstStyle/>
          <a:p>
            <a:r>
              <a:rPr lang="en-GB" sz="2000" dirty="0">
                <a:solidFill>
                  <a:srgbClr val="002060"/>
                </a:solidFill>
                <a:latin typeface="Segoe Print" panose="02000600000000000000" pitchFamily="2" charset="0"/>
              </a:rPr>
              <a:t>Play music</a:t>
            </a:r>
          </a:p>
        </p:txBody>
      </p:sp>
      <p:sp>
        <p:nvSpPr>
          <p:cNvPr id="25" name="TextBox 24">
            <a:extLst>
              <a:ext uri="{FF2B5EF4-FFF2-40B4-BE49-F238E27FC236}">
                <a16:creationId xmlns:a16="http://schemas.microsoft.com/office/drawing/2014/main" id="{7E64C027-882F-4FFF-A747-BB615FD5C8EC}"/>
              </a:ext>
            </a:extLst>
          </p:cNvPr>
          <p:cNvSpPr txBox="1"/>
          <p:nvPr/>
        </p:nvSpPr>
        <p:spPr>
          <a:xfrm>
            <a:off x="8493441" y="1617491"/>
            <a:ext cx="1377303" cy="707886"/>
          </a:xfrm>
          <a:prstGeom prst="rect">
            <a:avLst/>
          </a:prstGeom>
          <a:solidFill>
            <a:schemeClr val="bg1"/>
          </a:solidFill>
        </p:spPr>
        <p:txBody>
          <a:bodyPr wrap="square" rtlCol="0">
            <a:spAutoFit/>
          </a:bodyPr>
          <a:lstStyle/>
          <a:p>
            <a:r>
              <a:rPr lang="en-GB" sz="2000" dirty="0">
                <a:solidFill>
                  <a:srgbClr val="002060"/>
                </a:solidFill>
                <a:latin typeface="Segoe Print" panose="02000600000000000000" pitchFamily="2" charset="0"/>
              </a:rPr>
              <a:t>Make a present</a:t>
            </a:r>
          </a:p>
        </p:txBody>
      </p:sp>
      <p:sp>
        <p:nvSpPr>
          <p:cNvPr id="49" name="Oval Callout 19">
            <a:extLst>
              <a:ext uri="{FF2B5EF4-FFF2-40B4-BE49-F238E27FC236}">
                <a16:creationId xmlns:a16="http://schemas.microsoft.com/office/drawing/2014/main" id="{EC2A9D8C-68F2-41EF-A4DE-34F13DC88C61}"/>
              </a:ext>
            </a:extLst>
          </p:cNvPr>
          <p:cNvSpPr/>
          <p:nvPr/>
        </p:nvSpPr>
        <p:spPr>
          <a:xfrm>
            <a:off x="8613339" y="3795548"/>
            <a:ext cx="3420314" cy="1734227"/>
          </a:xfrm>
          <a:prstGeom prst="wedgeEllipseCallout">
            <a:avLst>
              <a:gd name="adj1" fmla="val -54942"/>
              <a:gd name="adj2" fmla="val -7664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Here</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Johanna said: ‘morgen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ist</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Sonntag’= </a:t>
            </a:r>
            <a:r>
              <a:rPr lang="en-GB" sz="2000" b="1" i="1" u="sng" kern="0" dirty="0">
                <a:solidFill>
                  <a:prstClr val="white"/>
                </a:solidFill>
                <a:latin typeface="Century Gothic" panose="020F0302020204030204"/>
              </a:rPr>
              <a:t>t</a:t>
            </a:r>
            <a:r>
              <a:rPr kumimoji="0" lang="en-GB" sz="2000" b="1" i="1" u="sng" strike="noStrike" kern="0" cap="none" spc="0" normalizeH="0" noProof="0" dirty="0" err="1">
                <a:ln>
                  <a:noFill/>
                </a:ln>
                <a:solidFill>
                  <a:prstClr val="white"/>
                </a:solidFill>
                <a:effectLst/>
                <a:uLnTx/>
                <a:uFillTx/>
                <a:latin typeface="Century Gothic" panose="020F0302020204030204"/>
                <a:ea typeface="+mn-ea"/>
                <a:cs typeface="+mn-cs"/>
              </a:rPr>
              <a:t>omorrow</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is Sunday.</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9B3E99DB-06BD-4B94-9498-8E8535CBFED7}"/>
              </a:ext>
            </a:extLst>
          </p:cNvPr>
          <p:cNvSpPr txBox="1"/>
          <p:nvPr/>
        </p:nvSpPr>
        <p:spPr>
          <a:xfrm>
            <a:off x="4875670" y="3945757"/>
            <a:ext cx="1144405"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Play </a:t>
            </a:r>
          </a:p>
          <a:p>
            <a:r>
              <a:rPr lang="en-GB" sz="2000" dirty="0">
                <a:solidFill>
                  <a:srgbClr val="00B050"/>
                </a:solidFill>
                <a:latin typeface="Segoe Print" panose="02000600000000000000" pitchFamily="2" charset="0"/>
              </a:rPr>
              <a:t>football</a:t>
            </a:r>
          </a:p>
        </p:txBody>
      </p:sp>
      <p:sp>
        <p:nvSpPr>
          <p:cNvPr id="46" name="TextBox 45">
            <a:extLst>
              <a:ext uri="{FF2B5EF4-FFF2-40B4-BE49-F238E27FC236}">
                <a16:creationId xmlns:a16="http://schemas.microsoft.com/office/drawing/2014/main" id="{A8F77C47-DAFA-4645-90B7-4D457DBDD912}"/>
              </a:ext>
            </a:extLst>
          </p:cNvPr>
          <p:cNvSpPr txBox="1"/>
          <p:nvPr/>
        </p:nvSpPr>
        <p:spPr>
          <a:xfrm>
            <a:off x="4664675" y="5120401"/>
            <a:ext cx="1377303"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Listen to music</a:t>
            </a:r>
          </a:p>
        </p:txBody>
      </p:sp>
      <p:sp>
        <p:nvSpPr>
          <p:cNvPr id="47" name="TextBox 46">
            <a:extLst>
              <a:ext uri="{FF2B5EF4-FFF2-40B4-BE49-F238E27FC236}">
                <a16:creationId xmlns:a16="http://schemas.microsoft.com/office/drawing/2014/main" id="{AC155772-3D2F-416D-B1CD-FA032EF6A6BF}"/>
              </a:ext>
            </a:extLst>
          </p:cNvPr>
          <p:cNvSpPr txBox="1"/>
          <p:nvPr/>
        </p:nvSpPr>
        <p:spPr>
          <a:xfrm>
            <a:off x="8557204" y="1587046"/>
            <a:ext cx="1233816" cy="707886"/>
          </a:xfrm>
          <a:prstGeom prst="rect">
            <a:avLst/>
          </a:prstGeom>
          <a:solidFill>
            <a:srgbClr val="FFFFFF"/>
          </a:solidFill>
        </p:spPr>
        <p:txBody>
          <a:bodyPr wrap="square" rtlCol="0">
            <a:spAutoFit/>
          </a:bodyPr>
          <a:lstStyle/>
          <a:p>
            <a:r>
              <a:rPr lang="en-GB" sz="2000" dirty="0">
                <a:solidFill>
                  <a:srgbClr val="00B050"/>
                </a:solidFill>
                <a:latin typeface="Segoe Print" panose="02000600000000000000" pitchFamily="2" charset="0"/>
              </a:rPr>
              <a:t>Make a picture</a:t>
            </a:r>
          </a:p>
        </p:txBody>
      </p:sp>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AR" sz="3200" b="1" kern="0" dirty="0">
                <a:solidFill>
                  <a:srgbClr val="002060"/>
                </a:solidFill>
                <a:latin typeface="Century Gothic" panose="020B0502020202020204" pitchFamily="34" charset="0"/>
              </a:rPr>
              <a:t> </a:t>
            </a:r>
            <a:r>
              <a:rPr lang="es-AR" sz="3200" b="1" kern="0" dirty="0" err="1">
                <a:solidFill>
                  <a:srgbClr val="002060"/>
                </a:solidFill>
                <a:latin typeface="Century Gothic" panose="020B0502020202020204" pitchFamily="34" charset="0"/>
              </a:rPr>
              <a:t>Follow</a:t>
            </a:r>
            <a:r>
              <a:rPr lang="es-AR" sz="3200" b="1" kern="0" dirty="0">
                <a:solidFill>
                  <a:srgbClr val="002060"/>
                </a:solidFill>
                <a:latin typeface="Century Gothic" panose="020B0502020202020204" pitchFamily="34" charset="0"/>
              </a:rPr>
              <a:t> up 2</a:t>
            </a:r>
            <a:endParaRPr lang="en-GB" sz="3200" kern="0" dirty="0"/>
          </a:p>
        </p:txBody>
      </p:sp>
      <p:sp>
        <p:nvSpPr>
          <p:cNvPr id="2" name="TextBox 1">
            <a:extLst>
              <a:ext uri="{FF2B5EF4-FFF2-40B4-BE49-F238E27FC236}">
                <a16:creationId xmlns:a16="http://schemas.microsoft.com/office/drawing/2014/main" id="{D43FB7E0-CC41-4D5D-991F-268063F45B42}"/>
              </a:ext>
            </a:extLst>
          </p:cNvPr>
          <p:cNvSpPr txBox="1"/>
          <p:nvPr/>
        </p:nvSpPr>
        <p:spPr>
          <a:xfrm>
            <a:off x="2453585" y="5167314"/>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1</a:t>
            </a:r>
          </a:p>
        </p:txBody>
      </p:sp>
      <p:sp>
        <p:nvSpPr>
          <p:cNvPr id="52" name="TextBox 51">
            <a:extLst>
              <a:ext uri="{FF2B5EF4-FFF2-40B4-BE49-F238E27FC236}">
                <a16:creationId xmlns:a16="http://schemas.microsoft.com/office/drawing/2014/main" id="{68B5D1CD-2D73-4314-9492-4998250B68F5}"/>
              </a:ext>
            </a:extLst>
          </p:cNvPr>
          <p:cNvSpPr txBox="1"/>
          <p:nvPr/>
        </p:nvSpPr>
        <p:spPr>
          <a:xfrm>
            <a:off x="6681032" y="4586883"/>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2</a:t>
            </a:r>
          </a:p>
        </p:txBody>
      </p:sp>
      <p:sp>
        <p:nvSpPr>
          <p:cNvPr id="53" name="TextBox 52">
            <a:extLst>
              <a:ext uri="{FF2B5EF4-FFF2-40B4-BE49-F238E27FC236}">
                <a16:creationId xmlns:a16="http://schemas.microsoft.com/office/drawing/2014/main" id="{99D67834-4493-481D-BDA0-3E4044C4DF4B}"/>
              </a:ext>
            </a:extLst>
          </p:cNvPr>
          <p:cNvSpPr txBox="1"/>
          <p:nvPr/>
        </p:nvSpPr>
        <p:spPr>
          <a:xfrm>
            <a:off x="6681032" y="2105268"/>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3</a:t>
            </a:r>
          </a:p>
        </p:txBody>
      </p:sp>
      <p:sp>
        <p:nvSpPr>
          <p:cNvPr id="54" name="TextBox 53">
            <a:extLst>
              <a:ext uri="{FF2B5EF4-FFF2-40B4-BE49-F238E27FC236}">
                <a16:creationId xmlns:a16="http://schemas.microsoft.com/office/drawing/2014/main" id="{B37B5037-0C2B-4BBF-B1C8-188CDE22E327}"/>
              </a:ext>
            </a:extLst>
          </p:cNvPr>
          <p:cNvSpPr txBox="1"/>
          <p:nvPr/>
        </p:nvSpPr>
        <p:spPr>
          <a:xfrm>
            <a:off x="2425763" y="1835722"/>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4</a:t>
            </a:r>
          </a:p>
        </p:txBody>
      </p:sp>
      <p:sp>
        <p:nvSpPr>
          <p:cNvPr id="55" name="TextBox 54">
            <a:extLst>
              <a:ext uri="{FF2B5EF4-FFF2-40B4-BE49-F238E27FC236}">
                <a16:creationId xmlns:a16="http://schemas.microsoft.com/office/drawing/2014/main" id="{7F3D03A7-5338-44ED-A1A7-61B5D072EDDE}"/>
              </a:ext>
            </a:extLst>
          </p:cNvPr>
          <p:cNvSpPr txBox="1"/>
          <p:nvPr/>
        </p:nvSpPr>
        <p:spPr>
          <a:xfrm>
            <a:off x="2425763" y="4057452"/>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5</a:t>
            </a:r>
          </a:p>
        </p:txBody>
      </p:sp>
      <p:sp>
        <p:nvSpPr>
          <p:cNvPr id="56" name="TextBox 55">
            <a:extLst>
              <a:ext uri="{FF2B5EF4-FFF2-40B4-BE49-F238E27FC236}">
                <a16:creationId xmlns:a16="http://schemas.microsoft.com/office/drawing/2014/main" id="{7401F4B4-A977-46F4-AF8C-1800F155BD4B}"/>
              </a:ext>
            </a:extLst>
          </p:cNvPr>
          <p:cNvSpPr txBox="1"/>
          <p:nvPr/>
        </p:nvSpPr>
        <p:spPr>
          <a:xfrm>
            <a:off x="2454836" y="2734361"/>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6</a:t>
            </a:r>
          </a:p>
        </p:txBody>
      </p:sp>
      <p:sp>
        <p:nvSpPr>
          <p:cNvPr id="57" name="TextBox 56">
            <a:extLst>
              <a:ext uri="{FF2B5EF4-FFF2-40B4-BE49-F238E27FC236}">
                <a16:creationId xmlns:a16="http://schemas.microsoft.com/office/drawing/2014/main" id="{1E9C0B64-5721-43E9-8769-0B9E93812739}"/>
              </a:ext>
            </a:extLst>
          </p:cNvPr>
          <p:cNvSpPr txBox="1"/>
          <p:nvPr/>
        </p:nvSpPr>
        <p:spPr>
          <a:xfrm>
            <a:off x="6681715" y="3321278"/>
            <a:ext cx="481426" cy="369332"/>
          </a:xfrm>
          <a:prstGeom prst="rect">
            <a:avLst/>
          </a:prstGeom>
          <a:noFill/>
        </p:spPr>
        <p:txBody>
          <a:bodyPr wrap="square" rtlCol="0">
            <a:spAutoFit/>
          </a:bodyPr>
          <a:lstStyle/>
          <a:p>
            <a:r>
              <a:rPr lang="en-GB" b="1" dirty="0">
                <a:solidFill>
                  <a:srgbClr val="00B050"/>
                </a:solidFill>
                <a:latin typeface="Century Gothic" panose="020B0502020202020204" pitchFamily="34" charset="0"/>
              </a:rPr>
              <a:t>7</a:t>
            </a:r>
          </a:p>
        </p:txBody>
      </p:sp>
    </p:spTree>
    <p:extLst>
      <p:ext uri="{BB962C8B-B14F-4D97-AF65-F5344CB8AC3E}">
        <p14:creationId xmlns:p14="http://schemas.microsoft.com/office/powerpoint/2010/main" val="154089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4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4">
                                            <p:txEl>
                                              <p:pRg st="0" end="0"/>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0" nodeType="clickEffect">
                                  <p:stCondLst>
                                    <p:cond delay="0"/>
                                  </p:stCondLst>
                                  <p:childTnLst>
                                    <p:set>
                                      <p:cBhvr>
                                        <p:cTn id="99" dur="1" fill="hold">
                                          <p:stCondLst>
                                            <p:cond delay="0"/>
                                          </p:stCondLst>
                                        </p:cTn>
                                        <p:tgtEl>
                                          <p:spTgt spid="24">
                                            <p:txEl>
                                              <p:pRg st="0" end="0"/>
                                            </p:txEl>
                                          </p:spTgt>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24">
                                            <p:txEl>
                                              <p:pRg st="1" end="1"/>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48"/>
                                        </p:tgtEl>
                                        <p:attrNameLst>
                                          <p:attrName>style.visibility</p:attrName>
                                        </p:attrNameLst>
                                      </p:cBhvr>
                                      <p:to>
                                        <p:strVal val="visible"/>
                                      </p:to>
                                    </p:set>
                                    <p:anim calcmode="lin" valueType="num">
                                      <p:cBhvr additive="base">
                                        <p:cTn id="106" dur="500" fill="hold"/>
                                        <p:tgtEl>
                                          <p:spTgt spid="48"/>
                                        </p:tgtEl>
                                        <p:attrNameLst>
                                          <p:attrName>ppt_x</p:attrName>
                                        </p:attrNameLst>
                                      </p:cBhvr>
                                      <p:tavLst>
                                        <p:tav tm="0">
                                          <p:val>
                                            <p:strVal val="0-#ppt_w/2"/>
                                          </p:val>
                                        </p:tav>
                                        <p:tav tm="100000">
                                          <p:val>
                                            <p:strVal val="#ppt_x"/>
                                          </p:val>
                                        </p:tav>
                                      </p:tavLst>
                                    </p:anim>
                                    <p:anim calcmode="lin" valueType="num">
                                      <p:cBhvr additive="base">
                                        <p:cTn id="107"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additive="base">
                                        <p:cTn id="116" dur="500" fill="hold"/>
                                        <p:tgtEl>
                                          <p:spTgt spid="46"/>
                                        </p:tgtEl>
                                        <p:attrNameLst>
                                          <p:attrName>ppt_x</p:attrName>
                                        </p:attrNameLst>
                                      </p:cBhvr>
                                      <p:tavLst>
                                        <p:tav tm="0">
                                          <p:val>
                                            <p:strVal val="0-#ppt_w/2"/>
                                          </p:val>
                                        </p:tav>
                                        <p:tav tm="100000">
                                          <p:val>
                                            <p:strVal val="#ppt_x"/>
                                          </p:val>
                                        </p:tav>
                                      </p:tavLst>
                                    </p:anim>
                                    <p:anim calcmode="lin" valueType="num">
                                      <p:cBhvr additive="base">
                                        <p:cTn id="117"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 presetClass="entr" presetSubtype="2"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additive="base">
                                        <p:cTn id="126" dur="500" fill="hold"/>
                                        <p:tgtEl>
                                          <p:spTgt spid="47"/>
                                        </p:tgtEl>
                                        <p:attrNameLst>
                                          <p:attrName>ppt_x</p:attrName>
                                        </p:attrNameLst>
                                      </p:cBhvr>
                                      <p:tavLst>
                                        <p:tav tm="0">
                                          <p:val>
                                            <p:strVal val="1+#ppt_w/2"/>
                                          </p:val>
                                        </p:tav>
                                        <p:tav tm="100000">
                                          <p:val>
                                            <p:strVal val="#ppt_x"/>
                                          </p:val>
                                        </p:tav>
                                      </p:tavLst>
                                    </p:anim>
                                    <p:anim calcmode="lin" valueType="num">
                                      <p:cBhvr additive="base">
                                        <p:cTn id="127"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1" grpId="0" animBg="1"/>
      <p:bldP spid="24" grpId="0" uiExpand="1" build="allAtOnce"/>
      <p:bldP spid="23" grpId="0" build="allAtOnce"/>
      <p:bldP spid="25" grpId="0" build="allAtOnce"/>
      <p:bldP spid="49" grpId="0" animBg="1"/>
      <p:bldP spid="49" grpId="1" animBg="1"/>
      <p:bldP spid="48" grpId="0" animBg="1"/>
      <p:bldP spid="46" grpId="0" animBg="1"/>
      <p:bldP spid="47" grpId="0" animBg="1"/>
      <p:bldP spid="2" grpId="0"/>
      <p:bldP spid="52" grpId="0"/>
      <p:bldP spid="53" grpId="0"/>
      <p:bldP spid="54" grpId="0"/>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44A8C7-914F-4D0A-BFCC-4CDEF7FFA54F}"/>
              </a:ext>
            </a:extLst>
          </p:cNvPr>
          <p:cNvGrpSpPr/>
          <p:nvPr/>
        </p:nvGrpSpPr>
        <p:grpSpPr>
          <a:xfrm>
            <a:off x="1660301" y="3966623"/>
            <a:ext cx="10245628" cy="3953465"/>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10"/>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1777936087"/>
              </p:ext>
            </p:extLst>
          </p:nvPr>
        </p:nvGraphicFramePr>
        <p:xfrm>
          <a:off x="5958998" y="1352078"/>
          <a:ext cx="5946931" cy="3872385"/>
        </p:xfrm>
        <a:graphic>
          <a:graphicData uri="http://schemas.openxmlformats.org/drawingml/2006/table">
            <a:tbl>
              <a:tblPr>
                <a:tableStyleId>{284E427A-3D55-4303-BF80-6455036E1DE7}</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solidFill>
                            <a:srgbClr val="002060"/>
                          </a:solidFill>
                          <a:latin typeface="Century Gothic" panose="020B0502020202020204" pitchFamily="34" charset="0"/>
                          <a:hlinkClick r:id="" action="ppaction://noaction">
                            <a:snd r:embed="rId11" name="T3_W1F_7.1.wav"/>
                            <a:extLst>
                              <a:ext uri="{A12FA001-AC4F-418D-AE19-62706E023703}">
                                <ahyp:hlinkClr xmlns:ahyp="http://schemas.microsoft.com/office/drawing/2018/hyperlinkcolor" val="tx"/>
                              </a:ext>
                            </a:extLst>
                          </a:hlinkClick>
                        </a:rPr>
                        <a:t>1.</a:t>
                      </a:r>
                      <a:endParaRPr lang="en-GB" sz="2000" b="0" strike="noStrike" spc="-1" dirty="0">
                        <a:solidFill>
                          <a:srgbClr val="002060"/>
                        </a:solidFill>
                        <a:latin typeface="Century Gothic" panose="020B0502020202020204" pitchFamily="34" charset="0"/>
                      </a:endParaRPr>
                    </a:p>
                  </a:txBody>
                  <a:tcPr anchor="ctr"/>
                </a:tc>
                <a:tc>
                  <a:txBody>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hlinkClick r:id="" action="ppaction://noaction">
                            <a:snd r:embed="rId12" name="T3_W1F_7.3.wav"/>
                            <a:extLst>
                              <a:ext uri="{A12FA001-AC4F-418D-AE19-62706E023703}">
                                <ahyp:hlinkClr xmlns:ahyp="http://schemas.microsoft.com/office/drawing/2018/hyperlinkcolor" val="tx"/>
                              </a:ext>
                            </a:extLst>
                          </a:hlinkClick>
                        </a:rPr>
                        <a:t>2.</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hlinkClick r:id="" action="ppaction://noaction">
                            <a:snd r:embed="rId13" name="T3_W1F_7.4.wav"/>
                            <a:extLst>
                              <a:ext uri="{A12FA001-AC4F-418D-AE19-62706E023703}">
                                <ahyp:hlinkClr xmlns:ahyp="http://schemas.microsoft.com/office/drawing/2018/hyperlinkcolor" val="tx"/>
                              </a:ext>
                            </a:extLst>
                          </a:hlinkClick>
                        </a:rPr>
                        <a:t>3.</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Sonntag.</a:t>
                      </a: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hlinkClick r:id="" action="ppaction://noaction">
                            <a:snd r:embed="rId14" name="T3_W1F_7.5.wav"/>
                            <a:extLst>
                              <a:ext uri="{A12FA001-AC4F-418D-AE19-62706E023703}">
                                <ahyp:hlinkClr xmlns:ahyp="http://schemas.microsoft.com/office/drawing/2018/hyperlinkcolor" val="tx"/>
                              </a:ext>
                            </a:extLst>
                          </a:hlinkClick>
                        </a:rPr>
                        <a:t>4.</a:t>
                      </a: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8" name="Speech Bubble: Rectangle with Corners Rounded 7">
            <a:hlinkClick r:id="" action="ppaction://noaction">
              <a:snd r:embed="rId11" name="T3_W1F_7.1.wav"/>
            </a:hlinkClick>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55489" y="-2912"/>
            <a:ext cx="914400" cy="914400"/>
          </a:xfrm>
          <a:prstGeom prst="rect">
            <a:avLst/>
          </a:prstGeom>
        </p:spPr>
      </p:pic>
      <p:sp>
        <p:nvSpPr>
          <p:cNvPr id="10" name="Google Shape;108;p3">
            <a:hlinkClick r:id="" action="ppaction://noaction">
              <a:snd r:embed="rId11" name="T3_W1F_7.1.wav"/>
            </a:hlinkClick>
            <a:extLst>
              <a:ext uri="{FF2B5EF4-FFF2-40B4-BE49-F238E27FC236}">
                <a16:creationId xmlns:a16="http://schemas.microsoft.com/office/drawing/2014/main" id="{58DE2B2C-7CEA-4E91-8562-FCECCF8D4011}"/>
              </a:ext>
            </a:extLst>
          </p:cNvPr>
          <p:cNvSpPr txBox="1"/>
          <p:nvPr/>
        </p:nvSpPr>
        <p:spPr>
          <a:xfrm>
            <a:off x="4110795" y="193064"/>
            <a:ext cx="5873896"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Schreib</a:t>
            </a:r>
            <a:r>
              <a:rPr lang="en-GB" sz="2400" b="1" spc="-1" dirty="0">
                <a:solidFill>
                  <a:schemeClr val="bg1"/>
                </a:solidFill>
                <a:latin typeface="Century Gothic" panose="020B0502020202020204" pitchFamily="34" charset="0"/>
                <a:ea typeface="Calibri"/>
                <a:sym typeface="Calibri"/>
              </a:rPr>
              <a:t> auf Deutsch und auf </a:t>
            </a:r>
            <a:r>
              <a:rPr lang="en-GB" sz="2400" b="1" spc="-1" dirty="0" err="1">
                <a:solidFill>
                  <a:schemeClr val="bg1"/>
                </a:solidFill>
                <a:latin typeface="Century Gothic" panose="020B0502020202020204" pitchFamily="34" charset="0"/>
                <a:ea typeface="Calibri"/>
                <a:sym typeface="Calibri"/>
              </a:rPr>
              <a:t>Englisch</a:t>
            </a:r>
            <a:r>
              <a:rPr lang="en-GB" sz="2400" b="1" spc="-1" dirty="0">
                <a:solidFill>
                  <a:schemeClr val="bg1"/>
                </a:solidFill>
                <a:latin typeface="Century Gothic" panose="020B0502020202020204" pitchFamily="34" charset="0"/>
                <a:ea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1525365998"/>
              </p:ext>
            </p:extLst>
          </p:nvPr>
        </p:nvGraphicFramePr>
        <p:xfrm>
          <a:off x="332908" y="1255897"/>
          <a:ext cx="5149841" cy="3665274"/>
        </p:xfrm>
        <a:graphic>
          <a:graphicData uri="http://schemas.openxmlformats.org/drawingml/2006/table">
            <a:tbl>
              <a:tblPr>
                <a:tableStyleId>{775DCB02-9BB8-47FD-8907-85C794F793BA}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latin typeface="Century Gothic" panose="020B0502020202020204" pitchFamily="34" charset="0"/>
                        </a:rPr>
                        <a:t>morgen</a:t>
                      </a: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Mittwoch</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Freitag</a:t>
                      </a: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Freitag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101E91D5-33E0-4BFB-90CD-808EF2541183}"/>
              </a:ext>
            </a:extLst>
          </p:cNvPr>
          <p:cNvSpPr txBox="1"/>
          <p:nvPr/>
        </p:nvSpPr>
        <p:spPr>
          <a:xfrm>
            <a:off x="946221" y="1995345"/>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Dienstag</a:t>
            </a:r>
            <a:endParaRPr lang="en-GB" sz="2000"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3595571D-26A2-4F93-96E2-07F1D8A7C6E1}"/>
              </a:ext>
            </a:extLst>
          </p:cNvPr>
          <p:cNvSpPr txBox="1"/>
          <p:nvPr/>
        </p:nvSpPr>
        <p:spPr>
          <a:xfrm>
            <a:off x="2891616" y="2588486"/>
            <a:ext cx="2148840"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Montag</a:t>
            </a:r>
          </a:p>
        </p:txBody>
      </p:sp>
      <p:sp>
        <p:nvSpPr>
          <p:cNvPr id="15" name="TextBox 14">
            <a:extLst>
              <a:ext uri="{FF2B5EF4-FFF2-40B4-BE49-F238E27FC236}">
                <a16:creationId xmlns:a16="http://schemas.microsoft.com/office/drawing/2014/main" id="{F7157FF0-D8DC-49D5-A72D-DE50FF787CFA}"/>
              </a:ext>
            </a:extLst>
          </p:cNvPr>
          <p:cNvSpPr txBox="1"/>
          <p:nvPr/>
        </p:nvSpPr>
        <p:spPr>
          <a:xfrm>
            <a:off x="898654" y="3198167"/>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Donnerstag</a:t>
            </a:r>
            <a:endParaRPr lang="en-GB" sz="2000"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EE685D07-8D59-443B-9968-03E7D5C7DAE3}"/>
              </a:ext>
            </a:extLst>
          </p:cNvPr>
          <p:cNvSpPr txBox="1"/>
          <p:nvPr/>
        </p:nvSpPr>
        <p:spPr>
          <a:xfrm>
            <a:off x="2884713" y="3824846"/>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Samstag</a:t>
            </a:r>
            <a:endParaRPr lang="en-GB" sz="2000"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6F8A1C75-3096-4B85-91BE-7620B78AC155}"/>
              </a:ext>
            </a:extLst>
          </p:cNvPr>
          <p:cNvSpPr txBox="1"/>
          <p:nvPr/>
        </p:nvSpPr>
        <p:spPr>
          <a:xfrm>
            <a:off x="946221" y="4451525"/>
            <a:ext cx="2148840" cy="400110"/>
          </a:xfrm>
          <a:prstGeom prst="rect">
            <a:avLst/>
          </a:prstGeom>
          <a:noFill/>
        </p:spPr>
        <p:txBody>
          <a:bodyPr wrap="square" rtlCol="0">
            <a:spAutoFit/>
          </a:bodyPr>
          <a:lstStyle/>
          <a:p>
            <a:r>
              <a:rPr lang="en-GB" sz="2000" dirty="0" err="1">
                <a:solidFill>
                  <a:srgbClr val="FF0066"/>
                </a:solidFill>
                <a:latin typeface="Century Gothic" panose="020B0502020202020204" pitchFamily="34" charset="0"/>
              </a:rPr>
              <a:t>Samstag</a:t>
            </a:r>
            <a:endParaRPr lang="en-GB" sz="2000" dirty="0">
              <a:solidFill>
                <a:srgbClr val="FF0066"/>
              </a:solidFill>
              <a:latin typeface="Century Gothic" panose="020B0502020202020204" pitchFamily="34" charset="0"/>
            </a:endParaRPr>
          </a:p>
        </p:txBody>
      </p:sp>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a:t>
            </a:r>
            <a:r>
              <a:rPr lang="en-GB" sz="2100" kern="0" dirty="0">
                <a:solidFill>
                  <a:srgbClr val="002060"/>
                </a:solidFill>
                <a:latin typeface="Century Gothic"/>
                <a:ea typeface="Century Gothic"/>
                <a:cs typeface="Century Gothic"/>
                <a:sym typeface="Century Gothic"/>
              </a:rPr>
              <a:t>missing days of the week</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921762" y="89261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2060"/>
                </a:solidFill>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000" kern="0" dirty="0">
                <a:solidFill>
                  <a:srgbClr val="002060"/>
                </a:solidFill>
                <a:latin typeface="Century Gothic"/>
                <a:ea typeface="Century Gothic"/>
                <a:cs typeface="Century Gothic"/>
                <a:sym typeface="Century Gothic"/>
              </a:rPr>
              <a:t>Translate the sentences into English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17"/>
          <a:stretch>
            <a:fillRect/>
          </a:stretch>
        </p:blipFill>
        <p:spPr>
          <a:xfrm>
            <a:off x="9997210" y="19213"/>
            <a:ext cx="1000677" cy="735633"/>
          </a:xfrm>
          <a:prstGeom prst="rect">
            <a:avLst/>
          </a:prstGeom>
        </p:spPr>
      </p:pic>
      <p:sp>
        <p:nvSpPr>
          <p:cNvPr id="22" name="Title 2">
            <a:extLst>
              <a:ext uri="{FF2B5EF4-FFF2-40B4-BE49-F238E27FC236}">
                <a16:creationId xmlns:a16="http://schemas.microsoft.com/office/drawing/2014/main" id="{8251CBC9-A0E0-4245-A361-1F658331531A}"/>
              </a:ext>
            </a:extLst>
          </p:cNvPr>
          <p:cNvSpPr txBox="1">
            <a:spLocks/>
          </p:cNvSpPr>
          <p:nvPr/>
        </p:nvSpPr>
        <p:spPr>
          <a:xfrm>
            <a:off x="10114487" y="763056"/>
            <a:ext cx="791468" cy="208119"/>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b="1"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Montag</a:t>
            </a:r>
          </a:p>
        </p:txBody>
      </p:sp>
      <p:sp>
        <p:nvSpPr>
          <p:cNvPr id="26" name="TextBox 25">
            <a:extLst>
              <a:ext uri="{FF2B5EF4-FFF2-40B4-BE49-F238E27FC236}">
                <a16:creationId xmlns:a16="http://schemas.microsoft.com/office/drawing/2014/main" id="{A9E8E79D-EE1F-4802-BFE1-6DD17CDC6882}"/>
              </a:ext>
            </a:extLst>
          </p:cNvPr>
          <p:cNvSpPr txBox="1"/>
          <p:nvPr/>
        </p:nvSpPr>
        <p:spPr>
          <a:xfrm>
            <a:off x="4449373" y="5943356"/>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Dienstag</a:t>
            </a:r>
            <a:endParaRPr lang="en-GB"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9279EFD5-BE0A-4B4B-9832-3DC8E4B17E75}"/>
              </a:ext>
            </a:extLst>
          </p:cNvPr>
          <p:cNvSpPr txBox="1"/>
          <p:nvPr/>
        </p:nvSpPr>
        <p:spPr>
          <a:xfrm>
            <a:off x="5587170" y="5769317"/>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Mittwoch</a:t>
            </a:r>
            <a:endParaRPr lang="en-GB" dirty="0">
              <a:solidFill>
                <a:srgbClr val="FF0066"/>
              </a:solidFill>
              <a:latin typeface="Century Gothic" panose="020B0502020202020204" pitchFamily="34" charset="0"/>
            </a:endParaRPr>
          </a:p>
        </p:txBody>
      </p:sp>
      <p:sp>
        <p:nvSpPr>
          <p:cNvPr id="28" name="TextBox 27">
            <a:extLst>
              <a:ext uri="{FF2B5EF4-FFF2-40B4-BE49-F238E27FC236}">
                <a16:creationId xmlns:a16="http://schemas.microsoft.com/office/drawing/2014/main" id="{8DC1FDD0-6018-4F61-BEBB-26038A822F4C}"/>
              </a:ext>
            </a:extLst>
          </p:cNvPr>
          <p:cNvSpPr txBox="1"/>
          <p:nvPr/>
        </p:nvSpPr>
        <p:spPr>
          <a:xfrm>
            <a:off x="6742062" y="5854625"/>
            <a:ext cx="1335985" cy="338554"/>
          </a:xfrm>
          <a:prstGeom prst="rect">
            <a:avLst/>
          </a:prstGeom>
          <a:noFill/>
        </p:spPr>
        <p:txBody>
          <a:bodyPr wrap="square" rtlCol="0">
            <a:spAutoFit/>
          </a:bodyPr>
          <a:lstStyle/>
          <a:p>
            <a:r>
              <a:rPr lang="en-GB" sz="1600" dirty="0" err="1">
                <a:solidFill>
                  <a:srgbClr val="FF0066"/>
                </a:solidFill>
                <a:latin typeface="Century Gothic" panose="020B0502020202020204" pitchFamily="34" charset="0"/>
              </a:rPr>
              <a:t>Donnerstag</a:t>
            </a:r>
            <a:endParaRPr lang="en-GB" sz="1600" dirty="0">
              <a:solidFill>
                <a:srgbClr val="FF0066"/>
              </a:solidFill>
              <a:latin typeface="Century Gothic" panose="020B0502020202020204" pitchFamily="34" charset="0"/>
            </a:endParaRPr>
          </a:p>
        </p:txBody>
      </p:sp>
      <p:sp>
        <p:nvSpPr>
          <p:cNvPr id="29" name="TextBox 28">
            <a:extLst>
              <a:ext uri="{FF2B5EF4-FFF2-40B4-BE49-F238E27FC236}">
                <a16:creationId xmlns:a16="http://schemas.microsoft.com/office/drawing/2014/main" id="{5E8C809B-1895-4C6C-99C2-239EC39EC112}"/>
              </a:ext>
            </a:extLst>
          </p:cNvPr>
          <p:cNvSpPr txBox="1"/>
          <p:nvPr/>
        </p:nvSpPr>
        <p:spPr>
          <a:xfrm>
            <a:off x="8124586" y="6082838"/>
            <a:ext cx="1286463"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Freitag</a:t>
            </a:r>
          </a:p>
        </p:txBody>
      </p:sp>
      <p:sp>
        <p:nvSpPr>
          <p:cNvPr id="30" name="TextBox 29">
            <a:extLst>
              <a:ext uri="{FF2B5EF4-FFF2-40B4-BE49-F238E27FC236}">
                <a16:creationId xmlns:a16="http://schemas.microsoft.com/office/drawing/2014/main" id="{88EE1673-0DCF-4931-BA89-71F077039FEE}"/>
              </a:ext>
            </a:extLst>
          </p:cNvPr>
          <p:cNvSpPr txBox="1"/>
          <p:nvPr/>
        </p:nvSpPr>
        <p:spPr>
          <a:xfrm>
            <a:off x="9305399" y="6048775"/>
            <a:ext cx="1286463" cy="369332"/>
          </a:xfrm>
          <a:prstGeom prst="rect">
            <a:avLst/>
          </a:prstGeom>
          <a:noFill/>
        </p:spPr>
        <p:txBody>
          <a:bodyPr wrap="square" rtlCol="0">
            <a:spAutoFit/>
          </a:bodyPr>
          <a:lstStyle/>
          <a:p>
            <a:r>
              <a:rPr lang="en-GB" dirty="0" err="1">
                <a:solidFill>
                  <a:srgbClr val="FF0066"/>
                </a:solidFill>
                <a:latin typeface="Century Gothic" panose="020B0502020202020204" pitchFamily="34" charset="0"/>
              </a:rPr>
              <a:t>Samstag</a:t>
            </a:r>
            <a:endParaRPr lang="en-GB" dirty="0">
              <a:solidFill>
                <a:srgbClr val="FF0066"/>
              </a:solidFill>
              <a:latin typeface="Century Gothic" panose="020B0502020202020204" pitchFamily="34" charset="0"/>
            </a:endParaRPr>
          </a:p>
        </p:txBody>
      </p:sp>
      <p:sp>
        <p:nvSpPr>
          <p:cNvPr id="31" name="TextBox 30">
            <a:extLst>
              <a:ext uri="{FF2B5EF4-FFF2-40B4-BE49-F238E27FC236}">
                <a16:creationId xmlns:a16="http://schemas.microsoft.com/office/drawing/2014/main" id="{89A52084-4CDB-4142-8E44-758A91139279}"/>
              </a:ext>
            </a:extLst>
          </p:cNvPr>
          <p:cNvSpPr txBox="1"/>
          <p:nvPr/>
        </p:nvSpPr>
        <p:spPr>
          <a:xfrm>
            <a:off x="10650960" y="5858818"/>
            <a:ext cx="1286463" cy="369332"/>
          </a:xfrm>
          <a:prstGeom prst="rect">
            <a:avLst/>
          </a:prstGeom>
          <a:noFill/>
        </p:spPr>
        <p:txBody>
          <a:bodyPr wrap="square" rtlCol="0">
            <a:spAutoFit/>
          </a:bodyPr>
          <a:lstStyle/>
          <a:p>
            <a:r>
              <a:rPr lang="en-GB" dirty="0">
                <a:solidFill>
                  <a:srgbClr val="FF0066"/>
                </a:solidFill>
                <a:latin typeface="Century Gothic" panose="020B0502020202020204" pitchFamily="34" charset="0"/>
              </a:rPr>
              <a:t>Sonntag</a:t>
            </a:r>
          </a:p>
        </p:txBody>
      </p:sp>
      <p:sp>
        <p:nvSpPr>
          <p:cNvPr id="33" name="TextBox 32">
            <a:extLst>
              <a:ext uri="{FF2B5EF4-FFF2-40B4-BE49-F238E27FC236}">
                <a16:creationId xmlns:a16="http://schemas.microsoft.com/office/drawing/2014/main" id="{098553F6-233A-4656-9010-75C0D595EC42}"/>
              </a:ext>
            </a:extLst>
          </p:cNvPr>
          <p:cNvSpPr txBox="1"/>
          <p:nvPr/>
        </p:nvSpPr>
        <p:spPr>
          <a:xfrm>
            <a:off x="6536210" y="1888910"/>
            <a:ext cx="3537955"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Today is Thursday.</a:t>
            </a:r>
          </a:p>
        </p:txBody>
      </p:sp>
      <p:sp>
        <p:nvSpPr>
          <p:cNvPr id="34" name="TextBox 33">
            <a:extLst>
              <a:ext uri="{FF2B5EF4-FFF2-40B4-BE49-F238E27FC236}">
                <a16:creationId xmlns:a16="http://schemas.microsoft.com/office/drawing/2014/main" id="{F25686EC-89A1-4D9E-AC60-8B5FBB3D0C1D}"/>
              </a:ext>
            </a:extLst>
          </p:cNvPr>
          <p:cNvSpPr txBox="1"/>
          <p:nvPr/>
        </p:nvSpPr>
        <p:spPr>
          <a:xfrm>
            <a:off x="6516772" y="2837161"/>
            <a:ext cx="3576829"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Tomorrow is Saturday.</a:t>
            </a:r>
          </a:p>
        </p:txBody>
      </p:sp>
      <p:sp>
        <p:nvSpPr>
          <p:cNvPr id="36" name="TextBox 35">
            <a:extLst>
              <a:ext uri="{FF2B5EF4-FFF2-40B4-BE49-F238E27FC236}">
                <a16:creationId xmlns:a16="http://schemas.microsoft.com/office/drawing/2014/main" id="{D723508A-2057-4F4C-B7E5-645AEE7018D0}"/>
              </a:ext>
            </a:extLst>
          </p:cNvPr>
          <p:cNvSpPr txBox="1"/>
          <p:nvPr/>
        </p:nvSpPr>
        <p:spPr>
          <a:xfrm>
            <a:off x="6536211" y="3725321"/>
            <a:ext cx="3576828"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My favourite day is Sunday.</a:t>
            </a:r>
          </a:p>
        </p:txBody>
      </p:sp>
      <p:sp>
        <p:nvSpPr>
          <p:cNvPr id="37" name="TextBox 36">
            <a:extLst>
              <a:ext uri="{FF2B5EF4-FFF2-40B4-BE49-F238E27FC236}">
                <a16:creationId xmlns:a16="http://schemas.microsoft.com/office/drawing/2014/main" id="{8B7A9FA9-633D-438A-B856-48A5318E4FAD}"/>
              </a:ext>
            </a:extLst>
          </p:cNvPr>
          <p:cNvSpPr txBox="1"/>
          <p:nvPr/>
        </p:nvSpPr>
        <p:spPr>
          <a:xfrm>
            <a:off x="6516771" y="4730941"/>
            <a:ext cx="5292461" cy="400110"/>
          </a:xfrm>
          <a:prstGeom prst="rect">
            <a:avLst/>
          </a:prstGeom>
          <a:noFill/>
        </p:spPr>
        <p:txBody>
          <a:bodyPr wrap="square" rtlCol="0">
            <a:spAutoFit/>
          </a:bodyPr>
          <a:lstStyle/>
          <a:p>
            <a:r>
              <a:rPr lang="en-GB" sz="2000" dirty="0">
                <a:solidFill>
                  <a:srgbClr val="FF0066"/>
                </a:solidFill>
                <a:latin typeface="Century Gothic" panose="020B0502020202020204" pitchFamily="34" charset="0"/>
              </a:rPr>
              <a:t>Is today Tuesday or Wednesday?</a:t>
            </a:r>
          </a:p>
        </p:txBody>
      </p:sp>
      <p:pic>
        <p:nvPicPr>
          <p:cNvPr id="32" name="Picture 31">
            <a:extLst>
              <a:ext uri="{FF2B5EF4-FFF2-40B4-BE49-F238E27FC236}">
                <a16:creationId xmlns:a16="http://schemas.microsoft.com/office/drawing/2014/main" id="{4A4EFA7C-2533-49F9-A4B6-8E040C9254CF}"/>
              </a:ext>
            </a:extLst>
          </p:cNvPr>
          <p:cNvPicPr>
            <a:picLocks noChangeAspect="1"/>
          </p:cNvPicPr>
          <p:nvPr/>
        </p:nvPicPr>
        <p:blipFill>
          <a:blip r:embed="rId18"/>
          <a:stretch>
            <a:fillRect/>
          </a:stretch>
        </p:blipFill>
        <p:spPr>
          <a:xfrm>
            <a:off x="11010406" y="-20665"/>
            <a:ext cx="1080707" cy="1106236"/>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22.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2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_2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1_2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1_22.1.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T3_W1_22.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22.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3_W1_22.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T3_W1_22.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3_W1_22.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9" name="T3_W1_22.7.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9" grpId="0"/>
      <p:bldP spid="23" grpId="0"/>
      <p:bldP spid="5" grpId="0"/>
      <p:bldP spid="26" grpId="0"/>
      <p:bldP spid="27" grpId="0"/>
      <p:bldP spid="28" grpId="0"/>
      <p:bldP spid="29" grpId="0"/>
      <p:bldP spid="30" grpId="0"/>
      <p:bldP spid="31" grpId="0"/>
      <p:bldP spid="33" grpId="0"/>
      <p:bldP spid="34"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12612802"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   Read the days aloud in the correct order.</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1339" y="189965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hlinkClick r:id="" action="ppaction://noaction">
              <a:snd r:embed="rId4" name="T3_W1F_8.1.wav"/>
            </a:hlinkClick>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21" name="Google Shape;108;p3">
            <a:hlinkClick r:id="" action="ppaction://noaction">
              <a:snd r:embed="rId4" name="T3_W1F_8.1.wav"/>
            </a:hlinkClick>
            <a:extLst>
              <a:ext uri="{FF2B5EF4-FFF2-40B4-BE49-F238E27FC236}">
                <a16:creationId xmlns:a16="http://schemas.microsoft.com/office/drawing/2014/main" id="{5BB05F5B-8767-4DCC-A1DD-032DC5E5529E}"/>
              </a:ext>
            </a:extLst>
          </p:cNvPr>
          <p:cNvSpPr txBox="1"/>
          <p:nvPr/>
        </p:nvSpPr>
        <p:spPr>
          <a:xfrm>
            <a:off x="978665" y="689502"/>
            <a:ext cx="2504038"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Tage</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21">
            <a:extLst>
              <a:ext uri="{FF2B5EF4-FFF2-40B4-BE49-F238E27FC236}">
                <a16:creationId xmlns:a16="http://schemas.microsoft.com/office/drawing/2014/main" id="{B9F4FB1A-61D9-49D7-A6C1-04572F36A908}"/>
              </a:ext>
            </a:extLst>
          </p:cNvPr>
          <p:cNvPicPr>
            <a:picLocks noChangeAspect="1"/>
          </p:cNvPicPr>
          <p:nvPr/>
        </p:nvPicPr>
        <p:blipFill>
          <a:blip r:embed="rId7"/>
          <a:stretch>
            <a:fillRect/>
          </a:stretch>
        </p:blipFill>
        <p:spPr>
          <a:xfrm>
            <a:off x="6579188" y="333570"/>
            <a:ext cx="2283857" cy="2753167"/>
          </a:xfrm>
          <a:prstGeom prst="rect">
            <a:avLst/>
          </a:prstGeom>
        </p:spPr>
      </p:pic>
      <p:pic>
        <p:nvPicPr>
          <p:cNvPr id="38" name="Picture 37">
            <a:extLst>
              <a:ext uri="{FF2B5EF4-FFF2-40B4-BE49-F238E27FC236}">
                <a16:creationId xmlns:a16="http://schemas.microsoft.com/office/drawing/2014/main" id="{0AFFF7F8-B83C-4A69-BE23-70CBEDA69080}"/>
              </a:ext>
            </a:extLst>
          </p:cNvPr>
          <p:cNvPicPr>
            <a:picLocks noChangeAspect="1"/>
          </p:cNvPicPr>
          <p:nvPr/>
        </p:nvPicPr>
        <p:blipFill>
          <a:blip r:embed="rId8"/>
          <a:stretch>
            <a:fillRect/>
          </a:stretch>
        </p:blipFill>
        <p:spPr>
          <a:xfrm>
            <a:off x="2711648" y="3815186"/>
            <a:ext cx="2283857" cy="2857053"/>
          </a:xfrm>
          <a:prstGeom prst="rect">
            <a:avLst/>
          </a:prstGeom>
        </p:spPr>
      </p:pic>
      <p:pic>
        <p:nvPicPr>
          <p:cNvPr id="39" name="Picture 38">
            <a:extLst>
              <a:ext uri="{FF2B5EF4-FFF2-40B4-BE49-F238E27FC236}">
                <a16:creationId xmlns:a16="http://schemas.microsoft.com/office/drawing/2014/main" id="{28EA7FCC-6FE9-4E3D-96B0-9723C25D681C}"/>
              </a:ext>
            </a:extLst>
          </p:cNvPr>
          <p:cNvPicPr>
            <a:picLocks noChangeAspect="1"/>
          </p:cNvPicPr>
          <p:nvPr/>
        </p:nvPicPr>
        <p:blipFill>
          <a:blip r:embed="rId9"/>
          <a:stretch>
            <a:fillRect/>
          </a:stretch>
        </p:blipFill>
        <p:spPr>
          <a:xfrm>
            <a:off x="466849" y="2940350"/>
            <a:ext cx="1180559" cy="2442535"/>
          </a:xfrm>
          <a:prstGeom prst="rect">
            <a:avLst/>
          </a:prstGeom>
        </p:spPr>
      </p:pic>
      <p:pic>
        <p:nvPicPr>
          <p:cNvPr id="40" name="Picture 39">
            <a:extLst>
              <a:ext uri="{FF2B5EF4-FFF2-40B4-BE49-F238E27FC236}">
                <a16:creationId xmlns:a16="http://schemas.microsoft.com/office/drawing/2014/main" id="{F1B7214C-3E71-418D-A919-E08AC07DEB54}"/>
              </a:ext>
            </a:extLst>
          </p:cNvPr>
          <p:cNvPicPr>
            <a:picLocks noChangeAspect="1"/>
          </p:cNvPicPr>
          <p:nvPr/>
        </p:nvPicPr>
        <p:blipFill>
          <a:blip r:embed="rId10"/>
          <a:stretch>
            <a:fillRect/>
          </a:stretch>
        </p:blipFill>
        <p:spPr>
          <a:xfrm>
            <a:off x="6540558" y="3785462"/>
            <a:ext cx="1180559" cy="3112194"/>
          </a:xfrm>
          <a:prstGeom prst="rect">
            <a:avLst/>
          </a:prstGeom>
        </p:spPr>
      </p:pic>
      <p:pic>
        <p:nvPicPr>
          <p:cNvPr id="41" name="Picture 40">
            <a:extLst>
              <a:ext uri="{FF2B5EF4-FFF2-40B4-BE49-F238E27FC236}">
                <a16:creationId xmlns:a16="http://schemas.microsoft.com/office/drawing/2014/main" id="{BC9DC1C1-538E-46AF-BC01-0020082BC191}"/>
              </a:ext>
            </a:extLst>
          </p:cNvPr>
          <p:cNvPicPr>
            <a:picLocks noChangeAspect="1"/>
          </p:cNvPicPr>
          <p:nvPr/>
        </p:nvPicPr>
        <p:blipFill rotWithShape="1">
          <a:blip r:embed="rId11"/>
          <a:srcRect t="15862"/>
          <a:stretch/>
        </p:blipFill>
        <p:spPr>
          <a:xfrm>
            <a:off x="3982840" y="564001"/>
            <a:ext cx="1241248" cy="2753167"/>
          </a:xfrm>
          <a:prstGeom prst="rect">
            <a:avLst/>
          </a:prstGeom>
        </p:spPr>
      </p:pic>
      <p:pic>
        <p:nvPicPr>
          <p:cNvPr id="42" name="Picture 41">
            <a:extLst>
              <a:ext uri="{FF2B5EF4-FFF2-40B4-BE49-F238E27FC236}">
                <a16:creationId xmlns:a16="http://schemas.microsoft.com/office/drawing/2014/main" id="{A6B86F32-35A7-4029-9B6F-2327093DA81B}"/>
              </a:ext>
            </a:extLst>
          </p:cNvPr>
          <p:cNvPicPr>
            <a:picLocks noChangeAspect="1"/>
          </p:cNvPicPr>
          <p:nvPr/>
        </p:nvPicPr>
        <p:blipFill rotWithShape="1">
          <a:blip r:embed="rId12"/>
          <a:srcRect t="21695" b="22752"/>
          <a:stretch/>
        </p:blipFill>
        <p:spPr>
          <a:xfrm>
            <a:off x="1404141" y="1444239"/>
            <a:ext cx="1180559" cy="1728900"/>
          </a:xfrm>
          <a:prstGeom prst="rect">
            <a:avLst/>
          </a:prstGeom>
        </p:spPr>
      </p:pic>
      <p:pic>
        <p:nvPicPr>
          <p:cNvPr id="43" name="Picture 42">
            <a:extLst>
              <a:ext uri="{FF2B5EF4-FFF2-40B4-BE49-F238E27FC236}">
                <a16:creationId xmlns:a16="http://schemas.microsoft.com/office/drawing/2014/main" id="{EEB26348-E260-4514-91AB-C580D2D9403E}"/>
              </a:ext>
            </a:extLst>
          </p:cNvPr>
          <p:cNvPicPr>
            <a:picLocks noChangeAspect="1"/>
          </p:cNvPicPr>
          <p:nvPr/>
        </p:nvPicPr>
        <p:blipFill rotWithShape="1">
          <a:blip r:embed="rId13"/>
          <a:srcRect l="-8818" t="36262" r="8818" b="23593"/>
          <a:stretch/>
        </p:blipFill>
        <p:spPr>
          <a:xfrm>
            <a:off x="8896394" y="3374687"/>
            <a:ext cx="1523769" cy="1612623"/>
          </a:xfrm>
          <a:prstGeom prst="rect">
            <a:avLst/>
          </a:prstGeom>
        </p:spPr>
      </p:pic>
      <p:sp>
        <p:nvSpPr>
          <p:cNvPr id="44" name="TextBox 43">
            <a:hlinkClick r:id="" action="ppaction://noaction">
              <a:snd r:embed="rId14" name="T3_W1_22.2.wav"/>
            </a:hlinkClick>
            <a:extLst>
              <a:ext uri="{FF2B5EF4-FFF2-40B4-BE49-F238E27FC236}">
                <a16:creationId xmlns:a16="http://schemas.microsoft.com/office/drawing/2014/main" id="{BBC19D94-6380-44FC-B88D-A231297C08BE}"/>
              </a:ext>
            </a:extLst>
          </p:cNvPr>
          <p:cNvSpPr txBox="1"/>
          <p:nvPr/>
        </p:nvSpPr>
        <p:spPr>
          <a:xfrm>
            <a:off x="1198846" y="302420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Dienstag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5" name="TextBox 44">
            <a:hlinkClick r:id="" action="ppaction://noaction">
              <a:snd r:embed="rId15" name="T3_W1_22.3.wav"/>
            </a:hlinkClick>
            <a:extLst>
              <a:ext uri="{FF2B5EF4-FFF2-40B4-BE49-F238E27FC236}">
                <a16:creationId xmlns:a16="http://schemas.microsoft.com/office/drawing/2014/main" id="{3AFBDC04-6239-45BD-B4BD-1B46F9F5EAF3}"/>
              </a:ext>
            </a:extLst>
          </p:cNvPr>
          <p:cNvSpPr txBox="1"/>
          <p:nvPr/>
        </p:nvSpPr>
        <p:spPr>
          <a:xfrm>
            <a:off x="3643164" y="268901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Mittwoch</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6" name="TextBox 45">
            <a:hlinkClick r:id="" action="ppaction://noaction">
              <a:snd r:embed="rId16" name="T3_W1_22.6.wav"/>
            </a:hlinkClick>
            <a:extLst>
              <a:ext uri="{FF2B5EF4-FFF2-40B4-BE49-F238E27FC236}">
                <a16:creationId xmlns:a16="http://schemas.microsoft.com/office/drawing/2014/main" id="{BC760640-8E6B-49A1-8FE9-BCD427E99578}"/>
              </a:ext>
            </a:extLst>
          </p:cNvPr>
          <p:cNvSpPr txBox="1"/>
          <p:nvPr/>
        </p:nvSpPr>
        <p:spPr>
          <a:xfrm>
            <a:off x="6797943" y="259473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Samstag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7" name="TextBox 46">
            <a:hlinkClick r:id="" action="ppaction://noaction">
              <a:snd r:embed="rId17" name="T3_W1_22.5.wav"/>
            </a:hlinkClick>
            <a:extLst>
              <a:ext uri="{FF2B5EF4-FFF2-40B4-BE49-F238E27FC236}">
                <a16:creationId xmlns:a16="http://schemas.microsoft.com/office/drawing/2014/main" id="{7456C0F6-0260-4933-BE60-22D29018BB38}"/>
              </a:ext>
            </a:extLst>
          </p:cNvPr>
          <p:cNvSpPr txBox="1"/>
          <p:nvPr/>
        </p:nvSpPr>
        <p:spPr>
          <a:xfrm>
            <a:off x="169702" y="4987241"/>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Freitag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8" name="TextBox 47">
            <a:hlinkClick r:id="" action="ppaction://noaction">
              <a:snd r:embed="rId18" name="T3_W1_22.7.wav"/>
            </a:hlinkClick>
            <a:extLst>
              <a:ext uri="{FF2B5EF4-FFF2-40B4-BE49-F238E27FC236}">
                <a16:creationId xmlns:a16="http://schemas.microsoft.com/office/drawing/2014/main" id="{AAFAFFC9-1470-48CC-A95B-BA926A15C39C}"/>
              </a:ext>
            </a:extLst>
          </p:cNvPr>
          <p:cNvSpPr txBox="1"/>
          <p:nvPr/>
        </p:nvSpPr>
        <p:spPr>
          <a:xfrm>
            <a:off x="2740368" y="6055912"/>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Sonntag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9" name="TextBox 48">
            <a:hlinkClick r:id="" action="ppaction://noaction">
              <a:snd r:embed="rId19" name="T3_W1_22.4.wav"/>
            </a:hlinkClick>
            <a:extLst>
              <a:ext uri="{FF2B5EF4-FFF2-40B4-BE49-F238E27FC236}">
                <a16:creationId xmlns:a16="http://schemas.microsoft.com/office/drawing/2014/main" id="{961BE565-69D5-4851-BB65-5208F33D8315}"/>
              </a:ext>
            </a:extLst>
          </p:cNvPr>
          <p:cNvSpPr txBox="1"/>
          <p:nvPr/>
        </p:nvSpPr>
        <p:spPr>
          <a:xfrm>
            <a:off x="6059745" y="6155520"/>
            <a:ext cx="280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Donnerstag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1" name="TextBox 50">
            <a:hlinkClick r:id="" action="ppaction://noaction">
              <a:snd r:embed="rId20" name="T3_W1_22.1.wav"/>
            </a:hlinkClick>
            <a:extLst>
              <a:ext uri="{FF2B5EF4-FFF2-40B4-BE49-F238E27FC236}">
                <a16:creationId xmlns:a16="http://schemas.microsoft.com/office/drawing/2014/main" id="{03D3C0FD-324B-4EA0-8EF1-DC62DFE58F07}"/>
              </a:ext>
            </a:extLst>
          </p:cNvPr>
          <p:cNvSpPr txBox="1"/>
          <p:nvPr/>
        </p:nvSpPr>
        <p:spPr>
          <a:xfrm>
            <a:off x="8620434" y="5003149"/>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Montag</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Tree>
    <p:extLst>
      <p:ext uri="{BB962C8B-B14F-4D97-AF65-F5344CB8AC3E}">
        <p14:creationId xmlns:p14="http://schemas.microsoft.com/office/powerpoint/2010/main" val="3459315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704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hlinkClick r:id="" action="ppaction://noaction">
              <a:snd r:embed="rId11" name="T3_W1F_8.1.wav"/>
            </a:hlinkClick>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4" y="463138"/>
            <a:ext cx="914400" cy="914400"/>
          </a:xfrm>
          <a:prstGeom prst="rect">
            <a:avLst/>
          </a:prstGeom>
        </p:spPr>
      </p:pic>
      <p:sp>
        <p:nvSpPr>
          <p:cNvPr id="21" name="Google Shape;108;p3">
            <a:hlinkClick r:id="" action="ppaction://noaction">
              <a:snd r:embed="rId11" name="T3_W1F_8.1.wav"/>
            </a:hlinkClick>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Sag die </a:t>
            </a:r>
            <a:r>
              <a:rPr lang="en-GB" sz="2400" b="1" spc="-1" dirty="0" err="1">
                <a:solidFill>
                  <a:schemeClr val="bg1"/>
                </a:solidFill>
                <a:latin typeface="Century Gothic" panose="020B0502020202020204" pitchFamily="34" charset="0"/>
                <a:ea typeface="Calibri"/>
                <a:cs typeface="Calibri"/>
                <a:sym typeface="Calibri"/>
              </a:rPr>
              <a:t>Tage</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4" name="Picture 43">
            <a:extLst>
              <a:ext uri="{FF2B5EF4-FFF2-40B4-BE49-F238E27FC236}">
                <a16:creationId xmlns:a16="http://schemas.microsoft.com/office/drawing/2014/main" id="{3B63AEE5-9A71-4407-8F7F-28127E65DB7F}"/>
              </a:ext>
            </a:extLst>
          </p:cNvPr>
          <p:cNvPicPr>
            <a:picLocks noChangeAspect="1"/>
          </p:cNvPicPr>
          <p:nvPr/>
        </p:nvPicPr>
        <p:blipFill rotWithShape="1">
          <a:blip r:embed="rId14"/>
          <a:srcRect l="-8818" t="36262" r="8818" b="23593"/>
          <a:stretch/>
        </p:blipFill>
        <p:spPr>
          <a:xfrm>
            <a:off x="438617" y="3211451"/>
            <a:ext cx="1220128" cy="1291276"/>
          </a:xfrm>
          <a:prstGeom prst="rect">
            <a:avLst/>
          </a:prstGeom>
        </p:spPr>
      </p:pic>
      <p:pic>
        <p:nvPicPr>
          <p:cNvPr id="45" name="Picture 44">
            <a:extLst>
              <a:ext uri="{FF2B5EF4-FFF2-40B4-BE49-F238E27FC236}">
                <a16:creationId xmlns:a16="http://schemas.microsoft.com/office/drawing/2014/main" id="{AD9160DA-9A3E-435B-9B46-BF4D2CA8E778}"/>
              </a:ext>
            </a:extLst>
          </p:cNvPr>
          <p:cNvPicPr>
            <a:picLocks noChangeAspect="1"/>
          </p:cNvPicPr>
          <p:nvPr/>
        </p:nvPicPr>
        <p:blipFill rotWithShape="1">
          <a:blip r:embed="rId15"/>
          <a:srcRect t="21695" b="22752"/>
          <a:stretch/>
        </p:blipFill>
        <p:spPr>
          <a:xfrm>
            <a:off x="2660936" y="2926175"/>
            <a:ext cx="1123073" cy="1644713"/>
          </a:xfrm>
          <a:prstGeom prst="rect">
            <a:avLst/>
          </a:prstGeom>
        </p:spPr>
      </p:pic>
      <p:pic>
        <p:nvPicPr>
          <p:cNvPr id="46" name="Picture 45">
            <a:extLst>
              <a:ext uri="{FF2B5EF4-FFF2-40B4-BE49-F238E27FC236}">
                <a16:creationId xmlns:a16="http://schemas.microsoft.com/office/drawing/2014/main" id="{7428EAF1-1C71-4B27-B1FC-C53490459CD6}"/>
              </a:ext>
            </a:extLst>
          </p:cNvPr>
          <p:cNvPicPr>
            <a:picLocks noChangeAspect="1"/>
          </p:cNvPicPr>
          <p:nvPr/>
        </p:nvPicPr>
        <p:blipFill rotWithShape="1">
          <a:blip r:embed="rId16"/>
          <a:srcRect t="15862"/>
          <a:stretch/>
        </p:blipFill>
        <p:spPr>
          <a:xfrm>
            <a:off x="4966745" y="2805677"/>
            <a:ext cx="1063058" cy="2357929"/>
          </a:xfrm>
          <a:prstGeom prst="rect">
            <a:avLst/>
          </a:prstGeom>
        </p:spPr>
      </p:pic>
      <p:pic>
        <p:nvPicPr>
          <p:cNvPr id="47" name="Picture 46">
            <a:extLst>
              <a:ext uri="{FF2B5EF4-FFF2-40B4-BE49-F238E27FC236}">
                <a16:creationId xmlns:a16="http://schemas.microsoft.com/office/drawing/2014/main" id="{25FB5B29-8C2C-41B8-97DB-6915F1DFD160}"/>
              </a:ext>
            </a:extLst>
          </p:cNvPr>
          <p:cNvPicPr>
            <a:picLocks noChangeAspect="1"/>
          </p:cNvPicPr>
          <p:nvPr/>
        </p:nvPicPr>
        <p:blipFill>
          <a:blip r:embed="rId17"/>
          <a:stretch>
            <a:fillRect/>
          </a:stretch>
        </p:blipFill>
        <p:spPr>
          <a:xfrm>
            <a:off x="7539472" y="2272600"/>
            <a:ext cx="1032475" cy="2721814"/>
          </a:xfrm>
          <a:prstGeom prst="rect">
            <a:avLst/>
          </a:prstGeom>
        </p:spPr>
      </p:pic>
      <p:pic>
        <p:nvPicPr>
          <p:cNvPr id="48" name="Picture 47">
            <a:extLst>
              <a:ext uri="{FF2B5EF4-FFF2-40B4-BE49-F238E27FC236}">
                <a16:creationId xmlns:a16="http://schemas.microsoft.com/office/drawing/2014/main" id="{BDC8980A-9397-41FD-BD51-7969D0068152}"/>
              </a:ext>
            </a:extLst>
          </p:cNvPr>
          <p:cNvPicPr>
            <a:picLocks noChangeAspect="1"/>
          </p:cNvPicPr>
          <p:nvPr/>
        </p:nvPicPr>
        <p:blipFill>
          <a:blip r:embed="rId18"/>
          <a:stretch>
            <a:fillRect/>
          </a:stretch>
        </p:blipFill>
        <p:spPr>
          <a:xfrm>
            <a:off x="953530" y="4398910"/>
            <a:ext cx="1180559" cy="2442535"/>
          </a:xfrm>
          <a:prstGeom prst="rect">
            <a:avLst/>
          </a:prstGeom>
        </p:spPr>
      </p:pic>
      <p:pic>
        <p:nvPicPr>
          <p:cNvPr id="49" name="Picture 48">
            <a:extLst>
              <a:ext uri="{FF2B5EF4-FFF2-40B4-BE49-F238E27FC236}">
                <a16:creationId xmlns:a16="http://schemas.microsoft.com/office/drawing/2014/main" id="{466F0C53-A617-4C5A-A1A7-C31E6181606C}"/>
              </a:ext>
            </a:extLst>
          </p:cNvPr>
          <p:cNvPicPr>
            <a:picLocks noChangeAspect="1"/>
          </p:cNvPicPr>
          <p:nvPr/>
        </p:nvPicPr>
        <p:blipFill>
          <a:blip r:embed="rId19"/>
          <a:stretch>
            <a:fillRect/>
          </a:stretch>
        </p:blipFill>
        <p:spPr>
          <a:xfrm>
            <a:off x="3716469" y="4287428"/>
            <a:ext cx="2025406" cy="2441607"/>
          </a:xfrm>
          <a:prstGeom prst="rect">
            <a:avLst/>
          </a:prstGeom>
        </p:spPr>
      </p:pic>
      <p:pic>
        <p:nvPicPr>
          <p:cNvPr id="51" name="Picture 50">
            <a:extLst>
              <a:ext uri="{FF2B5EF4-FFF2-40B4-BE49-F238E27FC236}">
                <a16:creationId xmlns:a16="http://schemas.microsoft.com/office/drawing/2014/main" id="{325EFB4D-8089-446D-8710-70D9F2EB14D0}"/>
              </a:ext>
            </a:extLst>
          </p:cNvPr>
          <p:cNvPicPr>
            <a:picLocks noChangeAspect="1"/>
          </p:cNvPicPr>
          <p:nvPr/>
        </p:nvPicPr>
        <p:blipFill>
          <a:blip r:embed="rId20"/>
          <a:stretch>
            <a:fillRect/>
          </a:stretch>
        </p:blipFill>
        <p:spPr>
          <a:xfrm>
            <a:off x="7141911" y="4331349"/>
            <a:ext cx="1943336" cy="2431069"/>
          </a:xfrm>
          <a:prstGeom prst="rect">
            <a:avLst/>
          </a:prstGeom>
        </p:spPr>
      </p:pic>
      <p:sp>
        <p:nvSpPr>
          <p:cNvPr id="52" name="TextBox 51">
            <a:extLst>
              <a:ext uri="{FF2B5EF4-FFF2-40B4-BE49-F238E27FC236}">
                <a16:creationId xmlns:a16="http://schemas.microsoft.com/office/drawing/2014/main" id="{7C56A09C-0A27-4232-A322-D2B57037A887}"/>
              </a:ext>
            </a:extLst>
          </p:cNvPr>
          <p:cNvSpPr txBox="1"/>
          <p:nvPr/>
        </p:nvSpPr>
        <p:spPr>
          <a:xfrm>
            <a:off x="8355171" y="1584661"/>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Donnerstag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BB67636A-959A-443E-BF63-EE696A12F254}"/>
              </a:ext>
            </a:extLst>
          </p:cNvPr>
          <p:cNvSpPr txBox="1"/>
          <p:nvPr/>
        </p:nvSpPr>
        <p:spPr>
          <a:xfrm>
            <a:off x="3111918" y="2255810"/>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Mittwoch</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701C77D6-C207-42C4-A38D-242F33E8AAC1}"/>
              </a:ext>
            </a:extLst>
          </p:cNvPr>
          <p:cNvSpPr txBox="1"/>
          <p:nvPr/>
        </p:nvSpPr>
        <p:spPr>
          <a:xfrm>
            <a:off x="3533150" y="111621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noProof="0" dirty="0" err="1">
                <a:solidFill>
                  <a:srgbClr val="FF0066"/>
                </a:solidFill>
                <a:latin typeface="Century Gothic" panose="020B0502020202020204" pitchFamily="34" charset="0"/>
                <a:cs typeface="Arial"/>
                <a:sym typeface="Arial"/>
              </a:rPr>
              <a:t>Dienstag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0BECD3DD-1E75-471A-B7E3-027F81EC0821}"/>
              </a:ext>
            </a:extLst>
          </p:cNvPr>
          <p:cNvSpPr txBox="1"/>
          <p:nvPr/>
        </p:nvSpPr>
        <p:spPr>
          <a:xfrm>
            <a:off x="6509298" y="1135355"/>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Freitag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20126040-1B1A-49CF-8FB5-156EB26CA815}"/>
              </a:ext>
            </a:extLst>
          </p:cNvPr>
          <p:cNvSpPr txBox="1"/>
          <p:nvPr/>
        </p:nvSpPr>
        <p:spPr>
          <a:xfrm>
            <a:off x="596550" y="1463960"/>
            <a:ext cx="2259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err="1">
                <a:solidFill>
                  <a:srgbClr val="FF0066"/>
                </a:solidFill>
                <a:latin typeface="Century Gothic" panose="020B0502020202020204" pitchFamily="34" charset="0"/>
                <a:cs typeface="Arial"/>
                <a:sym typeface="Arial"/>
              </a:rPr>
              <a:t>Samstag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0FCAB910-DAC8-4D87-B4D7-0F511F28D0CF}"/>
              </a:ext>
            </a:extLst>
          </p:cNvPr>
          <p:cNvSpPr txBox="1"/>
          <p:nvPr/>
        </p:nvSpPr>
        <p:spPr>
          <a:xfrm>
            <a:off x="6729821" y="2373797"/>
            <a:ext cx="23706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Sonntag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F3781592-8E65-47C6-95C4-6BF36D5935B0}"/>
              </a:ext>
            </a:extLst>
          </p:cNvPr>
          <p:cNvSpPr txBox="1"/>
          <p:nvPr/>
        </p:nvSpPr>
        <p:spPr>
          <a:xfrm>
            <a:off x="596551" y="2301976"/>
            <a:ext cx="1776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FF0066"/>
                </a:solidFill>
                <a:latin typeface="Century Gothic" panose="020B0502020202020204" pitchFamily="34" charset="0"/>
                <a:cs typeface="Arial"/>
                <a:sym typeface="Arial"/>
              </a:rPr>
              <a:t>Montag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59" name="TextBox 58">
            <a:extLst>
              <a:ext uri="{FF2B5EF4-FFF2-40B4-BE49-F238E27FC236}">
                <a16:creationId xmlns:a16="http://schemas.microsoft.com/office/drawing/2014/main" id="{4FA26708-8B58-4BA2-AEA8-06CAE40DC7A9}"/>
              </a:ext>
            </a:extLst>
          </p:cNvPr>
          <p:cNvSpPr txBox="1"/>
          <p:nvPr/>
        </p:nvSpPr>
        <p:spPr>
          <a:xfrm>
            <a:off x="190095" y="4578488"/>
            <a:ext cx="17986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66"/>
                </a:solidFill>
                <a:latin typeface="Century Gothic" panose="020B0502020202020204" pitchFamily="34" charset="0"/>
                <a:cs typeface="Arial"/>
                <a:sym typeface="Arial"/>
              </a:rPr>
              <a:t>Montag</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	</a:t>
            </a:r>
            <a:endParaRPr kumimoji="0" lang="en-GB" sz="2800" b="1" i="0" u="none" strike="noStrike" kern="0" cap="none" spc="0" normalizeH="0" baseline="0" noProof="0" dirty="0">
              <a:ln>
                <a:noFill/>
              </a:ln>
              <a:solidFill>
                <a:srgbClr val="FF0066"/>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73F6BDCB-D58B-4CE0-B6AE-22CE084B750F}"/>
              </a:ext>
            </a:extLst>
          </p:cNvPr>
          <p:cNvSpPr txBox="1"/>
          <p:nvPr/>
        </p:nvSpPr>
        <p:spPr>
          <a:xfrm>
            <a:off x="2336793" y="4570888"/>
            <a:ext cx="22838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Dienstag</a:t>
            </a:r>
            <a:endParaRPr kumimoji="0" lang="en-GB" sz="2800" b="1" i="0" u="none" strike="noStrike" kern="0" cap="none" spc="0" normalizeH="0" baseline="0" noProof="0" dirty="0">
              <a:ln>
                <a:noFill/>
              </a:ln>
              <a:solidFill>
                <a:srgbClr val="FF0066"/>
              </a:solidFill>
              <a:effectLst/>
              <a:uLnTx/>
              <a:uFillTx/>
              <a:latin typeface="Arial"/>
              <a:cs typeface="Arial"/>
              <a:sym typeface="Arial"/>
            </a:endParaRPr>
          </a:p>
        </p:txBody>
      </p:sp>
      <p:sp>
        <p:nvSpPr>
          <p:cNvPr id="61" name="TextBox 60">
            <a:extLst>
              <a:ext uri="{FF2B5EF4-FFF2-40B4-BE49-F238E27FC236}">
                <a16:creationId xmlns:a16="http://schemas.microsoft.com/office/drawing/2014/main" id="{9EA9F1C0-DFD4-4EF9-94FE-A53FF1B3B610}"/>
              </a:ext>
            </a:extLst>
          </p:cNvPr>
          <p:cNvSpPr txBox="1"/>
          <p:nvPr/>
        </p:nvSpPr>
        <p:spPr>
          <a:xfrm>
            <a:off x="4694023" y="4570888"/>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Mittwoch</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D2483EE-E6D1-4E37-81EB-D7F6052FF58F}"/>
              </a:ext>
            </a:extLst>
          </p:cNvPr>
          <p:cNvSpPr txBox="1"/>
          <p:nvPr/>
        </p:nvSpPr>
        <p:spPr>
          <a:xfrm>
            <a:off x="7064817" y="4532321"/>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Donnerstag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5FADF757-98CF-4A90-B741-19C222E1AF97}"/>
              </a:ext>
            </a:extLst>
          </p:cNvPr>
          <p:cNvSpPr txBox="1"/>
          <p:nvPr/>
        </p:nvSpPr>
        <p:spPr>
          <a:xfrm>
            <a:off x="788541" y="6377339"/>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0066"/>
                </a:solidFill>
                <a:latin typeface="Century Gothic" panose="020B0502020202020204" pitchFamily="34" charset="0"/>
                <a:cs typeface="Arial"/>
                <a:sym typeface="Arial"/>
              </a:rPr>
              <a:t>Freitag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97F1425F-D087-4679-99A9-449A0D1E3494}"/>
              </a:ext>
            </a:extLst>
          </p:cNvPr>
          <p:cNvSpPr txBox="1"/>
          <p:nvPr/>
        </p:nvSpPr>
        <p:spPr>
          <a:xfrm>
            <a:off x="3814274" y="6334780"/>
            <a:ext cx="228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FF0066"/>
                </a:solidFill>
                <a:latin typeface="Century Gothic" panose="020B0502020202020204" pitchFamily="34" charset="0"/>
                <a:cs typeface="Arial"/>
                <a:sym typeface="Arial"/>
              </a:rPr>
              <a:t>Samstag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234C89F9-4FD8-46C1-8ED4-04255027E8A3}"/>
              </a:ext>
            </a:extLst>
          </p:cNvPr>
          <p:cNvSpPr txBox="1"/>
          <p:nvPr/>
        </p:nvSpPr>
        <p:spPr>
          <a:xfrm>
            <a:off x="7404317" y="6395883"/>
            <a:ext cx="23903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Sonntag</a:t>
            </a:r>
          </a:p>
        </p:txBody>
      </p:sp>
    </p:spTree>
    <p:extLst>
      <p:ext uri="{BB962C8B-B14F-4D97-AF65-F5344CB8AC3E}">
        <p14:creationId xmlns:p14="http://schemas.microsoft.com/office/powerpoint/2010/main" val="10520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8"/>
                                        </p:tgtEl>
                                        <p:attrNameLst>
                                          <p:attrName>ppt_x</p:attrName>
                                        </p:attrNameLst>
                                      </p:cBhvr>
                                      <p:tavLst>
                                        <p:tav tm="0">
                                          <p:val>
                                            <p:strVal val="ppt_x"/>
                                          </p:val>
                                        </p:tav>
                                        <p:tav tm="100000">
                                          <p:val>
                                            <p:strVal val="ppt_x"/>
                                          </p:val>
                                        </p:tav>
                                      </p:tavLst>
                                    </p:anim>
                                    <p:anim calcmode="lin" valueType="num">
                                      <p:cBhvr additive="base">
                                        <p:cTn id="7" dur="500"/>
                                        <p:tgtEl>
                                          <p:spTgt spid="58"/>
                                        </p:tgtEl>
                                        <p:attrNameLst>
                                          <p:attrName>ppt_y</p:attrName>
                                        </p:attrNameLst>
                                      </p:cBhvr>
                                      <p:tavLst>
                                        <p:tav tm="0">
                                          <p:val>
                                            <p:strVal val="ppt_y"/>
                                          </p:val>
                                        </p:tav>
                                        <p:tav tm="100000">
                                          <p:val>
                                            <p:strVal val="1+ppt_h/2"/>
                                          </p:val>
                                        </p:tav>
                                      </p:tavLst>
                                    </p:anim>
                                    <p:set>
                                      <p:cBhvr>
                                        <p:cTn id="8" dur="1" fill="hold">
                                          <p:stCondLst>
                                            <p:cond delay="499"/>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1_22.1.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4"/>
                                        </p:tgtEl>
                                        <p:attrNameLst>
                                          <p:attrName>ppt_x</p:attrName>
                                        </p:attrNameLst>
                                      </p:cBhvr>
                                      <p:tavLst>
                                        <p:tav tm="0">
                                          <p:val>
                                            <p:strVal val="ppt_x"/>
                                          </p:val>
                                        </p:tav>
                                        <p:tav tm="100000">
                                          <p:val>
                                            <p:strVal val="ppt_x"/>
                                          </p:val>
                                        </p:tav>
                                      </p:tavLst>
                                    </p:anim>
                                    <p:anim calcmode="lin" valueType="num">
                                      <p:cBhvr additive="base">
                                        <p:cTn id="19" dur="500"/>
                                        <p:tgtEl>
                                          <p:spTgt spid="54"/>
                                        </p:tgtEl>
                                        <p:attrNameLst>
                                          <p:attrName>ppt_y</p:attrName>
                                        </p:attrNameLst>
                                      </p:cBhvr>
                                      <p:tavLst>
                                        <p:tav tm="0">
                                          <p:val>
                                            <p:strVal val="ppt_y"/>
                                          </p:val>
                                        </p:tav>
                                        <p:tav tm="100000">
                                          <p:val>
                                            <p:strVal val="1+ppt_h/2"/>
                                          </p:val>
                                        </p:tav>
                                      </p:tavLst>
                                    </p:anim>
                                    <p:set>
                                      <p:cBhvr>
                                        <p:cTn id="20" dur="1" fill="hold">
                                          <p:stCondLst>
                                            <p:cond delay="4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1_22.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3"/>
                                        </p:tgtEl>
                                        <p:attrNameLst>
                                          <p:attrName>ppt_x</p:attrName>
                                        </p:attrNameLst>
                                      </p:cBhvr>
                                      <p:tavLst>
                                        <p:tav tm="0">
                                          <p:val>
                                            <p:strVal val="ppt_x"/>
                                          </p:val>
                                        </p:tav>
                                        <p:tav tm="100000">
                                          <p:val>
                                            <p:strVal val="ppt_x"/>
                                          </p:val>
                                        </p:tav>
                                      </p:tavLst>
                                    </p:anim>
                                    <p:anim calcmode="lin" valueType="num">
                                      <p:cBhvr additive="base">
                                        <p:cTn id="31" dur="500"/>
                                        <p:tgtEl>
                                          <p:spTgt spid="53"/>
                                        </p:tgtEl>
                                        <p:attrNameLst>
                                          <p:attrName>ppt_y</p:attrName>
                                        </p:attrNameLst>
                                      </p:cBhvr>
                                      <p:tavLst>
                                        <p:tav tm="0">
                                          <p:val>
                                            <p:strVal val="ppt_y"/>
                                          </p:val>
                                        </p:tav>
                                        <p:tav tm="100000">
                                          <p:val>
                                            <p:strVal val="1+ppt_h/2"/>
                                          </p:val>
                                        </p:tav>
                                      </p:tavLst>
                                    </p:anim>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3_W1_22.3.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T3_W1_22.4.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T3_W1_22.5.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56"/>
                                        </p:tgtEl>
                                        <p:attrNameLst>
                                          <p:attrName>ppt_x</p:attrName>
                                        </p:attrNameLst>
                                      </p:cBhvr>
                                      <p:tavLst>
                                        <p:tav tm="0">
                                          <p:val>
                                            <p:strVal val="ppt_x"/>
                                          </p:val>
                                        </p:tav>
                                        <p:tav tm="100000">
                                          <p:val>
                                            <p:strVal val="ppt_x"/>
                                          </p:val>
                                        </p:tav>
                                      </p:tavLst>
                                    </p:anim>
                                    <p:anim calcmode="lin" valueType="num">
                                      <p:cBhvr additive="base">
                                        <p:cTn id="67" dur="500"/>
                                        <p:tgtEl>
                                          <p:spTgt spid="56"/>
                                        </p:tgtEl>
                                        <p:attrNameLst>
                                          <p:attrName>ppt_y</p:attrName>
                                        </p:attrNameLst>
                                      </p:cBhvr>
                                      <p:tavLst>
                                        <p:tav tm="0">
                                          <p:val>
                                            <p:strVal val="ppt_y"/>
                                          </p:val>
                                        </p:tav>
                                        <p:tav tm="100000">
                                          <p:val>
                                            <p:strVal val="1+ppt_h/2"/>
                                          </p:val>
                                        </p:tav>
                                      </p:tavLst>
                                    </p:anim>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3_W1_22.6.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57"/>
                                        </p:tgtEl>
                                        <p:attrNameLst>
                                          <p:attrName>ppt_x</p:attrName>
                                        </p:attrNameLst>
                                      </p:cBhvr>
                                      <p:tavLst>
                                        <p:tav tm="0">
                                          <p:val>
                                            <p:strVal val="ppt_x"/>
                                          </p:val>
                                        </p:tav>
                                        <p:tav tm="100000">
                                          <p:val>
                                            <p:strVal val="ppt_x"/>
                                          </p:val>
                                        </p:tav>
                                      </p:tavLst>
                                    </p:anim>
                                    <p:anim calcmode="lin" valueType="num">
                                      <p:cBhvr additive="base">
                                        <p:cTn id="79" dur="500"/>
                                        <p:tgtEl>
                                          <p:spTgt spid="57"/>
                                        </p:tgtEl>
                                        <p:attrNameLst>
                                          <p:attrName>ppt_y</p:attrName>
                                        </p:attrNameLst>
                                      </p:cBhvr>
                                      <p:tavLst>
                                        <p:tav tm="0">
                                          <p:val>
                                            <p:strVal val="ppt_y"/>
                                          </p:val>
                                        </p:tav>
                                        <p:tav tm="100000">
                                          <p:val>
                                            <p:strVal val="1+ppt_h/2"/>
                                          </p:val>
                                        </p:tav>
                                      </p:tavLst>
                                    </p:anim>
                                    <p:set>
                                      <p:cBhvr>
                                        <p:cTn id="80" dur="1" fill="hold">
                                          <p:stCondLst>
                                            <p:cond delay="499"/>
                                          </p:stCondLst>
                                        </p:cTn>
                                        <p:tgtEl>
                                          <p:spTgt spid="5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3_W1_22.7.wav"/>
                                        </p:tgtEl>
                                      </p:cMediaNode>
                                    </p:audio>
                                  </p:sub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6"/>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7"/>
                    </p:tgtEl>
                  </p:cond>
                </p:stCondLst>
                <p:endSync evt="end" delay="0">
                  <p:rtn val="all"/>
                </p:endSync>
                <p:childTnLst>
                  <p:par>
                    <p:cTn id="134" fill="hold">
                      <p:stCondLst>
                        <p:cond delay="0"/>
                      </p:stCondLst>
                      <p:childTnLst>
                        <p:par>
                          <p:cTn id="135" fill="hold">
                            <p:stCondLst>
                              <p:cond delay="0"/>
                            </p:stCondLst>
                            <p:childTnLst>
                              <p:par>
                                <p:cTn id="136" presetID="12" presetClass="exit" presetSubtype="4" fill="remove" grpId="0" nodeType="clickEffect">
                                  <p:stCondLst>
                                    <p:cond delay="0"/>
                                  </p:stCondLst>
                                  <p:childTnLst>
                                    <p:anim calcmode="lin" valueType="num">
                                      <p:cBhvr additive="base">
                                        <p:cTn id="137" dur="59000"/>
                                        <p:tgtEl>
                                          <p:spTgt spid="31"/>
                                        </p:tgtEl>
                                        <p:attrNameLst>
                                          <p:attrName>ppt_y</p:attrName>
                                        </p:attrNameLst>
                                      </p:cBhvr>
                                      <p:tavLst>
                                        <p:tav tm="0">
                                          <p:val>
                                            <p:strVal val="#ppt_y"/>
                                          </p:val>
                                        </p:tav>
                                        <p:tav tm="100000">
                                          <p:val>
                                            <p:strVal val="#ppt_y+#ppt_h*1.125000"/>
                                          </p:val>
                                        </p:tav>
                                      </p:tavLst>
                                    </p:anim>
                                    <p:animEffect transition="out" filter="wipe(down)">
                                      <p:cBhvr>
                                        <p:cTn id="138" dur="59000"/>
                                        <p:tgtEl>
                                          <p:spTgt spid="31"/>
                                        </p:tgtEl>
                                      </p:cBhvr>
                                    </p:animEffect>
                                    <p:set>
                                      <p:cBhvr>
                                        <p:cTn id="139"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10852</TotalTime>
  <Words>2649</Words>
  <Application>Microsoft Office PowerPoint</Application>
  <PresentationFormat>Widescreen</PresentationFormat>
  <Paragraphs>531</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1_Office Theme</vt:lpstr>
      <vt:lpstr>Talking about activities and events </vt:lpstr>
      <vt:lpstr>aussprechen</vt:lpstr>
      <vt:lpstr>aussprechen</vt:lpstr>
      <vt:lpstr>aussprechen</vt:lpstr>
      <vt:lpstr>Follow up 1</vt:lpstr>
      <vt:lpstr>PowerPoint Presentation</vt:lpstr>
      <vt:lpstr>Follow up 3</vt:lpstr>
      <vt:lpstr>Follow up 4a   Read the days aloud in the correct order.</vt:lpstr>
      <vt:lpstr>Follow up 4a</vt:lpstr>
      <vt:lpstr>Die Wochentage!</vt:lpstr>
      <vt:lpstr>Follow up 5: </vt:lpstr>
      <vt:lpstr>Follow up 5: </vt:lpstr>
      <vt:lpstr>Tschüss!</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54</cp:revision>
  <dcterms:created xsi:type="dcterms:W3CDTF">2021-06-12T06:20:35Z</dcterms:created>
  <dcterms:modified xsi:type="dcterms:W3CDTF">2023-02-14T14:09:07Z</dcterms:modified>
</cp:coreProperties>
</file>