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34"/>
  </p:notesMasterIdLst>
  <p:sldIdLst>
    <p:sldId id="275" r:id="rId3"/>
    <p:sldId id="938" r:id="rId4"/>
    <p:sldId id="277" r:id="rId5"/>
    <p:sldId id="299" r:id="rId6"/>
    <p:sldId id="982" r:id="rId7"/>
    <p:sldId id="984" r:id="rId8"/>
    <p:sldId id="294" r:id="rId9"/>
    <p:sldId id="927" r:id="rId10"/>
    <p:sldId id="928" r:id="rId11"/>
    <p:sldId id="930" r:id="rId12"/>
    <p:sldId id="931" r:id="rId13"/>
    <p:sldId id="932" r:id="rId14"/>
    <p:sldId id="929" r:id="rId15"/>
    <p:sldId id="936" r:id="rId16"/>
    <p:sldId id="933" r:id="rId17"/>
    <p:sldId id="935" r:id="rId18"/>
    <p:sldId id="934" r:id="rId19"/>
    <p:sldId id="926" r:id="rId20"/>
    <p:sldId id="985" r:id="rId21"/>
    <p:sldId id="937" r:id="rId22"/>
    <p:sldId id="981" r:id="rId23"/>
    <p:sldId id="980" r:id="rId24"/>
    <p:sldId id="379" r:id="rId25"/>
    <p:sldId id="380" r:id="rId26"/>
    <p:sldId id="381" r:id="rId27"/>
    <p:sldId id="382" r:id="rId28"/>
    <p:sldId id="383" r:id="rId29"/>
    <p:sldId id="384" r:id="rId30"/>
    <p:sldId id="983" r:id="rId31"/>
    <p:sldId id="289"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10D"/>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8978" autoAdjust="0"/>
  </p:normalViewPr>
  <p:slideViewPr>
    <p:cSldViewPr snapToGrid="0">
      <p:cViewPr varScale="1">
        <p:scale>
          <a:sx n="67" d="100"/>
          <a:sy n="67" d="100"/>
        </p:scale>
        <p:origin x="128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896B0330-979C-02A5-054E-1D2BEBD11B41}"/>
    <pc:docChg chg="modSld">
      <pc:chgData name="Heike Krusemann" userId="S::jx903880@reading.ac.uk::22b930c6-ce99-468c-835c-dba6438d8ea3" providerId="AD" clId="Web-{896B0330-979C-02A5-054E-1D2BEBD11B41}" dt="2023-02-14T14:12:41.283" v="2"/>
      <pc:docMkLst>
        <pc:docMk/>
      </pc:docMkLst>
      <pc:sldChg chg="modNotes">
        <pc:chgData name="Heike Krusemann" userId="S::jx903880@reading.ac.uk::22b930c6-ce99-468c-835c-dba6438d8ea3" providerId="AD" clId="Web-{896B0330-979C-02A5-054E-1D2BEBD11B41}" dt="2023-02-14T14:12:41.283" v="2"/>
        <pc:sldMkLst>
          <pc:docMk/>
          <pc:sldMk cId="0" sldId="275"/>
        </pc:sldMkLst>
      </pc:sldChg>
    </pc:docChg>
  </pc:docChgLst>
  <pc:docChgLst>
    <pc:chgData name="Charlotte Moss" userId="17b589c9-cb67-41ed-a894-f82ca12b573d" providerId="ADAL" clId="{7081C956-4D82-40CE-89AC-FC27FF7F25AA}"/>
    <pc:docChg chg="custSel modSld">
      <pc:chgData name="Charlotte Moss" userId="17b589c9-cb67-41ed-a894-f82ca12b573d" providerId="ADAL" clId="{7081C956-4D82-40CE-89AC-FC27FF7F25AA}" dt="2023-10-16T14:36:26.227" v="0" actId="478"/>
      <pc:docMkLst>
        <pc:docMk/>
      </pc:docMkLst>
      <pc:sldChg chg="delSp mod">
        <pc:chgData name="Charlotte Moss" userId="17b589c9-cb67-41ed-a894-f82ca12b573d" providerId="ADAL" clId="{7081C956-4D82-40CE-89AC-FC27FF7F25AA}" dt="2023-10-16T14:36:26.227" v="0" actId="478"/>
        <pc:sldMkLst>
          <pc:docMk/>
          <pc:sldMk cId="3916094151" sldId="929"/>
        </pc:sldMkLst>
        <pc:spChg chg="del">
          <ac:chgData name="Charlotte Moss" userId="17b589c9-cb67-41ed-a894-f82ca12b573d" providerId="ADAL" clId="{7081C956-4D82-40CE-89AC-FC27FF7F25AA}" dt="2023-10-16T14:36:26.227" v="0" actId="478"/>
          <ac:spMkLst>
            <pc:docMk/>
            <pc:sldMk cId="3916094151" sldId="929"/>
            <ac:spMk id="16" creationId="{FA09A47D-5E44-47E1-A9D7-332E254AE2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5900" indent="-215900"/>
            <a:r>
              <a:rPr lang="en-GB" sz="1200" b="1" strike="noStrike" spc="-1" dirty="0">
                <a:solidFill>
                  <a:srgbClr val="002060"/>
                </a:solidFill>
                <a:latin typeface="Century Gothic"/>
                <a:ea typeface="Century Gothic"/>
              </a:rPr>
              <a:t>Phonics:</a:t>
            </a:r>
            <a:r>
              <a:rPr lang="en-GB" b="1" spc="-1" dirty="0">
                <a:solidFill>
                  <a:srgbClr val="002060"/>
                </a:solidFill>
                <a:latin typeface="Century Gothic"/>
                <a:ea typeface="Century Gothic"/>
              </a:rPr>
              <a:t> </a:t>
            </a:r>
            <a:r>
              <a:rPr lang="en-GB" sz="1200" b="1" strike="noStrike" spc="-1" dirty="0">
                <a:solidFill>
                  <a:srgbClr val="002060"/>
                </a:solidFill>
                <a:latin typeface="Century Gothic"/>
                <a:ea typeface="Century Gothic"/>
              </a:rPr>
              <a:t> [v] </a:t>
            </a: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a:t>
            </a:r>
            <a:r>
              <a:rPr lang="en-GB" spc="-1" dirty="0">
                <a:solidFill>
                  <a:srgbClr val="002060"/>
                </a:solidFill>
                <a:latin typeface="Century Gothic"/>
                <a:ea typeface="Century Gothic"/>
              </a:rPr>
              <a:t> </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Montag </a:t>
            </a:r>
            <a:r>
              <a:rPr lang="de-DE" sz="1200" b="0" i="0" strike="noStrike" spc="-1" dirty="0">
                <a:solidFill>
                  <a:srgbClr val="002060"/>
                </a:solidFill>
                <a:latin typeface="Century Gothic"/>
                <a:ea typeface="Century Gothic"/>
              </a:rPr>
              <a:t>[1044] </a:t>
            </a:r>
            <a:r>
              <a:rPr lang="de-DE" sz="1200" b="1" i="0" strike="noStrike" spc="-1" dirty="0">
                <a:solidFill>
                  <a:srgbClr val="002060"/>
                </a:solidFill>
                <a:latin typeface="Century Gothic"/>
                <a:ea typeface="Century Gothic"/>
              </a:rPr>
              <a:t>Dienstag </a:t>
            </a:r>
            <a:r>
              <a:rPr lang="de-DE" sz="1200" b="0" i="0" strike="noStrike" spc="-1" dirty="0">
                <a:solidFill>
                  <a:srgbClr val="002060"/>
                </a:solidFill>
                <a:latin typeface="Century Gothic"/>
                <a:ea typeface="Century Gothic"/>
              </a:rPr>
              <a:t>[1356] </a:t>
            </a:r>
            <a:r>
              <a:rPr lang="de-DE" sz="1200" b="1" i="0" strike="noStrike" spc="-1" dirty="0">
                <a:solidFill>
                  <a:srgbClr val="002060"/>
                </a:solidFill>
                <a:latin typeface="Century Gothic"/>
                <a:ea typeface="Century Gothic"/>
              </a:rPr>
              <a:t>Mittwoch </a:t>
            </a:r>
            <a:r>
              <a:rPr lang="de-DE" sz="1200" b="0" i="0" strike="noStrike" spc="-1" dirty="0">
                <a:solidFill>
                  <a:srgbClr val="002060"/>
                </a:solidFill>
                <a:latin typeface="Century Gothic"/>
                <a:ea typeface="Century Gothic"/>
              </a:rPr>
              <a:t>[1187] </a:t>
            </a:r>
            <a:r>
              <a:rPr lang="de-DE" sz="1200" b="1" i="0" strike="noStrike" spc="-1" dirty="0">
                <a:solidFill>
                  <a:srgbClr val="002060"/>
                </a:solidFill>
                <a:latin typeface="Century Gothic"/>
                <a:ea typeface="Century Gothic"/>
              </a:rPr>
              <a:t>Donnerstag </a:t>
            </a:r>
            <a:r>
              <a:rPr lang="de-DE" sz="1200" b="0" i="0" strike="noStrike" spc="-1" dirty="0">
                <a:solidFill>
                  <a:srgbClr val="002060"/>
                </a:solidFill>
                <a:latin typeface="Century Gothic"/>
                <a:ea typeface="Century Gothic"/>
              </a:rPr>
              <a:t>[1244] </a:t>
            </a:r>
            <a:r>
              <a:rPr lang="de-DE" sz="1200" b="1" i="0" strike="noStrike" spc="-1" dirty="0">
                <a:solidFill>
                  <a:srgbClr val="002060"/>
                </a:solidFill>
                <a:latin typeface="Century Gothic"/>
                <a:ea typeface="Century Gothic"/>
              </a:rPr>
              <a:t>Freitag </a:t>
            </a:r>
            <a:r>
              <a:rPr lang="de-DE" sz="1200" b="0" i="0" strike="noStrike" spc="-1" dirty="0">
                <a:solidFill>
                  <a:srgbClr val="002060"/>
                </a:solidFill>
                <a:latin typeface="Century Gothic"/>
                <a:ea typeface="Century Gothic"/>
              </a:rPr>
              <a:t>[981] </a:t>
            </a:r>
            <a:r>
              <a:rPr lang="de-DE" sz="1200" b="1" i="0" strike="noStrike" spc="-1" dirty="0">
                <a:solidFill>
                  <a:srgbClr val="002060"/>
                </a:solidFill>
                <a:latin typeface="Century Gothic"/>
                <a:ea typeface="Century Gothic"/>
              </a:rPr>
              <a:t>Samstag </a:t>
            </a:r>
            <a:r>
              <a:rPr lang="de-DE" sz="1200" b="0" i="0" strike="noStrike" spc="-1" dirty="0">
                <a:solidFill>
                  <a:srgbClr val="002060"/>
                </a:solidFill>
                <a:latin typeface="Century Gothic"/>
                <a:ea typeface="Century Gothic"/>
              </a:rPr>
              <a:t>[1112] </a:t>
            </a:r>
            <a:r>
              <a:rPr lang="de-DE" sz="1200" b="1" i="0" strike="noStrike" spc="-1" dirty="0">
                <a:solidFill>
                  <a:srgbClr val="002060"/>
                </a:solidFill>
                <a:latin typeface="Century Gothic"/>
                <a:ea typeface="Century Gothic"/>
              </a:rPr>
              <a:t>Sonntag </a:t>
            </a:r>
            <a:r>
              <a:rPr lang="de-DE" sz="1200" b="0" i="0" strike="noStrike" spc="-1" dirty="0">
                <a:solidFill>
                  <a:srgbClr val="002060"/>
                </a:solidFill>
                <a:latin typeface="Century Gothic"/>
                <a:ea typeface="Century Gothic"/>
              </a:rPr>
              <a:t>[804] </a:t>
            </a:r>
            <a:r>
              <a:rPr lang="de-DE" sz="1200" b="1" i="0" strike="noStrike" spc="-1" dirty="0">
                <a:solidFill>
                  <a:srgbClr val="002060"/>
                </a:solidFill>
                <a:latin typeface="Century Gothic"/>
                <a:ea typeface="Century Gothic"/>
              </a:rPr>
              <a:t>Tag </a:t>
            </a:r>
            <a:r>
              <a:rPr lang="de-DE" sz="1200" b="0" i="0" strike="noStrike" spc="-1" dirty="0">
                <a:solidFill>
                  <a:srgbClr val="002060"/>
                </a:solidFill>
                <a:latin typeface="Century Gothic"/>
                <a:ea typeface="Century Gothic"/>
              </a:rPr>
              <a:t>[111] </a:t>
            </a:r>
            <a:r>
              <a:rPr lang="de-DE" sz="1200" b="1" i="0" strike="noStrike" spc="-1" dirty="0">
                <a:solidFill>
                  <a:srgbClr val="002060"/>
                </a:solidFill>
                <a:latin typeface="Century Gothic"/>
                <a:ea typeface="Century Gothic"/>
              </a:rPr>
              <a:t>Woche </a:t>
            </a:r>
            <a:r>
              <a:rPr lang="de-DE" sz="1200" b="0" i="0" strike="noStrike" spc="-1" dirty="0">
                <a:solidFill>
                  <a:srgbClr val="002060"/>
                </a:solidFill>
                <a:latin typeface="Century Gothic"/>
                <a:ea typeface="Century Gothic"/>
              </a:rPr>
              <a:t>[219] </a:t>
            </a:r>
            <a:r>
              <a:rPr lang="de-DE" sz="1200" b="1" i="0" strike="noStrike" spc="-1" dirty="0">
                <a:solidFill>
                  <a:srgbClr val="002060"/>
                </a:solidFill>
                <a:latin typeface="Century Gothic"/>
                <a:ea typeface="Century Gothic"/>
              </a:rPr>
              <a:t>heute </a:t>
            </a:r>
            <a:r>
              <a:rPr lang="de-DE" sz="1200" b="0" i="0" strike="noStrike" spc="-1" dirty="0">
                <a:solidFill>
                  <a:srgbClr val="002060"/>
                </a:solidFill>
                <a:latin typeface="Century Gothic"/>
                <a:ea typeface="Century Gothic"/>
              </a:rPr>
              <a:t>[116] </a:t>
            </a:r>
            <a:r>
              <a:rPr lang="de-DE" sz="1200" b="1" i="0" strike="noStrike" spc="-1" dirty="0">
                <a:solidFill>
                  <a:srgbClr val="002060"/>
                </a:solidFill>
                <a:latin typeface="Century Gothic"/>
                <a:ea typeface="Century Gothic"/>
              </a:rPr>
              <a:t>morgen </a:t>
            </a:r>
            <a:r>
              <a:rPr lang="de-DE" sz="1200" b="0" i="0" strike="noStrike" spc="-1" dirty="0">
                <a:solidFill>
                  <a:srgbClr val="002060"/>
                </a:solidFill>
                <a:latin typeface="Century Gothic"/>
                <a:ea typeface="Century Gothic"/>
              </a:rPr>
              <a:t>[752] </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gewinnen [372] hören [146] machen [58]  zu Hause [n/a]</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de-DE" sz="1200" b="0" i="0" strike="noStrike" spc="-1" dirty="0">
                <a:solidFill>
                  <a:srgbClr val="002060"/>
                </a:solidFill>
                <a:effectLst/>
                <a:latin typeface="Century Gothic"/>
                <a:ea typeface="+mn-ea"/>
                <a:cs typeface="+mn-cs"/>
              </a:rPr>
              <a:t>Frau [99] Herr [154] Lehrer, Lehrerin [695] Mann [121] sehr [81]</a:t>
            </a:r>
          </a:p>
          <a:p>
            <a:pPr marL="215900" indent="-215900">
              <a:lnSpc>
                <a:spcPct val="100000"/>
              </a:lnSpc>
            </a:pPr>
            <a:r>
              <a:rPr lang="en-GB" sz="1100" dirty="0">
                <a:solidFill>
                  <a:sysClr val="windowText" lastClr="000000"/>
                </a:solidFill>
                <a:effectLst/>
                <a:latin typeface="+mn-lt"/>
                <a:ea typeface="+mn-ea"/>
                <a:cs typeface="+mn-cs"/>
              </a:rPr>
              <a:t>Jones, R.L &amp; Tschirner,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Das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using the partially obscured day as their clue.</a:t>
            </a:r>
          </a:p>
          <a:p>
            <a:pPr marL="229320" indent="-228600">
              <a:lnSpc>
                <a:spcPct val="100000"/>
              </a:lnSpc>
              <a:buAutoNum type="arabicPeriod"/>
            </a:pPr>
            <a:r>
              <a:rPr lang="en-GB" sz="1200" b="0" strike="noStrike" spc="-1" dirty="0">
                <a:solidFill>
                  <a:srgbClr val="000000"/>
                </a:solidFill>
                <a:latin typeface="+mn-lt"/>
              </a:rPr>
              <a:t>Teacher clicks to confirm the answer, and elicits English meaning.</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097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335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535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remaining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 ‘Tag’ and capital letters.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5268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in context of days of the week. </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pronunciation.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6839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Das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using the partially obscured day as their clue.</a:t>
            </a:r>
          </a:p>
          <a:p>
            <a:pPr marL="229320" indent="-228600">
              <a:lnSpc>
                <a:spcPct val="100000"/>
              </a:lnSpc>
              <a:buAutoNum type="arabicPeriod"/>
            </a:pPr>
            <a:r>
              <a:rPr lang="en-GB" sz="1200" b="0" strike="noStrike" spc="-1" dirty="0">
                <a:solidFill>
                  <a:srgbClr val="000000"/>
                </a:solidFill>
                <a:latin typeface="+mn-lt"/>
              </a:rPr>
              <a:t>Teacher clicks to confirm the answer, and elicits English meaning.</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7189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Slide 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728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Slide 3/3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161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5 minutes</a:t>
            </a:r>
            <a:endParaRPr lang="en-GB" sz="1200" b="1" strike="noStrike" spc="-1" dirty="0">
              <a:latin typeface="Arial"/>
            </a:endParaRPr>
          </a:p>
          <a:p>
            <a:pPr marL="216000" indent="-215280">
              <a:lnSpc>
                <a:spcPct val="100000"/>
              </a:lnSpc>
            </a:pPr>
            <a:endParaRPr lang="en-GB" sz="1200" b="1"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encourage pupils to notice similarities and make links between languages and to consolidate their understanding of the days of the week. </a:t>
            </a:r>
            <a:br>
              <a:rPr lang="en-GB" sz="1200" b="0" strike="noStrike" spc="-1" dirty="0">
                <a:latin typeface="Century Gothic" panose="020B0502020202020204" pitchFamily="34" charset="0"/>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Read the English instructions. Pupils are going to link the German, the literal meaning and the English translation.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Allow pupils time in pairs or individually to work out the literal meanings. They can work out the less obvious ones by process of elimination.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for answers to be highlighted one by one.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dirty="0">
              <a:solidFill>
                <a:srgbClr val="000000"/>
              </a:solidFill>
              <a:latin typeface="+mn-lt"/>
              <a:ea typeface="Calibri"/>
            </a:endParaRPr>
          </a:p>
          <a:p>
            <a:pPr marL="144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dirty="0">
                <a:solidFill>
                  <a:srgbClr val="000000"/>
                </a:solidFill>
                <a:latin typeface="+mn-lt"/>
                <a:ea typeface="Calibri"/>
              </a:rPr>
              <a:t>Differentiation:</a:t>
            </a:r>
          </a:p>
          <a:p>
            <a:pPr marL="144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dirty="0">
                <a:solidFill>
                  <a:srgbClr val="000000"/>
                </a:solidFill>
                <a:latin typeface="+mn-lt"/>
                <a:ea typeface="Calibri"/>
              </a:rPr>
              <a:t>For an easier task, pupils could simply write down the German days of the week in order and match to the corresponding English. </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18</a:t>
            </a:fld>
            <a:endParaRPr lang="en-GB"/>
          </a:p>
        </p:txBody>
      </p:sp>
    </p:spTree>
    <p:extLst>
      <p:ext uri="{BB962C8B-B14F-4D97-AF65-F5344CB8AC3E}">
        <p14:creationId xmlns:p14="http://schemas.microsoft.com/office/powerpoint/2010/main" val="358655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days of the week, today and tomorrow.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Explain that pupils need to decide which words they hear out of the options given. </a:t>
            </a:r>
          </a:p>
          <a:p>
            <a:pPr marL="228600" lvl="0" indent="-228600" algn="l" rtl="0">
              <a:spcBef>
                <a:spcPts val="0"/>
              </a:spcBef>
              <a:spcAft>
                <a:spcPts val="0"/>
              </a:spcAft>
              <a:buAutoNum type="arabicPeriod"/>
            </a:pPr>
            <a:r>
              <a:rPr lang="en-GB" dirty="0"/>
              <a:t>Play the example (B) and discuss as a class which 2 options to circle. Click to reveal answers. </a:t>
            </a:r>
          </a:p>
          <a:p>
            <a:pPr marL="228600" lvl="0" indent="-228600" algn="l" rtl="0">
              <a:spcBef>
                <a:spcPts val="0"/>
              </a:spcBef>
              <a:spcAft>
                <a:spcPts val="0"/>
              </a:spcAft>
              <a:buAutoNum type="arabicPeriod"/>
            </a:pPr>
            <a:r>
              <a:rPr lang="en-GB" dirty="0"/>
              <a:t>Pupils write down numbers 1-6. </a:t>
            </a:r>
          </a:p>
          <a:p>
            <a:pPr marL="228600" lvl="0" indent="-228600" algn="l" rtl="0">
              <a:spcBef>
                <a:spcPts val="0"/>
              </a:spcBef>
              <a:spcAft>
                <a:spcPts val="0"/>
              </a:spcAft>
              <a:buAutoNum type="arabicPeriod"/>
            </a:pPr>
            <a:r>
              <a:rPr lang="en-GB" dirty="0"/>
              <a:t>Play items 1-6 and pupils write down their 2 word choices for each item. Click to display answers. </a:t>
            </a:r>
            <a:endParaRPr lang="en-GB" b="0"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[B] Heute </a:t>
            </a:r>
            <a:r>
              <a:rPr lang="en-GB" sz="1200" b="0" dirty="0" err="1">
                <a:solidFill>
                  <a:srgbClr val="002060"/>
                </a:solidFill>
                <a:latin typeface="Century Gothic"/>
                <a:ea typeface="Century Gothic"/>
                <a:cs typeface="Century Gothic"/>
                <a:sym typeface="Century Gothic"/>
              </a:rPr>
              <a:t>ist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Mittwoch</a:t>
            </a:r>
            <a:r>
              <a:rPr lang="en-GB" sz="1200" b="0" dirty="0">
                <a:solidFill>
                  <a:srgbClr val="002060"/>
                </a:solidFill>
                <a:latin typeface="Century Gothic"/>
                <a:ea typeface="Century Gothic"/>
                <a:cs typeface="Century Gothic"/>
                <a:sym typeface="Century Gothic"/>
              </a:rPr>
              <a:t>. </a:t>
            </a:r>
          </a:p>
          <a:p>
            <a:pPr marL="0" lvl="0" indent="0" algn="l" rtl="0">
              <a:spcBef>
                <a:spcPts val="0"/>
              </a:spcBef>
              <a:spcAft>
                <a:spcPts val="0"/>
              </a:spcAft>
              <a:buNone/>
            </a:pPr>
            <a:r>
              <a:rPr lang="en-GB" dirty="0"/>
              <a:t>[1] Morgen </a:t>
            </a:r>
            <a:r>
              <a:rPr lang="en-GB" dirty="0" err="1"/>
              <a:t>ist</a:t>
            </a:r>
            <a:r>
              <a:rPr lang="en-GB" dirty="0"/>
              <a:t> </a:t>
            </a:r>
            <a:r>
              <a:rPr lang="en-GB" dirty="0" err="1"/>
              <a:t>Samstag</a:t>
            </a:r>
            <a:r>
              <a:rPr lang="en-GB" dirty="0"/>
              <a:t>.</a:t>
            </a:r>
          </a:p>
          <a:p>
            <a:pPr marL="0" lvl="0" indent="0" algn="l" rtl="0">
              <a:spcBef>
                <a:spcPts val="0"/>
              </a:spcBef>
              <a:spcAft>
                <a:spcPts val="0"/>
              </a:spcAft>
              <a:buNone/>
            </a:pPr>
            <a:r>
              <a:rPr lang="en-GB" dirty="0"/>
              <a:t>[2] Morgen </a:t>
            </a:r>
            <a:r>
              <a:rPr lang="en-GB" dirty="0" err="1"/>
              <a:t>ist</a:t>
            </a:r>
            <a:r>
              <a:rPr lang="en-GB" dirty="0"/>
              <a:t> Montag.</a:t>
            </a:r>
          </a:p>
          <a:p>
            <a:pPr marL="0" lvl="0" indent="0" algn="l" rtl="0">
              <a:spcBef>
                <a:spcPts val="0"/>
              </a:spcBef>
              <a:spcAft>
                <a:spcPts val="0"/>
              </a:spcAft>
              <a:buNone/>
            </a:pPr>
            <a:r>
              <a:rPr lang="en-GB" dirty="0"/>
              <a:t>[3] Heute </a:t>
            </a:r>
            <a:r>
              <a:rPr lang="en-GB" dirty="0" err="1"/>
              <a:t>ist</a:t>
            </a:r>
            <a:r>
              <a:rPr lang="en-GB" dirty="0"/>
              <a:t> Sonntag.</a:t>
            </a:r>
          </a:p>
          <a:p>
            <a:pPr marL="0" lvl="0" indent="0" algn="l" rtl="0">
              <a:spcBef>
                <a:spcPts val="0"/>
              </a:spcBef>
              <a:spcAft>
                <a:spcPts val="0"/>
              </a:spcAft>
              <a:buNone/>
            </a:pPr>
            <a:r>
              <a:rPr lang="en-GB" dirty="0"/>
              <a:t>[4] Heute </a:t>
            </a:r>
            <a:r>
              <a:rPr lang="en-GB" dirty="0" err="1"/>
              <a:t>ist</a:t>
            </a:r>
            <a:r>
              <a:rPr lang="en-GB" dirty="0"/>
              <a:t> </a:t>
            </a:r>
            <a:r>
              <a:rPr lang="en-GB" dirty="0" err="1"/>
              <a:t>Donnerstag</a:t>
            </a:r>
            <a:r>
              <a:rPr lang="en-GB" dirty="0"/>
              <a:t>.</a:t>
            </a:r>
          </a:p>
          <a:p>
            <a:pPr marL="0" lvl="0" indent="0" algn="l" rtl="0">
              <a:spcBef>
                <a:spcPts val="0"/>
              </a:spcBef>
              <a:spcAft>
                <a:spcPts val="0"/>
              </a:spcAft>
              <a:buNone/>
            </a:pPr>
            <a:r>
              <a:rPr lang="en-GB" dirty="0"/>
              <a:t>[5] Morgen </a:t>
            </a:r>
            <a:r>
              <a:rPr lang="en-GB" dirty="0" err="1"/>
              <a:t>ist</a:t>
            </a:r>
            <a:r>
              <a:rPr lang="en-GB" dirty="0"/>
              <a:t> Freitag. Mein </a:t>
            </a:r>
            <a:r>
              <a:rPr lang="en-GB" dirty="0" err="1"/>
              <a:t>Lieblingstag</a:t>
            </a:r>
            <a:r>
              <a:rPr lang="en-GB" dirty="0"/>
              <a:t>! </a:t>
            </a:r>
          </a:p>
          <a:p>
            <a:pPr marL="0" lvl="0" indent="0" algn="l" rtl="0">
              <a:spcBef>
                <a:spcPts val="0"/>
              </a:spcBef>
              <a:spcAft>
                <a:spcPts val="0"/>
              </a:spcAft>
              <a:buNone/>
            </a:pPr>
            <a:r>
              <a:rPr lang="en-GB" dirty="0"/>
              <a:t>[6] Heute </a:t>
            </a:r>
            <a:r>
              <a:rPr lang="en-GB" dirty="0" err="1"/>
              <a:t>ist</a:t>
            </a:r>
            <a:r>
              <a:rPr lang="en-GB" dirty="0"/>
              <a:t> </a:t>
            </a:r>
            <a:r>
              <a:rPr lang="en-GB" dirty="0" err="1"/>
              <a:t>Dienstag</a:t>
            </a:r>
            <a:r>
              <a:rPr lang="en-GB" dirty="0"/>
              <a:t>. </a:t>
            </a: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5"/>
          </p:nvPr>
        </p:nvSpPr>
        <p:spPr/>
        <p:txBody>
          <a:bodyPr/>
          <a:lstStyle/>
          <a:p>
            <a:fld id="{A5747445-C7F1-4CF7-A756-445626EA8FA2}" type="slidenum">
              <a:rPr lang="en-GB" smtClean="0"/>
              <a:t>19</a:t>
            </a:fld>
            <a:endParaRPr lang="en-GB"/>
          </a:p>
        </p:txBody>
      </p:sp>
    </p:spTree>
    <p:extLst>
      <p:ext uri="{BB962C8B-B14F-4D97-AF65-F5344CB8AC3E}">
        <p14:creationId xmlns:p14="http://schemas.microsoft.com/office/powerpoint/2010/main" val="60372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t>
            </a:r>
            <a:r>
              <a:rPr lang="en-GB" sz="1200" b="0" strike="noStrike" spc="-1" dirty="0" err="1">
                <a:solidFill>
                  <a:srgbClr val="000000"/>
                </a:solidFill>
                <a:latin typeface="Calibri"/>
                <a:ea typeface="Calibri"/>
              </a:rPr>
              <a:t>Guten</a:t>
            </a:r>
            <a:r>
              <a:rPr lang="en-GB" sz="1200" b="0" strike="noStrike" spc="-1" dirty="0">
                <a:solidFill>
                  <a:srgbClr val="000000"/>
                </a:solidFill>
                <a:latin typeface="Calibri"/>
                <a:ea typeface="Calibri"/>
              </a:rPr>
              <a:t> Tag,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prompt pupils to say the </a:t>
            </a:r>
            <a:r>
              <a:rPr lang="en-GB" sz="1200" b="0" strike="noStrike" spc="-1" dirty="0" err="1">
                <a:solidFill>
                  <a:srgbClr val="000000"/>
                </a:solidFill>
                <a:latin typeface="Calibri"/>
                <a:ea typeface="Calibri"/>
              </a:rPr>
              <a:t>infintives</a:t>
            </a:r>
            <a:r>
              <a:rPr lang="en-GB" sz="1200" b="0" strike="noStrike" spc="-1" dirty="0">
                <a:solidFill>
                  <a:srgbClr val="000000"/>
                </a:solidFill>
                <a:latin typeface="Calibri"/>
                <a:ea typeface="Calibri"/>
              </a:rPr>
              <a:t> and their English meaning.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pronunciation and word knowledge orally by prompting in English. (e.g.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 ‘to read, reading’. ‘Gut. </a:t>
            </a:r>
            <a:r>
              <a:rPr lang="en-GB" sz="1200" b="0" strike="noStrike" spc="-1" dirty="0" err="1">
                <a:solidFill>
                  <a:srgbClr val="000000"/>
                </a:solidFill>
                <a:latin typeface="Calibri"/>
                <a:ea typeface="Calibri"/>
              </a:rPr>
              <a:t>Sprechen</a:t>
            </a:r>
            <a:r>
              <a:rPr lang="en-GB" sz="1200" b="0" strike="noStrike" spc="-1" dirty="0">
                <a:solidFill>
                  <a:srgbClr val="000000"/>
                </a:solidFill>
                <a:latin typeface="Calibri"/>
                <a:ea typeface="Calibri"/>
              </a:rPr>
              <a:t>?...).</a:t>
            </a:r>
          </a:p>
          <a:p>
            <a:endParaRPr lang="en-GB"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0328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use days of the week and the other new vocab from this week orally in full sentences.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first sentence-starter: </a:t>
            </a:r>
            <a:r>
              <a:rPr lang="en-GB" sz="1200" b="0" i="1" strike="noStrike" spc="-1" dirty="0">
                <a:latin typeface="Arial"/>
              </a:rPr>
              <a:t>Heute </a:t>
            </a:r>
            <a:r>
              <a:rPr lang="en-GB" sz="1200" b="0" i="1" strike="noStrike" spc="-1" dirty="0" err="1">
                <a:latin typeface="Arial"/>
              </a:rPr>
              <a:t>ist</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complete the sentences orally with whatever day it is today!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the next two sentence starters (tomorrow and favourite day of the week).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with pupils working in pairs to tell each other the day today, tomorrow and their own favourite day.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8536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familiarise pupils with the celebrations of Rosenmontag and Karneval.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1. Discuss the title- which day of the week can they see? What could it mean?</a:t>
            </a:r>
          </a:p>
          <a:p>
            <a:r>
              <a:rPr lang="en-GB" dirty="0"/>
              <a:t>2.  Click for information to appear paragraph by paragraph. Pupils might like to share their own experience or make contrasts with celebrations in other countries. </a:t>
            </a:r>
          </a:p>
        </p:txBody>
      </p:sp>
      <p:sp>
        <p:nvSpPr>
          <p:cNvPr id="4" name="Slide Number Placeholder 3"/>
          <p:cNvSpPr>
            <a:spLocks noGrp="1"/>
          </p:cNvSpPr>
          <p:nvPr>
            <p:ph type="sldNum" sz="quarter" idx="5"/>
          </p:nvPr>
        </p:nvSpPr>
        <p:spPr/>
        <p:txBody>
          <a:bodyPr/>
          <a:lstStyle/>
          <a:p>
            <a:fld id="{6F88A7DB-3951-47CF-8E53-B42241E86674}" type="slidenum">
              <a:rPr lang="en-GB" smtClean="0"/>
              <a:t>21</a:t>
            </a:fld>
            <a:endParaRPr lang="en-GB"/>
          </a:p>
        </p:txBody>
      </p:sp>
    </p:spTree>
    <p:extLst>
      <p:ext uri="{BB962C8B-B14F-4D97-AF65-F5344CB8AC3E}">
        <p14:creationId xmlns:p14="http://schemas.microsoft.com/office/powerpoint/2010/main" val="1747664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4 minutes (seven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reading aloud the days of the week once again, cuing pupils with hand gestures to represent the number of each day.</a:t>
            </a:r>
            <a:r>
              <a:rPr lang="en-GB" b="1" dirty="0"/>
              <a:t>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hand gesture and (1-7 for days of the week) in combination with oral production of day of the week &amp; get pupils to repeat. </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22</a:t>
            </a:fld>
            <a:endParaRPr lang="en-GB"/>
          </a:p>
        </p:txBody>
      </p:sp>
    </p:spTree>
    <p:extLst>
      <p:ext uri="{BB962C8B-B14F-4D97-AF65-F5344CB8AC3E}">
        <p14:creationId xmlns:p14="http://schemas.microsoft.com/office/powerpoint/2010/main" val="2352620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905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972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879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86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07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734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meanings and pronunciations of these four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them with the class.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them to tell you which of these activities they have done this lesson.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Auf Wiedersehen,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explain the meaning of the words/phrase. Encourage pupils to respond and say ‘Auf Wiedersehen’ in response, perhaps with a ‘farewell wave’ gesture.</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31366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aural recognition of the SSC </a:t>
            </a:r>
            <a:r>
              <a:rPr lang="en-GB" sz="1200" b="1" strike="noStrike" spc="-1" dirty="0">
                <a:solidFill>
                  <a:srgbClr val="000000"/>
                </a:solidFill>
                <a:latin typeface="+mn-lt"/>
                <a:ea typeface="Calibri"/>
              </a:rPr>
              <a:t>[V] </a:t>
            </a:r>
            <a:r>
              <a:rPr lang="en-GB" sz="1200" b="0" strike="noStrike" spc="-1" dirty="0">
                <a:solidFill>
                  <a:srgbClr val="000000"/>
                </a:solidFill>
                <a:latin typeface="+mn-lt"/>
                <a:ea typeface="Calibri"/>
              </a:rPr>
              <a:t>by contrasting it with the SSC [</a:t>
            </a:r>
            <a:r>
              <a:rPr lang="en-GB" sz="1200" b="1" strike="noStrike" spc="-1" dirty="0">
                <a:solidFill>
                  <a:srgbClr val="000000"/>
                </a:solidFill>
                <a:latin typeface="+mn-lt"/>
                <a:ea typeface="Calibri"/>
              </a:rPr>
              <a:t>W</a:t>
            </a:r>
            <a:r>
              <a:rPr lang="en-GB" sz="1200" b="0" strike="noStrike" spc="-1" dirty="0">
                <a:solidFill>
                  <a:srgbClr val="000000"/>
                </a:solidFill>
                <a:latin typeface="+mn-lt"/>
                <a:ea typeface="Calibri"/>
              </a:rPr>
              <a:t>].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and will write [v] or [w] or both for each item. </a:t>
            </a:r>
          </a:p>
          <a:p>
            <a:r>
              <a:rPr lang="en-GB" dirty="0"/>
              <a:t>2. Play the audio by pressing the buttons 1-8.</a:t>
            </a:r>
          </a:p>
          <a:p>
            <a:r>
              <a:rPr lang="en-GB" dirty="0"/>
              <a:t>3. Elicit answers and click to reveal missing letter(s). </a:t>
            </a:r>
          </a:p>
          <a:p>
            <a:r>
              <a:rPr lang="en-GB" dirty="0"/>
              <a:t>4. Discuss meanings of 8 words and click to reveal English definitions one by one. Draw attention to the fact some words look like the English e.g. </a:t>
            </a:r>
            <a:r>
              <a:rPr lang="en-GB" i="1" dirty="0"/>
              <a:t>warm, Wetter, </a:t>
            </a:r>
            <a:r>
              <a:rPr lang="en-GB" i="1" dirty="0" err="1"/>
              <a:t>negativ</a:t>
            </a:r>
            <a:r>
              <a:rPr lang="en-GB" dirty="0"/>
              <a:t> but sound different. Encourage pupils to pronounce all of the words. </a:t>
            </a:r>
          </a:p>
          <a:p>
            <a:endParaRPr lang="en-GB" dirty="0"/>
          </a:p>
          <a:p>
            <a:r>
              <a:rPr lang="en-GB" dirty="0"/>
              <a:t>NOTE: Pupils may already have some idea how to pronounce Volkswagen, but encourage them to have a go with their new knowledge about pronunciation of [v] and [w]. </a:t>
            </a:r>
          </a:p>
          <a:p>
            <a:endParaRPr lang="en-GB" dirty="0"/>
          </a:p>
          <a:p>
            <a:r>
              <a:rPr lang="en-GB" b="1" dirty="0"/>
              <a:t>Transcript:</a:t>
            </a:r>
          </a:p>
          <a:p>
            <a:r>
              <a:rPr lang="en-GB" dirty="0"/>
              <a:t>Wetter</a:t>
            </a:r>
          </a:p>
          <a:p>
            <a:r>
              <a:rPr lang="en-GB" dirty="0"/>
              <a:t>Vetter</a:t>
            </a:r>
          </a:p>
          <a:p>
            <a:r>
              <a:rPr lang="en-GB" dirty="0" err="1"/>
              <a:t>Vieh</a:t>
            </a:r>
            <a:endParaRPr lang="en-GB" dirty="0"/>
          </a:p>
          <a:p>
            <a:r>
              <a:rPr lang="en-GB" dirty="0" err="1"/>
              <a:t>wie</a:t>
            </a:r>
            <a:endParaRPr lang="en-GB" dirty="0"/>
          </a:p>
          <a:p>
            <a:r>
              <a:rPr lang="en-GB" dirty="0"/>
              <a:t>warm</a:t>
            </a:r>
          </a:p>
          <a:p>
            <a:r>
              <a:rPr lang="en-GB" dirty="0"/>
              <a:t>Vogel</a:t>
            </a:r>
          </a:p>
          <a:p>
            <a:r>
              <a:rPr lang="en-GB" dirty="0" err="1"/>
              <a:t>negativ</a:t>
            </a:r>
            <a:endParaRPr lang="en-GB" dirty="0"/>
          </a:p>
          <a:p>
            <a:r>
              <a:rPr lang="en-GB" dirty="0"/>
              <a:t>Volkswagen</a:t>
            </a:r>
          </a:p>
          <a:p>
            <a:endParaRPr lang="en-GB" dirty="0"/>
          </a:p>
          <a:p>
            <a:r>
              <a:rPr lang="en-GB" b="1" dirty="0"/>
              <a:t>Word frequency: </a:t>
            </a:r>
          </a:p>
          <a:p>
            <a:r>
              <a:rPr lang="en-GB" b="0" dirty="0"/>
              <a:t>Wetter [1881] Vetter [N/A ] </a:t>
            </a:r>
            <a:r>
              <a:rPr lang="en-GB" b="0" dirty="0" err="1"/>
              <a:t>Vieh</a:t>
            </a:r>
            <a:r>
              <a:rPr lang="en-GB" b="0" dirty="0"/>
              <a:t> [N/A ] </a:t>
            </a:r>
            <a:r>
              <a:rPr lang="en-GB" b="0" dirty="0" err="1"/>
              <a:t>wie</a:t>
            </a:r>
            <a:r>
              <a:rPr lang="en-GB" b="0" dirty="0"/>
              <a:t> [25] warm [1281] Vogel [1701] </a:t>
            </a:r>
            <a:r>
              <a:rPr lang="en-GB" b="0" dirty="0" err="1"/>
              <a:t>negativ</a:t>
            </a:r>
            <a:r>
              <a:rPr lang="en-GB" b="0" dirty="0"/>
              <a:t> [817] Volkswagen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Explain that today pupils will be learning days of the week, and they will see the words ‘Tag’ and ‘</a:t>
            </a:r>
            <a:r>
              <a:rPr lang="en-GB" sz="1200" b="0" strike="noStrike" spc="-1" dirty="0" err="1">
                <a:latin typeface="Arial"/>
              </a:rPr>
              <a:t>Woche</a:t>
            </a:r>
            <a:r>
              <a:rPr lang="en-GB" sz="1200" b="0" strike="noStrike" spc="-1" dirty="0">
                <a:latin typeface="Arial"/>
              </a:rPr>
              <a:t>’ appear in them.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understanding of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try to recall the English orally (chorally), looking at the German and the gapped English.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full English words one by one. </a:t>
            </a:r>
          </a:p>
          <a:p>
            <a:pPr marL="228600" indent="-228600">
              <a:lnSpc>
                <a:spcPct val="100000"/>
              </a:lnSpc>
              <a:buAutoNum type="arabicPeriod" startAt="3"/>
            </a:pPr>
            <a:r>
              <a:rPr lang="en-GB" sz="1200" b="0" strike="noStrike" spc="-1" dirty="0">
                <a:latin typeface="Arial"/>
              </a:rPr>
              <a:t>Next click to make the full German words disappear and the gapped versions to appear. </a:t>
            </a:r>
          </a:p>
          <a:p>
            <a:pPr marL="228600" indent="-228600">
              <a:lnSpc>
                <a:spcPct val="100000"/>
              </a:lnSpc>
              <a:buAutoNum type="arabicPeriod" startAt="3"/>
            </a:pPr>
            <a:r>
              <a:rPr lang="en-GB" sz="1200" b="0" strike="noStrike" spc="-1" dirty="0">
                <a:latin typeface="Arial"/>
              </a:rPr>
              <a:t>Pupils try to recall the German, looking at the English and the gapped German.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9413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words ‘Tag’ and ‘</a:t>
            </a:r>
            <a:r>
              <a:rPr lang="en-GB" sz="1200" b="0" strike="noStrike" spc="-1" dirty="0" err="1">
                <a:latin typeface="Arial"/>
              </a:rPr>
              <a:t>Woche</a:t>
            </a:r>
            <a:r>
              <a:rPr lang="en-GB" sz="1200" b="0" strike="noStrike" spc="-1" dirty="0">
                <a:latin typeface="Arial"/>
              </a:rPr>
              <a:t>’, and finally ‘</a:t>
            </a:r>
            <a:r>
              <a:rPr lang="en-GB" sz="1200" b="0" strike="noStrike" spc="-1" dirty="0" err="1">
                <a:latin typeface="Arial"/>
              </a:rPr>
              <a:t>Wochentage</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9235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3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75839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0370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9589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06790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00380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852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21056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499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98068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37994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5502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892644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audio" Target="../media/audio10.wav"/><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svg"/><Relationship Id="rId11" Type="http://schemas.openxmlformats.org/officeDocument/2006/relationships/audio" Target="../media/audio15.wav"/><Relationship Id="rId5" Type="http://schemas.openxmlformats.org/officeDocument/2006/relationships/image" Target="../media/image27.png"/><Relationship Id="rId15" Type="http://schemas.openxmlformats.org/officeDocument/2006/relationships/audio" Target="../media/audio18.wav"/><Relationship Id="rId10" Type="http://schemas.openxmlformats.org/officeDocument/2006/relationships/audio" Target="../media/audio14.wav"/><Relationship Id="rId4" Type="http://schemas.openxmlformats.org/officeDocument/2006/relationships/image" Target="../media/image44.png"/><Relationship Id="rId9" Type="http://schemas.openxmlformats.org/officeDocument/2006/relationships/audio" Target="../media/audio13.wav"/><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3.jpeg"/><Relationship Id="rId2" Type="http://schemas.openxmlformats.org/officeDocument/2006/relationships/slideLayout" Target="../slideLayouts/slideLayout17.xml"/><Relationship Id="rId1" Type="http://schemas.openxmlformats.org/officeDocument/2006/relationships/video" Target="https://www.youtube.com/embed/RjlfcpVBBNw?feature=oembed" TargetMode="Externa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2.gi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audio" Target="../media/audio1.wav"/><Relationship Id="rId21" Type="http://schemas.openxmlformats.org/officeDocument/2006/relationships/image" Target="../media/image35.png"/><Relationship Id="rId7" Type="http://schemas.openxmlformats.org/officeDocument/2006/relationships/audio" Target="../media/audio4.wav"/><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audio" Target="../media/audio9.wav"/><Relationship Id="rId23" Type="http://schemas.openxmlformats.org/officeDocument/2006/relationships/image" Target="../media/image37.png"/><Relationship Id="rId10" Type="http://schemas.openxmlformats.org/officeDocument/2006/relationships/audio" Target="../media/audio7.wav"/><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audio" Target="../media/audio6.wav"/><Relationship Id="rId14" Type="http://schemas.openxmlformats.org/officeDocument/2006/relationships/audio" Target="../media/audio8.wav"/><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21648" y="578078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Days of the week</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[v]</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15367" y="240668"/>
            <a:ext cx="4350240" cy="1144800"/>
          </a:xfrm>
        </p:spPr>
        <p:txBody>
          <a:bodyPr/>
          <a:lstStyle/>
          <a:p>
            <a:pPr algn="ctr"/>
            <a:r>
              <a:rPr lang="en-GB" sz="4000" b="1" spc="-1" dirty="0">
                <a:solidFill>
                  <a:schemeClr val="bg1"/>
                </a:solidFill>
                <a:latin typeface="Century Gothic" panose="020B0502020202020204" pitchFamily="34" charset="0"/>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pic>
        <p:nvPicPr>
          <p:cNvPr id="11" name="Picture 10">
            <a:extLst>
              <a:ext uri="{FF2B5EF4-FFF2-40B4-BE49-F238E27FC236}">
                <a16:creationId xmlns:a16="http://schemas.microsoft.com/office/drawing/2014/main" id="{372D7F36-8CF0-4F15-BB10-729627A268DF}"/>
              </a:ext>
            </a:extLst>
          </p:cNvPr>
          <p:cNvPicPr>
            <a:picLocks noChangeAspect="1"/>
          </p:cNvPicPr>
          <p:nvPr/>
        </p:nvPicPr>
        <p:blipFill>
          <a:blip r:embed="rId4"/>
          <a:stretch>
            <a:fillRect/>
          </a:stretch>
        </p:blipFill>
        <p:spPr>
          <a:xfrm>
            <a:off x="21648" y="2102123"/>
            <a:ext cx="4350984" cy="2850355"/>
          </a:xfrm>
          <a:prstGeom prst="rect">
            <a:avLst/>
          </a:prstGeom>
        </p:spPr>
      </p:pic>
      <p:grpSp>
        <p:nvGrpSpPr>
          <p:cNvPr id="12" name="Group 11">
            <a:extLst>
              <a:ext uri="{FF2B5EF4-FFF2-40B4-BE49-F238E27FC236}">
                <a16:creationId xmlns:a16="http://schemas.microsoft.com/office/drawing/2014/main" id="{F0207958-47BA-4BEA-A0D2-0E57D9EAFD98}"/>
              </a:ext>
            </a:extLst>
          </p:cNvPr>
          <p:cNvGrpSpPr/>
          <p:nvPr/>
        </p:nvGrpSpPr>
        <p:grpSpPr>
          <a:xfrm>
            <a:off x="55853" y="2224960"/>
            <a:ext cx="4153821" cy="2523193"/>
            <a:chOff x="55853" y="2224960"/>
            <a:chExt cx="4153821" cy="2523193"/>
          </a:xfrm>
        </p:grpSpPr>
        <p:sp>
          <p:nvSpPr>
            <p:cNvPr id="13" name="TextBox 12">
              <a:extLst>
                <a:ext uri="{FF2B5EF4-FFF2-40B4-BE49-F238E27FC236}">
                  <a16:creationId xmlns:a16="http://schemas.microsoft.com/office/drawing/2014/main" id="{EB0587A5-9803-47EF-85CA-7D40B959BA6A}"/>
                </a:ext>
              </a:extLst>
            </p:cNvPr>
            <p:cNvSpPr txBox="1"/>
            <p:nvPr/>
          </p:nvSpPr>
          <p:spPr>
            <a:xfrm>
              <a:off x="116834" y="226426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Montag</a:t>
              </a:r>
            </a:p>
          </p:txBody>
        </p:sp>
        <p:sp>
          <p:nvSpPr>
            <p:cNvPr id="14" name="TextBox 13">
              <a:extLst>
                <a:ext uri="{FF2B5EF4-FFF2-40B4-BE49-F238E27FC236}">
                  <a16:creationId xmlns:a16="http://schemas.microsoft.com/office/drawing/2014/main" id="{2BBBE291-D710-4BA2-AE10-619EBB47D0B2}"/>
                </a:ext>
              </a:extLst>
            </p:cNvPr>
            <p:cNvSpPr txBox="1"/>
            <p:nvPr/>
          </p:nvSpPr>
          <p:spPr>
            <a:xfrm>
              <a:off x="87642" y="3022527"/>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FF0000"/>
                  </a:solidFill>
                  <a:effectLst/>
                  <a:uLnTx/>
                  <a:uFillTx/>
                </a:rPr>
                <a:t>Dienstag</a:t>
              </a:r>
              <a:endParaRPr kumimoji="0" lang="en-GB" sz="1800" b="1" i="1" u="none" strike="noStrike" kern="0" cap="none" spc="0" normalizeH="0" baseline="0" noProof="0" dirty="0">
                <a:ln>
                  <a:noFill/>
                </a:ln>
                <a:solidFill>
                  <a:srgbClr val="FF0000"/>
                </a:solidFill>
                <a:effectLst/>
                <a:uLnTx/>
                <a:uFillTx/>
              </a:endParaRPr>
            </a:p>
          </p:txBody>
        </p:sp>
        <p:sp>
          <p:nvSpPr>
            <p:cNvPr id="15" name="TextBox 14">
              <a:extLst>
                <a:ext uri="{FF2B5EF4-FFF2-40B4-BE49-F238E27FC236}">
                  <a16:creationId xmlns:a16="http://schemas.microsoft.com/office/drawing/2014/main" id="{1C3E1ADF-D623-45C1-AF46-77A5CEB61A67}"/>
                </a:ext>
              </a:extLst>
            </p:cNvPr>
            <p:cNvSpPr txBox="1"/>
            <p:nvPr/>
          </p:nvSpPr>
          <p:spPr>
            <a:xfrm>
              <a:off x="55853" y="370338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B050"/>
                  </a:solidFill>
                  <a:effectLst/>
                  <a:uLnTx/>
                  <a:uFillTx/>
                </a:rPr>
                <a:t>Mittwoch</a:t>
              </a:r>
              <a:endParaRPr kumimoji="0" lang="en-GB" sz="1800" b="1" i="1" u="none" strike="noStrike" kern="0" cap="none" spc="0" normalizeH="0" baseline="0" noProof="0" dirty="0">
                <a:ln>
                  <a:noFill/>
                </a:ln>
                <a:solidFill>
                  <a:srgbClr val="00B050"/>
                </a:solidFill>
                <a:effectLst/>
                <a:uLnTx/>
                <a:uFillTx/>
              </a:endParaRPr>
            </a:p>
          </p:txBody>
        </p:sp>
        <p:sp>
          <p:nvSpPr>
            <p:cNvPr id="16" name="TextBox 15">
              <a:extLst>
                <a:ext uri="{FF2B5EF4-FFF2-40B4-BE49-F238E27FC236}">
                  <a16:creationId xmlns:a16="http://schemas.microsoft.com/office/drawing/2014/main" id="{184BF942-AAD9-4DCA-B141-ED26240CFFA6}"/>
                </a:ext>
              </a:extLst>
            </p:cNvPr>
            <p:cNvSpPr txBox="1"/>
            <p:nvPr/>
          </p:nvSpPr>
          <p:spPr>
            <a:xfrm>
              <a:off x="64945" y="4378821"/>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7030A0"/>
                  </a:solidFill>
                  <a:effectLst/>
                  <a:uLnTx/>
                  <a:uFillTx/>
                </a:rPr>
                <a:t>Donnerstag</a:t>
              </a:r>
              <a:endParaRPr kumimoji="0" lang="en-GB" sz="1800" b="1" i="1" u="none" strike="noStrike" kern="0" cap="none" spc="0" normalizeH="0" baseline="0" noProof="0" dirty="0">
                <a:ln>
                  <a:noFill/>
                </a:ln>
                <a:solidFill>
                  <a:srgbClr val="7030A0"/>
                </a:solidFill>
                <a:effectLst/>
                <a:uLnTx/>
                <a:uFillTx/>
              </a:endParaRPr>
            </a:p>
          </p:txBody>
        </p:sp>
        <p:sp>
          <p:nvSpPr>
            <p:cNvPr id="17" name="TextBox 16">
              <a:extLst>
                <a:ext uri="{FF2B5EF4-FFF2-40B4-BE49-F238E27FC236}">
                  <a16:creationId xmlns:a16="http://schemas.microsoft.com/office/drawing/2014/main" id="{806794CB-5A54-480D-970F-BE2C1EE87B7F}"/>
                </a:ext>
              </a:extLst>
            </p:cNvPr>
            <p:cNvSpPr txBox="1"/>
            <p:nvPr/>
          </p:nvSpPr>
          <p:spPr>
            <a:xfrm>
              <a:off x="2408394" y="238016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B74919">
                      <a:lumMod val="60000"/>
                      <a:lumOff val="40000"/>
                    </a:srgbClr>
                  </a:solidFill>
                  <a:effectLst/>
                  <a:uLnTx/>
                  <a:uFillTx/>
                </a:rPr>
                <a:t>Freitag</a:t>
              </a:r>
            </a:p>
          </p:txBody>
        </p:sp>
        <p:sp>
          <p:nvSpPr>
            <p:cNvPr id="18" name="TextBox 17">
              <a:extLst>
                <a:ext uri="{FF2B5EF4-FFF2-40B4-BE49-F238E27FC236}">
                  <a16:creationId xmlns:a16="http://schemas.microsoft.com/office/drawing/2014/main" id="{6564FCEE-3C45-4A08-9BB1-A8654CBE2877}"/>
                </a:ext>
              </a:extLst>
            </p:cNvPr>
            <p:cNvSpPr txBox="1"/>
            <p:nvPr/>
          </p:nvSpPr>
          <p:spPr>
            <a:xfrm>
              <a:off x="2358772" y="3032628"/>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2060"/>
                  </a:solidFill>
                  <a:effectLst/>
                  <a:uLnTx/>
                  <a:uFillTx/>
                </a:rPr>
                <a:t>Samstag</a:t>
              </a:r>
              <a:endParaRPr kumimoji="0" lang="en-GB" sz="1800" b="1" i="1" u="none" strike="noStrike" kern="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FF2C7A5C-0323-4ADD-AD7E-9CC539599F71}"/>
                </a:ext>
              </a:extLst>
            </p:cNvPr>
            <p:cNvSpPr txBox="1"/>
            <p:nvPr/>
          </p:nvSpPr>
          <p:spPr>
            <a:xfrm>
              <a:off x="2335833" y="375483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Sonntag</a:t>
              </a:r>
            </a:p>
          </p:txBody>
        </p:sp>
        <p:pic>
          <p:nvPicPr>
            <p:cNvPr id="20" name="Picture 19">
              <a:extLst>
                <a:ext uri="{FF2B5EF4-FFF2-40B4-BE49-F238E27FC236}">
                  <a16:creationId xmlns:a16="http://schemas.microsoft.com/office/drawing/2014/main" id="{A2A3A417-63D0-418E-966A-23A8E0EB36C9}"/>
                </a:ext>
              </a:extLst>
            </p:cNvPr>
            <p:cNvPicPr>
              <a:picLocks noChangeAspect="1"/>
            </p:cNvPicPr>
            <p:nvPr/>
          </p:nvPicPr>
          <p:blipFill>
            <a:blip r:embed="rId5"/>
            <a:stretch>
              <a:fillRect/>
            </a:stretch>
          </p:blipFill>
          <p:spPr>
            <a:xfrm>
              <a:off x="3517463" y="3053727"/>
              <a:ext cx="473622" cy="473622"/>
            </a:xfrm>
            <a:prstGeom prst="rect">
              <a:avLst/>
            </a:prstGeom>
          </p:spPr>
        </p:pic>
        <p:pic>
          <p:nvPicPr>
            <p:cNvPr id="21" name="Picture 20">
              <a:extLst>
                <a:ext uri="{FF2B5EF4-FFF2-40B4-BE49-F238E27FC236}">
                  <a16:creationId xmlns:a16="http://schemas.microsoft.com/office/drawing/2014/main" id="{B72904DF-96EC-4F96-8CAF-334FACA9641C}"/>
                </a:ext>
              </a:extLst>
            </p:cNvPr>
            <p:cNvPicPr>
              <a:picLocks noChangeAspect="1"/>
            </p:cNvPicPr>
            <p:nvPr/>
          </p:nvPicPr>
          <p:blipFill>
            <a:blip r:embed="rId6"/>
            <a:stretch>
              <a:fillRect/>
            </a:stretch>
          </p:blipFill>
          <p:spPr>
            <a:xfrm>
              <a:off x="1479643" y="4189860"/>
              <a:ext cx="470510" cy="536823"/>
            </a:xfrm>
            <a:prstGeom prst="rect">
              <a:avLst/>
            </a:prstGeom>
          </p:spPr>
        </p:pic>
        <p:pic>
          <p:nvPicPr>
            <p:cNvPr id="22" name="Picture 21">
              <a:extLst>
                <a:ext uri="{FF2B5EF4-FFF2-40B4-BE49-F238E27FC236}">
                  <a16:creationId xmlns:a16="http://schemas.microsoft.com/office/drawing/2014/main" id="{18CB7C78-A97D-4AFC-B4B7-90C0EC6A0A47}"/>
                </a:ext>
              </a:extLst>
            </p:cNvPr>
            <p:cNvPicPr>
              <a:picLocks noChangeAspect="1"/>
            </p:cNvPicPr>
            <p:nvPr/>
          </p:nvPicPr>
          <p:blipFill>
            <a:blip r:embed="rId7"/>
            <a:stretch>
              <a:fillRect/>
            </a:stretch>
          </p:blipFill>
          <p:spPr>
            <a:xfrm>
              <a:off x="1392536" y="2224960"/>
              <a:ext cx="405028" cy="408634"/>
            </a:xfrm>
            <a:prstGeom prst="rect">
              <a:avLst/>
            </a:prstGeom>
          </p:spPr>
        </p:pic>
        <p:pic>
          <p:nvPicPr>
            <p:cNvPr id="23" name="Picture 22">
              <a:extLst>
                <a:ext uri="{FF2B5EF4-FFF2-40B4-BE49-F238E27FC236}">
                  <a16:creationId xmlns:a16="http://schemas.microsoft.com/office/drawing/2014/main" id="{02BDE07F-5AFE-47F8-8A12-C04C1427DD7C}"/>
                </a:ext>
              </a:extLst>
            </p:cNvPr>
            <p:cNvPicPr>
              <a:picLocks noChangeAspect="1"/>
            </p:cNvPicPr>
            <p:nvPr/>
          </p:nvPicPr>
          <p:blipFill>
            <a:blip r:embed="rId8"/>
            <a:stretch>
              <a:fillRect/>
            </a:stretch>
          </p:blipFill>
          <p:spPr>
            <a:xfrm>
              <a:off x="3410444" y="2283533"/>
              <a:ext cx="799230" cy="562605"/>
            </a:xfrm>
            <a:prstGeom prst="rect">
              <a:avLst/>
            </a:prstGeom>
          </p:spPr>
        </p:pic>
        <p:pic>
          <p:nvPicPr>
            <p:cNvPr id="24" name="Picture 23">
              <a:extLst>
                <a:ext uri="{FF2B5EF4-FFF2-40B4-BE49-F238E27FC236}">
                  <a16:creationId xmlns:a16="http://schemas.microsoft.com/office/drawing/2014/main" id="{1CA388F8-A498-4D6A-BF94-FC6466BF9475}"/>
                </a:ext>
              </a:extLst>
            </p:cNvPr>
            <p:cNvPicPr>
              <a:picLocks noChangeAspect="1"/>
            </p:cNvPicPr>
            <p:nvPr/>
          </p:nvPicPr>
          <p:blipFill>
            <a:blip r:embed="rId9"/>
            <a:stretch>
              <a:fillRect/>
            </a:stretch>
          </p:blipFill>
          <p:spPr>
            <a:xfrm>
              <a:off x="1252860" y="2793063"/>
              <a:ext cx="646862" cy="548462"/>
            </a:xfrm>
            <a:prstGeom prst="rect">
              <a:avLst/>
            </a:prstGeom>
          </p:spPr>
        </p:pic>
        <p:pic>
          <p:nvPicPr>
            <p:cNvPr id="25" name="Picture 24">
              <a:extLst>
                <a:ext uri="{FF2B5EF4-FFF2-40B4-BE49-F238E27FC236}">
                  <a16:creationId xmlns:a16="http://schemas.microsoft.com/office/drawing/2014/main" id="{97F5AFC4-A341-42DE-977D-2AF969174AE4}"/>
                </a:ext>
              </a:extLst>
            </p:cNvPr>
            <p:cNvPicPr>
              <a:picLocks noChangeAspect="1"/>
            </p:cNvPicPr>
            <p:nvPr/>
          </p:nvPicPr>
          <p:blipFill>
            <a:blip r:embed="rId10"/>
            <a:stretch>
              <a:fillRect/>
            </a:stretch>
          </p:blipFill>
          <p:spPr>
            <a:xfrm>
              <a:off x="3568413" y="3653499"/>
              <a:ext cx="357543" cy="715085"/>
            </a:xfrm>
            <a:prstGeom prst="rect">
              <a:avLst/>
            </a:prstGeom>
          </p:spPr>
        </p:pic>
      </p:grpSp>
      <p:pic>
        <p:nvPicPr>
          <p:cNvPr id="6" name="Picture 5">
            <a:extLst>
              <a:ext uri="{FF2B5EF4-FFF2-40B4-BE49-F238E27FC236}">
                <a16:creationId xmlns:a16="http://schemas.microsoft.com/office/drawing/2014/main" id="{2C83EBD4-42F7-4938-A183-EB6B506FFE0D}"/>
              </a:ext>
            </a:extLst>
          </p:cNvPr>
          <p:cNvPicPr>
            <a:picLocks noChangeAspect="1"/>
          </p:cNvPicPr>
          <p:nvPr/>
        </p:nvPicPr>
        <p:blipFill>
          <a:blip r:embed="rId11"/>
          <a:stretch>
            <a:fillRect/>
          </a:stretch>
        </p:blipFill>
        <p:spPr>
          <a:xfrm>
            <a:off x="1451781" y="3494632"/>
            <a:ext cx="286537" cy="469433"/>
          </a:xfrm>
          <a:prstGeom prst="rect">
            <a:avLst/>
          </a:prstGeom>
        </p:spPr>
      </p:pic>
      <p:pic>
        <p:nvPicPr>
          <p:cNvPr id="7" name="Picture 6">
            <a:extLst>
              <a:ext uri="{FF2B5EF4-FFF2-40B4-BE49-F238E27FC236}">
                <a16:creationId xmlns:a16="http://schemas.microsoft.com/office/drawing/2014/main" id="{C718C340-24F0-4085-8C0F-950314EC0EA4}"/>
              </a:ext>
            </a:extLst>
          </p:cNvPr>
          <p:cNvPicPr>
            <a:picLocks noChangeAspect="1"/>
          </p:cNvPicPr>
          <p:nvPr/>
        </p:nvPicPr>
        <p:blipFill>
          <a:blip r:embed="rId12"/>
          <a:stretch>
            <a:fillRect/>
          </a:stretch>
        </p:blipFill>
        <p:spPr>
          <a:xfrm>
            <a:off x="2738605" y="4168820"/>
            <a:ext cx="662750" cy="16080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558911" y="2510244"/>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200" b="1" spc="-1" dirty="0">
                <a:solidFill>
                  <a:srgbClr val="002060"/>
                </a:solidFill>
                <a:latin typeface="Century gothic"/>
              </a:rPr>
              <a:t>Montag</a:t>
            </a:r>
            <a:endParaRPr kumimoji="0" lang="en-GB" sz="72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786210" y="2608797"/>
            <a:ext cx="3364014" cy="1640406"/>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Montag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2542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760617" y="4687708"/>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200" b="1" spc="-1" dirty="0" err="1">
                <a:solidFill>
                  <a:srgbClr val="002060"/>
                </a:solidFill>
                <a:latin typeface="Century gothic"/>
              </a:rPr>
              <a:t>Mittwoch</a:t>
            </a:r>
            <a:endParaRPr kumimoji="0" lang="en-GB" sz="72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335300" y="2504119"/>
            <a:ext cx="3949029" cy="1640406"/>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Montag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81C3CFFC-45BF-44AE-BA66-F4A4D4DCCB0D}"/>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1006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3601028"/>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1" normalizeH="0" baseline="0" noProof="0" dirty="0" err="1">
                <a:ln>
                  <a:noFill/>
                </a:ln>
                <a:solidFill>
                  <a:srgbClr val="002060"/>
                </a:solidFill>
                <a:effectLst/>
                <a:uLnTx/>
                <a:uFillTx/>
                <a:latin typeface="Century gothic"/>
              </a:rPr>
              <a:t>Dienstag</a:t>
            </a:r>
            <a:endParaRPr kumimoji="0" lang="en-GB" sz="72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452692" y="2509640"/>
            <a:ext cx="4289453" cy="1817432"/>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Montag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56F35C41-563F-40F5-BABB-8971C124F409}"/>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429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577" y="672888"/>
            <a:ext cx="3456594" cy="446236"/>
          </a:xfrm>
          <a:prstGeom prst="rect">
            <a:avLst/>
          </a:prstGeom>
          <a:noFill/>
          <a:ln>
            <a:noFill/>
          </a:ln>
        </p:spPr>
        <p:txBody>
          <a:bodyPr spcFirstLastPara="1" wrap="square" lIns="91425" tIns="45700" rIns="91425" bIns="45700" anchor="t" anchorCtr="0">
            <a:spAutoFit/>
          </a:bodyPr>
          <a:lstStyle/>
          <a:p>
            <a:pPr>
              <a:defRPr/>
            </a:pP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300" spc="-1" dirty="0">
                <a:solidFill>
                  <a:schemeClr val="bg1"/>
                </a:solidFill>
                <a:latin typeface="Century Gothic" panose="020B0502020202020204" pitchFamily="34" charset="0"/>
                <a:ea typeface="Century Gothic"/>
              </a:rPr>
              <a:t>die </a:t>
            </a:r>
            <a:r>
              <a:rPr lang="en-GB" sz="2300" spc="-1" dirty="0" err="1">
                <a:solidFill>
                  <a:schemeClr val="bg1"/>
                </a:solidFill>
                <a:latin typeface="Century Gothic" panose="020B0502020202020204" pitchFamily="34" charset="0"/>
                <a:ea typeface="Century Gothic"/>
              </a:rPr>
              <a:t>Wochentage</a:t>
            </a: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3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31030" y="703963"/>
            <a:ext cx="3678731" cy="830997"/>
          </a:xfrm>
          <a:prstGeom prst="rect">
            <a:avLst/>
          </a:prstGeom>
          <a:solidFill>
            <a:srgbClr val="FFD10D"/>
          </a:solidFill>
        </p:spPr>
        <p:txBody>
          <a:bodyPr wrap="square" rtlCol="0">
            <a:spAutoFit/>
          </a:bodyPr>
          <a:lstStyle/>
          <a:p>
            <a:r>
              <a:rPr lang="en-GB" sz="4800" b="1" dirty="0" err="1">
                <a:solidFill>
                  <a:schemeClr val="bg1"/>
                </a:solidFill>
              </a:rPr>
              <a:t>Donnerstag</a:t>
            </a:r>
            <a:endParaRPr lang="en-GB" sz="4800" b="1" dirty="0">
              <a:solidFill>
                <a:schemeClr val="bg1"/>
              </a:solidFill>
            </a:endParaRPr>
          </a:p>
        </p:txBody>
      </p:sp>
      <p:sp>
        <p:nvSpPr>
          <p:cNvPr id="18" name="TextBox 17">
            <a:extLst>
              <a:ext uri="{FF2B5EF4-FFF2-40B4-BE49-F238E27FC236}">
                <a16:creationId xmlns:a16="http://schemas.microsoft.com/office/drawing/2014/main" id="{D0F8E13D-A44E-434E-8E7F-1D897CECC393}"/>
              </a:ext>
            </a:extLst>
          </p:cNvPr>
          <p:cNvSpPr txBox="1"/>
          <p:nvPr/>
        </p:nvSpPr>
        <p:spPr>
          <a:xfrm>
            <a:off x="4659943" y="2208010"/>
            <a:ext cx="2996966" cy="830997"/>
          </a:xfrm>
          <a:prstGeom prst="rect">
            <a:avLst/>
          </a:prstGeom>
          <a:solidFill>
            <a:srgbClr val="002060"/>
          </a:solidFill>
        </p:spPr>
        <p:txBody>
          <a:bodyPr wrap="square" rtlCol="0">
            <a:spAutoFit/>
          </a:bodyPr>
          <a:lstStyle/>
          <a:p>
            <a:r>
              <a:rPr lang="en-GB" sz="4800" b="1" dirty="0">
                <a:solidFill>
                  <a:schemeClr val="bg1"/>
                </a:solidFill>
              </a:rPr>
              <a:t>Freitag</a:t>
            </a:r>
          </a:p>
        </p:txBody>
      </p:sp>
      <p:sp>
        <p:nvSpPr>
          <p:cNvPr id="19" name="TextBox 18">
            <a:extLst>
              <a:ext uri="{FF2B5EF4-FFF2-40B4-BE49-F238E27FC236}">
                <a16:creationId xmlns:a16="http://schemas.microsoft.com/office/drawing/2014/main" id="{69BC3FC5-F4AC-4250-9E77-8C8DF9439FF5}"/>
              </a:ext>
            </a:extLst>
          </p:cNvPr>
          <p:cNvSpPr txBox="1"/>
          <p:nvPr/>
        </p:nvSpPr>
        <p:spPr>
          <a:xfrm>
            <a:off x="4659943" y="3877009"/>
            <a:ext cx="2996966" cy="830997"/>
          </a:xfrm>
          <a:prstGeom prst="rect">
            <a:avLst/>
          </a:prstGeom>
          <a:solidFill>
            <a:srgbClr val="FF0000"/>
          </a:solidFill>
        </p:spPr>
        <p:txBody>
          <a:bodyPr wrap="square" rtlCol="0">
            <a:spAutoFit/>
          </a:bodyPr>
          <a:lstStyle/>
          <a:p>
            <a:r>
              <a:rPr lang="en-GB" sz="4800" b="1" dirty="0" err="1">
                <a:solidFill>
                  <a:schemeClr val="bg1"/>
                </a:solidFill>
              </a:rPr>
              <a:t>Samstag</a:t>
            </a:r>
            <a:endParaRPr lang="en-GB" sz="4800" b="1" dirty="0">
              <a:solidFill>
                <a:schemeClr val="bg1"/>
              </a:solidFill>
            </a:endParaRPr>
          </a:p>
        </p:txBody>
      </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5"/>
          <a:stretch>
            <a:fillRect/>
          </a:stretch>
        </p:blipFill>
        <p:spPr>
          <a:xfrm>
            <a:off x="10328426" y="5123329"/>
            <a:ext cx="1734227" cy="1734227"/>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5092697" y="1522271"/>
            <a:ext cx="2259238" cy="523220"/>
          </a:xfrm>
          <a:prstGeom prst="rect">
            <a:avLst/>
          </a:prstGeom>
          <a:noFill/>
        </p:spPr>
        <p:txBody>
          <a:bodyPr wrap="square" rtlCol="0">
            <a:spAutoFit/>
          </a:bodyPr>
          <a:lstStyle/>
          <a:p>
            <a:r>
              <a:rPr lang="en-GB" sz="2800" dirty="0">
                <a:solidFill>
                  <a:srgbClr val="002060"/>
                </a:solidFill>
              </a:rPr>
              <a:t>[Thursday]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998981" y="3128921"/>
            <a:ext cx="2259238" cy="523220"/>
          </a:xfrm>
          <a:prstGeom prst="rect">
            <a:avLst/>
          </a:prstGeom>
          <a:noFill/>
        </p:spPr>
        <p:txBody>
          <a:bodyPr wrap="square" rtlCol="0">
            <a:spAutoFit/>
          </a:bodyPr>
          <a:lstStyle/>
          <a:p>
            <a:r>
              <a:rPr lang="en-GB" sz="2800" dirty="0">
                <a:solidFill>
                  <a:srgbClr val="002060"/>
                </a:solidFill>
              </a:rPr>
              <a:t>[Friday]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871966" y="4819807"/>
            <a:ext cx="2700699" cy="523220"/>
          </a:xfrm>
          <a:prstGeom prst="rect">
            <a:avLst/>
          </a:prstGeom>
          <a:noFill/>
        </p:spPr>
        <p:txBody>
          <a:bodyPr wrap="square" rtlCol="0">
            <a:spAutoFit/>
          </a:bodyPr>
          <a:lstStyle/>
          <a:p>
            <a:r>
              <a:rPr lang="en-GB" sz="2800" dirty="0">
                <a:solidFill>
                  <a:srgbClr val="002060"/>
                </a:solidFill>
              </a:rPr>
              <a:t>[Saturday]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284611" y="2825193"/>
            <a:ext cx="3420314" cy="1427598"/>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All of these words end in the word ‘Tag’ too.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44944CFE-6CAA-4EC3-9E36-1704D136D83E}"/>
              </a:ext>
            </a:extLst>
          </p:cNvPr>
          <p:cNvSpPr txBox="1"/>
          <p:nvPr/>
        </p:nvSpPr>
        <p:spPr>
          <a:xfrm>
            <a:off x="4653909" y="5454828"/>
            <a:ext cx="2996966" cy="830997"/>
          </a:xfrm>
          <a:prstGeom prst="rect">
            <a:avLst/>
          </a:prstGeom>
          <a:solidFill>
            <a:srgbClr val="92D050"/>
          </a:solidFill>
        </p:spPr>
        <p:txBody>
          <a:bodyPr wrap="square" rtlCol="0">
            <a:spAutoFit/>
          </a:bodyPr>
          <a:lstStyle/>
          <a:p>
            <a:r>
              <a:rPr lang="en-GB" sz="4800" b="1" dirty="0">
                <a:solidFill>
                  <a:schemeClr val="bg1"/>
                </a:solidFill>
              </a:rPr>
              <a:t>Sonntag</a:t>
            </a:r>
          </a:p>
        </p:txBody>
      </p:sp>
      <p:sp>
        <p:nvSpPr>
          <p:cNvPr id="26" name="TextBox 25">
            <a:extLst>
              <a:ext uri="{FF2B5EF4-FFF2-40B4-BE49-F238E27FC236}">
                <a16:creationId xmlns:a16="http://schemas.microsoft.com/office/drawing/2014/main" id="{456B61C8-CE5A-4991-9C16-5404F6C62115}"/>
              </a:ext>
            </a:extLst>
          </p:cNvPr>
          <p:cNvSpPr txBox="1"/>
          <p:nvPr/>
        </p:nvSpPr>
        <p:spPr>
          <a:xfrm>
            <a:off x="4871965" y="6243287"/>
            <a:ext cx="2700699" cy="523220"/>
          </a:xfrm>
          <a:prstGeom prst="rect">
            <a:avLst/>
          </a:prstGeom>
          <a:noFill/>
        </p:spPr>
        <p:txBody>
          <a:bodyPr wrap="square" rtlCol="0">
            <a:spAutoFit/>
          </a:bodyPr>
          <a:lstStyle/>
          <a:p>
            <a:r>
              <a:rPr lang="en-GB" sz="2800" dirty="0">
                <a:solidFill>
                  <a:srgbClr val="002060"/>
                </a:solidFill>
              </a:rPr>
              <a:t>[Sunday]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114389" y="1799699"/>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Days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of the week always have capital letters because they are </a:t>
            </a:r>
            <a:r>
              <a:rPr kumimoji="0" lang="en-GB" sz="2000" b="1" i="0" u="sng" strike="noStrike" kern="0" cap="none" spc="0" normalizeH="0" noProof="0" dirty="0">
                <a:ln>
                  <a:noFill/>
                </a:ln>
                <a:solidFill>
                  <a:prstClr val="white"/>
                </a:solidFill>
                <a:effectLst/>
                <a:uLnTx/>
                <a:uFillTx/>
                <a:latin typeface="Century Gothic" panose="020F0302020204030204"/>
                <a:ea typeface="+mn-ea"/>
                <a:cs typeface="+mn-cs"/>
              </a:rPr>
              <a:t>nouns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160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24" grpId="0" animBg="1"/>
      <p:bldP spid="26"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142650" y="685551"/>
            <a:ext cx="319510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D0F8E13D-A44E-434E-8E7F-1D897CECC393}"/>
              </a:ext>
            </a:extLst>
          </p:cNvPr>
          <p:cNvSpPr txBox="1"/>
          <p:nvPr/>
        </p:nvSpPr>
        <p:spPr>
          <a:xfrm>
            <a:off x="6997802" y="2238578"/>
            <a:ext cx="2996966" cy="830997"/>
          </a:xfrm>
          <a:prstGeom prst="rect">
            <a:avLst/>
          </a:prstGeom>
          <a:solidFill>
            <a:srgbClr val="002060"/>
          </a:solidFill>
        </p:spPr>
        <p:txBody>
          <a:bodyPr wrap="square" rtlCol="0">
            <a:spAutoFit/>
          </a:bodyPr>
          <a:lstStyle/>
          <a:p>
            <a:r>
              <a:rPr lang="en-GB" sz="4800" b="1" dirty="0">
                <a:solidFill>
                  <a:schemeClr val="bg1"/>
                </a:solidFill>
              </a:rPr>
              <a:t>Fr</a:t>
            </a:r>
            <a:r>
              <a:rPr lang="en-GB" sz="4800" b="1" dirty="0">
                <a:solidFill>
                  <a:srgbClr val="FF0066"/>
                </a:solidFill>
              </a:rPr>
              <a:t>ei</a:t>
            </a:r>
            <a:r>
              <a:rPr lang="en-GB" sz="4800" b="1" dirty="0">
                <a:solidFill>
                  <a:schemeClr val="bg1"/>
                </a:solidFill>
              </a:rPr>
              <a:t>tag</a:t>
            </a:r>
          </a:p>
        </p:txBody>
      </p:sp>
      <p:sp>
        <p:nvSpPr>
          <p:cNvPr id="27" name="TextBox 26">
            <a:extLst>
              <a:ext uri="{FF2B5EF4-FFF2-40B4-BE49-F238E27FC236}">
                <a16:creationId xmlns:a16="http://schemas.microsoft.com/office/drawing/2014/main" id="{A42F4EAA-42DE-4FD4-996D-749C84E9FB0E}"/>
              </a:ext>
            </a:extLst>
          </p:cNvPr>
          <p:cNvSpPr txBox="1"/>
          <p:nvPr/>
        </p:nvSpPr>
        <p:spPr>
          <a:xfrm>
            <a:off x="7366666" y="3174722"/>
            <a:ext cx="2259238" cy="523220"/>
          </a:xfrm>
          <a:prstGeom prst="rect">
            <a:avLst/>
          </a:prstGeom>
          <a:noFill/>
        </p:spPr>
        <p:txBody>
          <a:bodyPr wrap="square" rtlCol="0">
            <a:spAutoFit/>
          </a:bodyPr>
          <a:lstStyle/>
          <a:p>
            <a:r>
              <a:rPr lang="en-GB" sz="2800" dirty="0">
                <a:solidFill>
                  <a:srgbClr val="002060"/>
                </a:solidFill>
              </a:rPr>
              <a:t>[Friday]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4196730" y="3421390"/>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Think</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carefully about how to pronounce these two days of the week.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3B3A5CF-A018-4BA0-93A1-02821076AA01}"/>
              </a:ext>
            </a:extLst>
          </p:cNvPr>
          <p:cNvSpPr txBox="1"/>
          <p:nvPr/>
        </p:nvSpPr>
        <p:spPr>
          <a:xfrm>
            <a:off x="2187869" y="3167390"/>
            <a:ext cx="2259238" cy="523220"/>
          </a:xfrm>
          <a:prstGeom prst="rect">
            <a:avLst/>
          </a:prstGeom>
          <a:noFill/>
        </p:spPr>
        <p:txBody>
          <a:bodyPr wrap="square" rtlCol="0">
            <a:spAutoFit/>
          </a:bodyPr>
          <a:lstStyle/>
          <a:p>
            <a:r>
              <a:rPr lang="en-GB" sz="2800" dirty="0">
                <a:solidFill>
                  <a:srgbClr val="002060"/>
                </a:solidFill>
              </a:rPr>
              <a:t>[Tuesday]</a:t>
            </a:r>
          </a:p>
        </p:txBody>
      </p:sp>
      <p:sp>
        <p:nvSpPr>
          <p:cNvPr id="31" name="TextBox 30">
            <a:extLst>
              <a:ext uri="{FF2B5EF4-FFF2-40B4-BE49-F238E27FC236}">
                <a16:creationId xmlns:a16="http://schemas.microsoft.com/office/drawing/2014/main" id="{35D5F462-0290-437E-AFDD-E43AE750FA02}"/>
              </a:ext>
            </a:extLst>
          </p:cNvPr>
          <p:cNvSpPr txBox="1"/>
          <p:nvPr/>
        </p:nvSpPr>
        <p:spPr>
          <a:xfrm>
            <a:off x="1917094" y="2238578"/>
            <a:ext cx="2996966" cy="830997"/>
          </a:xfrm>
          <a:prstGeom prst="rect">
            <a:avLst/>
          </a:prstGeom>
          <a:solidFill>
            <a:srgbClr val="00B0F0"/>
          </a:solidFill>
        </p:spPr>
        <p:txBody>
          <a:bodyPr wrap="square" rtlCol="0">
            <a:spAutoFit/>
          </a:bodyPr>
          <a:lstStyle/>
          <a:p>
            <a:r>
              <a:rPr lang="en-GB" sz="4800" b="1" dirty="0" err="1">
                <a:solidFill>
                  <a:schemeClr val="bg1"/>
                </a:solidFill>
              </a:rPr>
              <a:t>D</a:t>
            </a:r>
            <a:r>
              <a:rPr lang="en-GB" sz="4800" b="1" dirty="0" err="1">
                <a:solidFill>
                  <a:srgbClr val="FF0066"/>
                </a:solidFill>
              </a:rPr>
              <a:t>ie</a:t>
            </a:r>
            <a:r>
              <a:rPr lang="en-GB" sz="4800" b="1" dirty="0" err="1">
                <a:solidFill>
                  <a:schemeClr val="bg1"/>
                </a:solidFill>
              </a:rPr>
              <a:t>nstag</a:t>
            </a:r>
            <a:endParaRPr lang="en-GB" sz="4800" b="1" dirty="0">
              <a:solidFill>
                <a:schemeClr val="bg1"/>
              </a:solidFill>
            </a:endParaRPr>
          </a:p>
        </p:txBody>
      </p:sp>
      <p:sp>
        <p:nvSpPr>
          <p:cNvPr id="33" name="Oval Callout 19">
            <a:extLst>
              <a:ext uri="{FF2B5EF4-FFF2-40B4-BE49-F238E27FC236}">
                <a16:creationId xmlns:a16="http://schemas.microsoft.com/office/drawing/2014/main" id="{952CD0EF-F1C9-4D39-B120-C8042D7EDA57}"/>
              </a:ext>
            </a:extLst>
          </p:cNvPr>
          <p:cNvSpPr/>
          <p:nvPr/>
        </p:nvSpPr>
        <p:spPr>
          <a:xfrm>
            <a:off x="206937" y="4220419"/>
            <a:ext cx="3420314" cy="1655946"/>
          </a:xfrm>
          <a:prstGeom prst="wedgeEllipseCallout">
            <a:avLst>
              <a:gd name="adj1" fmla="val 15212"/>
              <a:gd name="adj2" fmla="val -78495"/>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is the </a:t>
            </a:r>
            <a:r>
              <a:rPr kumimoji="0" lang="en-GB" sz="2000" b="1" i="0" u="sng" strike="noStrike" kern="0" cap="none" spc="0" normalizeH="0" noProof="0" dirty="0" err="1">
                <a:ln>
                  <a:noFill/>
                </a:ln>
                <a:solidFill>
                  <a:schemeClr val="bg1"/>
                </a:solidFill>
                <a:effectLst/>
                <a:uLnTx/>
                <a:uFillTx/>
                <a:latin typeface="Century Gothic" panose="020F0302020204030204"/>
                <a:ea typeface="+mn-ea"/>
                <a:cs typeface="+mn-cs"/>
              </a:rPr>
              <a:t>ie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sound, as in the words </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Liebe,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sie</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u="none" strike="noStrike" kern="0" cap="none" spc="0" normalizeH="0" noProof="0" dirty="0">
                <a:ln>
                  <a:noFill/>
                </a:ln>
                <a:solidFill>
                  <a:prstClr val="white"/>
                </a:solidFill>
                <a:effectLst/>
                <a:uLnTx/>
                <a:uFillTx/>
                <a:latin typeface="Century Gothic" panose="020F0302020204030204"/>
                <a:ea typeface="+mn-ea"/>
                <a:cs typeface="+mn-cs"/>
              </a:rPr>
              <a:t>and </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Brief.</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Oval Callout 19">
            <a:extLst>
              <a:ext uri="{FF2B5EF4-FFF2-40B4-BE49-F238E27FC236}">
                <a16:creationId xmlns:a16="http://schemas.microsoft.com/office/drawing/2014/main" id="{40343E5F-8152-416D-BAB0-E9C301E2255B}"/>
              </a:ext>
            </a:extLst>
          </p:cNvPr>
          <p:cNvSpPr/>
          <p:nvPr/>
        </p:nvSpPr>
        <p:spPr>
          <a:xfrm>
            <a:off x="7980544" y="4181278"/>
            <a:ext cx="3420314" cy="1734227"/>
          </a:xfrm>
          <a:prstGeom prst="wedgeEllipseCallout">
            <a:avLst>
              <a:gd name="adj1" fmla="val -11916"/>
              <a:gd name="adj2" fmla="val -10053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is the </a:t>
            </a:r>
            <a:r>
              <a:rPr lang="en-GB" sz="2000" b="1" u="sng" kern="0" dirty="0" err="1">
                <a:solidFill>
                  <a:schemeClr val="bg1"/>
                </a:solidFill>
                <a:latin typeface="Century Gothic" panose="020F0302020204030204"/>
              </a:rPr>
              <a:t>ei</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sound, as in the words</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ein</a:t>
            </a:r>
            <a:r>
              <a:rPr lang="en-GB" sz="2000" b="1" i="1" kern="0" dirty="0">
                <a:solidFill>
                  <a:prstClr val="white"/>
                </a:solidFill>
                <a:latin typeface="Century Gothic" panose="020F0302020204030204"/>
              </a:rPr>
              <a:t>, sein </a:t>
            </a:r>
            <a:r>
              <a:rPr lang="en-GB" sz="2000" b="1" kern="0" dirty="0">
                <a:solidFill>
                  <a:prstClr val="white"/>
                </a:solidFill>
                <a:latin typeface="Century Gothic" panose="020F0302020204030204"/>
              </a:rPr>
              <a:t>and</a:t>
            </a:r>
            <a:r>
              <a:rPr lang="en-GB" sz="2000" b="1" i="1" kern="0" dirty="0">
                <a:solidFill>
                  <a:prstClr val="white"/>
                </a:solidFill>
                <a:latin typeface="Century Gothic" panose="020F0302020204030204"/>
              </a:rPr>
              <a:t> </a:t>
            </a:r>
            <a:r>
              <a:rPr lang="en-GB" sz="2000" b="1" i="1" kern="0" dirty="0" err="1">
                <a:solidFill>
                  <a:prstClr val="white"/>
                </a:solidFill>
                <a:latin typeface="Century Gothic" panose="020F0302020204030204"/>
              </a:rPr>
              <a:t>klein</a:t>
            </a:r>
            <a:r>
              <a:rPr lang="en-GB" sz="2000" b="1" i="1" kern="0" dirty="0">
                <a:solidFill>
                  <a:prstClr val="white"/>
                </a:solidFill>
                <a:latin typeface="Century Gothic" panose="020F0302020204030204"/>
              </a:rPr>
              <a:t>. </a:t>
            </a:r>
            <a:r>
              <a:rPr kumimoji="0" lang="en-GB" sz="2000" b="1" u="none" strike="noStrike" kern="0" cap="none" spc="0" normalizeH="0" noProof="0" dirty="0">
                <a:ln>
                  <a:noFill/>
                </a:ln>
                <a:solidFill>
                  <a:prstClr val="white"/>
                </a:solidFill>
                <a:effectLst/>
                <a:uLnTx/>
                <a:uFillTx/>
                <a:latin typeface="Century Gothic" panose="020F0302020204030204"/>
                <a:ea typeface="+mn-ea"/>
                <a:cs typeface="+mn-cs"/>
              </a:rPr>
              <a:t> </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390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3601028"/>
            <a:ext cx="3140252"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002060"/>
                </a:solidFill>
                <a:effectLst/>
                <a:uLnTx/>
                <a:uFillTx/>
                <a:latin typeface="Century gothic"/>
              </a:rPr>
              <a:t>Donnerstag</a:t>
            </a:r>
            <a:endParaRPr kumimoji="0" lang="en-GB" sz="54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572790" y="2138865"/>
            <a:ext cx="4289453" cy="1817432"/>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Donnerstag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Freitag.</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F332B695-8C7F-4DC7-9F1C-0F492CF220A9}"/>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49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4689673"/>
            <a:ext cx="2763734"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spc="-1" dirty="0" err="1">
                <a:solidFill>
                  <a:srgbClr val="002060"/>
                </a:solidFill>
                <a:latin typeface="Century gothic"/>
              </a:rPr>
              <a:t>Sonnta</a:t>
            </a:r>
            <a:r>
              <a:rPr kumimoji="0" lang="en-GB" sz="6600" b="1" i="0" u="none" strike="noStrike" kern="1200" cap="none" spc="-1" normalizeH="0" baseline="0" noProof="0" dirty="0">
                <a:ln>
                  <a:noFill/>
                </a:ln>
                <a:solidFill>
                  <a:srgbClr val="002060"/>
                </a:solidFill>
                <a:effectLst/>
                <a:uLnTx/>
                <a:uFillTx/>
                <a:latin typeface="Century gothic"/>
              </a:rPr>
              <a:t>g</a:t>
            </a:r>
            <a:endParaRPr kumimoji="0" lang="en-GB" sz="66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530697" y="2246589"/>
            <a:ext cx="3249081" cy="1967831"/>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kumimoji="0" lang="en-GB" sz="4000" b="1" i="0" u="none" strike="noStrike" kern="1200" cap="none" spc="-1" normalizeH="0" baseline="0" noProof="0" dirty="0" err="1">
                <a:ln>
                  <a:noFill/>
                </a:ln>
                <a:solidFill>
                  <a:srgbClr val="002060"/>
                </a:solidFill>
                <a:effectLst/>
                <a:uLnTx/>
                <a:uFillTx/>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662654" y="3683100"/>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Freitag.</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Sonntag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AF6952B-23BF-4227-BFC2-F95D15D461C7}"/>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35605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3601028"/>
            <a:ext cx="3140252"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spc="-1" dirty="0" err="1">
                <a:solidFill>
                  <a:srgbClr val="002060"/>
                </a:solidFill>
                <a:latin typeface="Century gothic"/>
              </a:rPr>
              <a:t>Freita</a:t>
            </a:r>
            <a:r>
              <a:rPr kumimoji="0" lang="en-GB" sz="6600" b="1" i="0" u="none" strike="noStrike" kern="1200" cap="none" spc="-1" normalizeH="0" baseline="0" noProof="0" dirty="0">
                <a:ln>
                  <a:noFill/>
                </a:ln>
                <a:solidFill>
                  <a:srgbClr val="002060"/>
                </a:solidFill>
                <a:effectLst/>
                <a:uLnTx/>
                <a:uFillTx/>
                <a:latin typeface="Century gothic"/>
              </a:rPr>
              <a:t>g</a:t>
            </a:r>
            <a:endParaRPr kumimoji="0" lang="en-GB" sz="66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718955" y="2589678"/>
            <a:ext cx="2825722" cy="1801567"/>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kumimoji="0" lang="en-GB" sz="4000" b="1" i="0" u="none" strike="noStrike" kern="1200" cap="none" spc="-1" normalizeH="0" baseline="0" noProof="0" dirty="0" err="1">
                <a:ln>
                  <a:noFill/>
                </a:ln>
                <a:solidFill>
                  <a:srgbClr val="002060"/>
                </a:solidFill>
                <a:effectLst/>
                <a:uLnTx/>
                <a:uFillTx/>
                <a:latin typeface="Century gothic"/>
              </a:rPr>
              <a:t>Donnerstag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Freitag.</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Sams</a:t>
            </a:r>
            <a:r>
              <a:rPr kumimoji="0" lang="en-GB" sz="4000" b="1" i="0" u="none" strike="noStrike" kern="1200" cap="none" spc="-1" normalizeH="0" baseline="0" noProof="0" dirty="0">
                <a:ln>
                  <a:noFill/>
                </a:ln>
                <a:solidFill>
                  <a:srgbClr val="002060"/>
                </a:solidFill>
                <a:effectLst/>
                <a:uLnTx/>
                <a:uFillTx/>
                <a:latin typeface="Century gothic"/>
              </a:rPr>
              <a:t>tag.</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98DD0437-204E-45E4-8F9F-F31CCF90F43B}"/>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149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EE3B1-DA48-4E29-B761-058C63BEDFAA}"/>
              </a:ext>
            </a:extLst>
          </p:cNvPr>
          <p:cNvPicPr>
            <a:picLocks noChangeAspect="1"/>
          </p:cNvPicPr>
          <p:nvPr/>
        </p:nvPicPr>
        <p:blipFill>
          <a:blip r:embed="rId3"/>
          <a:stretch>
            <a:fillRect/>
          </a:stretch>
        </p:blipFill>
        <p:spPr>
          <a:xfrm>
            <a:off x="9930073" y="111452"/>
            <a:ext cx="1931940" cy="1421513"/>
          </a:xfrm>
          <a:prstGeom prst="rect">
            <a:avLst/>
          </a:prstGeom>
        </p:spPr>
      </p:pic>
      <p:sp>
        <p:nvSpPr>
          <p:cNvPr id="6" name="TextBox 5">
            <a:extLst>
              <a:ext uri="{FF2B5EF4-FFF2-40B4-BE49-F238E27FC236}">
                <a16:creationId xmlns:a16="http://schemas.microsoft.com/office/drawing/2014/main" id="{B8C1430B-27E9-4F45-96A8-82088FE6A06D}"/>
              </a:ext>
            </a:extLst>
          </p:cNvPr>
          <p:cNvSpPr txBox="1"/>
          <p:nvPr/>
        </p:nvSpPr>
        <p:spPr>
          <a:xfrm>
            <a:off x="132269" y="683281"/>
            <a:ext cx="74900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Was </a:t>
            </a:r>
            <a:r>
              <a:rPr lang="en-GB" sz="2800" b="1" spc="-1" dirty="0" err="1">
                <a:solidFill>
                  <a:srgbClr val="002060"/>
                </a:solidFill>
                <a:latin typeface="Century gothic"/>
              </a:rPr>
              <a:t>ist</a:t>
            </a:r>
            <a:r>
              <a:rPr lang="en-GB" sz="2800" b="1" spc="-1" dirty="0">
                <a:solidFill>
                  <a:srgbClr val="002060"/>
                </a:solidFill>
                <a:latin typeface="Century gothic"/>
              </a:rPr>
              <a:t> das auf </a:t>
            </a:r>
            <a:r>
              <a:rPr lang="en-GB" sz="2800" b="1" spc="-1" dirty="0" err="1">
                <a:solidFill>
                  <a:srgbClr val="002060"/>
                </a:solidFill>
                <a:latin typeface="Century gothic"/>
              </a:rPr>
              <a:t>Englisch</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 name="TextBox 6">
            <a:extLst>
              <a:ext uri="{FF2B5EF4-FFF2-40B4-BE49-F238E27FC236}">
                <a16:creationId xmlns:a16="http://schemas.microsoft.com/office/drawing/2014/main" id="{07BBF182-946C-4884-9777-163D95D75674}"/>
              </a:ext>
            </a:extLst>
          </p:cNvPr>
          <p:cNvSpPr txBox="1"/>
          <p:nvPr/>
        </p:nvSpPr>
        <p:spPr>
          <a:xfrm>
            <a:off x="150181" y="1124808"/>
            <a:ext cx="95272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rPr>
              <a:t>Can you match the German days of the week to their literal meaning in English, and their translation?</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8" name="Flowchart: Alternate Process 7">
            <a:extLst>
              <a:ext uri="{FF2B5EF4-FFF2-40B4-BE49-F238E27FC236}">
                <a16:creationId xmlns:a16="http://schemas.microsoft.com/office/drawing/2014/main" id="{2E9DFB6F-E58E-4198-85AB-41E9176C45DE}"/>
              </a:ext>
            </a:extLst>
          </p:cNvPr>
          <p:cNvSpPr/>
          <p:nvPr/>
        </p:nvSpPr>
        <p:spPr>
          <a:xfrm>
            <a:off x="329987" y="2151529"/>
            <a:ext cx="3475531" cy="4424083"/>
          </a:xfrm>
          <a:prstGeom prst="flowChartAlternateProcess">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060"/>
              </a:solidFill>
            </a:endParaRPr>
          </a:p>
        </p:txBody>
      </p:sp>
      <p:sp>
        <p:nvSpPr>
          <p:cNvPr id="9" name="Flowchart: Alternate Process 8">
            <a:extLst>
              <a:ext uri="{FF2B5EF4-FFF2-40B4-BE49-F238E27FC236}">
                <a16:creationId xmlns:a16="http://schemas.microsoft.com/office/drawing/2014/main" id="{46A21D82-1E76-4163-8071-106C16FA2E94}"/>
              </a:ext>
            </a:extLst>
          </p:cNvPr>
          <p:cNvSpPr/>
          <p:nvPr/>
        </p:nvSpPr>
        <p:spPr>
          <a:xfrm>
            <a:off x="4191001" y="2151528"/>
            <a:ext cx="3475531" cy="4424083"/>
          </a:xfrm>
          <a:prstGeom prst="flowChartAlternate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Alternate Process 9">
            <a:extLst>
              <a:ext uri="{FF2B5EF4-FFF2-40B4-BE49-F238E27FC236}">
                <a16:creationId xmlns:a16="http://schemas.microsoft.com/office/drawing/2014/main" id="{BC49C224-51A7-4564-B58B-B12AA6F89F85}"/>
              </a:ext>
            </a:extLst>
          </p:cNvPr>
          <p:cNvSpPr/>
          <p:nvPr/>
        </p:nvSpPr>
        <p:spPr>
          <a:xfrm>
            <a:off x="8192307" y="2151527"/>
            <a:ext cx="3475531" cy="4424083"/>
          </a:xfrm>
          <a:prstGeom prst="flowChartAlternateProcess">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701298F-C65B-45CA-8B61-286F5833E929}"/>
              </a:ext>
            </a:extLst>
          </p:cNvPr>
          <p:cNvSpPr txBox="1"/>
          <p:nvPr/>
        </p:nvSpPr>
        <p:spPr>
          <a:xfrm>
            <a:off x="5440522" y="4178131"/>
            <a:ext cx="1910724" cy="461665"/>
          </a:xfrm>
          <a:prstGeom prst="rect">
            <a:avLst/>
          </a:prstGeom>
          <a:noFill/>
        </p:spPr>
        <p:txBody>
          <a:bodyPr wrap="square" rtlCol="0">
            <a:spAutoFit/>
          </a:bodyPr>
          <a:lstStyle/>
          <a:p>
            <a:r>
              <a:rPr lang="en-GB" sz="2400" dirty="0">
                <a:solidFill>
                  <a:srgbClr val="002060"/>
                </a:solidFill>
              </a:rPr>
              <a:t>Moon day</a:t>
            </a:r>
          </a:p>
        </p:txBody>
      </p:sp>
      <p:sp>
        <p:nvSpPr>
          <p:cNvPr id="12" name="TextBox 11">
            <a:extLst>
              <a:ext uri="{FF2B5EF4-FFF2-40B4-BE49-F238E27FC236}">
                <a16:creationId xmlns:a16="http://schemas.microsoft.com/office/drawing/2014/main" id="{744E0148-8152-4731-82CD-1A536E479708}"/>
              </a:ext>
            </a:extLst>
          </p:cNvPr>
          <p:cNvSpPr txBox="1"/>
          <p:nvPr/>
        </p:nvSpPr>
        <p:spPr>
          <a:xfrm>
            <a:off x="392641" y="4757244"/>
            <a:ext cx="1613647" cy="461665"/>
          </a:xfrm>
          <a:prstGeom prst="rect">
            <a:avLst/>
          </a:prstGeom>
          <a:noFill/>
        </p:spPr>
        <p:txBody>
          <a:bodyPr wrap="square" rtlCol="0">
            <a:spAutoFit/>
          </a:bodyPr>
          <a:lstStyle/>
          <a:p>
            <a:r>
              <a:rPr lang="en-GB" sz="2400" dirty="0" err="1">
                <a:solidFill>
                  <a:srgbClr val="002060"/>
                </a:solidFill>
              </a:rPr>
              <a:t>Dienstag</a:t>
            </a:r>
            <a:endParaRPr lang="en-GB" sz="2400" dirty="0">
              <a:solidFill>
                <a:srgbClr val="002060"/>
              </a:solidFill>
            </a:endParaRPr>
          </a:p>
        </p:txBody>
      </p:sp>
      <p:sp>
        <p:nvSpPr>
          <p:cNvPr id="13" name="TextBox 12">
            <a:extLst>
              <a:ext uri="{FF2B5EF4-FFF2-40B4-BE49-F238E27FC236}">
                <a16:creationId xmlns:a16="http://schemas.microsoft.com/office/drawing/2014/main" id="{0F83001A-20FE-4AA8-9A14-AFFC0512C96A}"/>
              </a:ext>
            </a:extLst>
          </p:cNvPr>
          <p:cNvSpPr txBox="1"/>
          <p:nvPr/>
        </p:nvSpPr>
        <p:spPr>
          <a:xfrm>
            <a:off x="1894129" y="5919790"/>
            <a:ext cx="1613647" cy="461665"/>
          </a:xfrm>
          <a:prstGeom prst="rect">
            <a:avLst/>
          </a:prstGeom>
          <a:noFill/>
        </p:spPr>
        <p:txBody>
          <a:bodyPr wrap="square" rtlCol="0">
            <a:spAutoFit/>
          </a:bodyPr>
          <a:lstStyle/>
          <a:p>
            <a:r>
              <a:rPr lang="en-GB" sz="2400" dirty="0" err="1">
                <a:solidFill>
                  <a:srgbClr val="002060"/>
                </a:solidFill>
              </a:rPr>
              <a:t>Mittwoch</a:t>
            </a:r>
            <a:endParaRPr lang="en-GB" sz="2400" dirty="0">
              <a:solidFill>
                <a:srgbClr val="002060"/>
              </a:solidFill>
            </a:endParaRPr>
          </a:p>
        </p:txBody>
      </p:sp>
      <p:sp>
        <p:nvSpPr>
          <p:cNvPr id="14" name="TextBox 13">
            <a:extLst>
              <a:ext uri="{FF2B5EF4-FFF2-40B4-BE49-F238E27FC236}">
                <a16:creationId xmlns:a16="http://schemas.microsoft.com/office/drawing/2014/main" id="{CF5948E0-5C9B-4FC8-9773-1A855E6FB758}"/>
              </a:ext>
            </a:extLst>
          </p:cNvPr>
          <p:cNvSpPr txBox="1"/>
          <p:nvPr/>
        </p:nvSpPr>
        <p:spPr>
          <a:xfrm>
            <a:off x="1536211" y="3062025"/>
            <a:ext cx="1971565" cy="461665"/>
          </a:xfrm>
          <a:prstGeom prst="rect">
            <a:avLst/>
          </a:prstGeom>
          <a:noFill/>
        </p:spPr>
        <p:txBody>
          <a:bodyPr wrap="square" rtlCol="0">
            <a:spAutoFit/>
          </a:bodyPr>
          <a:lstStyle/>
          <a:p>
            <a:r>
              <a:rPr lang="en-GB" sz="2400" dirty="0" err="1">
                <a:solidFill>
                  <a:srgbClr val="002060"/>
                </a:solidFill>
              </a:rPr>
              <a:t>Donnerstag</a:t>
            </a:r>
            <a:endParaRPr lang="en-GB" sz="2400" dirty="0">
              <a:solidFill>
                <a:srgbClr val="002060"/>
              </a:solidFill>
            </a:endParaRPr>
          </a:p>
        </p:txBody>
      </p:sp>
      <p:sp>
        <p:nvSpPr>
          <p:cNvPr id="15" name="TextBox 14">
            <a:extLst>
              <a:ext uri="{FF2B5EF4-FFF2-40B4-BE49-F238E27FC236}">
                <a16:creationId xmlns:a16="http://schemas.microsoft.com/office/drawing/2014/main" id="{A022DC26-AB84-4F6E-9147-67CD33B2523A}"/>
              </a:ext>
            </a:extLst>
          </p:cNvPr>
          <p:cNvSpPr txBox="1"/>
          <p:nvPr/>
        </p:nvSpPr>
        <p:spPr>
          <a:xfrm>
            <a:off x="679077" y="3892096"/>
            <a:ext cx="1613647" cy="461665"/>
          </a:xfrm>
          <a:prstGeom prst="rect">
            <a:avLst/>
          </a:prstGeom>
          <a:noFill/>
        </p:spPr>
        <p:txBody>
          <a:bodyPr wrap="square" rtlCol="0">
            <a:spAutoFit/>
          </a:bodyPr>
          <a:lstStyle/>
          <a:p>
            <a:r>
              <a:rPr lang="en-GB" sz="2400" dirty="0">
                <a:solidFill>
                  <a:srgbClr val="002060"/>
                </a:solidFill>
              </a:rPr>
              <a:t>Sonntag</a:t>
            </a:r>
          </a:p>
        </p:txBody>
      </p:sp>
      <p:sp>
        <p:nvSpPr>
          <p:cNvPr id="16" name="TextBox 15">
            <a:extLst>
              <a:ext uri="{FF2B5EF4-FFF2-40B4-BE49-F238E27FC236}">
                <a16:creationId xmlns:a16="http://schemas.microsoft.com/office/drawing/2014/main" id="{7CFE106F-2CE7-41DB-8E69-A2AC074EC8E9}"/>
              </a:ext>
            </a:extLst>
          </p:cNvPr>
          <p:cNvSpPr txBox="1"/>
          <p:nvPr/>
        </p:nvSpPr>
        <p:spPr>
          <a:xfrm>
            <a:off x="2130406" y="4413060"/>
            <a:ext cx="1613647" cy="461665"/>
          </a:xfrm>
          <a:prstGeom prst="rect">
            <a:avLst/>
          </a:prstGeom>
          <a:noFill/>
        </p:spPr>
        <p:txBody>
          <a:bodyPr wrap="square" rtlCol="0">
            <a:spAutoFit/>
          </a:bodyPr>
          <a:lstStyle/>
          <a:p>
            <a:r>
              <a:rPr lang="en-GB" sz="2400" dirty="0">
                <a:solidFill>
                  <a:srgbClr val="002060"/>
                </a:solidFill>
              </a:rPr>
              <a:t>Freitag</a:t>
            </a:r>
          </a:p>
        </p:txBody>
      </p:sp>
      <p:sp>
        <p:nvSpPr>
          <p:cNvPr id="17" name="TextBox 16">
            <a:extLst>
              <a:ext uri="{FF2B5EF4-FFF2-40B4-BE49-F238E27FC236}">
                <a16:creationId xmlns:a16="http://schemas.microsoft.com/office/drawing/2014/main" id="{812F7044-024D-41F6-A687-DA74D36840CA}"/>
              </a:ext>
            </a:extLst>
          </p:cNvPr>
          <p:cNvSpPr txBox="1"/>
          <p:nvPr/>
        </p:nvSpPr>
        <p:spPr>
          <a:xfrm>
            <a:off x="985932" y="5415374"/>
            <a:ext cx="1613647" cy="461665"/>
          </a:xfrm>
          <a:prstGeom prst="rect">
            <a:avLst/>
          </a:prstGeom>
          <a:noFill/>
        </p:spPr>
        <p:txBody>
          <a:bodyPr wrap="square" rtlCol="0">
            <a:spAutoFit/>
          </a:bodyPr>
          <a:lstStyle/>
          <a:p>
            <a:r>
              <a:rPr lang="en-GB" sz="2400" dirty="0" err="1">
                <a:solidFill>
                  <a:srgbClr val="002060"/>
                </a:solidFill>
              </a:rPr>
              <a:t>Samstag</a:t>
            </a:r>
            <a:endParaRPr lang="en-GB" sz="2400" dirty="0">
              <a:solidFill>
                <a:srgbClr val="002060"/>
              </a:solidFill>
            </a:endParaRPr>
          </a:p>
        </p:txBody>
      </p:sp>
      <p:sp>
        <p:nvSpPr>
          <p:cNvPr id="18" name="TextBox 17">
            <a:extLst>
              <a:ext uri="{FF2B5EF4-FFF2-40B4-BE49-F238E27FC236}">
                <a16:creationId xmlns:a16="http://schemas.microsoft.com/office/drawing/2014/main" id="{6F358660-F66A-4494-9C5B-CB8E48F0CDE0}"/>
              </a:ext>
            </a:extLst>
          </p:cNvPr>
          <p:cNvSpPr txBox="1"/>
          <p:nvPr/>
        </p:nvSpPr>
        <p:spPr>
          <a:xfrm>
            <a:off x="4529418" y="2492188"/>
            <a:ext cx="1613647" cy="461665"/>
          </a:xfrm>
          <a:prstGeom prst="rect">
            <a:avLst/>
          </a:prstGeom>
          <a:noFill/>
        </p:spPr>
        <p:txBody>
          <a:bodyPr wrap="square" rtlCol="0">
            <a:spAutoFit/>
          </a:bodyPr>
          <a:lstStyle/>
          <a:p>
            <a:r>
              <a:rPr lang="en-GB" sz="2400" dirty="0">
                <a:solidFill>
                  <a:srgbClr val="002060"/>
                </a:solidFill>
              </a:rPr>
              <a:t>Sun  day</a:t>
            </a:r>
          </a:p>
        </p:txBody>
      </p:sp>
      <p:sp>
        <p:nvSpPr>
          <p:cNvPr id="19" name="TextBox 18">
            <a:extLst>
              <a:ext uri="{FF2B5EF4-FFF2-40B4-BE49-F238E27FC236}">
                <a16:creationId xmlns:a16="http://schemas.microsoft.com/office/drawing/2014/main" id="{82A2D910-7DAE-4374-B689-725F0CAF2811}"/>
              </a:ext>
            </a:extLst>
          </p:cNvPr>
          <p:cNvSpPr txBox="1"/>
          <p:nvPr/>
        </p:nvSpPr>
        <p:spPr>
          <a:xfrm>
            <a:off x="4342010" y="3668146"/>
            <a:ext cx="1837893" cy="461665"/>
          </a:xfrm>
          <a:prstGeom prst="rect">
            <a:avLst/>
          </a:prstGeom>
          <a:noFill/>
        </p:spPr>
        <p:txBody>
          <a:bodyPr wrap="square" rtlCol="0">
            <a:spAutoFit/>
          </a:bodyPr>
          <a:lstStyle/>
          <a:p>
            <a:r>
              <a:rPr lang="en-GB" sz="2400" dirty="0">
                <a:solidFill>
                  <a:srgbClr val="002060"/>
                </a:solidFill>
              </a:rPr>
              <a:t>Mid-week</a:t>
            </a:r>
          </a:p>
        </p:txBody>
      </p:sp>
      <p:sp>
        <p:nvSpPr>
          <p:cNvPr id="20" name="TextBox 19">
            <a:extLst>
              <a:ext uri="{FF2B5EF4-FFF2-40B4-BE49-F238E27FC236}">
                <a16:creationId xmlns:a16="http://schemas.microsoft.com/office/drawing/2014/main" id="{98B3031F-509A-4D70-9DF4-F780A45115B8}"/>
              </a:ext>
            </a:extLst>
          </p:cNvPr>
          <p:cNvSpPr txBox="1"/>
          <p:nvPr/>
        </p:nvSpPr>
        <p:spPr>
          <a:xfrm>
            <a:off x="561039" y="2541061"/>
            <a:ext cx="1613647" cy="461665"/>
          </a:xfrm>
          <a:prstGeom prst="rect">
            <a:avLst/>
          </a:prstGeom>
          <a:noFill/>
        </p:spPr>
        <p:txBody>
          <a:bodyPr wrap="square" rtlCol="0">
            <a:spAutoFit/>
          </a:bodyPr>
          <a:lstStyle/>
          <a:p>
            <a:r>
              <a:rPr lang="en-GB" sz="2400" dirty="0">
                <a:solidFill>
                  <a:srgbClr val="002060"/>
                </a:solidFill>
              </a:rPr>
              <a:t>Montag</a:t>
            </a:r>
          </a:p>
        </p:txBody>
      </p:sp>
      <p:sp>
        <p:nvSpPr>
          <p:cNvPr id="21" name="TextBox 20">
            <a:extLst>
              <a:ext uri="{FF2B5EF4-FFF2-40B4-BE49-F238E27FC236}">
                <a16:creationId xmlns:a16="http://schemas.microsoft.com/office/drawing/2014/main" id="{26752FF4-F1D1-4697-9CCC-4FBDC79E4547}"/>
              </a:ext>
            </a:extLst>
          </p:cNvPr>
          <p:cNvSpPr txBox="1"/>
          <p:nvPr/>
        </p:nvSpPr>
        <p:spPr>
          <a:xfrm>
            <a:off x="5355647" y="3034285"/>
            <a:ext cx="2080475" cy="461665"/>
          </a:xfrm>
          <a:prstGeom prst="rect">
            <a:avLst/>
          </a:prstGeom>
          <a:noFill/>
        </p:spPr>
        <p:txBody>
          <a:bodyPr wrap="square" rtlCol="0">
            <a:spAutoFit/>
          </a:bodyPr>
          <a:lstStyle/>
          <a:p>
            <a:r>
              <a:rPr lang="en-GB" sz="2400" dirty="0">
                <a:solidFill>
                  <a:srgbClr val="002060"/>
                </a:solidFill>
              </a:rPr>
              <a:t>Thunder day</a:t>
            </a:r>
          </a:p>
        </p:txBody>
      </p:sp>
      <p:sp>
        <p:nvSpPr>
          <p:cNvPr id="22" name="TextBox 21">
            <a:extLst>
              <a:ext uri="{FF2B5EF4-FFF2-40B4-BE49-F238E27FC236}">
                <a16:creationId xmlns:a16="http://schemas.microsoft.com/office/drawing/2014/main" id="{92EA82C9-B00D-4C70-ADDE-96A47B703236}"/>
              </a:ext>
            </a:extLst>
          </p:cNvPr>
          <p:cNvSpPr txBox="1"/>
          <p:nvPr/>
        </p:nvSpPr>
        <p:spPr>
          <a:xfrm>
            <a:off x="5737599" y="5501586"/>
            <a:ext cx="1613647" cy="461665"/>
          </a:xfrm>
          <a:prstGeom prst="rect">
            <a:avLst/>
          </a:prstGeom>
          <a:noFill/>
        </p:spPr>
        <p:txBody>
          <a:bodyPr wrap="square" rtlCol="0">
            <a:spAutoFit/>
          </a:bodyPr>
          <a:lstStyle/>
          <a:p>
            <a:r>
              <a:rPr lang="en-GB" sz="2400" dirty="0">
                <a:solidFill>
                  <a:srgbClr val="002060"/>
                </a:solidFill>
              </a:rPr>
              <a:t>Free day</a:t>
            </a:r>
          </a:p>
        </p:txBody>
      </p:sp>
      <p:sp>
        <p:nvSpPr>
          <p:cNvPr id="23" name="TextBox 22">
            <a:extLst>
              <a:ext uri="{FF2B5EF4-FFF2-40B4-BE49-F238E27FC236}">
                <a16:creationId xmlns:a16="http://schemas.microsoft.com/office/drawing/2014/main" id="{5EA041CC-33D5-462B-A73C-EE26724B9B81}"/>
              </a:ext>
            </a:extLst>
          </p:cNvPr>
          <p:cNvSpPr txBox="1"/>
          <p:nvPr/>
        </p:nvSpPr>
        <p:spPr>
          <a:xfrm>
            <a:off x="4529418" y="5983058"/>
            <a:ext cx="1613647" cy="461665"/>
          </a:xfrm>
          <a:prstGeom prst="rect">
            <a:avLst/>
          </a:prstGeom>
          <a:noFill/>
        </p:spPr>
        <p:txBody>
          <a:bodyPr wrap="square" rtlCol="0">
            <a:spAutoFit/>
          </a:bodyPr>
          <a:lstStyle/>
          <a:p>
            <a:r>
              <a:rPr lang="en-GB" sz="2400" dirty="0">
                <a:solidFill>
                  <a:srgbClr val="002060"/>
                </a:solidFill>
              </a:rPr>
              <a:t>Sabbath</a:t>
            </a:r>
          </a:p>
        </p:txBody>
      </p:sp>
      <p:sp>
        <p:nvSpPr>
          <p:cNvPr id="24" name="TextBox 23">
            <a:extLst>
              <a:ext uri="{FF2B5EF4-FFF2-40B4-BE49-F238E27FC236}">
                <a16:creationId xmlns:a16="http://schemas.microsoft.com/office/drawing/2014/main" id="{C2210144-C04A-4DC1-A42C-EAF621348134}"/>
              </a:ext>
            </a:extLst>
          </p:cNvPr>
          <p:cNvSpPr txBox="1"/>
          <p:nvPr/>
        </p:nvSpPr>
        <p:spPr>
          <a:xfrm>
            <a:off x="4315119" y="4715751"/>
            <a:ext cx="2507595" cy="461665"/>
          </a:xfrm>
          <a:prstGeom prst="rect">
            <a:avLst/>
          </a:prstGeom>
          <a:noFill/>
        </p:spPr>
        <p:txBody>
          <a:bodyPr wrap="square" rtlCol="0">
            <a:spAutoFit/>
          </a:bodyPr>
          <a:lstStyle/>
          <a:p>
            <a:r>
              <a:rPr lang="en-GB" sz="2400" dirty="0">
                <a:solidFill>
                  <a:srgbClr val="002060"/>
                </a:solidFill>
              </a:rPr>
              <a:t>Day of service</a:t>
            </a:r>
          </a:p>
        </p:txBody>
      </p:sp>
      <p:sp>
        <p:nvSpPr>
          <p:cNvPr id="25" name="TextBox 24">
            <a:extLst>
              <a:ext uri="{FF2B5EF4-FFF2-40B4-BE49-F238E27FC236}">
                <a16:creationId xmlns:a16="http://schemas.microsoft.com/office/drawing/2014/main" id="{7C5F07EE-D42E-4D8F-92FE-10D346F70C42}"/>
              </a:ext>
            </a:extLst>
          </p:cNvPr>
          <p:cNvSpPr txBox="1"/>
          <p:nvPr/>
        </p:nvSpPr>
        <p:spPr>
          <a:xfrm>
            <a:off x="8369312" y="5177416"/>
            <a:ext cx="1613647" cy="461665"/>
          </a:xfrm>
          <a:prstGeom prst="rect">
            <a:avLst/>
          </a:prstGeom>
          <a:noFill/>
        </p:spPr>
        <p:txBody>
          <a:bodyPr wrap="square" rtlCol="0">
            <a:spAutoFit/>
          </a:bodyPr>
          <a:lstStyle/>
          <a:p>
            <a:r>
              <a:rPr lang="en-GB" sz="2400" dirty="0">
                <a:solidFill>
                  <a:srgbClr val="002060"/>
                </a:solidFill>
              </a:rPr>
              <a:t>Monday</a:t>
            </a:r>
          </a:p>
        </p:txBody>
      </p:sp>
      <p:sp>
        <p:nvSpPr>
          <p:cNvPr id="26" name="TextBox 25">
            <a:extLst>
              <a:ext uri="{FF2B5EF4-FFF2-40B4-BE49-F238E27FC236}">
                <a16:creationId xmlns:a16="http://schemas.microsoft.com/office/drawing/2014/main" id="{5A5B4ED5-55B2-474E-AE59-6A46D26B0E8E}"/>
              </a:ext>
            </a:extLst>
          </p:cNvPr>
          <p:cNvSpPr txBox="1"/>
          <p:nvPr/>
        </p:nvSpPr>
        <p:spPr>
          <a:xfrm>
            <a:off x="9592420" y="4221701"/>
            <a:ext cx="1613647" cy="461665"/>
          </a:xfrm>
          <a:prstGeom prst="rect">
            <a:avLst/>
          </a:prstGeom>
          <a:noFill/>
        </p:spPr>
        <p:txBody>
          <a:bodyPr wrap="square" rtlCol="0">
            <a:spAutoFit/>
          </a:bodyPr>
          <a:lstStyle/>
          <a:p>
            <a:r>
              <a:rPr lang="en-GB" sz="2400" dirty="0">
                <a:solidFill>
                  <a:srgbClr val="002060"/>
                </a:solidFill>
              </a:rPr>
              <a:t>Tuesday</a:t>
            </a:r>
          </a:p>
        </p:txBody>
      </p:sp>
      <p:sp>
        <p:nvSpPr>
          <p:cNvPr id="27" name="TextBox 26">
            <a:extLst>
              <a:ext uri="{FF2B5EF4-FFF2-40B4-BE49-F238E27FC236}">
                <a16:creationId xmlns:a16="http://schemas.microsoft.com/office/drawing/2014/main" id="{8D151EEA-63D5-4313-8B0B-CAEB24D79F4D}"/>
              </a:ext>
            </a:extLst>
          </p:cNvPr>
          <p:cNvSpPr txBox="1"/>
          <p:nvPr/>
        </p:nvSpPr>
        <p:spPr>
          <a:xfrm>
            <a:off x="8369312" y="2613173"/>
            <a:ext cx="2286477" cy="461665"/>
          </a:xfrm>
          <a:prstGeom prst="rect">
            <a:avLst/>
          </a:prstGeom>
          <a:noFill/>
        </p:spPr>
        <p:txBody>
          <a:bodyPr wrap="square" rtlCol="0">
            <a:spAutoFit/>
          </a:bodyPr>
          <a:lstStyle/>
          <a:p>
            <a:r>
              <a:rPr lang="en-GB" sz="2400" dirty="0">
                <a:solidFill>
                  <a:srgbClr val="002060"/>
                </a:solidFill>
              </a:rPr>
              <a:t>Wednesday</a:t>
            </a:r>
          </a:p>
        </p:txBody>
      </p:sp>
      <p:sp>
        <p:nvSpPr>
          <p:cNvPr id="28" name="TextBox 27">
            <a:extLst>
              <a:ext uri="{FF2B5EF4-FFF2-40B4-BE49-F238E27FC236}">
                <a16:creationId xmlns:a16="http://schemas.microsoft.com/office/drawing/2014/main" id="{A70C63E7-3B0B-4FA4-967A-83800C05ACB3}"/>
              </a:ext>
            </a:extLst>
          </p:cNvPr>
          <p:cNvSpPr txBox="1"/>
          <p:nvPr/>
        </p:nvSpPr>
        <p:spPr>
          <a:xfrm>
            <a:off x="8316425" y="3661263"/>
            <a:ext cx="1613647" cy="461665"/>
          </a:xfrm>
          <a:prstGeom prst="rect">
            <a:avLst/>
          </a:prstGeom>
          <a:noFill/>
        </p:spPr>
        <p:txBody>
          <a:bodyPr wrap="square" rtlCol="0">
            <a:spAutoFit/>
          </a:bodyPr>
          <a:lstStyle/>
          <a:p>
            <a:r>
              <a:rPr lang="en-GB" sz="2400" dirty="0">
                <a:solidFill>
                  <a:srgbClr val="002060"/>
                </a:solidFill>
              </a:rPr>
              <a:t>Thursday</a:t>
            </a:r>
          </a:p>
        </p:txBody>
      </p:sp>
      <p:sp>
        <p:nvSpPr>
          <p:cNvPr id="29" name="TextBox 28">
            <a:extLst>
              <a:ext uri="{FF2B5EF4-FFF2-40B4-BE49-F238E27FC236}">
                <a16:creationId xmlns:a16="http://schemas.microsoft.com/office/drawing/2014/main" id="{E557F878-BFCE-4E2D-9978-3097B2439292}"/>
              </a:ext>
            </a:extLst>
          </p:cNvPr>
          <p:cNvSpPr txBox="1"/>
          <p:nvPr/>
        </p:nvSpPr>
        <p:spPr>
          <a:xfrm>
            <a:off x="9309145" y="5759500"/>
            <a:ext cx="1613647" cy="461665"/>
          </a:xfrm>
          <a:prstGeom prst="rect">
            <a:avLst/>
          </a:prstGeom>
          <a:noFill/>
        </p:spPr>
        <p:txBody>
          <a:bodyPr wrap="square" rtlCol="0">
            <a:spAutoFit/>
          </a:bodyPr>
          <a:lstStyle/>
          <a:p>
            <a:r>
              <a:rPr lang="en-GB" sz="2400" dirty="0">
                <a:solidFill>
                  <a:srgbClr val="002060"/>
                </a:solidFill>
              </a:rPr>
              <a:t>Friday</a:t>
            </a:r>
          </a:p>
        </p:txBody>
      </p:sp>
      <p:sp>
        <p:nvSpPr>
          <p:cNvPr id="30" name="TextBox 29">
            <a:extLst>
              <a:ext uri="{FF2B5EF4-FFF2-40B4-BE49-F238E27FC236}">
                <a16:creationId xmlns:a16="http://schemas.microsoft.com/office/drawing/2014/main" id="{7C942E7B-A54D-4C7A-95AE-0A8AB6EADAA1}"/>
              </a:ext>
            </a:extLst>
          </p:cNvPr>
          <p:cNvSpPr txBox="1"/>
          <p:nvPr/>
        </p:nvSpPr>
        <p:spPr>
          <a:xfrm>
            <a:off x="9926977" y="3151102"/>
            <a:ext cx="1613647" cy="461665"/>
          </a:xfrm>
          <a:prstGeom prst="rect">
            <a:avLst/>
          </a:prstGeom>
          <a:noFill/>
        </p:spPr>
        <p:txBody>
          <a:bodyPr wrap="square" rtlCol="0">
            <a:spAutoFit/>
          </a:bodyPr>
          <a:lstStyle/>
          <a:p>
            <a:r>
              <a:rPr lang="en-GB" sz="2400" dirty="0">
                <a:solidFill>
                  <a:srgbClr val="002060"/>
                </a:solidFill>
              </a:rPr>
              <a:t>Saturday</a:t>
            </a:r>
          </a:p>
        </p:txBody>
      </p:sp>
      <p:sp>
        <p:nvSpPr>
          <p:cNvPr id="31" name="TextBox 30">
            <a:extLst>
              <a:ext uri="{FF2B5EF4-FFF2-40B4-BE49-F238E27FC236}">
                <a16:creationId xmlns:a16="http://schemas.microsoft.com/office/drawing/2014/main" id="{154AAD66-95C4-464D-8EAD-676499F520B6}"/>
              </a:ext>
            </a:extLst>
          </p:cNvPr>
          <p:cNvSpPr txBox="1"/>
          <p:nvPr/>
        </p:nvSpPr>
        <p:spPr>
          <a:xfrm>
            <a:off x="10018575" y="4792185"/>
            <a:ext cx="1613647" cy="461665"/>
          </a:xfrm>
          <a:prstGeom prst="rect">
            <a:avLst/>
          </a:prstGeom>
          <a:noFill/>
        </p:spPr>
        <p:txBody>
          <a:bodyPr wrap="square" rtlCol="0">
            <a:spAutoFit/>
          </a:bodyPr>
          <a:lstStyle/>
          <a:p>
            <a:r>
              <a:rPr lang="en-GB" sz="2400" dirty="0">
                <a:solidFill>
                  <a:srgbClr val="002060"/>
                </a:solidFill>
              </a:rPr>
              <a:t>Sunday</a:t>
            </a:r>
          </a:p>
        </p:txBody>
      </p:sp>
      <p:sp>
        <p:nvSpPr>
          <p:cNvPr id="33" name="Title 2">
            <a:extLst>
              <a:ext uri="{FF2B5EF4-FFF2-40B4-BE49-F238E27FC236}">
                <a16:creationId xmlns:a16="http://schemas.microsoft.com/office/drawing/2014/main" id="{5AB65DAA-8861-44A5-B01E-16FAEFF99DAA}"/>
              </a:ext>
            </a:extLst>
          </p:cNvPr>
          <p:cNvSpPr txBox="1">
            <a:spLocks/>
          </p:cNvSpPr>
          <p:nvPr/>
        </p:nvSpPr>
        <p:spPr>
          <a:xfrm>
            <a:off x="10399243" y="1616135"/>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4" name="Title 4">
            <a:extLst>
              <a:ext uri="{FF2B5EF4-FFF2-40B4-BE49-F238E27FC236}">
                <a16:creationId xmlns:a16="http://schemas.microsoft.com/office/drawing/2014/main" id="{C35F0346-FC62-49D3-AE80-E9D2F583F84D}"/>
              </a:ext>
            </a:extLst>
          </p:cNvPr>
          <p:cNvSpPr txBox="1">
            <a:spLocks/>
          </p:cNvSpPr>
          <p:nvPr/>
        </p:nvSpPr>
        <p:spPr>
          <a:xfrm>
            <a:off x="150181" y="7379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kern="0" dirty="0" err="1">
                <a:solidFill>
                  <a:srgbClr val="002060"/>
                </a:solidFill>
                <a:latin typeface="Century Gothic" panose="020B0502020202020204" pitchFamily="34" charset="0"/>
              </a:rPr>
              <a:t>Wochentage</a:t>
            </a:r>
            <a:r>
              <a:rPr lang="en-GB" sz="3200" kern="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3631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0"/>
                                        </p:tgtEl>
                                        <p:attrNameLst>
                                          <p:attrName>fillcolor</p:attrName>
                                        </p:attrNameLst>
                                      </p:cBhvr>
                                      <p:to>
                                        <a:schemeClr val="accent2"/>
                                      </p:to>
                                    </p:animClr>
                                    <p:set>
                                      <p:cBhvr>
                                        <p:cTn id="7" dur="2000" fill="hold"/>
                                        <p:tgtEl>
                                          <p:spTgt spid="20"/>
                                        </p:tgtEl>
                                        <p:attrNameLst>
                                          <p:attrName>fill.type</p:attrName>
                                        </p:attrNameLst>
                                      </p:cBhvr>
                                      <p:to>
                                        <p:strVal val="solid"/>
                                      </p:to>
                                    </p:set>
                                    <p:set>
                                      <p:cBhvr>
                                        <p:cTn id="8" dur="2000" fill="hold"/>
                                        <p:tgtEl>
                                          <p:spTgt spid="2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1"/>
                                        </p:tgtEl>
                                        <p:attrNameLst>
                                          <p:attrName>fillcolor</p:attrName>
                                        </p:attrNameLst>
                                      </p:cBhvr>
                                      <p:to>
                                        <a:schemeClr val="accent2"/>
                                      </p:to>
                                    </p:animClr>
                                    <p:set>
                                      <p:cBhvr>
                                        <p:cTn id="13" dur="2000" fill="hold"/>
                                        <p:tgtEl>
                                          <p:spTgt spid="11"/>
                                        </p:tgtEl>
                                        <p:attrNameLst>
                                          <p:attrName>fill.type</p:attrName>
                                        </p:attrNameLst>
                                      </p:cBhvr>
                                      <p:to>
                                        <p:strVal val="solid"/>
                                      </p:to>
                                    </p:set>
                                    <p:set>
                                      <p:cBhvr>
                                        <p:cTn id="14" dur="2000" fill="hold"/>
                                        <p:tgtEl>
                                          <p:spTgt spid="1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5"/>
                                        </p:tgtEl>
                                        <p:attrNameLst>
                                          <p:attrName>fillcolor</p:attrName>
                                        </p:attrNameLst>
                                      </p:cBhvr>
                                      <p:to>
                                        <a:schemeClr val="accent2"/>
                                      </p:to>
                                    </p:animClr>
                                    <p:set>
                                      <p:cBhvr>
                                        <p:cTn id="19" dur="2000" fill="hold"/>
                                        <p:tgtEl>
                                          <p:spTgt spid="25"/>
                                        </p:tgtEl>
                                        <p:attrNameLst>
                                          <p:attrName>fill.type</p:attrName>
                                        </p:attrNameLst>
                                      </p:cBhvr>
                                      <p:to>
                                        <p:strVal val="solid"/>
                                      </p:to>
                                    </p:set>
                                    <p:set>
                                      <p:cBhvr>
                                        <p:cTn id="20" dur="2000" fill="hold"/>
                                        <p:tgtEl>
                                          <p:spTgt spid="25"/>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4"/>
                                        </p:tgtEl>
                                        <p:attrNameLst>
                                          <p:attrName>fillcolor</p:attrName>
                                        </p:attrNameLst>
                                      </p:cBhvr>
                                      <p:to>
                                        <a:srgbClr val="36AFCE"/>
                                      </p:to>
                                    </p:animClr>
                                    <p:set>
                                      <p:cBhvr>
                                        <p:cTn id="25" dur="2000" fill="hold"/>
                                        <p:tgtEl>
                                          <p:spTgt spid="14"/>
                                        </p:tgtEl>
                                        <p:attrNameLst>
                                          <p:attrName>fill.type</p:attrName>
                                        </p:attrNameLst>
                                      </p:cBhvr>
                                      <p:to>
                                        <p:strVal val="solid"/>
                                      </p:to>
                                    </p:set>
                                    <p:set>
                                      <p:cBhvr>
                                        <p:cTn id="26" dur="2000" fill="hold"/>
                                        <p:tgtEl>
                                          <p:spTgt spid="14"/>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1"/>
                                        </p:tgtEl>
                                        <p:attrNameLst>
                                          <p:attrName>fillcolor</p:attrName>
                                        </p:attrNameLst>
                                      </p:cBhvr>
                                      <p:to>
                                        <a:srgbClr val="36AFCE"/>
                                      </p:to>
                                    </p:animClr>
                                    <p:set>
                                      <p:cBhvr>
                                        <p:cTn id="31" dur="2000" fill="hold"/>
                                        <p:tgtEl>
                                          <p:spTgt spid="21"/>
                                        </p:tgtEl>
                                        <p:attrNameLst>
                                          <p:attrName>fill.type</p:attrName>
                                        </p:attrNameLst>
                                      </p:cBhvr>
                                      <p:to>
                                        <p:strVal val="solid"/>
                                      </p:to>
                                    </p:set>
                                    <p:set>
                                      <p:cBhvr>
                                        <p:cTn id="32" dur="2000" fill="hold"/>
                                        <p:tgtEl>
                                          <p:spTgt spid="21"/>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8"/>
                                        </p:tgtEl>
                                        <p:attrNameLst>
                                          <p:attrName>fillcolor</p:attrName>
                                        </p:attrNameLst>
                                      </p:cBhvr>
                                      <p:to>
                                        <a:srgbClr val="36AFCE"/>
                                      </p:to>
                                    </p:animClr>
                                    <p:set>
                                      <p:cBhvr>
                                        <p:cTn id="37" dur="2000" fill="hold"/>
                                        <p:tgtEl>
                                          <p:spTgt spid="28"/>
                                        </p:tgtEl>
                                        <p:attrNameLst>
                                          <p:attrName>fill.type</p:attrName>
                                        </p:attrNameLst>
                                      </p:cBhvr>
                                      <p:to>
                                        <p:strVal val="solid"/>
                                      </p:to>
                                    </p:set>
                                    <p:set>
                                      <p:cBhvr>
                                        <p:cTn id="38" dur="2000" fill="hold"/>
                                        <p:tgtEl>
                                          <p:spTgt spid="2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rgbClr val="FFC000"/>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8"/>
                                        </p:tgtEl>
                                        <p:attrNameLst>
                                          <p:attrName>fillcolor</p:attrName>
                                        </p:attrNameLst>
                                      </p:cBhvr>
                                      <p:to>
                                        <a:srgbClr val="FFC000"/>
                                      </p:to>
                                    </p:animClr>
                                    <p:set>
                                      <p:cBhvr>
                                        <p:cTn id="49" dur="2000" fill="hold"/>
                                        <p:tgtEl>
                                          <p:spTgt spid="18"/>
                                        </p:tgtEl>
                                        <p:attrNameLst>
                                          <p:attrName>fill.type</p:attrName>
                                        </p:attrNameLst>
                                      </p:cBhvr>
                                      <p:to>
                                        <p:strVal val="solid"/>
                                      </p:to>
                                    </p:set>
                                    <p:set>
                                      <p:cBhvr>
                                        <p:cTn id="50" dur="2000" fill="hold"/>
                                        <p:tgtEl>
                                          <p:spTgt spid="18"/>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31"/>
                                        </p:tgtEl>
                                        <p:attrNameLst>
                                          <p:attrName>fillcolor</p:attrName>
                                        </p:attrNameLst>
                                      </p:cBhvr>
                                      <p:to>
                                        <a:srgbClr val="FFC000"/>
                                      </p:to>
                                    </p:animClr>
                                    <p:set>
                                      <p:cBhvr>
                                        <p:cTn id="55" dur="2000" fill="hold"/>
                                        <p:tgtEl>
                                          <p:spTgt spid="31"/>
                                        </p:tgtEl>
                                        <p:attrNameLst>
                                          <p:attrName>fill.type</p:attrName>
                                        </p:attrNameLst>
                                      </p:cBhvr>
                                      <p:to>
                                        <p:strVal val="solid"/>
                                      </p:to>
                                    </p:set>
                                    <p:set>
                                      <p:cBhvr>
                                        <p:cTn id="56" dur="2000" fill="hold"/>
                                        <p:tgtEl>
                                          <p:spTgt spid="31"/>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6"/>
                                        </p:tgtEl>
                                        <p:attrNameLst>
                                          <p:attrName>fillcolor</p:attrName>
                                        </p:attrNameLst>
                                      </p:cBhvr>
                                      <p:to>
                                        <a:srgbClr val="FF0000"/>
                                      </p:to>
                                    </p:animClr>
                                    <p:set>
                                      <p:cBhvr>
                                        <p:cTn id="61" dur="2000" fill="hold"/>
                                        <p:tgtEl>
                                          <p:spTgt spid="16"/>
                                        </p:tgtEl>
                                        <p:attrNameLst>
                                          <p:attrName>fill.type</p:attrName>
                                        </p:attrNameLst>
                                      </p:cBhvr>
                                      <p:to>
                                        <p:strVal val="solid"/>
                                      </p:to>
                                    </p:set>
                                    <p:set>
                                      <p:cBhvr>
                                        <p:cTn id="62" dur="2000" fill="hold"/>
                                        <p:tgtEl>
                                          <p:spTgt spid="16"/>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2"/>
                                        </p:tgtEl>
                                        <p:attrNameLst>
                                          <p:attrName>fillcolor</p:attrName>
                                        </p:attrNameLst>
                                      </p:cBhvr>
                                      <p:to>
                                        <a:srgbClr val="FF0000"/>
                                      </p:to>
                                    </p:animClr>
                                    <p:set>
                                      <p:cBhvr>
                                        <p:cTn id="67" dur="2000" fill="hold"/>
                                        <p:tgtEl>
                                          <p:spTgt spid="22"/>
                                        </p:tgtEl>
                                        <p:attrNameLst>
                                          <p:attrName>fill.type</p:attrName>
                                        </p:attrNameLst>
                                      </p:cBhvr>
                                      <p:to>
                                        <p:strVal val="solid"/>
                                      </p:to>
                                    </p:set>
                                    <p:set>
                                      <p:cBhvr>
                                        <p:cTn id="68" dur="2000" fill="hold"/>
                                        <p:tgtEl>
                                          <p:spTgt spid="22"/>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29"/>
                                        </p:tgtEl>
                                        <p:attrNameLst>
                                          <p:attrName>fillcolor</p:attrName>
                                        </p:attrNameLst>
                                      </p:cBhvr>
                                      <p:to>
                                        <a:srgbClr val="FF0000"/>
                                      </p:to>
                                    </p:animClr>
                                    <p:set>
                                      <p:cBhvr>
                                        <p:cTn id="73" dur="2000" fill="hold"/>
                                        <p:tgtEl>
                                          <p:spTgt spid="29"/>
                                        </p:tgtEl>
                                        <p:attrNameLst>
                                          <p:attrName>fill.type</p:attrName>
                                        </p:attrNameLst>
                                      </p:cBhvr>
                                      <p:to>
                                        <p:strVal val="solid"/>
                                      </p:to>
                                    </p:set>
                                    <p:set>
                                      <p:cBhvr>
                                        <p:cTn id="74" dur="2000" fill="hold"/>
                                        <p:tgtEl>
                                          <p:spTgt spid="29"/>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12"/>
                                        </p:tgtEl>
                                        <p:attrNameLst>
                                          <p:attrName>fillcolor</p:attrName>
                                        </p:attrNameLst>
                                      </p:cBhvr>
                                      <p:to>
                                        <a:srgbClr val="FFFF00"/>
                                      </p:to>
                                    </p:animClr>
                                    <p:set>
                                      <p:cBhvr>
                                        <p:cTn id="79" dur="2000" fill="hold"/>
                                        <p:tgtEl>
                                          <p:spTgt spid="12"/>
                                        </p:tgtEl>
                                        <p:attrNameLst>
                                          <p:attrName>fill.type</p:attrName>
                                        </p:attrNameLst>
                                      </p:cBhvr>
                                      <p:to>
                                        <p:strVal val="solid"/>
                                      </p:to>
                                    </p:set>
                                    <p:set>
                                      <p:cBhvr>
                                        <p:cTn id="80" dur="2000" fill="hold"/>
                                        <p:tgtEl>
                                          <p:spTgt spid="12"/>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24"/>
                                        </p:tgtEl>
                                        <p:attrNameLst>
                                          <p:attrName>fillcolor</p:attrName>
                                        </p:attrNameLst>
                                      </p:cBhvr>
                                      <p:to>
                                        <a:srgbClr val="FFFF00"/>
                                      </p:to>
                                    </p:animClr>
                                    <p:set>
                                      <p:cBhvr>
                                        <p:cTn id="85" dur="2000" fill="hold"/>
                                        <p:tgtEl>
                                          <p:spTgt spid="24"/>
                                        </p:tgtEl>
                                        <p:attrNameLst>
                                          <p:attrName>fill.type</p:attrName>
                                        </p:attrNameLst>
                                      </p:cBhvr>
                                      <p:to>
                                        <p:strVal val="solid"/>
                                      </p:to>
                                    </p:set>
                                    <p:set>
                                      <p:cBhvr>
                                        <p:cTn id="86" dur="2000" fill="hold"/>
                                        <p:tgtEl>
                                          <p:spTgt spid="24"/>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6"/>
                                        </p:tgtEl>
                                        <p:attrNameLst>
                                          <p:attrName>fillcolor</p:attrName>
                                        </p:attrNameLst>
                                      </p:cBhvr>
                                      <p:to>
                                        <a:srgbClr val="FFFF00"/>
                                      </p:to>
                                    </p:animClr>
                                    <p:set>
                                      <p:cBhvr>
                                        <p:cTn id="91" dur="2000" fill="hold"/>
                                        <p:tgtEl>
                                          <p:spTgt spid="26"/>
                                        </p:tgtEl>
                                        <p:attrNameLst>
                                          <p:attrName>fill.type</p:attrName>
                                        </p:attrNameLst>
                                      </p:cBhvr>
                                      <p:to>
                                        <p:strVal val="solid"/>
                                      </p:to>
                                    </p:set>
                                    <p:set>
                                      <p:cBhvr>
                                        <p:cTn id="92" dur="2000" fill="hold"/>
                                        <p:tgtEl>
                                          <p:spTgt spid="26"/>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mph" presetSubtype="2" fill="hold" nodeType="clickEffect">
                                  <p:stCondLst>
                                    <p:cond delay="0"/>
                                  </p:stCondLst>
                                  <p:childTnLst>
                                    <p:animClr clrSpc="rgb" dir="cw">
                                      <p:cBhvr>
                                        <p:cTn id="96" dur="2000" fill="hold"/>
                                        <p:tgtEl>
                                          <p:spTgt spid="17"/>
                                        </p:tgtEl>
                                        <p:attrNameLst>
                                          <p:attrName>fillcolor</p:attrName>
                                        </p:attrNameLst>
                                      </p:cBhvr>
                                      <p:to>
                                        <a:srgbClr val="00B050"/>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23"/>
                                        </p:tgtEl>
                                        <p:attrNameLst>
                                          <p:attrName>fillcolor</p:attrName>
                                        </p:attrNameLst>
                                      </p:cBhvr>
                                      <p:to>
                                        <a:srgbClr val="00B050"/>
                                      </p:to>
                                    </p:animClr>
                                    <p:set>
                                      <p:cBhvr>
                                        <p:cTn id="103" dur="2000" fill="hold"/>
                                        <p:tgtEl>
                                          <p:spTgt spid="23"/>
                                        </p:tgtEl>
                                        <p:attrNameLst>
                                          <p:attrName>fill.type</p:attrName>
                                        </p:attrNameLst>
                                      </p:cBhvr>
                                      <p:to>
                                        <p:strVal val="solid"/>
                                      </p:to>
                                    </p:set>
                                    <p:set>
                                      <p:cBhvr>
                                        <p:cTn id="104" dur="2000" fill="hold"/>
                                        <p:tgtEl>
                                          <p:spTgt spid="23"/>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30"/>
                                        </p:tgtEl>
                                        <p:attrNameLst>
                                          <p:attrName>fillcolor</p:attrName>
                                        </p:attrNameLst>
                                      </p:cBhvr>
                                      <p:to>
                                        <a:srgbClr val="00B050"/>
                                      </p:to>
                                    </p:animClr>
                                    <p:set>
                                      <p:cBhvr>
                                        <p:cTn id="109" dur="2000" fill="hold"/>
                                        <p:tgtEl>
                                          <p:spTgt spid="30"/>
                                        </p:tgtEl>
                                        <p:attrNameLst>
                                          <p:attrName>fill.type</p:attrName>
                                        </p:attrNameLst>
                                      </p:cBhvr>
                                      <p:to>
                                        <p:strVal val="solid"/>
                                      </p:to>
                                    </p:set>
                                    <p:set>
                                      <p:cBhvr>
                                        <p:cTn id="110" dur="2000" fill="hold"/>
                                        <p:tgtEl>
                                          <p:spTgt spid="30"/>
                                        </p:tgtEl>
                                        <p:attrNameLst>
                                          <p:attrName>fill.on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13"/>
                                        </p:tgtEl>
                                        <p:attrNameLst>
                                          <p:attrName>fillcolor</p:attrName>
                                        </p:attrNameLst>
                                      </p:cBhvr>
                                      <p:to>
                                        <a:srgbClr val="BFBFBF"/>
                                      </p:to>
                                    </p:animClr>
                                    <p:set>
                                      <p:cBhvr>
                                        <p:cTn id="115" dur="2000" fill="hold"/>
                                        <p:tgtEl>
                                          <p:spTgt spid="13"/>
                                        </p:tgtEl>
                                        <p:attrNameLst>
                                          <p:attrName>fill.type</p:attrName>
                                        </p:attrNameLst>
                                      </p:cBhvr>
                                      <p:to>
                                        <p:strVal val="solid"/>
                                      </p:to>
                                    </p:set>
                                    <p:set>
                                      <p:cBhvr>
                                        <p:cTn id="116" dur="2000" fill="hold"/>
                                        <p:tgtEl>
                                          <p:spTgt spid="13"/>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9"/>
                                        </p:tgtEl>
                                        <p:attrNameLst>
                                          <p:attrName>fillcolor</p:attrName>
                                        </p:attrNameLst>
                                      </p:cBhvr>
                                      <p:to>
                                        <a:srgbClr val="D8D8D8"/>
                                      </p:to>
                                    </p:animClr>
                                    <p:set>
                                      <p:cBhvr>
                                        <p:cTn id="121" dur="2000" fill="hold"/>
                                        <p:tgtEl>
                                          <p:spTgt spid="19"/>
                                        </p:tgtEl>
                                        <p:attrNameLst>
                                          <p:attrName>fill.type</p:attrName>
                                        </p:attrNameLst>
                                      </p:cBhvr>
                                      <p:to>
                                        <p:strVal val="solid"/>
                                      </p:to>
                                    </p:set>
                                    <p:set>
                                      <p:cBhvr>
                                        <p:cTn id="122" dur="2000" fill="hold"/>
                                        <p:tgtEl>
                                          <p:spTgt spid="19"/>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7"/>
                                        </p:tgtEl>
                                        <p:attrNameLst>
                                          <p:attrName>fillcolor</p:attrName>
                                        </p:attrNameLst>
                                      </p:cBhvr>
                                      <p:to>
                                        <a:srgbClr val="D8D8D8"/>
                                      </p:to>
                                    </p:animClr>
                                    <p:set>
                                      <p:cBhvr>
                                        <p:cTn id="127" dur="2000" fill="hold"/>
                                        <p:tgtEl>
                                          <p:spTgt spid="27"/>
                                        </p:tgtEl>
                                        <p:attrNameLst>
                                          <p:attrName>fill.type</p:attrName>
                                        </p:attrNameLst>
                                      </p:cBhvr>
                                      <p:to>
                                        <p:strVal val="solid"/>
                                      </p:to>
                                    </p:set>
                                    <p:set>
                                      <p:cBhvr>
                                        <p:cTn id="12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 name="Google Shape;339;p8">
            <a:extLst>
              <a:ext uri="{FF2B5EF4-FFF2-40B4-BE49-F238E27FC236}">
                <a16:creationId xmlns:a16="http://schemas.microsoft.com/office/drawing/2014/main" id="{1AE7EED0-E7FA-441B-A798-9CA908301FF5}"/>
              </a:ext>
            </a:extLst>
          </p:cNvPr>
          <p:cNvGraphicFramePr/>
          <p:nvPr/>
        </p:nvGraphicFramePr>
        <p:xfrm>
          <a:off x="893836" y="5720449"/>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0" name="Google Shape;339;p8">
            <a:extLst>
              <a:ext uri="{FF2B5EF4-FFF2-40B4-BE49-F238E27FC236}">
                <a16:creationId xmlns:a16="http://schemas.microsoft.com/office/drawing/2014/main" id="{9A7E1A1B-C399-4AB0-98E3-F34AF7C3D480}"/>
              </a:ext>
            </a:extLst>
          </p:cNvPr>
          <p:cNvGraphicFramePr/>
          <p:nvPr/>
        </p:nvGraphicFramePr>
        <p:xfrm>
          <a:off x="873087" y="5109233"/>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2" name="Google Shape;339;p8">
            <a:extLst>
              <a:ext uri="{FF2B5EF4-FFF2-40B4-BE49-F238E27FC236}">
                <a16:creationId xmlns:a16="http://schemas.microsoft.com/office/drawing/2014/main" id="{7255E970-C319-4380-87B3-FA26CD07E407}"/>
              </a:ext>
            </a:extLst>
          </p:cNvPr>
          <p:cNvGraphicFramePr/>
          <p:nvPr/>
        </p:nvGraphicFramePr>
        <p:xfrm>
          <a:off x="3760452" y="1789221"/>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3" name="Google Shape;339;p8">
            <a:extLst>
              <a:ext uri="{FF2B5EF4-FFF2-40B4-BE49-F238E27FC236}">
                <a16:creationId xmlns:a16="http://schemas.microsoft.com/office/drawing/2014/main" id="{6CE754F8-6054-4683-8AFF-6FD1D7FCA99D}"/>
              </a:ext>
            </a:extLst>
          </p:cNvPr>
          <p:cNvGraphicFramePr/>
          <p:nvPr/>
        </p:nvGraphicFramePr>
        <p:xfrm>
          <a:off x="855336" y="1789221"/>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sp>
        <p:nvSpPr>
          <p:cNvPr id="5" name="Google Shape;357;p8">
            <a:extLst>
              <a:ext uri="{FF2B5EF4-FFF2-40B4-BE49-F238E27FC236}">
                <a16:creationId xmlns:a16="http://schemas.microsoft.com/office/drawing/2014/main" id="{A96CFF5F-8CC3-4C5D-AE5B-8770CA6F3B2C}"/>
              </a:ext>
            </a:extLst>
          </p:cNvPr>
          <p:cNvSpPr/>
          <p:nvPr/>
        </p:nvSpPr>
        <p:spPr>
          <a:xfrm>
            <a:off x="905774" y="1827386"/>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357;p8">
            <a:extLst>
              <a:ext uri="{FF2B5EF4-FFF2-40B4-BE49-F238E27FC236}">
                <a16:creationId xmlns:a16="http://schemas.microsoft.com/office/drawing/2014/main" id="{24BD71BE-5869-43D0-A3C7-B2D87E41697D}"/>
              </a:ext>
            </a:extLst>
          </p:cNvPr>
          <p:cNvSpPr/>
          <p:nvPr/>
        </p:nvSpPr>
        <p:spPr>
          <a:xfrm>
            <a:off x="2040514" y="2470605"/>
            <a:ext cx="1621935" cy="43087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Google Shape;338;p8">
            <a:hlinkClick r:id="" action="ppaction://noaction">
              <a:snd r:embed="rId3" name="T3_W1_19.8.wav"/>
            </a:hlinkClick>
            <a:extLst>
              <a:ext uri="{FF2B5EF4-FFF2-40B4-BE49-F238E27FC236}">
                <a16:creationId xmlns:a16="http://schemas.microsoft.com/office/drawing/2014/main" id="{4C83BA7C-8F79-4C5F-BAEA-7968D86A03B6}"/>
              </a:ext>
            </a:extLst>
          </p:cNvPr>
          <p:cNvPicPr preferRelativeResize="0"/>
          <p:nvPr/>
        </p:nvPicPr>
        <p:blipFill rotWithShape="1">
          <a:blip r:embed="rId4">
            <a:alphaModFix/>
          </a:blip>
          <a:srcRect/>
          <a:stretch/>
        </p:blipFill>
        <p:spPr>
          <a:xfrm>
            <a:off x="273352" y="5064887"/>
            <a:ext cx="534978" cy="523220"/>
          </a:xfrm>
          <a:prstGeom prst="rect">
            <a:avLst/>
          </a:prstGeom>
          <a:noFill/>
          <a:ln>
            <a:noFill/>
          </a:ln>
          <a:effectLst>
            <a:outerShdw blurRad="50800" dist="38100" dir="5400000" algn="t" rotWithShape="0">
              <a:prstClr val="black">
                <a:alpha val="40000"/>
              </a:prstClr>
            </a:outerShdw>
          </a:effectLst>
        </p:spPr>
      </p:pic>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76" y="607572"/>
            <a:ext cx="914400" cy="914400"/>
          </a:xfrm>
          <a:prstGeom prst="rect">
            <a:avLst/>
          </a:prstGeom>
        </p:spPr>
      </p:pic>
      <p:sp>
        <p:nvSpPr>
          <p:cNvPr id="10" name="Speech Bubble: Rectangle with Corners Rounded 9">
            <a:hlinkClick r:id="" action="ppaction://noaction">
              <a:snd r:embed="rId7" name="T3_W1_19.2.wav"/>
            </a:hlinkClick>
            <a:extLst>
              <a:ext uri="{FF2B5EF4-FFF2-40B4-BE49-F238E27FC236}">
                <a16:creationId xmlns:a16="http://schemas.microsoft.com/office/drawing/2014/main" id="{B03EF866-3853-4FA9-97A4-3367759EDE9B}"/>
              </a:ext>
            </a:extLst>
          </p:cNvPr>
          <p:cNvSpPr/>
          <p:nvPr/>
        </p:nvSpPr>
        <p:spPr>
          <a:xfrm>
            <a:off x="1527598" y="886072"/>
            <a:ext cx="4420356" cy="518040"/>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2800" b="1" kern="0" dirty="0" err="1">
                <a:solidFill>
                  <a:prstClr val="white"/>
                </a:solidFill>
                <a:latin typeface="Century Gothic"/>
                <a:ea typeface="Century Gothic"/>
                <a:cs typeface="Century Gothic"/>
                <a:sym typeface="Century Gothic"/>
              </a:rPr>
              <a:t>Hör</a:t>
            </a:r>
            <a:r>
              <a:rPr lang="es-ES" sz="2800" b="1" kern="0" dirty="0">
                <a:solidFill>
                  <a:prstClr val="white"/>
                </a:solidFill>
                <a:latin typeface="Century Gothic"/>
                <a:ea typeface="Century Gothic"/>
                <a:cs typeface="Century Gothic"/>
                <a:sym typeface="Century Gothic"/>
              </a:rPr>
              <a:t> </a:t>
            </a:r>
            <a:r>
              <a:rPr lang="es-ES" sz="2800" b="1" kern="0" dirty="0" err="1">
                <a:solidFill>
                  <a:prstClr val="white"/>
                </a:solidFill>
                <a:latin typeface="Century Gothic"/>
                <a:ea typeface="Century Gothic"/>
                <a:cs typeface="Century Gothic"/>
                <a:sym typeface="Century Gothic"/>
              </a:rPr>
              <a:t>zu</a:t>
            </a:r>
            <a:r>
              <a:rPr kumimoji="0" lang="es-ES" sz="28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8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8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hörst</a:t>
            </a:r>
            <a:r>
              <a:rPr kumimoji="0" lang="es-ES"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du?</a:t>
            </a:r>
            <a:endParaRPr kumimoji="0" lang="es-ES" sz="2800" b="1" i="0" u="none" strike="noStrike" kern="0" cap="none" spc="0" normalizeH="0" baseline="0" noProof="0" dirty="0">
              <a:ln>
                <a:noFill/>
              </a:ln>
              <a:solidFill>
                <a:prstClr val="white"/>
              </a:solidFill>
              <a:effectLst/>
              <a:uLnTx/>
              <a:uFillTx/>
              <a:latin typeface="Arial"/>
              <a:ea typeface="+mn-ea"/>
              <a:cs typeface="Arial"/>
              <a:sym typeface="Arial"/>
            </a:endParaRPr>
          </a:p>
        </p:txBody>
      </p:sp>
      <p:sp>
        <p:nvSpPr>
          <p:cNvPr id="16" name="Google Shape;357;p8">
            <a:extLst>
              <a:ext uri="{FF2B5EF4-FFF2-40B4-BE49-F238E27FC236}">
                <a16:creationId xmlns:a16="http://schemas.microsoft.com/office/drawing/2014/main" id="{BB96491E-6DE5-4E48-9F34-E89877616607}"/>
              </a:ext>
            </a:extLst>
          </p:cNvPr>
          <p:cNvSpPr/>
          <p:nvPr/>
        </p:nvSpPr>
        <p:spPr>
          <a:xfrm>
            <a:off x="6096000" y="1800489"/>
            <a:ext cx="2081209" cy="411997"/>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357;p8">
            <a:extLst>
              <a:ext uri="{FF2B5EF4-FFF2-40B4-BE49-F238E27FC236}">
                <a16:creationId xmlns:a16="http://schemas.microsoft.com/office/drawing/2014/main" id="{72ECED53-1C73-4395-881D-CB8BF031F862}"/>
              </a:ext>
            </a:extLst>
          </p:cNvPr>
          <p:cNvSpPr/>
          <p:nvPr/>
        </p:nvSpPr>
        <p:spPr>
          <a:xfrm>
            <a:off x="8414966" y="2484905"/>
            <a:ext cx="1736520" cy="41657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oogle Shape;338;p8">
            <a:hlinkClick r:id="" action="ppaction://noaction">
              <a:snd r:embed="rId8" name="T3_W1_19.3.wav"/>
            </a:hlinkClick>
            <a:extLst>
              <a:ext uri="{FF2B5EF4-FFF2-40B4-BE49-F238E27FC236}">
                <a16:creationId xmlns:a16="http://schemas.microsoft.com/office/drawing/2014/main" id="{DC37AE55-B7E1-4F96-ACA5-A58B68A4D939}"/>
              </a:ext>
            </a:extLst>
          </p:cNvPr>
          <p:cNvPicPr preferRelativeResize="0"/>
          <p:nvPr/>
        </p:nvPicPr>
        <p:blipFill rotWithShape="1">
          <a:blip r:embed="rId4">
            <a:alphaModFix/>
          </a:blip>
          <a:srcRect/>
          <a:stretch/>
        </p:blipFill>
        <p:spPr>
          <a:xfrm>
            <a:off x="273352" y="1747428"/>
            <a:ext cx="534978" cy="523220"/>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9" name="T3_W1_19.4.wav"/>
            </a:hlinkClick>
            <a:extLst>
              <a:ext uri="{FF2B5EF4-FFF2-40B4-BE49-F238E27FC236}">
                <a16:creationId xmlns:a16="http://schemas.microsoft.com/office/drawing/2014/main" id="{30462BC4-9FA3-430F-AE4B-965AF5E2F9C9}"/>
              </a:ext>
            </a:extLst>
          </p:cNvPr>
          <p:cNvPicPr preferRelativeResize="0"/>
          <p:nvPr/>
        </p:nvPicPr>
        <p:blipFill rotWithShape="1">
          <a:blip r:embed="rId4">
            <a:alphaModFix/>
          </a:blip>
          <a:srcRect/>
          <a:stretch/>
        </p:blipFill>
        <p:spPr>
          <a:xfrm>
            <a:off x="273352" y="2435569"/>
            <a:ext cx="534978" cy="523220"/>
          </a:xfrm>
          <a:prstGeom prst="rect">
            <a:avLst/>
          </a:prstGeom>
          <a:noFill/>
          <a:ln>
            <a:noFill/>
          </a:ln>
          <a:effectLst>
            <a:outerShdw blurRad="50800" dist="38100" dir="5400000" algn="t" rotWithShape="0">
              <a:prstClr val="black">
                <a:alpha val="40000"/>
              </a:prstClr>
            </a:outerShdw>
          </a:effectLst>
        </p:spPr>
      </p:pic>
      <p:sp>
        <p:nvSpPr>
          <p:cNvPr id="25" name="Google Shape;357;p8">
            <a:extLst>
              <a:ext uri="{FF2B5EF4-FFF2-40B4-BE49-F238E27FC236}">
                <a16:creationId xmlns:a16="http://schemas.microsoft.com/office/drawing/2014/main" id="{CC0F93D3-6118-4EB6-828F-6188B1E00257}"/>
              </a:ext>
            </a:extLst>
          </p:cNvPr>
          <p:cNvSpPr/>
          <p:nvPr/>
        </p:nvSpPr>
        <p:spPr>
          <a:xfrm>
            <a:off x="1997439" y="3183532"/>
            <a:ext cx="1665010" cy="39185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357;p8">
            <a:extLst>
              <a:ext uri="{FF2B5EF4-FFF2-40B4-BE49-F238E27FC236}">
                <a16:creationId xmlns:a16="http://schemas.microsoft.com/office/drawing/2014/main" id="{676AA48B-78D0-47C3-8A61-DD9BE2FE6E5B}"/>
              </a:ext>
            </a:extLst>
          </p:cNvPr>
          <p:cNvSpPr/>
          <p:nvPr/>
        </p:nvSpPr>
        <p:spPr>
          <a:xfrm>
            <a:off x="3988128" y="3194048"/>
            <a:ext cx="1624396" cy="42932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357;p8">
            <a:extLst>
              <a:ext uri="{FF2B5EF4-FFF2-40B4-BE49-F238E27FC236}">
                <a16:creationId xmlns:a16="http://schemas.microsoft.com/office/drawing/2014/main" id="{D05B3EB2-818B-4DD6-9E94-10755316B992}"/>
              </a:ext>
            </a:extLst>
          </p:cNvPr>
          <p:cNvSpPr/>
          <p:nvPr/>
        </p:nvSpPr>
        <p:spPr>
          <a:xfrm>
            <a:off x="6145229" y="3830313"/>
            <a:ext cx="1784826" cy="43050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357;p8">
            <a:extLst>
              <a:ext uri="{FF2B5EF4-FFF2-40B4-BE49-F238E27FC236}">
                <a16:creationId xmlns:a16="http://schemas.microsoft.com/office/drawing/2014/main" id="{AA7604BF-CC84-48D0-A880-49604F5B286A}"/>
              </a:ext>
            </a:extLst>
          </p:cNvPr>
          <p:cNvSpPr/>
          <p:nvPr/>
        </p:nvSpPr>
        <p:spPr>
          <a:xfrm>
            <a:off x="3919416" y="4493974"/>
            <a:ext cx="1693108" cy="42460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Google Shape;338;p8">
            <a:hlinkClick r:id="" action="ppaction://noaction">
              <a:snd r:embed="rId10" name="T3_W1_19.5.wav"/>
            </a:hlinkClick>
            <a:extLst>
              <a:ext uri="{FF2B5EF4-FFF2-40B4-BE49-F238E27FC236}">
                <a16:creationId xmlns:a16="http://schemas.microsoft.com/office/drawing/2014/main" id="{0A1F2790-469B-4D43-BA26-DC93CA0BE488}"/>
              </a:ext>
            </a:extLst>
          </p:cNvPr>
          <p:cNvPicPr preferRelativeResize="0"/>
          <p:nvPr/>
        </p:nvPicPr>
        <p:blipFill rotWithShape="1">
          <a:blip r:embed="rId4">
            <a:alphaModFix/>
          </a:blip>
          <a:srcRect/>
          <a:stretch/>
        </p:blipFill>
        <p:spPr>
          <a:xfrm>
            <a:off x="273352" y="3103078"/>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1" name="T3_W1_19.6.wav"/>
            </a:hlinkClick>
            <a:extLst>
              <a:ext uri="{FF2B5EF4-FFF2-40B4-BE49-F238E27FC236}">
                <a16:creationId xmlns:a16="http://schemas.microsoft.com/office/drawing/2014/main" id="{9FAFAD40-C3E0-478A-AD23-9F6CA3C296EC}"/>
              </a:ext>
            </a:extLst>
          </p:cNvPr>
          <p:cNvPicPr preferRelativeResize="0"/>
          <p:nvPr/>
        </p:nvPicPr>
        <p:blipFill rotWithShape="1">
          <a:blip r:embed="rId4">
            <a:alphaModFix/>
          </a:blip>
          <a:srcRect/>
          <a:stretch/>
        </p:blipFill>
        <p:spPr>
          <a:xfrm>
            <a:off x="273352" y="3780015"/>
            <a:ext cx="534978" cy="523220"/>
          </a:xfrm>
          <a:prstGeom prst="rect">
            <a:avLst/>
          </a:prstGeom>
          <a:noFill/>
          <a:ln>
            <a:noFill/>
          </a:ln>
          <a:effectLst>
            <a:outerShdw blurRad="50800" dist="38100" dir="5400000" algn="t" rotWithShape="0">
              <a:prstClr val="black">
                <a:alpha val="40000"/>
              </a:prstClr>
            </a:outerShdw>
          </a:effectLst>
        </p:spPr>
      </p:pic>
      <p:sp>
        <p:nvSpPr>
          <p:cNvPr id="41" name="Google Shape;357;p8">
            <a:extLst>
              <a:ext uri="{FF2B5EF4-FFF2-40B4-BE49-F238E27FC236}">
                <a16:creationId xmlns:a16="http://schemas.microsoft.com/office/drawing/2014/main" id="{58499702-B4BD-44B7-9537-ECC5E9243E3F}"/>
              </a:ext>
            </a:extLst>
          </p:cNvPr>
          <p:cNvSpPr/>
          <p:nvPr/>
        </p:nvSpPr>
        <p:spPr>
          <a:xfrm>
            <a:off x="873087" y="3830314"/>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357;p8">
            <a:extLst>
              <a:ext uri="{FF2B5EF4-FFF2-40B4-BE49-F238E27FC236}">
                <a16:creationId xmlns:a16="http://schemas.microsoft.com/office/drawing/2014/main" id="{1253DF81-2CF6-43E6-A7BE-EF6F8253E4FD}"/>
              </a:ext>
            </a:extLst>
          </p:cNvPr>
          <p:cNvSpPr/>
          <p:nvPr/>
        </p:nvSpPr>
        <p:spPr>
          <a:xfrm>
            <a:off x="8420019" y="5143821"/>
            <a:ext cx="1760063"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Google Shape;338;p8">
            <a:hlinkClick r:id="" action="ppaction://noaction">
              <a:snd r:embed="rId12" name="T3_W1_19.7.wav"/>
            </a:hlinkClick>
            <a:extLst>
              <a:ext uri="{FF2B5EF4-FFF2-40B4-BE49-F238E27FC236}">
                <a16:creationId xmlns:a16="http://schemas.microsoft.com/office/drawing/2014/main" id="{12569A1C-B1DE-4389-971B-2FF55472C4C4}"/>
              </a:ext>
            </a:extLst>
          </p:cNvPr>
          <p:cNvPicPr preferRelativeResize="0"/>
          <p:nvPr/>
        </p:nvPicPr>
        <p:blipFill rotWithShape="1">
          <a:blip r:embed="rId4">
            <a:alphaModFix/>
          </a:blip>
          <a:srcRect/>
          <a:stretch/>
        </p:blipFill>
        <p:spPr>
          <a:xfrm>
            <a:off x="244623" y="4446535"/>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3" name="T3_W1_19.9.wav"/>
            </a:hlinkClick>
            <a:extLst>
              <a:ext uri="{FF2B5EF4-FFF2-40B4-BE49-F238E27FC236}">
                <a16:creationId xmlns:a16="http://schemas.microsoft.com/office/drawing/2014/main" id="{DEC938F2-7804-4BE1-815B-690AAFF6EE78}"/>
              </a:ext>
            </a:extLst>
          </p:cNvPr>
          <p:cNvPicPr preferRelativeResize="0"/>
          <p:nvPr/>
        </p:nvPicPr>
        <p:blipFill rotWithShape="1">
          <a:blip r:embed="rId4">
            <a:alphaModFix/>
          </a:blip>
          <a:srcRect/>
          <a:stretch/>
        </p:blipFill>
        <p:spPr>
          <a:xfrm>
            <a:off x="244623" y="5680228"/>
            <a:ext cx="534978" cy="523220"/>
          </a:xfrm>
          <a:prstGeom prst="rect">
            <a:avLst/>
          </a:prstGeom>
          <a:noFill/>
          <a:ln>
            <a:noFill/>
          </a:ln>
          <a:effectLst>
            <a:outerShdw blurRad="50800" dist="38100" dir="5400000" algn="t" rotWithShape="0">
              <a:prstClr val="black">
                <a:alpha val="40000"/>
              </a:prstClr>
            </a:outerShdw>
          </a:effectLst>
        </p:spPr>
      </p:pic>
      <p:sp>
        <p:nvSpPr>
          <p:cNvPr id="52" name="Google Shape;357;p8">
            <a:extLst>
              <a:ext uri="{FF2B5EF4-FFF2-40B4-BE49-F238E27FC236}">
                <a16:creationId xmlns:a16="http://schemas.microsoft.com/office/drawing/2014/main" id="{EA14A187-E304-4675-B822-E15144C50A8A}"/>
              </a:ext>
            </a:extLst>
          </p:cNvPr>
          <p:cNvSpPr/>
          <p:nvPr/>
        </p:nvSpPr>
        <p:spPr>
          <a:xfrm>
            <a:off x="893836" y="4496834"/>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357;p8">
            <a:extLst>
              <a:ext uri="{FF2B5EF4-FFF2-40B4-BE49-F238E27FC236}">
                <a16:creationId xmlns:a16="http://schemas.microsoft.com/office/drawing/2014/main" id="{0C4E750C-20C3-4877-84F8-E13ED1B7C0AA}"/>
              </a:ext>
            </a:extLst>
          </p:cNvPr>
          <p:cNvSpPr/>
          <p:nvPr/>
        </p:nvSpPr>
        <p:spPr>
          <a:xfrm>
            <a:off x="3902480" y="5735112"/>
            <a:ext cx="171004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357;p8">
            <a:extLst>
              <a:ext uri="{FF2B5EF4-FFF2-40B4-BE49-F238E27FC236}">
                <a16:creationId xmlns:a16="http://schemas.microsoft.com/office/drawing/2014/main" id="{2D98C8FB-E3A8-4415-8E8B-A11C16115445}"/>
              </a:ext>
            </a:extLst>
          </p:cNvPr>
          <p:cNvSpPr/>
          <p:nvPr/>
        </p:nvSpPr>
        <p:spPr>
          <a:xfrm>
            <a:off x="2040514" y="5124195"/>
            <a:ext cx="1621935" cy="44224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9A86FB8A-64F3-4440-9B7E-F28D162FFC08}"/>
              </a:ext>
            </a:extLst>
          </p:cNvPr>
          <p:cNvSpPr/>
          <p:nvPr/>
        </p:nvSpPr>
        <p:spPr>
          <a:xfrm>
            <a:off x="947176" y="5735112"/>
            <a:ext cx="101391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6" y="57355"/>
            <a:ext cx="914400" cy="1168401"/>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2" y="114902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68" name="Google Shape;350;p8">
            <a:extLst>
              <a:ext uri="{FF2B5EF4-FFF2-40B4-BE49-F238E27FC236}">
                <a16:creationId xmlns:a16="http://schemas.microsoft.com/office/drawing/2014/main" id="{D3D3F1B4-D082-4A7D-8C20-7812A134C1DD}"/>
              </a:ext>
            </a:extLst>
          </p:cNvPr>
          <p:cNvSpPr txBox="1"/>
          <p:nvPr/>
        </p:nvSpPr>
        <p:spPr>
          <a:xfrm>
            <a:off x="-29020" y="173496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B</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9" name="Google Shape;350;p8">
            <a:extLst>
              <a:ext uri="{FF2B5EF4-FFF2-40B4-BE49-F238E27FC236}">
                <a16:creationId xmlns:a16="http://schemas.microsoft.com/office/drawing/2014/main" id="{B883A2A8-3083-41D9-830D-A861D53E0725}"/>
              </a:ext>
            </a:extLst>
          </p:cNvPr>
          <p:cNvSpPr txBox="1"/>
          <p:nvPr/>
        </p:nvSpPr>
        <p:spPr>
          <a:xfrm>
            <a:off x="-45495" y="243985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0" name="Google Shape;350;p8">
            <a:extLst>
              <a:ext uri="{FF2B5EF4-FFF2-40B4-BE49-F238E27FC236}">
                <a16:creationId xmlns:a16="http://schemas.microsoft.com/office/drawing/2014/main" id="{3ED66425-5D5B-4937-BA95-565D5F92EB62}"/>
              </a:ext>
            </a:extLst>
          </p:cNvPr>
          <p:cNvSpPr txBox="1"/>
          <p:nvPr/>
        </p:nvSpPr>
        <p:spPr>
          <a:xfrm>
            <a:off x="-55821" y="312926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1" name="Google Shape;350;p8">
            <a:extLst>
              <a:ext uri="{FF2B5EF4-FFF2-40B4-BE49-F238E27FC236}">
                <a16:creationId xmlns:a16="http://schemas.microsoft.com/office/drawing/2014/main" id="{FC95A572-C65F-4EFB-924D-2C640DE7FDA2}"/>
              </a:ext>
            </a:extLst>
          </p:cNvPr>
          <p:cNvSpPr txBox="1"/>
          <p:nvPr/>
        </p:nvSpPr>
        <p:spPr>
          <a:xfrm>
            <a:off x="-72480" y="378741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2" name="Google Shape;350;p8">
            <a:extLst>
              <a:ext uri="{FF2B5EF4-FFF2-40B4-BE49-F238E27FC236}">
                <a16:creationId xmlns:a16="http://schemas.microsoft.com/office/drawing/2014/main" id="{66B8E8A5-5F5A-4B06-A8B6-F2807AB75BF0}"/>
              </a:ext>
            </a:extLst>
          </p:cNvPr>
          <p:cNvSpPr txBox="1"/>
          <p:nvPr/>
        </p:nvSpPr>
        <p:spPr>
          <a:xfrm>
            <a:off x="-82622" y="44569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3" name="Google Shape;350;p8">
            <a:extLst>
              <a:ext uri="{FF2B5EF4-FFF2-40B4-BE49-F238E27FC236}">
                <a16:creationId xmlns:a16="http://schemas.microsoft.com/office/drawing/2014/main" id="{0254B85A-2725-48AA-805F-82FAB2E8B59E}"/>
              </a:ext>
            </a:extLst>
          </p:cNvPr>
          <p:cNvSpPr txBox="1"/>
          <p:nvPr/>
        </p:nvSpPr>
        <p:spPr>
          <a:xfrm>
            <a:off x="-82622" y="51645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4" name="Google Shape;350;p8">
            <a:extLst>
              <a:ext uri="{FF2B5EF4-FFF2-40B4-BE49-F238E27FC236}">
                <a16:creationId xmlns:a16="http://schemas.microsoft.com/office/drawing/2014/main" id="{6DC8BB29-7F02-4002-8505-04B965C36577}"/>
              </a:ext>
            </a:extLst>
          </p:cNvPr>
          <p:cNvSpPr txBox="1"/>
          <p:nvPr/>
        </p:nvSpPr>
        <p:spPr>
          <a:xfrm>
            <a:off x="-45495" y="582201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graphicFrame>
        <p:nvGraphicFramePr>
          <p:cNvPr id="77" name="Google Shape;339;p8">
            <a:extLst>
              <a:ext uri="{FF2B5EF4-FFF2-40B4-BE49-F238E27FC236}">
                <a16:creationId xmlns:a16="http://schemas.microsoft.com/office/drawing/2014/main" id="{DD99A836-F7F2-4F4E-BAD0-B2E0DF5C1941}"/>
              </a:ext>
            </a:extLst>
          </p:cNvPr>
          <p:cNvGraphicFramePr/>
          <p:nvPr/>
        </p:nvGraphicFramePr>
        <p:xfrm>
          <a:off x="863133" y="3836367"/>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90B10A22-47E8-4CBE-89FD-71132C09935E}"/>
              </a:ext>
            </a:extLst>
          </p:cNvPr>
          <p:cNvGraphicFramePr/>
          <p:nvPr/>
        </p:nvGraphicFramePr>
        <p:xfrm>
          <a:off x="851449" y="3166166"/>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9" name="Google Shape;339;p8">
            <a:extLst>
              <a:ext uri="{FF2B5EF4-FFF2-40B4-BE49-F238E27FC236}">
                <a16:creationId xmlns:a16="http://schemas.microsoft.com/office/drawing/2014/main" id="{F54C87FD-351F-45AE-AA16-BE55E4D6B715}"/>
              </a:ext>
            </a:extLst>
          </p:cNvPr>
          <p:cNvGraphicFramePr/>
          <p:nvPr/>
        </p:nvGraphicFramePr>
        <p:xfrm>
          <a:off x="919749" y="4480281"/>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C0435267-676C-4EF1-BC34-AB95D607BBA8}"/>
              </a:ext>
            </a:extLst>
          </p:cNvPr>
          <p:cNvGraphicFramePr/>
          <p:nvPr/>
        </p:nvGraphicFramePr>
        <p:xfrm>
          <a:off x="851449" y="2467611"/>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73E1EF5F-BC24-4482-9D65-019DDF26A3EE}"/>
              </a:ext>
            </a:extLst>
          </p:cNvPr>
          <p:cNvGraphicFramePr/>
          <p:nvPr/>
        </p:nvGraphicFramePr>
        <p:xfrm>
          <a:off x="3790476" y="2457439"/>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Tuesday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Thursday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Saturday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9005C4F2-F717-4875-B425-C574D61024B9}"/>
              </a:ext>
            </a:extLst>
          </p:cNvPr>
          <p:cNvGraphicFramePr/>
          <p:nvPr/>
        </p:nvGraphicFramePr>
        <p:xfrm>
          <a:off x="3793359" y="3180882"/>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Tuesday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5" name="Google Shape;339;p8">
            <a:extLst>
              <a:ext uri="{FF2B5EF4-FFF2-40B4-BE49-F238E27FC236}">
                <a16:creationId xmlns:a16="http://schemas.microsoft.com/office/drawing/2014/main" id="{1C002C7F-E460-478C-BB7E-95DB7163B22F}"/>
              </a:ext>
            </a:extLst>
          </p:cNvPr>
          <p:cNvGraphicFramePr/>
          <p:nvPr/>
        </p:nvGraphicFramePr>
        <p:xfrm>
          <a:off x="3819072" y="3824437"/>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Sunday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072D8028-6439-4AB4-81E9-130FC264E559}"/>
              </a:ext>
            </a:extLst>
          </p:cNvPr>
          <p:cNvGraphicFramePr/>
          <p:nvPr/>
        </p:nvGraphicFramePr>
        <p:xfrm>
          <a:off x="3819072" y="4461366"/>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Thursday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Sunday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7" name="Google Shape;339;p8">
            <a:extLst>
              <a:ext uri="{FF2B5EF4-FFF2-40B4-BE49-F238E27FC236}">
                <a16:creationId xmlns:a16="http://schemas.microsoft.com/office/drawing/2014/main" id="{95F3AB71-9E17-49D6-B2EF-3154E9D12646}"/>
              </a:ext>
            </a:extLst>
          </p:cNvPr>
          <p:cNvGraphicFramePr/>
          <p:nvPr/>
        </p:nvGraphicFramePr>
        <p:xfrm>
          <a:off x="3819072" y="5119125"/>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Thursday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71F710FF-29EE-4FCE-A2FD-F3DE0CD9E435}"/>
              </a:ext>
            </a:extLst>
          </p:cNvPr>
          <p:cNvGraphicFramePr/>
          <p:nvPr/>
        </p:nvGraphicFramePr>
        <p:xfrm>
          <a:off x="3819072" y="5733781"/>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Tuesday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sp>
        <p:nvSpPr>
          <p:cNvPr id="89" name="Title 4">
            <a:hlinkClick r:id="" action="ppaction://noaction">
              <a:snd r:embed="rId15" name="T3_W1_19.1.wav"/>
            </a:hlinkClick>
            <a:extLst>
              <a:ext uri="{FF2B5EF4-FFF2-40B4-BE49-F238E27FC236}">
                <a16:creationId xmlns:a16="http://schemas.microsoft.com/office/drawing/2014/main" id="{176A4692-2651-4536-B835-F0C2EC3293DB}"/>
              </a:ext>
            </a:extLst>
          </p:cNvPr>
          <p:cNvSpPr txBox="1">
            <a:spLocks/>
          </p:cNvSpPr>
          <p:nvPr/>
        </p:nvSpPr>
        <p:spPr>
          <a:xfrm>
            <a:off x="150181" y="7379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kern="0" dirty="0" err="1">
                <a:solidFill>
                  <a:srgbClr val="002060"/>
                </a:solidFill>
                <a:latin typeface="Century Gothic" panose="020B0502020202020204" pitchFamily="34" charset="0"/>
              </a:rPr>
              <a:t>Wochentage</a:t>
            </a:r>
            <a:r>
              <a:rPr lang="en-GB" sz="3200" kern="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4163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p:tgtEl>
                                          <p:spTgt spid="5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p:tgtEl>
                                          <p:spTgt spid="5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additive="base">
                                        <p:cTn id="67"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 calcmode="lin" valueType="num">
                                      <p:cBhvr additive="base">
                                        <p:cTn id="72" dur="500"/>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err="1">
                <a:solidFill>
                  <a:srgbClr val="002060"/>
                </a:solidFill>
                <a:latin typeface="Century Gothic" panose="020B0502020202020204" pitchFamily="34" charset="0"/>
              </a:rPr>
              <a:t>Guten</a:t>
            </a:r>
            <a:r>
              <a:rPr lang="en-US" sz="6000" dirty="0">
                <a:solidFill>
                  <a:srgbClr val="002060"/>
                </a:solidFill>
                <a:latin typeface="Century Gothic" panose="020B0502020202020204" pitchFamily="34" charset="0"/>
              </a:rPr>
              <a:t> Tag, die </a:t>
            </a:r>
            <a:r>
              <a:rPr lang="en-US" sz="6000" dirty="0" err="1">
                <a:solidFill>
                  <a:srgbClr val="002060"/>
                </a:solidFill>
                <a:latin typeface="Century Gothic" panose="020B0502020202020204" pitchFamily="34" charset="0"/>
              </a:rPr>
              <a:t>Klasse</a:t>
            </a:r>
            <a:r>
              <a:rPr lang="en-US" sz="60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4DE17554-34C5-4310-8F58-66A5745EE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15" name="Picture 14"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16" name="Graphic 15" descr="Blackboard">
            <a:extLst>
              <a:ext uri="{FF2B5EF4-FFF2-40B4-BE49-F238E27FC236}">
                <a16:creationId xmlns:a16="http://schemas.microsoft.com/office/drawing/2014/main" id="{039AB6FF-309F-46B8-BD12-5E87323270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27144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7"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429261" y="670168"/>
            <a:ext cx="3289336" cy="518040"/>
          </a:xfrm>
          <a:prstGeom prst="wedgeRoundRectCallout">
            <a:avLst>
              <a:gd name="adj1" fmla="val -59488"/>
              <a:gd name="adj2" fmla="val -205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rPr>
              <a:t>Mach </a:t>
            </a:r>
            <a:r>
              <a:rPr lang="en-GB" sz="2800" dirty="0" err="1">
                <a:solidFill>
                  <a:prstClr val="white"/>
                </a:solidFill>
              </a:rPr>
              <a:t>Sätze</a:t>
            </a:r>
            <a:r>
              <a:rPr lang="en-GB" sz="2800" dirty="0">
                <a:solidFill>
                  <a:prstClr val="white"/>
                </a:solidFill>
              </a:rPr>
              <a:t>!</a:t>
            </a:r>
            <a:endParaRPr kumimoji="0" lang="en-GB" sz="2800" b="0" i="0" u="none" strike="noStrike" kern="1200" cap="none" spc="0" normalizeH="0" baseline="0" noProof="0" dirty="0">
              <a:ln>
                <a:noFill/>
              </a:ln>
              <a:solidFill>
                <a:prstClr val="white"/>
              </a:solidFill>
              <a:effectLst/>
              <a:uLnTx/>
              <a:uFillTx/>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8" name="TextBox 17">
            <a:extLst>
              <a:ext uri="{FF2B5EF4-FFF2-40B4-BE49-F238E27FC236}">
                <a16:creationId xmlns:a16="http://schemas.microsoft.com/office/drawing/2014/main" id="{D0F8E13D-A44E-434E-8E7F-1D897CECC393}"/>
              </a:ext>
            </a:extLst>
          </p:cNvPr>
          <p:cNvSpPr txBox="1"/>
          <p:nvPr/>
        </p:nvSpPr>
        <p:spPr>
          <a:xfrm>
            <a:off x="1626083" y="3705118"/>
            <a:ext cx="2551086" cy="707886"/>
          </a:xfrm>
          <a:prstGeom prst="rect">
            <a:avLst/>
          </a:prstGeom>
          <a:solidFill>
            <a:srgbClr val="002060"/>
          </a:solidFill>
        </p:spPr>
        <p:txBody>
          <a:bodyPr wrap="square" rtlCol="0">
            <a:spAutoFit/>
          </a:bodyPr>
          <a:lstStyle/>
          <a:p>
            <a:r>
              <a:rPr lang="en-GB" sz="4000" b="1" dirty="0">
                <a:solidFill>
                  <a:schemeClr val="bg1"/>
                </a:solidFill>
              </a:rPr>
              <a:t>Freitag</a:t>
            </a:r>
          </a:p>
        </p:txBody>
      </p:sp>
      <p:sp>
        <p:nvSpPr>
          <p:cNvPr id="31" name="TextBox 30">
            <a:extLst>
              <a:ext uri="{FF2B5EF4-FFF2-40B4-BE49-F238E27FC236}">
                <a16:creationId xmlns:a16="http://schemas.microsoft.com/office/drawing/2014/main" id="{35D5F462-0290-437E-AFDD-E43AE750FA02}"/>
              </a:ext>
            </a:extLst>
          </p:cNvPr>
          <p:cNvSpPr txBox="1"/>
          <p:nvPr/>
        </p:nvSpPr>
        <p:spPr>
          <a:xfrm>
            <a:off x="2765122" y="2776415"/>
            <a:ext cx="2996966" cy="707886"/>
          </a:xfrm>
          <a:prstGeom prst="rect">
            <a:avLst/>
          </a:prstGeom>
          <a:solidFill>
            <a:srgbClr val="00B0F0"/>
          </a:solidFill>
        </p:spPr>
        <p:txBody>
          <a:bodyPr wrap="square" rtlCol="0">
            <a:spAutoFit/>
          </a:bodyPr>
          <a:lstStyle/>
          <a:p>
            <a:r>
              <a:rPr lang="en-GB" sz="4000" b="1" dirty="0" err="1">
                <a:solidFill>
                  <a:schemeClr val="bg1"/>
                </a:solidFill>
              </a:rPr>
              <a:t>Dienstag</a:t>
            </a:r>
            <a:endParaRPr lang="en-GB" sz="4000" b="1" dirty="0">
              <a:solidFill>
                <a:schemeClr val="bg1"/>
              </a:solidFill>
            </a:endParaRPr>
          </a:p>
        </p:txBody>
      </p:sp>
      <p:sp>
        <p:nvSpPr>
          <p:cNvPr id="20" name="TextBox 19">
            <a:extLst>
              <a:ext uri="{FF2B5EF4-FFF2-40B4-BE49-F238E27FC236}">
                <a16:creationId xmlns:a16="http://schemas.microsoft.com/office/drawing/2014/main" id="{E6D2157F-704E-41DF-B825-C5797F33F460}"/>
              </a:ext>
            </a:extLst>
          </p:cNvPr>
          <p:cNvSpPr txBox="1"/>
          <p:nvPr/>
        </p:nvSpPr>
        <p:spPr>
          <a:xfrm>
            <a:off x="131109" y="2776415"/>
            <a:ext cx="2450123" cy="707886"/>
          </a:xfrm>
          <a:prstGeom prst="rect">
            <a:avLst/>
          </a:prstGeom>
          <a:solidFill>
            <a:srgbClr val="FF0066"/>
          </a:solidFill>
        </p:spPr>
        <p:txBody>
          <a:bodyPr wrap="square" rtlCol="0">
            <a:spAutoFit/>
          </a:bodyPr>
          <a:lstStyle/>
          <a:p>
            <a:r>
              <a:rPr lang="en-GB" sz="4000" b="1" dirty="0">
                <a:solidFill>
                  <a:schemeClr val="bg1"/>
                </a:solidFill>
              </a:rPr>
              <a:t>Montag</a:t>
            </a:r>
          </a:p>
        </p:txBody>
      </p:sp>
      <p:sp>
        <p:nvSpPr>
          <p:cNvPr id="21" name="TextBox 20">
            <a:extLst>
              <a:ext uri="{FF2B5EF4-FFF2-40B4-BE49-F238E27FC236}">
                <a16:creationId xmlns:a16="http://schemas.microsoft.com/office/drawing/2014/main" id="{FC23D1A1-A59D-4E2E-8875-BE494015A343}"/>
              </a:ext>
            </a:extLst>
          </p:cNvPr>
          <p:cNvSpPr txBox="1"/>
          <p:nvPr/>
        </p:nvSpPr>
        <p:spPr>
          <a:xfrm>
            <a:off x="5822267" y="2794128"/>
            <a:ext cx="2996966" cy="707886"/>
          </a:xfrm>
          <a:prstGeom prst="rect">
            <a:avLst/>
          </a:prstGeom>
          <a:solidFill>
            <a:srgbClr val="00B050"/>
          </a:solidFill>
        </p:spPr>
        <p:txBody>
          <a:bodyPr wrap="square" rtlCol="0">
            <a:spAutoFit/>
          </a:bodyPr>
          <a:lstStyle/>
          <a:p>
            <a:r>
              <a:rPr lang="en-GB" sz="4000" b="1" dirty="0" err="1">
                <a:solidFill>
                  <a:schemeClr val="bg1"/>
                </a:solidFill>
              </a:rPr>
              <a:t>Mittwoch</a:t>
            </a:r>
            <a:endParaRPr lang="en-GB" sz="4000" b="1" dirty="0">
              <a:solidFill>
                <a:schemeClr val="bg1"/>
              </a:solidFill>
            </a:endParaRPr>
          </a:p>
        </p:txBody>
      </p:sp>
      <p:sp>
        <p:nvSpPr>
          <p:cNvPr id="22" name="TextBox 21">
            <a:extLst>
              <a:ext uri="{FF2B5EF4-FFF2-40B4-BE49-F238E27FC236}">
                <a16:creationId xmlns:a16="http://schemas.microsoft.com/office/drawing/2014/main" id="{AF476039-1029-46A0-89E4-3B25B0E4C42C}"/>
              </a:ext>
            </a:extLst>
          </p:cNvPr>
          <p:cNvSpPr txBox="1"/>
          <p:nvPr/>
        </p:nvSpPr>
        <p:spPr>
          <a:xfrm>
            <a:off x="8911178" y="2781239"/>
            <a:ext cx="3149713" cy="707886"/>
          </a:xfrm>
          <a:prstGeom prst="rect">
            <a:avLst/>
          </a:prstGeom>
          <a:solidFill>
            <a:srgbClr val="FFD10D"/>
          </a:solidFill>
        </p:spPr>
        <p:txBody>
          <a:bodyPr wrap="square" rtlCol="0">
            <a:spAutoFit/>
          </a:bodyPr>
          <a:lstStyle/>
          <a:p>
            <a:r>
              <a:rPr lang="en-GB" sz="4000" b="1" dirty="0" err="1">
                <a:solidFill>
                  <a:schemeClr val="bg1"/>
                </a:solidFill>
              </a:rPr>
              <a:t>Donnerstag</a:t>
            </a:r>
            <a:endParaRPr lang="en-GB" sz="4000" b="1" dirty="0">
              <a:solidFill>
                <a:schemeClr val="bg1"/>
              </a:solidFill>
            </a:endParaRPr>
          </a:p>
        </p:txBody>
      </p:sp>
      <p:sp>
        <p:nvSpPr>
          <p:cNvPr id="23" name="TextBox 22">
            <a:extLst>
              <a:ext uri="{FF2B5EF4-FFF2-40B4-BE49-F238E27FC236}">
                <a16:creationId xmlns:a16="http://schemas.microsoft.com/office/drawing/2014/main" id="{DD1143DD-A5BE-4B53-8C59-A885BEEC4A0C}"/>
              </a:ext>
            </a:extLst>
          </p:cNvPr>
          <p:cNvSpPr txBox="1"/>
          <p:nvPr/>
        </p:nvSpPr>
        <p:spPr>
          <a:xfrm>
            <a:off x="4548672" y="3709929"/>
            <a:ext cx="2795103" cy="707886"/>
          </a:xfrm>
          <a:prstGeom prst="rect">
            <a:avLst/>
          </a:prstGeom>
          <a:solidFill>
            <a:srgbClr val="FF0000"/>
          </a:solidFill>
        </p:spPr>
        <p:txBody>
          <a:bodyPr wrap="square" rtlCol="0">
            <a:spAutoFit/>
          </a:bodyPr>
          <a:lstStyle/>
          <a:p>
            <a:r>
              <a:rPr lang="en-GB" sz="4000" b="1" dirty="0" err="1">
                <a:solidFill>
                  <a:schemeClr val="bg1"/>
                </a:solidFill>
              </a:rPr>
              <a:t>Samstag</a:t>
            </a:r>
            <a:endParaRPr lang="en-GB" sz="4000" b="1" dirty="0">
              <a:solidFill>
                <a:schemeClr val="bg1"/>
              </a:solidFill>
            </a:endParaRPr>
          </a:p>
        </p:txBody>
      </p:sp>
      <p:sp>
        <p:nvSpPr>
          <p:cNvPr id="24" name="TextBox 23">
            <a:extLst>
              <a:ext uri="{FF2B5EF4-FFF2-40B4-BE49-F238E27FC236}">
                <a16:creationId xmlns:a16="http://schemas.microsoft.com/office/drawing/2014/main" id="{B47D98C2-75BB-469D-B59B-62B2DCFB82B0}"/>
              </a:ext>
            </a:extLst>
          </p:cNvPr>
          <p:cNvSpPr txBox="1"/>
          <p:nvPr/>
        </p:nvSpPr>
        <p:spPr>
          <a:xfrm>
            <a:off x="7798281" y="3705118"/>
            <a:ext cx="2577980" cy="707886"/>
          </a:xfrm>
          <a:prstGeom prst="rect">
            <a:avLst/>
          </a:prstGeom>
          <a:solidFill>
            <a:srgbClr val="92D050"/>
          </a:solidFill>
        </p:spPr>
        <p:txBody>
          <a:bodyPr wrap="square" rtlCol="0">
            <a:spAutoFit/>
          </a:bodyPr>
          <a:lstStyle/>
          <a:p>
            <a:r>
              <a:rPr lang="en-GB" sz="4000" b="1" dirty="0">
                <a:solidFill>
                  <a:schemeClr val="bg1"/>
                </a:solidFill>
              </a:rPr>
              <a:t>Sonntag</a:t>
            </a:r>
          </a:p>
        </p:txBody>
      </p:sp>
      <p:sp>
        <p:nvSpPr>
          <p:cNvPr id="25" name="CustomShape 8">
            <a:extLst>
              <a:ext uri="{FF2B5EF4-FFF2-40B4-BE49-F238E27FC236}">
                <a16:creationId xmlns:a16="http://schemas.microsoft.com/office/drawing/2014/main" id="{51EA60CF-8A70-4FB1-B3D7-20174A2B43B0}"/>
              </a:ext>
            </a:extLst>
          </p:cNvPr>
          <p:cNvSpPr/>
          <p:nvPr/>
        </p:nvSpPr>
        <p:spPr>
          <a:xfrm>
            <a:off x="131109" y="162347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Heute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8">
            <a:extLst>
              <a:ext uri="{FF2B5EF4-FFF2-40B4-BE49-F238E27FC236}">
                <a16:creationId xmlns:a16="http://schemas.microsoft.com/office/drawing/2014/main" id="{DA2C00B6-38ED-49F6-B758-CD33352F9097}"/>
              </a:ext>
            </a:extLst>
          </p:cNvPr>
          <p:cNvSpPr/>
          <p:nvPr/>
        </p:nvSpPr>
        <p:spPr>
          <a:xfrm>
            <a:off x="6126169" y="1704573"/>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Morgen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8">
            <a:extLst>
              <a:ext uri="{FF2B5EF4-FFF2-40B4-BE49-F238E27FC236}">
                <a16:creationId xmlns:a16="http://schemas.microsoft.com/office/drawing/2014/main" id="{45DB63EA-2939-4DC0-A219-20D2C5691EA9}"/>
              </a:ext>
            </a:extLst>
          </p:cNvPr>
          <p:cNvSpPr/>
          <p:nvPr/>
        </p:nvSpPr>
        <p:spPr>
          <a:xfrm>
            <a:off x="2591570" y="5234524"/>
            <a:ext cx="7008859" cy="6675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Mein </a:t>
            </a:r>
            <a:r>
              <a:rPr lang="en-GB" sz="4400" b="1" spc="-1" dirty="0" err="1">
                <a:solidFill>
                  <a:srgbClr val="002060"/>
                </a:solidFill>
                <a:latin typeface="Century Gothic" panose="020B0502020202020204" pitchFamily="34" charset="0"/>
              </a:rPr>
              <a:t>Lieblingstag</a:t>
            </a:r>
            <a:r>
              <a:rPr lang="en-GB" sz="4400" b="1" spc="-1" dirty="0">
                <a:solidFill>
                  <a:srgbClr val="002060"/>
                </a:solidFill>
                <a:latin typeface="Century Gothic" panose="020B0502020202020204" pitchFamily="34" charset="0"/>
              </a:rPr>
              <a:t>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Title 2">
            <a:extLst>
              <a:ext uri="{FF2B5EF4-FFF2-40B4-BE49-F238E27FC236}">
                <a16:creationId xmlns:a16="http://schemas.microsoft.com/office/drawing/2014/main" id="{EADAB38A-6BFC-437B-A4D2-C13463AD3429}"/>
              </a:ext>
            </a:extLst>
          </p:cNvPr>
          <p:cNvSpPr txBox="1">
            <a:spLocks/>
          </p:cNvSpPr>
          <p:nvPr/>
        </p:nvSpPr>
        <p:spPr>
          <a:xfrm>
            <a:off x="10373461" y="1260584"/>
            <a:ext cx="1442000" cy="459765"/>
          </a:xfrm>
          <a:prstGeom prst="rect">
            <a:avLst/>
          </a:prstGeom>
          <a:solidFill>
            <a:srgbClr val="FFD10D"/>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35" name="Picture 34"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6712" y="159591"/>
            <a:ext cx="1585097" cy="1066892"/>
          </a:xfrm>
          <a:prstGeom prst="rect">
            <a:avLst/>
          </a:prstGeom>
        </p:spPr>
      </p:pic>
    </p:spTree>
    <p:extLst>
      <p:ext uri="{BB962C8B-B14F-4D97-AF65-F5344CB8AC3E}">
        <p14:creationId xmlns:p14="http://schemas.microsoft.com/office/powerpoint/2010/main" val="99389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5D6-5D91-4930-B991-83B17ED8AD76}"/>
              </a:ext>
            </a:extLst>
          </p:cNvPr>
          <p:cNvSpPr>
            <a:spLocks noGrp="1"/>
          </p:cNvSpPr>
          <p:nvPr>
            <p:ph type="title"/>
          </p:nvPr>
        </p:nvSpPr>
        <p:spPr>
          <a:xfrm>
            <a:off x="253552" y="-37597"/>
            <a:ext cx="5712824" cy="1325563"/>
          </a:xfrm>
        </p:spPr>
        <p:txBody>
          <a:bodyPr vert="horz" lIns="91440" tIns="45720" rIns="91440" bIns="45720" rtlCol="0" anchor="ctr">
            <a:normAutofit/>
          </a:bodyPr>
          <a:lstStyle/>
          <a:p>
            <a:r>
              <a:rPr lang="en-US" b="1" kern="1200" dirty="0">
                <a:solidFill>
                  <a:srgbClr val="FF0066"/>
                </a:solidFill>
                <a:latin typeface="+mj-lt"/>
                <a:ea typeface="+mj-ea"/>
                <a:cs typeface="+mj-cs"/>
              </a:rPr>
              <a:t>Rosen</a:t>
            </a:r>
            <a:r>
              <a:rPr lang="en-US" b="1" kern="1200" dirty="0">
                <a:latin typeface="+mj-lt"/>
                <a:ea typeface="+mj-ea"/>
                <a:cs typeface="+mj-cs"/>
              </a:rPr>
              <a:t>montag</a:t>
            </a:r>
          </a:p>
        </p:txBody>
      </p:sp>
      <p:sp>
        <p:nvSpPr>
          <p:cNvPr id="3" name="Subtitle 2">
            <a:extLst>
              <a:ext uri="{FF2B5EF4-FFF2-40B4-BE49-F238E27FC236}">
                <a16:creationId xmlns:a16="http://schemas.microsoft.com/office/drawing/2014/main" id="{80B791E0-9E26-4E1C-AB0A-EFBF467EDB5D}"/>
              </a:ext>
            </a:extLst>
          </p:cNvPr>
          <p:cNvSpPr>
            <a:spLocks noGrp="1"/>
          </p:cNvSpPr>
          <p:nvPr>
            <p:ph type="subTitle"/>
          </p:nvPr>
        </p:nvSpPr>
        <p:spPr>
          <a:xfrm>
            <a:off x="253552" y="1224386"/>
            <a:ext cx="5842448" cy="3181684"/>
          </a:xfrm>
        </p:spPr>
        <p:txBody>
          <a:bodyPr vert="horz" lIns="91440" tIns="45720" rIns="91440" bIns="45720" rtlCol="0" anchor="t">
            <a:noAutofit/>
          </a:bodyPr>
          <a:lstStyle/>
          <a:p>
            <a:pPr marL="0" indent="0">
              <a:spcAft>
                <a:spcPts val="600"/>
              </a:spcAft>
              <a:buNone/>
            </a:pPr>
            <a:r>
              <a:rPr lang="en-US" sz="2200" b="0" i="0" dirty="0">
                <a:effectLst/>
                <a:latin typeface="+mn-lt"/>
                <a:ea typeface="+mn-ea"/>
                <a:cs typeface="+mn-cs"/>
              </a:rPr>
              <a:t>In many parts of Germany, </a:t>
            </a:r>
            <a:r>
              <a:rPr lang="en-US" sz="2200" b="1" i="1" dirty="0">
                <a:effectLst/>
                <a:latin typeface="+mn-lt"/>
                <a:ea typeface="+mn-ea"/>
                <a:cs typeface="+mn-cs"/>
              </a:rPr>
              <a:t>Karneval</a:t>
            </a:r>
            <a:r>
              <a:rPr lang="en-US" sz="2200" b="0" i="0" dirty="0">
                <a:effectLst/>
                <a:latin typeface="+mn-lt"/>
                <a:ea typeface="+mn-ea"/>
                <a:cs typeface="+mn-cs"/>
              </a:rPr>
              <a:t> celebrations are a highlight of the year. </a:t>
            </a:r>
            <a:r>
              <a:rPr lang="en-US" sz="2200" i="1" dirty="0">
                <a:effectLst/>
                <a:latin typeface="+mn-lt"/>
                <a:ea typeface="+mn-ea"/>
                <a:cs typeface="+mn-cs"/>
              </a:rPr>
              <a:t>Karneval</a:t>
            </a:r>
            <a:r>
              <a:rPr lang="en-US" sz="2200" b="0" i="0" dirty="0">
                <a:effectLst/>
                <a:latin typeface="+mn-lt"/>
                <a:ea typeface="+mn-ea"/>
                <a:cs typeface="+mn-cs"/>
              </a:rPr>
              <a:t> is an opportunity to celebrate together before Lent. </a:t>
            </a:r>
          </a:p>
          <a:p>
            <a:pPr marL="0" indent="0">
              <a:spcAft>
                <a:spcPts val="600"/>
              </a:spcAft>
              <a:buNone/>
            </a:pPr>
            <a:r>
              <a:rPr lang="en-US" sz="2200" b="1" i="1" dirty="0">
                <a:effectLst/>
                <a:latin typeface="+mn-lt"/>
                <a:ea typeface="+mn-ea"/>
                <a:cs typeface="+mn-cs"/>
              </a:rPr>
              <a:t>Rosenmontag</a:t>
            </a:r>
            <a:r>
              <a:rPr lang="en-US" sz="2200" b="0" i="0" dirty="0">
                <a:effectLst/>
                <a:latin typeface="+mn-lt"/>
                <a:ea typeface="+mn-ea"/>
                <a:cs typeface="+mn-cs"/>
              </a:rPr>
              <a:t> (Rose Monday) is the Monday before </a:t>
            </a:r>
            <a:r>
              <a:rPr lang="en-US" sz="2200" b="1" i="1" dirty="0" err="1">
                <a:effectLst/>
                <a:latin typeface="+mn-lt"/>
                <a:ea typeface="+mn-ea"/>
                <a:cs typeface="+mn-cs"/>
              </a:rPr>
              <a:t>Aschermittwoch</a:t>
            </a:r>
            <a:r>
              <a:rPr lang="en-US" sz="2200" b="0" i="0" dirty="0">
                <a:effectLst/>
                <a:latin typeface="+mn-lt"/>
                <a:ea typeface="+mn-ea"/>
                <a:cs typeface="+mn-cs"/>
              </a:rPr>
              <a:t> (Ash Wednesday) in February, and it is the high point of the </a:t>
            </a:r>
            <a:r>
              <a:rPr lang="en-US" sz="2200" b="0" i="1" dirty="0">
                <a:effectLst/>
                <a:latin typeface="+mn-lt"/>
                <a:ea typeface="+mn-ea"/>
                <a:cs typeface="+mn-cs"/>
              </a:rPr>
              <a:t>Karneval</a:t>
            </a:r>
            <a:r>
              <a:rPr lang="en-US" sz="2200" b="0" i="0" dirty="0">
                <a:effectLst/>
                <a:latin typeface="+mn-lt"/>
                <a:ea typeface="+mn-ea"/>
                <a:cs typeface="+mn-cs"/>
              </a:rPr>
              <a:t> celebrations. </a:t>
            </a:r>
          </a:p>
          <a:p>
            <a:pPr marL="0" indent="0">
              <a:spcAft>
                <a:spcPts val="600"/>
              </a:spcAft>
              <a:buNone/>
            </a:pPr>
            <a:r>
              <a:rPr lang="en-US" sz="2200" dirty="0">
                <a:latin typeface="+mn-lt"/>
                <a:ea typeface="+mn-ea"/>
                <a:cs typeface="+mn-cs"/>
              </a:rPr>
              <a:t>S</a:t>
            </a:r>
            <a:r>
              <a:rPr lang="en-US" sz="2200" b="0" i="0" dirty="0">
                <a:effectLst/>
                <a:latin typeface="+mn-lt"/>
                <a:ea typeface="+mn-ea"/>
                <a:cs typeface="+mn-cs"/>
              </a:rPr>
              <a:t>chools and offices in many parts of Germany close all day and people take part in </a:t>
            </a:r>
            <a:r>
              <a:rPr lang="en-US" sz="2200" b="0" i="0" dirty="0" err="1">
                <a:effectLst/>
                <a:latin typeface="+mn-lt"/>
                <a:ea typeface="+mn-ea"/>
                <a:cs typeface="+mn-cs"/>
              </a:rPr>
              <a:t>colourful</a:t>
            </a:r>
            <a:r>
              <a:rPr lang="en-US" sz="2200" b="0" i="0" dirty="0">
                <a:effectLst/>
                <a:latin typeface="+mn-lt"/>
                <a:ea typeface="+mn-ea"/>
                <a:cs typeface="+mn-cs"/>
              </a:rPr>
              <a:t> parades and festivities.</a:t>
            </a:r>
          </a:p>
          <a:p>
            <a:pPr marL="0" indent="0">
              <a:spcAft>
                <a:spcPts val="600"/>
              </a:spcAft>
              <a:buNone/>
            </a:pPr>
            <a:r>
              <a:rPr lang="en-US" sz="2200" b="0" i="0" dirty="0">
                <a:effectLst/>
                <a:latin typeface="+mn-lt"/>
                <a:ea typeface="+mn-ea"/>
                <a:cs typeface="+mn-cs"/>
              </a:rPr>
              <a:t>People often wear elaborate costumes and masks to take part in the parades and dance in the streets. Sweets are often thrown into the crowds of people lining the streets. </a:t>
            </a:r>
            <a:endParaRPr lang="en-US" sz="2200" dirty="0">
              <a:latin typeface="+mn-lt"/>
              <a:ea typeface="+mn-ea"/>
              <a:cs typeface="+mn-cs"/>
            </a:endParaRPr>
          </a:p>
        </p:txBody>
      </p:sp>
      <p:sp>
        <p:nvSpPr>
          <p:cNvPr id="19" name="Oval 1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3">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B622F16-0EF3-4AE8-BBC4-F7E0588E0027}"/>
              </a:ext>
            </a:extLst>
          </p:cNvPr>
          <p:cNvPicPr>
            <a:picLocks noChangeAspect="1"/>
          </p:cNvPicPr>
          <p:nvPr/>
        </p:nvPicPr>
        <p:blipFill rotWithShape="1">
          <a:blip r:embed="rId3"/>
          <a:srcRect l="15994" r="17754" b="-2"/>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6">
            <a:extLst>
              <a:ext uri="{FF2B5EF4-FFF2-40B4-BE49-F238E27FC236}">
                <a16:creationId xmlns:a16="http://schemas.microsoft.com/office/drawing/2014/main" id="{990167E0-239C-43B6-A29E-83112B217CEB}"/>
              </a:ext>
            </a:extLst>
          </p:cNvPr>
          <p:cNvPicPr>
            <a:picLocks noChangeAspect="1"/>
          </p:cNvPicPr>
          <p:nvPr/>
        </p:nvPicPr>
        <p:blipFill rotWithShape="1">
          <a:blip r:embed="rId4"/>
          <a:srcRect l="17914" r="6001"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1" name="Freeform: Shape 15">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8428F7C-B60B-4DFE-8CD4-25BFECF732D5}"/>
              </a:ext>
            </a:extLst>
          </p:cNvPr>
          <p:cNvPicPr>
            <a:picLocks noChangeAspect="1"/>
          </p:cNvPicPr>
          <p:nvPr/>
        </p:nvPicPr>
        <p:blipFill rotWithShape="1">
          <a:blip r:embed="rId5"/>
          <a:srcRect r="11520" b="-4"/>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8" name="Picture 7">
            <a:extLst>
              <a:ext uri="{FF2B5EF4-FFF2-40B4-BE49-F238E27FC236}">
                <a16:creationId xmlns:a16="http://schemas.microsoft.com/office/drawing/2014/main" id="{458F6551-56ED-41BE-8A45-00289EA08394}"/>
              </a:ext>
            </a:extLst>
          </p:cNvPr>
          <p:cNvPicPr>
            <a:picLocks noChangeAspect="1"/>
          </p:cNvPicPr>
          <p:nvPr/>
        </p:nvPicPr>
        <p:blipFill>
          <a:blip r:embed="rId6"/>
          <a:stretch>
            <a:fillRect/>
          </a:stretch>
        </p:blipFill>
        <p:spPr>
          <a:xfrm>
            <a:off x="6078890" y="135127"/>
            <a:ext cx="1694835" cy="1054699"/>
          </a:xfrm>
          <a:prstGeom prst="rect">
            <a:avLst/>
          </a:prstGeom>
        </p:spPr>
      </p:pic>
    </p:spTree>
    <p:extLst>
      <p:ext uri="{BB962C8B-B14F-4D97-AF65-F5344CB8AC3E}">
        <p14:creationId xmlns:p14="http://schemas.microsoft.com/office/powerpoint/2010/main" val="30624085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E24F6-4FE2-45EC-B7D3-88993F9A9C54}"/>
              </a:ext>
            </a:extLst>
          </p:cNvPr>
          <p:cNvPicPr>
            <a:picLocks noChangeAspect="1"/>
          </p:cNvPicPr>
          <p:nvPr/>
        </p:nvPicPr>
        <p:blipFill>
          <a:blip r:embed="rId3"/>
          <a:stretch>
            <a:fillRect/>
          </a:stretch>
        </p:blipFill>
        <p:spPr>
          <a:xfrm>
            <a:off x="1190558" y="1095495"/>
            <a:ext cx="3895791" cy="4113954"/>
          </a:xfrm>
          <a:prstGeom prst="rect">
            <a:avLst/>
          </a:prstGeom>
        </p:spPr>
      </p:pic>
      <p:sp>
        <p:nvSpPr>
          <p:cNvPr id="3" name="TextBox 2">
            <a:extLst>
              <a:ext uri="{FF2B5EF4-FFF2-40B4-BE49-F238E27FC236}">
                <a16:creationId xmlns:a16="http://schemas.microsoft.com/office/drawing/2014/main" id="{3E6DCFA6-240A-4577-864D-472C389F7152}"/>
              </a:ext>
            </a:extLst>
          </p:cNvPr>
          <p:cNvSpPr txBox="1"/>
          <p:nvPr/>
        </p:nvSpPr>
        <p:spPr>
          <a:xfrm>
            <a:off x="4411885" y="4101453"/>
            <a:ext cx="336823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Montag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44C3D77B-B911-4759-B1AB-8A335B510088}"/>
              </a:ext>
            </a:extLst>
          </p:cNvPr>
          <p:cNvPicPr>
            <a:picLocks noChangeAspect="1"/>
          </p:cNvPicPr>
          <p:nvPr/>
        </p:nvPicPr>
        <p:blipFill>
          <a:blip r:embed="rId4"/>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5863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377539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Dienstag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47AD2F98-5CDC-4A37-ABF3-9AE43888F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37" t="1667" r="62605" b="-1667"/>
          <a:stretch/>
        </p:blipFill>
        <p:spPr bwMode="auto">
          <a:xfrm>
            <a:off x="647700" y="-13335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32D495D-55A7-4DBE-AF5F-8462FAB16B49}"/>
              </a:ext>
            </a:extLst>
          </p:cNvPr>
          <p:cNvPicPr>
            <a:picLocks noChangeAspect="1"/>
          </p:cNvPicPr>
          <p:nvPr/>
        </p:nvPicPr>
        <p:blipFill>
          <a:blip r:embed="rId4"/>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19542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392447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Mittwoch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3BE379CF-227B-4ABA-8738-C3119201A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719" t="-2917" r="41323"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077B3C-5756-49E9-B4FA-A1620026885C}"/>
              </a:ext>
            </a:extLst>
          </p:cNvPr>
          <p:cNvPicPr>
            <a:picLocks noChangeAspect="1"/>
          </p:cNvPicPr>
          <p:nvPr/>
        </p:nvPicPr>
        <p:blipFill>
          <a:blip r:embed="rId4"/>
          <a:stretch>
            <a:fillRect/>
          </a:stretch>
        </p:blipFill>
        <p:spPr>
          <a:xfrm>
            <a:off x="9983448" y="217675"/>
            <a:ext cx="1969179" cy="1536325"/>
          </a:xfrm>
          <a:prstGeom prst="rect">
            <a:avLst/>
          </a:prstGeom>
        </p:spPr>
      </p:pic>
    </p:spTree>
    <p:extLst>
      <p:ext uri="{BB962C8B-B14F-4D97-AF65-F5344CB8AC3E}">
        <p14:creationId xmlns:p14="http://schemas.microsoft.com/office/powerpoint/2010/main" val="147382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48926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Donnerstag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C7FFFA85-C01F-4D06-9E6B-0892D33A7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35" t="-2917" r="20907"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07F153-3BF2-41D0-8E23-80E49C930A27}"/>
              </a:ext>
            </a:extLst>
          </p:cNvPr>
          <p:cNvPicPr>
            <a:picLocks noChangeAspect="1"/>
          </p:cNvPicPr>
          <p:nvPr/>
        </p:nvPicPr>
        <p:blipFill>
          <a:blip r:embed="rId4"/>
          <a:stretch>
            <a:fillRect/>
          </a:stretch>
        </p:blipFill>
        <p:spPr>
          <a:xfrm>
            <a:off x="9969160" y="77837"/>
            <a:ext cx="1969179" cy="1536325"/>
          </a:xfrm>
          <a:prstGeom prst="rect">
            <a:avLst/>
          </a:prstGeom>
        </p:spPr>
      </p:pic>
    </p:spTree>
    <p:extLst>
      <p:ext uri="{BB962C8B-B14F-4D97-AF65-F5344CB8AC3E}">
        <p14:creationId xmlns:p14="http://schemas.microsoft.com/office/powerpoint/2010/main" val="19239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297870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Freitag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AADA344A-CACB-415A-ACDE-D3F9B29FCF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2B9142-8AA4-4860-886D-CD489021EC43}"/>
              </a:ext>
            </a:extLst>
          </p:cNvPr>
          <p:cNvPicPr>
            <a:picLocks noChangeAspect="1"/>
          </p:cNvPicPr>
          <p:nvPr/>
        </p:nvPicPr>
        <p:blipFill>
          <a:blip r:embed="rId4"/>
          <a:stretch>
            <a:fillRect/>
          </a:stretch>
        </p:blipFill>
        <p:spPr>
          <a:xfrm>
            <a:off x="9983448" y="131950"/>
            <a:ext cx="1969179" cy="1536325"/>
          </a:xfrm>
          <a:prstGeom prst="rect">
            <a:avLst/>
          </a:prstGeom>
        </p:spPr>
      </p:pic>
    </p:spTree>
    <p:extLst>
      <p:ext uri="{BB962C8B-B14F-4D97-AF65-F5344CB8AC3E}">
        <p14:creationId xmlns:p14="http://schemas.microsoft.com/office/powerpoint/2010/main" val="590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7853045" y="4400550"/>
            <a:ext cx="37240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Samstag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98780EE0-D4AA-4622-804E-A840FB1C5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and, Counting, Fingers, One, Two, Three, Four, Five">
            <a:extLst>
              <a:ext uri="{FF2B5EF4-FFF2-40B4-BE49-F238E27FC236}">
                <a16:creationId xmlns:a16="http://schemas.microsoft.com/office/drawing/2014/main" id="{E553C1F5-62F1-48CE-B127-058C538A0A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5" t="-8750" r="81029" b="8750"/>
          <a:stretch/>
        </p:blipFill>
        <p:spPr bwMode="auto">
          <a:xfrm>
            <a:off x="3352802" y="-17145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C7000CF-0040-4CE2-9FB1-B367FC8DDF07}"/>
              </a:ext>
            </a:extLst>
          </p:cNvPr>
          <p:cNvPicPr>
            <a:picLocks noChangeAspect="1"/>
          </p:cNvPicPr>
          <p:nvPr/>
        </p:nvPicPr>
        <p:blipFill>
          <a:blip r:embed="rId4"/>
          <a:stretch>
            <a:fillRect/>
          </a:stretch>
        </p:blipFill>
        <p:spPr>
          <a:xfrm>
            <a:off x="10040597" y="273600"/>
            <a:ext cx="1969179" cy="1536325"/>
          </a:xfrm>
          <a:prstGeom prst="rect">
            <a:avLst/>
          </a:prstGeom>
        </p:spPr>
      </p:pic>
    </p:spTree>
    <p:extLst>
      <p:ext uri="{BB962C8B-B14F-4D97-AF65-F5344CB8AC3E}">
        <p14:creationId xmlns:p14="http://schemas.microsoft.com/office/powerpoint/2010/main" val="16780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7789833" y="4415064"/>
            <a:ext cx="355578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Sonntag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06AAC23C-8A4A-4C7D-A1C1-3944F3FACB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nd, Counting, Fingers, One, Two, Three, Four, Five">
            <a:extLst>
              <a:ext uri="{FF2B5EF4-FFF2-40B4-BE49-F238E27FC236}">
                <a16:creationId xmlns:a16="http://schemas.microsoft.com/office/drawing/2014/main" id="{18961D11-C21C-48DE-8912-5AC80A7C0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34" t="-12500" r="61627" b="12500"/>
          <a:stretch/>
        </p:blipFill>
        <p:spPr bwMode="auto">
          <a:xfrm>
            <a:off x="3984413" y="-2095500"/>
            <a:ext cx="3811072"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D0B0D0C-D0E1-4302-8ACC-14FD39F7484B}"/>
              </a:ext>
            </a:extLst>
          </p:cNvPr>
          <p:cNvPicPr>
            <a:picLocks noChangeAspect="1"/>
          </p:cNvPicPr>
          <p:nvPr/>
        </p:nvPicPr>
        <p:blipFill>
          <a:blip r:embed="rId4"/>
          <a:stretch>
            <a:fillRect/>
          </a:stretch>
        </p:blipFill>
        <p:spPr>
          <a:xfrm>
            <a:off x="9848819" y="273600"/>
            <a:ext cx="1969179" cy="1536325"/>
          </a:xfrm>
          <a:prstGeom prst="rect">
            <a:avLst/>
          </a:prstGeom>
        </p:spPr>
      </p:pic>
    </p:spTree>
    <p:extLst>
      <p:ext uri="{BB962C8B-B14F-4D97-AF65-F5344CB8AC3E}">
        <p14:creationId xmlns:p14="http://schemas.microsoft.com/office/powerpoint/2010/main" val="115532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172032" y="27780"/>
            <a:ext cx="8025037" cy="508891"/>
          </a:xfrm>
        </p:spPr>
        <p:txBody>
          <a:bodyPr>
            <a:normAutofit/>
          </a:bodyPr>
          <a:lstStyle/>
          <a:p>
            <a:r>
              <a:rPr lang="en-GB" sz="3200" b="1" dirty="0">
                <a:solidFill>
                  <a:srgbClr val="002060"/>
                </a:solidFill>
                <a:latin typeface="Century Gothic" panose="020B0502020202020204" pitchFamily="34" charset="0"/>
              </a:rPr>
              <a:t>Die </a:t>
            </a:r>
            <a:r>
              <a:rPr lang="en-GB" sz="3200" b="1" dirty="0" err="1">
                <a:solidFill>
                  <a:srgbClr val="002060"/>
                </a:solidFill>
                <a:latin typeface="Century Gothic" panose="020B0502020202020204" pitchFamily="34" charset="0"/>
              </a:rPr>
              <a:t>Wochentage</a:t>
            </a:r>
            <a:r>
              <a:rPr lang="en-GB" sz="3200" b="1" dirty="0">
                <a:solidFill>
                  <a:srgbClr val="002060"/>
                </a:solidFill>
                <a:latin typeface="Century Gothic" panose="020B0502020202020204" pitchFamily="34" charset="0"/>
              </a:rPr>
              <a:t>!</a:t>
            </a: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cap="none" spc="50" dirty="0">
                  <a:ln w="0"/>
                  <a:solidFill>
                    <a:schemeClr val="bg2"/>
                  </a:solidFill>
                  <a:effectLst>
                    <a:innerShdw blurRad="63500" dist="50800" dir="13500000">
                      <a:srgbClr val="000000">
                        <a:alpha val="50000"/>
                      </a:srgbClr>
                    </a:innerShdw>
                  </a:effectLst>
                </a:rPr>
                <a:t>singen</a:t>
              </a:r>
            </a:p>
          </p:txBody>
        </p:sp>
      </p:grpSp>
      <p:sp>
        <p:nvSpPr>
          <p:cNvPr id="7" name="Speech Bubble: Rectangle with Corners Rounded 6">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4" y="463138"/>
            <a:ext cx="914400" cy="914400"/>
          </a:xfrm>
          <a:prstGeom prst="rect">
            <a:avLst/>
          </a:prstGeom>
        </p:spPr>
      </p:pic>
      <p:sp>
        <p:nvSpPr>
          <p:cNvPr id="9" name="Google Shape;108;p3">
            <a:extLst>
              <a:ext uri="{FF2B5EF4-FFF2-40B4-BE49-F238E27FC236}">
                <a16:creationId xmlns:a16="http://schemas.microsoft.com/office/drawing/2014/main" id="{F52987B0-B9C2-4E2A-A667-2AD2BC70DDF5}"/>
              </a:ext>
            </a:extLst>
          </p:cNvPr>
          <p:cNvSpPr txBox="1"/>
          <p:nvPr/>
        </p:nvSpPr>
        <p:spPr>
          <a:xfrm>
            <a:off x="1369507" y="613341"/>
            <a:ext cx="2133253" cy="584735"/>
          </a:xfrm>
          <a:prstGeom prst="rect">
            <a:avLst/>
          </a:prstGeom>
          <a:noFill/>
          <a:ln>
            <a:noFill/>
          </a:ln>
        </p:spPr>
        <p:txBody>
          <a:bodyPr spcFirstLastPara="1" wrap="square" lIns="91425" tIns="45700" rIns="91425" bIns="45700" anchor="t" anchorCtr="0">
            <a:spAutoFit/>
          </a:bodyPr>
          <a:lstStyle/>
          <a:p>
            <a:pPr>
              <a:defRPr/>
            </a:pPr>
            <a:r>
              <a:rPr lang="en-GB" sz="3200" b="1" spc="-1" dirty="0">
                <a:solidFill>
                  <a:schemeClr val="bg1"/>
                </a:solidFill>
                <a:latin typeface="Century Gothic" panose="020B0502020202020204" pitchFamily="34" charset="0"/>
                <a:ea typeface="Calibri"/>
                <a:cs typeface="Calibri"/>
                <a:sym typeface="Calibri"/>
              </a:rPr>
              <a:t>Sing </a:t>
            </a:r>
            <a:r>
              <a:rPr lang="en-GB" sz="3200" b="1" spc="-1" dirty="0" err="1">
                <a:solidFill>
                  <a:schemeClr val="bg1"/>
                </a:solidFill>
                <a:latin typeface="Century Gothic" panose="020B0502020202020204" pitchFamily="34" charset="0"/>
                <a:ea typeface="Calibri"/>
                <a:cs typeface="Calibri"/>
                <a:sym typeface="Calibri"/>
              </a:rPr>
              <a:t>mit</a:t>
            </a:r>
            <a:r>
              <a:rPr lang="en-GB" sz="3200" b="1" spc="-1" dirty="0">
                <a:solidFill>
                  <a:schemeClr val="bg1"/>
                </a:solidFill>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7"/>
          <a:stretch>
            <a:fillRect/>
          </a:stretch>
        </p:blipFill>
        <p:spPr>
          <a:xfrm>
            <a:off x="2575760" y="1801135"/>
            <a:ext cx="6049359" cy="3417888"/>
          </a:xfrm>
          <a:prstGeom prst="rect">
            <a:avLst/>
          </a:prstGeom>
        </p:spPr>
      </p:pic>
    </p:spTree>
    <p:extLst>
      <p:ext uri="{BB962C8B-B14F-4D97-AF65-F5344CB8AC3E}">
        <p14:creationId xmlns:p14="http://schemas.microsoft.com/office/powerpoint/2010/main" val="14312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err="1">
                <a:solidFill>
                  <a:srgbClr val="FF0066"/>
                </a:solidFill>
                <a:latin typeface="Century Gothic" panose="020B0502020202020204" pitchFamily="34" charset="0"/>
              </a:rPr>
              <a:t>v</a:t>
            </a:r>
            <a:r>
              <a:rPr lang="en-GB" sz="11500" spc="-1" dirty="0" err="1">
                <a:solidFill>
                  <a:srgbClr val="002060"/>
                </a:solidFill>
                <a:latin typeface="Century Gothic" panose="020B0502020202020204" pitchFamily="34" charset="0"/>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4"/>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German [v] sounds very like the English [f] sound. </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a:solidFill>
                  <a:srgbClr val="002060"/>
                </a:solidFill>
                <a:latin typeface="Century Gothic" panose="020B0502020202020204" pitchFamily="34" charset="0"/>
              </a:rPr>
              <a:t>Auf Wiedersehen!</a:t>
            </a:r>
          </a:p>
        </p:txBody>
      </p:sp>
      <p:cxnSp>
        <p:nvCxnSpPr>
          <p:cNvPr id="12" name="Straight Connector 1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FC7D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6250A7-772C-4726-82BF-834A49820089}"/>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533F0E15-EAF7-466C-AA41-273FEDAAB36C}"/>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E486B133-A9D9-405D-B707-F9D9AA5D441C}"/>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948A850F-00E8-4D94-8DC0-25DA266AC323}"/>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DC5772BC-AC24-4AAE-8EF6-69708DFCC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3E48878-3DA8-4BD0-ABE7-B899531F967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22" name="Picture 21" descr="Icon&#10;&#10;Description automatically generated">
            <a:extLst>
              <a:ext uri="{FF2B5EF4-FFF2-40B4-BE49-F238E27FC236}">
                <a16:creationId xmlns:a16="http://schemas.microsoft.com/office/drawing/2014/main" id="{55E693BC-CC99-4977-9906-9462650AD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23" name="Graphic 22" descr="Blackboard">
            <a:extLst>
              <a:ext uri="{FF2B5EF4-FFF2-40B4-BE49-F238E27FC236}">
                <a16:creationId xmlns:a16="http://schemas.microsoft.com/office/drawing/2014/main" id="{C6581AE8-7B57-49B2-9D18-40D44A3F10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22921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0066"/>
                </a:solidFill>
                <a:latin typeface="Century Gothic" panose="020B0502020202020204" pitchFamily="34" charset="0"/>
              </a:rPr>
              <a:t>v</a:t>
            </a:r>
            <a:endParaRPr lang="en-GB" sz="5400" dirty="0">
              <a:solidFill>
                <a:srgbClr val="FF0066"/>
              </a:solidFill>
              <a:latin typeface="Century Gothic" panose="020B0502020202020204" pitchFamily="34" charset="0"/>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iel</a:t>
            </a:r>
            <a:endParaRPr lang="en-GB" sz="54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algn="ctr"/>
            <a:r>
              <a:rPr lang="en-US" sz="17500" b="1" cap="none" spc="0" dirty="0">
                <a:ln w="12700" cmpd="sng">
                  <a:solidFill>
                    <a:schemeClr val="tx1"/>
                  </a:solidFill>
                  <a:prstDash val="solid"/>
                </a:ln>
                <a:solidFill>
                  <a:srgbClr val="FF0066"/>
                </a:solidFill>
                <a:effectLst/>
              </a:rPr>
              <a:t>4</a:t>
            </a: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Ant</a:t>
            </a:r>
            <a:r>
              <a:rPr lang="en-GB" sz="6600" b="1" noProof="0" dirty="0">
                <a:solidFill>
                  <a:srgbClr val="FF0066"/>
                </a:solidFill>
                <a:latin typeface="Century Gothic" panose="020B0502020202020204" pitchFamily="34" charset="0"/>
              </a:rPr>
              <a:t>w</a:t>
            </a:r>
            <a:r>
              <a:rPr lang="en-GB" sz="6600" spc="-1" dirty="0">
                <a:solidFill>
                  <a:srgbClr val="002060"/>
                </a:solidFill>
                <a:latin typeface="Century Gothic" panose="020B0502020202020204" pitchFamily="34" charset="0"/>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err="1">
                <a:solidFill>
                  <a:srgbClr val="002060"/>
                </a:solidFill>
                <a:latin typeface="Century Gothic" panose="020B0502020202020204" pitchFamily="34" charset="0"/>
              </a:rPr>
              <a:t>ge</a:t>
            </a: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 German [w] sounds like an English [v].</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00551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558043" y="1505491"/>
          <a:ext cx="8769283" cy="5176116"/>
        </p:xfrm>
        <a:graphic>
          <a:graphicData uri="http://schemas.openxmlformats.org/drawingml/2006/table">
            <a:tbl>
              <a:tblPr/>
              <a:tblGrid>
                <a:gridCol w="1606933">
                  <a:extLst>
                    <a:ext uri="{9D8B030D-6E8A-4147-A177-3AD203B41FA5}">
                      <a16:colId xmlns:a16="http://schemas.microsoft.com/office/drawing/2014/main" val="20000"/>
                    </a:ext>
                  </a:extLst>
                </a:gridCol>
                <a:gridCol w="4612342">
                  <a:extLst>
                    <a:ext uri="{9D8B030D-6E8A-4147-A177-3AD203B41FA5}">
                      <a16:colId xmlns:a16="http://schemas.microsoft.com/office/drawing/2014/main" val="20001"/>
                    </a:ext>
                  </a:extLst>
                </a:gridCol>
                <a:gridCol w="2550008">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 </a:t>
                      </a:r>
                      <a:r>
                        <a:rPr lang="en-GB" sz="2400" b="1" strike="noStrike" spc="-1" dirty="0" err="1">
                          <a:solidFill>
                            <a:srgbClr val="002060"/>
                          </a:solidFill>
                          <a:latin typeface="Century gothic"/>
                        </a:rPr>
                        <a:t>oder</a:t>
                      </a:r>
                      <a:r>
                        <a:rPr lang="en-GB" sz="2400" b="1" strike="noStrike" spc="-1" dirty="0">
                          <a:solidFill>
                            <a:srgbClr val="002060"/>
                          </a:solidFill>
                          <a:latin typeface="Century gothic"/>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English?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e t </a:t>
                      </a:r>
                      <a:r>
                        <a:rPr lang="en-GB" sz="2400" b="1" strike="noStrike" spc="-1" dirty="0" err="1">
                          <a:solidFill>
                            <a:srgbClr val="002060"/>
                          </a:solidFill>
                          <a:latin typeface="Century gothic"/>
                        </a:rPr>
                        <a:t>t</a:t>
                      </a:r>
                      <a:r>
                        <a:rPr lang="en-GB" sz="2400" b="1" strike="noStrike" spc="-1" dirty="0">
                          <a:solidFill>
                            <a:srgbClr val="002060"/>
                          </a:solidFill>
                          <a:latin typeface="Century gothic"/>
                        </a:rPr>
                        <a:t> e 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[weather]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e t </a:t>
                      </a:r>
                      <a:r>
                        <a:rPr lang="en-GB" sz="2400" b="1" strike="noStrike" spc="-1" dirty="0" err="1">
                          <a:solidFill>
                            <a:srgbClr val="002060"/>
                          </a:solidFill>
                          <a:latin typeface="Century gothic"/>
                        </a:rPr>
                        <a:t>t</a:t>
                      </a:r>
                      <a:r>
                        <a:rPr lang="en-GB" sz="2400" b="1" strike="noStrike" spc="-1" dirty="0">
                          <a:solidFill>
                            <a:srgbClr val="002060"/>
                          </a:solidFill>
                          <a:latin typeface="Century gothic"/>
                        </a:rPr>
                        <a:t> e 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[cousin]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i e 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[cattle]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[how]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 r 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[warm]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g e 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[bird]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n e g a 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[negative]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03574875"/>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l k s w a g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[‘people’s car’]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92735528"/>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dirty="0">
                <a:solidFill>
                  <a:srgbClr val="002060"/>
                </a:solidFill>
              </a:rPr>
              <a:t>[v]</a:t>
            </a:r>
          </a:p>
        </p:txBody>
      </p:sp>
      <p:pic>
        <p:nvPicPr>
          <p:cNvPr id="10" name="Picture 9" descr="A picture containing text, clipart&#10;&#10;Description automatically generated">
            <a:hlinkClick r:id="" action="ppaction://noaction">
              <a:snd r:embed="rId3" name="T3_W1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69" y="2044510"/>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Comparing [v] and [w]</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5" name="T3_W1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3" y="2660183"/>
            <a:ext cx="609653" cy="627942"/>
          </a:xfrm>
          <a:prstGeom prst="rect">
            <a:avLst/>
          </a:prstGeom>
        </p:spPr>
      </p:pic>
      <p:pic>
        <p:nvPicPr>
          <p:cNvPr id="19" name="Picture 18" descr="A picture containing text, clipart&#10;&#10;Description automatically generated">
            <a:hlinkClick r:id="" action="ppaction://noaction">
              <a:snd r:embed="rId6" name="T3_W1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2" y="3251104"/>
            <a:ext cx="609653" cy="627942"/>
          </a:xfrm>
          <a:prstGeom prst="rect">
            <a:avLst/>
          </a:prstGeom>
        </p:spPr>
      </p:pic>
      <p:pic>
        <p:nvPicPr>
          <p:cNvPr id="20" name="Picture 19" descr="A picture containing text, clipart&#10;&#10;Description automatically generated">
            <a:hlinkClick r:id="" action="ppaction://noaction">
              <a:snd r:embed="rId7" name="T3_W1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32" y="3835254"/>
            <a:ext cx="609653" cy="627942"/>
          </a:xfrm>
          <a:prstGeom prst="rect">
            <a:avLst/>
          </a:prstGeom>
        </p:spPr>
      </p:pic>
      <p:pic>
        <p:nvPicPr>
          <p:cNvPr id="21" name="Picture 20" descr="A picture containing text, clipart&#10;&#10;Description automatically generated">
            <a:hlinkClick r:id="" action="ppaction://noaction">
              <a:snd r:embed="rId8" name="T3_W1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412715"/>
            <a:ext cx="609653" cy="627942"/>
          </a:xfrm>
          <a:prstGeom prst="rect">
            <a:avLst/>
          </a:prstGeom>
        </p:spPr>
      </p:pic>
      <p:pic>
        <p:nvPicPr>
          <p:cNvPr id="22" name="Picture 21" descr="A picture containing text, clipart&#10;&#10;Description automatically generated">
            <a:hlinkClick r:id="" action="ppaction://noaction">
              <a:snd r:embed="rId9" name="T3_W1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964453"/>
            <a:ext cx="609653" cy="627942"/>
          </a:xfrm>
          <a:prstGeom prst="rect">
            <a:avLst/>
          </a:prstGeom>
        </p:spPr>
      </p:pic>
      <p:sp>
        <p:nvSpPr>
          <p:cNvPr id="23" name="Speech Bubble: Rectangle with Corners Rounded 22">
            <a:hlinkClick r:id="" action="ppaction://noaction">
              <a:snd r:embed="rId10" name="T3_W1_6.1.wav"/>
            </a:hlinkClick>
            <a:extLst>
              <a:ext uri="{FF2B5EF4-FFF2-40B4-BE49-F238E27FC236}">
                <a16:creationId xmlns:a16="http://schemas.microsoft.com/office/drawing/2014/main" id="{AFDF170C-7D23-4A5A-8572-E261A4C73C1C}"/>
              </a:ext>
            </a:extLst>
          </p:cNvPr>
          <p:cNvSpPr/>
          <p:nvPr/>
        </p:nvSpPr>
        <p:spPr>
          <a:xfrm>
            <a:off x="5852734" y="297466"/>
            <a:ext cx="47199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94011" y="173732"/>
            <a:ext cx="914400" cy="914400"/>
          </a:xfrm>
          <a:prstGeom prst="rect">
            <a:avLst/>
          </a:prstGeom>
        </p:spPr>
      </p:pic>
      <p:sp>
        <p:nvSpPr>
          <p:cNvPr id="25" name="Google Shape;108;p3">
            <a:hlinkClick r:id="" action="ppaction://noaction">
              <a:snd r:embed="rId10" name="T3_W1_6.1.wav"/>
            </a:hlinkClick>
            <a:extLst>
              <a:ext uri="{FF2B5EF4-FFF2-40B4-BE49-F238E27FC236}">
                <a16:creationId xmlns:a16="http://schemas.microsoft.com/office/drawing/2014/main" id="{1D219F19-DD67-4916-84AD-C81240A17BC1}"/>
              </a:ext>
            </a:extLst>
          </p:cNvPr>
          <p:cNvSpPr txBox="1"/>
          <p:nvPr/>
        </p:nvSpPr>
        <p:spPr>
          <a:xfrm>
            <a:off x="6054194" y="306956"/>
            <a:ext cx="451847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Hör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[v]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7" name="Picture 26">
            <a:extLst>
              <a:ext uri="{FF2B5EF4-FFF2-40B4-BE49-F238E27FC236}">
                <a16:creationId xmlns:a16="http://schemas.microsoft.com/office/drawing/2014/main" id="{37BB65D6-40F4-4557-A431-BC2107B2A473}"/>
              </a:ext>
            </a:extLst>
          </p:cNvPr>
          <p:cNvPicPr>
            <a:picLocks noChangeAspect="1"/>
          </p:cNvPicPr>
          <p:nvPr/>
        </p:nvPicPr>
        <p:blipFill>
          <a:blip r:embed="rId13"/>
          <a:stretch>
            <a:fillRect/>
          </a:stretch>
        </p:blipFill>
        <p:spPr>
          <a:xfrm>
            <a:off x="10196306" y="53027"/>
            <a:ext cx="1804572" cy="1847248"/>
          </a:xfrm>
          <a:prstGeom prst="rect">
            <a:avLst/>
          </a:prstGeom>
        </p:spPr>
      </p:pic>
      <p:sp>
        <p:nvSpPr>
          <p:cNvPr id="28" name="TextBox 27">
            <a:extLst>
              <a:ext uri="{FF2B5EF4-FFF2-40B4-BE49-F238E27FC236}">
                <a16:creationId xmlns:a16="http://schemas.microsoft.com/office/drawing/2014/main" id="{856F7EBE-02F2-4849-BF7F-5545BB982CA5}"/>
              </a:ext>
            </a:extLst>
          </p:cNvPr>
          <p:cNvSpPr txBox="1"/>
          <p:nvPr/>
        </p:nvSpPr>
        <p:spPr>
          <a:xfrm>
            <a:off x="409144" y="864169"/>
            <a:ext cx="10295043" cy="461665"/>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Write numbers 1-8. Listen and note down the missing sound in each word</a:t>
            </a:r>
            <a:r>
              <a:rPr lang="en-GB" sz="2400" b="1" dirty="0">
                <a:solidFill>
                  <a:srgbClr val="002060"/>
                </a:solidFill>
                <a:latin typeface="Century Gothic" panose="020B0502020202020204" pitchFamily="34" charset="0"/>
              </a:rPr>
              <a:t>.  </a:t>
            </a:r>
          </a:p>
        </p:txBody>
      </p:sp>
      <p:pic>
        <p:nvPicPr>
          <p:cNvPr id="29" name="Picture 28" descr="A picture containing text, clipart&#10;&#10;Description automatically generated">
            <a:hlinkClick r:id="" action="ppaction://noaction">
              <a:snd r:embed="rId14" name="T3_W1_6.8.wav"/>
            </a:hlinkClick>
            <a:extLst>
              <a:ext uri="{FF2B5EF4-FFF2-40B4-BE49-F238E27FC236}">
                <a16:creationId xmlns:a16="http://schemas.microsoft.com/office/drawing/2014/main" id="{C3E60E38-6BE9-4995-B569-F90D39286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5592173"/>
            <a:ext cx="609653" cy="627942"/>
          </a:xfrm>
          <a:prstGeom prst="rect">
            <a:avLst/>
          </a:prstGeom>
        </p:spPr>
      </p:pic>
      <p:pic>
        <p:nvPicPr>
          <p:cNvPr id="30" name="Picture 29" descr="A picture containing text, clipart&#10;&#10;Description automatically generated">
            <a:hlinkClick r:id="" action="ppaction://noaction">
              <a:snd r:embed="rId15" name="T3_W1_6.9.wav"/>
            </a:hlinkClick>
            <a:extLst>
              <a:ext uri="{FF2B5EF4-FFF2-40B4-BE49-F238E27FC236}">
                <a16:creationId xmlns:a16="http://schemas.microsoft.com/office/drawing/2014/main" id="{9ABF6476-07AD-4926-90F3-21714F30D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6093111"/>
            <a:ext cx="609653" cy="627942"/>
          </a:xfrm>
          <a:prstGeom prst="rect">
            <a:avLst/>
          </a:prstGeom>
        </p:spPr>
      </p:pic>
      <p:sp>
        <p:nvSpPr>
          <p:cNvPr id="31" name="Rectangle: Rounded Corners 30">
            <a:extLst>
              <a:ext uri="{FF2B5EF4-FFF2-40B4-BE49-F238E27FC236}">
                <a16:creationId xmlns:a16="http://schemas.microsoft.com/office/drawing/2014/main" id="{A7D6F24E-CD8C-42EF-AFAE-BE26664C563D}"/>
              </a:ext>
            </a:extLst>
          </p:cNvPr>
          <p:cNvSpPr/>
          <p:nvPr/>
        </p:nvSpPr>
        <p:spPr>
          <a:xfrm>
            <a:off x="2246155" y="224127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2" name="Rectangle: Rounded Corners 31">
            <a:extLst>
              <a:ext uri="{FF2B5EF4-FFF2-40B4-BE49-F238E27FC236}">
                <a16:creationId xmlns:a16="http://schemas.microsoft.com/office/drawing/2014/main" id="{330C90E8-7362-4C35-A4AB-2F5EF659EFC7}"/>
              </a:ext>
            </a:extLst>
          </p:cNvPr>
          <p:cNvSpPr/>
          <p:nvPr/>
        </p:nvSpPr>
        <p:spPr>
          <a:xfrm>
            <a:off x="2250534" y="282334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3" name="Rectangle: Rounded Corners 32">
            <a:extLst>
              <a:ext uri="{FF2B5EF4-FFF2-40B4-BE49-F238E27FC236}">
                <a16:creationId xmlns:a16="http://schemas.microsoft.com/office/drawing/2014/main" id="{5CD6DDD6-E766-4786-9E99-2AF86CEA5E30}"/>
              </a:ext>
            </a:extLst>
          </p:cNvPr>
          <p:cNvSpPr/>
          <p:nvPr/>
        </p:nvSpPr>
        <p:spPr>
          <a:xfrm>
            <a:off x="2232353" y="3358897"/>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4" name="Rectangle: Rounded Corners 33">
            <a:extLst>
              <a:ext uri="{FF2B5EF4-FFF2-40B4-BE49-F238E27FC236}">
                <a16:creationId xmlns:a16="http://schemas.microsoft.com/office/drawing/2014/main" id="{92437396-21C5-4F93-B7AD-078899B191CF}"/>
              </a:ext>
            </a:extLst>
          </p:cNvPr>
          <p:cNvSpPr/>
          <p:nvPr/>
        </p:nvSpPr>
        <p:spPr>
          <a:xfrm>
            <a:off x="2246155" y="3950029"/>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5" name="Rectangle: Rounded Corners 34">
            <a:extLst>
              <a:ext uri="{FF2B5EF4-FFF2-40B4-BE49-F238E27FC236}">
                <a16:creationId xmlns:a16="http://schemas.microsoft.com/office/drawing/2014/main" id="{048FFAE9-4FB3-4B61-839A-99BF0FEDCFCB}"/>
              </a:ext>
            </a:extLst>
          </p:cNvPr>
          <p:cNvSpPr/>
          <p:nvPr/>
        </p:nvSpPr>
        <p:spPr>
          <a:xfrm>
            <a:off x="2246152" y="4544135"/>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6" name="Rectangle: Rounded Corners 35">
            <a:extLst>
              <a:ext uri="{FF2B5EF4-FFF2-40B4-BE49-F238E27FC236}">
                <a16:creationId xmlns:a16="http://schemas.microsoft.com/office/drawing/2014/main" id="{41239A3E-2C09-4B62-9EE2-FE39C29829C3}"/>
              </a:ext>
            </a:extLst>
          </p:cNvPr>
          <p:cNvSpPr/>
          <p:nvPr/>
        </p:nvSpPr>
        <p:spPr>
          <a:xfrm>
            <a:off x="2246152" y="507671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7" name="Rectangle: Rounded Corners 36">
            <a:extLst>
              <a:ext uri="{FF2B5EF4-FFF2-40B4-BE49-F238E27FC236}">
                <a16:creationId xmlns:a16="http://schemas.microsoft.com/office/drawing/2014/main" id="{8E8A40A4-6176-4142-998D-AF1EC46DFE7C}"/>
              </a:ext>
            </a:extLst>
          </p:cNvPr>
          <p:cNvSpPr/>
          <p:nvPr/>
        </p:nvSpPr>
        <p:spPr>
          <a:xfrm>
            <a:off x="3685357" y="5692211"/>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8" name="Rectangle: Rounded Corners 37">
            <a:extLst>
              <a:ext uri="{FF2B5EF4-FFF2-40B4-BE49-F238E27FC236}">
                <a16:creationId xmlns:a16="http://schemas.microsoft.com/office/drawing/2014/main" id="{3C493DDC-492D-4D83-8795-1A1C1BC775B9}"/>
              </a:ext>
            </a:extLst>
          </p:cNvPr>
          <p:cNvSpPr/>
          <p:nvPr/>
        </p:nvSpPr>
        <p:spPr>
          <a:xfrm>
            <a:off x="2205629" y="6247949"/>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9" name="Rectangle: Rounded Corners 38">
            <a:extLst>
              <a:ext uri="{FF2B5EF4-FFF2-40B4-BE49-F238E27FC236}">
                <a16:creationId xmlns:a16="http://schemas.microsoft.com/office/drawing/2014/main" id="{65A04C4E-87D9-4A5D-81CC-E25F7D5FFCA2}"/>
              </a:ext>
            </a:extLst>
          </p:cNvPr>
          <p:cNvSpPr/>
          <p:nvPr/>
        </p:nvSpPr>
        <p:spPr>
          <a:xfrm>
            <a:off x="3402546" y="6256272"/>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6" name="Picture 5">
            <a:extLst>
              <a:ext uri="{FF2B5EF4-FFF2-40B4-BE49-F238E27FC236}">
                <a16:creationId xmlns:a16="http://schemas.microsoft.com/office/drawing/2014/main" id="{9827488A-350A-4D3D-87FD-33FC834C137C}"/>
              </a:ext>
            </a:extLst>
          </p:cNvPr>
          <p:cNvPicPr>
            <a:picLocks noChangeAspect="1"/>
          </p:cNvPicPr>
          <p:nvPr/>
        </p:nvPicPr>
        <p:blipFill>
          <a:blip r:embed="rId16"/>
          <a:stretch>
            <a:fillRect/>
          </a:stretch>
        </p:blipFill>
        <p:spPr>
          <a:xfrm>
            <a:off x="5789291" y="3264576"/>
            <a:ext cx="700272" cy="497971"/>
          </a:xfrm>
          <a:prstGeom prst="rect">
            <a:avLst/>
          </a:prstGeom>
        </p:spPr>
      </p:pic>
      <p:pic>
        <p:nvPicPr>
          <p:cNvPr id="8" name="Picture 7">
            <a:extLst>
              <a:ext uri="{FF2B5EF4-FFF2-40B4-BE49-F238E27FC236}">
                <a16:creationId xmlns:a16="http://schemas.microsoft.com/office/drawing/2014/main" id="{73C9938F-99D9-4163-8B6C-BA3DE88D393A}"/>
              </a:ext>
            </a:extLst>
          </p:cNvPr>
          <p:cNvPicPr>
            <a:picLocks noChangeAspect="1"/>
          </p:cNvPicPr>
          <p:nvPr/>
        </p:nvPicPr>
        <p:blipFill>
          <a:blip r:embed="rId17"/>
          <a:stretch>
            <a:fillRect/>
          </a:stretch>
        </p:blipFill>
        <p:spPr>
          <a:xfrm>
            <a:off x="5826530" y="2078113"/>
            <a:ext cx="762066" cy="579170"/>
          </a:xfrm>
          <a:prstGeom prst="rect">
            <a:avLst/>
          </a:prstGeom>
        </p:spPr>
      </p:pic>
      <p:pic>
        <p:nvPicPr>
          <p:cNvPr id="9" name="Picture 8">
            <a:extLst>
              <a:ext uri="{FF2B5EF4-FFF2-40B4-BE49-F238E27FC236}">
                <a16:creationId xmlns:a16="http://schemas.microsoft.com/office/drawing/2014/main" id="{3E57C92C-78D3-4A0E-96B0-2B7BCEEB67D4}"/>
              </a:ext>
            </a:extLst>
          </p:cNvPr>
          <p:cNvPicPr>
            <a:picLocks noChangeAspect="1"/>
          </p:cNvPicPr>
          <p:nvPr/>
        </p:nvPicPr>
        <p:blipFill>
          <a:blip r:embed="rId18"/>
          <a:stretch>
            <a:fillRect/>
          </a:stretch>
        </p:blipFill>
        <p:spPr>
          <a:xfrm>
            <a:off x="5963702" y="2657283"/>
            <a:ext cx="487722" cy="560881"/>
          </a:xfrm>
          <a:prstGeom prst="rect">
            <a:avLst/>
          </a:prstGeom>
        </p:spPr>
      </p:pic>
      <p:pic>
        <p:nvPicPr>
          <p:cNvPr id="13" name="Picture 12">
            <a:extLst>
              <a:ext uri="{FF2B5EF4-FFF2-40B4-BE49-F238E27FC236}">
                <a16:creationId xmlns:a16="http://schemas.microsoft.com/office/drawing/2014/main" id="{12A1EA28-27A1-463D-AD73-2D78D4F5E186}"/>
              </a:ext>
            </a:extLst>
          </p:cNvPr>
          <p:cNvPicPr>
            <a:picLocks noChangeAspect="1"/>
          </p:cNvPicPr>
          <p:nvPr/>
        </p:nvPicPr>
        <p:blipFill>
          <a:blip r:embed="rId19"/>
          <a:stretch>
            <a:fillRect/>
          </a:stretch>
        </p:blipFill>
        <p:spPr>
          <a:xfrm>
            <a:off x="5901496" y="3817257"/>
            <a:ext cx="549927" cy="552584"/>
          </a:xfrm>
          <a:prstGeom prst="rect">
            <a:avLst/>
          </a:prstGeom>
        </p:spPr>
      </p:pic>
      <p:pic>
        <p:nvPicPr>
          <p:cNvPr id="14" name="Picture 13">
            <a:extLst>
              <a:ext uri="{FF2B5EF4-FFF2-40B4-BE49-F238E27FC236}">
                <a16:creationId xmlns:a16="http://schemas.microsoft.com/office/drawing/2014/main" id="{18124893-53F3-4269-86D2-55D272D58BAC}"/>
              </a:ext>
            </a:extLst>
          </p:cNvPr>
          <p:cNvPicPr>
            <a:picLocks noChangeAspect="1"/>
          </p:cNvPicPr>
          <p:nvPr/>
        </p:nvPicPr>
        <p:blipFill>
          <a:blip r:embed="rId20"/>
          <a:stretch>
            <a:fillRect/>
          </a:stretch>
        </p:blipFill>
        <p:spPr>
          <a:xfrm>
            <a:off x="5795946" y="6074045"/>
            <a:ext cx="609653" cy="608014"/>
          </a:xfrm>
          <a:prstGeom prst="rect">
            <a:avLst/>
          </a:prstGeom>
        </p:spPr>
      </p:pic>
      <p:pic>
        <p:nvPicPr>
          <p:cNvPr id="40" name="Picture 39">
            <a:extLst>
              <a:ext uri="{FF2B5EF4-FFF2-40B4-BE49-F238E27FC236}">
                <a16:creationId xmlns:a16="http://schemas.microsoft.com/office/drawing/2014/main" id="{725D716C-F8EA-471F-A76A-0840756D3D0C}"/>
              </a:ext>
            </a:extLst>
          </p:cNvPr>
          <p:cNvPicPr>
            <a:picLocks noChangeAspect="1"/>
          </p:cNvPicPr>
          <p:nvPr/>
        </p:nvPicPr>
        <p:blipFill>
          <a:blip r:embed="rId21"/>
          <a:stretch>
            <a:fillRect/>
          </a:stretch>
        </p:blipFill>
        <p:spPr>
          <a:xfrm>
            <a:off x="5789291" y="4985208"/>
            <a:ext cx="664522" cy="518205"/>
          </a:xfrm>
          <a:prstGeom prst="rect">
            <a:avLst/>
          </a:prstGeom>
        </p:spPr>
      </p:pic>
      <p:pic>
        <p:nvPicPr>
          <p:cNvPr id="42" name="Picture 2" descr="Cold, Cool, Hot, Icon, Measure, Measurement, Symbol">
            <a:extLst>
              <a:ext uri="{FF2B5EF4-FFF2-40B4-BE49-F238E27FC236}">
                <a16:creationId xmlns:a16="http://schemas.microsoft.com/office/drawing/2014/main" id="{B776F31D-6EB0-478B-91B6-E93B7B41356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044443" y="4440825"/>
            <a:ext cx="233131" cy="466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15889F5E-77BA-44CF-9461-A1038E2318D1}"/>
              </a:ext>
            </a:extLst>
          </p:cNvPr>
          <p:cNvPicPr>
            <a:picLocks noChangeAspect="1"/>
          </p:cNvPicPr>
          <p:nvPr/>
        </p:nvPicPr>
        <p:blipFill>
          <a:blip r:embed="rId23"/>
          <a:stretch>
            <a:fillRect/>
          </a:stretch>
        </p:blipFill>
        <p:spPr>
          <a:xfrm>
            <a:off x="5853189" y="5692210"/>
            <a:ext cx="536726" cy="268363"/>
          </a:xfrm>
          <a:prstGeom prst="rect">
            <a:avLst/>
          </a:prstGeom>
        </p:spPr>
      </p:pic>
      <p:sp>
        <p:nvSpPr>
          <p:cNvPr id="45" name="TextBox 44">
            <a:extLst>
              <a:ext uri="{FF2B5EF4-FFF2-40B4-BE49-F238E27FC236}">
                <a16:creationId xmlns:a16="http://schemas.microsoft.com/office/drawing/2014/main" id="{6DD31991-D006-47AF-8A3F-8246E661117E}"/>
              </a:ext>
            </a:extLst>
          </p:cNvPr>
          <p:cNvSpPr txBox="1"/>
          <p:nvPr/>
        </p:nvSpPr>
        <p:spPr>
          <a:xfrm>
            <a:off x="6858000" y="2201828"/>
            <a:ext cx="2166402" cy="416009"/>
          </a:xfrm>
          <a:prstGeom prst="rect">
            <a:avLst/>
          </a:prstGeom>
          <a:solidFill>
            <a:srgbClr val="FFFFFF"/>
          </a:solidFill>
        </p:spPr>
        <p:txBody>
          <a:bodyPr wrap="square" rtlCol="0">
            <a:spAutoFit/>
          </a:bodyPr>
          <a:lstStyle/>
          <a:p>
            <a:endParaRPr lang="en-GB" dirty="0"/>
          </a:p>
        </p:txBody>
      </p:sp>
      <p:sp>
        <p:nvSpPr>
          <p:cNvPr id="47" name="TextBox 46">
            <a:extLst>
              <a:ext uri="{FF2B5EF4-FFF2-40B4-BE49-F238E27FC236}">
                <a16:creationId xmlns:a16="http://schemas.microsoft.com/office/drawing/2014/main" id="{95E26D85-5B35-4F2B-A8C5-7A4501FF3D34}"/>
              </a:ext>
            </a:extLst>
          </p:cNvPr>
          <p:cNvSpPr txBox="1"/>
          <p:nvPr/>
        </p:nvSpPr>
        <p:spPr>
          <a:xfrm>
            <a:off x="6835109" y="2729718"/>
            <a:ext cx="2166402" cy="416009"/>
          </a:xfrm>
          <a:prstGeom prst="rect">
            <a:avLst/>
          </a:prstGeom>
          <a:solidFill>
            <a:srgbClr val="FFFFFF"/>
          </a:solidFill>
        </p:spPr>
        <p:txBody>
          <a:bodyPr wrap="square" rtlCol="0">
            <a:spAutoFit/>
          </a:bodyPr>
          <a:lstStyle/>
          <a:p>
            <a:endParaRPr lang="en-GB" dirty="0"/>
          </a:p>
        </p:txBody>
      </p:sp>
      <p:sp>
        <p:nvSpPr>
          <p:cNvPr id="48" name="TextBox 47">
            <a:extLst>
              <a:ext uri="{FF2B5EF4-FFF2-40B4-BE49-F238E27FC236}">
                <a16:creationId xmlns:a16="http://schemas.microsoft.com/office/drawing/2014/main" id="{B7A8A70E-38A9-49A1-BAD5-40F127575D44}"/>
              </a:ext>
            </a:extLst>
          </p:cNvPr>
          <p:cNvSpPr txBox="1"/>
          <p:nvPr/>
        </p:nvSpPr>
        <p:spPr>
          <a:xfrm>
            <a:off x="6815950" y="3278794"/>
            <a:ext cx="2166402" cy="416009"/>
          </a:xfrm>
          <a:prstGeom prst="rect">
            <a:avLst/>
          </a:prstGeom>
          <a:solidFill>
            <a:srgbClr val="FFFFFF"/>
          </a:solidFill>
        </p:spPr>
        <p:txBody>
          <a:bodyPr wrap="square" rtlCol="0">
            <a:spAutoFit/>
          </a:bodyPr>
          <a:lstStyle/>
          <a:p>
            <a:endParaRPr lang="en-GB" dirty="0"/>
          </a:p>
        </p:txBody>
      </p:sp>
      <p:sp>
        <p:nvSpPr>
          <p:cNvPr id="49" name="TextBox 48">
            <a:extLst>
              <a:ext uri="{FF2B5EF4-FFF2-40B4-BE49-F238E27FC236}">
                <a16:creationId xmlns:a16="http://schemas.microsoft.com/office/drawing/2014/main" id="{BD1D916B-408D-45C8-AE8E-7D82DD104A97}"/>
              </a:ext>
            </a:extLst>
          </p:cNvPr>
          <p:cNvSpPr txBox="1"/>
          <p:nvPr/>
        </p:nvSpPr>
        <p:spPr>
          <a:xfrm>
            <a:off x="6858000" y="3885544"/>
            <a:ext cx="2166402" cy="416009"/>
          </a:xfrm>
          <a:prstGeom prst="rect">
            <a:avLst/>
          </a:prstGeom>
          <a:solidFill>
            <a:srgbClr val="FFFFFF"/>
          </a:solidFill>
        </p:spPr>
        <p:txBody>
          <a:bodyPr wrap="square" rtlCol="0">
            <a:spAutoFit/>
          </a:bodyPr>
          <a:lstStyle/>
          <a:p>
            <a:endParaRPr lang="en-GB" dirty="0"/>
          </a:p>
        </p:txBody>
      </p:sp>
      <p:sp>
        <p:nvSpPr>
          <p:cNvPr id="50" name="TextBox 49">
            <a:extLst>
              <a:ext uri="{FF2B5EF4-FFF2-40B4-BE49-F238E27FC236}">
                <a16:creationId xmlns:a16="http://schemas.microsoft.com/office/drawing/2014/main" id="{11BA0427-A638-413D-9D26-0CC77AF597BF}"/>
              </a:ext>
            </a:extLst>
          </p:cNvPr>
          <p:cNvSpPr txBox="1"/>
          <p:nvPr/>
        </p:nvSpPr>
        <p:spPr>
          <a:xfrm>
            <a:off x="6809532" y="4423038"/>
            <a:ext cx="2166402" cy="416009"/>
          </a:xfrm>
          <a:prstGeom prst="rect">
            <a:avLst/>
          </a:prstGeom>
          <a:solidFill>
            <a:srgbClr val="FFFFFF"/>
          </a:solidFill>
        </p:spPr>
        <p:txBody>
          <a:bodyPr wrap="square" rtlCol="0">
            <a:spAutoFit/>
          </a:bodyPr>
          <a:lstStyle/>
          <a:p>
            <a:endParaRPr lang="en-GB" dirty="0"/>
          </a:p>
        </p:txBody>
      </p:sp>
      <p:sp>
        <p:nvSpPr>
          <p:cNvPr id="51" name="TextBox 50">
            <a:extLst>
              <a:ext uri="{FF2B5EF4-FFF2-40B4-BE49-F238E27FC236}">
                <a16:creationId xmlns:a16="http://schemas.microsoft.com/office/drawing/2014/main" id="{D5840036-F9A9-4C51-B5A5-0D852DB999FB}"/>
              </a:ext>
            </a:extLst>
          </p:cNvPr>
          <p:cNvSpPr txBox="1"/>
          <p:nvPr/>
        </p:nvSpPr>
        <p:spPr>
          <a:xfrm>
            <a:off x="6871447" y="5013877"/>
            <a:ext cx="2166402" cy="416009"/>
          </a:xfrm>
          <a:prstGeom prst="rect">
            <a:avLst/>
          </a:prstGeom>
          <a:solidFill>
            <a:srgbClr val="FFFFFF"/>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AD915A71-94D1-405B-A2F0-411A476012A4}"/>
              </a:ext>
            </a:extLst>
          </p:cNvPr>
          <p:cNvSpPr txBox="1"/>
          <p:nvPr/>
        </p:nvSpPr>
        <p:spPr>
          <a:xfrm>
            <a:off x="6835109" y="5592395"/>
            <a:ext cx="2166402" cy="416009"/>
          </a:xfrm>
          <a:prstGeom prst="rect">
            <a:avLst/>
          </a:prstGeom>
          <a:solidFill>
            <a:srgbClr val="FFFFFF"/>
          </a:solidFill>
        </p:spPr>
        <p:txBody>
          <a:bodyPr wrap="square" rtlCol="0">
            <a:spAutoFit/>
          </a:bodyPr>
          <a:lstStyle/>
          <a:p>
            <a:endParaRPr lang="en-GB" dirty="0"/>
          </a:p>
        </p:txBody>
      </p:sp>
      <p:sp>
        <p:nvSpPr>
          <p:cNvPr id="53" name="TextBox 52">
            <a:extLst>
              <a:ext uri="{FF2B5EF4-FFF2-40B4-BE49-F238E27FC236}">
                <a16:creationId xmlns:a16="http://schemas.microsoft.com/office/drawing/2014/main" id="{48D972A4-3439-40E7-801A-B05CF87C0787}"/>
              </a:ext>
            </a:extLst>
          </p:cNvPr>
          <p:cNvSpPr txBox="1"/>
          <p:nvPr/>
        </p:nvSpPr>
        <p:spPr>
          <a:xfrm>
            <a:off x="6809532" y="6199582"/>
            <a:ext cx="2347267" cy="399206"/>
          </a:xfrm>
          <a:prstGeom prst="rect">
            <a:avLst/>
          </a:prstGeom>
          <a:solidFill>
            <a:srgbClr val="FFFFFF"/>
          </a:solidFill>
        </p:spPr>
        <p:txBody>
          <a:bodyPr wrap="square" rtlCol="0">
            <a:spAutoFit/>
          </a:bodyPr>
          <a:lstStyle/>
          <a:p>
            <a:endParaRPr lang="en-GB" dirty="0"/>
          </a:p>
        </p:txBody>
      </p:sp>
      <p:sp>
        <p:nvSpPr>
          <p:cNvPr id="54" name="Oval Callout 19">
            <a:extLst>
              <a:ext uri="{FF2B5EF4-FFF2-40B4-BE49-F238E27FC236}">
                <a16:creationId xmlns:a16="http://schemas.microsoft.com/office/drawing/2014/main" id="{AC76E6B0-0D8C-471A-860B-2DF67AD7536F}"/>
              </a:ext>
            </a:extLst>
          </p:cNvPr>
          <p:cNvSpPr/>
          <p:nvPr/>
        </p:nvSpPr>
        <p:spPr>
          <a:xfrm>
            <a:off x="9112065" y="4382728"/>
            <a:ext cx="3031574"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Notice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that some words look very like the English but sound quite different!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397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7" grpId="0" animBg="1"/>
      <p:bldP spid="48" grpId="0" animBg="1"/>
      <p:bldP spid="49" grpId="0" animBg="1"/>
      <p:bldP spid="50" grpId="0" animBg="1"/>
      <p:bldP spid="51" grpId="0" animBg="1"/>
      <p:bldP spid="52" grpId="0" animBg="1"/>
      <p:bldP spid="53" grpId="0" animBg="1"/>
      <p:bldP spid="54" grpId="0" animBg="1"/>
      <p:bldP spid="5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noFill/>
        </p:spPr>
        <p:txBody>
          <a:bodyPr wrap="square" rtlCol="0">
            <a:spAutoFit/>
          </a:bodyPr>
          <a:lstStyle/>
          <a:p>
            <a:r>
              <a:rPr lang="en-GB" sz="3600" dirty="0">
                <a:solidFill>
                  <a:srgbClr val="002060"/>
                </a:solidFill>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3289336" cy="646331"/>
          </a:xfrm>
          <a:prstGeom prst="rect">
            <a:avLst/>
          </a:prstGeom>
          <a:noFill/>
        </p:spPr>
        <p:txBody>
          <a:bodyPr wrap="square" rtlCol="0">
            <a:spAutoFit/>
          </a:bodyPr>
          <a:lstStyle/>
          <a:p>
            <a:r>
              <a:rPr lang="en-GB" sz="3600" dirty="0">
                <a:solidFill>
                  <a:srgbClr val="002060"/>
                </a:solidFill>
              </a:rPr>
              <a:t>die </a:t>
            </a:r>
            <a:r>
              <a:rPr lang="en-GB" sz="3600" dirty="0" err="1">
                <a:solidFill>
                  <a:srgbClr val="002060"/>
                </a:solidFill>
              </a:rPr>
              <a:t>Woche</a:t>
            </a:r>
            <a:endParaRPr lang="en-GB" sz="3600" dirty="0">
              <a:solidFill>
                <a:srgbClr val="002060"/>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813887" y="2205317"/>
            <a:ext cx="3289336" cy="646331"/>
          </a:xfrm>
          <a:prstGeom prst="rect">
            <a:avLst/>
          </a:prstGeom>
          <a:noFill/>
        </p:spPr>
        <p:txBody>
          <a:bodyPr wrap="square" rtlCol="0">
            <a:spAutoFit/>
          </a:bodyPr>
          <a:lstStyle/>
          <a:p>
            <a:r>
              <a:rPr lang="en-GB" sz="3600" dirty="0" err="1">
                <a:solidFill>
                  <a:srgbClr val="002060"/>
                </a:solidFill>
              </a:rPr>
              <a:t>heute</a:t>
            </a:r>
            <a:endParaRPr lang="en-GB" sz="3600" dirty="0">
              <a:solidFill>
                <a:srgbClr val="002060"/>
              </a:solidFill>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24400"/>
            <a:ext cx="3289336" cy="646331"/>
          </a:xfrm>
          <a:prstGeom prst="rect">
            <a:avLst/>
          </a:prstGeom>
          <a:noFill/>
        </p:spPr>
        <p:txBody>
          <a:bodyPr wrap="square" rtlCol="0">
            <a:spAutoFit/>
          </a:bodyPr>
          <a:lstStyle/>
          <a:p>
            <a:r>
              <a:rPr lang="en-GB" sz="3600" dirty="0">
                <a:solidFill>
                  <a:srgbClr val="002060"/>
                </a:solidFill>
              </a:rPr>
              <a:t>morgen</a:t>
            </a:r>
          </a:p>
        </p:txBody>
      </p:sp>
      <p:pic>
        <p:nvPicPr>
          <p:cNvPr id="6" name="Picture 5">
            <a:extLst>
              <a:ext uri="{FF2B5EF4-FFF2-40B4-BE49-F238E27FC236}">
                <a16:creationId xmlns:a16="http://schemas.microsoft.com/office/drawing/2014/main" id="{CC30EBF3-6B3F-41F4-85C6-4C45B1AD4B1C}"/>
              </a:ext>
            </a:extLst>
          </p:cNvPr>
          <p:cNvPicPr>
            <a:picLocks noChangeAspect="1"/>
          </p:cNvPicPr>
          <p:nvPr/>
        </p:nvPicPr>
        <p:blipFill>
          <a:blip r:embed="rId5"/>
          <a:stretch>
            <a:fillRect/>
          </a:stretch>
        </p:blipFill>
        <p:spPr>
          <a:xfrm>
            <a:off x="8555228" y="1484239"/>
            <a:ext cx="2079321" cy="2079321"/>
          </a:xfrm>
          <a:prstGeom prst="rect">
            <a:avLst/>
          </a:prstGeom>
        </p:spPr>
      </p:pic>
      <p:grpSp>
        <p:nvGrpSpPr>
          <p:cNvPr id="26" name="Group 25">
            <a:extLst>
              <a:ext uri="{FF2B5EF4-FFF2-40B4-BE49-F238E27FC236}">
                <a16:creationId xmlns:a16="http://schemas.microsoft.com/office/drawing/2014/main" id="{274B6188-A576-4C05-B5C2-79E792D81A12}"/>
              </a:ext>
            </a:extLst>
          </p:cNvPr>
          <p:cNvGrpSpPr/>
          <p:nvPr/>
        </p:nvGrpSpPr>
        <p:grpSpPr>
          <a:xfrm>
            <a:off x="3841760" y="4155141"/>
            <a:ext cx="2254240" cy="1648261"/>
            <a:chOff x="3841760" y="4155141"/>
            <a:chExt cx="2254240" cy="1648261"/>
          </a:xfrm>
        </p:grpSpPr>
        <p:pic>
          <p:nvPicPr>
            <p:cNvPr id="8" name="Picture 7">
              <a:extLst>
                <a:ext uri="{FF2B5EF4-FFF2-40B4-BE49-F238E27FC236}">
                  <a16:creationId xmlns:a16="http://schemas.microsoft.com/office/drawing/2014/main" id="{420726B1-ACE1-46AF-ADDD-44E0AAC42A78}"/>
                </a:ext>
              </a:extLst>
            </p:cNvPr>
            <p:cNvPicPr>
              <a:picLocks noChangeAspect="1"/>
            </p:cNvPicPr>
            <p:nvPr/>
          </p:nvPicPr>
          <p:blipFill>
            <a:blip r:embed="rId6"/>
            <a:stretch>
              <a:fillRect/>
            </a:stretch>
          </p:blipFill>
          <p:spPr>
            <a:xfrm>
              <a:off x="3841760" y="4155141"/>
              <a:ext cx="2254240" cy="1648261"/>
            </a:xfrm>
            <a:prstGeom prst="rect">
              <a:avLst/>
            </a:prstGeom>
          </p:spPr>
        </p:pic>
        <p:sp>
          <p:nvSpPr>
            <p:cNvPr id="22" name="Flowchart: Alternate Process 21">
              <a:extLst>
                <a:ext uri="{FF2B5EF4-FFF2-40B4-BE49-F238E27FC236}">
                  <a16:creationId xmlns:a16="http://schemas.microsoft.com/office/drawing/2014/main" id="{4AB7DC44-3785-42EA-A960-2646427C160C}"/>
                </a:ext>
              </a:extLst>
            </p:cNvPr>
            <p:cNvSpPr/>
            <p:nvPr/>
          </p:nvSpPr>
          <p:spPr>
            <a:xfrm>
              <a:off x="4256007" y="5029201"/>
              <a:ext cx="1497323" cy="174811"/>
            </a:xfrm>
            <a:prstGeom prst="flowChartAlternateProcess">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7"/>
          <a:stretch>
            <a:fillRect/>
          </a:stretch>
        </p:blipFill>
        <p:spPr>
          <a:xfrm>
            <a:off x="3636773" y="1435438"/>
            <a:ext cx="2158497" cy="2158497"/>
          </a:xfrm>
          <a:prstGeom prst="rect">
            <a:avLst/>
          </a:prstGeom>
        </p:spPr>
      </p:pic>
      <p:pic>
        <p:nvPicPr>
          <p:cNvPr id="24" name="Picture 23">
            <a:extLst>
              <a:ext uri="{FF2B5EF4-FFF2-40B4-BE49-F238E27FC236}">
                <a16:creationId xmlns:a16="http://schemas.microsoft.com/office/drawing/2014/main" id="{6796CCAC-CEC3-45AF-8637-0E86030BB217}"/>
              </a:ext>
            </a:extLst>
          </p:cNvPr>
          <p:cNvPicPr>
            <a:picLocks noChangeAspect="1"/>
          </p:cNvPicPr>
          <p:nvPr/>
        </p:nvPicPr>
        <p:blipFill>
          <a:blip r:embed="rId8"/>
          <a:stretch>
            <a:fillRect/>
          </a:stretch>
        </p:blipFill>
        <p:spPr>
          <a:xfrm>
            <a:off x="8622422" y="3814782"/>
            <a:ext cx="2247122" cy="2329334"/>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r>
              <a:rPr lang="en-GB" sz="2800" dirty="0">
                <a:solidFill>
                  <a:srgbClr val="002060"/>
                </a:solidFill>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1488537" y="5393091"/>
            <a:ext cx="2259238" cy="523220"/>
          </a:xfrm>
          <a:prstGeom prst="rect">
            <a:avLst/>
          </a:prstGeom>
          <a:noFill/>
        </p:spPr>
        <p:txBody>
          <a:bodyPr wrap="square" rtlCol="0">
            <a:spAutoFit/>
          </a:bodyPr>
          <a:lstStyle/>
          <a:p>
            <a:r>
              <a:rPr lang="en-GB" sz="2800" dirty="0">
                <a:solidFill>
                  <a:srgbClr val="002060"/>
                </a:solidFill>
              </a:rPr>
              <a:t>[week]</a:t>
            </a:r>
          </a:p>
        </p:txBody>
      </p:sp>
      <p:sp>
        <p:nvSpPr>
          <p:cNvPr id="28" name="TextBox 27">
            <a:extLst>
              <a:ext uri="{FF2B5EF4-FFF2-40B4-BE49-F238E27FC236}">
                <a16:creationId xmlns:a16="http://schemas.microsoft.com/office/drawing/2014/main" id="{5C8EC8A4-B9B0-41BA-B96E-572AB4D6FBAA}"/>
              </a:ext>
            </a:extLst>
          </p:cNvPr>
          <p:cNvSpPr txBox="1"/>
          <p:nvPr/>
        </p:nvSpPr>
        <p:spPr>
          <a:xfrm>
            <a:off x="6997777" y="2908848"/>
            <a:ext cx="2259238" cy="523220"/>
          </a:xfrm>
          <a:prstGeom prst="rect">
            <a:avLst/>
          </a:prstGeom>
          <a:noFill/>
        </p:spPr>
        <p:txBody>
          <a:bodyPr wrap="square" rtlCol="0">
            <a:spAutoFit/>
          </a:bodyPr>
          <a:lstStyle/>
          <a:p>
            <a:r>
              <a:rPr lang="en-GB" sz="2800" dirty="0">
                <a:solidFill>
                  <a:srgbClr val="002060"/>
                </a:solidFill>
              </a:rPr>
              <a:t>[today]</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5"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0901E8B1-3A40-4037-ADB7-493AB3F3C05F}"/>
              </a:ext>
            </a:extLst>
          </p:cNvPr>
          <p:cNvSpPr txBox="1"/>
          <p:nvPr/>
        </p:nvSpPr>
        <p:spPr>
          <a:xfrm>
            <a:off x="6813887" y="4759092"/>
            <a:ext cx="2081201" cy="646331"/>
          </a:xfrm>
          <a:prstGeom prst="rect">
            <a:avLst/>
          </a:prstGeom>
          <a:solidFill>
            <a:srgbClr val="FFFFFF"/>
          </a:solidFill>
        </p:spPr>
        <p:txBody>
          <a:bodyPr wrap="square" rtlCol="0">
            <a:spAutoFit/>
          </a:bodyPr>
          <a:lstStyle/>
          <a:p>
            <a:r>
              <a:rPr lang="en-GB" sz="3600" dirty="0">
                <a:solidFill>
                  <a:srgbClr val="002060"/>
                </a:solidFill>
              </a:rPr>
              <a:t>m_ _ _e_</a:t>
            </a:r>
          </a:p>
        </p:txBody>
      </p:sp>
      <p:sp>
        <p:nvSpPr>
          <p:cNvPr id="35" name="TextBox 34">
            <a:extLst>
              <a:ext uri="{FF2B5EF4-FFF2-40B4-BE49-F238E27FC236}">
                <a16:creationId xmlns:a16="http://schemas.microsoft.com/office/drawing/2014/main" id="{DDEA0E4C-375A-400B-8DE0-3B979E899BA7}"/>
              </a:ext>
            </a:extLst>
          </p:cNvPr>
          <p:cNvSpPr txBox="1"/>
          <p:nvPr/>
        </p:nvSpPr>
        <p:spPr>
          <a:xfrm>
            <a:off x="6565115" y="2149655"/>
            <a:ext cx="2387280" cy="646331"/>
          </a:xfrm>
          <a:prstGeom prst="rect">
            <a:avLst/>
          </a:prstGeom>
          <a:solidFill>
            <a:srgbClr val="FFFFFF"/>
          </a:solidFill>
        </p:spPr>
        <p:txBody>
          <a:bodyPr wrap="square" rtlCol="0">
            <a:spAutoFit/>
          </a:bodyPr>
          <a:lstStyle/>
          <a:p>
            <a:r>
              <a:rPr lang="en-GB" sz="3600" dirty="0">
                <a:solidFill>
                  <a:srgbClr val="002060"/>
                </a:solidFill>
              </a:rPr>
              <a:t>_ </a:t>
            </a:r>
            <a:r>
              <a:rPr lang="en-GB" sz="3600" dirty="0" err="1">
                <a:solidFill>
                  <a:srgbClr val="002060"/>
                </a:solidFill>
              </a:rPr>
              <a:t>eu</a:t>
            </a:r>
            <a:r>
              <a:rPr lang="en-GB" sz="3600" dirty="0">
                <a:solidFill>
                  <a:srgbClr val="002060"/>
                </a:solidFill>
              </a:rPr>
              <a:t> _ _</a:t>
            </a:r>
          </a:p>
        </p:txBody>
      </p:sp>
      <p:sp>
        <p:nvSpPr>
          <p:cNvPr id="34" name="TextBox 33">
            <a:extLst>
              <a:ext uri="{FF2B5EF4-FFF2-40B4-BE49-F238E27FC236}">
                <a16:creationId xmlns:a16="http://schemas.microsoft.com/office/drawing/2014/main" id="{DDF20FD6-6D66-48F6-AF1A-8F89F7C088FC}"/>
              </a:ext>
            </a:extLst>
          </p:cNvPr>
          <p:cNvSpPr txBox="1"/>
          <p:nvPr/>
        </p:nvSpPr>
        <p:spPr>
          <a:xfrm>
            <a:off x="1051223" y="4708616"/>
            <a:ext cx="2960065" cy="646331"/>
          </a:xfrm>
          <a:prstGeom prst="rect">
            <a:avLst/>
          </a:prstGeom>
          <a:solidFill>
            <a:srgbClr val="FFFFFF"/>
          </a:solidFill>
        </p:spPr>
        <p:txBody>
          <a:bodyPr wrap="square" rtlCol="0">
            <a:spAutoFit/>
          </a:bodyPr>
          <a:lstStyle/>
          <a:p>
            <a:r>
              <a:rPr lang="en-GB" sz="3600" dirty="0">
                <a:solidFill>
                  <a:srgbClr val="002060"/>
                </a:solidFill>
              </a:rPr>
              <a:t>die W_ _ _e</a:t>
            </a:r>
          </a:p>
        </p:txBody>
      </p:sp>
      <p:sp>
        <p:nvSpPr>
          <p:cNvPr id="33" name="TextBox 32">
            <a:extLst>
              <a:ext uri="{FF2B5EF4-FFF2-40B4-BE49-F238E27FC236}">
                <a16:creationId xmlns:a16="http://schemas.microsoft.com/office/drawing/2014/main" id="{CA20AB40-B9BB-4E38-A522-70596BAE9124}"/>
              </a:ext>
            </a:extLst>
          </p:cNvPr>
          <p:cNvSpPr txBox="1"/>
          <p:nvPr/>
        </p:nvSpPr>
        <p:spPr>
          <a:xfrm>
            <a:off x="1218726" y="2176356"/>
            <a:ext cx="2158497" cy="646331"/>
          </a:xfrm>
          <a:prstGeom prst="rect">
            <a:avLst/>
          </a:prstGeom>
          <a:solidFill>
            <a:srgbClr val="FFFFFF"/>
          </a:solidFill>
        </p:spPr>
        <p:txBody>
          <a:bodyPr wrap="square" rtlCol="0">
            <a:spAutoFit/>
          </a:bodyPr>
          <a:lstStyle/>
          <a:p>
            <a:r>
              <a:rPr lang="en-GB" sz="3600" dirty="0">
                <a:solidFill>
                  <a:srgbClr val="002060"/>
                </a:solidFill>
              </a:rPr>
              <a:t>der T_ _</a:t>
            </a:r>
          </a:p>
        </p:txBody>
      </p:sp>
      <p:sp>
        <p:nvSpPr>
          <p:cNvPr id="32" name="TextBox 31">
            <a:extLst>
              <a:ext uri="{FF2B5EF4-FFF2-40B4-BE49-F238E27FC236}">
                <a16:creationId xmlns:a16="http://schemas.microsoft.com/office/drawing/2014/main" id="{3C6149EB-ABBA-47DF-A9AF-D58E09CE824B}"/>
              </a:ext>
            </a:extLst>
          </p:cNvPr>
          <p:cNvSpPr txBox="1"/>
          <p:nvPr/>
        </p:nvSpPr>
        <p:spPr>
          <a:xfrm>
            <a:off x="8945457" y="4852291"/>
            <a:ext cx="3115434" cy="646331"/>
          </a:xfrm>
          <a:prstGeom prst="rect">
            <a:avLst/>
          </a:prstGeom>
          <a:noFill/>
        </p:spPr>
        <p:txBody>
          <a:bodyPr wrap="square" rtlCol="0">
            <a:spAutoFit/>
          </a:bodyPr>
          <a:lstStyle/>
          <a:p>
            <a:r>
              <a:rPr lang="en-GB" sz="3600" dirty="0">
                <a:solidFill>
                  <a:srgbClr val="002060"/>
                </a:solidFill>
              </a:rPr>
              <a:t>t _ _ o _ _ o _</a:t>
            </a:r>
          </a:p>
        </p:txBody>
      </p:sp>
      <p:sp>
        <p:nvSpPr>
          <p:cNvPr id="31" name="TextBox 30">
            <a:extLst>
              <a:ext uri="{FF2B5EF4-FFF2-40B4-BE49-F238E27FC236}">
                <a16:creationId xmlns:a16="http://schemas.microsoft.com/office/drawing/2014/main" id="{007F7BB3-8648-4B86-9EF5-B0B93210185D}"/>
              </a:ext>
            </a:extLst>
          </p:cNvPr>
          <p:cNvSpPr txBox="1"/>
          <p:nvPr/>
        </p:nvSpPr>
        <p:spPr>
          <a:xfrm>
            <a:off x="9154036" y="2165456"/>
            <a:ext cx="2259238" cy="646331"/>
          </a:xfrm>
          <a:prstGeom prst="rect">
            <a:avLst/>
          </a:prstGeom>
          <a:noFill/>
        </p:spPr>
        <p:txBody>
          <a:bodyPr wrap="square" rtlCol="0">
            <a:spAutoFit/>
          </a:bodyPr>
          <a:lstStyle/>
          <a:p>
            <a:r>
              <a:rPr lang="en-GB" sz="3600" dirty="0">
                <a:solidFill>
                  <a:srgbClr val="002060"/>
                </a:solidFill>
              </a:rPr>
              <a:t>_ _d _ 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8895088" y="2196254"/>
            <a:ext cx="2259238" cy="646331"/>
          </a:xfrm>
          <a:prstGeom prst="rect">
            <a:avLst/>
          </a:prstGeom>
          <a:solidFill>
            <a:srgbClr val="002060"/>
          </a:solidFill>
        </p:spPr>
        <p:txBody>
          <a:bodyPr wrap="square" rtlCol="0">
            <a:spAutoFit/>
          </a:bodyPr>
          <a:lstStyle/>
          <a:p>
            <a:r>
              <a:rPr lang="en-GB" sz="3600" dirty="0">
                <a:solidFill>
                  <a:schemeClr val="bg1"/>
                </a:solidFill>
              </a:rPr>
              <a:t>today</a:t>
            </a:r>
          </a:p>
        </p:txBody>
      </p:sp>
      <p:sp>
        <p:nvSpPr>
          <p:cNvPr id="30" name="TextBox 29">
            <a:extLst>
              <a:ext uri="{FF2B5EF4-FFF2-40B4-BE49-F238E27FC236}">
                <a16:creationId xmlns:a16="http://schemas.microsoft.com/office/drawing/2014/main" id="{66D124CD-7B67-48DA-B80C-A61F4B454B37}"/>
              </a:ext>
            </a:extLst>
          </p:cNvPr>
          <p:cNvSpPr txBox="1"/>
          <p:nvPr/>
        </p:nvSpPr>
        <p:spPr>
          <a:xfrm>
            <a:off x="4177169" y="4730626"/>
            <a:ext cx="1748663" cy="646331"/>
          </a:xfrm>
          <a:prstGeom prst="rect">
            <a:avLst/>
          </a:prstGeom>
          <a:noFill/>
        </p:spPr>
        <p:txBody>
          <a:bodyPr wrap="square" rtlCol="0">
            <a:spAutoFit/>
          </a:bodyPr>
          <a:lstStyle/>
          <a:p>
            <a:r>
              <a:rPr lang="en-GB" sz="3600" dirty="0">
                <a:solidFill>
                  <a:srgbClr val="002060"/>
                </a:solidFill>
              </a:rPr>
              <a:t>_ </a:t>
            </a:r>
            <a:r>
              <a:rPr lang="en-GB" sz="3600" dirty="0" err="1">
                <a:solidFill>
                  <a:srgbClr val="002060"/>
                </a:solidFill>
              </a:rPr>
              <a:t>ee</a:t>
            </a:r>
            <a:r>
              <a:rPr lang="en-GB" sz="3600" dirty="0">
                <a:solidFill>
                  <a:srgbClr val="002060"/>
                </a:solidFill>
              </a:rPr>
              <a:t> _ </a:t>
            </a:r>
          </a:p>
        </p:txBody>
      </p:sp>
      <p:sp>
        <p:nvSpPr>
          <p:cNvPr id="7" name="TextBox 6">
            <a:extLst>
              <a:ext uri="{FF2B5EF4-FFF2-40B4-BE49-F238E27FC236}">
                <a16:creationId xmlns:a16="http://schemas.microsoft.com/office/drawing/2014/main" id="{47C1D2C8-360F-4D24-A877-6F5F5BEAB51E}"/>
              </a:ext>
            </a:extLst>
          </p:cNvPr>
          <p:cNvSpPr txBox="1"/>
          <p:nvPr/>
        </p:nvSpPr>
        <p:spPr>
          <a:xfrm>
            <a:off x="4316307" y="2176356"/>
            <a:ext cx="1748663" cy="646331"/>
          </a:xfrm>
          <a:prstGeom prst="rect">
            <a:avLst/>
          </a:prstGeom>
          <a:noFill/>
        </p:spPr>
        <p:txBody>
          <a:bodyPr wrap="square" rtlCol="0">
            <a:spAutoFit/>
          </a:bodyPr>
          <a:lstStyle/>
          <a:p>
            <a:r>
              <a:rPr lang="en-GB" sz="3600" dirty="0">
                <a:solidFill>
                  <a:srgbClr val="002060"/>
                </a:solidFill>
              </a:rPr>
              <a:t>d _ _</a:t>
            </a:r>
          </a:p>
        </p:txBody>
      </p:sp>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325100" y="657627"/>
            <a:ext cx="69148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418604" y="685835"/>
            <a:ext cx="6972362"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das auf </a:t>
            </a:r>
            <a:r>
              <a:rPr kumimoji="0" lang="en-GB" sz="24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Und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solidFill>
            <a:schemeClr val="bg1"/>
          </a:solidFill>
        </p:spPr>
        <p:txBody>
          <a:bodyPr wrap="square" rtlCol="0">
            <a:spAutoFit/>
          </a:bodyPr>
          <a:lstStyle/>
          <a:p>
            <a:r>
              <a:rPr lang="en-GB" sz="3600" dirty="0">
                <a:solidFill>
                  <a:srgbClr val="002060"/>
                </a:solidFill>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2700530" cy="646331"/>
          </a:xfrm>
          <a:prstGeom prst="rect">
            <a:avLst/>
          </a:prstGeom>
          <a:solidFill>
            <a:schemeClr val="bg1"/>
          </a:solidFill>
        </p:spPr>
        <p:txBody>
          <a:bodyPr wrap="square" rtlCol="0">
            <a:spAutoFit/>
          </a:bodyPr>
          <a:lstStyle/>
          <a:p>
            <a:r>
              <a:rPr lang="en-GB" sz="3600" dirty="0">
                <a:solidFill>
                  <a:srgbClr val="002060"/>
                </a:solidFill>
              </a:rPr>
              <a:t>die </a:t>
            </a:r>
            <a:r>
              <a:rPr lang="en-GB" sz="3600" dirty="0" err="1">
                <a:solidFill>
                  <a:srgbClr val="002060"/>
                </a:solidFill>
              </a:rPr>
              <a:t>Woche</a:t>
            </a:r>
            <a:endParaRPr lang="en-GB" sz="3600" dirty="0">
              <a:solidFill>
                <a:srgbClr val="002060"/>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602398" y="2203444"/>
            <a:ext cx="2057977" cy="646331"/>
          </a:xfrm>
          <a:prstGeom prst="rect">
            <a:avLst/>
          </a:prstGeom>
          <a:solidFill>
            <a:schemeClr val="bg1"/>
          </a:solidFill>
        </p:spPr>
        <p:txBody>
          <a:bodyPr wrap="square" rtlCol="0">
            <a:spAutoFit/>
          </a:bodyPr>
          <a:lstStyle/>
          <a:p>
            <a:r>
              <a:rPr lang="en-GB" sz="3600" dirty="0" err="1">
                <a:solidFill>
                  <a:srgbClr val="002060"/>
                </a:solidFill>
              </a:rPr>
              <a:t>heute</a:t>
            </a:r>
            <a:endParaRPr lang="en-GB" sz="3600" dirty="0">
              <a:solidFill>
                <a:srgbClr val="002060"/>
              </a:solidFill>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81408"/>
            <a:ext cx="2162712" cy="646331"/>
          </a:xfrm>
          <a:prstGeom prst="rect">
            <a:avLst/>
          </a:prstGeom>
          <a:solidFill>
            <a:schemeClr val="bg1"/>
          </a:solidFill>
        </p:spPr>
        <p:txBody>
          <a:bodyPr wrap="square" rtlCol="0">
            <a:spAutoFit/>
          </a:bodyPr>
          <a:lstStyle/>
          <a:p>
            <a:r>
              <a:rPr lang="en-GB" sz="3600" dirty="0">
                <a:solidFill>
                  <a:srgbClr val="002060"/>
                </a:solidFill>
              </a:rPr>
              <a:t>morgen</a:t>
            </a:r>
          </a:p>
        </p:txBody>
      </p:sp>
      <p:sp>
        <p:nvSpPr>
          <p:cNvPr id="25" name="TextBox 24">
            <a:extLst>
              <a:ext uri="{FF2B5EF4-FFF2-40B4-BE49-F238E27FC236}">
                <a16:creationId xmlns:a16="http://schemas.microsoft.com/office/drawing/2014/main" id="{43EEA79C-C3D4-4288-AABA-0C67B3906BA0}"/>
              </a:ext>
            </a:extLst>
          </p:cNvPr>
          <p:cNvSpPr txBox="1"/>
          <p:nvPr/>
        </p:nvSpPr>
        <p:spPr>
          <a:xfrm>
            <a:off x="4112819" y="2176356"/>
            <a:ext cx="1465988" cy="646331"/>
          </a:xfrm>
          <a:prstGeom prst="rect">
            <a:avLst/>
          </a:prstGeom>
          <a:solidFill>
            <a:srgbClr val="002060"/>
          </a:solidFill>
        </p:spPr>
        <p:txBody>
          <a:bodyPr wrap="square" rtlCol="0">
            <a:spAutoFit/>
          </a:bodyPr>
          <a:lstStyle/>
          <a:p>
            <a:r>
              <a:rPr lang="en-GB" sz="3600" dirty="0">
                <a:solidFill>
                  <a:schemeClr val="bg1"/>
                </a:solidFill>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061019" y="4732771"/>
            <a:ext cx="2259238" cy="646331"/>
          </a:xfrm>
          <a:prstGeom prst="rect">
            <a:avLst/>
          </a:prstGeom>
          <a:solidFill>
            <a:srgbClr val="002060"/>
          </a:solidFill>
        </p:spPr>
        <p:txBody>
          <a:bodyPr wrap="square" rtlCol="0">
            <a:spAutoFit/>
          </a:bodyPr>
          <a:lstStyle/>
          <a:p>
            <a:r>
              <a:rPr lang="en-GB" sz="2800" dirty="0">
                <a:solidFill>
                  <a:srgbClr val="002060"/>
                </a:solidFill>
              </a:rPr>
              <a:t> </a:t>
            </a:r>
            <a:r>
              <a:rPr lang="en-GB" sz="3600" dirty="0">
                <a:solidFill>
                  <a:schemeClr val="bg1"/>
                </a:solidFill>
              </a:rPr>
              <a:t>week</a:t>
            </a:r>
          </a:p>
        </p:txBody>
      </p:sp>
      <p:sp>
        <p:nvSpPr>
          <p:cNvPr id="29" name="TextBox 28">
            <a:extLst>
              <a:ext uri="{FF2B5EF4-FFF2-40B4-BE49-F238E27FC236}">
                <a16:creationId xmlns:a16="http://schemas.microsoft.com/office/drawing/2014/main" id="{0C650A2F-AE66-4A65-B909-8B7E89B423A4}"/>
              </a:ext>
            </a:extLst>
          </p:cNvPr>
          <p:cNvSpPr txBox="1"/>
          <p:nvPr/>
        </p:nvSpPr>
        <p:spPr>
          <a:xfrm>
            <a:off x="8895088" y="4759092"/>
            <a:ext cx="2893662" cy="646331"/>
          </a:xfrm>
          <a:prstGeom prst="rect">
            <a:avLst/>
          </a:prstGeom>
          <a:solidFill>
            <a:srgbClr val="002060"/>
          </a:solidFill>
        </p:spPr>
        <p:txBody>
          <a:bodyPr wrap="square" rtlCol="0">
            <a:spAutoFit/>
          </a:bodyPr>
          <a:lstStyle/>
          <a:p>
            <a:r>
              <a:rPr lang="en-GB" sz="3600" dirty="0">
                <a:solidFill>
                  <a:schemeClr val="bg1"/>
                </a:solidFill>
              </a:rPr>
              <a:t>tomorrow</a:t>
            </a:r>
          </a:p>
        </p:txBody>
      </p:sp>
    </p:spTree>
    <p:extLst>
      <p:ext uri="{BB962C8B-B14F-4D97-AF65-F5344CB8AC3E}">
        <p14:creationId xmlns:p14="http://schemas.microsoft.com/office/powerpoint/2010/main" val="21960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4" grpId="0" animBg="1"/>
      <p:bldP spid="33" grpId="0" animBg="1"/>
      <p:bldP spid="28" grpId="0" animBg="1"/>
      <p:bldP spid="4" grpId="0" animBg="1"/>
      <p:bldP spid="4" grpId="1" animBg="1"/>
      <p:bldP spid="18" grpId="0" animBg="1"/>
      <p:bldP spid="18" grpId="1" animBg="1"/>
      <p:bldP spid="19" grpId="0" animBg="1"/>
      <p:bldP spid="19" grpId="1" animBg="1"/>
      <p:bldP spid="20" grpId="0" animBg="1"/>
      <p:bldP spid="20" grpId="1" animBg="1"/>
      <p:bldP spid="25" grpId="0" animBg="1"/>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71719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5260" y="669037"/>
            <a:ext cx="3872263" cy="461624"/>
          </a:xfrm>
          <a:prstGeom prst="rect">
            <a:avLst/>
          </a:prstGeom>
          <a:noFill/>
          <a:ln>
            <a:noFill/>
          </a:ln>
        </p:spPr>
        <p:txBody>
          <a:bodyPr spcFirstLastPara="1" wrap="square" lIns="91425" tIns="45700" rIns="91425" bIns="45700" anchor="t" anchorCtr="0">
            <a:spAutoFit/>
          </a:bodyPr>
          <a:lstStyle/>
          <a:p>
            <a:pPr>
              <a:defRPr/>
            </a:pP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300" spc="-1" dirty="0">
                <a:solidFill>
                  <a:schemeClr val="bg1"/>
                </a:solidFill>
                <a:latin typeface="Century Gothic" panose="020B0502020202020204" pitchFamily="34" charset="0"/>
                <a:ea typeface="Century Gothic"/>
              </a:rPr>
              <a:t>die Wochentage.*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46847" y="1322777"/>
            <a:ext cx="2695247" cy="830997"/>
          </a:xfrm>
          <a:prstGeom prst="rect">
            <a:avLst/>
          </a:prstGeom>
          <a:solidFill>
            <a:srgbClr val="FF0066"/>
          </a:solidFill>
        </p:spPr>
        <p:txBody>
          <a:bodyPr wrap="square" rtlCol="0">
            <a:spAutoFit/>
          </a:bodyPr>
          <a:lstStyle/>
          <a:p>
            <a:r>
              <a:rPr lang="en-GB" sz="4800" b="1" dirty="0">
                <a:solidFill>
                  <a:schemeClr val="bg1"/>
                </a:solidFill>
              </a:rPr>
              <a:t>Montag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4646847" y="3167390"/>
            <a:ext cx="2996966" cy="830997"/>
          </a:xfrm>
          <a:prstGeom prst="rect">
            <a:avLst/>
          </a:prstGeom>
          <a:solidFill>
            <a:srgbClr val="00B0F0"/>
          </a:solidFill>
        </p:spPr>
        <p:txBody>
          <a:bodyPr wrap="square" rtlCol="0">
            <a:spAutoFit/>
          </a:bodyPr>
          <a:lstStyle/>
          <a:p>
            <a:r>
              <a:rPr lang="en-GB" sz="4800" b="1" dirty="0" err="1">
                <a:solidFill>
                  <a:schemeClr val="bg1"/>
                </a:solidFill>
              </a:rPr>
              <a:t>Dienstag</a:t>
            </a:r>
            <a:endParaRPr lang="en-GB" sz="4800" b="1" dirty="0">
              <a:solidFill>
                <a:schemeClr val="bg1"/>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4646847" y="5057776"/>
            <a:ext cx="2996966" cy="830997"/>
          </a:xfrm>
          <a:prstGeom prst="rect">
            <a:avLst/>
          </a:prstGeom>
          <a:solidFill>
            <a:srgbClr val="00B050"/>
          </a:solidFill>
        </p:spPr>
        <p:txBody>
          <a:bodyPr wrap="square" rtlCol="0">
            <a:spAutoFit/>
          </a:bodyPr>
          <a:lstStyle/>
          <a:p>
            <a:r>
              <a:rPr lang="en-GB" sz="4800" b="1" dirty="0" err="1">
                <a:solidFill>
                  <a:schemeClr val="bg1"/>
                </a:solidFill>
              </a:rPr>
              <a:t>Mittwoch</a:t>
            </a:r>
            <a:endParaRPr lang="en-GB" sz="4800" b="1" dirty="0">
              <a:solidFill>
                <a:schemeClr val="bg1"/>
              </a:solidFill>
            </a:endParaRPr>
          </a:p>
        </p:txBody>
      </p:sp>
      <p:sp>
        <p:nvSpPr>
          <p:cNvPr id="25" name="TextBox 24">
            <a:extLst>
              <a:ext uri="{FF2B5EF4-FFF2-40B4-BE49-F238E27FC236}">
                <a16:creationId xmlns:a16="http://schemas.microsoft.com/office/drawing/2014/main" id="{43EEA79C-C3D4-4288-AABA-0C67B3906BA0}"/>
              </a:ext>
            </a:extLst>
          </p:cNvPr>
          <p:cNvSpPr txBox="1"/>
          <p:nvPr/>
        </p:nvSpPr>
        <p:spPr>
          <a:xfrm>
            <a:off x="4836940" y="2088438"/>
            <a:ext cx="2259238" cy="523220"/>
          </a:xfrm>
          <a:prstGeom prst="rect">
            <a:avLst/>
          </a:prstGeom>
          <a:noFill/>
        </p:spPr>
        <p:txBody>
          <a:bodyPr wrap="square" rtlCol="0">
            <a:spAutoFit/>
          </a:bodyPr>
          <a:lstStyle/>
          <a:p>
            <a:r>
              <a:rPr lang="en-GB" sz="2800" dirty="0">
                <a:solidFill>
                  <a:srgbClr val="002060"/>
                </a:solidFill>
              </a:rPr>
              <a:t>[Monday]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836940" y="4030899"/>
            <a:ext cx="2259238" cy="523220"/>
          </a:xfrm>
          <a:prstGeom prst="rect">
            <a:avLst/>
          </a:prstGeom>
          <a:noFill/>
        </p:spPr>
        <p:txBody>
          <a:bodyPr wrap="square" rtlCol="0">
            <a:spAutoFit/>
          </a:bodyPr>
          <a:lstStyle/>
          <a:p>
            <a:r>
              <a:rPr lang="en-GB" sz="2800" dirty="0">
                <a:solidFill>
                  <a:srgbClr val="002060"/>
                </a:solidFill>
              </a:rPr>
              <a:t>[Tuesday]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745650" y="5990442"/>
            <a:ext cx="2700699" cy="523220"/>
          </a:xfrm>
          <a:prstGeom prst="rect">
            <a:avLst/>
          </a:prstGeom>
          <a:noFill/>
        </p:spPr>
        <p:txBody>
          <a:bodyPr wrap="square" rtlCol="0">
            <a:spAutoFit/>
          </a:bodyPr>
          <a:lstStyle/>
          <a:p>
            <a:r>
              <a:rPr lang="en-GB" sz="2800" dirty="0">
                <a:solidFill>
                  <a:srgbClr val="002060"/>
                </a:solidFill>
              </a:rPr>
              <a:t>[Wednesday]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640577" y="2045491"/>
            <a:ext cx="3420314" cy="2101037"/>
          </a:xfrm>
          <a:prstGeom prst="wedgeEllipseCallout">
            <a:avLst>
              <a:gd name="adj1" fmla="val -86614"/>
              <a:gd name="adj2" fmla="val -2336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Both of these words end with the word ‘Tag’. Can you remember what that means?</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Oval Callout 19">
            <a:extLst>
              <a:ext uri="{FF2B5EF4-FFF2-40B4-BE49-F238E27FC236}">
                <a16:creationId xmlns:a16="http://schemas.microsoft.com/office/drawing/2014/main" id="{1AD30620-05AF-4CB4-A9EB-AB0C846473B4}"/>
              </a:ext>
            </a:extLst>
          </p:cNvPr>
          <p:cNvSpPr/>
          <p:nvPr/>
        </p:nvSpPr>
        <p:spPr>
          <a:xfrm>
            <a:off x="131110" y="3241990"/>
            <a:ext cx="3420314" cy="2101037"/>
          </a:xfrm>
          <a:prstGeom prst="wedgeEllipseCallout">
            <a:avLst>
              <a:gd name="adj1" fmla="val 79223"/>
              <a:gd name="adj2" fmla="val 5347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day is a little different. Can you work out the literal translation?</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Oval Callout 19">
            <a:extLst>
              <a:ext uri="{FF2B5EF4-FFF2-40B4-BE49-F238E27FC236}">
                <a16:creationId xmlns:a16="http://schemas.microsoft.com/office/drawing/2014/main" id="{DBDE79EC-ABFE-4B4D-8F40-9BDB5301059E}"/>
              </a:ext>
            </a:extLst>
          </p:cNvPr>
          <p:cNvSpPr/>
          <p:nvPr/>
        </p:nvSpPr>
        <p:spPr>
          <a:xfrm>
            <a:off x="1142650" y="5493222"/>
            <a:ext cx="2796259" cy="950779"/>
          </a:xfrm>
          <a:prstGeom prst="wedgeEllipseCallout">
            <a:avLst>
              <a:gd name="adj1" fmla="val 73108"/>
              <a:gd name="adj2" fmla="val -4089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Mitte= middle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Woche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week</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B15EDD19-1AF6-4309-B87E-5674103D4530}"/>
              </a:ext>
            </a:extLst>
          </p:cNvPr>
          <p:cNvSpPr txBox="1"/>
          <p:nvPr/>
        </p:nvSpPr>
        <p:spPr>
          <a:xfrm>
            <a:off x="8123753" y="5790387"/>
            <a:ext cx="3969661" cy="923330"/>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rgbClr val="002060"/>
                </a:solidFill>
              </a:rPr>
              <a:t>*der Tag=day</a:t>
            </a:r>
          </a:p>
          <a:p>
            <a:r>
              <a:rPr lang="en-GB" dirty="0">
                <a:solidFill>
                  <a:srgbClr val="002060"/>
                </a:solidFill>
              </a:rPr>
              <a:t> die </a:t>
            </a:r>
            <a:r>
              <a:rPr lang="en-GB" dirty="0" err="1">
                <a:solidFill>
                  <a:srgbClr val="002060"/>
                </a:solidFill>
              </a:rPr>
              <a:t>Woche</a:t>
            </a:r>
            <a:r>
              <a:rPr lang="en-GB" dirty="0">
                <a:solidFill>
                  <a:srgbClr val="002060"/>
                </a:solidFill>
              </a:rPr>
              <a:t>=week</a:t>
            </a:r>
          </a:p>
          <a:p>
            <a:r>
              <a:rPr lang="en-GB" dirty="0">
                <a:solidFill>
                  <a:srgbClr val="002060"/>
                </a:solidFill>
              </a:rPr>
              <a:t> </a:t>
            </a:r>
            <a:r>
              <a:rPr lang="en-GB" dirty="0" err="1">
                <a:solidFill>
                  <a:srgbClr val="002060"/>
                </a:solidFill>
              </a:rPr>
              <a:t>Wochentage</a:t>
            </a:r>
            <a:r>
              <a:rPr lang="en-GB" dirty="0">
                <a:solidFill>
                  <a:srgbClr val="002060"/>
                </a:solidFill>
              </a:rPr>
              <a:t>=days of the week</a:t>
            </a:r>
          </a:p>
        </p:txBody>
      </p:sp>
    </p:spTree>
    <p:extLst>
      <p:ext uri="{BB962C8B-B14F-4D97-AF65-F5344CB8AC3E}">
        <p14:creationId xmlns:p14="http://schemas.microsoft.com/office/powerpoint/2010/main" val="26453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30" grpId="0" animBg="1"/>
      <p:bldP spid="31"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3058</Words>
  <Application>Microsoft Office PowerPoint</Application>
  <PresentationFormat>Widescreen</PresentationFormat>
  <Paragraphs>550</Paragraphs>
  <Slides>31</Slides>
  <Notes>31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Century Gothic</vt:lpstr>
      <vt:lpstr>Century Gothic</vt:lpstr>
      <vt:lpstr>Modern Love</vt:lpstr>
      <vt:lpstr>Symbol</vt:lpstr>
      <vt:lpstr>Times New Roman</vt:lpstr>
      <vt:lpstr>Wingdings</vt:lpstr>
      <vt:lpstr>1_Office Theme</vt:lpstr>
      <vt:lpstr>3_Office Theme</vt:lpstr>
      <vt:lpstr>Talking about activities and events</vt:lpstr>
      <vt:lpstr>Guten Tag, die Klasse!</vt:lpstr>
      <vt:lpstr>aussprechen</vt:lpstr>
      <vt:lpstr>aussprechen</vt:lpstr>
      <vt:lpstr>aussprechen</vt:lpstr>
      <vt:lpstr>PowerPoint Presentation</vt:lpstr>
      <vt:lpstr>Vokabeln</vt:lpstr>
      <vt:lpstr>Vokabeln</vt:lpstr>
      <vt:lpstr>Vokabeln</vt:lpstr>
      <vt:lpstr>PowerPoint Presentation</vt:lpstr>
      <vt:lpstr>PowerPoint Presentation</vt:lpstr>
      <vt:lpstr>PowerPoint Presentation</vt:lpstr>
      <vt:lpstr>Vokabeln</vt:lpstr>
      <vt:lpstr>Vokabeln</vt:lpstr>
      <vt:lpstr>PowerPoint Presentation</vt:lpstr>
      <vt:lpstr>PowerPoint Presentation</vt:lpstr>
      <vt:lpstr>PowerPoint Presentation</vt:lpstr>
      <vt:lpstr>PowerPoint Presentation</vt:lpstr>
      <vt:lpstr>PowerPoint Presentation</vt:lpstr>
      <vt:lpstr>PowerPoint Presentation</vt:lpstr>
      <vt:lpstr>Rosenmontag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 Wochentage!</vt:lpstr>
      <vt:lpstr>Auf Wiedersehen!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54</cp:revision>
  <dcterms:created xsi:type="dcterms:W3CDTF">2021-07-02T19:27:01Z</dcterms:created>
  <dcterms:modified xsi:type="dcterms:W3CDTF">2023-10-16T14:36:26Z</dcterms:modified>
</cp:coreProperties>
</file>