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20"/>
  </p:notesMasterIdLst>
  <p:sldIdLst>
    <p:sldId id="257" r:id="rId3"/>
    <p:sldId id="925" r:id="rId4"/>
    <p:sldId id="277" r:id="rId5"/>
    <p:sldId id="941" r:id="rId6"/>
    <p:sldId id="942" r:id="rId7"/>
    <p:sldId id="928" r:id="rId8"/>
    <p:sldId id="940" r:id="rId9"/>
    <p:sldId id="932" r:id="rId10"/>
    <p:sldId id="934" r:id="rId11"/>
    <p:sldId id="935" r:id="rId12"/>
    <p:sldId id="937" r:id="rId13"/>
    <p:sldId id="930" r:id="rId14"/>
    <p:sldId id="931" r:id="rId15"/>
    <p:sldId id="933" r:id="rId16"/>
    <p:sldId id="936" r:id="rId17"/>
    <p:sldId id="938" r:id="rId18"/>
    <p:sldId id="93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41FA35-BADB-4AFD-8479-88F5F117D992}" v="3" dt="2023-11-03T14:57:50.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77193" autoAdjust="0"/>
  </p:normalViewPr>
  <p:slideViewPr>
    <p:cSldViewPr snapToGrid="0">
      <p:cViewPr varScale="1">
        <p:scale>
          <a:sx n="51" d="100"/>
          <a:sy n="51" d="100"/>
        </p:scale>
        <p:origin x="1340"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6141FA35-BADB-4AFD-8479-88F5F117D992}"/>
    <pc:docChg chg="modSld">
      <pc:chgData name="Charlotte Moss" userId="17b589c9-cb67-41ed-a894-f82ca12b573d" providerId="ADAL" clId="{6141FA35-BADB-4AFD-8479-88F5F117D992}" dt="2023-11-03T14:57:50.775" v="2" actId="20577"/>
      <pc:docMkLst>
        <pc:docMk/>
      </pc:docMkLst>
      <pc:sldChg chg="modSp">
        <pc:chgData name="Charlotte Moss" userId="17b589c9-cb67-41ed-a894-f82ca12b573d" providerId="ADAL" clId="{6141FA35-BADB-4AFD-8479-88F5F117D992}" dt="2023-11-03T14:55:59.521" v="0" actId="207"/>
        <pc:sldMkLst>
          <pc:docMk/>
          <pc:sldMk cId="710467029" sldId="299"/>
        </pc:sldMkLst>
        <pc:spChg chg="mod">
          <ac:chgData name="Charlotte Moss" userId="17b589c9-cb67-41ed-a894-f82ca12b573d" providerId="ADAL" clId="{6141FA35-BADB-4AFD-8479-88F5F117D992}" dt="2023-11-03T14:55:59.521" v="0" actId="207"/>
          <ac:spMkLst>
            <pc:docMk/>
            <pc:sldMk cId="710467029" sldId="299"/>
            <ac:spMk id="53" creationId="{00000000-0000-0000-0000-000000000000}"/>
          </ac:spMkLst>
        </pc:spChg>
      </pc:sldChg>
      <pc:sldChg chg="modSp">
        <pc:chgData name="Charlotte Moss" userId="17b589c9-cb67-41ed-a894-f82ca12b573d" providerId="ADAL" clId="{6141FA35-BADB-4AFD-8479-88F5F117D992}" dt="2023-11-03T14:57:50.775" v="2" actId="20577"/>
        <pc:sldMkLst>
          <pc:docMk/>
          <pc:sldMk cId="3400597037" sldId="935"/>
        </pc:sldMkLst>
        <pc:spChg chg="mod">
          <ac:chgData name="Charlotte Moss" userId="17b589c9-cb67-41ed-a894-f82ca12b573d" providerId="ADAL" clId="{6141FA35-BADB-4AFD-8479-88F5F117D992}" dt="2023-11-03T14:57:50.775" v="2" actId="20577"/>
          <ac:spMkLst>
            <pc:docMk/>
            <pc:sldMk cId="3400597037" sldId="935"/>
            <ac:spMk id="27" creationId="{E2EBB58F-E774-4F30-A70E-A3401247B0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12/01/2024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600" b="1" strike="noStrike" spc="-1" dirty="0">
                <a:solidFill>
                  <a:srgbClr val="002060"/>
                </a:solidFill>
                <a:latin typeface="Century Gothic"/>
                <a:ea typeface="Century Gothic"/>
              </a:rPr>
              <a:t>Phonics:  </a:t>
            </a:r>
          </a:p>
          <a:p>
            <a:pPr marL="216000" indent="-216000">
              <a:lnSpc>
                <a:spcPct val="100000"/>
              </a:lnSpc>
            </a:pPr>
            <a:r>
              <a:rPr lang="en-GB" sz="1600" b="1" strike="noStrike" spc="-1" dirty="0">
                <a:solidFill>
                  <a:srgbClr val="002060"/>
                </a:solidFill>
                <a:latin typeface="Century Gothic"/>
                <a:ea typeface="Century Gothic"/>
              </a:rPr>
              <a:t>consonantal [r] rot </a:t>
            </a:r>
            <a:r>
              <a:rPr lang="en-GB" sz="1600" b="0" strike="noStrike" spc="-1" dirty="0">
                <a:solidFill>
                  <a:srgbClr val="002060"/>
                </a:solidFill>
                <a:latin typeface="Century Gothic"/>
                <a:ea typeface="Century Gothic"/>
              </a:rPr>
              <a:t>[477]</a:t>
            </a:r>
            <a:r>
              <a:rPr lang="en-GB" sz="1600" b="1" strike="noStrike" spc="-1" dirty="0">
                <a:solidFill>
                  <a:srgbClr val="002060"/>
                </a:solidFill>
                <a:latin typeface="Century Gothic"/>
                <a:ea typeface="Century Gothic"/>
              </a:rPr>
              <a:t> </a:t>
            </a:r>
            <a:r>
              <a:rPr lang="en-GB" sz="1600" b="1" dirty="0" err="1"/>
              <a:t>drei</a:t>
            </a:r>
            <a:r>
              <a:rPr lang="en-GB" sz="1600" dirty="0"/>
              <a:t> [106] </a:t>
            </a:r>
            <a:r>
              <a:rPr lang="en-GB" sz="1600" b="1" dirty="0" err="1"/>
              <a:t>rechts</a:t>
            </a:r>
            <a:r>
              <a:rPr lang="en-GB" sz="1600" dirty="0"/>
              <a:t> [829]  </a:t>
            </a:r>
            <a:r>
              <a:rPr lang="en-GB" sz="1600" b="1" dirty="0" err="1"/>
              <a:t>Frage</a:t>
            </a:r>
            <a:r>
              <a:rPr lang="en-GB" sz="1600" dirty="0"/>
              <a:t> [157] </a:t>
            </a:r>
            <a:r>
              <a:rPr lang="en-GB" sz="1600" b="1" dirty="0" err="1"/>
              <a:t>warum</a:t>
            </a:r>
            <a:r>
              <a:rPr lang="en-GB" sz="1600" b="1" dirty="0"/>
              <a:t>? </a:t>
            </a:r>
            <a:r>
              <a:rPr lang="en-GB" sz="1600" dirty="0"/>
              <a:t>[192]</a:t>
            </a:r>
            <a:endParaRPr lang="en-GB" sz="1600" b="1" strike="noStrike" spc="-1" dirty="0">
              <a:solidFill>
                <a:srgbClr val="002060"/>
              </a:solidFill>
              <a:latin typeface="Century Gothic"/>
              <a:ea typeface="Century Gothic"/>
            </a:endParaRPr>
          </a:p>
          <a:p>
            <a:pPr marL="216000" indent="-216000">
              <a:lnSpc>
                <a:spcPct val="100000"/>
              </a:lnSpc>
            </a:pPr>
            <a:r>
              <a:rPr lang="en-GB" sz="1600" b="1" strike="noStrike" spc="-1" dirty="0">
                <a:solidFill>
                  <a:srgbClr val="002060"/>
                </a:solidFill>
                <a:latin typeface="Century Gothic"/>
                <a:ea typeface="Century Gothic"/>
              </a:rPr>
              <a:t>vocalic [r] Ort </a:t>
            </a:r>
            <a:r>
              <a:rPr lang="en-GB" sz="1600" b="0" strike="noStrike" spc="-1" dirty="0">
                <a:solidFill>
                  <a:srgbClr val="002060"/>
                </a:solidFill>
                <a:latin typeface="Century Gothic"/>
                <a:ea typeface="Century Gothic"/>
              </a:rPr>
              <a:t>[341] </a:t>
            </a:r>
            <a:r>
              <a:rPr lang="en-GB" sz="1600" b="1" strike="noStrike" spc="-1" dirty="0" err="1">
                <a:solidFill>
                  <a:srgbClr val="002060"/>
                </a:solidFill>
                <a:latin typeface="Century Gothic"/>
                <a:ea typeface="Century Gothic"/>
              </a:rPr>
              <a:t>Uhr</a:t>
            </a:r>
            <a:r>
              <a:rPr lang="en-GB" sz="1600" b="1" strike="noStrike" spc="-1" dirty="0">
                <a:solidFill>
                  <a:srgbClr val="002060"/>
                </a:solidFill>
                <a:latin typeface="Century Gothic"/>
                <a:ea typeface="Century Gothic"/>
              </a:rPr>
              <a:t> </a:t>
            </a:r>
            <a:r>
              <a:rPr lang="en-GB" sz="1600" b="0" strike="noStrike" spc="-1" dirty="0">
                <a:solidFill>
                  <a:srgbClr val="002060"/>
                </a:solidFill>
                <a:latin typeface="Century Gothic"/>
                <a:ea typeface="Century Gothic"/>
              </a:rPr>
              <a:t>[348] </a:t>
            </a:r>
            <a:r>
              <a:rPr lang="en-GB" sz="1600" b="1" strike="noStrike" spc="-1" dirty="0">
                <a:solidFill>
                  <a:srgbClr val="002060"/>
                </a:solidFill>
                <a:latin typeface="Century Gothic"/>
                <a:ea typeface="Century Gothic"/>
              </a:rPr>
              <a:t>Tier</a:t>
            </a:r>
            <a:r>
              <a:rPr lang="en-GB" sz="1600" b="0" strike="noStrike" spc="-1" dirty="0">
                <a:solidFill>
                  <a:srgbClr val="002060"/>
                </a:solidFill>
                <a:latin typeface="Century Gothic"/>
                <a:ea typeface="Century Gothic"/>
              </a:rPr>
              <a:t> [614] </a:t>
            </a:r>
            <a:r>
              <a:rPr lang="en-GB" sz="1600" b="1" strike="noStrike" spc="-1" dirty="0" err="1">
                <a:solidFill>
                  <a:srgbClr val="002060"/>
                </a:solidFill>
                <a:latin typeface="Century Gothic"/>
                <a:ea typeface="Century Gothic"/>
              </a:rPr>
              <a:t>lernen</a:t>
            </a:r>
            <a:r>
              <a:rPr lang="en-GB" sz="1600" b="0" strike="noStrike" spc="-1" dirty="0">
                <a:solidFill>
                  <a:srgbClr val="002060"/>
                </a:solidFill>
                <a:latin typeface="Century Gothic"/>
                <a:ea typeface="Century Gothic"/>
              </a:rPr>
              <a:t> [288] </a:t>
            </a:r>
            <a:r>
              <a:rPr lang="en-GB" sz="1600" b="1" strike="noStrike" spc="-1" dirty="0" err="1">
                <a:solidFill>
                  <a:srgbClr val="002060"/>
                </a:solidFill>
                <a:latin typeface="Century Gothic"/>
                <a:ea typeface="Century Gothic"/>
              </a:rPr>
              <a:t>Farbe</a:t>
            </a:r>
            <a:r>
              <a:rPr lang="en-GB" sz="1600" b="0" strike="noStrike" spc="-1" dirty="0">
                <a:solidFill>
                  <a:srgbClr val="002060"/>
                </a:solidFill>
                <a:latin typeface="Century Gothic"/>
                <a:ea typeface="Century Gothic"/>
              </a:rPr>
              <a:t> [1079]</a:t>
            </a:r>
            <a:endParaRPr lang="en-GB" sz="1600" b="1" strike="noStrike" spc="-1" dirty="0">
              <a:solidFill>
                <a:srgbClr val="002060"/>
              </a:solidFill>
              <a:latin typeface="Century Gothic"/>
              <a:ea typeface="Century Gothic"/>
            </a:endParaRPr>
          </a:p>
          <a:p>
            <a:pPr marL="216000" indent="-216000">
              <a:lnSpc>
                <a:spcPct val="100000"/>
              </a:lnSpc>
            </a:pPr>
            <a:endParaRPr lang="en-GB" sz="1600" b="1" i="0" strike="noStrike" spc="-1" dirty="0">
              <a:solidFill>
                <a:srgbClr val="002060"/>
              </a:solidFill>
              <a:latin typeface="Century Gothic"/>
              <a:ea typeface="Century Gothic"/>
            </a:endParaRPr>
          </a:p>
          <a:p>
            <a:pPr marL="216000" indent="-216000">
              <a:lnSpc>
                <a:spcPct val="100000"/>
              </a:lnSpc>
            </a:pPr>
            <a:r>
              <a:rPr lang="it-IT" sz="1600" b="1" strike="noStrike" spc="-1" dirty="0">
                <a:solidFill>
                  <a:srgbClr val="002060"/>
                </a:solidFill>
                <a:latin typeface="Century Gothic"/>
                <a:ea typeface="Century Gothic"/>
              </a:rPr>
              <a:t>Vocabulary</a:t>
            </a:r>
            <a:r>
              <a:rPr lang="it-IT" sz="1600" b="0" strike="noStrike" spc="-1" dirty="0">
                <a:solidFill>
                  <a:srgbClr val="002060"/>
                </a:solidFill>
                <a:latin typeface="Century Gothic"/>
                <a:ea typeface="Century Gothic"/>
              </a:rPr>
              <a:t>: </a:t>
            </a:r>
            <a:r>
              <a:rPr lang="de-DE" sz="1600" b="0" strike="noStrike" spc="-1" dirty="0">
                <a:solidFill>
                  <a:srgbClr val="002060"/>
                </a:solidFill>
                <a:latin typeface="Century Gothic"/>
                <a:ea typeface="Century Gothic"/>
              </a:rPr>
              <a:t>sitzen [231] wiederholen [988] Antwort [522] Frage [157] Satz [432] neben [266]</a:t>
            </a:r>
            <a:endParaRPr lang="it-IT" sz="1600" b="0" strike="noStrike" spc="-1" dirty="0">
              <a:solidFill>
                <a:srgbClr val="002060"/>
              </a:solidFill>
              <a:latin typeface="Century Gothic"/>
              <a:ea typeface="Century Gothic"/>
            </a:endParaRPr>
          </a:p>
          <a:p>
            <a:pPr marL="216000" indent="-216000">
              <a:lnSpc>
                <a:spcPct val="100000"/>
              </a:lnSpc>
            </a:pPr>
            <a:r>
              <a:rPr lang="it-IT" sz="1600" b="1" strike="noStrike" spc="-1" dirty="0">
                <a:solidFill>
                  <a:srgbClr val="002060"/>
                </a:solidFill>
                <a:effectLst/>
                <a:latin typeface="Century Gothic"/>
                <a:ea typeface="+mn-ea"/>
                <a:cs typeface="+mn-cs"/>
              </a:rPr>
              <a:t>Revisit 1</a:t>
            </a:r>
            <a:r>
              <a:rPr lang="it-IT" sz="1600" b="0" strike="noStrike" spc="-1" dirty="0">
                <a:solidFill>
                  <a:srgbClr val="002060"/>
                </a:solidFill>
                <a:effectLst/>
                <a:latin typeface="Century Gothic"/>
                <a:ea typeface="+mn-ea"/>
                <a:cs typeface="+mn-cs"/>
              </a:rPr>
              <a:t>: </a:t>
            </a:r>
            <a:r>
              <a:rPr lang="de-DE" sz="1600" b="0" strike="noStrike" spc="-1" dirty="0">
                <a:solidFill>
                  <a:srgbClr val="002060"/>
                </a:solidFill>
                <a:effectLst/>
                <a:latin typeface="Century Gothic"/>
                <a:ea typeface="+mn-ea"/>
                <a:cs typeface="+mn-cs"/>
              </a:rPr>
              <a:t>Nummer [806] null [1680] eins [774] zwei [70] drei [106] vier [200] fünf [274] sechs [428] sieben [611] acht [645] neun [1053] zehn [333] elf [1507] zwölf [1080] es gibt [n/a]</a:t>
            </a:r>
            <a:endParaRPr lang="it-IT" sz="1600" b="0" strike="noStrike" spc="-1" dirty="0">
              <a:solidFill>
                <a:srgbClr val="002060"/>
              </a:solidFill>
              <a:effectLst/>
              <a:latin typeface="Century Gothic"/>
              <a:ea typeface="+mn-ea"/>
              <a:cs typeface="+mn-cs"/>
            </a:endParaRPr>
          </a:p>
          <a:p>
            <a:pPr marL="216000" indent="-216000">
              <a:lnSpc>
                <a:spcPct val="100000"/>
              </a:lnSpc>
            </a:pPr>
            <a:r>
              <a:rPr lang="it-IT" sz="1600" b="1" strike="noStrike" spc="-1" dirty="0">
                <a:solidFill>
                  <a:srgbClr val="002060"/>
                </a:solidFill>
                <a:effectLst/>
                <a:latin typeface="Century Gothic"/>
                <a:ea typeface="+mn-ea"/>
                <a:cs typeface="+mn-cs"/>
              </a:rPr>
              <a:t>Revisit 2: </a:t>
            </a:r>
            <a:r>
              <a:rPr lang="de-DE" sz="1600" b="0" strike="noStrike" spc="-1" dirty="0">
                <a:solidFill>
                  <a:srgbClr val="002060"/>
                </a:solidFill>
                <a:effectLst/>
                <a:latin typeface="Century Gothic"/>
                <a:ea typeface="+mn-ea"/>
                <a:cs typeface="+mn-cs"/>
              </a:rPr>
              <a:t>Wer? [149] haben, ich habe, er, sie, es hat [6] Blume [2463] Geschenk [2595] Spiel [328] Kuchen [4381] </a:t>
            </a:r>
            <a:endParaRPr lang="it-IT" sz="1600" b="0" strike="noStrike" spc="-1" dirty="0">
              <a:solidFill>
                <a:srgbClr val="002060"/>
              </a:solidFill>
              <a:effectLst/>
              <a:latin typeface="Century Gothic"/>
              <a:ea typeface="+mn-ea"/>
              <a:cs typeface="+mn-cs"/>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at end of presentation</a:t>
            </a:r>
          </a:p>
          <a:p>
            <a:endParaRPr lang="en-GB" b="1" dirty="0"/>
          </a:p>
          <a:p>
            <a:r>
              <a:rPr lang="en-GB" b="1" dirty="0"/>
              <a:t>Timing</a:t>
            </a:r>
            <a:r>
              <a:rPr lang="en-GB" dirty="0"/>
              <a:t>: 10 minutes</a:t>
            </a:r>
          </a:p>
          <a:p>
            <a:endParaRPr lang="en-GB" dirty="0"/>
          </a:p>
          <a:p>
            <a:r>
              <a:rPr lang="en-GB" b="1" dirty="0"/>
              <a:t>Aim</a:t>
            </a:r>
            <a:r>
              <a:rPr lang="en-GB" dirty="0"/>
              <a:t>: to practise oral production of second and first person weak verbs with time adverbs in the context of weekly activities. </a:t>
            </a:r>
          </a:p>
          <a:p>
            <a:endParaRPr lang="en-GB" dirty="0"/>
          </a:p>
          <a:p>
            <a:r>
              <a:rPr lang="en-GB" b="1" dirty="0"/>
              <a:t>Procedure</a:t>
            </a:r>
            <a:r>
              <a:rPr lang="en-GB" dirty="0"/>
              <a:t>:</a:t>
            </a:r>
          </a:p>
          <a:p>
            <a:pPr marL="228600" indent="-228600">
              <a:buAutoNum type="arabicPeriod"/>
            </a:pPr>
            <a:r>
              <a:rPr lang="en-GB" dirty="0"/>
              <a:t>Give pupils a copy of the handout and explain that the top table is for them to draw/note down an activity for each day, and the bottom table is for them to keep track of their partner’s activities/ships. It is important that pupils use the verbs/activities on the board, not their own, as otherwise their partner has no chance of guessing, and may not have the German to do so. </a:t>
            </a:r>
          </a:p>
          <a:p>
            <a:pPr marL="228600" indent="-228600">
              <a:buAutoNum type="arabicPeriod"/>
            </a:pPr>
            <a:r>
              <a:rPr lang="en-GB" dirty="0"/>
              <a:t>Click through the animations on this slide to show pupils a) to draw their pictures (if this takes too long they can just write one word e.g. photos, tennis) b) how to conduct the conversation, reminding them of ‘du’ forms of the verb for questions and c) how to keep track of what they have asked their partner. If they ‘sink’ their partner’s ship by guessing the correct activity on the correct day, they can tick/cross/draw a ship in that box. </a:t>
            </a:r>
          </a:p>
          <a:p>
            <a:pPr marL="228600" indent="-228600">
              <a:buAutoNum type="arabicPeriod"/>
            </a:pPr>
            <a:endParaRPr lang="en-GB" dirty="0"/>
          </a:p>
          <a:p>
            <a:pPr marL="0" indent="0">
              <a:buNone/>
            </a:pPr>
            <a:r>
              <a:rPr lang="en-GB" dirty="0"/>
              <a:t>NOTE: 1) This game has the potential to last a long time, so it could be the first to sink X number of ships! 2) Infinitive German verbs are given on the handout to help pupils, but they still need to conjugate them. </a:t>
            </a:r>
          </a:p>
          <a:p>
            <a:pPr marL="0" indent="0">
              <a:buNone/>
            </a:pPr>
            <a:endParaRPr lang="en-GB" dirty="0"/>
          </a:p>
          <a:p>
            <a:pPr marL="0" indent="0">
              <a:buNone/>
            </a:pPr>
            <a:r>
              <a:rPr lang="en-GB" b="1" dirty="0"/>
              <a:t>Additional Activities</a:t>
            </a:r>
            <a:r>
              <a:rPr lang="en-GB" dirty="0"/>
              <a:t>:</a:t>
            </a:r>
          </a:p>
          <a:p>
            <a:pPr marL="228600" indent="-228600">
              <a:buAutoNum type="arabicPeriod"/>
            </a:pPr>
            <a:r>
              <a:rPr lang="en-GB" dirty="0"/>
              <a:t>Pupils could make sentences in the 3</a:t>
            </a:r>
            <a:r>
              <a:rPr lang="en-GB" baseline="30000" dirty="0"/>
              <a:t>rd</a:t>
            </a:r>
            <a:r>
              <a:rPr lang="en-GB" dirty="0"/>
              <a:t> person to tell another pair what they have found out about their partner. E.g. Sammy </a:t>
            </a:r>
            <a:r>
              <a:rPr lang="en-GB" dirty="0" err="1"/>
              <a:t>spielt</a:t>
            </a:r>
            <a:r>
              <a:rPr lang="en-GB" dirty="0"/>
              <a:t> </a:t>
            </a:r>
            <a:r>
              <a:rPr lang="en-GB" dirty="0" err="1"/>
              <a:t>mittwochs</a:t>
            </a:r>
            <a:r>
              <a:rPr lang="en-GB" dirty="0"/>
              <a:t> Tennis. </a:t>
            </a:r>
          </a:p>
          <a:p>
            <a:pPr marL="228600" indent="-228600">
              <a:buAutoNum type="arabicPeriod"/>
            </a:pPr>
            <a:r>
              <a:rPr lang="en-GB" dirty="0"/>
              <a:t>Alternatively, pupils might like to have real conversations now about themselves using these and other verbs/activities of their choice. This could be done as a survey around the class: ‘</a:t>
            </a:r>
            <a:r>
              <a:rPr lang="en-GB" dirty="0" err="1"/>
              <a:t>Spielst</a:t>
            </a:r>
            <a:r>
              <a:rPr lang="en-GB" dirty="0"/>
              <a:t> du </a:t>
            </a:r>
            <a:r>
              <a:rPr lang="en-GB" dirty="0" err="1"/>
              <a:t>sonntags</a:t>
            </a:r>
            <a:r>
              <a:rPr lang="en-GB" dirty="0"/>
              <a:t> </a:t>
            </a:r>
            <a:r>
              <a:rPr lang="en-GB" dirty="0" err="1"/>
              <a:t>Spiele</a:t>
            </a:r>
            <a:r>
              <a:rPr lang="en-GB" dirty="0"/>
              <a:t>?’ </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457175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365769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349150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06036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0" indent="0">
              <a:lnSpc>
                <a:spcPct val="100000"/>
              </a:lnSpc>
              <a:buClr>
                <a:srgbClr val="000000"/>
              </a:buClr>
              <a:buFont typeface="Calibri"/>
              <a:buNone/>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2651656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15</a:t>
            </a:fld>
            <a:endParaRPr lang="en-GB"/>
          </a:p>
        </p:txBody>
      </p:sp>
    </p:spTree>
    <p:extLst>
      <p:ext uri="{BB962C8B-B14F-4D97-AF65-F5344CB8AC3E}">
        <p14:creationId xmlns:p14="http://schemas.microsoft.com/office/powerpoint/2010/main" val="471312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16</a:t>
            </a:fld>
            <a:endParaRPr lang="en-GB"/>
          </a:p>
        </p:txBody>
      </p:sp>
    </p:spTree>
    <p:extLst>
      <p:ext uri="{BB962C8B-B14F-4D97-AF65-F5344CB8AC3E}">
        <p14:creationId xmlns:p14="http://schemas.microsoft.com/office/powerpoint/2010/main" val="178577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17</a:t>
            </a:fld>
            <a:endParaRPr lang="en-GB"/>
          </a:p>
        </p:txBody>
      </p:sp>
    </p:spTree>
    <p:extLst>
      <p:ext uri="{BB962C8B-B14F-4D97-AF65-F5344CB8AC3E}">
        <p14:creationId xmlns:p14="http://schemas.microsoft.com/office/powerpoint/2010/main" val="344514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[r] before a vowel.</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rot</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hold</a:t>
            </a:r>
            <a:r>
              <a:rPr lang="fr-FR" baseline="0" dirty="0"/>
              <a:t> up </a:t>
            </a:r>
            <a:r>
              <a:rPr lang="fr-FR" baseline="0" dirty="0" err="1"/>
              <a:t>some</a:t>
            </a:r>
            <a:r>
              <a:rPr lang="fr-FR" baseline="0" dirty="0"/>
              <a:t> </a:t>
            </a:r>
            <a:r>
              <a:rPr lang="fr-FR" baseline="0" dirty="0" err="1"/>
              <a:t>red</a:t>
            </a:r>
            <a:r>
              <a:rPr lang="fr-FR" baseline="0" dirty="0"/>
              <a:t> </a:t>
            </a:r>
            <a:r>
              <a:rPr lang="fr-FR" baseline="0" dirty="0" err="1"/>
              <a:t>classroom</a:t>
            </a:r>
            <a:r>
              <a:rPr lang="fr-FR" baseline="0" dirty="0"/>
              <a:t> items e.g. a </a:t>
            </a:r>
            <a:r>
              <a:rPr lang="fr-FR" baseline="0" dirty="0" err="1"/>
              <a:t>pen</a:t>
            </a:r>
            <a:r>
              <a:rPr lang="fr-FR" baseline="0" dirty="0"/>
              <a:t>/book/flag/</a:t>
            </a:r>
            <a:r>
              <a:rPr lang="fr-FR" baseline="0" dirty="0" err="1"/>
              <a:t>clothing</a:t>
            </a:r>
            <a:r>
              <a:rPr lang="fr-FR" baseline="0" dirty="0"/>
              <a:t>.</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582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0" strike="noStrike" spc="-1" dirty="0">
                <a:latin typeface="Arial"/>
              </a:rPr>
              <a:t>Jones, R.L &amp; </a:t>
            </a:r>
            <a:r>
              <a:rPr lang="en-GB" sz="1200" b="0" strike="noStrike" spc="-1" dirty="0" err="1">
                <a:latin typeface="Arial"/>
              </a:rPr>
              <a:t>Tschirner</a:t>
            </a:r>
            <a:r>
              <a:rPr lang="en-GB" sz="1200" b="0" strike="noStrike" spc="-1" dirty="0">
                <a:latin typeface="Arial"/>
              </a:rPr>
              <a:t>, E. (2019). A frequency dictionary of German: Core vocabulary for learners. London: Routledge.</a:t>
            </a: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Ort</a:t>
            </a:r>
            <a:r>
              <a:rPr lang="fr-FR" baseline="0" dirty="0"/>
              <a:t>’ </a:t>
            </a:r>
            <a:r>
              <a:rPr lang="fr-FR" baseline="0" dirty="0" err="1"/>
              <a:t>might</a:t>
            </a:r>
            <a:r>
              <a:rPr lang="fr-FR" baseline="0" dirty="0"/>
              <a:t> </a:t>
            </a:r>
            <a:r>
              <a:rPr lang="fr-FR" baseline="0" dirty="0" err="1"/>
              <a:t>be</a:t>
            </a:r>
            <a:r>
              <a:rPr lang="fr-FR" baseline="0" dirty="0"/>
              <a:t> to point to a </a:t>
            </a:r>
            <a:r>
              <a:rPr lang="fr-FR" baseline="0" dirty="0" err="1"/>
              <a:t>particular</a:t>
            </a:r>
            <a:r>
              <a:rPr lang="fr-FR" baseline="0" dirty="0"/>
              <a:t> place on a </a:t>
            </a:r>
            <a:r>
              <a:rPr lang="fr-FR" baseline="0" dirty="0" err="1"/>
              <a:t>map</a:t>
            </a:r>
            <a:r>
              <a:rPr lang="fr-FR" baseline="0" dirty="0"/>
              <a:t>. </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indent="0">
              <a:lnSpc>
                <a:spcPct val="100000"/>
              </a:lnSpc>
              <a:buClr>
                <a:srgbClr val="000000"/>
              </a:buClr>
              <a:buFont typeface="Calibri"/>
              <a:buNone/>
            </a:pPr>
            <a:endParaRPr lang="en-GB" sz="1200" b="0" strike="noStrike" spc="-1" baseline="0" dirty="0">
              <a:solidFill>
                <a:srgbClr val="000000"/>
              </a:solidFill>
              <a:latin typeface="+mn-lt"/>
            </a:endParaRPr>
          </a:p>
          <a:p>
            <a:pPr marL="720" indent="0">
              <a:lnSpc>
                <a:spcPct val="100000"/>
              </a:lnSpc>
              <a:buClr>
                <a:srgbClr val="000000"/>
              </a:buClr>
              <a:buFont typeface="Calibri"/>
              <a:buNone/>
            </a:pPr>
            <a:r>
              <a:rPr lang="en-GB" sz="1200" b="1" strike="noStrike" spc="-1" baseline="0" dirty="0">
                <a:solidFill>
                  <a:srgbClr val="000000"/>
                </a:solidFill>
                <a:latin typeface="+mn-lt"/>
              </a:rPr>
              <a:t>Note: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Uhr</a:t>
            </a:r>
            <a:r>
              <a:rPr lang="en-GB" sz="1200" b="0" strike="noStrike" spc="-1" baseline="0" dirty="0">
                <a:solidFill>
                  <a:srgbClr val="000000"/>
                </a:solidFill>
                <a:latin typeface="+mn-lt"/>
              </a:rPr>
              <a:t>’ is a slight exception as the ‘r’ does not directly follow the vowel. However, ‘h’ following a vowel makes a long vowel sound, so the ‘r’ sound here is the same as after a vowel.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r>
              <a:rPr lang="en-GB" dirty="0"/>
              <a:t>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17632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[r] before and after a vowel.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Remind pupils about the two ways of pronouncing [r]: before and after a vowel.  </a:t>
            </a:r>
          </a:p>
          <a:p>
            <a:pPr marL="0" marR="0" lvl="0" indent="0" algn="l" rtl="0">
              <a:lnSpc>
                <a:spcPct val="100000"/>
              </a:lnSpc>
              <a:spcBef>
                <a:spcPts val="0"/>
              </a:spcBef>
              <a:spcAft>
                <a:spcPts val="0"/>
              </a:spcAft>
              <a:buClr>
                <a:schemeClr val="dk1"/>
              </a:buClr>
              <a:buSzPts val="1200"/>
              <a:buFont typeface="Calibri"/>
              <a:buNone/>
            </a:pPr>
            <a:r>
              <a:rPr lang="en-GB" b="0" dirty="0"/>
              <a:t>2. Ask pupils to work in pairs to find the Odd One Out in each row, based on the pronunciation of the [r].  </a:t>
            </a:r>
          </a:p>
          <a:p>
            <a:pPr marL="0" marR="0" lvl="0" indent="0" algn="l" rtl="0">
              <a:lnSpc>
                <a:spcPct val="100000"/>
              </a:lnSpc>
              <a:spcBef>
                <a:spcPts val="0"/>
              </a:spcBef>
              <a:spcAft>
                <a:spcPts val="0"/>
              </a:spcAft>
              <a:buClr>
                <a:schemeClr val="dk1"/>
              </a:buClr>
              <a:buSzPts val="1200"/>
              <a:buFont typeface="Calibri"/>
              <a:buNone/>
            </a:pPr>
            <a:r>
              <a:rPr lang="en-GB" b="0" dirty="0"/>
              <a:t>3. Click to bring up answers and discuss as a class. </a:t>
            </a:r>
            <a:br>
              <a:rPr lang="en-GB" b="0" dirty="0"/>
            </a:br>
            <a:r>
              <a:rPr lang="en-GB" b="0" dirty="0"/>
              <a:t>4. Ask pupils to try and pronounce all 18 words against the 60 second timer. </a:t>
            </a:r>
          </a:p>
          <a:p>
            <a:pPr marL="0" marR="0" lvl="0" indent="0" algn="l" rtl="0">
              <a:lnSpc>
                <a:spcPct val="100000"/>
              </a:lnSpc>
              <a:spcBef>
                <a:spcPts val="0"/>
              </a:spcBef>
              <a:spcAft>
                <a:spcPts val="0"/>
              </a:spcAft>
              <a:buClr>
                <a:schemeClr val="dk1"/>
              </a:buClr>
              <a:buSzPts val="1200"/>
              <a:buFont typeface="Calibri"/>
              <a:buNone/>
            </a:pPr>
            <a:r>
              <a:rPr lang="en-GB" b="0" dirty="0"/>
              <a:t>5. Check pronunciation by pressing the blue numbers (optional).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Word frequency:</a:t>
            </a:r>
          </a:p>
          <a:p>
            <a:pPr marL="0" marR="0" lvl="0" indent="0" algn="l" rtl="0">
              <a:lnSpc>
                <a:spcPct val="100000"/>
              </a:lnSpc>
              <a:spcBef>
                <a:spcPts val="0"/>
              </a:spcBef>
              <a:spcAft>
                <a:spcPts val="0"/>
              </a:spcAft>
              <a:buClr>
                <a:schemeClr val="dk1"/>
              </a:buClr>
              <a:buSzPts val="1200"/>
              <a:buFont typeface="Calibri"/>
              <a:buNone/>
            </a:pPr>
            <a:r>
              <a:rPr lang="en-GB" b="0" dirty="0" err="1"/>
              <a:t>rennen</a:t>
            </a:r>
            <a:r>
              <a:rPr lang="en-GB" b="0" dirty="0"/>
              <a:t> [2068] </a:t>
            </a:r>
            <a:r>
              <a:rPr lang="en-GB" b="0" dirty="0" err="1"/>
              <a:t>reiten</a:t>
            </a:r>
            <a:r>
              <a:rPr lang="en-GB" b="0" dirty="0"/>
              <a:t> [3470] </a:t>
            </a:r>
            <a:r>
              <a:rPr lang="en-GB" b="0" dirty="0" err="1"/>
              <a:t>wieder</a:t>
            </a:r>
            <a:r>
              <a:rPr lang="en-GB" b="0" dirty="0"/>
              <a:t> [74] </a:t>
            </a:r>
            <a:r>
              <a:rPr lang="en-GB" b="0" dirty="0" err="1"/>
              <a:t>warum</a:t>
            </a:r>
            <a:r>
              <a:rPr lang="en-GB" b="0" dirty="0"/>
              <a:t> [192] </a:t>
            </a:r>
            <a:r>
              <a:rPr lang="en-GB" b="0" dirty="0" err="1"/>
              <a:t>aber</a:t>
            </a:r>
            <a:r>
              <a:rPr lang="en-GB" b="0" dirty="0"/>
              <a:t> [31] </a:t>
            </a:r>
            <a:r>
              <a:rPr lang="en-GB" b="0" dirty="0" err="1"/>
              <a:t>fragen</a:t>
            </a:r>
            <a:r>
              <a:rPr lang="en-GB" b="0" dirty="0"/>
              <a:t> [153] </a:t>
            </a:r>
            <a:r>
              <a:rPr lang="en-GB" b="0" dirty="0" err="1"/>
              <a:t>Reise</a:t>
            </a:r>
            <a:r>
              <a:rPr lang="en-GB" b="0" dirty="0"/>
              <a:t> [734]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Jones, R.L &amp; </a:t>
            </a:r>
            <a:r>
              <a:rPr lang="en-GB" dirty="0" err="1"/>
              <a:t>Tschirner</a:t>
            </a:r>
            <a:r>
              <a:rPr lang="en-GB" dirty="0"/>
              <a:t>, E. (2019). A frequency dictionary of German: Core vocabulary for learners. London: Routledge.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demonstrate the different relative positions of time adverbs in German and English.</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Optional handout at end of presentation</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5-10 minutes</a:t>
            </a:r>
          </a:p>
          <a:p>
            <a:pPr marL="216000" indent="-216000">
              <a:lnSpc>
                <a:spcPct val="100000"/>
              </a:lnSpc>
            </a:pPr>
            <a:endParaRPr lang="en-GB" sz="1200" b="0"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a range of 1</a:t>
            </a:r>
            <a:r>
              <a:rPr lang="en-GB" sz="1200" b="0" strike="noStrike" spc="-1" baseline="30000" dirty="0">
                <a:solidFill>
                  <a:srgbClr val="000000"/>
                </a:solidFill>
                <a:latin typeface="+mn-lt"/>
                <a:ea typeface="Calibri"/>
              </a:rPr>
              <a:t>st</a:t>
            </a:r>
            <a:r>
              <a:rPr lang="en-GB" sz="1200" b="0" strike="noStrike" spc="-1" dirty="0">
                <a:solidFill>
                  <a:srgbClr val="000000"/>
                </a:solidFill>
                <a:latin typeface="+mn-lt"/>
                <a:ea typeface="Calibri"/>
              </a:rPr>
              <a:t> person present tense verbs and time adverbs. </a:t>
            </a:r>
          </a:p>
          <a:p>
            <a:pPr marL="216000" indent="-216000">
              <a:lnSpc>
                <a:spcPct val="100000"/>
              </a:lnSpc>
            </a:pPr>
            <a:endParaRPr lang="en-GB" sz="1200" b="0"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Draw attention to the abbreviated days of the week across the top of the timetable.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Pupils are going to listen and try to fill in Johanna’s activity planner, but the activities will not be given in order. They need to pay attention to the day of the week adverbs to identify when she does each activity.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Play audio number 1. On first listening, pupils should identify the day and draw a quick sketch or make a quick note of the activity in English in the correct box.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On second listening, pupils should try to transcribe the German.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Repeat for all 7 items. </a:t>
            </a:r>
          </a:p>
          <a:p>
            <a:pPr marL="720" indent="0">
              <a:lnSpc>
                <a:spcPct val="100000"/>
              </a:lnSpc>
              <a:buClr>
                <a:srgbClr val="000000"/>
              </a:buClr>
              <a:buFont typeface="Calibri"/>
              <a:buNone/>
            </a:pPr>
            <a:endParaRPr lang="en-GB" sz="1200" b="0" strike="noStrike" spc="-1" dirty="0">
              <a:solidFill>
                <a:srgbClr val="000000"/>
              </a:solidFill>
              <a:latin typeface="+mn-lt"/>
            </a:endParaRPr>
          </a:p>
          <a:p>
            <a:pPr marL="720" indent="0">
              <a:lnSpc>
                <a:spcPct val="100000"/>
              </a:lnSpc>
              <a:buClr>
                <a:srgbClr val="000000"/>
              </a:buClr>
              <a:buFont typeface="Calibri"/>
              <a:buNone/>
            </a:pPr>
            <a:r>
              <a:rPr lang="en-GB" sz="1200" b="0" strike="noStrike" spc="-1" dirty="0">
                <a:solidFill>
                  <a:srgbClr val="000000"/>
                </a:solidFill>
                <a:latin typeface="+mn-lt"/>
              </a:rPr>
              <a:t>NOTE: If no handout is used, pupils could either quickly copy down the days of the week and fill in their own version, or write numbers 1-7 and note down the day of the week each time as well as the activity. </a:t>
            </a:r>
          </a:p>
          <a:p>
            <a:pPr marL="720" indent="0">
              <a:lnSpc>
                <a:spcPct val="100000"/>
              </a:lnSpc>
              <a:buClr>
                <a:srgbClr val="000000"/>
              </a:buClr>
              <a:buFont typeface="Calibri"/>
              <a:buNone/>
            </a:pPr>
            <a:endParaRPr lang="en-GB" sz="1200" b="1"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Additional Activities:</a:t>
            </a:r>
          </a:p>
          <a:p>
            <a:pPr marL="720" indent="0">
              <a:lnSpc>
                <a:spcPct val="100000"/>
              </a:lnSpc>
              <a:buClr>
                <a:srgbClr val="000000"/>
              </a:buClr>
              <a:buFont typeface="Calibri"/>
              <a:buNone/>
            </a:pPr>
            <a:r>
              <a:rPr lang="en-GB" sz="1200" b="0" strike="noStrike" spc="-1" dirty="0">
                <a:solidFill>
                  <a:srgbClr val="000000"/>
                </a:solidFill>
                <a:latin typeface="+mn-lt"/>
              </a:rPr>
              <a:t>1. Pupils could write sentences about Johanna in the 3</a:t>
            </a:r>
            <a:r>
              <a:rPr lang="en-GB" sz="1200" b="0" strike="noStrike" spc="-1" baseline="30000" dirty="0">
                <a:solidFill>
                  <a:srgbClr val="000000"/>
                </a:solidFill>
                <a:latin typeface="+mn-lt"/>
              </a:rPr>
              <a:t>rd</a:t>
            </a:r>
            <a:r>
              <a:rPr lang="en-GB" sz="1200" b="0" strike="noStrike" spc="-1" dirty="0">
                <a:solidFill>
                  <a:srgbClr val="000000"/>
                </a:solidFill>
                <a:latin typeface="+mn-lt"/>
              </a:rPr>
              <a:t> person, using the information they have found out e.g. </a:t>
            </a:r>
            <a:r>
              <a:rPr lang="en-GB" sz="1200" b="0" i="1" strike="noStrike" spc="-1" dirty="0">
                <a:solidFill>
                  <a:srgbClr val="000000"/>
                </a:solidFill>
                <a:latin typeface="+mn-lt"/>
              </a:rPr>
              <a:t>Sie </a:t>
            </a:r>
            <a:r>
              <a:rPr lang="en-GB" sz="1200" b="0" i="1" strike="noStrike" spc="-1" dirty="0" err="1">
                <a:solidFill>
                  <a:srgbClr val="000000"/>
                </a:solidFill>
                <a:latin typeface="+mn-lt"/>
              </a:rPr>
              <a:t>lernt</a:t>
            </a:r>
            <a:r>
              <a:rPr lang="en-GB" sz="1200" b="0" i="1" strike="noStrike" spc="-1" dirty="0">
                <a:solidFill>
                  <a:srgbClr val="000000"/>
                </a:solidFill>
                <a:latin typeface="+mn-lt"/>
              </a:rPr>
              <a:t> </a:t>
            </a:r>
            <a:r>
              <a:rPr lang="en-GB" sz="1200" b="0" i="1" strike="noStrike" spc="-1" dirty="0" err="1">
                <a:solidFill>
                  <a:srgbClr val="000000"/>
                </a:solidFill>
                <a:latin typeface="+mn-lt"/>
              </a:rPr>
              <a:t>mittwochs</a:t>
            </a:r>
            <a:r>
              <a:rPr lang="en-GB" sz="1200" b="0" i="1" strike="noStrike" spc="-1" dirty="0">
                <a:solidFill>
                  <a:srgbClr val="000000"/>
                </a:solidFill>
                <a:latin typeface="+mn-lt"/>
              </a:rPr>
              <a:t> </a:t>
            </a:r>
            <a:r>
              <a:rPr lang="en-GB" sz="1200" b="0" i="1" strike="noStrike" spc="-1" dirty="0" err="1">
                <a:solidFill>
                  <a:srgbClr val="000000"/>
                </a:solidFill>
                <a:latin typeface="+mn-lt"/>
              </a:rPr>
              <a:t>Englisch</a:t>
            </a:r>
            <a:r>
              <a:rPr lang="en-GB" sz="1200" b="0" i="1" strike="noStrike" spc="-1" dirty="0">
                <a:solidFill>
                  <a:srgbClr val="000000"/>
                </a:solidFill>
                <a:latin typeface="+mn-lt"/>
              </a:rPr>
              <a:t>.</a:t>
            </a:r>
          </a:p>
          <a:p>
            <a:pPr marL="720" indent="0">
              <a:lnSpc>
                <a:spcPct val="100000"/>
              </a:lnSpc>
              <a:buClr>
                <a:srgbClr val="000000"/>
              </a:buClr>
              <a:buFont typeface="Calibri"/>
              <a:buNone/>
            </a:pPr>
            <a:endParaRPr lang="en-GB" sz="1200" b="1"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Transcript: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spiele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dienstags</a:t>
            </a:r>
            <a:r>
              <a:rPr lang="en-GB" sz="1200" b="0" strike="noStrike" spc="-1" dirty="0">
                <a:solidFill>
                  <a:srgbClr val="000000"/>
                </a:solidFill>
                <a:latin typeface="Century Gothic" panose="020B0502020202020204" pitchFamily="34" charset="0"/>
              </a:rPr>
              <a:t> Tennis.</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lerne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mittwochs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Englisch</a:t>
            </a:r>
            <a:r>
              <a:rPr lang="en-GB" sz="1200" b="0" strike="noStrike" spc="-1" dirty="0">
                <a:solidFill>
                  <a:srgbClr val="000000"/>
                </a:solidFill>
                <a:latin typeface="Century Gothic" panose="020B0502020202020204" pitchFamily="34" charset="0"/>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höre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freitags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Musik</a:t>
            </a:r>
            <a:r>
              <a:rPr lang="en-GB" sz="1200" b="0" strike="noStrike" spc="-1" dirty="0">
                <a:solidFill>
                  <a:srgbClr val="000000"/>
                </a:solidFill>
                <a:latin typeface="Century Gothic" panose="020B0502020202020204" pitchFamily="34" charset="0"/>
              </a:rPr>
              <a:t>. Freitag </a:t>
            </a:r>
            <a:r>
              <a:rPr lang="en-GB" sz="1200" b="0" strike="noStrike" spc="-1" dirty="0" err="1">
                <a:solidFill>
                  <a:srgbClr val="000000"/>
                </a:solidFill>
                <a:latin typeface="Century Gothic" panose="020B0502020202020204" pitchFamily="34" charset="0"/>
              </a:rPr>
              <a:t>ist</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mein</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Lieblingstag</a:t>
            </a:r>
            <a:r>
              <a:rPr lang="en-GB" sz="1200" b="0" strike="noStrike" spc="-1" dirty="0">
                <a:solidFill>
                  <a:srgbClr val="000000"/>
                </a:solidFill>
                <a:latin typeface="Century Gothic" panose="020B0502020202020204" pitchFamily="34" charset="0"/>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singe </a:t>
            </a:r>
            <a:r>
              <a:rPr lang="en-GB" sz="1200" b="0" strike="noStrike" spc="-1" dirty="0" err="1">
                <a:solidFill>
                  <a:srgbClr val="000000"/>
                </a:solidFill>
                <a:latin typeface="Century Gothic" panose="020B0502020202020204" pitchFamily="34" charset="0"/>
              </a:rPr>
              <a:t>montags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ein</a:t>
            </a:r>
            <a:r>
              <a:rPr lang="en-GB" sz="1200" b="0" strike="noStrike" spc="-1" dirty="0">
                <a:solidFill>
                  <a:srgbClr val="000000"/>
                </a:solidFill>
                <a:latin typeface="Century Gothic" panose="020B0502020202020204" pitchFamily="34" charset="0"/>
              </a:rPr>
              <a:t> Lied.</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wiederhole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samstags</a:t>
            </a:r>
            <a:r>
              <a:rPr lang="en-GB" sz="1200" b="0" strike="noStrike" spc="-1" dirty="0">
                <a:solidFill>
                  <a:srgbClr val="000000"/>
                </a:solidFill>
                <a:latin typeface="Century Gothic" panose="020B0502020202020204" pitchFamily="34" charset="0"/>
              </a:rPr>
              <a:t> das Lied. </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mache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donnerstags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Fotos</a:t>
            </a:r>
            <a:r>
              <a:rPr lang="en-GB" sz="1200" b="0" strike="noStrike" spc="-1" dirty="0">
                <a:solidFill>
                  <a:srgbClr val="000000"/>
                </a:solidFill>
                <a:latin typeface="Century Gothic" panose="020B0502020202020204" pitchFamily="34" charset="0"/>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sitze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sonntags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zu</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Hause</a:t>
            </a:r>
            <a:r>
              <a:rPr lang="en-GB" sz="1200" b="0" strike="noStrike" spc="-1" dirty="0">
                <a:solidFill>
                  <a:srgbClr val="000000"/>
                </a:solidFill>
                <a:latin typeface="Century Gothic" panose="020B0502020202020204" pitchFamily="34" charset="0"/>
              </a:rPr>
              <a:t> und ich </a:t>
            </a:r>
            <a:r>
              <a:rPr lang="en-GB" sz="1200" b="0" strike="noStrike" spc="-1" dirty="0" err="1">
                <a:solidFill>
                  <a:srgbClr val="000000"/>
                </a:solidFill>
                <a:latin typeface="Century Gothic" panose="020B0502020202020204" pitchFamily="34" charset="0"/>
              </a:rPr>
              <a:t>gewinne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Spiele</a:t>
            </a:r>
            <a:r>
              <a:rPr lang="en-GB" sz="1200" b="0" strike="noStrike" spc="-1" dirty="0">
                <a:solidFill>
                  <a:srgbClr val="000000"/>
                </a:solidFill>
                <a:latin typeface="Century Gothic" panose="020B0502020202020204" pitchFamily="34" charset="0"/>
              </a:rPr>
              <a:t>! Heute </a:t>
            </a:r>
            <a:r>
              <a:rPr lang="en-GB" sz="1200" b="0" strike="noStrike" spc="-1" dirty="0" err="1">
                <a:solidFill>
                  <a:srgbClr val="000000"/>
                </a:solidFill>
                <a:latin typeface="Century Gothic" panose="020B0502020202020204" pitchFamily="34" charset="0"/>
              </a:rPr>
              <a:t>ist</a:t>
            </a:r>
            <a:r>
              <a:rPr lang="en-GB" sz="1200" b="0" strike="noStrike" spc="-1" dirty="0">
                <a:solidFill>
                  <a:srgbClr val="000000"/>
                </a:solidFill>
                <a:latin typeface="Century Gothic" panose="020B0502020202020204" pitchFamily="34" charset="0"/>
              </a:rPr>
              <a:t> Sonntag! </a:t>
            </a:r>
          </a:p>
          <a:p>
            <a:pPr marL="229320" indent="-228600">
              <a:lnSpc>
                <a:spcPct val="100000"/>
              </a:lnSpc>
              <a:buClr>
                <a:srgbClr val="000000"/>
              </a:buClr>
              <a:buFont typeface="Calibri"/>
              <a:buAutoNum type="arabicPeriod"/>
            </a:pP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85346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forming sentences in the first, second and 3</a:t>
            </a:r>
            <a:r>
              <a:rPr lang="en-GB" b="0" baseline="30000" dirty="0"/>
              <a:t>rd</a:t>
            </a:r>
            <a:r>
              <a:rPr lang="en-GB" b="0" dirty="0"/>
              <a:t> person singular present tense using time adverbs.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Section A- pupils are given the English sentences and a jumbled up German sentence. They must rewrite the German correctly. Click to bring up the call-out to remind about position of the time adverb.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Discuss number 1 as a class and click for answer. Give pupils time independently to do numbers 2-4. Click to reveal answers.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Move on to full translation in Section B. Emphasise to pupils that the verb endings for ich/du/er/</a:t>
            </a:r>
            <a:r>
              <a:rPr lang="en-GB" b="0" dirty="0" err="1"/>
              <a:t>sie</a:t>
            </a:r>
            <a:r>
              <a:rPr lang="en-GB" b="0" dirty="0"/>
              <a:t> and the time adverbs are the most important considerations here (correct spellings of other words is a bonus).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Click to bring up answers one by one. Emphasise as you do so that despite the English simple present and present continuous looking and sounding quite different, German just has the one present tense. Most common mistake here would be for pupils to try and translate ‘am’ and ‘is’ in present continuous, which we want to try and eradicate now!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In Years 5/6, pupils will learn that you can start sentences with the time adverbs and invert the verb and subject (Word Order 2), but for now we are sticking to straightforward word order. If you have native pupils (or someone who has learnt a lot of German) they may find it more natural to write e.g. ‘</a:t>
            </a:r>
            <a:r>
              <a:rPr lang="en-GB" sz="1200" b="0" dirty="0" err="1"/>
              <a:t>Montags</a:t>
            </a:r>
            <a:r>
              <a:rPr lang="en-GB" sz="1200" b="0" dirty="0"/>
              <a:t> </a:t>
            </a:r>
            <a:r>
              <a:rPr lang="en-GB" sz="1200" b="0" dirty="0" err="1"/>
              <a:t>sitze</a:t>
            </a:r>
            <a:r>
              <a:rPr lang="en-GB" sz="1200" b="0" dirty="0"/>
              <a:t> ich </a:t>
            </a:r>
            <a:r>
              <a:rPr lang="en-GB" sz="1200" b="0" dirty="0" err="1"/>
              <a:t>neben</a:t>
            </a:r>
            <a:r>
              <a:rPr lang="en-GB" sz="1200" b="0" dirty="0"/>
              <a:t> Lukas’. </a:t>
            </a:r>
            <a:br>
              <a:rPr lang="en-GB" dirty="0"/>
            </a:br>
            <a:br>
              <a:rPr lang="en-GB" dirty="0"/>
            </a:br>
            <a:r>
              <a:rPr lang="en-GB" b="1" dirty="0"/>
              <a:t>Additional task suggestions:</a:t>
            </a:r>
            <a:br>
              <a:rPr lang="en-GB" dirty="0"/>
            </a:br>
            <a:r>
              <a:rPr lang="en-GB" dirty="0"/>
              <a:t>1.  Pupils make their own sentences about what they do/are doing and their friends do/are doing on different days.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178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09080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480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99519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29638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1603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840584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68769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490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66314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6286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2111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25827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750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8434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4614763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35.png"/><Relationship Id="rId18" Type="http://schemas.openxmlformats.org/officeDocument/2006/relationships/image" Target="../media/image51.png"/><Relationship Id="rId3" Type="http://schemas.openxmlformats.org/officeDocument/2006/relationships/audio" Target="../media/audio40.wav"/><Relationship Id="rId21" Type="http://schemas.openxmlformats.org/officeDocument/2006/relationships/image" Target="../media/image54.svg"/><Relationship Id="rId7" Type="http://schemas.openxmlformats.org/officeDocument/2006/relationships/audio" Target="../media/audio44.wav"/><Relationship Id="rId12" Type="http://schemas.openxmlformats.org/officeDocument/2006/relationships/image" Target="../media/image32.png"/><Relationship Id="rId17" Type="http://schemas.openxmlformats.org/officeDocument/2006/relationships/image" Target="../media/image50.png"/><Relationship Id="rId2" Type="http://schemas.openxmlformats.org/officeDocument/2006/relationships/notesSlide" Target="../notesSlides/notesSlide10.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audio" Target="../media/audio43.wav"/><Relationship Id="rId11" Type="http://schemas.openxmlformats.org/officeDocument/2006/relationships/image" Target="../media/image29.png"/><Relationship Id="rId5" Type="http://schemas.openxmlformats.org/officeDocument/2006/relationships/audio" Target="../media/audio42.wav"/><Relationship Id="rId15" Type="http://schemas.openxmlformats.org/officeDocument/2006/relationships/image" Target="../media/image48.png"/><Relationship Id="rId10" Type="http://schemas.openxmlformats.org/officeDocument/2006/relationships/audio" Target="../media/audio46.wav"/><Relationship Id="rId19" Type="http://schemas.openxmlformats.org/officeDocument/2006/relationships/image" Target="../media/image52.png"/><Relationship Id="rId4" Type="http://schemas.openxmlformats.org/officeDocument/2006/relationships/audio" Target="../media/audio41.wav"/><Relationship Id="rId9" Type="http://schemas.openxmlformats.org/officeDocument/2006/relationships/image" Target="../media/image47.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18" Type="http://schemas.openxmlformats.org/officeDocument/2006/relationships/audio" Target="../media/audio60.wav"/><Relationship Id="rId26" Type="http://schemas.openxmlformats.org/officeDocument/2006/relationships/audio" Target="../media/audio68.wav"/><Relationship Id="rId3" Type="http://schemas.openxmlformats.org/officeDocument/2006/relationships/audio" Target="../media/audio48.wav"/><Relationship Id="rId21" Type="http://schemas.openxmlformats.org/officeDocument/2006/relationships/audio" Target="../media/audio63.wav"/><Relationship Id="rId7" Type="http://schemas.openxmlformats.org/officeDocument/2006/relationships/audio" Target="../media/audio49.wav"/><Relationship Id="rId12" Type="http://schemas.openxmlformats.org/officeDocument/2006/relationships/audio" Target="../media/audio54.wav"/><Relationship Id="rId17" Type="http://schemas.openxmlformats.org/officeDocument/2006/relationships/audio" Target="../media/audio59.wav"/><Relationship Id="rId25" Type="http://schemas.openxmlformats.org/officeDocument/2006/relationships/audio" Target="../media/audio67.wav"/><Relationship Id="rId2" Type="http://schemas.openxmlformats.org/officeDocument/2006/relationships/notesSlide" Target="../notesSlides/notesSlide12.xml"/><Relationship Id="rId16" Type="http://schemas.openxmlformats.org/officeDocument/2006/relationships/audio" Target="../media/audio58.wav"/><Relationship Id="rId20" Type="http://schemas.openxmlformats.org/officeDocument/2006/relationships/audio" Target="../media/audio62.wav"/><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audio" Target="../media/audio53.wav"/><Relationship Id="rId24" Type="http://schemas.openxmlformats.org/officeDocument/2006/relationships/audio" Target="../media/audio66.wav"/><Relationship Id="rId5" Type="http://schemas.openxmlformats.org/officeDocument/2006/relationships/image" Target="../media/image56.png"/><Relationship Id="rId15" Type="http://schemas.openxmlformats.org/officeDocument/2006/relationships/audio" Target="../media/audio57.wav"/><Relationship Id="rId23" Type="http://schemas.openxmlformats.org/officeDocument/2006/relationships/audio" Target="../media/audio65.wav"/><Relationship Id="rId10" Type="http://schemas.openxmlformats.org/officeDocument/2006/relationships/audio" Target="../media/audio52.wav"/><Relationship Id="rId19" Type="http://schemas.openxmlformats.org/officeDocument/2006/relationships/audio" Target="../media/audio61.wav"/><Relationship Id="rId4" Type="http://schemas.openxmlformats.org/officeDocument/2006/relationships/image" Target="../media/image55.png"/><Relationship Id="rId9" Type="http://schemas.openxmlformats.org/officeDocument/2006/relationships/audio" Target="../media/audio51.wav"/><Relationship Id="rId14" Type="http://schemas.openxmlformats.org/officeDocument/2006/relationships/audio" Target="../media/audio56.wav"/><Relationship Id="rId22" Type="http://schemas.openxmlformats.org/officeDocument/2006/relationships/audio" Target="../media/audio64.wav"/><Relationship Id="rId27" Type="http://schemas.openxmlformats.org/officeDocument/2006/relationships/audio" Target="../media/audio69.wav"/></Relationships>
</file>

<file path=ppt/slides/_rels/slide13.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3.sv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9.svg"/><Relationship Id="rId1" Type="http://schemas.openxmlformats.org/officeDocument/2006/relationships/slideLayout" Target="../slideLayouts/slideLayout12.xml"/><Relationship Id="rId6" Type="http://schemas.openxmlformats.org/officeDocument/2006/relationships/audio" Target="../media/audio10.wav"/><Relationship Id="rId11" Type="http://schemas.openxmlformats.org/officeDocument/2006/relationships/image" Target="../media/image11.png"/><Relationship Id="rId5" Type="http://schemas.openxmlformats.org/officeDocument/2006/relationships/audio" Target="../media/audio9.wav"/><Relationship Id="rId1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audio" Target="../media/audio8.wav"/><Relationship Id="rId9" Type="http://schemas.openxmlformats.org/officeDocument/2006/relationships/image" Target="../media/image5.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9.gif"/><Relationship Id="rId3" Type="http://schemas.openxmlformats.org/officeDocument/2006/relationships/image" Target="../media/image15.png"/><Relationship Id="rId7" Type="http://schemas.openxmlformats.org/officeDocument/2006/relationships/audio" Target="../media/audio16.wav"/><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image" Target="../media/image17.png"/><Relationship Id="rId5" Type="http://schemas.openxmlformats.org/officeDocument/2006/relationships/audio" Target="../media/audio14.wav"/><Relationship Id="rId10" Type="http://schemas.openxmlformats.org/officeDocument/2006/relationships/image" Target="../media/image16.png"/><Relationship Id="rId4" Type="http://schemas.openxmlformats.org/officeDocument/2006/relationships/audio" Target="../media/audio13.wav"/><Relationship Id="rId9" Type="http://schemas.openxmlformats.org/officeDocument/2006/relationships/audio" Target="../media/audio18.wav"/></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3.svg"/><Relationship Id="rId3" Type="http://schemas.openxmlformats.org/officeDocument/2006/relationships/audio" Target="../media/audio19.wav"/><Relationship Id="rId7" Type="http://schemas.openxmlformats.org/officeDocument/2006/relationships/image" Target="../media/image22.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audio" Target="../media/audio20.wav"/><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7.png"/><Relationship Id="rId21" Type="http://schemas.openxmlformats.org/officeDocument/2006/relationships/image" Target="../media/image37.png"/><Relationship Id="rId7" Type="http://schemas.openxmlformats.org/officeDocument/2006/relationships/audio" Target="../media/audio23.wav"/><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3.png"/><Relationship Id="rId20" Type="http://schemas.openxmlformats.org/officeDocument/2006/relationships/audio" Target="../media/audio28.wav"/><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image" Target="../media/image32.png"/><Relationship Id="rId10" Type="http://schemas.openxmlformats.org/officeDocument/2006/relationships/audio" Target="../media/audio26.wav"/><Relationship Id="rId19"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audio" Target="../media/audio25.wav"/><Relationship Id="rId14" Type="http://schemas.openxmlformats.org/officeDocument/2006/relationships/image" Target="../media/image31.png"/><Relationship Id="rId22" Type="http://schemas.openxmlformats.org/officeDocument/2006/relationships/audio" Target="../media/audio29.wav"/></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audio" Target="../media/audio34.wav"/><Relationship Id="rId18" Type="http://schemas.openxmlformats.org/officeDocument/2006/relationships/image" Target="../media/image44.png"/><Relationship Id="rId3" Type="http://schemas.openxmlformats.org/officeDocument/2006/relationships/image" Target="../media/image38.png"/><Relationship Id="rId21" Type="http://schemas.openxmlformats.org/officeDocument/2006/relationships/audio" Target="../media/audio39.wav"/><Relationship Id="rId7" Type="http://schemas.openxmlformats.org/officeDocument/2006/relationships/image" Target="../media/image42.svg"/><Relationship Id="rId12" Type="http://schemas.openxmlformats.org/officeDocument/2006/relationships/audio" Target="../media/audio33.wav"/><Relationship Id="rId17" Type="http://schemas.openxmlformats.org/officeDocument/2006/relationships/audio" Target="../media/audio38.wav"/><Relationship Id="rId2" Type="http://schemas.openxmlformats.org/officeDocument/2006/relationships/notesSlide" Target="../notesSlides/notesSlide9.xml"/><Relationship Id="rId16" Type="http://schemas.openxmlformats.org/officeDocument/2006/relationships/audio" Target="../media/audio37.wav"/><Relationship Id="rId20"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audio" Target="../media/audio32.wav"/><Relationship Id="rId5" Type="http://schemas.openxmlformats.org/officeDocument/2006/relationships/image" Target="../media/image40.png"/><Relationship Id="rId15" Type="http://schemas.openxmlformats.org/officeDocument/2006/relationships/audio" Target="../media/audio36.wav"/><Relationship Id="rId10" Type="http://schemas.openxmlformats.org/officeDocument/2006/relationships/audio" Target="../media/audio31.wav"/><Relationship Id="rId19"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audio" Target="../media/audio30.wav"/><Relationship Id="rId14" Type="http://schemas.openxmlformats.org/officeDocument/2006/relationships/audio" Target="../media/audio35.wav"/><Relationship Id="rId22"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2</a:t>
            </a:r>
          </a:p>
        </p:txBody>
      </p:sp>
      <p:sp>
        <p:nvSpPr>
          <p:cNvPr id="10" name="Title 1">
            <a:extLst>
              <a:ext uri="{FF2B5EF4-FFF2-40B4-BE49-F238E27FC236}">
                <a16:creationId xmlns:a16="http://schemas.microsoft.com/office/drawing/2014/main" id="{864FE68D-8847-4DE1-85BB-94BD7923D799}"/>
              </a:ext>
            </a:extLst>
          </p:cNvPr>
          <p:cNvSpPr txBox="1">
            <a:spLocks/>
          </p:cNvSpPr>
          <p:nvPr/>
        </p:nvSpPr>
        <p:spPr>
          <a:xfrm>
            <a:off x="-115367" y="240667"/>
            <a:ext cx="4350240" cy="1682725"/>
          </a:xfrm>
          <a:prstGeom prst="rect">
            <a:avLst/>
          </a:prstGeom>
          <a:noFill/>
          <a:ln>
            <a:noFill/>
          </a:ln>
        </p:spPr>
        <p:txBody>
          <a:bodyPr spcFirstLastPara="1" wrap="square" lIns="91425" tIns="45700" rIns="91425" bIns="45700" anchor="ctr"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4000" b="1" kern="0" spc="-1">
                <a:solidFill>
                  <a:schemeClr val="bg1"/>
                </a:solidFill>
                <a:latin typeface="Century Gothic" panose="020B0502020202020204" pitchFamily="34" charset="0"/>
              </a:rPr>
              <a:t>Talking about activities and events</a:t>
            </a:r>
            <a:endParaRPr lang="en-GB" sz="4000" kern="0" dirty="0"/>
          </a:p>
        </p:txBody>
      </p:sp>
      <p:pic>
        <p:nvPicPr>
          <p:cNvPr id="12" name="Picture 11">
            <a:extLst>
              <a:ext uri="{FF2B5EF4-FFF2-40B4-BE49-F238E27FC236}">
                <a16:creationId xmlns:a16="http://schemas.microsoft.com/office/drawing/2014/main" id="{C7F9E202-E29F-469A-AFCE-755BA1E5A66A}"/>
              </a:ext>
            </a:extLst>
          </p:cNvPr>
          <p:cNvPicPr>
            <a:picLocks noChangeAspect="1"/>
          </p:cNvPicPr>
          <p:nvPr/>
        </p:nvPicPr>
        <p:blipFill>
          <a:blip r:embed="rId4"/>
          <a:stretch>
            <a:fillRect/>
          </a:stretch>
        </p:blipFill>
        <p:spPr>
          <a:xfrm>
            <a:off x="0" y="2083504"/>
            <a:ext cx="4350984" cy="2850355"/>
          </a:xfrm>
          <a:prstGeom prst="rect">
            <a:avLst/>
          </a:prstGeom>
        </p:spPr>
      </p:pic>
      <p:pic>
        <p:nvPicPr>
          <p:cNvPr id="11" name="Picture 10">
            <a:extLst>
              <a:ext uri="{FF2B5EF4-FFF2-40B4-BE49-F238E27FC236}">
                <a16:creationId xmlns:a16="http://schemas.microsoft.com/office/drawing/2014/main" id="{FEA87C12-3BD7-413B-B100-FCB49FD81BDB}"/>
              </a:ext>
            </a:extLst>
          </p:cNvPr>
          <p:cNvPicPr>
            <a:picLocks noChangeAspect="1"/>
          </p:cNvPicPr>
          <p:nvPr/>
        </p:nvPicPr>
        <p:blipFill>
          <a:blip r:embed="rId5"/>
          <a:stretch>
            <a:fillRect/>
          </a:stretch>
        </p:blipFill>
        <p:spPr>
          <a:xfrm>
            <a:off x="60470" y="2206970"/>
            <a:ext cx="4206605" cy="2615411"/>
          </a:xfrm>
          <a:prstGeom prst="rect">
            <a:avLst/>
          </a:prstGeom>
        </p:spPr>
      </p:pic>
      <p:pic>
        <p:nvPicPr>
          <p:cNvPr id="3" name="Picture 2">
            <a:extLst>
              <a:ext uri="{FF2B5EF4-FFF2-40B4-BE49-F238E27FC236}">
                <a16:creationId xmlns:a16="http://schemas.microsoft.com/office/drawing/2014/main" id="{023C7768-2991-435F-81F4-48973244038B}"/>
              </a:ext>
            </a:extLst>
          </p:cNvPr>
          <p:cNvPicPr>
            <a:picLocks noChangeAspect="1"/>
          </p:cNvPicPr>
          <p:nvPr/>
        </p:nvPicPr>
        <p:blipFill>
          <a:blip r:embed="rId6"/>
          <a:stretch>
            <a:fillRect/>
          </a:stretch>
        </p:blipFill>
        <p:spPr>
          <a:xfrm>
            <a:off x="1428028" y="3460224"/>
            <a:ext cx="286537" cy="4694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7">
            <a:extLst>
              <a:ext uri="{FF2B5EF4-FFF2-40B4-BE49-F238E27FC236}">
                <a16:creationId xmlns:a16="http://schemas.microsoft.com/office/drawing/2014/main" id="{EF8889D2-4B60-4A76-A14E-4CCA813B7C9F}"/>
              </a:ext>
            </a:extLst>
          </p:cNvPr>
          <p:cNvGraphicFramePr>
            <a:graphicFrameLocks noGrp="1"/>
          </p:cNvGraphicFramePr>
          <p:nvPr>
            <p:extLst>
              <p:ext uri="{D42A27DB-BD31-4B8C-83A1-F6EECF244321}">
                <p14:modId xmlns:p14="http://schemas.microsoft.com/office/powerpoint/2010/main" val="895753181"/>
              </p:ext>
            </p:extLst>
          </p:nvPr>
        </p:nvGraphicFramePr>
        <p:xfrm>
          <a:off x="527305" y="3990888"/>
          <a:ext cx="10237519" cy="2773680"/>
        </p:xfrm>
        <a:graphic>
          <a:graphicData uri="http://schemas.openxmlformats.org/drawingml/2006/table">
            <a:tbl>
              <a:tblPr firstRow="1" bandRow="1">
                <a:tableStyleId>{5940675A-B579-460E-94D1-54222C63F5DA}</a:tableStyleId>
              </a:tblPr>
              <a:tblGrid>
                <a:gridCol w="1236135">
                  <a:extLst>
                    <a:ext uri="{9D8B030D-6E8A-4147-A177-3AD203B41FA5}">
                      <a16:colId xmlns:a16="http://schemas.microsoft.com/office/drawing/2014/main" val="88879626"/>
                    </a:ext>
                  </a:extLst>
                </a:gridCol>
                <a:gridCol w="1258552">
                  <a:extLst>
                    <a:ext uri="{9D8B030D-6E8A-4147-A177-3AD203B41FA5}">
                      <a16:colId xmlns:a16="http://schemas.microsoft.com/office/drawing/2014/main" val="559604998"/>
                    </a:ext>
                  </a:extLst>
                </a:gridCol>
                <a:gridCol w="1313272">
                  <a:extLst>
                    <a:ext uri="{9D8B030D-6E8A-4147-A177-3AD203B41FA5}">
                      <a16:colId xmlns:a16="http://schemas.microsoft.com/office/drawing/2014/main" val="748532670"/>
                    </a:ext>
                  </a:extLst>
                </a:gridCol>
                <a:gridCol w="1231192">
                  <a:extLst>
                    <a:ext uri="{9D8B030D-6E8A-4147-A177-3AD203B41FA5}">
                      <a16:colId xmlns:a16="http://schemas.microsoft.com/office/drawing/2014/main" val="220763038"/>
                    </a:ext>
                  </a:extLst>
                </a:gridCol>
                <a:gridCol w="1258552">
                  <a:extLst>
                    <a:ext uri="{9D8B030D-6E8A-4147-A177-3AD203B41FA5}">
                      <a16:colId xmlns:a16="http://schemas.microsoft.com/office/drawing/2014/main" val="2679525264"/>
                    </a:ext>
                  </a:extLst>
                </a:gridCol>
                <a:gridCol w="1231192">
                  <a:extLst>
                    <a:ext uri="{9D8B030D-6E8A-4147-A177-3AD203B41FA5}">
                      <a16:colId xmlns:a16="http://schemas.microsoft.com/office/drawing/2014/main" val="2934023717"/>
                    </a:ext>
                  </a:extLst>
                </a:gridCol>
                <a:gridCol w="1354312">
                  <a:extLst>
                    <a:ext uri="{9D8B030D-6E8A-4147-A177-3AD203B41FA5}">
                      <a16:colId xmlns:a16="http://schemas.microsoft.com/office/drawing/2014/main" val="3905154072"/>
                    </a:ext>
                  </a:extLst>
                </a:gridCol>
                <a:gridCol w="1354312">
                  <a:extLst>
                    <a:ext uri="{9D8B030D-6E8A-4147-A177-3AD203B41FA5}">
                      <a16:colId xmlns:a16="http://schemas.microsoft.com/office/drawing/2014/main" val="3156484874"/>
                    </a:ext>
                  </a:extLst>
                </a:gridCol>
              </a:tblGrid>
              <a:tr h="357069">
                <a:tc>
                  <a:txBody>
                    <a:bodyPr/>
                    <a:lstStyle/>
                    <a:p>
                      <a:r>
                        <a:rPr lang="en-GB" sz="2400" b="1" dirty="0">
                          <a:solidFill>
                            <a:srgbClr val="002060"/>
                          </a:solidFill>
                          <a:latin typeface="Segoe Print" panose="02000600000000000000" pitchFamily="2" charset="0"/>
                        </a:rPr>
                        <a:t>MO.</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DI.</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MI.</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DO.</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FR.</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SA.</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SO.</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Heute</a:t>
                      </a:r>
                    </a:p>
                  </a:txBody>
                  <a:tcPr>
                    <a:solidFill>
                      <a:schemeClr val="accent4">
                        <a:lumMod val="20000"/>
                        <a:lumOff val="80000"/>
                      </a:schemeClr>
                    </a:solidFill>
                  </a:tcPr>
                </a:tc>
                <a:extLst>
                  <a:ext uri="{0D108BD9-81ED-4DB2-BD59-A6C34878D82A}">
                    <a16:rowId xmlns:a16="http://schemas.microsoft.com/office/drawing/2014/main" val="1542995276"/>
                  </a:ext>
                </a:extLst>
              </a:tr>
              <a:tr h="987303">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sz="2000" dirty="0">
                        <a:solidFill>
                          <a:srgbClr val="002060"/>
                        </a:solidFill>
                        <a:latin typeface="Century Gothic" panose="020B0502020202020204" pitchFamily="34" charset="0"/>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solidFill>
                      <a:schemeClr val="accent4">
                        <a:lumMod val="20000"/>
                        <a:lumOff val="80000"/>
                      </a:schemeClr>
                    </a:solidFill>
                  </a:tcPr>
                </a:tc>
                <a:tc>
                  <a:txBody>
                    <a:bodyPr/>
                    <a:lstStyle/>
                    <a:p>
                      <a:endParaRPr lang="en-GB" dirty="0">
                        <a:latin typeface="Segoe Print" panose="02000600000000000000" pitchFamily="2" charset="0"/>
                      </a:endParaRPr>
                    </a:p>
                  </a:txBody>
                  <a:tcPr>
                    <a:solidFill>
                      <a:schemeClr val="accent4">
                        <a:lumMod val="20000"/>
                        <a:lumOff val="80000"/>
                      </a:schemeClr>
                    </a:solidFill>
                  </a:tcPr>
                </a:tc>
                <a:extLst>
                  <a:ext uri="{0D108BD9-81ED-4DB2-BD59-A6C34878D82A}">
                    <a16:rowId xmlns:a16="http://schemas.microsoft.com/office/drawing/2014/main" val="1932622733"/>
                  </a:ext>
                </a:extLst>
              </a:tr>
            </a:tbl>
          </a:graphicData>
        </a:graphic>
      </p:graphicFrame>
      <p:graphicFrame>
        <p:nvGraphicFramePr>
          <p:cNvPr id="3" name="Table 7">
            <a:extLst>
              <a:ext uri="{FF2B5EF4-FFF2-40B4-BE49-F238E27FC236}">
                <a16:creationId xmlns:a16="http://schemas.microsoft.com/office/drawing/2014/main" id="{4D37D449-45D5-4892-ADFD-00E247F81DDC}"/>
              </a:ext>
            </a:extLst>
          </p:cNvPr>
          <p:cNvGraphicFramePr>
            <a:graphicFrameLocks noGrp="1"/>
          </p:cNvGraphicFramePr>
          <p:nvPr>
            <p:extLst>
              <p:ext uri="{D42A27DB-BD31-4B8C-83A1-F6EECF244321}">
                <p14:modId xmlns:p14="http://schemas.microsoft.com/office/powerpoint/2010/main" val="2504478657"/>
              </p:ext>
            </p:extLst>
          </p:nvPr>
        </p:nvGraphicFramePr>
        <p:xfrm>
          <a:off x="543345" y="1107441"/>
          <a:ext cx="10237519" cy="2715056"/>
        </p:xfrm>
        <a:graphic>
          <a:graphicData uri="http://schemas.openxmlformats.org/drawingml/2006/table">
            <a:tbl>
              <a:tblPr firstRow="1" bandRow="1">
                <a:tableStyleId>{5940675A-B579-460E-94D1-54222C63F5DA}</a:tableStyleId>
              </a:tblPr>
              <a:tblGrid>
                <a:gridCol w="1236135">
                  <a:extLst>
                    <a:ext uri="{9D8B030D-6E8A-4147-A177-3AD203B41FA5}">
                      <a16:colId xmlns:a16="http://schemas.microsoft.com/office/drawing/2014/main" val="88879626"/>
                    </a:ext>
                  </a:extLst>
                </a:gridCol>
                <a:gridCol w="1258552">
                  <a:extLst>
                    <a:ext uri="{9D8B030D-6E8A-4147-A177-3AD203B41FA5}">
                      <a16:colId xmlns:a16="http://schemas.microsoft.com/office/drawing/2014/main" val="559604998"/>
                    </a:ext>
                  </a:extLst>
                </a:gridCol>
                <a:gridCol w="1313272">
                  <a:extLst>
                    <a:ext uri="{9D8B030D-6E8A-4147-A177-3AD203B41FA5}">
                      <a16:colId xmlns:a16="http://schemas.microsoft.com/office/drawing/2014/main" val="748532670"/>
                    </a:ext>
                  </a:extLst>
                </a:gridCol>
                <a:gridCol w="1231192">
                  <a:extLst>
                    <a:ext uri="{9D8B030D-6E8A-4147-A177-3AD203B41FA5}">
                      <a16:colId xmlns:a16="http://schemas.microsoft.com/office/drawing/2014/main" val="220763038"/>
                    </a:ext>
                  </a:extLst>
                </a:gridCol>
                <a:gridCol w="1258552">
                  <a:extLst>
                    <a:ext uri="{9D8B030D-6E8A-4147-A177-3AD203B41FA5}">
                      <a16:colId xmlns:a16="http://schemas.microsoft.com/office/drawing/2014/main" val="2679525264"/>
                    </a:ext>
                  </a:extLst>
                </a:gridCol>
                <a:gridCol w="1231192">
                  <a:extLst>
                    <a:ext uri="{9D8B030D-6E8A-4147-A177-3AD203B41FA5}">
                      <a16:colId xmlns:a16="http://schemas.microsoft.com/office/drawing/2014/main" val="2934023717"/>
                    </a:ext>
                  </a:extLst>
                </a:gridCol>
                <a:gridCol w="1354312">
                  <a:extLst>
                    <a:ext uri="{9D8B030D-6E8A-4147-A177-3AD203B41FA5}">
                      <a16:colId xmlns:a16="http://schemas.microsoft.com/office/drawing/2014/main" val="3905154072"/>
                    </a:ext>
                  </a:extLst>
                </a:gridCol>
                <a:gridCol w="1354312">
                  <a:extLst>
                    <a:ext uri="{9D8B030D-6E8A-4147-A177-3AD203B41FA5}">
                      <a16:colId xmlns:a16="http://schemas.microsoft.com/office/drawing/2014/main" val="3156484874"/>
                    </a:ext>
                  </a:extLst>
                </a:gridCol>
              </a:tblGrid>
              <a:tr h="490016">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tc>
                  <a:txBody>
                    <a:bodyPr/>
                    <a:lstStyle/>
                    <a:p>
                      <a:r>
                        <a:rPr lang="en-GB" sz="2400" b="1" dirty="0">
                          <a:solidFill>
                            <a:srgbClr val="002060"/>
                          </a:solidFill>
                          <a:latin typeface="Segoe Print" panose="02000600000000000000" pitchFamily="2" charset="0"/>
                        </a:rPr>
                        <a:t>Heute</a:t>
                      </a:r>
                    </a:p>
                  </a:txBody>
                  <a:tcPr/>
                </a:tc>
                <a:extLst>
                  <a:ext uri="{0D108BD9-81ED-4DB2-BD59-A6C34878D82A}">
                    <a16:rowId xmlns:a16="http://schemas.microsoft.com/office/drawing/2014/main" val="1542995276"/>
                  </a:ext>
                </a:extLst>
              </a:tr>
              <a:tr h="1918253">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pic>
        <p:nvPicPr>
          <p:cNvPr id="2" name="Picture 1">
            <a:extLst>
              <a:ext uri="{FF2B5EF4-FFF2-40B4-BE49-F238E27FC236}">
                <a16:creationId xmlns:a16="http://schemas.microsoft.com/office/drawing/2014/main" id="{F57D2E00-0388-483F-8493-D5AF352C3AF3}"/>
              </a:ext>
            </a:extLst>
          </p:cNvPr>
          <p:cNvPicPr>
            <a:picLocks noChangeAspect="1"/>
          </p:cNvPicPr>
          <p:nvPr/>
        </p:nvPicPr>
        <p:blipFill>
          <a:blip r:embed="rId9"/>
          <a:stretch>
            <a:fillRect/>
          </a:stretch>
        </p:blipFill>
        <p:spPr>
          <a:xfrm>
            <a:off x="567031" y="2081313"/>
            <a:ext cx="1159616" cy="689282"/>
          </a:xfrm>
          <a:prstGeom prst="rect">
            <a:avLst/>
          </a:prstGeom>
        </p:spPr>
      </p:pic>
      <p:sp>
        <p:nvSpPr>
          <p:cNvPr id="4" name="Google Shape;119;p1">
            <a:extLst>
              <a:ext uri="{FF2B5EF4-FFF2-40B4-BE49-F238E27FC236}">
                <a16:creationId xmlns:a16="http://schemas.microsoft.com/office/drawing/2014/main" id="{3D8C9E1F-1212-46AE-A731-F8A95E5865A1}"/>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kern="0" dirty="0">
                <a:solidFill>
                  <a:srgbClr val="002060"/>
                </a:solidFill>
                <a:latin typeface="Century Gothic" panose="020B0502020202020204" pitchFamily="34" charset="0"/>
                <a:ea typeface="Century Gothic"/>
                <a:cs typeface="Century Gothic"/>
                <a:sym typeface="Century Gothic"/>
              </a:rPr>
              <a:t>Follow up 4: </a:t>
            </a:r>
            <a:endParaRPr lang="en-GB" sz="2800" kern="0" dirty="0">
              <a:latin typeface="Century Gothic" panose="020B0502020202020204" pitchFamily="34" charset="0"/>
            </a:endParaRPr>
          </a:p>
        </p:txBody>
      </p:sp>
      <p:sp>
        <p:nvSpPr>
          <p:cNvPr id="6" name="TextBox 5">
            <a:extLst>
              <a:ext uri="{FF2B5EF4-FFF2-40B4-BE49-F238E27FC236}">
                <a16:creationId xmlns:a16="http://schemas.microsoft.com/office/drawing/2014/main" id="{B31F8E53-1A00-4985-9138-D0782166B25D}"/>
              </a:ext>
            </a:extLst>
          </p:cNvPr>
          <p:cNvSpPr txBox="1"/>
          <p:nvPr/>
        </p:nvSpPr>
        <p:spPr>
          <a:xfrm>
            <a:off x="2792690" y="97703"/>
            <a:ext cx="98623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Find your partner’s weekly activities to sink their ships!</a:t>
            </a:r>
          </a:p>
        </p:txBody>
      </p:sp>
      <p:sp>
        <p:nvSpPr>
          <p:cNvPr id="7" name="TextBox 6">
            <a:hlinkClick r:id="" action="ppaction://noaction">
              <a:snd r:embed="rId10" name="T3_W2F_10.1.wav"/>
            </a:hlinkClick>
            <a:extLst>
              <a:ext uri="{FF2B5EF4-FFF2-40B4-BE49-F238E27FC236}">
                <a16:creationId xmlns:a16="http://schemas.microsoft.com/office/drawing/2014/main" id="{94EC135C-56B7-44F8-A6E8-3DADC40817FE}"/>
              </a:ext>
            </a:extLst>
          </p:cNvPr>
          <p:cNvSpPr txBox="1"/>
          <p:nvPr/>
        </p:nvSpPr>
        <p:spPr>
          <a:xfrm>
            <a:off x="50602" y="595082"/>
            <a:ext cx="185642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Beispiel</a:t>
            </a:r>
            <a:endParaRPr lang="en-GB" sz="2400" b="1" dirty="0">
              <a:solidFill>
                <a:srgbClr val="002060"/>
              </a:solidFill>
              <a:latin typeface="Century Gothic" panose="020B0502020202020204" pitchFamily="34" charset="0"/>
            </a:endParaRPr>
          </a:p>
        </p:txBody>
      </p:sp>
      <p:pic>
        <p:nvPicPr>
          <p:cNvPr id="8" name="Picture 7">
            <a:extLst>
              <a:ext uri="{FF2B5EF4-FFF2-40B4-BE49-F238E27FC236}">
                <a16:creationId xmlns:a16="http://schemas.microsoft.com/office/drawing/2014/main" id="{375FB80B-187B-4EE2-AE2A-872F96908036}"/>
              </a:ext>
            </a:extLst>
          </p:cNvPr>
          <p:cNvPicPr>
            <a:picLocks noChangeAspect="1"/>
          </p:cNvPicPr>
          <p:nvPr/>
        </p:nvPicPr>
        <p:blipFill>
          <a:blip r:embed="rId9"/>
          <a:stretch>
            <a:fillRect/>
          </a:stretch>
        </p:blipFill>
        <p:spPr>
          <a:xfrm>
            <a:off x="1862601" y="2104390"/>
            <a:ext cx="1159616" cy="689282"/>
          </a:xfrm>
          <a:prstGeom prst="rect">
            <a:avLst/>
          </a:prstGeom>
        </p:spPr>
      </p:pic>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9"/>
          <a:stretch>
            <a:fillRect/>
          </a:stretch>
        </p:blipFill>
        <p:spPr>
          <a:xfrm>
            <a:off x="3104409" y="2120328"/>
            <a:ext cx="1159616" cy="689282"/>
          </a:xfrm>
          <a:prstGeom prst="rect">
            <a:avLst/>
          </a:prstGeom>
        </p:spPr>
      </p:pic>
      <p:pic>
        <p:nvPicPr>
          <p:cNvPr id="10" name="Picture 9">
            <a:extLst>
              <a:ext uri="{FF2B5EF4-FFF2-40B4-BE49-F238E27FC236}">
                <a16:creationId xmlns:a16="http://schemas.microsoft.com/office/drawing/2014/main" id="{8EC909B4-899F-4E7D-B269-FBCA29DC3A3E}"/>
              </a:ext>
            </a:extLst>
          </p:cNvPr>
          <p:cNvPicPr>
            <a:picLocks noChangeAspect="1"/>
          </p:cNvPicPr>
          <p:nvPr/>
        </p:nvPicPr>
        <p:blipFill>
          <a:blip r:embed="rId9"/>
          <a:stretch>
            <a:fillRect/>
          </a:stretch>
        </p:blipFill>
        <p:spPr>
          <a:xfrm>
            <a:off x="4376119" y="2090274"/>
            <a:ext cx="1159616" cy="689282"/>
          </a:xfrm>
          <a:prstGeom prst="rect">
            <a:avLst/>
          </a:prstGeom>
        </p:spPr>
      </p:pic>
      <p:pic>
        <p:nvPicPr>
          <p:cNvPr id="11" name="Picture 10">
            <a:extLst>
              <a:ext uri="{FF2B5EF4-FFF2-40B4-BE49-F238E27FC236}">
                <a16:creationId xmlns:a16="http://schemas.microsoft.com/office/drawing/2014/main" id="{20A8263A-8473-4254-8F21-2E74F1BC04D8}"/>
              </a:ext>
            </a:extLst>
          </p:cNvPr>
          <p:cNvPicPr>
            <a:picLocks noChangeAspect="1"/>
          </p:cNvPicPr>
          <p:nvPr/>
        </p:nvPicPr>
        <p:blipFill>
          <a:blip r:embed="rId9"/>
          <a:stretch>
            <a:fillRect/>
          </a:stretch>
        </p:blipFill>
        <p:spPr>
          <a:xfrm>
            <a:off x="5647829" y="2089762"/>
            <a:ext cx="1159616" cy="689282"/>
          </a:xfrm>
          <a:prstGeom prst="rect">
            <a:avLst/>
          </a:prstGeom>
        </p:spPr>
      </p:pic>
      <p:pic>
        <p:nvPicPr>
          <p:cNvPr id="12" name="Picture 11">
            <a:extLst>
              <a:ext uri="{FF2B5EF4-FFF2-40B4-BE49-F238E27FC236}">
                <a16:creationId xmlns:a16="http://schemas.microsoft.com/office/drawing/2014/main" id="{AB853ADD-F111-47B7-B848-215312F30E90}"/>
              </a:ext>
            </a:extLst>
          </p:cNvPr>
          <p:cNvPicPr>
            <a:picLocks noChangeAspect="1"/>
          </p:cNvPicPr>
          <p:nvPr/>
        </p:nvPicPr>
        <p:blipFill>
          <a:blip r:embed="rId9"/>
          <a:stretch>
            <a:fillRect/>
          </a:stretch>
        </p:blipFill>
        <p:spPr>
          <a:xfrm>
            <a:off x="6889637" y="2089762"/>
            <a:ext cx="1159616" cy="689282"/>
          </a:xfrm>
          <a:prstGeom prst="rect">
            <a:avLst/>
          </a:prstGeom>
        </p:spPr>
      </p:pic>
      <p:pic>
        <p:nvPicPr>
          <p:cNvPr id="13" name="Picture 12">
            <a:extLst>
              <a:ext uri="{FF2B5EF4-FFF2-40B4-BE49-F238E27FC236}">
                <a16:creationId xmlns:a16="http://schemas.microsoft.com/office/drawing/2014/main" id="{584BC7B4-D4D3-435E-948C-C60A98A323F4}"/>
              </a:ext>
            </a:extLst>
          </p:cNvPr>
          <p:cNvPicPr>
            <a:picLocks noChangeAspect="1"/>
          </p:cNvPicPr>
          <p:nvPr/>
        </p:nvPicPr>
        <p:blipFill>
          <a:blip r:embed="rId9"/>
          <a:stretch>
            <a:fillRect/>
          </a:stretch>
        </p:blipFill>
        <p:spPr>
          <a:xfrm>
            <a:off x="8139857" y="2039161"/>
            <a:ext cx="1159616" cy="689282"/>
          </a:xfrm>
          <a:prstGeom prst="rect">
            <a:avLst/>
          </a:prstGeom>
        </p:spPr>
      </p:pic>
      <p:pic>
        <p:nvPicPr>
          <p:cNvPr id="14" name="Picture 13">
            <a:extLst>
              <a:ext uri="{FF2B5EF4-FFF2-40B4-BE49-F238E27FC236}">
                <a16:creationId xmlns:a16="http://schemas.microsoft.com/office/drawing/2014/main" id="{C50B69A3-787B-4594-A201-6CF6D1D86F30}"/>
              </a:ext>
            </a:extLst>
          </p:cNvPr>
          <p:cNvPicPr>
            <a:picLocks noChangeAspect="1"/>
          </p:cNvPicPr>
          <p:nvPr/>
        </p:nvPicPr>
        <p:blipFill>
          <a:blip r:embed="rId9"/>
          <a:stretch>
            <a:fillRect/>
          </a:stretch>
        </p:blipFill>
        <p:spPr>
          <a:xfrm>
            <a:off x="9490039" y="2023705"/>
            <a:ext cx="1159616" cy="689282"/>
          </a:xfrm>
          <a:prstGeom prst="rect">
            <a:avLst/>
          </a:prstGeom>
        </p:spPr>
      </p:pic>
      <p:pic>
        <p:nvPicPr>
          <p:cNvPr id="15" name="Picture 14">
            <a:extLst>
              <a:ext uri="{FF2B5EF4-FFF2-40B4-BE49-F238E27FC236}">
                <a16:creationId xmlns:a16="http://schemas.microsoft.com/office/drawing/2014/main" id="{E09E69CF-B368-475A-B590-F05CA724FCC3}"/>
              </a:ext>
            </a:extLst>
          </p:cNvPr>
          <p:cNvPicPr>
            <a:picLocks noChangeAspect="1"/>
          </p:cNvPicPr>
          <p:nvPr/>
        </p:nvPicPr>
        <p:blipFill>
          <a:blip r:embed="rId11"/>
          <a:stretch>
            <a:fillRect/>
          </a:stretch>
        </p:blipFill>
        <p:spPr>
          <a:xfrm>
            <a:off x="720662" y="2697703"/>
            <a:ext cx="729560" cy="736055"/>
          </a:xfrm>
          <a:prstGeom prst="rect">
            <a:avLst/>
          </a:prstGeom>
        </p:spPr>
      </p:pic>
      <p:pic>
        <p:nvPicPr>
          <p:cNvPr id="16" name="Picture 15">
            <a:extLst>
              <a:ext uri="{FF2B5EF4-FFF2-40B4-BE49-F238E27FC236}">
                <a16:creationId xmlns:a16="http://schemas.microsoft.com/office/drawing/2014/main" id="{F62D3F98-4490-416E-96A6-B42A59BC9097}"/>
              </a:ext>
            </a:extLst>
          </p:cNvPr>
          <p:cNvPicPr>
            <a:picLocks noChangeAspect="1"/>
          </p:cNvPicPr>
          <p:nvPr/>
        </p:nvPicPr>
        <p:blipFill>
          <a:blip r:embed="rId12"/>
          <a:stretch>
            <a:fillRect/>
          </a:stretch>
        </p:blipFill>
        <p:spPr>
          <a:xfrm>
            <a:off x="1962033" y="2635933"/>
            <a:ext cx="934192" cy="728498"/>
          </a:xfrm>
          <a:prstGeom prst="rect">
            <a:avLst/>
          </a:prstGeom>
        </p:spPr>
      </p:pic>
      <p:pic>
        <p:nvPicPr>
          <p:cNvPr id="17" name="Picture 16">
            <a:extLst>
              <a:ext uri="{FF2B5EF4-FFF2-40B4-BE49-F238E27FC236}">
                <a16:creationId xmlns:a16="http://schemas.microsoft.com/office/drawing/2014/main" id="{CBA91884-BABE-4F29-B2B6-FC2B82EEF6C6}"/>
              </a:ext>
            </a:extLst>
          </p:cNvPr>
          <p:cNvPicPr>
            <a:picLocks noChangeAspect="1"/>
          </p:cNvPicPr>
          <p:nvPr/>
        </p:nvPicPr>
        <p:blipFill>
          <a:blip r:embed="rId13"/>
          <a:stretch>
            <a:fillRect/>
          </a:stretch>
        </p:blipFill>
        <p:spPr>
          <a:xfrm>
            <a:off x="3137992" y="2586375"/>
            <a:ext cx="929401" cy="905773"/>
          </a:xfrm>
          <a:prstGeom prst="rect">
            <a:avLst/>
          </a:prstGeom>
        </p:spPr>
      </p:pic>
      <p:pic>
        <p:nvPicPr>
          <p:cNvPr id="18" name="Picture 17">
            <a:extLst>
              <a:ext uri="{FF2B5EF4-FFF2-40B4-BE49-F238E27FC236}">
                <a16:creationId xmlns:a16="http://schemas.microsoft.com/office/drawing/2014/main" id="{8B2C9211-E1C9-4582-BB53-E0F473F1D897}"/>
              </a:ext>
            </a:extLst>
          </p:cNvPr>
          <p:cNvPicPr>
            <a:picLocks noChangeAspect="1"/>
          </p:cNvPicPr>
          <p:nvPr/>
        </p:nvPicPr>
        <p:blipFill>
          <a:blip r:embed="rId14"/>
          <a:stretch>
            <a:fillRect/>
          </a:stretch>
        </p:blipFill>
        <p:spPr>
          <a:xfrm>
            <a:off x="8284469" y="2644635"/>
            <a:ext cx="853745" cy="795690"/>
          </a:xfrm>
          <a:prstGeom prst="rect">
            <a:avLst/>
          </a:prstGeom>
        </p:spPr>
      </p:pic>
      <p:pic>
        <p:nvPicPr>
          <p:cNvPr id="19" name="Picture 18">
            <a:extLst>
              <a:ext uri="{FF2B5EF4-FFF2-40B4-BE49-F238E27FC236}">
                <a16:creationId xmlns:a16="http://schemas.microsoft.com/office/drawing/2014/main" id="{F8062174-EC9A-4233-A702-6A8D7E78C05E}"/>
              </a:ext>
            </a:extLst>
          </p:cNvPr>
          <p:cNvPicPr>
            <a:picLocks noChangeAspect="1"/>
          </p:cNvPicPr>
          <p:nvPr/>
        </p:nvPicPr>
        <p:blipFill>
          <a:blip r:embed="rId15"/>
          <a:stretch>
            <a:fillRect/>
          </a:stretch>
        </p:blipFill>
        <p:spPr>
          <a:xfrm>
            <a:off x="7089917" y="2657179"/>
            <a:ext cx="689282" cy="689282"/>
          </a:xfrm>
          <a:prstGeom prst="rect">
            <a:avLst/>
          </a:prstGeom>
        </p:spPr>
      </p:pic>
      <p:pic>
        <p:nvPicPr>
          <p:cNvPr id="20" name="Picture 19">
            <a:extLst>
              <a:ext uri="{FF2B5EF4-FFF2-40B4-BE49-F238E27FC236}">
                <a16:creationId xmlns:a16="http://schemas.microsoft.com/office/drawing/2014/main" id="{5C8846BB-A68E-427F-88ED-CFDC67458259}"/>
              </a:ext>
            </a:extLst>
          </p:cNvPr>
          <p:cNvPicPr>
            <a:picLocks noChangeAspect="1"/>
          </p:cNvPicPr>
          <p:nvPr/>
        </p:nvPicPr>
        <p:blipFill>
          <a:blip r:embed="rId16"/>
          <a:stretch>
            <a:fillRect/>
          </a:stretch>
        </p:blipFill>
        <p:spPr>
          <a:xfrm>
            <a:off x="5883215" y="2664160"/>
            <a:ext cx="689282" cy="787749"/>
          </a:xfrm>
          <a:prstGeom prst="rect">
            <a:avLst/>
          </a:prstGeom>
        </p:spPr>
      </p:pic>
      <p:pic>
        <p:nvPicPr>
          <p:cNvPr id="21" name="Picture 20">
            <a:extLst>
              <a:ext uri="{FF2B5EF4-FFF2-40B4-BE49-F238E27FC236}">
                <a16:creationId xmlns:a16="http://schemas.microsoft.com/office/drawing/2014/main" id="{A4D92695-7F8A-4F44-BB53-19ECB67A93F9}"/>
              </a:ext>
            </a:extLst>
          </p:cNvPr>
          <p:cNvPicPr>
            <a:picLocks noChangeAspect="1"/>
          </p:cNvPicPr>
          <p:nvPr/>
        </p:nvPicPr>
        <p:blipFill>
          <a:blip r:embed="rId17"/>
          <a:stretch>
            <a:fillRect/>
          </a:stretch>
        </p:blipFill>
        <p:spPr>
          <a:xfrm>
            <a:off x="4442429" y="2635933"/>
            <a:ext cx="905773" cy="905773"/>
          </a:xfrm>
          <a:prstGeom prst="rect">
            <a:avLst/>
          </a:prstGeom>
        </p:spPr>
      </p:pic>
      <p:pic>
        <p:nvPicPr>
          <p:cNvPr id="22" name="Picture 21">
            <a:extLst>
              <a:ext uri="{FF2B5EF4-FFF2-40B4-BE49-F238E27FC236}">
                <a16:creationId xmlns:a16="http://schemas.microsoft.com/office/drawing/2014/main" id="{269ADCDE-B062-442C-8451-AC19433CCADA}"/>
              </a:ext>
            </a:extLst>
          </p:cNvPr>
          <p:cNvPicPr>
            <a:picLocks noChangeAspect="1"/>
          </p:cNvPicPr>
          <p:nvPr/>
        </p:nvPicPr>
        <p:blipFill>
          <a:blip r:embed="rId18"/>
          <a:stretch>
            <a:fillRect/>
          </a:stretch>
        </p:blipFill>
        <p:spPr>
          <a:xfrm>
            <a:off x="9660131" y="2689179"/>
            <a:ext cx="901347" cy="851272"/>
          </a:xfrm>
          <a:prstGeom prst="rect">
            <a:avLst/>
          </a:prstGeom>
        </p:spPr>
      </p:pic>
      <p:sp>
        <p:nvSpPr>
          <p:cNvPr id="23" name="Speech Bubble: Rectangle with Corners Rounded 22">
            <a:extLst>
              <a:ext uri="{FF2B5EF4-FFF2-40B4-BE49-F238E27FC236}">
                <a16:creationId xmlns:a16="http://schemas.microsoft.com/office/drawing/2014/main" id="{5FA32572-7FCC-4020-8687-A2BE22ED643F}"/>
              </a:ext>
            </a:extLst>
          </p:cNvPr>
          <p:cNvSpPr/>
          <p:nvPr/>
        </p:nvSpPr>
        <p:spPr>
          <a:xfrm>
            <a:off x="4344743" y="3920859"/>
            <a:ext cx="3379138" cy="2152386"/>
          </a:xfrm>
          <a:prstGeom prst="wedgeRoundRectCallout">
            <a:avLst>
              <a:gd name="adj1" fmla="val 16481"/>
              <a:gd name="adj2" fmla="val -651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Draw your pictures on any day of the week in the top table. This is just an example. Keep your drawings hidden from your partner!</a:t>
            </a:r>
          </a:p>
        </p:txBody>
      </p:sp>
      <p:sp>
        <p:nvSpPr>
          <p:cNvPr id="24" name="Speech Bubble: Oval 23">
            <a:extLst>
              <a:ext uri="{FF2B5EF4-FFF2-40B4-BE49-F238E27FC236}">
                <a16:creationId xmlns:a16="http://schemas.microsoft.com/office/drawing/2014/main" id="{192FE39C-9294-4813-A026-D1A72126AEBD}"/>
              </a:ext>
            </a:extLst>
          </p:cNvPr>
          <p:cNvSpPr/>
          <p:nvPr/>
        </p:nvSpPr>
        <p:spPr>
          <a:xfrm>
            <a:off x="909533" y="3509703"/>
            <a:ext cx="2105000" cy="1155406"/>
          </a:xfrm>
          <a:prstGeom prst="wedgeEllipseCallout">
            <a:avLst>
              <a:gd name="adj1" fmla="val -83625"/>
              <a:gd name="adj2" fmla="val 96783"/>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 </a:t>
            </a:r>
            <a:r>
              <a:rPr lang="en-GB" dirty="0" err="1">
                <a:latin typeface="Century Gothic" panose="020B0502020202020204" pitchFamily="34" charset="0"/>
              </a:rPr>
              <a:t>Singst</a:t>
            </a:r>
            <a:r>
              <a:rPr lang="en-GB" dirty="0">
                <a:latin typeface="Century Gothic" panose="020B0502020202020204" pitchFamily="34" charset="0"/>
              </a:rPr>
              <a:t> du </a:t>
            </a:r>
            <a:r>
              <a:rPr lang="en-GB" dirty="0" err="1">
                <a:latin typeface="Century Gothic" panose="020B0502020202020204" pitchFamily="34" charset="0"/>
              </a:rPr>
              <a:t>mittwochs</a:t>
            </a:r>
            <a:r>
              <a:rPr lang="en-GB" dirty="0">
                <a:latin typeface="Century Gothic" panose="020B0502020202020204" pitchFamily="34" charset="0"/>
              </a:rPr>
              <a:t>?</a:t>
            </a:r>
          </a:p>
        </p:txBody>
      </p:sp>
      <p:sp>
        <p:nvSpPr>
          <p:cNvPr id="25" name="Speech Bubble: Oval 24">
            <a:extLst>
              <a:ext uri="{FF2B5EF4-FFF2-40B4-BE49-F238E27FC236}">
                <a16:creationId xmlns:a16="http://schemas.microsoft.com/office/drawing/2014/main" id="{7B586FB4-759E-42EE-B505-B050A41F8CAA}"/>
              </a:ext>
            </a:extLst>
          </p:cNvPr>
          <p:cNvSpPr/>
          <p:nvPr/>
        </p:nvSpPr>
        <p:spPr>
          <a:xfrm>
            <a:off x="8809638" y="3480341"/>
            <a:ext cx="2105000" cy="1155406"/>
          </a:xfrm>
          <a:prstGeom prst="wedgeEllipseCallout">
            <a:avLst>
              <a:gd name="adj1" fmla="val 98722"/>
              <a:gd name="adj2" fmla="val 97976"/>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B:Nein. Das </a:t>
            </a:r>
            <a:r>
              <a:rPr lang="en-GB" dirty="0" err="1">
                <a:latin typeface="Century Gothic" panose="020B0502020202020204" pitchFamily="34" charset="0"/>
              </a:rPr>
              <a:t>ist</a:t>
            </a:r>
            <a:r>
              <a:rPr lang="en-GB" dirty="0">
                <a:latin typeface="Century Gothic" panose="020B0502020202020204" pitchFamily="34" charset="0"/>
              </a:rPr>
              <a:t> </a:t>
            </a:r>
            <a:r>
              <a:rPr lang="en-GB" dirty="0" err="1">
                <a:latin typeface="Century Gothic" panose="020B0502020202020204" pitchFamily="34" charset="0"/>
              </a:rPr>
              <a:t>falsch</a:t>
            </a:r>
            <a:r>
              <a:rPr lang="en-GB" dirty="0">
                <a:latin typeface="Century Gothic" panose="020B0502020202020204" pitchFamily="34" charset="0"/>
              </a:rPr>
              <a:t>. </a:t>
            </a:r>
          </a:p>
        </p:txBody>
      </p:sp>
      <p:sp>
        <p:nvSpPr>
          <p:cNvPr id="26" name="Speech Bubble: Oval 25">
            <a:extLst>
              <a:ext uri="{FF2B5EF4-FFF2-40B4-BE49-F238E27FC236}">
                <a16:creationId xmlns:a16="http://schemas.microsoft.com/office/drawing/2014/main" id="{763DDA6D-EEDA-4F99-AE61-4884BF654AAE}"/>
              </a:ext>
            </a:extLst>
          </p:cNvPr>
          <p:cNvSpPr/>
          <p:nvPr/>
        </p:nvSpPr>
        <p:spPr>
          <a:xfrm>
            <a:off x="9015354" y="4533054"/>
            <a:ext cx="2105000" cy="1155406"/>
          </a:xfrm>
          <a:prstGeom prst="wedgeEllipseCallout">
            <a:avLst>
              <a:gd name="adj1" fmla="val 89735"/>
              <a:gd name="adj2" fmla="val 4339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B: </a:t>
            </a:r>
            <a:r>
              <a:rPr lang="en-GB" dirty="0" err="1">
                <a:latin typeface="Century Gothic" panose="020B0502020202020204" pitchFamily="34" charset="0"/>
              </a:rPr>
              <a:t>Spielst</a:t>
            </a:r>
            <a:r>
              <a:rPr lang="en-GB" dirty="0">
                <a:latin typeface="Century Gothic" panose="020B0502020202020204" pitchFamily="34" charset="0"/>
              </a:rPr>
              <a:t> du </a:t>
            </a:r>
            <a:r>
              <a:rPr lang="en-GB" dirty="0" err="1">
                <a:latin typeface="Century Gothic" panose="020B0502020202020204" pitchFamily="34" charset="0"/>
              </a:rPr>
              <a:t>samstags</a:t>
            </a:r>
            <a:r>
              <a:rPr lang="en-GB" dirty="0">
                <a:latin typeface="Century Gothic" panose="020B0502020202020204" pitchFamily="34" charset="0"/>
              </a:rPr>
              <a:t> </a:t>
            </a:r>
            <a:r>
              <a:rPr lang="en-GB" dirty="0" err="1">
                <a:latin typeface="Century Gothic" panose="020B0502020202020204" pitchFamily="34" charset="0"/>
              </a:rPr>
              <a:t>Fußball</a:t>
            </a:r>
            <a:r>
              <a:rPr lang="en-GB" dirty="0">
                <a:latin typeface="Century Gothic" panose="020B0502020202020204" pitchFamily="34" charset="0"/>
              </a:rPr>
              <a:t>?</a:t>
            </a:r>
          </a:p>
        </p:txBody>
      </p:sp>
      <p:sp>
        <p:nvSpPr>
          <p:cNvPr id="27" name="Speech Bubble: Oval 26">
            <a:extLst>
              <a:ext uri="{FF2B5EF4-FFF2-40B4-BE49-F238E27FC236}">
                <a16:creationId xmlns:a16="http://schemas.microsoft.com/office/drawing/2014/main" id="{E2EBB58F-E774-4F30-A70E-A3401247B0FA}"/>
              </a:ext>
            </a:extLst>
          </p:cNvPr>
          <p:cNvSpPr/>
          <p:nvPr/>
        </p:nvSpPr>
        <p:spPr>
          <a:xfrm>
            <a:off x="784173" y="4588345"/>
            <a:ext cx="2917567" cy="1155406"/>
          </a:xfrm>
          <a:prstGeom prst="wedgeEllipseCallout">
            <a:avLst>
              <a:gd name="adj1" fmla="val -70880"/>
              <a:gd name="adj2" fmla="val 70389"/>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 </a:t>
            </a:r>
            <a:r>
              <a:rPr lang="en-GB" dirty="0" err="1">
                <a:latin typeface="Century Gothic" panose="020B0502020202020204" pitchFamily="34" charset="0"/>
              </a:rPr>
              <a:t>Ja</a:t>
            </a:r>
            <a:r>
              <a:rPr lang="en-GB" dirty="0">
                <a:latin typeface="Century Gothic" panose="020B0502020202020204" pitchFamily="34" charset="0"/>
              </a:rPr>
              <a:t>, </a:t>
            </a:r>
            <a:r>
              <a:rPr lang="en-GB" dirty="0" err="1">
                <a:latin typeface="Century Gothic" panose="020B0502020202020204" pitchFamily="34" charset="0"/>
              </a:rPr>
              <a:t>richtig</a:t>
            </a:r>
            <a:r>
              <a:rPr lang="en-GB" dirty="0">
                <a:latin typeface="Century Gothic" panose="020B0502020202020204" pitchFamily="34" charset="0"/>
              </a:rPr>
              <a:t>! Ich </a:t>
            </a:r>
            <a:r>
              <a:rPr lang="en-GB" dirty="0" err="1">
                <a:latin typeface="Century Gothic" panose="020B0502020202020204" pitchFamily="34" charset="0"/>
              </a:rPr>
              <a:t>spiele</a:t>
            </a:r>
            <a:r>
              <a:rPr lang="en-GB" dirty="0">
                <a:latin typeface="Century Gothic" panose="020B0502020202020204" pitchFamily="34" charset="0"/>
              </a:rPr>
              <a:t> </a:t>
            </a:r>
            <a:r>
              <a:rPr lang="en-GB" dirty="0" err="1">
                <a:latin typeface="Century Gothic" panose="020B0502020202020204" pitchFamily="34" charset="0"/>
              </a:rPr>
              <a:t>samstags</a:t>
            </a:r>
            <a:r>
              <a:rPr lang="en-GB" dirty="0">
                <a:latin typeface="Century Gothic" panose="020B0502020202020204" pitchFamily="34" charset="0"/>
              </a:rPr>
              <a:t> </a:t>
            </a:r>
            <a:r>
              <a:rPr lang="en-GB" dirty="0" err="1">
                <a:latin typeface="Century Gothic" panose="020B0502020202020204" pitchFamily="34" charset="0"/>
              </a:rPr>
              <a:t>Fußball</a:t>
            </a:r>
            <a:r>
              <a:rPr lang="en-GB" dirty="0">
                <a:latin typeface="Century Gothic" panose="020B0502020202020204" pitchFamily="34" charset="0"/>
              </a:rPr>
              <a:t>. </a:t>
            </a:r>
            <a:r>
              <a:rPr lang="en-GB" dirty="0">
                <a:latin typeface="Century Gothic" panose="020B0502020202020204" pitchFamily="34" charset="0"/>
                <a:sym typeface="Wingdings" panose="05000000000000000000" pitchFamily="2" charset="2"/>
              </a:rPr>
              <a:t></a:t>
            </a:r>
            <a:endParaRPr lang="en-GB" dirty="0">
              <a:latin typeface="Century Gothic" panose="020B0502020202020204" pitchFamily="34" charset="0"/>
            </a:endParaRPr>
          </a:p>
        </p:txBody>
      </p:sp>
      <p:sp>
        <p:nvSpPr>
          <p:cNvPr id="28" name="Multiplication Sign 27">
            <a:extLst>
              <a:ext uri="{FF2B5EF4-FFF2-40B4-BE49-F238E27FC236}">
                <a16:creationId xmlns:a16="http://schemas.microsoft.com/office/drawing/2014/main" id="{8760C5FC-52DA-446D-B4B6-7E01821DFBE5}"/>
              </a:ext>
            </a:extLst>
          </p:cNvPr>
          <p:cNvSpPr/>
          <p:nvPr/>
        </p:nvSpPr>
        <p:spPr>
          <a:xfrm>
            <a:off x="6919977" y="2039161"/>
            <a:ext cx="1024907" cy="115540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3EF8987F-9EC6-420C-8326-E51961B2A2B4}"/>
              </a:ext>
            </a:extLst>
          </p:cNvPr>
          <p:cNvSpPr txBox="1"/>
          <p:nvPr/>
        </p:nvSpPr>
        <p:spPr>
          <a:xfrm>
            <a:off x="3104409" y="4579416"/>
            <a:ext cx="1087378" cy="400110"/>
          </a:xfrm>
          <a:prstGeom prst="rect">
            <a:avLst/>
          </a:prstGeom>
          <a:noFill/>
        </p:spPr>
        <p:txBody>
          <a:bodyPr wrap="square" rtlCol="0">
            <a:spAutoFit/>
          </a:bodyPr>
          <a:lstStyle/>
          <a:p>
            <a:r>
              <a:rPr lang="en-GB" sz="2000" dirty="0">
                <a:solidFill>
                  <a:srgbClr val="002060"/>
                </a:solidFill>
                <a:latin typeface="Segoe Print" panose="02000600000000000000" pitchFamily="2" charset="0"/>
              </a:rPr>
              <a:t>Sing x</a:t>
            </a:r>
          </a:p>
        </p:txBody>
      </p:sp>
      <p:sp>
        <p:nvSpPr>
          <p:cNvPr id="32" name="Speech Bubble: Oval 31">
            <a:extLst>
              <a:ext uri="{FF2B5EF4-FFF2-40B4-BE49-F238E27FC236}">
                <a16:creationId xmlns:a16="http://schemas.microsoft.com/office/drawing/2014/main" id="{81D6BDB2-3EDB-4614-A8A2-16A88B6DE066}"/>
              </a:ext>
            </a:extLst>
          </p:cNvPr>
          <p:cNvSpPr/>
          <p:nvPr/>
        </p:nvSpPr>
        <p:spPr>
          <a:xfrm>
            <a:off x="811312" y="5718359"/>
            <a:ext cx="2210905" cy="1155406"/>
          </a:xfrm>
          <a:prstGeom prst="wedgeEllipseCallout">
            <a:avLst>
              <a:gd name="adj1" fmla="val -89217"/>
              <a:gd name="adj2" fmla="val 32481"/>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 </a:t>
            </a:r>
            <a:r>
              <a:rPr lang="en-GB" dirty="0" err="1">
                <a:latin typeface="Century Gothic" panose="020B0502020202020204" pitchFamily="34" charset="0"/>
              </a:rPr>
              <a:t>Hörst</a:t>
            </a:r>
            <a:r>
              <a:rPr lang="en-GB" dirty="0">
                <a:latin typeface="Century Gothic" panose="020B0502020202020204" pitchFamily="34" charset="0"/>
              </a:rPr>
              <a:t> du </a:t>
            </a:r>
            <a:r>
              <a:rPr lang="en-GB" dirty="0" err="1">
                <a:latin typeface="Century Gothic" panose="020B0502020202020204" pitchFamily="34" charset="0"/>
              </a:rPr>
              <a:t>donnerstags</a:t>
            </a:r>
            <a:r>
              <a:rPr lang="en-GB" dirty="0">
                <a:latin typeface="Century Gothic" panose="020B0502020202020204" pitchFamily="34" charset="0"/>
              </a:rPr>
              <a:t> </a:t>
            </a:r>
            <a:r>
              <a:rPr lang="en-GB" dirty="0" err="1">
                <a:latin typeface="Century Gothic" panose="020B0502020202020204" pitchFamily="34" charset="0"/>
              </a:rPr>
              <a:t>Musik</a:t>
            </a:r>
            <a:r>
              <a:rPr lang="en-GB" dirty="0">
                <a:latin typeface="Century Gothic" panose="020B0502020202020204" pitchFamily="34" charset="0"/>
              </a:rPr>
              <a:t>?</a:t>
            </a:r>
          </a:p>
        </p:txBody>
      </p:sp>
      <p:sp>
        <p:nvSpPr>
          <p:cNvPr id="33" name="Speech Bubble: Oval 32">
            <a:extLst>
              <a:ext uri="{FF2B5EF4-FFF2-40B4-BE49-F238E27FC236}">
                <a16:creationId xmlns:a16="http://schemas.microsoft.com/office/drawing/2014/main" id="{8DD17111-B44B-47A9-8965-9DAF2EE8FB03}"/>
              </a:ext>
            </a:extLst>
          </p:cNvPr>
          <p:cNvSpPr/>
          <p:nvPr/>
        </p:nvSpPr>
        <p:spPr>
          <a:xfrm>
            <a:off x="8284469" y="5617694"/>
            <a:ext cx="3129876" cy="1155406"/>
          </a:xfrm>
          <a:prstGeom prst="wedgeEllipseCallout">
            <a:avLst>
              <a:gd name="adj1" fmla="val 68579"/>
              <a:gd name="adj2" fmla="val -30286"/>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B: </a:t>
            </a:r>
            <a:r>
              <a:rPr lang="en-GB" dirty="0" err="1">
                <a:latin typeface="Century Gothic" panose="020B0502020202020204" pitchFamily="34" charset="0"/>
              </a:rPr>
              <a:t>Ja</a:t>
            </a:r>
            <a:r>
              <a:rPr lang="en-GB" dirty="0">
                <a:latin typeface="Century Gothic" panose="020B0502020202020204" pitchFamily="34" charset="0"/>
              </a:rPr>
              <a:t>, </a:t>
            </a:r>
            <a:r>
              <a:rPr lang="en-GB" dirty="0" err="1">
                <a:latin typeface="Century Gothic" panose="020B0502020202020204" pitchFamily="34" charset="0"/>
              </a:rPr>
              <a:t>richtig</a:t>
            </a:r>
            <a:r>
              <a:rPr lang="en-GB" dirty="0">
                <a:latin typeface="Century Gothic" panose="020B0502020202020204" pitchFamily="34" charset="0"/>
              </a:rPr>
              <a:t>. Ich </a:t>
            </a:r>
            <a:r>
              <a:rPr lang="en-GB" dirty="0" err="1">
                <a:latin typeface="Century Gothic" panose="020B0502020202020204" pitchFamily="34" charset="0"/>
              </a:rPr>
              <a:t>höre</a:t>
            </a:r>
            <a:r>
              <a:rPr lang="en-GB" dirty="0">
                <a:latin typeface="Century Gothic" panose="020B0502020202020204" pitchFamily="34" charset="0"/>
              </a:rPr>
              <a:t> </a:t>
            </a:r>
            <a:r>
              <a:rPr lang="en-GB" dirty="0" err="1">
                <a:latin typeface="Century Gothic" panose="020B0502020202020204" pitchFamily="34" charset="0"/>
              </a:rPr>
              <a:t>donnerstags</a:t>
            </a:r>
            <a:r>
              <a:rPr lang="en-GB" dirty="0">
                <a:latin typeface="Century Gothic" panose="020B0502020202020204" pitchFamily="34" charset="0"/>
              </a:rPr>
              <a:t> </a:t>
            </a:r>
            <a:r>
              <a:rPr lang="en-GB" dirty="0" err="1">
                <a:latin typeface="Century Gothic" panose="020B0502020202020204" pitchFamily="34" charset="0"/>
              </a:rPr>
              <a:t>Musik</a:t>
            </a:r>
            <a:r>
              <a:rPr lang="en-GB" dirty="0">
                <a:latin typeface="Century Gothic" panose="020B0502020202020204" pitchFamily="34" charset="0"/>
              </a:rPr>
              <a:t>. </a:t>
            </a:r>
          </a:p>
        </p:txBody>
      </p:sp>
      <p:pic>
        <p:nvPicPr>
          <p:cNvPr id="36" name="Picture 35">
            <a:extLst>
              <a:ext uri="{FF2B5EF4-FFF2-40B4-BE49-F238E27FC236}">
                <a16:creationId xmlns:a16="http://schemas.microsoft.com/office/drawing/2014/main" id="{F04EDC00-C79B-4764-BB86-1210532F0E31}"/>
              </a:ext>
            </a:extLst>
          </p:cNvPr>
          <p:cNvPicPr>
            <a:picLocks noChangeAspect="1"/>
          </p:cNvPicPr>
          <p:nvPr/>
        </p:nvPicPr>
        <p:blipFill>
          <a:blip r:embed="rId19"/>
          <a:stretch>
            <a:fillRect/>
          </a:stretch>
        </p:blipFill>
        <p:spPr>
          <a:xfrm>
            <a:off x="10764824" y="34080"/>
            <a:ext cx="1627773" cy="1493649"/>
          </a:xfrm>
          <a:prstGeom prst="rect">
            <a:avLst/>
          </a:prstGeom>
        </p:spPr>
      </p:pic>
      <p:pic>
        <p:nvPicPr>
          <p:cNvPr id="37" name="Picture 36">
            <a:extLst>
              <a:ext uri="{FF2B5EF4-FFF2-40B4-BE49-F238E27FC236}">
                <a16:creationId xmlns:a16="http://schemas.microsoft.com/office/drawing/2014/main" id="{C44860B9-31B1-4882-9E2E-8D8D40445D99}"/>
              </a:ext>
            </a:extLst>
          </p:cNvPr>
          <p:cNvPicPr>
            <a:picLocks noChangeAspect="1"/>
          </p:cNvPicPr>
          <p:nvPr/>
        </p:nvPicPr>
        <p:blipFill>
          <a:blip r:embed="rId9"/>
          <a:stretch>
            <a:fillRect/>
          </a:stretch>
        </p:blipFill>
        <p:spPr>
          <a:xfrm>
            <a:off x="4354697" y="4928412"/>
            <a:ext cx="1159616" cy="689282"/>
          </a:xfrm>
          <a:prstGeom prst="rect">
            <a:avLst/>
          </a:prstGeom>
        </p:spPr>
      </p:pic>
      <p:pic>
        <p:nvPicPr>
          <p:cNvPr id="39" name="Graphic 38" descr="Checkmark with solid fill">
            <a:extLst>
              <a:ext uri="{FF2B5EF4-FFF2-40B4-BE49-F238E27FC236}">
                <a16:creationId xmlns:a16="http://schemas.microsoft.com/office/drawing/2014/main" id="{143B6932-7363-41EE-8430-1D652990D22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567066" y="4779471"/>
            <a:ext cx="914400" cy="914400"/>
          </a:xfrm>
          <a:prstGeom prst="rect">
            <a:avLst/>
          </a:prstGeom>
        </p:spPr>
      </p:pic>
    </p:spTree>
    <p:extLst>
      <p:ext uri="{BB962C8B-B14F-4D97-AF65-F5344CB8AC3E}">
        <p14:creationId xmlns:p14="http://schemas.microsoft.com/office/powerpoint/2010/main" val="340059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T3_W2F_10.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T3_W2F_10.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T3_W2F_10.4.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T3_W2F_10.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T3_W2F_10.6.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8" name="T3_W2F_10.7.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animBg="1"/>
      <p:bldP spid="23" grpId="1" animBg="1"/>
      <p:bldP spid="24" grpId="0" animBg="1"/>
      <p:bldP spid="25" grpId="0" animBg="1"/>
      <p:bldP spid="26" grpId="0" animBg="1"/>
      <p:bldP spid="27" grpId="0" animBg="1"/>
      <p:bldP spid="28" grpId="0" animBg="1"/>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714298600"/>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wer</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haben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ich </a:t>
                      </a:r>
                      <a:r>
                        <a:rPr lang="en-GB" sz="2400" b="1" dirty="0" err="1">
                          <a:solidFill>
                            <a:srgbClr val="00B0F0"/>
                          </a:solidFill>
                          <a:latin typeface="Century Gothic" panose="020B0502020202020204" pitchFamily="34" charset="0"/>
                        </a:rPr>
                        <a:t>habe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Geschenk</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Nummer</a:t>
                      </a:r>
                      <a:endParaRPr lang="en-GB" sz="2400" b="1" dirty="0">
                        <a:solidFill>
                          <a:srgbClr val="92D05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es </a:t>
                      </a:r>
                      <a:r>
                        <a:rPr lang="en-GB" sz="2400" b="1" dirty="0" err="1">
                          <a:solidFill>
                            <a:srgbClr val="92D050"/>
                          </a:solidFill>
                          <a:latin typeface="Century Gothic" panose="020B0502020202020204" pitchFamily="34" charset="0"/>
                        </a:rPr>
                        <a:t>gibt</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null</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sieben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drei</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elf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eins</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fünf</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neun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neben</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wiederholen</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Frage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Antwort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sitzen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Satz</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2F_11.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a:solidFill>
                  <a:srgbClr val="002060"/>
                </a:solidFill>
                <a:latin typeface="Century Gothic"/>
                <a:ea typeface="Century Gothic"/>
              </a:rPr>
              <a:t>Schreib</a:t>
            </a:r>
            <a:r>
              <a:rPr kumimoji="0" lang="en-GB" sz="2400" b="1" i="0" u="none" strike="noStrike" kern="1200" cap="none" spc="-1" normalizeH="0" noProof="0" dirty="0">
                <a:ln>
                  <a:noFill/>
                </a:ln>
                <a:solidFill>
                  <a:srgbClr val="002060"/>
                </a:solidFill>
                <a:effectLst/>
                <a:uLnTx/>
                <a:uFillTx/>
                <a:latin typeface="Century Gothic"/>
                <a:ea typeface="Century Gothic"/>
              </a:rPr>
              <a:t> auf </a:t>
            </a:r>
            <a:r>
              <a:rPr lang="en-GB" sz="2400" b="1" spc="-1" dirty="0" err="1">
                <a:solidFill>
                  <a:srgbClr val="002060"/>
                </a:solidFill>
                <a:latin typeface="Century Gothic"/>
                <a:ea typeface="Century Gothic"/>
              </a:rPr>
              <a:t>Englisc</a:t>
            </a:r>
            <a:r>
              <a:rPr kumimoji="0" lang="en-GB" sz="2400" b="1" i="0" u="none" strike="noStrike" kern="1200" cap="none" spc="-1" normalizeH="0" noProof="0" dirty="0">
                <a:ln>
                  <a:noFill/>
                </a:ln>
                <a:solidFill>
                  <a:srgbClr val="002060"/>
                </a:solidFill>
                <a:effectLst/>
                <a:uLnTx/>
                <a:uFillTx/>
                <a:latin typeface="Century Gothic"/>
                <a:ea typeface="Century Gothic"/>
              </a:rPr>
              <a:t>h</a:t>
            </a:r>
            <a:r>
              <a:rPr kumimoji="0" lang="en-GB" sz="2400" b="1" i="0" u="none" strike="noStrike" kern="0" cap="none" spc="0" normalizeH="0" baseline="0" noProof="0" dirty="0">
                <a:ln>
                  <a:noFill/>
                </a:ln>
                <a:solidFill>
                  <a:srgbClr val="002060"/>
                </a:solidFill>
                <a:effectLst/>
                <a:uLnTx/>
                <a:uFillTx/>
                <a:latin typeface="Century Gothic"/>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58888" y="6146456"/>
            <a:ext cx="227775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answer</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033193" y="6115352"/>
            <a:ext cx="221401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sit, sitting</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270572" y="6156046"/>
            <a:ext cx="248907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sentence</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26435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next to, beside</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021420" y="5344105"/>
            <a:ext cx="324915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repeat, repeating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244647" y="5304999"/>
            <a:ext cx="2450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question</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073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one</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018078" y="444438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five</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244104" y="4464283"/>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nine</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72297" y="356164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seven</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00555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three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223957" y="357709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eleven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72296" y="2696108"/>
            <a:ext cx="226434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number</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956853" y="2720545"/>
            <a:ext cx="309932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there is, there are</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242711" y="272054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zero</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72296" y="1830499"/>
            <a:ext cx="265752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have, having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005552" y="18789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have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223956" y="1863995"/>
            <a:ext cx="226422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present</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94793" y="949299"/>
            <a:ext cx="238053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 game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029819" y="1009625"/>
            <a:ext cx="27705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 she, it has</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226372" y="99888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who?</a:t>
            </a:r>
          </a:p>
        </p:txBody>
      </p:sp>
    </p:spTree>
    <p:extLst>
      <p:ext uri="{BB962C8B-B14F-4D97-AF65-F5344CB8AC3E}">
        <p14:creationId xmlns:p14="http://schemas.microsoft.com/office/powerpoint/2010/main" val="246609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303942105"/>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 she, it has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present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92D050"/>
                          </a:solidFill>
                          <a:latin typeface="Century Gothic" panose="020B0502020202020204" pitchFamily="34" charset="0"/>
                        </a:rPr>
                        <a:t>ten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twelve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there is, there are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number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zero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two</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question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sentence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next to, beside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sit, sitting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repeat, repeating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answer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2F_11.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a:solidFill>
                  <a:srgbClr val="002060"/>
                </a:solidFill>
                <a:latin typeface="Century Gothic"/>
                <a:ea typeface="Century Gothic"/>
              </a:rPr>
              <a:t>Schreib</a:t>
            </a:r>
            <a:r>
              <a:rPr kumimoji="0" lang="en-GB" sz="2400" b="1" i="0" u="none" strike="noStrike" kern="1200" cap="none" spc="-1" normalizeH="0" noProof="0" dirty="0">
                <a:ln>
                  <a:noFill/>
                </a:ln>
                <a:solidFill>
                  <a:srgbClr val="002060"/>
                </a:solidFill>
                <a:effectLst/>
                <a:uLnTx/>
                <a:uFillTx/>
                <a:latin typeface="Century Gothic"/>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3_W2F_11.3.wav"/>
            </a:hlinkClick>
            <a:extLst>
              <a:ext uri="{FF2B5EF4-FFF2-40B4-BE49-F238E27FC236}">
                <a16:creationId xmlns:a16="http://schemas.microsoft.com/office/drawing/2014/main" id="{BDF82653-B951-4AAC-B1A2-20FD4CFE7478}"/>
              </a:ext>
            </a:extLst>
          </p:cNvPr>
          <p:cNvSpPr txBox="1"/>
          <p:nvPr/>
        </p:nvSpPr>
        <p:spPr>
          <a:xfrm>
            <a:off x="2358888" y="614645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sitzen</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8" name="T3_W2F_11.4.wav"/>
            </a:hlinkClick>
            <a:extLst>
              <a:ext uri="{FF2B5EF4-FFF2-40B4-BE49-F238E27FC236}">
                <a16:creationId xmlns:a16="http://schemas.microsoft.com/office/drawing/2014/main" id="{862CFA1C-E682-4099-8294-19B044354D55}"/>
              </a:ext>
            </a:extLst>
          </p:cNvPr>
          <p:cNvSpPr txBox="1"/>
          <p:nvPr/>
        </p:nvSpPr>
        <p:spPr>
          <a:xfrm>
            <a:off x="5033193" y="6115352"/>
            <a:ext cx="2214014"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wiederholen</a:t>
            </a:r>
            <a:endParaRPr lang="en-GB" sz="2400" kern="0" dirty="0">
              <a:solidFill>
                <a:srgbClr val="002060"/>
              </a:solidFill>
              <a:latin typeface="Century Gothic" panose="020B0502020202020204" pitchFamily="34" charset="0"/>
              <a:cs typeface="Arial"/>
              <a:sym typeface="Arial"/>
            </a:endParaRPr>
          </a:p>
        </p:txBody>
      </p:sp>
      <p:sp>
        <p:nvSpPr>
          <p:cNvPr id="57" name="TextBox 56">
            <a:hlinkClick r:id="" action="ppaction://noaction">
              <a:snd r:embed="rId9" name="T3_W2F_11.5.wav"/>
            </a:hlinkClick>
            <a:extLst>
              <a:ext uri="{FF2B5EF4-FFF2-40B4-BE49-F238E27FC236}">
                <a16:creationId xmlns:a16="http://schemas.microsoft.com/office/drawing/2014/main" id="{DF64A05B-A2E8-4E6A-AE16-0B9A2F39F702}"/>
              </a:ext>
            </a:extLst>
          </p:cNvPr>
          <p:cNvSpPr txBox="1"/>
          <p:nvPr/>
        </p:nvSpPr>
        <p:spPr>
          <a:xfrm>
            <a:off x="8270572" y="6156046"/>
            <a:ext cx="227775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Antwort</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3_W2F_11.6.wav"/>
            </a:hlinkClick>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die </a:t>
            </a:r>
            <a:r>
              <a:rPr lang="en-GB" sz="2400" kern="0" dirty="0" err="1">
                <a:solidFill>
                  <a:srgbClr val="002060"/>
                </a:solidFill>
                <a:latin typeface="Century Gothic" panose="020B0502020202020204" pitchFamily="34" charset="0"/>
                <a:cs typeface="Arial"/>
                <a:sym typeface="Arial"/>
              </a:rPr>
              <a:t>Frage</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11" name="T3_W2F_11.7.wav"/>
            </a:hlinkClick>
            <a:extLst>
              <a:ext uri="{FF2B5EF4-FFF2-40B4-BE49-F238E27FC236}">
                <a16:creationId xmlns:a16="http://schemas.microsoft.com/office/drawing/2014/main" id="{5EAB8AEE-2EFB-4FCD-B290-9EBB073016C9}"/>
              </a:ext>
            </a:extLst>
          </p:cNvPr>
          <p:cNvSpPr txBox="1"/>
          <p:nvPr/>
        </p:nvSpPr>
        <p:spPr>
          <a:xfrm>
            <a:off x="5021420" y="5344105"/>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12" name="T3_W2F_11.8.wav"/>
            </a:hlinkClick>
            <a:extLst>
              <a:ext uri="{FF2B5EF4-FFF2-40B4-BE49-F238E27FC236}">
                <a16:creationId xmlns:a16="http://schemas.microsoft.com/office/drawing/2014/main" id="{D18B8898-B477-43E3-BE8C-9D0576976DA9}"/>
              </a:ext>
            </a:extLst>
          </p:cNvPr>
          <p:cNvSpPr txBox="1"/>
          <p:nvPr/>
        </p:nvSpPr>
        <p:spPr>
          <a:xfrm>
            <a:off x="8244647" y="530499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neben</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3" name="T3_W2F_11.9.wav"/>
            </a:hlinkClick>
            <a:extLst>
              <a:ext uri="{FF2B5EF4-FFF2-40B4-BE49-F238E27FC236}">
                <a16:creationId xmlns:a16="http://schemas.microsoft.com/office/drawing/2014/main" id="{6A8195D3-7F81-44C0-B3C4-7AA5F73FDFE2}"/>
              </a:ext>
            </a:extLst>
          </p:cNvPr>
          <p:cNvSpPr txBox="1"/>
          <p:nvPr/>
        </p:nvSpPr>
        <p:spPr>
          <a:xfrm>
            <a:off x="2283537" y="4453922"/>
            <a:ext cx="24073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die </a:t>
            </a:r>
            <a:r>
              <a:rPr lang="en-GB" sz="2400" kern="0" dirty="0" err="1">
                <a:solidFill>
                  <a:srgbClr val="002060"/>
                </a:solidFill>
                <a:latin typeface="Century Gothic" panose="020B0502020202020204" pitchFamily="34" charset="0"/>
                <a:cs typeface="Arial"/>
                <a:sym typeface="Arial"/>
              </a:rPr>
              <a:t>Nummer</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4" name="T3_W2F_11.10.wav"/>
            </a:hlinkClick>
            <a:extLst>
              <a:ext uri="{FF2B5EF4-FFF2-40B4-BE49-F238E27FC236}">
                <a16:creationId xmlns:a16="http://schemas.microsoft.com/office/drawing/2014/main" id="{E34A5B3A-1E1D-4D72-9D2C-CEF166467DEF}"/>
              </a:ext>
            </a:extLst>
          </p:cNvPr>
          <p:cNvSpPr txBox="1"/>
          <p:nvPr/>
        </p:nvSpPr>
        <p:spPr>
          <a:xfrm>
            <a:off x="5018078" y="444438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null</a:t>
            </a:r>
          </a:p>
        </p:txBody>
      </p:sp>
      <p:sp>
        <p:nvSpPr>
          <p:cNvPr id="63" name="TextBox 62">
            <a:hlinkClick r:id="" action="ppaction://noaction">
              <a:snd r:embed="rId15" name="T3_W2F_11.11.wav"/>
            </a:hlinkClick>
            <a:extLst>
              <a:ext uri="{FF2B5EF4-FFF2-40B4-BE49-F238E27FC236}">
                <a16:creationId xmlns:a16="http://schemas.microsoft.com/office/drawing/2014/main" id="{4288424B-C932-4547-A012-B49F40F7D00B}"/>
              </a:ext>
            </a:extLst>
          </p:cNvPr>
          <p:cNvSpPr txBox="1"/>
          <p:nvPr/>
        </p:nvSpPr>
        <p:spPr>
          <a:xfrm>
            <a:off x="8244104" y="4464283"/>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zwei</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6" name="T3_W2F_11.12.wav"/>
            </a:hlinkClick>
            <a:extLst>
              <a:ext uri="{FF2B5EF4-FFF2-40B4-BE49-F238E27FC236}">
                <a16:creationId xmlns:a16="http://schemas.microsoft.com/office/drawing/2014/main" id="{24EF90E7-D847-4795-BDB5-8402724F776D}"/>
              </a:ext>
            </a:extLst>
          </p:cNvPr>
          <p:cNvSpPr txBox="1"/>
          <p:nvPr/>
        </p:nvSpPr>
        <p:spPr>
          <a:xfrm>
            <a:off x="2372297" y="356164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vier</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7" name="T3_W2F_11.13.wav"/>
            </a:hlinkClick>
            <a:extLst>
              <a:ext uri="{FF2B5EF4-FFF2-40B4-BE49-F238E27FC236}">
                <a16:creationId xmlns:a16="http://schemas.microsoft.com/office/drawing/2014/main" id="{14BEB3B8-B887-4DEB-A486-6CD05DC01D9A}"/>
              </a:ext>
            </a:extLst>
          </p:cNvPr>
          <p:cNvSpPr txBox="1"/>
          <p:nvPr/>
        </p:nvSpPr>
        <p:spPr>
          <a:xfrm>
            <a:off x="5005552" y="360923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sechs</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8" name="T3_W2F_11.14.wav"/>
            </a:hlinkClick>
            <a:extLst>
              <a:ext uri="{FF2B5EF4-FFF2-40B4-BE49-F238E27FC236}">
                <a16:creationId xmlns:a16="http://schemas.microsoft.com/office/drawing/2014/main" id="{9A77445A-237C-48F8-B46C-8170B7D37559}"/>
              </a:ext>
            </a:extLst>
          </p:cNvPr>
          <p:cNvSpPr txBox="1"/>
          <p:nvPr/>
        </p:nvSpPr>
        <p:spPr>
          <a:xfrm>
            <a:off x="8223956" y="357709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acht</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9" name="T3_W2F_11.15.wav"/>
            </a:hlinkClick>
            <a:extLst>
              <a:ext uri="{FF2B5EF4-FFF2-40B4-BE49-F238E27FC236}">
                <a16:creationId xmlns:a16="http://schemas.microsoft.com/office/drawing/2014/main" id="{2A9D9F22-C351-4596-BB7D-87AE8D30A74E}"/>
              </a:ext>
            </a:extLst>
          </p:cNvPr>
          <p:cNvSpPr txBox="1"/>
          <p:nvPr/>
        </p:nvSpPr>
        <p:spPr>
          <a:xfrm>
            <a:off x="2372296" y="269610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zehn</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20" name="T3_W2F_11.16.wav"/>
            </a:hlinkClick>
            <a:extLst>
              <a:ext uri="{FF2B5EF4-FFF2-40B4-BE49-F238E27FC236}">
                <a16:creationId xmlns:a16="http://schemas.microsoft.com/office/drawing/2014/main" id="{171C234B-E1D8-4BA7-9BB6-CEE92AB173E3}"/>
              </a:ext>
            </a:extLst>
          </p:cNvPr>
          <p:cNvSpPr txBox="1"/>
          <p:nvPr/>
        </p:nvSpPr>
        <p:spPr>
          <a:xfrm>
            <a:off x="4956853" y="272054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zwölf</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21" name="T3_W2F_11.17.wav"/>
            </a:hlinkClick>
            <a:extLst>
              <a:ext uri="{FF2B5EF4-FFF2-40B4-BE49-F238E27FC236}">
                <a16:creationId xmlns:a16="http://schemas.microsoft.com/office/drawing/2014/main" id="{5C29C5FA-AFAC-4818-90A1-7B59F3E335C7}"/>
              </a:ext>
            </a:extLst>
          </p:cNvPr>
          <p:cNvSpPr txBox="1"/>
          <p:nvPr/>
        </p:nvSpPr>
        <p:spPr>
          <a:xfrm>
            <a:off x="8242711" y="272054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es </a:t>
            </a:r>
            <a:r>
              <a:rPr lang="en-GB" sz="2400" kern="0" dirty="0" err="1">
                <a:solidFill>
                  <a:srgbClr val="002060"/>
                </a:solidFill>
                <a:latin typeface="Century Gothic" panose="020B0502020202020204" pitchFamily="34" charset="0"/>
                <a:cs typeface="Arial"/>
                <a:sym typeface="Arial"/>
              </a:rPr>
              <a:t>gibt</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22" name="T3_W2F_11.18.wav"/>
            </a:hlinkClick>
            <a:extLst>
              <a:ext uri="{FF2B5EF4-FFF2-40B4-BE49-F238E27FC236}">
                <a16:creationId xmlns:a16="http://schemas.microsoft.com/office/drawing/2014/main" id="{3BD33182-986E-45CA-86E6-40DC81B590C8}"/>
              </a:ext>
            </a:extLst>
          </p:cNvPr>
          <p:cNvSpPr txBox="1"/>
          <p:nvPr/>
        </p:nvSpPr>
        <p:spPr>
          <a:xfrm>
            <a:off x="2372296" y="183049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wer</a:t>
            </a:r>
            <a:r>
              <a:rPr lang="en-GB" sz="2400" kern="0" dirty="0">
                <a:solidFill>
                  <a:srgbClr val="002060"/>
                </a:solidFill>
                <a:latin typeface="Century Gothic" panose="020B0502020202020204" pitchFamily="34" charset="0"/>
                <a:cs typeface="Arial"/>
                <a:sym typeface="Arial"/>
              </a:rPr>
              <a:t>?</a:t>
            </a:r>
          </a:p>
        </p:txBody>
      </p:sp>
      <p:sp>
        <p:nvSpPr>
          <p:cNvPr id="71" name="TextBox 70">
            <a:hlinkClick r:id="" action="ppaction://noaction">
              <a:snd r:embed="rId23" name="T3_W2F_11.19.wav"/>
            </a:hlinkClick>
            <a:extLst>
              <a:ext uri="{FF2B5EF4-FFF2-40B4-BE49-F238E27FC236}">
                <a16:creationId xmlns:a16="http://schemas.microsoft.com/office/drawing/2014/main" id="{D4662F6F-BB7A-440E-99DB-3FEB806B34CB}"/>
              </a:ext>
            </a:extLst>
          </p:cNvPr>
          <p:cNvSpPr txBox="1"/>
          <p:nvPr/>
        </p:nvSpPr>
        <p:spPr>
          <a:xfrm>
            <a:off x="5005552" y="187994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haben</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4" name="T3_W2F_11.20.wav"/>
            </a:hlinkClick>
            <a:extLst>
              <a:ext uri="{FF2B5EF4-FFF2-40B4-BE49-F238E27FC236}">
                <a16:creationId xmlns:a16="http://schemas.microsoft.com/office/drawing/2014/main" id="{80DD82C3-D3C7-45A3-B5A4-90223E7359A7}"/>
              </a:ext>
            </a:extLst>
          </p:cNvPr>
          <p:cNvSpPr txBox="1"/>
          <p:nvPr/>
        </p:nvSpPr>
        <p:spPr>
          <a:xfrm>
            <a:off x="8223956" y="186399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a:t>
            </a:r>
            <a:r>
              <a:rPr lang="en-GB" sz="2400" kern="0" dirty="0" err="1">
                <a:solidFill>
                  <a:srgbClr val="002060"/>
                </a:solidFill>
                <a:latin typeface="Century Gothic" panose="020B0502020202020204" pitchFamily="34" charset="0"/>
                <a:cs typeface="Arial"/>
                <a:sym typeface="Arial"/>
              </a:rPr>
              <a:t>habe</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5" name="T3_W2F_11.21.wav"/>
            </a:hlinkClick>
            <a:extLst>
              <a:ext uri="{FF2B5EF4-FFF2-40B4-BE49-F238E27FC236}">
                <a16:creationId xmlns:a16="http://schemas.microsoft.com/office/drawing/2014/main" id="{40541C7D-B0CC-4C45-9347-2F6A8921779D}"/>
              </a:ext>
            </a:extLst>
          </p:cNvPr>
          <p:cNvSpPr txBox="1"/>
          <p:nvPr/>
        </p:nvSpPr>
        <p:spPr>
          <a:xfrm>
            <a:off x="2346744" y="998889"/>
            <a:ext cx="238053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 </a:t>
            </a: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es hat</a:t>
            </a:r>
          </a:p>
        </p:txBody>
      </p:sp>
      <p:sp>
        <p:nvSpPr>
          <p:cNvPr id="74" name="TextBox 73">
            <a:hlinkClick r:id="" action="ppaction://noaction">
              <a:snd r:embed="rId26" name="T3_W2F_11.22.wav"/>
            </a:hlinkClick>
            <a:extLst>
              <a:ext uri="{FF2B5EF4-FFF2-40B4-BE49-F238E27FC236}">
                <a16:creationId xmlns:a16="http://schemas.microsoft.com/office/drawing/2014/main" id="{85556096-252E-4BFA-8C9B-3147737202F6}"/>
              </a:ext>
            </a:extLst>
          </p:cNvPr>
          <p:cNvSpPr txBox="1"/>
          <p:nvPr/>
        </p:nvSpPr>
        <p:spPr>
          <a:xfrm>
            <a:off x="5029819" y="1009625"/>
            <a:ext cx="27705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Geschenk</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7" name="T3_W2F_11.23.wav"/>
            </a:hlinkClick>
            <a:extLst>
              <a:ext uri="{FF2B5EF4-FFF2-40B4-BE49-F238E27FC236}">
                <a16:creationId xmlns:a16="http://schemas.microsoft.com/office/drawing/2014/main" id="{B56FCEEC-BBC0-447D-8197-5467071F582A}"/>
              </a:ext>
            </a:extLst>
          </p:cNvPr>
          <p:cNvSpPr txBox="1"/>
          <p:nvPr/>
        </p:nvSpPr>
        <p:spPr>
          <a:xfrm>
            <a:off x="8226372" y="99888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Spiel</a:t>
            </a:r>
          </a:p>
        </p:txBody>
      </p:sp>
    </p:spTree>
    <p:extLst>
      <p:ext uri="{BB962C8B-B14F-4D97-AF65-F5344CB8AC3E}">
        <p14:creationId xmlns:p14="http://schemas.microsoft.com/office/powerpoint/2010/main" val="396220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6" name="Picture 5" descr="Map&#10;&#10;Description automatically generated">
            <a:extLst>
              <a:ext uri="{FF2B5EF4-FFF2-40B4-BE49-F238E27FC236}">
                <a16:creationId xmlns:a16="http://schemas.microsoft.com/office/drawing/2014/main" id="{7014CDA3-858F-4573-9D62-93A261B32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5872861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6F7167-6AF5-40C6-A909-AD2FF726B102}"/>
              </a:ext>
            </a:extLst>
          </p:cNvPr>
          <p:cNvSpPr>
            <a:spLocks noGrp="1"/>
          </p:cNvSpPr>
          <p:nvPr>
            <p:ph type="body" idx="1"/>
          </p:nvPr>
        </p:nvSpPr>
        <p:spPr>
          <a:xfrm>
            <a:off x="1453055" y="1491373"/>
            <a:ext cx="8710007" cy="4351338"/>
          </a:xfrm>
        </p:spPr>
        <p:txBody>
          <a:bodyPr/>
          <a:lstStyle/>
          <a:p>
            <a:pPr marL="114300" indent="0">
              <a:buNone/>
            </a:pPr>
            <a:r>
              <a:rPr lang="en-GB" dirty="0"/>
              <a:t>		   </a:t>
            </a:r>
            <a:r>
              <a:rPr lang="en-GB" b="1" dirty="0" err="1">
                <a:solidFill>
                  <a:srgbClr val="002060"/>
                </a:solidFill>
                <a:latin typeface="Segoe Print" panose="02000600000000000000" pitchFamily="2" charset="0"/>
              </a:rPr>
              <a:t>Johannas</a:t>
            </a:r>
            <a:r>
              <a:rPr lang="en-GB" b="1" dirty="0">
                <a:solidFill>
                  <a:srgbClr val="002060"/>
                </a:solidFill>
                <a:latin typeface="Segoe Print" panose="02000600000000000000" pitchFamily="2" charset="0"/>
              </a:rPr>
              <a:t> </a:t>
            </a:r>
            <a:r>
              <a:rPr lang="en-GB" b="1" dirty="0" err="1">
                <a:solidFill>
                  <a:srgbClr val="002060"/>
                </a:solidFill>
                <a:latin typeface="Segoe Print" panose="02000600000000000000" pitchFamily="2" charset="0"/>
              </a:rPr>
              <a:t>Woche</a:t>
            </a:r>
            <a:endParaRPr lang="en-GB" b="1" dirty="0">
              <a:solidFill>
                <a:srgbClr val="002060"/>
              </a:solidFill>
              <a:latin typeface="Segoe Print" panose="02000600000000000000" pitchFamily="2" charset="0"/>
            </a:endParaRPr>
          </a:p>
          <a:p>
            <a:pPr marL="114300" indent="0">
              <a:buNone/>
            </a:pPr>
            <a:endParaRPr lang="en-GB" b="1" dirty="0">
              <a:latin typeface="Segoe Print" panose="02000600000000000000" pitchFamily="2" charset="0"/>
            </a:endParaRPr>
          </a:p>
        </p:txBody>
      </p:sp>
      <p:graphicFrame>
        <p:nvGraphicFramePr>
          <p:cNvPr id="7" name="Table 7">
            <a:extLst>
              <a:ext uri="{FF2B5EF4-FFF2-40B4-BE49-F238E27FC236}">
                <a16:creationId xmlns:a16="http://schemas.microsoft.com/office/drawing/2014/main" id="{F0BA83B7-A4E2-4CBE-A914-A37B19474387}"/>
              </a:ext>
            </a:extLst>
          </p:cNvPr>
          <p:cNvGraphicFramePr>
            <a:graphicFrameLocks noGrp="1"/>
          </p:cNvGraphicFramePr>
          <p:nvPr>
            <p:extLst>
              <p:ext uri="{D42A27DB-BD31-4B8C-83A1-F6EECF244321}">
                <p14:modId xmlns:p14="http://schemas.microsoft.com/office/powerpoint/2010/main" val="2021426784"/>
              </p:ext>
            </p:extLst>
          </p:nvPr>
        </p:nvGraphicFramePr>
        <p:xfrm>
          <a:off x="644541" y="2251237"/>
          <a:ext cx="10237518" cy="4000158"/>
        </p:xfrm>
        <a:graphic>
          <a:graphicData uri="http://schemas.openxmlformats.org/drawingml/2006/table">
            <a:tbl>
              <a:tblPr firstRow="1" bandRow="1">
                <a:tableStyleId>{5940675A-B579-460E-94D1-54222C63F5DA}</a:tableStyleId>
              </a:tblPr>
              <a:tblGrid>
                <a:gridCol w="1424593">
                  <a:extLst>
                    <a:ext uri="{9D8B030D-6E8A-4147-A177-3AD203B41FA5}">
                      <a16:colId xmlns:a16="http://schemas.microsoft.com/office/drawing/2014/main" val="88879626"/>
                    </a:ext>
                  </a:extLst>
                </a:gridCol>
                <a:gridCol w="1450428">
                  <a:extLst>
                    <a:ext uri="{9D8B030D-6E8A-4147-A177-3AD203B41FA5}">
                      <a16:colId xmlns:a16="http://schemas.microsoft.com/office/drawing/2014/main" val="559604998"/>
                    </a:ext>
                  </a:extLst>
                </a:gridCol>
                <a:gridCol w="1513490">
                  <a:extLst>
                    <a:ext uri="{9D8B030D-6E8A-4147-A177-3AD203B41FA5}">
                      <a16:colId xmlns:a16="http://schemas.microsoft.com/office/drawing/2014/main" val="748532670"/>
                    </a:ext>
                  </a:extLst>
                </a:gridCol>
                <a:gridCol w="1418896">
                  <a:extLst>
                    <a:ext uri="{9D8B030D-6E8A-4147-A177-3AD203B41FA5}">
                      <a16:colId xmlns:a16="http://schemas.microsoft.com/office/drawing/2014/main" val="220763038"/>
                    </a:ext>
                  </a:extLst>
                </a:gridCol>
                <a:gridCol w="1450428">
                  <a:extLst>
                    <a:ext uri="{9D8B030D-6E8A-4147-A177-3AD203B41FA5}">
                      <a16:colId xmlns:a16="http://schemas.microsoft.com/office/drawing/2014/main" val="2679525264"/>
                    </a:ext>
                  </a:extLst>
                </a:gridCol>
                <a:gridCol w="1418896">
                  <a:extLst>
                    <a:ext uri="{9D8B030D-6E8A-4147-A177-3AD203B41FA5}">
                      <a16:colId xmlns:a16="http://schemas.microsoft.com/office/drawing/2014/main" val="2934023717"/>
                    </a:ext>
                  </a:extLst>
                </a:gridCol>
                <a:gridCol w="1560787">
                  <a:extLst>
                    <a:ext uri="{9D8B030D-6E8A-4147-A177-3AD203B41FA5}">
                      <a16:colId xmlns:a16="http://schemas.microsoft.com/office/drawing/2014/main" val="3905154072"/>
                    </a:ext>
                  </a:extLst>
                </a:gridCol>
              </a:tblGrid>
              <a:tr h="490016">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extLst>
                  <a:ext uri="{0D108BD9-81ED-4DB2-BD59-A6C34878D82A}">
                    <a16:rowId xmlns:a16="http://schemas.microsoft.com/office/drawing/2014/main" val="1542995276"/>
                  </a:ext>
                </a:extLst>
              </a:tr>
              <a:tr h="1285102">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rowSpan="2">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txBody>
                  <a:tcPr/>
                </a:tc>
                <a:tc rowSpan="2">
                  <a:txBody>
                    <a:bodyPr/>
                    <a:lstStyle/>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txBody>
                  <a:tcPr/>
                </a:tc>
                <a:extLst>
                  <a:ext uri="{0D108BD9-81ED-4DB2-BD59-A6C34878D82A}">
                    <a16:rowId xmlns:a16="http://schemas.microsoft.com/office/drawing/2014/main" val="1932622733"/>
                  </a:ext>
                </a:extLst>
              </a:tr>
              <a:tr h="1812387">
                <a:tc>
                  <a:txBody>
                    <a:bodyPr/>
                    <a:lstStyle/>
                    <a:p>
                      <a:endParaRPr lang="en-GB" dirty="0"/>
                    </a:p>
                  </a:txBody>
                  <a:tcPr/>
                </a:tc>
                <a:tc>
                  <a:txBody>
                    <a:bodyPr/>
                    <a:lstStyle/>
                    <a:p>
                      <a:endParaRPr lang="en-GB" dirty="0"/>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dirty="0"/>
                    </a:p>
                  </a:txBody>
                  <a:tcPr/>
                </a:tc>
                <a:tc vMerge="1">
                  <a:txBody>
                    <a:bodyPr/>
                    <a:lstStyle/>
                    <a:p>
                      <a:endParaRPr lang="en-GB" dirty="0"/>
                    </a:p>
                    <a:p>
                      <a:endParaRPr lang="en-GB" dirty="0"/>
                    </a:p>
                    <a:p>
                      <a:endParaRPr lang="en-GB" dirty="0"/>
                    </a:p>
                    <a:p>
                      <a:endParaRPr lang="en-GB" dirty="0"/>
                    </a:p>
                    <a:p>
                      <a:endParaRPr lang="en-GB" dirty="0"/>
                    </a:p>
                    <a:p>
                      <a:endParaRPr lang="en-GB" dirty="0"/>
                    </a:p>
                  </a:txBody>
                  <a:tcPr/>
                </a:tc>
                <a:tc vMerge="1">
                  <a:txBody>
                    <a:bodyPr/>
                    <a:lstStyle/>
                    <a:p>
                      <a:endParaRPr lang="en-GB" dirty="0"/>
                    </a:p>
                  </a:txBody>
                  <a:tcPr/>
                </a:tc>
                <a:extLst>
                  <a:ext uri="{0D108BD9-81ED-4DB2-BD59-A6C34878D82A}">
                    <a16:rowId xmlns:a16="http://schemas.microsoft.com/office/drawing/2014/main" val="1947797024"/>
                  </a:ext>
                </a:extLst>
              </a:tr>
            </a:tbl>
          </a:graphicData>
        </a:graphic>
      </p:graphicFrame>
      <p:sp>
        <p:nvSpPr>
          <p:cNvPr id="11" name="Title 4">
            <a:extLst>
              <a:ext uri="{FF2B5EF4-FFF2-40B4-BE49-F238E27FC236}">
                <a16:creationId xmlns:a16="http://schemas.microsoft.com/office/drawing/2014/main" id="{D5FF369D-B0FF-4E8D-A50A-099858B3C45C}"/>
              </a:ext>
            </a:extLst>
          </p:cNvPr>
          <p:cNvSpPr>
            <a:spLocks noGrp="1"/>
          </p:cNvSpPr>
          <p:nvPr>
            <p:ph type="title"/>
          </p:nvPr>
        </p:nvSpPr>
        <p:spPr>
          <a:xfrm>
            <a:off x="622725" y="142549"/>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Google Shape;119;p1">
            <a:extLst>
              <a:ext uri="{FF2B5EF4-FFF2-40B4-BE49-F238E27FC236}">
                <a16:creationId xmlns:a16="http://schemas.microsoft.com/office/drawing/2014/main" id="{AC066B70-5236-4F16-ABD3-423251FEF037}"/>
              </a:ext>
            </a:extLst>
          </p:cNvPr>
          <p:cNvSpPr/>
          <p:nvPr/>
        </p:nvSpPr>
        <p:spPr>
          <a:xfrm>
            <a:off x="123171" y="12689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7FD2EF33-5265-4DF6-A415-BD0EFC965891}"/>
              </a:ext>
            </a:extLst>
          </p:cNvPr>
          <p:cNvPicPr>
            <a:picLocks noChangeAspect="1"/>
          </p:cNvPicPr>
          <p:nvPr/>
        </p:nvPicPr>
        <p:blipFill>
          <a:blip r:embed="rId3"/>
          <a:stretch>
            <a:fillRect/>
          </a:stretch>
        </p:blipFill>
        <p:spPr>
          <a:xfrm>
            <a:off x="10738945" y="0"/>
            <a:ext cx="1243692" cy="1743607"/>
          </a:xfrm>
          <a:prstGeom prst="rect">
            <a:avLst/>
          </a:prstGeom>
        </p:spPr>
      </p:pic>
      <p:sp>
        <p:nvSpPr>
          <p:cNvPr id="14" name="TextBox 13">
            <a:extLst>
              <a:ext uri="{FF2B5EF4-FFF2-40B4-BE49-F238E27FC236}">
                <a16:creationId xmlns:a16="http://schemas.microsoft.com/office/drawing/2014/main" id="{4085175F-98CB-46D2-A698-B016FC213A72}"/>
              </a:ext>
            </a:extLst>
          </p:cNvPr>
          <p:cNvSpPr txBox="1"/>
          <p:nvPr/>
        </p:nvSpPr>
        <p:spPr>
          <a:xfrm>
            <a:off x="0" y="650179"/>
            <a:ext cx="1030623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Johanna is describing her after-school and weekend activities. Can you fill in her weekly planner? </a:t>
            </a:r>
          </a:p>
        </p:txBody>
      </p:sp>
      <p:pic>
        <p:nvPicPr>
          <p:cNvPr id="22" name="Picture 21">
            <a:extLst>
              <a:ext uri="{FF2B5EF4-FFF2-40B4-BE49-F238E27FC236}">
                <a16:creationId xmlns:a16="http://schemas.microsoft.com/office/drawing/2014/main" id="{78306CE9-5ED9-4A08-865A-5656B257CECB}"/>
              </a:ext>
            </a:extLst>
          </p:cNvPr>
          <p:cNvPicPr>
            <a:picLocks noChangeAspect="1"/>
          </p:cNvPicPr>
          <p:nvPr/>
        </p:nvPicPr>
        <p:blipFill>
          <a:blip r:embed="rId4"/>
          <a:stretch>
            <a:fillRect/>
          </a:stretch>
        </p:blipFill>
        <p:spPr>
          <a:xfrm>
            <a:off x="2462541" y="4172495"/>
            <a:ext cx="729560" cy="736055"/>
          </a:xfrm>
          <a:prstGeom prst="rect">
            <a:avLst/>
          </a:prstGeom>
        </p:spPr>
      </p:pic>
      <p:sp>
        <p:nvSpPr>
          <p:cNvPr id="39" name="TextBox 38">
            <a:extLst>
              <a:ext uri="{FF2B5EF4-FFF2-40B4-BE49-F238E27FC236}">
                <a16:creationId xmlns:a16="http://schemas.microsoft.com/office/drawing/2014/main" id="{F5280DC8-6AAF-488D-A98C-433C97B38881}"/>
              </a:ext>
            </a:extLst>
          </p:cNvPr>
          <p:cNvSpPr txBox="1"/>
          <p:nvPr/>
        </p:nvSpPr>
        <p:spPr>
          <a:xfrm>
            <a:off x="1565927" y="3034283"/>
            <a:ext cx="1131610" cy="369332"/>
          </a:xfrm>
          <a:prstGeom prst="rect">
            <a:avLst/>
          </a:prstGeom>
          <a:noFill/>
        </p:spPr>
        <p:txBody>
          <a:bodyPr wrap="square" rtlCol="0">
            <a:spAutoFit/>
          </a:bodyPr>
          <a:lstStyle/>
          <a:p>
            <a:endParaRPr lang="en-GB" dirty="0">
              <a:latin typeface="Segoe Print" panose="02000600000000000000" pitchFamily="2" charset="0"/>
            </a:endParaRPr>
          </a:p>
        </p:txBody>
      </p:sp>
    </p:spTree>
    <p:extLst>
      <p:ext uri="{BB962C8B-B14F-4D97-AF65-F5344CB8AC3E}">
        <p14:creationId xmlns:p14="http://schemas.microsoft.com/office/powerpoint/2010/main" val="414095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4D37D449-45D5-4892-ADFD-00E247F81DDC}"/>
              </a:ext>
            </a:extLst>
          </p:cNvPr>
          <p:cNvGraphicFramePr>
            <a:graphicFrameLocks noGrp="1"/>
          </p:cNvGraphicFramePr>
          <p:nvPr>
            <p:extLst>
              <p:ext uri="{D42A27DB-BD31-4B8C-83A1-F6EECF244321}">
                <p14:modId xmlns:p14="http://schemas.microsoft.com/office/powerpoint/2010/main" val="2740775160"/>
              </p:ext>
            </p:extLst>
          </p:nvPr>
        </p:nvGraphicFramePr>
        <p:xfrm>
          <a:off x="123172" y="1048140"/>
          <a:ext cx="9482474" cy="2682240"/>
        </p:xfrm>
        <a:graphic>
          <a:graphicData uri="http://schemas.openxmlformats.org/drawingml/2006/table">
            <a:tbl>
              <a:tblPr firstRow="1" bandRow="1">
                <a:tableStyleId>{5940675A-B579-460E-94D1-54222C63F5DA}</a:tableStyleId>
              </a:tblPr>
              <a:tblGrid>
                <a:gridCol w="1144967">
                  <a:extLst>
                    <a:ext uri="{9D8B030D-6E8A-4147-A177-3AD203B41FA5}">
                      <a16:colId xmlns:a16="http://schemas.microsoft.com/office/drawing/2014/main" val="88879626"/>
                    </a:ext>
                  </a:extLst>
                </a:gridCol>
                <a:gridCol w="1165730">
                  <a:extLst>
                    <a:ext uri="{9D8B030D-6E8A-4147-A177-3AD203B41FA5}">
                      <a16:colId xmlns:a16="http://schemas.microsoft.com/office/drawing/2014/main" val="559604998"/>
                    </a:ext>
                  </a:extLst>
                </a:gridCol>
                <a:gridCol w="1216415">
                  <a:extLst>
                    <a:ext uri="{9D8B030D-6E8A-4147-A177-3AD203B41FA5}">
                      <a16:colId xmlns:a16="http://schemas.microsoft.com/office/drawing/2014/main" val="748532670"/>
                    </a:ext>
                  </a:extLst>
                </a:gridCol>
                <a:gridCol w="1140388">
                  <a:extLst>
                    <a:ext uri="{9D8B030D-6E8A-4147-A177-3AD203B41FA5}">
                      <a16:colId xmlns:a16="http://schemas.microsoft.com/office/drawing/2014/main" val="220763038"/>
                    </a:ext>
                  </a:extLst>
                </a:gridCol>
                <a:gridCol w="1165730">
                  <a:extLst>
                    <a:ext uri="{9D8B030D-6E8A-4147-A177-3AD203B41FA5}">
                      <a16:colId xmlns:a16="http://schemas.microsoft.com/office/drawing/2014/main" val="2679525264"/>
                    </a:ext>
                  </a:extLst>
                </a:gridCol>
                <a:gridCol w="1140388">
                  <a:extLst>
                    <a:ext uri="{9D8B030D-6E8A-4147-A177-3AD203B41FA5}">
                      <a16:colId xmlns:a16="http://schemas.microsoft.com/office/drawing/2014/main" val="2934023717"/>
                    </a:ext>
                  </a:extLst>
                </a:gridCol>
                <a:gridCol w="1254428">
                  <a:extLst>
                    <a:ext uri="{9D8B030D-6E8A-4147-A177-3AD203B41FA5}">
                      <a16:colId xmlns:a16="http://schemas.microsoft.com/office/drawing/2014/main" val="3905154072"/>
                    </a:ext>
                  </a:extLst>
                </a:gridCol>
                <a:gridCol w="1254428">
                  <a:extLst>
                    <a:ext uri="{9D8B030D-6E8A-4147-A177-3AD203B41FA5}">
                      <a16:colId xmlns:a16="http://schemas.microsoft.com/office/drawing/2014/main" val="3156484874"/>
                    </a:ext>
                  </a:extLst>
                </a:gridCol>
              </a:tblGrid>
              <a:tr h="435434">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tc>
                  <a:txBody>
                    <a:bodyPr/>
                    <a:lstStyle/>
                    <a:p>
                      <a:r>
                        <a:rPr lang="en-GB" sz="2400" b="1" dirty="0">
                          <a:solidFill>
                            <a:srgbClr val="002060"/>
                          </a:solidFill>
                          <a:latin typeface="Segoe Print" panose="02000600000000000000" pitchFamily="2" charset="0"/>
                        </a:rPr>
                        <a:t>Heute</a:t>
                      </a:r>
                    </a:p>
                  </a:txBody>
                  <a:tcPr/>
                </a:tc>
                <a:extLst>
                  <a:ext uri="{0D108BD9-81ED-4DB2-BD59-A6C34878D82A}">
                    <a16:rowId xmlns:a16="http://schemas.microsoft.com/office/drawing/2014/main" val="1542995276"/>
                  </a:ext>
                </a:extLst>
              </a:tr>
              <a:tr h="2119111">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sp>
        <p:nvSpPr>
          <p:cNvPr id="4" name="Google Shape;119;p1">
            <a:extLst>
              <a:ext uri="{FF2B5EF4-FFF2-40B4-BE49-F238E27FC236}">
                <a16:creationId xmlns:a16="http://schemas.microsoft.com/office/drawing/2014/main" id="{3D8C9E1F-1212-46AE-A731-F8A95E5865A1}"/>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kern="0" dirty="0">
                <a:solidFill>
                  <a:srgbClr val="002060"/>
                </a:solidFill>
                <a:latin typeface="Century Gothic" panose="020B0502020202020204" pitchFamily="34" charset="0"/>
                <a:ea typeface="Century Gothic"/>
                <a:cs typeface="Century Gothic"/>
                <a:sym typeface="Century Gothic"/>
              </a:rPr>
              <a:t>Follow up 4: </a:t>
            </a:r>
            <a:endParaRPr lang="en-GB" sz="2800" kern="0" dirty="0">
              <a:latin typeface="Century Gothic" panose="020B0502020202020204" pitchFamily="34" charset="0"/>
            </a:endParaRPr>
          </a:p>
        </p:txBody>
      </p:sp>
      <p:grpSp>
        <p:nvGrpSpPr>
          <p:cNvPr id="29" name="Group 28">
            <a:extLst>
              <a:ext uri="{FF2B5EF4-FFF2-40B4-BE49-F238E27FC236}">
                <a16:creationId xmlns:a16="http://schemas.microsoft.com/office/drawing/2014/main" id="{6C308D62-8C71-4878-A33E-C6A8B00348DA}"/>
              </a:ext>
            </a:extLst>
          </p:cNvPr>
          <p:cNvGrpSpPr/>
          <p:nvPr/>
        </p:nvGrpSpPr>
        <p:grpSpPr>
          <a:xfrm>
            <a:off x="123172" y="1885890"/>
            <a:ext cx="9482474" cy="883761"/>
            <a:chOff x="644541" y="3032790"/>
            <a:chExt cx="10120720" cy="740851"/>
          </a:xfrm>
        </p:grpSpPr>
        <p:pic>
          <p:nvPicPr>
            <p:cNvPr id="2" name="Picture 1">
              <a:extLst>
                <a:ext uri="{FF2B5EF4-FFF2-40B4-BE49-F238E27FC236}">
                  <a16:creationId xmlns:a16="http://schemas.microsoft.com/office/drawing/2014/main" id="{F57D2E00-0388-483F-8493-D5AF352C3AF3}"/>
                </a:ext>
              </a:extLst>
            </p:cNvPr>
            <p:cNvPicPr>
              <a:picLocks noChangeAspect="1"/>
            </p:cNvPicPr>
            <p:nvPr/>
          </p:nvPicPr>
          <p:blipFill>
            <a:blip r:embed="rId3"/>
            <a:stretch>
              <a:fillRect/>
            </a:stretch>
          </p:blipFill>
          <p:spPr>
            <a:xfrm>
              <a:off x="644541" y="3084359"/>
              <a:ext cx="1159616" cy="689282"/>
            </a:xfrm>
            <a:prstGeom prst="rect">
              <a:avLst/>
            </a:prstGeom>
          </p:spPr>
        </p:pic>
        <p:pic>
          <p:nvPicPr>
            <p:cNvPr id="8" name="Picture 7">
              <a:extLst>
                <a:ext uri="{FF2B5EF4-FFF2-40B4-BE49-F238E27FC236}">
                  <a16:creationId xmlns:a16="http://schemas.microsoft.com/office/drawing/2014/main" id="{375FB80B-187B-4EE2-AE2A-872F96908036}"/>
                </a:ext>
              </a:extLst>
            </p:cNvPr>
            <p:cNvPicPr>
              <a:picLocks noChangeAspect="1"/>
            </p:cNvPicPr>
            <p:nvPr/>
          </p:nvPicPr>
          <p:blipFill>
            <a:blip r:embed="rId3"/>
            <a:stretch>
              <a:fillRect/>
            </a:stretch>
          </p:blipFill>
          <p:spPr>
            <a:xfrm>
              <a:off x="2006547" y="3065731"/>
              <a:ext cx="1159616" cy="689282"/>
            </a:xfrm>
            <a:prstGeom prst="rect">
              <a:avLst/>
            </a:prstGeom>
          </p:spPr>
        </p:pic>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3"/>
            <a:stretch>
              <a:fillRect/>
            </a:stretch>
          </p:blipFill>
          <p:spPr>
            <a:xfrm>
              <a:off x="3166163" y="3032790"/>
              <a:ext cx="1159616" cy="689282"/>
            </a:xfrm>
            <a:prstGeom prst="rect">
              <a:avLst/>
            </a:prstGeom>
          </p:spPr>
        </p:pic>
        <p:pic>
          <p:nvPicPr>
            <p:cNvPr id="10" name="Picture 9">
              <a:extLst>
                <a:ext uri="{FF2B5EF4-FFF2-40B4-BE49-F238E27FC236}">
                  <a16:creationId xmlns:a16="http://schemas.microsoft.com/office/drawing/2014/main" id="{8EC909B4-899F-4E7D-B269-FBCA29DC3A3E}"/>
                </a:ext>
              </a:extLst>
            </p:cNvPr>
            <p:cNvPicPr>
              <a:picLocks noChangeAspect="1"/>
            </p:cNvPicPr>
            <p:nvPr/>
          </p:nvPicPr>
          <p:blipFill>
            <a:blip r:embed="rId3"/>
            <a:stretch>
              <a:fillRect/>
            </a:stretch>
          </p:blipFill>
          <p:spPr>
            <a:xfrm>
              <a:off x="4502489" y="3032790"/>
              <a:ext cx="1159616" cy="689282"/>
            </a:xfrm>
            <a:prstGeom prst="rect">
              <a:avLst/>
            </a:prstGeom>
          </p:spPr>
        </p:pic>
        <p:pic>
          <p:nvPicPr>
            <p:cNvPr id="11" name="Picture 10">
              <a:extLst>
                <a:ext uri="{FF2B5EF4-FFF2-40B4-BE49-F238E27FC236}">
                  <a16:creationId xmlns:a16="http://schemas.microsoft.com/office/drawing/2014/main" id="{20A8263A-8473-4254-8F21-2E74F1BC04D8}"/>
                </a:ext>
              </a:extLst>
            </p:cNvPr>
            <p:cNvPicPr>
              <a:picLocks noChangeAspect="1"/>
            </p:cNvPicPr>
            <p:nvPr/>
          </p:nvPicPr>
          <p:blipFill>
            <a:blip r:embed="rId3"/>
            <a:stretch>
              <a:fillRect/>
            </a:stretch>
          </p:blipFill>
          <p:spPr>
            <a:xfrm>
              <a:off x="5763300" y="3032790"/>
              <a:ext cx="1159616" cy="689282"/>
            </a:xfrm>
            <a:prstGeom prst="rect">
              <a:avLst/>
            </a:prstGeom>
          </p:spPr>
        </p:pic>
        <p:pic>
          <p:nvPicPr>
            <p:cNvPr id="12" name="Picture 11">
              <a:extLst>
                <a:ext uri="{FF2B5EF4-FFF2-40B4-BE49-F238E27FC236}">
                  <a16:creationId xmlns:a16="http://schemas.microsoft.com/office/drawing/2014/main" id="{AB853ADD-F111-47B7-B848-215312F30E90}"/>
                </a:ext>
              </a:extLst>
            </p:cNvPr>
            <p:cNvPicPr>
              <a:picLocks noChangeAspect="1"/>
            </p:cNvPicPr>
            <p:nvPr/>
          </p:nvPicPr>
          <p:blipFill>
            <a:blip r:embed="rId3"/>
            <a:stretch>
              <a:fillRect/>
            </a:stretch>
          </p:blipFill>
          <p:spPr>
            <a:xfrm>
              <a:off x="7024111" y="3032790"/>
              <a:ext cx="1159616" cy="689282"/>
            </a:xfrm>
            <a:prstGeom prst="rect">
              <a:avLst/>
            </a:prstGeom>
          </p:spPr>
        </p:pic>
        <p:pic>
          <p:nvPicPr>
            <p:cNvPr id="13" name="Picture 12">
              <a:extLst>
                <a:ext uri="{FF2B5EF4-FFF2-40B4-BE49-F238E27FC236}">
                  <a16:creationId xmlns:a16="http://schemas.microsoft.com/office/drawing/2014/main" id="{584BC7B4-D4D3-435E-948C-C60A98A323F4}"/>
                </a:ext>
              </a:extLst>
            </p:cNvPr>
            <p:cNvPicPr>
              <a:picLocks noChangeAspect="1"/>
            </p:cNvPicPr>
            <p:nvPr/>
          </p:nvPicPr>
          <p:blipFill>
            <a:blip r:embed="rId3"/>
            <a:stretch>
              <a:fillRect/>
            </a:stretch>
          </p:blipFill>
          <p:spPr>
            <a:xfrm>
              <a:off x="8284922" y="3032790"/>
              <a:ext cx="1159616" cy="689282"/>
            </a:xfrm>
            <a:prstGeom prst="rect">
              <a:avLst/>
            </a:prstGeom>
          </p:spPr>
        </p:pic>
        <p:pic>
          <p:nvPicPr>
            <p:cNvPr id="14" name="Picture 13">
              <a:extLst>
                <a:ext uri="{FF2B5EF4-FFF2-40B4-BE49-F238E27FC236}">
                  <a16:creationId xmlns:a16="http://schemas.microsoft.com/office/drawing/2014/main" id="{C50B69A3-787B-4594-A201-6CF6D1D86F30}"/>
                </a:ext>
              </a:extLst>
            </p:cNvPr>
            <p:cNvPicPr>
              <a:picLocks noChangeAspect="1"/>
            </p:cNvPicPr>
            <p:nvPr/>
          </p:nvPicPr>
          <p:blipFill>
            <a:blip r:embed="rId3"/>
            <a:stretch>
              <a:fillRect/>
            </a:stretch>
          </p:blipFill>
          <p:spPr>
            <a:xfrm>
              <a:off x="9605645" y="3032790"/>
              <a:ext cx="1159616" cy="689282"/>
            </a:xfrm>
            <a:prstGeom prst="rect">
              <a:avLst/>
            </a:prstGeom>
          </p:spPr>
        </p:pic>
      </p:grpSp>
      <p:sp>
        <p:nvSpPr>
          <p:cNvPr id="31" name="TextBox 30">
            <a:extLst>
              <a:ext uri="{FF2B5EF4-FFF2-40B4-BE49-F238E27FC236}">
                <a16:creationId xmlns:a16="http://schemas.microsoft.com/office/drawing/2014/main" id="{558034C0-D96F-4BAF-B440-03DDFC95BB6B}"/>
              </a:ext>
            </a:extLst>
          </p:cNvPr>
          <p:cNvSpPr txBox="1"/>
          <p:nvPr/>
        </p:nvSpPr>
        <p:spPr>
          <a:xfrm>
            <a:off x="2882537" y="76045"/>
            <a:ext cx="7112801" cy="923330"/>
          </a:xfrm>
          <a:prstGeom prst="rect">
            <a:avLst/>
          </a:prstGeom>
          <a:noFill/>
        </p:spPr>
        <p:txBody>
          <a:bodyPr wrap="square" rtlCol="0">
            <a:spAutoFit/>
          </a:bodyPr>
          <a:lstStyle/>
          <a:p>
            <a:r>
              <a:rPr lang="en-GB" dirty="0">
                <a:solidFill>
                  <a:srgbClr val="002060"/>
                </a:solidFill>
                <a:latin typeface="Century Gothic" panose="020B0502020202020204" pitchFamily="34" charset="0"/>
              </a:rPr>
              <a:t>Draw your activities in the first table. </a:t>
            </a:r>
          </a:p>
          <a:p>
            <a:r>
              <a:rPr lang="en-GB" dirty="0">
                <a:solidFill>
                  <a:srgbClr val="002060"/>
                </a:solidFill>
                <a:latin typeface="Century Gothic" panose="020B0502020202020204" pitchFamily="34" charset="0"/>
              </a:rPr>
              <a:t>Use the second table to keep track of which of your partner’s </a:t>
            </a:r>
          </a:p>
          <a:p>
            <a:r>
              <a:rPr lang="en-GB" dirty="0">
                <a:solidFill>
                  <a:srgbClr val="002060"/>
                </a:solidFill>
                <a:latin typeface="Century Gothic" panose="020B0502020202020204" pitchFamily="34" charset="0"/>
              </a:rPr>
              <a:t>ships you have sunk and what you have already asked.</a:t>
            </a:r>
          </a:p>
        </p:txBody>
      </p:sp>
      <p:sp>
        <p:nvSpPr>
          <p:cNvPr id="33" name="TextBox 32">
            <a:extLst>
              <a:ext uri="{FF2B5EF4-FFF2-40B4-BE49-F238E27FC236}">
                <a16:creationId xmlns:a16="http://schemas.microsoft.com/office/drawing/2014/main" id="{9E93CC78-FB89-4C48-9423-91D5C71E3E44}"/>
              </a:ext>
            </a:extLst>
          </p:cNvPr>
          <p:cNvSpPr txBox="1"/>
          <p:nvPr/>
        </p:nvSpPr>
        <p:spPr>
          <a:xfrm>
            <a:off x="9772271" y="2670815"/>
            <a:ext cx="2296557" cy="2554545"/>
          </a:xfrm>
          <a:prstGeom prst="rect">
            <a:avLst/>
          </a:prstGeom>
          <a:solidFill>
            <a:schemeClr val="bg1"/>
          </a:solidFill>
          <a:ln>
            <a:solidFill>
              <a:srgbClr val="002060"/>
            </a:solidFill>
          </a:ln>
        </p:spPr>
        <p:txBody>
          <a:bodyPr wrap="square" rtlCol="0">
            <a:spAutoFit/>
          </a:bodyPr>
          <a:lstStyle/>
          <a:p>
            <a:r>
              <a:rPr lang="en-GB" sz="2000" dirty="0" err="1">
                <a:solidFill>
                  <a:srgbClr val="002060"/>
                </a:solidFill>
                <a:latin typeface="Century Gothic" panose="020B0502020202020204" pitchFamily="34" charset="0"/>
              </a:rPr>
              <a:t>spielen</a:t>
            </a:r>
            <a:r>
              <a:rPr lang="en-GB" sz="2000" dirty="0">
                <a:solidFill>
                  <a:srgbClr val="002060"/>
                </a:solidFill>
                <a:latin typeface="Century Gothic" panose="020B0502020202020204" pitchFamily="34" charset="0"/>
              </a:rPr>
              <a:t>- to play</a:t>
            </a:r>
          </a:p>
          <a:p>
            <a:r>
              <a:rPr lang="en-GB" sz="2000" dirty="0" err="1">
                <a:solidFill>
                  <a:srgbClr val="002060"/>
                </a:solidFill>
                <a:latin typeface="Century Gothic" panose="020B0502020202020204" pitchFamily="34" charset="0"/>
              </a:rPr>
              <a:t>machen</a:t>
            </a:r>
            <a:r>
              <a:rPr lang="en-GB" sz="2000" dirty="0">
                <a:solidFill>
                  <a:srgbClr val="002060"/>
                </a:solidFill>
                <a:latin typeface="Century Gothic" panose="020B0502020202020204" pitchFamily="34" charset="0"/>
              </a:rPr>
              <a:t>-to do/make</a:t>
            </a:r>
          </a:p>
          <a:p>
            <a:r>
              <a:rPr lang="en-GB" sz="2000" dirty="0" err="1">
                <a:solidFill>
                  <a:srgbClr val="002060"/>
                </a:solidFill>
                <a:latin typeface="Century Gothic" panose="020B0502020202020204" pitchFamily="34" charset="0"/>
              </a:rPr>
              <a:t>gewinnen</a:t>
            </a:r>
            <a:r>
              <a:rPr lang="en-GB" sz="2000" dirty="0">
                <a:solidFill>
                  <a:srgbClr val="002060"/>
                </a:solidFill>
                <a:latin typeface="Century Gothic" panose="020B0502020202020204" pitchFamily="34" charset="0"/>
              </a:rPr>
              <a:t>-to win</a:t>
            </a:r>
          </a:p>
          <a:p>
            <a:r>
              <a:rPr lang="en-GB" sz="2000" dirty="0" err="1">
                <a:solidFill>
                  <a:srgbClr val="002060"/>
                </a:solidFill>
                <a:latin typeface="Century Gothic" panose="020B0502020202020204" pitchFamily="34" charset="0"/>
              </a:rPr>
              <a:t>singen</a:t>
            </a:r>
            <a:r>
              <a:rPr lang="en-GB" sz="2000" dirty="0">
                <a:solidFill>
                  <a:srgbClr val="002060"/>
                </a:solidFill>
                <a:latin typeface="Century Gothic" panose="020B0502020202020204" pitchFamily="34" charset="0"/>
              </a:rPr>
              <a:t>-to sing</a:t>
            </a:r>
          </a:p>
          <a:p>
            <a:r>
              <a:rPr lang="en-GB" sz="2000" dirty="0" err="1">
                <a:solidFill>
                  <a:srgbClr val="002060"/>
                </a:solidFill>
                <a:latin typeface="Century Gothic" panose="020B0502020202020204" pitchFamily="34" charset="0"/>
              </a:rPr>
              <a:t>hören</a:t>
            </a:r>
            <a:r>
              <a:rPr lang="en-GB" sz="2000" dirty="0">
                <a:solidFill>
                  <a:srgbClr val="002060"/>
                </a:solidFill>
                <a:latin typeface="Century Gothic" panose="020B0502020202020204" pitchFamily="34" charset="0"/>
              </a:rPr>
              <a:t>- to listen</a:t>
            </a:r>
          </a:p>
          <a:p>
            <a:r>
              <a:rPr lang="en-GB" sz="2000" dirty="0" err="1">
                <a:solidFill>
                  <a:srgbClr val="002060"/>
                </a:solidFill>
                <a:latin typeface="Century Gothic" panose="020B0502020202020204" pitchFamily="34" charset="0"/>
              </a:rPr>
              <a:t>sitzen</a:t>
            </a:r>
            <a:r>
              <a:rPr lang="en-GB" sz="2000" dirty="0">
                <a:solidFill>
                  <a:srgbClr val="002060"/>
                </a:solidFill>
                <a:latin typeface="Century Gothic" panose="020B0502020202020204" pitchFamily="34" charset="0"/>
              </a:rPr>
              <a:t>- to sit</a:t>
            </a:r>
          </a:p>
          <a:p>
            <a:r>
              <a:rPr lang="en-GB" sz="2000" dirty="0" err="1">
                <a:solidFill>
                  <a:srgbClr val="002060"/>
                </a:solidFill>
                <a:latin typeface="Century Gothic" panose="020B0502020202020204" pitchFamily="34" charset="0"/>
              </a:rPr>
              <a:t>denken</a:t>
            </a:r>
            <a:r>
              <a:rPr lang="en-GB" sz="2000" dirty="0">
                <a:solidFill>
                  <a:srgbClr val="002060"/>
                </a:solidFill>
                <a:latin typeface="Century Gothic" panose="020B0502020202020204" pitchFamily="34" charset="0"/>
              </a:rPr>
              <a:t>- to think</a:t>
            </a:r>
          </a:p>
        </p:txBody>
      </p:sp>
      <p:graphicFrame>
        <p:nvGraphicFramePr>
          <p:cNvPr id="34" name="Table 7">
            <a:extLst>
              <a:ext uri="{FF2B5EF4-FFF2-40B4-BE49-F238E27FC236}">
                <a16:creationId xmlns:a16="http://schemas.microsoft.com/office/drawing/2014/main" id="{E02FADEC-B27E-4513-8939-5AF3783D40D5}"/>
              </a:ext>
            </a:extLst>
          </p:cNvPr>
          <p:cNvGraphicFramePr>
            <a:graphicFrameLocks noGrp="1"/>
          </p:cNvGraphicFramePr>
          <p:nvPr>
            <p:extLst>
              <p:ext uri="{D42A27DB-BD31-4B8C-83A1-F6EECF244321}">
                <p14:modId xmlns:p14="http://schemas.microsoft.com/office/powerpoint/2010/main" val="3037594128"/>
              </p:ext>
            </p:extLst>
          </p:nvPr>
        </p:nvGraphicFramePr>
        <p:xfrm>
          <a:off x="123172" y="3948088"/>
          <a:ext cx="9482474" cy="2682240"/>
        </p:xfrm>
        <a:graphic>
          <a:graphicData uri="http://schemas.openxmlformats.org/drawingml/2006/table">
            <a:tbl>
              <a:tblPr firstRow="1" bandRow="1">
                <a:tableStyleId>{5940675A-B579-460E-94D1-54222C63F5DA}</a:tableStyleId>
              </a:tblPr>
              <a:tblGrid>
                <a:gridCol w="1144967">
                  <a:extLst>
                    <a:ext uri="{9D8B030D-6E8A-4147-A177-3AD203B41FA5}">
                      <a16:colId xmlns:a16="http://schemas.microsoft.com/office/drawing/2014/main" val="88879626"/>
                    </a:ext>
                  </a:extLst>
                </a:gridCol>
                <a:gridCol w="1165730">
                  <a:extLst>
                    <a:ext uri="{9D8B030D-6E8A-4147-A177-3AD203B41FA5}">
                      <a16:colId xmlns:a16="http://schemas.microsoft.com/office/drawing/2014/main" val="559604998"/>
                    </a:ext>
                  </a:extLst>
                </a:gridCol>
                <a:gridCol w="1216415">
                  <a:extLst>
                    <a:ext uri="{9D8B030D-6E8A-4147-A177-3AD203B41FA5}">
                      <a16:colId xmlns:a16="http://schemas.microsoft.com/office/drawing/2014/main" val="748532670"/>
                    </a:ext>
                  </a:extLst>
                </a:gridCol>
                <a:gridCol w="1140388">
                  <a:extLst>
                    <a:ext uri="{9D8B030D-6E8A-4147-A177-3AD203B41FA5}">
                      <a16:colId xmlns:a16="http://schemas.microsoft.com/office/drawing/2014/main" val="220763038"/>
                    </a:ext>
                  </a:extLst>
                </a:gridCol>
                <a:gridCol w="1165730">
                  <a:extLst>
                    <a:ext uri="{9D8B030D-6E8A-4147-A177-3AD203B41FA5}">
                      <a16:colId xmlns:a16="http://schemas.microsoft.com/office/drawing/2014/main" val="2679525264"/>
                    </a:ext>
                  </a:extLst>
                </a:gridCol>
                <a:gridCol w="1140388">
                  <a:extLst>
                    <a:ext uri="{9D8B030D-6E8A-4147-A177-3AD203B41FA5}">
                      <a16:colId xmlns:a16="http://schemas.microsoft.com/office/drawing/2014/main" val="2934023717"/>
                    </a:ext>
                  </a:extLst>
                </a:gridCol>
                <a:gridCol w="1254428">
                  <a:extLst>
                    <a:ext uri="{9D8B030D-6E8A-4147-A177-3AD203B41FA5}">
                      <a16:colId xmlns:a16="http://schemas.microsoft.com/office/drawing/2014/main" val="3905154072"/>
                    </a:ext>
                  </a:extLst>
                </a:gridCol>
                <a:gridCol w="1254428">
                  <a:extLst>
                    <a:ext uri="{9D8B030D-6E8A-4147-A177-3AD203B41FA5}">
                      <a16:colId xmlns:a16="http://schemas.microsoft.com/office/drawing/2014/main" val="3156484874"/>
                    </a:ext>
                  </a:extLst>
                </a:gridCol>
              </a:tblGrid>
              <a:tr h="435434">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tc>
                  <a:txBody>
                    <a:bodyPr/>
                    <a:lstStyle/>
                    <a:p>
                      <a:r>
                        <a:rPr lang="en-GB" sz="2400" b="1" dirty="0">
                          <a:solidFill>
                            <a:srgbClr val="002060"/>
                          </a:solidFill>
                          <a:latin typeface="Segoe Print" panose="02000600000000000000" pitchFamily="2" charset="0"/>
                        </a:rPr>
                        <a:t>Heute</a:t>
                      </a:r>
                    </a:p>
                  </a:txBody>
                  <a:tcPr/>
                </a:tc>
                <a:extLst>
                  <a:ext uri="{0D108BD9-81ED-4DB2-BD59-A6C34878D82A}">
                    <a16:rowId xmlns:a16="http://schemas.microsoft.com/office/drawing/2014/main" val="1542995276"/>
                  </a:ext>
                </a:extLst>
              </a:tr>
              <a:tr h="2119111">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pic>
        <p:nvPicPr>
          <p:cNvPr id="35" name="Picture 34">
            <a:extLst>
              <a:ext uri="{FF2B5EF4-FFF2-40B4-BE49-F238E27FC236}">
                <a16:creationId xmlns:a16="http://schemas.microsoft.com/office/drawing/2014/main" id="{864CADA7-847C-47D7-88EE-3741B9E4D05A}"/>
              </a:ext>
            </a:extLst>
          </p:cNvPr>
          <p:cNvPicPr>
            <a:picLocks noChangeAspect="1"/>
          </p:cNvPicPr>
          <p:nvPr/>
        </p:nvPicPr>
        <p:blipFill>
          <a:blip r:embed="rId4"/>
          <a:stretch>
            <a:fillRect/>
          </a:stretch>
        </p:blipFill>
        <p:spPr>
          <a:xfrm>
            <a:off x="10431597" y="138991"/>
            <a:ext cx="1627773" cy="1493649"/>
          </a:xfrm>
          <a:prstGeom prst="rect">
            <a:avLst/>
          </a:prstGeom>
        </p:spPr>
      </p:pic>
    </p:spTree>
    <p:extLst>
      <p:ext uri="{BB962C8B-B14F-4D97-AF65-F5344CB8AC3E}">
        <p14:creationId xmlns:p14="http://schemas.microsoft.com/office/powerpoint/2010/main" val="4004708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823197500"/>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habe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Geschenk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Nummer</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gibt</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null</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drei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elf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eins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fünf</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neun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neben</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wiederholen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Frage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Antwort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Satz</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a:solidFill>
                  <a:srgbClr val="002060"/>
                </a:solidFill>
                <a:latin typeface="Century Gothic"/>
                <a:ea typeface="Century Gothic"/>
              </a:rPr>
              <a:t>Schreib</a:t>
            </a:r>
            <a:r>
              <a:rPr kumimoji="0" lang="en-GB" sz="2400" b="1" i="0" u="none" strike="noStrike" kern="1200" cap="none" spc="-1" normalizeH="0" noProof="0" dirty="0">
                <a:ln>
                  <a:noFill/>
                </a:ln>
                <a:solidFill>
                  <a:srgbClr val="002060"/>
                </a:solidFill>
                <a:effectLst/>
                <a:uLnTx/>
                <a:uFillTx/>
                <a:latin typeface="Century Gothic"/>
                <a:ea typeface="Century Gothic"/>
              </a:rPr>
              <a:t> auf </a:t>
            </a:r>
            <a:r>
              <a:rPr lang="en-GB" sz="2400" b="1" spc="-1" dirty="0" err="1">
                <a:solidFill>
                  <a:srgbClr val="002060"/>
                </a:solidFill>
                <a:latin typeface="Century Gothic"/>
                <a:ea typeface="Century Gothic"/>
              </a:rPr>
              <a:t>Englisc</a:t>
            </a:r>
            <a:r>
              <a:rPr kumimoji="0" lang="en-GB" sz="2400" b="1" i="0" u="none" strike="noStrike" kern="1200" cap="none" spc="-1" normalizeH="0" noProof="0" dirty="0">
                <a:ln>
                  <a:noFill/>
                </a:ln>
                <a:solidFill>
                  <a:srgbClr val="002060"/>
                </a:solidFill>
                <a:effectLst/>
                <a:uLnTx/>
                <a:uFillTx/>
                <a:latin typeface="Century Gothic"/>
                <a:ea typeface="Century Gothic"/>
              </a:rPr>
              <a:t>h</a:t>
            </a:r>
            <a:r>
              <a:rPr kumimoji="0" lang="en-GB" sz="2400" b="1" i="0" u="none" strike="noStrike" kern="0" cap="none" spc="0" normalizeH="0" baseline="0" noProof="0" dirty="0">
                <a:ln>
                  <a:noFill/>
                </a:ln>
                <a:solidFill>
                  <a:srgbClr val="002060"/>
                </a:solidFill>
                <a:effectLst/>
                <a:uLnTx/>
                <a:uFillTx/>
                <a:latin typeface="Century Gothic"/>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769919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94578022"/>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she, it has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present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ten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twelve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there is, there are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number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zero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two</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solidFill>
                          <a:srgbClr val="002060"/>
                        </a:solidFill>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question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sentence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next to, beside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sit, sitting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repeat, repeating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answer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a:solidFill>
                  <a:srgbClr val="002060"/>
                </a:solidFill>
                <a:latin typeface="Century Gothic"/>
                <a:ea typeface="Century Gothic"/>
              </a:rPr>
              <a:t>Schreib</a:t>
            </a:r>
            <a:r>
              <a:rPr kumimoji="0" lang="en-GB" sz="2400" b="1" i="0" u="none" strike="noStrike" kern="1200" cap="none" spc="-1" normalizeH="0" noProof="0" dirty="0">
                <a:ln>
                  <a:noFill/>
                </a:ln>
                <a:solidFill>
                  <a:srgbClr val="002060"/>
                </a:solidFill>
                <a:effectLst/>
                <a:uLnTx/>
                <a:uFillTx/>
                <a:latin typeface="Century Gothic"/>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89330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EB238E39-B2F0-493F-ABCA-90CA2404E47D}"/>
              </a:ext>
            </a:extLst>
          </p:cNvPr>
          <p:cNvSpPr/>
          <p:nvPr/>
        </p:nvSpPr>
        <p:spPr>
          <a:xfrm>
            <a:off x="2878414" y="1335143"/>
            <a:ext cx="4646092" cy="43250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231202" y="381629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0" spc="-1" dirty="0">
                <a:solidFill>
                  <a:srgbClr val="FF0066"/>
                </a:solidFill>
                <a:latin typeface="Century Gothic" panose="020B0502020202020204" pitchFamily="34" charset="0"/>
              </a:rPr>
              <a:t>r</a:t>
            </a:r>
            <a:r>
              <a:rPr lang="en-GB" sz="13000" spc="-1" dirty="0">
                <a:solidFill>
                  <a:srgbClr val="002060"/>
                </a:solidFill>
                <a:latin typeface="Century Gothic" panose="020B0502020202020204" pitchFamily="34" charset="0"/>
              </a:rPr>
              <a:t>ot</a:t>
            </a:r>
            <a:endParaRPr kumimoji="0" lang="en-GB" sz="13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Speech Bubble: Rectangle with Corners Rounded 11">
            <a:extLst>
              <a:ext uri="{FF2B5EF4-FFF2-40B4-BE49-F238E27FC236}">
                <a16:creationId xmlns:a16="http://schemas.microsoft.com/office/drawing/2014/main" id="{65D9B7D9-C244-4166-83B1-C87283F6638C}"/>
              </a:ext>
            </a:extLst>
          </p:cNvPr>
          <p:cNvSpPr/>
          <p:nvPr/>
        </p:nvSpPr>
        <p:spPr>
          <a:xfrm>
            <a:off x="8067222" y="2033964"/>
            <a:ext cx="3787151" cy="315803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t>[r] before a vowel is a roll from the back of your throat. </a:t>
            </a:r>
            <a:br>
              <a:rPr lang="en-GB" sz="2400" b="1" dirty="0"/>
            </a:br>
            <a:r>
              <a:rPr lang="en-GB" sz="2400" b="1" dirty="0"/>
              <a:t>Open your mouth, tongue flat, lips still and growl ‘</a:t>
            </a:r>
            <a:r>
              <a:rPr lang="en-GB" sz="2400" b="1" dirty="0" err="1"/>
              <a:t>rrrr</a:t>
            </a:r>
            <a:r>
              <a:rPr lang="en-GB" sz="2400" b="1" dirty="0"/>
              <a:t>’. </a:t>
            </a:r>
          </a:p>
          <a:p>
            <a:pPr lvl="0" algn="ctr">
              <a:defRPr/>
            </a:pPr>
            <a:r>
              <a:rPr lang="en-GB" sz="2400" b="1" dirty="0"/>
              <a:t>Touch your throat and feel the vibration!</a:t>
            </a:r>
            <a:endParaRPr kumimoji="0" lang="en-GB" sz="2400" b="1" i="0" u="none" strike="noStrike" kern="1200" cap="none" spc="0" normalizeH="0" baseline="0" noProof="0" dirty="0">
              <a:ln>
                <a:noFill/>
              </a:ln>
              <a:solidFill>
                <a:prstClr val="white"/>
              </a:solidFill>
              <a:effectLst/>
              <a:uLnTx/>
              <a:uFillTx/>
            </a:endParaRPr>
          </a:p>
        </p:txBody>
      </p:sp>
      <p:pic>
        <p:nvPicPr>
          <p:cNvPr id="4" name="Picture 3">
            <a:extLst>
              <a:ext uri="{FF2B5EF4-FFF2-40B4-BE49-F238E27FC236}">
                <a16:creationId xmlns:a16="http://schemas.microsoft.com/office/drawing/2014/main" id="{343AEA0B-A4B4-4BD3-BA9F-44500613C331}"/>
              </a:ext>
            </a:extLst>
          </p:cNvPr>
          <p:cNvPicPr>
            <a:picLocks noChangeAspect="1"/>
          </p:cNvPicPr>
          <p:nvPr/>
        </p:nvPicPr>
        <p:blipFill>
          <a:blip r:embed="rId6"/>
          <a:stretch>
            <a:fillRect/>
          </a:stretch>
        </p:blipFill>
        <p:spPr>
          <a:xfrm>
            <a:off x="3673642" y="1412611"/>
            <a:ext cx="3111577" cy="2929879"/>
          </a:xfrm>
          <a:prstGeom prst="rect">
            <a:avLst/>
          </a:prstGeom>
        </p:spPr>
      </p:pic>
      <p:sp>
        <p:nvSpPr>
          <p:cNvPr id="2" name="Title 5">
            <a:extLst>
              <a:ext uri="{FF2B5EF4-FFF2-40B4-BE49-F238E27FC236}">
                <a16:creationId xmlns:a16="http://schemas.microsoft.com/office/drawing/2014/main" id="{CE720F9A-596B-03A9-99A9-E7BABD3D384C}"/>
              </a:ext>
            </a:extLst>
          </p:cNvPr>
          <p:cNvSpPr txBox="1">
            <a:spLocks/>
          </p:cNvSpPr>
          <p:nvPr/>
        </p:nvSpPr>
        <p:spPr>
          <a:xfrm>
            <a:off x="0" y="87048"/>
            <a:ext cx="1880974"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11500" dirty="0">
                <a:latin typeface="+mn-lt"/>
              </a:rPr>
              <a:t>[r]</a:t>
            </a:r>
            <a:endParaRPr lang="en-GB" sz="11500" dirty="0"/>
          </a:p>
        </p:txBody>
      </p:sp>
    </p:spTree>
    <p:extLst>
      <p:ext uri="{BB962C8B-B14F-4D97-AF65-F5344CB8AC3E}">
        <p14:creationId xmlns:p14="http://schemas.microsoft.com/office/powerpoint/2010/main" val="7071493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56D53237-5238-434D-A466-FA4388BADFAD}"/>
              </a:ext>
            </a:extLst>
          </p:cNvPr>
          <p:cNvSpPr/>
          <p:nvPr/>
        </p:nvSpPr>
        <p:spPr>
          <a:xfrm>
            <a:off x="3682011" y="1660099"/>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15501" y="340503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ot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1" name="CustomShape 2">
            <a:extLst>
              <a:ext uri="{FF2B5EF4-FFF2-40B4-BE49-F238E27FC236}">
                <a16:creationId xmlns:a16="http://schemas.microsoft.com/office/drawing/2014/main" id="{6E7ED6EE-AF0A-457F-9278-55BFAFFD4F93}"/>
              </a:ext>
            </a:extLst>
          </p:cNvPr>
          <p:cNvSpPr/>
          <p:nvPr/>
        </p:nvSpPr>
        <p:spPr>
          <a:xfrm>
            <a:off x="6575913" y="511859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echts</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70FAEFD0-E692-4B85-91F3-E6B8373281DC}"/>
              </a:ext>
            </a:extLst>
          </p:cNvPr>
          <p:cNvSpPr/>
          <p:nvPr/>
        </p:nvSpPr>
        <p:spPr>
          <a:xfrm>
            <a:off x="-1070158" y="517046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F</a:t>
            </a:r>
            <a:r>
              <a:rPr lang="en-GB" sz="6600" spc="-1" noProof="0"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age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0B8CBF43-6F19-4792-BE85-EFBE2F79AF26}"/>
              </a:ext>
            </a:extLst>
          </p:cNvPr>
          <p:cNvSpPr/>
          <p:nvPr/>
        </p:nvSpPr>
        <p:spPr>
          <a:xfrm>
            <a:off x="6415711" y="23247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wa</a:t>
            </a: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um</a:t>
            </a:r>
            <a:r>
              <a:rPr lang="en-GB" sz="6600" spc="-1" dirty="0">
                <a:solidFill>
                  <a:srgbClr val="002060"/>
                </a:solidFill>
                <a:latin typeface="Century Gothic" panose="020B0502020202020204" pitchFamily="34" charset="0"/>
              </a:rPr>
              <a:t>?</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C6DA9177-43F9-411A-8F69-89D1781359EC}"/>
              </a:ext>
            </a:extLst>
          </p:cNvPr>
          <p:cNvSpPr/>
          <p:nvPr/>
        </p:nvSpPr>
        <p:spPr>
          <a:xfrm>
            <a:off x="-1330598" y="247283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d</a:t>
            </a:r>
            <a:r>
              <a:rPr lang="en-GB" sz="6600" spc="-1"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ei</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DA22C685-B080-4A61-9FC3-114560BA0F2C}"/>
              </a:ext>
            </a:extLst>
          </p:cNvPr>
          <p:cNvPicPr>
            <a:picLocks noChangeAspect="1"/>
          </p:cNvPicPr>
          <p:nvPr/>
        </p:nvPicPr>
        <p:blipFill>
          <a:blip r:embed="rId10"/>
          <a:stretch>
            <a:fillRect/>
          </a:stretch>
        </p:blipFill>
        <p:spPr>
          <a:xfrm>
            <a:off x="8687102" y="4069448"/>
            <a:ext cx="1804572" cy="1280271"/>
          </a:xfrm>
          <a:prstGeom prst="rect">
            <a:avLst/>
          </a:prstGeom>
        </p:spPr>
      </p:pic>
      <p:sp>
        <p:nvSpPr>
          <p:cNvPr id="8" name="Rectangle 7">
            <a:extLst>
              <a:ext uri="{FF2B5EF4-FFF2-40B4-BE49-F238E27FC236}">
                <a16:creationId xmlns:a16="http://schemas.microsoft.com/office/drawing/2014/main" id="{1FAB0B31-CE03-4107-9A3F-5F65D23AA0F6}"/>
              </a:ext>
            </a:extLst>
          </p:cNvPr>
          <p:cNvSpPr/>
          <p:nvPr/>
        </p:nvSpPr>
        <p:spPr>
          <a:xfrm>
            <a:off x="1285319" y="3682447"/>
            <a:ext cx="926413" cy="1785104"/>
          </a:xfrm>
          <a:prstGeom prst="rect">
            <a:avLst/>
          </a:prstGeom>
          <a:noFill/>
        </p:spPr>
        <p:txBody>
          <a:bodyPr wrap="square" lIns="91440" tIns="45720" rIns="91440" bIns="45720">
            <a:spAutoFit/>
          </a:bodyPr>
          <a:lstStyle/>
          <a:p>
            <a:pPr algn="ctr"/>
            <a:r>
              <a:rPr lang="en-US" sz="11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9" name="Rectangle 8">
            <a:extLst>
              <a:ext uri="{FF2B5EF4-FFF2-40B4-BE49-F238E27FC236}">
                <a16:creationId xmlns:a16="http://schemas.microsoft.com/office/drawing/2014/main" id="{FF963D6D-4BA7-4A27-80E9-C459CC0FEA34}"/>
              </a:ext>
            </a:extLst>
          </p:cNvPr>
          <p:cNvSpPr/>
          <p:nvPr/>
        </p:nvSpPr>
        <p:spPr>
          <a:xfrm>
            <a:off x="8382744" y="1507744"/>
            <a:ext cx="201369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Why?</a:t>
            </a:r>
          </a:p>
        </p:txBody>
      </p:sp>
      <p:sp>
        <p:nvSpPr>
          <p:cNvPr id="10" name="Rectangle 9">
            <a:extLst>
              <a:ext uri="{FF2B5EF4-FFF2-40B4-BE49-F238E27FC236}">
                <a16:creationId xmlns:a16="http://schemas.microsoft.com/office/drawing/2014/main" id="{03108554-0918-4662-9604-E47861B993F5}"/>
              </a:ext>
            </a:extLst>
          </p:cNvPr>
          <p:cNvSpPr/>
          <p:nvPr/>
        </p:nvSpPr>
        <p:spPr>
          <a:xfrm>
            <a:off x="1261051" y="1063807"/>
            <a:ext cx="974947" cy="1785104"/>
          </a:xfrm>
          <a:prstGeom prst="rect">
            <a:avLst/>
          </a:prstGeom>
          <a:noFill/>
        </p:spPr>
        <p:txBody>
          <a:bodyPr wrap="none" lIns="91440" tIns="45720" rIns="91440" bIns="45720">
            <a:spAutoFit/>
          </a:bodyPr>
          <a:lstStyle/>
          <a:p>
            <a:pPr algn="ctr"/>
            <a:r>
              <a:rPr lang="en-US" sz="11000" b="1" dirty="0">
                <a:ln w="12700" cmpd="sng">
                  <a:solidFill>
                    <a:srgbClr val="FFC000"/>
                  </a:solidFill>
                  <a:prstDash val="solid"/>
                </a:ln>
                <a:solidFill>
                  <a:srgbClr val="7030A0"/>
                </a:solidFill>
                <a:effectLst>
                  <a:innerShdw blurRad="63500" dist="50800" dir="13500000">
                    <a:prstClr val="black">
                      <a:alpha val="50000"/>
                    </a:prstClr>
                  </a:innerShdw>
                </a:effectLst>
              </a:rPr>
              <a:t>3</a:t>
            </a:r>
            <a:endParaRPr lang="en-US" sz="11000" b="1" cap="none" spc="0" dirty="0">
              <a:ln w="12700" cmpd="sng">
                <a:solidFill>
                  <a:srgbClr val="FFC000"/>
                </a:solidFill>
                <a:prstDash val="solid"/>
              </a:ln>
              <a:solidFill>
                <a:srgbClr val="7030A0"/>
              </a:solidFill>
              <a:effectLst>
                <a:innerShdw blurRad="63500" dist="50800" dir="13500000">
                  <a:prstClr val="black">
                    <a:alpha val="50000"/>
                  </a:prstClr>
                </a:innerShdw>
              </a:effectLst>
            </a:endParaRPr>
          </a:p>
        </p:txBody>
      </p:sp>
      <p:sp>
        <p:nvSpPr>
          <p:cNvPr id="17" name="TextBox 16">
            <a:extLst>
              <a:ext uri="{FF2B5EF4-FFF2-40B4-BE49-F238E27FC236}">
                <a16:creationId xmlns:a16="http://schemas.microsoft.com/office/drawing/2014/main" id="{42360D5B-775E-45AC-A62B-DA1CF3784EB9}"/>
              </a:ext>
            </a:extLst>
          </p:cNvPr>
          <p:cNvSpPr txBox="1"/>
          <p:nvPr/>
        </p:nvSpPr>
        <p:spPr>
          <a:xfrm>
            <a:off x="850015" y="6109264"/>
            <a:ext cx="2100165" cy="523220"/>
          </a:xfrm>
          <a:prstGeom prst="rect">
            <a:avLst/>
          </a:prstGeom>
          <a:noFill/>
        </p:spPr>
        <p:txBody>
          <a:bodyPr wrap="square" rtlCol="0">
            <a:spAutoFit/>
          </a:bodyPr>
          <a:lstStyle/>
          <a:p>
            <a:r>
              <a:rPr lang="en-GB" sz="2800" dirty="0">
                <a:solidFill>
                  <a:srgbClr val="002060"/>
                </a:solidFill>
              </a:rPr>
              <a:t>[question]</a:t>
            </a:r>
          </a:p>
        </p:txBody>
      </p:sp>
      <p:pic>
        <p:nvPicPr>
          <p:cNvPr id="21" name="Picture 20">
            <a:extLst>
              <a:ext uri="{FF2B5EF4-FFF2-40B4-BE49-F238E27FC236}">
                <a16:creationId xmlns:a16="http://schemas.microsoft.com/office/drawing/2014/main" id="{67C16AA2-E78E-4258-9138-B3C796B66FBA}"/>
              </a:ext>
            </a:extLst>
          </p:cNvPr>
          <p:cNvPicPr>
            <a:picLocks noChangeAspect="1"/>
          </p:cNvPicPr>
          <p:nvPr/>
        </p:nvPicPr>
        <p:blipFill>
          <a:blip r:embed="rId11"/>
          <a:stretch>
            <a:fillRect/>
          </a:stretch>
        </p:blipFill>
        <p:spPr>
          <a:xfrm>
            <a:off x="4444008" y="1861163"/>
            <a:ext cx="2131905" cy="2007414"/>
          </a:xfrm>
          <a:prstGeom prst="rect">
            <a:avLst/>
          </a:prstGeom>
        </p:spPr>
      </p:pic>
      <p:sp>
        <p:nvSpPr>
          <p:cNvPr id="2" name="Title 5">
            <a:extLst>
              <a:ext uri="{FF2B5EF4-FFF2-40B4-BE49-F238E27FC236}">
                <a16:creationId xmlns:a16="http://schemas.microsoft.com/office/drawing/2014/main" id="{8600C67B-2B6B-5959-24A8-D210FB49BC91}"/>
              </a:ext>
            </a:extLst>
          </p:cNvPr>
          <p:cNvSpPr txBox="1">
            <a:spLocks/>
          </p:cNvSpPr>
          <p:nvPr/>
        </p:nvSpPr>
        <p:spPr>
          <a:xfrm>
            <a:off x="0" y="87048"/>
            <a:ext cx="1880974"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11500" dirty="0">
                <a:latin typeface="+mn-lt"/>
              </a:rPr>
              <a:t>[r]</a:t>
            </a:r>
            <a:endParaRPr lang="en-GB" sz="11500"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T3_W2_2.4.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T3_W2_2.6.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T3_W2_2.3.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T3_W2_2.5.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0" grpId="0"/>
      <p:bldP spid="1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D61D87A5-8626-40F1-BD07-16D835D2E709}"/>
              </a:ext>
            </a:extLst>
          </p:cNvPr>
          <p:cNvSpPr/>
          <p:nvPr/>
        </p:nvSpPr>
        <p:spPr>
          <a:xfrm>
            <a:off x="3423232" y="822518"/>
            <a:ext cx="4646092" cy="477617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45803" y="298505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1" name="Speech Bubble: Rectangle with Corners Rounded 10">
            <a:extLst>
              <a:ext uri="{FF2B5EF4-FFF2-40B4-BE49-F238E27FC236}">
                <a16:creationId xmlns:a16="http://schemas.microsoft.com/office/drawing/2014/main" id="{786DBC5F-454A-4469-934A-A78EC1D23183}"/>
              </a:ext>
            </a:extLst>
          </p:cNvPr>
          <p:cNvSpPr/>
          <p:nvPr/>
        </p:nvSpPr>
        <p:spPr>
          <a:xfrm>
            <a:off x="8254121" y="2572767"/>
            <a:ext cx="3787151" cy="143198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t>[r] after a vowel sounds like ‘uh’!</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13" name="Graphic 12" descr="Map with pin with solid fill">
            <a:extLst>
              <a:ext uri="{FF2B5EF4-FFF2-40B4-BE49-F238E27FC236}">
                <a16:creationId xmlns:a16="http://schemas.microsoft.com/office/drawing/2014/main" id="{B2D27264-5D57-4141-B068-1FE75BF7DB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09239" y="873764"/>
            <a:ext cx="2613642" cy="2613642"/>
          </a:xfrm>
          <a:prstGeom prst="rect">
            <a:avLst/>
          </a:prstGeom>
        </p:spPr>
      </p:pic>
      <p:sp>
        <p:nvSpPr>
          <p:cNvPr id="10" name="TextBox 9">
            <a:extLst>
              <a:ext uri="{FF2B5EF4-FFF2-40B4-BE49-F238E27FC236}">
                <a16:creationId xmlns:a16="http://schemas.microsoft.com/office/drawing/2014/main" id="{367A27DA-1E09-4204-8DE3-FA2485AA773B}"/>
              </a:ext>
            </a:extLst>
          </p:cNvPr>
          <p:cNvSpPr txBox="1"/>
          <p:nvPr/>
        </p:nvSpPr>
        <p:spPr>
          <a:xfrm>
            <a:off x="4789179" y="4679275"/>
            <a:ext cx="2613642" cy="646331"/>
          </a:xfrm>
          <a:prstGeom prst="rect">
            <a:avLst/>
          </a:prstGeom>
          <a:noFill/>
        </p:spPr>
        <p:txBody>
          <a:bodyPr wrap="square" rtlCol="0">
            <a:spAutoFit/>
          </a:bodyPr>
          <a:lstStyle/>
          <a:p>
            <a:r>
              <a:rPr lang="en-GB" sz="3600" dirty="0">
                <a:solidFill>
                  <a:srgbClr val="002060"/>
                </a:solidFill>
              </a:rPr>
              <a:t>[place]</a:t>
            </a:r>
          </a:p>
        </p:txBody>
      </p:sp>
      <p:sp>
        <p:nvSpPr>
          <p:cNvPr id="2" name="Title 4">
            <a:extLst>
              <a:ext uri="{FF2B5EF4-FFF2-40B4-BE49-F238E27FC236}">
                <a16:creationId xmlns:a16="http://schemas.microsoft.com/office/drawing/2014/main" id="{E9DFFB76-AC90-93CE-7A25-A865514A47E2}"/>
              </a:ext>
            </a:extLst>
          </p:cNvPr>
          <p:cNvSpPr txBox="1">
            <a:spLocks/>
          </p:cNvSpPr>
          <p:nvPr/>
        </p:nvSpPr>
        <p:spPr>
          <a:xfrm>
            <a:off x="0" y="346807"/>
            <a:ext cx="3114038" cy="1247335"/>
          </a:xfrm>
          <a:prstGeom prst="rect">
            <a:avLst/>
          </a:prstGeom>
        </p:spPr>
        <p:txBody>
          <a:bodyPr lIns="0" tIns="0" rIns="0" bIns="0" anchor="ctr">
            <a:normAutofit fontScale="25000" lnSpcReduction="200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46000" dirty="0">
                <a:latin typeface="+mn-lt"/>
              </a:rPr>
              <a:t>[r]</a:t>
            </a:r>
            <a:br>
              <a:rPr lang="en-GB" sz="1400" b="1" dirty="0"/>
            </a:br>
            <a:endParaRPr lang="en-GB" dirty="0"/>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5E3D9E7-F9ED-4B0B-96E9-4C482E1DF56F}"/>
              </a:ext>
            </a:extLst>
          </p:cNvPr>
          <p:cNvSpPr/>
          <p:nvPr/>
        </p:nvSpPr>
        <p:spPr>
          <a:xfrm>
            <a:off x="3802423" y="1050839"/>
            <a:ext cx="4147387" cy="38922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804900" y="2805445"/>
            <a:ext cx="5940513" cy="20011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9" name="CustomShape 2">
            <a:extLst>
              <a:ext uri="{FF2B5EF4-FFF2-40B4-BE49-F238E27FC236}">
                <a16:creationId xmlns:a16="http://schemas.microsoft.com/office/drawing/2014/main" id="{747AA550-4D53-4CAA-B4B8-AB58D7B48915}"/>
              </a:ext>
            </a:extLst>
          </p:cNvPr>
          <p:cNvSpPr/>
          <p:nvPr/>
        </p:nvSpPr>
        <p:spPr>
          <a:xfrm>
            <a:off x="6384354" y="542282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Tie</a:t>
            </a:r>
            <a:r>
              <a:rPr lang="en-GB" sz="6600" spc="-1" noProof="0" dirty="0">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173DD87F-FB3E-47CB-BA8E-2B71E25F682D}"/>
              </a:ext>
            </a:extLst>
          </p:cNvPr>
          <p:cNvSpPr/>
          <p:nvPr/>
        </p:nvSpPr>
        <p:spPr>
          <a:xfrm>
            <a:off x="-849206" y="53886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Uh</a:t>
            </a:r>
            <a:r>
              <a:rPr lang="en-GB" sz="6600" spc="-1" noProof="0" dirty="0" err="1">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413044F9-4867-4707-B4D1-F881A04E65CC}"/>
              </a:ext>
            </a:extLst>
          </p:cNvPr>
          <p:cNvSpPr/>
          <p:nvPr/>
        </p:nvSpPr>
        <p:spPr>
          <a:xfrm>
            <a:off x="6446496" y="241476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le</a:t>
            </a:r>
            <a:r>
              <a:rPr lang="en-GB" sz="6600" spc="-1" noProof="0"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nen</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13D8B973-5DBD-4983-A8B7-04C036EE9CF9}"/>
              </a:ext>
            </a:extLst>
          </p:cNvPr>
          <p:cNvSpPr/>
          <p:nvPr/>
        </p:nvSpPr>
        <p:spPr>
          <a:xfrm>
            <a:off x="-577957" y="235911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Fa</a:t>
            </a:r>
            <a:r>
              <a:rPr lang="en-GB" sz="6600" spc="-1" noProof="0" dirty="0">
                <a:solidFill>
                  <a:srgbClr val="FF0066"/>
                </a:solidFill>
                <a:latin typeface="Century Gothic" panose="020B0502020202020204" pitchFamily="34" charset="0"/>
              </a:rPr>
              <a:t>r</a:t>
            </a:r>
            <a:r>
              <a:rPr lang="en-GB" sz="6600" spc="-1" dirty="0">
                <a:solidFill>
                  <a:srgbClr val="002060"/>
                </a:solidFill>
                <a:latin typeface="Century Gothic" panose="020B0502020202020204" pitchFamily="34" charset="0"/>
              </a:rPr>
              <a:t>be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881C37BA-501C-4FD7-8B2A-DD2A22016B48}"/>
              </a:ext>
            </a:extLst>
          </p:cNvPr>
          <p:cNvSpPr/>
          <p:nvPr/>
        </p:nvSpPr>
        <p:spPr>
          <a:xfrm>
            <a:off x="4082185" y="5187583"/>
            <a:ext cx="3787151" cy="1431988"/>
          </a:xfrm>
          <a:prstGeom prst="wedgeRoundRectCallout">
            <a:avLst>
              <a:gd name="adj1" fmla="val -64992"/>
              <a:gd name="adj2" fmla="val 852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latin typeface="Century Gothic"/>
              </a:rPr>
              <a:t>When</a:t>
            </a:r>
            <a:r>
              <a:rPr kumimoji="0" lang="en-GB" sz="2400" b="1" i="0" u="none" strike="noStrike" kern="1200" cap="none" spc="0" normalizeH="0" noProof="0" dirty="0">
                <a:ln>
                  <a:noFill/>
                </a:ln>
                <a:solidFill>
                  <a:prstClr val="white"/>
                </a:solidFill>
                <a:effectLst/>
                <a:uLnTx/>
                <a:uFillTx/>
                <a:latin typeface="Century Gothic"/>
              </a:rPr>
              <a:t> ‘h’ follows a vowel, it makes a long vowel sound.</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2" name="Picture 1">
            <a:extLst>
              <a:ext uri="{FF2B5EF4-FFF2-40B4-BE49-F238E27FC236}">
                <a16:creationId xmlns:a16="http://schemas.microsoft.com/office/drawing/2014/main" id="{F27102C8-BF2D-490D-8610-AE6563DE920B}"/>
              </a:ext>
            </a:extLst>
          </p:cNvPr>
          <p:cNvPicPr>
            <a:picLocks noChangeAspect="1"/>
          </p:cNvPicPr>
          <p:nvPr/>
        </p:nvPicPr>
        <p:blipFill>
          <a:blip r:embed="rId10"/>
          <a:stretch>
            <a:fillRect/>
          </a:stretch>
        </p:blipFill>
        <p:spPr>
          <a:xfrm>
            <a:off x="1513641" y="3996088"/>
            <a:ext cx="1442787" cy="1442787"/>
          </a:xfrm>
          <a:prstGeom prst="rect">
            <a:avLst/>
          </a:prstGeom>
        </p:spPr>
      </p:pic>
      <p:pic>
        <p:nvPicPr>
          <p:cNvPr id="4" name="Picture 3">
            <a:extLst>
              <a:ext uri="{FF2B5EF4-FFF2-40B4-BE49-F238E27FC236}">
                <a16:creationId xmlns:a16="http://schemas.microsoft.com/office/drawing/2014/main" id="{D9B5E604-F1EB-46D5-8528-0A2C2E26BDD1}"/>
              </a:ext>
            </a:extLst>
          </p:cNvPr>
          <p:cNvPicPr>
            <a:picLocks noChangeAspect="1"/>
          </p:cNvPicPr>
          <p:nvPr/>
        </p:nvPicPr>
        <p:blipFill>
          <a:blip r:embed="rId11"/>
          <a:stretch>
            <a:fillRect/>
          </a:stretch>
        </p:blipFill>
        <p:spPr>
          <a:xfrm>
            <a:off x="8877608" y="3578645"/>
            <a:ext cx="954004" cy="1908008"/>
          </a:xfrm>
          <a:prstGeom prst="rect">
            <a:avLst/>
          </a:prstGeom>
        </p:spPr>
      </p:pic>
      <p:grpSp>
        <p:nvGrpSpPr>
          <p:cNvPr id="17" name="Group 16">
            <a:extLst>
              <a:ext uri="{FF2B5EF4-FFF2-40B4-BE49-F238E27FC236}">
                <a16:creationId xmlns:a16="http://schemas.microsoft.com/office/drawing/2014/main" id="{83022917-49A1-4254-8DA6-B6805FC3FA58}"/>
              </a:ext>
            </a:extLst>
          </p:cNvPr>
          <p:cNvGrpSpPr/>
          <p:nvPr/>
        </p:nvGrpSpPr>
        <p:grpSpPr>
          <a:xfrm>
            <a:off x="8745413" y="1236682"/>
            <a:ext cx="1227525" cy="1161011"/>
            <a:chOff x="6896100" y="1604401"/>
            <a:chExt cx="1227525" cy="1161011"/>
          </a:xfrm>
        </p:grpSpPr>
        <p:pic>
          <p:nvPicPr>
            <p:cNvPr id="18" name="Graphic 17" descr="Classroom with solid fill">
              <a:extLst>
                <a:ext uri="{FF2B5EF4-FFF2-40B4-BE49-F238E27FC236}">
                  <a16:creationId xmlns:a16="http://schemas.microsoft.com/office/drawing/2014/main" id="{B52F2BFC-0EBC-4A30-9650-EEC83987DC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52663" y="1703766"/>
              <a:ext cx="914400" cy="914400"/>
            </a:xfrm>
            <a:prstGeom prst="rect">
              <a:avLst/>
            </a:prstGeom>
          </p:spPr>
        </p:pic>
        <p:sp>
          <p:nvSpPr>
            <p:cNvPr id="19" name="Flowchart: Connector 18">
              <a:extLst>
                <a:ext uri="{FF2B5EF4-FFF2-40B4-BE49-F238E27FC236}">
                  <a16:creationId xmlns:a16="http://schemas.microsoft.com/office/drawing/2014/main" id="{8E0CBDB2-125C-435B-85A6-B3AFDAEB277A}"/>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3" name="Picture 12">
            <a:extLst>
              <a:ext uri="{FF2B5EF4-FFF2-40B4-BE49-F238E27FC236}">
                <a16:creationId xmlns:a16="http://schemas.microsoft.com/office/drawing/2014/main" id="{C9AFE977-6B5B-4F3E-AFCC-6426D90E7A6A}"/>
              </a:ext>
            </a:extLst>
          </p:cNvPr>
          <p:cNvPicPr>
            <a:picLocks noChangeAspect="1"/>
          </p:cNvPicPr>
          <p:nvPr/>
        </p:nvPicPr>
        <p:blipFill>
          <a:blip r:embed="rId14"/>
          <a:stretch>
            <a:fillRect/>
          </a:stretch>
        </p:blipFill>
        <p:spPr>
          <a:xfrm>
            <a:off x="1651771" y="1129615"/>
            <a:ext cx="1304657" cy="1268078"/>
          </a:xfrm>
          <a:prstGeom prst="rect">
            <a:avLst/>
          </a:prstGeom>
        </p:spPr>
      </p:pic>
      <p:pic>
        <p:nvPicPr>
          <p:cNvPr id="24" name="Graphic 23" descr="Map with pin with solid fill">
            <a:extLst>
              <a:ext uri="{FF2B5EF4-FFF2-40B4-BE49-F238E27FC236}">
                <a16:creationId xmlns:a16="http://schemas.microsoft.com/office/drawing/2014/main" id="{8214C689-D94E-4852-AE88-25A16D4A3B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16526" y="733522"/>
            <a:ext cx="2613642" cy="2613642"/>
          </a:xfrm>
          <a:prstGeom prst="rect">
            <a:avLst/>
          </a:prstGeom>
        </p:spPr>
      </p:pic>
      <p:sp>
        <p:nvSpPr>
          <p:cNvPr id="25" name="TextBox 24">
            <a:extLst>
              <a:ext uri="{FF2B5EF4-FFF2-40B4-BE49-F238E27FC236}">
                <a16:creationId xmlns:a16="http://schemas.microsoft.com/office/drawing/2014/main" id="{F7438F7C-E397-4D9C-AEC6-7709D60933CE}"/>
              </a:ext>
            </a:extLst>
          </p:cNvPr>
          <p:cNvSpPr txBox="1"/>
          <p:nvPr/>
        </p:nvSpPr>
        <p:spPr>
          <a:xfrm>
            <a:off x="4951566" y="4262276"/>
            <a:ext cx="2613642" cy="646331"/>
          </a:xfrm>
          <a:prstGeom prst="rect">
            <a:avLst/>
          </a:prstGeom>
          <a:noFill/>
        </p:spPr>
        <p:txBody>
          <a:bodyPr wrap="square" rtlCol="0">
            <a:spAutoFit/>
          </a:bodyPr>
          <a:lstStyle/>
          <a:p>
            <a:r>
              <a:rPr lang="en-GB" sz="3600" dirty="0">
                <a:solidFill>
                  <a:srgbClr val="002060"/>
                </a:solidFill>
              </a:rPr>
              <a:t>[place]</a:t>
            </a:r>
          </a:p>
        </p:txBody>
      </p:sp>
      <p:sp>
        <p:nvSpPr>
          <p:cNvPr id="26" name="TextBox 25">
            <a:extLst>
              <a:ext uri="{FF2B5EF4-FFF2-40B4-BE49-F238E27FC236}">
                <a16:creationId xmlns:a16="http://schemas.microsoft.com/office/drawing/2014/main" id="{E9D99EAD-93AA-4FD4-8C16-82DD62E3F390}"/>
              </a:ext>
            </a:extLst>
          </p:cNvPr>
          <p:cNvSpPr txBox="1"/>
          <p:nvPr/>
        </p:nvSpPr>
        <p:spPr>
          <a:xfrm>
            <a:off x="452360" y="6359007"/>
            <a:ext cx="3703478" cy="461665"/>
          </a:xfrm>
          <a:prstGeom prst="rect">
            <a:avLst/>
          </a:prstGeom>
          <a:noFill/>
        </p:spPr>
        <p:txBody>
          <a:bodyPr wrap="square" rtlCol="0">
            <a:spAutoFit/>
          </a:bodyPr>
          <a:lstStyle/>
          <a:p>
            <a:r>
              <a:rPr lang="en-GB" sz="2400" dirty="0">
                <a:solidFill>
                  <a:srgbClr val="002060"/>
                </a:solidFill>
              </a:rPr>
              <a:t>[clock, watch, o’clock]</a:t>
            </a:r>
          </a:p>
        </p:txBody>
      </p:sp>
      <p:sp>
        <p:nvSpPr>
          <p:cNvPr id="6" name="Title 4">
            <a:extLst>
              <a:ext uri="{FF2B5EF4-FFF2-40B4-BE49-F238E27FC236}">
                <a16:creationId xmlns:a16="http://schemas.microsoft.com/office/drawing/2014/main" id="{E0CCCA92-563C-A36D-40EB-4B77890B90DE}"/>
              </a:ext>
            </a:extLst>
          </p:cNvPr>
          <p:cNvSpPr txBox="1">
            <a:spLocks/>
          </p:cNvSpPr>
          <p:nvPr/>
        </p:nvSpPr>
        <p:spPr>
          <a:xfrm>
            <a:off x="0" y="346807"/>
            <a:ext cx="3114038" cy="1247335"/>
          </a:xfrm>
          <a:prstGeom prst="rect">
            <a:avLst/>
          </a:prstGeom>
        </p:spPr>
        <p:txBody>
          <a:bodyPr lIns="0" tIns="0" rIns="0" bIns="0" anchor="ctr">
            <a:normAutofit fontScale="25000" lnSpcReduction="200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46000" dirty="0">
                <a:latin typeface="+mn-lt"/>
              </a:rPr>
              <a:t>[r]</a:t>
            </a:r>
            <a:br>
              <a:rPr lang="en-GB" sz="1400" b="1" dirty="0"/>
            </a:br>
            <a:endParaRPr lang="en-GB" dirty="0"/>
          </a:p>
        </p:txBody>
      </p:sp>
    </p:spTree>
    <p:extLst>
      <p:ext uri="{BB962C8B-B14F-4D97-AF65-F5344CB8AC3E}">
        <p14:creationId xmlns:p14="http://schemas.microsoft.com/office/powerpoint/2010/main" val="39434470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T3_W2_2.11.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T3_W2_2.9.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T3_W2_2.10.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T3_W2_2.12.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25" grpId="0"/>
      <p:bldP spid="26"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530" y="1877744"/>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559630"/>
            <a:ext cx="10182257" cy="39636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	[r] </a:t>
            </a:r>
            <a:r>
              <a:rPr lang="es-AR" sz="3200" b="1" dirty="0" err="1">
                <a:solidFill>
                  <a:srgbClr val="002060"/>
                </a:solidFill>
                <a:latin typeface="Century Gothic" panose="020B0502020202020204" pitchFamily="34" charset="0"/>
                <a:cs typeface="Arial"/>
                <a:sym typeface="Arial"/>
              </a:rPr>
              <a:t>like</a:t>
            </a:r>
            <a:r>
              <a:rPr lang="es-AR" sz="3200" b="1" dirty="0">
                <a:solidFill>
                  <a:srgbClr val="002060"/>
                </a:solidFill>
                <a:latin typeface="Century Gothic" panose="020B0502020202020204" pitchFamily="34" charset="0"/>
                <a:cs typeface="Arial"/>
                <a:sym typeface="Arial"/>
              </a:rPr>
              <a:t> ‘</a:t>
            </a:r>
            <a:r>
              <a:rPr lang="es-AR" sz="3200" b="1" dirty="0" err="1">
                <a:solidFill>
                  <a:srgbClr val="FF0066"/>
                </a:solidFill>
                <a:latin typeface="Century Gothic" panose="020B0502020202020204" pitchFamily="34" charset="0"/>
                <a:cs typeface="Arial"/>
                <a:sym typeface="Arial"/>
              </a:rPr>
              <a:t>r</a:t>
            </a:r>
            <a:r>
              <a:rPr lang="es-AR" sz="3200" b="1" dirty="0" err="1">
                <a:solidFill>
                  <a:srgbClr val="002060"/>
                </a:solidFill>
                <a:latin typeface="Century Gothic" panose="020B0502020202020204" pitchFamily="34" charset="0"/>
                <a:cs typeface="Arial"/>
                <a:sym typeface="Arial"/>
              </a:rPr>
              <a:t>ot</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or</a:t>
            </a:r>
            <a:r>
              <a:rPr lang="es-AR" sz="3200" b="1" dirty="0">
                <a:solidFill>
                  <a:srgbClr val="002060"/>
                </a:solidFill>
                <a:latin typeface="Century Gothic" panose="020B0502020202020204" pitchFamily="34" charset="0"/>
                <a:cs typeface="Arial"/>
                <a:sym typeface="Arial"/>
              </a:rPr>
              <a:t> [r] </a:t>
            </a:r>
            <a:r>
              <a:rPr lang="es-AR" sz="3200" b="1" dirty="0" err="1">
                <a:solidFill>
                  <a:srgbClr val="002060"/>
                </a:solidFill>
                <a:latin typeface="Century Gothic" panose="020B0502020202020204" pitchFamily="34" charset="0"/>
                <a:cs typeface="Arial"/>
                <a:sym typeface="Arial"/>
              </a:rPr>
              <a:t>like</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a:t>
            </a:r>
            <a:r>
              <a:rPr lang="es-AR" sz="3200" b="1" dirty="0" err="1">
                <a:solidFill>
                  <a:srgbClr val="FF0066"/>
                </a:solidFill>
                <a:latin typeface="Century Gothic" panose="020B0502020202020204" pitchFamily="34" charset="0"/>
                <a:cs typeface="Arial"/>
                <a:sym typeface="Arial"/>
              </a:rPr>
              <a:t>r</a:t>
            </a:r>
            <a:r>
              <a:rPr lang="es-AR" sz="3200" b="1" dirty="0" err="1">
                <a:solidFill>
                  <a:srgbClr val="002060"/>
                </a:solidFill>
                <a:latin typeface="Century Gothic" panose="020B0502020202020204" pitchFamily="34" charset="0"/>
                <a:cs typeface="Arial"/>
                <a:sym typeface="Arial"/>
              </a:rPr>
              <a:t>t</a:t>
            </a:r>
            <a:r>
              <a:rPr lang="es-AR" sz="3200" b="1" dirty="0">
                <a:solidFill>
                  <a:srgbClr val="002060"/>
                </a:solidFill>
                <a:latin typeface="Century Gothic" panose="020B0502020202020204" pitchFamily="34" charset="0"/>
                <a:cs typeface="Arial"/>
                <a:sym typeface="Arial"/>
              </a:rPr>
              <a:t>’?</a:t>
            </a:r>
            <a:br>
              <a:rPr lang="es-AR" sz="3200" b="1" dirty="0">
                <a:latin typeface="Century Gothic" panose="020B0502020202020204" pitchFamily="34" charset="0"/>
                <a:cs typeface="Arial"/>
                <a:sym typeface="Arial"/>
              </a:rPr>
            </a:br>
            <a:br>
              <a:rPr lang="es-AR" sz="3200" b="1" dirty="0">
                <a:latin typeface="Century Gothic" panose="020B0502020202020204" pitchFamily="34" charset="0"/>
                <a:cs typeface="Arial"/>
                <a:sym typeface="Arial"/>
              </a:rPr>
            </a:br>
            <a:r>
              <a:rPr lang="es-AR" sz="3200" b="1" dirty="0" err="1">
                <a:solidFill>
                  <a:srgbClr val="002060"/>
                </a:solidFill>
                <a:latin typeface="Century Gothic" panose="020B0502020202020204" pitchFamily="34" charset="0"/>
                <a:cs typeface="Arial"/>
                <a:sym typeface="Arial"/>
              </a:rPr>
              <a:t>Which</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word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is</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the</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odd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one</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out</a:t>
            </a:r>
            <a:r>
              <a:rPr lang="es-AR" sz="3200" b="1" dirty="0">
                <a:solidFill>
                  <a:srgbClr val="002060"/>
                </a:solidFill>
                <a:latin typeface="Century Gothic" panose="020B0502020202020204" pitchFamily="34" charset="0"/>
                <a:cs typeface="Arial"/>
                <a:sym typeface="Arial"/>
              </a:rPr>
              <a:t> in </a:t>
            </a:r>
            <a:r>
              <a:rPr lang="es-AR" sz="3200" b="1" dirty="0" err="1">
                <a:solidFill>
                  <a:srgbClr val="002060"/>
                </a:solidFill>
                <a:latin typeface="Century Gothic" panose="020B0502020202020204" pitchFamily="34" charset="0"/>
                <a:cs typeface="Arial"/>
                <a:sym typeface="Arial"/>
              </a:rPr>
              <a:t>each</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row</a:t>
            </a:r>
            <a:r>
              <a:rPr lang="es-AR" sz="3200" b="1" dirty="0">
                <a:solidFill>
                  <a:srgbClr val="002060"/>
                </a:solidFill>
                <a:latin typeface="Century Gothic" panose="020B0502020202020204" pitchFamily="34" charset="0"/>
                <a:cs typeface="Arial"/>
                <a:sym typeface="Arial"/>
              </a:rPr>
              <a:t>?</a:t>
            </a:r>
            <a:endParaRPr lang="en-GB" sz="3200" dirty="0">
              <a:solidFill>
                <a:srgbClr val="002060"/>
              </a:solidFill>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graphicFrame>
        <p:nvGraphicFramePr>
          <p:cNvPr id="32" name="Table 7">
            <a:extLst>
              <a:ext uri="{FF2B5EF4-FFF2-40B4-BE49-F238E27FC236}">
                <a16:creationId xmlns:a16="http://schemas.microsoft.com/office/drawing/2014/main" id="{97F6CCD8-E3AC-4ABE-82F2-E317E9465436}"/>
              </a:ext>
            </a:extLst>
          </p:cNvPr>
          <p:cNvGraphicFramePr>
            <a:graphicFrameLocks noGrp="1"/>
          </p:cNvGraphicFramePr>
          <p:nvPr>
            <p:extLst>
              <p:ext uri="{D42A27DB-BD31-4B8C-83A1-F6EECF244321}">
                <p14:modId xmlns:p14="http://schemas.microsoft.com/office/powerpoint/2010/main" val="2831946969"/>
              </p:ext>
            </p:extLst>
          </p:nvPr>
        </p:nvGraphicFramePr>
        <p:xfrm>
          <a:off x="698349" y="1594142"/>
          <a:ext cx="8826724" cy="4192813"/>
        </p:xfrm>
        <a:graphic>
          <a:graphicData uri="http://schemas.openxmlformats.org/drawingml/2006/table">
            <a:tbl>
              <a:tblPr firstRow="1" bandRow="1">
                <a:tableStyleId>{5940675A-B579-460E-94D1-54222C63F5DA}</a:tableStyleId>
              </a:tblPr>
              <a:tblGrid>
                <a:gridCol w="573377">
                  <a:extLst>
                    <a:ext uri="{9D8B030D-6E8A-4147-A177-3AD203B41FA5}">
                      <a16:colId xmlns:a16="http://schemas.microsoft.com/office/drawing/2014/main" val="3409365632"/>
                    </a:ext>
                  </a:extLst>
                </a:gridCol>
                <a:gridCol w="2578332">
                  <a:extLst>
                    <a:ext uri="{9D8B030D-6E8A-4147-A177-3AD203B41FA5}">
                      <a16:colId xmlns:a16="http://schemas.microsoft.com/office/drawing/2014/main" val="2989945808"/>
                    </a:ext>
                  </a:extLst>
                </a:gridCol>
                <a:gridCol w="2947231">
                  <a:extLst>
                    <a:ext uri="{9D8B030D-6E8A-4147-A177-3AD203B41FA5}">
                      <a16:colId xmlns:a16="http://schemas.microsoft.com/office/drawing/2014/main" val="953616461"/>
                    </a:ext>
                  </a:extLst>
                </a:gridCol>
                <a:gridCol w="2727784">
                  <a:extLst>
                    <a:ext uri="{9D8B030D-6E8A-4147-A177-3AD203B41FA5}">
                      <a16:colId xmlns:a16="http://schemas.microsoft.com/office/drawing/2014/main" val="3315663170"/>
                    </a:ext>
                  </a:extLst>
                </a:gridCol>
              </a:tblGrid>
              <a:tr h="649708">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Freund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Wort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richtig</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klar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wahr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rennen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wer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reiten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warum</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morgen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drei</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Antwort</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wieder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rechts</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aber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fragen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Reise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Fenster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4" name="Rectangle: Rounded Corners 3">
            <a:extLst>
              <a:ext uri="{FF2B5EF4-FFF2-40B4-BE49-F238E27FC236}">
                <a16:creationId xmlns:a16="http://schemas.microsoft.com/office/drawing/2014/main" id="{C1363AFF-931E-4D38-8BEB-ED4FAB28E0DF}"/>
              </a:ext>
            </a:extLst>
          </p:cNvPr>
          <p:cNvSpPr/>
          <p:nvPr/>
        </p:nvSpPr>
        <p:spPr>
          <a:xfrm>
            <a:off x="3893298" y="1655570"/>
            <a:ext cx="1395658" cy="4949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33" name="Rectangle: Rounded Corners 32">
            <a:extLst>
              <a:ext uri="{FF2B5EF4-FFF2-40B4-BE49-F238E27FC236}">
                <a16:creationId xmlns:a16="http://schemas.microsoft.com/office/drawing/2014/main" id="{19E9D96C-7A7B-402B-A04F-39D99E8E3B53}"/>
              </a:ext>
            </a:extLst>
          </p:cNvPr>
          <p:cNvSpPr/>
          <p:nvPr/>
        </p:nvSpPr>
        <p:spPr>
          <a:xfrm>
            <a:off x="6843303" y="2369057"/>
            <a:ext cx="1548189"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34" name="Rectangle: Rounded Corners 33">
            <a:extLst>
              <a:ext uri="{FF2B5EF4-FFF2-40B4-BE49-F238E27FC236}">
                <a16:creationId xmlns:a16="http://schemas.microsoft.com/office/drawing/2014/main" id="{2D6837B9-879C-4EB4-A18E-27B980DFBF9A}"/>
              </a:ext>
            </a:extLst>
          </p:cNvPr>
          <p:cNvSpPr/>
          <p:nvPr/>
        </p:nvSpPr>
        <p:spPr>
          <a:xfrm>
            <a:off x="1287985" y="3071932"/>
            <a:ext cx="1123074"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35" name="Rectangle: Rounded Corners 34">
            <a:extLst>
              <a:ext uri="{FF2B5EF4-FFF2-40B4-BE49-F238E27FC236}">
                <a16:creationId xmlns:a16="http://schemas.microsoft.com/office/drawing/2014/main" id="{92F9F4A1-7565-4BA0-8226-336C84B7C8EA}"/>
              </a:ext>
            </a:extLst>
          </p:cNvPr>
          <p:cNvSpPr/>
          <p:nvPr/>
        </p:nvSpPr>
        <p:spPr>
          <a:xfrm>
            <a:off x="3810131" y="3789627"/>
            <a:ext cx="1123074"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36" name="Rectangle: Rounded Corners 35">
            <a:extLst>
              <a:ext uri="{FF2B5EF4-FFF2-40B4-BE49-F238E27FC236}">
                <a16:creationId xmlns:a16="http://schemas.microsoft.com/office/drawing/2014/main" id="{56C93CD2-A90C-4669-893F-61F4129D8B1B}"/>
              </a:ext>
            </a:extLst>
          </p:cNvPr>
          <p:cNvSpPr/>
          <p:nvPr/>
        </p:nvSpPr>
        <p:spPr>
          <a:xfrm>
            <a:off x="3829412" y="4427778"/>
            <a:ext cx="1395658"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37" name="Rectangle: Rounded Corners 36">
            <a:extLst>
              <a:ext uri="{FF2B5EF4-FFF2-40B4-BE49-F238E27FC236}">
                <a16:creationId xmlns:a16="http://schemas.microsoft.com/office/drawing/2014/main" id="{C4CEF579-0E4A-4380-99E6-BF0AB440025A}"/>
              </a:ext>
            </a:extLst>
          </p:cNvPr>
          <p:cNvSpPr/>
          <p:nvPr/>
        </p:nvSpPr>
        <p:spPr>
          <a:xfrm>
            <a:off x="6843303" y="5218176"/>
            <a:ext cx="1548189"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23" name="CustomShape 23">
            <a:hlinkClick r:id="" action="ppaction://noaction">
              <a:snd r:embed="rId4" name="T3_W2F_6.2.wav"/>
            </a:hlinkClick>
            <a:extLst>
              <a:ext uri="{FF2B5EF4-FFF2-40B4-BE49-F238E27FC236}">
                <a16:creationId xmlns:a16="http://schemas.microsoft.com/office/drawing/2014/main" id="{97FA3195-4F61-4EFC-B1A4-83EAB8668412}"/>
              </a:ext>
            </a:extLst>
          </p:cNvPr>
          <p:cNvSpPr/>
          <p:nvPr/>
        </p:nvSpPr>
        <p:spPr>
          <a:xfrm>
            <a:off x="107388" y="17225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23">
            <a:hlinkClick r:id="" action="ppaction://noaction">
              <a:snd r:embed="rId5" name="T3_W2F_6.3.wav"/>
            </a:hlinkClick>
            <a:extLst>
              <a:ext uri="{FF2B5EF4-FFF2-40B4-BE49-F238E27FC236}">
                <a16:creationId xmlns:a16="http://schemas.microsoft.com/office/drawing/2014/main" id="{8B31BC54-E902-417D-B37A-FACCF3222F10}"/>
              </a:ext>
            </a:extLst>
          </p:cNvPr>
          <p:cNvSpPr/>
          <p:nvPr/>
        </p:nvSpPr>
        <p:spPr>
          <a:xfrm>
            <a:off x="107388" y="23575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3">
            <a:hlinkClick r:id="" action="ppaction://noaction">
              <a:snd r:embed="rId6" name="T3_W2F_6.4.wav"/>
            </a:hlinkClick>
            <a:extLst>
              <a:ext uri="{FF2B5EF4-FFF2-40B4-BE49-F238E27FC236}">
                <a16:creationId xmlns:a16="http://schemas.microsoft.com/office/drawing/2014/main" id="{0ACBDE34-30AF-47F0-B134-E64A1C63102C}"/>
              </a:ext>
            </a:extLst>
          </p:cNvPr>
          <p:cNvSpPr/>
          <p:nvPr/>
        </p:nvSpPr>
        <p:spPr>
          <a:xfrm>
            <a:off x="143689" y="29925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6" name="CustomShape 23">
            <a:hlinkClick r:id="" action="ppaction://noaction">
              <a:snd r:embed="rId7" name="T3_W2F_6.5.wav"/>
            </a:hlinkClick>
            <a:extLst>
              <a:ext uri="{FF2B5EF4-FFF2-40B4-BE49-F238E27FC236}">
                <a16:creationId xmlns:a16="http://schemas.microsoft.com/office/drawing/2014/main" id="{09CC5677-4C15-44C9-B9F8-C4C552B621D6}"/>
              </a:ext>
            </a:extLst>
          </p:cNvPr>
          <p:cNvSpPr/>
          <p:nvPr/>
        </p:nvSpPr>
        <p:spPr>
          <a:xfrm>
            <a:off x="109074" y="37501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7" name="CustomShape 23">
            <a:hlinkClick r:id="" action="ppaction://noaction">
              <a:snd r:embed="rId8" name="T3_W2F_6.6.wav"/>
            </a:hlinkClick>
            <a:extLst>
              <a:ext uri="{FF2B5EF4-FFF2-40B4-BE49-F238E27FC236}">
                <a16:creationId xmlns:a16="http://schemas.microsoft.com/office/drawing/2014/main" id="{CC706779-47AF-47B9-AFBD-E843B291F9E8}"/>
              </a:ext>
            </a:extLst>
          </p:cNvPr>
          <p:cNvSpPr/>
          <p:nvPr/>
        </p:nvSpPr>
        <p:spPr>
          <a:xfrm>
            <a:off x="111220" y="44547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8" name="CustomShape 23">
            <a:hlinkClick r:id="" action="ppaction://noaction">
              <a:snd r:embed="rId9" name="T3_W2F_6.7.wav"/>
            </a:hlinkClick>
            <a:extLst>
              <a:ext uri="{FF2B5EF4-FFF2-40B4-BE49-F238E27FC236}">
                <a16:creationId xmlns:a16="http://schemas.microsoft.com/office/drawing/2014/main" id="{C71CB911-76F0-44DB-A998-17399214AAD9}"/>
              </a:ext>
            </a:extLst>
          </p:cNvPr>
          <p:cNvSpPr/>
          <p:nvPr/>
        </p:nvSpPr>
        <p:spPr>
          <a:xfrm>
            <a:off x="107388" y="518378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5" name="Picture 4" descr="Shape&#10;&#10;Description automatically generated with medium confidence">
            <a:extLst>
              <a:ext uri="{FF2B5EF4-FFF2-40B4-BE49-F238E27FC236}">
                <a16:creationId xmlns:a16="http://schemas.microsoft.com/office/drawing/2014/main" id="{F19D72DB-AB29-4959-AE56-A7B0137F3E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514581" y="2298100"/>
            <a:ext cx="483645" cy="611532"/>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CF2B6A31-BE90-474A-90FB-80CEBC0FA8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4244" y="3034098"/>
            <a:ext cx="561651" cy="561651"/>
          </a:xfrm>
          <a:prstGeom prst="rect">
            <a:avLst/>
          </a:prstGeom>
        </p:spPr>
      </p:pic>
      <p:pic>
        <p:nvPicPr>
          <p:cNvPr id="9" name="Picture 8" descr="Icon&#10;&#10;Description automatically generated">
            <a:extLst>
              <a:ext uri="{FF2B5EF4-FFF2-40B4-BE49-F238E27FC236}">
                <a16:creationId xmlns:a16="http://schemas.microsoft.com/office/drawing/2014/main" id="{5AFE4F8E-A430-4F43-A9AD-B60EF3EC9B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9551" y="5208365"/>
            <a:ext cx="405823" cy="46108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FCF99B0-B8A4-4F72-9D31-A0F88265C308}"/>
              </a:ext>
            </a:extLst>
          </p:cNvPr>
          <p:cNvPicPr>
            <a:picLocks noChangeAspect="1"/>
          </p:cNvPicPr>
          <p:nvPr/>
        </p:nvPicPr>
        <p:blipFill>
          <a:blip r:embed="rId13">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49926" y="5122722"/>
            <a:ext cx="539378" cy="612029"/>
          </a:xfrm>
          <a:prstGeom prst="rect">
            <a:avLst/>
          </a:prstGeom>
        </p:spPr>
      </p:pic>
      <p:sp>
        <p:nvSpPr>
          <p:cNvPr id="12" name="TextBox 11">
            <a:extLst>
              <a:ext uri="{FF2B5EF4-FFF2-40B4-BE49-F238E27FC236}">
                <a16:creationId xmlns:a16="http://schemas.microsoft.com/office/drawing/2014/main" id="{FF494B10-6FDB-41FE-94E8-EA1BDA3D33A2}"/>
              </a:ext>
            </a:extLst>
          </p:cNvPr>
          <p:cNvSpPr txBox="1"/>
          <p:nvPr/>
        </p:nvSpPr>
        <p:spPr>
          <a:xfrm>
            <a:off x="4654550" y="5381962"/>
            <a:ext cx="1268812" cy="400110"/>
          </a:xfrm>
          <a:prstGeom prst="rect">
            <a:avLst/>
          </a:prstGeom>
          <a:noFill/>
        </p:spPr>
        <p:txBody>
          <a:bodyPr wrap="square" rtlCol="0">
            <a:spAutoFit/>
          </a:bodyPr>
          <a:lstStyle/>
          <a:p>
            <a:r>
              <a:rPr lang="en-GB" sz="2000" dirty="0">
                <a:solidFill>
                  <a:schemeClr val="bg2"/>
                </a:solidFill>
                <a:latin typeface="Century Gothic" panose="020B0502020202020204" pitchFamily="34" charset="0"/>
              </a:rPr>
              <a:t>[journey]</a:t>
            </a:r>
          </a:p>
        </p:txBody>
      </p:sp>
      <p:sp>
        <p:nvSpPr>
          <p:cNvPr id="39" name="TextBox 38">
            <a:extLst>
              <a:ext uri="{FF2B5EF4-FFF2-40B4-BE49-F238E27FC236}">
                <a16:creationId xmlns:a16="http://schemas.microsoft.com/office/drawing/2014/main" id="{CC7AE767-93DF-4D0C-8222-74BB235DF566}"/>
              </a:ext>
            </a:extLst>
          </p:cNvPr>
          <p:cNvSpPr txBox="1"/>
          <p:nvPr/>
        </p:nvSpPr>
        <p:spPr>
          <a:xfrm>
            <a:off x="2323642" y="4690747"/>
            <a:ext cx="1268812" cy="400110"/>
          </a:xfrm>
          <a:prstGeom prst="rect">
            <a:avLst/>
          </a:prstGeom>
          <a:noFill/>
        </p:spPr>
        <p:txBody>
          <a:bodyPr wrap="square" rtlCol="0">
            <a:spAutoFit/>
          </a:bodyPr>
          <a:lstStyle/>
          <a:p>
            <a:r>
              <a:rPr lang="en-GB" sz="2000" dirty="0">
                <a:solidFill>
                  <a:schemeClr val="bg2"/>
                </a:solidFill>
                <a:latin typeface="Century Gothic" panose="020B0502020202020204" pitchFamily="34" charset="0"/>
              </a:rPr>
              <a:t>[again]</a:t>
            </a:r>
          </a:p>
        </p:txBody>
      </p:sp>
      <p:sp>
        <p:nvSpPr>
          <p:cNvPr id="40" name="Rectangle 39">
            <a:extLst>
              <a:ext uri="{FF2B5EF4-FFF2-40B4-BE49-F238E27FC236}">
                <a16:creationId xmlns:a16="http://schemas.microsoft.com/office/drawing/2014/main" id="{FF29370B-15D5-47C9-9D72-48E555BB81A9}"/>
              </a:ext>
            </a:extLst>
          </p:cNvPr>
          <p:cNvSpPr/>
          <p:nvPr/>
        </p:nvSpPr>
        <p:spPr>
          <a:xfrm>
            <a:off x="7801757" y="3201259"/>
            <a:ext cx="1322378" cy="461665"/>
          </a:xfrm>
          <a:prstGeom prst="rect">
            <a:avLst/>
          </a:prstGeom>
          <a:noFill/>
        </p:spPr>
        <p:txBody>
          <a:bodyPr wrap="square" lIns="91440" tIns="45720" rIns="91440" bIns="45720">
            <a:spAutoFit/>
          </a:bodyPr>
          <a:lstStyle/>
          <a:p>
            <a:pPr algn="ctr"/>
            <a:r>
              <a:rPr lang="en-US" sz="2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Why?</a:t>
            </a:r>
          </a:p>
        </p:txBody>
      </p:sp>
    </p:spTree>
    <p:extLst>
      <p:ext uri="{BB962C8B-B14F-4D97-AF65-F5344CB8AC3E}">
        <p14:creationId xmlns:p14="http://schemas.microsoft.com/office/powerpoint/2010/main" val="346903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8"/>
                    </p:tgtEl>
                  </p:cond>
                </p:stCondLst>
                <p:endSync evt="end" delay="0">
                  <p:rtn val="all"/>
                </p:endSync>
                <p:childTnLst>
                  <p:par>
                    <p:cTn id="44" fill="hold">
                      <p:stCondLst>
                        <p:cond delay="0"/>
                      </p:stCondLst>
                      <p:childTnLst>
                        <p:par>
                          <p:cTn id="45" fill="hold">
                            <p:stCondLst>
                              <p:cond delay="0"/>
                            </p:stCondLst>
                            <p:childTnLst>
                              <p:par>
                                <p:cTn id="46" presetID="12" presetClass="exit" presetSubtype="4" fill="remove" grpId="0" nodeType="clickEffect">
                                  <p:stCondLst>
                                    <p:cond delay="0"/>
                                  </p:stCondLst>
                                  <p:childTnLst>
                                    <p:anim calcmode="lin" valueType="num">
                                      <p:cBhvr additive="base">
                                        <p:cTn id="47" dur="59000"/>
                                        <p:tgtEl>
                                          <p:spTgt spid="42"/>
                                        </p:tgtEl>
                                        <p:attrNameLst>
                                          <p:attrName>ppt_y</p:attrName>
                                        </p:attrNameLst>
                                      </p:cBhvr>
                                      <p:tavLst>
                                        <p:tav tm="0">
                                          <p:val>
                                            <p:strVal val="#ppt_y"/>
                                          </p:val>
                                        </p:tav>
                                        <p:tav tm="100000">
                                          <p:val>
                                            <p:strVal val="#ppt_y+#ppt_h*1.125000"/>
                                          </p:val>
                                        </p:tav>
                                      </p:tavLst>
                                    </p:anim>
                                    <p:animEffect transition="out" filter="wipe(down)">
                                      <p:cBhvr>
                                        <p:cTn id="48" dur="59000"/>
                                        <p:tgtEl>
                                          <p:spTgt spid="42"/>
                                        </p:tgtEl>
                                      </p:cBhvr>
                                    </p:animEffect>
                                    <p:set>
                                      <p:cBhvr>
                                        <p:cTn id="49"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4" grpId="0" animBg="1"/>
      <p:bldP spid="33" grpId="0" animBg="1"/>
      <p:bldP spid="34" grpId="0" animBg="1"/>
      <p:bldP spid="35" grpId="0" animBg="1"/>
      <p:bldP spid="36" grpId="0" animBg="1"/>
      <p:bldP spid="37" grpId="0" animBg="1"/>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1277600" y="86527"/>
            <a:ext cx="822104" cy="774847"/>
          </a:xfrm>
          <a:prstGeom prst="rect">
            <a:avLst/>
          </a:prstGeom>
          <a:ln>
            <a:noFill/>
          </a:ln>
        </p:spPr>
      </p:pic>
      <p:sp>
        <p:nvSpPr>
          <p:cNvPr id="90" name="CustomShape 3"/>
          <p:cNvSpPr/>
          <p:nvPr/>
        </p:nvSpPr>
        <p:spPr>
          <a:xfrm>
            <a:off x="175020" y="79471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Compare the word order: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rPr>
              <a:t>Time adverbs</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64064" y="322479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In German the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time</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adverb</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lang="en-US" sz="2800" dirty="0">
                <a:solidFill>
                  <a:srgbClr val="002060"/>
                </a:solidFill>
                <a:latin typeface="Century Gothic"/>
              </a:rPr>
              <a:t>often comes straight after the verb.</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1297244" y="1507601"/>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freitags</a:t>
            </a:r>
            <a:r>
              <a:rPr kumimoji="0" lang="en-GB" sz="26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Deutsch.</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6"/>
          <a:stretch/>
        </p:blipFill>
        <p:spPr>
          <a:xfrm>
            <a:off x="6183510" y="1431101"/>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927840" y="150502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learn German </a:t>
            </a:r>
            <a:r>
              <a:rPr kumimoji="0" lang="en-GB" sz="2600" b="1" i="0" u="sng"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on Fridays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8542E1E-2302-42DD-A4EA-7105993658EF}"/>
              </a:ext>
            </a:extLst>
          </p:cNvPr>
          <p:cNvPicPr/>
          <p:nvPr/>
        </p:nvPicPr>
        <p:blipFill>
          <a:blip r:embed="rId6"/>
          <a:stretch/>
        </p:blipFill>
        <p:spPr>
          <a:xfrm>
            <a:off x="6096000" y="4059127"/>
            <a:ext cx="633960" cy="671040"/>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6885485" y="412321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listen to music </a:t>
            </a:r>
            <a:r>
              <a:rPr kumimoji="0" lang="en-GB" sz="2600" b="1" i="0" u="sng"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on Mondays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4">
            <a:extLst>
              <a:ext uri="{FF2B5EF4-FFF2-40B4-BE49-F238E27FC236}">
                <a16:creationId xmlns:a16="http://schemas.microsoft.com/office/drawing/2014/main" id="{119E07B2-816D-4713-93F9-AB63BD2AD9D2}"/>
              </a:ext>
            </a:extLst>
          </p:cNvPr>
          <p:cNvSpPr/>
          <p:nvPr/>
        </p:nvSpPr>
        <p:spPr>
          <a:xfrm>
            <a:off x="1297243" y="4141164"/>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montags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Musik</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CustomShape 3">
            <a:extLst>
              <a:ext uri="{FF2B5EF4-FFF2-40B4-BE49-F238E27FC236}">
                <a16:creationId xmlns:a16="http://schemas.microsoft.com/office/drawing/2014/main" id="{4C1E31B6-BB12-4B33-88C5-0B561D694045}"/>
              </a:ext>
            </a:extLst>
          </p:cNvPr>
          <p:cNvSpPr/>
          <p:nvPr/>
        </p:nvSpPr>
        <p:spPr>
          <a:xfrm>
            <a:off x="175020" y="5575578"/>
            <a:ext cx="120169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In English the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time</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adverb</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lang="en-US" sz="2800" dirty="0">
                <a:solidFill>
                  <a:srgbClr val="002060"/>
                </a:solidFill>
                <a:latin typeface="Century Gothic"/>
              </a:rPr>
              <a:t>often comes at the end of the sentence.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FCBDA5AD-D66E-4AEC-BB95-84865CBB66FB}"/>
              </a:ext>
            </a:extLst>
          </p:cNvPr>
          <p:cNvGrpSpPr/>
          <p:nvPr/>
        </p:nvGrpSpPr>
        <p:grpSpPr>
          <a:xfrm>
            <a:off x="615900" y="4554970"/>
            <a:ext cx="4966273" cy="1181983"/>
            <a:chOff x="615900" y="4554970"/>
            <a:chExt cx="4966273" cy="1181983"/>
          </a:xfrm>
        </p:grpSpPr>
        <p:pic>
          <p:nvPicPr>
            <p:cNvPr id="9" name="Picture 8" descr="A picture containing text, clipart&#10;&#10;Description automatically generated">
              <a:extLst>
                <a:ext uri="{FF2B5EF4-FFF2-40B4-BE49-F238E27FC236}">
                  <a16:creationId xmlns:a16="http://schemas.microsoft.com/office/drawing/2014/main" id="{D00768A2-3AA6-458F-BA23-1F6C86A049A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6696" y="4659204"/>
              <a:ext cx="843456" cy="1077749"/>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ADE9233E-F0D1-49F7-A5B3-B482C2860A65}"/>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15900" y="4554970"/>
              <a:ext cx="1470828" cy="1033782"/>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3308B19C-5CAC-461F-9F37-EEAF0B5914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2079" y="4835531"/>
              <a:ext cx="1480094" cy="740047"/>
            </a:xfrm>
            <a:prstGeom prst="rect">
              <a:avLst/>
            </a:prstGeom>
          </p:spPr>
        </p:pic>
      </p:grpSp>
      <p:grpSp>
        <p:nvGrpSpPr>
          <p:cNvPr id="18" name="Group 17">
            <a:extLst>
              <a:ext uri="{FF2B5EF4-FFF2-40B4-BE49-F238E27FC236}">
                <a16:creationId xmlns:a16="http://schemas.microsoft.com/office/drawing/2014/main" id="{D1D8DAEF-2168-48DB-AF05-7F74E11AA422}"/>
              </a:ext>
            </a:extLst>
          </p:cNvPr>
          <p:cNvGrpSpPr/>
          <p:nvPr/>
        </p:nvGrpSpPr>
        <p:grpSpPr>
          <a:xfrm>
            <a:off x="1143489" y="2028868"/>
            <a:ext cx="4139139" cy="1130953"/>
            <a:chOff x="1143489" y="2028868"/>
            <a:chExt cx="4139139" cy="1130953"/>
          </a:xfrm>
        </p:grpSpPr>
        <p:pic>
          <p:nvPicPr>
            <p:cNvPr id="6" name="Picture 5" descr="A picture containing text, clipart&#10;&#10;Description automatically generated">
              <a:extLst>
                <a:ext uri="{FF2B5EF4-FFF2-40B4-BE49-F238E27FC236}">
                  <a16:creationId xmlns:a16="http://schemas.microsoft.com/office/drawing/2014/main" id="{A667477A-33F4-4882-9321-9F39EC296303}"/>
                </a:ext>
              </a:extLst>
            </p:cNvPr>
            <p:cNvPicPr>
              <a:picLocks noChangeAspect="1"/>
            </p:cNvPicPr>
            <p:nvPr/>
          </p:nvPicPr>
          <p:blipFill rotWithShape="1">
            <a:blip r:embed="rId10">
              <a:clrChange>
                <a:clrFrom>
                  <a:srgbClr val="FFFFFE"/>
                </a:clrFrom>
                <a:clrTo>
                  <a:srgbClr val="FFFFFE">
                    <a:alpha val="0"/>
                  </a:srgbClr>
                </a:clrTo>
              </a:clrChange>
              <a:extLst>
                <a:ext uri="{28A0092B-C50C-407E-A947-70E740481C1C}">
                  <a14:useLocalDpi xmlns:a14="http://schemas.microsoft.com/office/drawing/2010/main" val="0"/>
                </a:ext>
              </a:extLst>
            </a:blip>
            <a:srcRect l="22659" t="7485"/>
            <a:stretch/>
          </p:blipFill>
          <p:spPr>
            <a:xfrm>
              <a:off x="1143489" y="2028868"/>
              <a:ext cx="1340882" cy="1130953"/>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F364C6EB-229C-4F7D-837D-DF05EF3414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02079" y="2116806"/>
              <a:ext cx="1180549" cy="769292"/>
            </a:xfrm>
            <a:prstGeom prst="rect">
              <a:avLst/>
            </a:prstGeom>
          </p:spPr>
        </p:pic>
        <p:grpSp>
          <p:nvGrpSpPr>
            <p:cNvPr id="38" name="Group 37">
              <a:extLst>
                <a:ext uri="{FF2B5EF4-FFF2-40B4-BE49-F238E27FC236}">
                  <a16:creationId xmlns:a16="http://schemas.microsoft.com/office/drawing/2014/main" id="{1E7F8D8F-6124-4164-B664-AB0AC2D3C129}"/>
                </a:ext>
              </a:extLst>
            </p:cNvPr>
            <p:cNvGrpSpPr/>
            <p:nvPr/>
          </p:nvGrpSpPr>
          <p:grpSpPr>
            <a:xfrm>
              <a:off x="2016379" y="2146967"/>
              <a:ext cx="836749" cy="859790"/>
              <a:chOff x="6896100" y="1604401"/>
              <a:chExt cx="1227525" cy="1161011"/>
            </a:xfrm>
          </p:grpSpPr>
          <p:pic>
            <p:nvPicPr>
              <p:cNvPr id="39" name="Graphic 38" descr="Classroom with solid fill">
                <a:extLst>
                  <a:ext uri="{FF2B5EF4-FFF2-40B4-BE49-F238E27FC236}">
                    <a16:creationId xmlns:a16="http://schemas.microsoft.com/office/drawing/2014/main" id="{7F8D480B-D2C9-42E2-ABE7-A7D28155C5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52663" y="1703766"/>
                <a:ext cx="914400" cy="914400"/>
              </a:xfrm>
              <a:prstGeom prst="rect">
                <a:avLst/>
              </a:prstGeom>
            </p:spPr>
          </p:pic>
          <p:sp>
            <p:nvSpPr>
              <p:cNvPr id="42" name="Flowchart: Connector 41">
                <a:extLst>
                  <a:ext uri="{FF2B5EF4-FFF2-40B4-BE49-F238E27FC236}">
                    <a16:creationId xmlns:a16="http://schemas.microsoft.com/office/drawing/2014/main" id="{934C8822-FF32-42DA-89D4-71F4FE1EED7C}"/>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F_7.1.wav"/>
                                        </p:tgtEl>
                                      </p:cMediaNode>
                                    </p:audio>
                                  </p:sub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2F_7.2.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D78354-6592-41EB-9EB0-24D5B08BF175}"/>
              </a:ext>
            </a:extLst>
          </p:cNvPr>
          <p:cNvPicPr>
            <a:picLocks noChangeAspect="1"/>
          </p:cNvPicPr>
          <p:nvPr/>
        </p:nvPicPr>
        <p:blipFill>
          <a:blip r:embed="rId3"/>
          <a:stretch>
            <a:fillRect/>
          </a:stretch>
        </p:blipFill>
        <p:spPr>
          <a:xfrm>
            <a:off x="1181570" y="1426606"/>
            <a:ext cx="9299028" cy="5438552"/>
          </a:xfrm>
          <a:prstGeom prst="rect">
            <a:avLst/>
          </a:prstGeom>
        </p:spPr>
      </p:pic>
      <p:sp>
        <p:nvSpPr>
          <p:cNvPr id="6" name="Text Placeholder 5">
            <a:extLst>
              <a:ext uri="{FF2B5EF4-FFF2-40B4-BE49-F238E27FC236}">
                <a16:creationId xmlns:a16="http://schemas.microsoft.com/office/drawing/2014/main" id="{5C6F7167-6AF5-40C6-A909-AD2FF726B102}"/>
              </a:ext>
            </a:extLst>
          </p:cNvPr>
          <p:cNvSpPr>
            <a:spLocks noGrp="1"/>
          </p:cNvSpPr>
          <p:nvPr>
            <p:ph type="body" idx="1"/>
          </p:nvPr>
        </p:nvSpPr>
        <p:spPr>
          <a:xfrm>
            <a:off x="1453055" y="1491373"/>
            <a:ext cx="8710007" cy="4351338"/>
          </a:xfrm>
        </p:spPr>
        <p:txBody>
          <a:bodyPr/>
          <a:lstStyle/>
          <a:p>
            <a:pPr marL="114300" indent="0">
              <a:buNone/>
            </a:pPr>
            <a:r>
              <a:rPr lang="en-GB" dirty="0"/>
              <a:t>		</a:t>
            </a:r>
            <a:endParaRPr lang="en-GB" b="1" dirty="0">
              <a:latin typeface="Segoe Print" panose="02000600000000000000" pitchFamily="2" charset="0"/>
            </a:endParaRPr>
          </a:p>
        </p:txBody>
      </p:sp>
      <p:graphicFrame>
        <p:nvGraphicFramePr>
          <p:cNvPr id="7" name="Table 7">
            <a:extLst>
              <a:ext uri="{FF2B5EF4-FFF2-40B4-BE49-F238E27FC236}">
                <a16:creationId xmlns:a16="http://schemas.microsoft.com/office/drawing/2014/main" id="{F0BA83B7-A4E2-4CBE-A914-A37B19474387}"/>
              </a:ext>
            </a:extLst>
          </p:cNvPr>
          <p:cNvGraphicFramePr>
            <a:graphicFrameLocks noGrp="1"/>
          </p:cNvGraphicFramePr>
          <p:nvPr>
            <p:extLst>
              <p:ext uri="{D42A27DB-BD31-4B8C-83A1-F6EECF244321}">
                <p14:modId xmlns:p14="http://schemas.microsoft.com/office/powerpoint/2010/main" val="1940193454"/>
              </p:ext>
            </p:extLst>
          </p:nvPr>
        </p:nvGraphicFramePr>
        <p:xfrm>
          <a:off x="1534106" y="2075753"/>
          <a:ext cx="8593956" cy="3587505"/>
        </p:xfrm>
        <a:graphic>
          <a:graphicData uri="http://schemas.openxmlformats.org/drawingml/2006/table">
            <a:tbl>
              <a:tblPr firstRow="1" bandRow="1">
                <a:tableStyleId>{5940675A-B579-460E-94D1-54222C63F5DA}</a:tableStyleId>
              </a:tblPr>
              <a:tblGrid>
                <a:gridCol w="1227708">
                  <a:extLst>
                    <a:ext uri="{9D8B030D-6E8A-4147-A177-3AD203B41FA5}">
                      <a16:colId xmlns:a16="http://schemas.microsoft.com/office/drawing/2014/main" val="88879626"/>
                    </a:ext>
                  </a:extLst>
                </a:gridCol>
                <a:gridCol w="1227708">
                  <a:extLst>
                    <a:ext uri="{9D8B030D-6E8A-4147-A177-3AD203B41FA5}">
                      <a16:colId xmlns:a16="http://schemas.microsoft.com/office/drawing/2014/main" val="559604998"/>
                    </a:ext>
                  </a:extLst>
                </a:gridCol>
                <a:gridCol w="1227708">
                  <a:extLst>
                    <a:ext uri="{9D8B030D-6E8A-4147-A177-3AD203B41FA5}">
                      <a16:colId xmlns:a16="http://schemas.microsoft.com/office/drawing/2014/main" val="748532670"/>
                    </a:ext>
                  </a:extLst>
                </a:gridCol>
                <a:gridCol w="1227708">
                  <a:extLst>
                    <a:ext uri="{9D8B030D-6E8A-4147-A177-3AD203B41FA5}">
                      <a16:colId xmlns:a16="http://schemas.microsoft.com/office/drawing/2014/main" val="220763038"/>
                    </a:ext>
                  </a:extLst>
                </a:gridCol>
                <a:gridCol w="1209896">
                  <a:extLst>
                    <a:ext uri="{9D8B030D-6E8A-4147-A177-3AD203B41FA5}">
                      <a16:colId xmlns:a16="http://schemas.microsoft.com/office/drawing/2014/main" val="2679525264"/>
                    </a:ext>
                  </a:extLst>
                </a:gridCol>
                <a:gridCol w="1245520">
                  <a:extLst>
                    <a:ext uri="{9D8B030D-6E8A-4147-A177-3AD203B41FA5}">
                      <a16:colId xmlns:a16="http://schemas.microsoft.com/office/drawing/2014/main" val="2934023717"/>
                    </a:ext>
                  </a:extLst>
                </a:gridCol>
                <a:gridCol w="1227708">
                  <a:extLst>
                    <a:ext uri="{9D8B030D-6E8A-4147-A177-3AD203B41FA5}">
                      <a16:colId xmlns:a16="http://schemas.microsoft.com/office/drawing/2014/main" val="3905154072"/>
                    </a:ext>
                  </a:extLst>
                </a:gridCol>
              </a:tblGrid>
              <a:tr h="490016">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extLst>
                  <a:ext uri="{0D108BD9-81ED-4DB2-BD59-A6C34878D82A}">
                    <a16:rowId xmlns:a16="http://schemas.microsoft.com/office/drawing/2014/main" val="1542995276"/>
                  </a:ext>
                </a:extLst>
              </a:tr>
              <a:tr h="1285102">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rowSpan="2">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txBody>
                  <a:tcPr/>
                </a:tc>
                <a:tc rowSpan="2">
                  <a:txBody>
                    <a:bodyPr/>
                    <a:lstStyle/>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txBody>
                  <a:tcPr/>
                </a:tc>
                <a:extLst>
                  <a:ext uri="{0D108BD9-81ED-4DB2-BD59-A6C34878D82A}">
                    <a16:rowId xmlns:a16="http://schemas.microsoft.com/office/drawing/2014/main" val="1932622733"/>
                  </a:ext>
                </a:extLst>
              </a:tr>
              <a:tr h="1812387">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vMerge="1">
                  <a:txBody>
                    <a:bodyPr/>
                    <a:lstStyle/>
                    <a:p>
                      <a:endParaRPr lang="en-GB" dirty="0"/>
                    </a:p>
                    <a:p>
                      <a:endParaRPr lang="en-GB" dirty="0"/>
                    </a:p>
                    <a:p>
                      <a:endParaRPr lang="en-GB" dirty="0"/>
                    </a:p>
                    <a:p>
                      <a:endParaRPr lang="en-GB" dirty="0"/>
                    </a:p>
                    <a:p>
                      <a:endParaRPr lang="en-GB" dirty="0"/>
                    </a:p>
                    <a:p>
                      <a:endParaRPr lang="en-GB" dirty="0"/>
                    </a:p>
                  </a:txBody>
                  <a:tcPr/>
                </a:tc>
                <a:tc vMerge="1">
                  <a:txBody>
                    <a:bodyPr/>
                    <a:lstStyle/>
                    <a:p>
                      <a:endParaRPr lang="en-GB" dirty="0"/>
                    </a:p>
                  </a:txBody>
                  <a:tcPr/>
                </a:tc>
                <a:extLst>
                  <a:ext uri="{0D108BD9-81ED-4DB2-BD59-A6C34878D82A}">
                    <a16:rowId xmlns:a16="http://schemas.microsoft.com/office/drawing/2014/main" val="1947797024"/>
                  </a:ext>
                </a:extLst>
              </a:tr>
            </a:tbl>
          </a:graphicData>
        </a:graphic>
      </p:graphicFrame>
      <p:sp>
        <p:nvSpPr>
          <p:cNvPr id="11" name="Title 4">
            <a:extLst>
              <a:ext uri="{FF2B5EF4-FFF2-40B4-BE49-F238E27FC236}">
                <a16:creationId xmlns:a16="http://schemas.microsoft.com/office/drawing/2014/main" id="{D5FF369D-B0FF-4E8D-A50A-099858B3C45C}"/>
              </a:ext>
            </a:extLst>
          </p:cNvPr>
          <p:cNvSpPr>
            <a:spLocks noGrp="1"/>
          </p:cNvSpPr>
          <p:nvPr>
            <p:ph type="title"/>
          </p:nvPr>
        </p:nvSpPr>
        <p:spPr>
          <a:xfrm>
            <a:off x="622725" y="142549"/>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Google Shape;119;p1">
            <a:extLst>
              <a:ext uri="{FF2B5EF4-FFF2-40B4-BE49-F238E27FC236}">
                <a16:creationId xmlns:a16="http://schemas.microsoft.com/office/drawing/2014/main" id="{AC066B70-5236-4F16-ABD3-423251FEF037}"/>
              </a:ext>
            </a:extLst>
          </p:cNvPr>
          <p:cNvSpPr/>
          <p:nvPr/>
        </p:nvSpPr>
        <p:spPr>
          <a:xfrm>
            <a:off x="123171" y="12689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7FD2EF33-5265-4DF6-A415-BD0EFC965891}"/>
              </a:ext>
            </a:extLst>
          </p:cNvPr>
          <p:cNvPicPr>
            <a:picLocks noChangeAspect="1"/>
          </p:cNvPicPr>
          <p:nvPr/>
        </p:nvPicPr>
        <p:blipFill>
          <a:blip r:embed="rId4"/>
          <a:stretch>
            <a:fillRect/>
          </a:stretch>
        </p:blipFill>
        <p:spPr>
          <a:xfrm>
            <a:off x="10738945" y="0"/>
            <a:ext cx="1243692" cy="1743607"/>
          </a:xfrm>
          <a:prstGeom prst="rect">
            <a:avLst/>
          </a:prstGeom>
        </p:spPr>
      </p:pic>
      <p:sp>
        <p:nvSpPr>
          <p:cNvPr id="14" name="TextBox 13">
            <a:extLst>
              <a:ext uri="{FF2B5EF4-FFF2-40B4-BE49-F238E27FC236}">
                <a16:creationId xmlns:a16="http://schemas.microsoft.com/office/drawing/2014/main" id="{4085175F-98CB-46D2-A698-B016FC213A72}"/>
              </a:ext>
            </a:extLst>
          </p:cNvPr>
          <p:cNvSpPr txBox="1"/>
          <p:nvPr/>
        </p:nvSpPr>
        <p:spPr>
          <a:xfrm>
            <a:off x="0" y="647947"/>
            <a:ext cx="1030623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Johanna is describing her after-school and weekend activities. Can you listen and fill in her weekly planner? </a:t>
            </a:r>
          </a:p>
        </p:txBody>
      </p:sp>
      <p:sp>
        <p:nvSpPr>
          <p:cNvPr id="15" name="CustomShape 23">
            <a:hlinkClick r:id="" action="ppaction://noaction">
              <a:snd r:embed="rId5" name="T3_W2F_8.3.wav"/>
            </a:hlinkClick>
            <a:extLst>
              <a:ext uri="{FF2B5EF4-FFF2-40B4-BE49-F238E27FC236}">
                <a16:creationId xmlns:a16="http://schemas.microsoft.com/office/drawing/2014/main" id="{AC8EAEC5-6150-4CB1-B33D-43578203ED34}"/>
              </a:ext>
            </a:extLst>
          </p:cNvPr>
          <p:cNvSpPr/>
          <p:nvPr/>
        </p:nvSpPr>
        <p:spPr>
          <a:xfrm>
            <a:off x="344586" y="16444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6" name="T3_W2F_8.4.wav"/>
            </a:hlinkClick>
            <a:extLst>
              <a:ext uri="{FF2B5EF4-FFF2-40B4-BE49-F238E27FC236}">
                <a16:creationId xmlns:a16="http://schemas.microsoft.com/office/drawing/2014/main" id="{7314D2E4-A46B-438A-9546-6C672F621DA5}"/>
              </a:ext>
            </a:extLst>
          </p:cNvPr>
          <p:cNvSpPr/>
          <p:nvPr/>
        </p:nvSpPr>
        <p:spPr>
          <a:xfrm>
            <a:off x="344586" y="227474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7" name="CustomShape 23">
            <a:hlinkClick r:id="" action="ppaction://noaction">
              <a:snd r:embed="rId7" name="T3_W2F_8.5.wav"/>
            </a:hlinkClick>
            <a:extLst>
              <a:ext uri="{FF2B5EF4-FFF2-40B4-BE49-F238E27FC236}">
                <a16:creationId xmlns:a16="http://schemas.microsoft.com/office/drawing/2014/main" id="{925FE67B-4E3F-4B11-BB1B-B8BC14B9A785}"/>
              </a:ext>
            </a:extLst>
          </p:cNvPr>
          <p:cNvSpPr/>
          <p:nvPr/>
        </p:nvSpPr>
        <p:spPr>
          <a:xfrm>
            <a:off x="344586" y="290502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3">
            <a:hlinkClick r:id="" action="ppaction://noaction">
              <a:snd r:embed="rId8" name="T3_W2F_8.6.wav"/>
            </a:hlinkClick>
            <a:extLst>
              <a:ext uri="{FF2B5EF4-FFF2-40B4-BE49-F238E27FC236}">
                <a16:creationId xmlns:a16="http://schemas.microsoft.com/office/drawing/2014/main" id="{51CE1966-2BCB-47F7-8CAB-8F835B45956B}"/>
              </a:ext>
            </a:extLst>
          </p:cNvPr>
          <p:cNvSpPr/>
          <p:nvPr/>
        </p:nvSpPr>
        <p:spPr>
          <a:xfrm>
            <a:off x="325751" y="35352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CustomShape 23">
            <a:hlinkClick r:id="" action="ppaction://noaction">
              <a:snd r:embed="rId9" name="T3_W2F_8.7.wav"/>
            </a:hlinkClick>
            <a:extLst>
              <a:ext uri="{FF2B5EF4-FFF2-40B4-BE49-F238E27FC236}">
                <a16:creationId xmlns:a16="http://schemas.microsoft.com/office/drawing/2014/main" id="{BDE84EB0-2FA3-40B6-AE51-3FF6551F633E}"/>
              </a:ext>
            </a:extLst>
          </p:cNvPr>
          <p:cNvSpPr/>
          <p:nvPr/>
        </p:nvSpPr>
        <p:spPr>
          <a:xfrm>
            <a:off x="325751" y="418689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0" name="CustomShape 23">
            <a:hlinkClick r:id="" action="ppaction://noaction">
              <a:snd r:embed="rId10" name="T3_W2F_8.8.wav"/>
            </a:hlinkClick>
            <a:extLst>
              <a:ext uri="{FF2B5EF4-FFF2-40B4-BE49-F238E27FC236}">
                <a16:creationId xmlns:a16="http://schemas.microsoft.com/office/drawing/2014/main" id="{20945FE7-2CAB-4902-84EA-7B7F7E718575}"/>
              </a:ext>
            </a:extLst>
          </p:cNvPr>
          <p:cNvSpPr/>
          <p:nvPr/>
        </p:nvSpPr>
        <p:spPr>
          <a:xfrm>
            <a:off x="307121" y="480523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3">
            <a:hlinkClick r:id="" action="ppaction://noaction">
              <a:snd r:embed="rId11" name="T3_W2F_8.9.wav"/>
            </a:hlinkClick>
            <a:extLst>
              <a:ext uri="{FF2B5EF4-FFF2-40B4-BE49-F238E27FC236}">
                <a16:creationId xmlns:a16="http://schemas.microsoft.com/office/drawing/2014/main" id="{0D81AAD1-A384-4135-9F5D-8BB1A06B0D2C}"/>
              </a:ext>
            </a:extLst>
          </p:cNvPr>
          <p:cNvSpPr/>
          <p:nvPr/>
        </p:nvSpPr>
        <p:spPr>
          <a:xfrm>
            <a:off x="307121" y="545255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22" name="Picture 21">
            <a:extLst>
              <a:ext uri="{FF2B5EF4-FFF2-40B4-BE49-F238E27FC236}">
                <a16:creationId xmlns:a16="http://schemas.microsoft.com/office/drawing/2014/main" id="{78306CE9-5ED9-4A08-865A-5656B257CECB}"/>
              </a:ext>
            </a:extLst>
          </p:cNvPr>
          <p:cNvPicPr>
            <a:picLocks noChangeAspect="1"/>
          </p:cNvPicPr>
          <p:nvPr/>
        </p:nvPicPr>
        <p:blipFill>
          <a:blip r:embed="rId12"/>
          <a:stretch>
            <a:fillRect/>
          </a:stretch>
        </p:blipFill>
        <p:spPr>
          <a:xfrm>
            <a:off x="2967038" y="3960013"/>
            <a:ext cx="729560" cy="736055"/>
          </a:xfrm>
          <a:prstGeom prst="rect">
            <a:avLst/>
          </a:prstGeom>
        </p:spPr>
      </p:pic>
      <p:pic>
        <p:nvPicPr>
          <p:cNvPr id="23" name="Picture 22">
            <a:extLst>
              <a:ext uri="{FF2B5EF4-FFF2-40B4-BE49-F238E27FC236}">
                <a16:creationId xmlns:a16="http://schemas.microsoft.com/office/drawing/2014/main" id="{56E16A67-1C18-4938-871E-FE3634CBFE14}"/>
              </a:ext>
            </a:extLst>
          </p:cNvPr>
          <p:cNvPicPr>
            <a:picLocks noChangeAspect="1"/>
          </p:cNvPicPr>
          <p:nvPr/>
        </p:nvPicPr>
        <p:blipFill>
          <a:blip r:embed="rId13"/>
          <a:stretch>
            <a:fillRect/>
          </a:stretch>
        </p:blipFill>
        <p:spPr>
          <a:xfrm>
            <a:off x="4250209" y="3958771"/>
            <a:ext cx="595491" cy="772774"/>
          </a:xfrm>
          <a:prstGeom prst="rect">
            <a:avLst/>
          </a:prstGeom>
        </p:spPr>
      </p:pic>
      <p:pic>
        <p:nvPicPr>
          <p:cNvPr id="24" name="Picture 23">
            <a:extLst>
              <a:ext uri="{FF2B5EF4-FFF2-40B4-BE49-F238E27FC236}">
                <a16:creationId xmlns:a16="http://schemas.microsoft.com/office/drawing/2014/main" id="{3016AA31-C4A7-4AC4-8257-FDA5B448D629}"/>
              </a:ext>
            </a:extLst>
          </p:cNvPr>
          <p:cNvPicPr>
            <a:picLocks noChangeAspect="1"/>
          </p:cNvPicPr>
          <p:nvPr/>
        </p:nvPicPr>
        <p:blipFill>
          <a:blip r:embed="rId14"/>
          <a:stretch>
            <a:fillRect/>
          </a:stretch>
        </p:blipFill>
        <p:spPr>
          <a:xfrm>
            <a:off x="6673318" y="3958771"/>
            <a:ext cx="878483" cy="728498"/>
          </a:xfrm>
          <a:prstGeom prst="rect">
            <a:avLst/>
          </a:prstGeom>
        </p:spPr>
      </p:pic>
      <p:pic>
        <p:nvPicPr>
          <p:cNvPr id="28" name="Picture 27">
            <a:extLst>
              <a:ext uri="{FF2B5EF4-FFF2-40B4-BE49-F238E27FC236}">
                <a16:creationId xmlns:a16="http://schemas.microsoft.com/office/drawing/2014/main" id="{DEEE8CF6-5CE6-43B9-8D2A-6F34A8A06720}"/>
              </a:ext>
            </a:extLst>
          </p:cNvPr>
          <p:cNvPicPr>
            <a:picLocks noChangeAspect="1"/>
          </p:cNvPicPr>
          <p:nvPr/>
        </p:nvPicPr>
        <p:blipFill>
          <a:blip r:embed="rId15"/>
          <a:stretch>
            <a:fillRect/>
          </a:stretch>
        </p:blipFill>
        <p:spPr>
          <a:xfrm>
            <a:off x="5398988" y="4003047"/>
            <a:ext cx="934192" cy="728498"/>
          </a:xfrm>
          <a:prstGeom prst="rect">
            <a:avLst/>
          </a:prstGeom>
        </p:spPr>
      </p:pic>
      <p:pic>
        <p:nvPicPr>
          <p:cNvPr id="30" name="Picture 29">
            <a:extLst>
              <a:ext uri="{FF2B5EF4-FFF2-40B4-BE49-F238E27FC236}">
                <a16:creationId xmlns:a16="http://schemas.microsoft.com/office/drawing/2014/main" id="{F217C538-3070-49E7-8964-051BA8E8BA1A}"/>
              </a:ext>
            </a:extLst>
          </p:cNvPr>
          <p:cNvPicPr>
            <a:picLocks noChangeAspect="1"/>
          </p:cNvPicPr>
          <p:nvPr/>
        </p:nvPicPr>
        <p:blipFill>
          <a:blip r:embed="rId16"/>
          <a:stretch>
            <a:fillRect/>
          </a:stretch>
        </p:blipFill>
        <p:spPr>
          <a:xfrm>
            <a:off x="1669248" y="3998134"/>
            <a:ext cx="924968" cy="649771"/>
          </a:xfrm>
          <a:prstGeom prst="rect">
            <a:avLst/>
          </a:prstGeom>
        </p:spPr>
      </p:pic>
      <p:pic>
        <p:nvPicPr>
          <p:cNvPr id="31" name="Picture 30">
            <a:extLst>
              <a:ext uri="{FF2B5EF4-FFF2-40B4-BE49-F238E27FC236}">
                <a16:creationId xmlns:a16="http://schemas.microsoft.com/office/drawing/2014/main" id="{5D62055C-8D4A-4143-9704-1C1FDD73FBDF}"/>
              </a:ext>
            </a:extLst>
          </p:cNvPr>
          <p:cNvPicPr>
            <a:picLocks noChangeAspect="1"/>
          </p:cNvPicPr>
          <p:nvPr/>
        </p:nvPicPr>
        <p:blipFill>
          <a:blip r:embed="rId16"/>
          <a:stretch>
            <a:fillRect/>
          </a:stretch>
        </p:blipFill>
        <p:spPr>
          <a:xfrm>
            <a:off x="7805738" y="2913199"/>
            <a:ext cx="924968" cy="649771"/>
          </a:xfrm>
          <a:prstGeom prst="rect">
            <a:avLst/>
          </a:prstGeom>
        </p:spPr>
      </p:pic>
      <p:sp>
        <p:nvSpPr>
          <p:cNvPr id="32" name="TextBox 31">
            <a:extLst>
              <a:ext uri="{FF2B5EF4-FFF2-40B4-BE49-F238E27FC236}">
                <a16:creationId xmlns:a16="http://schemas.microsoft.com/office/drawing/2014/main" id="{A3A80BED-C030-432F-BABB-57A62242CD29}"/>
              </a:ext>
            </a:extLst>
          </p:cNvPr>
          <p:cNvSpPr txBox="1"/>
          <p:nvPr/>
        </p:nvSpPr>
        <p:spPr>
          <a:xfrm>
            <a:off x="2967038" y="4777793"/>
            <a:ext cx="1131610" cy="923330"/>
          </a:xfrm>
          <a:prstGeom prst="rect">
            <a:avLst/>
          </a:prstGeom>
          <a:noFill/>
        </p:spPr>
        <p:txBody>
          <a:bodyPr wrap="square" rtlCol="0">
            <a:spAutoFit/>
          </a:bodyPr>
          <a:lstStyle/>
          <a:p>
            <a:r>
              <a:rPr lang="en-GB" dirty="0">
                <a:solidFill>
                  <a:srgbClr val="002060"/>
                </a:solidFill>
                <a:latin typeface="Segoe Print" panose="02000600000000000000" pitchFamily="2" charset="0"/>
              </a:rPr>
              <a:t>Ich </a:t>
            </a:r>
            <a:r>
              <a:rPr lang="en-GB" dirty="0" err="1">
                <a:solidFill>
                  <a:srgbClr val="002060"/>
                </a:solidFill>
                <a:latin typeface="Segoe Print" panose="02000600000000000000" pitchFamily="2" charset="0"/>
              </a:rPr>
              <a:t>spiele</a:t>
            </a:r>
            <a:r>
              <a:rPr lang="en-GB" dirty="0">
                <a:solidFill>
                  <a:srgbClr val="002060"/>
                </a:solidFill>
                <a:latin typeface="Segoe Print" panose="02000600000000000000" pitchFamily="2" charset="0"/>
              </a:rPr>
              <a:t> Tennis</a:t>
            </a:r>
          </a:p>
        </p:txBody>
      </p:sp>
      <p:sp>
        <p:nvSpPr>
          <p:cNvPr id="33" name="TextBox 32">
            <a:extLst>
              <a:ext uri="{FF2B5EF4-FFF2-40B4-BE49-F238E27FC236}">
                <a16:creationId xmlns:a16="http://schemas.microsoft.com/office/drawing/2014/main" id="{D49B02EA-E2E8-4090-BF03-790279DE8D97}"/>
              </a:ext>
            </a:extLst>
          </p:cNvPr>
          <p:cNvSpPr txBox="1"/>
          <p:nvPr/>
        </p:nvSpPr>
        <p:spPr>
          <a:xfrm>
            <a:off x="4131479" y="4801978"/>
            <a:ext cx="1131610" cy="923330"/>
          </a:xfrm>
          <a:prstGeom prst="rect">
            <a:avLst/>
          </a:prstGeom>
          <a:noFill/>
        </p:spPr>
        <p:txBody>
          <a:bodyPr wrap="square" rtlCol="0">
            <a:spAutoFit/>
          </a:bodyPr>
          <a:lstStyle/>
          <a:p>
            <a:r>
              <a:rPr lang="en-GB" dirty="0">
                <a:solidFill>
                  <a:srgbClr val="002060"/>
                </a:solidFill>
                <a:latin typeface="Segoe Print" panose="02000600000000000000" pitchFamily="2" charset="0"/>
              </a:rPr>
              <a:t>Ich </a:t>
            </a:r>
            <a:r>
              <a:rPr lang="en-GB" dirty="0" err="1">
                <a:solidFill>
                  <a:srgbClr val="002060"/>
                </a:solidFill>
                <a:latin typeface="Segoe Print" panose="02000600000000000000" pitchFamily="2" charset="0"/>
              </a:rPr>
              <a:t>lerne</a:t>
            </a:r>
            <a:r>
              <a:rPr lang="en-GB" dirty="0">
                <a:solidFill>
                  <a:srgbClr val="002060"/>
                </a:solidFill>
                <a:latin typeface="Segoe Print" panose="02000600000000000000" pitchFamily="2" charset="0"/>
              </a:rPr>
              <a:t> </a:t>
            </a:r>
          </a:p>
          <a:p>
            <a:r>
              <a:rPr lang="en-GB" dirty="0" err="1">
                <a:solidFill>
                  <a:srgbClr val="002060"/>
                </a:solidFill>
                <a:latin typeface="Segoe Print" panose="02000600000000000000" pitchFamily="2" charset="0"/>
              </a:rPr>
              <a:t>Englisch</a:t>
            </a:r>
            <a:endParaRPr lang="en-GB" dirty="0">
              <a:solidFill>
                <a:srgbClr val="002060"/>
              </a:solidFill>
              <a:latin typeface="Segoe Print" panose="02000600000000000000" pitchFamily="2" charset="0"/>
            </a:endParaRPr>
          </a:p>
        </p:txBody>
      </p:sp>
      <p:sp>
        <p:nvSpPr>
          <p:cNvPr id="34" name="TextBox 33">
            <a:extLst>
              <a:ext uri="{FF2B5EF4-FFF2-40B4-BE49-F238E27FC236}">
                <a16:creationId xmlns:a16="http://schemas.microsoft.com/office/drawing/2014/main" id="{13B75238-DCB7-4823-8E26-B2BEEB2A21E7}"/>
              </a:ext>
            </a:extLst>
          </p:cNvPr>
          <p:cNvSpPr txBox="1"/>
          <p:nvPr/>
        </p:nvSpPr>
        <p:spPr>
          <a:xfrm>
            <a:off x="6528617" y="4830623"/>
            <a:ext cx="1131610" cy="646331"/>
          </a:xfrm>
          <a:prstGeom prst="rect">
            <a:avLst/>
          </a:prstGeom>
          <a:noFill/>
        </p:spPr>
        <p:txBody>
          <a:bodyPr wrap="square" rtlCol="0">
            <a:spAutoFit/>
          </a:bodyPr>
          <a:lstStyle/>
          <a:p>
            <a:r>
              <a:rPr lang="en-GB" dirty="0">
                <a:solidFill>
                  <a:srgbClr val="002060"/>
                </a:solidFill>
                <a:latin typeface="Segoe Print" panose="02000600000000000000" pitchFamily="2" charset="0"/>
              </a:rPr>
              <a:t>Ich </a:t>
            </a:r>
            <a:r>
              <a:rPr lang="en-GB" dirty="0" err="1">
                <a:solidFill>
                  <a:srgbClr val="002060"/>
                </a:solidFill>
                <a:latin typeface="Segoe Print" panose="02000600000000000000" pitchFamily="2" charset="0"/>
              </a:rPr>
              <a:t>höre</a:t>
            </a:r>
            <a:r>
              <a:rPr lang="en-GB" dirty="0">
                <a:solidFill>
                  <a:srgbClr val="002060"/>
                </a:solidFill>
                <a:latin typeface="Segoe Print" panose="02000600000000000000" pitchFamily="2" charset="0"/>
              </a:rPr>
              <a:t> </a:t>
            </a:r>
            <a:r>
              <a:rPr lang="en-GB" dirty="0" err="1">
                <a:solidFill>
                  <a:srgbClr val="002060"/>
                </a:solidFill>
                <a:latin typeface="Segoe Print" panose="02000600000000000000" pitchFamily="2" charset="0"/>
              </a:rPr>
              <a:t>Musik</a:t>
            </a:r>
            <a:endParaRPr lang="en-GB" dirty="0">
              <a:solidFill>
                <a:srgbClr val="002060"/>
              </a:solidFill>
              <a:latin typeface="Segoe Print" panose="02000600000000000000" pitchFamily="2" charset="0"/>
            </a:endParaRPr>
          </a:p>
        </p:txBody>
      </p:sp>
      <p:sp>
        <p:nvSpPr>
          <p:cNvPr id="35" name="TextBox 34">
            <a:extLst>
              <a:ext uri="{FF2B5EF4-FFF2-40B4-BE49-F238E27FC236}">
                <a16:creationId xmlns:a16="http://schemas.microsoft.com/office/drawing/2014/main" id="{331CB08E-5FDA-4288-AE5D-535748E8EB8C}"/>
              </a:ext>
            </a:extLst>
          </p:cNvPr>
          <p:cNvSpPr txBox="1"/>
          <p:nvPr/>
        </p:nvSpPr>
        <p:spPr>
          <a:xfrm>
            <a:off x="1603288" y="4739928"/>
            <a:ext cx="1131610" cy="923330"/>
          </a:xfrm>
          <a:prstGeom prst="rect">
            <a:avLst/>
          </a:prstGeom>
          <a:noFill/>
        </p:spPr>
        <p:txBody>
          <a:bodyPr wrap="square" rtlCol="0">
            <a:spAutoFit/>
          </a:bodyPr>
          <a:lstStyle/>
          <a:p>
            <a:r>
              <a:rPr lang="en-GB" dirty="0">
                <a:solidFill>
                  <a:srgbClr val="002060"/>
                </a:solidFill>
                <a:latin typeface="Segoe Print" panose="02000600000000000000" pitchFamily="2" charset="0"/>
              </a:rPr>
              <a:t>Ich singe </a:t>
            </a:r>
            <a:r>
              <a:rPr lang="en-GB" dirty="0" err="1">
                <a:solidFill>
                  <a:srgbClr val="002060"/>
                </a:solidFill>
                <a:latin typeface="Segoe Print" panose="02000600000000000000" pitchFamily="2" charset="0"/>
              </a:rPr>
              <a:t>ein</a:t>
            </a:r>
            <a:r>
              <a:rPr lang="en-GB" dirty="0">
                <a:solidFill>
                  <a:srgbClr val="002060"/>
                </a:solidFill>
                <a:latin typeface="Segoe Print" panose="02000600000000000000" pitchFamily="2" charset="0"/>
              </a:rPr>
              <a:t> Lied</a:t>
            </a:r>
          </a:p>
        </p:txBody>
      </p:sp>
      <p:sp>
        <p:nvSpPr>
          <p:cNvPr id="36" name="TextBox 35">
            <a:extLst>
              <a:ext uri="{FF2B5EF4-FFF2-40B4-BE49-F238E27FC236}">
                <a16:creationId xmlns:a16="http://schemas.microsoft.com/office/drawing/2014/main" id="{14B9E3D4-4A41-4E46-B0EC-B9D9A0736D01}"/>
              </a:ext>
            </a:extLst>
          </p:cNvPr>
          <p:cNvSpPr txBox="1"/>
          <p:nvPr/>
        </p:nvSpPr>
        <p:spPr>
          <a:xfrm>
            <a:off x="7621644" y="4101009"/>
            <a:ext cx="1338114" cy="923330"/>
          </a:xfrm>
          <a:prstGeom prst="rect">
            <a:avLst/>
          </a:prstGeom>
          <a:noFill/>
        </p:spPr>
        <p:txBody>
          <a:bodyPr wrap="square" rtlCol="0">
            <a:spAutoFit/>
          </a:bodyPr>
          <a:lstStyle/>
          <a:p>
            <a:r>
              <a:rPr lang="en-GB" dirty="0">
                <a:solidFill>
                  <a:srgbClr val="002060"/>
                </a:solidFill>
                <a:latin typeface="Segoe Print" panose="02000600000000000000" pitchFamily="2" charset="0"/>
              </a:rPr>
              <a:t>Ich</a:t>
            </a:r>
          </a:p>
          <a:p>
            <a:r>
              <a:rPr lang="en-GB" sz="1600" dirty="0" err="1">
                <a:solidFill>
                  <a:srgbClr val="002060"/>
                </a:solidFill>
                <a:latin typeface="Segoe Print" panose="02000600000000000000" pitchFamily="2" charset="0"/>
              </a:rPr>
              <a:t>wiederhole</a:t>
            </a:r>
            <a:r>
              <a:rPr lang="en-GB" dirty="0">
                <a:solidFill>
                  <a:srgbClr val="002060"/>
                </a:solidFill>
                <a:latin typeface="Segoe Print" panose="02000600000000000000" pitchFamily="2" charset="0"/>
              </a:rPr>
              <a:t> das Lied</a:t>
            </a:r>
          </a:p>
        </p:txBody>
      </p:sp>
      <p:sp>
        <p:nvSpPr>
          <p:cNvPr id="37" name="TextBox 36">
            <a:extLst>
              <a:ext uri="{FF2B5EF4-FFF2-40B4-BE49-F238E27FC236}">
                <a16:creationId xmlns:a16="http://schemas.microsoft.com/office/drawing/2014/main" id="{0AEBEA05-6691-4018-9033-392260B10CE2}"/>
              </a:ext>
            </a:extLst>
          </p:cNvPr>
          <p:cNvSpPr txBox="1"/>
          <p:nvPr/>
        </p:nvSpPr>
        <p:spPr>
          <a:xfrm>
            <a:off x="5362086" y="4777793"/>
            <a:ext cx="1131610" cy="923330"/>
          </a:xfrm>
          <a:prstGeom prst="rect">
            <a:avLst/>
          </a:prstGeom>
          <a:noFill/>
        </p:spPr>
        <p:txBody>
          <a:bodyPr wrap="square" rtlCol="0">
            <a:spAutoFit/>
          </a:bodyPr>
          <a:lstStyle/>
          <a:p>
            <a:r>
              <a:rPr lang="en-GB" dirty="0">
                <a:solidFill>
                  <a:srgbClr val="002060"/>
                </a:solidFill>
                <a:latin typeface="Segoe Print" panose="02000600000000000000" pitchFamily="2" charset="0"/>
              </a:rPr>
              <a:t>Ich </a:t>
            </a:r>
            <a:r>
              <a:rPr lang="en-GB" dirty="0" err="1">
                <a:solidFill>
                  <a:srgbClr val="002060"/>
                </a:solidFill>
                <a:latin typeface="Segoe Print" panose="02000600000000000000" pitchFamily="2" charset="0"/>
              </a:rPr>
              <a:t>mache</a:t>
            </a:r>
            <a:r>
              <a:rPr lang="en-GB" dirty="0">
                <a:solidFill>
                  <a:srgbClr val="002060"/>
                </a:solidFill>
                <a:latin typeface="Segoe Print" panose="02000600000000000000" pitchFamily="2" charset="0"/>
              </a:rPr>
              <a:t> </a:t>
            </a:r>
            <a:r>
              <a:rPr lang="en-GB" dirty="0" err="1">
                <a:solidFill>
                  <a:srgbClr val="002060"/>
                </a:solidFill>
                <a:latin typeface="Segoe Print" panose="02000600000000000000" pitchFamily="2" charset="0"/>
              </a:rPr>
              <a:t>Fotos</a:t>
            </a:r>
            <a:endParaRPr lang="en-GB" dirty="0">
              <a:solidFill>
                <a:srgbClr val="002060"/>
              </a:solidFill>
              <a:latin typeface="Segoe Print" panose="02000600000000000000" pitchFamily="2" charset="0"/>
            </a:endParaRPr>
          </a:p>
        </p:txBody>
      </p:sp>
      <p:sp>
        <p:nvSpPr>
          <p:cNvPr id="38" name="TextBox 37">
            <a:extLst>
              <a:ext uri="{FF2B5EF4-FFF2-40B4-BE49-F238E27FC236}">
                <a16:creationId xmlns:a16="http://schemas.microsoft.com/office/drawing/2014/main" id="{5BF032F7-A51F-4D86-96D2-DB75E3A79522}"/>
              </a:ext>
            </a:extLst>
          </p:cNvPr>
          <p:cNvSpPr txBox="1"/>
          <p:nvPr/>
        </p:nvSpPr>
        <p:spPr>
          <a:xfrm>
            <a:off x="8959758" y="4115957"/>
            <a:ext cx="1282221" cy="1477328"/>
          </a:xfrm>
          <a:prstGeom prst="rect">
            <a:avLst/>
          </a:prstGeom>
          <a:noFill/>
        </p:spPr>
        <p:txBody>
          <a:bodyPr wrap="square" rtlCol="0">
            <a:spAutoFit/>
          </a:bodyPr>
          <a:lstStyle/>
          <a:p>
            <a:r>
              <a:rPr lang="en-GB" dirty="0">
                <a:solidFill>
                  <a:srgbClr val="002060"/>
                </a:solidFill>
                <a:latin typeface="Segoe Print" panose="02000600000000000000" pitchFamily="2" charset="0"/>
              </a:rPr>
              <a:t>Ich </a:t>
            </a:r>
            <a:r>
              <a:rPr lang="en-GB" dirty="0" err="1">
                <a:solidFill>
                  <a:srgbClr val="002060"/>
                </a:solidFill>
                <a:latin typeface="Segoe Print" panose="02000600000000000000" pitchFamily="2" charset="0"/>
              </a:rPr>
              <a:t>sitze</a:t>
            </a:r>
            <a:r>
              <a:rPr lang="en-GB" dirty="0">
                <a:solidFill>
                  <a:srgbClr val="002060"/>
                </a:solidFill>
                <a:latin typeface="Segoe Print" panose="02000600000000000000" pitchFamily="2" charset="0"/>
              </a:rPr>
              <a:t> </a:t>
            </a:r>
            <a:r>
              <a:rPr lang="en-GB" dirty="0" err="1">
                <a:solidFill>
                  <a:srgbClr val="002060"/>
                </a:solidFill>
                <a:latin typeface="Segoe Print" panose="02000600000000000000" pitchFamily="2" charset="0"/>
              </a:rPr>
              <a:t>zu</a:t>
            </a:r>
            <a:r>
              <a:rPr lang="en-GB" dirty="0">
                <a:solidFill>
                  <a:srgbClr val="002060"/>
                </a:solidFill>
                <a:latin typeface="Segoe Print" panose="02000600000000000000" pitchFamily="2" charset="0"/>
              </a:rPr>
              <a:t> </a:t>
            </a:r>
            <a:r>
              <a:rPr lang="en-GB" dirty="0" err="1">
                <a:solidFill>
                  <a:srgbClr val="002060"/>
                </a:solidFill>
                <a:latin typeface="Segoe Print" panose="02000600000000000000" pitchFamily="2" charset="0"/>
              </a:rPr>
              <a:t>Hause</a:t>
            </a:r>
            <a:r>
              <a:rPr lang="en-GB" dirty="0">
                <a:solidFill>
                  <a:srgbClr val="002060"/>
                </a:solidFill>
                <a:latin typeface="Segoe Print" panose="02000600000000000000" pitchFamily="2" charset="0"/>
              </a:rPr>
              <a:t> und ich </a:t>
            </a:r>
            <a:r>
              <a:rPr lang="en-GB" dirty="0" err="1">
                <a:solidFill>
                  <a:srgbClr val="002060"/>
                </a:solidFill>
                <a:latin typeface="Segoe Print" panose="02000600000000000000" pitchFamily="2" charset="0"/>
              </a:rPr>
              <a:t>gewinne</a:t>
            </a:r>
            <a:r>
              <a:rPr lang="en-GB" dirty="0">
                <a:solidFill>
                  <a:srgbClr val="002060"/>
                </a:solidFill>
                <a:latin typeface="Segoe Print" panose="02000600000000000000" pitchFamily="2" charset="0"/>
              </a:rPr>
              <a:t> </a:t>
            </a:r>
            <a:r>
              <a:rPr lang="en-GB" dirty="0" err="1">
                <a:solidFill>
                  <a:srgbClr val="002060"/>
                </a:solidFill>
                <a:latin typeface="Segoe Print" panose="02000600000000000000" pitchFamily="2" charset="0"/>
              </a:rPr>
              <a:t>Spiele</a:t>
            </a:r>
            <a:r>
              <a:rPr lang="en-GB" dirty="0">
                <a:solidFill>
                  <a:srgbClr val="002060"/>
                </a:solidFill>
                <a:latin typeface="Segoe Print" panose="02000600000000000000" pitchFamily="2" charset="0"/>
              </a:rPr>
              <a:t>!</a:t>
            </a:r>
          </a:p>
        </p:txBody>
      </p:sp>
      <p:sp>
        <p:nvSpPr>
          <p:cNvPr id="39" name="TextBox 38">
            <a:extLst>
              <a:ext uri="{FF2B5EF4-FFF2-40B4-BE49-F238E27FC236}">
                <a16:creationId xmlns:a16="http://schemas.microsoft.com/office/drawing/2014/main" id="{F5280DC8-6AAF-488D-A98C-433C97B38881}"/>
              </a:ext>
            </a:extLst>
          </p:cNvPr>
          <p:cNvSpPr txBox="1"/>
          <p:nvPr/>
        </p:nvSpPr>
        <p:spPr>
          <a:xfrm>
            <a:off x="1565927" y="3034283"/>
            <a:ext cx="1131610" cy="369332"/>
          </a:xfrm>
          <a:prstGeom prst="rect">
            <a:avLst/>
          </a:prstGeom>
          <a:noFill/>
        </p:spPr>
        <p:txBody>
          <a:bodyPr wrap="square" rtlCol="0">
            <a:spAutoFit/>
          </a:bodyPr>
          <a:lstStyle/>
          <a:p>
            <a:endParaRPr lang="en-GB" dirty="0">
              <a:latin typeface="Segoe Print" panose="02000600000000000000" pitchFamily="2" charset="0"/>
            </a:endParaRPr>
          </a:p>
        </p:txBody>
      </p:sp>
      <p:pic>
        <p:nvPicPr>
          <p:cNvPr id="2" name="Picture 1">
            <a:extLst>
              <a:ext uri="{FF2B5EF4-FFF2-40B4-BE49-F238E27FC236}">
                <a16:creationId xmlns:a16="http://schemas.microsoft.com/office/drawing/2014/main" id="{1A22CC5A-2636-4EBC-9C7B-38621C82DCE8}"/>
              </a:ext>
            </a:extLst>
          </p:cNvPr>
          <p:cNvPicPr>
            <a:picLocks noChangeAspect="1"/>
          </p:cNvPicPr>
          <p:nvPr/>
        </p:nvPicPr>
        <p:blipFill>
          <a:blip r:embed="rId17"/>
          <a:stretch>
            <a:fillRect/>
          </a:stretch>
        </p:blipFill>
        <p:spPr>
          <a:xfrm>
            <a:off x="9152998" y="2634256"/>
            <a:ext cx="666721" cy="621384"/>
          </a:xfrm>
          <a:prstGeom prst="rect">
            <a:avLst/>
          </a:prstGeom>
        </p:spPr>
      </p:pic>
      <p:pic>
        <p:nvPicPr>
          <p:cNvPr id="3" name="Picture 2">
            <a:extLst>
              <a:ext uri="{FF2B5EF4-FFF2-40B4-BE49-F238E27FC236}">
                <a16:creationId xmlns:a16="http://schemas.microsoft.com/office/drawing/2014/main" id="{25D863EB-007C-4990-9CEA-3D0FCA550EFF}"/>
              </a:ext>
            </a:extLst>
          </p:cNvPr>
          <p:cNvPicPr>
            <a:picLocks noChangeAspect="1"/>
          </p:cNvPicPr>
          <p:nvPr/>
        </p:nvPicPr>
        <p:blipFill>
          <a:blip r:embed="rId18"/>
          <a:stretch>
            <a:fillRect/>
          </a:stretch>
        </p:blipFill>
        <p:spPr>
          <a:xfrm>
            <a:off x="9145481" y="3339566"/>
            <a:ext cx="666721" cy="649771"/>
          </a:xfrm>
          <a:prstGeom prst="rect">
            <a:avLst/>
          </a:prstGeom>
        </p:spPr>
      </p:pic>
      <p:pic>
        <p:nvPicPr>
          <p:cNvPr id="5" name="Picture 4">
            <a:extLst>
              <a:ext uri="{FF2B5EF4-FFF2-40B4-BE49-F238E27FC236}">
                <a16:creationId xmlns:a16="http://schemas.microsoft.com/office/drawing/2014/main" id="{7DF0110F-680D-4EFF-AEF6-42DD461210F2}"/>
              </a:ext>
            </a:extLst>
          </p:cNvPr>
          <p:cNvPicPr>
            <a:picLocks noChangeAspect="1"/>
          </p:cNvPicPr>
          <p:nvPr/>
        </p:nvPicPr>
        <p:blipFill>
          <a:blip r:embed="rId19"/>
          <a:stretch>
            <a:fillRect/>
          </a:stretch>
        </p:blipFill>
        <p:spPr>
          <a:xfrm>
            <a:off x="10916760" y="3791532"/>
            <a:ext cx="1018120" cy="2895851"/>
          </a:xfrm>
          <a:prstGeom prst="rect">
            <a:avLst/>
          </a:prstGeom>
        </p:spPr>
      </p:pic>
      <p:sp>
        <p:nvSpPr>
          <p:cNvPr id="40" name="Speech Bubble: Rectangle with Corners Rounded 39">
            <a:extLst>
              <a:ext uri="{FF2B5EF4-FFF2-40B4-BE49-F238E27FC236}">
                <a16:creationId xmlns:a16="http://schemas.microsoft.com/office/drawing/2014/main" id="{98B09664-A334-41EB-BAE9-8901166EA3F8}"/>
              </a:ext>
            </a:extLst>
          </p:cNvPr>
          <p:cNvSpPr/>
          <p:nvPr/>
        </p:nvSpPr>
        <p:spPr>
          <a:xfrm>
            <a:off x="5987717" y="635070"/>
            <a:ext cx="3787151" cy="955473"/>
          </a:xfrm>
          <a:prstGeom prst="wedgeRoundRectCallout">
            <a:avLst>
              <a:gd name="adj1" fmla="val 10773"/>
              <a:gd name="adj2" fmla="val 11694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prstClr val="white"/>
                </a:solidFill>
                <a:effectLst/>
                <a:uLnTx/>
                <a:uFillTx/>
                <a:latin typeface="Century Gothic"/>
              </a:rPr>
              <a:t>Can</a:t>
            </a:r>
            <a:r>
              <a:rPr kumimoji="0" lang="en-GB" sz="2000" b="1" i="0" u="none" strike="noStrike" kern="1200" cap="none" spc="0" normalizeH="0" noProof="0" dirty="0">
                <a:ln>
                  <a:noFill/>
                </a:ln>
                <a:solidFill>
                  <a:prstClr val="white"/>
                </a:solidFill>
                <a:effectLst/>
                <a:uLnTx/>
                <a:uFillTx/>
                <a:latin typeface="Century Gothic"/>
              </a:rPr>
              <a:t> you work out what these abbreviations mean?</a:t>
            </a:r>
            <a:endParaRPr kumimoji="0" lang="en-GB" sz="2000" b="1" i="0" u="none" strike="noStrike" kern="1200" cap="none" spc="0" normalizeH="0" baseline="0" noProof="0" dirty="0">
              <a:ln>
                <a:noFill/>
              </a:ln>
              <a:solidFill>
                <a:prstClr val="white"/>
              </a:solidFill>
              <a:effectLst/>
              <a:uLnTx/>
              <a:uFillTx/>
              <a:latin typeface="Century Gothic"/>
            </a:endParaRPr>
          </a:p>
        </p:txBody>
      </p:sp>
      <p:sp>
        <p:nvSpPr>
          <p:cNvPr id="41" name="Speech Bubble: Rectangle with Corners Rounded 40">
            <a:hlinkClick r:id="" action="ppaction://noaction">
              <a:snd r:embed="rId20" name="T3_W2F_8.1.wav"/>
            </a:hlinkClick>
            <a:extLst>
              <a:ext uri="{FF2B5EF4-FFF2-40B4-BE49-F238E27FC236}">
                <a16:creationId xmlns:a16="http://schemas.microsoft.com/office/drawing/2014/main" id="{E8194F9F-CD36-4296-9AEA-FD42824C2173}"/>
              </a:ext>
            </a:extLst>
          </p:cNvPr>
          <p:cNvSpPr/>
          <p:nvPr/>
        </p:nvSpPr>
        <p:spPr>
          <a:xfrm>
            <a:off x="3960147" y="80846"/>
            <a:ext cx="4055141" cy="50505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Hör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zu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Was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macht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Johanna?</a:t>
            </a:r>
          </a:p>
        </p:txBody>
      </p:sp>
      <p:pic>
        <p:nvPicPr>
          <p:cNvPr id="42" name="Picture 41">
            <a:extLst>
              <a:ext uri="{FF2B5EF4-FFF2-40B4-BE49-F238E27FC236}">
                <a16:creationId xmlns:a16="http://schemas.microsoft.com/office/drawing/2014/main" id="{5997E785-CC00-4EC7-8F78-A807D4C62212}"/>
              </a:ext>
            </a:extLst>
          </p:cNvPr>
          <p:cNvPicPr>
            <a:picLocks noChangeAspect="1"/>
          </p:cNvPicPr>
          <p:nvPr/>
        </p:nvPicPr>
        <p:blipFill>
          <a:blip r:embed="rId21"/>
          <a:stretch>
            <a:fillRect/>
          </a:stretch>
        </p:blipFill>
        <p:spPr>
          <a:xfrm>
            <a:off x="2907394" y="-98758"/>
            <a:ext cx="914479" cy="914479"/>
          </a:xfrm>
          <a:prstGeom prst="rect">
            <a:avLst/>
          </a:prstGeom>
        </p:spPr>
      </p:pic>
      <p:sp>
        <p:nvSpPr>
          <p:cNvPr id="43" name="TextBox 42">
            <a:hlinkClick r:id="" action="ppaction://noaction">
              <a:snd r:embed="rId22" name="T3_W2F_8.2.wav"/>
            </a:hlinkClick>
            <a:extLst>
              <a:ext uri="{FF2B5EF4-FFF2-40B4-BE49-F238E27FC236}">
                <a16:creationId xmlns:a16="http://schemas.microsoft.com/office/drawing/2014/main" id="{5B42C0B0-749E-4327-A9D2-6E44D28483A7}"/>
              </a:ext>
            </a:extLst>
          </p:cNvPr>
          <p:cNvSpPr txBox="1"/>
          <p:nvPr/>
        </p:nvSpPr>
        <p:spPr>
          <a:xfrm>
            <a:off x="3996554" y="1588100"/>
            <a:ext cx="3159620" cy="523220"/>
          </a:xfrm>
          <a:prstGeom prst="rect">
            <a:avLst/>
          </a:prstGeom>
          <a:noFill/>
        </p:spPr>
        <p:txBody>
          <a:bodyPr wrap="square">
            <a:spAutoFit/>
          </a:bodyPr>
          <a:lstStyle/>
          <a:p>
            <a:r>
              <a:rPr kumimoji="0" lang="en-GB" sz="2800" b="1" i="0" u="none" strike="noStrike" kern="0" cap="none" spc="0" normalizeH="0" baseline="0" noProof="0" dirty="0" err="1">
                <a:ln>
                  <a:noFill/>
                </a:ln>
                <a:solidFill>
                  <a:srgbClr val="002060"/>
                </a:solidFill>
                <a:effectLst/>
                <a:uLnTx/>
                <a:uFillTx/>
                <a:latin typeface="Segoe Print" panose="02000600000000000000" pitchFamily="2" charset="0"/>
                <a:cs typeface="Calibri"/>
                <a:sym typeface="Calibri"/>
              </a:rPr>
              <a:t>Johannas</a:t>
            </a:r>
            <a:r>
              <a:rPr kumimoji="0" lang="en-GB" sz="2800" b="1" i="0" u="none" strike="noStrike" kern="0" cap="none" spc="0" normalizeH="0" baseline="0" noProof="0" dirty="0">
                <a:ln>
                  <a:noFill/>
                </a:ln>
                <a:solidFill>
                  <a:srgbClr val="002060"/>
                </a:solidFill>
                <a:effectLst/>
                <a:uLnTx/>
                <a:uFillTx/>
                <a:latin typeface="Segoe Print" panose="02000600000000000000" pitchFamily="2" charset="0"/>
                <a:cs typeface="Calibri"/>
                <a:sym typeface="Calibri"/>
              </a:rPr>
              <a:t> </a:t>
            </a:r>
            <a:r>
              <a:rPr kumimoji="0" lang="en-GB" sz="2800" b="1" i="0" u="none" strike="noStrike" kern="0" cap="none" spc="0" normalizeH="0" baseline="0" noProof="0" dirty="0" err="1">
                <a:ln>
                  <a:noFill/>
                </a:ln>
                <a:solidFill>
                  <a:srgbClr val="002060"/>
                </a:solidFill>
                <a:effectLst/>
                <a:uLnTx/>
                <a:uFillTx/>
                <a:latin typeface="Segoe Print" panose="02000600000000000000" pitchFamily="2" charset="0"/>
                <a:cs typeface="Calibri"/>
                <a:sym typeface="Calibri"/>
              </a:rPr>
              <a:t>Woche</a:t>
            </a:r>
            <a:endParaRPr lang="en-GB" dirty="0"/>
          </a:p>
        </p:txBody>
      </p:sp>
    </p:spTree>
    <p:extLst>
      <p:ext uri="{BB962C8B-B14F-4D97-AF65-F5344CB8AC3E}">
        <p14:creationId xmlns:p14="http://schemas.microsoft.com/office/powerpoint/2010/main" val="31939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nodePh="1">
                                  <p:stCondLst>
                                    <p:cond delay="0"/>
                                  </p:stCondLst>
                                  <p:endCondLst>
                                    <p:cond evt="begin" delay="0">
                                      <p:tn val="73"/>
                                    </p:cond>
                                  </p:end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animBg="1"/>
      <p:bldP spid="4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FC97FD1-76FF-48AF-9894-BB086E5DF19A}"/>
              </a:ext>
            </a:extLst>
          </p:cNvPr>
          <p:cNvGrpSpPr/>
          <p:nvPr/>
        </p:nvGrpSpPr>
        <p:grpSpPr>
          <a:xfrm>
            <a:off x="10572174" y="3622780"/>
            <a:ext cx="693893" cy="829128"/>
            <a:chOff x="300038" y="2473418"/>
            <a:chExt cx="660212" cy="820081"/>
          </a:xfrm>
        </p:grpSpPr>
        <p:pic>
          <p:nvPicPr>
            <p:cNvPr id="7" name="Picture 2" descr="C:\Users\wdj\Google Drive\Primary\Y5 SoW\From Tracy\Pronouns\you.png">
              <a:extLst>
                <a:ext uri="{FF2B5EF4-FFF2-40B4-BE49-F238E27FC236}">
                  <a16:creationId xmlns:a16="http://schemas.microsoft.com/office/drawing/2014/main" id="{F0D2C1C0-9850-4B13-8B2E-E65A163556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wdj\Google Drive\Primary\Y5 SoW\From Tracy\Pronouns\he.png">
              <a:extLst>
                <a:ext uri="{FF2B5EF4-FFF2-40B4-BE49-F238E27FC236}">
                  <a16:creationId xmlns:a16="http://schemas.microsoft.com/office/drawing/2014/main" id="{7876829B-8393-4901-A6AE-219F1067DE9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pic>
        <p:nvPicPr>
          <p:cNvPr id="32" name="Picture 2" descr="C:\Users\wdj\Google Drive\Primary\Y5 SoW\From Tracy\Pronouns\she.png">
            <a:extLst>
              <a:ext uri="{FF2B5EF4-FFF2-40B4-BE49-F238E27FC236}">
                <a16:creationId xmlns:a16="http://schemas.microsoft.com/office/drawing/2014/main" id="{F8E496E6-448E-45EC-9891-E1DEDF5C3C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64200" y="4999681"/>
            <a:ext cx="769872" cy="58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9121" y="-110706"/>
            <a:ext cx="1256675" cy="1256675"/>
          </a:xfrm>
          <a:prstGeom prst="rect">
            <a:avLst/>
          </a:prstGeom>
        </p:spPr>
      </p:pic>
      <p:sp>
        <p:nvSpPr>
          <p:cNvPr id="38" name="Title 2">
            <a:extLst>
              <a:ext uri="{FF2B5EF4-FFF2-40B4-BE49-F238E27FC236}">
                <a16:creationId xmlns:a16="http://schemas.microsoft.com/office/drawing/2014/main" id="{9ECF1FC6-CA43-4518-9D96-1C4C6359783A}"/>
              </a:ext>
            </a:extLst>
          </p:cNvPr>
          <p:cNvSpPr txBox="1">
            <a:spLocks/>
          </p:cNvSpPr>
          <p:nvPr/>
        </p:nvSpPr>
        <p:spPr>
          <a:xfrm>
            <a:off x="11182653" y="2282826"/>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39" name="Picture 38" descr="Icon&#10;&#10;Description automatically generated">
            <a:extLst>
              <a:ext uri="{FF2B5EF4-FFF2-40B4-BE49-F238E27FC236}">
                <a16:creationId xmlns:a16="http://schemas.microsoft.com/office/drawing/2014/main" id="{B8C76429-6E6A-4578-AD8A-83F599320E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3529" y="1437788"/>
            <a:ext cx="1127858" cy="829128"/>
          </a:xfrm>
          <a:prstGeom prst="rect">
            <a:avLst/>
          </a:prstGeom>
        </p:spPr>
      </p:pic>
      <p:cxnSp>
        <p:nvCxnSpPr>
          <p:cNvPr id="40" name="Google Shape;133;p2">
            <a:extLst>
              <a:ext uri="{FF2B5EF4-FFF2-40B4-BE49-F238E27FC236}">
                <a16:creationId xmlns:a16="http://schemas.microsoft.com/office/drawing/2014/main" id="{62A269AD-7C7C-4B7D-8A42-2EF6D74CA133}"/>
              </a:ext>
            </a:extLst>
          </p:cNvPr>
          <p:cNvCxnSpPr>
            <a:cxnSpLocks/>
          </p:cNvCxnSpPr>
          <p:nvPr/>
        </p:nvCxnSpPr>
        <p:spPr>
          <a:xfrm>
            <a:off x="6300952" y="700304"/>
            <a:ext cx="0" cy="5968510"/>
          </a:xfrm>
          <a:prstGeom prst="straightConnector1">
            <a:avLst/>
          </a:prstGeom>
          <a:noFill/>
          <a:ln w="57150" cap="flat" cmpd="sng">
            <a:solidFill>
              <a:srgbClr val="002060"/>
            </a:solidFill>
            <a:prstDash val="solid"/>
            <a:miter lim="800000"/>
            <a:headEnd type="none" w="sm" len="sm"/>
            <a:tailEnd type="none" w="sm" len="sm"/>
          </a:ln>
        </p:spPr>
      </p:cxnSp>
      <p:sp>
        <p:nvSpPr>
          <p:cNvPr id="3" name="TextBox 2">
            <a:extLst>
              <a:ext uri="{FF2B5EF4-FFF2-40B4-BE49-F238E27FC236}">
                <a16:creationId xmlns:a16="http://schemas.microsoft.com/office/drawing/2014/main" id="{77922704-FBAE-4C45-8491-8B768E5A8B8C}"/>
              </a:ext>
            </a:extLst>
          </p:cNvPr>
          <p:cNvSpPr txBox="1"/>
          <p:nvPr/>
        </p:nvSpPr>
        <p:spPr>
          <a:xfrm>
            <a:off x="15747" y="602209"/>
            <a:ext cx="6405957" cy="6001643"/>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a:t>
            </a:r>
            <a:r>
              <a:rPr lang="en-GB" sz="2400" dirty="0">
                <a:solidFill>
                  <a:srgbClr val="002060"/>
                </a:solidFill>
                <a:latin typeface="Century Gothic" panose="020B0502020202020204" pitchFamily="34" charset="0"/>
              </a:rPr>
              <a:t>Unjumble the German sentences.</a:t>
            </a:r>
          </a:p>
          <a:p>
            <a:pPr marL="457200" indent="-457200">
              <a:buAutoNum type="arabicParenR"/>
            </a:pPr>
            <a:r>
              <a:rPr lang="en-GB" sz="2400" dirty="0">
                <a:solidFill>
                  <a:srgbClr val="002060"/>
                </a:solidFill>
                <a:latin typeface="Century Gothic" panose="020B0502020202020204" pitchFamily="34" charset="0"/>
              </a:rPr>
              <a:t>I sit next to Lukas on Mondays.</a:t>
            </a:r>
          </a:p>
          <a:p>
            <a:pPr marL="457200" indent="-457200">
              <a:buAutoNum type="arabicParenR"/>
            </a:pPr>
            <a:endParaRPr lang="en-GB" sz="2400" dirty="0">
              <a:solidFill>
                <a:srgbClr val="002060"/>
              </a:solidFill>
              <a:latin typeface="Century Gothic" panose="020B0502020202020204" pitchFamily="34" charset="0"/>
            </a:endParaRPr>
          </a:p>
          <a:p>
            <a:r>
              <a:rPr lang="en-GB" sz="2400" b="1" i="1" dirty="0" err="1">
                <a:solidFill>
                  <a:srgbClr val="002060"/>
                </a:solidFill>
                <a:latin typeface="Century Gothic" panose="020B0502020202020204" pitchFamily="34" charset="0"/>
              </a:rPr>
              <a:t>sitze</a:t>
            </a:r>
            <a:r>
              <a:rPr lang="en-GB" sz="2400" b="1" i="1" dirty="0">
                <a:solidFill>
                  <a:srgbClr val="002060"/>
                </a:solidFill>
                <a:latin typeface="Century Gothic" panose="020B0502020202020204" pitchFamily="34" charset="0"/>
              </a:rPr>
              <a:t>	</a:t>
            </a:r>
            <a:r>
              <a:rPr lang="en-GB" sz="2400" b="1" i="1" dirty="0" err="1">
                <a:solidFill>
                  <a:srgbClr val="002060"/>
                </a:solidFill>
                <a:latin typeface="Century Gothic" panose="020B0502020202020204" pitchFamily="34" charset="0"/>
              </a:rPr>
              <a:t>neben</a:t>
            </a:r>
            <a:r>
              <a:rPr lang="en-GB" sz="2400" b="1" i="1" dirty="0">
                <a:solidFill>
                  <a:srgbClr val="002060"/>
                </a:solidFill>
                <a:latin typeface="Century Gothic" panose="020B0502020202020204" pitchFamily="34" charset="0"/>
              </a:rPr>
              <a:t>   </a:t>
            </a:r>
            <a:r>
              <a:rPr lang="en-GB" sz="2400" b="1" i="1" dirty="0" err="1">
                <a:solidFill>
                  <a:srgbClr val="002060"/>
                </a:solidFill>
                <a:latin typeface="Century Gothic" panose="020B0502020202020204" pitchFamily="34" charset="0"/>
              </a:rPr>
              <a:t>montags</a:t>
            </a:r>
            <a:r>
              <a:rPr lang="en-GB" sz="2400" b="1" i="1" dirty="0">
                <a:solidFill>
                  <a:srgbClr val="002060"/>
                </a:solidFill>
                <a:latin typeface="Century Gothic" panose="020B0502020202020204" pitchFamily="34" charset="0"/>
              </a:rPr>
              <a:t>   Lukas    ich</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2) You are repeating the question today.</a:t>
            </a:r>
          </a:p>
          <a:p>
            <a:endParaRPr lang="en-GB" sz="2400" dirty="0">
              <a:solidFill>
                <a:srgbClr val="002060"/>
              </a:solidFill>
              <a:latin typeface="Century Gothic" panose="020B0502020202020204" pitchFamily="34" charset="0"/>
            </a:endParaRPr>
          </a:p>
          <a:p>
            <a:r>
              <a:rPr lang="en-GB" sz="2400" b="1" i="1" dirty="0" err="1">
                <a:solidFill>
                  <a:srgbClr val="002060"/>
                </a:solidFill>
                <a:latin typeface="Century Gothic" panose="020B0502020202020204" pitchFamily="34" charset="0"/>
              </a:rPr>
              <a:t>wiederholst</a:t>
            </a:r>
            <a:r>
              <a:rPr lang="en-GB" sz="2400" b="1" i="1" dirty="0">
                <a:solidFill>
                  <a:srgbClr val="002060"/>
                </a:solidFill>
                <a:latin typeface="Century Gothic" panose="020B0502020202020204" pitchFamily="34" charset="0"/>
              </a:rPr>
              <a:t>     du    </a:t>
            </a:r>
            <a:r>
              <a:rPr lang="en-GB" sz="2400" b="1" i="1" dirty="0" err="1">
                <a:solidFill>
                  <a:srgbClr val="002060"/>
                </a:solidFill>
                <a:latin typeface="Century Gothic" panose="020B0502020202020204" pitchFamily="34" charset="0"/>
              </a:rPr>
              <a:t>heute</a:t>
            </a:r>
            <a:r>
              <a:rPr lang="en-GB" sz="2400" b="1" i="1" dirty="0">
                <a:solidFill>
                  <a:srgbClr val="002060"/>
                </a:solidFill>
                <a:latin typeface="Century Gothic" panose="020B0502020202020204" pitchFamily="34" charset="0"/>
              </a:rPr>
              <a:t>   </a:t>
            </a:r>
            <a:r>
              <a:rPr lang="en-GB" sz="2400" b="1" i="1" dirty="0" err="1">
                <a:solidFill>
                  <a:srgbClr val="002060"/>
                </a:solidFill>
                <a:latin typeface="Century Gothic" panose="020B0502020202020204" pitchFamily="34" charset="0"/>
              </a:rPr>
              <a:t>Frage</a:t>
            </a:r>
            <a:r>
              <a:rPr lang="en-GB" sz="2400" b="1" i="1" dirty="0">
                <a:solidFill>
                  <a:srgbClr val="002060"/>
                </a:solidFill>
                <a:latin typeface="Century Gothic" panose="020B0502020202020204" pitchFamily="34" charset="0"/>
              </a:rPr>
              <a:t>   die</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3) He listens to music on Saturdays.</a:t>
            </a:r>
          </a:p>
          <a:p>
            <a:endParaRPr lang="en-GB" sz="2400" dirty="0">
              <a:solidFill>
                <a:srgbClr val="002060"/>
              </a:solidFill>
              <a:latin typeface="Century Gothic" panose="020B0502020202020204" pitchFamily="34" charset="0"/>
            </a:endParaRPr>
          </a:p>
          <a:p>
            <a:r>
              <a:rPr lang="en-GB" sz="2400" b="1" i="1" dirty="0" err="1">
                <a:solidFill>
                  <a:srgbClr val="002060"/>
                </a:solidFill>
                <a:latin typeface="Century Gothic" panose="020B0502020202020204" pitchFamily="34" charset="0"/>
              </a:rPr>
              <a:t>Musik</a:t>
            </a:r>
            <a:r>
              <a:rPr lang="en-GB" sz="2400" b="1" i="1" dirty="0">
                <a:solidFill>
                  <a:srgbClr val="002060"/>
                </a:solidFill>
                <a:latin typeface="Century Gothic" panose="020B0502020202020204" pitchFamily="34" charset="0"/>
              </a:rPr>
              <a:t>      er       </a:t>
            </a:r>
            <a:r>
              <a:rPr lang="en-GB" sz="2400" b="1" i="1" dirty="0" err="1">
                <a:solidFill>
                  <a:srgbClr val="002060"/>
                </a:solidFill>
                <a:latin typeface="Century Gothic" panose="020B0502020202020204" pitchFamily="34" charset="0"/>
              </a:rPr>
              <a:t>hört</a:t>
            </a:r>
            <a:r>
              <a:rPr lang="en-GB" sz="2400" b="1" i="1" dirty="0">
                <a:solidFill>
                  <a:srgbClr val="002060"/>
                </a:solidFill>
                <a:latin typeface="Century Gothic" panose="020B0502020202020204" pitchFamily="34" charset="0"/>
              </a:rPr>
              <a:t>       </a:t>
            </a:r>
            <a:r>
              <a:rPr lang="en-GB" sz="2400" b="1" i="1" dirty="0" err="1">
                <a:solidFill>
                  <a:srgbClr val="002060"/>
                </a:solidFill>
                <a:latin typeface="Century Gothic" panose="020B0502020202020204" pitchFamily="34" charset="0"/>
              </a:rPr>
              <a:t>samstags</a:t>
            </a:r>
            <a:endParaRPr lang="en-GB" sz="2400" b="1" i="1" dirty="0">
              <a:solidFill>
                <a:srgbClr val="002060"/>
              </a:solidFill>
              <a:latin typeface="Century Gothic" panose="020B0502020202020204" pitchFamily="34" charset="0"/>
            </a:endParaRPr>
          </a:p>
          <a:p>
            <a:endParaRPr lang="en-GB" sz="2400" b="1" i="1"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4) I am playing football today</a:t>
            </a:r>
            <a:r>
              <a:rPr lang="en-GB" sz="2400" b="1" i="1" dirty="0">
                <a:solidFill>
                  <a:srgbClr val="002060"/>
                </a:solidFill>
                <a:latin typeface="Century Gothic" panose="020B0502020202020204" pitchFamily="34" charset="0"/>
              </a:rPr>
              <a:t>.</a:t>
            </a:r>
          </a:p>
          <a:p>
            <a:endParaRPr lang="en-GB" sz="2400" b="1" i="1" dirty="0">
              <a:solidFill>
                <a:srgbClr val="002060"/>
              </a:solidFill>
              <a:latin typeface="Century Gothic" panose="020B0502020202020204" pitchFamily="34" charset="0"/>
            </a:endParaRPr>
          </a:p>
          <a:p>
            <a:r>
              <a:rPr lang="en-GB" sz="2400" b="1" i="1" dirty="0" err="1">
                <a:solidFill>
                  <a:srgbClr val="002060"/>
                </a:solidFill>
                <a:latin typeface="Century Gothic" panose="020B0502020202020204" pitchFamily="34" charset="0"/>
              </a:rPr>
              <a:t>Fußball</a:t>
            </a:r>
            <a:r>
              <a:rPr lang="en-GB" sz="2400" b="1" i="1" dirty="0">
                <a:solidFill>
                  <a:srgbClr val="002060"/>
                </a:solidFill>
                <a:latin typeface="Century Gothic" panose="020B0502020202020204" pitchFamily="34" charset="0"/>
              </a:rPr>
              <a:t>     ich	</a:t>
            </a:r>
            <a:r>
              <a:rPr lang="en-GB" sz="2400" b="1" i="1" dirty="0" err="1">
                <a:solidFill>
                  <a:srgbClr val="002060"/>
                </a:solidFill>
                <a:latin typeface="Century Gothic" panose="020B0502020202020204" pitchFamily="34" charset="0"/>
              </a:rPr>
              <a:t>heute</a:t>
            </a:r>
            <a:r>
              <a:rPr lang="en-GB" sz="2400" b="1" i="1" dirty="0">
                <a:solidFill>
                  <a:srgbClr val="002060"/>
                </a:solidFill>
                <a:latin typeface="Century Gothic" panose="020B0502020202020204" pitchFamily="34" charset="0"/>
              </a:rPr>
              <a:t>     </a:t>
            </a:r>
            <a:r>
              <a:rPr lang="en-GB" sz="2400" b="1" i="1" dirty="0" err="1">
                <a:solidFill>
                  <a:srgbClr val="002060"/>
                </a:solidFill>
                <a:latin typeface="Century Gothic" panose="020B0502020202020204" pitchFamily="34" charset="0"/>
              </a:rPr>
              <a:t>spiele</a:t>
            </a:r>
            <a:endParaRPr lang="en-GB" sz="2400" b="1" i="1"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00FBB1E7-69C7-4A01-BA5E-5FD7638EC8A2}"/>
              </a:ext>
            </a:extLst>
          </p:cNvPr>
          <p:cNvSpPr txBox="1"/>
          <p:nvPr/>
        </p:nvSpPr>
        <p:spPr>
          <a:xfrm>
            <a:off x="6311844" y="-110706"/>
            <a:ext cx="5478786" cy="6370975"/>
          </a:xfrm>
          <a:prstGeom prst="rect">
            <a:avLst/>
          </a:prstGeom>
          <a:noFill/>
        </p:spPr>
        <p:txBody>
          <a:bodyPr wrap="square" rtlCol="0">
            <a:spAutoFit/>
          </a:bodyPr>
          <a:lstStyle/>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B</a:t>
            </a:r>
            <a:r>
              <a:rPr lang="en-GB" sz="2400" dirty="0">
                <a:solidFill>
                  <a:srgbClr val="002060"/>
                </a:solidFill>
                <a:latin typeface="Century Gothic" panose="020B0502020202020204" pitchFamily="34" charset="0"/>
              </a:rPr>
              <a:t>   Translate the </a:t>
            </a:r>
          </a:p>
          <a:p>
            <a:r>
              <a:rPr lang="en-GB" sz="2400" dirty="0">
                <a:solidFill>
                  <a:srgbClr val="002060"/>
                </a:solidFill>
                <a:latin typeface="Century Gothic" panose="020B0502020202020204" pitchFamily="34" charset="0"/>
              </a:rPr>
              <a:t>sentences into German.</a:t>
            </a:r>
          </a:p>
          <a:p>
            <a:endParaRPr lang="en-GB" sz="2400" dirty="0">
              <a:solidFill>
                <a:srgbClr val="002060"/>
              </a:solidFill>
              <a:latin typeface="Century Gothic" panose="020B0502020202020204" pitchFamily="34" charset="0"/>
            </a:endParaRPr>
          </a:p>
          <a:p>
            <a:pPr marL="342900" indent="-342900">
              <a:buAutoNum type="arabicParenR"/>
            </a:pPr>
            <a:r>
              <a:rPr lang="en-GB" sz="2400" dirty="0">
                <a:solidFill>
                  <a:srgbClr val="002060"/>
                </a:solidFill>
                <a:latin typeface="Century Gothic" panose="020B0502020202020204" pitchFamily="34" charset="0"/>
              </a:rPr>
              <a:t>I sing on Sundays.</a:t>
            </a:r>
          </a:p>
          <a:p>
            <a:endParaRPr lang="en-GB" sz="2400" dirty="0">
              <a:solidFill>
                <a:srgbClr val="002060"/>
              </a:solidFill>
              <a:latin typeface="Century Gothic" panose="020B0502020202020204" pitchFamily="34" charset="0"/>
            </a:endParaRPr>
          </a:p>
          <a:p>
            <a:pPr marL="342900" indent="-342900">
              <a:buAutoNum type="arabicParenR"/>
            </a:pPr>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2) I am playing tennis today.</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3) You have the answer!</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4) She is winning the game today.</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5) He is sitting next to Moritz today. </a:t>
            </a:r>
          </a:p>
        </p:txBody>
      </p:sp>
      <p:sp>
        <p:nvSpPr>
          <p:cNvPr id="11" name="TextBox 10">
            <a:hlinkClick r:id="" action="ppaction://noaction">
              <a:snd r:embed="rId9" name="T3_W2F_9.2.wav"/>
            </a:hlinkClick>
            <a:extLst>
              <a:ext uri="{FF2B5EF4-FFF2-40B4-BE49-F238E27FC236}">
                <a16:creationId xmlns:a16="http://schemas.microsoft.com/office/drawing/2014/main" id="{F846D3FD-DE1A-4C48-A803-74FBB8B62EB6}"/>
              </a:ext>
            </a:extLst>
          </p:cNvPr>
          <p:cNvSpPr txBox="1"/>
          <p:nvPr/>
        </p:nvSpPr>
        <p:spPr>
          <a:xfrm>
            <a:off x="123171" y="1667607"/>
            <a:ext cx="5520881" cy="478471"/>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Ich </a:t>
            </a:r>
            <a:r>
              <a:rPr lang="en-GB" sz="2400" b="1" dirty="0" err="1">
                <a:solidFill>
                  <a:schemeClr val="bg1"/>
                </a:solidFill>
                <a:latin typeface="Century Gothic" panose="020B0502020202020204" pitchFamily="34" charset="0"/>
              </a:rPr>
              <a:t>sitze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montags</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neben</a:t>
            </a:r>
            <a:r>
              <a:rPr lang="en-GB" sz="2400" b="1" dirty="0">
                <a:solidFill>
                  <a:schemeClr val="bg1"/>
                </a:solidFill>
                <a:latin typeface="Century Gothic" panose="020B0502020202020204" pitchFamily="34" charset="0"/>
              </a:rPr>
              <a:t> Lukas. </a:t>
            </a:r>
          </a:p>
        </p:txBody>
      </p:sp>
      <p:sp>
        <p:nvSpPr>
          <p:cNvPr id="41" name="TextBox 40">
            <a:hlinkClick r:id="" action="ppaction://noaction">
              <a:snd r:embed="rId10" name="T3_W2F_9.3.wav"/>
            </a:hlinkClick>
            <a:extLst>
              <a:ext uri="{FF2B5EF4-FFF2-40B4-BE49-F238E27FC236}">
                <a16:creationId xmlns:a16="http://schemas.microsoft.com/office/drawing/2014/main" id="{2BD5E87E-6775-4A28-8B90-2380F78C92A0}"/>
              </a:ext>
            </a:extLst>
          </p:cNvPr>
          <p:cNvSpPr txBox="1"/>
          <p:nvPr/>
        </p:nvSpPr>
        <p:spPr>
          <a:xfrm>
            <a:off x="122096" y="3144569"/>
            <a:ext cx="5520881" cy="478471"/>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Du </a:t>
            </a:r>
            <a:r>
              <a:rPr lang="en-GB" sz="2400" b="1" dirty="0" err="1">
                <a:solidFill>
                  <a:schemeClr val="bg1"/>
                </a:solidFill>
                <a:latin typeface="Century Gothic" panose="020B0502020202020204" pitchFamily="34" charset="0"/>
              </a:rPr>
              <a:t>wiederholst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heute</a:t>
            </a:r>
            <a:r>
              <a:rPr lang="en-GB" sz="2400" b="1" dirty="0">
                <a:solidFill>
                  <a:schemeClr val="bg1"/>
                </a:solidFill>
                <a:latin typeface="Century Gothic" panose="020B0502020202020204" pitchFamily="34" charset="0"/>
              </a:rPr>
              <a:t> die </a:t>
            </a:r>
            <a:r>
              <a:rPr lang="en-GB" sz="2400" b="1" dirty="0" err="1">
                <a:solidFill>
                  <a:schemeClr val="bg1"/>
                </a:solidFill>
                <a:latin typeface="Century Gothic" panose="020B0502020202020204" pitchFamily="34" charset="0"/>
              </a:rPr>
              <a:t>Frage</a:t>
            </a:r>
            <a:r>
              <a:rPr lang="en-GB" sz="2400" b="1" dirty="0">
                <a:solidFill>
                  <a:schemeClr val="bg1"/>
                </a:solidFill>
                <a:latin typeface="Century Gothic" panose="020B0502020202020204" pitchFamily="34" charset="0"/>
              </a:rPr>
              <a:t>. </a:t>
            </a:r>
          </a:p>
        </p:txBody>
      </p:sp>
      <p:sp>
        <p:nvSpPr>
          <p:cNvPr id="42" name="TextBox 41">
            <a:hlinkClick r:id="" action="ppaction://noaction">
              <a:snd r:embed="rId11" name="T3_W2F_9.4.wav"/>
            </a:hlinkClick>
            <a:extLst>
              <a:ext uri="{FF2B5EF4-FFF2-40B4-BE49-F238E27FC236}">
                <a16:creationId xmlns:a16="http://schemas.microsoft.com/office/drawing/2014/main" id="{03487B79-B127-4843-BEE9-A4D05C31B2C4}"/>
              </a:ext>
            </a:extLst>
          </p:cNvPr>
          <p:cNvSpPr txBox="1"/>
          <p:nvPr/>
        </p:nvSpPr>
        <p:spPr>
          <a:xfrm>
            <a:off x="81857" y="4621531"/>
            <a:ext cx="5520881" cy="478471"/>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Er </a:t>
            </a:r>
            <a:r>
              <a:rPr lang="en-GB" sz="2400" b="1" dirty="0" err="1">
                <a:solidFill>
                  <a:schemeClr val="bg1"/>
                </a:solidFill>
                <a:latin typeface="Century Gothic" panose="020B0502020202020204" pitchFamily="34" charset="0"/>
              </a:rPr>
              <a:t>hört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samstags</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Musik</a:t>
            </a:r>
            <a:r>
              <a:rPr lang="en-GB" sz="2400" b="1" dirty="0">
                <a:solidFill>
                  <a:schemeClr val="bg1"/>
                </a:solidFill>
                <a:latin typeface="Century Gothic" panose="020B0502020202020204" pitchFamily="34" charset="0"/>
              </a:rPr>
              <a:t>. </a:t>
            </a:r>
          </a:p>
        </p:txBody>
      </p:sp>
      <p:sp>
        <p:nvSpPr>
          <p:cNvPr id="43" name="TextBox 42">
            <a:hlinkClick r:id="" action="ppaction://noaction">
              <a:snd r:embed="rId12" name="T3_W2F_9.5.wav"/>
            </a:hlinkClick>
            <a:extLst>
              <a:ext uri="{FF2B5EF4-FFF2-40B4-BE49-F238E27FC236}">
                <a16:creationId xmlns:a16="http://schemas.microsoft.com/office/drawing/2014/main" id="{0AB77073-78B7-41FA-9B7E-328BE121AC03}"/>
              </a:ext>
            </a:extLst>
          </p:cNvPr>
          <p:cNvSpPr txBox="1"/>
          <p:nvPr/>
        </p:nvSpPr>
        <p:spPr>
          <a:xfrm>
            <a:off x="81856" y="6098493"/>
            <a:ext cx="5520881" cy="478471"/>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Ich </a:t>
            </a:r>
            <a:r>
              <a:rPr lang="en-GB" sz="2400" b="1" dirty="0" err="1">
                <a:solidFill>
                  <a:schemeClr val="bg1"/>
                </a:solidFill>
                <a:latin typeface="Century Gothic" panose="020B0502020202020204" pitchFamily="34" charset="0"/>
              </a:rPr>
              <a:t>spiele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heute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Fußball</a:t>
            </a:r>
            <a:r>
              <a:rPr lang="en-GB" sz="2400" b="1" dirty="0">
                <a:solidFill>
                  <a:schemeClr val="bg1"/>
                </a:solidFill>
                <a:latin typeface="Century Gothic" panose="020B0502020202020204" pitchFamily="34" charset="0"/>
              </a:rPr>
              <a:t>. </a:t>
            </a:r>
          </a:p>
        </p:txBody>
      </p:sp>
      <p:sp>
        <p:nvSpPr>
          <p:cNvPr id="44" name="TextBox 43">
            <a:hlinkClick r:id="" action="ppaction://noaction">
              <a:snd r:embed="rId13" name="T3_W2F_9.6.wav"/>
            </a:hlinkClick>
            <a:extLst>
              <a:ext uri="{FF2B5EF4-FFF2-40B4-BE49-F238E27FC236}">
                <a16:creationId xmlns:a16="http://schemas.microsoft.com/office/drawing/2014/main" id="{D38A32BE-66E5-47A1-96C2-65DD92A725C6}"/>
              </a:ext>
            </a:extLst>
          </p:cNvPr>
          <p:cNvSpPr txBox="1"/>
          <p:nvPr/>
        </p:nvSpPr>
        <p:spPr>
          <a:xfrm>
            <a:off x="6454274" y="1823186"/>
            <a:ext cx="3300272"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Ich singe </a:t>
            </a:r>
            <a:r>
              <a:rPr lang="en-GB" sz="2400" b="1" dirty="0" err="1">
                <a:solidFill>
                  <a:schemeClr val="bg1"/>
                </a:solidFill>
                <a:latin typeface="Century Gothic" panose="020B0502020202020204" pitchFamily="34" charset="0"/>
              </a:rPr>
              <a:t>sonntags</a:t>
            </a:r>
            <a:r>
              <a:rPr lang="en-GB" sz="2400" b="1" dirty="0">
                <a:solidFill>
                  <a:schemeClr val="bg1"/>
                </a:solidFill>
                <a:latin typeface="Century Gothic" panose="020B0502020202020204" pitchFamily="34" charset="0"/>
              </a:rPr>
              <a:t>.</a:t>
            </a:r>
          </a:p>
        </p:txBody>
      </p:sp>
      <p:sp>
        <p:nvSpPr>
          <p:cNvPr id="45" name="TextBox 44">
            <a:hlinkClick r:id="" action="ppaction://noaction">
              <a:snd r:embed="rId14" name="T3_W2F_9.7.wav"/>
            </a:hlinkClick>
            <a:extLst>
              <a:ext uri="{FF2B5EF4-FFF2-40B4-BE49-F238E27FC236}">
                <a16:creationId xmlns:a16="http://schemas.microsoft.com/office/drawing/2014/main" id="{ACEA1F14-FF0D-423D-852D-D4FBA7F2AD44}"/>
              </a:ext>
            </a:extLst>
          </p:cNvPr>
          <p:cNvSpPr txBox="1"/>
          <p:nvPr/>
        </p:nvSpPr>
        <p:spPr>
          <a:xfrm>
            <a:off x="6437420" y="2955681"/>
            <a:ext cx="3790085"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Ich </a:t>
            </a:r>
            <a:r>
              <a:rPr lang="en-GB" sz="2400" b="1" dirty="0" err="1">
                <a:solidFill>
                  <a:schemeClr val="bg1"/>
                </a:solidFill>
                <a:latin typeface="Century Gothic" panose="020B0502020202020204" pitchFamily="34" charset="0"/>
              </a:rPr>
              <a:t>spiele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heute</a:t>
            </a:r>
            <a:r>
              <a:rPr lang="en-GB" sz="2400" b="1" dirty="0">
                <a:solidFill>
                  <a:schemeClr val="bg1"/>
                </a:solidFill>
                <a:latin typeface="Century Gothic" panose="020B0502020202020204" pitchFamily="34" charset="0"/>
              </a:rPr>
              <a:t> Tennis. </a:t>
            </a:r>
          </a:p>
        </p:txBody>
      </p:sp>
      <p:sp>
        <p:nvSpPr>
          <p:cNvPr id="46" name="TextBox 45">
            <a:hlinkClick r:id="" action="ppaction://noaction">
              <a:snd r:embed="rId15" name="T3_W2F_9.8.wav"/>
            </a:hlinkClick>
            <a:extLst>
              <a:ext uri="{FF2B5EF4-FFF2-40B4-BE49-F238E27FC236}">
                <a16:creationId xmlns:a16="http://schemas.microsoft.com/office/drawing/2014/main" id="{C3FC0111-C5E4-40DF-B040-80506445D878}"/>
              </a:ext>
            </a:extLst>
          </p:cNvPr>
          <p:cNvSpPr txBox="1"/>
          <p:nvPr/>
        </p:nvSpPr>
        <p:spPr>
          <a:xfrm>
            <a:off x="6449012" y="4025187"/>
            <a:ext cx="3399117" cy="473319"/>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Du hast die </a:t>
            </a:r>
            <a:r>
              <a:rPr lang="en-GB" sz="2400" b="1" dirty="0" err="1">
                <a:solidFill>
                  <a:schemeClr val="bg1"/>
                </a:solidFill>
                <a:latin typeface="Century Gothic" panose="020B0502020202020204" pitchFamily="34" charset="0"/>
              </a:rPr>
              <a:t>Antwort</a:t>
            </a:r>
            <a:r>
              <a:rPr lang="en-GB" sz="2400" b="1" dirty="0">
                <a:solidFill>
                  <a:schemeClr val="bg1"/>
                </a:solidFill>
                <a:latin typeface="Century Gothic" panose="020B0502020202020204" pitchFamily="34" charset="0"/>
              </a:rPr>
              <a:t>. </a:t>
            </a:r>
          </a:p>
        </p:txBody>
      </p:sp>
      <p:sp>
        <p:nvSpPr>
          <p:cNvPr id="47" name="TextBox 46">
            <a:hlinkClick r:id="" action="ppaction://noaction">
              <a:snd r:embed="rId16" name="T3_W2F_9.9.wav"/>
            </a:hlinkClick>
            <a:extLst>
              <a:ext uri="{FF2B5EF4-FFF2-40B4-BE49-F238E27FC236}">
                <a16:creationId xmlns:a16="http://schemas.microsoft.com/office/drawing/2014/main" id="{03AC0932-E4E1-40C5-A84C-761AA11D76AF}"/>
              </a:ext>
            </a:extLst>
          </p:cNvPr>
          <p:cNvSpPr txBox="1"/>
          <p:nvPr/>
        </p:nvSpPr>
        <p:spPr>
          <a:xfrm>
            <a:off x="6469990" y="5120405"/>
            <a:ext cx="4477476" cy="473319"/>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Sie </a:t>
            </a:r>
            <a:r>
              <a:rPr lang="en-GB" sz="2400" b="1" dirty="0" err="1">
                <a:solidFill>
                  <a:schemeClr val="bg1"/>
                </a:solidFill>
                <a:latin typeface="Century Gothic" panose="020B0502020202020204" pitchFamily="34" charset="0"/>
              </a:rPr>
              <a:t>gewinnt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heute</a:t>
            </a:r>
            <a:r>
              <a:rPr lang="en-GB" sz="2400" b="1" dirty="0">
                <a:solidFill>
                  <a:schemeClr val="bg1"/>
                </a:solidFill>
                <a:latin typeface="Century Gothic" panose="020B0502020202020204" pitchFamily="34" charset="0"/>
              </a:rPr>
              <a:t> das Spiel. </a:t>
            </a:r>
          </a:p>
        </p:txBody>
      </p:sp>
      <p:sp>
        <p:nvSpPr>
          <p:cNvPr id="48" name="TextBox 47">
            <a:hlinkClick r:id="" action="ppaction://noaction">
              <a:snd r:embed="rId17" name="T3_W2F_9.10.wav"/>
            </a:hlinkClick>
            <a:extLst>
              <a:ext uri="{FF2B5EF4-FFF2-40B4-BE49-F238E27FC236}">
                <a16:creationId xmlns:a16="http://schemas.microsoft.com/office/drawing/2014/main" id="{9D67A2C4-88A8-4D31-A1A8-614EE8201E63}"/>
              </a:ext>
            </a:extLst>
          </p:cNvPr>
          <p:cNvSpPr txBox="1"/>
          <p:nvPr/>
        </p:nvSpPr>
        <p:spPr>
          <a:xfrm>
            <a:off x="6405067" y="6217165"/>
            <a:ext cx="4218770"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Er </a:t>
            </a:r>
            <a:r>
              <a:rPr lang="en-GB" sz="2400" b="1" dirty="0" err="1">
                <a:solidFill>
                  <a:schemeClr val="bg1"/>
                </a:solidFill>
                <a:latin typeface="Century Gothic" panose="020B0502020202020204" pitchFamily="34" charset="0"/>
              </a:rPr>
              <a:t>sitzt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heute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neben</a:t>
            </a:r>
            <a:r>
              <a:rPr lang="en-GB" sz="2400" b="1" dirty="0">
                <a:solidFill>
                  <a:schemeClr val="bg1"/>
                </a:solidFill>
                <a:latin typeface="Century Gothic" panose="020B0502020202020204" pitchFamily="34" charset="0"/>
              </a:rPr>
              <a:t> Moritz. </a:t>
            </a:r>
          </a:p>
        </p:txBody>
      </p:sp>
      <p:pic>
        <p:nvPicPr>
          <p:cNvPr id="49" name="Picture 2" descr="C:\Users\wdj\Google Drive\Primary\Y5 SoW\From Tracy\Pronouns\i.png">
            <a:extLst>
              <a:ext uri="{FF2B5EF4-FFF2-40B4-BE49-F238E27FC236}">
                <a16:creationId xmlns:a16="http://schemas.microsoft.com/office/drawing/2014/main" id="{94787BAC-C7B1-413F-BF40-C25F9FDB1E7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588842" y="2390444"/>
            <a:ext cx="358623" cy="83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905AA1D-EFFA-467A-905F-EE8C45FEC4CD}"/>
              </a:ext>
            </a:extLst>
          </p:cNvPr>
          <p:cNvPicPr>
            <a:picLocks noChangeAspect="1"/>
          </p:cNvPicPr>
          <p:nvPr/>
        </p:nvPicPr>
        <p:blipFill>
          <a:blip r:embed="rId19"/>
          <a:stretch>
            <a:fillRect/>
          </a:stretch>
        </p:blipFill>
        <p:spPr>
          <a:xfrm>
            <a:off x="9739048" y="1252622"/>
            <a:ext cx="391876" cy="908934"/>
          </a:xfrm>
          <a:prstGeom prst="rect">
            <a:avLst/>
          </a:prstGeom>
        </p:spPr>
      </p:pic>
      <p:pic>
        <p:nvPicPr>
          <p:cNvPr id="16" name="Picture 15">
            <a:extLst>
              <a:ext uri="{FF2B5EF4-FFF2-40B4-BE49-F238E27FC236}">
                <a16:creationId xmlns:a16="http://schemas.microsoft.com/office/drawing/2014/main" id="{ACEE1567-26C3-44B3-8751-2B1661917A8E}"/>
              </a:ext>
            </a:extLst>
          </p:cNvPr>
          <p:cNvPicPr>
            <a:picLocks noChangeAspect="1"/>
          </p:cNvPicPr>
          <p:nvPr/>
        </p:nvPicPr>
        <p:blipFill>
          <a:blip r:embed="rId20"/>
          <a:stretch>
            <a:fillRect/>
          </a:stretch>
        </p:blipFill>
        <p:spPr>
          <a:xfrm>
            <a:off x="11122057" y="6102552"/>
            <a:ext cx="873299" cy="641875"/>
          </a:xfrm>
          <a:prstGeom prst="rect">
            <a:avLst/>
          </a:prstGeom>
        </p:spPr>
      </p:pic>
      <p:sp>
        <p:nvSpPr>
          <p:cNvPr id="52" name="Speech Bubble: Rectangle with Corners Rounded 51">
            <a:extLst>
              <a:ext uri="{FF2B5EF4-FFF2-40B4-BE49-F238E27FC236}">
                <a16:creationId xmlns:a16="http://schemas.microsoft.com/office/drawing/2014/main" id="{65A9F3C0-C7F6-4225-825B-159B8374EF55}"/>
              </a:ext>
            </a:extLst>
          </p:cNvPr>
          <p:cNvSpPr/>
          <p:nvPr/>
        </p:nvSpPr>
        <p:spPr>
          <a:xfrm>
            <a:off x="6278056" y="1072052"/>
            <a:ext cx="4472792" cy="1423075"/>
          </a:xfrm>
          <a:prstGeom prst="wedgeRoundRectCallout">
            <a:avLst>
              <a:gd name="adj1" fmla="val -58003"/>
              <a:gd name="adj2" fmla="val 1725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Remember: the time adverb needs to be placed straight  after the verb, so the word order will be different to the English.</a:t>
            </a:r>
          </a:p>
        </p:txBody>
      </p:sp>
      <p:sp>
        <p:nvSpPr>
          <p:cNvPr id="53" name="Speech Bubble: Rectangle with Corners Rounded 52">
            <a:extLst>
              <a:ext uri="{FF2B5EF4-FFF2-40B4-BE49-F238E27FC236}">
                <a16:creationId xmlns:a16="http://schemas.microsoft.com/office/drawing/2014/main" id="{69BA6C7C-EBD5-4CF2-89E5-708579C183FE}"/>
              </a:ext>
            </a:extLst>
          </p:cNvPr>
          <p:cNvSpPr/>
          <p:nvPr/>
        </p:nvSpPr>
        <p:spPr>
          <a:xfrm>
            <a:off x="2155383" y="995551"/>
            <a:ext cx="3379357" cy="1423075"/>
          </a:xfrm>
          <a:prstGeom prst="wedgeRoundRectCallout">
            <a:avLst>
              <a:gd name="adj1" fmla="val 81803"/>
              <a:gd name="adj2" fmla="val 5696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Remember: </a:t>
            </a:r>
            <a:r>
              <a:rPr lang="en-GB" sz="2000" i="1" dirty="0">
                <a:latin typeface="Century Gothic" panose="020B0502020202020204" pitchFamily="34" charset="0"/>
              </a:rPr>
              <a:t>I am playing </a:t>
            </a:r>
            <a:r>
              <a:rPr lang="en-GB" sz="2000" dirty="0">
                <a:latin typeface="Century Gothic" panose="020B0502020202020204" pitchFamily="34" charset="0"/>
              </a:rPr>
              <a:t>is the same as </a:t>
            </a:r>
            <a:r>
              <a:rPr lang="en-GB" sz="2000" i="1" dirty="0">
                <a:latin typeface="Century Gothic" panose="020B0502020202020204" pitchFamily="34" charset="0"/>
              </a:rPr>
              <a:t>I play </a:t>
            </a:r>
            <a:r>
              <a:rPr lang="en-GB" sz="2000" dirty="0">
                <a:latin typeface="Century Gothic" panose="020B0502020202020204" pitchFamily="34" charset="0"/>
              </a:rPr>
              <a:t>in German. Don’t try to translate the ‘am’!</a:t>
            </a:r>
          </a:p>
        </p:txBody>
      </p:sp>
      <p:sp>
        <p:nvSpPr>
          <p:cNvPr id="54" name="Speech Bubble: Rectangle with Corners Rounded 53">
            <a:hlinkClick r:id="" action="ppaction://noaction">
              <a:snd r:embed="rId21" name="T3_W2F_9.1.wav"/>
            </a:hlinkClick>
            <a:extLst>
              <a:ext uri="{FF2B5EF4-FFF2-40B4-BE49-F238E27FC236}">
                <a16:creationId xmlns:a16="http://schemas.microsoft.com/office/drawing/2014/main" id="{D212FFB9-A700-4734-B40F-29617F50CA6A}"/>
              </a:ext>
            </a:extLst>
          </p:cNvPr>
          <p:cNvSpPr/>
          <p:nvPr/>
        </p:nvSpPr>
        <p:spPr>
          <a:xfrm>
            <a:off x="3713471" y="115613"/>
            <a:ext cx="2592928" cy="50505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Schreib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auf Deutsch.</a:t>
            </a:r>
          </a:p>
        </p:txBody>
      </p:sp>
      <p:pic>
        <p:nvPicPr>
          <p:cNvPr id="21" name="Picture 20">
            <a:extLst>
              <a:ext uri="{FF2B5EF4-FFF2-40B4-BE49-F238E27FC236}">
                <a16:creationId xmlns:a16="http://schemas.microsoft.com/office/drawing/2014/main" id="{C095C484-1C0D-465C-87CB-E337C7F40390}"/>
              </a:ext>
            </a:extLst>
          </p:cNvPr>
          <p:cNvPicPr>
            <a:picLocks noChangeAspect="1"/>
          </p:cNvPicPr>
          <p:nvPr/>
        </p:nvPicPr>
        <p:blipFill>
          <a:blip r:embed="rId22"/>
          <a:stretch>
            <a:fillRect/>
          </a:stretch>
        </p:blipFill>
        <p:spPr>
          <a:xfrm>
            <a:off x="2666162" y="-43546"/>
            <a:ext cx="914479" cy="914479"/>
          </a:xfrm>
          <a:prstGeom prst="rect">
            <a:avLst/>
          </a:prstGeom>
        </p:spPr>
      </p:pic>
    </p:spTree>
    <p:extLst>
      <p:ext uri="{BB962C8B-B14F-4D97-AF65-F5344CB8AC3E}">
        <p14:creationId xmlns:p14="http://schemas.microsoft.com/office/powerpoint/2010/main" val="199245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1" grpId="0" animBg="1"/>
      <p:bldP spid="42" grpId="0" animBg="1"/>
      <p:bldP spid="43" grpId="0" animBg="1"/>
      <p:bldP spid="44" grpId="0" animBg="1"/>
      <p:bldP spid="45" grpId="0" animBg="1"/>
      <p:bldP spid="46" grpId="0" animBg="1"/>
      <p:bldP spid="47" grpId="0" animBg="1"/>
      <p:bldP spid="48" grpId="0" animBg="1"/>
      <p:bldP spid="52" grpId="0" animBg="1"/>
      <p:bldP spid="52" grpId="1" animBg="1"/>
      <p:bldP spid="53" grpId="0" animBg="1"/>
      <p:bldP spid="53"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3338</Words>
  <Application>Microsoft Office PowerPoint</Application>
  <PresentationFormat>Widescreen</PresentationFormat>
  <Paragraphs>645</Paragraphs>
  <Slides>17</Slides>
  <Notes>17</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17</vt:i4>
      </vt:variant>
    </vt:vector>
  </HeadingPairs>
  <TitlesOfParts>
    <vt:vector size="26" baseType="lpstr">
      <vt:lpstr>Arial</vt:lpstr>
      <vt:lpstr>Calibri</vt:lpstr>
      <vt:lpstr>Century Gothic</vt:lpstr>
      <vt:lpstr>Modern Love</vt:lpstr>
      <vt:lpstr>Segoe Print</vt:lpstr>
      <vt:lpstr>Symbol</vt:lpstr>
      <vt:lpstr>Wingdings</vt:lpstr>
      <vt:lpstr>1_Office Theme</vt:lpstr>
      <vt:lpstr>2_Office Theme</vt:lpstr>
      <vt:lpstr> </vt:lpstr>
      <vt:lpstr>aussprechen</vt:lpstr>
      <vt:lpstr>aussprechen</vt:lpstr>
      <vt:lpstr>aussprechen</vt:lpstr>
      <vt:lpstr>aussprechen</vt:lpstr>
      <vt:lpstr>Follow up 1 [r] like ‘rot’ or [r] like ‘Ort’?  Which word is the odd one out in each row?</vt:lpstr>
      <vt:lpstr>Time adverbs</vt:lpstr>
      <vt:lpstr>Follow up 2</vt:lpstr>
      <vt:lpstr>Follow up 3 </vt:lpstr>
      <vt:lpstr>Presentazione standard di PowerPoint</vt:lpstr>
      <vt:lpstr>Follow up 5: </vt:lpstr>
      <vt:lpstr>Follow up 5: </vt:lpstr>
      <vt:lpstr>Tschüss!</vt:lpstr>
      <vt:lpstr>Follow up 2</vt:lpstr>
      <vt:lpstr>Presentazione standard di PowerPoint</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52</cp:revision>
  <dcterms:created xsi:type="dcterms:W3CDTF">2021-06-12T06:20:35Z</dcterms:created>
  <dcterms:modified xsi:type="dcterms:W3CDTF">2024-01-12T12:28:48Z</dcterms:modified>
</cp:coreProperties>
</file>