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925" r:id="rId3"/>
    <p:sldId id="277" r:id="rId4"/>
    <p:sldId id="299" r:id="rId5"/>
    <p:sldId id="926" r:id="rId6"/>
    <p:sldId id="929" r:id="rId7"/>
    <p:sldId id="294" r:id="rId8"/>
    <p:sldId id="337" r:id="rId9"/>
    <p:sldId id="927" r:id="rId10"/>
    <p:sldId id="928" r:id="rId11"/>
    <p:sldId id="930" r:id="rId12"/>
    <p:sldId id="29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FF0066"/>
    <a:srgbClr val="FFFFCC"/>
    <a:srgbClr val="2E94AF"/>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75256B-59DB-4E57-BC6F-0BAA7532454E}" v="1" dt="2023-10-26T09:14:00.51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78261" autoAdjust="0"/>
  </p:normalViewPr>
  <p:slideViewPr>
    <p:cSldViewPr snapToGrid="0">
      <p:cViewPr varScale="1">
        <p:scale>
          <a:sx n="79" d="100"/>
          <a:sy n="79" d="100"/>
        </p:scale>
        <p:origin x="836" y="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B275256B-59DB-4E57-BC6F-0BAA7532454E}"/>
    <pc:docChg chg="modSld">
      <pc:chgData name="Charlotte Moss" userId="17b589c9-cb67-41ed-a894-f82ca12b573d" providerId="ADAL" clId="{B275256B-59DB-4E57-BC6F-0BAA7532454E}" dt="2023-10-26T09:14:00.515" v="0" actId="207"/>
      <pc:docMkLst>
        <pc:docMk/>
      </pc:docMkLst>
      <pc:sldChg chg="modSp">
        <pc:chgData name="Charlotte Moss" userId="17b589c9-cb67-41ed-a894-f82ca12b573d" providerId="ADAL" clId="{B275256B-59DB-4E57-BC6F-0BAA7532454E}" dt="2023-10-26T09:14:00.515" v="0" actId="207"/>
        <pc:sldMkLst>
          <pc:docMk/>
          <pc:sldMk cId="721996495" sldId="299"/>
        </pc:sldMkLst>
        <pc:spChg chg="mod">
          <ac:chgData name="Charlotte Moss" userId="17b589c9-cb67-41ed-a894-f82ca12b573d" providerId="ADAL" clId="{B275256B-59DB-4E57-BC6F-0BAA7532454E}" dt="2023-10-26T09:14:00.515" v="0" actId="207"/>
          <ac:spMkLst>
            <pc:docMk/>
            <pc:sldMk cId="721996495" sldId="299"/>
            <ac:spMk id="5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26/10/2023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strike="noStrike" spc="-1" dirty="0">
                <a:solidFill>
                  <a:srgbClr val="002060"/>
                </a:solidFill>
                <a:latin typeface="Century Gothic"/>
                <a:ea typeface="Century Gothic"/>
              </a:rPr>
              <a:t>consonantal [r] rot </a:t>
            </a:r>
            <a:r>
              <a:rPr lang="en-GB" sz="1200" b="0" strike="noStrike" spc="-1" dirty="0">
                <a:solidFill>
                  <a:srgbClr val="002060"/>
                </a:solidFill>
                <a:latin typeface="Century Gothic"/>
                <a:ea typeface="Century Gothic"/>
              </a:rPr>
              <a:t>[477]</a:t>
            </a:r>
            <a:r>
              <a:rPr lang="en-GB" sz="1200" b="1" strike="noStrike" spc="-1" dirty="0">
                <a:solidFill>
                  <a:srgbClr val="002060"/>
                </a:solidFill>
                <a:latin typeface="Century Gothic"/>
                <a:ea typeface="Century Gothic"/>
              </a:rPr>
              <a:t> </a:t>
            </a:r>
            <a:r>
              <a:rPr lang="en-GB" b="1" dirty="0" err="1"/>
              <a:t>drei</a:t>
            </a:r>
            <a:r>
              <a:rPr lang="en-GB" dirty="0"/>
              <a:t> [106] </a:t>
            </a:r>
            <a:r>
              <a:rPr lang="en-GB" b="1" dirty="0" err="1"/>
              <a:t>rechts</a:t>
            </a:r>
            <a:r>
              <a:rPr lang="en-GB" dirty="0"/>
              <a:t> [829]  </a:t>
            </a:r>
            <a:r>
              <a:rPr lang="en-GB" b="1" dirty="0" err="1"/>
              <a:t>Frage</a:t>
            </a:r>
            <a:r>
              <a:rPr lang="en-GB" dirty="0"/>
              <a:t> [157] </a:t>
            </a:r>
            <a:r>
              <a:rPr lang="en-GB" b="1" dirty="0" err="1"/>
              <a:t>warum</a:t>
            </a:r>
            <a:r>
              <a:rPr lang="en-GB" b="1" dirty="0"/>
              <a:t>? </a:t>
            </a:r>
            <a:r>
              <a:rPr lang="en-GB" dirty="0"/>
              <a:t>[192]</a:t>
            </a:r>
            <a:endParaRPr lang="en-GB" sz="1200" b="1" strike="noStrike" spc="-1" dirty="0">
              <a:solidFill>
                <a:srgbClr val="002060"/>
              </a:solidFill>
              <a:latin typeface="Century Gothic"/>
              <a:ea typeface="Century Gothic"/>
            </a:endParaRPr>
          </a:p>
          <a:p>
            <a:pPr marL="216000" indent="-216000">
              <a:lnSpc>
                <a:spcPct val="100000"/>
              </a:lnSpc>
            </a:pPr>
            <a:r>
              <a:rPr lang="en-GB" sz="1200" b="1" strike="noStrike" spc="-1" dirty="0">
                <a:solidFill>
                  <a:srgbClr val="002060"/>
                </a:solidFill>
                <a:latin typeface="Century Gothic"/>
                <a:ea typeface="Century Gothic"/>
              </a:rPr>
              <a:t>vocalic [r] Ort </a:t>
            </a:r>
            <a:r>
              <a:rPr lang="en-GB" sz="1200" b="0" strike="noStrike" spc="-1" dirty="0">
                <a:solidFill>
                  <a:srgbClr val="002060"/>
                </a:solidFill>
                <a:latin typeface="Century Gothic"/>
                <a:ea typeface="Century Gothic"/>
              </a:rPr>
              <a:t>[341] </a:t>
            </a:r>
            <a:r>
              <a:rPr lang="en-GB" sz="1200" b="1" strike="noStrike" spc="-1" dirty="0" err="1">
                <a:solidFill>
                  <a:srgbClr val="002060"/>
                </a:solidFill>
                <a:latin typeface="Century Gothic"/>
                <a:ea typeface="Century Gothic"/>
              </a:rPr>
              <a:t>Uhr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[348] </a:t>
            </a:r>
            <a:r>
              <a:rPr lang="en-GB" sz="1200" b="1" strike="noStrike" spc="-1" dirty="0">
                <a:solidFill>
                  <a:srgbClr val="002060"/>
                </a:solidFill>
                <a:latin typeface="Century Gothic"/>
                <a:ea typeface="Century Gothic"/>
              </a:rPr>
              <a:t>Tier</a:t>
            </a:r>
            <a:r>
              <a:rPr lang="en-GB" sz="1200" b="0" strike="noStrike" spc="-1" dirty="0">
                <a:solidFill>
                  <a:srgbClr val="002060"/>
                </a:solidFill>
                <a:latin typeface="Century Gothic"/>
                <a:ea typeface="Century Gothic"/>
              </a:rPr>
              <a:t> [614] </a:t>
            </a:r>
            <a:r>
              <a:rPr lang="en-GB" sz="1200" b="1" strike="noStrike" spc="-1" dirty="0" err="1">
                <a:solidFill>
                  <a:srgbClr val="002060"/>
                </a:solidFill>
                <a:latin typeface="Century Gothic"/>
                <a:ea typeface="Century Gothic"/>
              </a:rPr>
              <a:t>lernen</a:t>
            </a:r>
            <a:r>
              <a:rPr lang="en-GB" sz="1200" b="0" strike="noStrike" spc="-1" dirty="0">
                <a:solidFill>
                  <a:srgbClr val="002060"/>
                </a:solidFill>
                <a:latin typeface="Century Gothic"/>
                <a:ea typeface="Century Gothic"/>
              </a:rPr>
              <a:t> [288] </a:t>
            </a:r>
            <a:r>
              <a:rPr lang="en-GB" sz="1200" b="1" strike="noStrike" spc="-1" dirty="0" err="1">
                <a:solidFill>
                  <a:srgbClr val="002060"/>
                </a:solidFill>
                <a:latin typeface="Century Gothic"/>
                <a:ea typeface="Century Gothic"/>
              </a:rPr>
              <a:t>Farbe</a:t>
            </a:r>
            <a:r>
              <a:rPr lang="en-GB" sz="1200" b="0" strike="noStrike" spc="-1" dirty="0">
                <a:solidFill>
                  <a:srgbClr val="002060"/>
                </a:solidFill>
                <a:latin typeface="Century Gothic"/>
                <a:ea typeface="Century Gothic"/>
              </a:rPr>
              <a:t> [1079]</a:t>
            </a:r>
            <a:endParaRPr lang="en-GB" sz="1200" b="1"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0" strike="noStrike" spc="-1" dirty="0">
                <a:solidFill>
                  <a:srgbClr val="002060"/>
                </a:solidFill>
                <a:latin typeface="Century Gothic"/>
                <a:ea typeface="Century Gothic"/>
              </a:rPr>
              <a:t>sitzen [231] wiederholen [988] Antwort [522] Frage [157] Satz [432] neben [266]</a:t>
            </a:r>
            <a:endParaRPr lang="it-IT" sz="1200" b="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effectLst/>
                <a:latin typeface="Century Gothic"/>
                <a:ea typeface="+mn-ea"/>
                <a:cs typeface="+mn-cs"/>
              </a:rPr>
              <a:t>Revisit 1</a:t>
            </a:r>
            <a:r>
              <a:rPr lang="it-IT" sz="1200" b="0" strike="noStrike" spc="-1" dirty="0">
                <a:solidFill>
                  <a:srgbClr val="002060"/>
                </a:solidFill>
                <a:effectLst/>
                <a:latin typeface="Century Gothic"/>
                <a:ea typeface="+mn-ea"/>
                <a:cs typeface="+mn-cs"/>
              </a:rPr>
              <a:t>: </a:t>
            </a:r>
            <a:r>
              <a:rPr lang="de-DE" sz="1200" b="0" strike="noStrike" spc="-1" dirty="0">
                <a:solidFill>
                  <a:srgbClr val="002060"/>
                </a:solidFill>
                <a:effectLst/>
                <a:latin typeface="Century Gothic"/>
                <a:ea typeface="+mn-ea"/>
                <a:cs typeface="+mn-cs"/>
              </a:rPr>
              <a:t>Nummer [806] null [1680] eins [774] zwei [70] drei [106] vier [200] fünf [274] sechs [428] sieben [611] acht [645] neun [1053] zehn [333] elf [1507] zwölf [1080] es gibt [n/a]</a:t>
            </a:r>
            <a:endParaRPr lang="it-IT" sz="1200" b="0" strike="noStrike" spc="-1" dirty="0">
              <a:solidFill>
                <a:srgbClr val="002060"/>
              </a:solidFill>
              <a:effectLst/>
              <a:latin typeface="Century Gothic"/>
              <a:ea typeface="+mn-ea"/>
              <a:cs typeface="+mn-cs"/>
            </a:endParaRPr>
          </a:p>
          <a:p>
            <a:pPr marL="216000" indent="-216000">
              <a:lnSpc>
                <a:spcPct val="100000"/>
              </a:lnSpc>
            </a:pPr>
            <a:r>
              <a:rPr lang="it-IT" sz="1200" b="1" strike="noStrike" spc="-1" dirty="0">
                <a:solidFill>
                  <a:srgbClr val="002060"/>
                </a:solidFill>
                <a:effectLst/>
                <a:latin typeface="Century Gothic"/>
                <a:ea typeface="+mn-ea"/>
                <a:cs typeface="+mn-cs"/>
              </a:rPr>
              <a:t>Revisit 2: </a:t>
            </a:r>
            <a:r>
              <a:rPr lang="de-DE" sz="1200" b="0" strike="noStrike" spc="-1" dirty="0">
                <a:solidFill>
                  <a:srgbClr val="002060"/>
                </a:solidFill>
                <a:effectLst/>
                <a:latin typeface="Century Gothic"/>
                <a:ea typeface="+mn-ea"/>
                <a:cs typeface="+mn-cs"/>
              </a:rPr>
              <a:t>Wer? [149] haben, ich habe, er, sie, es hat [6] Blume [2463] Geschenk [2595] Spiel [328] Kuchen [4381] </a:t>
            </a:r>
            <a:endParaRPr lang="it-IT" sz="1200" b="0" strike="noStrike" spc="-1" dirty="0">
              <a:solidFill>
                <a:srgbClr val="002060"/>
              </a:solidFill>
              <a:effectLst/>
              <a:latin typeface="Century Gothic"/>
              <a:ea typeface="+mn-ea"/>
              <a:cs typeface="+mn-cs"/>
            </a:endParaRPr>
          </a:p>
          <a:p>
            <a:pPr marL="216000" indent="-216000">
              <a:lnSpc>
                <a:spcPct val="100000"/>
              </a:lnSpc>
            </a:pPr>
            <a:endParaRPr lang="it-IT" sz="1200" b="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recognising time adverbs to help determine whether to use the simple present or the present continuous when translating into English.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Explain that Moritz is finding his English difficult, because he has the choice of two translations for each German verb. Pupils must help decide which translation is correct by using the time adverbs.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write down 1-8 and either A or B to choose the translation they think is correct. They should also note down the time adverb that helped them to decide on their answer.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answer to number 1 to appear circling the correct English translation, then click again for the time adverb to be circled in the German. It’s important that pupils can identify the adverb so they can justify their answer.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Repeat for items 2-8. </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Additional Activities:</a:t>
            </a:r>
          </a:p>
          <a:p>
            <a:pPr marL="230040" marR="0" lvl="0" indent="-22860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could translate the German sentences in full ( i.e. by translating the time adverb too)</a:t>
            </a:r>
          </a:p>
          <a:p>
            <a:pPr marL="230040" marR="0" lvl="0" indent="-22860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could write their own contrasting sentences with 2 different time adverbs and the same verb, with the translations in English. E.g. Du </a:t>
            </a:r>
            <a:r>
              <a:rPr lang="en-GB" sz="1200" b="0" strike="noStrike" spc="-1" dirty="0" err="1">
                <a:latin typeface="Arial"/>
              </a:rPr>
              <a:t>sitzt</a:t>
            </a:r>
            <a:r>
              <a:rPr lang="en-GB" sz="1200" b="0" strike="noStrike" spc="-1" dirty="0">
                <a:latin typeface="Arial"/>
              </a:rPr>
              <a:t> </a:t>
            </a:r>
            <a:r>
              <a:rPr lang="en-GB" sz="1200" b="0" strike="noStrike" spc="-1" dirty="0" err="1">
                <a:latin typeface="Arial"/>
              </a:rPr>
              <a:t>heute</a:t>
            </a:r>
            <a:r>
              <a:rPr lang="en-GB" sz="1200" b="0" strike="noStrike" spc="-1" dirty="0">
                <a:latin typeface="Arial"/>
              </a:rPr>
              <a:t> </a:t>
            </a:r>
            <a:r>
              <a:rPr lang="en-GB" sz="1200" b="0" strike="noStrike" spc="-1" dirty="0" err="1">
                <a:latin typeface="Arial"/>
              </a:rPr>
              <a:t>neben</a:t>
            </a:r>
            <a:r>
              <a:rPr lang="en-GB" sz="1200" b="0" strike="noStrike" spc="-1" dirty="0">
                <a:latin typeface="Arial"/>
              </a:rPr>
              <a:t> Alex/ Du </a:t>
            </a:r>
            <a:r>
              <a:rPr lang="en-GB" sz="1200" b="0" strike="noStrike" spc="-1" dirty="0" err="1">
                <a:latin typeface="Arial"/>
              </a:rPr>
              <a:t>sitzt</a:t>
            </a:r>
            <a:r>
              <a:rPr lang="en-GB" sz="1200" b="0" strike="noStrike" spc="-1" dirty="0">
                <a:latin typeface="Arial"/>
              </a:rPr>
              <a:t> </a:t>
            </a:r>
            <a:r>
              <a:rPr lang="en-GB" sz="1200" b="0" strike="noStrike" spc="-1" dirty="0" err="1">
                <a:latin typeface="Arial"/>
              </a:rPr>
              <a:t>dienstags</a:t>
            </a:r>
            <a:r>
              <a:rPr lang="en-GB" sz="1200" b="0" strike="noStrike" spc="-1" dirty="0">
                <a:latin typeface="Arial"/>
              </a:rPr>
              <a:t> </a:t>
            </a:r>
            <a:r>
              <a:rPr lang="en-GB" sz="1200" b="0" strike="noStrike" spc="-1" dirty="0" err="1">
                <a:latin typeface="Arial"/>
              </a:rPr>
              <a:t>neben</a:t>
            </a:r>
            <a:r>
              <a:rPr lang="en-GB" sz="1200" b="0" strike="noStrike" spc="-1" dirty="0">
                <a:latin typeface="Arial"/>
              </a:rPr>
              <a:t> Isla. They can now form sentences in the 1</a:t>
            </a:r>
            <a:r>
              <a:rPr lang="en-GB" sz="1200" b="0" strike="noStrike" spc="-1" baseline="30000" dirty="0">
                <a:latin typeface="Arial"/>
              </a:rPr>
              <a:t>st</a:t>
            </a:r>
            <a:r>
              <a:rPr lang="en-GB" sz="1200" b="0" strike="noStrike" spc="-1" dirty="0">
                <a:latin typeface="Arial"/>
              </a:rPr>
              <a:t>, 2</a:t>
            </a:r>
            <a:r>
              <a:rPr lang="en-GB" sz="1200" b="0" strike="noStrike" spc="-1" baseline="30000" dirty="0">
                <a:latin typeface="Arial"/>
              </a:rPr>
              <a:t>nd</a:t>
            </a:r>
            <a:r>
              <a:rPr lang="en-GB" sz="1200" b="0" strike="noStrike" spc="-1" dirty="0">
                <a:latin typeface="Arial"/>
              </a:rPr>
              <a:t> or 3</a:t>
            </a:r>
            <a:r>
              <a:rPr lang="en-GB" sz="1200" b="0" strike="noStrike" spc="-1" baseline="30000" dirty="0">
                <a:latin typeface="Arial"/>
              </a:rPr>
              <a:t>rd</a:t>
            </a:r>
            <a:r>
              <a:rPr lang="en-GB" sz="1200" b="0" strike="noStrike" spc="-1" dirty="0">
                <a:latin typeface="Arial"/>
              </a:rPr>
              <a:t> person singular and can write statements or questions.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26771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2</a:t>
            </a:r>
            <a:r>
              <a:rPr lang="en-GB" sz="1200" b="0" strike="noStrike" spc="-1" baseline="30000" dirty="0">
                <a:solidFill>
                  <a:srgbClr val="000000"/>
                </a:solidFill>
                <a:latin typeface="Calibri"/>
                <a:ea typeface="Calibri"/>
              </a:rPr>
              <a:t>nd</a:t>
            </a:r>
            <a:r>
              <a:rPr lang="en-GB" sz="1200" b="0" strike="noStrike" spc="-1" dirty="0">
                <a:solidFill>
                  <a:srgbClr val="000000"/>
                </a:solidFill>
                <a:latin typeface="Calibri"/>
                <a:ea typeface="Calibri"/>
              </a:rPr>
              <a:t> and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weak verbs, time adverbs and activities in the simple present and present continuous. </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Explain the scenario: pupils must listen to the verb to identify who the teacher is talking to/about. </a:t>
            </a:r>
          </a:p>
          <a:p>
            <a:pPr marL="216000" indent="-216000">
              <a:lnSpc>
                <a:spcPct val="100000"/>
              </a:lnSpc>
            </a:pPr>
            <a:r>
              <a:rPr lang="en-GB" sz="1200" b="0" strike="noStrike" spc="-1" dirty="0">
                <a:solidFill>
                  <a:srgbClr val="000000"/>
                </a:solidFill>
                <a:latin typeface="Calibri"/>
              </a:rPr>
              <a:t>2. Play the blue audio button for example (B). On first listening pupils identify whether the sentence is in the ‘du’ form or the ‘er’ form. Click for answer. </a:t>
            </a:r>
          </a:p>
          <a:p>
            <a:pPr marL="216000" indent="-216000">
              <a:lnSpc>
                <a:spcPct val="100000"/>
              </a:lnSpc>
            </a:pPr>
            <a:r>
              <a:rPr lang="en-GB" sz="1200" b="0" strike="noStrike" spc="-1" dirty="0">
                <a:solidFill>
                  <a:srgbClr val="000000"/>
                </a:solidFill>
                <a:latin typeface="Calibri"/>
              </a:rPr>
              <a:t>3. Play the audio again. This time pupils focus on the time adverb they hear and write the English verb, deciding whether simple present or present continuous. Optional extra would be to translate the full sentence. Click for English answer to appear.</a:t>
            </a:r>
          </a:p>
          <a:p>
            <a:pPr marL="216000" indent="-216000">
              <a:lnSpc>
                <a:spcPct val="100000"/>
              </a:lnSpc>
            </a:pPr>
            <a:r>
              <a:rPr lang="en-GB" sz="1200" b="0" strike="noStrike" spc="-1" dirty="0">
                <a:solidFill>
                  <a:srgbClr val="000000"/>
                </a:solidFill>
                <a:latin typeface="Calibri"/>
              </a:rPr>
              <a:t>4. Repeat for items 1-6, listening twice (or more) for the two different parts of the activity. </a:t>
            </a:r>
          </a:p>
          <a:p>
            <a:pPr marL="216000" indent="-216000">
              <a:lnSpc>
                <a:spcPct val="100000"/>
              </a:lnSpc>
            </a:pPr>
            <a:r>
              <a:rPr lang="en-GB" sz="1200" b="0" strike="noStrike" spc="-1" dirty="0">
                <a:solidFill>
                  <a:srgbClr val="000000"/>
                </a:solidFill>
                <a:latin typeface="Calibri"/>
              </a:rPr>
              <a:t>5. Use the call-outs to explain why numbers 5 and 6 are a little different. </a:t>
            </a:r>
          </a:p>
          <a:p>
            <a:pPr marL="216000" indent="-216000">
              <a:lnSpc>
                <a:spcPct val="100000"/>
              </a:lnSpc>
            </a:pPr>
            <a:r>
              <a:rPr lang="en-GB" sz="1200" b="0" strike="noStrike" spc="-1" dirty="0">
                <a:solidFill>
                  <a:srgbClr val="000000"/>
                </a:solidFill>
                <a:latin typeface="Calibri"/>
              </a:rPr>
              <a:t>6. Optional- click again for the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set of audio buttons. </a:t>
            </a:r>
            <a:r>
              <a:rPr lang="en-GB" sz="1200" b="0" strike="noStrike" spc="-1">
                <a:solidFill>
                  <a:srgbClr val="000000"/>
                </a:solidFill>
                <a:latin typeface="Calibri"/>
              </a:rPr>
              <a:t>Click on </a:t>
            </a:r>
            <a:r>
              <a:rPr lang="en-GB" sz="1200" b="0" strike="noStrike" spc="-1" dirty="0">
                <a:solidFill>
                  <a:srgbClr val="000000"/>
                </a:solidFill>
                <a:latin typeface="Calibri"/>
              </a:rPr>
              <a:t>the yellow buttons to hear the full sentence versions. </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216000" indent="-216000">
              <a:lnSpc>
                <a:spcPct val="100000"/>
              </a:lnSpc>
            </a:pPr>
            <a:r>
              <a:rPr lang="en-GB" sz="1200" b="0" strike="noStrike" spc="-1" dirty="0">
                <a:solidFill>
                  <a:srgbClr val="000000"/>
                </a:solidFill>
                <a:latin typeface="Calibri"/>
              </a:rPr>
              <a:t>B:   [Du] </a:t>
            </a:r>
            <a:r>
              <a:rPr lang="en-GB" sz="1200" b="0" strike="noStrike" spc="-1" dirty="0" err="1">
                <a:solidFill>
                  <a:srgbClr val="000000"/>
                </a:solidFill>
                <a:latin typeface="Calibri"/>
              </a:rPr>
              <a:t>lernst</a:t>
            </a:r>
            <a:r>
              <a:rPr lang="en-GB" sz="1200" b="0" strike="noStrike" spc="-1" dirty="0">
                <a:solidFill>
                  <a:srgbClr val="000000"/>
                </a:solidFill>
                <a:latin typeface="Calibri"/>
              </a:rPr>
              <a:t> </a:t>
            </a:r>
            <a:r>
              <a:rPr lang="en-GB" sz="1200" b="0" strike="noStrike" spc="-1" dirty="0" err="1">
                <a:solidFill>
                  <a:srgbClr val="000000"/>
                </a:solidFill>
                <a:latin typeface="Calibri"/>
              </a:rPr>
              <a:t>heute</a:t>
            </a:r>
            <a:r>
              <a:rPr lang="en-GB" sz="1200" b="0" strike="noStrike" spc="-1" dirty="0">
                <a:solidFill>
                  <a:srgbClr val="000000"/>
                </a:solidFill>
                <a:latin typeface="Calibri"/>
              </a:rPr>
              <a:t> </a:t>
            </a:r>
            <a:r>
              <a:rPr lang="en-GB" sz="1200" b="0" strike="noStrike" spc="-1" dirty="0" err="1">
                <a:solidFill>
                  <a:srgbClr val="000000"/>
                </a:solidFill>
                <a:latin typeface="Calibri"/>
              </a:rPr>
              <a:t>einen</a:t>
            </a:r>
            <a:r>
              <a:rPr lang="en-GB" sz="1200" b="0" strike="noStrike" spc="-1" dirty="0">
                <a:solidFill>
                  <a:srgbClr val="000000"/>
                </a:solidFill>
                <a:latin typeface="Calibri"/>
              </a:rPr>
              <a:t> </a:t>
            </a:r>
            <a:r>
              <a:rPr lang="en-GB" sz="1200" b="0" strike="noStrike" spc="-1" dirty="0" err="1">
                <a:solidFill>
                  <a:srgbClr val="000000"/>
                </a:solidFill>
                <a:latin typeface="Calibri"/>
              </a:rPr>
              <a:t>Satz</a:t>
            </a:r>
            <a:r>
              <a:rPr lang="en-GB" sz="1200" b="0" strike="noStrike" spc="-1" dirty="0">
                <a:solidFill>
                  <a:srgbClr val="000000"/>
                </a:solidFill>
                <a:latin typeface="Calibri"/>
              </a:rPr>
              <a:t>. </a:t>
            </a:r>
          </a:p>
          <a:p>
            <a:pPr marL="228600" indent="-228600">
              <a:lnSpc>
                <a:spcPct val="100000"/>
              </a:lnSpc>
              <a:buAutoNum type="arabicPeriod"/>
            </a:pPr>
            <a:r>
              <a:rPr lang="en-GB" sz="1200" b="0" strike="noStrike" spc="-1" dirty="0">
                <a:solidFill>
                  <a:srgbClr val="000000"/>
                </a:solidFill>
                <a:latin typeface="Calibri"/>
              </a:rPr>
              <a:t>[Du] </a:t>
            </a:r>
            <a:r>
              <a:rPr lang="en-GB" sz="1200" b="0" strike="noStrike" spc="-1" dirty="0" err="1">
                <a:solidFill>
                  <a:srgbClr val="000000"/>
                </a:solidFill>
                <a:latin typeface="Calibri"/>
              </a:rPr>
              <a:t>machst</a:t>
            </a:r>
            <a:r>
              <a:rPr lang="en-GB" sz="1200" b="0" strike="noStrike" spc="-1" dirty="0">
                <a:solidFill>
                  <a:srgbClr val="000000"/>
                </a:solidFill>
                <a:latin typeface="Calibri"/>
              </a:rPr>
              <a:t> </a:t>
            </a:r>
            <a:r>
              <a:rPr lang="en-GB" sz="1200" b="0" strike="noStrike" spc="-1" dirty="0" err="1">
                <a:solidFill>
                  <a:srgbClr val="000000"/>
                </a:solidFill>
                <a:latin typeface="Calibri"/>
              </a:rPr>
              <a:t>montags</a:t>
            </a:r>
            <a:r>
              <a:rPr lang="en-GB" sz="1200" b="0" strike="noStrike" spc="-1" dirty="0">
                <a:solidFill>
                  <a:srgbClr val="000000"/>
                </a:solidFill>
                <a:latin typeface="Calibri"/>
              </a:rPr>
              <a:t> </a:t>
            </a:r>
            <a:r>
              <a:rPr lang="en-GB" sz="1200" b="0" strike="noStrike" spc="-1" dirty="0" err="1">
                <a:solidFill>
                  <a:srgbClr val="000000"/>
                </a:solidFill>
                <a:latin typeface="Calibri"/>
              </a:rPr>
              <a:t>ein</a:t>
            </a:r>
            <a:r>
              <a:rPr lang="en-GB" sz="1200" b="0" strike="noStrike" spc="-1" dirty="0">
                <a:solidFill>
                  <a:srgbClr val="000000"/>
                </a:solidFill>
                <a:latin typeface="Calibri"/>
              </a:rPr>
              <a:t> Bild. </a:t>
            </a:r>
          </a:p>
          <a:p>
            <a:pPr marL="228600" indent="-228600">
              <a:lnSpc>
                <a:spcPct val="100000"/>
              </a:lnSpc>
              <a:buAutoNum type="arabicPeriod"/>
            </a:pPr>
            <a:r>
              <a:rPr lang="en-GB" sz="1200" b="0" strike="noStrike" spc="-1" dirty="0">
                <a:solidFill>
                  <a:srgbClr val="000000"/>
                </a:solidFill>
                <a:latin typeface="Calibri"/>
              </a:rPr>
              <a:t>[Er] </a:t>
            </a:r>
            <a:r>
              <a:rPr lang="en-GB" sz="1200" b="0" strike="noStrike" spc="-1" dirty="0" err="1">
                <a:solidFill>
                  <a:srgbClr val="000000"/>
                </a:solidFill>
                <a:latin typeface="Calibri"/>
              </a:rPr>
              <a:t>hört</a:t>
            </a:r>
            <a:r>
              <a:rPr lang="en-GB" sz="1200" b="0" strike="noStrike" spc="-1" dirty="0">
                <a:solidFill>
                  <a:srgbClr val="000000"/>
                </a:solidFill>
                <a:latin typeface="Calibri"/>
              </a:rPr>
              <a:t> </a:t>
            </a:r>
            <a:r>
              <a:rPr lang="en-GB" sz="1200" b="0" strike="noStrike" spc="-1" dirty="0" err="1">
                <a:solidFill>
                  <a:srgbClr val="000000"/>
                </a:solidFill>
                <a:latin typeface="Calibri"/>
              </a:rPr>
              <a:t>heute</a:t>
            </a:r>
            <a:r>
              <a:rPr lang="en-GB" sz="1200" b="0" strike="noStrike" spc="-1" dirty="0">
                <a:solidFill>
                  <a:srgbClr val="000000"/>
                </a:solidFill>
                <a:latin typeface="Calibri"/>
              </a:rPr>
              <a:t> </a:t>
            </a:r>
            <a:r>
              <a:rPr lang="en-GB" sz="1200" b="0" strike="noStrike" spc="-1" dirty="0" err="1">
                <a:solidFill>
                  <a:srgbClr val="000000"/>
                </a:solidFill>
                <a:latin typeface="Calibri"/>
              </a:rPr>
              <a:t>ein</a:t>
            </a:r>
            <a:r>
              <a:rPr lang="en-GB" sz="1200" b="0" strike="noStrike" spc="-1" dirty="0">
                <a:solidFill>
                  <a:srgbClr val="000000"/>
                </a:solidFill>
                <a:latin typeface="Calibri"/>
              </a:rPr>
              <a:t> Lied. </a:t>
            </a:r>
          </a:p>
          <a:p>
            <a:pPr marL="228600" indent="-228600">
              <a:lnSpc>
                <a:spcPct val="100000"/>
              </a:lnSpc>
              <a:buAutoNum type="arabicPeriod"/>
            </a:pPr>
            <a:r>
              <a:rPr lang="en-GB" sz="1200" b="0" strike="noStrike" spc="-1" dirty="0">
                <a:solidFill>
                  <a:srgbClr val="000000"/>
                </a:solidFill>
                <a:latin typeface="Calibri"/>
              </a:rPr>
              <a:t>[Er] </a:t>
            </a:r>
            <a:r>
              <a:rPr lang="en-GB" sz="1200" b="0" strike="noStrike" spc="-1" dirty="0" err="1">
                <a:solidFill>
                  <a:srgbClr val="000000"/>
                </a:solidFill>
                <a:latin typeface="Calibri"/>
              </a:rPr>
              <a:t>wiedeholt</a:t>
            </a:r>
            <a:r>
              <a:rPr lang="en-GB" sz="1200" b="0" strike="noStrike" spc="-1" dirty="0">
                <a:solidFill>
                  <a:srgbClr val="000000"/>
                </a:solidFill>
                <a:latin typeface="Calibri"/>
              </a:rPr>
              <a:t> </a:t>
            </a:r>
            <a:r>
              <a:rPr lang="en-GB" sz="1200" b="0" strike="noStrike" spc="-1" dirty="0" err="1">
                <a:solidFill>
                  <a:srgbClr val="000000"/>
                </a:solidFill>
                <a:latin typeface="Calibri"/>
              </a:rPr>
              <a:t>heute</a:t>
            </a:r>
            <a:r>
              <a:rPr lang="en-GB" sz="1200" b="0" strike="noStrike" spc="-1" dirty="0">
                <a:solidFill>
                  <a:srgbClr val="000000"/>
                </a:solidFill>
                <a:latin typeface="Calibri"/>
              </a:rPr>
              <a:t> das Wort.</a:t>
            </a:r>
          </a:p>
          <a:p>
            <a:pPr marL="228600" indent="-228600">
              <a:lnSpc>
                <a:spcPct val="100000"/>
              </a:lnSpc>
              <a:buAutoNum type="arabicPeriod"/>
            </a:pPr>
            <a:r>
              <a:rPr lang="en-GB" sz="1200" b="0" strike="noStrike" spc="-1" dirty="0">
                <a:solidFill>
                  <a:srgbClr val="000000"/>
                </a:solidFill>
                <a:latin typeface="Calibri"/>
              </a:rPr>
              <a:t>[Du] </a:t>
            </a:r>
            <a:r>
              <a:rPr lang="en-GB" sz="1200" b="0" strike="noStrike" spc="-1" dirty="0" err="1">
                <a:solidFill>
                  <a:srgbClr val="000000"/>
                </a:solidFill>
                <a:latin typeface="Calibri"/>
              </a:rPr>
              <a:t>singst</a:t>
            </a:r>
            <a:r>
              <a:rPr lang="en-GB" sz="1200" b="0" strike="noStrike" spc="-1" dirty="0">
                <a:solidFill>
                  <a:srgbClr val="000000"/>
                </a:solidFill>
                <a:latin typeface="Calibri"/>
              </a:rPr>
              <a:t> </a:t>
            </a:r>
            <a:r>
              <a:rPr lang="en-GB" sz="1200" b="0" strike="noStrike" spc="-1" dirty="0" err="1">
                <a:solidFill>
                  <a:srgbClr val="000000"/>
                </a:solidFill>
                <a:latin typeface="Calibri"/>
              </a:rPr>
              <a:t>freitags</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[Er] hat die </a:t>
            </a:r>
            <a:r>
              <a:rPr lang="en-GB" sz="1200" b="0" strike="noStrike" spc="-1" dirty="0" err="1">
                <a:solidFill>
                  <a:srgbClr val="000000"/>
                </a:solidFill>
                <a:latin typeface="Calibri"/>
              </a:rPr>
              <a:t>Antwort</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[Du/Er] </a:t>
            </a:r>
            <a:r>
              <a:rPr lang="en-GB" sz="1200" b="0" strike="noStrike" spc="-1" dirty="0" err="1">
                <a:solidFill>
                  <a:srgbClr val="000000"/>
                </a:solidFill>
                <a:latin typeface="Calibri"/>
              </a:rPr>
              <a:t>sitzt</a:t>
            </a:r>
            <a:r>
              <a:rPr lang="en-GB" sz="1200" b="0" strike="noStrike" spc="-1" dirty="0">
                <a:solidFill>
                  <a:srgbClr val="000000"/>
                </a:solidFill>
                <a:latin typeface="Calibri"/>
              </a:rPr>
              <a:t> </a:t>
            </a:r>
            <a:r>
              <a:rPr lang="en-GB" sz="1200" b="0" strike="noStrike" spc="-1" dirty="0" err="1">
                <a:solidFill>
                  <a:srgbClr val="000000"/>
                </a:solidFill>
                <a:latin typeface="Calibri"/>
              </a:rPr>
              <a:t>mittwochs</a:t>
            </a:r>
            <a:r>
              <a:rPr lang="en-GB" sz="1200" b="0" strike="noStrike" spc="-1" dirty="0">
                <a:solidFill>
                  <a:srgbClr val="000000"/>
                </a:solidFill>
                <a:latin typeface="Calibri"/>
              </a:rPr>
              <a:t> </a:t>
            </a:r>
            <a:r>
              <a:rPr lang="en-GB" sz="1200" b="0" strike="noStrike" spc="-1" dirty="0" err="1">
                <a:solidFill>
                  <a:srgbClr val="000000"/>
                </a:solidFill>
                <a:latin typeface="Calibri"/>
              </a:rPr>
              <a:t>neben</a:t>
            </a:r>
            <a:r>
              <a:rPr lang="en-GB" sz="1200" b="0" strike="noStrike" spc="-1" dirty="0">
                <a:solidFill>
                  <a:srgbClr val="000000"/>
                </a:solidFill>
                <a:latin typeface="Calibri"/>
              </a:rPr>
              <a:t> Hamza. </a:t>
            </a: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[r] before a vowel.</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‘rot’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rot</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hold</a:t>
            </a:r>
            <a:r>
              <a:rPr lang="fr-FR" baseline="0" dirty="0"/>
              <a:t> up </a:t>
            </a:r>
            <a:r>
              <a:rPr lang="fr-FR" baseline="0" dirty="0" err="1"/>
              <a:t>some</a:t>
            </a:r>
            <a:r>
              <a:rPr lang="fr-FR" baseline="0" dirty="0"/>
              <a:t> </a:t>
            </a:r>
            <a:r>
              <a:rPr lang="fr-FR" baseline="0" dirty="0" err="1"/>
              <a:t>red</a:t>
            </a:r>
            <a:r>
              <a:rPr lang="fr-FR" baseline="0" dirty="0"/>
              <a:t> </a:t>
            </a:r>
            <a:r>
              <a:rPr lang="fr-FR" baseline="0" dirty="0" err="1"/>
              <a:t>classroom</a:t>
            </a:r>
            <a:r>
              <a:rPr lang="fr-FR" baseline="0" dirty="0"/>
              <a:t> items e.g. a </a:t>
            </a:r>
            <a:r>
              <a:rPr lang="fr-FR" baseline="0" dirty="0" err="1"/>
              <a:t>pen</a:t>
            </a:r>
            <a:r>
              <a:rPr lang="fr-FR" baseline="0" dirty="0"/>
              <a:t>/book/flag/</a:t>
            </a:r>
            <a:r>
              <a:rPr lang="fr-FR" baseline="0" dirty="0" err="1"/>
              <a:t>clothing</a:t>
            </a:r>
            <a:r>
              <a:rPr lang="fr-FR" baseline="0" dirty="0"/>
              <a:t>.</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55828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‘rot’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rot </a:t>
            </a:r>
            <a:r>
              <a:rPr lang="en-GB" sz="1200" b="0" strike="noStrike" spc="-1" dirty="0">
                <a:solidFill>
                  <a:srgbClr val="002060"/>
                </a:solidFill>
                <a:latin typeface="Century Gothic"/>
                <a:ea typeface="Century Gothic"/>
              </a:rPr>
              <a:t>[477]</a:t>
            </a:r>
            <a:r>
              <a:rPr lang="en-GB" sz="1200" b="1" strike="noStrike" spc="-1" dirty="0">
                <a:solidFill>
                  <a:srgbClr val="002060"/>
                </a:solidFill>
                <a:latin typeface="Century Gothic"/>
                <a:ea typeface="Century Gothic"/>
              </a:rPr>
              <a:t> </a:t>
            </a:r>
            <a:r>
              <a:rPr lang="en-GB" b="1" dirty="0" err="1"/>
              <a:t>drei</a:t>
            </a:r>
            <a:r>
              <a:rPr lang="en-GB" dirty="0"/>
              <a:t> [106] </a:t>
            </a:r>
            <a:r>
              <a:rPr lang="en-GB" b="1" dirty="0" err="1"/>
              <a:t>rechts</a:t>
            </a:r>
            <a:r>
              <a:rPr lang="en-GB" dirty="0"/>
              <a:t> [829]  </a:t>
            </a:r>
            <a:r>
              <a:rPr lang="en-GB" b="1" dirty="0" err="1"/>
              <a:t>Frage</a:t>
            </a:r>
            <a:r>
              <a:rPr lang="en-GB" dirty="0"/>
              <a:t> [157] </a:t>
            </a:r>
            <a:r>
              <a:rPr lang="en-GB" b="1" dirty="0" err="1"/>
              <a:t>warum</a:t>
            </a:r>
            <a:r>
              <a:rPr lang="en-GB" b="1" dirty="0"/>
              <a:t>? </a:t>
            </a:r>
            <a:r>
              <a:rPr lang="en-GB" dirty="0"/>
              <a:t>[192]</a:t>
            </a:r>
            <a:endParaRPr lang="en-GB" sz="1200" b="1" strike="noStrike" spc="-1" dirty="0">
              <a:solidFill>
                <a:srgbClr val="002060"/>
              </a:solidFill>
              <a:latin typeface="Century Gothic"/>
              <a:ea typeface="Century Gothic"/>
            </a:endParaRPr>
          </a:p>
          <a:p>
            <a:pPr marL="216000" indent="-216000">
              <a:lnSpc>
                <a:spcPct val="100000"/>
              </a:lnSpc>
            </a:pPr>
            <a:r>
              <a:rPr lang="en-GB" sz="1200" b="0" strike="noStrike" spc="-1" dirty="0">
                <a:latin typeface="Arial"/>
              </a:rPr>
              <a:t>Jones, R.L &amp; </a:t>
            </a:r>
            <a:r>
              <a:rPr lang="en-GB" sz="1200" b="0" strike="noStrike" spc="-1" dirty="0" err="1">
                <a:latin typeface="Arial"/>
              </a:rPr>
              <a:t>Tschirner</a:t>
            </a:r>
            <a:r>
              <a:rPr lang="en-GB" sz="1200" b="0" strike="noStrike" spc="-1" dirty="0">
                <a:latin typeface="Arial"/>
              </a:rPr>
              <a:t>, E. (2019). A frequency dictionary of German: Core vocabulary for learners. London: Routledge.</a:t>
            </a:r>
          </a:p>
          <a:p>
            <a:pPr marL="216000" indent="-216000">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Ort</a:t>
            </a:r>
            <a:r>
              <a:rPr lang="fr-FR" baseline="0" dirty="0"/>
              <a:t>’ </a:t>
            </a:r>
            <a:r>
              <a:rPr lang="fr-FR" baseline="0" dirty="0" err="1"/>
              <a:t>might</a:t>
            </a:r>
            <a:r>
              <a:rPr lang="fr-FR" baseline="0" dirty="0"/>
              <a:t> </a:t>
            </a:r>
            <a:r>
              <a:rPr lang="fr-FR" baseline="0" dirty="0" err="1"/>
              <a:t>be</a:t>
            </a:r>
            <a:r>
              <a:rPr lang="fr-FR" baseline="0" dirty="0"/>
              <a:t> to point to a </a:t>
            </a:r>
            <a:r>
              <a:rPr lang="fr-FR" baseline="0" dirty="0" err="1"/>
              <a:t>particular</a:t>
            </a:r>
            <a:r>
              <a:rPr lang="fr-FR" baseline="0" dirty="0"/>
              <a:t> place on a </a:t>
            </a:r>
            <a:r>
              <a:rPr lang="fr-FR" baseline="0" dirty="0" err="1"/>
              <a:t>map</a:t>
            </a:r>
            <a:r>
              <a:rPr lang="fr-FR" baseline="0" dirty="0"/>
              <a:t>. </a:t>
            </a:r>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after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‘Ort’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720" indent="0">
              <a:lnSpc>
                <a:spcPct val="100000"/>
              </a:lnSpc>
              <a:buClr>
                <a:srgbClr val="000000"/>
              </a:buClr>
              <a:buFont typeface="Calibri"/>
              <a:buNone/>
            </a:pPr>
            <a:endParaRPr lang="en-GB" sz="1200" b="0" strike="noStrike" spc="-1" baseline="0" dirty="0">
              <a:solidFill>
                <a:srgbClr val="000000"/>
              </a:solidFill>
              <a:latin typeface="+mn-lt"/>
            </a:endParaRPr>
          </a:p>
          <a:p>
            <a:pPr marL="720" indent="0">
              <a:lnSpc>
                <a:spcPct val="100000"/>
              </a:lnSpc>
              <a:buClr>
                <a:srgbClr val="000000"/>
              </a:buClr>
              <a:buFont typeface="Calibri"/>
              <a:buNone/>
            </a:pPr>
            <a:r>
              <a:rPr lang="en-GB" sz="1200" b="1" strike="noStrike" spc="-1" baseline="0" dirty="0">
                <a:solidFill>
                  <a:srgbClr val="000000"/>
                </a:solidFill>
                <a:latin typeface="+mn-lt"/>
              </a:rPr>
              <a:t>Note:</a:t>
            </a:r>
            <a:r>
              <a:rPr lang="en-GB" sz="1200" b="0" strike="noStrike" spc="-1" baseline="0" dirty="0">
                <a:solidFill>
                  <a:srgbClr val="000000"/>
                </a:solidFill>
                <a:latin typeface="+mn-lt"/>
              </a:rPr>
              <a:t> ‘</a:t>
            </a:r>
            <a:r>
              <a:rPr lang="en-GB" sz="1200" b="0" strike="noStrike" spc="-1" baseline="0" dirty="0" err="1">
                <a:solidFill>
                  <a:srgbClr val="000000"/>
                </a:solidFill>
                <a:latin typeface="+mn-lt"/>
              </a:rPr>
              <a:t>Uhr</a:t>
            </a:r>
            <a:r>
              <a:rPr lang="en-GB" sz="1200" b="0" strike="noStrike" spc="-1" baseline="0" dirty="0">
                <a:solidFill>
                  <a:srgbClr val="000000"/>
                </a:solidFill>
                <a:latin typeface="+mn-lt"/>
              </a:rPr>
              <a:t>’ is a slight exception as the ‘r’ does not directly follow the vowel. However, ‘h’ following a vowel makes a long vowel sound, so the ‘r’ sound here is the same as after a vowel. </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Word frequency: Ort </a:t>
            </a:r>
            <a:r>
              <a:rPr lang="en-GB" sz="1200" b="0" strike="noStrike" spc="-1" dirty="0">
                <a:solidFill>
                  <a:srgbClr val="002060"/>
                </a:solidFill>
                <a:latin typeface="Century Gothic"/>
                <a:ea typeface="Century Gothic"/>
              </a:rPr>
              <a:t>[341] </a:t>
            </a:r>
            <a:r>
              <a:rPr lang="en-GB" sz="1200" b="1" strike="noStrike" spc="-1" dirty="0" err="1">
                <a:solidFill>
                  <a:srgbClr val="002060"/>
                </a:solidFill>
                <a:latin typeface="Century Gothic"/>
                <a:ea typeface="Century Gothic"/>
              </a:rPr>
              <a:t>Uhr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[348] </a:t>
            </a:r>
            <a:r>
              <a:rPr lang="en-GB" sz="1200" b="1" strike="noStrike" spc="-1" dirty="0">
                <a:solidFill>
                  <a:srgbClr val="002060"/>
                </a:solidFill>
                <a:latin typeface="Century Gothic"/>
                <a:ea typeface="Century Gothic"/>
              </a:rPr>
              <a:t>Tier</a:t>
            </a:r>
            <a:r>
              <a:rPr lang="en-GB" sz="1200" b="0" strike="noStrike" spc="-1" dirty="0">
                <a:solidFill>
                  <a:srgbClr val="002060"/>
                </a:solidFill>
                <a:latin typeface="Century Gothic"/>
                <a:ea typeface="Century Gothic"/>
              </a:rPr>
              <a:t> [614] </a:t>
            </a:r>
            <a:r>
              <a:rPr lang="en-GB" sz="1200" b="1" strike="noStrike" spc="-1" dirty="0" err="1">
                <a:solidFill>
                  <a:srgbClr val="002060"/>
                </a:solidFill>
                <a:latin typeface="Century Gothic"/>
                <a:ea typeface="Century Gothic"/>
              </a:rPr>
              <a:t>lernen</a:t>
            </a:r>
            <a:r>
              <a:rPr lang="en-GB" sz="1200" b="0" strike="noStrike" spc="-1" dirty="0">
                <a:solidFill>
                  <a:srgbClr val="002060"/>
                </a:solidFill>
                <a:latin typeface="Century Gothic"/>
                <a:ea typeface="Century Gothic"/>
              </a:rPr>
              <a:t> [288] </a:t>
            </a:r>
            <a:r>
              <a:rPr lang="en-GB" sz="1200" b="1" strike="noStrike" spc="-1" dirty="0" err="1">
                <a:solidFill>
                  <a:srgbClr val="002060"/>
                </a:solidFill>
                <a:latin typeface="Century Gothic"/>
                <a:ea typeface="Century Gothic"/>
              </a:rPr>
              <a:t>Farbe</a:t>
            </a:r>
            <a:r>
              <a:rPr lang="en-GB" sz="1200" b="0" strike="noStrike" spc="-1" dirty="0">
                <a:solidFill>
                  <a:srgbClr val="002060"/>
                </a:solidFill>
                <a:latin typeface="Century Gothic"/>
                <a:ea typeface="Century Gothic"/>
              </a:rPr>
              <a:t> [1079]</a:t>
            </a:r>
            <a:endParaRPr lang="en-GB" sz="1200" b="1" strike="noStrike" spc="-1" dirty="0">
              <a:solidFill>
                <a:srgbClr val="002060"/>
              </a:solidFill>
              <a:latin typeface="Century Gothic"/>
              <a:ea typeface="Century Gothic"/>
            </a:endParaRPr>
          </a:p>
          <a:p>
            <a:r>
              <a:rPr lang="en-GB" dirty="0"/>
              <a:t>Jones, R.L &amp; </a:t>
            </a:r>
            <a:r>
              <a:rPr lang="en-GB" dirty="0" err="1"/>
              <a:t>Tschirner</a:t>
            </a:r>
            <a:r>
              <a:rPr lang="en-GB" dirty="0"/>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1763261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[r] </a:t>
            </a:r>
            <a:r>
              <a:rPr lang="en-GB" sz="1200" b="0" strike="noStrike" spc="-1" dirty="0">
                <a:solidFill>
                  <a:srgbClr val="000000"/>
                </a:solidFill>
                <a:latin typeface="+mn-lt"/>
                <a:ea typeface="Calibri"/>
              </a:rPr>
              <a:t>by identifying words with [r] before or after a vowel with previously taught and some unknown words.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Pupils write down numbers 1-8. They will write down ‘A’ (r before a vowel) or ‘B’ (r after a vowel) for each answer. As an extra task they could try to transcribe the word they hear. </a:t>
            </a:r>
          </a:p>
          <a:p>
            <a:r>
              <a:rPr lang="en-GB" dirty="0"/>
              <a:t>2. Click audio button 1 and discuss whether it is like ‘rot’ or like ‘Ort’. Click to reveal answer. Click again to reveal correct spelling of the word. </a:t>
            </a:r>
          </a:p>
          <a:p>
            <a:r>
              <a:rPr lang="en-GB" dirty="0"/>
              <a:t>3. Repeat for items 2-8. </a:t>
            </a:r>
          </a:p>
          <a:p>
            <a:endParaRPr lang="en-GB" dirty="0"/>
          </a:p>
          <a:p>
            <a:r>
              <a:rPr lang="en-GB" b="1" dirty="0"/>
              <a:t>Transcript:</a:t>
            </a:r>
          </a:p>
          <a:p>
            <a:r>
              <a:rPr lang="en-GB" dirty="0" err="1"/>
              <a:t>richtig</a:t>
            </a:r>
            <a:endParaRPr lang="en-GB" dirty="0"/>
          </a:p>
          <a:p>
            <a:r>
              <a:rPr lang="en-GB" dirty="0"/>
              <a:t>morgen</a:t>
            </a:r>
          </a:p>
          <a:p>
            <a:r>
              <a:rPr lang="en-GB" dirty="0" err="1"/>
              <a:t>klar</a:t>
            </a:r>
            <a:endParaRPr lang="en-GB" dirty="0"/>
          </a:p>
          <a:p>
            <a:r>
              <a:rPr lang="en-GB" dirty="0"/>
              <a:t>Frau</a:t>
            </a:r>
          </a:p>
          <a:p>
            <a:r>
              <a:rPr lang="en-GB" dirty="0"/>
              <a:t>Freitag</a:t>
            </a:r>
          </a:p>
          <a:p>
            <a:r>
              <a:rPr lang="en-GB" dirty="0"/>
              <a:t>Form</a:t>
            </a:r>
          </a:p>
          <a:p>
            <a:r>
              <a:rPr lang="en-GB" dirty="0" err="1"/>
              <a:t>nicht</a:t>
            </a:r>
            <a:r>
              <a:rPr lang="en-GB" dirty="0"/>
              <a:t> </a:t>
            </a:r>
            <a:r>
              <a:rPr lang="en-GB" dirty="0" err="1"/>
              <a:t>wahr</a:t>
            </a:r>
            <a:endParaRPr lang="en-GB" dirty="0"/>
          </a:p>
          <a:p>
            <a:r>
              <a:rPr lang="en-GB" dirty="0" err="1"/>
              <a:t>trinken</a:t>
            </a:r>
            <a:endParaRPr lang="en-GB" dirty="0"/>
          </a:p>
          <a:p>
            <a:endParaRPr lang="en-GB" dirty="0"/>
          </a:p>
          <a:p>
            <a:r>
              <a:rPr lang="en-GB" b="1" dirty="0"/>
              <a:t>Word frequency of unknown words:</a:t>
            </a:r>
          </a:p>
          <a:p>
            <a:r>
              <a:rPr lang="en-GB" b="0" dirty="0"/>
              <a:t>morgen [752] </a:t>
            </a:r>
            <a:r>
              <a:rPr lang="en-GB" b="0" dirty="0" err="1"/>
              <a:t>trinken</a:t>
            </a:r>
            <a:r>
              <a:rPr lang="en-GB" b="0" dirty="0"/>
              <a:t> [634]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b="0" dirty="0"/>
          </a:p>
        </p:txBody>
      </p:sp>
      <p:sp>
        <p:nvSpPr>
          <p:cNvPr id="4" name="Slide Number Placeholder 3"/>
          <p:cNvSpPr>
            <a:spLocks noGrp="1"/>
          </p:cNvSpPr>
          <p:nvPr>
            <p:ph type="sldNum" sz="quarter" idx="5"/>
          </p:nvPr>
        </p:nvSpPr>
        <p:spPr/>
        <p:txBody>
          <a:bodyPr/>
          <a:lstStyle/>
          <a:p>
            <a:fld id="{6F88A7DB-3951-47CF-8E53-B42241E86674}" type="slidenum">
              <a:rPr lang="en-GB" smtClean="0"/>
              <a:t>6</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 [1/2]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word to appear, and click again for picture/English to appear. As this is useful classroom language, you may want to use gestures or demonstrate the actions yourself too and continue to use these in future. Start with pupils standing up so they can sit down for </a:t>
            </a:r>
            <a:r>
              <a:rPr lang="en-GB" sz="1200" b="0" i="1" strike="noStrike" spc="-1" dirty="0" err="1">
                <a:latin typeface="Arial"/>
              </a:rPr>
              <a:t>sitzen</a:t>
            </a:r>
            <a:r>
              <a:rPr lang="en-GB" sz="1200" b="0" strike="noStrike" spc="-1" dirty="0">
                <a:latin typeface="Arial"/>
              </a:rPr>
              <a:t>!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pronunciation of each word as it appears.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Once all 6 pieces of vocabulary are on the board practise repeating again, varying volume and voice.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If you have chosen to use actions, now practise first giving the German words (in random order) one by one and pupils doing the actions. Then you do the actions and pupils say the correct German word chorally. </a:t>
            </a:r>
          </a:p>
          <a:p>
            <a:pPr>
              <a:lnSpc>
                <a:spcPct val="100000"/>
              </a:lnSpc>
            </a:pPr>
            <a:endParaRPr lang="en-GB" sz="1200" b="0" strike="noStrike" spc="-1" dirty="0">
              <a:latin typeface="Arial"/>
            </a:endParaRPr>
          </a:p>
          <a:p>
            <a:pPr>
              <a:lnSpc>
                <a:spcPct val="100000"/>
              </a:lnSpc>
            </a:pPr>
            <a:r>
              <a:rPr lang="en-GB" sz="1200" b="1" strike="noStrike" spc="-1" dirty="0">
                <a:latin typeface="Arial"/>
              </a:rPr>
              <a:t>Possible actions: sit down; rotate arms in a circular motion (like Wind The Bobbin Up!); draw a question mark in the air; put hand up keenly; write a sentence in the air; pretend you have someone next to you and point rapidly between them and yourself (or use two pupils next to each other).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r>
              <a:rPr lang="en-GB" b="1" dirty="0"/>
              <a:t>Timing: 5 minutes (including previous slide) </a:t>
            </a:r>
            <a:br>
              <a:rPr lang="en-GB" dirty="0"/>
            </a:br>
            <a:br>
              <a:rPr lang="en-GB" b="1" dirty="0"/>
            </a:br>
            <a:r>
              <a:rPr lang="en-GB" b="1" dirty="0"/>
              <a:t>Aim: </a:t>
            </a:r>
            <a:r>
              <a:rPr lang="en-GB" b="0" dirty="0"/>
              <a:t>to</a:t>
            </a:r>
            <a:r>
              <a:rPr lang="en-GB" b="0" baseline="0" dirty="0"/>
              <a:t> provide production (speaking) practice with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German words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German. The number prompts are the trigger (i.e. wait for the hand and then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German word disappear in turn. Encourage pupils to use the actions you used if relevant as each word disappears, and then to recall the German word.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recap the 2 possible English translations of German present tense and to introduce the use of time adverbs to determine these. </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4626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17.png"/><Relationship Id="rId18" Type="http://schemas.openxmlformats.org/officeDocument/2006/relationships/audio" Target="../media/audio18.wav"/><Relationship Id="rId3" Type="http://schemas.openxmlformats.org/officeDocument/2006/relationships/audio" Target="../media/audio10.wav"/><Relationship Id="rId21" Type="http://schemas.openxmlformats.org/officeDocument/2006/relationships/audio" Target="../media/audio20.wav"/><Relationship Id="rId7" Type="http://schemas.openxmlformats.org/officeDocument/2006/relationships/audio" Target="../media/audio14.wav"/><Relationship Id="rId12" Type="http://schemas.openxmlformats.org/officeDocument/2006/relationships/audio" Target="../media/audio17.wav"/><Relationship Id="rId17" Type="http://schemas.openxmlformats.org/officeDocument/2006/relationships/image" Target="../media/image44.png"/><Relationship Id="rId25" Type="http://schemas.openxmlformats.org/officeDocument/2006/relationships/audio" Target="../media/audio24.wav"/><Relationship Id="rId2" Type="http://schemas.openxmlformats.org/officeDocument/2006/relationships/notesSlide" Target="../notesSlides/notesSlide11.xml"/><Relationship Id="rId16" Type="http://schemas.openxmlformats.org/officeDocument/2006/relationships/image" Target="../media/image43.png"/><Relationship Id="rId20" Type="http://schemas.openxmlformats.org/officeDocument/2006/relationships/audio" Target="../media/audio19.wav"/><Relationship Id="rId1" Type="http://schemas.openxmlformats.org/officeDocument/2006/relationships/slideLayout" Target="../slideLayouts/slideLayout5.xml"/><Relationship Id="rId6" Type="http://schemas.openxmlformats.org/officeDocument/2006/relationships/audio" Target="../media/audio13.wav"/><Relationship Id="rId11" Type="http://schemas.openxmlformats.org/officeDocument/2006/relationships/image" Target="../media/image20.png"/><Relationship Id="rId24" Type="http://schemas.openxmlformats.org/officeDocument/2006/relationships/audio" Target="../media/audio23.wav"/><Relationship Id="rId5" Type="http://schemas.openxmlformats.org/officeDocument/2006/relationships/audio" Target="../media/audio12.wav"/><Relationship Id="rId15" Type="http://schemas.openxmlformats.org/officeDocument/2006/relationships/image" Target="../media/image42.png"/><Relationship Id="rId23" Type="http://schemas.openxmlformats.org/officeDocument/2006/relationships/audio" Target="../media/audio22.wav"/><Relationship Id="rId10" Type="http://schemas.openxmlformats.org/officeDocument/2006/relationships/image" Target="../media/image19.png"/><Relationship Id="rId19" Type="http://schemas.openxmlformats.org/officeDocument/2006/relationships/image" Target="../media/image45.png"/><Relationship Id="rId4" Type="http://schemas.openxmlformats.org/officeDocument/2006/relationships/audio" Target="../media/audio11.wav"/><Relationship Id="rId9" Type="http://schemas.openxmlformats.org/officeDocument/2006/relationships/audio" Target="../media/audio16.wav"/><Relationship Id="rId14" Type="http://schemas.openxmlformats.org/officeDocument/2006/relationships/image" Target="../media/image18.svg"/><Relationship Id="rId22" Type="http://schemas.openxmlformats.org/officeDocument/2006/relationships/audio" Target="../media/audio21.wav"/></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4.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0.svg"/><Relationship Id="rId4" Type="http://schemas.openxmlformats.org/officeDocument/2006/relationships/image" Target="../media/image11.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audio" Target="../media/audio4.wav"/><Relationship Id="rId12" Type="http://schemas.openxmlformats.org/officeDocument/2006/relationships/image" Target="../media/image19.png"/><Relationship Id="rId2" Type="http://schemas.openxmlformats.org/officeDocument/2006/relationships/notesSlide" Target="../notesSlides/notesSlide6.xml"/><Relationship Id="rId16" Type="http://schemas.openxmlformats.org/officeDocument/2006/relationships/audio" Target="../media/audio9.wav"/><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image" Target="../media/image18.svg"/><Relationship Id="rId5" Type="http://schemas.openxmlformats.org/officeDocument/2006/relationships/audio" Target="../media/audio2.wav"/><Relationship Id="rId15" Type="http://schemas.openxmlformats.org/officeDocument/2006/relationships/audio" Target="../media/audio8.wav"/><Relationship Id="rId10"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audio" Target="../media/audio6.wav"/><Relationship Id="rId14" Type="http://schemas.openxmlformats.org/officeDocument/2006/relationships/audio" Target="../media/audio7.wav"/></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8.png"/><Relationship Id="rId3" Type="http://schemas.openxmlformats.org/officeDocument/2006/relationships/image" Target="../media/image17.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2.svg"/><Relationship Id="rId11" Type="http://schemas.openxmlformats.org/officeDocument/2006/relationships/image" Target="../media/image26.png"/><Relationship Id="rId5" Type="http://schemas.openxmlformats.org/officeDocument/2006/relationships/image" Target="../media/image21.png"/><Relationship Id="rId10" Type="http://schemas.microsoft.com/office/2007/relationships/hdphoto" Target="../media/hdphoto1.wdp"/><Relationship Id="rId4" Type="http://schemas.openxmlformats.org/officeDocument/2006/relationships/image" Target="../media/image18.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18.svg"/><Relationship Id="rId10" Type="http://schemas.openxmlformats.org/officeDocument/2006/relationships/image" Target="../media/image34.png"/><Relationship Id="rId4" Type="http://schemas.openxmlformats.org/officeDocument/2006/relationships/image" Target="../media/image17.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pic>
        <p:nvPicPr>
          <p:cNvPr id="30" name="Picture 29">
            <a:extLst>
              <a:ext uri="{FF2B5EF4-FFF2-40B4-BE49-F238E27FC236}">
                <a16:creationId xmlns:a16="http://schemas.microsoft.com/office/drawing/2014/main" id="{A8E4409F-2B84-4165-A36B-F58671508E6F}"/>
              </a:ext>
            </a:extLst>
          </p:cNvPr>
          <p:cNvPicPr>
            <a:picLocks noChangeAspect="1"/>
          </p:cNvPicPr>
          <p:nvPr/>
        </p:nvPicPr>
        <p:blipFill>
          <a:blip r:embed="rId3"/>
          <a:stretch>
            <a:fillRect/>
          </a:stretch>
        </p:blipFill>
        <p:spPr>
          <a:xfrm>
            <a:off x="0" y="2083504"/>
            <a:ext cx="4350984" cy="2850355"/>
          </a:xfrm>
          <a:prstGeom prst="rect">
            <a:avLst/>
          </a:prstGeom>
        </p:spPr>
      </p:pic>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60470" y="5477524"/>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 I do and I am doing</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[r]</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395040"/>
            <a:ext cx="4350240" cy="1144800"/>
          </a:xfrm>
        </p:spPr>
        <p:txBody>
          <a:bodyPr/>
          <a:lstStyle/>
          <a:p>
            <a:pPr algn="ctr"/>
            <a:r>
              <a:rPr lang="en-GB" sz="4000" b="1" spc="-1" dirty="0">
                <a:solidFill>
                  <a:schemeClr val="bg1"/>
                </a:solidFill>
                <a:latin typeface="Century Gothic" panose="020B0502020202020204" pitchFamily="34" charset="0"/>
                <a:ea typeface="Century Gothic"/>
              </a:rPr>
              <a:t>Talking about activities and events</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2</a:t>
            </a:r>
          </a:p>
        </p:txBody>
      </p:sp>
      <p:pic>
        <p:nvPicPr>
          <p:cNvPr id="3" name="Picture 2">
            <a:extLst>
              <a:ext uri="{FF2B5EF4-FFF2-40B4-BE49-F238E27FC236}">
                <a16:creationId xmlns:a16="http://schemas.microsoft.com/office/drawing/2014/main" id="{B5FB6565-7A6B-4BDF-8380-A4196CE5190F}"/>
              </a:ext>
            </a:extLst>
          </p:cNvPr>
          <p:cNvPicPr>
            <a:picLocks noChangeAspect="1"/>
          </p:cNvPicPr>
          <p:nvPr/>
        </p:nvPicPr>
        <p:blipFill>
          <a:blip r:embed="rId5"/>
          <a:stretch>
            <a:fillRect/>
          </a:stretch>
        </p:blipFill>
        <p:spPr>
          <a:xfrm>
            <a:off x="60470" y="2206970"/>
            <a:ext cx="4206605" cy="2615411"/>
          </a:xfrm>
          <a:prstGeom prst="rect">
            <a:avLst/>
          </a:prstGeom>
        </p:spPr>
      </p:pic>
      <p:pic>
        <p:nvPicPr>
          <p:cNvPr id="4" name="Picture 3">
            <a:extLst>
              <a:ext uri="{FF2B5EF4-FFF2-40B4-BE49-F238E27FC236}">
                <a16:creationId xmlns:a16="http://schemas.microsoft.com/office/drawing/2014/main" id="{B528FD70-151B-49FC-832D-B700605CFF48}"/>
              </a:ext>
            </a:extLst>
          </p:cNvPr>
          <p:cNvPicPr>
            <a:picLocks noChangeAspect="1"/>
          </p:cNvPicPr>
          <p:nvPr/>
        </p:nvPicPr>
        <p:blipFill>
          <a:blip r:embed="rId6"/>
          <a:stretch>
            <a:fillRect/>
          </a:stretch>
        </p:blipFill>
        <p:spPr>
          <a:xfrm>
            <a:off x="1430607" y="3508681"/>
            <a:ext cx="286537" cy="469433"/>
          </a:xfrm>
          <a:prstGeom prst="rect">
            <a:avLst/>
          </a:prstGeom>
        </p:spPr>
      </p:pic>
      <p:pic>
        <p:nvPicPr>
          <p:cNvPr id="5" name="Picture 4">
            <a:extLst>
              <a:ext uri="{FF2B5EF4-FFF2-40B4-BE49-F238E27FC236}">
                <a16:creationId xmlns:a16="http://schemas.microsoft.com/office/drawing/2014/main" id="{21974AF5-A166-41E4-9691-83AE5B4597A5}"/>
              </a:ext>
            </a:extLst>
          </p:cNvPr>
          <p:cNvPicPr>
            <a:picLocks noChangeAspect="1"/>
          </p:cNvPicPr>
          <p:nvPr/>
        </p:nvPicPr>
        <p:blipFill>
          <a:blip r:embed="rId7"/>
          <a:stretch>
            <a:fillRect/>
          </a:stretch>
        </p:blipFill>
        <p:spPr>
          <a:xfrm>
            <a:off x="2555026" y="4017639"/>
            <a:ext cx="664522" cy="1609483"/>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95C6E43-D4E0-4C51-ADA8-D97ACA0FA358}"/>
              </a:ext>
            </a:extLst>
          </p:cNvPr>
          <p:cNvSpPr txBox="1"/>
          <p:nvPr/>
        </p:nvSpPr>
        <p:spPr>
          <a:xfrm>
            <a:off x="4124386" y="1364421"/>
            <a:ext cx="8002345" cy="5262979"/>
          </a:xfrm>
          <a:custGeom>
            <a:avLst/>
            <a:gdLst>
              <a:gd name="connsiteX0" fmla="*/ 0 w 8002345"/>
              <a:gd name="connsiteY0" fmla="*/ 0 h 5262979"/>
              <a:gd name="connsiteX1" fmla="*/ 586839 w 8002345"/>
              <a:gd name="connsiteY1" fmla="*/ 0 h 5262979"/>
              <a:gd name="connsiteX2" fmla="*/ 1013630 w 8002345"/>
              <a:gd name="connsiteY2" fmla="*/ 0 h 5262979"/>
              <a:gd name="connsiteX3" fmla="*/ 1840539 w 8002345"/>
              <a:gd name="connsiteY3" fmla="*/ 0 h 5262979"/>
              <a:gd name="connsiteX4" fmla="*/ 2427378 w 8002345"/>
              <a:gd name="connsiteY4" fmla="*/ 0 h 5262979"/>
              <a:gd name="connsiteX5" fmla="*/ 3014217 w 8002345"/>
              <a:gd name="connsiteY5" fmla="*/ 0 h 5262979"/>
              <a:gd name="connsiteX6" fmla="*/ 3841126 w 8002345"/>
              <a:gd name="connsiteY6" fmla="*/ 0 h 5262979"/>
              <a:gd name="connsiteX7" fmla="*/ 4347941 w 8002345"/>
              <a:gd name="connsiteY7" fmla="*/ 0 h 5262979"/>
              <a:gd name="connsiteX8" fmla="*/ 5174850 w 8002345"/>
              <a:gd name="connsiteY8" fmla="*/ 0 h 5262979"/>
              <a:gd name="connsiteX9" fmla="*/ 6001759 w 8002345"/>
              <a:gd name="connsiteY9" fmla="*/ 0 h 5262979"/>
              <a:gd name="connsiteX10" fmla="*/ 6668621 w 8002345"/>
              <a:gd name="connsiteY10" fmla="*/ 0 h 5262979"/>
              <a:gd name="connsiteX11" fmla="*/ 8002345 w 8002345"/>
              <a:gd name="connsiteY11" fmla="*/ 0 h 5262979"/>
              <a:gd name="connsiteX12" fmla="*/ 8002345 w 8002345"/>
              <a:gd name="connsiteY12" fmla="*/ 605243 h 5262979"/>
              <a:gd name="connsiteX13" fmla="*/ 8002345 w 8002345"/>
              <a:gd name="connsiteY13" fmla="*/ 1105226 h 5262979"/>
              <a:gd name="connsiteX14" fmla="*/ 8002345 w 8002345"/>
              <a:gd name="connsiteY14" fmla="*/ 1763098 h 5262979"/>
              <a:gd name="connsiteX15" fmla="*/ 8002345 w 8002345"/>
              <a:gd name="connsiteY15" fmla="*/ 2420970 h 5262979"/>
              <a:gd name="connsiteX16" fmla="*/ 8002345 w 8002345"/>
              <a:gd name="connsiteY16" fmla="*/ 3078843 h 5262979"/>
              <a:gd name="connsiteX17" fmla="*/ 8002345 w 8002345"/>
              <a:gd name="connsiteY17" fmla="*/ 3789345 h 5262979"/>
              <a:gd name="connsiteX18" fmla="*/ 8002345 w 8002345"/>
              <a:gd name="connsiteY18" fmla="*/ 4499847 h 5262979"/>
              <a:gd name="connsiteX19" fmla="*/ 8002345 w 8002345"/>
              <a:gd name="connsiteY19" fmla="*/ 5262979 h 5262979"/>
              <a:gd name="connsiteX20" fmla="*/ 7575553 w 8002345"/>
              <a:gd name="connsiteY20" fmla="*/ 5262979 h 5262979"/>
              <a:gd name="connsiteX21" fmla="*/ 6748644 w 8002345"/>
              <a:gd name="connsiteY21" fmla="*/ 5262979 h 5262979"/>
              <a:gd name="connsiteX22" fmla="*/ 6081782 w 8002345"/>
              <a:gd name="connsiteY22" fmla="*/ 5262979 h 5262979"/>
              <a:gd name="connsiteX23" fmla="*/ 5574967 w 8002345"/>
              <a:gd name="connsiteY23" fmla="*/ 5262979 h 5262979"/>
              <a:gd name="connsiteX24" fmla="*/ 4908105 w 8002345"/>
              <a:gd name="connsiteY24" fmla="*/ 5262979 h 5262979"/>
              <a:gd name="connsiteX25" fmla="*/ 4481313 w 8002345"/>
              <a:gd name="connsiteY25" fmla="*/ 5262979 h 5262979"/>
              <a:gd name="connsiteX26" fmla="*/ 4054521 w 8002345"/>
              <a:gd name="connsiteY26" fmla="*/ 5262979 h 5262979"/>
              <a:gd name="connsiteX27" fmla="*/ 3387659 w 8002345"/>
              <a:gd name="connsiteY27" fmla="*/ 5262979 h 5262979"/>
              <a:gd name="connsiteX28" fmla="*/ 2880844 w 8002345"/>
              <a:gd name="connsiteY28" fmla="*/ 5262979 h 5262979"/>
              <a:gd name="connsiteX29" fmla="*/ 2133959 w 8002345"/>
              <a:gd name="connsiteY29" fmla="*/ 5262979 h 5262979"/>
              <a:gd name="connsiteX30" fmla="*/ 1627143 w 8002345"/>
              <a:gd name="connsiteY30" fmla="*/ 5262979 h 5262979"/>
              <a:gd name="connsiteX31" fmla="*/ 880258 w 8002345"/>
              <a:gd name="connsiteY31" fmla="*/ 5262979 h 5262979"/>
              <a:gd name="connsiteX32" fmla="*/ 0 w 8002345"/>
              <a:gd name="connsiteY32" fmla="*/ 5262979 h 5262979"/>
              <a:gd name="connsiteX33" fmla="*/ 0 w 8002345"/>
              <a:gd name="connsiteY33" fmla="*/ 4552477 h 5262979"/>
              <a:gd name="connsiteX34" fmla="*/ 0 w 8002345"/>
              <a:gd name="connsiteY34" fmla="*/ 3841975 h 5262979"/>
              <a:gd name="connsiteX35" fmla="*/ 0 w 8002345"/>
              <a:gd name="connsiteY35" fmla="*/ 3078843 h 5262979"/>
              <a:gd name="connsiteX36" fmla="*/ 0 w 8002345"/>
              <a:gd name="connsiteY36" fmla="*/ 2473600 h 5262979"/>
              <a:gd name="connsiteX37" fmla="*/ 0 w 8002345"/>
              <a:gd name="connsiteY37" fmla="*/ 1710468 h 5262979"/>
              <a:gd name="connsiteX38" fmla="*/ 0 w 8002345"/>
              <a:gd name="connsiteY38" fmla="*/ 1157855 h 5262979"/>
              <a:gd name="connsiteX39" fmla="*/ 0 w 8002345"/>
              <a:gd name="connsiteY39" fmla="*/ 657872 h 5262979"/>
              <a:gd name="connsiteX40" fmla="*/ 0 w 8002345"/>
              <a:gd name="connsiteY40" fmla="*/ 0 h 52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02345" h="5262979" extrusionOk="0">
                <a:moveTo>
                  <a:pt x="0" y="0"/>
                </a:moveTo>
                <a:cubicBezTo>
                  <a:pt x="180528" y="5565"/>
                  <a:pt x="363013" y="13013"/>
                  <a:pt x="586839" y="0"/>
                </a:cubicBezTo>
                <a:cubicBezTo>
                  <a:pt x="810665" y="-13013"/>
                  <a:pt x="834316" y="-18889"/>
                  <a:pt x="1013630" y="0"/>
                </a:cubicBezTo>
                <a:cubicBezTo>
                  <a:pt x="1192944" y="18889"/>
                  <a:pt x="1527756" y="-38515"/>
                  <a:pt x="1840539" y="0"/>
                </a:cubicBezTo>
                <a:cubicBezTo>
                  <a:pt x="2153322" y="38515"/>
                  <a:pt x="2283244" y="-19999"/>
                  <a:pt x="2427378" y="0"/>
                </a:cubicBezTo>
                <a:cubicBezTo>
                  <a:pt x="2571512" y="19999"/>
                  <a:pt x="2816605" y="22727"/>
                  <a:pt x="3014217" y="0"/>
                </a:cubicBezTo>
                <a:cubicBezTo>
                  <a:pt x="3211829" y="-22727"/>
                  <a:pt x="3476159" y="7913"/>
                  <a:pt x="3841126" y="0"/>
                </a:cubicBezTo>
                <a:cubicBezTo>
                  <a:pt x="4206093" y="-7913"/>
                  <a:pt x="4157329" y="2681"/>
                  <a:pt x="4347941" y="0"/>
                </a:cubicBezTo>
                <a:cubicBezTo>
                  <a:pt x="4538554" y="-2681"/>
                  <a:pt x="4894942" y="25981"/>
                  <a:pt x="5174850" y="0"/>
                </a:cubicBezTo>
                <a:cubicBezTo>
                  <a:pt x="5454758" y="-25981"/>
                  <a:pt x="5599018" y="6267"/>
                  <a:pt x="6001759" y="0"/>
                </a:cubicBezTo>
                <a:cubicBezTo>
                  <a:pt x="6404500" y="-6267"/>
                  <a:pt x="6456762" y="-14678"/>
                  <a:pt x="6668621" y="0"/>
                </a:cubicBezTo>
                <a:cubicBezTo>
                  <a:pt x="6880480" y="14678"/>
                  <a:pt x="7344560" y="-50067"/>
                  <a:pt x="8002345" y="0"/>
                </a:cubicBezTo>
                <a:cubicBezTo>
                  <a:pt x="8014459" y="182864"/>
                  <a:pt x="8025655" y="341954"/>
                  <a:pt x="8002345" y="605243"/>
                </a:cubicBezTo>
                <a:cubicBezTo>
                  <a:pt x="7979035" y="868532"/>
                  <a:pt x="7985109" y="858799"/>
                  <a:pt x="8002345" y="1105226"/>
                </a:cubicBezTo>
                <a:cubicBezTo>
                  <a:pt x="8019581" y="1351653"/>
                  <a:pt x="7986366" y="1562596"/>
                  <a:pt x="8002345" y="1763098"/>
                </a:cubicBezTo>
                <a:cubicBezTo>
                  <a:pt x="8018324" y="1963600"/>
                  <a:pt x="7980655" y="2222199"/>
                  <a:pt x="8002345" y="2420970"/>
                </a:cubicBezTo>
                <a:cubicBezTo>
                  <a:pt x="8024035" y="2619741"/>
                  <a:pt x="7994603" y="2913605"/>
                  <a:pt x="8002345" y="3078843"/>
                </a:cubicBezTo>
                <a:cubicBezTo>
                  <a:pt x="8010087" y="3244081"/>
                  <a:pt x="7989608" y="3569710"/>
                  <a:pt x="8002345" y="3789345"/>
                </a:cubicBezTo>
                <a:cubicBezTo>
                  <a:pt x="8015082" y="4008980"/>
                  <a:pt x="8002129" y="4288579"/>
                  <a:pt x="8002345" y="4499847"/>
                </a:cubicBezTo>
                <a:cubicBezTo>
                  <a:pt x="8002561" y="4711115"/>
                  <a:pt x="8031480" y="5008202"/>
                  <a:pt x="8002345" y="5262979"/>
                </a:cubicBezTo>
                <a:cubicBezTo>
                  <a:pt x="7899798" y="5278090"/>
                  <a:pt x="7671336" y="5260945"/>
                  <a:pt x="7575553" y="5262979"/>
                </a:cubicBezTo>
                <a:cubicBezTo>
                  <a:pt x="7479770" y="5265013"/>
                  <a:pt x="7123443" y="5224047"/>
                  <a:pt x="6748644" y="5262979"/>
                </a:cubicBezTo>
                <a:cubicBezTo>
                  <a:pt x="6373845" y="5301911"/>
                  <a:pt x="6306490" y="5239474"/>
                  <a:pt x="6081782" y="5262979"/>
                </a:cubicBezTo>
                <a:cubicBezTo>
                  <a:pt x="5857074" y="5286484"/>
                  <a:pt x="5707033" y="5248331"/>
                  <a:pt x="5574967" y="5262979"/>
                </a:cubicBezTo>
                <a:cubicBezTo>
                  <a:pt x="5442902" y="5277627"/>
                  <a:pt x="5179688" y="5249087"/>
                  <a:pt x="4908105" y="5262979"/>
                </a:cubicBezTo>
                <a:cubicBezTo>
                  <a:pt x="4636522" y="5276871"/>
                  <a:pt x="4571178" y="5261115"/>
                  <a:pt x="4481313" y="5262979"/>
                </a:cubicBezTo>
                <a:cubicBezTo>
                  <a:pt x="4391448" y="5264843"/>
                  <a:pt x="4248775" y="5267645"/>
                  <a:pt x="4054521" y="5262979"/>
                </a:cubicBezTo>
                <a:cubicBezTo>
                  <a:pt x="3860267" y="5258313"/>
                  <a:pt x="3530447" y="5233051"/>
                  <a:pt x="3387659" y="5262979"/>
                </a:cubicBezTo>
                <a:cubicBezTo>
                  <a:pt x="3244871" y="5292907"/>
                  <a:pt x="3068813" y="5261766"/>
                  <a:pt x="2880844" y="5262979"/>
                </a:cubicBezTo>
                <a:cubicBezTo>
                  <a:pt x="2692876" y="5264192"/>
                  <a:pt x="2344018" y="5256007"/>
                  <a:pt x="2133959" y="5262979"/>
                </a:cubicBezTo>
                <a:cubicBezTo>
                  <a:pt x="1923900" y="5269951"/>
                  <a:pt x="1761981" y="5270784"/>
                  <a:pt x="1627143" y="5262979"/>
                </a:cubicBezTo>
                <a:cubicBezTo>
                  <a:pt x="1492305" y="5255174"/>
                  <a:pt x="1241803" y="5265297"/>
                  <a:pt x="880258" y="5262979"/>
                </a:cubicBezTo>
                <a:cubicBezTo>
                  <a:pt x="518714" y="5260661"/>
                  <a:pt x="367583" y="5303196"/>
                  <a:pt x="0" y="5262979"/>
                </a:cubicBezTo>
                <a:cubicBezTo>
                  <a:pt x="33392" y="5053981"/>
                  <a:pt x="28004" y="4755773"/>
                  <a:pt x="0" y="4552477"/>
                </a:cubicBezTo>
                <a:cubicBezTo>
                  <a:pt x="-28004" y="4349181"/>
                  <a:pt x="34011" y="4146872"/>
                  <a:pt x="0" y="3841975"/>
                </a:cubicBezTo>
                <a:cubicBezTo>
                  <a:pt x="-34011" y="3537078"/>
                  <a:pt x="35303" y="3457043"/>
                  <a:pt x="0" y="3078843"/>
                </a:cubicBezTo>
                <a:cubicBezTo>
                  <a:pt x="-35303" y="2700643"/>
                  <a:pt x="1211" y="2737374"/>
                  <a:pt x="0" y="2473600"/>
                </a:cubicBezTo>
                <a:cubicBezTo>
                  <a:pt x="-1211" y="2209826"/>
                  <a:pt x="18675" y="2051163"/>
                  <a:pt x="0" y="1710468"/>
                </a:cubicBezTo>
                <a:cubicBezTo>
                  <a:pt x="-18675" y="1369773"/>
                  <a:pt x="-22102" y="1398082"/>
                  <a:pt x="0" y="1157855"/>
                </a:cubicBezTo>
                <a:cubicBezTo>
                  <a:pt x="22102" y="917628"/>
                  <a:pt x="17895" y="844833"/>
                  <a:pt x="0" y="657872"/>
                </a:cubicBezTo>
                <a:cubicBezTo>
                  <a:pt x="-17895" y="470911"/>
                  <a:pt x="16126" y="255947"/>
                  <a:pt x="0" y="0"/>
                </a:cubicBezTo>
                <a:close/>
              </a:path>
            </a:pathLst>
          </a:custGeom>
          <a:noFill/>
          <a:ln w="63500" cap="rnd" cmpd="thickThin">
            <a:solidFill>
              <a:srgbClr val="00206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endParaRPr lang="en-GB" dirty="0"/>
          </a:p>
        </p:txBody>
      </p:sp>
      <p:graphicFrame>
        <p:nvGraphicFramePr>
          <p:cNvPr id="111" name="Table 5"/>
          <p:cNvGraphicFramePr/>
          <p:nvPr>
            <p:extLst>
              <p:ext uri="{D42A27DB-BD31-4B8C-83A1-F6EECF244321}">
                <p14:modId xmlns:p14="http://schemas.microsoft.com/office/powerpoint/2010/main" val="1776821948"/>
              </p:ext>
            </p:extLst>
          </p:nvPr>
        </p:nvGraphicFramePr>
        <p:xfrm>
          <a:off x="4124387" y="1729513"/>
          <a:ext cx="8002345" cy="4455124"/>
        </p:xfrm>
        <a:graphic>
          <a:graphicData uri="http://schemas.openxmlformats.org/drawingml/2006/table">
            <a:tbl>
              <a:tblPr>
                <a:tableStyleId>{2D5ABB26-0587-4C30-8999-92F81FD0307C}</a:tableStyleId>
              </a:tblPr>
              <a:tblGrid>
                <a:gridCol w="477777">
                  <a:extLst>
                    <a:ext uri="{9D8B030D-6E8A-4147-A177-3AD203B41FA5}">
                      <a16:colId xmlns:a16="http://schemas.microsoft.com/office/drawing/2014/main" val="20000"/>
                    </a:ext>
                  </a:extLst>
                </a:gridCol>
                <a:gridCol w="3531783">
                  <a:extLst>
                    <a:ext uri="{9D8B030D-6E8A-4147-A177-3AD203B41FA5}">
                      <a16:colId xmlns:a16="http://schemas.microsoft.com/office/drawing/2014/main" val="20002"/>
                    </a:ext>
                  </a:extLst>
                </a:gridCol>
                <a:gridCol w="3992785">
                  <a:extLst>
                    <a:ext uri="{9D8B030D-6E8A-4147-A177-3AD203B41FA5}">
                      <a16:colId xmlns:a16="http://schemas.microsoft.com/office/drawing/2014/main" val="20003"/>
                    </a:ext>
                  </a:extLst>
                </a:gridCol>
              </a:tblGrid>
              <a:tr h="499063">
                <a:tc>
                  <a:txBody>
                    <a:bodyPr/>
                    <a:lstStyle/>
                    <a:p>
                      <a:pPr algn="ctr">
                        <a:lnSpc>
                          <a:spcPct val="100000"/>
                        </a:lnSpc>
                      </a:pPr>
                      <a:endParaRPr lang="en-GB" sz="2800" b="0" strike="noStrike" spc="-1" dirty="0">
                        <a:solidFill>
                          <a:srgbClr val="002060"/>
                        </a:solidFill>
                        <a:latin typeface="Century gothic"/>
                      </a:endParaRPr>
                    </a:p>
                  </a:txBody>
                  <a:tcPr anchor="ctr"/>
                </a:tc>
                <a:tc>
                  <a:txBody>
                    <a:bodyPr/>
                    <a:lstStyle/>
                    <a:p>
                      <a:pPr algn="ctr">
                        <a:lnSpc>
                          <a:spcPct val="100000"/>
                        </a:lnSpc>
                      </a:pPr>
                      <a:r>
                        <a:rPr lang="en-GB" sz="2800" b="1" strike="noStrike" spc="-1" dirty="0">
                          <a:solidFill>
                            <a:srgbClr val="002060"/>
                          </a:solidFill>
                        </a:rPr>
                        <a:t>A</a:t>
                      </a:r>
                      <a:endParaRPr lang="en-GB" sz="2800" b="1" strike="noStrike" spc="-1" dirty="0">
                        <a:solidFill>
                          <a:srgbClr val="002060"/>
                        </a:solidFill>
                        <a:latin typeface="Century gothic"/>
                      </a:endParaRPr>
                    </a:p>
                  </a:txBody>
                  <a:tcPr anchor="ctr"/>
                </a:tc>
                <a:tc>
                  <a:txBody>
                    <a:bodyPr/>
                    <a:lstStyle/>
                    <a:p>
                      <a:pPr algn="ctr">
                        <a:lnSpc>
                          <a:spcPct val="100000"/>
                        </a:lnSpc>
                      </a:pPr>
                      <a:r>
                        <a:rPr lang="en-GB" sz="2800" b="1" strike="noStrike" spc="-1" dirty="0">
                          <a:solidFill>
                            <a:srgbClr val="002060"/>
                          </a:solidFill>
                        </a:rPr>
                        <a:t>B</a:t>
                      </a:r>
                      <a:endParaRPr lang="en-GB" sz="2800" b="1" strike="noStrike" spc="-1" dirty="0">
                        <a:solidFill>
                          <a:srgbClr val="002060"/>
                        </a:solidFill>
                        <a:latin typeface="Century gothic"/>
                      </a:endParaRPr>
                    </a:p>
                  </a:txBody>
                  <a:tcPr anchor="ctr"/>
                </a:tc>
                <a:extLst>
                  <a:ext uri="{0D108BD9-81ED-4DB2-BD59-A6C34878D82A}">
                    <a16:rowId xmlns:a16="http://schemas.microsoft.com/office/drawing/2014/main" val="10000"/>
                  </a:ext>
                </a:extLst>
              </a:tr>
              <a:tr h="440683">
                <a:tc>
                  <a:txBody>
                    <a:bodyPr/>
                    <a:lstStyle/>
                    <a:p>
                      <a:pPr algn="ctr">
                        <a:lnSpc>
                          <a:spcPct val="100000"/>
                        </a:lnSpc>
                      </a:pPr>
                      <a:r>
                        <a:rPr lang="en-GB" sz="2000" b="1" strike="noStrike" spc="-1">
                          <a:solidFill>
                            <a:srgbClr val="002060"/>
                          </a:solidFill>
                        </a:rPr>
                        <a:t>1</a:t>
                      </a:r>
                      <a:endParaRPr lang="en-GB" sz="2000" b="1" strike="noStrike" spc="-1">
                        <a:solidFill>
                          <a:srgbClr val="002060"/>
                        </a:solidFill>
                        <a:latin typeface="Century gothic"/>
                      </a:endParaRP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I sing a song.</a:t>
                      </a: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I am singing a song.</a:t>
                      </a:r>
                    </a:p>
                  </a:txBody>
                  <a:tcPr anchor="ctr"/>
                </a:tc>
                <a:extLst>
                  <a:ext uri="{0D108BD9-81ED-4DB2-BD59-A6C34878D82A}">
                    <a16:rowId xmlns:a16="http://schemas.microsoft.com/office/drawing/2014/main" val="10001"/>
                  </a:ext>
                </a:extLst>
              </a:tr>
              <a:tr h="496394">
                <a:tc>
                  <a:txBody>
                    <a:bodyPr/>
                    <a:lstStyle/>
                    <a:p>
                      <a:pPr algn="ctr">
                        <a:lnSpc>
                          <a:spcPct val="100000"/>
                        </a:lnSpc>
                      </a:pPr>
                      <a:r>
                        <a:rPr lang="en-GB" sz="2000" b="1" strike="noStrike" spc="-1">
                          <a:solidFill>
                            <a:srgbClr val="002060"/>
                          </a:solidFill>
                        </a:rPr>
                        <a:t>2</a:t>
                      </a:r>
                      <a:endParaRPr lang="en-GB" sz="2000" b="1" strike="noStrike" spc="-1">
                        <a:solidFill>
                          <a:srgbClr val="002060"/>
                        </a:solidFill>
                        <a:latin typeface="Century gothic"/>
                      </a:endParaRP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I repeat the sentence.</a:t>
                      </a: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I am repeating the sentence.</a:t>
                      </a:r>
                    </a:p>
                  </a:txBody>
                  <a:tcPr anchor="ctr"/>
                </a:tc>
                <a:extLst>
                  <a:ext uri="{0D108BD9-81ED-4DB2-BD59-A6C34878D82A}">
                    <a16:rowId xmlns:a16="http://schemas.microsoft.com/office/drawing/2014/main" val="10002"/>
                  </a:ext>
                </a:extLst>
              </a:tr>
              <a:tr h="464369">
                <a:tc>
                  <a:txBody>
                    <a:bodyPr/>
                    <a:lstStyle/>
                    <a:p>
                      <a:pPr algn="ctr">
                        <a:lnSpc>
                          <a:spcPct val="100000"/>
                        </a:lnSpc>
                      </a:pPr>
                      <a:r>
                        <a:rPr lang="en-GB" sz="2000" b="1" strike="noStrike" spc="-1">
                          <a:solidFill>
                            <a:srgbClr val="002060"/>
                          </a:solidFill>
                        </a:rPr>
                        <a:t>3</a:t>
                      </a:r>
                      <a:endParaRPr lang="en-GB" sz="2000" b="1" strike="noStrike" spc="-1">
                        <a:solidFill>
                          <a:srgbClr val="002060"/>
                        </a:solidFill>
                        <a:latin typeface="Century gothic"/>
                      </a:endParaRP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He learns German.</a:t>
                      </a: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He is learning German.</a:t>
                      </a:r>
                    </a:p>
                  </a:txBody>
                  <a:tcPr anchor="ctr"/>
                </a:tc>
                <a:extLst>
                  <a:ext uri="{0D108BD9-81ED-4DB2-BD59-A6C34878D82A}">
                    <a16:rowId xmlns:a16="http://schemas.microsoft.com/office/drawing/2014/main" val="10003"/>
                  </a:ext>
                </a:extLst>
              </a:tr>
              <a:tr h="496394">
                <a:tc>
                  <a:txBody>
                    <a:bodyPr/>
                    <a:lstStyle/>
                    <a:p>
                      <a:pPr algn="ctr">
                        <a:lnSpc>
                          <a:spcPct val="100000"/>
                        </a:lnSpc>
                      </a:pPr>
                      <a:r>
                        <a:rPr lang="en-GB" sz="2000" b="1" strike="noStrike" spc="-1">
                          <a:solidFill>
                            <a:srgbClr val="002060"/>
                          </a:solidFill>
                        </a:rPr>
                        <a:t>4</a:t>
                      </a:r>
                      <a:endParaRPr lang="en-GB" sz="2000" b="1" strike="noStrike" spc="-1">
                        <a:solidFill>
                          <a:srgbClr val="002060"/>
                        </a:solidFill>
                        <a:latin typeface="Century gothic"/>
                      </a:endParaRP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Do you sit next to Jana?</a:t>
                      </a: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Are you sitting next to Jana?</a:t>
                      </a:r>
                    </a:p>
                  </a:txBody>
                  <a:tcPr anchor="ctr"/>
                </a:tc>
                <a:extLst>
                  <a:ext uri="{0D108BD9-81ED-4DB2-BD59-A6C34878D82A}">
                    <a16:rowId xmlns:a16="http://schemas.microsoft.com/office/drawing/2014/main" val="10004"/>
                  </a:ext>
                </a:extLst>
              </a:tr>
              <a:tr h="448356">
                <a:tc>
                  <a:txBody>
                    <a:bodyPr/>
                    <a:lstStyle/>
                    <a:p>
                      <a:pPr algn="ctr">
                        <a:lnSpc>
                          <a:spcPct val="100000"/>
                        </a:lnSpc>
                      </a:pPr>
                      <a:r>
                        <a:rPr lang="en-GB" sz="2000" b="1" strike="noStrike" spc="-1">
                          <a:solidFill>
                            <a:srgbClr val="002060"/>
                          </a:solidFill>
                        </a:rPr>
                        <a:t>5</a:t>
                      </a:r>
                      <a:endParaRPr lang="en-GB" sz="2000" b="1" strike="noStrike" spc="-1">
                        <a:solidFill>
                          <a:srgbClr val="002060"/>
                        </a:solidFill>
                        <a:latin typeface="Century gothic"/>
                      </a:endParaRP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She plays football.</a:t>
                      </a: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She is playing football.</a:t>
                      </a:r>
                    </a:p>
                  </a:txBody>
                  <a:tcPr anchor="ctr"/>
                </a:tc>
                <a:extLst>
                  <a:ext uri="{0D108BD9-81ED-4DB2-BD59-A6C34878D82A}">
                    <a16:rowId xmlns:a16="http://schemas.microsoft.com/office/drawing/2014/main" val="10005"/>
                  </a:ext>
                </a:extLst>
              </a:tr>
              <a:tr h="512408">
                <a:tc>
                  <a:txBody>
                    <a:bodyPr/>
                    <a:lstStyle/>
                    <a:p>
                      <a:pPr algn="ctr">
                        <a:lnSpc>
                          <a:spcPct val="100000"/>
                        </a:lnSpc>
                      </a:pPr>
                      <a:r>
                        <a:rPr lang="en-GB" sz="2000" b="1" strike="noStrike" spc="-1">
                          <a:solidFill>
                            <a:srgbClr val="002060"/>
                          </a:solidFill>
                        </a:rPr>
                        <a:t>6</a:t>
                      </a:r>
                      <a:endParaRPr lang="en-GB" sz="2000" b="1" strike="noStrike" spc="-1">
                        <a:solidFill>
                          <a:srgbClr val="002060"/>
                        </a:solidFill>
                        <a:latin typeface="Century gothic"/>
                      </a:endParaRP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I win the game.</a:t>
                      </a: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I am winning the game!</a:t>
                      </a:r>
                    </a:p>
                  </a:txBody>
                  <a:tcPr anchor="ctr"/>
                </a:tc>
                <a:extLst>
                  <a:ext uri="{0D108BD9-81ED-4DB2-BD59-A6C34878D82A}">
                    <a16:rowId xmlns:a16="http://schemas.microsoft.com/office/drawing/2014/main" val="10006"/>
                  </a:ext>
                </a:extLst>
              </a:tr>
              <a:tr h="464369">
                <a:tc>
                  <a:txBody>
                    <a:bodyPr/>
                    <a:lstStyle/>
                    <a:p>
                      <a:pPr algn="ctr">
                        <a:lnSpc>
                          <a:spcPct val="100000"/>
                        </a:lnSpc>
                      </a:pPr>
                      <a:r>
                        <a:rPr lang="en-GB" sz="2000" b="1" strike="noStrike" spc="-1" dirty="0">
                          <a:solidFill>
                            <a:srgbClr val="002060"/>
                          </a:solidFill>
                        </a:rPr>
                        <a:t>7</a:t>
                      </a:r>
                      <a:endParaRPr lang="en-GB" sz="2000" b="1" strike="noStrike" spc="-1" dirty="0">
                        <a:solidFill>
                          <a:srgbClr val="002060"/>
                        </a:solidFill>
                        <a:latin typeface="Century gothic"/>
                      </a:endParaRP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You listen to music.</a:t>
                      </a: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You are listening to music.</a:t>
                      </a:r>
                    </a:p>
                  </a:txBody>
                  <a:tcPr anchor="ctr"/>
                </a:tc>
                <a:extLst>
                  <a:ext uri="{0D108BD9-81ED-4DB2-BD59-A6C34878D82A}">
                    <a16:rowId xmlns:a16="http://schemas.microsoft.com/office/drawing/2014/main" val="2683192352"/>
                  </a:ext>
                </a:extLst>
              </a:tr>
              <a:tr h="613991">
                <a:tc>
                  <a:txBody>
                    <a:bodyPr/>
                    <a:lstStyle/>
                    <a:p>
                      <a:pPr algn="ctr">
                        <a:lnSpc>
                          <a:spcPct val="100000"/>
                        </a:lnSpc>
                      </a:pPr>
                      <a:r>
                        <a:rPr lang="en-GB" sz="2000" b="1" strike="noStrike" spc="-1" dirty="0">
                          <a:solidFill>
                            <a:srgbClr val="002060"/>
                          </a:solidFill>
                        </a:rPr>
                        <a:t>8</a:t>
                      </a:r>
                      <a:endParaRPr lang="en-GB" sz="2000" b="1" strike="noStrike" spc="-1" dirty="0">
                        <a:solidFill>
                          <a:srgbClr val="002060"/>
                        </a:solidFill>
                        <a:latin typeface="Century gothic"/>
                      </a:endParaRP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Does he think?</a:t>
                      </a:r>
                    </a:p>
                  </a:txBody>
                  <a:tcPr anchor="ctr"/>
                </a:tc>
                <a:tc>
                  <a:txBody>
                    <a:bodyPr/>
                    <a:lstStyle/>
                    <a:p>
                      <a:pPr algn="l">
                        <a:lnSpc>
                          <a:spcPct val="100000"/>
                        </a:lnSpc>
                      </a:pPr>
                      <a:r>
                        <a:rPr lang="en-GB" sz="2000" b="1" i="1" strike="noStrike" spc="-1" dirty="0">
                          <a:solidFill>
                            <a:srgbClr val="002060"/>
                          </a:solidFill>
                          <a:latin typeface="Segoe Print" panose="02000600000000000000" pitchFamily="2" charset="0"/>
                        </a:rPr>
                        <a:t>Is he thinking?</a:t>
                      </a:r>
                    </a:p>
                  </a:txBody>
                  <a:tcPr anchor="ctr"/>
                </a:tc>
                <a:extLst>
                  <a:ext uri="{0D108BD9-81ED-4DB2-BD59-A6C34878D82A}">
                    <a16:rowId xmlns:a16="http://schemas.microsoft.com/office/drawing/2014/main" val="4226249964"/>
                  </a:ext>
                </a:extLst>
              </a:tr>
            </a:tbl>
          </a:graphicData>
        </a:graphic>
      </p:graphicFrame>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3" name="Speech Bubble: Rectangle with Corners Rounded 12">
            <a:extLst>
              <a:ext uri="{FF2B5EF4-FFF2-40B4-BE49-F238E27FC236}">
                <a16:creationId xmlns:a16="http://schemas.microsoft.com/office/drawing/2014/main" id="{D61BF50F-5CB7-4021-9F5B-9A2BB38F70D9}"/>
              </a:ext>
            </a:extLst>
          </p:cNvPr>
          <p:cNvSpPr/>
          <p:nvPr/>
        </p:nvSpPr>
        <p:spPr>
          <a:xfrm>
            <a:off x="1327413" y="770127"/>
            <a:ext cx="4289700" cy="44652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251" y="536191"/>
            <a:ext cx="914400" cy="914400"/>
          </a:xfrm>
          <a:prstGeom prst="rect">
            <a:avLst/>
          </a:prstGeom>
        </p:spPr>
      </p:pic>
      <p:sp>
        <p:nvSpPr>
          <p:cNvPr id="18" name="Google Shape;108;p3">
            <a:extLst>
              <a:ext uri="{FF2B5EF4-FFF2-40B4-BE49-F238E27FC236}">
                <a16:creationId xmlns:a16="http://schemas.microsoft.com/office/drawing/2014/main" id="{1B9789A6-93AC-424F-BAEC-519C6B77E08D}"/>
              </a:ext>
            </a:extLst>
          </p:cNvPr>
          <p:cNvSpPr txBox="1"/>
          <p:nvPr/>
        </p:nvSpPr>
        <p:spPr>
          <a:xfrm>
            <a:off x="1327413" y="770127"/>
            <a:ext cx="4211628"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spc="-1" dirty="0">
                <a:solidFill>
                  <a:prstClr val="white"/>
                </a:solidFill>
                <a:latin typeface="Century Gothic" panose="020B0502020202020204" pitchFamily="34" charset="0"/>
                <a:ea typeface="Calibri"/>
                <a:sym typeface="Calibri"/>
              </a:rPr>
              <a:t>Was </a:t>
            </a:r>
            <a:r>
              <a:rPr lang="en-GB" sz="2000" spc="-1" dirty="0" err="1">
                <a:solidFill>
                  <a:prstClr val="white"/>
                </a:solidFill>
                <a:latin typeface="Century Gothic" panose="020B0502020202020204" pitchFamily="34" charset="0"/>
                <a:ea typeface="Calibri"/>
                <a:sym typeface="Calibri"/>
              </a:rPr>
              <a:t>ist</a:t>
            </a:r>
            <a:r>
              <a:rPr lang="en-GB" sz="2000" spc="-1" dirty="0">
                <a:solidFill>
                  <a:prstClr val="white"/>
                </a:solidFill>
                <a:latin typeface="Century Gothic" panose="020B0502020202020204" pitchFamily="34" charset="0"/>
                <a:ea typeface="Calibri"/>
                <a:sym typeface="Calibri"/>
              </a:rPr>
              <a:t> </a:t>
            </a:r>
            <a:r>
              <a:rPr lang="en-GB" sz="2000" spc="-1" dirty="0" err="1">
                <a:solidFill>
                  <a:prstClr val="white"/>
                </a:solidFill>
                <a:latin typeface="Century Gothic" panose="020B0502020202020204" pitchFamily="34" charset="0"/>
                <a:ea typeface="Calibri"/>
                <a:sym typeface="Calibri"/>
              </a:rPr>
              <a:t>richtig</a:t>
            </a:r>
            <a:r>
              <a:rPr lang="en-GB" sz="2000" spc="-1" dirty="0">
                <a:solidFill>
                  <a:prstClr val="white"/>
                </a:solidFill>
                <a:latin typeface="Century Gothic" panose="020B0502020202020204" pitchFamily="34" charset="0"/>
                <a:ea typeface="Calibri"/>
                <a:sym typeface="Calibri"/>
              </a:rPr>
              <a:t>? </a:t>
            </a:r>
            <a:r>
              <a:rPr lang="en-GB" sz="2000" spc="-1" dirty="0" err="1">
                <a:solidFill>
                  <a:prstClr val="white"/>
                </a:solidFill>
                <a:latin typeface="Century Gothic" panose="020B0502020202020204" pitchFamily="34" charset="0"/>
                <a:ea typeface="Calibri"/>
                <a:sym typeface="Calibri"/>
              </a:rPr>
              <a:t>Schreib</a:t>
            </a:r>
            <a:r>
              <a:rPr lang="en-GB" sz="2000" spc="-1" dirty="0">
                <a:solidFill>
                  <a:prstClr val="white"/>
                </a:solidFill>
                <a:latin typeface="Century Gothic" panose="020B0502020202020204" pitchFamily="34" charset="0"/>
                <a:ea typeface="Calibri"/>
                <a:sym typeface="Calibri"/>
              </a:rPr>
              <a:t> A </a:t>
            </a:r>
            <a:r>
              <a:rPr lang="en-GB" sz="2000" spc="-1" dirty="0" err="1">
                <a:solidFill>
                  <a:prstClr val="white"/>
                </a:solidFill>
                <a:latin typeface="Century Gothic" panose="020B0502020202020204" pitchFamily="34" charset="0"/>
                <a:ea typeface="Calibri"/>
                <a:sym typeface="Calibri"/>
              </a:rPr>
              <a:t>oder</a:t>
            </a:r>
            <a:r>
              <a:rPr lang="en-GB" sz="2000" spc="-1" dirty="0">
                <a:solidFill>
                  <a:prstClr val="white"/>
                </a:solidFill>
                <a:latin typeface="Century Gothic" panose="020B0502020202020204" pitchFamily="34" charset="0"/>
                <a:ea typeface="Calibri"/>
                <a:sym typeface="Calibri"/>
              </a:rPr>
              <a:t> B.</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2" name="TextBox 11">
            <a:extLst>
              <a:ext uri="{FF2B5EF4-FFF2-40B4-BE49-F238E27FC236}">
                <a16:creationId xmlns:a16="http://schemas.microsoft.com/office/drawing/2014/main" id="{918B8B92-AEB0-431F-984B-0D6336364899}"/>
              </a:ext>
            </a:extLst>
          </p:cNvPr>
          <p:cNvSpPr txBox="1"/>
          <p:nvPr/>
        </p:nvSpPr>
        <p:spPr>
          <a:xfrm>
            <a:off x="6339386" y="1364421"/>
            <a:ext cx="3053996" cy="523220"/>
          </a:xfrm>
          <a:prstGeom prst="rect">
            <a:avLst/>
          </a:prstGeom>
          <a:noFill/>
        </p:spPr>
        <p:txBody>
          <a:bodyPr wrap="square" rtlCol="0">
            <a:spAutoFit/>
          </a:bodyPr>
          <a:lstStyle/>
          <a:p>
            <a:r>
              <a:rPr lang="en-GB" sz="2800" dirty="0" err="1">
                <a:solidFill>
                  <a:srgbClr val="002060"/>
                </a:solidFill>
                <a:latin typeface="Segoe Print" panose="02000600000000000000" pitchFamily="2" charset="0"/>
              </a:rPr>
              <a:t>Hausaufgaben</a:t>
            </a:r>
            <a:endParaRPr lang="en-GB" sz="2800" dirty="0">
              <a:solidFill>
                <a:srgbClr val="002060"/>
              </a:solidFill>
              <a:latin typeface="Segoe Print" panose="02000600000000000000" pitchFamily="2" charset="0"/>
            </a:endParaRPr>
          </a:p>
        </p:txBody>
      </p:sp>
      <p:sp>
        <p:nvSpPr>
          <p:cNvPr id="22" name="TextBox 21">
            <a:extLst>
              <a:ext uri="{FF2B5EF4-FFF2-40B4-BE49-F238E27FC236}">
                <a16:creationId xmlns:a16="http://schemas.microsoft.com/office/drawing/2014/main" id="{3C02281B-1D46-4900-99DE-1A1D171A0DD3}"/>
              </a:ext>
            </a:extLst>
          </p:cNvPr>
          <p:cNvSpPr txBox="1"/>
          <p:nvPr/>
        </p:nvSpPr>
        <p:spPr>
          <a:xfrm>
            <a:off x="65268" y="1382286"/>
            <a:ext cx="3907969" cy="4431983"/>
          </a:xfrm>
          <a:prstGeom prst="rect">
            <a:avLst/>
          </a:prstGeom>
          <a:solidFill>
            <a:schemeClr val="accent6">
              <a:lumMod val="40000"/>
              <a:lumOff val="60000"/>
            </a:schemeClr>
          </a:solidFill>
          <a:ln>
            <a:solidFill>
              <a:srgbClr val="002060"/>
            </a:solidFill>
          </a:ln>
        </p:spPr>
        <p:txBody>
          <a:bodyPr wrap="square" rtlCol="0">
            <a:spAutoFit/>
          </a:bodyPr>
          <a:lstStyle/>
          <a:p>
            <a:pPr marL="342900" indent="-342900">
              <a:buAutoNum type="arabicPeriod"/>
            </a:pPr>
            <a:r>
              <a:rPr lang="en-GB" sz="2200" dirty="0">
                <a:solidFill>
                  <a:srgbClr val="002060"/>
                </a:solidFill>
              </a:rPr>
              <a:t>Ich singe oft </a:t>
            </a:r>
            <a:r>
              <a:rPr lang="en-GB" sz="2200" dirty="0" err="1">
                <a:solidFill>
                  <a:srgbClr val="002060"/>
                </a:solidFill>
              </a:rPr>
              <a:t>ein</a:t>
            </a:r>
            <a:r>
              <a:rPr lang="en-GB" sz="2200" dirty="0">
                <a:solidFill>
                  <a:srgbClr val="002060"/>
                </a:solidFill>
              </a:rPr>
              <a:t> Lied.</a:t>
            </a:r>
          </a:p>
          <a:p>
            <a:pPr marL="342900" indent="-342900">
              <a:buAutoNum type="arabicPeriod"/>
            </a:pPr>
            <a:r>
              <a:rPr lang="en-GB" sz="2200" dirty="0">
                <a:solidFill>
                  <a:srgbClr val="002060"/>
                </a:solidFill>
              </a:rPr>
              <a:t>Ich </a:t>
            </a:r>
            <a:r>
              <a:rPr lang="en-GB" sz="2200" dirty="0" err="1">
                <a:solidFill>
                  <a:srgbClr val="002060"/>
                </a:solidFill>
              </a:rPr>
              <a:t>wiederhole</a:t>
            </a:r>
            <a:r>
              <a:rPr lang="en-GB" sz="2200" dirty="0">
                <a:solidFill>
                  <a:srgbClr val="002060"/>
                </a:solidFill>
              </a:rPr>
              <a:t> </a:t>
            </a:r>
            <a:r>
              <a:rPr lang="en-GB" sz="2200" dirty="0" err="1">
                <a:solidFill>
                  <a:srgbClr val="002060"/>
                </a:solidFill>
              </a:rPr>
              <a:t>heute</a:t>
            </a:r>
            <a:r>
              <a:rPr lang="en-GB" sz="2200" dirty="0">
                <a:solidFill>
                  <a:srgbClr val="002060"/>
                </a:solidFill>
              </a:rPr>
              <a:t> den </a:t>
            </a:r>
            <a:r>
              <a:rPr lang="en-GB" sz="2200" dirty="0" err="1">
                <a:solidFill>
                  <a:srgbClr val="002060"/>
                </a:solidFill>
              </a:rPr>
              <a:t>Satz</a:t>
            </a:r>
            <a:r>
              <a:rPr lang="en-GB" sz="2200" dirty="0">
                <a:solidFill>
                  <a:srgbClr val="002060"/>
                </a:solidFill>
              </a:rPr>
              <a:t>.</a:t>
            </a:r>
          </a:p>
          <a:p>
            <a:pPr marL="342900" indent="-342900">
              <a:buAutoNum type="arabicPeriod"/>
            </a:pPr>
            <a:r>
              <a:rPr lang="en-GB" sz="2200" dirty="0">
                <a:solidFill>
                  <a:srgbClr val="002060"/>
                </a:solidFill>
              </a:rPr>
              <a:t>Er </a:t>
            </a:r>
            <a:r>
              <a:rPr lang="en-GB" sz="2200" dirty="0" err="1">
                <a:solidFill>
                  <a:srgbClr val="002060"/>
                </a:solidFill>
              </a:rPr>
              <a:t>lernt</a:t>
            </a:r>
            <a:r>
              <a:rPr lang="en-GB" sz="2200" dirty="0">
                <a:solidFill>
                  <a:srgbClr val="002060"/>
                </a:solidFill>
              </a:rPr>
              <a:t> </a:t>
            </a:r>
            <a:r>
              <a:rPr lang="en-GB" sz="2200" dirty="0" err="1">
                <a:solidFill>
                  <a:srgbClr val="002060"/>
                </a:solidFill>
              </a:rPr>
              <a:t>donnerstags</a:t>
            </a:r>
            <a:r>
              <a:rPr lang="en-GB" sz="2200" dirty="0">
                <a:solidFill>
                  <a:srgbClr val="002060"/>
                </a:solidFill>
              </a:rPr>
              <a:t> Deutsch.</a:t>
            </a:r>
          </a:p>
          <a:p>
            <a:pPr marL="342900" indent="-342900">
              <a:buAutoNum type="arabicPeriod"/>
            </a:pPr>
            <a:r>
              <a:rPr lang="en-GB" sz="2200" dirty="0" err="1">
                <a:solidFill>
                  <a:srgbClr val="002060"/>
                </a:solidFill>
              </a:rPr>
              <a:t>Sitzt</a:t>
            </a:r>
            <a:r>
              <a:rPr lang="en-GB" sz="2200" dirty="0">
                <a:solidFill>
                  <a:srgbClr val="002060"/>
                </a:solidFill>
              </a:rPr>
              <a:t> du </a:t>
            </a:r>
            <a:r>
              <a:rPr lang="en-GB" sz="2200" dirty="0" err="1">
                <a:solidFill>
                  <a:srgbClr val="002060"/>
                </a:solidFill>
              </a:rPr>
              <a:t>montags</a:t>
            </a:r>
            <a:r>
              <a:rPr lang="en-GB" sz="2200" dirty="0">
                <a:solidFill>
                  <a:srgbClr val="002060"/>
                </a:solidFill>
              </a:rPr>
              <a:t> </a:t>
            </a:r>
            <a:r>
              <a:rPr lang="en-GB" sz="2200" dirty="0" err="1">
                <a:solidFill>
                  <a:srgbClr val="002060"/>
                </a:solidFill>
              </a:rPr>
              <a:t>neben</a:t>
            </a:r>
            <a:r>
              <a:rPr lang="en-GB" sz="2200" dirty="0">
                <a:solidFill>
                  <a:srgbClr val="002060"/>
                </a:solidFill>
              </a:rPr>
              <a:t> Jana?</a:t>
            </a:r>
          </a:p>
          <a:p>
            <a:pPr marL="342900" indent="-342900">
              <a:buAutoNum type="arabicPeriod"/>
            </a:pPr>
            <a:r>
              <a:rPr lang="en-GB" sz="2200" dirty="0">
                <a:solidFill>
                  <a:srgbClr val="002060"/>
                </a:solidFill>
              </a:rPr>
              <a:t>Sie </a:t>
            </a:r>
            <a:r>
              <a:rPr lang="en-GB" sz="2200" dirty="0" err="1">
                <a:solidFill>
                  <a:srgbClr val="002060"/>
                </a:solidFill>
              </a:rPr>
              <a:t>spielt</a:t>
            </a:r>
            <a:r>
              <a:rPr lang="en-GB" sz="2200" dirty="0">
                <a:solidFill>
                  <a:srgbClr val="002060"/>
                </a:solidFill>
              </a:rPr>
              <a:t> </a:t>
            </a:r>
            <a:r>
              <a:rPr lang="en-GB" sz="2200" dirty="0" err="1">
                <a:solidFill>
                  <a:srgbClr val="002060"/>
                </a:solidFill>
              </a:rPr>
              <a:t>heute</a:t>
            </a:r>
            <a:r>
              <a:rPr lang="en-GB" sz="2200" dirty="0">
                <a:solidFill>
                  <a:srgbClr val="002060"/>
                </a:solidFill>
              </a:rPr>
              <a:t> </a:t>
            </a:r>
            <a:r>
              <a:rPr lang="en-GB" sz="2200" dirty="0" err="1">
                <a:solidFill>
                  <a:srgbClr val="002060"/>
                </a:solidFill>
              </a:rPr>
              <a:t>Fußball</a:t>
            </a:r>
            <a:r>
              <a:rPr lang="en-GB" sz="2200" dirty="0">
                <a:solidFill>
                  <a:srgbClr val="002060"/>
                </a:solidFill>
              </a:rPr>
              <a:t>.</a:t>
            </a:r>
          </a:p>
          <a:p>
            <a:pPr marL="342900" indent="-342900">
              <a:buAutoNum type="arabicPeriod"/>
            </a:pPr>
            <a:r>
              <a:rPr lang="en-GB" sz="2200" dirty="0">
                <a:solidFill>
                  <a:srgbClr val="002060"/>
                </a:solidFill>
              </a:rPr>
              <a:t>Ich </a:t>
            </a:r>
            <a:r>
              <a:rPr lang="en-GB" sz="2200" dirty="0" err="1">
                <a:solidFill>
                  <a:srgbClr val="002060"/>
                </a:solidFill>
              </a:rPr>
              <a:t>gewinne</a:t>
            </a:r>
            <a:r>
              <a:rPr lang="en-GB" sz="2200" dirty="0">
                <a:solidFill>
                  <a:srgbClr val="002060"/>
                </a:solidFill>
              </a:rPr>
              <a:t> </a:t>
            </a:r>
            <a:r>
              <a:rPr lang="en-GB" sz="2200" dirty="0" err="1">
                <a:solidFill>
                  <a:srgbClr val="002060"/>
                </a:solidFill>
              </a:rPr>
              <a:t>heute</a:t>
            </a:r>
            <a:r>
              <a:rPr lang="en-GB" sz="2200" dirty="0">
                <a:solidFill>
                  <a:srgbClr val="002060"/>
                </a:solidFill>
              </a:rPr>
              <a:t> das Spiel!</a:t>
            </a:r>
          </a:p>
          <a:p>
            <a:pPr marL="342900" indent="-342900">
              <a:buAutoNum type="arabicPeriod"/>
            </a:pPr>
            <a:r>
              <a:rPr lang="en-GB" sz="2200" dirty="0">
                <a:solidFill>
                  <a:srgbClr val="002060"/>
                </a:solidFill>
              </a:rPr>
              <a:t>Du </a:t>
            </a:r>
            <a:r>
              <a:rPr lang="en-GB" sz="2200" dirty="0" err="1">
                <a:solidFill>
                  <a:srgbClr val="002060"/>
                </a:solidFill>
              </a:rPr>
              <a:t>hörst</a:t>
            </a:r>
            <a:r>
              <a:rPr lang="en-GB" sz="2200" dirty="0">
                <a:solidFill>
                  <a:srgbClr val="002060"/>
                </a:solidFill>
              </a:rPr>
              <a:t> </a:t>
            </a:r>
            <a:r>
              <a:rPr lang="en-GB" sz="2200" dirty="0" err="1">
                <a:solidFill>
                  <a:srgbClr val="002060"/>
                </a:solidFill>
              </a:rPr>
              <a:t>samstags</a:t>
            </a:r>
            <a:r>
              <a:rPr lang="en-GB" sz="2200" dirty="0">
                <a:solidFill>
                  <a:srgbClr val="002060"/>
                </a:solidFill>
              </a:rPr>
              <a:t> </a:t>
            </a:r>
            <a:r>
              <a:rPr lang="en-GB" sz="2200" dirty="0" err="1">
                <a:solidFill>
                  <a:srgbClr val="002060"/>
                </a:solidFill>
              </a:rPr>
              <a:t>Musik</a:t>
            </a:r>
            <a:r>
              <a:rPr lang="en-GB" sz="2200" dirty="0">
                <a:solidFill>
                  <a:srgbClr val="002060"/>
                </a:solidFill>
              </a:rPr>
              <a:t>. </a:t>
            </a:r>
          </a:p>
          <a:p>
            <a:pPr marL="342900" indent="-342900">
              <a:buAutoNum type="arabicPeriod"/>
            </a:pPr>
            <a:r>
              <a:rPr lang="en-GB" sz="2200" dirty="0" err="1">
                <a:solidFill>
                  <a:srgbClr val="002060"/>
                </a:solidFill>
              </a:rPr>
              <a:t>Denkt</a:t>
            </a:r>
            <a:r>
              <a:rPr lang="en-GB" sz="2200" dirty="0">
                <a:solidFill>
                  <a:srgbClr val="002060"/>
                </a:solidFill>
              </a:rPr>
              <a:t> er oft?</a:t>
            </a:r>
          </a:p>
          <a:p>
            <a:pPr marL="342900" indent="-342900">
              <a:buAutoNum type="arabicPeriod"/>
            </a:pPr>
            <a:endParaRPr lang="en-GB" dirty="0"/>
          </a:p>
        </p:txBody>
      </p:sp>
      <p:pic>
        <p:nvPicPr>
          <p:cNvPr id="23" name="Picture 22">
            <a:extLst>
              <a:ext uri="{FF2B5EF4-FFF2-40B4-BE49-F238E27FC236}">
                <a16:creationId xmlns:a16="http://schemas.microsoft.com/office/drawing/2014/main" id="{07DCEB1C-175C-4008-9A6F-C742B929A2E8}"/>
              </a:ext>
            </a:extLst>
          </p:cNvPr>
          <p:cNvPicPr>
            <a:picLocks noChangeAspect="1"/>
          </p:cNvPicPr>
          <p:nvPr/>
        </p:nvPicPr>
        <p:blipFill>
          <a:blip r:embed="rId6"/>
          <a:stretch>
            <a:fillRect/>
          </a:stretch>
        </p:blipFill>
        <p:spPr>
          <a:xfrm>
            <a:off x="2235726" y="5083709"/>
            <a:ext cx="1737511" cy="1792379"/>
          </a:xfrm>
          <a:prstGeom prst="rect">
            <a:avLst/>
          </a:prstGeom>
        </p:spPr>
      </p:pic>
      <p:sp>
        <p:nvSpPr>
          <p:cNvPr id="28" name="CustomShape 6">
            <a:extLst>
              <a:ext uri="{FF2B5EF4-FFF2-40B4-BE49-F238E27FC236}">
                <a16:creationId xmlns:a16="http://schemas.microsoft.com/office/drawing/2014/main" id="{2B78FC61-63B1-4291-BAAB-969316873BDC}"/>
              </a:ext>
            </a:extLst>
          </p:cNvPr>
          <p:cNvSpPr/>
          <p:nvPr/>
        </p:nvSpPr>
        <p:spPr>
          <a:xfrm>
            <a:off x="61606" y="-27589"/>
            <a:ext cx="11002536" cy="7009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Moritz is finding his English homework tricky.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Can you help him to translate the German sentences correctly?</a:t>
            </a:r>
          </a:p>
        </p:txBody>
      </p:sp>
      <p:sp>
        <p:nvSpPr>
          <p:cNvPr id="26" name="Rectangle: Rounded Corners 25">
            <a:extLst>
              <a:ext uri="{FF2B5EF4-FFF2-40B4-BE49-F238E27FC236}">
                <a16:creationId xmlns:a16="http://schemas.microsoft.com/office/drawing/2014/main" id="{7F8484C8-BBB4-4B31-A4A5-C7C60AFE3E73}"/>
              </a:ext>
            </a:extLst>
          </p:cNvPr>
          <p:cNvSpPr/>
          <p:nvPr/>
        </p:nvSpPr>
        <p:spPr>
          <a:xfrm>
            <a:off x="4555375" y="2219483"/>
            <a:ext cx="2564597" cy="40076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id="{BD42F500-232E-47FC-95CA-3AC99A81C82A}"/>
              </a:ext>
            </a:extLst>
          </p:cNvPr>
          <p:cNvSpPr/>
          <p:nvPr/>
        </p:nvSpPr>
        <p:spPr>
          <a:xfrm>
            <a:off x="8128890" y="2726890"/>
            <a:ext cx="3796940" cy="40236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Rounded Corners 31">
            <a:extLst>
              <a:ext uri="{FF2B5EF4-FFF2-40B4-BE49-F238E27FC236}">
                <a16:creationId xmlns:a16="http://schemas.microsoft.com/office/drawing/2014/main" id="{E02EF390-5E81-4B44-A0F0-C77F8FE65566}"/>
              </a:ext>
            </a:extLst>
          </p:cNvPr>
          <p:cNvSpPr/>
          <p:nvPr/>
        </p:nvSpPr>
        <p:spPr>
          <a:xfrm>
            <a:off x="1738005" y="1416003"/>
            <a:ext cx="449612" cy="347227"/>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Rounded Corners 32">
            <a:extLst>
              <a:ext uri="{FF2B5EF4-FFF2-40B4-BE49-F238E27FC236}">
                <a16:creationId xmlns:a16="http://schemas.microsoft.com/office/drawing/2014/main" id="{2BBA2AF1-DF68-4585-AB06-7FF4C224A9CD}"/>
              </a:ext>
            </a:extLst>
          </p:cNvPr>
          <p:cNvSpPr/>
          <p:nvPr/>
        </p:nvSpPr>
        <p:spPr>
          <a:xfrm>
            <a:off x="2562925" y="1766535"/>
            <a:ext cx="909338" cy="318088"/>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Rounded Corners 33">
            <a:extLst>
              <a:ext uri="{FF2B5EF4-FFF2-40B4-BE49-F238E27FC236}">
                <a16:creationId xmlns:a16="http://schemas.microsoft.com/office/drawing/2014/main" id="{BB5EF2A3-48B7-42FC-8528-BEBBC8D60A33}"/>
              </a:ext>
            </a:extLst>
          </p:cNvPr>
          <p:cNvSpPr/>
          <p:nvPr/>
        </p:nvSpPr>
        <p:spPr>
          <a:xfrm>
            <a:off x="4674524" y="3164772"/>
            <a:ext cx="2564597" cy="40076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74C727E5-B31B-4876-8057-06F8C5D97A6D}"/>
              </a:ext>
            </a:extLst>
          </p:cNvPr>
          <p:cNvSpPr/>
          <p:nvPr/>
        </p:nvSpPr>
        <p:spPr>
          <a:xfrm>
            <a:off x="1444190" y="2468872"/>
            <a:ext cx="1880901" cy="318088"/>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B2E7FD1D-0337-4E37-B73D-074498263450}"/>
              </a:ext>
            </a:extLst>
          </p:cNvPr>
          <p:cNvSpPr/>
          <p:nvPr/>
        </p:nvSpPr>
        <p:spPr>
          <a:xfrm>
            <a:off x="4646361" y="3655140"/>
            <a:ext cx="3350483" cy="40076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216C89A3-9994-4720-881D-3D3CDFDEF795}"/>
              </a:ext>
            </a:extLst>
          </p:cNvPr>
          <p:cNvSpPr/>
          <p:nvPr/>
        </p:nvSpPr>
        <p:spPr>
          <a:xfrm>
            <a:off x="1463420" y="3129254"/>
            <a:ext cx="1329656" cy="299529"/>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25DF0A0F-9D7D-41C3-9150-1313066E6B0E}"/>
              </a:ext>
            </a:extLst>
          </p:cNvPr>
          <p:cNvSpPr/>
          <p:nvPr/>
        </p:nvSpPr>
        <p:spPr>
          <a:xfrm>
            <a:off x="8079073" y="4126631"/>
            <a:ext cx="3292738" cy="40236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193012A2-3F0D-4676-8E6B-0DF86A9098DB}"/>
              </a:ext>
            </a:extLst>
          </p:cNvPr>
          <p:cNvSpPr/>
          <p:nvPr/>
        </p:nvSpPr>
        <p:spPr>
          <a:xfrm>
            <a:off x="1658186" y="3771076"/>
            <a:ext cx="904740" cy="366629"/>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74759CC4-8271-48B0-ADFE-0F8AD54E836D}"/>
              </a:ext>
            </a:extLst>
          </p:cNvPr>
          <p:cNvSpPr/>
          <p:nvPr/>
        </p:nvSpPr>
        <p:spPr>
          <a:xfrm>
            <a:off x="8079073" y="4577783"/>
            <a:ext cx="3292738" cy="42130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Rounded Corners 40">
            <a:extLst>
              <a:ext uri="{FF2B5EF4-FFF2-40B4-BE49-F238E27FC236}">
                <a16:creationId xmlns:a16="http://schemas.microsoft.com/office/drawing/2014/main" id="{C206DD2A-086E-4026-B68D-E2DC77328F88}"/>
              </a:ext>
            </a:extLst>
          </p:cNvPr>
          <p:cNvSpPr/>
          <p:nvPr/>
        </p:nvSpPr>
        <p:spPr>
          <a:xfrm>
            <a:off x="2176114" y="4154249"/>
            <a:ext cx="904740" cy="299529"/>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C3E41254-B738-4198-9EA4-6A84AD920288}"/>
              </a:ext>
            </a:extLst>
          </p:cNvPr>
          <p:cNvSpPr/>
          <p:nvPr/>
        </p:nvSpPr>
        <p:spPr>
          <a:xfrm>
            <a:off x="4674524" y="5090796"/>
            <a:ext cx="2564597" cy="40076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B4BAD308-75E1-4877-906D-9ABF35C5196D}"/>
              </a:ext>
            </a:extLst>
          </p:cNvPr>
          <p:cNvSpPr/>
          <p:nvPr/>
        </p:nvSpPr>
        <p:spPr>
          <a:xfrm>
            <a:off x="1616633" y="4744853"/>
            <a:ext cx="1349306" cy="363348"/>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15F91E01-C48F-46D8-9A11-594724F2DBAE}"/>
              </a:ext>
            </a:extLst>
          </p:cNvPr>
          <p:cNvSpPr/>
          <p:nvPr/>
        </p:nvSpPr>
        <p:spPr>
          <a:xfrm>
            <a:off x="4646361" y="5628293"/>
            <a:ext cx="2564597" cy="400764"/>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45F0A2F7-8CE3-488D-8A71-E6B59102D6F6}"/>
              </a:ext>
            </a:extLst>
          </p:cNvPr>
          <p:cNvSpPr/>
          <p:nvPr/>
        </p:nvSpPr>
        <p:spPr>
          <a:xfrm>
            <a:off x="1658186" y="5162701"/>
            <a:ext cx="719254" cy="363348"/>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969975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583736" y="1484655"/>
          <a:ext cx="10510889" cy="4320000"/>
        </p:xfrm>
        <a:graphic>
          <a:graphicData uri="http://schemas.openxmlformats.org/drawingml/2006/table">
            <a:tbl>
              <a:tblPr/>
              <a:tblGrid>
                <a:gridCol w="1376399">
                  <a:extLst>
                    <a:ext uri="{9D8B030D-6E8A-4147-A177-3AD203B41FA5}">
                      <a16:colId xmlns:a16="http://schemas.microsoft.com/office/drawing/2014/main" val="20000"/>
                    </a:ext>
                  </a:extLst>
                </a:gridCol>
                <a:gridCol w="1773791">
                  <a:extLst>
                    <a:ext uri="{9D8B030D-6E8A-4147-A177-3AD203B41FA5}">
                      <a16:colId xmlns:a16="http://schemas.microsoft.com/office/drawing/2014/main" val="20001"/>
                    </a:ext>
                  </a:extLst>
                </a:gridCol>
                <a:gridCol w="1454821">
                  <a:extLst>
                    <a:ext uri="{9D8B030D-6E8A-4147-A177-3AD203B41FA5}">
                      <a16:colId xmlns:a16="http://schemas.microsoft.com/office/drawing/2014/main" val="764280759"/>
                    </a:ext>
                  </a:extLst>
                </a:gridCol>
                <a:gridCol w="5905878">
                  <a:extLst>
                    <a:ext uri="{9D8B030D-6E8A-4147-A177-3AD203B41FA5}">
                      <a16:colId xmlns:a16="http://schemas.microsoft.com/office/drawing/2014/main" val="2452725072"/>
                    </a:ext>
                  </a:extLst>
                </a:gridCol>
              </a:tblGrid>
              <a:tr h="95292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4000" b="1" dirty="0">
                          <a:solidFill>
                            <a:srgbClr val="002060"/>
                          </a:solidFill>
                        </a:rPr>
                        <a:t>du</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US" sz="4000" b="1" dirty="0">
                          <a:solidFill>
                            <a:srgbClr val="002060"/>
                          </a:solidFill>
                        </a:rPr>
                        <a:t>er</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p>
                      <a:pPr algn="ctr"/>
                      <a:r>
                        <a:rPr lang="en-US" sz="3200" b="1" dirty="0">
                          <a:solidFill>
                            <a:srgbClr val="002060"/>
                          </a:solidFill>
                        </a:rPr>
                        <a:t>English</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You are learning a sentence today.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You make a picture on Mondays.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He is listening to a song today.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He is repeating the word today.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You sing on Fridays.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400" b="0" strike="noStrike" spc="-1" dirty="0">
                          <a:solidFill>
                            <a:srgbClr val="002060"/>
                          </a:solidFill>
                          <a:latin typeface="Century gothic"/>
                        </a:rPr>
                        <a:t>He has the answer!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endParaRPr lang="en-GB" sz="1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nSpc>
                          <a:spcPct val="100000"/>
                        </a:lnSpc>
                      </a:pPr>
                      <a:r>
                        <a:rPr lang="en-GB" sz="2000" b="0" strike="noStrike" spc="-1" dirty="0">
                          <a:solidFill>
                            <a:srgbClr val="002060"/>
                          </a:solidFill>
                          <a:latin typeface="Century gothic"/>
                        </a:rPr>
                        <a:t>You/he sit(s) next to Hamza on Wednesdays.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3_W2_11.2.wav"/>
            </a:hlinkClick>
            <a:extLst>
              <a:ext uri="{FF2B5EF4-FFF2-40B4-BE49-F238E27FC236}">
                <a16:creationId xmlns:a16="http://schemas.microsoft.com/office/drawing/2014/main" id="{4247252A-FC32-4F16-8616-A5FE2859FCB7}"/>
              </a:ext>
            </a:extLst>
          </p:cNvPr>
          <p:cNvSpPr/>
          <p:nvPr/>
        </p:nvSpPr>
        <p:spPr>
          <a:xfrm>
            <a:off x="700017" y="246421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spc="-1" dirty="0">
                <a:solidFill>
                  <a:schemeClr val="bg1"/>
                </a:solidFill>
                <a:latin typeface="Century Gothic" panose="020B0502020202020204" pitchFamily="34" charset="0"/>
                <a:ea typeface="DejaVu Sans"/>
              </a:rPr>
              <a:t>B</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3_W2_11.3.wav"/>
            </a:hlinkClick>
            <a:extLst>
              <a:ext uri="{FF2B5EF4-FFF2-40B4-BE49-F238E27FC236}">
                <a16:creationId xmlns:a16="http://schemas.microsoft.com/office/drawing/2014/main" id="{3AD5864B-E328-4811-82EC-A3D77BDC6BF2}"/>
              </a:ext>
            </a:extLst>
          </p:cNvPr>
          <p:cNvSpPr/>
          <p:nvPr/>
        </p:nvSpPr>
        <p:spPr>
          <a:xfrm>
            <a:off x="700017" y="296677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3_W2_11.4.wav"/>
            </a:hlinkClick>
            <a:extLst>
              <a:ext uri="{FF2B5EF4-FFF2-40B4-BE49-F238E27FC236}">
                <a16:creationId xmlns:a16="http://schemas.microsoft.com/office/drawing/2014/main" id="{F2DAD2AC-ADD2-4480-845B-008BBA9A5F70}"/>
              </a:ext>
            </a:extLst>
          </p:cNvPr>
          <p:cNvSpPr/>
          <p:nvPr/>
        </p:nvSpPr>
        <p:spPr>
          <a:xfrm>
            <a:off x="700017" y="3445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3_W2_11.5.wav"/>
            </a:hlinkClick>
            <a:extLst>
              <a:ext uri="{FF2B5EF4-FFF2-40B4-BE49-F238E27FC236}">
                <a16:creationId xmlns:a16="http://schemas.microsoft.com/office/drawing/2014/main" id="{E47FAB46-1A11-4EF4-B700-EF919D0338F8}"/>
              </a:ext>
            </a:extLst>
          </p:cNvPr>
          <p:cNvSpPr/>
          <p:nvPr/>
        </p:nvSpPr>
        <p:spPr>
          <a:xfrm>
            <a:off x="700017" y="391249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3_W2_11.6.wav"/>
            </a:hlinkClick>
            <a:extLst>
              <a:ext uri="{FF2B5EF4-FFF2-40B4-BE49-F238E27FC236}">
                <a16:creationId xmlns:a16="http://schemas.microsoft.com/office/drawing/2014/main" id="{1ECA2C39-8E1B-46F9-B4CE-5D69DA706F12}"/>
              </a:ext>
            </a:extLst>
          </p:cNvPr>
          <p:cNvSpPr/>
          <p:nvPr/>
        </p:nvSpPr>
        <p:spPr>
          <a:xfrm>
            <a:off x="700017" y="441793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3_W2_11.7.wav"/>
            </a:hlinkClick>
            <a:extLst>
              <a:ext uri="{FF2B5EF4-FFF2-40B4-BE49-F238E27FC236}">
                <a16:creationId xmlns:a16="http://schemas.microsoft.com/office/drawing/2014/main" id="{B06E6BFD-FB69-40F9-9653-301D379E5A17}"/>
              </a:ext>
            </a:extLst>
          </p:cNvPr>
          <p:cNvSpPr/>
          <p:nvPr/>
        </p:nvSpPr>
        <p:spPr>
          <a:xfrm>
            <a:off x="704337" y="4910055"/>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3_W2_11.8.wav"/>
            </a:hlinkClick>
            <a:extLst>
              <a:ext uri="{FF2B5EF4-FFF2-40B4-BE49-F238E27FC236}">
                <a16:creationId xmlns:a16="http://schemas.microsoft.com/office/drawing/2014/main" id="{34261C61-C209-49EF-A2E1-6B62F7BA1FCB}"/>
              </a:ext>
            </a:extLst>
          </p:cNvPr>
          <p:cNvSpPr/>
          <p:nvPr/>
        </p:nvSpPr>
        <p:spPr>
          <a:xfrm>
            <a:off x="700017" y="53811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extLst>
              <a:ext uri="{FF2B5EF4-FFF2-40B4-BE49-F238E27FC236}">
                <a16:creationId xmlns:a16="http://schemas.microsoft.com/office/drawing/2014/main" id="{85BDA598-D8FC-421B-AEDB-34FBDED665F3}"/>
              </a:ext>
            </a:extLst>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2307255" y="2438108"/>
            <a:ext cx="517321" cy="517320"/>
          </a:xfrm>
          <a:prstGeom prst="rect">
            <a:avLst/>
          </a:prstGeom>
        </p:spPr>
      </p:pic>
      <p:pic>
        <p:nvPicPr>
          <p:cNvPr id="28" name="Picture 27" descr="Icon&#10;&#10;Description automatically generated">
            <a:extLst>
              <a:ext uri="{FF2B5EF4-FFF2-40B4-BE49-F238E27FC236}">
                <a16:creationId xmlns:a16="http://schemas.microsoft.com/office/drawing/2014/main" id="{794BAFBC-62E0-448C-9EFA-AA88D4866E4D}"/>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2307255" y="2925327"/>
            <a:ext cx="517321" cy="517320"/>
          </a:xfrm>
          <a:prstGeom prst="rect">
            <a:avLst/>
          </a:prstGeom>
        </p:spPr>
      </p:pic>
      <p:sp>
        <p:nvSpPr>
          <p:cNvPr id="20" name="Speech Bubble: Rectangle with Corners Rounded 19">
            <a:hlinkClick r:id="" action="ppaction://noaction">
              <a:snd r:embed="rId12" name="T3_W2_11.1.wav"/>
            </a:hlinkClick>
            <a:extLst>
              <a:ext uri="{FF2B5EF4-FFF2-40B4-BE49-F238E27FC236}">
                <a16:creationId xmlns:a16="http://schemas.microsoft.com/office/drawing/2014/main" id="{61558AC7-FD68-4E3F-8517-700B31B40F08}"/>
              </a:ext>
            </a:extLst>
          </p:cNvPr>
          <p:cNvSpPr/>
          <p:nvPr/>
        </p:nvSpPr>
        <p:spPr>
          <a:xfrm>
            <a:off x="2519553" y="922591"/>
            <a:ext cx="7325882" cy="50505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3" name="Graphic 22" descr="Teacher">
            <a:extLst>
              <a:ext uri="{FF2B5EF4-FFF2-40B4-BE49-F238E27FC236}">
                <a16:creationId xmlns:a16="http://schemas.microsoft.com/office/drawing/2014/main" id="{03F257CD-6AE7-4B38-B6EF-745F95AA86F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52383" y="726345"/>
            <a:ext cx="914400" cy="914400"/>
          </a:xfrm>
          <a:prstGeom prst="rect">
            <a:avLst/>
          </a:prstGeom>
        </p:spPr>
      </p:pic>
      <p:sp>
        <p:nvSpPr>
          <p:cNvPr id="24" name="Google Shape;108;p3">
            <a:hlinkClick r:id="" action="ppaction://noaction">
              <a:snd r:embed="rId12" name="T3_W2_11.1.wav"/>
            </a:hlinkClick>
            <a:extLst>
              <a:ext uri="{FF2B5EF4-FFF2-40B4-BE49-F238E27FC236}">
                <a16:creationId xmlns:a16="http://schemas.microsoft.com/office/drawing/2014/main" id="{BD6AECCF-7ECD-47B8-B7B8-66B6B917E525}"/>
              </a:ext>
            </a:extLst>
          </p:cNvPr>
          <p:cNvSpPr txBox="1"/>
          <p:nvPr/>
        </p:nvSpPr>
        <p:spPr>
          <a:xfrm>
            <a:off x="2591504" y="933264"/>
            <a:ext cx="7236107" cy="461624"/>
          </a:xfrm>
          <a:prstGeom prst="rect">
            <a:avLst/>
          </a:prstGeom>
          <a:noFill/>
          <a:ln>
            <a:noFill/>
          </a:ln>
        </p:spPr>
        <p:txBody>
          <a:bodyPr spcFirstLastPara="1" wrap="square" lIns="91425" tIns="45700" rIns="91425" bIns="45700" anchor="t" anchorCtr="0">
            <a:spAutoFit/>
          </a:bodyPr>
          <a:lstStyle/>
          <a:p>
            <a:pPr>
              <a:defRPr/>
            </a:pPr>
            <a:r>
              <a:rPr lang="en-GB" sz="2400" b="1" spc="-1" dirty="0" err="1">
                <a:solidFill>
                  <a:schemeClr val="bg1"/>
                </a:solidFill>
                <a:latin typeface="Century Gothic" panose="020B0502020202020204" pitchFamily="34" charset="0"/>
                <a:ea typeface="Calibri"/>
                <a:cs typeface="Calibri"/>
                <a:sym typeface="Calibri"/>
              </a:rPr>
              <a:t>Hör</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zu</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Wer</a:t>
            </a:r>
            <a:r>
              <a:rPr lang="en-GB" sz="2400" b="1" spc="-1" dirty="0">
                <a:solidFill>
                  <a:schemeClr val="bg1"/>
                </a:solidFill>
                <a:latin typeface="Century Gothic" panose="020B0502020202020204" pitchFamily="34" charset="0"/>
                <a:ea typeface="Calibri"/>
                <a:cs typeface="Calibri"/>
                <a:sym typeface="Calibri"/>
              </a:rPr>
              <a:t> </a:t>
            </a:r>
            <a:r>
              <a:rPr lang="en-GB" sz="2400" b="1" spc="-1" dirty="0" err="1">
                <a:solidFill>
                  <a:schemeClr val="bg1"/>
                </a:solidFill>
                <a:latin typeface="Century Gothic" panose="020B0502020202020204" pitchFamily="34" charset="0"/>
                <a:ea typeface="Calibri"/>
                <a:cs typeface="Calibri"/>
                <a:sym typeface="Calibri"/>
              </a:rPr>
              <a:t>ist</a:t>
            </a:r>
            <a:r>
              <a:rPr lang="en-GB" sz="2400" b="1" spc="-1" dirty="0">
                <a:solidFill>
                  <a:schemeClr val="bg1"/>
                </a:solidFill>
                <a:latin typeface="Century Gothic" panose="020B0502020202020204" pitchFamily="34" charset="0"/>
                <a:ea typeface="Calibri"/>
                <a:cs typeface="Calibri"/>
                <a:sym typeface="Calibri"/>
              </a:rPr>
              <a:t> das? Was </a:t>
            </a:r>
            <a:r>
              <a:rPr lang="en-GB" sz="2400" b="1" spc="-1" dirty="0" err="1">
                <a:solidFill>
                  <a:schemeClr val="bg1"/>
                </a:solidFill>
                <a:latin typeface="Century Gothic" panose="020B0502020202020204" pitchFamily="34" charset="0"/>
                <a:ea typeface="Calibri"/>
                <a:cs typeface="Calibri"/>
                <a:sym typeface="Calibri"/>
              </a:rPr>
              <a:t>ist</a:t>
            </a:r>
            <a:r>
              <a:rPr lang="en-GB" sz="2400" b="1" spc="-1" dirty="0">
                <a:solidFill>
                  <a:schemeClr val="bg1"/>
                </a:solidFill>
                <a:latin typeface="Century Gothic" panose="020B0502020202020204" pitchFamily="34" charset="0"/>
                <a:ea typeface="Calibri"/>
                <a:cs typeface="Calibri"/>
                <a:sym typeface="Calibri"/>
              </a:rPr>
              <a:t> das auf </a:t>
            </a:r>
            <a:r>
              <a:rPr lang="en-GB" sz="2400" b="1" spc="-1" dirty="0" err="1">
                <a:solidFill>
                  <a:schemeClr val="bg1"/>
                </a:solidFill>
                <a:latin typeface="Century Gothic" panose="020B0502020202020204" pitchFamily="34" charset="0"/>
                <a:ea typeface="Calibri"/>
                <a:cs typeface="Calibri"/>
                <a:sym typeface="Calibri"/>
              </a:rPr>
              <a:t>Englisch</a:t>
            </a:r>
            <a:r>
              <a:rPr lang="en-GB" sz="2400" b="1" spc="-1" dirty="0">
                <a:solidFill>
                  <a:schemeClr val="bg1"/>
                </a:solidFill>
                <a:latin typeface="Century Gothic" panose="020B0502020202020204" pitchFamily="34" charset="0"/>
                <a:ea typeface="Calibri"/>
                <a:cs typeface="Calibri"/>
                <a:sym typeface="Calibri"/>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3" name="TextBox 2">
            <a:extLst>
              <a:ext uri="{FF2B5EF4-FFF2-40B4-BE49-F238E27FC236}">
                <a16:creationId xmlns:a16="http://schemas.microsoft.com/office/drawing/2014/main" id="{31DC09E5-C826-43D6-9B9B-0B49E3AE32D8}"/>
              </a:ext>
            </a:extLst>
          </p:cNvPr>
          <p:cNvSpPr txBox="1"/>
          <p:nvPr/>
        </p:nvSpPr>
        <p:spPr>
          <a:xfrm>
            <a:off x="5616" y="69454"/>
            <a:ext cx="12402589" cy="769441"/>
          </a:xfrm>
          <a:prstGeom prst="rect">
            <a:avLst/>
          </a:prstGeom>
          <a:noFill/>
        </p:spPr>
        <p:txBody>
          <a:bodyPr wrap="square" rtlCol="0">
            <a:spAutoFit/>
          </a:bodyPr>
          <a:lstStyle/>
          <a:p>
            <a:r>
              <a:rPr lang="en-GB" sz="2200" b="1" dirty="0">
                <a:solidFill>
                  <a:srgbClr val="002060"/>
                </a:solidFill>
              </a:rPr>
              <a:t>Frau </a:t>
            </a:r>
            <a:r>
              <a:rPr lang="en-GB" sz="2200" b="1" dirty="0" err="1">
                <a:solidFill>
                  <a:srgbClr val="002060"/>
                </a:solidFill>
              </a:rPr>
              <a:t>Tahler</a:t>
            </a:r>
            <a:r>
              <a:rPr lang="en-GB" sz="2200" b="1" dirty="0">
                <a:solidFill>
                  <a:srgbClr val="002060"/>
                </a:solidFill>
              </a:rPr>
              <a:t> is talking to Moritz about what is happening in class. Is she </a:t>
            </a:r>
          </a:p>
          <a:p>
            <a:r>
              <a:rPr lang="en-GB" sz="2200" b="1" dirty="0">
                <a:solidFill>
                  <a:srgbClr val="002060"/>
                </a:solidFill>
              </a:rPr>
              <a:t>talking </a:t>
            </a:r>
            <a:r>
              <a:rPr lang="en-GB" sz="2200" b="1" u="sng" dirty="0">
                <a:solidFill>
                  <a:srgbClr val="002060"/>
                </a:solidFill>
              </a:rPr>
              <a:t>to Moritz </a:t>
            </a:r>
            <a:r>
              <a:rPr lang="en-GB" sz="2200" b="1" dirty="0">
                <a:solidFill>
                  <a:srgbClr val="002060"/>
                </a:solidFill>
              </a:rPr>
              <a:t>or </a:t>
            </a:r>
            <a:r>
              <a:rPr lang="en-GB" sz="2200" b="1" u="sng" dirty="0">
                <a:solidFill>
                  <a:srgbClr val="002060"/>
                </a:solidFill>
              </a:rPr>
              <a:t>about Lukas</a:t>
            </a:r>
            <a:r>
              <a:rPr lang="en-GB" sz="2200" b="1" dirty="0">
                <a:solidFill>
                  <a:srgbClr val="002060"/>
                </a:solidFill>
              </a:rPr>
              <a:t>? How would you translate each of her sentences?</a:t>
            </a:r>
          </a:p>
        </p:txBody>
      </p:sp>
      <p:pic>
        <p:nvPicPr>
          <p:cNvPr id="7" name="Picture 6">
            <a:extLst>
              <a:ext uri="{FF2B5EF4-FFF2-40B4-BE49-F238E27FC236}">
                <a16:creationId xmlns:a16="http://schemas.microsoft.com/office/drawing/2014/main" id="{7AD97DCC-D851-4F20-A143-FD3AEDDA2FF1}"/>
              </a:ext>
            </a:extLst>
          </p:cNvPr>
          <p:cNvPicPr>
            <a:picLocks noChangeAspect="1"/>
          </p:cNvPicPr>
          <p:nvPr/>
        </p:nvPicPr>
        <p:blipFill>
          <a:blip r:embed="rId15"/>
          <a:stretch>
            <a:fillRect/>
          </a:stretch>
        </p:blipFill>
        <p:spPr>
          <a:xfrm>
            <a:off x="2565914" y="1506786"/>
            <a:ext cx="878442" cy="906182"/>
          </a:xfrm>
          <a:prstGeom prst="rect">
            <a:avLst/>
          </a:prstGeom>
        </p:spPr>
      </p:pic>
      <p:sp>
        <p:nvSpPr>
          <p:cNvPr id="12" name="TextBox 11">
            <a:extLst>
              <a:ext uri="{FF2B5EF4-FFF2-40B4-BE49-F238E27FC236}">
                <a16:creationId xmlns:a16="http://schemas.microsoft.com/office/drawing/2014/main" id="{9326A231-6E77-4872-B6E2-555CD88ECB7F}"/>
              </a:ext>
            </a:extLst>
          </p:cNvPr>
          <p:cNvSpPr txBox="1"/>
          <p:nvPr/>
        </p:nvSpPr>
        <p:spPr>
          <a:xfrm>
            <a:off x="5203768" y="2551711"/>
            <a:ext cx="5370021" cy="373616"/>
          </a:xfrm>
          <a:prstGeom prst="rect">
            <a:avLst/>
          </a:prstGeom>
          <a:solidFill>
            <a:srgbClr val="FFFFFF"/>
          </a:solidFill>
        </p:spPr>
        <p:txBody>
          <a:bodyPr wrap="square" rtlCol="0">
            <a:spAutoFit/>
          </a:bodyPr>
          <a:lstStyle/>
          <a:p>
            <a:endParaRPr lang="en-GB" dirty="0"/>
          </a:p>
        </p:txBody>
      </p:sp>
      <p:sp>
        <p:nvSpPr>
          <p:cNvPr id="31" name="TextBox 30">
            <a:extLst>
              <a:ext uri="{FF2B5EF4-FFF2-40B4-BE49-F238E27FC236}">
                <a16:creationId xmlns:a16="http://schemas.microsoft.com/office/drawing/2014/main" id="{56B8646F-CBF9-41C0-9D4A-9C63EF287C2E}"/>
              </a:ext>
            </a:extLst>
          </p:cNvPr>
          <p:cNvSpPr txBox="1"/>
          <p:nvPr/>
        </p:nvSpPr>
        <p:spPr>
          <a:xfrm>
            <a:off x="5207237" y="2989519"/>
            <a:ext cx="5370021" cy="373616"/>
          </a:xfrm>
          <a:prstGeom prst="rect">
            <a:avLst/>
          </a:prstGeom>
          <a:solidFill>
            <a:srgbClr val="FFFFFF"/>
          </a:solidFill>
        </p:spPr>
        <p:txBody>
          <a:bodyPr wrap="square" rtlCol="0">
            <a:spAutoFit/>
          </a:bodyPr>
          <a:lstStyle/>
          <a:p>
            <a:endParaRPr lang="en-GB" dirty="0"/>
          </a:p>
        </p:txBody>
      </p:sp>
      <p:sp>
        <p:nvSpPr>
          <p:cNvPr id="32" name="TextBox 31">
            <a:extLst>
              <a:ext uri="{FF2B5EF4-FFF2-40B4-BE49-F238E27FC236}">
                <a16:creationId xmlns:a16="http://schemas.microsoft.com/office/drawing/2014/main" id="{7011AFBE-E239-46FB-A9A0-0EECE71C3038}"/>
              </a:ext>
            </a:extLst>
          </p:cNvPr>
          <p:cNvSpPr txBox="1"/>
          <p:nvPr/>
        </p:nvSpPr>
        <p:spPr>
          <a:xfrm>
            <a:off x="5203767" y="3494866"/>
            <a:ext cx="5370021" cy="373616"/>
          </a:xfrm>
          <a:prstGeom prst="rect">
            <a:avLst/>
          </a:prstGeom>
          <a:solidFill>
            <a:srgbClr val="FFFFFF"/>
          </a:solidFill>
        </p:spPr>
        <p:txBody>
          <a:bodyPr wrap="square" rtlCol="0">
            <a:spAutoFit/>
          </a:bodyPr>
          <a:lstStyle/>
          <a:p>
            <a:endParaRPr lang="en-GB" dirty="0"/>
          </a:p>
        </p:txBody>
      </p:sp>
      <p:sp>
        <p:nvSpPr>
          <p:cNvPr id="33" name="TextBox 32">
            <a:extLst>
              <a:ext uri="{FF2B5EF4-FFF2-40B4-BE49-F238E27FC236}">
                <a16:creationId xmlns:a16="http://schemas.microsoft.com/office/drawing/2014/main" id="{EE92DD06-48FB-482E-A88B-E9844887E9E0}"/>
              </a:ext>
            </a:extLst>
          </p:cNvPr>
          <p:cNvSpPr txBox="1"/>
          <p:nvPr/>
        </p:nvSpPr>
        <p:spPr>
          <a:xfrm>
            <a:off x="5203767" y="3966189"/>
            <a:ext cx="5370021" cy="373616"/>
          </a:xfrm>
          <a:prstGeom prst="rect">
            <a:avLst/>
          </a:prstGeom>
          <a:solidFill>
            <a:srgbClr val="FFFFFF"/>
          </a:solidFill>
        </p:spPr>
        <p:txBody>
          <a:bodyPr wrap="square" rtlCol="0">
            <a:spAutoFit/>
          </a:bodyPr>
          <a:lstStyle/>
          <a:p>
            <a:endParaRPr lang="en-GB" dirty="0"/>
          </a:p>
        </p:txBody>
      </p:sp>
      <p:sp>
        <p:nvSpPr>
          <p:cNvPr id="34" name="TextBox 33">
            <a:extLst>
              <a:ext uri="{FF2B5EF4-FFF2-40B4-BE49-F238E27FC236}">
                <a16:creationId xmlns:a16="http://schemas.microsoft.com/office/drawing/2014/main" id="{D15CD5A7-7376-455D-92F9-5C3B988B8D4D}"/>
              </a:ext>
            </a:extLst>
          </p:cNvPr>
          <p:cNvSpPr txBox="1"/>
          <p:nvPr/>
        </p:nvSpPr>
        <p:spPr>
          <a:xfrm>
            <a:off x="5203766" y="4472441"/>
            <a:ext cx="5370021" cy="373616"/>
          </a:xfrm>
          <a:prstGeom prst="rect">
            <a:avLst/>
          </a:prstGeom>
          <a:solidFill>
            <a:srgbClr val="FFFFFF"/>
          </a:solidFill>
        </p:spPr>
        <p:txBody>
          <a:bodyPr wrap="square" rtlCol="0">
            <a:spAutoFit/>
          </a:bodyPr>
          <a:lstStyle/>
          <a:p>
            <a:endParaRPr lang="en-GB" dirty="0"/>
          </a:p>
        </p:txBody>
      </p:sp>
      <p:sp>
        <p:nvSpPr>
          <p:cNvPr id="35" name="TextBox 34">
            <a:extLst>
              <a:ext uri="{FF2B5EF4-FFF2-40B4-BE49-F238E27FC236}">
                <a16:creationId xmlns:a16="http://schemas.microsoft.com/office/drawing/2014/main" id="{25F3E12B-CCCE-4341-A52B-E5F0D68E62B3}"/>
              </a:ext>
            </a:extLst>
          </p:cNvPr>
          <p:cNvSpPr txBox="1"/>
          <p:nvPr/>
        </p:nvSpPr>
        <p:spPr>
          <a:xfrm>
            <a:off x="5203766" y="4912031"/>
            <a:ext cx="5370021" cy="373616"/>
          </a:xfrm>
          <a:prstGeom prst="rect">
            <a:avLst/>
          </a:prstGeom>
          <a:solidFill>
            <a:srgbClr val="FFFFFF"/>
          </a:solidFill>
        </p:spPr>
        <p:txBody>
          <a:bodyPr wrap="square" rtlCol="0">
            <a:spAutoFit/>
          </a:bodyPr>
          <a:lstStyle/>
          <a:p>
            <a:endParaRPr lang="en-GB" dirty="0"/>
          </a:p>
        </p:txBody>
      </p:sp>
      <p:sp>
        <p:nvSpPr>
          <p:cNvPr id="36" name="TextBox 35">
            <a:extLst>
              <a:ext uri="{FF2B5EF4-FFF2-40B4-BE49-F238E27FC236}">
                <a16:creationId xmlns:a16="http://schemas.microsoft.com/office/drawing/2014/main" id="{00BBED01-FA65-4A46-A900-09BAD2D7BAD7}"/>
              </a:ext>
            </a:extLst>
          </p:cNvPr>
          <p:cNvSpPr txBox="1"/>
          <p:nvPr/>
        </p:nvSpPr>
        <p:spPr>
          <a:xfrm>
            <a:off x="5203766" y="5406177"/>
            <a:ext cx="5746810" cy="369332"/>
          </a:xfrm>
          <a:prstGeom prst="rect">
            <a:avLst/>
          </a:prstGeom>
          <a:solidFill>
            <a:srgbClr val="FFFFFF"/>
          </a:solidFill>
        </p:spPr>
        <p:txBody>
          <a:bodyPr wrap="square" rtlCol="0">
            <a:spAutoFit/>
          </a:bodyPr>
          <a:lstStyle/>
          <a:p>
            <a:endParaRPr lang="en-GB" dirty="0"/>
          </a:p>
        </p:txBody>
      </p:sp>
      <p:pic>
        <p:nvPicPr>
          <p:cNvPr id="37" name="Picture 36" descr="Icon&#10;&#10;Description automatically generated">
            <a:extLst>
              <a:ext uri="{FF2B5EF4-FFF2-40B4-BE49-F238E27FC236}">
                <a16:creationId xmlns:a16="http://schemas.microsoft.com/office/drawing/2014/main" id="{2318C6D3-8C5E-4105-B34E-E3B1CB3162AD}"/>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4065365" y="3395175"/>
            <a:ext cx="517321" cy="517320"/>
          </a:xfrm>
          <a:prstGeom prst="rect">
            <a:avLst/>
          </a:prstGeom>
        </p:spPr>
      </p:pic>
      <p:pic>
        <p:nvPicPr>
          <p:cNvPr id="38" name="Picture 37" descr="Icon&#10;&#10;Description automatically generated">
            <a:extLst>
              <a:ext uri="{FF2B5EF4-FFF2-40B4-BE49-F238E27FC236}">
                <a16:creationId xmlns:a16="http://schemas.microsoft.com/office/drawing/2014/main" id="{1BBD9795-6C48-486E-86B0-CA4DF2D21ED1}"/>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4067614" y="3856650"/>
            <a:ext cx="517321" cy="517320"/>
          </a:xfrm>
          <a:prstGeom prst="rect">
            <a:avLst/>
          </a:prstGeom>
        </p:spPr>
      </p:pic>
      <p:pic>
        <p:nvPicPr>
          <p:cNvPr id="39" name="Picture 38" descr="Icon&#10;&#10;Description automatically generated">
            <a:extLst>
              <a:ext uri="{FF2B5EF4-FFF2-40B4-BE49-F238E27FC236}">
                <a16:creationId xmlns:a16="http://schemas.microsoft.com/office/drawing/2014/main" id="{88F1D176-80FB-4283-B3EB-56001FAD422C}"/>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2357175" y="4373970"/>
            <a:ext cx="517321" cy="517320"/>
          </a:xfrm>
          <a:prstGeom prst="rect">
            <a:avLst/>
          </a:prstGeom>
        </p:spPr>
      </p:pic>
      <p:pic>
        <p:nvPicPr>
          <p:cNvPr id="40" name="Picture 39" descr="Icon&#10;&#10;Description automatically generated">
            <a:extLst>
              <a:ext uri="{FF2B5EF4-FFF2-40B4-BE49-F238E27FC236}">
                <a16:creationId xmlns:a16="http://schemas.microsoft.com/office/drawing/2014/main" id="{A1AF4196-DD0B-455E-88C8-CE8F7099CE9C}"/>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4059687" y="4840179"/>
            <a:ext cx="517321" cy="517320"/>
          </a:xfrm>
          <a:prstGeom prst="rect">
            <a:avLst/>
          </a:prstGeom>
        </p:spPr>
      </p:pic>
      <p:pic>
        <p:nvPicPr>
          <p:cNvPr id="41" name="Picture 40" descr="Icon&#10;&#10;Description automatically generated">
            <a:extLst>
              <a:ext uri="{FF2B5EF4-FFF2-40B4-BE49-F238E27FC236}">
                <a16:creationId xmlns:a16="http://schemas.microsoft.com/office/drawing/2014/main" id="{77061C23-C117-4AE4-9D26-1F2164269091}"/>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2349248" y="5332183"/>
            <a:ext cx="517321" cy="517320"/>
          </a:xfrm>
          <a:prstGeom prst="rect">
            <a:avLst/>
          </a:prstGeom>
        </p:spPr>
      </p:pic>
      <p:pic>
        <p:nvPicPr>
          <p:cNvPr id="42" name="Picture 41" descr="Icon&#10;&#10;Description automatically generated">
            <a:extLst>
              <a:ext uri="{FF2B5EF4-FFF2-40B4-BE49-F238E27FC236}">
                <a16:creationId xmlns:a16="http://schemas.microsoft.com/office/drawing/2014/main" id="{33B5D8DB-BD44-4AFE-BE02-1E214BA41147}"/>
              </a:ext>
            </a:extLst>
          </p:cNvPr>
          <p:cNvPicPr>
            <a:picLocks noChangeAspect="1"/>
          </p:cNvPicPr>
          <p:nvPr/>
        </p:nvPicPr>
        <p:blipFill rotWithShape="1">
          <a:blip r:embed="rId11">
            <a:extLst>
              <a:ext uri="{28A0092B-C50C-407E-A947-70E740481C1C}">
                <a14:useLocalDpi xmlns:a14="http://schemas.microsoft.com/office/drawing/2010/main" val="0"/>
              </a:ext>
            </a:extLst>
          </a:blip>
          <a:srcRect r="50000"/>
          <a:stretch/>
        </p:blipFill>
        <p:spPr>
          <a:xfrm>
            <a:off x="4051760" y="5336371"/>
            <a:ext cx="517321" cy="517320"/>
          </a:xfrm>
          <a:prstGeom prst="rect">
            <a:avLst/>
          </a:prstGeom>
        </p:spPr>
      </p:pic>
      <p:sp>
        <p:nvSpPr>
          <p:cNvPr id="43" name="Speech Bubble: Rectangle with Corners Rounded 42">
            <a:extLst>
              <a:ext uri="{FF2B5EF4-FFF2-40B4-BE49-F238E27FC236}">
                <a16:creationId xmlns:a16="http://schemas.microsoft.com/office/drawing/2014/main" id="{5B5F5910-8F0C-4B4B-98C3-45164D2203E0}"/>
              </a:ext>
            </a:extLst>
          </p:cNvPr>
          <p:cNvSpPr/>
          <p:nvPr/>
        </p:nvSpPr>
        <p:spPr>
          <a:xfrm>
            <a:off x="4916737" y="2817311"/>
            <a:ext cx="4158861" cy="1431988"/>
          </a:xfrm>
          <a:prstGeom prst="wedgeRoundRectCallout">
            <a:avLst>
              <a:gd name="adj1" fmla="val -78886"/>
              <a:gd name="adj2" fmla="val 13689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latin typeface="Century Gothic"/>
              </a:rPr>
              <a:t>There</a:t>
            </a:r>
            <a:r>
              <a:rPr kumimoji="0" lang="en-GB" sz="2400" b="1" i="0" u="none" strike="noStrike" kern="1200" cap="none" spc="0" normalizeH="0" noProof="0" dirty="0">
                <a:ln>
                  <a:noFill/>
                </a:ln>
                <a:solidFill>
                  <a:prstClr val="white"/>
                </a:solidFill>
                <a:effectLst/>
                <a:uLnTx/>
                <a:uFillTx/>
                <a:latin typeface="Century Gothic"/>
              </a:rPr>
              <a:t> is no ‘s’ in the </a:t>
            </a:r>
            <a:r>
              <a:rPr kumimoji="0" lang="en-GB" sz="2400" b="1" i="1" u="none" strike="noStrike" kern="1200" cap="none" spc="0" normalizeH="0" noProof="0" dirty="0">
                <a:ln>
                  <a:noFill/>
                </a:ln>
                <a:solidFill>
                  <a:prstClr val="white"/>
                </a:solidFill>
                <a:effectLst/>
                <a:uLnTx/>
                <a:uFillTx/>
                <a:latin typeface="Century Gothic"/>
              </a:rPr>
              <a:t>du</a:t>
            </a:r>
            <a:r>
              <a:rPr kumimoji="0" lang="en-GB" sz="2400" b="1" i="0" u="none" strike="noStrike" kern="1200" cap="none" spc="0" normalizeH="0" noProof="0" dirty="0">
                <a:ln>
                  <a:noFill/>
                </a:ln>
                <a:solidFill>
                  <a:prstClr val="white"/>
                </a:solidFill>
                <a:effectLst/>
                <a:uLnTx/>
                <a:uFillTx/>
                <a:latin typeface="Century Gothic"/>
              </a:rPr>
              <a:t> form of </a:t>
            </a:r>
            <a:r>
              <a:rPr kumimoji="0" lang="en-GB" sz="2400" b="1" i="1" u="none" strike="noStrike" kern="1200" cap="none" spc="0" normalizeH="0" noProof="0" dirty="0" err="1">
                <a:ln>
                  <a:noFill/>
                </a:ln>
                <a:solidFill>
                  <a:prstClr val="white"/>
                </a:solidFill>
                <a:effectLst/>
                <a:uLnTx/>
                <a:uFillTx/>
                <a:latin typeface="Century Gothic"/>
              </a:rPr>
              <a:t>sitzen</a:t>
            </a:r>
            <a:r>
              <a:rPr lang="en-GB" sz="2400" b="1" dirty="0">
                <a:solidFill>
                  <a:prstClr val="white"/>
                </a:solidFill>
                <a:latin typeface="Century Gothic"/>
              </a:rPr>
              <a:t>, so this could be </a:t>
            </a:r>
            <a:r>
              <a:rPr lang="en-GB" sz="2400" b="1" i="1" dirty="0">
                <a:solidFill>
                  <a:prstClr val="white"/>
                </a:solidFill>
                <a:latin typeface="Century Gothic"/>
              </a:rPr>
              <a:t>du</a:t>
            </a:r>
            <a:r>
              <a:rPr lang="en-GB" sz="2400" b="1" dirty="0">
                <a:solidFill>
                  <a:prstClr val="white"/>
                </a:solidFill>
                <a:latin typeface="Century Gothic"/>
              </a:rPr>
              <a:t> or </a:t>
            </a:r>
            <a:r>
              <a:rPr lang="en-GB" sz="2400" b="1" i="1" dirty="0">
                <a:solidFill>
                  <a:prstClr val="white"/>
                </a:solidFill>
                <a:latin typeface="Century Gothic"/>
              </a:rPr>
              <a:t>er</a:t>
            </a:r>
            <a:r>
              <a:rPr lang="en-GB" sz="2400" b="1" dirty="0">
                <a:solidFill>
                  <a:prstClr val="white"/>
                </a:solidFill>
                <a:latin typeface="Century Gothic"/>
              </a:rPr>
              <a:t>. </a:t>
            </a:r>
            <a:endParaRPr kumimoji="0" lang="en-GB" sz="2400" b="1" i="0" u="none" strike="noStrike" kern="1200" cap="none" spc="0" normalizeH="0" baseline="0" noProof="0" dirty="0">
              <a:ln>
                <a:noFill/>
              </a:ln>
              <a:solidFill>
                <a:prstClr val="white"/>
              </a:solidFill>
              <a:effectLst/>
              <a:uLnTx/>
              <a:uFillTx/>
              <a:latin typeface="Century Gothic"/>
            </a:endParaRPr>
          </a:p>
        </p:txBody>
      </p:sp>
      <p:sp>
        <p:nvSpPr>
          <p:cNvPr id="44" name="Speech Bubble: Rectangle with Corners Rounded 43">
            <a:extLst>
              <a:ext uri="{FF2B5EF4-FFF2-40B4-BE49-F238E27FC236}">
                <a16:creationId xmlns:a16="http://schemas.microsoft.com/office/drawing/2014/main" id="{71ACEB00-013F-4CDB-918A-AF88A1D7A828}"/>
              </a:ext>
            </a:extLst>
          </p:cNvPr>
          <p:cNvSpPr/>
          <p:nvPr/>
        </p:nvSpPr>
        <p:spPr>
          <a:xfrm>
            <a:off x="5223415" y="2937841"/>
            <a:ext cx="4158861" cy="1431988"/>
          </a:xfrm>
          <a:prstGeom prst="wedgeRoundRectCallout">
            <a:avLst>
              <a:gd name="adj1" fmla="val -24363"/>
              <a:gd name="adj2" fmla="val 8702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latin typeface="Century Gothic"/>
              </a:rPr>
              <a:t>We</a:t>
            </a:r>
            <a:r>
              <a:rPr kumimoji="0" lang="en-GB" sz="2400" b="1" i="0" u="none" strike="noStrike" kern="1200" cap="none" spc="0" normalizeH="0" noProof="0" dirty="0">
                <a:ln>
                  <a:noFill/>
                </a:ln>
                <a:solidFill>
                  <a:prstClr val="white"/>
                </a:solidFill>
                <a:effectLst/>
                <a:uLnTx/>
                <a:uFillTx/>
                <a:latin typeface="Century Gothic"/>
              </a:rPr>
              <a:t> wouldn’t say ‘He is having’ here, even if it is happening right now.</a:t>
            </a:r>
            <a:endParaRPr kumimoji="0" lang="en-GB" sz="2400" b="1" i="0" u="none" strike="noStrike" kern="1200" cap="none" spc="0" normalizeH="0" baseline="0" noProof="0" dirty="0">
              <a:ln>
                <a:noFill/>
              </a:ln>
              <a:solidFill>
                <a:prstClr val="white"/>
              </a:solidFill>
              <a:effectLst/>
              <a:uLnTx/>
              <a:uFillTx/>
              <a:latin typeface="Century Gothic"/>
            </a:endParaRPr>
          </a:p>
        </p:txBody>
      </p:sp>
      <p:pic>
        <p:nvPicPr>
          <p:cNvPr id="14" name="Picture 13">
            <a:extLst>
              <a:ext uri="{FF2B5EF4-FFF2-40B4-BE49-F238E27FC236}">
                <a16:creationId xmlns:a16="http://schemas.microsoft.com/office/drawing/2014/main" id="{51839353-2AA3-40BC-9238-C4A2935561AF}"/>
              </a:ext>
            </a:extLst>
          </p:cNvPr>
          <p:cNvPicPr>
            <a:picLocks noChangeAspect="1"/>
          </p:cNvPicPr>
          <p:nvPr/>
        </p:nvPicPr>
        <p:blipFill>
          <a:blip r:embed="rId16"/>
          <a:stretch>
            <a:fillRect/>
          </a:stretch>
        </p:blipFill>
        <p:spPr>
          <a:xfrm>
            <a:off x="510028" y="1492970"/>
            <a:ext cx="871756" cy="875359"/>
          </a:xfrm>
          <a:prstGeom prst="rect">
            <a:avLst/>
          </a:prstGeom>
        </p:spPr>
      </p:pic>
      <p:sp>
        <p:nvSpPr>
          <p:cNvPr id="45" name="Speech Bubble: Oval 44">
            <a:extLst>
              <a:ext uri="{FF2B5EF4-FFF2-40B4-BE49-F238E27FC236}">
                <a16:creationId xmlns:a16="http://schemas.microsoft.com/office/drawing/2014/main" id="{1CA50DC7-51C6-4580-A72A-6679AA3CAD86}"/>
              </a:ext>
            </a:extLst>
          </p:cNvPr>
          <p:cNvSpPr/>
          <p:nvPr/>
        </p:nvSpPr>
        <p:spPr>
          <a:xfrm>
            <a:off x="1337238" y="1699855"/>
            <a:ext cx="528533" cy="345995"/>
          </a:xfrm>
          <a:prstGeom prst="wedgeEllipseCallout">
            <a:avLst>
              <a:gd name="adj1" fmla="val -65967"/>
              <a:gd name="adj2" fmla="val 3131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177278E-A967-4F62-B3F0-B1708E7A9EA1}"/>
              </a:ext>
            </a:extLst>
          </p:cNvPr>
          <p:cNvPicPr>
            <a:picLocks noChangeAspect="1"/>
          </p:cNvPicPr>
          <p:nvPr/>
        </p:nvPicPr>
        <p:blipFill>
          <a:blip r:embed="rId17"/>
          <a:stretch>
            <a:fillRect/>
          </a:stretch>
        </p:blipFill>
        <p:spPr>
          <a:xfrm>
            <a:off x="4480613" y="1492970"/>
            <a:ext cx="436124" cy="917121"/>
          </a:xfrm>
          <a:prstGeom prst="rect">
            <a:avLst/>
          </a:prstGeom>
        </p:spPr>
      </p:pic>
      <p:pic>
        <p:nvPicPr>
          <p:cNvPr id="8" name="Picture 7">
            <a:hlinkClick r:id="" action="ppaction://noaction">
              <a:snd r:embed="rId18" name="T3_W2_11.9.wav"/>
            </a:hlinkClick>
            <a:extLst>
              <a:ext uri="{FF2B5EF4-FFF2-40B4-BE49-F238E27FC236}">
                <a16:creationId xmlns:a16="http://schemas.microsoft.com/office/drawing/2014/main" id="{DDF1CE49-7AB7-48DC-977C-E0A68D1F84FA}"/>
              </a:ext>
            </a:extLst>
          </p:cNvPr>
          <p:cNvPicPr>
            <a:picLocks noChangeAspect="1"/>
          </p:cNvPicPr>
          <p:nvPr/>
        </p:nvPicPr>
        <p:blipFill>
          <a:blip r:embed="rId19"/>
          <a:stretch>
            <a:fillRect/>
          </a:stretch>
        </p:blipFill>
        <p:spPr>
          <a:xfrm>
            <a:off x="64772" y="2448097"/>
            <a:ext cx="492228" cy="506994"/>
          </a:xfrm>
          <a:prstGeom prst="rect">
            <a:avLst/>
          </a:prstGeom>
        </p:spPr>
      </p:pic>
      <p:pic>
        <p:nvPicPr>
          <p:cNvPr id="46" name="Picture 45">
            <a:hlinkClick r:id="" action="ppaction://noaction">
              <a:snd r:embed="rId20" name="T3_W2_11.10.wav"/>
            </a:hlinkClick>
            <a:extLst>
              <a:ext uri="{FF2B5EF4-FFF2-40B4-BE49-F238E27FC236}">
                <a16:creationId xmlns:a16="http://schemas.microsoft.com/office/drawing/2014/main" id="{31D2EE2B-B279-40A8-8F0B-591EF1E5A630}"/>
              </a:ext>
            </a:extLst>
          </p:cNvPr>
          <p:cNvPicPr>
            <a:picLocks noChangeAspect="1"/>
          </p:cNvPicPr>
          <p:nvPr/>
        </p:nvPicPr>
        <p:blipFill>
          <a:blip r:embed="rId19"/>
          <a:stretch>
            <a:fillRect/>
          </a:stretch>
        </p:blipFill>
        <p:spPr>
          <a:xfrm>
            <a:off x="62523" y="2957944"/>
            <a:ext cx="492228" cy="506994"/>
          </a:xfrm>
          <a:prstGeom prst="rect">
            <a:avLst/>
          </a:prstGeom>
        </p:spPr>
      </p:pic>
      <p:pic>
        <p:nvPicPr>
          <p:cNvPr id="47" name="Picture 46">
            <a:hlinkClick r:id="" action="ppaction://noaction">
              <a:snd r:embed="rId21" name="T3_W2_11.11.wav"/>
            </a:hlinkClick>
            <a:extLst>
              <a:ext uri="{FF2B5EF4-FFF2-40B4-BE49-F238E27FC236}">
                <a16:creationId xmlns:a16="http://schemas.microsoft.com/office/drawing/2014/main" id="{0C0E1CFD-8EE4-48F4-9F90-7B1F023A977F}"/>
              </a:ext>
            </a:extLst>
          </p:cNvPr>
          <p:cNvPicPr>
            <a:picLocks noChangeAspect="1"/>
          </p:cNvPicPr>
          <p:nvPr/>
        </p:nvPicPr>
        <p:blipFill>
          <a:blip r:embed="rId19"/>
          <a:stretch>
            <a:fillRect/>
          </a:stretch>
        </p:blipFill>
        <p:spPr>
          <a:xfrm>
            <a:off x="62523" y="3438889"/>
            <a:ext cx="492228" cy="506994"/>
          </a:xfrm>
          <a:prstGeom prst="rect">
            <a:avLst/>
          </a:prstGeom>
        </p:spPr>
      </p:pic>
      <p:pic>
        <p:nvPicPr>
          <p:cNvPr id="48" name="Picture 47">
            <a:hlinkClick r:id="" action="ppaction://noaction">
              <a:snd r:embed="rId22" name="T3_W2_11.12.wav"/>
            </a:hlinkClick>
            <a:extLst>
              <a:ext uri="{FF2B5EF4-FFF2-40B4-BE49-F238E27FC236}">
                <a16:creationId xmlns:a16="http://schemas.microsoft.com/office/drawing/2014/main" id="{3EF7A2CD-692A-4CF6-9AD1-33B7FE6CAB38}"/>
              </a:ext>
            </a:extLst>
          </p:cNvPr>
          <p:cNvPicPr>
            <a:picLocks noChangeAspect="1"/>
          </p:cNvPicPr>
          <p:nvPr/>
        </p:nvPicPr>
        <p:blipFill>
          <a:blip r:embed="rId19"/>
          <a:stretch>
            <a:fillRect/>
          </a:stretch>
        </p:blipFill>
        <p:spPr>
          <a:xfrm>
            <a:off x="62523" y="3915981"/>
            <a:ext cx="492228" cy="506994"/>
          </a:xfrm>
          <a:prstGeom prst="rect">
            <a:avLst/>
          </a:prstGeom>
        </p:spPr>
      </p:pic>
      <p:pic>
        <p:nvPicPr>
          <p:cNvPr id="49" name="Picture 48">
            <a:hlinkClick r:id="" action="ppaction://noaction">
              <a:snd r:embed="rId23" name="T3_W2_11.13.wav"/>
            </a:hlinkClick>
            <a:extLst>
              <a:ext uri="{FF2B5EF4-FFF2-40B4-BE49-F238E27FC236}">
                <a16:creationId xmlns:a16="http://schemas.microsoft.com/office/drawing/2014/main" id="{83BEE5ED-CDD9-443F-9558-0BFD0FC7ADDC}"/>
              </a:ext>
            </a:extLst>
          </p:cNvPr>
          <p:cNvPicPr>
            <a:picLocks noChangeAspect="1"/>
          </p:cNvPicPr>
          <p:nvPr/>
        </p:nvPicPr>
        <p:blipFill>
          <a:blip r:embed="rId19"/>
          <a:stretch>
            <a:fillRect/>
          </a:stretch>
        </p:blipFill>
        <p:spPr>
          <a:xfrm>
            <a:off x="62523" y="4384296"/>
            <a:ext cx="492228" cy="506994"/>
          </a:xfrm>
          <a:prstGeom prst="rect">
            <a:avLst/>
          </a:prstGeom>
        </p:spPr>
      </p:pic>
      <p:pic>
        <p:nvPicPr>
          <p:cNvPr id="50" name="Picture 49">
            <a:hlinkClick r:id="" action="ppaction://noaction">
              <a:snd r:embed="rId24" name="T3_W2_11.14.wav"/>
            </a:hlinkClick>
            <a:extLst>
              <a:ext uri="{FF2B5EF4-FFF2-40B4-BE49-F238E27FC236}">
                <a16:creationId xmlns:a16="http://schemas.microsoft.com/office/drawing/2014/main" id="{D5FE229E-176A-4D4B-B007-B1ED87F4CDF6}"/>
              </a:ext>
            </a:extLst>
          </p:cNvPr>
          <p:cNvPicPr>
            <a:picLocks noChangeAspect="1"/>
          </p:cNvPicPr>
          <p:nvPr/>
        </p:nvPicPr>
        <p:blipFill>
          <a:blip r:embed="rId19"/>
          <a:stretch>
            <a:fillRect/>
          </a:stretch>
        </p:blipFill>
        <p:spPr>
          <a:xfrm>
            <a:off x="77579" y="4877038"/>
            <a:ext cx="492228" cy="506994"/>
          </a:xfrm>
          <a:prstGeom prst="rect">
            <a:avLst/>
          </a:prstGeom>
        </p:spPr>
      </p:pic>
      <p:pic>
        <p:nvPicPr>
          <p:cNvPr id="51" name="Picture 50">
            <a:hlinkClick r:id="" action="ppaction://noaction">
              <a:snd r:embed="rId25" name="T3_W2_11.15.wav"/>
            </a:hlinkClick>
            <a:extLst>
              <a:ext uri="{FF2B5EF4-FFF2-40B4-BE49-F238E27FC236}">
                <a16:creationId xmlns:a16="http://schemas.microsoft.com/office/drawing/2014/main" id="{E9A8A7B0-FDF1-47DF-AEA3-B5517C262D3B}"/>
              </a:ext>
            </a:extLst>
          </p:cNvPr>
          <p:cNvPicPr>
            <a:picLocks noChangeAspect="1"/>
          </p:cNvPicPr>
          <p:nvPr/>
        </p:nvPicPr>
        <p:blipFill>
          <a:blip r:embed="rId19"/>
          <a:stretch>
            <a:fillRect/>
          </a:stretch>
        </p:blipFill>
        <p:spPr>
          <a:xfrm>
            <a:off x="77579" y="5360836"/>
            <a:ext cx="492228" cy="506994"/>
          </a:xfrm>
          <a:prstGeom prst="rect">
            <a:avLst/>
          </a:prstGeom>
        </p:spPr>
      </p:pic>
    </p:spTree>
    <p:extLst>
      <p:ext uri="{BB962C8B-B14F-4D97-AF65-F5344CB8AC3E}">
        <p14:creationId xmlns:p14="http://schemas.microsoft.com/office/powerpoint/2010/main" val="275362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4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4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5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1" grpId="0" animBg="1"/>
      <p:bldP spid="32" grpId="0" animBg="1"/>
      <p:bldP spid="33" grpId="0" animBg="1"/>
      <p:bldP spid="34" grpId="0" animBg="1"/>
      <p:bldP spid="35" grpId="0" animBg="1"/>
      <p:bldP spid="36" grpId="0" animBg="1"/>
      <p:bldP spid="43" grpId="0" animBg="1"/>
      <p:bldP spid="43" grpId="1" animBg="1"/>
      <p:bldP spid="44" grpId="0" animBg="1"/>
      <p:bldP spid="4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a:lstStyle/>
          <a:p>
            <a:endParaRPr lang="en-GB"/>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3">
            <a:extLst>
              <a:ext uri="{FF2B5EF4-FFF2-40B4-BE49-F238E27FC236}">
                <a16:creationId xmlns:a16="http://schemas.microsoft.com/office/drawing/2014/main" id="{EB238E39-B2F0-493F-ABCA-90CA2404E47D}"/>
              </a:ext>
            </a:extLst>
          </p:cNvPr>
          <p:cNvSpPr/>
          <p:nvPr/>
        </p:nvSpPr>
        <p:spPr>
          <a:xfrm>
            <a:off x="2878414" y="1335143"/>
            <a:ext cx="4646092" cy="4325075"/>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231202" y="381629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0" spc="-1" dirty="0">
                <a:solidFill>
                  <a:srgbClr val="FF0066"/>
                </a:solidFill>
                <a:latin typeface="Century Gothic" panose="020B0502020202020204" pitchFamily="34" charset="0"/>
              </a:rPr>
              <a:t>r</a:t>
            </a:r>
            <a:r>
              <a:rPr lang="en-GB" sz="13000" spc="-1" dirty="0">
                <a:solidFill>
                  <a:srgbClr val="002060"/>
                </a:solidFill>
                <a:latin typeface="Century Gothic" panose="020B0502020202020204" pitchFamily="34" charset="0"/>
              </a:rPr>
              <a:t>ot</a:t>
            </a:r>
            <a:endParaRPr kumimoji="0" lang="en-GB" sz="130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2" name="Speech Bubble: Rectangle with Corners Rounded 11">
            <a:extLst>
              <a:ext uri="{FF2B5EF4-FFF2-40B4-BE49-F238E27FC236}">
                <a16:creationId xmlns:a16="http://schemas.microsoft.com/office/drawing/2014/main" id="{65D9B7D9-C244-4166-83B1-C87283F6638C}"/>
              </a:ext>
            </a:extLst>
          </p:cNvPr>
          <p:cNvSpPr/>
          <p:nvPr/>
        </p:nvSpPr>
        <p:spPr>
          <a:xfrm>
            <a:off x="8067222" y="2033964"/>
            <a:ext cx="3787151" cy="3158032"/>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t>[r] before a vowel is a roll from the back of your throat. </a:t>
            </a:r>
            <a:br>
              <a:rPr lang="en-GB" sz="2400" b="1" dirty="0"/>
            </a:br>
            <a:r>
              <a:rPr lang="en-GB" sz="2400" b="1" dirty="0"/>
              <a:t>Open your mouth, tongue flat, lips still and growl ‘</a:t>
            </a:r>
            <a:r>
              <a:rPr lang="en-GB" sz="2400" b="1" dirty="0" err="1"/>
              <a:t>rrrr</a:t>
            </a:r>
            <a:r>
              <a:rPr lang="en-GB" sz="2400" b="1" dirty="0"/>
              <a:t>’. </a:t>
            </a:r>
          </a:p>
          <a:p>
            <a:pPr lvl="0" algn="ctr">
              <a:defRPr/>
            </a:pPr>
            <a:r>
              <a:rPr lang="en-GB" sz="2400" b="1" dirty="0"/>
              <a:t>Touch your throat and feel the vibration!</a:t>
            </a:r>
            <a:endParaRPr kumimoji="0" lang="en-GB" sz="2400" b="1" i="0" u="none" strike="noStrike" kern="1200" cap="none" spc="0" normalizeH="0" baseline="0" noProof="0" dirty="0">
              <a:ln>
                <a:noFill/>
              </a:ln>
              <a:solidFill>
                <a:prstClr val="white"/>
              </a:solidFill>
              <a:effectLst/>
              <a:uLnTx/>
              <a:uFillTx/>
            </a:endParaRPr>
          </a:p>
        </p:txBody>
      </p:sp>
      <p:pic>
        <p:nvPicPr>
          <p:cNvPr id="4" name="Picture 3">
            <a:extLst>
              <a:ext uri="{FF2B5EF4-FFF2-40B4-BE49-F238E27FC236}">
                <a16:creationId xmlns:a16="http://schemas.microsoft.com/office/drawing/2014/main" id="{343AEA0B-A4B4-4BD3-BA9F-44500613C331}"/>
              </a:ext>
            </a:extLst>
          </p:cNvPr>
          <p:cNvPicPr>
            <a:picLocks noChangeAspect="1"/>
          </p:cNvPicPr>
          <p:nvPr/>
        </p:nvPicPr>
        <p:blipFill>
          <a:blip r:embed="rId4"/>
          <a:stretch>
            <a:fillRect/>
          </a:stretch>
        </p:blipFill>
        <p:spPr>
          <a:xfrm>
            <a:off x="3673642" y="1412611"/>
            <a:ext cx="3111577" cy="2929879"/>
          </a:xfrm>
          <a:prstGeom prst="rect">
            <a:avLst/>
          </a:prstGeom>
        </p:spPr>
      </p:pic>
    </p:spTree>
    <p:extLst>
      <p:ext uri="{BB962C8B-B14F-4D97-AF65-F5344CB8AC3E}">
        <p14:creationId xmlns:p14="http://schemas.microsoft.com/office/powerpoint/2010/main" val="70714931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3">
            <a:extLst>
              <a:ext uri="{FF2B5EF4-FFF2-40B4-BE49-F238E27FC236}">
                <a16:creationId xmlns:a16="http://schemas.microsoft.com/office/drawing/2014/main" id="{56D53237-5238-434D-A466-FA4388BADFAD}"/>
              </a:ext>
            </a:extLst>
          </p:cNvPr>
          <p:cNvSpPr/>
          <p:nvPr/>
        </p:nvSpPr>
        <p:spPr>
          <a:xfrm>
            <a:off x="3682011" y="1660099"/>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15501" y="340503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a:solidFill>
                  <a:srgbClr val="FF0066"/>
                </a:solidFill>
                <a:latin typeface="Century Gothic" panose="020B0502020202020204" pitchFamily="34" charset="0"/>
              </a:rPr>
              <a:t>r</a:t>
            </a:r>
            <a:r>
              <a:rPr lang="en-GB" sz="11500" spc="-1" dirty="0">
                <a:solidFill>
                  <a:srgbClr val="002060"/>
                </a:solidFill>
                <a:latin typeface="Century Gothic" panose="020B0502020202020204" pitchFamily="34" charset="0"/>
              </a:rPr>
              <a:t>ot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72045" y="-267906"/>
            <a:ext cx="3863899" cy="1862048"/>
          </a:xfrm>
          <a:prstGeom prst="rect">
            <a:avLst/>
          </a:prstGeom>
          <a:noFill/>
        </p:spPr>
        <p:txBody>
          <a:bodyPr wrap="square" rtlCol="0">
            <a:spAutoFit/>
          </a:bodyPr>
          <a:lstStyle/>
          <a:p>
            <a:r>
              <a:rPr lang="en-GB" sz="11500" dirty="0">
                <a:solidFill>
                  <a:srgbClr val="002060"/>
                </a:solidFill>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11" name="CustomShape 2">
            <a:extLst>
              <a:ext uri="{FF2B5EF4-FFF2-40B4-BE49-F238E27FC236}">
                <a16:creationId xmlns:a16="http://schemas.microsoft.com/office/drawing/2014/main" id="{6E7ED6EE-AF0A-457F-9278-55BFAFFD4F93}"/>
              </a:ext>
            </a:extLst>
          </p:cNvPr>
          <p:cNvSpPr/>
          <p:nvPr/>
        </p:nvSpPr>
        <p:spPr>
          <a:xfrm>
            <a:off x="6575913" y="5118590"/>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FF0066"/>
                </a:solidFill>
                <a:latin typeface="Century Gothic" panose="020B0502020202020204" pitchFamily="34" charset="0"/>
              </a:rPr>
              <a:t>r</a:t>
            </a:r>
            <a:r>
              <a:rPr lang="en-GB" sz="6600" spc="-1" dirty="0" err="1">
                <a:solidFill>
                  <a:srgbClr val="002060"/>
                </a:solidFill>
                <a:latin typeface="Century Gothic" panose="020B0502020202020204" pitchFamily="34" charset="0"/>
              </a:rPr>
              <a:t>echts</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2" name="CustomShape 2">
            <a:extLst>
              <a:ext uri="{FF2B5EF4-FFF2-40B4-BE49-F238E27FC236}">
                <a16:creationId xmlns:a16="http://schemas.microsoft.com/office/drawing/2014/main" id="{70FAEFD0-E692-4B85-91F3-E6B8373281DC}"/>
              </a:ext>
            </a:extLst>
          </p:cNvPr>
          <p:cNvSpPr/>
          <p:nvPr/>
        </p:nvSpPr>
        <p:spPr>
          <a:xfrm>
            <a:off x="-1070158" y="517046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err="1">
                <a:solidFill>
                  <a:srgbClr val="002060"/>
                </a:solidFill>
                <a:latin typeface="Century Gothic" panose="020B0502020202020204" pitchFamily="34" charset="0"/>
              </a:rPr>
              <a:t>F</a:t>
            </a:r>
            <a:r>
              <a:rPr lang="en-GB" sz="6600" spc="-1" noProof="0" dirty="0" err="1">
                <a:solidFill>
                  <a:srgbClr val="FF0066"/>
                </a:solidFill>
                <a:latin typeface="Century Gothic" panose="020B0502020202020204" pitchFamily="34" charset="0"/>
              </a:rPr>
              <a:t>r</a:t>
            </a:r>
            <a:r>
              <a:rPr lang="en-GB" sz="6600" spc="-1" noProof="0" dirty="0" err="1">
                <a:solidFill>
                  <a:srgbClr val="002060"/>
                </a:solidFill>
                <a:latin typeface="Century Gothic" panose="020B0502020202020204" pitchFamily="34" charset="0"/>
              </a:rPr>
              <a:t>age</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CustomShape 2">
            <a:extLst>
              <a:ext uri="{FF2B5EF4-FFF2-40B4-BE49-F238E27FC236}">
                <a16:creationId xmlns:a16="http://schemas.microsoft.com/office/drawing/2014/main" id="{0B8CBF43-6F19-4792-BE85-EFBE2F79AF26}"/>
              </a:ext>
            </a:extLst>
          </p:cNvPr>
          <p:cNvSpPr/>
          <p:nvPr/>
        </p:nvSpPr>
        <p:spPr>
          <a:xfrm>
            <a:off x="6415711" y="23247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wa</a:t>
            </a:r>
            <a:r>
              <a:rPr lang="en-GB" sz="6600" spc="-1" dirty="0" err="1">
                <a:solidFill>
                  <a:srgbClr val="FF0066"/>
                </a:solidFill>
                <a:latin typeface="Century Gothic" panose="020B0502020202020204" pitchFamily="34" charset="0"/>
              </a:rPr>
              <a:t>r</a:t>
            </a:r>
            <a:r>
              <a:rPr lang="en-GB" sz="6600" spc="-1" dirty="0" err="1">
                <a:solidFill>
                  <a:srgbClr val="002060"/>
                </a:solidFill>
                <a:latin typeface="Century Gothic" panose="020B0502020202020204" pitchFamily="34" charset="0"/>
              </a:rPr>
              <a:t>um</a:t>
            </a:r>
            <a:r>
              <a:rPr lang="en-GB" sz="6600" spc="-1" dirty="0">
                <a:solidFill>
                  <a:srgbClr val="002060"/>
                </a:solidFill>
                <a:latin typeface="Century Gothic" panose="020B0502020202020204" pitchFamily="34" charset="0"/>
              </a:rPr>
              <a:t>?</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6" name="CustomShape 2">
            <a:extLst>
              <a:ext uri="{FF2B5EF4-FFF2-40B4-BE49-F238E27FC236}">
                <a16:creationId xmlns:a16="http://schemas.microsoft.com/office/drawing/2014/main" id="{C6DA9177-43F9-411A-8F69-89D1781359EC}"/>
              </a:ext>
            </a:extLst>
          </p:cNvPr>
          <p:cNvSpPr/>
          <p:nvPr/>
        </p:nvSpPr>
        <p:spPr>
          <a:xfrm>
            <a:off x="-1330598" y="247283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d</a:t>
            </a:r>
            <a:r>
              <a:rPr lang="en-GB" sz="6600" spc="-1" dirty="0" err="1">
                <a:solidFill>
                  <a:srgbClr val="FF0066"/>
                </a:solidFill>
                <a:latin typeface="Century Gothic" panose="020B0502020202020204" pitchFamily="34" charset="0"/>
              </a:rPr>
              <a:t>r</a:t>
            </a:r>
            <a:r>
              <a:rPr lang="en-GB" sz="6600" spc="-1" noProof="0" dirty="0" err="1">
                <a:solidFill>
                  <a:srgbClr val="002060"/>
                </a:solidFill>
                <a:latin typeface="Century Gothic" panose="020B0502020202020204" pitchFamily="34" charset="0"/>
              </a:rPr>
              <a:t>ei</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6" name="Picture 5">
            <a:extLst>
              <a:ext uri="{FF2B5EF4-FFF2-40B4-BE49-F238E27FC236}">
                <a16:creationId xmlns:a16="http://schemas.microsoft.com/office/drawing/2014/main" id="{DA22C685-B080-4A61-9FC3-114560BA0F2C}"/>
              </a:ext>
            </a:extLst>
          </p:cNvPr>
          <p:cNvPicPr>
            <a:picLocks noChangeAspect="1"/>
          </p:cNvPicPr>
          <p:nvPr/>
        </p:nvPicPr>
        <p:blipFill>
          <a:blip r:embed="rId4"/>
          <a:stretch>
            <a:fillRect/>
          </a:stretch>
        </p:blipFill>
        <p:spPr>
          <a:xfrm>
            <a:off x="8687102" y="4069448"/>
            <a:ext cx="1804572" cy="1280271"/>
          </a:xfrm>
          <a:prstGeom prst="rect">
            <a:avLst/>
          </a:prstGeom>
        </p:spPr>
      </p:pic>
      <p:sp>
        <p:nvSpPr>
          <p:cNvPr id="8" name="Rectangle 7">
            <a:extLst>
              <a:ext uri="{FF2B5EF4-FFF2-40B4-BE49-F238E27FC236}">
                <a16:creationId xmlns:a16="http://schemas.microsoft.com/office/drawing/2014/main" id="{1FAB0B31-CE03-4107-9A3F-5F65D23AA0F6}"/>
              </a:ext>
            </a:extLst>
          </p:cNvPr>
          <p:cNvSpPr/>
          <p:nvPr/>
        </p:nvSpPr>
        <p:spPr>
          <a:xfrm>
            <a:off x="1285319" y="3682447"/>
            <a:ext cx="926413" cy="1785104"/>
          </a:xfrm>
          <a:prstGeom prst="rect">
            <a:avLst/>
          </a:prstGeom>
          <a:noFill/>
        </p:spPr>
        <p:txBody>
          <a:bodyPr wrap="square" lIns="91440" tIns="45720" rIns="91440" bIns="45720">
            <a:spAutoFit/>
          </a:bodyPr>
          <a:lstStyle/>
          <a:p>
            <a:pPr algn="ctr"/>
            <a:r>
              <a:rPr lang="en-US" sz="11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
        <p:nvSpPr>
          <p:cNvPr id="9" name="Rectangle 8">
            <a:extLst>
              <a:ext uri="{FF2B5EF4-FFF2-40B4-BE49-F238E27FC236}">
                <a16:creationId xmlns:a16="http://schemas.microsoft.com/office/drawing/2014/main" id="{FF963D6D-4BA7-4A27-80E9-C459CC0FEA34}"/>
              </a:ext>
            </a:extLst>
          </p:cNvPr>
          <p:cNvSpPr/>
          <p:nvPr/>
        </p:nvSpPr>
        <p:spPr>
          <a:xfrm>
            <a:off x="8382744" y="1507744"/>
            <a:ext cx="2013693"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Why?</a:t>
            </a:r>
          </a:p>
        </p:txBody>
      </p:sp>
      <p:sp>
        <p:nvSpPr>
          <p:cNvPr id="10" name="Rectangle 9">
            <a:extLst>
              <a:ext uri="{FF2B5EF4-FFF2-40B4-BE49-F238E27FC236}">
                <a16:creationId xmlns:a16="http://schemas.microsoft.com/office/drawing/2014/main" id="{03108554-0918-4662-9604-E47861B993F5}"/>
              </a:ext>
            </a:extLst>
          </p:cNvPr>
          <p:cNvSpPr/>
          <p:nvPr/>
        </p:nvSpPr>
        <p:spPr>
          <a:xfrm>
            <a:off x="1261051" y="1063807"/>
            <a:ext cx="974947" cy="1785104"/>
          </a:xfrm>
          <a:prstGeom prst="rect">
            <a:avLst/>
          </a:prstGeom>
          <a:noFill/>
        </p:spPr>
        <p:txBody>
          <a:bodyPr wrap="none" lIns="91440" tIns="45720" rIns="91440" bIns="45720">
            <a:spAutoFit/>
          </a:bodyPr>
          <a:lstStyle/>
          <a:p>
            <a:pPr algn="ctr"/>
            <a:r>
              <a:rPr lang="en-US" sz="11000" b="1" dirty="0">
                <a:ln w="12700" cmpd="sng">
                  <a:solidFill>
                    <a:srgbClr val="FFC000"/>
                  </a:solidFill>
                  <a:prstDash val="solid"/>
                </a:ln>
                <a:solidFill>
                  <a:srgbClr val="7030A0"/>
                </a:solidFill>
                <a:effectLst>
                  <a:innerShdw blurRad="63500" dist="50800" dir="13500000">
                    <a:prstClr val="black">
                      <a:alpha val="50000"/>
                    </a:prstClr>
                  </a:innerShdw>
                </a:effectLst>
              </a:rPr>
              <a:t>3</a:t>
            </a:r>
            <a:endParaRPr lang="en-US" sz="11000" b="1" cap="none" spc="0" dirty="0">
              <a:ln w="12700" cmpd="sng">
                <a:solidFill>
                  <a:srgbClr val="FFC000"/>
                </a:solidFill>
                <a:prstDash val="solid"/>
              </a:ln>
              <a:solidFill>
                <a:srgbClr val="7030A0"/>
              </a:solidFill>
              <a:effectLst>
                <a:innerShdw blurRad="63500" dist="50800" dir="13500000">
                  <a:prstClr val="black">
                    <a:alpha val="50000"/>
                  </a:prstClr>
                </a:innerShdw>
              </a:effectLst>
            </a:endParaRPr>
          </a:p>
        </p:txBody>
      </p:sp>
      <p:sp>
        <p:nvSpPr>
          <p:cNvPr id="17" name="TextBox 16">
            <a:extLst>
              <a:ext uri="{FF2B5EF4-FFF2-40B4-BE49-F238E27FC236}">
                <a16:creationId xmlns:a16="http://schemas.microsoft.com/office/drawing/2014/main" id="{42360D5B-775E-45AC-A62B-DA1CF3784EB9}"/>
              </a:ext>
            </a:extLst>
          </p:cNvPr>
          <p:cNvSpPr txBox="1"/>
          <p:nvPr/>
        </p:nvSpPr>
        <p:spPr>
          <a:xfrm>
            <a:off x="850015" y="6109264"/>
            <a:ext cx="2100165" cy="523220"/>
          </a:xfrm>
          <a:prstGeom prst="rect">
            <a:avLst/>
          </a:prstGeom>
          <a:noFill/>
        </p:spPr>
        <p:txBody>
          <a:bodyPr wrap="square" rtlCol="0">
            <a:spAutoFit/>
          </a:bodyPr>
          <a:lstStyle/>
          <a:p>
            <a:r>
              <a:rPr lang="en-GB" sz="2800" dirty="0">
                <a:solidFill>
                  <a:srgbClr val="002060"/>
                </a:solidFill>
              </a:rPr>
              <a:t>[question]</a:t>
            </a:r>
          </a:p>
        </p:txBody>
      </p:sp>
      <p:pic>
        <p:nvPicPr>
          <p:cNvPr id="21" name="Picture 20">
            <a:extLst>
              <a:ext uri="{FF2B5EF4-FFF2-40B4-BE49-F238E27FC236}">
                <a16:creationId xmlns:a16="http://schemas.microsoft.com/office/drawing/2014/main" id="{67C16AA2-E78E-4258-9138-B3C796B66FBA}"/>
              </a:ext>
            </a:extLst>
          </p:cNvPr>
          <p:cNvPicPr>
            <a:picLocks noChangeAspect="1"/>
          </p:cNvPicPr>
          <p:nvPr/>
        </p:nvPicPr>
        <p:blipFill>
          <a:blip r:embed="rId5"/>
          <a:stretch>
            <a:fillRect/>
          </a:stretch>
        </p:blipFill>
        <p:spPr>
          <a:xfrm>
            <a:off x="4444008" y="1861163"/>
            <a:ext cx="2131905" cy="200741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8" grpId="0"/>
      <p:bldP spid="9" grpId="0"/>
      <p:bldP spid="10"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3">
            <a:extLst>
              <a:ext uri="{FF2B5EF4-FFF2-40B4-BE49-F238E27FC236}">
                <a16:creationId xmlns:a16="http://schemas.microsoft.com/office/drawing/2014/main" id="{D61D87A5-8626-40F1-BD07-16D835D2E709}"/>
              </a:ext>
            </a:extLst>
          </p:cNvPr>
          <p:cNvSpPr/>
          <p:nvPr/>
        </p:nvSpPr>
        <p:spPr>
          <a:xfrm>
            <a:off x="3423232" y="822518"/>
            <a:ext cx="4646092" cy="477617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645803" y="298505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a:solidFill>
                  <a:srgbClr val="002060"/>
                </a:solidFill>
                <a:latin typeface="Century Gothic" panose="020B0502020202020204" pitchFamily="34" charset="0"/>
              </a:rPr>
              <a:t>O</a:t>
            </a:r>
            <a:r>
              <a:rPr lang="en-GB" sz="11500" spc="-1" dirty="0">
                <a:solidFill>
                  <a:srgbClr val="FF0066"/>
                </a:solidFill>
                <a:latin typeface="Century Gothic" panose="020B0502020202020204" pitchFamily="34" charset="0"/>
              </a:rPr>
              <a:t>r</a:t>
            </a:r>
            <a:r>
              <a:rPr lang="en-GB" sz="11500" spc="-1" dirty="0">
                <a:solidFill>
                  <a:srgbClr val="002060"/>
                </a:solidFill>
                <a:latin typeface="Century Gothic" panose="020B0502020202020204" pitchFamily="34" charset="0"/>
              </a:rPr>
              <a:t>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11" name="Speech Bubble: Rectangle with Corners Rounded 10">
            <a:extLst>
              <a:ext uri="{FF2B5EF4-FFF2-40B4-BE49-F238E27FC236}">
                <a16:creationId xmlns:a16="http://schemas.microsoft.com/office/drawing/2014/main" id="{786DBC5F-454A-4469-934A-A78EC1D23183}"/>
              </a:ext>
            </a:extLst>
          </p:cNvPr>
          <p:cNvSpPr/>
          <p:nvPr/>
        </p:nvSpPr>
        <p:spPr>
          <a:xfrm>
            <a:off x="8254121" y="2572767"/>
            <a:ext cx="3787151" cy="1431988"/>
          </a:xfrm>
          <a:prstGeom prst="wedgeRoundRectCallout">
            <a:avLst>
              <a:gd name="adj1" fmla="val -49743"/>
              <a:gd name="adj2" fmla="val -17240"/>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t>[r] after a vowel sounds like ‘uh’!</a:t>
            </a:r>
            <a:endParaRPr kumimoji="0" lang="en-GB" sz="2400" b="1" i="0" u="none" strike="noStrike" kern="1200" cap="none" spc="0" normalizeH="0" baseline="0" noProof="0" dirty="0">
              <a:ln>
                <a:noFill/>
              </a:ln>
              <a:solidFill>
                <a:prstClr val="white"/>
              </a:solidFill>
              <a:effectLst/>
              <a:uLnTx/>
              <a:uFillTx/>
              <a:latin typeface="Century Gothic"/>
            </a:endParaRPr>
          </a:p>
        </p:txBody>
      </p:sp>
      <p:pic>
        <p:nvPicPr>
          <p:cNvPr id="13" name="Graphic 12" descr="Map with pin with solid fill">
            <a:extLst>
              <a:ext uri="{FF2B5EF4-FFF2-40B4-BE49-F238E27FC236}">
                <a16:creationId xmlns:a16="http://schemas.microsoft.com/office/drawing/2014/main" id="{B2D27264-5D57-4141-B068-1FE75BF7DB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09239" y="873764"/>
            <a:ext cx="2613642" cy="2613642"/>
          </a:xfrm>
          <a:prstGeom prst="rect">
            <a:avLst/>
          </a:prstGeom>
        </p:spPr>
      </p:pic>
      <p:sp>
        <p:nvSpPr>
          <p:cNvPr id="10" name="TextBox 9">
            <a:extLst>
              <a:ext uri="{FF2B5EF4-FFF2-40B4-BE49-F238E27FC236}">
                <a16:creationId xmlns:a16="http://schemas.microsoft.com/office/drawing/2014/main" id="{367A27DA-1E09-4204-8DE3-FA2485AA773B}"/>
              </a:ext>
            </a:extLst>
          </p:cNvPr>
          <p:cNvSpPr txBox="1"/>
          <p:nvPr/>
        </p:nvSpPr>
        <p:spPr>
          <a:xfrm>
            <a:off x="4789179" y="4679275"/>
            <a:ext cx="2613642" cy="646331"/>
          </a:xfrm>
          <a:prstGeom prst="rect">
            <a:avLst/>
          </a:prstGeom>
          <a:noFill/>
        </p:spPr>
        <p:txBody>
          <a:bodyPr wrap="square" rtlCol="0">
            <a:spAutoFit/>
          </a:bodyPr>
          <a:lstStyle/>
          <a:p>
            <a:r>
              <a:rPr lang="en-GB" sz="3600" dirty="0">
                <a:solidFill>
                  <a:srgbClr val="002060"/>
                </a:solidFill>
              </a:rPr>
              <a:t>[place]</a:t>
            </a: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3">
            <a:extLst>
              <a:ext uri="{FF2B5EF4-FFF2-40B4-BE49-F238E27FC236}">
                <a16:creationId xmlns:a16="http://schemas.microsoft.com/office/drawing/2014/main" id="{75E3D9E7-F9ED-4B0B-96E9-4C482E1DF56F}"/>
              </a:ext>
            </a:extLst>
          </p:cNvPr>
          <p:cNvSpPr/>
          <p:nvPr/>
        </p:nvSpPr>
        <p:spPr>
          <a:xfrm>
            <a:off x="3802423" y="1050839"/>
            <a:ext cx="4147387" cy="3892241"/>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2804900" y="2805445"/>
            <a:ext cx="5940513" cy="20011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a:solidFill>
                  <a:srgbClr val="002060"/>
                </a:solidFill>
                <a:latin typeface="Century Gothic" panose="020B0502020202020204" pitchFamily="34" charset="0"/>
              </a:rPr>
              <a:t>O</a:t>
            </a:r>
            <a:r>
              <a:rPr lang="en-GB" sz="11500" spc="-1" dirty="0">
                <a:solidFill>
                  <a:srgbClr val="FF0066"/>
                </a:solidFill>
                <a:latin typeface="Century Gothic" panose="020B0502020202020204" pitchFamily="34" charset="0"/>
              </a:rPr>
              <a:t>r</a:t>
            </a:r>
            <a:r>
              <a:rPr lang="en-GB" sz="11500" spc="-1" dirty="0">
                <a:solidFill>
                  <a:srgbClr val="002060"/>
                </a:solidFill>
                <a:latin typeface="Century Gothic" panose="020B0502020202020204" pitchFamily="34" charset="0"/>
              </a:rPr>
              <a:t>t</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r>
              <a:rPr lang="en-GB" sz="11500" dirty="0">
                <a:solidFill>
                  <a:srgbClr val="002060"/>
                </a:solidFill>
              </a:rPr>
              <a:t>[r]</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9" name="CustomShape 2">
            <a:extLst>
              <a:ext uri="{FF2B5EF4-FFF2-40B4-BE49-F238E27FC236}">
                <a16:creationId xmlns:a16="http://schemas.microsoft.com/office/drawing/2014/main" id="{747AA550-4D53-4CAA-B4B8-AB58D7B48915}"/>
              </a:ext>
            </a:extLst>
          </p:cNvPr>
          <p:cNvSpPr/>
          <p:nvPr/>
        </p:nvSpPr>
        <p:spPr>
          <a:xfrm>
            <a:off x="6384354" y="5422828"/>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a:solidFill>
                  <a:srgbClr val="002060"/>
                </a:solidFill>
                <a:latin typeface="Century Gothic" panose="020B0502020202020204" pitchFamily="34" charset="0"/>
              </a:rPr>
              <a:t>Tie</a:t>
            </a:r>
            <a:r>
              <a:rPr lang="en-GB" sz="6600" spc="-1" noProof="0" dirty="0">
                <a:solidFill>
                  <a:srgbClr val="FF0066"/>
                </a:solidFill>
                <a:latin typeface="Century Gothic" panose="020B0502020202020204" pitchFamily="34" charset="0"/>
              </a:rPr>
              <a:t>r</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0" name="CustomShape 2">
            <a:extLst>
              <a:ext uri="{FF2B5EF4-FFF2-40B4-BE49-F238E27FC236}">
                <a16:creationId xmlns:a16="http://schemas.microsoft.com/office/drawing/2014/main" id="{173DD87F-FB3E-47CB-BA8E-2B71E25F682D}"/>
              </a:ext>
            </a:extLst>
          </p:cNvPr>
          <p:cNvSpPr/>
          <p:nvPr/>
        </p:nvSpPr>
        <p:spPr>
          <a:xfrm>
            <a:off x="-849206" y="538868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err="1">
                <a:solidFill>
                  <a:srgbClr val="002060"/>
                </a:solidFill>
                <a:latin typeface="Century Gothic" panose="020B0502020202020204" pitchFamily="34" charset="0"/>
              </a:rPr>
              <a:t>Uh</a:t>
            </a:r>
            <a:r>
              <a:rPr lang="en-GB" sz="6600" spc="-1" noProof="0" dirty="0" err="1">
                <a:solidFill>
                  <a:srgbClr val="FF0066"/>
                </a:solidFill>
                <a:latin typeface="Century Gothic" panose="020B0502020202020204" pitchFamily="34" charset="0"/>
              </a:rPr>
              <a:t>r</a:t>
            </a:r>
            <a:endParaRPr kumimoji="0" lang="en-GB" sz="6600" i="0" u="none" strike="noStrike" kern="1200" cap="none" spc="-1" normalizeH="0" baseline="0" noProof="0" dirty="0">
              <a:ln>
                <a:noFill/>
              </a:ln>
              <a:solidFill>
                <a:srgbClr val="FF0066"/>
              </a:solidFill>
              <a:effectLst/>
              <a:uLnTx/>
              <a:uFillTx/>
              <a:latin typeface="Century Gothic" panose="020B0502020202020204" pitchFamily="34" charset="0"/>
            </a:endParaRPr>
          </a:p>
        </p:txBody>
      </p:sp>
      <p:sp>
        <p:nvSpPr>
          <p:cNvPr id="11" name="CustomShape 2">
            <a:extLst>
              <a:ext uri="{FF2B5EF4-FFF2-40B4-BE49-F238E27FC236}">
                <a16:creationId xmlns:a16="http://schemas.microsoft.com/office/drawing/2014/main" id="{413044F9-4867-4707-B4D1-F881A04E65CC}"/>
              </a:ext>
            </a:extLst>
          </p:cNvPr>
          <p:cNvSpPr/>
          <p:nvPr/>
        </p:nvSpPr>
        <p:spPr>
          <a:xfrm>
            <a:off x="6446496" y="2414765"/>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err="1">
                <a:solidFill>
                  <a:srgbClr val="002060"/>
                </a:solidFill>
                <a:latin typeface="Century Gothic" panose="020B0502020202020204" pitchFamily="34" charset="0"/>
              </a:rPr>
              <a:t>le</a:t>
            </a:r>
            <a:r>
              <a:rPr lang="en-GB" sz="6600" spc="-1" noProof="0" dirty="0" err="1">
                <a:solidFill>
                  <a:srgbClr val="FF0066"/>
                </a:solidFill>
                <a:latin typeface="Century Gothic" panose="020B0502020202020204" pitchFamily="34" charset="0"/>
              </a:rPr>
              <a:t>r</a:t>
            </a:r>
            <a:r>
              <a:rPr lang="en-GB" sz="6600" spc="-1" dirty="0" err="1">
                <a:solidFill>
                  <a:srgbClr val="002060"/>
                </a:solidFill>
                <a:latin typeface="Century Gothic" panose="020B0502020202020204" pitchFamily="34" charset="0"/>
              </a:rPr>
              <a:t>nen</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2" name="CustomShape 2">
            <a:extLst>
              <a:ext uri="{FF2B5EF4-FFF2-40B4-BE49-F238E27FC236}">
                <a16:creationId xmlns:a16="http://schemas.microsoft.com/office/drawing/2014/main" id="{13D8B973-5DBD-4983-A8B7-04C036EE9CF9}"/>
              </a:ext>
            </a:extLst>
          </p:cNvPr>
          <p:cNvSpPr/>
          <p:nvPr/>
        </p:nvSpPr>
        <p:spPr>
          <a:xfrm>
            <a:off x="-577957" y="235911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noProof="0" dirty="0">
                <a:solidFill>
                  <a:srgbClr val="002060"/>
                </a:solidFill>
                <a:latin typeface="Century Gothic" panose="020B0502020202020204" pitchFamily="34" charset="0"/>
              </a:rPr>
              <a:t>Fa</a:t>
            </a:r>
            <a:r>
              <a:rPr lang="en-GB" sz="6600" spc="-1" noProof="0" dirty="0">
                <a:solidFill>
                  <a:srgbClr val="FF0066"/>
                </a:solidFill>
                <a:latin typeface="Century Gothic" panose="020B0502020202020204" pitchFamily="34" charset="0"/>
              </a:rPr>
              <a:t>r</a:t>
            </a:r>
            <a:r>
              <a:rPr lang="en-GB" sz="6600" spc="-1" dirty="0">
                <a:solidFill>
                  <a:srgbClr val="002060"/>
                </a:solidFill>
                <a:latin typeface="Century Gothic" panose="020B0502020202020204" pitchFamily="34" charset="0"/>
              </a:rPr>
              <a:t>be</a:t>
            </a:r>
            <a:endParaRPr kumimoji="0" lang="en-GB" sz="660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5" name="Speech Bubble: Rectangle with Corners Rounded 14">
            <a:extLst>
              <a:ext uri="{FF2B5EF4-FFF2-40B4-BE49-F238E27FC236}">
                <a16:creationId xmlns:a16="http://schemas.microsoft.com/office/drawing/2014/main" id="{881C37BA-501C-4FD7-8B2A-DD2A22016B48}"/>
              </a:ext>
            </a:extLst>
          </p:cNvPr>
          <p:cNvSpPr/>
          <p:nvPr/>
        </p:nvSpPr>
        <p:spPr>
          <a:xfrm>
            <a:off x="4082185" y="5187583"/>
            <a:ext cx="3787151" cy="1431988"/>
          </a:xfrm>
          <a:prstGeom prst="wedgeRoundRectCallout">
            <a:avLst>
              <a:gd name="adj1" fmla="val -64992"/>
              <a:gd name="adj2" fmla="val 852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prstClr val="white"/>
                </a:solidFill>
                <a:effectLst/>
                <a:uLnTx/>
                <a:uFillTx/>
                <a:latin typeface="Century Gothic"/>
              </a:rPr>
              <a:t>When</a:t>
            </a:r>
            <a:r>
              <a:rPr kumimoji="0" lang="en-GB" sz="2400" b="1" i="0" u="none" strike="noStrike" kern="1200" cap="none" spc="0" normalizeH="0" noProof="0" dirty="0">
                <a:ln>
                  <a:noFill/>
                </a:ln>
                <a:solidFill>
                  <a:prstClr val="white"/>
                </a:solidFill>
                <a:effectLst/>
                <a:uLnTx/>
                <a:uFillTx/>
                <a:latin typeface="Century Gothic"/>
              </a:rPr>
              <a:t> ‘h’ follows a vowel, it makes a long vowel sound.</a:t>
            </a:r>
            <a:endParaRPr kumimoji="0" lang="en-GB" sz="2400" b="1" i="0" u="none" strike="noStrike" kern="1200" cap="none" spc="0" normalizeH="0" baseline="0" noProof="0" dirty="0">
              <a:ln>
                <a:noFill/>
              </a:ln>
              <a:solidFill>
                <a:prstClr val="white"/>
              </a:solidFill>
              <a:effectLst/>
              <a:uLnTx/>
              <a:uFillTx/>
              <a:latin typeface="Century Gothic"/>
            </a:endParaRPr>
          </a:p>
        </p:txBody>
      </p:sp>
      <p:pic>
        <p:nvPicPr>
          <p:cNvPr id="2" name="Picture 1">
            <a:extLst>
              <a:ext uri="{FF2B5EF4-FFF2-40B4-BE49-F238E27FC236}">
                <a16:creationId xmlns:a16="http://schemas.microsoft.com/office/drawing/2014/main" id="{F27102C8-BF2D-490D-8610-AE6563DE920B}"/>
              </a:ext>
            </a:extLst>
          </p:cNvPr>
          <p:cNvPicPr>
            <a:picLocks noChangeAspect="1"/>
          </p:cNvPicPr>
          <p:nvPr/>
        </p:nvPicPr>
        <p:blipFill>
          <a:blip r:embed="rId4"/>
          <a:stretch>
            <a:fillRect/>
          </a:stretch>
        </p:blipFill>
        <p:spPr>
          <a:xfrm>
            <a:off x="1513641" y="3996088"/>
            <a:ext cx="1442787" cy="1442787"/>
          </a:xfrm>
          <a:prstGeom prst="rect">
            <a:avLst/>
          </a:prstGeom>
        </p:spPr>
      </p:pic>
      <p:pic>
        <p:nvPicPr>
          <p:cNvPr id="4" name="Picture 3">
            <a:extLst>
              <a:ext uri="{FF2B5EF4-FFF2-40B4-BE49-F238E27FC236}">
                <a16:creationId xmlns:a16="http://schemas.microsoft.com/office/drawing/2014/main" id="{D9B5E604-F1EB-46D5-8528-0A2C2E26BDD1}"/>
              </a:ext>
            </a:extLst>
          </p:cNvPr>
          <p:cNvPicPr>
            <a:picLocks noChangeAspect="1"/>
          </p:cNvPicPr>
          <p:nvPr/>
        </p:nvPicPr>
        <p:blipFill>
          <a:blip r:embed="rId5"/>
          <a:stretch>
            <a:fillRect/>
          </a:stretch>
        </p:blipFill>
        <p:spPr>
          <a:xfrm>
            <a:off x="8877608" y="3578645"/>
            <a:ext cx="954004" cy="1908008"/>
          </a:xfrm>
          <a:prstGeom prst="rect">
            <a:avLst/>
          </a:prstGeom>
        </p:spPr>
      </p:pic>
      <p:grpSp>
        <p:nvGrpSpPr>
          <p:cNvPr id="17" name="Group 16">
            <a:extLst>
              <a:ext uri="{FF2B5EF4-FFF2-40B4-BE49-F238E27FC236}">
                <a16:creationId xmlns:a16="http://schemas.microsoft.com/office/drawing/2014/main" id="{83022917-49A1-4254-8DA6-B6805FC3FA58}"/>
              </a:ext>
            </a:extLst>
          </p:cNvPr>
          <p:cNvGrpSpPr/>
          <p:nvPr/>
        </p:nvGrpSpPr>
        <p:grpSpPr>
          <a:xfrm>
            <a:off x="8745413" y="1236682"/>
            <a:ext cx="1227525" cy="1161011"/>
            <a:chOff x="6896100" y="1604401"/>
            <a:chExt cx="1227525" cy="1161011"/>
          </a:xfrm>
        </p:grpSpPr>
        <p:pic>
          <p:nvPicPr>
            <p:cNvPr id="18" name="Graphic 17" descr="Classroom with solid fill">
              <a:extLst>
                <a:ext uri="{FF2B5EF4-FFF2-40B4-BE49-F238E27FC236}">
                  <a16:creationId xmlns:a16="http://schemas.microsoft.com/office/drawing/2014/main" id="{B52F2BFC-0EBC-4A30-9650-EEC83987DC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52663" y="1703766"/>
              <a:ext cx="914400" cy="914400"/>
            </a:xfrm>
            <a:prstGeom prst="rect">
              <a:avLst/>
            </a:prstGeom>
          </p:spPr>
        </p:pic>
        <p:sp>
          <p:nvSpPr>
            <p:cNvPr id="19" name="Flowchart: Connector 18">
              <a:extLst>
                <a:ext uri="{FF2B5EF4-FFF2-40B4-BE49-F238E27FC236}">
                  <a16:creationId xmlns:a16="http://schemas.microsoft.com/office/drawing/2014/main" id="{8E0CBDB2-125C-435B-85A6-B3AFDAEB277A}"/>
                </a:ext>
              </a:extLst>
            </p:cNvPr>
            <p:cNvSpPr/>
            <p:nvPr/>
          </p:nvSpPr>
          <p:spPr>
            <a:xfrm>
              <a:off x="6896100" y="1604401"/>
              <a:ext cx="1227525" cy="1161011"/>
            </a:xfrm>
            <a:prstGeom prst="flowChartConnector">
              <a:avLst/>
            </a:prstGeom>
            <a:no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3" name="Picture 12">
            <a:extLst>
              <a:ext uri="{FF2B5EF4-FFF2-40B4-BE49-F238E27FC236}">
                <a16:creationId xmlns:a16="http://schemas.microsoft.com/office/drawing/2014/main" id="{C9AFE977-6B5B-4F3E-AFCC-6426D90E7A6A}"/>
              </a:ext>
            </a:extLst>
          </p:cNvPr>
          <p:cNvPicPr>
            <a:picLocks noChangeAspect="1"/>
          </p:cNvPicPr>
          <p:nvPr/>
        </p:nvPicPr>
        <p:blipFill>
          <a:blip r:embed="rId8"/>
          <a:stretch>
            <a:fillRect/>
          </a:stretch>
        </p:blipFill>
        <p:spPr>
          <a:xfrm>
            <a:off x="1651771" y="1129615"/>
            <a:ext cx="1304657" cy="1268078"/>
          </a:xfrm>
          <a:prstGeom prst="rect">
            <a:avLst/>
          </a:prstGeom>
        </p:spPr>
      </p:pic>
      <p:pic>
        <p:nvPicPr>
          <p:cNvPr id="24" name="Graphic 23" descr="Map with pin with solid fill">
            <a:extLst>
              <a:ext uri="{FF2B5EF4-FFF2-40B4-BE49-F238E27FC236}">
                <a16:creationId xmlns:a16="http://schemas.microsoft.com/office/drawing/2014/main" id="{8214C689-D94E-4852-AE88-25A16D4A3BF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16526" y="733522"/>
            <a:ext cx="2613642" cy="2613642"/>
          </a:xfrm>
          <a:prstGeom prst="rect">
            <a:avLst/>
          </a:prstGeom>
        </p:spPr>
      </p:pic>
      <p:sp>
        <p:nvSpPr>
          <p:cNvPr id="25" name="TextBox 24">
            <a:extLst>
              <a:ext uri="{FF2B5EF4-FFF2-40B4-BE49-F238E27FC236}">
                <a16:creationId xmlns:a16="http://schemas.microsoft.com/office/drawing/2014/main" id="{F7438F7C-E397-4D9C-AEC6-7709D60933CE}"/>
              </a:ext>
            </a:extLst>
          </p:cNvPr>
          <p:cNvSpPr txBox="1"/>
          <p:nvPr/>
        </p:nvSpPr>
        <p:spPr>
          <a:xfrm>
            <a:off x="4951566" y="4262276"/>
            <a:ext cx="2613642" cy="646331"/>
          </a:xfrm>
          <a:prstGeom prst="rect">
            <a:avLst/>
          </a:prstGeom>
          <a:noFill/>
        </p:spPr>
        <p:txBody>
          <a:bodyPr wrap="square" rtlCol="0">
            <a:spAutoFit/>
          </a:bodyPr>
          <a:lstStyle/>
          <a:p>
            <a:r>
              <a:rPr lang="en-GB" sz="3600" dirty="0">
                <a:solidFill>
                  <a:srgbClr val="002060"/>
                </a:solidFill>
              </a:rPr>
              <a:t>[place]</a:t>
            </a:r>
          </a:p>
        </p:txBody>
      </p:sp>
      <p:sp>
        <p:nvSpPr>
          <p:cNvPr id="26" name="TextBox 25">
            <a:extLst>
              <a:ext uri="{FF2B5EF4-FFF2-40B4-BE49-F238E27FC236}">
                <a16:creationId xmlns:a16="http://schemas.microsoft.com/office/drawing/2014/main" id="{E9D99EAD-93AA-4FD4-8C16-82DD62E3F390}"/>
              </a:ext>
            </a:extLst>
          </p:cNvPr>
          <p:cNvSpPr txBox="1"/>
          <p:nvPr/>
        </p:nvSpPr>
        <p:spPr>
          <a:xfrm>
            <a:off x="452360" y="6359007"/>
            <a:ext cx="3703478" cy="461665"/>
          </a:xfrm>
          <a:prstGeom prst="rect">
            <a:avLst/>
          </a:prstGeom>
          <a:noFill/>
        </p:spPr>
        <p:txBody>
          <a:bodyPr wrap="square" rtlCol="0">
            <a:spAutoFit/>
          </a:bodyPr>
          <a:lstStyle/>
          <a:p>
            <a:r>
              <a:rPr lang="en-GB" sz="2400" dirty="0">
                <a:solidFill>
                  <a:srgbClr val="002060"/>
                </a:solidFill>
              </a:rPr>
              <a:t>[clock, watch, o’clock]</a:t>
            </a:r>
          </a:p>
        </p:txBody>
      </p:sp>
    </p:spTree>
    <p:extLst>
      <p:ext uri="{BB962C8B-B14F-4D97-AF65-F5344CB8AC3E}">
        <p14:creationId xmlns:p14="http://schemas.microsoft.com/office/powerpoint/2010/main" val="394344706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animBg="1"/>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C42178-501A-44BF-9149-1C679CF37202}"/>
              </a:ext>
            </a:extLst>
          </p:cNvPr>
          <p:cNvSpPr txBox="1"/>
          <p:nvPr/>
        </p:nvSpPr>
        <p:spPr>
          <a:xfrm>
            <a:off x="0" y="-79242"/>
            <a:ext cx="818289" cy="523220"/>
          </a:xfrm>
          <a:prstGeom prst="rect">
            <a:avLst/>
          </a:prstGeom>
          <a:noFill/>
        </p:spPr>
        <p:txBody>
          <a:bodyPr wrap="square" rtlCol="0">
            <a:spAutoFit/>
          </a:bodyPr>
          <a:lstStyle/>
          <a:p>
            <a:r>
              <a:rPr lang="en-GB" sz="2800" b="1" dirty="0">
                <a:solidFill>
                  <a:srgbClr val="002060"/>
                </a:solidFill>
              </a:rPr>
              <a:t>[r]</a:t>
            </a:r>
          </a:p>
        </p:txBody>
      </p:sp>
      <p:sp>
        <p:nvSpPr>
          <p:cNvPr id="15" name="CustomShape 6">
            <a:extLst>
              <a:ext uri="{FF2B5EF4-FFF2-40B4-BE49-F238E27FC236}">
                <a16:creationId xmlns:a16="http://schemas.microsoft.com/office/drawing/2014/main" id="{76EA0DC1-EFD3-4A65-8DC5-2DAE9E183631}"/>
              </a:ext>
            </a:extLst>
          </p:cNvPr>
          <p:cNvSpPr/>
          <p:nvPr/>
        </p:nvSpPr>
        <p:spPr>
          <a:xfrm>
            <a:off x="454796" y="-58013"/>
            <a:ext cx="9625845" cy="87687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panose="020B0502020202020204" pitchFamily="34" charset="0"/>
              </a:rPr>
              <a:t>Listen to the 8 words. Can you hear [</a:t>
            </a:r>
            <a:r>
              <a:rPr lang="en-GB" sz="2400" b="1" spc="-1" dirty="0">
                <a:solidFill>
                  <a:srgbClr val="FF0066"/>
                </a:solidFill>
                <a:latin typeface="Century Gothic" panose="020B0502020202020204" pitchFamily="34" charset="0"/>
              </a:rPr>
              <a:t>r</a:t>
            </a:r>
            <a:r>
              <a:rPr lang="en-GB" sz="2400" b="1" spc="-1" dirty="0">
                <a:solidFill>
                  <a:srgbClr val="002060"/>
                </a:solidFill>
                <a:latin typeface="Century Gothic" panose="020B0502020202020204" pitchFamily="34" charset="0"/>
              </a:rPr>
              <a:t>] before a vowel (like ‘</a:t>
            </a:r>
            <a:r>
              <a:rPr lang="en-GB" sz="2400" b="1" spc="-1" dirty="0">
                <a:solidFill>
                  <a:srgbClr val="FF0066"/>
                </a:solidFill>
                <a:latin typeface="Century Gothic" panose="020B0502020202020204" pitchFamily="34" charset="0"/>
              </a:rPr>
              <a:t>r</a:t>
            </a:r>
            <a:r>
              <a:rPr lang="en-GB" sz="2400" b="1" spc="-1" dirty="0">
                <a:solidFill>
                  <a:srgbClr val="002060"/>
                </a:solidFill>
                <a:latin typeface="Century Gothic" panose="020B0502020202020204" pitchFamily="34" charset="0"/>
              </a:rPr>
              <a:t>ot’) or [</a:t>
            </a:r>
            <a:r>
              <a:rPr lang="en-GB" sz="2400" b="1" spc="-1" dirty="0">
                <a:solidFill>
                  <a:srgbClr val="FF0066"/>
                </a:solidFill>
                <a:latin typeface="Century Gothic" panose="020B0502020202020204" pitchFamily="34" charset="0"/>
              </a:rPr>
              <a:t>r</a:t>
            </a:r>
            <a:r>
              <a:rPr lang="en-GB" sz="2400" b="1" spc="-1" dirty="0">
                <a:solidFill>
                  <a:srgbClr val="002060"/>
                </a:solidFill>
                <a:latin typeface="Century Gothic" panose="020B0502020202020204" pitchFamily="34" charset="0"/>
              </a:rPr>
              <a:t>] after a vowel (like ‘O</a:t>
            </a:r>
            <a:r>
              <a:rPr lang="en-GB" sz="2400" b="1" spc="-1" dirty="0">
                <a:solidFill>
                  <a:srgbClr val="FF0066"/>
                </a:solidFill>
                <a:latin typeface="Century Gothic" panose="020B0502020202020204" pitchFamily="34" charset="0"/>
              </a:rPr>
              <a:t>r</a:t>
            </a:r>
            <a:r>
              <a:rPr lang="en-GB" sz="2400" b="1" spc="-1" dirty="0">
                <a:solidFill>
                  <a:srgbClr val="002060"/>
                </a:solidFill>
                <a:latin typeface="Century Gothic" panose="020B0502020202020204" pitchFamily="34" charset="0"/>
              </a:rPr>
              <a:t>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1688734" y="1441897"/>
          <a:ext cx="7294845" cy="5180112"/>
        </p:xfrm>
        <a:graphic>
          <a:graphicData uri="http://schemas.openxmlformats.org/drawingml/2006/table">
            <a:tbl>
              <a:tblPr/>
              <a:tblGrid>
                <a:gridCol w="975132">
                  <a:extLst>
                    <a:ext uri="{9D8B030D-6E8A-4147-A177-3AD203B41FA5}">
                      <a16:colId xmlns:a16="http://schemas.microsoft.com/office/drawing/2014/main" val="20000"/>
                    </a:ext>
                  </a:extLst>
                </a:gridCol>
                <a:gridCol w="1450691">
                  <a:extLst>
                    <a:ext uri="{9D8B030D-6E8A-4147-A177-3AD203B41FA5}">
                      <a16:colId xmlns:a16="http://schemas.microsoft.com/office/drawing/2014/main" val="20001"/>
                    </a:ext>
                  </a:extLst>
                </a:gridCol>
                <a:gridCol w="2209218">
                  <a:extLst>
                    <a:ext uri="{9D8B030D-6E8A-4147-A177-3AD203B41FA5}">
                      <a16:colId xmlns:a16="http://schemas.microsoft.com/office/drawing/2014/main" val="2877992749"/>
                    </a:ext>
                  </a:extLst>
                </a:gridCol>
                <a:gridCol w="2659804">
                  <a:extLst>
                    <a:ext uri="{9D8B030D-6E8A-4147-A177-3AD203B41FA5}">
                      <a16:colId xmlns:a16="http://schemas.microsoft.com/office/drawing/2014/main" val="451000892"/>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rPr>
                        <a:t>A (rot)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3200" b="1" strike="noStrike" spc="-1" dirty="0">
                          <a:solidFill>
                            <a:srgbClr val="002060"/>
                          </a:solidFill>
                          <a:latin typeface="Century gothic"/>
                        </a:rPr>
                        <a:t>B (Ort)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32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    </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richtig</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morgen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klar</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Frau</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Freitag</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Form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nicht</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wahr</a:t>
                      </a:r>
                      <a:r>
                        <a:rPr lang="en-GB" sz="2400" b="1" strike="noStrike" spc="-1" dirty="0">
                          <a:solidFill>
                            <a:srgbClr val="002060"/>
                          </a:solidFill>
                          <a:latin typeface="Century gothic"/>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058831082"/>
                  </a:ext>
                </a:extLst>
              </a:tr>
              <a:tr h="575124">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err="1">
                          <a:solidFill>
                            <a:srgbClr val="002060"/>
                          </a:solidFill>
                          <a:latin typeface="Century gothic"/>
                        </a:rPr>
                        <a:t>trinken</a:t>
                      </a: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170819998"/>
                  </a:ext>
                </a:extLst>
              </a:tr>
            </a:tbl>
          </a:graphicData>
        </a:graphic>
      </p:graphicFrame>
      <p:pic>
        <p:nvPicPr>
          <p:cNvPr id="18" name="Picture 17" descr="A picture containing text, clipart&#10;&#10;Description automatically generated">
            <a:hlinkClick r:id="" action="ppaction://noaction">
              <a:snd r:embed="rId3" name="T3_W2_6.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8011" y="2612588"/>
            <a:ext cx="609653" cy="627942"/>
          </a:xfrm>
          <a:prstGeom prst="rect">
            <a:avLst/>
          </a:prstGeom>
        </p:spPr>
      </p:pic>
      <p:pic>
        <p:nvPicPr>
          <p:cNvPr id="19" name="Picture 18" descr="A picture containing text, clipart&#10;&#10;Description automatically generated">
            <a:hlinkClick r:id="" action="ppaction://noaction">
              <a:snd r:embed="rId5" name="T3_W2_6.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5038" y="3214559"/>
            <a:ext cx="609653" cy="627942"/>
          </a:xfrm>
          <a:prstGeom prst="rect">
            <a:avLst/>
          </a:prstGeom>
        </p:spPr>
      </p:pic>
      <p:pic>
        <p:nvPicPr>
          <p:cNvPr id="20" name="Picture 19" descr="A picture containing text, clipart&#10;&#10;Description automatically generated">
            <a:hlinkClick r:id="" action="ppaction://noaction">
              <a:snd r:embed="rId6" name="T3_W2_6.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6916" y="3758441"/>
            <a:ext cx="609653" cy="627942"/>
          </a:xfrm>
          <a:prstGeom prst="rect">
            <a:avLst/>
          </a:prstGeom>
        </p:spPr>
      </p:pic>
      <p:pic>
        <p:nvPicPr>
          <p:cNvPr id="21" name="Picture 20" descr="A picture containing text, clipart&#10;&#10;Description automatically generated">
            <a:hlinkClick r:id="" action="ppaction://noaction">
              <a:snd r:embed="rId7" name="T3_W2_6.6.wav"/>
            </a:hlinkClick>
            <a:extLst>
              <a:ext uri="{FF2B5EF4-FFF2-40B4-BE49-F238E27FC236}">
                <a16:creationId xmlns:a16="http://schemas.microsoft.com/office/drawing/2014/main" id="{E7EB8DFC-4C8D-480B-8424-391274A25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6916" y="4336182"/>
            <a:ext cx="609653" cy="627942"/>
          </a:xfrm>
          <a:prstGeom prst="rect">
            <a:avLst/>
          </a:prstGeom>
        </p:spPr>
      </p:pic>
      <p:pic>
        <p:nvPicPr>
          <p:cNvPr id="22" name="Picture 21" descr="A picture containing text, clipart&#10;&#10;Description automatically generated">
            <a:hlinkClick r:id="" action="ppaction://noaction">
              <a:snd r:embed="rId8" name="T3_W2_6.7.wav"/>
            </a:hlinkClick>
            <a:extLst>
              <a:ext uri="{FF2B5EF4-FFF2-40B4-BE49-F238E27FC236}">
                <a16:creationId xmlns:a16="http://schemas.microsoft.com/office/drawing/2014/main" id="{BD98E516-A01E-4C6C-B2BF-823903EA5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2025" y="4936480"/>
            <a:ext cx="609653" cy="627942"/>
          </a:xfrm>
          <a:prstGeom prst="rect">
            <a:avLst/>
          </a:prstGeom>
        </p:spPr>
      </p:pic>
      <p:sp>
        <p:nvSpPr>
          <p:cNvPr id="23" name="Speech Bubble: Rectangle with Corners Rounded 22">
            <a:hlinkClick r:id="" action="ppaction://noaction">
              <a:snd r:embed="rId9" name="T3_W2_6.1.wav"/>
            </a:hlinkClick>
            <a:extLst>
              <a:ext uri="{FF2B5EF4-FFF2-40B4-BE49-F238E27FC236}">
                <a16:creationId xmlns:a16="http://schemas.microsoft.com/office/drawing/2014/main" id="{AFDF170C-7D23-4A5A-8572-E261A4C73C1C}"/>
              </a:ext>
            </a:extLst>
          </p:cNvPr>
          <p:cNvSpPr/>
          <p:nvPr/>
        </p:nvSpPr>
        <p:spPr>
          <a:xfrm>
            <a:off x="4053799" y="853861"/>
            <a:ext cx="5012859" cy="518040"/>
          </a:xfrm>
          <a:prstGeom prst="wedgeRoundRectCallout">
            <a:avLst>
              <a:gd name="adj1" fmla="val -59995"/>
              <a:gd name="adj2" fmla="val -1377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32457" y="624919"/>
            <a:ext cx="914400" cy="914400"/>
          </a:xfrm>
          <a:prstGeom prst="rect">
            <a:avLst/>
          </a:prstGeom>
        </p:spPr>
      </p:pic>
      <p:sp>
        <p:nvSpPr>
          <p:cNvPr id="25" name="Google Shape;108;p3">
            <a:hlinkClick r:id="" action="ppaction://noaction">
              <a:snd r:embed="rId9" name="T3_W2_6.1.wav"/>
            </a:hlinkClick>
            <a:extLst>
              <a:ext uri="{FF2B5EF4-FFF2-40B4-BE49-F238E27FC236}">
                <a16:creationId xmlns:a16="http://schemas.microsoft.com/office/drawing/2014/main" id="{1D219F19-DD67-4916-84AD-C81240A17BC1}"/>
              </a:ext>
            </a:extLst>
          </p:cNvPr>
          <p:cNvSpPr txBox="1"/>
          <p:nvPr/>
        </p:nvSpPr>
        <p:spPr>
          <a:xfrm>
            <a:off x="4124007" y="871275"/>
            <a:ext cx="4592724" cy="523180"/>
          </a:xfrm>
          <a:prstGeom prst="rect">
            <a:avLst/>
          </a:prstGeom>
          <a:noFill/>
          <a:ln>
            <a:noFill/>
          </a:ln>
        </p:spPr>
        <p:txBody>
          <a:bodyPr spcFirstLastPara="1" wrap="square" lIns="91425" tIns="45700" rIns="91425" bIns="45700" anchor="t" anchorCtr="0">
            <a:spAutoFit/>
          </a:bodyPr>
          <a:lstStyle/>
          <a:p>
            <a:pPr>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Calibri"/>
                <a:cs typeface="Calibri"/>
                <a:sym typeface="Calibri"/>
              </a:rPr>
              <a:t>Hör</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ea typeface="Calibri"/>
                <a:cs typeface="Calibri"/>
                <a:sym typeface="Calibri"/>
              </a:rPr>
              <a:t> </a:t>
            </a:r>
            <a:r>
              <a:rPr kumimoji="0" lang="en-GB" sz="2800" b="1" i="0" u="none" strike="noStrike" kern="1200" cap="none" spc="0" normalizeH="0" noProof="0" dirty="0" err="1">
                <a:ln>
                  <a:noFill/>
                </a:ln>
                <a:solidFill>
                  <a:schemeClr val="bg1"/>
                </a:solidFill>
                <a:effectLst/>
                <a:uLnTx/>
                <a:uFillTx/>
                <a:latin typeface="Century Gothic" panose="020B0502020202020204" pitchFamily="34" charset="0"/>
                <a:ea typeface="Calibri"/>
                <a:cs typeface="Calibri"/>
                <a:sym typeface="Calibri"/>
              </a:rPr>
              <a:t>zu</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ea typeface="Calibri"/>
                <a:cs typeface="Calibri"/>
                <a:sym typeface="Calibri"/>
              </a:rPr>
              <a:t>. </a:t>
            </a:r>
            <a:r>
              <a:rPr kumimoji="0" lang="en-GB" sz="2800" b="1" i="0" u="none" strike="noStrike" kern="1200" cap="none" spc="0" normalizeH="0" noProof="0" dirty="0" err="1">
                <a:ln>
                  <a:noFill/>
                </a:ln>
                <a:solidFill>
                  <a:schemeClr val="bg1"/>
                </a:solidFill>
                <a:effectLst/>
                <a:uLnTx/>
                <a:uFillTx/>
                <a:latin typeface="Century Gothic" panose="020B0502020202020204" pitchFamily="34" charset="0"/>
                <a:ea typeface="Calibri"/>
                <a:cs typeface="Calibri"/>
                <a:sym typeface="Calibri"/>
              </a:rPr>
              <a:t>Schreib</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ea typeface="Calibri"/>
                <a:cs typeface="Calibri"/>
                <a:sym typeface="Calibri"/>
              </a:rPr>
              <a:t> A </a:t>
            </a:r>
            <a:r>
              <a:rPr kumimoji="0" lang="en-GB" sz="2800" b="1" i="0" u="none" strike="noStrike" kern="1200" cap="none" spc="0" normalizeH="0" noProof="0" dirty="0" err="1">
                <a:ln>
                  <a:noFill/>
                </a:ln>
                <a:solidFill>
                  <a:schemeClr val="bg1"/>
                </a:solidFill>
                <a:effectLst/>
                <a:uLnTx/>
                <a:uFillTx/>
                <a:latin typeface="Century Gothic" panose="020B0502020202020204" pitchFamily="34" charset="0"/>
                <a:ea typeface="Calibri"/>
                <a:cs typeface="Calibri"/>
                <a:sym typeface="Calibri"/>
              </a:rPr>
              <a:t>oder</a:t>
            </a:r>
            <a:r>
              <a:rPr kumimoji="0" lang="en-GB" sz="2800" b="1" i="0" u="none" strike="noStrike" kern="1200" cap="none" spc="0" normalizeH="0" noProof="0" dirty="0">
                <a:ln>
                  <a:noFill/>
                </a:ln>
                <a:solidFill>
                  <a:schemeClr val="bg1"/>
                </a:solidFill>
                <a:effectLst/>
                <a:uLnTx/>
                <a:uFillTx/>
                <a:latin typeface="Century Gothic" panose="020B0502020202020204" pitchFamily="34" charset="0"/>
                <a:ea typeface="Calibri"/>
                <a:cs typeface="Calibri"/>
                <a:sym typeface="Calibri"/>
              </a:rPr>
              <a:t> B. </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7" name="Title 1">
            <a:extLst>
              <a:ext uri="{FF2B5EF4-FFF2-40B4-BE49-F238E27FC236}">
                <a16:creationId xmlns:a16="http://schemas.microsoft.com/office/drawing/2014/main" id="{0812BE0E-6516-4DA5-ABDF-A869382BF8FA}"/>
              </a:ext>
            </a:extLst>
          </p:cNvPr>
          <p:cNvSpPr txBox="1">
            <a:spLocks/>
          </p:cNvSpPr>
          <p:nvPr/>
        </p:nvSpPr>
        <p:spPr>
          <a:xfrm>
            <a:off x="10950576" y="1194750"/>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latin typeface="Century Gothic" panose="020B0502020202020204" pitchFamily="34" charset="0"/>
              </a:rPr>
              <a:t>hören</a:t>
            </a:r>
            <a:endParaRPr lang="en-GB" sz="2000" b="1" dirty="0">
              <a:latin typeface="Century Gothic" panose="020B0502020202020204" pitchFamily="34" charset="0"/>
            </a:endParaRPr>
          </a:p>
        </p:txBody>
      </p:sp>
      <p:pic>
        <p:nvPicPr>
          <p:cNvPr id="28" name="Picture 27" descr="A picture containing text, clipart&#10;&#10;Description automatically generated">
            <a:extLst>
              <a:ext uri="{FF2B5EF4-FFF2-40B4-BE49-F238E27FC236}">
                <a16:creationId xmlns:a16="http://schemas.microsoft.com/office/drawing/2014/main" id="{A0FD6A1E-79DB-46D5-A992-47D3FB5AE492}"/>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9" name="Picture 28" descr="Icon&#10;&#10;Description automatically generated">
            <a:extLst>
              <a:ext uri="{FF2B5EF4-FFF2-40B4-BE49-F238E27FC236}">
                <a16:creationId xmlns:a16="http://schemas.microsoft.com/office/drawing/2014/main" id="{8EB1FED7-5B5F-4BD3-8330-FD38B33C6DB4}"/>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009538" y="2060885"/>
            <a:ext cx="517321" cy="517320"/>
          </a:xfrm>
          <a:prstGeom prst="rect">
            <a:avLst/>
          </a:prstGeom>
        </p:spPr>
      </p:pic>
      <p:pic>
        <p:nvPicPr>
          <p:cNvPr id="30" name="Picture 29" descr="Icon&#10;&#10;Description automatically generated">
            <a:extLst>
              <a:ext uri="{FF2B5EF4-FFF2-40B4-BE49-F238E27FC236}">
                <a16:creationId xmlns:a16="http://schemas.microsoft.com/office/drawing/2014/main" id="{6376F03A-6A93-49DC-AF05-189D92E677C5}"/>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4893375" y="2539559"/>
            <a:ext cx="517321" cy="517320"/>
          </a:xfrm>
          <a:prstGeom prst="rect">
            <a:avLst/>
          </a:prstGeom>
        </p:spPr>
      </p:pic>
      <p:pic>
        <p:nvPicPr>
          <p:cNvPr id="31" name="Picture 30" descr="Icon&#10;&#10;Description automatically generated">
            <a:extLst>
              <a:ext uri="{FF2B5EF4-FFF2-40B4-BE49-F238E27FC236}">
                <a16:creationId xmlns:a16="http://schemas.microsoft.com/office/drawing/2014/main" id="{54062C06-568B-4CEE-8D89-0D3AADD8F548}"/>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4852205" y="3219601"/>
            <a:ext cx="517321" cy="517320"/>
          </a:xfrm>
          <a:prstGeom prst="rect">
            <a:avLst/>
          </a:prstGeom>
        </p:spPr>
      </p:pic>
      <p:pic>
        <p:nvPicPr>
          <p:cNvPr id="32" name="Picture 31" descr="Icon&#10;&#10;Description automatically generated">
            <a:extLst>
              <a:ext uri="{FF2B5EF4-FFF2-40B4-BE49-F238E27FC236}">
                <a16:creationId xmlns:a16="http://schemas.microsoft.com/office/drawing/2014/main" id="{88A345C4-0ADE-405E-89E9-850EF01E2BC2}"/>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030998" y="3746282"/>
            <a:ext cx="517321" cy="517320"/>
          </a:xfrm>
          <a:prstGeom prst="rect">
            <a:avLst/>
          </a:prstGeom>
        </p:spPr>
      </p:pic>
      <p:pic>
        <p:nvPicPr>
          <p:cNvPr id="33" name="Picture 32" descr="Icon&#10;&#10;Description automatically generated">
            <a:extLst>
              <a:ext uri="{FF2B5EF4-FFF2-40B4-BE49-F238E27FC236}">
                <a16:creationId xmlns:a16="http://schemas.microsoft.com/office/drawing/2014/main" id="{ED69F149-38D9-41A4-B77B-DB13D4D4CFEB}"/>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030997" y="4351772"/>
            <a:ext cx="517321" cy="517320"/>
          </a:xfrm>
          <a:prstGeom prst="rect">
            <a:avLst/>
          </a:prstGeom>
        </p:spPr>
      </p:pic>
      <p:pic>
        <p:nvPicPr>
          <p:cNvPr id="34" name="Picture 33" descr="Icon&#10;&#10;Description automatically generated">
            <a:extLst>
              <a:ext uri="{FF2B5EF4-FFF2-40B4-BE49-F238E27FC236}">
                <a16:creationId xmlns:a16="http://schemas.microsoft.com/office/drawing/2014/main" id="{B23B54DE-DF94-4673-B0DD-C594D7012F0B}"/>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4852204" y="4897837"/>
            <a:ext cx="517321" cy="517320"/>
          </a:xfrm>
          <a:prstGeom prst="rect">
            <a:avLst/>
          </a:prstGeom>
        </p:spPr>
      </p:pic>
      <p:pic>
        <p:nvPicPr>
          <p:cNvPr id="35" name="Picture 34" descr="Icon&#10;&#10;Description automatically generated">
            <a:extLst>
              <a:ext uri="{FF2B5EF4-FFF2-40B4-BE49-F238E27FC236}">
                <a16:creationId xmlns:a16="http://schemas.microsoft.com/office/drawing/2014/main" id="{31FB589D-A454-4180-8450-27253C1B9589}"/>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4852204" y="5478295"/>
            <a:ext cx="517321" cy="517320"/>
          </a:xfrm>
          <a:prstGeom prst="rect">
            <a:avLst/>
          </a:prstGeom>
        </p:spPr>
      </p:pic>
      <p:pic>
        <p:nvPicPr>
          <p:cNvPr id="36" name="Picture 35" descr="Icon&#10;&#10;Description automatically generated">
            <a:extLst>
              <a:ext uri="{FF2B5EF4-FFF2-40B4-BE49-F238E27FC236}">
                <a16:creationId xmlns:a16="http://schemas.microsoft.com/office/drawing/2014/main" id="{E0FDD82B-28E5-42BB-8E97-D799C996F80A}"/>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056942" y="6058754"/>
            <a:ext cx="517321" cy="517320"/>
          </a:xfrm>
          <a:prstGeom prst="rect">
            <a:avLst/>
          </a:prstGeom>
        </p:spPr>
      </p:pic>
      <p:pic>
        <p:nvPicPr>
          <p:cNvPr id="10" name="Picture 9" descr="A picture containing text, clipart&#10;&#10;Description automatically generated">
            <a:hlinkClick r:id="" action="ppaction://noaction">
              <a:snd r:embed="rId14" name="T3_W2_6.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8012" y="2060885"/>
            <a:ext cx="609653" cy="627942"/>
          </a:xfrm>
          <a:prstGeom prst="rect">
            <a:avLst/>
          </a:prstGeom>
        </p:spPr>
      </p:pic>
      <p:pic>
        <p:nvPicPr>
          <p:cNvPr id="37" name="Picture 36" descr="A picture containing text, clipart&#10;&#10;Description automatically generated">
            <a:hlinkClick r:id="" action="ppaction://noaction">
              <a:snd r:embed="rId15" name="T3_W2_6.8.wav"/>
            </a:hlinkClick>
            <a:extLst>
              <a:ext uri="{FF2B5EF4-FFF2-40B4-BE49-F238E27FC236}">
                <a16:creationId xmlns:a16="http://schemas.microsoft.com/office/drawing/2014/main" id="{42AB6B71-40B7-4DB5-8427-561778F7A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334" y="5508000"/>
            <a:ext cx="609653" cy="627942"/>
          </a:xfrm>
          <a:prstGeom prst="rect">
            <a:avLst/>
          </a:prstGeom>
        </p:spPr>
      </p:pic>
      <p:pic>
        <p:nvPicPr>
          <p:cNvPr id="38" name="Picture 37" descr="A picture containing text, clipart&#10;&#10;Description automatically generated">
            <a:hlinkClick r:id="" action="ppaction://noaction">
              <a:snd r:embed="rId16" name="T3_W2_6.9.wav"/>
            </a:hlinkClick>
            <a:extLst>
              <a:ext uri="{FF2B5EF4-FFF2-40B4-BE49-F238E27FC236}">
                <a16:creationId xmlns:a16="http://schemas.microsoft.com/office/drawing/2014/main" id="{E060470D-D455-4B96-8511-5920BA32BD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1333" y="6068689"/>
            <a:ext cx="609653" cy="627942"/>
          </a:xfrm>
          <a:prstGeom prst="rect">
            <a:avLst/>
          </a:prstGeom>
        </p:spPr>
      </p:pic>
      <p:sp>
        <p:nvSpPr>
          <p:cNvPr id="39" name="Speech Bubble: Rectangle with Corners Rounded 38">
            <a:extLst>
              <a:ext uri="{FF2B5EF4-FFF2-40B4-BE49-F238E27FC236}">
                <a16:creationId xmlns:a16="http://schemas.microsoft.com/office/drawing/2014/main" id="{68EFA595-B06E-4EFE-82E1-B543EF86494A}"/>
              </a:ext>
            </a:extLst>
          </p:cNvPr>
          <p:cNvSpPr/>
          <p:nvPr/>
        </p:nvSpPr>
        <p:spPr>
          <a:xfrm>
            <a:off x="8539023" y="3635778"/>
            <a:ext cx="3380261" cy="1431988"/>
          </a:xfrm>
          <a:prstGeom prst="wedgeRoundRectCallout">
            <a:avLst>
              <a:gd name="adj1" fmla="val -68381"/>
              <a:gd name="adj2" fmla="val 84705"/>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400" b="1" dirty="0">
                <a:solidFill>
                  <a:prstClr val="white"/>
                </a:solidFill>
                <a:latin typeface="Century Gothic"/>
              </a:rPr>
              <a:t>Remember: w</a:t>
            </a:r>
            <a:r>
              <a:rPr kumimoji="0" lang="en-GB" sz="2400" b="1" i="0" u="none" strike="noStrike" kern="1200" cap="none" spc="0" normalizeH="0" baseline="0" noProof="0" dirty="0">
                <a:ln>
                  <a:noFill/>
                </a:ln>
                <a:solidFill>
                  <a:prstClr val="white"/>
                </a:solidFill>
                <a:effectLst/>
                <a:uLnTx/>
                <a:uFillTx/>
                <a:latin typeface="Century Gothic"/>
              </a:rPr>
              <a:t>hen</a:t>
            </a:r>
            <a:r>
              <a:rPr kumimoji="0" lang="en-GB" sz="2400" b="1" i="0" u="none" strike="noStrike" kern="1200" cap="none" spc="0" normalizeH="0" noProof="0" dirty="0">
                <a:ln>
                  <a:noFill/>
                </a:ln>
                <a:solidFill>
                  <a:prstClr val="white"/>
                </a:solidFill>
                <a:effectLst/>
                <a:uLnTx/>
                <a:uFillTx/>
                <a:latin typeface="Century Gothic"/>
              </a:rPr>
              <a:t> ‘h’ follows a vowel, it makes a long vowel sound.</a:t>
            </a:r>
            <a:endParaRPr kumimoji="0" lang="en-GB" sz="2400" b="1" i="0" u="none" strike="noStrike" kern="1200" cap="none" spc="0" normalizeH="0" baseline="0" noProof="0" dirty="0">
              <a:ln>
                <a:noFill/>
              </a:ln>
              <a:solidFill>
                <a:prstClr val="white"/>
              </a:solidFill>
              <a:effectLst/>
              <a:uLnTx/>
              <a:uFillTx/>
              <a:latin typeface="Century Gothic"/>
            </a:endParaRPr>
          </a:p>
        </p:txBody>
      </p:sp>
      <p:sp>
        <p:nvSpPr>
          <p:cNvPr id="6" name="TextBox 5">
            <a:extLst>
              <a:ext uri="{FF2B5EF4-FFF2-40B4-BE49-F238E27FC236}">
                <a16:creationId xmlns:a16="http://schemas.microsoft.com/office/drawing/2014/main" id="{D5240FDC-A72D-42F8-BC42-1352A4A78E12}"/>
              </a:ext>
            </a:extLst>
          </p:cNvPr>
          <p:cNvSpPr txBox="1"/>
          <p:nvPr/>
        </p:nvSpPr>
        <p:spPr>
          <a:xfrm>
            <a:off x="6350162" y="2114744"/>
            <a:ext cx="1693951" cy="424815"/>
          </a:xfrm>
          <a:prstGeom prst="rect">
            <a:avLst/>
          </a:prstGeom>
          <a:solidFill>
            <a:schemeClr val="bg1"/>
          </a:solidFill>
        </p:spPr>
        <p:txBody>
          <a:bodyPr wrap="square" rtlCol="0">
            <a:spAutoFit/>
          </a:bodyPr>
          <a:lstStyle/>
          <a:p>
            <a:endParaRPr lang="en-GB" dirty="0"/>
          </a:p>
        </p:txBody>
      </p:sp>
      <p:sp>
        <p:nvSpPr>
          <p:cNvPr id="40" name="TextBox 39">
            <a:extLst>
              <a:ext uri="{FF2B5EF4-FFF2-40B4-BE49-F238E27FC236}">
                <a16:creationId xmlns:a16="http://schemas.microsoft.com/office/drawing/2014/main" id="{F6EFBC19-C73E-4A25-ABF7-18B23E0C9883}"/>
              </a:ext>
            </a:extLst>
          </p:cNvPr>
          <p:cNvSpPr txBox="1"/>
          <p:nvPr/>
        </p:nvSpPr>
        <p:spPr>
          <a:xfrm>
            <a:off x="6350162" y="2657231"/>
            <a:ext cx="1693951" cy="424815"/>
          </a:xfrm>
          <a:prstGeom prst="rect">
            <a:avLst/>
          </a:prstGeom>
          <a:solidFill>
            <a:schemeClr val="bg1"/>
          </a:solidFill>
        </p:spPr>
        <p:txBody>
          <a:bodyPr wrap="square" rtlCol="0">
            <a:spAutoFit/>
          </a:bodyPr>
          <a:lstStyle/>
          <a:p>
            <a:endParaRPr lang="en-GB" dirty="0"/>
          </a:p>
        </p:txBody>
      </p:sp>
      <p:sp>
        <p:nvSpPr>
          <p:cNvPr id="41" name="TextBox 40">
            <a:extLst>
              <a:ext uri="{FF2B5EF4-FFF2-40B4-BE49-F238E27FC236}">
                <a16:creationId xmlns:a16="http://schemas.microsoft.com/office/drawing/2014/main" id="{FB61BF25-6BB1-446B-BDD3-F953D7CC5840}"/>
              </a:ext>
            </a:extLst>
          </p:cNvPr>
          <p:cNvSpPr txBox="1"/>
          <p:nvPr/>
        </p:nvSpPr>
        <p:spPr>
          <a:xfrm>
            <a:off x="6350162" y="3261795"/>
            <a:ext cx="1693951" cy="424815"/>
          </a:xfrm>
          <a:prstGeom prst="rect">
            <a:avLst/>
          </a:prstGeom>
          <a:solidFill>
            <a:schemeClr val="bg1"/>
          </a:solidFill>
        </p:spPr>
        <p:txBody>
          <a:bodyPr wrap="square" rtlCol="0">
            <a:spAutoFit/>
          </a:bodyPr>
          <a:lstStyle/>
          <a:p>
            <a:endParaRPr lang="en-GB" dirty="0"/>
          </a:p>
        </p:txBody>
      </p:sp>
      <p:sp>
        <p:nvSpPr>
          <p:cNvPr id="42" name="TextBox 41">
            <a:extLst>
              <a:ext uri="{FF2B5EF4-FFF2-40B4-BE49-F238E27FC236}">
                <a16:creationId xmlns:a16="http://schemas.microsoft.com/office/drawing/2014/main" id="{44BCC799-5DEA-4831-AB4B-0069B49C2188}"/>
              </a:ext>
            </a:extLst>
          </p:cNvPr>
          <p:cNvSpPr txBox="1"/>
          <p:nvPr/>
        </p:nvSpPr>
        <p:spPr>
          <a:xfrm>
            <a:off x="6350162" y="3894235"/>
            <a:ext cx="1693951" cy="424815"/>
          </a:xfrm>
          <a:prstGeom prst="rect">
            <a:avLst/>
          </a:prstGeom>
          <a:solidFill>
            <a:schemeClr val="bg1"/>
          </a:solidFill>
        </p:spPr>
        <p:txBody>
          <a:bodyPr wrap="square" rtlCol="0">
            <a:spAutoFit/>
          </a:bodyPr>
          <a:lstStyle/>
          <a:p>
            <a:endParaRPr lang="en-GB" dirty="0"/>
          </a:p>
        </p:txBody>
      </p:sp>
      <p:sp>
        <p:nvSpPr>
          <p:cNvPr id="43" name="TextBox 42">
            <a:extLst>
              <a:ext uri="{FF2B5EF4-FFF2-40B4-BE49-F238E27FC236}">
                <a16:creationId xmlns:a16="http://schemas.microsoft.com/office/drawing/2014/main" id="{DFC099B9-1CAC-4470-9778-761F72B1C661}"/>
              </a:ext>
            </a:extLst>
          </p:cNvPr>
          <p:cNvSpPr txBox="1"/>
          <p:nvPr/>
        </p:nvSpPr>
        <p:spPr>
          <a:xfrm>
            <a:off x="6420370" y="4386383"/>
            <a:ext cx="1693951" cy="424815"/>
          </a:xfrm>
          <a:prstGeom prst="rect">
            <a:avLst/>
          </a:prstGeom>
          <a:solidFill>
            <a:schemeClr val="bg1"/>
          </a:solidFill>
        </p:spPr>
        <p:txBody>
          <a:bodyPr wrap="square" rtlCol="0">
            <a:spAutoFit/>
          </a:bodyPr>
          <a:lstStyle/>
          <a:p>
            <a:endParaRPr lang="en-GB" dirty="0"/>
          </a:p>
        </p:txBody>
      </p:sp>
      <p:sp>
        <p:nvSpPr>
          <p:cNvPr id="44" name="TextBox 43">
            <a:extLst>
              <a:ext uri="{FF2B5EF4-FFF2-40B4-BE49-F238E27FC236}">
                <a16:creationId xmlns:a16="http://schemas.microsoft.com/office/drawing/2014/main" id="{9782A76D-8945-47B2-8065-AE46E7092FAD}"/>
              </a:ext>
            </a:extLst>
          </p:cNvPr>
          <p:cNvSpPr txBox="1"/>
          <p:nvPr/>
        </p:nvSpPr>
        <p:spPr>
          <a:xfrm>
            <a:off x="6420369" y="4918785"/>
            <a:ext cx="1693951" cy="424815"/>
          </a:xfrm>
          <a:prstGeom prst="rect">
            <a:avLst/>
          </a:prstGeom>
          <a:solidFill>
            <a:schemeClr val="bg1"/>
          </a:solidFill>
        </p:spPr>
        <p:txBody>
          <a:bodyPr wrap="square" rtlCol="0">
            <a:spAutoFit/>
          </a:bodyPr>
          <a:lstStyle/>
          <a:p>
            <a:endParaRPr lang="en-GB" dirty="0"/>
          </a:p>
        </p:txBody>
      </p:sp>
      <p:sp>
        <p:nvSpPr>
          <p:cNvPr id="45" name="TextBox 44">
            <a:extLst>
              <a:ext uri="{FF2B5EF4-FFF2-40B4-BE49-F238E27FC236}">
                <a16:creationId xmlns:a16="http://schemas.microsoft.com/office/drawing/2014/main" id="{FD85E910-D521-4F54-8315-98F252658FCC}"/>
              </a:ext>
            </a:extLst>
          </p:cNvPr>
          <p:cNvSpPr txBox="1"/>
          <p:nvPr/>
        </p:nvSpPr>
        <p:spPr>
          <a:xfrm>
            <a:off x="6420369" y="5554852"/>
            <a:ext cx="1693951" cy="424815"/>
          </a:xfrm>
          <a:prstGeom prst="rect">
            <a:avLst/>
          </a:prstGeom>
          <a:solidFill>
            <a:schemeClr val="bg1"/>
          </a:solidFill>
        </p:spPr>
        <p:txBody>
          <a:bodyPr wrap="square" rtlCol="0">
            <a:spAutoFit/>
          </a:bodyPr>
          <a:lstStyle/>
          <a:p>
            <a:endParaRPr lang="en-GB" dirty="0"/>
          </a:p>
        </p:txBody>
      </p:sp>
      <p:sp>
        <p:nvSpPr>
          <p:cNvPr id="46" name="TextBox 45">
            <a:extLst>
              <a:ext uri="{FF2B5EF4-FFF2-40B4-BE49-F238E27FC236}">
                <a16:creationId xmlns:a16="http://schemas.microsoft.com/office/drawing/2014/main" id="{A2628FC7-64BF-4EFC-91EE-87F288D463DB}"/>
              </a:ext>
            </a:extLst>
          </p:cNvPr>
          <p:cNvSpPr txBox="1"/>
          <p:nvPr/>
        </p:nvSpPr>
        <p:spPr>
          <a:xfrm>
            <a:off x="6350161" y="6105006"/>
            <a:ext cx="1693951" cy="424815"/>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355063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 grpId="0" animBg="1"/>
      <p:bldP spid="40" grpId="0" animBg="1"/>
      <p:bldP spid="41" grpId="0" animBg="1"/>
      <p:bldP spid="42" grpId="0" animBg="1"/>
      <p:bldP spid="43" grpId="0" animBg="1"/>
      <p:bldP spid="44" grpId="0" animBg="1"/>
      <p:bldP spid="45" grpId="0" animBg="1"/>
      <p:bldP spid="4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err="1">
                <a:solidFill>
                  <a:srgbClr val="002060"/>
                </a:solidFill>
                <a:latin typeface="Century Gothic" panose="020B0502020202020204" pitchFamily="34" charset="0"/>
              </a:rPr>
              <a:t>Vokabeln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89553" y="683716"/>
            <a:ext cx="3127908" cy="57208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300751" y="717073"/>
            <a:ext cx="2853374"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lang="en-GB" sz="2400" spc="-1" dirty="0" err="1">
                <a:solidFill>
                  <a:schemeClr val="bg1"/>
                </a:solidFill>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39" name="Group 38">
            <a:extLst>
              <a:ext uri="{FF2B5EF4-FFF2-40B4-BE49-F238E27FC236}">
                <a16:creationId xmlns:a16="http://schemas.microsoft.com/office/drawing/2014/main" id="{E304233B-4E96-43A9-ABF0-E6276A4DB128}"/>
              </a:ext>
            </a:extLst>
          </p:cNvPr>
          <p:cNvGrpSpPr/>
          <p:nvPr/>
        </p:nvGrpSpPr>
        <p:grpSpPr>
          <a:xfrm>
            <a:off x="2458493" y="1551523"/>
            <a:ext cx="1937725" cy="1810155"/>
            <a:chOff x="1732656" y="2028032"/>
            <a:chExt cx="1937725" cy="1810155"/>
          </a:xfrm>
        </p:grpSpPr>
        <p:sp>
          <p:nvSpPr>
            <p:cNvPr id="21" name="Flowchart: Connector 20">
              <a:extLst>
                <a:ext uri="{FF2B5EF4-FFF2-40B4-BE49-F238E27FC236}">
                  <a16:creationId xmlns:a16="http://schemas.microsoft.com/office/drawing/2014/main" id="{E3D932AB-B494-47F3-B460-CD23F44A93B0}"/>
                </a:ext>
              </a:extLst>
            </p:cNvPr>
            <p:cNvSpPr/>
            <p:nvPr/>
          </p:nvSpPr>
          <p:spPr>
            <a:xfrm>
              <a:off x="1732656" y="2028032"/>
              <a:ext cx="1937725" cy="1810153"/>
            </a:xfrm>
            <a:prstGeom prst="flowChartConnector">
              <a:avLst/>
            </a:prstGeom>
            <a:solidFill>
              <a:schemeClr val="accent2">
                <a:lumMod val="40000"/>
                <a:lumOff val="60000"/>
              </a:schemeClr>
            </a:solid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pic>
          <p:nvPicPr>
            <p:cNvPr id="7" name="Graphic 6" descr="Office Chair with solid fill">
              <a:extLst>
                <a:ext uri="{FF2B5EF4-FFF2-40B4-BE49-F238E27FC236}">
                  <a16:creationId xmlns:a16="http://schemas.microsoft.com/office/drawing/2014/main" id="{DA2FDE7E-9CC9-4BC8-85DD-68DF774F14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9774" y="2034699"/>
              <a:ext cx="1803488" cy="1803488"/>
            </a:xfrm>
            <a:prstGeom prst="rect">
              <a:avLst/>
            </a:prstGeom>
          </p:spPr>
        </p:pic>
      </p:grpSp>
      <p:grpSp>
        <p:nvGrpSpPr>
          <p:cNvPr id="33" name="Group 32">
            <a:extLst>
              <a:ext uri="{FF2B5EF4-FFF2-40B4-BE49-F238E27FC236}">
                <a16:creationId xmlns:a16="http://schemas.microsoft.com/office/drawing/2014/main" id="{FAB8400F-5EEB-487E-835E-5972FD65FE9C}"/>
              </a:ext>
            </a:extLst>
          </p:cNvPr>
          <p:cNvGrpSpPr/>
          <p:nvPr/>
        </p:nvGrpSpPr>
        <p:grpSpPr>
          <a:xfrm>
            <a:off x="8151370" y="1475329"/>
            <a:ext cx="1902858" cy="1810153"/>
            <a:chOff x="6296224" y="2034699"/>
            <a:chExt cx="1937726" cy="1803487"/>
          </a:xfrm>
        </p:grpSpPr>
        <p:sp>
          <p:nvSpPr>
            <p:cNvPr id="38" name="Flowchart: Connector 37">
              <a:extLst>
                <a:ext uri="{FF2B5EF4-FFF2-40B4-BE49-F238E27FC236}">
                  <a16:creationId xmlns:a16="http://schemas.microsoft.com/office/drawing/2014/main" id="{72344E54-6B85-44C8-BE81-63A16D077805}"/>
                </a:ext>
              </a:extLst>
            </p:cNvPr>
            <p:cNvSpPr/>
            <p:nvPr/>
          </p:nvSpPr>
          <p:spPr>
            <a:xfrm>
              <a:off x="6296224" y="2034699"/>
              <a:ext cx="1937726" cy="1803487"/>
            </a:xfrm>
            <a:prstGeom prst="flowChartConnector">
              <a:avLst/>
            </a:prstGeom>
            <a:solidFill>
              <a:schemeClr val="accent2">
                <a:lumMod val="40000"/>
                <a:lumOff val="60000"/>
              </a:schemeClr>
            </a:solidFill>
            <a:ln w="825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Graphic 8" descr="Repeat with solid fill">
              <a:extLst>
                <a:ext uri="{FF2B5EF4-FFF2-40B4-BE49-F238E27FC236}">
                  <a16:creationId xmlns:a16="http://schemas.microsoft.com/office/drawing/2014/main" id="{025BF929-DAE6-4F46-9D4B-AF9E424B09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64735" y="2136682"/>
              <a:ext cx="1224996" cy="1224996"/>
            </a:xfrm>
            <a:prstGeom prst="rect">
              <a:avLst/>
            </a:prstGeom>
          </p:spPr>
        </p:pic>
        <p:sp>
          <p:nvSpPr>
            <p:cNvPr id="30" name="TextBox 29">
              <a:extLst>
                <a:ext uri="{FF2B5EF4-FFF2-40B4-BE49-F238E27FC236}">
                  <a16:creationId xmlns:a16="http://schemas.microsoft.com/office/drawing/2014/main" id="{085BDF77-21DA-41B8-B335-E0F8966A84A4}"/>
                </a:ext>
              </a:extLst>
            </p:cNvPr>
            <p:cNvSpPr txBox="1"/>
            <p:nvPr/>
          </p:nvSpPr>
          <p:spPr>
            <a:xfrm>
              <a:off x="6824933" y="3153065"/>
              <a:ext cx="1081844" cy="369332"/>
            </a:xfrm>
            <a:prstGeom prst="rect">
              <a:avLst/>
            </a:prstGeom>
            <a:noFill/>
          </p:spPr>
          <p:txBody>
            <a:bodyPr wrap="square" rtlCol="0">
              <a:spAutoFit/>
            </a:bodyPr>
            <a:lstStyle/>
            <a:p>
              <a:r>
                <a:rPr lang="en-GB" b="1" dirty="0"/>
                <a:t>repeat</a:t>
              </a:r>
            </a:p>
          </p:txBody>
        </p:sp>
      </p:grpSp>
      <p:grpSp>
        <p:nvGrpSpPr>
          <p:cNvPr id="51" name="Group 50">
            <a:extLst>
              <a:ext uri="{FF2B5EF4-FFF2-40B4-BE49-F238E27FC236}">
                <a16:creationId xmlns:a16="http://schemas.microsoft.com/office/drawing/2014/main" id="{089ADD3B-C6D9-4A8D-9F82-DC052F70BC89}"/>
              </a:ext>
            </a:extLst>
          </p:cNvPr>
          <p:cNvGrpSpPr/>
          <p:nvPr/>
        </p:nvGrpSpPr>
        <p:grpSpPr>
          <a:xfrm>
            <a:off x="649584" y="3361676"/>
            <a:ext cx="2211056" cy="2278213"/>
            <a:chOff x="1960011" y="4003063"/>
            <a:chExt cx="1923925" cy="2032644"/>
          </a:xfrm>
        </p:grpSpPr>
        <p:pic>
          <p:nvPicPr>
            <p:cNvPr id="44" name="Picture 43">
              <a:extLst>
                <a:ext uri="{FF2B5EF4-FFF2-40B4-BE49-F238E27FC236}">
                  <a16:creationId xmlns:a16="http://schemas.microsoft.com/office/drawing/2014/main" id="{C7A53A5E-A462-42DD-8C3C-218B1B8DDD52}"/>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11200"/>
                      </a14:imgEffect>
                    </a14:imgLayer>
                  </a14:imgProps>
                </a:ext>
              </a:extLst>
            </a:blip>
            <a:stretch>
              <a:fillRect/>
            </a:stretch>
          </p:blipFill>
          <p:spPr>
            <a:xfrm>
              <a:off x="2372683" y="4003063"/>
              <a:ext cx="926672" cy="1786283"/>
            </a:xfrm>
            <a:prstGeom prst="rect">
              <a:avLst/>
            </a:prstGeom>
          </p:spPr>
        </p:pic>
        <p:sp>
          <p:nvSpPr>
            <p:cNvPr id="48" name="Rectangle 47">
              <a:extLst>
                <a:ext uri="{FF2B5EF4-FFF2-40B4-BE49-F238E27FC236}">
                  <a16:creationId xmlns:a16="http://schemas.microsoft.com/office/drawing/2014/main" id="{C322D4CE-8AFC-4902-B500-F6F2419B3ECC}"/>
                </a:ext>
              </a:extLst>
            </p:cNvPr>
            <p:cNvSpPr/>
            <p:nvPr/>
          </p:nvSpPr>
          <p:spPr>
            <a:xfrm>
              <a:off x="1960011" y="5512487"/>
              <a:ext cx="1923925" cy="523220"/>
            </a:xfrm>
            <a:prstGeom prst="rect">
              <a:avLst/>
            </a:prstGeom>
            <a:noFill/>
          </p:spPr>
          <p:txBody>
            <a:bodyPr wrap="none" lIns="91440" tIns="45720" rIns="91440" bIns="45720">
              <a:spAutoFit/>
            </a:bodyPr>
            <a:lstStyle/>
            <a:p>
              <a:pPr algn="ctr"/>
              <a:r>
                <a:rPr lang="en-US" sz="2800" dirty="0">
                  <a:ln w="0"/>
                  <a:solidFill>
                    <a:srgbClr val="002060"/>
                  </a:solidFill>
                  <a:effectLst>
                    <a:outerShdw blurRad="38100" dist="25400" dir="5400000" algn="ctr" rotWithShape="0">
                      <a:srgbClr val="6E747A">
                        <a:alpha val="43000"/>
                      </a:srgbClr>
                    </a:outerShdw>
                  </a:effectLst>
                </a:rPr>
                <a:t>[question]</a:t>
              </a:r>
              <a:endParaRPr lang="en-US" sz="2800" b="0" cap="none" spc="0" dirty="0">
                <a:ln w="0"/>
                <a:solidFill>
                  <a:srgbClr val="002060"/>
                </a:solidFill>
                <a:effectLst>
                  <a:outerShdw blurRad="38100" dist="25400" dir="5400000" algn="ctr" rotWithShape="0">
                    <a:srgbClr val="6E747A">
                      <a:alpha val="43000"/>
                    </a:srgbClr>
                  </a:outerShdw>
                </a:effectLst>
              </a:endParaRPr>
            </a:p>
          </p:txBody>
        </p:sp>
      </p:grpSp>
      <p:grpSp>
        <p:nvGrpSpPr>
          <p:cNvPr id="53" name="Group 52">
            <a:extLst>
              <a:ext uri="{FF2B5EF4-FFF2-40B4-BE49-F238E27FC236}">
                <a16:creationId xmlns:a16="http://schemas.microsoft.com/office/drawing/2014/main" id="{DB689DFA-42C3-4141-9F63-DCE9852E7DCA}"/>
              </a:ext>
            </a:extLst>
          </p:cNvPr>
          <p:cNvGrpSpPr/>
          <p:nvPr/>
        </p:nvGrpSpPr>
        <p:grpSpPr>
          <a:xfrm>
            <a:off x="4020609" y="3581993"/>
            <a:ext cx="1681872" cy="2043806"/>
            <a:chOff x="4794618" y="4406956"/>
            <a:chExt cx="1681872" cy="2043806"/>
          </a:xfrm>
        </p:grpSpPr>
        <p:pic>
          <p:nvPicPr>
            <p:cNvPr id="43" name="Picture 42">
              <a:extLst>
                <a:ext uri="{FF2B5EF4-FFF2-40B4-BE49-F238E27FC236}">
                  <a16:creationId xmlns:a16="http://schemas.microsoft.com/office/drawing/2014/main" id="{2A7AEBF7-C015-4501-A495-3C77F87293F3}"/>
                </a:ext>
              </a:extLst>
            </p:cNvPr>
            <p:cNvPicPr>
              <a:picLocks noChangeAspect="1"/>
            </p:cNvPicPr>
            <p:nvPr/>
          </p:nvPicPr>
          <p:blipFill>
            <a:blip r:embed="rId11"/>
            <a:stretch>
              <a:fillRect/>
            </a:stretch>
          </p:blipFill>
          <p:spPr>
            <a:xfrm>
              <a:off x="4898156" y="4406956"/>
              <a:ext cx="1119389" cy="1520586"/>
            </a:xfrm>
            <a:prstGeom prst="rect">
              <a:avLst/>
            </a:prstGeom>
          </p:spPr>
        </p:pic>
        <p:sp>
          <p:nvSpPr>
            <p:cNvPr id="49" name="Rectangle 48">
              <a:extLst>
                <a:ext uri="{FF2B5EF4-FFF2-40B4-BE49-F238E27FC236}">
                  <a16:creationId xmlns:a16="http://schemas.microsoft.com/office/drawing/2014/main" id="{7794EC09-FCF7-4FD5-B807-331B26B58AE7}"/>
                </a:ext>
              </a:extLst>
            </p:cNvPr>
            <p:cNvSpPr/>
            <p:nvPr/>
          </p:nvSpPr>
          <p:spPr>
            <a:xfrm>
              <a:off x="4794618" y="5927542"/>
              <a:ext cx="1681872" cy="523220"/>
            </a:xfrm>
            <a:prstGeom prst="rect">
              <a:avLst/>
            </a:prstGeom>
            <a:noFill/>
          </p:spPr>
          <p:txBody>
            <a:bodyPr wrap="none" lIns="91440" tIns="45720" rIns="91440" bIns="45720">
              <a:spAutoFit/>
            </a:bodyPr>
            <a:lstStyle/>
            <a:p>
              <a:pPr algn="ctr"/>
              <a:r>
                <a:rPr lang="en-US" sz="2800" dirty="0">
                  <a:ln w="0"/>
                  <a:solidFill>
                    <a:srgbClr val="002060"/>
                  </a:solidFill>
                  <a:effectLst>
                    <a:outerShdw blurRad="38100" dist="25400" dir="5400000" algn="ctr" rotWithShape="0">
                      <a:srgbClr val="6E747A">
                        <a:alpha val="43000"/>
                      </a:srgbClr>
                    </a:outerShdw>
                  </a:effectLst>
                </a:rPr>
                <a:t>[answer]</a:t>
              </a:r>
              <a:endParaRPr lang="en-US" sz="2800" b="0" cap="none" spc="0" dirty="0">
                <a:ln w="0"/>
                <a:solidFill>
                  <a:srgbClr val="002060"/>
                </a:solidFill>
                <a:effectLst>
                  <a:outerShdw blurRad="38100" dist="25400" dir="5400000" algn="ctr" rotWithShape="0">
                    <a:srgbClr val="6E747A">
                      <a:alpha val="43000"/>
                    </a:srgbClr>
                  </a:outerShdw>
                </a:effectLst>
              </a:endParaRPr>
            </a:p>
          </p:txBody>
        </p:sp>
      </p:grpSp>
      <p:grpSp>
        <p:nvGrpSpPr>
          <p:cNvPr id="54" name="Group 53">
            <a:extLst>
              <a:ext uri="{FF2B5EF4-FFF2-40B4-BE49-F238E27FC236}">
                <a16:creationId xmlns:a16="http://schemas.microsoft.com/office/drawing/2014/main" id="{8A78AB91-3866-4A8E-B920-E8606E9A11FE}"/>
              </a:ext>
            </a:extLst>
          </p:cNvPr>
          <p:cNvGrpSpPr/>
          <p:nvPr/>
        </p:nvGrpSpPr>
        <p:grpSpPr>
          <a:xfrm>
            <a:off x="9672148" y="3581993"/>
            <a:ext cx="2073003" cy="2242972"/>
            <a:chOff x="9784543" y="6083836"/>
            <a:chExt cx="1717591" cy="1760872"/>
          </a:xfrm>
        </p:grpSpPr>
        <p:pic>
          <p:nvPicPr>
            <p:cNvPr id="46" name="Picture 45">
              <a:extLst>
                <a:ext uri="{FF2B5EF4-FFF2-40B4-BE49-F238E27FC236}">
                  <a16:creationId xmlns:a16="http://schemas.microsoft.com/office/drawing/2014/main" id="{E8AD8D77-AD04-48BB-B52B-BACABDD34772}"/>
                </a:ext>
              </a:extLst>
            </p:cNvPr>
            <p:cNvPicPr>
              <a:picLocks noChangeAspect="1"/>
            </p:cNvPicPr>
            <p:nvPr/>
          </p:nvPicPr>
          <p:blipFill>
            <a:blip r:embed="rId12"/>
            <a:stretch>
              <a:fillRect/>
            </a:stretch>
          </p:blipFill>
          <p:spPr>
            <a:xfrm>
              <a:off x="9784543" y="6083836"/>
              <a:ext cx="1576616" cy="1291686"/>
            </a:xfrm>
            <a:prstGeom prst="rect">
              <a:avLst/>
            </a:prstGeom>
          </p:spPr>
        </p:pic>
        <p:sp>
          <p:nvSpPr>
            <p:cNvPr id="50" name="Rectangle 49">
              <a:extLst>
                <a:ext uri="{FF2B5EF4-FFF2-40B4-BE49-F238E27FC236}">
                  <a16:creationId xmlns:a16="http://schemas.microsoft.com/office/drawing/2014/main" id="{CDB4D6BA-73CC-4CE9-B844-32FCE33C677A}"/>
                </a:ext>
              </a:extLst>
            </p:cNvPr>
            <p:cNvSpPr/>
            <p:nvPr/>
          </p:nvSpPr>
          <p:spPr>
            <a:xfrm>
              <a:off x="9858734" y="7321488"/>
              <a:ext cx="1643400" cy="523220"/>
            </a:xfrm>
            <a:prstGeom prst="rect">
              <a:avLst/>
            </a:prstGeom>
            <a:noFill/>
          </p:spPr>
          <p:txBody>
            <a:bodyPr wrap="none" lIns="91440" tIns="45720" rIns="91440" bIns="45720">
              <a:spAutoFit/>
            </a:bodyPr>
            <a:lstStyle/>
            <a:p>
              <a:pPr algn="ctr"/>
              <a:r>
                <a:rPr lang="en-US" sz="2800" dirty="0">
                  <a:ln w="0"/>
                  <a:solidFill>
                    <a:srgbClr val="002060"/>
                  </a:solidFill>
                  <a:effectLst>
                    <a:outerShdw blurRad="38100" dist="25400" dir="5400000" algn="ctr" rotWithShape="0">
                      <a:srgbClr val="6E747A">
                        <a:alpha val="43000"/>
                      </a:srgbClr>
                    </a:outerShdw>
                  </a:effectLst>
                </a:rPr>
                <a:t>[next to]</a:t>
              </a:r>
              <a:endParaRPr lang="en-US" sz="2800" b="0" cap="none" spc="0" dirty="0">
                <a:ln w="0"/>
                <a:solidFill>
                  <a:srgbClr val="002060"/>
                </a:solidFill>
                <a:effectLst>
                  <a:outerShdw blurRad="38100" dist="25400" dir="5400000" algn="ctr" rotWithShape="0">
                    <a:srgbClr val="6E747A">
                      <a:alpha val="43000"/>
                    </a:srgbClr>
                  </a:outerShdw>
                </a:effectLst>
              </a:endParaRPr>
            </a:p>
          </p:txBody>
        </p:sp>
      </p:grpSp>
      <p:sp>
        <p:nvSpPr>
          <p:cNvPr id="47" name="TextBox 46">
            <a:extLst>
              <a:ext uri="{FF2B5EF4-FFF2-40B4-BE49-F238E27FC236}">
                <a16:creationId xmlns:a16="http://schemas.microsoft.com/office/drawing/2014/main" id="{53162C90-D23F-4B01-BC37-10C4412DA61F}"/>
              </a:ext>
            </a:extLst>
          </p:cNvPr>
          <p:cNvSpPr txBox="1"/>
          <p:nvPr/>
        </p:nvSpPr>
        <p:spPr>
          <a:xfrm>
            <a:off x="781950" y="2114886"/>
            <a:ext cx="1393733" cy="646331"/>
          </a:xfrm>
          <a:prstGeom prst="rect">
            <a:avLst/>
          </a:prstGeom>
          <a:solidFill>
            <a:srgbClr val="002060"/>
          </a:solidFill>
        </p:spPr>
        <p:txBody>
          <a:bodyPr wrap="square" rtlCol="0">
            <a:spAutoFit/>
          </a:bodyPr>
          <a:lstStyle/>
          <a:p>
            <a:r>
              <a:rPr lang="en-GB" sz="3600" dirty="0" err="1">
                <a:solidFill>
                  <a:schemeClr val="bg1"/>
                </a:solidFill>
              </a:rPr>
              <a:t>sitzen</a:t>
            </a:r>
            <a:endParaRPr lang="en-GB" sz="3600" dirty="0">
              <a:solidFill>
                <a:schemeClr val="bg1"/>
              </a:solidFill>
            </a:endParaRPr>
          </a:p>
        </p:txBody>
      </p:sp>
      <p:sp>
        <p:nvSpPr>
          <p:cNvPr id="52" name="TextBox 51">
            <a:extLst>
              <a:ext uri="{FF2B5EF4-FFF2-40B4-BE49-F238E27FC236}">
                <a16:creationId xmlns:a16="http://schemas.microsoft.com/office/drawing/2014/main" id="{8DCD7C68-C728-4C34-8F3A-9E0D633474F4}"/>
              </a:ext>
            </a:extLst>
          </p:cNvPr>
          <p:cNvSpPr txBox="1"/>
          <p:nvPr/>
        </p:nvSpPr>
        <p:spPr>
          <a:xfrm>
            <a:off x="4901214" y="2114885"/>
            <a:ext cx="3098851" cy="646331"/>
          </a:xfrm>
          <a:prstGeom prst="rect">
            <a:avLst/>
          </a:prstGeom>
          <a:solidFill>
            <a:srgbClr val="002060"/>
          </a:solidFill>
        </p:spPr>
        <p:txBody>
          <a:bodyPr wrap="square" rtlCol="0">
            <a:spAutoFit/>
          </a:bodyPr>
          <a:lstStyle/>
          <a:p>
            <a:r>
              <a:rPr lang="en-GB" sz="3600" dirty="0" err="1">
                <a:solidFill>
                  <a:schemeClr val="bg1"/>
                </a:solidFill>
              </a:rPr>
              <a:t>wiederholen</a:t>
            </a:r>
            <a:endParaRPr lang="en-GB" sz="3600" dirty="0">
              <a:solidFill>
                <a:schemeClr val="bg1"/>
              </a:solidFill>
            </a:endParaRPr>
          </a:p>
        </p:txBody>
      </p:sp>
      <p:sp>
        <p:nvSpPr>
          <p:cNvPr id="56" name="TextBox 55">
            <a:extLst>
              <a:ext uri="{FF2B5EF4-FFF2-40B4-BE49-F238E27FC236}">
                <a16:creationId xmlns:a16="http://schemas.microsoft.com/office/drawing/2014/main" id="{43655A91-7E12-44EC-9BD1-4B7CC179390F}"/>
              </a:ext>
            </a:extLst>
          </p:cNvPr>
          <p:cNvSpPr txBox="1"/>
          <p:nvPr/>
        </p:nvSpPr>
        <p:spPr>
          <a:xfrm>
            <a:off x="417853" y="5721022"/>
            <a:ext cx="2580840" cy="646331"/>
          </a:xfrm>
          <a:prstGeom prst="rect">
            <a:avLst/>
          </a:prstGeom>
          <a:solidFill>
            <a:srgbClr val="002060"/>
          </a:solidFill>
        </p:spPr>
        <p:txBody>
          <a:bodyPr wrap="square" rtlCol="0">
            <a:spAutoFit/>
          </a:bodyPr>
          <a:lstStyle/>
          <a:p>
            <a:r>
              <a:rPr lang="en-GB" sz="3600" dirty="0">
                <a:solidFill>
                  <a:schemeClr val="bg1"/>
                </a:solidFill>
              </a:rPr>
              <a:t>die </a:t>
            </a:r>
            <a:r>
              <a:rPr lang="en-GB" sz="3600" dirty="0" err="1">
                <a:solidFill>
                  <a:schemeClr val="bg1"/>
                </a:solidFill>
              </a:rPr>
              <a:t>Frage</a:t>
            </a:r>
            <a:endParaRPr lang="en-GB" sz="3600" dirty="0">
              <a:solidFill>
                <a:schemeClr val="bg1"/>
              </a:solidFill>
            </a:endParaRPr>
          </a:p>
        </p:txBody>
      </p:sp>
      <p:sp>
        <p:nvSpPr>
          <p:cNvPr id="57" name="TextBox 56">
            <a:extLst>
              <a:ext uri="{FF2B5EF4-FFF2-40B4-BE49-F238E27FC236}">
                <a16:creationId xmlns:a16="http://schemas.microsoft.com/office/drawing/2014/main" id="{3EDF292F-8C3E-40BB-8BB2-5A3F8A67B3C3}"/>
              </a:ext>
            </a:extLst>
          </p:cNvPr>
          <p:cNvSpPr txBox="1"/>
          <p:nvPr/>
        </p:nvSpPr>
        <p:spPr>
          <a:xfrm>
            <a:off x="3406404" y="5748901"/>
            <a:ext cx="3014117" cy="646331"/>
          </a:xfrm>
          <a:prstGeom prst="rect">
            <a:avLst/>
          </a:prstGeom>
          <a:solidFill>
            <a:srgbClr val="002060"/>
          </a:solidFill>
        </p:spPr>
        <p:txBody>
          <a:bodyPr wrap="square" rtlCol="0">
            <a:spAutoFit/>
          </a:bodyPr>
          <a:lstStyle/>
          <a:p>
            <a:r>
              <a:rPr lang="en-GB" sz="3600" dirty="0">
                <a:solidFill>
                  <a:schemeClr val="bg1"/>
                </a:solidFill>
              </a:rPr>
              <a:t>die </a:t>
            </a:r>
            <a:r>
              <a:rPr lang="en-GB" sz="3600" dirty="0" err="1">
                <a:solidFill>
                  <a:schemeClr val="bg1"/>
                </a:solidFill>
              </a:rPr>
              <a:t>Antwort</a:t>
            </a:r>
            <a:endParaRPr lang="en-GB" sz="3600" dirty="0">
              <a:solidFill>
                <a:schemeClr val="bg1"/>
              </a:solidFill>
            </a:endParaRPr>
          </a:p>
        </p:txBody>
      </p:sp>
      <p:sp>
        <p:nvSpPr>
          <p:cNvPr id="58" name="TextBox 57">
            <a:extLst>
              <a:ext uri="{FF2B5EF4-FFF2-40B4-BE49-F238E27FC236}">
                <a16:creationId xmlns:a16="http://schemas.microsoft.com/office/drawing/2014/main" id="{AE5E3392-8C8D-4188-961E-81F1AAB7F75D}"/>
              </a:ext>
            </a:extLst>
          </p:cNvPr>
          <p:cNvSpPr txBox="1"/>
          <p:nvPr/>
        </p:nvSpPr>
        <p:spPr>
          <a:xfrm>
            <a:off x="7029796" y="5748901"/>
            <a:ext cx="2073004" cy="646331"/>
          </a:xfrm>
          <a:prstGeom prst="rect">
            <a:avLst/>
          </a:prstGeom>
          <a:solidFill>
            <a:srgbClr val="002060"/>
          </a:solidFill>
        </p:spPr>
        <p:txBody>
          <a:bodyPr wrap="square" rtlCol="0">
            <a:spAutoFit/>
          </a:bodyPr>
          <a:lstStyle/>
          <a:p>
            <a:r>
              <a:rPr lang="en-GB" sz="3600" dirty="0">
                <a:solidFill>
                  <a:schemeClr val="bg1"/>
                </a:solidFill>
              </a:rPr>
              <a:t>der </a:t>
            </a:r>
            <a:r>
              <a:rPr lang="en-GB" sz="3600" dirty="0" err="1">
                <a:solidFill>
                  <a:schemeClr val="bg1"/>
                </a:solidFill>
              </a:rPr>
              <a:t>Satz</a:t>
            </a:r>
            <a:endParaRPr lang="en-GB" sz="3600" dirty="0">
              <a:solidFill>
                <a:schemeClr val="bg1"/>
              </a:solidFill>
            </a:endParaRPr>
          </a:p>
        </p:txBody>
      </p:sp>
      <p:sp>
        <p:nvSpPr>
          <p:cNvPr id="59" name="TextBox 58">
            <a:extLst>
              <a:ext uri="{FF2B5EF4-FFF2-40B4-BE49-F238E27FC236}">
                <a16:creationId xmlns:a16="http://schemas.microsoft.com/office/drawing/2014/main" id="{090E70FE-0884-46E3-B8C3-B02679E9F646}"/>
              </a:ext>
            </a:extLst>
          </p:cNvPr>
          <p:cNvSpPr txBox="1"/>
          <p:nvPr/>
        </p:nvSpPr>
        <p:spPr>
          <a:xfrm>
            <a:off x="9658811" y="5748901"/>
            <a:ext cx="2073004" cy="646331"/>
          </a:xfrm>
          <a:prstGeom prst="rect">
            <a:avLst/>
          </a:prstGeom>
          <a:solidFill>
            <a:srgbClr val="002060"/>
          </a:solidFill>
        </p:spPr>
        <p:txBody>
          <a:bodyPr wrap="square" rtlCol="0">
            <a:spAutoFit/>
          </a:bodyPr>
          <a:lstStyle/>
          <a:p>
            <a:r>
              <a:rPr lang="en-GB" sz="3600" dirty="0" err="1">
                <a:solidFill>
                  <a:schemeClr val="bg1"/>
                </a:solidFill>
              </a:rPr>
              <a:t>neben</a:t>
            </a:r>
            <a:endParaRPr lang="en-GB" sz="3600" dirty="0">
              <a:solidFill>
                <a:schemeClr val="bg1"/>
              </a:solidFill>
            </a:endParaRPr>
          </a:p>
        </p:txBody>
      </p:sp>
      <p:grpSp>
        <p:nvGrpSpPr>
          <p:cNvPr id="63" name="Group 62">
            <a:extLst>
              <a:ext uri="{FF2B5EF4-FFF2-40B4-BE49-F238E27FC236}">
                <a16:creationId xmlns:a16="http://schemas.microsoft.com/office/drawing/2014/main" id="{8F35DCE2-8E15-4218-B7D2-B0D405BDD93E}"/>
              </a:ext>
            </a:extLst>
          </p:cNvPr>
          <p:cNvGrpSpPr/>
          <p:nvPr/>
        </p:nvGrpSpPr>
        <p:grpSpPr>
          <a:xfrm>
            <a:off x="7029796" y="3581993"/>
            <a:ext cx="2073003" cy="2044923"/>
            <a:chOff x="7029796" y="3676099"/>
            <a:chExt cx="2073003" cy="2044923"/>
          </a:xfrm>
        </p:grpSpPr>
        <p:sp>
          <p:nvSpPr>
            <p:cNvPr id="45" name="Rectangle 44">
              <a:extLst>
                <a:ext uri="{FF2B5EF4-FFF2-40B4-BE49-F238E27FC236}">
                  <a16:creationId xmlns:a16="http://schemas.microsoft.com/office/drawing/2014/main" id="{53755650-9D24-463A-BCD1-13B73CC80D07}"/>
                </a:ext>
              </a:extLst>
            </p:cNvPr>
            <p:cNvSpPr/>
            <p:nvPr/>
          </p:nvSpPr>
          <p:spPr>
            <a:xfrm>
              <a:off x="7029796" y="5197802"/>
              <a:ext cx="2073003" cy="523220"/>
            </a:xfrm>
            <a:prstGeom prst="rect">
              <a:avLst/>
            </a:prstGeom>
            <a:noFill/>
          </p:spPr>
          <p:txBody>
            <a:bodyPr wrap="none" lIns="91440" tIns="45720" rIns="91440" bIns="45720">
              <a:spAutoFit/>
            </a:bodyPr>
            <a:lstStyle/>
            <a:p>
              <a:pPr algn="ctr"/>
              <a:r>
                <a:rPr lang="en-US" sz="2800" b="0" cap="none" spc="0" dirty="0">
                  <a:ln w="0"/>
                  <a:solidFill>
                    <a:srgbClr val="002060"/>
                  </a:solidFill>
                  <a:effectLst>
                    <a:outerShdw blurRad="38100" dist="25400" dir="5400000" algn="ctr" rotWithShape="0">
                      <a:srgbClr val="6E747A">
                        <a:alpha val="43000"/>
                      </a:srgbClr>
                    </a:outerShdw>
                  </a:effectLst>
                </a:rPr>
                <a:t>[sentence]</a:t>
              </a:r>
            </a:p>
          </p:txBody>
        </p:sp>
        <p:grpSp>
          <p:nvGrpSpPr>
            <p:cNvPr id="62" name="Group 61">
              <a:extLst>
                <a:ext uri="{FF2B5EF4-FFF2-40B4-BE49-F238E27FC236}">
                  <a16:creationId xmlns:a16="http://schemas.microsoft.com/office/drawing/2014/main" id="{7C5869B9-12FB-41CE-84CC-0AAA211A469D}"/>
                </a:ext>
              </a:extLst>
            </p:cNvPr>
            <p:cNvGrpSpPr/>
            <p:nvPr/>
          </p:nvGrpSpPr>
          <p:grpSpPr>
            <a:xfrm>
              <a:off x="7402453" y="3676099"/>
              <a:ext cx="1420719" cy="1578577"/>
              <a:chOff x="6171990" y="3081331"/>
              <a:chExt cx="1420719" cy="1578577"/>
            </a:xfrm>
          </p:grpSpPr>
          <p:pic>
            <p:nvPicPr>
              <p:cNvPr id="60" name="Picture 59">
                <a:extLst>
                  <a:ext uri="{FF2B5EF4-FFF2-40B4-BE49-F238E27FC236}">
                    <a16:creationId xmlns:a16="http://schemas.microsoft.com/office/drawing/2014/main" id="{EADEC91E-920A-4EB6-BD67-AAD37122B674}"/>
                  </a:ext>
                </a:extLst>
              </p:cNvPr>
              <p:cNvPicPr>
                <a:picLocks noChangeAspect="1"/>
              </p:cNvPicPr>
              <p:nvPr/>
            </p:nvPicPr>
            <p:blipFill>
              <a:blip r:embed="rId13"/>
              <a:stretch>
                <a:fillRect/>
              </a:stretch>
            </p:blipFill>
            <p:spPr>
              <a:xfrm>
                <a:off x="6171990" y="3081331"/>
                <a:ext cx="1420719" cy="1578577"/>
              </a:xfrm>
              <a:prstGeom prst="rect">
                <a:avLst/>
              </a:prstGeom>
            </p:spPr>
          </p:pic>
          <p:sp>
            <p:nvSpPr>
              <p:cNvPr id="61" name="TextBox 60">
                <a:extLst>
                  <a:ext uri="{FF2B5EF4-FFF2-40B4-BE49-F238E27FC236}">
                    <a16:creationId xmlns:a16="http://schemas.microsoft.com/office/drawing/2014/main" id="{644BEA8B-6C22-44FD-B027-A432855F8984}"/>
                  </a:ext>
                </a:extLst>
              </p:cNvPr>
              <p:cNvSpPr txBox="1"/>
              <p:nvPr/>
            </p:nvSpPr>
            <p:spPr>
              <a:xfrm>
                <a:off x="6190568" y="3135699"/>
                <a:ext cx="979102" cy="1200329"/>
              </a:xfrm>
              <a:prstGeom prst="rect">
                <a:avLst/>
              </a:prstGeom>
              <a:noFill/>
            </p:spPr>
            <p:txBody>
              <a:bodyPr wrap="square" rtlCol="0">
                <a:spAutoFit/>
              </a:bodyPr>
              <a:lstStyle/>
              <a:p>
                <a:r>
                  <a:rPr lang="en-GB" dirty="0">
                    <a:solidFill>
                      <a:srgbClr val="002060"/>
                    </a:solidFill>
                    <a:latin typeface="Segoe Print" panose="02000600000000000000" pitchFamily="2" charset="0"/>
                  </a:rPr>
                  <a:t>The cat sat on the mat.</a:t>
                </a:r>
              </a:p>
            </p:txBody>
          </p:sp>
        </p:grpSp>
      </p:gr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2" grpId="0" animBg="1"/>
      <p:bldP spid="56" grpId="0" animBg="1"/>
      <p:bldP spid="57" grpId="0" animBg="1"/>
      <p:bldP spid="58" grpId="0" animBg="1"/>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90573" y="1217564"/>
            <a:ext cx="4346229" cy="3971050"/>
            <a:chOff x="270788" y="969832"/>
            <a:chExt cx="4442319" cy="3588540"/>
          </a:xfrm>
        </p:grpSpPr>
        <p:cxnSp>
          <p:nvCxnSpPr>
            <p:cNvPr id="53" name="Curved Connector 52">
              <a:extLst>
                <a:ext uri="{FF2B5EF4-FFF2-40B4-BE49-F238E27FC236}">
                  <a16:creationId xmlns:a16="http://schemas.microsoft.com/office/drawing/2014/main" id="{2D189693-15C1-364F-B2F3-BC37F146A556}"/>
                </a:ext>
              </a:extLst>
            </p:cNvPr>
            <p:cNvCxnSpPr>
              <a:cxnSpLocks/>
              <a:stCxn id="54" idx="4"/>
            </p:cNvCxnSpPr>
            <p:nvPr/>
          </p:nvCxnSpPr>
          <p:spPr>
            <a:xfrm rot="16200000" flipH="1">
              <a:off x="1435299" y="1280564"/>
              <a:ext cx="2925474" cy="3630142"/>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54668BA-02FA-0749-8371-17457C328F3B}"/>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05ED26FA-94A4-1144-96A1-85AEBB6344BB}"/>
              </a:ext>
            </a:extLst>
          </p:cNvPr>
          <p:cNvSpPr txBox="1"/>
          <p:nvPr/>
        </p:nvSpPr>
        <p:spPr>
          <a:xfrm>
            <a:off x="1780046" y="2211839"/>
            <a:ext cx="2391773" cy="523220"/>
          </a:xfrm>
          <a:prstGeom prst="rect">
            <a:avLst/>
          </a:prstGeom>
          <a:noFill/>
          <a:ln>
            <a:noFill/>
          </a:ln>
        </p:spPr>
        <p:txBody>
          <a:bodyPr wrap="square" rtlCol="0">
            <a:spAutoFit/>
          </a:bodyPr>
          <a:lstStyle/>
          <a:p>
            <a:pPr algn="ctr"/>
            <a:r>
              <a:rPr lang="en-GB" sz="2800" dirty="0" err="1">
                <a:solidFill>
                  <a:srgbClr val="115076"/>
                </a:solidFill>
                <a:latin typeface="Century Gothic" panose="020B0502020202020204" pitchFamily="34" charset="0"/>
              </a:rPr>
              <a:t>wiederholen</a:t>
            </a:r>
            <a:endParaRPr lang="en-GB" sz="2800" dirty="0">
              <a:solidFill>
                <a:srgbClr val="115076"/>
              </a:solidFill>
              <a:latin typeface="Century Gothic" panose="020B0502020202020204" pitchFamily="34" charset="0"/>
            </a:endParaRPr>
          </a:p>
        </p:txBody>
      </p:sp>
      <p:sp>
        <p:nvSpPr>
          <p:cNvPr id="47" name="TextBox 46">
            <a:extLst>
              <a:ext uri="{FF2B5EF4-FFF2-40B4-BE49-F238E27FC236}">
                <a16:creationId xmlns:a16="http://schemas.microsoft.com/office/drawing/2014/main" id="{C0438FBB-20C6-3E42-B716-8A878A628A10}"/>
              </a:ext>
            </a:extLst>
          </p:cNvPr>
          <p:cNvSpPr txBox="1"/>
          <p:nvPr/>
        </p:nvSpPr>
        <p:spPr>
          <a:xfrm>
            <a:off x="-105158" y="1253954"/>
            <a:ext cx="2132901" cy="584775"/>
          </a:xfrm>
          <a:prstGeom prst="rect">
            <a:avLst/>
          </a:prstGeom>
          <a:noFill/>
        </p:spPr>
        <p:txBody>
          <a:bodyPr wrap="square" rtlCol="0">
            <a:spAutoFit/>
          </a:bodyPr>
          <a:lstStyle/>
          <a:p>
            <a:pPr algn="ctr"/>
            <a:r>
              <a:rPr lang="en-GB" sz="3200" dirty="0" err="1">
                <a:solidFill>
                  <a:srgbClr val="115076"/>
                </a:solidFill>
                <a:latin typeface="Century Gothic" panose="020B0502020202020204" pitchFamily="34" charset="0"/>
              </a:rPr>
              <a:t>neben</a:t>
            </a:r>
            <a:endParaRPr lang="en-GB" sz="3200" dirty="0">
              <a:solidFill>
                <a:srgbClr val="115076"/>
              </a:solidFill>
              <a:latin typeface="Century Gothic" panose="020B0502020202020204" pitchFamily="34" charset="0"/>
            </a:endParaRPr>
          </a:p>
        </p:txBody>
      </p:sp>
      <p:sp>
        <p:nvSpPr>
          <p:cNvPr id="48" name="TextBox 47">
            <a:extLst>
              <a:ext uri="{FF2B5EF4-FFF2-40B4-BE49-F238E27FC236}">
                <a16:creationId xmlns:a16="http://schemas.microsoft.com/office/drawing/2014/main" id="{04A9B460-5B60-CB46-8749-5EBC17551F12}"/>
              </a:ext>
            </a:extLst>
          </p:cNvPr>
          <p:cNvSpPr txBox="1"/>
          <p:nvPr/>
        </p:nvSpPr>
        <p:spPr>
          <a:xfrm>
            <a:off x="3751636" y="1396791"/>
            <a:ext cx="2132901" cy="584775"/>
          </a:xfrm>
          <a:prstGeom prst="rect">
            <a:avLst/>
          </a:prstGeom>
          <a:noFill/>
        </p:spPr>
        <p:txBody>
          <a:bodyPr wrap="square" rtlCol="0">
            <a:spAutoFit/>
          </a:bodyPr>
          <a:lstStyle/>
          <a:p>
            <a:pPr algn="ctr"/>
            <a:r>
              <a:rPr lang="en-GB" sz="3200" dirty="0">
                <a:solidFill>
                  <a:srgbClr val="115076"/>
                </a:solidFill>
                <a:latin typeface="Century Gothic" panose="020B0502020202020204" pitchFamily="34" charset="0"/>
              </a:rPr>
              <a:t>die </a:t>
            </a:r>
            <a:r>
              <a:rPr lang="en-GB" sz="3200" dirty="0" err="1">
                <a:solidFill>
                  <a:srgbClr val="115076"/>
                </a:solidFill>
                <a:latin typeface="Century Gothic" panose="020B0502020202020204" pitchFamily="34" charset="0"/>
              </a:rPr>
              <a:t>Frage</a:t>
            </a:r>
            <a:endParaRPr lang="en-GB" sz="3200" dirty="0">
              <a:solidFill>
                <a:srgbClr val="115076"/>
              </a:solidFill>
              <a:latin typeface="Century Gothic" panose="020B0502020202020204" pitchFamily="34" charset="0"/>
            </a:endParaRPr>
          </a:p>
        </p:txBody>
      </p:sp>
      <p:sp>
        <p:nvSpPr>
          <p:cNvPr id="51" name="TextBox 50">
            <a:extLst>
              <a:ext uri="{FF2B5EF4-FFF2-40B4-BE49-F238E27FC236}">
                <a16:creationId xmlns:a16="http://schemas.microsoft.com/office/drawing/2014/main" id="{EFCD5847-8EDE-BE49-93AA-37E24BB16B8E}"/>
              </a:ext>
            </a:extLst>
          </p:cNvPr>
          <p:cNvSpPr txBox="1"/>
          <p:nvPr/>
        </p:nvSpPr>
        <p:spPr>
          <a:xfrm>
            <a:off x="6225329" y="766777"/>
            <a:ext cx="2132901" cy="584775"/>
          </a:xfrm>
          <a:prstGeom prst="rect">
            <a:avLst/>
          </a:prstGeom>
          <a:noFill/>
        </p:spPr>
        <p:txBody>
          <a:bodyPr wrap="square" rtlCol="0">
            <a:spAutoFit/>
          </a:bodyPr>
          <a:lstStyle/>
          <a:p>
            <a:pPr algn="ctr"/>
            <a:r>
              <a:rPr lang="en-GB" sz="3200" dirty="0" err="1">
                <a:solidFill>
                  <a:srgbClr val="115076"/>
                </a:solidFill>
                <a:latin typeface="Century Gothic" panose="020B0502020202020204" pitchFamily="34" charset="0"/>
              </a:rPr>
              <a:t>sitzen</a:t>
            </a:r>
            <a:endParaRPr lang="en-GB" sz="3200" dirty="0">
              <a:solidFill>
                <a:srgbClr val="115076"/>
              </a:solidFill>
              <a:latin typeface="Century Gothic" panose="020B0502020202020204" pitchFamily="34" charset="0"/>
            </a:endParaRPr>
          </a:p>
        </p:txBody>
      </p:sp>
      <p:grpSp>
        <p:nvGrpSpPr>
          <p:cNvPr id="58" name="Group 57"/>
          <p:cNvGrpSpPr/>
          <p:nvPr/>
        </p:nvGrpSpPr>
        <p:grpSpPr>
          <a:xfrm>
            <a:off x="913286" y="1273111"/>
            <a:ext cx="5524723" cy="3775468"/>
            <a:chOff x="4511630" y="120484"/>
            <a:chExt cx="3299997" cy="4209113"/>
          </a:xfrm>
        </p:grpSpPr>
        <p:sp>
          <p:nvSpPr>
            <p:cNvPr id="59" name="Oval 58">
              <a:extLst>
                <a:ext uri="{FF2B5EF4-FFF2-40B4-BE49-F238E27FC236}">
                  <a16:creationId xmlns:a16="http://schemas.microsoft.com/office/drawing/2014/main" id="{6CF16436-24E9-F442-BAEC-530973D91B23}"/>
                </a:ext>
              </a:extLst>
            </p:cNvPr>
            <p:cNvSpPr/>
            <p:nvPr/>
          </p:nvSpPr>
          <p:spPr>
            <a:xfrm>
              <a:off x="5969689" y="120484"/>
              <a:ext cx="1841938" cy="919439"/>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Curved Connector 59">
              <a:extLst>
                <a:ext uri="{FF2B5EF4-FFF2-40B4-BE49-F238E27FC236}">
                  <a16:creationId xmlns:a16="http://schemas.microsoft.com/office/drawing/2014/main" id="{9DD75FF5-2D08-F045-8A9C-B6337DE03D7A}"/>
                </a:ext>
              </a:extLst>
            </p:cNvPr>
            <p:cNvCxnSpPr>
              <a:cxnSpLocks/>
              <a:stCxn id="59" idx="4"/>
            </p:cNvCxnSpPr>
            <p:nvPr/>
          </p:nvCxnSpPr>
          <p:spPr>
            <a:xfrm rot="5400000">
              <a:off x="4056307" y="1495246"/>
              <a:ext cx="3289674" cy="2379028"/>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1773983" y="2107687"/>
            <a:ext cx="5072893" cy="4221091"/>
            <a:chOff x="3369285" y="2330102"/>
            <a:chExt cx="4667083" cy="1321325"/>
          </a:xfrm>
        </p:grpSpPr>
        <p:sp>
          <p:nvSpPr>
            <p:cNvPr id="62" name="Oval 61">
              <a:extLst>
                <a:ext uri="{FF2B5EF4-FFF2-40B4-BE49-F238E27FC236}">
                  <a16:creationId xmlns:a16="http://schemas.microsoft.com/office/drawing/2014/main" id="{971079BC-1024-3D4A-8073-D55DBE7B800D}"/>
                </a:ext>
              </a:extLst>
            </p:cNvPr>
            <p:cNvSpPr/>
            <p:nvPr/>
          </p:nvSpPr>
          <p:spPr>
            <a:xfrm>
              <a:off x="3369285" y="2330102"/>
              <a:ext cx="2276081" cy="22767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5"/>
            </p:cNvCxnSpPr>
            <p:nvPr/>
          </p:nvCxnSpPr>
          <p:spPr>
            <a:xfrm rot="16200000" flipH="1">
              <a:off x="6110707" y="1725765"/>
              <a:ext cx="1126996" cy="272432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2834076" y="597017"/>
            <a:ext cx="5683025" cy="4691896"/>
            <a:chOff x="7708501" y="223466"/>
            <a:chExt cx="3904682" cy="3432420"/>
          </a:xfrm>
        </p:grpSpPr>
        <p:sp>
          <p:nvSpPr>
            <p:cNvPr id="68" name="Oval 67">
              <a:extLst>
                <a:ext uri="{FF2B5EF4-FFF2-40B4-BE49-F238E27FC236}">
                  <a16:creationId xmlns:a16="http://schemas.microsoft.com/office/drawing/2014/main" id="{FDD86F9A-6B90-144A-B328-2205E31028E0}"/>
                </a:ext>
              </a:extLst>
            </p:cNvPr>
            <p:cNvSpPr/>
            <p:nvPr/>
          </p:nvSpPr>
          <p:spPr>
            <a:xfrm>
              <a:off x="9820758" y="223466"/>
              <a:ext cx="1792425"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Curved Connector 68">
              <a:extLst>
                <a:ext uri="{FF2B5EF4-FFF2-40B4-BE49-F238E27FC236}">
                  <a16:creationId xmlns:a16="http://schemas.microsoft.com/office/drawing/2014/main" id="{81EE5008-000B-044B-8DB2-4DE5919E17C4}"/>
                </a:ext>
              </a:extLst>
            </p:cNvPr>
            <p:cNvCxnSpPr>
              <a:cxnSpLocks/>
              <a:endCxn id="68" idx="4"/>
            </p:cNvCxnSpPr>
            <p:nvPr/>
          </p:nvCxnSpPr>
          <p:spPr>
            <a:xfrm rot="5400000" flipH="1" flipV="1">
              <a:off x="7828059" y="766974"/>
              <a:ext cx="2769354" cy="3008470"/>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456086" y="4713904"/>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1</a:t>
            </a:r>
          </a:p>
        </p:txBody>
      </p:sp>
      <p:sp>
        <p:nvSpPr>
          <p:cNvPr id="74" name="TextBox 73"/>
          <p:cNvSpPr txBox="1"/>
          <p:nvPr/>
        </p:nvSpPr>
        <p:spPr>
          <a:xfrm>
            <a:off x="2146996" y="4739020"/>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2</a:t>
            </a:r>
          </a:p>
        </p:txBody>
      </p:sp>
      <p:sp>
        <p:nvSpPr>
          <p:cNvPr id="75" name="TextBox 74"/>
          <p:cNvSpPr txBox="1"/>
          <p:nvPr/>
        </p:nvSpPr>
        <p:spPr>
          <a:xfrm>
            <a:off x="4026261" y="5300084"/>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3</a:t>
            </a:r>
          </a:p>
        </p:txBody>
      </p:sp>
      <p:sp>
        <p:nvSpPr>
          <p:cNvPr id="76" name="TextBox 75"/>
          <p:cNvSpPr txBox="1"/>
          <p:nvPr/>
        </p:nvSpPr>
        <p:spPr>
          <a:xfrm>
            <a:off x="5825805" y="5360235"/>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4</a:t>
            </a:r>
          </a:p>
        </p:txBody>
      </p:sp>
      <p:pic>
        <p:nvPicPr>
          <p:cNvPr id="11" name="Picture 10">
            <a:extLst>
              <a:ext uri="{FF2B5EF4-FFF2-40B4-BE49-F238E27FC236}">
                <a16:creationId xmlns:a16="http://schemas.microsoft.com/office/drawing/2014/main" id="{FFC1F651-4C29-413F-B983-EF0DBEC89CBD}"/>
              </a:ext>
            </a:extLst>
          </p:cNvPr>
          <p:cNvPicPr>
            <a:picLocks noChangeAspect="1"/>
          </p:cNvPicPr>
          <p:nvPr/>
        </p:nvPicPr>
        <p:blipFill>
          <a:blip r:embed="rId3"/>
          <a:stretch>
            <a:fillRect/>
          </a:stretch>
        </p:blipFill>
        <p:spPr>
          <a:xfrm>
            <a:off x="10428416" y="193704"/>
            <a:ext cx="1402202" cy="1146147"/>
          </a:xfrm>
          <a:prstGeom prst="rect">
            <a:avLst/>
          </a:prstGeom>
        </p:spPr>
      </p:pic>
      <p:pic>
        <p:nvPicPr>
          <p:cNvPr id="80" name="Graphic 79" descr="Teacher">
            <a:extLst>
              <a:ext uri="{FF2B5EF4-FFF2-40B4-BE49-F238E27FC236}">
                <a16:creationId xmlns:a16="http://schemas.microsoft.com/office/drawing/2014/main" id="{FDD91253-2B5A-4301-92CF-7F29D027CE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401" y="33892"/>
            <a:ext cx="914400" cy="914400"/>
          </a:xfrm>
          <a:prstGeom prst="rect">
            <a:avLst/>
          </a:prstGeom>
        </p:spPr>
      </p:pic>
      <p:sp>
        <p:nvSpPr>
          <p:cNvPr id="82" name="Speech Bubble: Rectangle with Corners Rounded 81">
            <a:extLst>
              <a:ext uri="{FF2B5EF4-FFF2-40B4-BE49-F238E27FC236}">
                <a16:creationId xmlns:a16="http://schemas.microsoft.com/office/drawing/2014/main" id="{CFDA82C8-B4FE-430C-9E59-87C1F58B0E07}"/>
              </a:ext>
            </a:extLst>
          </p:cNvPr>
          <p:cNvSpPr/>
          <p:nvPr/>
        </p:nvSpPr>
        <p:spPr>
          <a:xfrm>
            <a:off x="1082965" y="237168"/>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ndParaRPr>
          </a:p>
        </p:txBody>
      </p:sp>
      <p:sp>
        <p:nvSpPr>
          <p:cNvPr id="81" name="TextBox 80">
            <a:extLst>
              <a:ext uri="{FF2B5EF4-FFF2-40B4-BE49-F238E27FC236}">
                <a16:creationId xmlns:a16="http://schemas.microsoft.com/office/drawing/2014/main" id="{C0CEFE53-11C7-4B38-9C91-85C6740ADCFF}"/>
              </a:ext>
            </a:extLst>
          </p:cNvPr>
          <p:cNvSpPr txBox="1"/>
          <p:nvPr/>
        </p:nvSpPr>
        <p:spPr>
          <a:xfrm>
            <a:off x="1084535" y="232264"/>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pSp>
        <p:nvGrpSpPr>
          <p:cNvPr id="36" name="Group 35">
            <a:extLst>
              <a:ext uri="{FF2B5EF4-FFF2-40B4-BE49-F238E27FC236}">
                <a16:creationId xmlns:a16="http://schemas.microsoft.com/office/drawing/2014/main" id="{BD617036-AD20-4810-A299-5BD0635C73F3}"/>
              </a:ext>
            </a:extLst>
          </p:cNvPr>
          <p:cNvGrpSpPr/>
          <p:nvPr/>
        </p:nvGrpSpPr>
        <p:grpSpPr>
          <a:xfrm>
            <a:off x="8866301" y="1651119"/>
            <a:ext cx="2627777" cy="3625707"/>
            <a:chOff x="-248432" y="969832"/>
            <a:chExt cx="2143574" cy="3152552"/>
          </a:xfrm>
        </p:grpSpPr>
        <p:cxnSp>
          <p:nvCxnSpPr>
            <p:cNvPr id="37" name="Curved Connector 52">
              <a:extLst>
                <a:ext uri="{FF2B5EF4-FFF2-40B4-BE49-F238E27FC236}">
                  <a16:creationId xmlns:a16="http://schemas.microsoft.com/office/drawing/2014/main" id="{43C7001C-DA5B-484D-9A27-D584A062006A}"/>
                </a:ext>
              </a:extLst>
            </p:cNvPr>
            <p:cNvCxnSpPr>
              <a:cxnSpLocks/>
              <a:stCxn id="38" idx="4"/>
            </p:cNvCxnSpPr>
            <p:nvPr/>
          </p:nvCxnSpPr>
          <p:spPr>
            <a:xfrm rot="5400000">
              <a:off x="-827476" y="2211942"/>
              <a:ext cx="2489486" cy="133139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027124B8-BFBB-4B10-8C5E-9B23126674C3}"/>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Box 39">
            <a:extLst>
              <a:ext uri="{FF2B5EF4-FFF2-40B4-BE49-F238E27FC236}">
                <a16:creationId xmlns:a16="http://schemas.microsoft.com/office/drawing/2014/main" id="{A4D82C2E-C838-435F-BC6E-5A9AE9050022}"/>
              </a:ext>
            </a:extLst>
          </p:cNvPr>
          <p:cNvSpPr txBox="1"/>
          <p:nvPr/>
        </p:nvSpPr>
        <p:spPr>
          <a:xfrm>
            <a:off x="9397779" y="1696128"/>
            <a:ext cx="2132901" cy="584775"/>
          </a:xfrm>
          <a:prstGeom prst="rect">
            <a:avLst/>
          </a:prstGeom>
          <a:noFill/>
        </p:spPr>
        <p:txBody>
          <a:bodyPr wrap="square" rtlCol="0">
            <a:spAutoFit/>
          </a:bodyPr>
          <a:lstStyle/>
          <a:p>
            <a:pPr algn="ctr"/>
            <a:r>
              <a:rPr lang="en-GB" sz="3200" dirty="0">
                <a:solidFill>
                  <a:srgbClr val="115076"/>
                </a:solidFill>
                <a:latin typeface="Century Gothic" panose="020B0502020202020204" pitchFamily="34" charset="0"/>
              </a:rPr>
              <a:t>der </a:t>
            </a:r>
            <a:r>
              <a:rPr lang="en-GB" sz="3200" dirty="0" err="1">
                <a:solidFill>
                  <a:srgbClr val="115076"/>
                </a:solidFill>
                <a:latin typeface="Century Gothic" panose="020B0502020202020204" pitchFamily="34" charset="0"/>
              </a:rPr>
              <a:t>Satz</a:t>
            </a:r>
            <a:endParaRPr lang="en-GB" sz="3200" dirty="0">
              <a:solidFill>
                <a:srgbClr val="115076"/>
              </a:solidFill>
              <a:latin typeface="Century Gothic" panose="020B0502020202020204" pitchFamily="34" charset="0"/>
            </a:endParaRPr>
          </a:p>
        </p:txBody>
      </p:sp>
      <p:sp>
        <p:nvSpPr>
          <p:cNvPr id="44" name="TextBox 43">
            <a:extLst>
              <a:ext uri="{FF2B5EF4-FFF2-40B4-BE49-F238E27FC236}">
                <a16:creationId xmlns:a16="http://schemas.microsoft.com/office/drawing/2014/main" id="{9A92ABC2-72A8-497A-9B1D-7A13C018A39E}"/>
              </a:ext>
            </a:extLst>
          </p:cNvPr>
          <p:cNvSpPr txBox="1"/>
          <p:nvPr/>
        </p:nvSpPr>
        <p:spPr>
          <a:xfrm>
            <a:off x="7890699" y="5237200"/>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5</a:t>
            </a:r>
          </a:p>
        </p:txBody>
      </p:sp>
      <p:sp>
        <p:nvSpPr>
          <p:cNvPr id="49" name="TextBox 48">
            <a:extLst>
              <a:ext uri="{FF2B5EF4-FFF2-40B4-BE49-F238E27FC236}">
                <a16:creationId xmlns:a16="http://schemas.microsoft.com/office/drawing/2014/main" id="{A93FE00D-1E7F-435F-B214-EFEF3F88B2E1}"/>
              </a:ext>
            </a:extLst>
          </p:cNvPr>
          <p:cNvSpPr txBox="1"/>
          <p:nvPr/>
        </p:nvSpPr>
        <p:spPr>
          <a:xfrm>
            <a:off x="10489267" y="5148746"/>
            <a:ext cx="457200" cy="646331"/>
          </a:xfrm>
          <a:prstGeom prst="rect">
            <a:avLst/>
          </a:prstGeom>
          <a:noFill/>
        </p:spPr>
        <p:txBody>
          <a:bodyPr wrap="square" rtlCol="0">
            <a:spAutoFit/>
          </a:bodyPr>
          <a:lstStyle/>
          <a:p>
            <a:pPr algn="ctr"/>
            <a:r>
              <a:rPr lang="en-GB" sz="3600" b="1" dirty="0">
                <a:solidFill>
                  <a:srgbClr val="002060"/>
                </a:solidFill>
                <a:latin typeface="Century Gothic" panose="020B0502020202020204" pitchFamily="34" charset="0"/>
              </a:rPr>
              <a:t>6</a:t>
            </a:r>
          </a:p>
        </p:txBody>
      </p:sp>
      <p:sp>
        <p:nvSpPr>
          <p:cNvPr id="64" name="TextBox 63">
            <a:extLst>
              <a:ext uri="{FF2B5EF4-FFF2-40B4-BE49-F238E27FC236}">
                <a16:creationId xmlns:a16="http://schemas.microsoft.com/office/drawing/2014/main" id="{87503E36-407D-433D-A917-FCEE7773221B}"/>
              </a:ext>
            </a:extLst>
          </p:cNvPr>
          <p:cNvSpPr txBox="1"/>
          <p:nvPr/>
        </p:nvSpPr>
        <p:spPr>
          <a:xfrm>
            <a:off x="6745055" y="2542614"/>
            <a:ext cx="3477122" cy="584775"/>
          </a:xfrm>
          <a:prstGeom prst="rect">
            <a:avLst/>
          </a:prstGeom>
          <a:noFill/>
        </p:spPr>
        <p:txBody>
          <a:bodyPr wrap="square" rtlCol="0">
            <a:spAutoFit/>
          </a:bodyPr>
          <a:lstStyle/>
          <a:p>
            <a:pPr algn="ctr"/>
            <a:r>
              <a:rPr lang="en-GB" sz="3200" dirty="0">
                <a:solidFill>
                  <a:srgbClr val="115076"/>
                </a:solidFill>
                <a:latin typeface="Century Gothic" panose="020B0502020202020204" pitchFamily="34" charset="0"/>
              </a:rPr>
              <a:t>die </a:t>
            </a:r>
            <a:r>
              <a:rPr lang="en-GB" sz="3200" dirty="0" err="1">
                <a:solidFill>
                  <a:srgbClr val="115076"/>
                </a:solidFill>
                <a:latin typeface="Century Gothic" panose="020B0502020202020204" pitchFamily="34" charset="0"/>
              </a:rPr>
              <a:t>Antwort</a:t>
            </a:r>
            <a:endParaRPr lang="en-GB" sz="3200" dirty="0">
              <a:solidFill>
                <a:srgbClr val="115076"/>
              </a:solidFill>
              <a:latin typeface="Century Gothic" panose="020B0502020202020204" pitchFamily="34" charset="0"/>
            </a:endParaRPr>
          </a:p>
        </p:txBody>
      </p:sp>
      <p:grpSp>
        <p:nvGrpSpPr>
          <p:cNvPr id="65" name="Group 64">
            <a:extLst>
              <a:ext uri="{FF2B5EF4-FFF2-40B4-BE49-F238E27FC236}">
                <a16:creationId xmlns:a16="http://schemas.microsoft.com/office/drawing/2014/main" id="{F16EB1C6-6646-45D4-AD9A-522B5A455ACC}"/>
              </a:ext>
            </a:extLst>
          </p:cNvPr>
          <p:cNvGrpSpPr/>
          <p:nvPr/>
        </p:nvGrpSpPr>
        <p:grpSpPr>
          <a:xfrm>
            <a:off x="7054587" y="2564300"/>
            <a:ext cx="3991707" cy="3230777"/>
            <a:chOff x="320670" y="1467111"/>
            <a:chExt cx="3260528" cy="3941982"/>
          </a:xfrm>
        </p:grpSpPr>
        <p:cxnSp>
          <p:nvCxnSpPr>
            <p:cNvPr id="66" name="Curved Connector 52">
              <a:extLst>
                <a:ext uri="{FF2B5EF4-FFF2-40B4-BE49-F238E27FC236}">
                  <a16:creationId xmlns:a16="http://schemas.microsoft.com/office/drawing/2014/main" id="{035C02DA-AE07-4C81-AF74-6A54BA1861DE}"/>
                </a:ext>
              </a:extLst>
            </p:cNvPr>
            <p:cNvCxnSpPr>
              <a:cxnSpLocks/>
              <a:stCxn id="70" idx="4"/>
            </p:cNvCxnSpPr>
            <p:nvPr/>
          </p:nvCxnSpPr>
          <p:spPr>
            <a:xfrm rot="16200000" flipH="1">
              <a:off x="927728" y="2755622"/>
              <a:ext cx="3278914" cy="202802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F7DFD45C-2BCC-42D6-8407-BAA8CBAF499E}"/>
                </a:ext>
              </a:extLst>
            </p:cNvPr>
            <p:cNvSpPr/>
            <p:nvPr/>
          </p:nvSpPr>
          <p:spPr>
            <a:xfrm>
              <a:off x="320670" y="1467111"/>
              <a:ext cx="2465001"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EC82A2CD-9BED-4F28-B6F5-A7601B38C083}"/>
              </a:ext>
            </a:extLst>
          </p:cNvPr>
          <p:cNvPicPr>
            <a:picLocks noChangeAspect="1"/>
          </p:cNvPicPr>
          <p:nvPr/>
        </p:nvPicPr>
        <p:blipFill>
          <a:blip r:embed="rId6"/>
          <a:stretch>
            <a:fillRect/>
          </a:stretch>
        </p:blipFill>
        <p:spPr>
          <a:xfrm>
            <a:off x="-144770" y="4985980"/>
            <a:ext cx="1706980" cy="1872020"/>
          </a:xfrm>
          <a:prstGeom prst="rect">
            <a:avLst/>
          </a:prstGeom>
        </p:spPr>
      </p:pic>
      <p:pic>
        <p:nvPicPr>
          <p:cNvPr id="3" name="Picture 2">
            <a:extLst>
              <a:ext uri="{FF2B5EF4-FFF2-40B4-BE49-F238E27FC236}">
                <a16:creationId xmlns:a16="http://schemas.microsoft.com/office/drawing/2014/main" id="{9236FED3-3D74-4651-B9F1-7A883BE0AC24}"/>
              </a:ext>
            </a:extLst>
          </p:cNvPr>
          <p:cNvPicPr>
            <a:picLocks noChangeAspect="1"/>
          </p:cNvPicPr>
          <p:nvPr/>
        </p:nvPicPr>
        <p:blipFill>
          <a:blip r:embed="rId7"/>
          <a:stretch>
            <a:fillRect/>
          </a:stretch>
        </p:blipFill>
        <p:spPr>
          <a:xfrm>
            <a:off x="1690060" y="5333710"/>
            <a:ext cx="1523927" cy="1422944"/>
          </a:xfrm>
          <a:prstGeom prst="rect">
            <a:avLst/>
          </a:prstGeom>
        </p:spPr>
      </p:pic>
      <p:pic>
        <p:nvPicPr>
          <p:cNvPr id="4" name="Picture 3">
            <a:extLst>
              <a:ext uri="{FF2B5EF4-FFF2-40B4-BE49-F238E27FC236}">
                <a16:creationId xmlns:a16="http://schemas.microsoft.com/office/drawing/2014/main" id="{E4278D03-B5F2-4BDB-B68F-A81C632E882F}"/>
              </a:ext>
            </a:extLst>
          </p:cNvPr>
          <p:cNvPicPr>
            <a:picLocks noChangeAspect="1"/>
          </p:cNvPicPr>
          <p:nvPr/>
        </p:nvPicPr>
        <p:blipFill>
          <a:blip r:embed="rId8"/>
          <a:stretch>
            <a:fillRect/>
          </a:stretch>
        </p:blipFill>
        <p:spPr>
          <a:xfrm>
            <a:off x="4372390" y="5384886"/>
            <a:ext cx="1272563" cy="1411047"/>
          </a:xfrm>
          <a:prstGeom prst="rect">
            <a:avLst/>
          </a:prstGeom>
        </p:spPr>
      </p:pic>
      <p:pic>
        <p:nvPicPr>
          <p:cNvPr id="5" name="Picture 4">
            <a:extLst>
              <a:ext uri="{FF2B5EF4-FFF2-40B4-BE49-F238E27FC236}">
                <a16:creationId xmlns:a16="http://schemas.microsoft.com/office/drawing/2014/main" id="{6A0341FE-C82F-42A7-90A1-4D7F7896245F}"/>
              </a:ext>
            </a:extLst>
          </p:cNvPr>
          <p:cNvPicPr>
            <a:picLocks noChangeAspect="1"/>
          </p:cNvPicPr>
          <p:nvPr/>
        </p:nvPicPr>
        <p:blipFill>
          <a:blip r:embed="rId9"/>
          <a:stretch>
            <a:fillRect/>
          </a:stretch>
        </p:blipFill>
        <p:spPr>
          <a:xfrm>
            <a:off x="6201837" y="5258017"/>
            <a:ext cx="1638552" cy="1545978"/>
          </a:xfrm>
          <a:prstGeom prst="rect">
            <a:avLst/>
          </a:prstGeom>
        </p:spPr>
      </p:pic>
      <p:pic>
        <p:nvPicPr>
          <p:cNvPr id="6" name="Picture 5">
            <a:extLst>
              <a:ext uri="{FF2B5EF4-FFF2-40B4-BE49-F238E27FC236}">
                <a16:creationId xmlns:a16="http://schemas.microsoft.com/office/drawing/2014/main" id="{3A807E1F-5B62-4791-B129-A83E145E2270}"/>
              </a:ext>
            </a:extLst>
          </p:cNvPr>
          <p:cNvPicPr>
            <a:picLocks noChangeAspect="1"/>
          </p:cNvPicPr>
          <p:nvPr/>
        </p:nvPicPr>
        <p:blipFill>
          <a:blip r:embed="rId10"/>
          <a:stretch>
            <a:fillRect/>
          </a:stretch>
        </p:blipFill>
        <p:spPr>
          <a:xfrm>
            <a:off x="8168969" y="5323412"/>
            <a:ext cx="1638552" cy="1574379"/>
          </a:xfrm>
          <a:prstGeom prst="rect">
            <a:avLst/>
          </a:prstGeom>
        </p:spPr>
      </p:pic>
      <p:pic>
        <p:nvPicPr>
          <p:cNvPr id="7" name="Picture 6">
            <a:extLst>
              <a:ext uri="{FF2B5EF4-FFF2-40B4-BE49-F238E27FC236}">
                <a16:creationId xmlns:a16="http://schemas.microsoft.com/office/drawing/2014/main" id="{951E8F38-293E-4C8F-B711-C913D5144BDE}"/>
              </a:ext>
            </a:extLst>
          </p:cNvPr>
          <p:cNvPicPr>
            <a:picLocks noChangeAspect="1"/>
          </p:cNvPicPr>
          <p:nvPr/>
        </p:nvPicPr>
        <p:blipFill>
          <a:blip r:embed="rId11"/>
          <a:stretch>
            <a:fillRect/>
          </a:stretch>
        </p:blipFill>
        <p:spPr>
          <a:xfrm>
            <a:off x="10696978" y="5206881"/>
            <a:ext cx="1592287" cy="1836870"/>
          </a:xfrm>
          <a:prstGeom prst="rect">
            <a:avLst/>
          </a:prstGeom>
        </p:spPr>
      </p:pic>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75"/>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childTnLst>
                          </p:cTn>
                        </p:par>
                      </p:childTnLst>
                    </p:cTn>
                  </p:par>
                </p:childTnLst>
              </p:cTn>
              <p:nextCondLst>
                <p:cond evt="onClick" delay="0">
                  <p:tgtEl>
                    <p:spTgt spid="75"/>
                  </p:tgtEl>
                </p:cond>
              </p:nextCondLst>
            </p:seq>
            <p:seq concurrent="1" nextAc="seek">
              <p:cTn id="57" restart="whenNotActive" fill="hold" evtFilter="cancelBubble" nodeType="interactiveSeq">
                <p:stCondLst>
                  <p:cond evt="onClick" delay="0">
                    <p:tgtEl>
                      <p:spTgt spid="7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fade">
                                      <p:cBhvr>
                                        <p:cTn id="62" dur="500"/>
                                        <p:tgtEl>
                                          <p:spTgt spid="67"/>
                                        </p:tgtEl>
                                      </p:cBhvr>
                                    </p:animEffect>
                                  </p:childTnLst>
                                </p:cTn>
                              </p:par>
                            </p:childTnLst>
                          </p:cTn>
                        </p:par>
                      </p:childTnLst>
                    </p:cTn>
                  </p:par>
                </p:childTnLst>
              </p:cTn>
              <p:nextCondLst>
                <p:cond evt="onClick" delay="0">
                  <p:tgtEl>
                    <p:spTgt spid="74"/>
                  </p:tgtEl>
                </p:cond>
              </p:nextCondLst>
            </p:seq>
            <p:seq concurrent="1" nextAc="seek">
              <p:cTn id="63" restart="whenNotActive" fill="hold" evtFilter="cancelBubble" nodeType="interactiveSeq">
                <p:stCondLst>
                  <p:cond evt="onClick" delay="0">
                    <p:tgtEl>
                      <p:spTgt spid="76"/>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fade">
                                      <p:cBhvr>
                                        <p:cTn id="68" dur="500"/>
                                        <p:tgtEl>
                                          <p:spTgt spid="61"/>
                                        </p:tgtEl>
                                      </p:cBhvr>
                                    </p:animEffect>
                                  </p:childTnLst>
                                </p:cTn>
                              </p:par>
                            </p:childTnLst>
                          </p:cTn>
                        </p:par>
                      </p:childTnLst>
                    </p:cTn>
                  </p:par>
                </p:childTnLst>
              </p:cTn>
              <p:nextCondLst>
                <p:cond evt="onClick" delay="0">
                  <p:tgtEl>
                    <p:spTgt spid="76"/>
                  </p:tgtEl>
                </p:cond>
              </p:nextCondLst>
            </p:seq>
            <p:seq concurrent="1" nextAc="seek">
              <p:cTn id="69" restart="whenNotActive" fill="hold" evtFilter="cancelBubble" nodeType="interactiveSeq">
                <p:stCondLst>
                  <p:cond evt="onClick" delay="0">
                    <p:tgtEl>
                      <p:spTgt spid="73"/>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500"/>
                                        <p:tgtEl>
                                          <p:spTgt spid="58"/>
                                        </p:tgtEl>
                                      </p:cBhvr>
                                    </p:animEffect>
                                  </p:childTnLst>
                                </p:cTn>
                              </p:par>
                            </p:childTnLst>
                          </p:cTn>
                        </p:par>
                      </p:childTnLst>
                    </p:cTn>
                  </p:par>
                </p:childTnLst>
              </p:cTn>
              <p:nextCondLst>
                <p:cond evt="onClick" delay="0">
                  <p:tgtEl>
                    <p:spTgt spid="73"/>
                  </p:tgtEl>
                </p:cond>
              </p:nextCondLst>
            </p:seq>
            <p:seq concurrent="1" nextAc="seek">
              <p:cTn id="75" restart="whenNotActive" fill="hold" evtFilter="cancelBubble" nodeType="interactiveSeq">
                <p:stCondLst>
                  <p:cond evt="onClick" delay="0">
                    <p:tgtEl>
                      <p:spTgt spid="44"/>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childTnLst>
                          </p:cTn>
                        </p:par>
                      </p:childTnLst>
                    </p:cTn>
                  </p:par>
                </p:childTnLst>
              </p:cTn>
              <p:nextCondLst>
                <p:cond evt="onClick" delay="0">
                  <p:tgtEl>
                    <p:spTgt spid="44"/>
                  </p:tgtEl>
                </p:cond>
              </p:nextCondLst>
            </p:seq>
            <p:seq concurrent="1" nextAc="seek">
              <p:cTn id="81" restart="whenNotActive" fill="hold" evtFilter="cancelBubble" nodeType="interactiveSeq">
                <p:stCondLst>
                  <p:cond evt="onClick" delay="0">
                    <p:tgtEl>
                      <p:spTgt spid="49"/>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fade">
                                      <p:cBhvr>
                                        <p:cTn id="86" dur="500"/>
                                        <p:tgtEl>
                                          <p:spTgt spid="65"/>
                                        </p:tgtEl>
                                      </p:cBhvr>
                                    </p:animEffect>
                                  </p:childTnLst>
                                </p:cTn>
                              </p:par>
                            </p:childTnLst>
                          </p:cTn>
                        </p:par>
                      </p:childTnLst>
                    </p:cTn>
                  </p:par>
                </p:childTnLst>
              </p:cTn>
              <p:nextCondLst>
                <p:cond evt="onClick" delay="0">
                  <p:tgtEl>
                    <p:spTgt spid="49"/>
                  </p:tgtEl>
                </p:cond>
              </p:nextCondLst>
            </p:seq>
          </p:childTnLst>
        </p:cTn>
      </p:par>
    </p:tnLst>
    <p:bldLst>
      <p:bldP spid="43" grpId="0"/>
      <p:bldP spid="43" grpId="1"/>
      <p:bldP spid="47" grpId="0"/>
      <p:bldP spid="47" grpId="1"/>
      <p:bldP spid="48" grpId="0"/>
      <p:bldP spid="48" grpId="1"/>
      <p:bldP spid="51" grpId="0"/>
      <p:bldP spid="51" grpId="1"/>
      <p:bldP spid="40" grpId="0"/>
      <p:bldP spid="40" grpId="1"/>
      <p:bldP spid="64" grpId="0"/>
      <p:bldP spid="6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1277600" y="86527"/>
            <a:ext cx="822104" cy="774847"/>
          </a:xfrm>
          <a:prstGeom prst="rect">
            <a:avLst/>
          </a:prstGeom>
          <a:ln>
            <a:noFill/>
          </a:ln>
        </p:spPr>
      </p:pic>
      <p:sp>
        <p:nvSpPr>
          <p:cNvPr id="90" name="CustomShape 3"/>
          <p:cNvSpPr/>
          <p:nvPr/>
        </p:nvSpPr>
        <p:spPr>
          <a:xfrm>
            <a:off x="104996" y="79475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German has one present tense,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but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English has two: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4" y="74985"/>
            <a:ext cx="10062529" cy="754735"/>
          </a:xfrm>
        </p:spPr>
        <p:txBody>
          <a:bodyPr/>
          <a:lstStyle/>
          <a:p>
            <a:r>
              <a:rPr lang="en-GB" sz="3600" b="1" spc="-1" dirty="0">
                <a:latin typeface="Century Gothic" panose="020B0502020202020204" pitchFamily="34" charset="0"/>
                <a:ea typeface="Century Gothic"/>
              </a:rPr>
              <a:t>Present tense</a:t>
            </a:r>
            <a:endParaRPr lang="en-GB" sz="3600" dirty="0"/>
          </a:p>
        </p:txBody>
      </p:sp>
      <p:sp>
        <p:nvSpPr>
          <p:cNvPr id="29" name="CustomShape 3">
            <a:extLst>
              <a:ext uri="{FF2B5EF4-FFF2-40B4-BE49-F238E27FC236}">
                <a16:creationId xmlns:a16="http://schemas.microsoft.com/office/drawing/2014/main" id="{EDEC36A6-6F3E-4CC2-B088-BCEB7BBA666E}"/>
              </a:ext>
            </a:extLst>
          </p:cNvPr>
          <p:cNvSpPr/>
          <p:nvPr/>
        </p:nvSpPr>
        <p:spPr>
          <a:xfrm>
            <a:off x="264064" y="3224790"/>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800" dirty="0">
                <a:solidFill>
                  <a:srgbClr val="002060"/>
                </a:solidFill>
              </a:rPr>
              <a:t>The </a:t>
            </a:r>
            <a:r>
              <a:rPr lang="en-US" sz="2800" u="sng" dirty="0">
                <a:solidFill>
                  <a:srgbClr val="002060"/>
                </a:solidFill>
              </a:rPr>
              <a:t>time</a:t>
            </a:r>
            <a:r>
              <a:rPr lang="en-US" sz="2800" dirty="0">
                <a:solidFill>
                  <a:srgbClr val="002060"/>
                </a:solidFill>
              </a:rPr>
              <a:t> </a:t>
            </a:r>
            <a:r>
              <a:rPr lang="en-US" sz="2800" u="sng" dirty="0">
                <a:solidFill>
                  <a:srgbClr val="002060"/>
                </a:solidFill>
              </a:rPr>
              <a:t>adverb</a:t>
            </a:r>
            <a:r>
              <a:rPr lang="en-US" sz="2800" dirty="0">
                <a:solidFill>
                  <a:srgbClr val="002060"/>
                </a:solidFill>
              </a:rPr>
              <a:t> suggests which English present tense to use:</a:t>
            </a:r>
            <a:br>
              <a:rPr lang="en-US" sz="2800" dirty="0">
                <a:solidFill>
                  <a:srgbClr val="002060"/>
                </a:solidFill>
              </a:rPr>
            </a:b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1" name="CustomShape 4">
            <a:extLst>
              <a:ext uri="{FF2B5EF4-FFF2-40B4-BE49-F238E27FC236}">
                <a16:creationId xmlns:a16="http://schemas.microsoft.com/office/drawing/2014/main" id="{4536C8F9-6440-4046-8F53-9AAB092FFDEA}"/>
              </a:ext>
            </a:extLst>
          </p:cNvPr>
          <p:cNvSpPr/>
          <p:nvPr/>
        </p:nvSpPr>
        <p:spPr>
          <a:xfrm>
            <a:off x="1297244" y="1507601"/>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wiederhol</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die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Frage</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4"/>
          <a:stretch/>
        </p:blipFill>
        <p:spPr>
          <a:xfrm>
            <a:off x="6643087" y="1446102"/>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7457927" y="1598012"/>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repeat the question.</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5" name="Google Shape;183;p8">
            <a:extLst>
              <a:ext uri="{FF2B5EF4-FFF2-40B4-BE49-F238E27FC236}">
                <a16:creationId xmlns:a16="http://schemas.microsoft.com/office/drawing/2014/main" id="{F1A862A4-CD5D-492A-95CB-0F425DA6376A}"/>
              </a:ext>
            </a:extLst>
          </p:cNvPr>
          <p:cNvPicPr/>
          <p:nvPr/>
        </p:nvPicPr>
        <p:blipFill>
          <a:blip r:embed="rId4"/>
          <a:stretch/>
        </p:blipFill>
        <p:spPr>
          <a:xfrm>
            <a:off x="6643087" y="2272721"/>
            <a:ext cx="633960" cy="671040"/>
          </a:xfrm>
          <a:prstGeom prst="rect">
            <a:avLst/>
          </a:prstGeom>
          <a:ln>
            <a:noFill/>
          </a:ln>
        </p:spPr>
      </p:pic>
      <p:sp>
        <p:nvSpPr>
          <p:cNvPr id="36" name="CustomShape 5">
            <a:extLst>
              <a:ext uri="{FF2B5EF4-FFF2-40B4-BE49-F238E27FC236}">
                <a16:creationId xmlns:a16="http://schemas.microsoft.com/office/drawing/2014/main" id="{721F6889-CAB6-4B72-8F1F-B36AD7CAB466}"/>
              </a:ext>
            </a:extLst>
          </p:cNvPr>
          <p:cNvSpPr/>
          <p:nvPr/>
        </p:nvSpPr>
        <p:spPr>
          <a:xfrm>
            <a:off x="7457927" y="242463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I’m repeating the question.</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3" name="CustomShape 4">
            <a:extLst>
              <a:ext uri="{FF2B5EF4-FFF2-40B4-BE49-F238E27FC236}">
                <a16:creationId xmlns:a16="http://schemas.microsoft.com/office/drawing/2014/main" id="{C0D7819F-F09C-479C-841D-1065F4D6980F}"/>
              </a:ext>
            </a:extLst>
          </p:cNvPr>
          <p:cNvSpPr/>
          <p:nvPr/>
        </p:nvSpPr>
        <p:spPr>
          <a:xfrm>
            <a:off x="395054" y="5395807"/>
            <a:ext cx="544168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a:t>
            </a:r>
            <a:r>
              <a:rPr lang="en-GB" sz="2800" b="1" spc="-1" dirty="0">
                <a:solidFill>
                  <a:srgbClr val="002060"/>
                </a:solidFill>
                <a:latin typeface="Century Gothic" panose="020B0502020202020204" pitchFamily="34" charset="0"/>
                <a:ea typeface="Century Gothic"/>
              </a:rPr>
              <a:t>sitz</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t </a:t>
            </a:r>
            <a:r>
              <a:rPr kumimoji="0" lang="en-GB" sz="2800" b="1" i="0" u="sng"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heute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neben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Moritz.</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4" name="Google Shape;183;p8">
            <a:extLst>
              <a:ext uri="{FF2B5EF4-FFF2-40B4-BE49-F238E27FC236}">
                <a16:creationId xmlns:a16="http://schemas.microsoft.com/office/drawing/2014/main" id="{68542E1E-2302-42DD-A4EA-7105993658EF}"/>
              </a:ext>
            </a:extLst>
          </p:cNvPr>
          <p:cNvPicPr/>
          <p:nvPr/>
        </p:nvPicPr>
        <p:blipFill>
          <a:blip r:embed="rId4"/>
          <a:stretch/>
        </p:blipFill>
        <p:spPr>
          <a:xfrm>
            <a:off x="5597132" y="3994860"/>
            <a:ext cx="633960" cy="671040"/>
          </a:xfrm>
          <a:prstGeom prst="rect">
            <a:avLst/>
          </a:prstGeom>
          <a:ln>
            <a:noFill/>
          </a:ln>
        </p:spPr>
      </p:pic>
      <p:sp>
        <p:nvSpPr>
          <p:cNvPr id="45" name="CustomShape 5">
            <a:extLst>
              <a:ext uri="{FF2B5EF4-FFF2-40B4-BE49-F238E27FC236}">
                <a16:creationId xmlns:a16="http://schemas.microsoft.com/office/drawing/2014/main" id="{C61C7140-9C13-4FEC-96A9-CA58BE10DA2D}"/>
              </a:ext>
            </a:extLst>
          </p:cNvPr>
          <p:cNvSpPr/>
          <p:nvPr/>
        </p:nvSpPr>
        <p:spPr>
          <a:xfrm>
            <a:off x="6375072" y="4050319"/>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sit</a:t>
            </a:r>
            <a:r>
              <a:rPr kumimoji="0" lang="en-GB" sz="26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next to Lukas </a:t>
            </a:r>
            <a:r>
              <a:rPr kumimoji="0" lang="en-GB" sz="2600" b="1" i="0" u="sng"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on Mondays</a:t>
            </a:r>
            <a:r>
              <a:rPr kumimoji="0" lang="en-GB" sz="26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CustomShape 5">
            <a:extLst>
              <a:ext uri="{FF2B5EF4-FFF2-40B4-BE49-F238E27FC236}">
                <a16:creationId xmlns:a16="http://schemas.microsoft.com/office/drawing/2014/main" id="{9E0E3737-2B70-497D-B89D-59D4E485877B}"/>
              </a:ext>
            </a:extLst>
          </p:cNvPr>
          <p:cNvSpPr/>
          <p:nvPr/>
        </p:nvSpPr>
        <p:spPr>
          <a:xfrm>
            <a:off x="6375072" y="5441870"/>
            <a:ext cx="654082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a:t>
            </a:r>
            <a:r>
              <a:rPr lang="en-GB" sz="2600" spc="-1" dirty="0">
                <a:solidFill>
                  <a:srgbClr val="1F3864"/>
                </a:solidFill>
                <a:latin typeface="Century Gothic" panose="020B0502020202020204" pitchFamily="34" charset="0"/>
                <a:ea typeface="Century Gothic"/>
              </a:rPr>
              <a:t>are sitting next to Moritz </a:t>
            </a:r>
            <a:r>
              <a:rPr lang="en-GB" sz="2600" b="1" u="sng" spc="-1" dirty="0">
                <a:solidFill>
                  <a:srgbClr val="1F3864"/>
                </a:solidFill>
                <a:latin typeface="Century Gothic" panose="020B0502020202020204" pitchFamily="34" charset="0"/>
                <a:ea typeface="Century Gothic"/>
              </a:rPr>
              <a:t>today</a:t>
            </a:r>
            <a:r>
              <a:rPr lang="en-GB" sz="2600" spc="-1" dirty="0">
                <a:solidFill>
                  <a:srgbClr val="1F3864"/>
                </a:solidFill>
                <a:latin typeface="Century Gothic" panose="020B0502020202020204" pitchFamily="34" charset="0"/>
                <a:ea typeface="Century Gothic"/>
              </a:rPr>
              <a:t>.</a:t>
            </a:r>
            <a:endParaRPr kumimoji="0" lang="en-GB" sz="26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2" name="Google Shape;183;p8">
            <a:extLst>
              <a:ext uri="{FF2B5EF4-FFF2-40B4-BE49-F238E27FC236}">
                <a16:creationId xmlns:a16="http://schemas.microsoft.com/office/drawing/2014/main" id="{9A0B7DF6-87CD-4CBD-8464-C9D957492437}"/>
              </a:ext>
            </a:extLst>
          </p:cNvPr>
          <p:cNvPicPr/>
          <p:nvPr/>
        </p:nvPicPr>
        <p:blipFill>
          <a:blip r:embed="rId4"/>
          <a:stretch/>
        </p:blipFill>
        <p:spPr>
          <a:xfrm>
            <a:off x="5589780" y="5288870"/>
            <a:ext cx="633960" cy="671040"/>
          </a:xfrm>
          <a:prstGeom prst="rect">
            <a:avLst/>
          </a:prstGeom>
          <a:ln>
            <a:noFill/>
          </a:ln>
        </p:spPr>
      </p:pic>
      <p:sp>
        <p:nvSpPr>
          <p:cNvPr id="34" name="Speech Bubble: Rectangle with Corners Rounded 33">
            <a:extLst>
              <a:ext uri="{FF2B5EF4-FFF2-40B4-BE49-F238E27FC236}">
                <a16:creationId xmlns:a16="http://schemas.microsoft.com/office/drawing/2014/main" id="{47B5DBE4-4980-4DC7-8E82-C935848B01E1}"/>
              </a:ext>
            </a:extLst>
          </p:cNvPr>
          <p:cNvSpPr/>
          <p:nvPr/>
        </p:nvSpPr>
        <p:spPr>
          <a:xfrm>
            <a:off x="776721" y="4695681"/>
            <a:ext cx="3509347" cy="707526"/>
          </a:xfrm>
          <a:prstGeom prst="wedgeRoundRectCallout">
            <a:avLst>
              <a:gd name="adj1" fmla="val -15001"/>
              <a:gd name="adj2" fmla="val -7308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Montag = Monday</a:t>
            </a:r>
            <a:br>
              <a:rPr kumimoji="0" lang="en-US" sz="2000" b="0" i="0" u="none" strike="noStrike" kern="1200" cap="none" spc="0" normalizeH="0" baseline="0" noProof="0" dirty="0">
                <a:ln>
                  <a:noFill/>
                </a:ln>
                <a:solidFill>
                  <a:prstClr val="white"/>
                </a:solidFill>
                <a:effectLst/>
                <a:uLnTx/>
                <a:uFillTx/>
                <a:latin typeface="Century Gothic"/>
                <a:ea typeface="+mn-ea"/>
                <a:cs typeface="+mn-cs"/>
              </a:rPr>
            </a:br>
            <a:r>
              <a:rPr kumimoji="0" lang="en-US" sz="2000" b="1" i="0" u="none" strike="noStrike" kern="1200" cap="none" spc="0" normalizeH="0" baseline="0" noProof="0" dirty="0" err="1">
                <a:ln>
                  <a:noFill/>
                </a:ln>
                <a:solidFill>
                  <a:prstClr val="white"/>
                </a:solidFill>
                <a:effectLst/>
                <a:uLnTx/>
                <a:uFillTx/>
                <a:latin typeface="Century Gothic"/>
                <a:ea typeface="+mn-ea"/>
                <a:cs typeface="+mn-cs"/>
              </a:rPr>
              <a:t>m</a:t>
            </a:r>
            <a:r>
              <a:rPr kumimoji="0" lang="en-US" sz="2000" b="0" i="0" u="none" strike="noStrike" kern="1200" cap="none" spc="0" normalizeH="0" baseline="0" noProof="0" dirty="0" err="1">
                <a:ln>
                  <a:noFill/>
                </a:ln>
                <a:solidFill>
                  <a:prstClr val="white"/>
                </a:solidFill>
                <a:effectLst/>
                <a:uLnTx/>
                <a:uFillTx/>
                <a:latin typeface="Century Gothic"/>
                <a:ea typeface="+mn-ea"/>
                <a:cs typeface="+mn-cs"/>
              </a:rPr>
              <a:t>ontags</a:t>
            </a:r>
            <a:r>
              <a:rPr kumimoji="0" lang="en-US" sz="2000" b="0" i="0" u="none" strike="noStrike" kern="1200" cap="none" spc="0" normalizeH="0" noProof="0" dirty="0">
                <a:ln>
                  <a:noFill/>
                </a:ln>
                <a:solidFill>
                  <a:prstClr val="white"/>
                </a:solidFill>
                <a:effectLst/>
                <a:uLnTx/>
                <a:uFillTx/>
                <a:latin typeface="Century Gothic"/>
                <a:ea typeface="+mn-ea"/>
                <a:cs typeface="+mn-cs"/>
              </a:rPr>
              <a:t> = on Mondays</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3" name="Speech Bubble: Rectangle with Corners Rounded 22">
            <a:extLst>
              <a:ext uri="{FF2B5EF4-FFF2-40B4-BE49-F238E27FC236}">
                <a16:creationId xmlns:a16="http://schemas.microsoft.com/office/drawing/2014/main" id="{D6A2162C-448A-444B-B573-A81B68BA3F73}"/>
              </a:ext>
            </a:extLst>
          </p:cNvPr>
          <p:cNvSpPr/>
          <p:nvPr/>
        </p:nvSpPr>
        <p:spPr>
          <a:xfrm>
            <a:off x="6134614" y="4727567"/>
            <a:ext cx="5651171" cy="518040"/>
          </a:xfrm>
          <a:prstGeom prst="wedgeRoundRectCallout">
            <a:avLst>
              <a:gd name="adj1" fmla="val 12740"/>
              <a:gd name="adj2" fmla="val -7293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Use simple</a:t>
            </a:r>
            <a:r>
              <a:rPr kumimoji="0" lang="en-US" sz="2000" b="0" i="0" u="none" strike="noStrike" kern="1200" cap="none" spc="0" normalizeH="0" noProof="0" dirty="0">
                <a:ln>
                  <a:noFill/>
                </a:ln>
                <a:solidFill>
                  <a:prstClr val="white"/>
                </a:solidFill>
                <a:effectLst/>
                <a:uLnTx/>
                <a:uFillTx/>
                <a:latin typeface="Century Gothic"/>
                <a:ea typeface="+mn-ea"/>
                <a:cs typeface="+mn-cs"/>
              </a:rPr>
              <a:t> present for repeated actions.</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5" name="CustomShape 4">
            <a:extLst>
              <a:ext uri="{FF2B5EF4-FFF2-40B4-BE49-F238E27FC236}">
                <a16:creationId xmlns:a16="http://schemas.microsoft.com/office/drawing/2014/main" id="{119E07B2-816D-4713-93F9-AB63BD2AD9D2}"/>
              </a:ext>
            </a:extLst>
          </p:cNvPr>
          <p:cNvSpPr/>
          <p:nvPr/>
        </p:nvSpPr>
        <p:spPr>
          <a:xfrm>
            <a:off x="352588" y="4059328"/>
            <a:ext cx="692445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kumimoji="0" lang="en-GB" sz="2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sitz</a:t>
            </a:r>
            <a:r>
              <a:rPr kumimoji="0" lang="en-GB" sz="26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6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600" b="1" i="0" u="sng"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montags</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6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neben</a:t>
            </a:r>
            <a:r>
              <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Lukas.</a:t>
            </a:r>
            <a:endParaRPr kumimoji="0" lang="en-GB" sz="2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Speech Bubble: Rectangle with Corners Rounded 32">
            <a:extLst>
              <a:ext uri="{FF2B5EF4-FFF2-40B4-BE49-F238E27FC236}">
                <a16:creationId xmlns:a16="http://schemas.microsoft.com/office/drawing/2014/main" id="{C55EB7F9-89B2-4A1F-B654-7D76240BF405}"/>
              </a:ext>
            </a:extLst>
          </p:cNvPr>
          <p:cNvSpPr/>
          <p:nvPr/>
        </p:nvSpPr>
        <p:spPr>
          <a:xfrm>
            <a:off x="7599421" y="6101347"/>
            <a:ext cx="4500283" cy="680446"/>
          </a:xfrm>
          <a:prstGeom prst="wedgeRoundRectCallout">
            <a:avLst>
              <a:gd name="adj1" fmla="val 33059"/>
              <a:gd name="adj2" fmla="val -82269"/>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Use continuous present for ongoing actions happening now.</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7" name="Speech Bubble: Rectangle with Corners Rounded 36">
            <a:extLst>
              <a:ext uri="{FF2B5EF4-FFF2-40B4-BE49-F238E27FC236}">
                <a16:creationId xmlns:a16="http://schemas.microsoft.com/office/drawing/2014/main" id="{A5A7B7E9-9323-4C13-83C2-EE40771927FB}"/>
              </a:ext>
            </a:extLst>
          </p:cNvPr>
          <p:cNvSpPr/>
          <p:nvPr/>
        </p:nvSpPr>
        <p:spPr>
          <a:xfrm>
            <a:off x="326535" y="6020784"/>
            <a:ext cx="3509347" cy="707526"/>
          </a:xfrm>
          <a:prstGeom prst="wedgeRoundRectCallout">
            <a:avLst>
              <a:gd name="adj1" fmla="val -15001"/>
              <a:gd name="adj2" fmla="val -7308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prstClr val="white"/>
                </a:solidFill>
                <a:latin typeface="Century Gothic"/>
              </a:rPr>
              <a:t>Note! No ‘s’ here because the verb stem ends in –z.</a:t>
            </a:r>
            <a:endParaRPr kumimoji="0" lang="en-GB" sz="2000" b="0" i="0" u="none" strike="noStrike" kern="1200" cap="none" spc="0" normalizeH="0" baseline="0" noProof="0" dirty="0">
              <a:ln>
                <a:noFill/>
              </a:ln>
              <a:solidFill>
                <a:prstClr val="white"/>
              </a:solidFill>
              <a:effectLst/>
              <a:uLnTx/>
              <a:uFillTx/>
              <a:latin typeface="Century Gothic"/>
              <a:ea typeface="+mn-ea"/>
              <a:cs typeface="+mn-cs"/>
            </a:endParaRPr>
          </a:p>
        </p:txBody>
      </p:sp>
      <p:grpSp>
        <p:nvGrpSpPr>
          <p:cNvPr id="8" name="Group 7">
            <a:extLst>
              <a:ext uri="{FF2B5EF4-FFF2-40B4-BE49-F238E27FC236}">
                <a16:creationId xmlns:a16="http://schemas.microsoft.com/office/drawing/2014/main" id="{60D270BB-B692-4853-8975-F5A583BC584A}"/>
              </a:ext>
            </a:extLst>
          </p:cNvPr>
          <p:cNvGrpSpPr/>
          <p:nvPr/>
        </p:nvGrpSpPr>
        <p:grpSpPr>
          <a:xfrm>
            <a:off x="760099" y="1851073"/>
            <a:ext cx="3910041" cy="1308710"/>
            <a:chOff x="760099" y="1851073"/>
            <a:chExt cx="3910041" cy="1308710"/>
          </a:xfrm>
        </p:grpSpPr>
        <p:grpSp>
          <p:nvGrpSpPr>
            <p:cNvPr id="5" name="Group 4">
              <a:extLst>
                <a:ext uri="{FF2B5EF4-FFF2-40B4-BE49-F238E27FC236}">
                  <a16:creationId xmlns:a16="http://schemas.microsoft.com/office/drawing/2014/main" id="{25301CE0-C68A-43A1-AAFE-2DD0505550AE}"/>
                </a:ext>
              </a:extLst>
            </p:cNvPr>
            <p:cNvGrpSpPr/>
            <p:nvPr/>
          </p:nvGrpSpPr>
          <p:grpSpPr>
            <a:xfrm>
              <a:off x="760099" y="1900715"/>
              <a:ext cx="2758700" cy="1222454"/>
              <a:chOff x="760099" y="1900715"/>
              <a:chExt cx="2758700" cy="1222454"/>
            </a:xfrm>
          </p:grpSpPr>
          <p:pic>
            <p:nvPicPr>
              <p:cNvPr id="6" name="Picture 5" descr="A picture containing text, clipart&#10;&#10;Description automatically generated">
                <a:extLst>
                  <a:ext uri="{FF2B5EF4-FFF2-40B4-BE49-F238E27FC236}">
                    <a16:creationId xmlns:a16="http://schemas.microsoft.com/office/drawing/2014/main" id="{A667477A-33F4-4882-9321-9F39EC296303}"/>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60099" y="1900715"/>
                <a:ext cx="1733722" cy="1222454"/>
              </a:xfrm>
              <a:prstGeom prst="rect">
                <a:avLst/>
              </a:prstGeom>
            </p:spPr>
          </p:pic>
          <p:pic>
            <p:nvPicPr>
              <p:cNvPr id="3" name="Picture 2">
                <a:extLst>
                  <a:ext uri="{FF2B5EF4-FFF2-40B4-BE49-F238E27FC236}">
                    <a16:creationId xmlns:a16="http://schemas.microsoft.com/office/drawing/2014/main" id="{005BC0FD-6706-4C58-8CA7-BA8B5053CEBF}"/>
                  </a:ext>
                </a:extLst>
              </p:cNvPr>
              <p:cNvPicPr>
                <a:picLocks noChangeAspect="1"/>
              </p:cNvPicPr>
              <p:nvPr/>
            </p:nvPicPr>
            <p:blipFill>
              <a:blip r:embed="rId6"/>
              <a:stretch>
                <a:fillRect/>
              </a:stretch>
            </p:blipFill>
            <p:spPr>
              <a:xfrm>
                <a:off x="2525748" y="2087140"/>
                <a:ext cx="993051" cy="936946"/>
              </a:xfrm>
              <a:prstGeom prst="rect">
                <a:avLst/>
              </a:prstGeom>
            </p:spPr>
          </p:pic>
        </p:grpSp>
        <p:pic>
          <p:nvPicPr>
            <p:cNvPr id="7" name="Picture 6">
              <a:extLst>
                <a:ext uri="{FF2B5EF4-FFF2-40B4-BE49-F238E27FC236}">
                  <a16:creationId xmlns:a16="http://schemas.microsoft.com/office/drawing/2014/main" id="{D942E512-3D20-4901-B741-9D4518CDC262}"/>
                </a:ext>
              </a:extLst>
            </p:cNvPr>
            <p:cNvPicPr>
              <a:picLocks noChangeAspect="1"/>
            </p:cNvPicPr>
            <p:nvPr/>
          </p:nvPicPr>
          <p:blipFill>
            <a:blip r:embed="rId7"/>
            <a:stretch>
              <a:fillRect/>
            </a:stretch>
          </p:blipFill>
          <p:spPr>
            <a:xfrm>
              <a:off x="3974018" y="1851073"/>
              <a:ext cx="696122" cy="1308710"/>
            </a:xfrm>
            <a:prstGeom prst="rect">
              <a:avLst/>
            </a:prstGeom>
          </p:spPr>
        </p:pic>
      </p:grpSp>
    </p:spTree>
    <p:extLst>
      <p:ext uri="{BB962C8B-B14F-4D97-AF65-F5344CB8AC3E}">
        <p14:creationId xmlns:p14="http://schemas.microsoft.com/office/powerpoint/2010/main" val="246785445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3" grpId="0" animBg="1"/>
      <p:bldP spid="33" grpId="0" animBg="1"/>
      <p:bldP spid="3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2634</Words>
  <Application>Microsoft Office PowerPoint</Application>
  <PresentationFormat>Widescreen</PresentationFormat>
  <Paragraphs>324</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Century Gothic</vt:lpstr>
      <vt:lpstr>Century Gothic</vt:lpstr>
      <vt:lpstr>Modern Love</vt:lpstr>
      <vt:lpstr>Segoe Print</vt:lpstr>
      <vt:lpstr>Symbol</vt:lpstr>
      <vt:lpstr>Wingdings</vt:lpstr>
      <vt:lpstr>1_Office Theme</vt:lpstr>
      <vt:lpstr>Talking about activities and events</vt:lpstr>
      <vt:lpstr>aussprechen</vt:lpstr>
      <vt:lpstr>aussprechen</vt:lpstr>
      <vt:lpstr>aussprechen</vt:lpstr>
      <vt:lpstr>aussprechen</vt:lpstr>
      <vt:lpstr>PowerPoint Presentation</vt:lpstr>
      <vt:lpstr>Vokabeln</vt:lpstr>
      <vt:lpstr>PowerPoint Presentation</vt:lpstr>
      <vt:lpstr>Present tense</vt:lpstr>
      <vt:lpstr>lesen</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59</cp:revision>
  <dcterms:created xsi:type="dcterms:W3CDTF">2021-07-02T19:27:01Z</dcterms:created>
  <dcterms:modified xsi:type="dcterms:W3CDTF">2023-10-26T09:14:00Z</dcterms:modified>
</cp:coreProperties>
</file>